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322" r:id="rId4"/>
    <p:sldId id="323" r:id="rId5"/>
    <p:sldId id="324" r:id="rId6"/>
    <p:sldId id="32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A84"/>
    <a:srgbClr val="C32D89"/>
    <a:srgbClr val="ECB200"/>
    <a:srgbClr val="D34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16000">
              <a:srgbClr val="9A81E2">
                <a:lumMod val="81000"/>
                <a:lumOff val="19000"/>
              </a:srgbClr>
            </a:gs>
            <a:gs pos="55000">
              <a:schemeClr val="accent1">
                <a:lumMod val="85000"/>
                <a:lumOff val="15000"/>
              </a:schemeClr>
            </a:gs>
            <a:gs pos="100000">
              <a:schemeClr val="accent1">
                <a:lumMod val="7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2188B-CD91-443D-BF63-6B97CF8FD58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3">
  <p:cSld name="MAIN_POINT_1_3">
    <p:bg>
      <p:bgPr>
        <a:gradFill>
          <a:gsLst>
            <a:gs pos="0">
              <a:srgbClr val="434343"/>
            </a:gs>
            <a:gs pos="100000">
              <a:srgbClr val="000000"/>
            </a:gs>
          </a:gsLst>
          <a:lin ang="2698631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57068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653767" y="2402733"/>
            <a:ext cx="84904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400">
                <a:solidFill>
                  <a:srgbClr val="F0B90B"/>
                </a:solidFill>
                <a:latin typeface="IBM Plex Sans ExtraLight" panose="02010600030101010101"/>
                <a:ea typeface="IBM Plex Sans ExtraLight" panose="02010600030101010101"/>
                <a:cs typeface="IBM Plex Sans ExtraLight" panose="02010600030101010101"/>
                <a:sym typeface="IBM Plex Sans ExtraLight" panose="02010600030101010101"/>
              </a:defRPr>
            </a:lvl1pPr>
            <a:lvl2pPr lvl="1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SzPts val="2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653767" y="5031533"/>
            <a:ext cx="7719600" cy="1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200" lvl="1" indent="-457200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800" lvl="2" indent="-457200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800"/>
              <a:buChar char="◆"/>
              <a:defRPr sz="2400"/>
            </a:lvl3pPr>
            <a:lvl4pPr marL="2438400" lvl="3" indent="-457200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800"/>
              <a:buChar char="◆"/>
              <a:defRPr sz="2400"/>
            </a:lvl4pPr>
            <a:lvl5pPr marL="3048000" lvl="4" indent="-457200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800"/>
              <a:buChar char="◆"/>
              <a:defRPr sz="2400"/>
            </a:lvl5pPr>
            <a:lvl6pPr marL="3657600" lvl="5" indent="-457200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800"/>
              <a:buChar char="◆"/>
              <a:defRPr sz="2400"/>
            </a:lvl6pPr>
            <a:lvl7pPr marL="4267200" lvl="6" indent="-457200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800"/>
              <a:buChar char="◆"/>
              <a:defRPr sz="2400"/>
            </a:lvl7pPr>
            <a:lvl8pPr marL="4876800" lvl="7" indent="-457200" algn="l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SzPts val="1800"/>
              <a:buChar char="◆"/>
              <a:defRPr sz="2400"/>
            </a:lvl8pPr>
            <a:lvl9pPr marL="5486400" lvl="8" indent="-457200" algn="l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SzPts val="1800"/>
              <a:buChar char="◆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/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D1E26-D0E6-4E08-8ADA-C375D4FBBFE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rIns="63500"/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33050-E4A1-402F-BD5A-D5A4DA724D3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05F68-110B-4046-BEA6-C8A82509E43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11398-F2D3-475E-874A-D993567890E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B482-4CAC-4B32-A6CE-C20E977C887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F7779-20F8-409C-8CDA-A00EADA69B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/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2A213-88E0-4B9B-B17D-A5E13CBE128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anchor="ctr"/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703D3-192B-48BE-B12D-144B43EC7A3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50000">
              <a:schemeClr val="tx1"/>
            </a:gs>
            <a:gs pos="31000">
              <a:srgbClr val="D3419A"/>
            </a:gs>
            <a:gs pos="74000">
              <a:srgbClr val="ECB200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fld id="{66744FB1-2F67-4ADA-AFAE-5FC88F594A2A}" type="slidenum">
              <a:rPr lang="zh-CN" altLang="en-US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152840">
                <a:alpha val="100000"/>
              </a:srgbClr>
            </a:gs>
            <a:gs pos="100000">
              <a:schemeClr val="accent6">
                <a:lumMod val="75000"/>
              </a:schemeClr>
            </a:gs>
            <a:gs pos="14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8625" y="2597150"/>
            <a:ext cx="879475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生产资料共享与验证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                                                 </a:t>
            </a:r>
            <a:endParaRPr lang="en-US" altLang="zh-CN" sz="32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                                                  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队名：</a:t>
            </a: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42</a:t>
            </a:r>
            <a:endParaRPr lang="en-US" altLang="zh-CN" sz="32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5" name="rebase logo-colorful.png" descr="rebase logo-colorfu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809" y="478595"/>
            <a:ext cx="2222342" cy="108360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152840">
                <a:alpha val="100000"/>
              </a:srgbClr>
            </a:gs>
            <a:gs pos="100000">
              <a:schemeClr val="accent6">
                <a:lumMod val="75000"/>
              </a:schemeClr>
            </a:gs>
            <a:gs pos="14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base logo-colorful.png" descr="rebase logo-colorfu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5584190"/>
            <a:ext cx="1010920" cy="492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262380" y="1847850"/>
            <a:ext cx="96672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      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随着科学技术和生产力的发展，我们更想追求一种开放的共享理念，让大家能共同参与到社会生产当中来。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l"/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       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在互联网世界里，已经有了</a:t>
            </a:r>
            <a:r>
              <a:rPr lang="en-US" altLang="zh-CN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github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这种开源的社区，但是我们对上面的数据进行搜索和分类时会遇到一些问题，缺少一个统一的标准和统一的</a:t>
            </a:r>
            <a:r>
              <a:rPr lang="zh-CN" altLang="en-US" sz="32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载体。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640" y="581660"/>
            <a:ext cx="3361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项目背景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152840">
                <a:alpha val="100000"/>
              </a:srgbClr>
            </a:gs>
            <a:gs pos="100000">
              <a:schemeClr val="accent6">
                <a:lumMod val="75000"/>
              </a:schemeClr>
            </a:gs>
            <a:gs pos="14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1575" y="2269490"/>
            <a:ext cx="9667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降低使用者铸造</a:t>
            </a:r>
            <a:r>
              <a:rPr lang="en-US" altLang="zh-CN" sz="6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NFT</a:t>
            </a:r>
            <a:r>
              <a:rPr lang="zh-CN" altLang="en-US" sz="6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的使用成本和门槛，一键快速</a:t>
            </a:r>
            <a:r>
              <a:rPr lang="zh-CN" altLang="en-US" sz="60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发布。</a:t>
            </a:r>
            <a:endParaRPr lang="zh-CN" altLang="en-US" sz="60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3" name="rebase logo-colorful.png" descr="rebase logo-colorfu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5584190"/>
            <a:ext cx="1010920" cy="49276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152840">
                <a:alpha val="100000"/>
              </a:srgbClr>
            </a:gs>
            <a:gs pos="100000">
              <a:schemeClr val="accent6">
                <a:lumMod val="75000"/>
              </a:schemeClr>
            </a:gs>
            <a:gs pos="14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base logo-colorful.png" descr="rebase logo-colorfu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5584190"/>
            <a:ext cx="1010920" cy="492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698625" y="1536700"/>
            <a:ext cx="87947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1.</a:t>
            </a:r>
            <a:r>
              <a:rPr lang="zh-CN" altLang="en-US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具有独立性的</a:t>
            </a:r>
            <a:r>
              <a:rPr lang="en-US" altLang="zh-CN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md5</a:t>
            </a:r>
            <a:r>
              <a:rPr lang="zh-CN" altLang="en-US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校验码，重复上传将被拒绝</a:t>
            </a:r>
            <a:endParaRPr lang="zh-CN" altLang="en-US" sz="48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endParaRPr lang="zh-CN" altLang="en-US" sz="48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2.</a:t>
            </a:r>
            <a:r>
              <a:rPr lang="zh-CN" altLang="en-US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该</a:t>
            </a:r>
            <a:r>
              <a:rPr lang="en-US" altLang="zh-CN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md5</a:t>
            </a:r>
            <a:r>
              <a:rPr lang="zh-CN" altLang="en-US" sz="48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校验码可以与真实电子文件信息做校验</a:t>
            </a:r>
            <a:endParaRPr lang="zh-CN" altLang="en-US" sz="48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rgbClr val="152840">
                <a:alpha val="100000"/>
              </a:srgbClr>
            </a:gs>
            <a:gs pos="100000">
              <a:schemeClr val="accent6">
                <a:lumMod val="75000"/>
              </a:schemeClr>
            </a:gs>
            <a:gs pos="14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base logo-colorful.png" descr="rebase logo-colorfu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5584190"/>
            <a:ext cx="1010920" cy="4927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2953385" y="1472565"/>
            <a:ext cx="6283873" cy="3880485"/>
            <a:chOff x="3865" y="2499"/>
            <a:chExt cx="11470" cy="6576"/>
          </a:xfrm>
          <a:gradFill>
            <a:gsLst>
              <a:gs pos="17000">
                <a:srgbClr val="00B050"/>
              </a:gs>
              <a:gs pos="74000">
                <a:srgbClr val="BAA622"/>
              </a:gs>
            </a:gsLst>
            <a:lin ang="5400000" scaled="0"/>
          </a:gradFill>
        </p:grpSpPr>
        <p:sp>
          <p:nvSpPr>
            <p:cNvPr id="4" name="对角圆角矩形 3"/>
            <p:cNvSpPr/>
            <p:nvPr/>
          </p:nvSpPr>
          <p:spPr>
            <a:xfrm>
              <a:off x="3866" y="2499"/>
              <a:ext cx="11469" cy="1888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1.</a:t>
              </a:r>
              <a:r>
                <a:rPr lang="zh-CN" altLang="en-US"/>
                <a:t>增加多种类的文件支持，包括音频，数据，视频类型</a:t>
              </a:r>
              <a:r>
                <a:rPr lang="zh-CN" altLang="en-US"/>
                <a:t>支持</a:t>
              </a:r>
              <a:endParaRPr lang="zh-CN" altLang="en-US"/>
            </a:p>
          </p:txBody>
        </p:sp>
        <p:sp>
          <p:nvSpPr>
            <p:cNvPr id="10" name="对角圆角矩形 9"/>
            <p:cNvSpPr/>
            <p:nvPr/>
          </p:nvSpPr>
          <p:spPr>
            <a:xfrm>
              <a:off x="3865" y="4843"/>
              <a:ext cx="11469" cy="1888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2.</a:t>
              </a:r>
              <a:r>
                <a:rPr lang="zh-CN" altLang="en-US"/>
                <a:t>增加数据类型的搜索功能，指定关键字的大纲和分类关系</a:t>
              </a:r>
              <a:endParaRPr lang="en-US" altLang="zh-CN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3865" y="7187"/>
              <a:ext cx="11469" cy="1888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3.</a:t>
              </a:r>
              <a:r>
                <a:rPr lang="zh-CN" altLang="en-US"/>
                <a:t>形成区块链社会的共享生产关系，并且能从大量数据当中找到有用的有效</a:t>
              </a:r>
              <a:r>
                <a:rPr lang="zh-CN" altLang="en-US"/>
                <a:t>信息</a:t>
              </a: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67640" y="581660"/>
            <a:ext cx="3361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RoadM</a:t>
            </a:r>
            <a:r>
              <a:rPr lang="en-US" altLang="zh-CN" sz="360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ap</a:t>
            </a:r>
            <a:endParaRPr lang="en-US" altLang="zh-CN" sz="360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7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7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COMBINE_RELATE_SLIDE_ID" val="background20177529_1"/>
  <p:tag name="KSO_WM_TEMPLATE_THUMBS_INDEX" val="1、12"/>
  <p:tag name="KSO_WM_TEMPLATE_SUBCATEGORY" val="0"/>
  <p:tag name="KSO_WM_TAG_VERSION" val="1.0"/>
  <p:tag name="KSO_WM_BEAUTIFY_FLAG" val="#wm#"/>
  <p:tag name="KSO_WM_TEMPLATE_CATEGORY" val="custom"/>
  <p:tag name="KSO_WM_TEMPLATE_INDEX" val="20196577"/>
</p:tagLst>
</file>

<file path=ppt/tags/tag53.xml><?xml version="1.0" encoding="utf-8"?>
<p:tagLst xmlns:p="http://schemas.openxmlformats.org/presentationml/2006/main">
  <p:tag name="KSO_WM_TEMPLATE_CATEGORY" val="custom"/>
  <p:tag name="KSO_WM_TEMPLATE_INDEX" val="20196577"/>
</p:tagLst>
</file>

<file path=ppt/tags/tag54.xml><?xml version="1.0" encoding="utf-8"?>
<p:tagLst xmlns:p="http://schemas.openxmlformats.org/presentationml/2006/main">
  <p:tag name="KSO_WM_TEMPLATE_CATEGORY" val="custom"/>
  <p:tag name="KSO_WM_TEMPLATE_INDEX" val="20196577"/>
</p:tagLst>
</file>

<file path=ppt/tags/tag55.xml><?xml version="1.0" encoding="utf-8"?>
<p:tagLst xmlns:p="http://schemas.openxmlformats.org/presentationml/2006/main">
  <p:tag name="KSO_WM_TEMPLATE_CATEGORY" val="custom"/>
  <p:tag name="KSO_WM_TEMPLATE_INDEX" val="20196577"/>
</p:tagLst>
</file>

<file path=ppt/tags/tag56.xml><?xml version="1.0" encoding="utf-8"?>
<p:tagLst xmlns:p="http://schemas.openxmlformats.org/presentationml/2006/main">
  <p:tag name="KSO_WM_TEMPLATE_CATEGORY" val="custom"/>
  <p:tag name="KSO_WM_TEMPLATE_INDEX" val="20196577"/>
</p:tagLst>
</file>

<file path=ppt/tags/tag57.xml><?xml version="1.0" encoding="utf-8"?>
<p:tagLst xmlns:p="http://schemas.openxmlformats.org/presentationml/2006/main">
  <p:tag name="KSO_WM_TEMPLATE_CATEGORY" val="custom"/>
  <p:tag name="KSO_WM_TEMPLATE_INDEX" val="2019657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38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IBM Plex Sans ExtraLight</vt:lpstr>
      <vt:lpstr>Verdana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WPS_1528159748</cp:lastModifiedBy>
  <cp:revision>21</cp:revision>
  <dcterms:created xsi:type="dcterms:W3CDTF">2021-04-09T03:51:00Z</dcterms:created>
  <dcterms:modified xsi:type="dcterms:W3CDTF">2021-05-16T03:10:19Z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949CFECA996D4712A814798B7D7F87A4</vt:lpwstr>
  </property>
</Properties>
</file>