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8" r:id="rId6"/>
    <p:sldId id="277" r:id="rId7"/>
    <p:sldId id="279" r:id="rId8"/>
    <p:sldId id="280" r:id="rId9"/>
    <p:sldId id="281" r:id="rId10"/>
    <p:sldId id="257" r:id="rId11"/>
    <p:sldId id="258" r:id="rId12"/>
    <p:sldId id="259" r:id="rId13"/>
    <p:sldId id="282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6881-28D3-4BDC-9DD7-265E7E405C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DC94-EF6E-4B4B-9959-D2F9B7A30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tr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PRESENTATION ON FLIGHT PRICE PREDICTION USING ML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Submitted by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R. </a:t>
            </a:r>
            <a:r>
              <a:rPr lang="en-US" sz="2000" dirty="0" err="1" smtClean="0">
                <a:solidFill>
                  <a:srgbClr val="FF0000"/>
                </a:solidFill>
              </a:rPr>
              <a:t>Sujanitha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Web Scraping strategy employed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Selenium will be used for web scraping data from </a:t>
            </a:r>
            <a:r>
              <a:rPr lang="en-US" sz="2400" dirty="0" smtClean="0">
                <a:latin typeface="+mj-lt"/>
                <a:hlinkClick r:id="rId2"/>
              </a:rPr>
              <a:t>www.yatra.com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Fights on route of New Delhi to Mumbai in duration of 7-Aug-2022 to 15-Aug-2022</a:t>
            </a:r>
          </a:p>
          <a:p>
            <a:r>
              <a:rPr lang="en-US" sz="2400" dirty="0" smtClean="0">
                <a:latin typeface="+mj-lt"/>
              </a:rPr>
              <a:t>Data is scrap in Economy class flight price extraction</a:t>
            </a:r>
          </a:p>
          <a:p>
            <a:r>
              <a:rPr lang="en-US" sz="2400" dirty="0" smtClean="0">
                <a:latin typeface="+mj-lt"/>
              </a:rPr>
              <a:t>Selecting features to be scrap from website</a:t>
            </a:r>
          </a:p>
          <a:p>
            <a:r>
              <a:rPr lang="en-US" sz="2400" dirty="0" smtClean="0">
                <a:latin typeface="+mj-lt"/>
              </a:rPr>
              <a:t>After extracting the flight details  stored the data in the </a:t>
            </a:r>
            <a:r>
              <a:rPr lang="en-US" sz="2400" dirty="0" err="1" smtClean="0">
                <a:latin typeface="+mj-lt"/>
              </a:rPr>
              <a:t>csv</a:t>
            </a:r>
            <a:r>
              <a:rPr lang="en-US" sz="2400" dirty="0" smtClean="0">
                <a:latin typeface="+mj-lt"/>
              </a:rPr>
              <a:t> file 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Data Set Information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Data set contain flight details on route New Delhi to Mumbai.</a:t>
            </a:r>
          </a:p>
          <a:p>
            <a:r>
              <a:rPr lang="en-US" sz="1800" dirty="0" smtClean="0"/>
              <a:t>Dataset has 11 features like Airlines, </a:t>
            </a:r>
            <a:r>
              <a:rPr lang="en-US" sz="1800" dirty="0" err="1" smtClean="0"/>
              <a:t>Aeroplane</a:t>
            </a:r>
            <a:r>
              <a:rPr lang="en-US" sz="1800" dirty="0" smtClean="0"/>
              <a:t>, stops etc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There are 1521 rows and 11 columns present in the dataset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4401165" cy="49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971800"/>
            <a:ext cx="2819794" cy="7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Data Preprocessing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Conversion of duration from Hours and minutes into minutes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New column Day &amp; Date is extracted from Date column</a:t>
            </a:r>
            <a:endParaRPr 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038600"/>
            <a:ext cx="4734586" cy="52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rgbClr val="92D05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92D05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92D05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92D050"/>
                </a:solidFill>
              </a:rPr>
              <a:t>			</a:t>
            </a:r>
            <a:r>
              <a:rPr lang="en-US" sz="3600" b="1" dirty="0" smtClean="0">
                <a:solidFill>
                  <a:srgbClr val="92D050"/>
                </a:solidFill>
              </a:rPr>
              <a:t>Exploratory Data Analysis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Flight wise Distribution of Airlines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2595" y="1600200"/>
            <a:ext cx="6911205" cy="39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3400" y="5638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Maximum number of flights are run by </a:t>
            </a:r>
            <a:r>
              <a:rPr lang="en-US" dirty="0" err="1" smtClean="0"/>
              <a:t>Vistara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minimum number of flights run by </a:t>
            </a:r>
            <a:r>
              <a:rPr lang="en-US" dirty="0" err="1" smtClean="0"/>
              <a:t>AirAsia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Stops-wise distribution of flights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19627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4648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64.1% flights take single stop in their way from New Delhi to Mumbai. It is also possible that these flights may have high flight duration compare to Non-stop flight.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34.9% of flights do not have any stop in their route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Day-wise Distribution of Flights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229600" cy="352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46482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Monday maximum number of flights run while on Thursday minimum number of flights 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Day-wise Price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9600" cy="284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962400"/>
            <a:ext cx="8001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5715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Thursday the flight price is minimum from </a:t>
            </a:r>
            <a:r>
              <a:rPr lang="en-US" dirty="0" err="1" smtClean="0"/>
              <a:t>NewDelhi</a:t>
            </a:r>
            <a:r>
              <a:rPr lang="en-US" dirty="0" smtClean="0"/>
              <a:t> to Mumbai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Date-wise Flight Distribution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229600" cy="39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maximum flights scheduled on 13-Aug and minimum flights on 8-Aug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b="1" dirty="0" smtClean="0"/>
          </a:p>
          <a:p>
            <a:endParaRPr lang="en-US" sz="3600" b="1" dirty="0"/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	</a:t>
            </a:r>
            <a:r>
              <a:rPr lang="en-US" sz="3600" b="1" dirty="0" smtClean="0">
                <a:solidFill>
                  <a:srgbClr val="FF0000"/>
                </a:solidFill>
              </a:rPr>
              <a:t>Machine Learning Model Building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  <a:latin typeface="Abadi" panose="020B0604020104020204" pitchFamily="34" charset="0"/>
              </a:rPr>
              <a:t>TABLE OF CONTENTS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INRODUCTION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-</a:t>
            </a:r>
          </a:p>
          <a:p>
            <a:pPr marL="4572" lvl="1" indent="0"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Business Problem Framing</a:t>
            </a:r>
          </a:p>
          <a:p>
            <a:pPr marL="4572" lvl="1" indent="0"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Conceptual Background Of Domain Knowledge</a:t>
            </a:r>
          </a:p>
          <a:p>
            <a:pPr marL="4572" lvl="1" indent="0"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Motivation for the Problem Undertaken</a:t>
            </a:r>
          </a:p>
          <a:p>
            <a:r>
              <a:rPr lang="en-I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ANALYTICAL PROBLEM FRAMING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Data Sources and their formats</a:t>
            </a:r>
          </a:p>
          <a:p>
            <a:pPr marL="457200" lvl="1" indent="0"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Done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Hardware and Software Requirements and Tools Used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problem can be solved using regression based machine learning algorithm.</a:t>
            </a:r>
          </a:p>
          <a:p>
            <a:r>
              <a:rPr lang="en-US" sz="2000" dirty="0" smtClean="0"/>
              <a:t>Methodology to build machine learning model:</a:t>
            </a:r>
          </a:p>
          <a:p>
            <a:pPr lvl="1"/>
            <a:r>
              <a:rPr lang="en-US" sz="2000" dirty="0" smtClean="0"/>
              <a:t>Encoding </a:t>
            </a:r>
            <a:r>
              <a:rPr lang="en-US" sz="2000" dirty="0" err="1" smtClean="0"/>
              <a:t>categeorical</a:t>
            </a:r>
            <a:r>
              <a:rPr lang="en-US" sz="2000" dirty="0" smtClean="0"/>
              <a:t> data into Numerical</a:t>
            </a:r>
          </a:p>
          <a:p>
            <a:pPr lvl="1"/>
            <a:r>
              <a:rPr lang="en-US" sz="2000" dirty="0" smtClean="0"/>
              <a:t>Scaling data using Standard Scalar</a:t>
            </a:r>
          </a:p>
          <a:p>
            <a:pPr lvl="1"/>
            <a:r>
              <a:rPr lang="en-US" sz="2000" dirty="0" smtClean="0"/>
              <a:t>Splitting data into training &amp; test using train test split from model selection</a:t>
            </a:r>
          </a:p>
          <a:p>
            <a:pPr lvl="1"/>
            <a:r>
              <a:rPr lang="en-US" sz="2000" dirty="0" smtClean="0"/>
              <a:t>Implementing various Regression Based </a:t>
            </a:r>
            <a:r>
              <a:rPr lang="en-US" sz="2000" dirty="0" err="1" smtClean="0"/>
              <a:t>alogorithms</a:t>
            </a:r>
            <a:r>
              <a:rPr lang="en-US" sz="2000" dirty="0" smtClean="0"/>
              <a:t> to build ML model</a:t>
            </a:r>
          </a:p>
          <a:p>
            <a:pPr lvl="1"/>
            <a:r>
              <a:rPr lang="en-US" sz="2000" dirty="0" smtClean="0"/>
              <a:t>Conducting 5 fold Cross validation</a:t>
            </a:r>
          </a:p>
          <a:p>
            <a:pPr lvl="1"/>
            <a:r>
              <a:rPr lang="en-US" sz="2000" dirty="0" smtClean="0"/>
              <a:t>Hyper parameter tuning to best model</a:t>
            </a:r>
          </a:p>
          <a:p>
            <a:pPr lvl="1"/>
            <a:r>
              <a:rPr lang="en-US" sz="2000" dirty="0" smtClean="0"/>
              <a:t>Saving Final model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Regression Algorithms Implementation</a:t>
            </a:r>
            <a:br>
              <a:rPr lang="en-US" sz="3200" b="1" dirty="0" smtClean="0">
                <a:solidFill>
                  <a:srgbClr val="92D050"/>
                </a:solidFill>
              </a:rPr>
            </a:b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different regression algorithms used in this project to build ML model are as below</a:t>
            </a:r>
          </a:p>
          <a:p>
            <a:r>
              <a:rPr lang="en-US" sz="1800" dirty="0" smtClean="0"/>
              <a:t>Linear Regression</a:t>
            </a:r>
          </a:p>
          <a:p>
            <a:r>
              <a:rPr lang="en-US" sz="1800" dirty="0" smtClean="0"/>
              <a:t>Random Forest </a:t>
            </a:r>
            <a:r>
              <a:rPr lang="en-US" sz="1800" dirty="0" err="1" smtClean="0"/>
              <a:t>Regressor</a:t>
            </a:r>
            <a:endParaRPr lang="en-US" sz="1800" dirty="0" smtClean="0"/>
          </a:p>
          <a:p>
            <a:r>
              <a:rPr lang="en-US" sz="1800" dirty="0" err="1" smtClean="0"/>
              <a:t>Decission</a:t>
            </a:r>
            <a:r>
              <a:rPr lang="en-US" sz="1800" dirty="0" smtClean="0"/>
              <a:t> Tree </a:t>
            </a:r>
            <a:r>
              <a:rPr lang="en-US" sz="1800" dirty="0" err="1" smtClean="0"/>
              <a:t>Regressor</a:t>
            </a:r>
            <a:endParaRPr lang="en-US" sz="1800" dirty="0" smtClean="0"/>
          </a:p>
          <a:p>
            <a:r>
              <a:rPr lang="en-US" sz="1800" dirty="0" smtClean="0"/>
              <a:t>Gradient Boosting </a:t>
            </a:r>
            <a:r>
              <a:rPr lang="en-US" sz="1800" dirty="0" err="1" smtClean="0"/>
              <a:t>Regressor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6934200" cy="492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108575"/>
            <a:ext cx="4419600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304800"/>
            <a:ext cx="6324600" cy="392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038600"/>
            <a:ext cx="56007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6973274" cy="178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20574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are getting </a:t>
            </a:r>
            <a:r>
              <a:rPr lang="en-US" dirty="0" err="1" smtClean="0"/>
              <a:t>GradientBoostingRegressor</a:t>
            </a:r>
            <a:r>
              <a:rPr lang="en-US" dirty="0" smtClean="0"/>
              <a:t> r2_score as 87% and </a:t>
            </a:r>
            <a:r>
              <a:rPr lang="en-US" dirty="0" err="1" smtClean="0"/>
              <a:t>crossvalidation</a:t>
            </a:r>
            <a:r>
              <a:rPr lang="en-US" dirty="0" smtClean="0"/>
              <a:t> score as 90% so we accept this model and perform Hyper parameter tuning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625894"/>
            <a:ext cx="8229599" cy="423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58561"/>
            <a:ext cx="88392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Limitations and Future Scope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this study we focus on flights on route of New Delhi to Mumbai, more route can incorporate in this project to extend it beyond present investigation.</a:t>
            </a:r>
          </a:p>
          <a:p>
            <a:r>
              <a:rPr lang="en-US" sz="1800" dirty="0" smtClean="0"/>
              <a:t>This investigation focus on short time frame (14 days prior flights take off) which can be extended variation over larger period.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6">
              <a:buNone/>
            </a:pPr>
            <a:r>
              <a:rPr lang="en-US" sz="4400" dirty="0" smtClean="0">
                <a:solidFill>
                  <a:srgbClr val="92D050"/>
                </a:solidFill>
              </a:rPr>
              <a:t>Thank you</a:t>
            </a:r>
            <a:endParaRPr lang="en-US" sz="4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EXPLORATORY DATA ANALYSIS</a:t>
            </a:r>
          </a:p>
          <a:p>
            <a:pPr lvl="1"/>
            <a:r>
              <a:rPr lang="en-IN" dirty="0" err="1" smtClean="0"/>
              <a:t>Visulaizations</a:t>
            </a:r>
            <a:r>
              <a:rPr lang="en-IN" dirty="0" smtClean="0"/>
              <a:t> </a:t>
            </a:r>
          </a:p>
          <a:p>
            <a:pPr lvl="2"/>
            <a:r>
              <a:rPr lang="en-IN" dirty="0" smtClean="0"/>
              <a:t>Pie Charts</a:t>
            </a:r>
          </a:p>
          <a:p>
            <a:pPr lvl="2"/>
            <a:r>
              <a:rPr lang="en-IN" dirty="0" smtClean="0"/>
              <a:t>Bar Graphs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CONCLUSION</a:t>
            </a:r>
          </a:p>
          <a:p>
            <a:pPr lvl="1"/>
            <a:r>
              <a:rPr lang="en-US" dirty="0" smtClean="0">
                <a:latin typeface="Abadi" panose="020B0604020104020204" pitchFamily="34" charset="0"/>
              </a:rPr>
              <a:t>Key Findings and Conclusions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Flight Price Prediction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100" dirty="0" smtClean="0"/>
              <a:t>Customers are seeking to get the lowest price for their ticket, while airline companies are trying to keep their overall revenue as high as possible and maximize their profit.</a:t>
            </a:r>
          </a:p>
          <a:p>
            <a:r>
              <a:rPr lang="en-US" sz="2100" dirty="0" smtClean="0">
                <a:solidFill>
                  <a:srgbClr val="002060"/>
                </a:solidFill>
              </a:rPr>
              <a:t>India is the third-biggest avionics showcase in 2020 and the biggest by 2030. </a:t>
            </a:r>
          </a:p>
          <a:p>
            <a:r>
              <a:rPr lang="en-US" sz="2100" dirty="0" smtClean="0"/>
              <a:t>From the customer point of view, </a:t>
            </a:r>
            <a:r>
              <a:rPr lang="en-US" sz="2100" dirty="0" smtClean="0">
                <a:solidFill>
                  <a:srgbClr val="002060"/>
                </a:solidFill>
              </a:rPr>
              <a:t>determining the minimum price or the best time to buy a ticket is the key issue. </a:t>
            </a:r>
            <a:r>
              <a:rPr lang="en-US" sz="2100" dirty="0" smtClean="0"/>
              <a:t>The conception of </a:t>
            </a:r>
            <a:r>
              <a:rPr lang="en-US" sz="2100" dirty="0" smtClean="0">
                <a:solidFill>
                  <a:srgbClr val="002060"/>
                </a:solidFill>
              </a:rPr>
              <a:t>‘‘</a:t>
            </a:r>
            <a:r>
              <a:rPr lang="en-US" sz="2100" dirty="0" smtClean="0">
                <a:solidFill>
                  <a:srgbClr val="00B050"/>
                </a:solidFill>
              </a:rPr>
              <a:t>tickets bought in advance are cheaper</a:t>
            </a:r>
            <a:r>
              <a:rPr lang="en-US" sz="2100" dirty="0" smtClean="0">
                <a:solidFill>
                  <a:srgbClr val="002060"/>
                </a:solidFill>
              </a:rPr>
              <a:t>” </a:t>
            </a:r>
            <a:r>
              <a:rPr lang="en-US" sz="2100" u="sng" dirty="0" smtClean="0">
                <a:solidFill>
                  <a:srgbClr val="00B050"/>
                </a:solidFill>
              </a:rPr>
              <a:t>is no longer working </a:t>
            </a:r>
            <a:r>
              <a:rPr lang="en-US" sz="2100" dirty="0" smtClean="0"/>
              <a:t>(William Groves and Maria </a:t>
            </a:r>
            <a:r>
              <a:rPr lang="en-US" sz="2100" dirty="0" err="1" smtClean="0"/>
              <a:t>Gini</a:t>
            </a:r>
            <a:r>
              <a:rPr lang="en-US" sz="2100" dirty="0" smtClean="0"/>
              <a:t>, 2013)</a:t>
            </a:r>
          </a:p>
          <a:p>
            <a:r>
              <a:rPr lang="en-US" sz="2100" dirty="0" smtClean="0"/>
              <a:t>According to Y. Chen et al. (2015) , </a:t>
            </a:r>
            <a:r>
              <a:rPr lang="en-US" sz="2100" dirty="0" smtClean="0">
                <a:solidFill>
                  <a:srgbClr val="002060"/>
                </a:solidFill>
              </a:rPr>
              <a:t>predicting the actual ticket price is a more difficult task than predicting an optimal ticket purchase time </a:t>
            </a:r>
            <a:r>
              <a:rPr lang="en-US" sz="2100" dirty="0" smtClean="0"/>
              <a:t>due to various reasons.</a:t>
            </a:r>
          </a:p>
          <a:p>
            <a:r>
              <a:rPr lang="en-US" sz="2100" dirty="0" smtClean="0"/>
              <a:t>The higher the level of competition, </a:t>
            </a:r>
            <a:r>
              <a:rPr lang="en-US" sz="2100" dirty="0" smtClean="0">
                <a:solidFill>
                  <a:srgbClr val="002060"/>
                </a:solidFill>
              </a:rPr>
              <a:t>the weaker of the market power of an airline, &amp; then the less likely the chance of the airline fare increases</a:t>
            </a:r>
            <a:r>
              <a:rPr lang="en-US" sz="2100" dirty="0" smtClean="0"/>
              <a:t>.</a:t>
            </a:r>
          </a:p>
          <a:p>
            <a:r>
              <a:rPr lang="en-IN" sz="2100" dirty="0" err="1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Tziridis</a:t>
            </a:r>
            <a:r>
              <a:rPr lang="en-IN" sz="21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et al. In his comparison, </a:t>
            </a:r>
            <a:r>
              <a:rPr lang="en-IN" sz="2100" dirty="0" smtClean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Bagging Regression Tree is identified as the best model</a:t>
            </a:r>
            <a:r>
              <a:rPr lang="en-IN" sz="21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, which is robust and not affected by using different input feature sets.</a:t>
            </a:r>
          </a:p>
          <a:p>
            <a:r>
              <a:rPr lang="en-US" sz="2100" dirty="0" smtClean="0"/>
              <a:t>The presence of LCC in a market has had a substantial impact on the total passenger volume and the air ticket price.</a:t>
            </a:r>
          </a:p>
          <a:p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Flight Price Prediction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is a common practice for airlines to </a:t>
            </a:r>
            <a:r>
              <a:rPr lang="en-US" sz="2000" dirty="0" smtClean="0">
                <a:solidFill>
                  <a:srgbClr val="002060"/>
                </a:solidFill>
              </a:rPr>
              <a:t>pass the cost of aviation fuel to the customer</a:t>
            </a:r>
            <a:r>
              <a:rPr lang="en-US" sz="2000" dirty="0" smtClean="0"/>
              <a:t> by adjusting the fare to compensate for the fluctuation of crude oil price.</a:t>
            </a:r>
          </a:p>
          <a:p>
            <a:r>
              <a:rPr lang="en-US" sz="2000" dirty="0" smtClean="0"/>
              <a:t>In Another finding , </a:t>
            </a:r>
            <a:r>
              <a:rPr lang="en-US" sz="2000" dirty="0" smtClean="0">
                <a:solidFill>
                  <a:srgbClr val="002060"/>
                </a:solidFill>
              </a:rPr>
              <a:t>When the flight is at a difference of 2-3 days’ time the ticket price starts increasing again.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Short distance flights are more elastic (more price sensitive) than long distance flights </a:t>
            </a:r>
          </a:p>
          <a:p>
            <a:r>
              <a:rPr lang="en-US" sz="2000" dirty="0" smtClean="0"/>
              <a:t>Business class flights are more inelastic as compared to leisure class as business customers have less flexibility to change or cancel their travel date.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92D050"/>
                </a:solidFill>
                <a:latin typeface="Abadi" panose="020B0604020104020204" pitchFamily="34" charset="0"/>
              </a:rPr>
              <a:t>Business problem framing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Anyone who has booked a flight ticket knows how unexpectedly the prices vary. The cheapest available ticket on a given flight gets more &amp;  less expensive over time. This usually happens as an attempt to maximize revenue based on –</a:t>
            </a:r>
          </a:p>
          <a:p>
            <a:r>
              <a:rPr lang="en-US" sz="2000" dirty="0" smtClean="0"/>
              <a:t> 1. Time of purchase patterns (making sure last-minute purchases are expensive) </a:t>
            </a:r>
          </a:p>
          <a:p>
            <a:r>
              <a:rPr lang="en-US" sz="2000" dirty="0" smtClean="0"/>
              <a:t>2. Keeping the flight as full as they want it (raising prices on a flight which is filling up in order to reduce sales and hold back inventory for those expensive last-minute expensive purchases)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So, you have to work on a project where you collect data of flight fares with other features and work to make a model to predict fares of flights</a:t>
            </a:r>
          </a:p>
          <a:p>
            <a:r>
              <a:rPr lang="en-US" sz="2000" dirty="0" smtClean="0"/>
              <a:t>. 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Abadi" panose="020B0604020104020204" pitchFamily="34" charset="0"/>
              </a:rPr>
              <a:t>Hardware and Software Requirements and Tools Used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There is no such requirement for hardware ,but I have used </a:t>
            </a:r>
            <a:r>
              <a:rPr lang="en-IN" sz="2400" dirty="0" err="1" smtClean="0"/>
              <a:t>intel</a:t>
            </a:r>
            <a:r>
              <a:rPr lang="en-IN" sz="2400" dirty="0" smtClean="0"/>
              <a:t> processor.</a:t>
            </a:r>
          </a:p>
          <a:p>
            <a:r>
              <a:rPr lang="en-IN" sz="2400" dirty="0" smtClean="0"/>
              <a:t>Software:  </a:t>
            </a:r>
            <a:r>
              <a:rPr lang="en-IN" sz="2400" dirty="0" err="1" smtClean="0"/>
              <a:t>Jupyter</a:t>
            </a:r>
            <a:r>
              <a:rPr lang="en-IN" sz="2400" dirty="0" smtClean="0"/>
              <a:t> Notebook (Anaconda 3),  Microsoft Word,  Microsoft PowerPoint</a:t>
            </a:r>
          </a:p>
          <a:p>
            <a:r>
              <a:rPr lang="en-IN" sz="2400" dirty="0" smtClean="0"/>
              <a:t>Language:  Python</a:t>
            </a:r>
          </a:p>
          <a:p>
            <a:r>
              <a:rPr lang="en-IN" sz="2400" dirty="0" smtClean="0"/>
              <a:t>Libraries used in project:</a:t>
            </a:r>
          </a:p>
          <a:p>
            <a:r>
              <a:rPr lang="en-IN" sz="2400" dirty="0" smtClean="0"/>
              <a:t>Pandas   </a:t>
            </a:r>
          </a:p>
          <a:p>
            <a:r>
              <a:rPr lang="en-IN" sz="2400" dirty="0" err="1" smtClean="0"/>
              <a:t>Numpy</a:t>
            </a:r>
            <a:endParaRPr lang="en-IN" sz="2400" dirty="0" smtClean="0"/>
          </a:p>
          <a:p>
            <a:r>
              <a:rPr lang="en-IN" sz="2400" dirty="0" err="1" smtClean="0"/>
              <a:t>Matplotlib</a:t>
            </a:r>
            <a:endParaRPr lang="en-IN" sz="2400" dirty="0" smtClean="0"/>
          </a:p>
          <a:p>
            <a:r>
              <a:rPr lang="en-IN" sz="2400" dirty="0" smtClean="0"/>
              <a:t>Seaborn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>
              <a:solidFill>
                <a:schemeClr val="accent6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lvl="3">
              <a:buNone/>
            </a:pPr>
            <a:endParaRPr lang="en-IN" sz="3600" b="1" dirty="0" smtClean="0">
              <a:solidFill>
                <a:schemeClr val="accent6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lvl="3">
              <a:buNone/>
            </a:pPr>
            <a:endParaRPr lang="en-IN" sz="3600" b="1" dirty="0">
              <a:solidFill>
                <a:schemeClr val="accent6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lvl="3">
              <a:buNone/>
            </a:pPr>
            <a:r>
              <a:rPr lang="en-IN" sz="3600" b="1" dirty="0" smtClean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ANALYTICAL PROBLEM  			FRAMING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Data sources and their formats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data source is </a:t>
            </a:r>
            <a:r>
              <a:rPr lang="en-US" dirty="0" err="1" smtClean="0"/>
              <a:t>FlipRobo</a:t>
            </a:r>
            <a:r>
              <a:rPr lang="en-US" dirty="0" smtClean="0"/>
              <a:t> Technologies, who told to scrap the data using selenium from websites and store it and use it.</a:t>
            </a:r>
          </a:p>
          <a:p>
            <a:r>
              <a:rPr lang="en-IN" dirty="0" smtClean="0"/>
              <a:t>Before loading the dataset we imported some libraries for loading and analysing our dataset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267200"/>
            <a:ext cx="53435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1008</Words>
  <Application>Microsoft Office PowerPoint</Application>
  <PresentationFormat>On-screen Show (4:3)</PresentationFormat>
  <Paragraphs>116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PRESENTATION ON FLIGHT PRICE PREDICTION USING ML</vt:lpstr>
      <vt:lpstr>TABLE OF CONTENTS</vt:lpstr>
      <vt:lpstr>Slide 3</vt:lpstr>
      <vt:lpstr>Flight Price Prediction</vt:lpstr>
      <vt:lpstr>Flight Price Prediction</vt:lpstr>
      <vt:lpstr>Business problem framing</vt:lpstr>
      <vt:lpstr>Hardware and Software Requirements and Tools Used</vt:lpstr>
      <vt:lpstr>Slide 8</vt:lpstr>
      <vt:lpstr>Data sources and their formats</vt:lpstr>
      <vt:lpstr>Web Scraping strategy employed</vt:lpstr>
      <vt:lpstr>Data Set Information</vt:lpstr>
      <vt:lpstr>Data Preprocessing</vt:lpstr>
      <vt:lpstr>Slide 13</vt:lpstr>
      <vt:lpstr>Flight wise Distribution of Airlines</vt:lpstr>
      <vt:lpstr>Stops-wise distribution of flights</vt:lpstr>
      <vt:lpstr>Day-wise Distribution of Flights</vt:lpstr>
      <vt:lpstr>Day-wise Price</vt:lpstr>
      <vt:lpstr>Date-wise Flight Distribution</vt:lpstr>
      <vt:lpstr>Slide 19</vt:lpstr>
      <vt:lpstr>Slide 20</vt:lpstr>
      <vt:lpstr>Regression Algorithms Implementation </vt:lpstr>
      <vt:lpstr>Slide 22</vt:lpstr>
      <vt:lpstr>Slide 23</vt:lpstr>
      <vt:lpstr>Slide 24</vt:lpstr>
      <vt:lpstr>Slide 25</vt:lpstr>
      <vt:lpstr>Limitations and Future Scope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polasasuresh</dc:creator>
  <cp:lastModifiedBy>polasasuresh</cp:lastModifiedBy>
  <cp:revision>8</cp:revision>
  <dcterms:created xsi:type="dcterms:W3CDTF">2022-08-11T06:07:02Z</dcterms:created>
  <dcterms:modified xsi:type="dcterms:W3CDTF">2022-08-12T03:42:30Z</dcterms:modified>
</cp:coreProperties>
</file>