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73" r:id="rId7"/>
    <p:sldId id="259" r:id="rId8"/>
    <p:sldId id="260" r:id="rId9"/>
    <p:sldId id="274" r:id="rId10"/>
    <p:sldId id="261" r:id="rId11"/>
    <p:sldId id="262" r:id="rId12"/>
    <p:sldId id="263" r:id="rId13"/>
    <p:sldId id="264" r:id="rId14"/>
    <p:sldId id="265"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782EEE-9A64-45DE-B98D-049BED475A05}"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82EEE-9A64-45DE-B98D-049BED475A05}"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82EEE-9A64-45DE-B98D-049BED475A05}"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82EEE-9A64-45DE-B98D-049BED475A05}"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782EEE-9A64-45DE-B98D-049BED475A05}"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782EEE-9A64-45DE-B98D-049BED475A05}"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782EEE-9A64-45DE-B98D-049BED475A05}" type="datetimeFigureOut">
              <a:rPr lang="en-US" smtClean="0"/>
              <a:pPr/>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82EEE-9A64-45DE-B98D-049BED475A05}" type="datetimeFigureOut">
              <a:rPr lang="en-US" smtClean="0"/>
              <a:pPr/>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2EEE-9A64-45DE-B98D-049BED475A05}" type="datetimeFigureOut">
              <a:rPr lang="en-US" smtClean="0"/>
              <a:pPr/>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82EEE-9A64-45DE-B98D-049BED475A05}"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82EEE-9A64-45DE-B98D-049BED475A05}"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FE742-2F03-4F38-ACE6-7CF1B98102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82EEE-9A64-45DE-B98D-049BED475A05}" type="datetimeFigureOut">
              <a:rPr lang="en-US" smtClean="0"/>
              <a:pPr/>
              <a:t>8/25/2022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FE742-2F03-4F38-ACE6-7CF1B98102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mazon.in/product-reviews/B07BS4TJ4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Rating Prediction</a:t>
            </a:r>
            <a:endParaRPr lang="en-US" dirty="0"/>
          </a:p>
        </p:txBody>
      </p:sp>
      <p:sp>
        <p:nvSpPr>
          <p:cNvPr id="3" name="Subtitle 2"/>
          <p:cNvSpPr>
            <a:spLocks noGrp="1"/>
          </p:cNvSpPr>
          <p:nvPr>
            <p:ph type="subTitle" idx="1"/>
          </p:nvPr>
        </p:nvSpPr>
        <p:spPr/>
        <p:txBody>
          <a:bodyPr>
            <a:normAutofit/>
          </a:bodyPr>
          <a:lstStyle/>
          <a:p>
            <a:r>
              <a:rPr lang="en-US" sz="2000" dirty="0" smtClean="0"/>
              <a:t>Presented by:</a:t>
            </a:r>
          </a:p>
          <a:p>
            <a:r>
              <a:rPr lang="en-US" sz="2000" dirty="0" err="1" smtClean="0"/>
              <a:t>R.Sujanitha</a:t>
            </a:r>
            <a:endParaRPr lang="en-US" sz="2000" dirty="0" smtClean="0"/>
          </a:p>
          <a:p>
            <a:endParaRPr lang="en-US" sz="2000" dirty="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a:bodyPr>
          <a:lstStyle/>
          <a:p>
            <a:r>
              <a:rPr lang="en-US" sz="2000" dirty="0" smtClean="0"/>
              <a:t>The complete data is divided in the ratio of 80:20 for train and test respectively</a:t>
            </a:r>
          </a:p>
          <a:p>
            <a:pPr algn="just">
              <a:lnSpc>
                <a:spcPct val="100000"/>
              </a:lnSpc>
            </a:pPr>
            <a:r>
              <a:rPr lang="en-IN" sz="2000" b="0" strike="noStrike" spc="-1" dirty="0" smtClean="0">
                <a:latin typeface="Arial"/>
              </a:rPr>
              <a:t>There is no null value present in the dataset and almost all the columns type is objective so, we don’t need to check for outliers.</a:t>
            </a:r>
          </a:p>
          <a:p>
            <a:pPr algn="just">
              <a:lnSpc>
                <a:spcPct val="100000"/>
              </a:lnSpc>
            </a:pPr>
            <a:r>
              <a:rPr lang="en-IN" sz="2000" spc="-1" dirty="0" smtClean="0">
                <a:latin typeface="Arial"/>
              </a:rPr>
              <a:t>Once our data is ready, we’ll do further processing</a:t>
            </a:r>
          </a:p>
          <a:p>
            <a:pPr algn="just">
              <a:lnSpc>
                <a:spcPct val="100000"/>
              </a:lnSpc>
            </a:pPr>
            <a:r>
              <a:rPr lang="en-IN" sz="2000" b="0" strike="noStrike" spc="-1" dirty="0" smtClean="0">
                <a:latin typeface="Arial"/>
              </a:rPr>
              <a:t>I have not dropped any column since the model accuracy is good.</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Process</a:t>
            </a:r>
            <a:endParaRPr lang="en-US" dirty="0"/>
          </a:p>
        </p:txBody>
      </p:sp>
      <p:sp>
        <p:nvSpPr>
          <p:cNvPr id="3" name="Content Placeholder 2"/>
          <p:cNvSpPr>
            <a:spLocks noGrp="1"/>
          </p:cNvSpPr>
          <p:nvPr>
            <p:ph idx="1"/>
          </p:nvPr>
        </p:nvSpPr>
        <p:spPr/>
        <p:txBody>
          <a:bodyPr>
            <a:normAutofit/>
          </a:bodyPr>
          <a:lstStyle/>
          <a:p>
            <a:r>
              <a:rPr lang="en-US" sz="2000" dirty="0" smtClean="0"/>
              <a:t>Evaluation Matrices:</a:t>
            </a:r>
          </a:p>
          <a:p>
            <a:r>
              <a:rPr lang="en-US" sz="2000" dirty="0" smtClean="0"/>
              <a:t>Accuracy- it determines how often a model predicts default and non default correctly.</a:t>
            </a:r>
          </a:p>
          <a:p>
            <a:pPr lvl="1">
              <a:buNone/>
            </a:pPr>
            <a:r>
              <a:rPr lang="en-US" sz="1600" dirty="0"/>
              <a:t>	</a:t>
            </a:r>
            <a:r>
              <a:rPr lang="en-US" sz="1600" dirty="0" smtClean="0"/>
              <a:t>		Accuracy= Number of correct predictions/Total Number of predictions</a:t>
            </a:r>
          </a:p>
          <a:p>
            <a:r>
              <a:rPr lang="en-US" sz="2000" dirty="0" smtClean="0"/>
              <a:t>Precision: it calculates whenever our models predict it is default how often it is correct.</a:t>
            </a:r>
          </a:p>
          <a:p>
            <a:r>
              <a:rPr lang="en-US" sz="2000" dirty="0" smtClean="0"/>
              <a:t>Recall- Recall regulate the actual default that the model is actually predict.</a:t>
            </a:r>
          </a:p>
          <a:p>
            <a:r>
              <a:rPr lang="en-US" sz="2000" dirty="0" smtClean="0"/>
              <a:t>Precision Recall Curve- PRC will display the tradeoff between precision and </a:t>
            </a:r>
          </a:p>
          <a:p>
            <a:r>
              <a:rPr lang="en-US" sz="2000" dirty="0" smtClean="0"/>
              <a:t>Recall threshold.</a:t>
            </a:r>
          </a:p>
          <a:p>
            <a:r>
              <a:rPr lang="en-US" sz="2000" dirty="0" smtClean="0"/>
              <a:t>Cross validations:</a:t>
            </a:r>
          </a:p>
          <a:p>
            <a:r>
              <a:rPr lang="en-US" sz="2000" dirty="0" smtClean="0"/>
              <a:t>K fold cross validation, k=5</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Logistic Regression</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871020" y="2234179"/>
            <a:ext cx="7401959" cy="32580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BernouliNB</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33400" y="1371600"/>
            <a:ext cx="7897328" cy="32961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Classifier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09600" y="1295400"/>
            <a:ext cx="7573433" cy="3267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609600" y="1295400"/>
            <a:ext cx="7525801" cy="32770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Result:</a:t>
            </a:r>
          </a:p>
          <a:p>
            <a:r>
              <a:rPr lang="en-US" sz="1800" dirty="0" smtClean="0"/>
              <a:t>From the details on the above solutions it is clearly understand that we are getting best with the help of Random Forest Classifier, so we save this model with the help of </a:t>
            </a:r>
            <a:r>
              <a:rPr lang="en-US" sz="1800" dirty="0" err="1" smtClean="0"/>
              <a:t>joblib</a:t>
            </a:r>
            <a:r>
              <a:rPr lang="en-US" sz="1800" dirty="0" smtClean="0"/>
              <a:t> library</a:t>
            </a:r>
          </a:p>
          <a:p>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609600" y="533400"/>
            <a:ext cx="7315200" cy="5334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1800" dirty="0" smtClean="0"/>
              <a:t>As we know data is increasing every second in our day to day life. So more the data better the model.</a:t>
            </a:r>
          </a:p>
          <a:p>
            <a:r>
              <a:rPr lang="en-US" sz="1800" b="0" strike="noStrike" spc="-1" dirty="0" smtClean="0">
                <a:latin typeface="Arial"/>
              </a:rPr>
              <a:t>If we make this data for sentiment analysis, we choose ratings 3 or more as our threshold for being helpful reviews or good or positive reviews  and below 3 we choose reviews is not helpful or bad reviews or negative reviews.</a:t>
            </a:r>
          </a:p>
          <a:p>
            <a:r>
              <a:rPr lang="en-US" sz="1800" spc="-1" dirty="0" smtClean="0">
                <a:latin typeface="Arial"/>
              </a:rPr>
              <a:t>For </a:t>
            </a:r>
            <a:r>
              <a:rPr lang="en-US" sz="1800" spc="-1" dirty="0" err="1" smtClean="0">
                <a:latin typeface="Arial"/>
              </a:rPr>
              <a:t>eg</a:t>
            </a:r>
            <a:r>
              <a:rPr lang="en-US" sz="1800" spc="-1" dirty="0" smtClean="0">
                <a:latin typeface="Arial"/>
              </a:rPr>
              <a:t>: two people give their reviews on a product as ‘ a nice product. But their ratings are ‘4’ and ‘5’ respectively. This is where the model fails to predict whether to choose rating ‘4’ or ‘5’.</a:t>
            </a:r>
          </a:p>
          <a:p>
            <a:r>
              <a:rPr lang="en-US" sz="1800" b="0" strike="noStrike" spc="-1" dirty="0" smtClean="0">
                <a:latin typeface="Arial"/>
              </a:rPr>
              <a:t>Due to increase in data in our daily basis, this model can be used to predict ratings of reviews.</a:t>
            </a:r>
          </a:p>
          <a:p>
            <a:r>
              <a:rPr lang="en-US" sz="1800" spc="-1" dirty="0" smtClean="0">
                <a:latin typeface="Arial"/>
              </a:rPr>
              <a:t>It might be a good tool for online shopping sites and manufacturer companies who may predict their customers ratings so that they can make their investment according to the demand of customers, which might help them to save time and earn more profits.</a:t>
            </a: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lvl="6">
              <a:buNone/>
            </a:pPr>
            <a:r>
              <a:rPr lang="en-US" sz="4000" dirty="0" smtClean="0"/>
              <a:t>Thank you</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We have a client who has a website where people write different reviews for technical products. </a:t>
            </a:r>
          </a:p>
          <a:p>
            <a:r>
              <a:rPr lang="en-US" sz="2000" dirty="0" smtClean="0"/>
              <a:t>Now they are adding a new feature to their website i.e. The reviewer will have to add stars(rating) as well with the review.</a:t>
            </a:r>
          </a:p>
          <a:p>
            <a:r>
              <a:rPr lang="en-US" sz="2000" dirty="0" smtClean="0"/>
              <a:t> The rating is out 5 stars and it only has 5 options available 1 star, 2 stars, 3 stars, 4 stars, 5 stars.</a:t>
            </a:r>
          </a:p>
          <a:p>
            <a:r>
              <a:rPr lang="en-US" sz="2000" dirty="0" smtClean="0"/>
              <a:t> Now they want to predict ratings for the reviews which were written in the past and they don’t have a rating.</a:t>
            </a:r>
          </a:p>
          <a:p>
            <a:r>
              <a:rPr lang="en-US" sz="2000" dirty="0" smtClean="0"/>
              <a:t> So, we have to build an application which can predict the rating by seeing the review.</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and Software Requirements</a:t>
            </a:r>
            <a:endParaRPr lang="en-US" dirty="0"/>
          </a:p>
        </p:txBody>
      </p:sp>
      <p:sp>
        <p:nvSpPr>
          <p:cNvPr id="3" name="Content Placeholder 2"/>
          <p:cNvSpPr>
            <a:spLocks noGrp="1"/>
          </p:cNvSpPr>
          <p:nvPr>
            <p:ph idx="1"/>
          </p:nvPr>
        </p:nvSpPr>
        <p:spPr/>
        <p:txBody>
          <a:bodyPr>
            <a:normAutofit/>
          </a:bodyPr>
          <a:lstStyle/>
          <a:p>
            <a:r>
              <a:rPr lang="en-IN" sz="2000" dirty="0" smtClean="0"/>
              <a:t>There is no such requirement for hardware ,but I have used </a:t>
            </a:r>
            <a:r>
              <a:rPr lang="en-IN" sz="2000" dirty="0" err="1" smtClean="0"/>
              <a:t>intel</a:t>
            </a:r>
            <a:r>
              <a:rPr lang="en-IN" sz="2000" dirty="0" smtClean="0"/>
              <a:t> processor.</a:t>
            </a:r>
          </a:p>
          <a:p>
            <a:r>
              <a:rPr lang="en-IN" sz="2000" dirty="0" smtClean="0"/>
              <a:t>Software:  </a:t>
            </a:r>
            <a:r>
              <a:rPr lang="en-IN" sz="2000" dirty="0" err="1" smtClean="0"/>
              <a:t>Jupyter</a:t>
            </a:r>
            <a:r>
              <a:rPr lang="en-IN" sz="2000" dirty="0" smtClean="0"/>
              <a:t> Notebook (Anaconda 3),  Microsoft Word,  Microsoft PowerPoint</a:t>
            </a:r>
          </a:p>
          <a:p>
            <a:r>
              <a:rPr lang="en-IN" sz="2000" dirty="0" smtClean="0"/>
              <a:t>Language:  Python</a:t>
            </a:r>
          </a:p>
          <a:p>
            <a:r>
              <a:rPr lang="en-IN" sz="2000" dirty="0" smtClean="0"/>
              <a:t>Libraries used in project:</a:t>
            </a:r>
          </a:p>
          <a:p>
            <a:r>
              <a:rPr lang="en-IN" sz="2000" dirty="0" smtClean="0"/>
              <a:t>Pandas   </a:t>
            </a:r>
          </a:p>
          <a:p>
            <a:r>
              <a:rPr lang="en-IN" sz="2000" dirty="0" err="1" smtClean="0"/>
              <a:t>Numpy</a:t>
            </a:r>
            <a:endParaRPr lang="en-IN" sz="2000" dirty="0" smtClean="0"/>
          </a:p>
          <a:p>
            <a:pPr>
              <a:buNone/>
            </a:pP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and their formats</a:t>
            </a:r>
            <a:endParaRPr lang="en-US" dirty="0"/>
          </a:p>
        </p:txBody>
      </p:sp>
      <p:pic>
        <p:nvPicPr>
          <p:cNvPr id="9220" name="Picture 4"/>
          <p:cNvPicPr>
            <a:picLocks noGrp="1" noChangeAspect="1" noChangeArrowheads="1"/>
          </p:cNvPicPr>
          <p:nvPr>
            <p:ph idx="1"/>
          </p:nvPr>
        </p:nvPicPr>
        <p:blipFill>
          <a:blip r:embed="rId2"/>
          <a:srcRect/>
          <a:stretch>
            <a:fillRect/>
          </a:stretch>
        </p:blipFill>
        <p:spPr bwMode="auto">
          <a:xfrm>
            <a:off x="381000" y="3124200"/>
            <a:ext cx="5830114" cy="2800741"/>
          </a:xfrm>
          <a:prstGeom prst="rect">
            <a:avLst/>
          </a:prstGeom>
          <a:noFill/>
          <a:ln w="9525">
            <a:noFill/>
            <a:miter lim="800000"/>
            <a:headEnd/>
            <a:tailEnd/>
          </a:ln>
          <a:effectLst/>
        </p:spPr>
      </p:pic>
      <p:sp>
        <p:nvSpPr>
          <p:cNvPr id="7" name="TextBox 6"/>
          <p:cNvSpPr txBox="1"/>
          <p:nvPr/>
        </p:nvSpPr>
        <p:spPr>
          <a:xfrm>
            <a:off x="457200" y="1295400"/>
            <a:ext cx="7543800" cy="1600438"/>
          </a:xfrm>
          <a:prstGeom prst="rect">
            <a:avLst/>
          </a:prstGeom>
          <a:noFill/>
        </p:spPr>
        <p:txBody>
          <a:bodyPr wrap="square" rtlCol="0">
            <a:spAutoFit/>
          </a:bodyPr>
          <a:lstStyle/>
          <a:p>
            <a:pPr>
              <a:buFont typeface="Arial" pitchFamily="34" charset="0"/>
              <a:buChar char="•"/>
            </a:pPr>
            <a:r>
              <a:rPr lang="en-US" sz="2000" dirty="0" smtClean="0"/>
              <a:t>Our data source is </a:t>
            </a:r>
            <a:r>
              <a:rPr lang="en-US" sz="2000" dirty="0" err="1" smtClean="0"/>
              <a:t>FlipRobo</a:t>
            </a:r>
            <a:r>
              <a:rPr lang="en-US" sz="2000" dirty="0" smtClean="0"/>
              <a:t> Technologies, who told to scrap the data using selenium from websites and store it and use it.</a:t>
            </a:r>
          </a:p>
          <a:p>
            <a:pPr>
              <a:buFont typeface="Arial" pitchFamily="34" charset="0"/>
              <a:buChar char="•"/>
            </a:pPr>
            <a:r>
              <a:rPr lang="en-IN" sz="2000" dirty="0" smtClean="0"/>
              <a:t>Before loading the dataset we imported some libraries for loading and analysing our dataset</a:t>
            </a:r>
            <a:endParaRPr lang="en-US" sz="20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Web Scraping strategy employed</a:t>
            </a:r>
            <a:endParaRPr lang="en-US" sz="4000" dirty="0"/>
          </a:p>
        </p:txBody>
      </p:sp>
      <p:sp>
        <p:nvSpPr>
          <p:cNvPr id="3" name="Content Placeholder 2"/>
          <p:cNvSpPr>
            <a:spLocks noGrp="1"/>
          </p:cNvSpPr>
          <p:nvPr>
            <p:ph idx="1"/>
          </p:nvPr>
        </p:nvSpPr>
        <p:spPr/>
        <p:txBody>
          <a:bodyPr>
            <a:normAutofit/>
          </a:bodyPr>
          <a:lstStyle/>
          <a:p>
            <a:r>
              <a:rPr lang="en-US" sz="2000" dirty="0"/>
              <a:t>Selenium will be used for web scraping data from </a:t>
            </a:r>
            <a:r>
              <a:rPr lang="en-US" sz="2000" dirty="0" smtClean="0">
                <a:hlinkClick r:id="rId2"/>
              </a:rPr>
              <a:t>https://www.amazon.in/product-reviews/B07BS4TJ43/</a:t>
            </a:r>
            <a:endParaRPr lang="en-US" sz="2000" dirty="0" smtClean="0"/>
          </a:p>
          <a:p>
            <a:r>
              <a:rPr lang="en-US" sz="2000" dirty="0"/>
              <a:t>Selecting features to be scrap from website</a:t>
            </a:r>
          </a:p>
          <a:p>
            <a:r>
              <a:rPr lang="en-US" sz="2000" dirty="0"/>
              <a:t>After extracting the </a:t>
            </a:r>
            <a:r>
              <a:rPr lang="en-US" sz="2000" dirty="0" smtClean="0"/>
              <a:t>details  </a:t>
            </a:r>
            <a:r>
              <a:rPr lang="en-US" sz="2000" dirty="0"/>
              <a:t>stored the data in the </a:t>
            </a:r>
            <a:r>
              <a:rPr lang="en-US" sz="2000" dirty="0" err="1"/>
              <a:t>csv</a:t>
            </a:r>
            <a:r>
              <a:rPr lang="en-US" sz="2000" dirty="0"/>
              <a:t> </a:t>
            </a:r>
            <a:r>
              <a:rPr lang="en-US" sz="2000" dirty="0" smtClean="0"/>
              <a:t>file</a:t>
            </a:r>
          </a:p>
          <a:p>
            <a:endParaRPr lang="en-US" sz="2000" dirty="0"/>
          </a:p>
          <a:p>
            <a:endParaRPr lang="en-US" sz="2000" dirty="0"/>
          </a:p>
          <a:p>
            <a:endParaRPr lang="en-US" sz="2000" dirty="0" smtClean="0"/>
          </a:p>
          <a:p>
            <a:endParaRPr lang="en-US" sz="2000" dirty="0"/>
          </a:p>
          <a:p>
            <a:endParaRPr lang="en-US" sz="2000" dirty="0" smtClean="0"/>
          </a:p>
          <a:p>
            <a:endParaRPr lang="en-US" sz="2000" dirty="0"/>
          </a:p>
          <a:p>
            <a:endParaRPr lang="en-US" sz="1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864970"/>
            <a:ext cx="8229600" cy="3996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Preperation</a:t>
            </a:r>
            <a:endParaRPr lang="en-US" dirty="0"/>
          </a:p>
        </p:txBody>
      </p:sp>
      <p:sp>
        <p:nvSpPr>
          <p:cNvPr id="3" name="Content Placeholder 2"/>
          <p:cNvSpPr>
            <a:spLocks noGrp="1"/>
          </p:cNvSpPr>
          <p:nvPr>
            <p:ph idx="1"/>
          </p:nvPr>
        </p:nvSpPr>
        <p:spPr/>
        <p:txBody>
          <a:bodyPr>
            <a:normAutofit/>
          </a:bodyPr>
          <a:lstStyle/>
          <a:p>
            <a:r>
              <a:rPr lang="en-US" sz="2000" dirty="0" smtClean="0"/>
              <a:t>With the help of the pandas library we upload our data to </a:t>
            </a:r>
            <a:r>
              <a:rPr lang="en-US" sz="2000" dirty="0" err="1" smtClean="0"/>
              <a:t>jupyter</a:t>
            </a:r>
            <a:r>
              <a:rPr lang="en-US" sz="2000" dirty="0" smtClean="0"/>
              <a:t> notebook</a:t>
            </a:r>
          </a:p>
          <a:p>
            <a:r>
              <a:rPr lang="en-US" sz="2000" dirty="0" smtClean="0"/>
              <a:t>Once our data is uploaded with the help of predefined method(</a:t>
            </a:r>
            <a:r>
              <a:rPr lang="en-US" sz="2000" dirty="0" err="1" smtClean="0"/>
              <a:t>i.e.read_csv</a:t>
            </a:r>
            <a:r>
              <a:rPr lang="en-US" sz="2000" dirty="0" smtClean="0"/>
              <a:t>) we can read data for further processing.</a:t>
            </a:r>
          </a:p>
          <a:p>
            <a:r>
              <a:rPr lang="en-US" sz="2000" dirty="0" smtClean="0"/>
              <a:t>We have two types of variables available in the data.</a:t>
            </a:r>
          </a:p>
          <a:p>
            <a:pPr lvl="1"/>
            <a:r>
              <a:rPr lang="en-US" sz="1600" dirty="0" smtClean="0"/>
              <a:t>Dependent variable</a:t>
            </a:r>
          </a:p>
          <a:p>
            <a:pPr lvl="1"/>
            <a:r>
              <a:rPr lang="en-US" sz="1600" dirty="0" smtClean="0"/>
              <a:t>Independent variable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Content Placeholder 2"/>
          <p:cNvPicPr>
            <a:picLocks noGrp="1" noChangeAspect="1" noChangeArrowheads="1"/>
          </p:cNvPicPr>
          <p:nvPr>
            <p:ph idx="1"/>
          </p:nvPr>
        </p:nvPicPr>
        <p:blipFill>
          <a:blip r:embed="rId2"/>
          <a:srcRect/>
          <a:stretch>
            <a:fillRect/>
          </a:stretch>
        </p:blipFill>
        <p:spPr bwMode="auto">
          <a:xfrm>
            <a:off x="457200" y="2060261"/>
            <a:ext cx="8229600" cy="36058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Information</a:t>
            </a:r>
            <a:endParaRPr lang="en-US" dirty="0"/>
          </a:p>
        </p:txBody>
      </p:sp>
      <p:sp>
        <p:nvSpPr>
          <p:cNvPr id="3" name="Content Placeholder 2"/>
          <p:cNvSpPr>
            <a:spLocks noGrp="1"/>
          </p:cNvSpPr>
          <p:nvPr>
            <p:ph idx="1"/>
          </p:nvPr>
        </p:nvSpPr>
        <p:spPr/>
        <p:txBody>
          <a:bodyPr>
            <a:normAutofit/>
          </a:bodyPr>
          <a:lstStyle/>
          <a:p>
            <a:r>
              <a:rPr lang="en-US" sz="1800" dirty="0" smtClean="0"/>
              <a:t>Dataset </a:t>
            </a:r>
            <a:r>
              <a:rPr lang="en-US" sz="1800" dirty="0" smtClean="0"/>
              <a:t>contains ratings and reviews</a:t>
            </a:r>
          </a:p>
          <a:p>
            <a:r>
              <a:rPr lang="en-US" sz="1800" dirty="0" smtClean="0"/>
              <a:t>Dataset has </a:t>
            </a:r>
            <a:r>
              <a:rPr lang="en-US" sz="1800" dirty="0" smtClean="0"/>
              <a:t>13495 </a:t>
            </a:r>
            <a:r>
              <a:rPr lang="en-US" sz="1800" dirty="0" smtClean="0"/>
              <a:t>rows and </a:t>
            </a:r>
            <a:r>
              <a:rPr lang="en-US" sz="1800" dirty="0" smtClean="0"/>
              <a:t>3 </a:t>
            </a:r>
            <a:r>
              <a:rPr lang="en-US" sz="1800" dirty="0" smtClean="0"/>
              <a:t>columns</a:t>
            </a:r>
          </a:p>
          <a:p>
            <a:pPr>
              <a:buNone/>
            </a:pPr>
            <a:endParaRPr lang="en-US" sz="1800" dirty="0"/>
          </a:p>
          <a:p>
            <a:pPr>
              <a:buNone/>
            </a:pPr>
            <a:endParaRPr lang="en-US" sz="1800" dirty="0" smtClean="0"/>
          </a:p>
          <a:p>
            <a:pPr>
              <a:buNone/>
            </a:pPr>
            <a:endParaRPr lang="en-US" sz="1800" dirty="0"/>
          </a:p>
        </p:txBody>
      </p:sp>
      <p:sp>
        <p:nvSpPr>
          <p:cNvPr id="5" name="TextBox 4"/>
          <p:cNvSpPr txBox="1"/>
          <p:nvPr/>
        </p:nvSpPr>
        <p:spPr>
          <a:xfrm>
            <a:off x="381000" y="3505200"/>
            <a:ext cx="76200" cy="369332"/>
          </a:xfrm>
          <a:prstGeom prst="rect">
            <a:avLst/>
          </a:prstGeom>
          <a:noFill/>
        </p:spPr>
        <p:txBody>
          <a:bodyPr wrap="square" rtlCol="0">
            <a:spAutoFit/>
          </a:bodyPr>
          <a:lstStyle/>
          <a:p>
            <a:endParaRPr lang="en-US" dirty="0"/>
          </a:p>
        </p:txBody>
      </p:sp>
      <p:sp>
        <p:nvSpPr>
          <p:cNvPr id="6" name="TextBox 5"/>
          <p:cNvSpPr txBox="1"/>
          <p:nvPr/>
        </p:nvSpPr>
        <p:spPr>
          <a:xfrm>
            <a:off x="990600" y="3352800"/>
            <a:ext cx="5638800" cy="381000"/>
          </a:xfrm>
          <a:prstGeom prst="rect">
            <a:avLst/>
          </a:prstGeom>
          <a:noFill/>
        </p:spPr>
        <p:txBody>
          <a:bodyPr wrap="square" rtlCol="0">
            <a:spAutoFit/>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533400" y="2362200"/>
            <a:ext cx="5410200" cy="112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623</Words>
  <Application>Microsoft Office PowerPoint</Application>
  <PresentationFormat>On-screen Show (4:3)</PresentationFormat>
  <Paragraphs>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Rating Prediction</vt:lpstr>
      <vt:lpstr>Introduction</vt:lpstr>
      <vt:lpstr>Hardware and Software Requirements</vt:lpstr>
      <vt:lpstr>Data Sources and their formats</vt:lpstr>
      <vt:lpstr>Web Scraping strategy employed</vt:lpstr>
      <vt:lpstr>Slide 6</vt:lpstr>
      <vt:lpstr>Data Preperation</vt:lpstr>
      <vt:lpstr>Slide 8</vt:lpstr>
      <vt:lpstr>Data Set Information</vt:lpstr>
      <vt:lpstr>Data Preprocessing</vt:lpstr>
      <vt:lpstr>Evaluation Process</vt:lpstr>
      <vt:lpstr>Logistic Regression</vt:lpstr>
      <vt:lpstr>BernouliNB</vt:lpstr>
      <vt:lpstr>Decision Tree Classifier </vt:lpstr>
      <vt:lpstr>Random Forest Classifier</vt:lpstr>
      <vt:lpstr>Slide 16</vt:lpstr>
      <vt:lpstr>Slide 17</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dc:title>
  <dc:creator>polasasuresh</dc:creator>
  <cp:lastModifiedBy>polasasuresh</cp:lastModifiedBy>
  <cp:revision>4</cp:revision>
  <dcterms:created xsi:type="dcterms:W3CDTF">2022-08-25T06:32:59Z</dcterms:created>
  <dcterms:modified xsi:type="dcterms:W3CDTF">2022-08-25T17:10:56Z</dcterms:modified>
</cp:coreProperties>
</file>