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8" r:id="rId21"/>
    <p:sldId id="279" r:id="rId22"/>
    <p:sldId id="274" r:id="rId23"/>
    <p:sldId id="275"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1EEDE46-BCF5-43BA-8445-267E5CFB6986}" type="datetimeFigureOut">
              <a:rPr lang="en-US" smtClean="0"/>
              <a:pPr/>
              <a:t>9/22/2022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B6FAC82-6EF1-40F0-8D8D-7D34DD9F7F8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1EEDE46-BCF5-43BA-8445-267E5CFB6986}" type="datetimeFigureOut">
              <a:rPr lang="en-US" smtClean="0"/>
              <a:pPr/>
              <a:t>9/22/2022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6FAC82-6EF1-40F0-8D8D-7D34DD9F7F8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1EEDE46-BCF5-43BA-8445-267E5CFB6986}" type="datetimeFigureOut">
              <a:rPr lang="en-US" smtClean="0"/>
              <a:pPr/>
              <a:t>9/22/2022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6FAC82-6EF1-40F0-8D8D-7D34DD9F7F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1EEDE46-BCF5-43BA-8445-267E5CFB6986}" type="datetimeFigureOut">
              <a:rPr lang="en-US" smtClean="0"/>
              <a:pPr/>
              <a:t>9/22/2022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6FAC82-6EF1-40F0-8D8D-7D34DD9F7F8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1EEDE46-BCF5-43BA-8445-267E5CFB6986}" type="datetimeFigureOut">
              <a:rPr lang="en-US" smtClean="0"/>
              <a:pPr/>
              <a:t>9/22/2022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6FAC82-6EF1-40F0-8D8D-7D34DD9F7F8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1EEDE46-BCF5-43BA-8445-267E5CFB6986}" type="datetimeFigureOut">
              <a:rPr lang="en-US" smtClean="0"/>
              <a:pPr/>
              <a:t>9/22/2022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B6FAC82-6EF1-40F0-8D8D-7D34DD9F7F8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1EEDE46-BCF5-43BA-8445-267E5CFB6986}" type="datetimeFigureOut">
              <a:rPr lang="en-US" smtClean="0"/>
              <a:pPr/>
              <a:t>9/22/2022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B6FAC82-6EF1-40F0-8D8D-7D34DD9F7F8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1EEDE46-BCF5-43BA-8445-267E5CFB6986}" type="datetimeFigureOut">
              <a:rPr lang="en-US" smtClean="0"/>
              <a:pPr/>
              <a:t>9/22/2022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B6FAC82-6EF1-40F0-8D8D-7D34DD9F7F8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1EEDE46-BCF5-43BA-8445-267E5CFB6986}" type="datetimeFigureOut">
              <a:rPr lang="en-US" smtClean="0"/>
              <a:pPr/>
              <a:t>9/22/2022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B6FAC82-6EF1-40F0-8D8D-7D34DD9F7F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1EEDE46-BCF5-43BA-8445-267E5CFB6986}" type="datetimeFigureOut">
              <a:rPr lang="en-US" smtClean="0"/>
              <a:pPr/>
              <a:t>9/22/2022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B6FAC82-6EF1-40F0-8D8D-7D34DD9F7F8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1EEDE46-BCF5-43BA-8445-267E5CFB6986}" type="datetimeFigureOut">
              <a:rPr lang="en-US" smtClean="0"/>
              <a:pPr/>
              <a:t>9/22/2022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B6FAC82-6EF1-40F0-8D8D-7D34DD9F7F8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1EEDE46-BCF5-43BA-8445-267E5CFB6986}" type="datetimeFigureOut">
              <a:rPr lang="en-US" smtClean="0"/>
              <a:pPr/>
              <a:t>9/22/2022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B6FAC82-6EF1-40F0-8D8D-7D34DD9F7F8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714489"/>
            <a:ext cx="7743852" cy="1885962"/>
          </a:xfrm>
        </p:spPr>
        <p:txBody>
          <a:bodyPr>
            <a:normAutofit fontScale="90000"/>
          </a:bodyPr>
          <a:lstStyle/>
          <a:p>
            <a:r>
              <a:rPr kumimoji="0" lang="fr-FR" altLang="en-US" b="1" i="0" u="none" strike="noStrike" cap="none" normalizeH="0" baseline="0" dirty="0" smtClean="0">
                <a:ln>
                  <a:noFill/>
                </a:ln>
                <a:effectLst/>
                <a:latin typeface="+mn-lt"/>
                <a:ea typeface="Bahnschrift SemiLight" panose="020B0502040204020203" pitchFamily="34" charset="0"/>
                <a:cs typeface="Mangal" panose="02040503050203030202" pitchFamily="18" charset="0"/>
              </a:rPr>
              <a:t/>
            </a:r>
            <a:br>
              <a:rPr kumimoji="0" lang="fr-FR" altLang="en-US" b="1" i="0" u="none" strike="noStrike" cap="none" normalizeH="0" baseline="0" dirty="0" smtClean="0">
                <a:ln>
                  <a:noFill/>
                </a:ln>
                <a:effectLst/>
                <a:latin typeface="+mn-lt"/>
                <a:ea typeface="Bahnschrift SemiLight" panose="020B0502040204020203" pitchFamily="34" charset="0"/>
                <a:cs typeface="Mangal" panose="02040503050203030202" pitchFamily="18" charset="0"/>
              </a:rPr>
            </a:br>
            <a:r>
              <a:rPr lang="fr-FR" altLang="en-US" dirty="0" smtClean="0">
                <a:effectLst/>
                <a:latin typeface="+mn-lt"/>
                <a:ea typeface="Bahnschrift SemiLight" panose="020B0502040204020203" pitchFamily="34" charset="0"/>
                <a:cs typeface="Mangal" panose="02040503050203030202" pitchFamily="18" charset="0"/>
              </a:rPr>
              <a:t/>
            </a:r>
            <a:br>
              <a:rPr lang="fr-FR" altLang="en-US" dirty="0" smtClean="0">
                <a:effectLst/>
                <a:latin typeface="+mn-lt"/>
                <a:ea typeface="Bahnschrift SemiLight" panose="020B0502040204020203" pitchFamily="34" charset="0"/>
                <a:cs typeface="Mangal" panose="02040503050203030202" pitchFamily="18" charset="0"/>
              </a:rPr>
            </a:br>
            <a:r>
              <a:rPr lang="fr-FR" altLang="en-US" dirty="0" smtClean="0">
                <a:effectLst/>
                <a:latin typeface="+mn-lt"/>
                <a:ea typeface="Bahnschrift SemiLight" panose="020B0502040204020203" pitchFamily="34" charset="0"/>
                <a:cs typeface="Mangal" panose="02040503050203030202" pitchFamily="18" charset="0"/>
              </a:rPr>
              <a:t/>
            </a:r>
            <a:br>
              <a:rPr lang="fr-FR" altLang="en-US" dirty="0" smtClean="0">
                <a:effectLst/>
                <a:latin typeface="+mn-lt"/>
                <a:ea typeface="Bahnschrift SemiLight" panose="020B0502040204020203" pitchFamily="34" charset="0"/>
                <a:cs typeface="Mangal" panose="02040503050203030202" pitchFamily="18" charset="0"/>
              </a:rPr>
            </a:br>
            <a:r>
              <a:rPr lang="fr-FR" altLang="en-US" dirty="0" smtClean="0">
                <a:effectLst/>
                <a:latin typeface="+mn-lt"/>
                <a:ea typeface="Bahnschrift SemiLight" panose="020B0502040204020203" pitchFamily="34" charset="0"/>
                <a:cs typeface="Mangal" panose="02040503050203030202" pitchFamily="18" charset="0"/>
              </a:rPr>
              <a:t/>
            </a:r>
            <a:br>
              <a:rPr lang="fr-FR" altLang="en-US" dirty="0" smtClean="0">
                <a:effectLst/>
                <a:latin typeface="+mn-lt"/>
                <a:ea typeface="Bahnschrift SemiLight" panose="020B0502040204020203" pitchFamily="34" charset="0"/>
                <a:cs typeface="Mangal" panose="02040503050203030202" pitchFamily="18" charset="0"/>
              </a:rPr>
            </a:br>
            <a:r>
              <a:rPr kumimoji="0" lang="fr-FR" altLang="en-US" b="1" i="0" u="none" strike="noStrike" cap="none" normalizeH="0" baseline="0" dirty="0" err="1" smtClean="0">
                <a:ln>
                  <a:noFill/>
                </a:ln>
                <a:effectLst/>
                <a:latin typeface="+mn-lt"/>
                <a:ea typeface="Bahnschrift SemiLight" panose="020B0502040204020203" pitchFamily="34" charset="0"/>
                <a:cs typeface="Mangal" panose="02040503050203030202" pitchFamily="18" charset="0"/>
              </a:rPr>
              <a:t>Malignant</a:t>
            </a:r>
            <a:r>
              <a:rPr kumimoji="0" lang="fr-FR" altLang="en-US" b="1" i="0" u="none" strike="noStrike" cap="none" normalizeH="0" baseline="0" dirty="0" smtClean="0">
                <a:ln>
                  <a:noFill/>
                </a:ln>
                <a:effectLst/>
                <a:latin typeface="+mn-lt"/>
                <a:ea typeface="Bahnschrift SemiLight" panose="020B0502040204020203" pitchFamily="34" charset="0"/>
                <a:cs typeface="Mangal" panose="02040503050203030202" pitchFamily="18" charset="0"/>
              </a:rPr>
              <a:t> </a:t>
            </a:r>
            <a:r>
              <a:rPr kumimoji="0" lang="fr-FR" altLang="en-US" b="1" i="0" u="none" strike="noStrike" cap="none" normalizeH="0" baseline="0" dirty="0" smtClean="0">
                <a:ln>
                  <a:noFill/>
                </a:ln>
                <a:effectLst/>
                <a:latin typeface="+mn-lt"/>
                <a:ea typeface="Bahnschrift SemiLight" panose="020B0502040204020203" pitchFamily="34" charset="0"/>
                <a:cs typeface="Mangal" panose="02040503050203030202" pitchFamily="18" charset="0"/>
              </a:rPr>
              <a:t>Commentes Classifier - Multi Label Classification Project </a:t>
            </a:r>
            <a:r>
              <a:rPr kumimoji="0" lang="fr-FR" altLang="en-US" b="1" i="0" u="none" strike="noStrike" cap="none" normalizeH="0" baseline="0" dirty="0" err="1" smtClean="0">
                <a:ln>
                  <a:noFill/>
                </a:ln>
                <a:effectLst/>
                <a:latin typeface="+mn-lt"/>
                <a:ea typeface="Bahnschrift SemiLight" panose="020B0502040204020203" pitchFamily="34" charset="0"/>
                <a:cs typeface="Mangal" panose="02040503050203030202" pitchFamily="18" charset="0"/>
              </a:rPr>
              <a:t>using</a:t>
            </a:r>
            <a:r>
              <a:rPr kumimoji="0" lang="fr-FR" altLang="en-US" b="1" i="0" u="none" strike="noStrike" cap="none" normalizeH="0" baseline="0" dirty="0" smtClean="0">
                <a:ln>
                  <a:noFill/>
                </a:ln>
                <a:effectLst/>
                <a:latin typeface="+mn-lt"/>
                <a:ea typeface="Bahnschrift SemiLight" panose="020B0502040204020203" pitchFamily="34" charset="0"/>
                <a:cs typeface="Mangal" panose="02040503050203030202" pitchFamily="18" charset="0"/>
              </a:rPr>
              <a:t> NLP</a:t>
            </a:r>
            <a:endParaRPr lang="en-US" dirty="0">
              <a:latin typeface="+mn-lt"/>
            </a:endParaRPr>
          </a:p>
        </p:txBody>
      </p:sp>
      <p:sp>
        <p:nvSpPr>
          <p:cNvPr id="3" name="Subtitle 2"/>
          <p:cNvSpPr>
            <a:spLocks noGrp="1"/>
          </p:cNvSpPr>
          <p:nvPr>
            <p:ph type="subTitle" idx="1"/>
          </p:nvPr>
        </p:nvSpPr>
        <p:spPr/>
        <p:txBody>
          <a:bodyPr>
            <a:normAutofit/>
          </a:bodyPr>
          <a:lstStyle/>
          <a:p>
            <a:endParaRPr lang="en-US" sz="2000" dirty="0"/>
          </a:p>
          <a:p>
            <a:r>
              <a:rPr lang="en-US" sz="2000" dirty="0" smtClean="0"/>
              <a:t>By. </a:t>
            </a:r>
            <a:r>
              <a:rPr lang="en-US" sz="2000" dirty="0" err="1" smtClean="0"/>
              <a:t>R.Sujanitha</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lnSpc>
                <a:spcPct val="107000"/>
              </a:lnSpc>
              <a:spcAft>
                <a:spcPts val="800"/>
              </a:spcAft>
              <a:buSzPts val="1000"/>
              <a:buFont typeface="Symbol" panose="05050102010706020507" pitchFamily="18" charset="2"/>
              <a:buChar char=""/>
              <a:tabLst>
                <a:tab pos="228600" algn="l"/>
                <a:tab pos="457200" algn="l"/>
              </a:tabLst>
            </a:pPr>
            <a:r>
              <a:rPr lang="en-IN" sz="2000" dirty="0" smtClean="0">
                <a:solidFill>
                  <a:schemeClr val="tx1"/>
                </a:solidFill>
                <a:effectLst/>
                <a:ea typeface="Bahnschrift SemiLight" panose="020B0502040204020203" pitchFamily="34" charset="0"/>
                <a:cs typeface="Mangal" panose="02040503050203030202" pitchFamily="18" charset="0"/>
              </a:rPr>
              <a:t>Word Cloud is a visualization technique for text data wherein each word is </a:t>
            </a:r>
            <a:r>
              <a:rPr lang="en-IN" sz="2000" dirty="0" err="1" smtClean="0">
                <a:solidFill>
                  <a:schemeClr val="tx1"/>
                </a:solidFill>
                <a:effectLst/>
                <a:ea typeface="Bahnschrift SemiLight" panose="020B0502040204020203" pitchFamily="34" charset="0"/>
                <a:cs typeface="Mangal" panose="02040503050203030202" pitchFamily="18" charset="0"/>
              </a:rPr>
              <a:t>picturized</a:t>
            </a:r>
            <a:r>
              <a:rPr lang="en-IN" sz="2000" dirty="0" smtClean="0">
                <a:solidFill>
                  <a:schemeClr val="tx1"/>
                </a:solidFill>
                <a:effectLst/>
                <a:ea typeface="Bahnschrift SemiLight" panose="020B0502040204020203" pitchFamily="34" charset="0"/>
                <a:cs typeface="Mangal" panose="02040503050203030202" pitchFamily="18" charset="0"/>
              </a:rPr>
              <a:t> with its importance in the context or its frequency.</a:t>
            </a:r>
          </a:p>
          <a:p>
            <a:pPr lvl="0">
              <a:lnSpc>
                <a:spcPct val="107000"/>
              </a:lnSpc>
              <a:spcAft>
                <a:spcPts val="800"/>
              </a:spcAft>
              <a:buSzPts val="1000"/>
              <a:buFont typeface="Symbol" panose="05050102010706020507" pitchFamily="18" charset="2"/>
              <a:buChar char=""/>
              <a:tabLst>
                <a:tab pos="228600" algn="l"/>
                <a:tab pos="457200" algn="l"/>
              </a:tabLst>
            </a:pPr>
            <a:r>
              <a:rPr lang="en-IN" sz="2000" dirty="0" smtClean="0">
                <a:solidFill>
                  <a:schemeClr val="tx1"/>
                </a:solidFill>
                <a:effectLst/>
                <a:ea typeface="Bahnschrift SemiLight" panose="020B0502040204020203" pitchFamily="34" charset="0"/>
                <a:cs typeface="Mangal" panose="02040503050203030202" pitchFamily="18" charset="0"/>
              </a:rPr>
              <a:t>The more commonly the term appears within the text being analysed, the larger the word appears in the image generated.</a:t>
            </a:r>
          </a:p>
          <a:p>
            <a:pPr lvl="0">
              <a:lnSpc>
                <a:spcPct val="107000"/>
              </a:lnSpc>
              <a:spcAft>
                <a:spcPts val="800"/>
              </a:spcAft>
              <a:buSzPts val="1000"/>
              <a:buFont typeface="Symbol" panose="05050102010706020507" pitchFamily="18" charset="2"/>
              <a:buChar char=""/>
              <a:tabLst>
                <a:tab pos="228600" algn="l"/>
              </a:tabLst>
            </a:pPr>
            <a:r>
              <a:rPr lang="en-IN" sz="2000" dirty="0" smtClean="0">
                <a:solidFill>
                  <a:schemeClr val="tx1"/>
                </a:solidFill>
                <a:effectLst/>
                <a:ea typeface="Bahnschrift SemiLight" panose="020B0502040204020203" pitchFamily="34" charset="0"/>
                <a:cs typeface="Mangal" panose="02040503050203030202" pitchFamily="18" charset="0"/>
              </a:rPr>
              <a:t>The enlarged texts are the greatest number of words used there and small texts are the smaller number of words used.</a:t>
            </a:r>
          </a:p>
          <a:p>
            <a:endParaRPr lang="en-US" sz="2000" dirty="0"/>
          </a:p>
        </p:txBody>
      </p:sp>
      <p:sp>
        <p:nvSpPr>
          <p:cNvPr id="2" name="Title 1"/>
          <p:cNvSpPr>
            <a:spLocks noGrp="1"/>
          </p:cNvSpPr>
          <p:nvPr>
            <p:ph type="title"/>
          </p:nvPr>
        </p:nvSpPr>
        <p:spPr/>
        <p:txBody>
          <a:bodyPr>
            <a:normAutofit fontScale="90000"/>
          </a:bodyPr>
          <a:lstStyle/>
          <a:p>
            <a:r>
              <a:rPr lang="en-US" dirty="0" smtClean="0"/>
              <a:t>Word Cloud for getting word sense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0" y="1285861"/>
            <a:ext cx="4919840" cy="3357586"/>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
        <p:nvSpPr>
          <p:cNvPr id="5" name="TextBox 4"/>
          <p:cNvSpPr txBox="1"/>
          <p:nvPr/>
        </p:nvSpPr>
        <p:spPr>
          <a:xfrm>
            <a:off x="0" y="4786322"/>
            <a:ext cx="9001156" cy="923330"/>
          </a:xfrm>
          <a:prstGeom prst="rect">
            <a:avLst/>
          </a:prstGeom>
          <a:noFill/>
        </p:spPr>
        <p:txBody>
          <a:bodyPr wrap="square" rtlCol="0">
            <a:spAutoFit/>
          </a:bodyPr>
          <a:lstStyle/>
          <a:p>
            <a:r>
              <a:rPr lang="en-IN" kern="0" dirty="0" smtClean="0">
                <a:effectLst/>
                <a:ea typeface="Calibri" panose="020F0502020204030204" pitchFamily="34" charset="0"/>
                <a:cs typeface="Mangal" panose="02040503050203030202" pitchFamily="18" charset="0"/>
              </a:rPr>
              <a:t>From word cloud of malignant comments, it is clear that it mostly consists of words like edits, hey, white, fucking, gay, cocksucker, work, think, Taliban etc</a:t>
            </a:r>
            <a:endParaRPr lang="en-IN"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0" y="1357298"/>
            <a:ext cx="5214942" cy="3718967"/>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
        <p:nvSpPr>
          <p:cNvPr id="5" name="TextBox 4"/>
          <p:cNvSpPr txBox="1"/>
          <p:nvPr/>
        </p:nvSpPr>
        <p:spPr>
          <a:xfrm>
            <a:off x="142844" y="5143512"/>
            <a:ext cx="8572560" cy="646331"/>
          </a:xfrm>
          <a:prstGeom prst="rect">
            <a:avLst/>
          </a:prstGeom>
          <a:noFill/>
        </p:spPr>
        <p:txBody>
          <a:bodyPr wrap="square" rtlCol="0">
            <a:spAutoFit/>
          </a:bodyPr>
          <a:lstStyle/>
          <a:p>
            <a:r>
              <a:rPr lang="en-US" dirty="0"/>
              <a:t>From </a:t>
            </a:r>
            <a:r>
              <a:rPr lang="en-US" dirty="0" err="1"/>
              <a:t>wordcloud</a:t>
            </a:r>
            <a:r>
              <a:rPr lang="en-US" dirty="0"/>
              <a:t> of Highly malignant comments, it is clear that it mostly consists of words like fuck, stupid, fucking, bitch, crow, shit, cocksucker etc.</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357158" y="1428736"/>
            <a:ext cx="5072098" cy="3621945"/>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
        <p:nvSpPr>
          <p:cNvPr id="6" name="TextBox 5"/>
          <p:cNvSpPr txBox="1"/>
          <p:nvPr/>
        </p:nvSpPr>
        <p:spPr>
          <a:xfrm>
            <a:off x="285720" y="5286388"/>
            <a:ext cx="8715436" cy="646331"/>
          </a:xfrm>
          <a:prstGeom prst="rect">
            <a:avLst/>
          </a:prstGeom>
          <a:noFill/>
        </p:spPr>
        <p:txBody>
          <a:bodyPr wrap="square" rtlCol="0">
            <a:spAutoFit/>
          </a:bodyPr>
          <a:lstStyle/>
          <a:p>
            <a:r>
              <a:rPr lang="en-US" dirty="0" smtClean="0"/>
              <a:t>From </a:t>
            </a:r>
            <a:r>
              <a:rPr lang="en-US" dirty="0" err="1" smtClean="0"/>
              <a:t>wordcloud</a:t>
            </a:r>
            <a:r>
              <a:rPr lang="en-US" dirty="0" smtClean="0"/>
              <a:t> of Rude comments, it is clear that it mostly consists of words like fucking, shit, white, piece, edits, stuff, absurd etc.</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285720" y="1500174"/>
            <a:ext cx="5204670" cy="3543312"/>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
        <p:nvSpPr>
          <p:cNvPr id="5" name="TextBox 4"/>
          <p:cNvSpPr txBox="1"/>
          <p:nvPr/>
        </p:nvSpPr>
        <p:spPr>
          <a:xfrm>
            <a:off x="214282" y="5286388"/>
            <a:ext cx="8929718" cy="646331"/>
          </a:xfrm>
          <a:prstGeom prst="rect">
            <a:avLst/>
          </a:prstGeom>
          <a:noFill/>
        </p:spPr>
        <p:txBody>
          <a:bodyPr wrap="square" rtlCol="0">
            <a:spAutoFit/>
          </a:bodyPr>
          <a:lstStyle/>
          <a:p>
            <a:r>
              <a:rPr lang="en-US" dirty="0"/>
              <a:t>From </a:t>
            </a:r>
            <a:r>
              <a:rPr lang="en-US" dirty="0" err="1"/>
              <a:t>wordcloud</a:t>
            </a:r>
            <a:r>
              <a:rPr lang="en-US" dirty="0"/>
              <a:t> of Threat comments, it is clear that it mostly consists of words like </a:t>
            </a:r>
            <a:r>
              <a:rPr lang="en-US" dirty="0" err="1"/>
              <a:t>fuck,suck</a:t>
            </a:r>
            <a:r>
              <a:rPr lang="en-US" dirty="0"/>
              <a:t>, Bitch, die, stupid, etc.</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357159" y="1428736"/>
            <a:ext cx="5072098" cy="3557937"/>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
        <p:nvSpPr>
          <p:cNvPr id="5" name="TextBox 4"/>
          <p:cNvSpPr txBox="1"/>
          <p:nvPr/>
        </p:nvSpPr>
        <p:spPr>
          <a:xfrm>
            <a:off x="285720" y="5214950"/>
            <a:ext cx="8572560" cy="646331"/>
          </a:xfrm>
          <a:prstGeom prst="rect">
            <a:avLst/>
          </a:prstGeom>
          <a:noFill/>
        </p:spPr>
        <p:txBody>
          <a:bodyPr wrap="square" rtlCol="0">
            <a:spAutoFit/>
          </a:bodyPr>
          <a:lstStyle/>
          <a:p>
            <a:r>
              <a:rPr lang="en-US" dirty="0"/>
              <a:t>From </a:t>
            </a:r>
            <a:r>
              <a:rPr lang="en-US" dirty="0" err="1"/>
              <a:t>wordcloud</a:t>
            </a:r>
            <a:r>
              <a:rPr lang="en-US" dirty="0"/>
              <a:t> of Loathe comments, it is clear that it mostly consists of words like </a:t>
            </a:r>
            <a:r>
              <a:rPr lang="en-US" dirty="0" err="1"/>
              <a:t>fuck,gay</a:t>
            </a:r>
            <a:r>
              <a:rPr lang="en-US" dirty="0"/>
              <a:t>, kill, think, </a:t>
            </a:r>
            <a:r>
              <a:rPr lang="en-US" dirty="0" err="1"/>
              <a:t>jew</a:t>
            </a:r>
            <a:r>
              <a:rPr lang="en-US" dirty="0"/>
              <a:t>, u etc.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Grp="1" noChangeAspect="1" noChangeArrowheads="1"/>
          </p:cNvPicPr>
          <p:nvPr>
            <p:ph idx="1"/>
          </p:nvPr>
        </p:nvPicPr>
        <p:blipFill>
          <a:blip r:embed="rId2"/>
          <a:srcRect/>
          <a:stretch>
            <a:fillRect/>
          </a:stretch>
        </p:blipFill>
        <p:spPr bwMode="auto">
          <a:xfrm>
            <a:off x="4143372" y="1571612"/>
            <a:ext cx="4191585" cy="1333686"/>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
        <p:nvSpPr>
          <p:cNvPr id="6" name="TextBox 5"/>
          <p:cNvSpPr txBox="1"/>
          <p:nvPr/>
        </p:nvSpPr>
        <p:spPr>
          <a:xfrm>
            <a:off x="571472" y="1643050"/>
            <a:ext cx="3500462" cy="923330"/>
          </a:xfrm>
          <a:prstGeom prst="rect">
            <a:avLst/>
          </a:prstGeom>
          <a:noFill/>
        </p:spPr>
        <p:txBody>
          <a:bodyPr wrap="square" rtlCol="0">
            <a:spAutoFit/>
          </a:bodyPr>
          <a:lstStyle/>
          <a:p>
            <a:r>
              <a:rPr lang="en-US" b="1" dirty="0" smtClean="0"/>
              <a:t>Visualization &amp; Data Wrangling Library used</a:t>
            </a:r>
            <a:endParaRPr lang="en-IN" b="1" dirty="0" smtClean="0"/>
          </a:p>
          <a:p>
            <a:endParaRPr lang="en-US" dirty="0"/>
          </a:p>
        </p:txBody>
      </p:sp>
      <p:pic>
        <p:nvPicPr>
          <p:cNvPr id="9220" name="Picture 4"/>
          <p:cNvPicPr>
            <a:picLocks noChangeAspect="1" noChangeArrowheads="1"/>
          </p:cNvPicPr>
          <p:nvPr/>
        </p:nvPicPr>
        <p:blipFill>
          <a:blip r:embed="rId3"/>
          <a:srcRect/>
          <a:stretch>
            <a:fillRect/>
          </a:stretch>
        </p:blipFill>
        <p:spPr bwMode="auto">
          <a:xfrm>
            <a:off x="3760921" y="3071810"/>
            <a:ext cx="4454418" cy="1547145"/>
          </a:xfrm>
          <a:prstGeom prst="rect">
            <a:avLst/>
          </a:prstGeom>
          <a:noFill/>
          <a:ln w="9525">
            <a:noFill/>
            <a:miter lim="800000"/>
            <a:headEnd/>
            <a:tailEnd/>
          </a:ln>
          <a:effectLst/>
        </p:spPr>
      </p:pic>
      <p:sp>
        <p:nvSpPr>
          <p:cNvPr id="8" name="TextBox 7"/>
          <p:cNvSpPr txBox="1"/>
          <p:nvPr/>
        </p:nvSpPr>
        <p:spPr>
          <a:xfrm>
            <a:off x="357158" y="3357563"/>
            <a:ext cx="3214710" cy="646331"/>
          </a:xfrm>
          <a:prstGeom prst="rect">
            <a:avLst/>
          </a:prstGeom>
          <a:noFill/>
        </p:spPr>
        <p:txBody>
          <a:bodyPr wrap="square" rtlCol="0">
            <a:spAutoFit/>
          </a:bodyPr>
          <a:lstStyle/>
          <a:p>
            <a:r>
              <a:rPr lang="en-US" b="1" dirty="0" smtClean="0"/>
              <a:t>Text Mining Library used</a:t>
            </a:r>
            <a:endParaRPr lang="en-IN" b="1" dirty="0" smtClean="0"/>
          </a:p>
          <a:p>
            <a:endParaRPr lang="en-US" dirty="0"/>
          </a:p>
        </p:txBody>
      </p:sp>
      <p:pic>
        <p:nvPicPr>
          <p:cNvPr id="9221" name="Picture 5"/>
          <p:cNvPicPr>
            <a:picLocks noChangeAspect="1" noChangeArrowheads="1"/>
          </p:cNvPicPr>
          <p:nvPr/>
        </p:nvPicPr>
        <p:blipFill>
          <a:blip r:embed="rId4"/>
          <a:srcRect/>
          <a:stretch>
            <a:fillRect/>
          </a:stretch>
        </p:blipFill>
        <p:spPr bwMode="auto">
          <a:xfrm>
            <a:off x="3786182" y="4572008"/>
            <a:ext cx="4929222" cy="2033624"/>
          </a:xfrm>
          <a:prstGeom prst="rect">
            <a:avLst/>
          </a:prstGeom>
          <a:noFill/>
          <a:ln w="9525">
            <a:noFill/>
            <a:miter lim="800000"/>
            <a:headEnd/>
            <a:tailEnd/>
          </a:ln>
          <a:effectLst/>
        </p:spPr>
      </p:pic>
      <p:sp>
        <p:nvSpPr>
          <p:cNvPr id="10" name="TextBox 9"/>
          <p:cNvSpPr txBox="1"/>
          <p:nvPr/>
        </p:nvSpPr>
        <p:spPr>
          <a:xfrm>
            <a:off x="428596" y="4929198"/>
            <a:ext cx="3143272" cy="923330"/>
          </a:xfrm>
          <a:prstGeom prst="rect">
            <a:avLst/>
          </a:prstGeom>
          <a:noFill/>
        </p:spPr>
        <p:txBody>
          <a:bodyPr wrap="square" rtlCol="0">
            <a:spAutoFit/>
          </a:bodyPr>
          <a:lstStyle/>
          <a:p>
            <a:r>
              <a:rPr lang="en-US" b="1" dirty="0" smtClean="0"/>
              <a:t>Machine Learning Model Building Library used</a:t>
            </a:r>
            <a:endParaRPr lang="en-IN" b="1"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07000"/>
              </a:lnSpc>
              <a:spcAft>
                <a:spcPts val="800"/>
              </a:spcAft>
              <a:buNone/>
            </a:pPr>
            <a:r>
              <a:rPr lang="en-IN" sz="2000" dirty="0" smtClean="0">
                <a:solidFill>
                  <a:schemeClr val="tx1"/>
                </a:solidFill>
                <a:effectLst/>
                <a:ea typeface="Bahnschrift SemiLight" panose="020B0502040204020203" pitchFamily="34" charset="0"/>
                <a:cs typeface="Mangal" panose="02040503050203030202" pitchFamily="18" charset="0"/>
              </a:rPr>
              <a:t>The different classification algorithm used in this project to build ML model are as below:</a:t>
            </a:r>
          </a:p>
          <a:p>
            <a:pPr lvl="0" algn="just">
              <a:lnSpc>
                <a:spcPct val="106000"/>
              </a:lnSpc>
              <a:buFont typeface="Wingdings" panose="05000000000000000000" pitchFamily="2" charset="2"/>
              <a:buChar char=""/>
            </a:pPr>
            <a:r>
              <a:rPr lang="en-IN" sz="2000" dirty="0" smtClean="0">
                <a:solidFill>
                  <a:schemeClr val="tx1"/>
                </a:solidFill>
                <a:effectLst/>
                <a:ea typeface="Bahnschrift SemiLight" panose="020B0502040204020203" pitchFamily="34" charset="0"/>
                <a:cs typeface="Mangal" panose="02040503050203030202" pitchFamily="18" charset="0"/>
              </a:rPr>
              <a:t>Random Forest classifier</a:t>
            </a:r>
          </a:p>
          <a:p>
            <a:pPr lvl="0" algn="just">
              <a:lnSpc>
                <a:spcPct val="106000"/>
              </a:lnSpc>
              <a:buFont typeface="Wingdings" panose="05000000000000000000" pitchFamily="2" charset="2"/>
              <a:buChar char=""/>
            </a:pPr>
            <a:r>
              <a:rPr lang="en-IN" sz="2000" dirty="0" smtClean="0">
                <a:solidFill>
                  <a:schemeClr val="tx1"/>
                </a:solidFill>
                <a:effectLst/>
                <a:ea typeface="Bahnschrift SemiLight" panose="020B0502040204020203" pitchFamily="34" charset="0"/>
                <a:cs typeface="Mangal" panose="02040503050203030202" pitchFamily="18" charset="0"/>
              </a:rPr>
              <a:t>Support Vector Classifier</a:t>
            </a:r>
          </a:p>
          <a:p>
            <a:pPr lvl="0" algn="just">
              <a:lnSpc>
                <a:spcPct val="106000"/>
              </a:lnSpc>
              <a:buFont typeface="Wingdings" panose="05000000000000000000" pitchFamily="2" charset="2"/>
              <a:buChar char=""/>
            </a:pPr>
            <a:r>
              <a:rPr lang="en-IN" sz="2000" dirty="0" smtClean="0">
                <a:solidFill>
                  <a:schemeClr val="tx1"/>
                </a:solidFill>
                <a:effectLst/>
                <a:ea typeface="Bahnschrift SemiLight" panose="020B0502040204020203" pitchFamily="34" charset="0"/>
                <a:cs typeface="Mangal" panose="02040503050203030202" pitchFamily="18" charset="0"/>
              </a:rPr>
              <a:t>Logistics Regression</a:t>
            </a:r>
          </a:p>
          <a:p>
            <a:pPr lvl="0" algn="just">
              <a:lnSpc>
                <a:spcPct val="106000"/>
              </a:lnSpc>
              <a:buFont typeface="Wingdings" panose="05000000000000000000" pitchFamily="2" charset="2"/>
              <a:buChar char=""/>
            </a:pPr>
            <a:r>
              <a:rPr lang="en-IN" sz="2000" dirty="0" err="1" smtClean="0">
                <a:solidFill>
                  <a:schemeClr val="tx1"/>
                </a:solidFill>
                <a:effectLst/>
                <a:ea typeface="Bahnschrift SemiLight" panose="020B0502040204020203" pitchFamily="34" charset="0"/>
                <a:cs typeface="Mangal" panose="02040503050203030202" pitchFamily="18" charset="0"/>
              </a:rPr>
              <a:t>AdaBoost</a:t>
            </a:r>
            <a:r>
              <a:rPr lang="en-IN" sz="2000" dirty="0" smtClean="0">
                <a:solidFill>
                  <a:schemeClr val="tx1"/>
                </a:solidFill>
                <a:effectLst/>
                <a:ea typeface="Bahnschrift SemiLight" panose="020B0502040204020203" pitchFamily="34" charset="0"/>
                <a:cs typeface="Mangal" panose="02040503050203030202" pitchFamily="18" charset="0"/>
              </a:rPr>
              <a:t> Classifier</a:t>
            </a:r>
            <a:endParaRPr lang="en-US" sz="2000" dirty="0"/>
          </a:p>
        </p:txBody>
      </p:sp>
      <p:sp>
        <p:nvSpPr>
          <p:cNvPr id="2" name="Title 1"/>
          <p:cNvSpPr>
            <a:spLocks noGrp="1"/>
          </p:cNvSpPr>
          <p:nvPr>
            <p:ph type="title"/>
          </p:nvPr>
        </p:nvSpPr>
        <p:spPr/>
        <p:txBody>
          <a:bodyPr>
            <a:normAutofit fontScale="90000"/>
          </a:bodyPr>
          <a:lstStyle/>
          <a:p>
            <a:r>
              <a:rPr lang="en-US" dirty="0" smtClean="0"/>
              <a:t>Machine Learning Model Building</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Support Vector Classifier gives maximum </a:t>
            </a:r>
            <a:r>
              <a:rPr lang="en-US" sz="2000" u="sng" dirty="0" smtClean="0"/>
              <a:t>Accuracy Score: 91.1508 % </a:t>
            </a:r>
            <a:r>
              <a:rPr lang="en-US" sz="2000" dirty="0" smtClean="0"/>
              <a:t>and </a:t>
            </a:r>
            <a:r>
              <a:rPr lang="en-US" sz="2000" u="sng" dirty="0" smtClean="0"/>
              <a:t>Hamming Loss: 2.0953%  </a:t>
            </a:r>
            <a:r>
              <a:rPr lang="en-US" sz="2000" dirty="0" smtClean="0"/>
              <a:t>than the other classification models. </a:t>
            </a:r>
          </a:p>
          <a:p>
            <a:r>
              <a:rPr lang="en-US" sz="2000" dirty="0" smtClean="0"/>
              <a:t>Hyper parameter Tuning is perform over this best model using best </a:t>
            </a:r>
            <a:r>
              <a:rPr lang="en-US" sz="2000" dirty="0" err="1" smtClean="0"/>
              <a:t>param</a:t>
            </a:r>
            <a:r>
              <a:rPr lang="en-US" sz="2000" dirty="0" smtClean="0"/>
              <a:t> shown below :</a:t>
            </a:r>
          </a:p>
          <a:p>
            <a:endParaRPr lang="en-US" sz="2000" dirty="0"/>
          </a:p>
        </p:txBody>
      </p:sp>
      <p:sp>
        <p:nvSpPr>
          <p:cNvPr id="2" name="Title 1"/>
          <p:cNvSpPr>
            <a:spLocks noGrp="1"/>
          </p:cNvSpPr>
          <p:nvPr>
            <p:ph type="title"/>
          </p:nvPr>
        </p:nvSpPr>
        <p:spPr/>
        <p:txBody>
          <a:bodyPr>
            <a:normAutofit fontScale="90000"/>
          </a:bodyPr>
          <a:lstStyle/>
          <a:p>
            <a:r>
              <a:rPr lang="en-US" dirty="0" smtClean="0"/>
              <a:t>Machine Learning Evaluation Matrix</a:t>
            </a:r>
            <a:r>
              <a:rPr lang="en-IN" dirty="0" smtClean="0"/>
              <a:t/>
            </a:r>
            <a:br>
              <a:rPr lang="en-IN" dirty="0" smtClean="0"/>
            </a:br>
            <a:endParaRPr lang="en-US" dirty="0"/>
          </a:p>
        </p:txBody>
      </p:sp>
      <p:pic>
        <p:nvPicPr>
          <p:cNvPr id="1026" name="Picture 2"/>
          <p:cNvPicPr>
            <a:picLocks noChangeAspect="1" noChangeArrowheads="1"/>
          </p:cNvPicPr>
          <p:nvPr/>
        </p:nvPicPr>
        <p:blipFill>
          <a:blip r:embed="rId2"/>
          <a:srcRect/>
          <a:stretch>
            <a:fillRect/>
          </a:stretch>
        </p:blipFill>
        <p:spPr bwMode="auto">
          <a:xfrm>
            <a:off x="857224" y="3071810"/>
            <a:ext cx="3000375" cy="714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500034" y="1142984"/>
            <a:ext cx="5106113" cy="2343477"/>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2800" dirty="0" smtClean="0"/>
              <a:t>Final ML Model</a:t>
            </a:r>
            <a:endParaRPr lang="en-US" sz="2800" dirty="0"/>
          </a:p>
        </p:txBody>
      </p:sp>
      <p:sp>
        <p:nvSpPr>
          <p:cNvPr id="5" name="TextBox 4"/>
          <p:cNvSpPr txBox="1"/>
          <p:nvPr/>
        </p:nvSpPr>
        <p:spPr>
          <a:xfrm>
            <a:off x="357158" y="3714752"/>
            <a:ext cx="8215370" cy="646331"/>
          </a:xfrm>
          <a:prstGeom prst="rect">
            <a:avLst/>
          </a:prstGeom>
          <a:noFill/>
        </p:spPr>
        <p:txBody>
          <a:bodyPr wrap="square" rtlCol="0">
            <a:spAutoFit/>
          </a:bodyPr>
          <a:lstStyle/>
          <a:p>
            <a:r>
              <a:rPr lang="en-US" dirty="0" smtClean="0"/>
              <a:t>Final Model is giving us Accuracy score of 91.26% which is slightly improved compare to earlier Accuracy score of 91.15%.</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sz="1800" dirty="0" smtClean="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r>
              <a:rPr lang="en-US" sz="1800" dirty="0" smtClean="0"/>
              <a:t>Online hate, described as abusive language, aggression, </a:t>
            </a:r>
            <a:r>
              <a:rPr lang="en-US" sz="1800" dirty="0" err="1" smtClean="0"/>
              <a:t>cyberbullying</a:t>
            </a:r>
            <a:r>
              <a:rPr lang="en-US" sz="1800" dirty="0" smtClean="0"/>
              <a:t>, hatefulness and many others has been identified as a major threat on online social media platforms. Social media platforms are the most prominent grounds for such toxic behavior. </a:t>
            </a:r>
            <a:endParaRPr lang="en-IN" sz="1800" dirty="0" smtClean="0"/>
          </a:p>
          <a:p>
            <a:r>
              <a:rPr lang="en-US" sz="1800" dirty="0" smtClean="0"/>
              <a:t>There has been a remarkable increase in the cases of </a:t>
            </a:r>
            <a:r>
              <a:rPr lang="en-US" sz="1800" dirty="0" err="1" smtClean="0"/>
              <a:t>cyberbullying</a:t>
            </a:r>
            <a:r>
              <a:rPr lang="en-US" sz="1800" dirty="0" smtClean="0"/>
              <a:t>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r>
              <a:rPr lang="en-US" sz="1800" dirty="0" smtClean="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US" sz="1800" dirty="0" err="1" smtClean="0"/>
              <a:t>unoffensive</a:t>
            </a:r>
            <a:r>
              <a:rPr lang="en-US" sz="1800" dirty="0" smtClean="0"/>
              <a:t>, but “u are an idiot” is clearly offensive.</a:t>
            </a:r>
          </a:p>
          <a:p>
            <a:endParaRPr lang="en-US" sz="1800" dirty="0"/>
          </a:p>
        </p:txBody>
      </p:sp>
      <p:sp>
        <p:nvSpPr>
          <p:cNvPr id="2" name="Title 1"/>
          <p:cNvSpPr>
            <a:spLocks noGrp="1"/>
          </p:cNvSpPr>
          <p:nvPr>
            <p:ph type="title"/>
          </p:nvPr>
        </p:nvSpPr>
        <p:spPr/>
        <p:txBody>
          <a:bodyPr>
            <a:normAutofit/>
          </a:bodyPr>
          <a:lstStyle/>
          <a:p>
            <a:r>
              <a:rPr lang="fr-FR" sz="3200" dirty="0" err="1" smtClean="0"/>
              <a:t>Malignant</a:t>
            </a:r>
            <a:r>
              <a:rPr lang="fr-FR" sz="3200" dirty="0" smtClean="0"/>
              <a:t> Commentes Classifier - Multi Label Classification Project </a:t>
            </a:r>
            <a:r>
              <a:rPr lang="fr-FR" sz="3200" dirty="0" err="1" smtClean="0"/>
              <a:t>using</a:t>
            </a:r>
            <a:r>
              <a:rPr lang="fr-FR" sz="3200" dirty="0" smtClean="0"/>
              <a:t> NLP</a:t>
            </a:r>
            <a:endParaRPr 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0" y="1142984"/>
            <a:ext cx="4744710" cy="3829064"/>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sz="3600" dirty="0" smtClean="0"/>
              <a:t>AUC-ROC curve and Confusion matrix</a:t>
            </a:r>
            <a:endParaRPr lang="en-US" sz="3600" dirty="0"/>
          </a:p>
        </p:txBody>
      </p:sp>
      <p:pic>
        <p:nvPicPr>
          <p:cNvPr id="3075" name="Picture 3"/>
          <p:cNvPicPr>
            <a:picLocks noChangeAspect="1" noChangeArrowheads="1"/>
          </p:cNvPicPr>
          <p:nvPr/>
        </p:nvPicPr>
        <p:blipFill>
          <a:blip r:embed="rId3"/>
          <a:srcRect/>
          <a:stretch>
            <a:fillRect/>
          </a:stretch>
        </p:blipFill>
        <p:spPr bwMode="auto">
          <a:xfrm>
            <a:off x="4689330" y="1142984"/>
            <a:ext cx="4454670" cy="38576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349358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pPr algn="just">
                        <a:lnSpc>
                          <a:spcPct val="107000"/>
                        </a:lnSpc>
                        <a:spcAft>
                          <a:spcPts val="800"/>
                        </a:spcAft>
                      </a:pPr>
                      <a:r>
                        <a:rPr lang="en-IN" sz="1600" dirty="0">
                          <a:effectLst/>
                          <a:latin typeface="+mn-lt"/>
                        </a:rPr>
                        <a:t>Algorithm</a:t>
                      </a:r>
                      <a:endParaRPr lang="en-IN" sz="16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Accuracy Score</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Recall</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Precision</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F1 Score</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Humming Loss</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r>
              <a:tr h="370840">
                <a:tc>
                  <a:txBody>
                    <a:bodyPr/>
                    <a:lstStyle/>
                    <a:p>
                      <a:pPr>
                        <a:lnSpc>
                          <a:spcPct val="107000"/>
                        </a:lnSpc>
                        <a:spcAft>
                          <a:spcPts val="800"/>
                        </a:spcAft>
                      </a:pPr>
                      <a:r>
                        <a:rPr lang="en-IN" sz="1600" dirty="0">
                          <a:effectLst/>
                          <a:latin typeface="+mn-lt"/>
                        </a:rPr>
                        <a:t>Logistics Regression</a:t>
                      </a:r>
                      <a:endParaRPr lang="en-IN" sz="16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0.9123</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0.89</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0.94</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0.61</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0.02206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r>
              <a:tr h="370840">
                <a:tc>
                  <a:txBody>
                    <a:bodyPr/>
                    <a:lstStyle/>
                    <a:p>
                      <a:pPr>
                        <a:lnSpc>
                          <a:spcPct val="107000"/>
                        </a:lnSpc>
                        <a:spcAft>
                          <a:spcPts val="800"/>
                        </a:spcAft>
                      </a:pPr>
                      <a:r>
                        <a:rPr lang="en-IN" sz="1600" dirty="0">
                          <a:effectLst/>
                          <a:latin typeface="+mn-lt"/>
                        </a:rPr>
                        <a:t>Random Forest Classifier (RFC)</a:t>
                      </a:r>
                      <a:endParaRPr lang="en-IN" sz="16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0.9074</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0.56</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0.79</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0.66</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0.02191</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r>
              <a:tr h="370840">
                <a:tc>
                  <a:txBody>
                    <a:bodyPr/>
                    <a:lstStyle/>
                    <a:p>
                      <a:pPr>
                        <a:lnSpc>
                          <a:spcPct val="107000"/>
                        </a:lnSpc>
                        <a:spcAft>
                          <a:spcPts val="800"/>
                        </a:spcAft>
                      </a:pPr>
                      <a:r>
                        <a:rPr lang="en-IN" sz="1600">
                          <a:effectLst/>
                          <a:latin typeface="+mn-lt"/>
                        </a:rPr>
                        <a:t>Support Vector Classifier </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highlight>
                            <a:srgbClr val="00FF00"/>
                          </a:highlight>
                          <a:latin typeface="+mn-lt"/>
                        </a:rPr>
                        <a:t>0.9115</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0.56</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0.82</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0.67</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0.02952</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r>
              <a:tr h="370840">
                <a:tc>
                  <a:txBody>
                    <a:bodyPr/>
                    <a:lstStyle/>
                    <a:p>
                      <a:pPr>
                        <a:lnSpc>
                          <a:spcPct val="107000"/>
                        </a:lnSpc>
                        <a:spcAft>
                          <a:spcPts val="800"/>
                        </a:spcAft>
                      </a:pPr>
                      <a:r>
                        <a:rPr lang="en-IN" sz="1600">
                          <a:effectLst/>
                          <a:latin typeface="+mn-lt"/>
                        </a:rPr>
                        <a:t>Ada Boost Classifier</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0.9057</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0.50</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0.80</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0.61</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0.9057</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r>
            </a:tbl>
          </a:graphicData>
        </a:graphic>
      </p:graphicFrame>
      <p:sp>
        <p:nvSpPr>
          <p:cNvPr id="2" name="Title 1"/>
          <p:cNvSpPr>
            <a:spLocks noGrp="1"/>
          </p:cNvSpPr>
          <p:nvPr>
            <p:ph type="title"/>
          </p:nvPr>
        </p:nvSpPr>
        <p:spPr/>
        <p:txBody>
          <a:bodyPr>
            <a:normAutofit/>
          </a:bodyPr>
          <a:lstStyle/>
          <a:p>
            <a:r>
              <a:rPr lang="en-US" sz="2800" dirty="0" smtClean="0"/>
              <a:t>Machine Learning Evaluation Matrix</a:t>
            </a: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lnSpc>
                <a:spcPct val="107000"/>
              </a:lnSpc>
              <a:buSzPct val="75000"/>
              <a:buFont typeface="Wingdings" panose="05000000000000000000" pitchFamily="2" charset="2"/>
              <a:buChar char="§"/>
            </a:pPr>
            <a:r>
              <a:rPr lang="en-IN" i="0" dirty="0" smtClean="0">
                <a:effectLst/>
                <a:ea typeface="Calibri" panose="020F0502020204030204" pitchFamily="34" charset="0"/>
                <a:cs typeface="Helvetica" panose="020B0604020202020204" pitchFamily="34" charset="0"/>
              </a:rPr>
              <a:t>Linear Support Vector Classifier</a:t>
            </a:r>
            <a:r>
              <a:rPr lang="en-IN" b="0" i="1" dirty="0" smtClean="0">
                <a:effectLst/>
                <a:ea typeface="Calibri" panose="020F0502020204030204" pitchFamily="34" charset="0"/>
                <a:cs typeface="Helvetica" panose="020B0604020202020204" pitchFamily="34" charset="0"/>
              </a:rPr>
              <a:t> </a:t>
            </a:r>
            <a:r>
              <a:rPr lang="en-IN" b="0" dirty="0" smtClean="0">
                <a:effectLst/>
                <a:ea typeface="Calibri" panose="020F0502020204030204" pitchFamily="34" charset="0"/>
                <a:cs typeface="Helvetica" panose="020B0604020202020204" pitchFamily="34" charset="0"/>
              </a:rPr>
              <a:t>performs better with</a:t>
            </a:r>
            <a:r>
              <a:rPr lang="en-IN" b="0" i="1" dirty="0" smtClean="0">
                <a:effectLst/>
                <a:ea typeface="Calibri" panose="020F0502020204030204" pitchFamily="34" charset="0"/>
                <a:cs typeface="Helvetica" panose="020B0604020202020204" pitchFamily="34" charset="0"/>
              </a:rPr>
              <a:t> </a:t>
            </a:r>
            <a:r>
              <a:rPr lang="en-IN" i="0" dirty="0" smtClean="0">
                <a:effectLst/>
                <a:ea typeface="Calibri" panose="020F0502020204030204" pitchFamily="34" charset="0"/>
                <a:cs typeface="Helvetica" panose="020B0604020202020204" pitchFamily="34" charset="0"/>
              </a:rPr>
              <a:t>Accuracy Score: 91.15077857956704 %</a:t>
            </a:r>
            <a:r>
              <a:rPr lang="en-IN" b="0" i="1" dirty="0" smtClean="0">
                <a:effectLst/>
                <a:ea typeface="Calibri" panose="020F0502020204030204" pitchFamily="34" charset="0"/>
                <a:cs typeface="Helvetica" panose="020B0604020202020204" pitchFamily="34" charset="0"/>
              </a:rPr>
              <a:t> </a:t>
            </a:r>
            <a:r>
              <a:rPr lang="en-IN" b="0" dirty="0" smtClean="0">
                <a:effectLst/>
                <a:ea typeface="Calibri" panose="020F0502020204030204" pitchFamily="34" charset="0"/>
                <a:cs typeface="Helvetica" panose="020B0604020202020204" pitchFamily="34" charset="0"/>
              </a:rPr>
              <a:t>and</a:t>
            </a:r>
            <a:r>
              <a:rPr lang="en-IN" b="0" i="1" dirty="0" smtClean="0">
                <a:effectLst/>
                <a:ea typeface="Calibri" panose="020F0502020204030204" pitchFamily="34" charset="0"/>
                <a:cs typeface="Helvetica" panose="020B0604020202020204" pitchFamily="34" charset="0"/>
              </a:rPr>
              <a:t> </a:t>
            </a:r>
            <a:r>
              <a:rPr lang="en-IN" i="0" dirty="0" smtClean="0">
                <a:effectLst/>
                <a:ea typeface="Calibri" panose="020F0502020204030204" pitchFamily="34" charset="0"/>
                <a:cs typeface="Helvetica" panose="020B0604020202020204" pitchFamily="34" charset="0"/>
              </a:rPr>
              <a:t>Hamming Loss: 2.0952019242942144 %</a:t>
            </a:r>
            <a:r>
              <a:rPr lang="en-IN" b="0" i="1" dirty="0" smtClean="0">
                <a:effectLst/>
                <a:ea typeface="Calibri" panose="020F0502020204030204" pitchFamily="34" charset="0"/>
                <a:cs typeface="Helvetica" panose="020B0604020202020204" pitchFamily="34" charset="0"/>
              </a:rPr>
              <a:t> </a:t>
            </a:r>
            <a:r>
              <a:rPr lang="en-IN" b="0" dirty="0" smtClean="0">
                <a:effectLst/>
                <a:ea typeface="Calibri" panose="020F0502020204030204" pitchFamily="34" charset="0"/>
                <a:cs typeface="Helvetica" panose="020B0604020202020204" pitchFamily="34" charset="0"/>
              </a:rPr>
              <a:t>than the other classification models. </a:t>
            </a:r>
            <a:endParaRPr lang="en-IN" dirty="0" smtClean="0">
              <a:effectLst/>
              <a:ea typeface="Calibri" panose="020F0502020204030204" pitchFamily="34" charset="0"/>
              <a:cs typeface="Mangal" panose="02040503050203030202" pitchFamily="18" charset="0"/>
            </a:endParaRPr>
          </a:p>
          <a:p>
            <a:pPr>
              <a:lnSpc>
                <a:spcPct val="115000"/>
              </a:lnSpc>
              <a:buSzPct val="75000"/>
              <a:buFont typeface="Wingdings" panose="05000000000000000000" pitchFamily="2" charset="2"/>
              <a:buChar char="§"/>
            </a:pPr>
            <a:r>
              <a:rPr lang="en-IN" dirty="0" smtClean="0">
                <a:effectLst/>
                <a:ea typeface="Calibri" panose="020F0502020204030204" pitchFamily="34" charset="0"/>
                <a:cs typeface="Mangal" panose="02040503050203030202" pitchFamily="18" charset="0"/>
              </a:rPr>
              <a:t>Final Model (</a:t>
            </a:r>
            <a:r>
              <a:rPr lang="en-IN" b="0" dirty="0" err="1" smtClean="0">
                <a:effectLst/>
                <a:ea typeface="Calibri" panose="020F0502020204030204" pitchFamily="34" charset="0"/>
                <a:cs typeface="Helvetica" panose="020B0604020202020204" pitchFamily="34" charset="0"/>
              </a:rPr>
              <a:t>Hyperparameter</a:t>
            </a:r>
            <a:r>
              <a:rPr lang="en-IN" b="0" dirty="0" smtClean="0">
                <a:effectLst/>
                <a:ea typeface="Calibri" panose="020F0502020204030204" pitchFamily="34" charset="0"/>
                <a:cs typeface="Helvetica" panose="020B0604020202020204" pitchFamily="34" charset="0"/>
              </a:rPr>
              <a:t> Tuning)</a:t>
            </a:r>
            <a:r>
              <a:rPr lang="en-IN" dirty="0" smtClean="0">
                <a:effectLst/>
                <a:ea typeface="Calibri" panose="020F0502020204030204" pitchFamily="34" charset="0"/>
                <a:cs typeface="Mangal" panose="02040503050203030202" pitchFamily="18" charset="0"/>
              </a:rPr>
              <a:t> is giving us Accuracy score of 91.26% which is slightly improved compare to earlier Accuracy score of 91.15%.</a:t>
            </a:r>
          </a:p>
          <a:p>
            <a:pPr>
              <a:lnSpc>
                <a:spcPct val="115000"/>
              </a:lnSpc>
              <a:spcAft>
                <a:spcPts val="800"/>
              </a:spcAft>
              <a:buSzPct val="75000"/>
              <a:buFont typeface="Wingdings" panose="05000000000000000000" pitchFamily="2" charset="2"/>
              <a:buChar char="§"/>
            </a:pPr>
            <a:r>
              <a:rPr lang="en-IN" dirty="0" smtClean="0">
                <a:effectLst/>
                <a:ea typeface="Calibri" panose="020F0502020204030204" pitchFamily="34" charset="0"/>
                <a:cs typeface="Mangal" panose="02040503050203030202" pitchFamily="18" charset="0"/>
              </a:rPr>
              <a:t>SVM classifier is fastest algorithm compare to others.</a:t>
            </a:r>
          </a:p>
          <a:p>
            <a:endParaRPr lang="en-US" dirty="0"/>
          </a:p>
        </p:txBody>
      </p:sp>
      <p:sp>
        <p:nvSpPr>
          <p:cNvPr id="2" name="Title 1"/>
          <p:cNvSpPr>
            <a:spLocks noGrp="1"/>
          </p:cNvSpPr>
          <p:nvPr>
            <p:ph type="title"/>
          </p:nvPr>
        </p:nvSpPr>
        <p:spPr/>
        <p:txBody>
          <a:bodyPr/>
          <a:lstStyle/>
          <a:p>
            <a:r>
              <a:rPr lang="en-US" dirty="0" smtClean="0"/>
              <a:t>Conclusion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07000"/>
              </a:lnSpc>
              <a:buSzPct val="100000"/>
            </a:pPr>
            <a:r>
              <a:rPr lang="en-IN" sz="2000" dirty="0" smtClean="0">
                <a:effectLst/>
                <a:ea typeface="Calibri" panose="020F0502020204030204" pitchFamily="34" charset="0"/>
                <a:cs typeface="Mangal" panose="02040503050203030202" pitchFamily="18" charset="0"/>
              </a:rPr>
              <a:t>The Maximum feature used while </a:t>
            </a:r>
            <a:r>
              <a:rPr lang="en-IN" sz="2000" dirty="0" err="1" smtClean="0">
                <a:effectLst/>
                <a:ea typeface="Calibri" panose="020F0502020204030204" pitchFamily="34" charset="0"/>
                <a:cs typeface="Mangal" panose="02040503050203030202" pitchFamily="18" charset="0"/>
              </a:rPr>
              <a:t>vectorization</a:t>
            </a:r>
            <a:r>
              <a:rPr lang="en-IN" sz="2000" dirty="0" smtClean="0">
                <a:effectLst/>
                <a:ea typeface="Calibri" panose="020F0502020204030204" pitchFamily="34" charset="0"/>
                <a:cs typeface="Mangal" panose="02040503050203030202" pitchFamily="18" charset="0"/>
              </a:rPr>
              <a:t> is 2000. Employing more feature in </a:t>
            </a:r>
            <a:r>
              <a:rPr lang="en-IN" sz="2000" dirty="0" err="1" smtClean="0">
                <a:effectLst/>
                <a:ea typeface="Calibri" panose="020F0502020204030204" pitchFamily="34" charset="0"/>
                <a:cs typeface="Mangal" panose="02040503050203030202" pitchFamily="18" charset="0"/>
              </a:rPr>
              <a:t>vectorization</a:t>
            </a:r>
            <a:r>
              <a:rPr lang="en-IN" sz="2000" dirty="0" smtClean="0">
                <a:effectLst/>
                <a:ea typeface="Calibri" panose="020F0502020204030204" pitchFamily="34" charset="0"/>
                <a:cs typeface="Mangal" panose="02040503050203030202" pitchFamily="18" charset="0"/>
              </a:rPr>
              <a:t> lead to more accurate model which I not able to employed due computational resources.</a:t>
            </a:r>
          </a:p>
          <a:p>
            <a:pPr algn="just">
              <a:lnSpc>
                <a:spcPct val="107000"/>
              </a:lnSpc>
              <a:buSzPct val="100000"/>
            </a:pPr>
            <a:r>
              <a:rPr lang="en-IN" sz="2000" dirty="0" smtClean="0">
                <a:effectLst/>
                <a:ea typeface="Calibri" panose="020F0502020204030204" pitchFamily="34" charset="0"/>
                <a:cs typeface="Mangal" panose="02040503050203030202" pitchFamily="18" charset="0"/>
              </a:rPr>
              <a:t>Data is imbalanced in nature but due to computational limitation we have not employed balancing techniques here.</a:t>
            </a:r>
          </a:p>
          <a:p>
            <a:pPr algn="just">
              <a:lnSpc>
                <a:spcPct val="107000"/>
              </a:lnSpc>
              <a:spcAft>
                <a:spcPts val="800"/>
              </a:spcAft>
              <a:buSzPct val="100000"/>
            </a:pPr>
            <a:r>
              <a:rPr lang="en-IN" sz="2000" dirty="0" smtClean="0">
                <a:effectLst/>
                <a:ea typeface="Calibri" panose="020F0502020204030204" pitchFamily="34" charset="0"/>
                <a:cs typeface="Mangal" panose="02040503050203030202" pitchFamily="18" charset="0"/>
              </a:rPr>
              <a:t>Deep learning CNN, ANN can be employed to create more accurate model</a:t>
            </a:r>
            <a:endParaRPr lang="en-US" sz="2000" b="1" dirty="0"/>
          </a:p>
        </p:txBody>
      </p:sp>
      <p:sp>
        <p:nvSpPr>
          <p:cNvPr id="2" name="Title 1"/>
          <p:cNvSpPr>
            <a:spLocks noGrp="1"/>
          </p:cNvSpPr>
          <p:nvPr>
            <p:ph type="title"/>
          </p:nvPr>
        </p:nvSpPr>
        <p:spPr/>
        <p:txBody>
          <a:bodyPr>
            <a:normAutofit fontScale="90000"/>
          </a:bodyPr>
          <a:lstStyle/>
          <a:p>
            <a:r>
              <a:rPr lang="en-US" dirty="0" smtClean="0"/>
              <a:t>Limitations of this work and Scope for Future Work</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dirty="0" smtClean="0"/>
          </a:p>
          <a:p>
            <a:pPr algn="ctr">
              <a:buNone/>
            </a:pPr>
            <a:endParaRPr lang="en-US" dirty="0"/>
          </a:p>
          <a:p>
            <a:pPr algn="ctr">
              <a:buNone/>
            </a:pPr>
            <a:r>
              <a:rPr lang="en-US" smtClean="0"/>
              <a:t>Thank you</a:t>
            </a:r>
            <a:endParaRPr lang="en-US"/>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effectLst/>
                <a:ea typeface="Calibri" panose="020F0502020204030204" pitchFamily="34" charset="0"/>
                <a:cs typeface="Mangal" panose="02040503050203030202" pitchFamily="18" charset="0"/>
              </a:rPr>
              <a:t>Our goal is to build a prototype of online hate and abuse comment classifier which can used to classify hate and offensive comments so that it can be controlled and restricted from spreading hatred and </a:t>
            </a:r>
            <a:r>
              <a:rPr lang="en-IN" sz="2400" dirty="0" err="1" smtClean="0">
                <a:effectLst/>
                <a:ea typeface="Calibri" panose="020F0502020204030204" pitchFamily="34" charset="0"/>
                <a:cs typeface="Mangal" panose="02040503050203030202" pitchFamily="18" charset="0"/>
              </a:rPr>
              <a:t>cyberbullying</a:t>
            </a:r>
            <a:endParaRPr lang="en-US" sz="2400" dirty="0"/>
          </a:p>
        </p:txBody>
      </p:sp>
      <p:sp>
        <p:nvSpPr>
          <p:cNvPr id="2" name="Title 1"/>
          <p:cNvSpPr>
            <a:spLocks noGrp="1"/>
          </p:cNvSpPr>
          <p:nvPr>
            <p:ph type="title"/>
          </p:nvPr>
        </p:nvSpPr>
        <p:spPr/>
        <p:txBody>
          <a:bodyPr>
            <a:normAutofit/>
          </a:bodyPr>
          <a:lstStyle/>
          <a:p>
            <a:r>
              <a:rPr lang="en-IN" sz="2800" dirty="0" smtClean="0">
                <a:latin typeface="+mj-lt"/>
                <a:cs typeface="Arial" panose="020B0604020202020204" pitchFamily="34" charset="0"/>
              </a:rPr>
              <a:t>Problem Statement </a:t>
            </a:r>
            <a:r>
              <a:rPr lang="en-US" sz="1600" dirty="0" smtClean="0">
                <a:latin typeface="+mj-lt"/>
                <a:cs typeface="Arial" panose="020B0604020202020204" pitchFamily="34" charset="0"/>
              </a:rPr>
              <a:t/>
            </a:r>
            <a:br>
              <a:rPr lang="en-US" sz="1600" dirty="0" smtClean="0">
                <a:latin typeface="+mj-lt"/>
                <a:cs typeface="Arial" panose="020B0604020202020204" pitchFamily="34" charset="0"/>
              </a:rPr>
            </a:b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sz="2400" b="1" i="0" dirty="0" smtClean="0">
                <a:solidFill>
                  <a:srgbClr val="292929"/>
                </a:solidFill>
                <a:effectLst/>
              </a:rPr>
              <a:t>Difference between multi-class classification &amp; multi-label classification </a:t>
            </a:r>
            <a:r>
              <a:rPr lang="en-US" sz="2400" b="0" i="0" dirty="0" smtClean="0">
                <a:solidFill>
                  <a:srgbClr val="292929"/>
                </a:solidFill>
                <a:effectLst/>
              </a:rPr>
              <a:t>is that in multi-class problems the classes are mutually exclusive, whereas for multi-label problems each label represents a different classification task, but the tasks are somehow related.</a:t>
            </a:r>
          </a:p>
          <a:p>
            <a:r>
              <a:rPr lang="en-US" sz="2400" b="0" i="0" dirty="0" smtClean="0">
                <a:solidFill>
                  <a:srgbClr val="292929"/>
                </a:solidFill>
                <a:effectLst/>
              </a:rPr>
              <a:t>For example, </a:t>
            </a:r>
            <a:r>
              <a:rPr lang="en-US" sz="2400" b="1" i="1" dirty="0" smtClean="0">
                <a:solidFill>
                  <a:srgbClr val="292929"/>
                </a:solidFill>
                <a:effectLst/>
              </a:rPr>
              <a:t>multi-class classification</a:t>
            </a:r>
            <a:r>
              <a:rPr lang="en-US" sz="2400" b="1" i="0" dirty="0" smtClean="0">
                <a:solidFill>
                  <a:srgbClr val="292929"/>
                </a:solidFill>
                <a:effectLst/>
              </a:rPr>
              <a:t> </a:t>
            </a:r>
            <a:r>
              <a:rPr lang="en-US" sz="2400" b="0" i="0" dirty="0" smtClean="0">
                <a:solidFill>
                  <a:srgbClr val="292929"/>
                </a:solidFill>
                <a:effectLst/>
              </a:rPr>
              <a:t>makes the assumption that each sample is assigned to one and only one label: a fruit can be either an apple or a pear but not both at the same time. Whereas, an instance of </a:t>
            </a:r>
            <a:r>
              <a:rPr lang="en-US" sz="2400" b="1" i="1" dirty="0" smtClean="0">
                <a:solidFill>
                  <a:srgbClr val="292929"/>
                </a:solidFill>
                <a:effectLst/>
              </a:rPr>
              <a:t>multi-label classification</a:t>
            </a:r>
            <a:r>
              <a:rPr lang="en-US" sz="2400" b="1" i="0" dirty="0" smtClean="0">
                <a:solidFill>
                  <a:srgbClr val="292929"/>
                </a:solidFill>
                <a:effectLst/>
              </a:rPr>
              <a:t> </a:t>
            </a:r>
            <a:r>
              <a:rPr lang="en-US" sz="2400" b="0" i="0" dirty="0" smtClean="0">
                <a:solidFill>
                  <a:srgbClr val="292929"/>
                </a:solidFill>
                <a:effectLst/>
              </a:rPr>
              <a:t>can be that a text might be about any of religion, politics, finance or education at the same time or none of these.</a:t>
            </a:r>
          </a:p>
          <a:p>
            <a:endParaRPr lang="en-US" sz="2400" dirty="0"/>
          </a:p>
        </p:txBody>
      </p:sp>
      <p:sp>
        <p:nvSpPr>
          <p:cNvPr id="2" name="Title 1"/>
          <p:cNvSpPr>
            <a:spLocks noGrp="1"/>
          </p:cNvSpPr>
          <p:nvPr>
            <p:ph type="title"/>
          </p:nvPr>
        </p:nvSpPr>
        <p:spPr/>
        <p:txBody>
          <a:bodyPr>
            <a:normAutofit/>
          </a:bodyPr>
          <a:lstStyle/>
          <a:p>
            <a:r>
              <a:rPr lang="en-US" sz="3200" dirty="0" smtClean="0"/>
              <a:t>Multi –Label Classification Problem</a:t>
            </a:r>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57158" y="1357299"/>
            <a:ext cx="4592443" cy="3214710"/>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a:t>Exploration of Target Variable Ratings</a:t>
            </a:r>
          </a:p>
        </p:txBody>
      </p:sp>
      <p:sp>
        <p:nvSpPr>
          <p:cNvPr id="6" name="TextBox 5"/>
          <p:cNvSpPr txBox="1"/>
          <p:nvPr/>
        </p:nvSpPr>
        <p:spPr>
          <a:xfrm>
            <a:off x="428596" y="4786322"/>
            <a:ext cx="8143932" cy="1561005"/>
          </a:xfrm>
          <a:prstGeom prst="rect">
            <a:avLst/>
          </a:prstGeom>
          <a:noFill/>
        </p:spPr>
        <p:txBody>
          <a:bodyPr wrap="square" rtlCol="0">
            <a:spAutoFit/>
          </a:bodyPr>
          <a:lstStyle/>
          <a:p>
            <a:pPr lvl="0" algn="just">
              <a:lnSpc>
                <a:spcPct val="107000"/>
              </a:lnSpc>
              <a:buFont typeface="Wingdings" panose="05000000000000000000" pitchFamily="2" charset="2"/>
              <a:buChar char=""/>
            </a:pPr>
            <a:r>
              <a:rPr lang="en-IN" dirty="0" smtClean="0">
                <a:effectLst/>
                <a:ea typeface="Calibri" panose="020F0502020204030204" pitchFamily="34" charset="0"/>
                <a:cs typeface="Mangal" panose="02040503050203030202" pitchFamily="18" charset="0"/>
              </a:rPr>
              <a:t>Out of total Negative comments the maximum negative comments come with Malignant in nature followed by rude categories.</a:t>
            </a:r>
          </a:p>
          <a:p>
            <a:pPr lvl="0" algn="just">
              <a:lnSpc>
                <a:spcPct val="107000"/>
              </a:lnSpc>
              <a:buFont typeface="Wingdings" panose="05000000000000000000" pitchFamily="2" charset="2"/>
              <a:buChar char=""/>
            </a:pPr>
            <a:r>
              <a:rPr lang="en-IN" dirty="0" smtClean="0">
                <a:effectLst/>
                <a:ea typeface="Calibri" panose="020F0502020204030204" pitchFamily="34" charset="0"/>
                <a:cs typeface="Mangal" panose="02040503050203030202" pitchFamily="18" charset="0"/>
              </a:rPr>
              <a:t>Around 90% comments are Good/Neutral in nature while rest 10% comments are Negative in nature.</a:t>
            </a:r>
          </a:p>
          <a:p>
            <a:pPr lvl="0" algn="just">
              <a:lnSpc>
                <a:spcPct val="107000"/>
              </a:lnSpc>
              <a:spcAft>
                <a:spcPts val="800"/>
              </a:spcAft>
              <a:buFont typeface="Wingdings" panose="05000000000000000000" pitchFamily="2" charset="2"/>
              <a:buChar char=""/>
            </a:pPr>
            <a:r>
              <a:rPr lang="en-IN" dirty="0" smtClean="0">
                <a:effectLst/>
                <a:ea typeface="Calibri" panose="020F0502020204030204" pitchFamily="34" charset="0"/>
                <a:cs typeface="Mangal" panose="02040503050203030202" pitchFamily="18" charset="0"/>
              </a:rPr>
              <a:t>Very few comments come with threatening nature.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0" y="1428736"/>
            <a:ext cx="5427743" cy="3142757"/>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
        <p:nvSpPr>
          <p:cNvPr id="5" name="TextBox 4"/>
          <p:cNvSpPr txBox="1"/>
          <p:nvPr/>
        </p:nvSpPr>
        <p:spPr>
          <a:xfrm>
            <a:off x="285720" y="4929198"/>
            <a:ext cx="8572560" cy="646331"/>
          </a:xfrm>
          <a:prstGeom prst="rect">
            <a:avLst/>
          </a:prstGeom>
          <a:noFill/>
        </p:spPr>
        <p:txBody>
          <a:bodyPr wrap="square" rtlCol="0">
            <a:spAutoFit/>
          </a:bodyPr>
          <a:lstStyle/>
          <a:p>
            <a:r>
              <a:rPr lang="en-IN" b="0" kern="0" dirty="0" smtClean="0">
                <a:effectLst/>
                <a:ea typeface="Calibri" panose="020F0502020204030204" pitchFamily="34" charset="0"/>
                <a:cs typeface="Mangal" panose="02040503050203030202" pitchFamily="18" charset="0"/>
              </a:rPr>
              <a:t>Out of total negative comments around 43.58% are malignant in nature followed by 24.07% are rude comments</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 y="1428737"/>
            <a:ext cx="5072066" cy="3520166"/>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
        <p:nvSpPr>
          <p:cNvPr id="5" name="TextBox 4"/>
          <p:cNvSpPr txBox="1"/>
          <p:nvPr/>
        </p:nvSpPr>
        <p:spPr>
          <a:xfrm>
            <a:off x="0" y="5072074"/>
            <a:ext cx="8929718" cy="1477328"/>
          </a:xfrm>
          <a:prstGeom prst="rect">
            <a:avLst/>
          </a:prstGeom>
          <a:noFill/>
        </p:spPr>
        <p:txBody>
          <a:bodyPr wrap="square" rtlCol="0">
            <a:spAutoFit/>
          </a:bodyPr>
          <a:lstStyle/>
          <a:p>
            <a:pPr marL="342900" indent="-342900">
              <a:buFont typeface="Arial" panose="020B0604020202020204" pitchFamily="34" charset="0"/>
              <a:buChar char="•"/>
            </a:pPr>
            <a:r>
              <a:rPr lang="en-IN" b="0" kern="0" dirty="0" smtClean="0">
                <a:effectLst/>
                <a:ea typeface="Calibri" panose="020F0502020204030204" pitchFamily="34" charset="0"/>
                <a:cs typeface="Mangal" panose="02040503050203030202" pitchFamily="18" charset="0"/>
              </a:rPr>
              <a:t>Above is a plot showing the comment length frequency. As noticed, most of the comments are short with only a few comments longer than 1000 words. </a:t>
            </a:r>
          </a:p>
          <a:p>
            <a:pPr marL="342900" indent="-342900">
              <a:buFont typeface="Arial" panose="020B0604020202020204" pitchFamily="34" charset="0"/>
              <a:buChar char="•"/>
            </a:pPr>
            <a:r>
              <a:rPr lang="en-IN" b="0" kern="0" dirty="0" smtClean="0">
                <a:effectLst/>
                <a:ea typeface="Calibri" panose="020F0502020204030204" pitchFamily="34" charset="0"/>
                <a:cs typeface="Mangal" panose="02040503050203030202" pitchFamily="18" charset="0"/>
              </a:rPr>
              <a:t>Majority of the comments are of length 500, where maximum length is 5000 and minimum length is 5. Median length being 250.</a:t>
            </a:r>
            <a:endParaRPr lang="en-IN"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lnSpc>
                <a:spcPct val="107000"/>
              </a:lnSpc>
              <a:buSzPct val="100000"/>
              <a:buFont typeface="Wingdings" panose="05000000000000000000" pitchFamily="2" charset="2"/>
              <a:buChar char="§"/>
            </a:pPr>
            <a:r>
              <a:rPr lang="en-IN" sz="2000" dirty="0" smtClean="0">
                <a:solidFill>
                  <a:schemeClr val="tx1"/>
                </a:solidFill>
                <a:effectLst/>
                <a:ea typeface="Bahnschrift SemiLight" panose="020B0502040204020203" pitchFamily="34" charset="0"/>
                <a:cs typeface="Mangal" panose="02040503050203030202" pitchFamily="18" charset="0"/>
              </a:rPr>
              <a:t>Convert the text to lowercase </a:t>
            </a:r>
          </a:p>
          <a:p>
            <a:pPr lvl="0">
              <a:lnSpc>
                <a:spcPct val="107000"/>
              </a:lnSpc>
              <a:buSzPct val="100000"/>
              <a:buFont typeface="Wingdings" panose="05000000000000000000" pitchFamily="2" charset="2"/>
              <a:buChar char="§"/>
            </a:pPr>
            <a:r>
              <a:rPr lang="en-IN" sz="2000" dirty="0" smtClean="0">
                <a:solidFill>
                  <a:schemeClr val="tx1"/>
                </a:solidFill>
                <a:effectLst/>
                <a:ea typeface="Bahnschrift SemiLight" panose="020B0502040204020203" pitchFamily="34" charset="0"/>
                <a:cs typeface="Mangal" panose="02040503050203030202" pitchFamily="18" charset="0"/>
              </a:rPr>
              <a:t>Remove the punctuations, digits and special characters </a:t>
            </a:r>
          </a:p>
          <a:p>
            <a:pPr lvl="0">
              <a:lnSpc>
                <a:spcPct val="107000"/>
              </a:lnSpc>
              <a:buSzPct val="100000"/>
              <a:buFont typeface="Wingdings" panose="05000000000000000000" pitchFamily="2" charset="2"/>
              <a:buChar char="§"/>
            </a:pPr>
            <a:r>
              <a:rPr lang="en-IN" sz="2000" dirty="0" smtClean="0">
                <a:solidFill>
                  <a:schemeClr val="tx1"/>
                </a:solidFill>
                <a:effectLst/>
                <a:ea typeface="Bahnschrift SemiLight" panose="020B0502040204020203" pitchFamily="34" charset="0"/>
                <a:cs typeface="Mangal" panose="02040503050203030202" pitchFamily="18" charset="0"/>
              </a:rPr>
              <a:t>Tokenize the text, filter out the adjectives used in the review and create a new column in data frame </a:t>
            </a:r>
          </a:p>
          <a:p>
            <a:pPr lvl="0">
              <a:lnSpc>
                <a:spcPct val="107000"/>
              </a:lnSpc>
              <a:buSzPct val="100000"/>
              <a:buFont typeface="Wingdings" panose="05000000000000000000" pitchFamily="2" charset="2"/>
              <a:buChar char="§"/>
            </a:pPr>
            <a:r>
              <a:rPr lang="en-IN" sz="2000" dirty="0" smtClean="0">
                <a:solidFill>
                  <a:schemeClr val="tx1"/>
                </a:solidFill>
                <a:effectLst/>
                <a:ea typeface="Bahnschrift SemiLight" panose="020B0502040204020203" pitchFamily="34" charset="0"/>
                <a:cs typeface="Mangal" panose="02040503050203030202" pitchFamily="18" charset="0"/>
              </a:rPr>
              <a:t>Remove the stop words</a:t>
            </a:r>
          </a:p>
          <a:p>
            <a:pPr lvl="0">
              <a:lnSpc>
                <a:spcPct val="107000"/>
              </a:lnSpc>
              <a:buSzPct val="100000"/>
              <a:buFont typeface="Wingdings" panose="05000000000000000000" pitchFamily="2" charset="2"/>
              <a:buChar char="§"/>
            </a:pPr>
            <a:r>
              <a:rPr lang="en-IN" sz="2000" dirty="0" smtClean="0">
                <a:solidFill>
                  <a:schemeClr val="tx1"/>
                </a:solidFill>
                <a:effectLst/>
                <a:ea typeface="Bahnschrift SemiLight" panose="020B0502040204020203" pitchFamily="34" charset="0"/>
                <a:cs typeface="Mangal" panose="02040503050203030202" pitchFamily="18" charset="0"/>
              </a:rPr>
              <a:t>Stemming and Lemmatising</a:t>
            </a:r>
          </a:p>
          <a:p>
            <a:pPr lvl="0">
              <a:lnSpc>
                <a:spcPct val="107000"/>
              </a:lnSpc>
              <a:spcAft>
                <a:spcPts val="800"/>
              </a:spcAft>
              <a:buSzPct val="100000"/>
              <a:buFont typeface="Wingdings" panose="05000000000000000000" pitchFamily="2" charset="2"/>
              <a:buChar char="§"/>
            </a:pPr>
            <a:r>
              <a:rPr lang="en-IN" sz="2000" dirty="0" smtClean="0">
                <a:solidFill>
                  <a:schemeClr val="tx1"/>
                </a:solidFill>
                <a:effectLst/>
                <a:ea typeface="Bahnschrift SemiLight" panose="020B0502040204020203" pitchFamily="34" charset="0"/>
                <a:cs typeface="Mangal" panose="02040503050203030202" pitchFamily="18" charset="0"/>
              </a:rPr>
              <a:t>Applying Text </a:t>
            </a:r>
            <a:r>
              <a:rPr lang="en-IN" sz="2000" dirty="0" err="1" smtClean="0">
                <a:solidFill>
                  <a:schemeClr val="tx1"/>
                </a:solidFill>
                <a:effectLst/>
                <a:ea typeface="Bahnschrift SemiLight" panose="020B0502040204020203" pitchFamily="34" charset="0"/>
                <a:cs typeface="Mangal" panose="02040503050203030202" pitchFamily="18" charset="0"/>
              </a:rPr>
              <a:t>Vectorization</a:t>
            </a:r>
            <a:r>
              <a:rPr lang="en-IN" sz="2000" dirty="0" smtClean="0">
                <a:solidFill>
                  <a:schemeClr val="tx1"/>
                </a:solidFill>
                <a:effectLst/>
                <a:ea typeface="Bahnschrift SemiLight" panose="020B0502040204020203" pitchFamily="34" charset="0"/>
                <a:cs typeface="Mangal" panose="02040503050203030202" pitchFamily="18" charset="0"/>
              </a:rPr>
              <a:t> to convert text into numeric</a:t>
            </a:r>
          </a:p>
          <a:p>
            <a:endParaRPr lang="en-US" sz="2000" dirty="0"/>
          </a:p>
        </p:txBody>
      </p:sp>
      <p:sp>
        <p:nvSpPr>
          <p:cNvPr id="2" name="Title 1"/>
          <p:cNvSpPr>
            <a:spLocks noGrp="1"/>
          </p:cNvSpPr>
          <p:nvPr>
            <p:ph type="title"/>
          </p:nvPr>
        </p:nvSpPr>
        <p:spPr/>
        <p:txBody>
          <a:bodyPr/>
          <a:lstStyle/>
          <a:p>
            <a:r>
              <a:rPr lang="en-US" dirty="0" smtClean="0"/>
              <a:t>Data Pre Processing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smtClean="0">
                <a:effectLst/>
                <a:ea typeface="Calibri" panose="020F0502020204030204" pitchFamily="34" charset="0"/>
                <a:cs typeface="Mangal" panose="02040503050203030202" pitchFamily="18" charset="0"/>
              </a:rPr>
              <a:t>One Vs Rest</a:t>
            </a:r>
          </a:p>
          <a:p>
            <a:r>
              <a:rPr lang="en-IN" sz="2000" dirty="0" smtClean="0">
                <a:effectLst/>
                <a:ea typeface="Calibri" panose="020F0502020204030204" pitchFamily="34" charset="0"/>
                <a:cs typeface="Mangal" panose="02040503050203030202" pitchFamily="18" charset="0"/>
              </a:rPr>
              <a:t>Binary Relevance</a:t>
            </a:r>
          </a:p>
          <a:p>
            <a:r>
              <a:rPr lang="en-IN" sz="2000" dirty="0" smtClean="0">
                <a:effectLst/>
                <a:ea typeface="Calibri" panose="020F0502020204030204" pitchFamily="34" charset="0"/>
                <a:cs typeface="Mangal" panose="02040503050203030202" pitchFamily="18" charset="0"/>
              </a:rPr>
              <a:t>Classifier Chains</a:t>
            </a:r>
          </a:p>
          <a:p>
            <a:r>
              <a:rPr lang="en-IN" sz="2000" dirty="0" smtClean="0">
                <a:effectLst/>
                <a:ea typeface="Calibri" panose="020F0502020204030204" pitchFamily="34" charset="0"/>
                <a:cs typeface="Mangal" panose="02040503050203030202" pitchFamily="18" charset="0"/>
              </a:rPr>
              <a:t>Label </a:t>
            </a:r>
            <a:r>
              <a:rPr lang="en-IN" sz="2000" dirty="0" err="1" smtClean="0">
                <a:effectLst/>
                <a:ea typeface="Calibri" panose="020F0502020204030204" pitchFamily="34" charset="0"/>
                <a:cs typeface="Mangal" panose="02040503050203030202" pitchFamily="18" charset="0"/>
              </a:rPr>
              <a:t>Powerset</a:t>
            </a:r>
            <a:endParaRPr lang="en-IN" sz="2000" dirty="0" smtClean="0">
              <a:effectLst/>
              <a:ea typeface="Calibri" panose="020F0502020204030204" pitchFamily="34" charset="0"/>
              <a:cs typeface="Mangal" panose="02040503050203030202" pitchFamily="18" charset="0"/>
            </a:endParaRPr>
          </a:p>
          <a:p>
            <a:r>
              <a:rPr lang="en-IN" sz="2000" dirty="0" smtClean="0">
                <a:effectLst/>
                <a:ea typeface="Calibri" panose="020F0502020204030204" pitchFamily="34" charset="0"/>
                <a:cs typeface="Mangal" panose="02040503050203030202" pitchFamily="18" charset="0"/>
              </a:rPr>
              <a:t>Adapted Algorithm</a:t>
            </a:r>
            <a:endParaRPr lang="en-IN" sz="2000" dirty="0">
              <a:effectLst/>
              <a:ea typeface="Calibri" panose="020F0502020204030204" pitchFamily="34" charset="0"/>
              <a:cs typeface="Mangal" panose="02040503050203030202" pitchFamily="18" charset="0"/>
            </a:endParaRPr>
          </a:p>
        </p:txBody>
      </p:sp>
      <p:sp>
        <p:nvSpPr>
          <p:cNvPr id="2" name="Title 1"/>
          <p:cNvSpPr>
            <a:spLocks noGrp="1"/>
          </p:cNvSpPr>
          <p:nvPr>
            <p:ph type="title"/>
          </p:nvPr>
        </p:nvSpPr>
        <p:spPr/>
        <p:txBody>
          <a:bodyPr>
            <a:normAutofit fontScale="90000"/>
          </a:bodyPr>
          <a:lstStyle/>
          <a:p>
            <a:r>
              <a:rPr lang="en-IN" dirty="0" smtClean="0">
                <a:effectLst/>
                <a:ea typeface="Calibri" panose="020F0502020204030204" pitchFamily="34" charset="0"/>
                <a:cs typeface="Mangal" panose="02040503050203030202" pitchFamily="18" charset="0"/>
              </a:rPr>
              <a:t>Multi-Label Classification Techniques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TotalTime>
  <Words>938</Words>
  <Application>Microsoft Office PowerPoint</Application>
  <PresentationFormat>On-screen Show (4:3)</PresentationFormat>
  <Paragraphs>102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Concourse</vt:lpstr>
      <vt:lpstr>    Malignant Commentes Classifier - Multi Label Classification Project using NLP</vt:lpstr>
      <vt:lpstr>Malignant Commentes Classifier - Multi Label Classification Project using NLP</vt:lpstr>
      <vt:lpstr>Problem Statement  </vt:lpstr>
      <vt:lpstr>Multi –Label Classification Problem</vt:lpstr>
      <vt:lpstr>Exploration of Target Variable Ratings</vt:lpstr>
      <vt:lpstr>Slide 6</vt:lpstr>
      <vt:lpstr>Slide 7</vt:lpstr>
      <vt:lpstr>Data Pre Processing </vt:lpstr>
      <vt:lpstr>Multi-Label Classification Techniques</vt:lpstr>
      <vt:lpstr>Word Cloud for getting word sense</vt:lpstr>
      <vt:lpstr>Slide 11</vt:lpstr>
      <vt:lpstr>Slide 12</vt:lpstr>
      <vt:lpstr>Slide 13</vt:lpstr>
      <vt:lpstr>Slide 14</vt:lpstr>
      <vt:lpstr>Slide 15</vt:lpstr>
      <vt:lpstr>Slide 16</vt:lpstr>
      <vt:lpstr>Machine Learning Model Building</vt:lpstr>
      <vt:lpstr>Machine Learning Evaluation Matrix </vt:lpstr>
      <vt:lpstr>Final ML Model</vt:lpstr>
      <vt:lpstr>AUC-ROC curve and Confusion matrix</vt:lpstr>
      <vt:lpstr>Machine Learning Evaluation Matrix</vt:lpstr>
      <vt:lpstr>Conclusion</vt:lpstr>
      <vt:lpstr>Limitations of this work and Scope for Future Work</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Commentes Classifier - Multi Label Classification Project using NLP</dc:title>
  <dc:creator>polasasuresh</dc:creator>
  <cp:lastModifiedBy>polasasuresh</cp:lastModifiedBy>
  <cp:revision>2</cp:revision>
  <dcterms:created xsi:type="dcterms:W3CDTF">2022-09-21T11:05:56Z</dcterms:created>
  <dcterms:modified xsi:type="dcterms:W3CDTF">2022-09-22T09:37:24Z</dcterms:modified>
</cp:coreProperties>
</file>