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FAECFFB-BBF8-4C56-B83C-5391108C4657}" type="datetimeFigureOut">
              <a:rPr lang="en-US" smtClean="0"/>
              <a:pPr/>
              <a:t>9/11/2022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20D22-AD02-4C22-8690-ADDEB6A557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20D22-AD02-4C22-8690-ADDEB6A557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20D22-AD02-4C22-8690-ADDEB6A557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20D22-AD02-4C22-8690-ADDEB6A5575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20D22-AD02-4C22-8690-ADDEB6A5575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220D22-AD02-4C22-8690-ADDEB6A5575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220D22-AD02-4C22-8690-ADDEB6A557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220D22-AD02-4C22-8690-ADDEB6A5575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FAECFFB-BBF8-4C56-B83C-5391108C4657}" type="datetimeFigureOut">
              <a:rPr lang="en-US" smtClean="0"/>
              <a:pPr/>
              <a:t>9/11/2022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220D22-AD02-4C22-8690-ADDEB6A557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FAECFFB-BBF8-4C56-B83C-5391108C4657}" type="datetimeFigureOut">
              <a:rPr lang="en-US" smtClean="0"/>
              <a:pPr/>
              <a:t>9/11/2022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220D22-AD02-4C22-8690-ADDEB6A557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FAECFFB-BBF8-4C56-B83C-5391108C4657}" type="datetimeFigureOut">
              <a:rPr lang="en-US" smtClean="0"/>
              <a:pPr/>
              <a:t>9/11/2022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5220D22-AD02-4C22-8690-ADDEB6A5575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AECFFB-BBF8-4C56-B83C-5391108C4657}" type="datetimeFigureOut">
              <a:rPr lang="en-US" smtClean="0"/>
              <a:pPr/>
              <a:t>9/11/2022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220D22-AD02-4C22-8690-ADDEB6A557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b="1" cap="none" dirty="0" smtClean="0">
                <a:ln w="12700" cmpd="sng">
                  <a:solidFill>
                    <a:schemeClr val="accent4"/>
                  </a:solidFill>
                  <a:prstDash val="solid"/>
                </a:ln>
                <a:latin typeface="Bahnschrift" panose="020B0502040204020203" pitchFamily="34" charset="0"/>
              </a:rPr>
              <a:t>Presentation </a:t>
            </a:r>
            <a:r>
              <a:rPr lang="en-IN" b="1" cap="none" smtClean="0">
                <a:ln w="12700" cmpd="sng">
                  <a:solidFill>
                    <a:schemeClr val="accent4"/>
                  </a:solidFill>
                  <a:prstDash val="solid"/>
                </a:ln>
                <a:latin typeface="Bahnschrift" panose="020B0502040204020203" pitchFamily="34" charset="0"/>
              </a:rPr>
              <a:t>on </a:t>
            </a:r>
            <a:r>
              <a:rPr lang="en-IN" b="1" cap="none" smtClean="0">
                <a:ln w="12700" cmpd="sng">
                  <a:solidFill>
                    <a:schemeClr val="accent4"/>
                  </a:solidFill>
                  <a:prstDash val="solid"/>
                </a:ln>
                <a:latin typeface="Bahnschrift" panose="020B0502040204020203" pitchFamily="34" charset="0"/>
              </a:rPr>
              <a:t>Micro-Credit </a:t>
            </a:r>
            <a:r>
              <a:rPr lang="en-IN" b="1" cap="none" dirty="0" smtClean="0">
                <a:ln w="12700" cmpd="sng">
                  <a:solidFill>
                    <a:schemeClr val="accent4"/>
                  </a:solidFill>
                  <a:prstDash val="solid"/>
                </a:ln>
                <a:latin typeface="Bahnschrift" panose="020B0502040204020203" pitchFamily="34" charset="0"/>
              </a:rPr>
              <a:t>Defaulter prediction using Machine Learning</a:t>
            </a:r>
            <a:endParaRPr lang="en-US"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sz="2400" b="1" dirty="0" smtClean="0"/>
              <a:t>Presented by</a:t>
            </a:r>
          </a:p>
          <a:p>
            <a:r>
              <a:rPr lang="en-US" sz="2400" b="1" dirty="0" err="1" smtClean="0"/>
              <a:t>R.Sujanitha</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52400" y="1371600"/>
            <a:ext cx="8229600" cy="3573275"/>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l"/>
            <a:r>
              <a:rPr lang="en-US" dirty="0" smtClean="0"/>
              <a:t>Exploratory Data analysis</a:t>
            </a:r>
            <a:br>
              <a:rPr lang="en-US" dirty="0" smtClean="0"/>
            </a:br>
            <a:r>
              <a:rPr lang="en-US" sz="1400" dirty="0"/>
              <a:t>N</a:t>
            </a:r>
            <a:r>
              <a:rPr lang="en-US" sz="1400" dirty="0" smtClean="0"/>
              <a:t>umber of loans taken by people in last 30 days </a:t>
            </a:r>
            <a:r>
              <a:rPr lang="en-US" sz="1400" dirty="0" err="1" smtClean="0"/>
              <a:t>vs</a:t>
            </a:r>
            <a:r>
              <a:rPr lang="en-US" sz="1400" dirty="0" smtClean="0"/>
              <a:t> Amount of loan taken by the people in last 90 days</a:t>
            </a:r>
            <a:endParaRPr lang="en-US" dirty="0"/>
          </a:p>
        </p:txBody>
      </p:sp>
      <p:sp>
        <p:nvSpPr>
          <p:cNvPr id="5" name="TextBox 4"/>
          <p:cNvSpPr txBox="1"/>
          <p:nvPr/>
        </p:nvSpPr>
        <p:spPr>
          <a:xfrm>
            <a:off x="304800" y="5410200"/>
            <a:ext cx="8382000" cy="923330"/>
          </a:xfrm>
          <a:prstGeom prst="rect">
            <a:avLst/>
          </a:prstGeom>
          <a:noFill/>
        </p:spPr>
        <p:txBody>
          <a:bodyPr wrap="square" rtlCol="0">
            <a:spAutoFit/>
          </a:bodyPr>
          <a:lstStyle/>
          <a:p>
            <a:r>
              <a:rPr lang="en-US" dirty="0"/>
              <a:t>Maximum number of loans taken by the people is 50 and the Average loan amount is equivalent to 300.</a:t>
            </a:r>
          </a:p>
          <a:p>
            <a:r>
              <a:rPr lang="en-US" dirty="0"/>
              <a:t>Minimum number of loans taken by the people is 0</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0" y="1219200"/>
            <a:ext cx="8229600" cy="346887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Exploratory data Analysis</a:t>
            </a:r>
            <a:br>
              <a:rPr lang="en-US" dirty="0" smtClean="0"/>
            </a:br>
            <a:r>
              <a:rPr lang="en-US" sz="1400" dirty="0" smtClean="0"/>
              <a:t> Maximum number of loans taken </a:t>
            </a:r>
            <a:r>
              <a:rPr lang="en-US" sz="1400" dirty="0" err="1" smtClean="0"/>
              <a:t>vs</a:t>
            </a:r>
            <a:r>
              <a:rPr lang="en-US" sz="1400" dirty="0" smtClean="0"/>
              <a:t> Amount </a:t>
            </a:r>
            <a:r>
              <a:rPr lang="en-US" sz="1400" dirty="0" err="1" smtClean="0"/>
              <a:t>payed</a:t>
            </a:r>
            <a:r>
              <a:rPr lang="en-US" sz="1400" dirty="0" smtClean="0"/>
              <a:t> within due dates by people or not on the basis of label</a:t>
            </a:r>
            <a:r>
              <a:rPr lang="en-US" dirty="0" smtClean="0"/>
              <a:t/>
            </a:r>
            <a:br>
              <a:rPr lang="en-US" dirty="0" smtClean="0"/>
            </a:br>
            <a:endParaRPr lang="en-US" dirty="0"/>
          </a:p>
        </p:txBody>
      </p:sp>
      <p:sp>
        <p:nvSpPr>
          <p:cNvPr id="5" name="TextBox 4"/>
          <p:cNvSpPr txBox="1"/>
          <p:nvPr/>
        </p:nvSpPr>
        <p:spPr>
          <a:xfrm>
            <a:off x="304800" y="5029200"/>
            <a:ext cx="8305800" cy="923330"/>
          </a:xfrm>
          <a:prstGeom prst="rect">
            <a:avLst/>
          </a:prstGeom>
          <a:noFill/>
        </p:spPr>
        <p:txBody>
          <a:bodyPr wrap="square" rtlCol="0">
            <a:spAutoFit/>
          </a:bodyPr>
          <a:lstStyle/>
          <a:p>
            <a:r>
              <a:rPr lang="en-US" dirty="0"/>
              <a:t>We can observe that the Average payback time over last 30 days is higher for people who had taken 2 times the loan and say that the users with less number of loan taking are more than the defaulters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457200" y="1371600"/>
            <a:ext cx="6325483" cy="3982006"/>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l"/>
            <a:r>
              <a:rPr lang="en-US" dirty="0" smtClean="0"/>
              <a:t>Exploratory Data Analysis</a:t>
            </a:r>
            <a:br>
              <a:rPr lang="en-US" dirty="0" smtClean="0"/>
            </a:br>
            <a:r>
              <a:rPr lang="en-US" sz="1400" dirty="0" smtClean="0"/>
              <a:t>Number of Customer taken loan in 30 days</a:t>
            </a:r>
            <a:endParaRPr lang="en-US" dirty="0"/>
          </a:p>
        </p:txBody>
      </p:sp>
      <p:sp>
        <p:nvSpPr>
          <p:cNvPr id="5" name="TextBox 4"/>
          <p:cNvSpPr txBox="1"/>
          <p:nvPr/>
        </p:nvSpPr>
        <p:spPr>
          <a:xfrm>
            <a:off x="381000" y="5562600"/>
            <a:ext cx="8001000" cy="369332"/>
          </a:xfrm>
          <a:prstGeom prst="rect">
            <a:avLst/>
          </a:prstGeom>
          <a:noFill/>
        </p:spPr>
        <p:txBody>
          <a:bodyPr wrap="square" rtlCol="0">
            <a:spAutoFit/>
          </a:bodyPr>
          <a:lstStyle/>
          <a:p>
            <a:r>
              <a:rPr lang="en-US" dirty="0"/>
              <a:t>Very few defaulter in customers who take loan in amount of 12.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Outliers do not exist in lower bound but outliers exist in upper bound of features.</a:t>
            </a:r>
          </a:p>
          <a:p>
            <a:r>
              <a:rPr lang="en-US" sz="2000" dirty="0" smtClean="0"/>
              <a:t>Z-score method results in huge data loss of 23.42%, which we can not afford.</a:t>
            </a:r>
          </a:p>
          <a:p>
            <a:r>
              <a:rPr lang="en-US" sz="2000" dirty="0" err="1" smtClean="0"/>
              <a:t>Quantile</a:t>
            </a:r>
            <a:r>
              <a:rPr lang="en-US" sz="2000" dirty="0" smtClean="0"/>
              <a:t>-based Flooring-capping method employed for outliers removal.</a:t>
            </a:r>
          </a:p>
          <a:p>
            <a:r>
              <a:rPr lang="en-US" sz="2000" dirty="0" smtClean="0"/>
              <a:t>Flooring is performed at 0</a:t>
            </a:r>
            <a:r>
              <a:rPr lang="en-US" sz="2000" baseline="30000" dirty="0" smtClean="0"/>
              <a:t>th</a:t>
            </a:r>
            <a:r>
              <a:rPr lang="en-US" sz="2000" dirty="0" smtClean="0"/>
              <a:t> percentile for lower bound and capping perform at 99 </a:t>
            </a:r>
            <a:r>
              <a:rPr lang="en-US" sz="2000" dirty="0" err="1" smtClean="0"/>
              <a:t>th</a:t>
            </a:r>
            <a:r>
              <a:rPr lang="en-US" sz="2000" dirty="0" smtClean="0"/>
              <a:t> percentile for upper bound.</a:t>
            </a:r>
          </a:p>
          <a:p>
            <a:r>
              <a:rPr lang="en-US" sz="2000" dirty="0" smtClean="0"/>
              <a:t>Data Loss: 5.44% which is acceptable.</a:t>
            </a:r>
            <a:endParaRPr lang="en-US" sz="2000" dirty="0"/>
          </a:p>
        </p:txBody>
      </p:sp>
      <p:sp>
        <p:nvSpPr>
          <p:cNvPr id="2" name="Title 1"/>
          <p:cNvSpPr>
            <a:spLocks noGrp="1"/>
          </p:cNvSpPr>
          <p:nvPr>
            <p:ph type="title"/>
          </p:nvPr>
        </p:nvSpPr>
        <p:spPr/>
        <p:txBody>
          <a:bodyPr>
            <a:normAutofit/>
          </a:bodyPr>
          <a:lstStyle/>
          <a:p>
            <a:r>
              <a:rPr lang="en-US" dirty="0" smtClean="0"/>
              <a:t>Feature Engineering</a:t>
            </a:r>
            <a:br>
              <a:rPr lang="en-US" dirty="0" smtClean="0"/>
            </a:br>
            <a:r>
              <a:rPr lang="en-US" sz="1600" dirty="0" smtClean="0"/>
              <a:t>Outliers detection and removing</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Considerable amount of skewness exist in different features.</a:t>
            </a:r>
          </a:p>
          <a:p>
            <a:r>
              <a:rPr lang="en-IN" sz="2000" dirty="0" smtClean="0"/>
              <a:t>Yeo-Johnson Power Transformation used to reduce skewness</a:t>
            </a:r>
            <a:endParaRPr lang="en-US" sz="2000" dirty="0"/>
          </a:p>
        </p:txBody>
      </p:sp>
      <p:sp>
        <p:nvSpPr>
          <p:cNvPr id="2" name="Title 1"/>
          <p:cNvSpPr>
            <a:spLocks noGrp="1"/>
          </p:cNvSpPr>
          <p:nvPr>
            <p:ph type="title"/>
          </p:nvPr>
        </p:nvSpPr>
        <p:spPr/>
        <p:txBody>
          <a:bodyPr>
            <a:normAutofit/>
          </a:bodyPr>
          <a:lstStyle/>
          <a:p>
            <a:r>
              <a:rPr lang="en-US" dirty="0" smtClean="0"/>
              <a:t>Exploratory Data Analysis</a:t>
            </a:r>
            <a:br>
              <a:rPr lang="en-US" dirty="0" smtClean="0"/>
            </a:br>
            <a:r>
              <a:rPr lang="en-IN" sz="2700" dirty="0" smtClean="0"/>
              <a:t>Skewness detection &amp; transformation</a:t>
            </a:r>
            <a:endParaRPr lang="en-US" sz="2700" dirty="0"/>
          </a:p>
        </p:txBody>
      </p:sp>
      <p:pic>
        <p:nvPicPr>
          <p:cNvPr id="7170" name="Picture 2"/>
          <p:cNvPicPr>
            <a:picLocks noChangeAspect="1" noChangeArrowheads="1"/>
          </p:cNvPicPr>
          <p:nvPr/>
        </p:nvPicPr>
        <p:blipFill>
          <a:blip r:embed="rId2"/>
          <a:srcRect/>
          <a:stretch>
            <a:fillRect/>
          </a:stretch>
        </p:blipFill>
        <p:spPr bwMode="auto">
          <a:xfrm>
            <a:off x="316671" y="2438400"/>
            <a:ext cx="8827329" cy="225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0" y="1371600"/>
            <a:ext cx="8229600" cy="266752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Correlation</a:t>
            </a:r>
            <a:endParaRPr lang="en-US" dirty="0"/>
          </a:p>
        </p:txBody>
      </p:sp>
      <p:sp>
        <p:nvSpPr>
          <p:cNvPr id="6" name="TextBox 5"/>
          <p:cNvSpPr txBox="1"/>
          <p:nvPr/>
        </p:nvSpPr>
        <p:spPr>
          <a:xfrm>
            <a:off x="457200" y="4495800"/>
            <a:ext cx="7848600" cy="646331"/>
          </a:xfrm>
          <a:prstGeom prst="rect">
            <a:avLst/>
          </a:prstGeom>
          <a:noFill/>
        </p:spPr>
        <p:txBody>
          <a:bodyPr wrap="square" rtlCol="0">
            <a:spAutoFit/>
          </a:bodyPr>
          <a:lstStyle/>
          <a:p>
            <a:r>
              <a:rPr lang="en-IN" dirty="0" smtClean="0">
                <a:latin typeface="Bahnschrift SemiLight" panose="020B0502040204020203" pitchFamily="34" charset="0"/>
                <a:ea typeface="Calibri" panose="020F0502020204030204" pitchFamily="34" charset="0"/>
                <a:cs typeface="Mangal" panose="02040503050203030202" pitchFamily="18" charset="0"/>
              </a:rPr>
              <a:t>M</a:t>
            </a:r>
            <a:r>
              <a:rPr lang="en-IN" dirty="0" smtClean="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457200" y="1219200"/>
            <a:ext cx="5029902" cy="228631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Handling Imbalanced data</a:t>
            </a:r>
            <a:endParaRPr lang="en-US" dirty="0"/>
          </a:p>
        </p:txBody>
      </p:sp>
      <p:sp>
        <p:nvSpPr>
          <p:cNvPr id="5" name="TextBox 4"/>
          <p:cNvSpPr txBox="1"/>
          <p:nvPr/>
        </p:nvSpPr>
        <p:spPr>
          <a:xfrm>
            <a:off x="381000" y="3810000"/>
            <a:ext cx="7162800" cy="646331"/>
          </a:xfrm>
          <a:prstGeom prst="rect">
            <a:avLst/>
          </a:prstGeom>
          <a:noFill/>
        </p:spPr>
        <p:txBody>
          <a:bodyPr wrap="square" rtlCol="0">
            <a:spAutoFit/>
          </a:bodyPr>
          <a:lstStyle/>
          <a:p>
            <a:r>
              <a:rPr lang="en-IN" dirty="0" smtClean="0"/>
              <a:t>Target Variable label is Imbalanced in nature.</a:t>
            </a:r>
          </a:p>
          <a:p>
            <a:r>
              <a:rPr lang="en-IN" dirty="0" smtClean="0"/>
              <a:t>SMOTE techniques used to </a:t>
            </a:r>
            <a:r>
              <a:rPr lang="en-IN" dirty="0" err="1" smtClean="0"/>
              <a:t>oversample</a:t>
            </a:r>
            <a:r>
              <a:rPr lang="en-IN" dirty="0" smtClean="0"/>
              <a:t> minority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990600"/>
            <a:ext cx="4616611" cy="452596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000" dirty="0" smtClean="0"/>
              <a:t>Multi </a:t>
            </a:r>
            <a:r>
              <a:rPr lang="en-US" sz="2000" dirty="0" err="1" smtClean="0"/>
              <a:t>collinearity</a:t>
            </a:r>
            <a:r>
              <a:rPr lang="en-US" sz="2000" dirty="0" smtClean="0"/>
              <a:t> and PCA</a:t>
            </a:r>
            <a:endParaRPr lang="en-US" sz="2000" dirty="0"/>
          </a:p>
        </p:txBody>
      </p:sp>
      <p:sp>
        <p:nvSpPr>
          <p:cNvPr id="5" name="TextBox 4"/>
          <p:cNvSpPr txBox="1"/>
          <p:nvPr/>
        </p:nvSpPr>
        <p:spPr>
          <a:xfrm>
            <a:off x="457200" y="5791200"/>
            <a:ext cx="7924800" cy="1354217"/>
          </a:xfrm>
          <a:prstGeom prst="rect">
            <a:avLst/>
          </a:prstGeom>
          <a:noFill/>
        </p:spPr>
        <p:txBody>
          <a:bodyPr wrap="square" rtlCol="0">
            <a:spAutoFit/>
          </a:bodyPr>
          <a:lstStyle/>
          <a:p>
            <a:r>
              <a:rPr lang="en-IN" sz="1600" dirty="0" err="1" smtClean="0"/>
              <a:t>Multicollinearity</a:t>
            </a:r>
            <a:r>
              <a:rPr lang="en-IN" sz="1600" dirty="0" smtClean="0"/>
              <a:t> exist between few features.</a:t>
            </a:r>
          </a:p>
          <a:p>
            <a:r>
              <a:rPr lang="en-IN" sz="1600" dirty="0" smtClean="0"/>
              <a:t>To resolve it PCA is applied.</a:t>
            </a:r>
          </a:p>
          <a:p>
            <a:r>
              <a:rPr lang="en-US" sz="1600" dirty="0" smtClean="0"/>
              <a:t>Eleven principal components attribute for 90% of variation in the data. </a:t>
            </a:r>
          </a:p>
          <a:p>
            <a:r>
              <a:rPr lang="en-US" sz="1600" dirty="0" smtClean="0"/>
              <a:t>PCA applied for Eleven components.</a:t>
            </a:r>
            <a:endParaRPr lang="en-IN" sz="16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Objective is to predict customer is defaulter or not. It can be solved by application of classification ML algorithm.</a:t>
            </a:r>
          </a:p>
          <a:p>
            <a:r>
              <a:rPr lang="en-US" sz="1800" dirty="0" smtClean="0"/>
              <a:t>Different classification algorithm used to train model, in order to have maximum accuracy score.</a:t>
            </a:r>
          </a:p>
          <a:p>
            <a:r>
              <a:rPr lang="en-US" sz="1800" dirty="0" smtClean="0"/>
              <a:t>Machine learning classification algorithms used in this project are:</a:t>
            </a:r>
          </a:p>
          <a:p>
            <a:r>
              <a:rPr lang="en-US" sz="1800" dirty="0" smtClean="0"/>
              <a:t>1. Logistic Regression</a:t>
            </a:r>
          </a:p>
          <a:p>
            <a:r>
              <a:rPr lang="en-US" sz="1800" dirty="0" smtClean="0"/>
              <a:t>2. </a:t>
            </a:r>
            <a:r>
              <a:rPr lang="en-US" sz="1800" dirty="0" err="1" smtClean="0"/>
              <a:t>Decission</a:t>
            </a:r>
            <a:r>
              <a:rPr lang="en-US" sz="1800" dirty="0" smtClean="0"/>
              <a:t> Tree Classifier</a:t>
            </a:r>
          </a:p>
          <a:p>
            <a:r>
              <a:rPr lang="en-US" sz="1800" dirty="0" smtClean="0"/>
              <a:t>3. Random Forest Classifier</a:t>
            </a:r>
          </a:p>
          <a:p>
            <a:r>
              <a:rPr lang="en-US" sz="1800" dirty="0" smtClean="0"/>
              <a:t>Extra Tree Classifier</a:t>
            </a:r>
            <a:endParaRPr lang="en-US" sz="1800" dirty="0"/>
          </a:p>
        </p:txBody>
      </p:sp>
      <p:sp>
        <p:nvSpPr>
          <p:cNvPr id="2" name="Title 1"/>
          <p:cNvSpPr>
            <a:spLocks noGrp="1"/>
          </p:cNvSpPr>
          <p:nvPr>
            <p:ph type="title"/>
          </p:nvPr>
        </p:nvSpPr>
        <p:spPr/>
        <p:txBody>
          <a:bodyPr>
            <a:normAutofit/>
          </a:bodyPr>
          <a:lstStyle/>
          <a:p>
            <a:r>
              <a:rPr lang="en-US" sz="2400" dirty="0" smtClean="0"/>
              <a:t>Machine Learning Model Building</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81000" y="1447800"/>
            <a:ext cx="6810774" cy="452596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smtClean="0"/>
              <a:t>Logistic Regression</a:t>
            </a:r>
            <a:endParaRPr lang="en-US" sz="2400" dirty="0"/>
          </a:p>
        </p:txBody>
      </p:sp>
      <p:pic>
        <p:nvPicPr>
          <p:cNvPr id="2051" name="Picture 3"/>
          <p:cNvPicPr>
            <a:picLocks noChangeAspect="1" noChangeArrowheads="1"/>
          </p:cNvPicPr>
          <p:nvPr/>
        </p:nvPicPr>
        <p:blipFill>
          <a:blip r:embed="rId3"/>
          <a:srcRect/>
          <a:stretch>
            <a:fillRect/>
          </a:stretch>
        </p:blipFill>
        <p:spPr bwMode="auto">
          <a:xfrm>
            <a:off x="3962400" y="3886200"/>
            <a:ext cx="4495799"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smtClean="0"/>
              <a:t>What is Micro Credit?</a:t>
            </a:r>
          </a:p>
          <a:p>
            <a:r>
              <a:rPr lang="en-US" sz="1600" dirty="0" smtClean="0"/>
              <a:t>Problem Statement</a:t>
            </a:r>
          </a:p>
          <a:p>
            <a:r>
              <a:rPr lang="en-US" sz="1600" dirty="0" smtClean="0"/>
              <a:t>Data Preprocessing</a:t>
            </a:r>
          </a:p>
          <a:p>
            <a:r>
              <a:rPr lang="en-US" sz="1600" dirty="0" smtClean="0"/>
              <a:t>Exploratory </a:t>
            </a:r>
            <a:r>
              <a:rPr lang="en-US" sz="1600" dirty="0" err="1" smtClean="0"/>
              <a:t>Dat</a:t>
            </a:r>
            <a:r>
              <a:rPr lang="en-US" sz="1600" dirty="0" smtClean="0"/>
              <a:t> a Analysis</a:t>
            </a:r>
          </a:p>
          <a:p>
            <a:r>
              <a:rPr lang="en-US" sz="1600" dirty="0" smtClean="0"/>
              <a:t>Feature Engineering</a:t>
            </a:r>
          </a:p>
          <a:p>
            <a:r>
              <a:rPr lang="en-US" sz="1600" dirty="0" smtClean="0"/>
              <a:t>Machine Learning Building</a:t>
            </a:r>
          </a:p>
          <a:p>
            <a:r>
              <a:rPr lang="en-US" sz="1600" dirty="0" smtClean="0"/>
              <a:t>ROC-AUC curve  of Different Model.</a:t>
            </a:r>
          </a:p>
          <a:p>
            <a:r>
              <a:rPr lang="en-US" sz="1600" dirty="0" smtClean="0"/>
              <a:t>Limitations and future scope of work</a:t>
            </a:r>
          </a:p>
          <a:p>
            <a:endParaRPr lang="en-US" sz="1600" dirty="0"/>
          </a:p>
        </p:txBody>
      </p:sp>
      <p:sp>
        <p:nvSpPr>
          <p:cNvPr id="2" name="Title 1"/>
          <p:cNvSpPr>
            <a:spLocks noGrp="1"/>
          </p:cNvSpPr>
          <p:nvPr>
            <p:ph type="title"/>
          </p:nvPr>
        </p:nvSpPr>
        <p:spPr/>
        <p:txBody>
          <a:bodyPr>
            <a:normAutofit/>
          </a:bodyPr>
          <a:lstStyle/>
          <a:p>
            <a:r>
              <a:rPr lang="en-US" sz="3600" dirty="0" smtClean="0"/>
              <a:t>Introduction</a:t>
            </a: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81000" y="1143000"/>
            <a:ext cx="6400800" cy="5620537"/>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smtClean="0"/>
              <a:t>Decision Tree Classifier</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762000" y="1143000"/>
            <a:ext cx="6477000" cy="5669058"/>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smtClean="0"/>
              <a:t>Random Forest Classifier</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381000" y="1143000"/>
            <a:ext cx="6172200" cy="5564777"/>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smtClean="0"/>
              <a:t>Extra Tree Classifier</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Extra Tree classifier gives maximum accuracy and cross validation score.</a:t>
            </a:r>
          </a:p>
          <a:p>
            <a:r>
              <a:rPr lang="en-US" dirty="0" smtClean="0"/>
              <a:t>Hyper parameter Tuning is performed on Extra Tree Classifier gives more accuracy</a:t>
            </a:r>
          </a:p>
          <a:p>
            <a:r>
              <a:rPr lang="en-US" dirty="0" smtClean="0"/>
              <a:t>Extra Tree Classifier model is </a:t>
            </a:r>
            <a:r>
              <a:rPr lang="en-US" dirty="0" err="1" smtClean="0"/>
              <a:t>choosed</a:t>
            </a:r>
            <a:r>
              <a:rPr lang="en-US" dirty="0" smtClean="0"/>
              <a:t> as a final model.</a:t>
            </a: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533400" y="1143000"/>
            <a:ext cx="4477375" cy="3067478"/>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smtClean="0"/>
              <a:t>AUC-ROC curve of different models</a:t>
            </a:r>
            <a:endParaRPr lang="en-US" sz="2400" dirty="0"/>
          </a:p>
        </p:txBody>
      </p:sp>
      <p:pic>
        <p:nvPicPr>
          <p:cNvPr id="6147" name="Picture 3"/>
          <p:cNvPicPr>
            <a:picLocks noChangeAspect="1" noChangeArrowheads="1"/>
          </p:cNvPicPr>
          <p:nvPr/>
        </p:nvPicPr>
        <p:blipFill>
          <a:blip r:embed="rId3"/>
          <a:srcRect/>
          <a:stretch>
            <a:fillRect/>
          </a:stretch>
        </p:blipFill>
        <p:spPr bwMode="auto">
          <a:xfrm>
            <a:off x="4935488" y="1143000"/>
            <a:ext cx="4208512"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0" y="1524000"/>
            <a:ext cx="4582165" cy="3019847"/>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800" dirty="0" smtClean="0"/>
              <a:t>AUC-ROC curve of different models</a:t>
            </a:r>
            <a:endParaRPr lang="en-US" sz="2800" dirty="0"/>
          </a:p>
        </p:txBody>
      </p:sp>
      <p:pic>
        <p:nvPicPr>
          <p:cNvPr id="7171" name="Picture 3"/>
          <p:cNvPicPr>
            <a:picLocks noChangeAspect="1" noChangeArrowheads="1"/>
          </p:cNvPicPr>
          <p:nvPr/>
        </p:nvPicPr>
        <p:blipFill>
          <a:blip r:embed="rId3"/>
          <a:srcRect/>
          <a:stretch>
            <a:fillRect/>
          </a:stretch>
        </p:blipFill>
        <p:spPr bwMode="auto">
          <a:xfrm>
            <a:off x="4419600" y="1371600"/>
            <a:ext cx="432435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304800" y="1295400"/>
            <a:ext cx="4477375" cy="300079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err="1" smtClean="0"/>
              <a:t>Auc</a:t>
            </a:r>
            <a:r>
              <a:rPr lang="en-US" sz="2400" dirty="0" smtClean="0"/>
              <a:t>-ROC curve of final model</a:t>
            </a:r>
            <a:endParaRPr lang="en-US" sz="2400" dirty="0"/>
          </a:p>
        </p:txBody>
      </p:sp>
      <p:sp>
        <p:nvSpPr>
          <p:cNvPr id="5" name="TextBox 4"/>
          <p:cNvSpPr txBox="1"/>
          <p:nvPr/>
        </p:nvSpPr>
        <p:spPr>
          <a:xfrm>
            <a:off x="381000" y="4572000"/>
            <a:ext cx="7848600" cy="830997"/>
          </a:xfrm>
          <a:prstGeom prst="rect">
            <a:avLst/>
          </a:prstGeom>
          <a:noFill/>
        </p:spPr>
        <p:txBody>
          <a:bodyPr wrap="square" rtlCol="0">
            <a:spAutoFit/>
          </a:bodyPr>
          <a:lstStyle/>
          <a:p>
            <a:r>
              <a:rPr lang="en-IN" sz="1600" dirty="0" smtClean="0">
                <a:latin typeface="+mj-lt"/>
                <a:ea typeface="Calibri" panose="020F0502020204030204" pitchFamily="34" charset="0"/>
                <a:cs typeface="Mangal" panose="02040503050203030202" pitchFamily="18" charset="0"/>
              </a:rPr>
              <a:t>Extra Tree Classifier Hyper Parameter tuned gives maximum accuracy score of </a:t>
            </a:r>
            <a:r>
              <a:rPr lang="en-US" sz="1600" dirty="0" smtClean="0"/>
              <a:t>0.9588803004498013</a:t>
            </a:r>
          </a:p>
          <a:p>
            <a:r>
              <a:rPr lang="en-US" sz="1600" dirty="0" smtClean="0">
                <a:latin typeface="+mj-lt"/>
                <a:ea typeface="Calibri" panose="020F0502020204030204" pitchFamily="34" charset="0"/>
                <a:cs typeface="Mangal" panose="02040503050203030202" pitchFamily="18" charset="0"/>
              </a:rPr>
              <a:t>It also gives us maximum </a:t>
            </a:r>
            <a:r>
              <a:rPr lang="en-US" sz="1600" dirty="0" err="1" smtClean="0">
                <a:latin typeface="+mj-lt"/>
                <a:ea typeface="Calibri" panose="020F0502020204030204" pitchFamily="34" charset="0"/>
                <a:cs typeface="Mangal" panose="02040503050203030202" pitchFamily="18" charset="0"/>
              </a:rPr>
              <a:t>Auc</a:t>
            </a:r>
            <a:r>
              <a:rPr lang="en-US" sz="1600" dirty="0" smtClean="0">
                <a:latin typeface="+mj-lt"/>
                <a:ea typeface="Calibri" panose="020F0502020204030204" pitchFamily="34" charset="0"/>
                <a:cs typeface="Mangal" panose="02040503050203030202" pitchFamily="18" charset="0"/>
              </a:rPr>
              <a:t> score</a:t>
            </a:r>
            <a:endParaRPr lang="en-IN" sz="1600" dirty="0">
              <a:latin typeface="+mj-lt"/>
              <a:ea typeface="Calibri" panose="020F0502020204030204" pitchFamily="34" charset="0"/>
              <a:cs typeface="Mangal" panose="02040503050203030202"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Limited computational resources put limitation on optimization through hyper parameter tuning. Accuracy of model can increase with hyper parameter tuning with several different parameter. Here we use only two parameters for tuning.</a:t>
            </a:r>
          </a:p>
          <a:p>
            <a:r>
              <a:rPr lang="en-US" sz="2000" dirty="0" smtClean="0"/>
              <a:t>Data is imbalanced, we </a:t>
            </a:r>
            <a:r>
              <a:rPr lang="en-US" sz="2000" dirty="0" err="1" smtClean="0"/>
              <a:t>utilised</a:t>
            </a:r>
            <a:r>
              <a:rPr lang="en-US" sz="2000" dirty="0" smtClean="0"/>
              <a:t> SMOTE for it but if get label data which </a:t>
            </a:r>
            <a:r>
              <a:rPr lang="en-US" sz="2000" dirty="0" err="1" smtClean="0"/>
              <a:t>atleast</a:t>
            </a:r>
            <a:r>
              <a:rPr lang="en-US" sz="2000" dirty="0" smtClean="0"/>
              <a:t> in ratio of 70:30, it can give us much more realistic model.</a:t>
            </a:r>
            <a:endParaRPr lang="en-US" sz="2000" dirty="0"/>
          </a:p>
        </p:txBody>
      </p:sp>
      <p:sp>
        <p:nvSpPr>
          <p:cNvPr id="2" name="Title 1"/>
          <p:cNvSpPr>
            <a:spLocks noGrp="1"/>
          </p:cNvSpPr>
          <p:nvPr>
            <p:ph type="title"/>
          </p:nvPr>
        </p:nvSpPr>
        <p:spPr/>
        <p:txBody>
          <a:bodyPr>
            <a:normAutofit/>
          </a:bodyPr>
          <a:lstStyle/>
          <a:p>
            <a:r>
              <a:rPr lang="en-US" sz="2000" dirty="0" smtClean="0"/>
              <a:t>Limitations and scope of future of this work</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endParaRPr lang="en-US" dirty="0" smtClean="0"/>
          </a:p>
          <a:p>
            <a:pPr lvl="5">
              <a:buNone/>
            </a:pPr>
            <a:r>
              <a:rPr lang="en-US" dirty="0" smtClean="0"/>
              <a:t>	</a:t>
            </a:r>
            <a:r>
              <a:rPr lang="en-US" sz="4800" dirty="0" smtClean="0"/>
              <a:t>Thank you</a:t>
            </a:r>
            <a:endParaRPr lang="en-US" sz="4800"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solidFill>
                  <a:srgbClr val="202124"/>
                </a:solidFill>
                <a:latin typeface="Century" panose="02040604050505020304" pitchFamily="18" charset="0"/>
              </a:rPr>
              <a:t>Micro credit is an extremely small loan given to those who lack a steady source of income, collateral. It is used as a way to obtain a loan, acting as a protection </a:t>
            </a:r>
            <a:r>
              <a:rPr lang="en-US" sz="2000" dirty="0" err="1" smtClean="0">
                <a:solidFill>
                  <a:srgbClr val="202124"/>
                </a:solidFill>
                <a:latin typeface="Century" panose="02040604050505020304" pitchFamily="18" charset="0"/>
              </a:rPr>
              <a:t>againest</a:t>
            </a:r>
            <a:r>
              <a:rPr lang="en-US" sz="2000" dirty="0" smtClean="0">
                <a:solidFill>
                  <a:srgbClr val="202124"/>
                </a:solidFill>
                <a:latin typeface="Century" panose="02040604050505020304" pitchFamily="18" charset="0"/>
              </a:rPr>
              <a:t> potential loss for the lender should the borrower default his payments, or any  credit history.</a:t>
            </a:r>
            <a:endParaRPr lang="en-US" sz="2000" dirty="0"/>
          </a:p>
        </p:txBody>
      </p:sp>
      <p:sp>
        <p:nvSpPr>
          <p:cNvPr id="2" name="Title 1"/>
          <p:cNvSpPr>
            <a:spLocks noGrp="1"/>
          </p:cNvSpPr>
          <p:nvPr>
            <p:ph type="title"/>
          </p:nvPr>
        </p:nvSpPr>
        <p:spPr/>
        <p:txBody>
          <a:bodyPr/>
          <a:lstStyle/>
          <a:p>
            <a:r>
              <a:rPr lang="en-US" dirty="0" smtClean="0"/>
              <a:t>What is Micro credit?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Telecom Provider provide micro-credit on mobile balances to be paid back in 5 days.</a:t>
            </a:r>
          </a:p>
          <a:p>
            <a:r>
              <a:rPr lang="en-US" sz="2000" dirty="0" smtClean="0"/>
              <a:t>Loan Varity:</a:t>
            </a:r>
          </a:p>
          <a:p>
            <a:pPr lvl="1"/>
            <a:r>
              <a:rPr lang="en-US" sz="1600" dirty="0" smtClean="0"/>
              <a:t>Loan amount of 5-payback amount 6(</a:t>
            </a:r>
            <a:r>
              <a:rPr lang="en-US" sz="1600" dirty="0" err="1" smtClean="0"/>
              <a:t>indonesian</a:t>
            </a:r>
            <a:r>
              <a:rPr lang="en-US" sz="1600" dirty="0" smtClean="0"/>
              <a:t> Rupiah)</a:t>
            </a:r>
          </a:p>
          <a:p>
            <a:pPr lvl="1"/>
            <a:r>
              <a:rPr lang="en-US" sz="1600" dirty="0"/>
              <a:t>for the loan amount of 10(in Indonesian Rupiah), the payback amount should be 12(in Indonesian Rupiah</a:t>
            </a:r>
            <a:r>
              <a:rPr lang="en-US" sz="1600" dirty="0" smtClean="0"/>
              <a:t>).</a:t>
            </a:r>
            <a:endParaRPr lang="en-US" sz="1600" dirty="0"/>
          </a:p>
          <a:p>
            <a:pPr lvl="1">
              <a:buNone/>
            </a:pPr>
            <a:r>
              <a:rPr lang="en-US" sz="1600" dirty="0" smtClean="0"/>
              <a:t>Build </a:t>
            </a:r>
            <a:r>
              <a:rPr lang="en-US" sz="1600" dirty="0"/>
              <a:t>a model which can be used to predict in terms of a probability for each loan transaction, whether the customer will be paying back the loaned amount within 5 days of insurance of </a:t>
            </a:r>
            <a:r>
              <a:rPr lang="en-US" sz="1600" dirty="0" smtClean="0"/>
              <a:t>loan.</a:t>
            </a:r>
            <a:endParaRPr lang="en-US" sz="1600" b="1" dirty="0" smtClean="0"/>
          </a:p>
          <a:p>
            <a:pPr>
              <a:buNone/>
            </a:pPr>
            <a:r>
              <a:rPr lang="en-US" sz="2000" dirty="0" smtClean="0"/>
              <a:t> </a:t>
            </a:r>
            <a:endParaRPr lang="en-US" sz="2000" dirty="0"/>
          </a:p>
        </p:txBody>
      </p:sp>
      <p:sp>
        <p:nvSpPr>
          <p:cNvPr id="2" name="Title 1"/>
          <p:cNvSpPr>
            <a:spLocks noGrp="1"/>
          </p:cNvSpPr>
          <p:nvPr>
            <p:ph type="title"/>
          </p:nvPr>
        </p:nvSpPr>
        <p:spPr/>
        <p:txBody>
          <a:bodyPr>
            <a:normAutofit/>
          </a:bodyPr>
          <a:lstStyle/>
          <a:p>
            <a:r>
              <a:rPr lang="en-US" sz="4000" dirty="0" smtClean="0"/>
              <a:t>Problem statement</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Dataset provided by </a:t>
            </a:r>
            <a:r>
              <a:rPr lang="en-US" sz="2000" dirty="0" err="1" smtClean="0"/>
              <a:t>Fliprobo</a:t>
            </a:r>
            <a:r>
              <a:rPr lang="en-US" sz="2000" dirty="0" smtClean="0"/>
              <a:t> Technologies Ltd.</a:t>
            </a:r>
          </a:p>
          <a:p>
            <a:r>
              <a:rPr lang="en-US" sz="2000" dirty="0" smtClean="0"/>
              <a:t>Micro credit Defaulter dataset contain 209593 rows and 37 columns.</a:t>
            </a:r>
          </a:p>
          <a:p>
            <a:r>
              <a:rPr lang="en-US" sz="2000" dirty="0" smtClean="0"/>
              <a:t>Out of all features only 3 features with object </a:t>
            </a:r>
            <a:r>
              <a:rPr lang="en-US" sz="2000" dirty="0" err="1" smtClean="0"/>
              <a:t>datatypes</a:t>
            </a:r>
            <a:r>
              <a:rPr lang="en-US" sz="2000" dirty="0" smtClean="0"/>
              <a:t> and rest are int64.</a:t>
            </a:r>
          </a:p>
          <a:p>
            <a:r>
              <a:rPr lang="en-US" sz="2000" dirty="0" smtClean="0"/>
              <a:t>Data integrity check is perform for missing values, duplicate </a:t>
            </a:r>
            <a:r>
              <a:rPr lang="en-US" sz="2000" dirty="0" err="1" smtClean="0"/>
              <a:t>data,data</a:t>
            </a:r>
            <a:r>
              <a:rPr lang="en-US" sz="2000" dirty="0" smtClean="0"/>
              <a:t> error.</a:t>
            </a:r>
          </a:p>
          <a:p>
            <a:r>
              <a:rPr lang="en-US" sz="2000" dirty="0" smtClean="0"/>
              <a:t>No missing values, white spaces, ‘NA’,’-’ are present in the dataset.</a:t>
            </a:r>
            <a:endParaRPr lang="en-US" sz="2000" dirty="0"/>
          </a:p>
        </p:txBody>
      </p:sp>
      <p:sp>
        <p:nvSpPr>
          <p:cNvPr id="2" name="Title 1"/>
          <p:cNvSpPr>
            <a:spLocks noGrp="1"/>
          </p:cNvSpPr>
          <p:nvPr>
            <p:ph type="title"/>
          </p:nvPr>
        </p:nvSpPr>
        <p:spPr/>
        <p:txBody>
          <a:bodyPr/>
          <a:lstStyle/>
          <a:p>
            <a:r>
              <a:rPr lang="en-US" dirty="0" smtClean="0"/>
              <a:t>Dataset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smtClean="0"/>
              <a:t>Strategy to handle Data error in min max column.</a:t>
            </a:r>
          </a:p>
          <a:p>
            <a:r>
              <a:rPr lang="en-US" sz="2000" dirty="0" smtClean="0"/>
              <a:t>Assumption: All negative values are typing error happen accidentally by type-</a:t>
            </a:r>
            <a:r>
              <a:rPr lang="en-US" sz="2000" dirty="0" err="1" smtClean="0"/>
              <a:t>infront</a:t>
            </a:r>
            <a:r>
              <a:rPr lang="en-US" sz="2000" dirty="0" smtClean="0"/>
              <a:t> of original value(except feature depicting median)</a:t>
            </a:r>
          </a:p>
          <a:p>
            <a:r>
              <a:rPr lang="en-US" sz="2000" dirty="0" smtClean="0"/>
              <a:t>Corrective Approach: Negative values are converted into </a:t>
            </a:r>
            <a:r>
              <a:rPr lang="en-US" sz="2000" dirty="0" err="1" smtClean="0"/>
              <a:t>asolute</a:t>
            </a:r>
            <a:r>
              <a:rPr lang="en-US" sz="2000" dirty="0" smtClean="0"/>
              <a:t> value to correct negative typing error whenever applicable except feature depicting median.</a:t>
            </a:r>
          </a:p>
          <a:p>
            <a:r>
              <a:rPr lang="en-US" sz="2000" dirty="0" smtClean="0"/>
              <a:t>Feature Engineering on ‘</a:t>
            </a:r>
            <a:r>
              <a:rPr lang="en-US" sz="2000" dirty="0" err="1" smtClean="0"/>
              <a:t>pdate</a:t>
            </a:r>
            <a:r>
              <a:rPr lang="en-US" sz="2000" dirty="0" smtClean="0"/>
              <a:t>’ column: Extracting new columns for day, month and year out of ‘</a:t>
            </a:r>
            <a:r>
              <a:rPr lang="en-US" sz="2000" dirty="0" err="1" smtClean="0"/>
              <a:t>pdate</a:t>
            </a:r>
            <a:r>
              <a:rPr lang="en-US" sz="2000" dirty="0" smtClean="0"/>
              <a:t>’</a:t>
            </a:r>
          </a:p>
          <a:p>
            <a:r>
              <a:rPr lang="en-US" sz="2000" dirty="0" smtClean="0"/>
              <a:t>Data error and correction in maxamnt_loan30 column</a:t>
            </a:r>
          </a:p>
          <a:p>
            <a:r>
              <a:rPr lang="en-US" sz="2000" dirty="0" smtClean="0"/>
              <a:t>The maximum value in maxamnt_loan30 is not reliable.</a:t>
            </a:r>
          </a:p>
          <a:p>
            <a:r>
              <a:rPr lang="en-US" sz="2000" dirty="0" smtClean="0"/>
              <a:t>Assumption: The maximum value in maxamnt_loan30 is 12.</a:t>
            </a:r>
          </a:p>
          <a:p>
            <a:r>
              <a:rPr lang="en-US" sz="2000" dirty="0" smtClean="0"/>
              <a:t>Corrective action: Replacing values greater than 12 into category of zero.</a:t>
            </a:r>
          </a:p>
          <a:p>
            <a:r>
              <a:rPr lang="en-US" sz="2000" dirty="0" smtClean="0"/>
              <a:t>Dropping Unnecessary columns:</a:t>
            </a:r>
            <a:endParaRPr lang="en-US" sz="2000" dirty="0"/>
          </a:p>
        </p:txBody>
      </p:sp>
      <p:sp>
        <p:nvSpPr>
          <p:cNvPr id="2" name="Title 1"/>
          <p:cNvSpPr>
            <a:spLocks noGrp="1"/>
          </p:cNvSpPr>
          <p:nvPr>
            <p:ph type="title"/>
          </p:nvPr>
        </p:nvSpPr>
        <p:spPr/>
        <p:txBody>
          <a:bodyPr/>
          <a:lstStyle/>
          <a:p>
            <a:r>
              <a:rPr lang="en-US" dirty="0" smtClean="0"/>
              <a:t>Data Pre-processing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295400"/>
            <a:ext cx="6312220" cy="31305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Exploratory Data analysis</a:t>
            </a:r>
            <a:endParaRPr lang="en-US" dirty="0"/>
          </a:p>
        </p:txBody>
      </p:sp>
      <p:sp>
        <p:nvSpPr>
          <p:cNvPr id="5" name="TextBox 4"/>
          <p:cNvSpPr txBox="1"/>
          <p:nvPr/>
        </p:nvSpPr>
        <p:spPr>
          <a:xfrm>
            <a:off x="304800" y="4953000"/>
            <a:ext cx="7924800" cy="1200329"/>
          </a:xfrm>
          <a:prstGeom prst="rect">
            <a:avLst/>
          </a:prstGeom>
          <a:noFill/>
        </p:spPr>
        <p:txBody>
          <a:bodyPr wrap="square" rtlCol="0">
            <a:spAutoFit/>
          </a:bodyPr>
          <a:lstStyle/>
          <a:p>
            <a:r>
              <a:rPr lang="en-US" dirty="0" smtClean="0"/>
              <a:t>Label </a:t>
            </a:r>
            <a:r>
              <a:rPr lang="en-US" dirty="0"/>
              <a:t>class 1 represent Non-defaulter while Label class 0 represent Defaulter i.e. Loan not paid We can see Most of customers are Non-defaulter while very few are defaulter. From ML model building point of view target variable is imbalanced data case.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1805781"/>
            <a:ext cx="5227638" cy="2613819"/>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l"/>
            <a:r>
              <a:rPr lang="en-US" dirty="0" smtClean="0"/>
              <a:t>Exploratory Data Analysis</a:t>
            </a:r>
            <a:br>
              <a:rPr lang="en-US" dirty="0" smtClean="0"/>
            </a:br>
            <a:r>
              <a:rPr lang="en-US" sz="1400" dirty="0" smtClean="0"/>
              <a:t>Month VS Defaulter Distribution</a:t>
            </a:r>
            <a:endParaRPr lang="en-US" dirty="0"/>
          </a:p>
        </p:txBody>
      </p:sp>
      <p:sp>
        <p:nvSpPr>
          <p:cNvPr id="5" name="TextBox 4"/>
          <p:cNvSpPr txBox="1"/>
          <p:nvPr/>
        </p:nvSpPr>
        <p:spPr>
          <a:xfrm>
            <a:off x="457200" y="5029200"/>
            <a:ext cx="8001000" cy="646331"/>
          </a:xfrm>
          <a:prstGeom prst="rect">
            <a:avLst/>
          </a:prstGeom>
          <a:noFill/>
        </p:spPr>
        <p:txBody>
          <a:bodyPr wrap="square" rtlCol="0">
            <a:spAutoFit/>
          </a:bodyPr>
          <a:lstStyle/>
          <a:p>
            <a:r>
              <a:rPr lang="en-US" dirty="0" smtClean="0"/>
              <a:t>Most </a:t>
            </a:r>
            <a:r>
              <a:rPr lang="en-US" dirty="0"/>
              <a:t>of data belong to month 6 and 7, followed my month 8. We can see very few defaulter in month 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28600" y="1295400"/>
            <a:ext cx="5928028" cy="452596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l"/>
            <a:r>
              <a:rPr lang="en-US" dirty="0" smtClean="0"/>
              <a:t>Exploratory Data analysis</a:t>
            </a:r>
            <a:br>
              <a:rPr lang="en-US" dirty="0" smtClean="0"/>
            </a:br>
            <a:r>
              <a:rPr lang="en-US" sz="1400" dirty="0" smtClean="0"/>
              <a:t> Maximum amount of loan taken by people</a:t>
            </a:r>
            <a:endParaRPr lang="en-US" dirty="0"/>
          </a:p>
        </p:txBody>
      </p:sp>
      <p:sp>
        <p:nvSpPr>
          <p:cNvPr id="5" name="TextBox 4"/>
          <p:cNvSpPr txBox="1"/>
          <p:nvPr/>
        </p:nvSpPr>
        <p:spPr>
          <a:xfrm>
            <a:off x="381000" y="5867400"/>
            <a:ext cx="7315200" cy="1077218"/>
          </a:xfrm>
          <a:prstGeom prst="rect">
            <a:avLst/>
          </a:prstGeom>
          <a:noFill/>
        </p:spPr>
        <p:txBody>
          <a:bodyPr wrap="square" rtlCol="0">
            <a:spAutoFit/>
          </a:bodyPr>
          <a:lstStyle/>
          <a:p>
            <a:r>
              <a:rPr lang="en-US" sz="1600" dirty="0" smtClean="0"/>
              <a:t>In 30 &amp; 90 days, maximum number of people had taken 6Rs as the loan amount.</a:t>
            </a:r>
          </a:p>
          <a:p>
            <a:r>
              <a:rPr lang="en-US" sz="1600" dirty="0" smtClean="0"/>
              <a:t>Customers have less tendency to take loan in amount of 12.</a:t>
            </a:r>
          </a:p>
          <a:p>
            <a:r>
              <a:rPr lang="en-US" sz="1600" dirty="0" smtClean="0"/>
              <a:t>There are very few people who do not taken loan.</a:t>
            </a:r>
            <a:endParaRPr lang="en-IN" sz="1600" dirty="0" smtClean="0"/>
          </a:p>
          <a:p>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348</TotalTime>
  <Words>953</Words>
  <Application>Microsoft Office PowerPoint</Application>
  <PresentationFormat>On-screen Show (4:3)</PresentationFormat>
  <Paragraphs>99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Presentation on Micro-Credit Defaulter prediction using Machine Learning</vt:lpstr>
      <vt:lpstr>Introduction</vt:lpstr>
      <vt:lpstr>What is Micro credit?</vt:lpstr>
      <vt:lpstr>Problem statement</vt:lpstr>
      <vt:lpstr>Dataset Information</vt:lpstr>
      <vt:lpstr>Data Pre-processing</vt:lpstr>
      <vt:lpstr>Exploratory Data analysis</vt:lpstr>
      <vt:lpstr>Exploratory Data Analysis Month VS Defaulter Distribution</vt:lpstr>
      <vt:lpstr>Exploratory Data analysis  Maximum amount of loan taken by people</vt:lpstr>
      <vt:lpstr>Exploratory Data analysis Number of loans taken by people in last 30 days vs Amount of loan taken by the people in last 90 days</vt:lpstr>
      <vt:lpstr> Exploratory data Analysis  Maximum number of loans taken vs Amount payed within due dates by people or not on the basis of label </vt:lpstr>
      <vt:lpstr>Exploratory Data Analysis Number of Customer taken loan in 30 days</vt:lpstr>
      <vt:lpstr>Feature Engineering Outliers detection and removing</vt:lpstr>
      <vt:lpstr>Exploratory Data Analysis Skewness detection &amp; transformation</vt:lpstr>
      <vt:lpstr>Correlation</vt:lpstr>
      <vt:lpstr>Handling Imbalanced data</vt:lpstr>
      <vt:lpstr>Multi collinearity and PCA</vt:lpstr>
      <vt:lpstr>Machine Learning Model Building</vt:lpstr>
      <vt:lpstr>Logistic Regression</vt:lpstr>
      <vt:lpstr>Decision Tree Classifier</vt:lpstr>
      <vt:lpstr>Random Forest Classifier</vt:lpstr>
      <vt:lpstr>Extra Tree Classifier</vt:lpstr>
      <vt:lpstr>Slide 23</vt:lpstr>
      <vt:lpstr>AUC-ROC curve of different models</vt:lpstr>
      <vt:lpstr>AUC-ROC curve of different models</vt:lpstr>
      <vt:lpstr>Auc-ROC curve of final model</vt:lpstr>
      <vt:lpstr>Limitations and scope of future of this work</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Micro-credit Defaulter prediction using Machine Learning</dc:title>
  <dc:creator>polasasuresh</dc:creator>
  <cp:lastModifiedBy>polasasuresh</cp:lastModifiedBy>
  <cp:revision>15</cp:revision>
  <dcterms:created xsi:type="dcterms:W3CDTF">2022-09-09T07:21:38Z</dcterms:created>
  <dcterms:modified xsi:type="dcterms:W3CDTF">2022-09-11T12:50:08Z</dcterms:modified>
</cp:coreProperties>
</file>