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91" r:id="rId2"/>
    <p:sldId id="260" r:id="rId3"/>
    <p:sldId id="261" r:id="rId4"/>
    <p:sldId id="259" r:id="rId5"/>
    <p:sldId id="257"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89" r:id="rId23"/>
    <p:sldId id="288" r:id="rId24"/>
    <p:sldId id="278" r:id="rId25"/>
    <p:sldId id="279" r:id="rId26"/>
    <p:sldId id="280" r:id="rId27"/>
    <p:sldId id="281" r:id="rId28"/>
    <p:sldId id="282" r:id="rId29"/>
    <p:sldId id="283" r:id="rId30"/>
    <p:sldId id="284" r:id="rId31"/>
    <p:sldId id="285" r:id="rId32"/>
    <p:sldId id="286" r:id="rId33"/>
    <p:sldId id="287" r:id="rId34"/>
    <p:sldId id="290"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424" autoAdjust="0"/>
    <p:restoredTop sz="94660"/>
  </p:normalViewPr>
  <p:slideViewPr>
    <p:cSldViewPr>
      <p:cViewPr varScale="1">
        <p:scale>
          <a:sx n="103" d="100"/>
          <a:sy n="103" d="100"/>
        </p:scale>
        <p:origin x="-17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7640DA-655D-41BB-A3FB-5153FF23ED30}" type="datetimeFigureOut">
              <a:rPr lang="en-US" smtClean="0"/>
              <a:t>7/11/2022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060F24-E156-47E1-9871-C1181663DC0F}"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0060F24-E156-47E1-9871-C1181663DC0F}" type="slidenum">
              <a:rPr lang="en-US" smtClean="0"/>
              <a:t>28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B385A9F-150D-4B4A-869C-CA20C996560B}" type="datetimeFigureOut">
              <a:rPr lang="en-US" smtClean="0"/>
              <a:pPr/>
              <a:t>7/11/2022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F9272B9-2946-4736-BA6C-BC04F03117C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B385A9F-150D-4B4A-869C-CA20C996560B}" type="datetimeFigureOut">
              <a:rPr lang="en-US" smtClean="0"/>
              <a:pPr/>
              <a:t>7/11/2022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272B9-2946-4736-BA6C-BC04F03117C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B385A9F-150D-4B4A-869C-CA20C996560B}" type="datetimeFigureOut">
              <a:rPr lang="en-US" smtClean="0"/>
              <a:pPr/>
              <a:t>7/11/2022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272B9-2946-4736-BA6C-BC04F03117C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B385A9F-150D-4B4A-869C-CA20C996560B}" type="datetimeFigureOut">
              <a:rPr lang="en-US" smtClean="0"/>
              <a:pPr/>
              <a:t>7/11/2022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272B9-2946-4736-BA6C-BC04F03117C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B385A9F-150D-4B4A-869C-CA20C996560B}" type="datetimeFigureOut">
              <a:rPr lang="en-US" smtClean="0"/>
              <a:pPr/>
              <a:t>7/11/2022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272B9-2946-4736-BA6C-BC04F03117C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B385A9F-150D-4B4A-869C-CA20C996560B}" type="datetimeFigureOut">
              <a:rPr lang="en-US" smtClean="0"/>
              <a:pPr/>
              <a:t>7/11/2022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9272B9-2946-4736-BA6C-BC04F03117C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B385A9F-150D-4B4A-869C-CA20C996560B}" type="datetimeFigureOut">
              <a:rPr lang="en-US" smtClean="0"/>
              <a:pPr/>
              <a:t>7/11/2022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9272B9-2946-4736-BA6C-BC04F03117C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B385A9F-150D-4B4A-869C-CA20C996560B}" type="datetimeFigureOut">
              <a:rPr lang="en-US" smtClean="0"/>
              <a:pPr/>
              <a:t>7/11/2022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9272B9-2946-4736-BA6C-BC04F03117C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385A9F-150D-4B4A-869C-CA20C996560B}" type="datetimeFigureOut">
              <a:rPr lang="en-US" smtClean="0"/>
              <a:pPr/>
              <a:t>7/11/2022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9272B9-2946-4736-BA6C-BC04F03117C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B385A9F-150D-4B4A-869C-CA20C996560B}" type="datetimeFigureOut">
              <a:rPr lang="en-US" smtClean="0"/>
              <a:pPr/>
              <a:t>7/11/2022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9272B9-2946-4736-BA6C-BC04F03117C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B385A9F-150D-4B4A-869C-CA20C996560B}" type="datetimeFigureOut">
              <a:rPr lang="en-US" smtClean="0"/>
              <a:pPr/>
              <a:t>7/11/2022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CF9272B9-2946-4736-BA6C-BC04F03117CD}"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B385A9F-150D-4B4A-869C-CA20C996560B}" type="datetimeFigureOut">
              <a:rPr lang="en-US" smtClean="0"/>
              <a:pPr/>
              <a:t>7/11/2022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F9272B9-2946-4736-BA6C-BC04F03117CD}"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pPr lvl="3"/>
            <a:r>
              <a:rPr lang="en-US" sz="4000" dirty="0" smtClean="0"/>
              <a:t>Housing price Prediction</a:t>
            </a:r>
            <a:endParaRPr lang="en-US"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sz="2000" dirty="0"/>
          </a:p>
        </p:txBody>
      </p:sp>
      <p:sp>
        <p:nvSpPr>
          <p:cNvPr id="3" name="Content Placeholder 2"/>
          <p:cNvSpPr>
            <a:spLocks noGrp="1"/>
          </p:cNvSpPr>
          <p:nvPr>
            <p:ph idx="1"/>
          </p:nvPr>
        </p:nvSpPr>
        <p:spPr/>
        <p:txBody>
          <a:bodyPr/>
          <a:lstStyle/>
          <a:p>
            <a:r>
              <a:rPr lang="en-US" sz="2800" dirty="0" smtClean="0"/>
              <a:t>There are 1168 rows and 81 columns in the train data and 292 rows and 80 columns in present the test data</a:t>
            </a:r>
            <a:endParaRPr lang="en-US" dirty="0" smtClean="0"/>
          </a:p>
          <a:p>
            <a:r>
              <a:rPr lang="en-US" dirty="0" smtClean="0"/>
              <a:t>There are 35 </a:t>
            </a:r>
            <a:r>
              <a:rPr lang="en-US" dirty="0" err="1" smtClean="0"/>
              <a:t>intger</a:t>
            </a:r>
            <a:r>
              <a:rPr lang="en-US" dirty="0" smtClean="0"/>
              <a:t> type of data and 43 object type of data and 3 float type of data present in the dataset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Data Preprocessing</a:t>
            </a:r>
            <a:endParaRPr lang="en-US" sz="3200" dirty="0"/>
          </a:p>
        </p:txBody>
      </p:sp>
      <p:sp>
        <p:nvSpPr>
          <p:cNvPr id="3" name="Content Placeholder 2"/>
          <p:cNvSpPr>
            <a:spLocks noGrp="1"/>
          </p:cNvSpPr>
          <p:nvPr>
            <p:ph idx="1"/>
          </p:nvPr>
        </p:nvSpPr>
        <p:spPr/>
        <p:txBody>
          <a:bodyPr/>
          <a:lstStyle/>
          <a:p>
            <a:r>
              <a:rPr lang="en-US" sz="2000" dirty="0" smtClean="0"/>
              <a:t>Before going to further steps, we do some data preprocessing. As it is necessary to clean our data before doing any analysis on it.</a:t>
            </a:r>
          </a:p>
          <a:p>
            <a:r>
              <a:rPr lang="en-US" sz="2000" dirty="0" smtClean="0"/>
              <a:t>First we will check null values in dataset by using </a:t>
            </a:r>
            <a:r>
              <a:rPr lang="en-US" sz="2000" dirty="0" err="1" smtClean="0"/>
              <a:t>heatmap</a:t>
            </a:r>
            <a:r>
              <a:rPr lang="en-US" sz="2000" dirty="0" smtClean="0"/>
              <a:t>.</a:t>
            </a:r>
          </a:p>
          <a:p>
            <a:endParaRPr lang="en-US" sz="2000" dirty="0" smtClean="0"/>
          </a:p>
          <a:p>
            <a:endParaRPr lang="en-US" sz="2000" dirty="0" smtClean="0"/>
          </a:p>
          <a:p>
            <a:r>
              <a:rPr lang="en-US" sz="2000" dirty="0" smtClean="0"/>
              <a:t>There are some null values present in the data.</a:t>
            </a:r>
          </a:p>
          <a:p>
            <a:r>
              <a:rPr lang="en-US" sz="2000" dirty="0" smtClean="0"/>
              <a:t>We have to handle these null values.</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p:txBody>
      </p:sp>
      <p:pic>
        <p:nvPicPr>
          <p:cNvPr id="4100" name="Picture 4"/>
          <p:cNvPicPr>
            <a:picLocks noChangeAspect="1" noChangeArrowheads="1"/>
          </p:cNvPicPr>
          <p:nvPr/>
        </p:nvPicPr>
        <p:blipFill>
          <a:blip r:embed="rId2"/>
          <a:srcRect/>
          <a:stretch>
            <a:fillRect/>
          </a:stretch>
        </p:blipFill>
        <p:spPr bwMode="auto">
          <a:xfrm>
            <a:off x="685799" y="3124200"/>
            <a:ext cx="6099243" cy="6858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Let us check null values present or not using </a:t>
            </a:r>
            <a:r>
              <a:rPr lang="en-US" sz="2400" dirty="0" err="1" smtClean="0"/>
              <a:t>heatmap</a:t>
            </a:r>
            <a:r>
              <a:rPr lang="en-US" sz="2400" dirty="0" smtClean="0"/>
              <a:t> also</a:t>
            </a:r>
            <a:endParaRPr lang="en-US" sz="2400" dirty="0"/>
          </a:p>
        </p:txBody>
      </p:sp>
      <p:pic>
        <p:nvPicPr>
          <p:cNvPr id="5122" name="Picture 2"/>
          <p:cNvPicPr>
            <a:picLocks noGrp="1" noChangeAspect="1" noChangeArrowheads="1"/>
          </p:cNvPicPr>
          <p:nvPr>
            <p:ph idx="1"/>
          </p:nvPr>
        </p:nvPicPr>
        <p:blipFill>
          <a:blip r:embed="rId2"/>
          <a:srcRect/>
          <a:stretch>
            <a:fillRect/>
          </a:stretch>
        </p:blipFill>
        <p:spPr bwMode="auto">
          <a:xfrm>
            <a:off x="533400" y="1981200"/>
            <a:ext cx="5181600" cy="4153757"/>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smtClean="0"/>
              <a:t>Harware</a:t>
            </a:r>
            <a:r>
              <a:rPr lang="en-US" sz="3200" dirty="0" smtClean="0"/>
              <a:t> and Software Requirements and Tools used</a:t>
            </a:r>
            <a:endParaRPr lang="en-US" sz="3200" dirty="0"/>
          </a:p>
        </p:txBody>
      </p:sp>
      <p:sp>
        <p:nvSpPr>
          <p:cNvPr id="3" name="Content Placeholder 2"/>
          <p:cNvSpPr>
            <a:spLocks noGrp="1"/>
          </p:cNvSpPr>
          <p:nvPr>
            <p:ph idx="1"/>
          </p:nvPr>
        </p:nvSpPr>
        <p:spPr/>
        <p:txBody>
          <a:bodyPr>
            <a:normAutofit/>
          </a:bodyPr>
          <a:lstStyle/>
          <a:p>
            <a:r>
              <a:rPr lang="en-US" sz="2000" dirty="0" smtClean="0"/>
              <a:t>There is no such requirement for hardware,</a:t>
            </a:r>
          </a:p>
          <a:p>
            <a:r>
              <a:rPr lang="en-US" sz="2000" dirty="0" smtClean="0"/>
              <a:t>Software: </a:t>
            </a:r>
            <a:r>
              <a:rPr lang="en-US" sz="2000" dirty="0" err="1" smtClean="0"/>
              <a:t>Jupyter</a:t>
            </a:r>
            <a:r>
              <a:rPr lang="en-US" sz="2000" dirty="0" smtClean="0"/>
              <a:t> Notebook(Anaconda),Microsoft </a:t>
            </a:r>
            <a:r>
              <a:rPr lang="en-US" sz="2000" dirty="0" err="1" smtClean="0"/>
              <a:t>word,Microsoft</a:t>
            </a:r>
            <a:r>
              <a:rPr lang="en-US" sz="2000" dirty="0" smtClean="0"/>
              <a:t> PowerPoint</a:t>
            </a:r>
          </a:p>
          <a:p>
            <a:r>
              <a:rPr lang="en-US" sz="2000" dirty="0" smtClean="0"/>
              <a:t>Language: Python</a:t>
            </a:r>
          </a:p>
          <a:p>
            <a:r>
              <a:rPr lang="en-US" sz="2000" dirty="0" smtClean="0"/>
              <a:t>Libraries used in project:</a:t>
            </a:r>
          </a:p>
          <a:p>
            <a:r>
              <a:rPr lang="en-US" sz="2000" dirty="0" smtClean="0"/>
              <a:t>Pandas</a:t>
            </a:r>
          </a:p>
          <a:p>
            <a:r>
              <a:rPr lang="en-US" sz="2000" dirty="0" err="1" smtClean="0"/>
              <a:t>Numpy</a:t>
            </a:r>
            <a:endParaRPr lang="en-US" sz="2000" dirty="0" smtClean="0"/>
          </a:p>
          <a:p>
            <a:r>
              <a:rPr lang="en-US" sz="2000" dirty="0" err="1" smtClean="0"/>
              <a:t>Matplotlib</a:t>
            </a:r>
            <a:endParaRPr lang="en-US" sz="2000" dirty="0" smtClean="0"/>
          </a:p>
          <a:p>
            <a:r>
              <a:rPr lang="en-US" sz="2000" dirty="0" err="1" smtClean="0"/>
              <a:t>Seaborn</a:t>
            </a:r>
            <a:endParaRPr lang="en-US"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r>
              <a:rPr lang="en-US" sz="4400" dirty="0" smtClean="0"/>
              <a:t>Exploratory Data Analysis</a:t>
            </a:r>
            <a:endParaRPr lang="en-US" sz="4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Grp="1" noChangeAspect="1" noChangeArrowheads="1"/>
          </p:cNvPicPr>
          <p:nvPr>
            <p:ph idx="1"/>
          </p:nvPr>
        </p:nvPicPr>
        <p:blipFill>
          <a:blip r:embed="rId2"/>
          <a:srcRect/>
          <a:stretch>
            <a:fillRect/>
          </a:stretch>
        </p:blipFill>
        <p:spPr bwMode="auto">
          <a:xfrm>
            <a:off x="1828800" y="1828800"/>
            <a:ext cx="4419600" cy="3191324"/>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		Data Visualization</a:t>
            </a:r>
            <a:endParaRPr lang="en-US" sz="2800" dirty="0"/>
          </a:p>
        </p:txBody>
      </p:sp>
      <p:pic>
        <p:nvPicPr>
          <p:cNvPr id="1026" name="Picture 2"/>
          <p:cNvPicPr>
            <a:picLocks noGrp="1" noChangeAspect="1" noChangeArrowheads="1"/>
          </p:cNvPicPr>
          <p:nvPr>
            <p:ph idx="1"/>
          </p:nvPr>
        </p:nvPicPr>
        <p:blipFill>
          <a:blip r:embed="rId2"/>
          <a:srcRect/>
          <a:stretch>
            <a:fillRect/>
          </a:stretch>
        </p:blipFill>
        <p:spPr bwMode="auto">
          <a:xfrm>
            <a:off x="457200" y="1828800"/>
            <a:ext cx="4860040" cy="4389437"/>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0" y="1524000"/>
            <a:ext cx="4606736" cy="4389437"/>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4495800" y="1752600"/>
            <a:ext cx="4267200" cy="4759765"/>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3074" name="Picture 2"/>
          <p:cNvPicPr>
            <a:picLocks noChangeAspect="1" noChangeArrowheads="1"/>
          </p:cNvPicPr>
          <p:nvPr/>
        </p:nvPicPr>
        <p:blipFill>
          <a:blip r:embed="rId2"/>
          <a:srcRect/>
          <a:stretch>
            <a:fillRect/>
          </a:stretch>
        </p:blipFill>
        <p:spPr bwMode="auto">
          <a:xfrm>
            <a:off x="0" y="0"/>
            <a:ext cx="4171950" cy="3457575"/>
          </a:xfrm>
          <a:prstGeom prst="rect">
            <a:avLst/>
          </a:prstGeom>
          <a:noFill/>
          <a:ln w="9525">
            <a:noFill/>
            <a:miter lim="800000"/>
            <a:headEnd/>
            <a:tailEnd/>
          </a:ln>
          <a:effectLst/>
        </p:spPr>
      </p:pic>
      <p:pic>
        <p:nvPicPr>
          <p:cNvPr id="3075" name="Picture 3"/>
          <p:cNvPicPr>
            <a:picLocks noGrp="1" noChangeAspect="1" noChangeArrowheads="1"/>
          </p:cNvPicPr>
          <p:nvPr>
            <p:ph idx="1"/>
          </p:nvPr>
        </p:nvPicPr>
        <p:blipFill>
          <a:blip r:embed="rId3"/>
          <a:srcRect/>
          <a:stretch>
            <a:fillRect/>
          </a:stretch>
        </p:blipFill>
        <p:spPr bwMode="auto">
          <a:xfrm>
            <a:off x="3200400" y="3429000"/>
            <a:ext cx="5334000" cy="3252332"/>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srcRect/>
          <a:stretch>
            <a:fillRect/>
          </a:stretch>
        </p:blipFill>
        <p:spPr bwMode="auto">
          <a:xfrm>
            <a:off x="457200" y="685800"/>
            <a:ext cx="4796522" cy="4389437"/>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		Table of Contents</a:t>
            </a:r>
            <a:br>
              <a:rPr lang="en-US" sz="2800" dirty="0" smtClean="0"/>
            </a:br>
            <a:endParaRPr lang="en-US" sz="2800" dirty="0"/>
          </a:p>
        </p:txBody>
      </p:sp>
      <p:sp>
        <p:nvSpPr>
          <p:cNvPr id="3" name="Content Placeholder 2"/>
          <p:cNvSpPr>
            <a:spLocks noGrp="1"/>
          </p:cNvSpPr>
          <p:nvPr>
            <p:ph idx="1"/>
          </p:nvPr>
        </p:nvSpPr>
        <p:spPr/>
        <p:txBody>
          <a:bodyPr>
            <a:normAutofit/>
          </a:bodyPr>
          <a:lstStyle/>
          <a:p>
            <a:r>
              <a:rPr lang="en-US" dirty="0" smtClean="0"/>
              <a:t>Introduction</a:t>
            </a:r>
          </a:p>
          <a:p>
            <a:pPr>
              <a:buNone/>
            </a:pPr>
            <a:r>
              <a:rPr lang="en-US" dirty="0" smtClean="0"/>
              <a:t>	Business Problem Framing</a:t>
            </a:r>
          </a:p>
          <a:p>
            <a:pPr>
              <a:buNone/>
            </a:pPr>
            <a:r>
              <a:rPr lang="en-US" dirty="0" smtClean="0"/>
              <a:t>	Conceptual Background of Domain Knowledge</a:t>
            </a:r>
          </a:p>
          <a:p>
            <a:pPr>
              <a:buNone/>
            </a:pPr>
            <a:r>
              <a:rPr lang="en-US" dirty="0" smtClean="0"/>
              <a:t>	Motivation for the Problem Undertaken</a:t>
            </a:r>
          </a:p>
          <a:p>
            <a:pPr marL="4572" lvl="1" indent="0"/>
            <a:r>
              <a:rPr lang="en-IN" dirty="0" smtClean="0">
                <a:latin typeface="Abadi" panose="020B0604020104020204" pitchFamily="34" charset="0"/>
              </a:rPr>
              <a:t> Analytical Problem Framing</a:t>
            </a:r>
          </a:p>
          <a:p>
            <a:pPr marL="4572" lvl="1" indent="0">
              <a:buNone/>
            </a:pPr>
            <a:r>
              <a:rPr lang="en-IN" dirty="0" smtClean="0">
                <a:latin typeface="Abadi" panose="020B0604020104020204" pitchFamily="34" charset="0"/>
              </a:rPr>
              <a:t>    Data Sources and their formats</a:t>
            </a:r>
          </a:p>
          <a:p>
            <a:pPr marL="4572" lvl="1" indent="0">
              <a:buNone/>
            </a:pPr>
            <a:r>
              <a:rPr lang="en-IN" dirty="0" smtClean="0">
                <a:latin typeface="Abadi" panose="020B0604020104020204" pitchFamily="34" charset="0"/>
              </a:rPr>
              <a:t>    Data </a:t>
            </a:r>
            <a:r>
              <a:rPr lang="en-IN" dirty="0" err="1" smtClean="0">
                <a:latin typeface="Abadi" panose="020B0604020104020204" pitchFamily="34" charset="0"/>
              </a:rPr>
              <a:t>Preprocessing</a:t>
            </a:r>
            <a:endParaRPr lang="en-IN" dirty="0" smtClean="0">
              <a:latin typeface="Abadi" panose="020B0604020104020204" pitchFamily="34" charset="0"/>
            </a:endParaRPr>
          </a:p>
          <a:p>
            <a:pPr marL="4572" lvl="1" indent="0">
              <a:buNone/>
            </a:pPr>
            <a:r>
              <a:rPr lang="en-IN" dirty="0" smtClean="0">
                <a:latin typeface="Abadi" panose="020B0604020104020204" pitchFamily="34" charset="0"/>
              </a:rPr>
              <a:t>    Hardware and Software Requirements Tools used</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Grp="1" noChangeAspect="1" noChangeArrowheads="1"/>
          </p:cNvPicPr>
          <p:nvPr>
            <p:ph idx="1"/>
          </p:nvPr>
        </p:nvPicPr>
        <p:blipFill>
          <a:blip r:embed="rId2"/>
          <a:srcRect/>
          <a:stretch>
            <a:fillRect/>
          </a:stretch>
        </p:blipFill>
        <p:spPr bwMode="auto">
          <a:xfrm>
            <a:off x="0" y="304800"/>
            <a:ext cx="5291376" cy="4389437"/>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3962400" y="2057400"/>
            <a:ext cx="5181600" cy="4008437"/>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p:cNvPicPr>
            <a:picLocks noGrp="1" noChangeAspect="1" noChangeArrowheads="1"/>
          </p:cNvPicPr>
          <p:nvPr>
            <p:ph idx="1"/>
          </p:nvPr>
        </p:nvPicPr>
        <p:blipFill>
          <a:blip r:embed="rId2"/>
          <a:srcRect/>
          <a:stretch>
            <a:fillRect/>
          </a:stretch>
        </p:blipFill>
        <p:spPr bwMode="auto">
          <a:xfrm>
            <a:off x="381000" y="685800"/>
            <a:ext cx="7635528" cy="44958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Grp="1" noChangeAspect="1" noChangeArrowheads="1"/>
          </p:cNvPicPr>
          <p:nvPr>
            <p:ph idx="1"/>
          </p:nvPr>
        </p:nvPicPr>
        <p:blipFill>
          <a:blip r:embed="rId2"/>
          <a:srcRect/>
          <a:stretch>
            <a:fillRect/>
          </a:stretch>
        </p:blipFill>
        <p:spPr bwMode="auto">
          <a:xfrm>
            <a:off x="381000" y="685800"/>
            <a:ext cx="5013986" cy="4389437"/>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Observations from visualizations</a:t>
            </a:r>
            <a:endParaRPr lang="en-US" sz="2400" dirty="0"/>
          </a:p>
        </p:txBody>
      </p:sp>
      <p:sp>
        <p:nvSpPr>
          <p:cNvPr id="3" name="Content Placeholder 2"/>
          <p:cNvSpPr>
            <a:spLocks noGrp="1"/>
          </p:cNvSpPr>
          <p:nvPr>
            <p:ph idx="1"/>
          </p:nvPr>
        </p:nvSpPr>
        <p:spPr/>
        <p:txBody>
          <a:bodyPr>
            <a:normAutofit fontScale="92500" lnSpcReduction="20000"/>
          </a:bodyPr>
          <a:lstStyle/>
          <a:p>
            <a:r>
              <a:rPr lang="en-US" sz="2000" dirty="0" smtClean="0"/>
              <a:t>People pay more for better quality? Nothing new here. Let's move on</a:t>
            </a:r>
            <a:r>
              <a:rPr lang="en-US" sz="2000" dirty="0" smtClean="0"/>
              <a:t>.</a:t>
            </a:r>
          </a:p>
          <a:p>
            <a:r>
              <a:rPr lang="en-US" sz="2000" dirty="0" smtClean="0"/>
              <a:t>It makes sense that people would pay for the more living area. What doesn't make sense is the two </a:t>
            </a:r>
            <a:r>
              <a:rPr lang="en-US" sz="2000" dirty="0" err="1" smtClean="0"/>
              <a:t>datapoints</a:t>
            </a:r>
            <a:r>
              <a:rPr lang="en-US" sz="2000" dirty="0" smtClean="0"/>
              <a:t> in the bottom-right of the plot.</a:t>
            </a:r>
          </a:p>
          <a:p>
            <a:r>
              <a:rPr lang="en-US" sz="2000" dirty="0" smtClean="0"/>
              <a:t>Nice! We got a 0.02 point increase in the Pearson-R Score</a:t>
            </a:r>
            <a:r>
              <a:rPr lang="en-US" sz="2000" dirty="0" smtClean="0"/>
              <a:t>.</a:t>
            </a:r>
          </a:p>
          <a:p>
            <a:r>
              <a:rPr lang="en-US" sz="2000" dirty="0" smtClean="0"/>
              <a:t>4-car garages result in less Sale Price? That doesn't make much sense. Let's remove those outliers</a:t>
            </a:r>
            <a:r>
              <a:rPr lang="en-US" sz="2000" dirty="0" smtClean="0"/>
              <a:t>.</a:t>
            </a:r>
          </a:p>
          <a:p>
            <a:r>
              <a:rPr lang="en-US" sz="2000" dirty="0" smtClean="0"/>
              <a:t>removal </a:t>
            </a:r>
            <a:r>
              <a:rPr lang="en-US" sz="2000" dirty="0" smtClean="0"/>
              <a:t>of data is totally discretionary and may or may not help in modeling. Use at your own preference</a:t>
            </a:r>
            <a:r>
              <a:rPr lang="en-US" sz="2000" dirty="0" smtClean="0"/>
              <a:t>.</a:t>
            </a:r>
          </a:p>
          <a:p>
            <a:r>
              <a:rPr lang="en-US" sz="2000" dirty="0" smtClean="0"/>
              <a:t>Again with the bottom two data-points. Let's remove those outliers</a:t>
            </a:r>
            <a:r>
              <a:rPr lang="en-US" sz="2000" dirty="0" smtClean="0"/>
              <a:t>.</a:t>
            </a:r>
          </a:p>
          <a:p>
            <a:r>
              <a:rPr lang="en-US" sz="2000" dirty="0" smtClean="0"/>
              <a:t>Only 0.01 point Pearson-R Score increase, but looks much better</a:t>
            </a:r>
            <a:r>
              <a:rPr lang="en-US" sz="2000" dirty="0" smtClean="0"/>
              <a:t>!</a:t>
            </a:r>
          </a:p>
          <a:p>
            <a:r>
              <a:rPr lang="en-US" sz="2000" dirty="0" smtClean="0"/>
              <a:t>It seems like houses with more than 11 rooms come with a $100k off coupon. It looks like an outlier but I'll let it slide.</a:t>
            </a:r>
            <a:br>
              <a:rPr lang="en-US" sz="2000" dirty="0" smtClean="0"/>
            </a:br>
            <a:r>
              <a:rPr lang="en-US" sz="2000" dirty="0" smtClean="0"/>
              <a:t>Although it seems like house prices decrease with age, we can't be entirely sure. Is it because of inflation or stock market crashes? Let's leave the years alone.</a:t>
            </a:r>
            <a:endParaRPr lang="en-US" sz="2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Content Placeholder 3"/>
          <p:cNvSpPr>
            <a:spLocks noGrp="1"/>
          </p:cNvSpPr>
          <p:nvPr>
            <p:ph idx="1"/>
          </p:nvPr>
        </p:nvSpPr>
        <p:spPr/>
        <p:txBody>
          <a:bodyPr/>
          <a:lstStyle/>
          <a:p>
            <a:endParaRPr lang="en-US"/>
          </a:p>
        </p:txBody>
      </p:sp>
      <p:pic>
        <p:nvPicPr>
          <p:cNvPr id="8194" name="Picture 2"/>
          <p:cNvPicPr>
            <a:picLocks noChangeAspect="1" noChangeArrowheads="1"/>
          </p:cNvPicPr>
          <p:nvPr/>
        </p:nvPicPr>
        <p:blipFill>
          <a:blip r:embed="rId2"/>
          <a:srcRect/>
          <a:stretch>
            <a:fillRect/>
          </a:stretch>
        </p:blipFill>
        <p:spPr bwMode="auto">
          <a:xfrm>
            <a:off x="152400" y="609600"/>
            <a:ext cx="8486775" cy="563880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t>
            </a:r>
            <a:r>
              <a:rPr lang="en-US" b="1" dirty="0" smtClean="0"/>
              <a:t/>
            </a:r>
            <a:br>
              <a:rPr lang="en-US" b="1" dirty="0" smtClean="0"/>
            </a:br>
            <a:r>
              <a:rPr lang="en-US" sz="3600" b="1" dirty="0" smtClean="0"/>
              <a:t>Feature </a:t>
            </a:r>
            <a:r>
              <a:rPr lang="en-US" sz="3600" b="1" dirty="0" smtClean="0"/>
              <a:t>Transformation/Engineering</a:t>
            </a:r>
            <a:r>
              <a:rPr lang="en-US" b="1" dirty="0" smtClean="0"/>
              <a:t/>
            </a:r>
            <a:br>
              <a:rPr lang="en-US" b="1" dirty="0" smtClean="0"/>
            </a:br>
            <a:endParaRPr lang="en-US" dirty="0"/>
          </a:p>
        </p:txBody>
      </p:sp>
      <p:sp>
        <p:nvSpPr>
          <p:cNvPr id="6" name="TextBox 5"/>
          <p:cNvSpPr txBox="1"/>
          <p:nvPr/>
        </p:nvSpPr>
        <p:spPr>
          <a:xfrm>
            <a:off x="838200" y="3352800"/>
            <a:ext cx="6934200" cy="584775"/>
          </a:xfrm>
          <a:prstGeom prst="rect">
            <a:avLst/>
          </a:prstGeom>
          <a:noFill/>
        </p:spPr>
        <p:txBody>
          <a:bodyPr wrap="square" rtlCol="0">
            <a:spAutoFit/>
          </a:bodyPr>
          <a:lstStyle/>
          <a:p>
            <a:r>
              <a:rPr lang="en-US" sz="3200" dirty="0" smtClean="0"/>
              <a:t>Encoding</a:t>
            </a:r>
            <a:endParaRPr lang="en-US" sz="3200" dirty="0"/>
          </a:p>
        </p:txBody>
      </p:sp>
      <p:pic>
        <p:nvPicPr>
          <p:cNvPr id="9218" name="Picture 2"/>
          <p:cNvPicPr>
            <a:picLocks noGrp="1" noChangeAspect="1" noChangeArrowheads="1"/>
          </p:cNvPicPr>
          <p:nvPr>
            <p:ph idx="1"/>
          </p:nvPr>
        </p:nvPicPr>
        <p:blipFill>
          <a:blip r:embed="rId2"/>
          <a:srcRect/>
          <a:stretch>
            <a:fillRect/>
          </a:stretch>
        </p:blipFill>
        <p:spPr bwMode="auto">
          <a:xfrm>
            <a:off x="304800" y="1295400"/>
            <a:ext cx="8229600" cy="2199578"/>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a:srcRect/>
          <a:stretch>
            <a:fillRect/>
          </a:stretch>
        </p:blipFill>
        <p:spPr bwMode="auto">
          <a:xfrm>
            <a:off x="304800" y="3505200"/>
            <a:ext cx="5314950" cy="285750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0242" name="Picture 2"/>
          <p:cNvPicPr>
            <a:picLocks noGrp="1" noChangeAspect="1" noChangeArrowheads="1"/>
          </p:cNvPicPr>
          <p:nvPr>
            <p:ph idx="1"/>
          </p:nvPr>
        </p:nvPicPr>
        <p:blipFill>
          <a:blip r:embed="rId2"/>
          <a:srcRect/>
          <a:stretch>
            <a:fillRect/>
          </a:stretch>
        </p:blipFill>
        <p:spPr bwMode="auto">
          <a:xfrm>
            <a:off x="304800" y="609600"/>
            <a:ext cx="7363853" cy="321990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sz="2400" dirty="0"/>
          </a:p>
        </p:txBody>
      </p:sp>
      <p:pic>
        <p:nvPicPr>
          <p:cNvPr id="11266" name="Picture 2"/>
          <p:cNvPicPr>
            <a:picLocks noGrp="1" noChangeAspect="1" noChangeArrowheads="1"/>
          </p:cNvPicPr>
          <p:nvPr>
            <p:ph idx="1"/>
          </p:nvPr>
        </p:nvPicPr>
        <p:blipFill>
          <a:blip r:embed="rId2"/>
          <a:srcRect/>
          <a:stretch>
            <a:fillRect/>
          </a:stretch>
        </p:blipFill>
        <p:spPr bwMode="auto">
          <a:xfrm>
            <a:off x="304800" y="1828800"/>
            <a:ext cx="6096000" cy="4389437"/>
          </a:xfrm>
          <a:prstGeom prst="rect">
            <a:avLst/>
          </a:prstGeom>
          <a:noFill/>
          <a:ln w="9525">
            <a:noFill/>
            <a:miter lim="800000"/>
            <a:headEnd/>
            <a:tailEnd/>
          </a:ln>
          <a:effectLst/>
        </p:spPr>
      </p:pic>
      <p:pic>
        <p:nvPicPr>
          <p:cNvPr id="11267" name="Picture 3"/>
          <p:cNvPicPr>
            <a:picLocks noChangeAspect="1" noChangeArrowheads="1"/>
          </p:cNvPicPr>
          <p:nvPr/>
        </p:nvPicPr>
        <p:blipFill>
          <a:blip r:embed="rId3"/>
          <a:srcRect/>
          <a:stretch>
            <a:fillRect/>
          </a:stretch>
        </p:blipFill>
        <p:spPr bwMode="auto">
          <a:xfrm>
            <a:off x="6150359" y="2286000"/>
            <a:ext cx="2993641" cy="4413177"/>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2290" name="Picture 2"/>
          <p:cNvPicPr>
            <a:picLocks noChangeAspect="1" noChangeArrowheads="1"/>
          </p:cNvPicPr>
          <p:nvPr/>
        </p:nvPicPr>
        <p:blipFill>
          <a:blip r:embed="rId3"/>
          <a:srcRect/>
          <a:stretch>
            <a:fillRect/>
          </a:stretch>
        </p:blipFill>
        <p:spPr bwMode="auto">
          <a:xfrm>
            <a:off x="381000" y="304800"/>
            <a:ext cx="7916863" cy="4895850"/>
          </a:xfrm>
          <a:prstGeom prst="rect">
            <a:avLst/>
          </a:prstGeom>
          <a:noFill/>
          <a:ln w="9525">
            <a:noFill/>
            <a:miter lim="800000"/>
            <a:headEnd/>
            <a:tailEnd/>
          </a:ln>
          <a:effectLst/>
        </p:spPr>
      </p:pic>
      <p:pic>
        <p:nvPicPr>
          <p:cNvPr id="12291" name="Picture 3"/>
          <p:cNvPicPr>
            <a:picLocks noChangeAspect="1" noChangeArrowheads="1"/>
          </p:cNvPicPr>
          <p:nvPr/>
        </p:nvPicPr>
        <p:blipFill>
          <a:blip r:embed="rId4"/>
          <a:srcRect/>
          <a:stretch>
            <a:fillRect/>
          </a:stretch>
        </p:blipFill>
        <p:spPr bwMode="auto">
          <a:xfrm>
            <a:off x="381000" y="5286375"/>
            <a:ext cx="3143250" cy="1571625"/>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Content Placeholder 3"/>
          <p:cNvSpPr>
            <a:spLocks noGrp="1"/>
          </p:cNvSpPr>
          <p:nvPr>
            <p:ph idx="1"/>
          </p:nvPr>
        </p:nvSpPr>
        <p:spPr/>
        <p:txBody>
          <a:bodyPr/>
          <a:lstStyle/>
          <a:p>
            <a:endParaRPr lang="en-US"/>
          </a:p>
        </p:txBody>
      </p:sp>
      <p:pic>
        <p:nvPicPr>
          <p:cNvPr id="13314" name="Picture 2"/>
          <p:cNvPicPr>
            <a:picLocks noChangeAspect="1" noChangeArrowheads="1"/>
          </p:cNvPicPr>
          <p:nvPr/>
        </p:nvPicPr>
        <p:blipFill>
          <a:blip r:embed="rId2"/>
          <a:srcRect/>
          <a:stretch>
            <a:fillRect/>
          </a:stretch>
        </p:blipFill>
        <p:spPr bwMode="auto">
          <a:xfrm>
            <a:off x="412750" y="849313"/>
            <a:ext cx="8316913" cy="516255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		Table Of contents</a:t>
            </a:r>
            <a:endParaRPr lang="en-US" sz="3200" dirty="0"/>
          </a:p>
        </p:txBody>
      </p:sp>
      <p:sp>
        <p:nvSpPr>
          <p:cNvPr id="3" name="Content Placeholder 2"/>
          <p:cNvSpPr>
            <a:spLocks noGrp="1"/>
          </p:cNvSpPr>
          <p:nvPr>
            <p:ph idx="1"/>
          </p:nvPr>
        </p:nvSpPr>
        <p:spPr/>
        <p:txBody>
          <a:bodyPr>
            <a:normAutofit/>
          </a:bodyPr>
          <a:lstStyle/>
          <a:p>
            <a:r>
              <a:rPr lang="en-IN" sz="2400" dirty="0" smtClean="0"/>
              <a:t>Exploratory Data Analysis</a:t>
            </a:r>
          </a:p>
          <a:p>
            <a:pPr lvl="1"/>
            <a:r>
              <a:rPr lang="en-IN" sz="2200" dirty="0" smtClean="0"/>
              <a:t>Visualizations</a:t>
            </a:r>
          </a:p>
          <a:p>
            <a:pPr lvl="1"/>
            <a:r>
              <a:rPr lang="en-IN" sz="2200" dirty="0" err="1" smtClean="0"/>
              <a:t>Scatterplots</a:t>
            </a:r>
            <a:endParaRPr lang="en-IN" sz="2200" dirty="0" smtClean="0"/>
          </a:p>
          <a:p>
            <a:pPr lvl="1"/>
            <a:r>
              <a:rPr lang="en-IN" sz="2200" dirty="0" err="1" smtClean="0"/>
              <a:t>DistPlots</a:t>
            </a:r>
            <a:endParaRPr lang="en-IN" sz="2200" dirty="0" smtClean="0"/>
          </a:p>
          <a:p>
            <a:pPr lvl="1">
              <a:buNone/>
            </a:pPr>
            <a:r>
              <a:rPr lang="en-IN" sz="2200" dirty="0" smtClean="0"/>
              <a:t>                                                                                                                            </a:t>
            </a:r>
          </a:p>
          <a:p>
            <a:pPr lvl="1">
              <a:buNone/>
            </a:pPr>
            <a:r>
              <a:rPr lang="en-IN" sz="2200" dirty="0" smtClean="0"/>
              <a:t>Conclusion</a:t>
            </a:r>
            <a:endParaRPr lang="en-US" sz="2000" dirty="0" smtClean="0">
              <a:latin typeface="Abadi" panose="020B0604020104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4338" name="Picture 2"/>
          <p:cNvPicPr>
            <a:picLocks noGrp="1" noChangeAspect="1" noChangeArrowheads="1"/>
          </p:cNvPicPr>
          <p:nvPr>
            <p:ph idx="1"/>
          </p:nvPr>
        </p:nvPicPr>
        <p:blipFill>
          <a:blip r:embed="rId2"/>
          <a:srcRect/>
          <a:stretch>
            <a:fillRect/>
          </a:stretch>
        </p:blipFill>
        <p:spPr bwMode="auto">
          <a:xfrm>
            <a:off x="381000" y="533400"/>
            <a:ext cx="7010400" cy="6213764"/>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5362" name="Picture 2"/>
          <p:cNvPicPr>
            <a:picLocks noGrp="1" noChangeAspect="1" noChangeArrowheads="1"/>
          </p:cNvPicPr>
          <p:nvPr>
            <p:ph idx="1"/>
          </p:nvPr>
        </p:nvPicPr>
        <p:blipFill>
          <a:blip r:embed="rId2"/>
          <a:srcRect/>
          <a:stretch>
            <a:fillRect/>
          </a:stretch>
        </p:blipFill>
        <p:spPr bwMode="auto">
          <a:xfrm>
            <a:off x="228600" y="533400"/>
            <a:ext cx="7543800" cy="5933607"/>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6386" name="Picture 2"/>
          <p:cNvPicPr>
            <a:picLocks noGrp="1" noChangeAspect="1" noChangeArrowheads="1"/>
          </p:cNvPicPr>
          <p:nvPr>
            <p:ph idx="1"/>
          </p:nvPr>
        </p:nvPicPr>
        <p:blipFill>
          <a:blip r:embed="rId2"/>
          <a:srcRect/>
          <a:stretch>
            <a:fillRect/>
          </a:stretch>
        </p:blipFill>
        <p:spPr bwMode="auto">
          <a:xfrm>
            <a:off x="381000" y="609600"/>
            <a:ext cx="7097116" cy="3439005"/>
          </a:xfrm>
          <a:prstGeom prst="rect">
            <a:avLst/>
          </a:prstGeom>
          <a:noFill/>
          <a:ln w="9525">
            <a:noFill/>
            <a:miter lim="800000"/>
            <a:headEnd/>
            <a:tailEnd/>
          </a:ln>
          <a:effectLst/>
        </p:spPr>
      </p:pic>
      <p:pic>
        <p:nvPicPr>
          <p:cNvPr id="16387" name="Picture 3"/>
          <p:cNvPicPr>
            <a:picLocks noChangeAspect="1" noChangeArrowheads="1"/>
          </p:cNvPicPr>
          <p:nvPr/>
        </p:nvPicPr>
        <p:blipFill>
          <a:blip r:embed="rId3"/>
          <a:srcRect/>
          <a:stretch>
            <a:fillRect/>
          </a:stretch>
        </p:blipFill>
        <p:spPr bwMode="auto">
          <a:xfrm>
            <a:off x="533400" y="4267200"/>
            <a:ext cx="3733800" cy="1300537"/>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Conclusion:</a:t>
            </a:r>
            <a:r>
              <a:rPr lang="en-US" dirty="0"/>
              <a:t> </a:t>
            </a:r>
            <a:r>
              <a:rPr lang="en-US" dirty="0" smtClean="0"/>
              <a:t>Since </a:t>
            </a:r>
            <a:r>
              <a:rPr lang="en-US" dirty="0" err="1" smtClean="0"/>
              <a:t>outr</a:t>
            </a:r>
            <a:r>
              <a:rPr lang="en-US" dirty="0" smtClean="0"/>
              <a:t> Lasso model performs well. We </a:t>
            </a:r>
          </a:p>
          <a:p>
            <a:pPr>
              <a:buNone/>
            </a:pPr>
            <a:r>
              <a:rPr lang="en-US" dirty="0" smtClean="0"/>
              <a:t>	accept this model</a:t>
            </a:r>
          </a:p>
          <a:p>
            <a:pPr>
              <a:buNone/>
            </a:pPr>
            <a:endParaRPr lang="en-US" dirty="0"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t>Problem Statement:</a:t>
            </a:r>
            <a:endParaRPr lang="en-US" dirty="0"/>
          </a:p>
        </p:txBody>
      </p:sp>
      <p:sp>
        <p:nvSpPr>
          <p:cNvPr id="3" name="Content Placeholder 2"/>
          <p:cNvSpPr>
            <a:spLocks noGrp="1"/>
          </p:cNvSpPr>
          <p:nvPr>
            <p:ph idx="1"/>
          </p:nvPr>
        </p:nvSpPr>
        <p:spPr/>
        <p:txBody>
          <a:bodyPr>
            <a:normAutofit/>
          </a:bodyPr>
          <a:lstStyle/>
          <a:p>
            <a:pPr>
              <a:buNone/>
            </a:pPr>
            <a:r>
              <a:rPr lang="en-US" sz="1800" dirty="0" smtClean="0">
                <a:latin typeface="Times New Roman" pitchFamily="18" charset="0"/>
                <a:cs typeface="Times New Roman" pitchFamily="18" charset="0"/>
              </a:rPr>
              <a:t>	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a:t>
            </a:r>
            <a:r>
              <a:rPr lang="en-US" sz="1800" dirty="0" err="1" smtClean="0">
                <a:latin typeface="Times New Roman" pitchFamily="18" charset="0"/>
                <a:cs typeface="Times New Roman" pitchFamily="18" charset="0"/>
              </a:rPr>
              <a:t>modelling</a:t>
            </a:r>
            <a:r>
              <a:rPr lang="en-US" sz="1800" dirty="0" smtClean="0">
                <a:latin typeface="Times New Roman" pitchFamily="18" charset="0"/>
                <a:cs typeface="Times New Roman" pitchFamily="18" charset="0"/>
              </a:rPr>
              <a:t>, Market mix </a:t>
            </a:r>
            <a:r>
              <a:rPr lang="en-US" sz="1800" dirty="0" err="1" smtClean="0">
                <a:latin typeface="Times New Roman" pitchFamily="18" charset="0"/>
                <a:cs typeface="Times New Roman" pitchFamily="18" charset="0"/>
              </a:rPr>
              <a:t>modelling</a:t>
            </a:r>
            <a:r>
              <a:rPr lang="en-US" sz="1800" dirty="0" smtClean="0">
                <a:latin typeface="Times New Roman" pitchFamily="18" charset="0"/>
                <a:cs typeface="Times New Roman" pitchFamily="18" charset="0"/>
              </a:rPr>
              <a:t>, </a:t>
            </a:r>
          </a:p>
          <a:p>
            <a:pPr>
              <a:buNone/>
            </a:pPr>
            <a:r>
              <a:rPr lang="en-US" sz="1800" dirty="0" smtClean="0">
                <a:latin typeface="Times New Roman" pitchFamily="18" charset="0"/>
                <a:cs typeface="Times New Roman" pitchFamily="18" charset="0"/>
              </a:rPr>
              <a:t>	recommendation systems are some of the machine learning techniques used for achieving the business goals for housing companies. Our problem is related to one such housing company.</a:t>
            </a:r>
          </a:p>
          <a:p>
            <a:pPr>
              <a:buNone/>
            </a:pPr>
            <a:r>
              <a:rPr lang="en-US" sz="1800" dirty="0" smtClean="0">
                <a:latin typeface="Times New Roman" pitchFamily="18" charset="0"/>
                <a:cs typeface="Times New Roman" pitchFamily="18" charset="0"/>
              </a:rPr>
              <a:t>		</a:t>
            </a:r>
            <a:endParaRPr lang="en-US" sz="18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Conceptual Background of Domain Knowledge</a:t>
            </a:r>
            <a:endParaRPr lang="en-US" sz="3200" dirty="0"/>
          </a:p>
        </p:txBody>
      </p:sp>
      <p:sp>
        <p:nvSpPr>
          <p:cNvPr id="3" name="Content Placeholder 2"/>
          <p:cNvSpPr>
            <a:spLocks noGrp="1"/>
          </p:cNvSpPr>
          <p:nvPr>
            <p:ph idx="1"/>
          </p:nvPr>
        </p:nvSpPr>
        <p:spPr/>
        <p:txBody>
          <a:bodyPr>
            <a:normAutofit/>
          </a:bodyPr>
          <a:lstStyle/>
          <a:p>
            <a:pPr>
              <a:buNone/>
            </a:pPr>
            <a:r>
              <a:rPr lang="en-US" sz="2400" dirty="0" smtClean="0">
                <a:latin typeface="Times New Roman" pitchFamily="18" charset="0"/>
                <a:cs typeface="Times New Roman" pitchFamily="18" charset="0"/>
              </a:rPr>
              <a:t>	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a:t>
            </a:r>
          </a:p>
          <a:p>
            <a:pPr>
              <a:buNone/>
            </a:pP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Motivation for the problem Undertaken</a:t>
            </a:r>
            <a:endParaRPr lang="en-US" sz="3200" dirty="0"/>
          </a:p>
        </p:txBody>
      </p:sp>
      <p:sp>
        <p:nvSpPr>
          <p:cNvPr id="3" name="Content Placeholder 2"/>
          <p:cNvSpPr>
            <a:spLocks noGrp="1"/>
          </p:cNvSpPr>
          <p:nvPr>
            <p:ph idx="1"/>
          </p:nvPr>
        </p:nvSpPr>
        <p:spPr/>
        <p:txBody>
          <a:bodyPr>
            <a:normAutofit/>
          </a:bodyPr>
          <a:lstStyle/>
          <a:p>
            <a:r>
              <a:rPr lang="en-US" dirty="0" smtClean="0"/>
              <a:t>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Analytical Problem Framing</a:t>
            </a:r>
            <a:endParaRPr lang="en-US" dirty="0"/>
          </a:p>
        </p:txBody>
      </p:sp>
      <p:sp>
        <p:nvSpPr>
          <p:cNvPr id="3" name="Content Placeholder 2"/>
          <p:cNvSpPr>
            <a:spLocks noGrp="1"/>
          </p:cNvSpPr>
          <p:nvPr>
            <p:ph idx="1"/>
          </p:nvPr>
        </p:nvSpPr>
        <p:spPr/>
        <p:txBody>
          <a:bodyPr>
            <a:normAutofit/>
          </a:bodyPr>
          <a:lstStyle/>
          <a:p>
            <a:r>
              <a:rPr lang="en-US" sz="2400" dirty="0" err="1" smtClean="0"/>
              <a:t>DataSources</a:t>
            </a:r>
            <a:r>
              <a:rPr lang="en-US" sz="2400" dirty="0" smtClean="0"/>
              <a:t> and their formats</a:t>
            </a:r>
          </a:p>
          <a:p>
            <a:pPr lvl="1"/>
            <a:r>
              <a:rPr lang="en-IN" sz="2200" dirty="0" smtClean="0"/>
              <a:t>Our Data Source is </a:t>
            </a:r>
            <a:r>
              <a:rPr lang="en-IN" sz="2200" dirty="0" err="1" smtClean="0"/>
              <a:t>FlipRobo</a:t>
            </a:r>
            <a:r>
              <a:rPr lang="en-IN" sz="2200" dirty="0" smtClean="0"/>
              <a:t> Technologies, who provided the data in </a:t>
            </a:r>
            <a:r>
              <a:rPr lang="en-IN" sz="2200" dirty="0" err="1" smtClean="0"/>
              <a:t>csv</a:t>
            </a:r>
            <a:r>
              <a:rPr lang="en-IN" sz="2200" dirty="0" smtClean="0"/>
              <a:t> format during my internship program.</a:t>
            </a:r>
          </a:p>
          <a:p>
            <a:pPr lvl="1"/>
            <a:r>
              <a:rPr lang="en-IN" sz="2200" dirty="0" smtClean="0"/>
              <a:t>Before loading the dataset we imported some libraries</a:t>
            </a:r>
          </a:p>
          <a:p>
            <a:pPr lvl="1"/>
            <a:endParaRPr lang="en-IN" sz="2200" dirty="0" smtClean="0"/>
          </a:p>
          <a:p>
            <a:pPr lvl="1"/>
            <a:endParaRPr lang="en-IN" sz="2200" dirty="0" smtClean="0"/>
          </a:p>
          <a:p>
            <a:pPr lvl="1"/>
            <a:endParaRPr lang="en-IN" sz="2200" dirty="0" smtClean="0"/>
          </a:p>
          <a:p>
            <a:pPr lvl="1"/>
            <a:endParaRPr lang="en-IN" sz="2200" dirty="0" smtClean="0"/>
          </a:p>
          <a:p>
            <a:pPr lvl="1">
              <a:buNone/>
            </a:pPr>
            <a:r>
              <a:rPr lang="en-IN" sz="2200" dirty="0" smtClean="0"/>
              <a:t>Now we are loading our dataset using pandas library</a:t>
            </a:r>
          </a:p>
          <a:p>
            <a:pPr lvl="1">
              <a:buNone/>
            </a:pPr>
            <a:endParaRPr lang="en-US" sz="2200" dirty="0" smtClean="0"/>
          </a:p>
          <a:p>
            <a:pPr lvl="1">
              <a:buNone/>
            </a:pPr>
            <a:endParaRPr lang="en-US" sz="2200" dirty="0" smtClean="0"/>
          </a:p>
          <a:p>
            <a:pPr lvl="1">
              <a:buNone/>
            </a:pPr>
            <a:endParaRPr lang="en-US" sz="2200" dirty="0" smtClean="0"/>
          </a:p>
          <a:p>
            <a:pPr lvl="1">
              <a:buNone/>
            </a:pPr>
            <a:endParaRPr lang="en-US" sz="2200" dirty="0" smtClean="0"/>
          </a:p>
          <a:p>
            <a:pPr lvl="1">
              <a:buNone/>
            </a:pPr>
            <a:endParaRPr lang="en-US" sz="2200" dirty="0"/>
          </a:p>
        </p:txBody>
      </p:sp>
      <p:pic>
        <p:nvPicPr>
          <p:cNvPr id="6" name="Picture 2"/>
          <p:cNvPicPr>
            <a:picLocks noChangeAspect="1" noChangeArrowheads="1"/>
          </p:cNvPicPr>
          <p:nvPr/>
        </p:nvPicPr>
        <p:blipFill>
          <a:blip r:embed="rId2"/>
          <a:srcRect/>
          <a:stretch>
            <a:fillRect/>
          </a:stretch>
        </p:blipFill>
        <p:spPr bwMode="auto">
          <a:xfrm>
            <a:off x="381000" y="3581400"/>
            <a:ext cx="8229600" cy="16002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pic>
        <p:nvPicPr>
          <p:cNvPr id="2051" name="Picture 3"/>
          <p:cNvPicPr>
            <a:picLocks noGrp="1" noChangeAspect="1" noChangeArrowheads="1"/>
          </p:cNvPicPr>
          <p:nvPr>
            <p:ph idx="1"/>
          </p:nvPr>
        </p:nvPicPr>
        <p:blipFill>
          <a:blip r:embed="rId2"/>
          <a:srcRect/>
          <a:stretch>
            <a:fillRect/>
          </a:stretch>
        </p:blipFill>
        <p:spPr bwMode="auto">
          <a:xfrm>
            <a:off x="0" y="1524000"/>
            <a:ext cx="8686800" cy="838200"/>
          </a:xfrm>
          <a:prstGeom prst="rect">
            <a:avLst/>
          </a:prstGeom>
          <a:noFill/>
          <a:ln w="9525">
            <a:noFill/>
            <a:miter lim="800000"/>
            <a:headEnd/>
            <a:tailEnd/>
          </a:ln>
          <a:effectLst/>
        </p:spPr>
      </p:pic>
      <p:sp>
        <p:nvSpPr>
          <p:cNvPr id="7" name="TextBox 6"/>
          <p:cNvSpPr txBox="1"/>
          <p:nvPr/>
        </p:nvSpPr>
        <p:spPr>
          <a:xfrm>
            <a:off x="228600" y="2438400"/>
            <a:ext cx="8915400" cy="369332"/>
          </a:xfrm>
          <a:prstGeom prst="rect">
            <a:avLst/>
          </a:prstGeom>
          <a:noFill/>
        </p:spPr>
        <p:txBody>
          <a:bodyPr wrap="square" rtlCol="0">
            <a:spAutoFit/>
          </a:bodyPr>
          <a:lstStyle/>
          <a:p>
            <a:r>
              <a:rPr lang="en-US" dirty="0" smtClean="0"/>
              <a:t>Lets Check our data </a:t>
            </a:r>
            <a:endParaRPr lang="en-US" dirty="0"/>
          </a:p>
        </p:txBody>
      </p:sp>
      <p:pic>
        <p:nvPicPr>
          <p:cNvPr id="2052" name="Picture 4"/>
          <p:cNvPicPr>
            <a:picLocks noChangeAspect="1" noChangeArrowheads="1"/>
          </p:cNvPicPr>
          <p:nvPr/>
        </p:nvPicPr>
        <p:blipFill>
          <a:blip r:embed="rId3"/>
          <a:srcRect/>
          <a:stretch>
            <a:fillRect/>
          </a:stretch>
        </p:blipFill>
        <p:spPr bwMode="auto">
          <a:xfrm>
            <a:off x="304800" y="2971800"/>
            <a:ext cx="8686800" cy="3305175"/>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sz="2000" dirty="0"/>
          </a:p>
        </p:txBody>
      </p:sp>
      <p:pic>
        <p:nvPicPr>
          <p:cNvPr id="3075" name="Picture 3"/>
          <p:cNvPicPr>
            <a:picLocks noChangeAspect="1" noChangeArrowheads="1"/>
          </p:cNvPicPr>
          <p:nvPr/>
        </p:nvPicPr>
        <p:blipFill>
          <a:blip r:embed="rId2"/>
          <a:srcRect/>
          <a:stretch>
            <a:fillRect/>
          </a:stretch>
        </p:blipFill>
        <p:spPr bwMode="auto">
          <a:xfrm>
            <a:off x="304800" y="1066800"/>
            <a:ext cx="8458200" cy="914400"/>
          </a:xfrm>
          <a:prstGeom prst="rect">
            <a:avLst/>
          </a:prstGeom>
          <a:noFill/>
          <a:ln w="9525">
            <a:noFill/>
            <a:miter lim="800000"/>
            <a:headEnd/>
            <a:tailEnd/>
          </a:ln>
          <a:effectLst/>
        </p:spPr>
      </p:pic>
      <p:pic>
        <p:nvPicPr>
          <p:cNvPr id="3076" name="Picture 4"/>
          <p:cNvPicPr>
            <a:picLocks noGrp="1" noChangeAspect="1" noChangeArrowheads="1"/>
          </p:cNvPicPr>
          <p:nvPr>
            <p:ph idx="1"/>
          </p:nvPr>
        </p:nvPicPr>
        <p:blipFill>
          <a:blip r:embed="rId3"/>
          <a:srcRect/>
          <a:stretch>
            <a:fillRect/>
          </a:stretch>
        </p:blipFill>
        <p:spPr bwMode="auto">
          <a:xfrm>
            <a:off x="457200" y="1828801"/>
            <a:ext cx="3581400" cy="5029200"/>
          </a:xfrm>
          <a:prstGeom prst="rect">
            <a:avLst/>
          </a:prstGeom>
          <a:noFill/>
          <a:ln w="9525">
            <a:noFill/>
            <a:miter lim="800000"/>
            <a:headEnd/>
            <a:tailEnd/>
          </a:ln>
          <a:effectLst/>
        </p:spPr>
      </p:pic>
      <p:pic>
        <p:nvPicPr>
          <p:cNvPr id="3077" name="Picture 5"/>
          <p:cNvPicPr>
            <a:picLocks noChangeAspect="1" noChangeArrowheads="1"/>
          </p:cNvPicPr>
          <p:nvPr/>
        </p:nvPicPr>
        <p:blipFill>
          <a:blip r:embed="rId4"/>
          <a:srcRect/>
          <a:stretch>
            <a:fillRect/>
          </a:stretch>
        </p:blipFill>
        <p:spPr bwMode="auto">
          <a:xfrm>
            <a:off x="3352800" y="2057400"/>
            <a:ext cx="3819525" cy="4800600"/>
          </a:xfrm>
          <a:prstGeom prst="rect">
            <a:avLst/>
          </a:prstGeom>
          <a:noFill/>
          <a:ln w="9525">
            <a:noFill/>
            <a:miter lim="800000"/>
            <a:headEnd/>
            <a:tailEnd/>
          </a:ln>
          <a:effectLst/>
        </p:spPr>
      </p:pic>
      <p:pic>
        <p:nvPicPr>
          <p:cNvPr id="3078" name="Picture 6"/>
          <p:cNvPicPr>
            <a:picLocks noChangeAspect="1" noChangeArrowheads="1"/>
          </p:cNvPicPr>
          <p:nvPr/>
        </p:nvPicPr>
        <p:blipFill>
          <a:blip r:embed="rId5"/>
          <a:srcRect/>
          <a:stretch>
            <a:fillRect/>
          </a:stretch>
        </p:blipFill>
        <p:spPr bwMode="auto">
          <a:xfrm>
            <a:off x="6477000" y="2057400"/>
            <a:ext cx="2667000" cy="1485900"/>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269</TotalTime>
  <Words>466</Words>
  <Application>Microsoft Office PowerPoint</Application>
  <PresentationFormat>On-screen Show (4:3)</PresentationFormat>
  <Paragraphs>84</Paragraphs>
  <Slides>34</Slides>
  <Notes>1</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Flow</vt:lpstr>
      <vt:lpstr>Slide 1</vt:lpstr>
      <vt:lpstr>  Table of Contents </vt:lpstr>
      <vt:lpstr>  Table Of contents</vt:lpstr>
      <vt:lpstr>Problem Statement:</vt:lpstr>
      <vt:lpstr>Conceptual Background of Domain Knowledge</vt:lpstr>
      <vt:lpstr>Motivation for the problem Undertaken</vt:lpstr>
      <vt:lpstr>Analytical Problem Framing</vt:lpstr>
      <vt:lpstr>                </vt:lpstr>
      <vt:lpstr>Slide 9</vt:lpstr>
      <vt:lpstr>Slide 10</vt:lpstr>
      <vt:lpstr>Data Preprocessing</vt:lpstr>
      <vt:lpstr>Let us check null values present or not using heatmap also</vt:lpstr>
      <vt:lpstr>Harware and Software Requirements and Tools used</vt:lpstr>
      <vt:lpstr>Slide 14</vt:lpstr>
      <vt:lpstr>Slide 15</vt:lpstr>
      <vt:lpstr>  Data Visualization</vt:lpstr>
      <vt:lpstr>Slide 17</vt:lpstr>
      <vt:lpstr>Slide 18</vt:lpstr>
      <vt:lpstr>Slide 19</vt:lpstr>
      <vt:lpstr>Slide 20</vt:lpstr>
      <vt:lpstr>Slide 21</vt:lpstr>
      <vt:lpstr>Slide 22</vt:lpstr>
      <vt:lpstr>Observations from visualizations</vt:lpstr>
      <vt:lpstr>Slide 24</vt:lpstr>
      <vt:lpstr>  Feature Transformation/Engineering </vt:lpstr>
      <vt:lpstr>Slide 26</vt:lpstr>
      <vt:lpstr>Slide 27</vt:lpstr>
      <vt:lpstr>Slide 28</vt:lpstr>
      <vt:lpstr>Slide 29</vt:lpstr>
      <vt:lpstr>Slide 30</vt:lpstr>
      <vt:lpstr>Slide 31</vt:lpstr>
      <vt:lpstr>Slide 32</vt:lpstr>
      <vt:lpstr>Slide 33</vt:lpstr>
      <vt:lpstr>Slide 34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polasasuresh</dc:creator>
  <cp:lastModifiedBy>polasasuresh</cp:lastModifiedBy>
  <cp:revision>20</cp:revision>
  <dcterms:created xsi:type="dcterms:W3CDTF">2022-07-10T13:05:13Z</dcterms:created>
  <dcterms:modified xsi:type="dcterms:W3CDTF">2022-07-11T08:56:04Z</dcterms:modified>
</cp:coreProperties>
</file>