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1" r:id="rId5"/>
    <p:sldId id="262" r:id="rId6"/>
    <p:sldId id="263" r:id="rId7"/>
    <p:sldId id="265" r:id="rId8"/>
    <p:sldId id="266" r:id="rId9"/>
    <p:sldId id="267" r:id="rId10"/>
    <p:sldId id="268" r:id="rId11"/>
    <p:sldId id="269" r:id="rId12"/>
    <p:sldId id="270" r:id="rId13"/>
    <p:sldId id="271" r:id="rId14"/>
    <p:sldId id="264" r:id="rId15"/>
    <p:sldId id="272" r:id="rId16"/>
    <p:sldId id="273" r:id="rId17"/>
    <p:sldId id="276" r:id="rId18"/>
    <p:sldId id="279" r:id="rId19"/>
    <p:sldId id="280" r:id="rId20"/>
    <p:sldId id="281" r:id="rId21"/>
    <p:sldId id="282" r:id="rId22"/>
    <p:sldId id="289" r:id="rId23"/>
    <p:sldId id="285" r:id="rId24"/>
    <p:sldId id="288" r:id="rId25"/>
    <p:sldId id="291" r:id="rId26"/>
    <p:sldId id="290" r:id="rId27"/>
    <p:sldId id="292" r:id="rId28"/>
    <p:sldId id="293" r:id="rId29"/>
    <p:sldId id="294" r:id="rId30"/>
    <p:sldId id="295" r:id="rId31"/>
    <p:sldId id="296" r:id="rId32"/>
    <p:sldId id="298" r:id="rId33"/>
    <p:sldId id="300" r:id="rId34"/>
    <p:sldId id="303" r:id="rId35"/>
    <p:sldId id="304" r:id="rId36"/>
    <p:sldId id="299" r:id="rId37"/>
    <p:sldId id="297" r:id="rId38"/>
    <p:sldId id="301" r:id="rId39"/>
    <p:sldId id="283" r:id="rId40"/>
    <p:sldId id="302"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4B97EDB-5E30-40B5-B5B1-17C797CA4DAD}" type="datetimeFigureOut">
              <a:rPr lang="en-US" smtClean="0"/>
              <a:t>6/8/2022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E69FCC7-071B-440B-9B1F-5FA8845C023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B97EDB-5E30-40B5-B5B1-17C797CA4DAD}"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9FCC7-071B-440B-9B1F-5FA8845C023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B97EDB-5E30-40B5-B5B1-17C797CA4DAD}"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9FCC7-071B-440B-9B1F-5FA8845C023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B97EDB-5E30-40B5-B5B1-17C797CA4DAD}"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9FCC7-071B-440B-9B1F-5FA8845C023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4B97EDB-5E30-40B5-B5B1-17C797CA4DAD}"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9FCC7-071B-440B-9B1F-5FA8845C023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4B97EDB-5E30-40B5-B5B1-17C797CA4DAD}" type="datetimeFigureOut">
              <a:rPr lang="en-US" smtClean="0"/>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69FCC7-071B-440B-9B1F-5FA8845C023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4B97EDB-5E30-40B5-B5B1-17C797CA4DAD}" type="datetimeFigureOut">
              <a:rPr lang="en-US" smtClean="0"/>
              <a:t>6/8/2022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69FCC7-071B-440B-9B1F-5FA8845C023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4B97EDB-5E30-40B5-B5B1-17C797CA4DAD}" type="datetimeFigureOut">
              <a:rPr lang="en-US" smtClean="0"/>
              <a:t>6/8/2022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69FCC7-071B-440B-9B1F-5FA8845C023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B97EDB-5E30-40B5-B5B1-17C797CA4DAD}" type="datetimeFigureOut">
              <a:rPr lang="en-US" smtClean="0"/>
              <a:t>6/8/2022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69FCC7-071B-440B-9B1F-5FA8845C023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4B97EDB-5E30-40B5-B5B1-17C797CA4DAD}" type="datetimeFigureOut">
              <a:rPr lang="en-US" smtClean="0"/>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69FCC7-071B-440B-9B1F-5FA8845C023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4B97EDB-5E30-40B5-B5B1-17C797CA4DAD}" type="datetimeFigureOut">
              <a:rPr lang="en-US" smtClean="0"/>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E69FCC7-071B-440B-9B1F-5FA8845C023B}"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4B97EDB-5E30-40B5-B5B1-17C797CA4DAD}" type="datetimeFigureOut">
              <a:rPr lang="en-US" smtClean="0"/>
              <a:t>6/8/2022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E69FCC7-071B-440B-9B1F-5FA8845C023B}"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researchgate.net/publication/346412647_E-retail_factors_for_customer_activation_and_retention_An_empirical_study_from_Indian_e-commerce_customer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latin typeface="Amasis MT Pro Black" panose="02040A04050005020304" pitchFamily="18" charset="0"/>
              </a:rPr>
              <a:t>CUSTOMER RETENTION CASE STUDY</a:t>
            </a:r>
            <a:endParaRPr lang="en-US" dirty="0"/>
          </a:p>
        </p:txBody>
      </p:sp>
      <p:sp>
        <p:nvSpPr>
          <p:cNvPr id="3" name="Subtitle 2"/>
          <p:cNvSpPr>
            <a:spLocks noGrp="1"/>
          </p:cNvSpPr>
          <p:nvPr>
            <p:ph type="subTitle"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800" dirty="0" smtClean="0"/>
              <a:t>We can check with heat map</a:t>
            </a:r>
          </a:p>
          <a:p>
            <a:r>
              <a:rPr lang="en-US" sz="1800" dirty="0" err="1" smtClean="0"/>
              <a:t>sns.heatmap</a:t>
            </a:r>
            <a:r>
              <a:rPr lang="en-US" sz="1800" dirty="0" smtClean="0"/>
              <a:t>(</a:t>
            </a:r>
            <a:r>
              <a:rPr lang="en-US" sz="1800" dirty="0" err="1" smtClean="0"/>
              <a:t>df.isnull</a:t>
            </a:r>
            <a:r>
              <a:rPr lang="en-US" sz="1800" dirty="0" smtClean="0"/>
              <a:t>())</a:t>
            </a:r>
          </a:p>
          <a:p>
            <a:r>
              <a:rPr lang="en-US" sz="1800" dirty="0" err="1" smtClean="0"/>
              <a:t>plt.figure</a:t>
            </a:r>
            <a:r>
              <a:rPr lang="en-US" sz="1800" dirty="0" smtClean="0"/>
              <a:t>(</a:t>
            </a:r>
            <a:r>
              <a:rPr lang="en-US" sz="1800" dirty="0" err="1" smtClean="0"/>
              <a:t>figsize</a:t>
            </a:r>
            <a:r>
              <a:rPr lang="en-US" sz="1800" dirty="0" smtClean="0"/>
              <a:t>=(14,7))</a:t>
            </a:r>
          </a:p>
          <a:p>
            <a:r>
              <a:rPr lang="en-US" sz="1800" dirty="0" err="1" smtClean="0"/>
              <a:t>plt.show</a:t>
            </a:r>
            <a:r>
              <a:rPr lang="en-US" sz="1800" dirty="0" smtClean="0"/>
              <a:t>()</a:t>
            </a:r>
          </a:p>
          <a:p>
            <a:endParaRPr lang="en-US" sz="1800" dirty="0"/>
          </a:p>
        </p:txBody>
      </p:sp>
      <p:pic>
        <p:nvPicPr>
          <p:cNvPr id="6" name="image1.png"/>
          <p:cNvPicPr/>
          <p:nvPr/>
        </p:nvPicPr>
        <p:blipFill>
          <a:blip r:embed="rId2" cstate="print"/>
          <a:stretch>
            <a:fillRect/>
          </a:stretch>
        </p:blipFill>
        <p:spPr>
          <a:xfrm>
            <a:off x="3733800" y="1600200"/>
            <a:ext cx="5410200" cy="41910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800" dirty="0" smtClean="0"/>
              <a:t>Replacing with proper formats</a:t>
            </a:r>
          </a:p>
          <a:p>
            <a:endParaRPr lang="en-US" sz="1800" dirty="0"/>
          </a:p>
        </p:txBody>
      </p:sp>
      <p:pic>
        <p:nvPicPr>
          <p:cNvPr id="4" name="Picture 3">
            <a:extLst>
              <a:ext uri="{FF2B5EF4-FFF2-40B4-BE49-F238E27FC236}">
                <a16:creationId xmlns:a16="http://schemas.microsoft.com/office/drawing/2014/main" xmlns="" id="{F14C7259-B0A7-429E-8945-CCE4E9CAF2C5}"/>
              </a:ext>
            </a:extLst>
          </p:cNvPr>
          <p:cNvPicPr>
            <a:picLocks noChangeAspect="1"/>
          </p:cNvPicPr>
          <p:nvPr/>
        </p:nvPicPr>
        <p:blipFill rotWithShape="1">
          <a:blip r:embed="rId2"/>
          <a:srcRect l="12583" t="43111" r="12167" b="29186"/>
          <a:stretch/>
        </p:blipFill>
        <p:spPr>
          <a:xfrm>
            <a:off x="228600" y="2133600"/>
            <a:ext cx="8763000" cy="2286000"/>
          </a:xfrm>
          <a:prstGeom prst="rect">
            <a:avLst/>
          </a:prstGeom>
        </p:spPr>
      </p:pic>
      <p:pic>
        <p:nvPicPr>
          <p:cNvPr id="5" name="Picture 4">
            <a:extLst>
              <a:ext uri="{FF2B5EF4-FFF2-40B4-BE49-F238E27FC236}">
                <a16:creationId xmlns:a16="http://schemas.microsoft.com/office/drawing/2014/main" xmlns="" id="{B66A5644-83A2-4EE2-AECD-7F494D7E48F9}"/>
              </a:ext>
            </a:extLst>
          </p:cNvPr>
          <p:cNvPicPr>
            <a:picLocks noChangeAspect="1"/>
          </p:cNvPicPr>
          <p:nvPr/>
        </p:nvPicPr>
        <p:blipFill rotWithShape="1">
          <a:blip r:embed="rId3"/>
          <a:srcRect l="12667" t="39704" r="36583" b="38518"/>
          <a:stretch/>
        </p:blipFill>
        <p:spPr>
          <a:xfrm>
            <a:off x="304800" y="4572000"/>
            <a:ext cx="8615191" cy="19156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b="1" u="sng" dirty="0" smtClean="0"/>
              <a:t>Hardware and Software Tools used</a:t>
            </a:r>
          </a:p>
          <a:p>
            <a:r>
              <a:rPr lang="en-US" sz="1600" dirty="0" smtClean="0"/>
              <a:t>There is no hardware used </a:t>
            </a:r>
          </a:p>
          <a:p>
            <a:r>
              <a:rPr lang="en-US" sz="1600" dirty="0" err="1" smtClean="0"/>
              <a:t>Software:Jupyter</a:t>
            </a:r>
            <a:r>
              <a:rPr lang="en-US" sz="1600" dirty="0" smtClean="0"/>
              <a:t> Notebook (Anaconda) , Microsoft </a:t>
            </a:r>
            <a:r>
              <a:rPr lang="en-US" sz="1600" dirty="0" err="1" smtClean="0"/>
              <a:t>windows,Microsoft</a:t>
            </a:r>
            <a:r>
              <a:rPr lang="en-US" sz="1600" dirty="0" smtClean="0"/>
              <a:t> Power point</a:t>
            </a:r>
          </a:p>
          <a:p>
            <a:r>
              <a:rPr lang="en-US" sz="1600" dirty="0" smtClean="0"/>
              <a:t>Languages used: pandas</a:t>
            </a:r>
          </a:p>
          <a:p>
            <a:r>
              <a:rPr lang="en-US" sz="1600" dirty="0" smtClean="0"/>
              <a:t>Libraries:</a:t>
            </a:r>
          </a:p>
          <a:p>
            <a:pPr lvl="2"/>
            <a:r>
              <a:rPr lang="en-US" sz="1600" dirty="0" smtClean="0"/>
              <a:t>Pandas</a:t>
            </a:r>
          </a:p>
          <a:p>
            <a:pPr lvl="2"/>
            <a:r>
              <a:rPr lang="en-US" sz="1600" dirty="0" err="1" smtClean="0"/>
              <a:t>Numpy</a:t>
            </a:r>
            <a:endParaRPr lang="en-US" sz="1600" dirty="0"/>
          </a:p>
          <a:p>
            <a:pPr lvl="2"/>
            <a:r>
              <a:rPr lang="en-US" sz="1600" dirty="0" err="1" smtClean="0"/>
              <a:t>Matplotlib</a:t>
            </a:r>
            <a:endParaRPr lang="en-US" sz="1600" dirty="0" smtClean="0"/>
          </a:p>
          <a:p>
            <a:pPr lvl="2"/>
            <a:r>
              <a:rPr lang="en-US" sz="1600" dirty="0" err="1" smtClean="0"/>
              <a:t>Seaborn</a:t>
            </a:r>
            <a:endParaRPr lang="en-US" sz="1600" dirty="0" smtClean="0"/>
          </a:p>
          <a:p>
            <a:pPr lvl="2"/>
            <a:endParaRPr lang="en-US" sz="1600" dirty="0"/>
          </a:p>
          <a:p>
            <a:pPr lvl="2"/>
            <a:endParaRPr lang="en-US" sz="1600" dirty="0" smtClean="0"/>
          </a:p>
          <a:p>
            <a:pPr lvl="2"/>
            <a:endParaRPr lang="en-US" sz="1600" dirty="0"/>
          </a:p>
          <a:p>
            <a:pPr lvl="2"/>
            <a:endParaRPr lang="en-US" sz="1600" dirty="0" smtClean="0"/>
          </a:p>
          <a:p>
            <a:pPr lvl="2"/>
            <a:endParaRPr lang="en-US" sz="1600" dirty="0" smtClean="0"/>
          </a:p>
          <a:p>
            <a:endParaRPr lang="en-US"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dirty="0" smtClean="0"/>
          </a:p>
          <a:p>
            <a:pPr>
              <a:buNone/>
            </a:pPr>
            <a:endParaRPr lang="en-US" dirty="0"/>
          </a:p>
          <a:p>
            <a:pPr>
              <a:buNone/>
            </a:pPr>
            <a:endParaRPr lang="en-US" dirty="0" smtClean="0"/>
          </a:p>
          <a:p>
            <a:pPr>
              <a:buNone/>
            </a:pPr>
            <a:r>
              <a:rPr lang="en-US" dirty="0"/>
              <a:t>	</a:t>
            </a:r>
            <a:r>
              <a:rPr lang="en-US" dirty="0" smtClean="0"/>
              <a:t>		Exploratory Data Analysis</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800" dirty="0" smtClean="0"/>
              <a:t>Checking gender wise data </a:t>
            </a:r>
          </a:p>
          <a:p>
            <a:endParaRPr lang="en-US" sz="1800" dirty="0"/>
          </a:p>
        </p:txBody>
      </p:sp>
      <p:pic>
        <p:nvPicPr>
          <p:cNvPr id="4" name="Content Placeholder 4">
            <a:extLst>
              <a:ext uri="{FF2B5EF4-FFF2-40B4-BE49-F238E27FC236}">
                <a16:creationId xmlns:a16="http://schemas.microsoft.com/office/drawing/2014/main" xmlns="" id="{5D17FFF9-FC93-4F7F-BA69-5CFDDC6AE248}"/>
              </a:ext>
            </a:extLst>
          </p:cNvPr>
          <p:cNvPicPr>
            <a:picLocks noChangeAspect="1"/>
          </p:cNvPicPr>
          <p:nvPr/>
        </p:nvPicPr>
        <p:blipFill rotWithShape="1">
          <a:blip r:embed="rId2"/>
          <a:srcRect l="11413" t="42543" r="8793" b="29966"/>
          <a:stretch/>
        </p:blipFill>
        <p:spPr>
          <a:xfrm>
            <a:off x="0" y="2057400"/>
            <a:ext cx="9045479" cy="1752600"/>
          </a:xfrm>
          <a:prstGeom prst="rect">
            <a:avLst/>
          </a:prstGeom>
        </p:spPr>
      </p:pic>
      <p:pic>
        <p:nvPicPr>
          <p:cNvPr id="5" name="Content Placeholder 4">
            <a:extLst>
              <a:ext uri="{FF2B5EF4-FFF2-40B4-BE49-F238E27FC236}">
                <a16:creationId xmlns:a16="http://schemas.microsoft.com/office/drawing/2014/main" xmlns="" id="{28FBDCD6-AB70-4104-B325-00CA33D5D0CE}"/>
              </a:ext>
            </a:extLst>
          </p:cNvPr>
          <p:cNvPicPr>
            <a:picLocks noChangeAspect="1"/>
          </p:cNvPicPr>
          <p:nvPr/>
        </p:nvPicPr>
        <p:blipFill rotWithShape="1">
          <a:blip r:embed="rId3"/>
          <a:srcRect l="11911" t="40467" r="11518" b="4663"/>
          <a:stretch/>
        </p:blipFill>
        <p:spPr>
          <a:xfrm>
            <a:off x="0" y="3886200"/>
            <a:ext cx="8991600" cy="28194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t>
            </a:r>
            <a:r>
              <a:rPr lang="en-US" dirty="0" smtClean="0"/>
              <a:t>isualization</a:t>
            </a:r>
            <a:endParaRPr lang="en-US" dirty="0"/>
          </a:p>
        </p:txBody>
      </p:sp>
      <p:sp>
        <p:nvSpPr>
          <p:cNvPr id="3" name="Content Placeholder 2"/>
          <p:cNvSpPr>
            <a:spLocks noGrp="1"/>
          </p:cNvSpPr>
          <p:nvPr>
            <p:ph idx="1"/>
          </p:nvPr>
        </p:nvSpPr>
        <p:spPr/>
        <p:txBody>
          <a:bodyPr>
            <a:normAutofit/>
          </a:bodyPr>
          <a:lstStyle/>
          <a:p>
            <a:r>
              <a:rPr lang="en-US" sz="1800" dirty="0" smtClean="0"/>
              <a:t>Created a function for plotting the data</a:t>
            </a:r>
          </a:p>
          <a:p>
            <a:pPr>
              <a:buNone/>
            </a:pPr>
            <a:endParaRPr lang="en-US" sz="1800" dirty="0"/>
          </a:p>
        </p:txBody>
      </p:sp>
      <p:pic>
        <p:nvPicPr>
          <p:cNvPr id="5" name="Picture 4">
            <a:extLst>
              <a:ext uri="{FF2B5EF4-FFF2-40B4-BE49-F238E27FC236}">
                <a16:creationId xmlns:a16="http://schemas.microsoft.com/office/drawing/2014/main" xmlns="" id="{CDE176A8-B6FF-4925-AEE2-7737C317A9A0}"/>
              </a:ext>
            </a:extLst>
          </p:cNvPr>
          <p:cNvPicPr>
            <a:picLocks noChangeAspect="1"/>
          </p:cNvPicPr>
          <p:nvPr/>
        </p:nvPicPr>
        <p:blipFill rotWithShape="1">
          <a:blip r:embed="rId2"/>
          <a:srcRect l="12501" t="53037" r="18083" b="11852"/>
          <a:stretch/>
        </p:blipFill>
        <p:spPr>
          <a:xfrm>
            <a:off x="381000" y="2133600"/>
            <a:ext cx="8305800" cy="334264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image4.png"/>
          <p:cNvPicPr>
            <a:picLocks noGrp="1"/>
          </p:cNvPicPr>
          <p:nvPr>
            <p:ph idx="1"/>
          </p:nvPr>
        </p:nvPicPr>
        <p:blipFill>
          <a:blip r:embed="rId2" cstate="print"/>
          <a:stretch>
            <a:fillRect/>
          </a:stretch>
        </p:blipFill>
        <p:spPr>
          <a:xfrm>
            <a:off x="152400" y="4343400"/>
            <a:ext cx="7924800" cy="2209800"/>
          </a:xfrm>
          <a:prstGeom prst="rect">
            <a:avLst/>
          </a:prstGeom>
        </p:spPr>
      </p:pic>
      <p:pic>
        <p:nvPicPr>
          <p:cNvPr id="4" name="image3.png"/>
          <p:cNvPicPr/>
          <p:nvPr/>
        </p:nvPicPr>
        <p:blipFill>
          <a:blip r:embed="rId3" cstate="print"/>
          <a:stretch>
            <a:fillRect/>
          </a:stretch>
        </p:blipFill>
        <p:spPr>
          <a:xfrm>
            <a:off x="-304800" y="1447800"/>
            <a:ext cx="8153400" cy="27432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image5.png"/>
          <p:cNvPicPr>
            <a:picLocks noGrp="1"/>
          </p:cNvPicPr>
          <p:nvPr>
            <p:ph idx="1"/>
          </p:nvPr>
        </p:nvPicPr>
        <p:blipFill>
          <a:blip r:embed="rId2" cstate="print"/>
          <a:stretch>
            <a:fillRect/>
          </a:stretch>
        </p:blipFill>
        <p:spPr>
          <a:xfrm>
            <a:off x="595809" y="1715562"/>
            <a:ext cx="7862391" cy="2856438"/>
          </a:xfrm>
          <a:prstGeom prst="rect">
            <a:avLst/>
          </a:prstGeom>
        </p:spPr>
      </p:pic>
      <p:pic>
        <p:nvPicPr>
          <p:cNvPr id="5" name="image6.png"/>
          <p:cNvPicPr/>
          <p:nvPr/>
        </p:nvPicPr>
        <p:blipFill>
          <a:blip r:embed="rId3" cstate="print"/>
          <a:stretch>
            <a:fillRect/>
          </a:stretch>
        </p:blipFill>
        <p:spPr>
          <a:xfrm>
            <a:off x="381000" y="4495800"/>
            <a:ext cx="8534400" cy="23622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image7.png"/>
          <p:cNvPicPr/>
          <p:nvPr/>
        </p:nvPicPr>
        <p:blipFill>
          <a:blip r:embed="rId2" cstate="print"/>
          <a:stretch>
            <a:fillRect/>
          </a:stretch>
        </p:blipFill>
        <p:spPr>
          <a:xfrm>
            <a:off x="152400" y="1295400"/>
            <a:ext cx="8458200" cy="2156129"/>
          </a:xfrm>
          <a:prstGeom prst="rect">
            <a:avLst/>
          </a:prstGeom>
        </p:spPr>
      </p:pic>
      <p:pic>
        <p:nvPicPr>
          <p:cNvPr id="5" name="image8.png"/>
          <p:cNvPicPr/>
          <p:nvPr/>
        </p:nvPicPr>
        <p:blipFill>
          <a:blip r:embed="rId3" cstate="print"/>
          <a:stretch>
            <a:fillRect/>
          </a:stretch>
        </p:blipFill>
        <p:spPr>
          <a:xfrm>
            <a:off x="457200" y="4038600"/>
            <a:ext cx="7848600" cy="2667001"/>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pic>
        <p:nvPicPr>
          <p:cNvPr id="4" name="image9.png"/>
          <p:cNvPicPr>
            <a:picLocks noGrp="1"/>
          </p:cNvPicPr>
          <p:nvPr>
            <p:ph idx="1"/>
          </p:nvPr>
        </p:nvPicPr>
        <p:blipFill>
          <a:blip r:embed="rId2" cstate="print"/>
          <a:stretch>
            <a:fillRect/>
          </a:stretch>
        </p:blipFill>
        <p:spPr>
          <a:xfrm>
            <a:off x="0" y="533400"/>
            <a:ext cx="8991600" cy="3276600"/>
          </a:xfrm>
          <a:prstGeom prst="rect">
            <a:avLst/>
          </a:prstGeom>
        </p:spPr>
      </p:pic>
      <p:pic>
        <p:nvPicPr>
          <p:cNvPr id="5" name="image10.png"/>
          <p:cNvPicPr/>
          <p:nvPr/>
        </p:nvPicPr>
        <p:blipFill>
          <a:blip r:embed="rId3" cstate="print"/>
          <a:stretch>
            <a:fillRect/>
          </a:stretch>
        </p:blipFill>
        <p:spPr>
          <a:xfrm>
            <a:off x="533400" y="3764943"/>
            <a:ext cx="8458200" cy="309305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b="1" u="sng" dirty="0" smtClean="0"/>
              <a:t>Introduction</a:t>
            </a:r>
            <a:endParaRPr lang="en-US" dirty="0"/>
          </a:p>
        </p:txBody>
      </p:sp>
      <p:sp>
        <p:nvSpPr>
          <p:cNvPr id="3" name="Content Placeholder 2"/>
          <p:cNvSpPr>
            <a:spLocks noGrp="1"/>
          </p:cNvSpPr>
          <p:nvPr>
            <p:ph idx="1"/>
          </p:nvPr>
        </p:nvSpPr>
        <p:spPr/>
        <p:txBody>
          <a:bodyPr>
            <a:normAutofit fontScale="55000" lnSpcReduction="20000"/>
          </a:bodyPr>
          <a:lstStyle/>
          <a:p>
            <a:r>
              <a:rPr lang="de-DE" b="1" dirty="0"/>
              <a:t>Problem Statement:</a:t>
            </a:r>
            <a:endParaRPr lang="en-US" dirty="0"/>
          </a:p>
          <a:p>
            <a:r>
              <a:rPr lang="de-DE" b="1" dirty="0"/>
              <a:t> </a:t>
            </a:r>
            <a:endParaRPr lang="en-US" dirty="0"/>
          </a:p>
          <a:p>
            <a:r>
              <a:rPr lang="de-DE" b="1" dirty="0"/>
              <a:t>	</a:t>
            </a:r>
            <a:r>
              <a:rPr lang="de-DE" dirty="0"/>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a:t>
            </a:r>
            <a:endParaRPr lang="en-US" dirty="0"/>
          </a:p>
          <a:p>
            <a:r>
              <a:rPr lang="de-DE" dirty="0"/>
              <a:t> </a:t>
            </a:r>
            <a:endParaRPr lang="en-US" dirty="0"/>
          </a:p>
          <a:p>
            <a:r>
              <a:rPr lang="de-DE" dirty="0"/>
              <a:t> Five major factors that contributed to the success of an e-commerce store have been identified as: service quality, system quality, information quality, trust and net benefit. </a:t>
            </a:r>
            <a:endParaRPr lang="en-US" dirty="0"/>
          </a:p>
          <a:p>
            <a:r>
              <a:rPr lang="de-DE" dirty="0"/>
              <a:t> </a:t>
            </a:r>
            <a:endParaRPr lang="en-US" dirty="0"/>
          </a:p>
          <a:p>
            <a:r>
              <a:rPr lang="de-DE" dirty="0"/>
              <a:t>The research furthermore investigated the factors that influence the online customers repeat purchase intention. The combination of both utilitarian value and hedonistic values are needed to affect the repeat purchase intention (loyalty) positively. </a:t>
            </a:r>
            <a:endParaRPr lang="en-US" dirty="0"/>
          </a:p>
          <a:p>
            <a:r>
              <a:rPr lang="de-DE" dirty="0"/>
              <a:t> </a:t>
            </a:r>
            <a:endParaRPr lang="en-US" dirty="0"/>
          </a:p>
          <a:p>
            <a:r>
              <a:rPr lang="de-DE" dirty="0"/>
              <a:t>The data is collected from the Indian online shoppers. Results indicate the e-retail success factors, which are very much critical for customer satisfaction.</a:t>
            </a:r>
            <a:endParaRPr lang="en-US" dirty="0"/>
          </a:p>
          <a:p>
            <a:r>
              <a:rPr lang="de-DE" b="1" dirty="0"/>
              <a:t> </a:t>
            </a:r>
            <a:endParaRPr lang="en-US" dirty="0"/>
          </a:p>
          <a:p>
            <a:r>
              <a:rPr lang="de-DE" dirty="0"/>
              <a:t>The data is collected from </a:t>
            </a:r>
            <a:endParaRPr lang="en-US" dirty="0"/>
          </a:p>
          <a:p>
            <a:r>
              <a:rPr lang="de-DE" b="1" u="sng" dirty="0">
                <a:hlinkClick r:id="rId2"/>
              </a:rPr>
              <a:t>E-retail factors for customer activation and retention: A case study from Indian e-commerce customers</a:t>
            </a:r>
            <a:endParaRPr lang="en-US" dirty="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pic>
        <p:nvPicPr>
          <p:cNvPr id="5" name="image12.png"/>
          <p:cNvPicPr>
            <a:picLocks noGrp="1"/>
          </p:cNvPicPr>
          <p:nvPr>
            <p:ph idx="1"/>
          </p:nvPr>
        </p:nvPicPr>
        <p:blipFill>
          <a:blip r:embed="rId2" cstate="print"/>
          <a:stretch>
            <a:fillRect/>
          </a:stretch>
        </p:blipFill>
        <p:spPr>
          <a:xfrm>
            <a:off x="567238" y="1982262"/>
            <a:ext cx="8009524" cy="4295238"/>
          </a:xfrm>
          <a:prstGeom prst="rect">
            <a:avLst/>
          </a:prstGeom>
        </p:spPr>
      </p:pic>
      <p:pic>
        <p:nvPicPr>
          <p:cNvPr id="4" name="image11.png"/>
          <p:cNvPicPr/>
          <p:nvPr/>
        </p:nvPicPr>
        <p:blipFill>
          <a:blip r:embed="rId3" cstate="print"/>
          <a:stretch>
            <a:fillRect/>
          </a:stretch>
        </p:blipFill>
        <p:spPr>
          <a:xfrm>
            <a:off x="228600" y="762000"/>
            <a:ext cx="8458200" cy="3092957"/>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pic>
        <p:nvPicPr>
          <p:cNvPr id="4" name="image13.png"/>
          <p:cNvPicPr>
            <a:picLocks noGrp="1"/>
          </p:cNvPicPr>
          <p:nvPr>
            <p:ph idx="1"/>
          </p:nvPr>
        </p:nvPicPr>
        <p:blipFill>
          <a:blip r:embed="rId2" cstate="print"/>
          <a:stretch>
            <a:fillRect/>
          </a:stretch>
        </p:blipFill>
        <p:spPr>
          <a:xfrm>
            <a:off x="0" y="838200"/>
            <a:ext cx="8600571" cy="2133600"/>
          </a:xfrm>
          <a:prstGeom prst="rect">
            <a:avLst/>
          </a:prstGeom>
        </p:spPr>
      </p:pic>
      <p:pic>
        <p:nvPicPr>
          <p:cNvPr id="5" name="image14.png"/>
          <p:cNvPicPr/>
          <p:nvPr/>
        </p:nvPicPr>
        <p:blipFill>
          <a:blip r:embed="rId3" cstate="print"/>
          <a:stretch>
            <a:fillRect/>
          </a:stretch>
        </p:blipFill>
        <p:spPr>
          <a:xfrm>
            <a:off x="228600" y="3200400"/>
            <a:ext cx="8382000" cy="3092957"/>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pic>
        <p:nvPicPr>
          <p:cNvPr id="4" name="image15.png"/>
          <p:cNvPicPr>
            <a:picLocks noGrp="1"/>
          </p:cNvPicPr>
          <p:nvPr>
            <p:ph idx="1"/>
          </p:nvPr>
        </p:nvPicPr>
        <p:blipFill>
          <a:blip r:embed="rId2" cstate="print"/>
          <a:stretch>
            <a:fillRect/>
          </a:stretch>
        </p:blipFill>
        <p:spPr>
          <a:xfrm>
            <a:off x="-228600" y="609600"/>
            <a:ext cx="9372599" cy="2819400"/>
          </a:xfrm>
          <a:prstGeom prst="rect">
            <a:avLst/>
          </a:prstGeom>
        </p:spPr>
      </p:pic>
      <p:pic>
        <p:nvPicPr>
          <p:cNvPr id="5" name="image16.png"/>
          <p:cNvPicPr/>
          <p:nvPr/>
        </p:nvPicPr>
        <p:blipFill>
          <a:blip r:embed="rId3" cstate="print"/>
          <a:stretch>
            <a:fillRect/>
          </a:stretch>
        </p:blipFill>
        <p:spPr>
          <a:xfrm>
            <a:off x="-228600" y="3765043"/>
            <a:ext cx="9372600" cy="3092957"/>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image17.png"/>
          <p:cNvPicPr>
            <a:picLocks noGrp="1"/>
          </p:cNvPicPr>
          <p:nvPr>
            <p:ph idx="1"/>
          </p:nvPr>
        </p:nvPicPr>
        <p:blipFill>
          <a:blip r:embed="rId2" cstate="print"/>
          <a:stretch>
            <a:fillRect/>
          </a:stretch>
        </p:blipFill>
        <p:spPr>
          <a:xfrm>
            <a:off x="457200" y="2180538"/>
            <a:ext cx="8229600" cy="3898686"/>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228600" y="1600200"/>
            <a:ext cx="8763000" cy="4800600"/>
          </a:xfrm>
        </p:spPr>
        <p:txBody>
          <a:bodyPr lIns="0" tIns="91440" rIns="457200" bIns="0">
            <a:normAutofit fontScale="32500" lnSpcReduction="20000"/>
          </a:bodyPr>
          <a:lstStyle/>
          <a:p>
            <a:r>
              <a:rPr lang="en-US" dirty="0"/>
              <a:t>		1</a:t>
            </a:r>
          </a:p>
          <a:p>
            <a:r>
              <a:rPr lang="en-US" sz="6400" dirty="0"/>
              <a:t>observations from </a:t>
            </a:r>
            <a:r>
              <a:rPr lang="en-US" sz="6400" dirty="0" err="1"/>
              <a:t>countplot</a:t>
            </a:r>
            <a:r>
              <a:rPr lang="en-US" sz="6400" dirty="0"/>
              <a:t>:</a:t>
            </a:r>
          </a:p>
          <a:p>
            <a:pPr marL="1143000" indent="-1143000">
              <a:buNone/>
            </a:pPr>
            <a:r>
              <a:rPr lang="en-US" sz="6400" dirty="0" smtClean="0"/>
              <a:t>.</a:t>
            </a:r>
            <a:r>
              <a:rPr lang="en-US" sz="6400" dirty="0"/>
              <a:t>females are doing more shopping through online shopping than male.</a:t>
            </a:r>
          </a:p>
          <a:p>
            <a:pPr marL="1143000" indent="-1143000">
              <a:buNone/>
            </a:pPr>
            <a:r>
              <a:rPr lang="en-US" sz="6400" dirty="0" smtClean="0"/>
              <a:t>.</a:t>
            </a:r>
            <a:r>
              <a:rPr lang="en-US" sz="6400" dirty="0"/>
              <a:t>In cities like "Delhi, Greater </a:t>
            </a:r>
            <a:r>
              <a:rPr lang="en-US" sz="6400" dirty="0" err="1"/>
              <a:t>NOida</a:t>
            </a:r>
            <a:r>
              <a:rPr lang="en-US" sz="6400" dirty="0"/>
              <a:t> &amp; </a:t>
            </a:r>
            <a:r>
              <a:rPr lang="en-US" sz="6400" dirty="0" err="1"/>
              <a:t>Bangolore</a:t>
            </a:r>
            <a:r>
              <a:rPr lang="en-US" sz="6400" dirty="0"/>
              <a:t>" are doing more</a:t>
            </a:r>
          </a:p>
          <a:p>
            <a:pPr marL="1143000" indent="-1143000">
              <a:buNone/>
            </a:pPr>
            <a:r>
              <a:rPr lang="en-US" sz="6400" dirty="0" smtClean="0"/>
              <a:t>shopping </a:t>
            </a:r>
            <a:r>
              <a:rPr lang="en-US" sz="6400" dirty="0" err="1"/>
              <a:t>throgh</a:t>
            </a:r>
            <a:r>
              <a:rPr lang="en-US" sz="6400" dirty="0"/>
              <a:t> </a:t>
            </a:r>
            <a:r>
              <a:rPr lang="en-US" sz="6400" dirty="0" err="1"/>
              <a:t>onlines</a:t>
            </a:r>
            <a:r>
              <a:rPr lang="en-US" sz="6400" dirty="0"/>
              <a:t> may be </a:t>
            </a:r>
            <a:r>
              <a:rPr lang="en-US" sz="6400" dirty="0" err="1"/>
              <a:t>beacause</a:t>
            </a:r>
            <a:r>
              <a:rPr lang="en-US" sz="6400" dirty="0"/>
              <a:t> of their busy	schedule or</a:t>
            </a:r>
          </a:p>
          <a:p>
            <a:pPr marL="1143000" indent="-1143000">
              <a:buNone/>
            </a:pPr>
            <a:r>
              <a:rPr lang="en-US" sz="6400" dirty="0" smtClean="0"/>
              <a:t>easy/quick </a:t>
            </a:r>
            <a:r>
              <a:rPr lang="en-US" sz="6400" dirty="0"/>
              <a:t>delivery</a:t>
            </a:r>
          </a:p>
          <a:p>
            <a:pPr marL="1143000" indent="-1143000">
              <a:buNone/>
            </a:pPr>
            <a:r>
              <a:rPr lang="en-US" sz="6400" dirty="0" smtClean="0"/>
              <a:t>based </a:t>
            </a:r>
            <a:r>
              <a:rPr lang="en-US" sz="6400" dirty="0"/>
              <a:t>on time period There are many customers doing online shopping</a:t>
            </a:r>
          </a:p>
          <a:p>
            <a:pPr marL="1143000" indent="-1143000">
              <a:buNone/>
            </a:pPr>
            <a:r>
              <a:rPr lang="en-US" sz="6400" dirty="0" smtClean="0"/>
              <a:t>since </a:t>
            </a:r>
            <a:r>
              <a:rPr lang="en-US" sz="6400" dirty="0"/>
              <a:t>more than 4 yrs while every year new customer	is added.</a:t>
            </a:r>
          </a:p>
          <a:p>
            <a:pPr marL="1143000" indent="-1143000">
              <a:buNone/>
            </a:pPr>
            <a:r>
              <a:rPr lang="en-US" sz="6400" dirty="0" err="1" smtClean="0"/>
              <a:t>No.of</a:t>
            </a:r>
            <a:r>
              <a:rPr lang="en-US" sz="6400" dirty="0" smtClean="0"/>
              <a:t> </a:t>
            </a:r>
            <a:r>
              <a:rPr lang="en-US" sz="6400" dirty="0"/>
              <a:t>times online purchase done in last 1 yr is more no of customer</a:t>
            </a:r>
          </a:p>
          <a:p>
            <a:pPr marL="1143000" indent="-1143000">
              <a:buNone/>
            </a:pPr>
            <a:r>
              <a:rPr lang="en-US" sz="6400" dirty="0" smtClean="0"/>
              <a:t>done </a:t>
            </a:r>
            <a:r>
              <a:rPr lang="en-US" sz="6400" dirty="0"/>
              <a:t>online shopping </a:t>
            </a:r>
            <a:r>
              <a:rPr lang="en-US" sz="6400" dirty="0" err="1"/>
              <a:t>upto</a:t>
            </a:r>
            <a:r>
              <a:rPr lang="en-US" sz="6400" dirty="0"/>
              <a:t> 10 times</a:t>
            </a:r>
          </a:p>
          <a:p>
            <a:pPr marL="1143000" indent="-1143000">
              <a:buNone/>
            </a:pPr>
            <a:r>
              <a:rPr lang="en-US" sz="6400" dirty="0" smtClean="0"/>
              <a:t>Most </a:t>
            </a:r>
            <a:r>
              <a:rPr lang="en-US" sz="6400" dirty="0"/>
              <a:t>of the customers are using "Mobile Internet" for online shopping.</a:t>
            </a:r>
          </a:p>
          <a:p>
            <a:pPr marL="1143000" indent="-1143000">
              <a:buNone/>
            </a:pPr>
            <a:r>
              <a:rPr lang="en-US" sz="6400" dirty="0" smtClean="0"/>
              <a:t>Most </a:t>
            </a:r>
            <a:r>
              <a:rPr lang="en-US" sz="6400" dirty="0"/>
              <a:t>of the customers doing online shopping through their </a:t>
            </a:r>
            <a:r>
              <a:rPr lang="en-US" sz="6400" dirty="0" smtClean="0"/>
              <a:t>mobile Phones</a:t>
            </a:r>
            <a:r>
              <a:rPr lang="en-US" sz="6400" dirty="0"/>
              <a:t> </a:t>
            </a:r>
            <a:endParaRPr lang="en-US" sz="72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32500" lnSpcReduction="20000"/>
          </a:bodyPr>
          <a:lstStyle/>
          <a:p>
            <a:r>
              <a:rPr lang="en-US" sz="5600" dirty="0" smtClean="0"/>
              <a:t>and laptops only.</a:t>
            </a:r>
          </a:p>
          <a:p>
            <a:r>
              <a:rPr lang="en-US" sz="5600" dirty="0" smtClean="0"/>
              <a:t>The screen size they are using is "others &amp; 5.5 inches". may be the</a:t>
            </a:r>
          </a:p>
          <a:p>
            <a:r>
              <a:rPr lang="en-US" sz="5600" dirty="0" smtClean="0"/>
              <a:t>Customers are using the </a:t>
            </a:r>
            <a:r>
              <a:rPr lang="en-US" sz="5600" dirty="0" err="1" smtClean="0"/>
              <a:t>scrrens</a:t>
            </a:r>
            <a:r>
              <a:rPr lang="en-US" sz="5600" dirty="0" smtClean="0"/>
              <a:t> of more than 5.5	screen </a:t>
            </a:r>
            <a:r>
              <a:rPr lang="en-US" sz="5600" dirty="0" err="1" smtClean="0"/>
              <a:t>i.e</a:t>
            </a:r>
            <a:r>
              <a:rPr lang="en-US" sz="5600" dirty="0" smtClean="0"/>
              <a:t> laptops</a:t>
            </a:r>
          </a:p>
          <a:p>
            <a:r>
              <a:rPr lang="en-US" sz="5600" dirty="0" smtClean="0"/>
              <a:t>Most of the customers are using the operating system of "window/windows</a:t>
            </a:r>
          </a:p>
          <a:p>
            <a:r>
              <a:rPr lang="en-US" sz="5600" dirty="0" err="1" smtClean="0"/>
              <a:t>mobile"than</a:t>
            </a:r>
            <a:r>
              <a:rPr lang="en-US" sz="5600" dirty="0" smtClean="0"/>
              <a:t> Android.</a:t>
            </a:r>
          </a:p>
          <a:p>
            <a:r>
              <a:rPr lang="en-US" sz="5600" dirty="0" smtClean="0"/>
              <a:t>The browser they are using is "Google Chrome“</a:t>
            </a:r>
          </a:p>
          <a:p>
            <a:r>
              <a:rPr lang="en-US" sz="5600" dirty="0" smtClean="0"/>
              <a:t>"Search Engine" channel is mostly used by the customers to do online</a:t>
            </a:r>
          </a:p>
          <a:p>
            <a:r>
              <a:rPr lang="en-US" sz="5600" dirty="0" smtClean="0"/>
              <a:t>Shopping</a:t>
            </a:r>
          </a:p>
          <a:p>
            <a:r>
              <a:rPr lang="en-US" sz="5600" dirty="0" smtClean="0"/>
              <a:t>The </a:t>
            </a:r>
            <a:r>
              <a:rPr lang="en-US" sz="5600" dirty="0" err="1" smtClean="0"/>
              <a:t>cusomers</a:t>
            </a:r>
            <a:r>
              <a:rPr lang="en-US" sz="5600" dirty="0" smtClean="0"/>
              <a:t> are again using the "search Engine or Application of the</a:t>
            </a:r>
          </a:p>
          <a:p>
            <a:r>
              <a:rPr lang="en-US" sz="5600" dirty="0" smtClean="0"/>
              <a:t>store" to reach the online retail store.</a:t>
            </a:r>
          </a:p>
          <a:p>
            <a:r>
              <a:rPr lang="en-US" sz="5600" dirty="0" smtClean="0"/>
              <a:t>most of the customers are </a:t>
            </a:r>
            <a:r>
              <a:rPr lang="en-US" sz="5600" dirty="0" err="1" smtClean="0"/>
              <a:t>spnding</a:t>
            </a:r>
            <a:r>
              <a:rPr lang="en-US" sz="5600" dirty="0" smtClean="0"/>
              <a:t> </a:t>
            </a:r>
            <a:r>
              <a:rPr lang="en-US" sz="5600" dirty="0" err="1" smtClean="0"/>
              <a:t>morethan</a:t>
            </a:r>
            <a:r>
              <a:rPr lang="en-US" sz="5600" dirty="0" smtClean="0"/>
              <a:t> 15 </a:t>
            </a:r>
            <a:r>
              <a:rPr lang="en-US" sz="5600" dirty="0" err="1" smtClean="0"/>
              <a:t>mins</a:t>
            </a:r>
            <a:r>
              <a:rPr lang="en-US" sz="5600" dirty="0" smtClean="0"/>
              <a:t> on e-retail store</a:t>
            </a:r>
          </a:p>
          <a:p>
            <a:r>
              <a:rPr lang="en-US" sz="5600" dirty="0" smtClean="0"/>
              <a:t>before making purchase.</a:t>
            </a:r>
          </a:p>
          <a:p>
            <a:r>
              <a:rPr lang="en-US" sz="5600" dirty="0" smtClean="0"/>
              <a:t>most of the customers are doing payments through credit/debit cards</a:t>
            </a:r>
          </a:p>
          <a:p>
            <a:r>
              <a:rPr lang="en-US" sz="5600" dirty="0" smtClean="0"/>
              <a:t>The customers are abandon the items sometimes because they are getting</a:t>
            </a:r>
          </a:p>
          <a:p>
            <a:r>
              <a:rPr lang="en-US" sz="5600" dirty="0" smtClean="0"/>
              <a:t>better </a:t>
            </a:r>
            <a:r>
              <a:rPr lang="en-US" sz="5600" dirty="0" err="1" smtClean="0"/>
              <a:t>roducts</a:t>
            </a:r>
            <a:r>
              <a:rPr lang="en-US" sz="5600" dirty="0" smtClean="0"/>
              <a:t> in less price and good quality</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CHECKING CORRELATION</a:t>
            </a:r>
            <a:br>
              <a:rPr lang="en-US" dirty="0" smtClean="0"/>
            </a:br>
            <a:endParaRPr lang="en-US" dirty="0"/>
          </a:p>
        </p:txBody>
      </p:sp>
      <p:sp>
        <p:nvSpPr>
          <p:cNvPr id="3" name="Content Placeholder 2"/>
          <p:cNvSpPr>
            <a:spLocks noGrp="1"/>
          </p:cNvSpPr>
          <p:nvPr>
            <p:ph idx="1"/>
          </p:nvPr>
        </p:nvSpPr>
        <p:spPr/>
        <p:txBody>
          <a:bodyPr>
            <a:normAutofit/>
          </a:bodyPr>
          <a:lstStyle/>
          <a:p>
            <a:pPr lvl="1"/>
            <a:r>
              <a:rPr lang="en-US" sz="1400" dirty="0" err="1" smtClean="0"/>
              <a:t>df.corr</a:t>
            </a:r>
            <a:r>
              <a:rPr lang="en-US" sz="1400" dirty="0" smtClean="0"/>
              <a:t>()</a:t>
            </a:r>
          </a:p>
          <a:p>
            <a:r>
              <a:rPr lang="en-US" sz="1600" dirty="0" err="1" smtClean="0"/>
              <a:t>corr_mat</a:t>
            </a:r>
            <a:r>
              <a:rPr lang="en-US" sz="1600" b="1" dirty="0" smtClean="0"/>
              <a:t>=</a:t>
            </a:r>
            <a:r>
              <a:rPr lang="en-US" sz="1600" dirty="0" err="1" smtClean="0"/>
              <a:t>df.corr</a:t>
            </a:r>
            <a:r>
              <a:rPr lang="en-US" sz="1600" dirty="0"/>
              <a:t>()</a:t>
            </a:r>
          </a:p>
          <a:p>
            <a:r>
              <a:rPr lang="en-US" sz="1600" dirty="0" err="1" smtClean="0"/>
              <a:t>plt.figure</a:t>
            </a:r>
            <a:r>
              <a:rPr lang="en-US" sz="1600" dirty="0" smtClean="0"/>
              <a:t>(</a:t>
            </a:r>
            <a:r>
              <a:rPr lang="en-US" sz="1600" dirty="0" err="1" smtClean="0"/>
              <a:t>figsize</a:t>
            </a:r>
            <a:r>
              <a:rPr lang="en-US" sz="1600" b="1" dirty="0"/>
              <a:t>=</a:t>
            </a:r>
            <a:r>
              <a:rPr lang="en-US" sz="1600" dirty="0"/>
              <a:t>[80,80])</a:t>
            </a:r>
          </a:p>
          <a:p>
            <a:r>
              <a:rPr lang="en-US" sz="1600" dirty="0" err="1" smtClean="0"/>
              <a:t>sns.heatmap</a:t>
            </a:r>
            <a:r>
              <a:rPr lang="en-US" sz="1600" dirty="0" smtClean="0"/>
              <a:t>(</a:t>
            </a:r>
            <a:r>
              <a:rPr lang="en-US" sz="1600" dirty="0" err="1" smtClean="0"/>
              <a:t>corr_mat,annot</a:t>
            </a:r>
            <a:r>
              <a:rPr lang="en-US" sz="1600" b="1" dirty="0" smtClean="0"/>
              <a:t>=True</a:t>
            </a:r>
            <a:r>
              <a:rPr lang="en-US" sz="1600" dirty="0"/>
              <a:t>)</a:t>
            </a:r>
          </a:p>
          <a:p>
            <a:r>
              <a:rPr lang="en-US" sz="1600" dirty="0" err="1" smtClean="0"/>
              <a:t>plt.title</a:t>
            </a:r>
            <a:r>
              <a:rPr lang="en-US" sz="1600" dirty="0"/>
              <a:t>("</a:t>
            </a:r>
            <a:r>
              <a:rPr lang="en-US" sz="1600" dirty="0" err="1"/>
              <a:t>CorrelationMatrix</a:t>
            </a:r>
            <a:r>
              <a:rPr lang="en-US" sz="1600" dirty="0"/>
              <a:t>")</a:t>
            </a:r>
          </a:p>
          <a:p>
            <a:r>
              <a:rPr lang="en-US" sz="1600" dirty="0" err="1" smtClean="0"/>
              <a:t>plt.savefig</a:t>
            </a:r>
            <a:r>
              <a:rPr lang="en-US" sz="1600" dirty="0"/>
              <a:t>('correlation_matrix.jpg')</a:t>
            </a:r>
          </a:p>
          <a:p>
            <a:r>
              <a:rPr lang="en-US" sz="1600" dirty="0" err="1" smtClean="0"/>
              <a:t>plt.show</a:t>
            </a:r>
            <a:r>
              <a:rPr lang="en-US" sz="1600" dirty="0"/>
              <a:t>()</a:t>
            </a:r>
          </a:p>
          <a:p>
            <a:pPr lvl="1"/>
            <a:endParaRPr lang="en-US" sz="1400" dirty="0"/>
          </a:p>
        </p:txBody>
      </p:sp>
      <p:pic>
        <p:nvPicPr>
          <p:cNvPr id="4" name="image18.png"/>
          <p:cNvPicPr/>
          <p:nvPr/>
        </p:nvPicPr>
        <p:blipFill>
          <a:blip r:embed="rId2" cstate="print"/>
          <a:stretch>
            <a:fillRect/>
          </a:stretch>
        </p:blipFill>
        <p:spPr>
          <a:xfrm>
            <a:off x="533401" y="4114800"/>
            <a:ext cx="3657600" cy="245496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Bivariate</a:t>
            </a:r>
            <a:r>
              <a:rPr lang="en-US" dirty="0" smtClean="0"/>
              <a:t> Analysis</a:t>
            </a:r>
            <a:endParaRPr lang="en-US" dirty="0"/>
          </a:p>
        </p:txBody>
      </p:sp>
      <p:sp>
        <p:nvSpPr>
          <p:cNvPr id="5" name="Content Placeholder 4"/>
          <p:cNvSpPr>
            <a:spLocks noGrp="1"/>
          </p:cNvSpPr>
          <p:nvPr>
            <p:ph idx="1"/>
          </p:nvPr>
        </p:nvSpPr>
        <p:spPr/>
        <p:txBody>
          <a:bodyPr>
            <a:normAutofit/>
          </a:bodyPr>
          <a:lstStyle/>
          <a:p>
            <a:r>
              <a:rPr lang="en-US" sz="1600" dirty="0" err="1" smtClean="0"/>
              <a:t>plt.scatter</a:t>
            </a:r>
            <a:r>
              <a:rPr lang="en-US" sz="1600" dirty="0" smtClean="0"/>
              <a:t>(</a:t>
            </a:r>
            <a:r>
              <a:rPr lang="en-US" sz="1600" dirty="0" err="1" smtClean="0"/>
              <a:t>df</a:t>
            </a:r>
            <a:r>
              <a:rPr lang="en-US" sz="1600" dirty="0" smtClean="0"/>
              <a:t>['4 What is the Pin Code of where you shop online from?'],</a:t>
            </a:r>
            <a:r>
              <a:rPr lang="en-US" sz="1600" dirty="0" err="1" smtClean="0"/>
              <a:t>df</a:t>
            </a:r>
            <a:r>
              <a:rPr lang="en-US" sz="1600" dirty="0" smtClean="0"/>
              <a:t>['3 Which city do you shop online from?'])</a:t>
            </a:r>
          </a:p>
          <a:p>
            <a:endParaRPr lang="en-US" sz="1600" dirty="0"/>
          </a:p>
        </p:txBody>
      </p:sp>
      <p:pic>
        <p:nvPicPr>
          <p:cNvPr id="6" name="image19.png"/>
          <p:cNvPicPr/>
          <p:nvPr/>
        </p:nvPicPr>
        <p:blipFill>
          <a:blip r:embed="rId2" cstate="print"/>
          <a:stretch>
            <a:fillRect/>
          </a:stretch>
        </p:blipFill>
        <p:spPr>
          <a:xfrm>
            <a:off x="0" y="2057400"/>
            <a:ext cx="4055165" cy="2361538"/>
          </a:xfrm>
          <a:prstGeom prst="rect">
            <a:avLst/>
          </a:prstGeom>
        </p:spPr>
      </p:pic>
      <p:sp>
        <p:nvSpPr>
          <p:cNvPr id="7" name="Rectangle 6"/>
          <p:cNvSpPr/>
          <p:nvPr/>
        </p:nvSpPr>
        <p:spPr>
          <a:xfrm>
            <a:off x="685800" y="4419600"/>
            <a:ext cx="7924800" cy="646331"/>
          </a:xfrm>
          <a:prstGeom prst="rect">
            <a:avLst/>
          </a:prstGeom>
        </p:spPr>
        <p:txBody>
          <a:bodyPr wrap="square">
            <a:spAutoFit/>
          </a:bodyPr>
          <a:lstStyle/>
          <a:p>
            <a:r>
              <a:rPr lang="en-US" dirty="0" err="1" smtClean="0"/>
              <a:t>plt.scatter</a:t>
            </a:r>
            <a:r>
              <a:rPr lang="en-US" dirty="0" smtClean="0"/>
              <a:t>(</a:t>
            </a:r>
            <a:r>
              <a:rPr lang="en-US" dirty="0" err="1" smtClean="0"/>
              <a:t>df</a:t>
            </a:r>
            <a:r>
              <a:rPr lang="en-US" dirty="0" smtClean="0"/>
              <a:t>['5 Since How Long You are Shopping Online ?'],</a:t>
            </a:r>
            <a:r>
              <a:rPr lang="en-US" dirty="0" err="1" smtClean="0"/>
              <a:t>df</a:t>
            </a:r>
            <a:r>
              <a:rPr lang="en-US" dirty="0" smtClean="0"/>
              <a:t>['3 Which city do you shop online from?'])</a:t>
            </a:r>
            <a:endParaRPr lang="en-US" dirty="0"/>
          </a:p>
        </p:txBody>
      </p:sp>
      <p:pic>
        <p:nvPicPr>
          <p:cNvPr id="8" name="image20.png"/>
          <p:cNvPicPr/>
          <p:nvPr/>
        </p:nvPicPr>
        <p:blipFill>
          <a:blip r:embed="rId3" cstate="print"/>
          <a:stretch>
            <a:fillRect/>
          </a:stretch>
        </p:blipFill>
        <p:spPr>
          <a:xfrm>
            <a:off x="3352800" y="4724401"/>
            <a:ext cx="3982278" cy="21336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changing the </a:t>
            </a:r>
            <a:r>
              <a:rPr lang="en-US" sz="2800" b="1" dirty="0" err="1"/>
              <a:t>categeorical</a:t>
            </a:r>
            <a:r>
              <a:rPr lang="en-US" sz="2800" b="1" dirty="0"/>
              <a:t> values into numerical by using </a:t>
            </a:r>
            <a:r>
              <a:rPr lang="en-US" sz="2800" b="1" dirty="0" err="1"/>
              <a:t>OrdinalEncoder</a:t>
            </a:r>
            <a:r>
              <a:rPr lang="en-US" sz="2800" dirty="0"/>
              <a:t/>
            </a:r>
            <a:br>
              <a:rPr lang="en-US" sz="2800" dirty="0"/>
            </a:br>
            <a:endParaRPr lang="en-US" sz="2800" dirty="0"/>
          </a:p>
        </p:txBody>
      </p:sp>
      <p:sp>
        <p:nvSpPr>
          <p:cNvPr id="3" name="Content Placeholder 2"/>
          <p:cNvSpPr>
            <a:spLocks noGrp="1"/>
          </p:cNvSpPr>
          <p:nvPr>
            <p:ph idx="1"/>
          </p:nvPr>
        </p:nvSpPr>
        <p:spPr/>
        <p:txBody>
          <a:bodyPr>
            <a:normAutofit/>
          </a:bodyPr>
          <a:lstStyle/>
          <a:p>
            <a:r>
              <a:rPr lang="en-US" sz="1600" b="1" dirty="0"/>
              <a:t>from </a:t>
            </a:r>
            <a:r>
              <a:rPr lang="en-US" sz="1600" dirty="0" err="1"/>
              <a:t>sklearn.preprocessing</a:t>
            </a:r>
            <a:r>
              <a:rPr lang="en-US" sz="1600" dirty="0"/>
              <a:t> </a:t>
            </a:r>
            <a:r>
              <a:rPr lang="en-US" sz="1600" b="1" dirty="0"/>
              <a:t>import </a:t>
            </a:r>
            <a:r>
              <a:rPr lang="en-US" sz="1600" dirty="0" err="1"/>
              <a:t>OrdinalEncoder</a:t>
            </a:r>
            <a:r>
              <a:rPr lang="en-US" sz="1600" dirty="0"/>
              <a:t> enc</a:t>
            </a:r>
            <a:r>
              <a:rPr lang="en-US" sz="1600" b="1" dirty="0"/>
              <a:t>=</a:t>
            </a:r>
            <a:r>
              <a:rPr lang="en-US" sz="1600" dirty="0" err="1"/>
              <a:t>OrdinalEncoder</a:t>
            </a:r>
            <a:r>
              <a:rPr lang="en-US" sz="1600" dirty="0"/>
              <a:t>()</a:t>
            </a:r>
          </a:p>
          <a:p>
            <a:r>
              <a:rPr lang="en-US" sz="1600" b="1" dirty="0"/>
              <a:t>for </a:t>
            </a:r>
            <a:r>
              <a:rPr lang="en-US" sz="1600" dirty="0" err="1"/>
              <a:t>i</a:t>
            </a:r>
            <a:r>
              <a:rPr lang="en-US" sz="1600" dirty="0"/>
              <a:t> </a:t>
            </a:r>
            <a:r>
              <a:rPr lang="en-US" sz="1600" b="1" dirty="0"/>
              <a:t>in </a:t>
            </a:r>
            <a:r>
              <a:rPr lang="en-US" sz="1600" dirty="0" err="1"/>
              <a:t>df.columns</a:t>
            </a:r>
            <a:r>
              <a:rPr lang="en-US" sz="1600" dirty="0"/>
              <a:t>[:47]:</a:t>
            </a:r>
          </a:p>
          <a:p>
            <a:r>
              <a:rPr lang="en-US" sz="1600" b="1" dirty="0"/>
              <a:t>if </a:t>
            </a:r>
            <a:r>
              <a:rPr lang="en-US" sz="1600" dirty="0" err="1"/>
              <a:t>df</a:t>
            </a:r>
            <a:r>
              <a:rPr lang="en-US" sz="1600" dirty="0"/>
              <a:t>[</a:t>
            </a:r>
            <a:r>
              <a:rPr lang="en-US" sz="1600" dirty="0" err="1"/>
              <a:t>i</a:t>
            </a:r>
            <a:r>
              <a:rPr lang="en-US" sz="1600" dirty="0"/>
              <a:t>].</a:t>
            </a:r>
            <a:r>
              <a:rPr lang="en-US" sz="1600" dirty="0" err="1"/>
              <a:t>dtypes</a:t>
            </a:r>
            <a:r>
              <a:rPr lang="en-US" sz="1600" b="1" dirty="0"/>
              <a:t>==</a:t>
            </a:r>
            <a:r>
              <a:rPr lang="en-US" sz="1600" dirty="0"/>
              <a:t>'object':</a:t>
            </a:r>
          </a:p>
          <a:p>
            <a:r>
              <a:rPr lang="en-US" sz="1600" dirty="0" err="1"/>
              <a:t>df</a:t>
            </a:r>
            <a:r>
              <a:rPr lang="en-US" sz="1600" dirty="0"/>
              <a:t>[</a:t>
            </a:r>
            <a:r>
              <a:rPr lang="en-US" sz="1600" dirty="0" err="1"/>
              <a:t>i</a:t>
            </a:r>
            <a:r>
              <a:rPr lang="en-US" sz="1600" dirty="0"/>
              <a:t>]</a:t>
            </a:r>
            <a:r>
              <a:rPr lang="en-US" sz="1600" b="1" dirty="0"/>
              <a:t>=</a:t>
            </a:r>
            <a:r>
              <a:rPr lang="en-US" sz="1600" dirty="0" err="1"/>
              <a:t>enc.fit_transform</a:t>
            </a:r>
            <a:r>
              <a:rPr lang="en-US" sz="1600" dirty="0"/>
              <a:t>(</a:t>
            </a:r>
            <a:r>
              <a:rPr lang="en-US" sz="1600" dirty="0" err="1"/>
              <a:t>df</a:t>
            </a:r>
            <a:r>
              <a:rPr lang="en-US" sz="1600" dirty="0"/>
              <a:t>[</a:t>
            </a:r>
            <a:r>
              <a:rPr lang="en-US" sz="1600" dirty="0" err="1"/>
              <a:t>i</a:t>
            </a:r>
            <a:r>
              <a:rPr lang="en-US" sz="1600" dirty="0"/>
              <a:t>].</a:t>
            </a:r>
            <a:r>
              <a:rPr lang="en-US" sz="1600" dirty="0" err="1"/>
              <a:t>values.reshape</a:t>
            </a:r>
            <a:r>
              <a:rPr lang="en-US" sz="1600" dirty="0"/>
              <a:t>(</a:t>
            </a:r>
            <a:r>
              <a:rPr lang="en-US" sz="1600" b="1" dirty="0"/>
              <a:t>-</a:t>
            </a:r>
            <a:r>
              <a:rPr lang="en-US" sz="1600" dirty="0"/>
              <a:t>1,1))</a:t>
            </a:r>
          </a:p>
          <a:p>
            <a:r>
              <a:rPr lang="en-US" sz="1600" dirty="0" err="1"/>
              <a:t>df</a:t>
            </a:r>
            <a:endParaRPr lang="en-US" sz="1600" dirty="0"/>
          </a:p>
          <a:p>
            <a:r>
              <a:rPr lang="en-US" sz="1600" b="1" dirty="0"/>
              <a:t>Let's check the data distribution among all the columns</a:t>
            </a:r>
            <a:endParaRPr lang="en-US" sz="1600" dirty="0"/>
          </a:p>
          <a:p>
            <a:endParaRPr lang="en-US" sz="1600" dirty="0"/>
          </a:p>
        </p:txBody>
      </p:sp>
      <p:pic>
        <p:nvPicPr>
          <p:cNvPr id="4" name="image21.png"/>
          <p:cNvPicPr/>
          <p:nvPr/>
        </p:nvPicPr>
        <p:blipFill>
          <a:blip r:embed="rId2" cstate="print"/>
          <a:stretch>
            <a:fillRect/>
          </a:stretch>
        </p:blipFill>
        <p:spPr>
          <a:xfrm>
            <a:off x="838200" y="3352800"/>
            <a:ext cx="7696200" cy="312420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checking outliers</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1600" dirty="0"/>
              <a:t>There are 71 columns in dataset so its not possible to plot each and every columns </a:t>
            </a:r>
            <a:r>
              <a:rPr lang="en-US" sz="1600" dirty="0" err="1"/>
              <a:t>seperately</a:t>
            </a:r>
            <a:r>
              <a:rPr lang="en-US" sz="1600" dirty="0"/>
              <a:t> or plot all together </a:t>
            </a:r>
            <a:r>
              <a:rPr lang="en-US" sz="1600" dirty="0" err="1"/>
              <a:t>also,so</a:t>
            </a:r>
            <a:r>
              <a:rPr lang="en-US" sz="1600" dirty="0"/>
              <a:t> we will print some of the columns first and later ones as second</a:t>
            </a:r>
          </a:p>
          <a:p>
            <a:r>
              <a:rPr lang="en-US" sz="1600" i="1" dirty="0" smtClean="0"/>
              <a:t>#</a:t>
            </a:r>
            <a:r>
              <a:rPr lang="en-US" sz="1600" i="1" dirty="0"/>
              <a:t>plotting </a:t>
            </a:r>
            <a:r>
              <a:rPr lang="en-US" sz="1600" i="1" dirty="0" err="1"/>
              <a:t>boxplots</a:t>
            </a:r>
            <a:r>
              <a:rPr lang="en-US" sz="1600" i="1" dirty="0"/>
              <a:t> for first 20 columns</a:t>
            </a:r>
            <a:endParaRPr lang="en-US" sz="1600" dirty="0"/>
          </a:p>
          <a:p>
            <a:r>
              <a:rPr lang="en-US" sz="1600" dirty="0" smtClean="0"/>
              <a:t>df1</a:t>
            </a:r>
            <a:r>
              <a:rPr lang="en-US" sz="1600" b="1" dirty="0" smtClean="0"/>
              <a:t>=</a:t>
            </a:r>
            <a:r>
              <a:rPr lang="en-US" sz="1600" dirty="0" err="1" smtClean="0"/>
              <a:t>df.iloc</a:t>
            </a:r>
            <a:r>
              <a:rPr lang="en-US" sz="1600" dirty="0"/>
              <a:t>[:,:20]</a:t>
            </a:r>
          </a:p>
          <a:p>
            <a:r>
              <a:rPr lang="en-US" sz="1600" dirty="0" smtClean="0"/>
              <a:t>df1.plot(kind</a:t>
            </a:r>
            <a:r>
              <a:rPr lang="en-US" sz="1600" b="1" dirty="0"/>
              <a:t>=</a:t>
            </a:r>
            <a:r>
              <a:rPr lang="en-US" sz="1600" dirty="0"/>
              <a:t>'</a:t>
            </a:r>
            <a:r>
              <a:rPr lang="en-US" sz="1600" dirty="0" err="1"/>
              <a:t>box',subplots</a:t>
            </a:r>
            <a:r>
              <a:rPr lang="en-US" sz="1600" b="1" dirty="0"/>
              <a:t>=</a:t>
            </a:r>
            <a:r>
              <a:rPr lang="en-US" sz="1600" b="1" dirty="0" err="1"/>
              <a:t>True</a:t>
            </a:r>
            <a:r>
              <a:rPr lang="en-US" sz="1600" dirty="0" err="1"/>
              <a:t>,figsize</a:t>
            </a:r>
            <a:r>
              <a:rPr lang="en-US" sz="1600" b="1" dirty="0"/>
              <a:t>=</a:t>
            </a:r>
            <a:r>
              <a:rPr lang="en-US" sz="1600" dirty="0"/>
              <a:t>(15,10))</a:t>
            </a:r>
          </a:p>
          <a:p>
            <a:r>
              <a:rPr lang="en-US" sz="1600" dirty="0" err="1" smtClean="0"/>
              <a:t>plt.show</a:t>
            </a:r>
            <a:r>
              <a:rPr lang="en-US" sz="1600" dirty="0"/>
              <a:t>()</a:t>
            </a:r>
          </a:p>
          <a:p>
            <a:endParaRPr lang="en-US" sz="1600" dirty="0"/>
          </a:p>
        </p:txBody>
      </p:sp>
      <p:pic>
        <p:nvPicPr>
          <p:cNvPr id="4" name="image22.png"/>
          <p:cNvPicPr/>
          <p:nvPr/>
        </p:nvPicPr>
        <p:blipFill>
          <a:blip r:embed="rId2" cstate="print"/>
          <a:stretch>
            <a:fillRect/>
          </a:stretch>
        </p:blipFill>
        <p:spPr>
          <a:xfrm>
            <a:off x="762000" y="3276600"/>
            <a:ext cx="8610600" cy="35814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s://www.researchgate.net/profile/Vikas_Kumar146/publication/346412647/figure/fig1/AS:962618307145728@1606517497246/Proposed-customer-retention-model_W640.jpg"/>
          <p:cNvPicPr>
            <a:picLocks noGrp="1"/>
          </p:cNvPicPr>
          <p:nvPr>
            <p:ph idx="1"/>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990600" y="2133600"/>
            <a:ext cx="7086600" cy="4038599"/>
          </a:xfrm>
          <a:prstGeom prst="rect">
            <a:avLst/>
          </a:prstGeom>
          <a:noFill/>
          <a:ln>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1600" dirty="0"/>
              <a:t>df1</a:t>
            </a:r>
            <a:r>
              <a:rPr lang="en-US" sz="1600" b="1" dirty="0"/>
              <a:t>=</a:t>
            </a:r>
            <a:r>
              <a:rPr lang="en-US" sz="1600" dirty="0" err="1"/>
              <a:t>df.iloc</a:t>
            </a:r>
            <a:r>
              <a:rPr lang="en-US" sz="1600" dirty="0"/>
              <a:t>[:,21:40]</a:t>
            </a:r>
          </a:p>
          <a:p>
            <a:r>
              <a:rPr lang="en-US" sz="1600" dirty="0"/>
              <a:t>df1.plot(kind</a:t>
            </a:r>
            <a:r>
              <a:rPr lang="en-US" sz="1600" b="1" dirty="0"/>
              <a:t>=</a:t>
            </a:r>
            <a:r>
              <a:rPr lang="en-US" sz="1600" dirty="0"/>
              <a:t>'</a:t>
            </a:r>
            <a:r>
              <a:rPr lang="en-US" sz="1600" dirty="0" err="1"/>
              <a:t>box',subplots</a:t>
            </a:r>
            <a:r>
              <a:rPr lang="en-US" sz="1600" b="1" dirty="0"/>
              <a:t>=</a:t>
            </a:r>
            <a:r>
              <a:rPr lang="en-US" sz="1600" b="1" dirty="0" err="1"/>
              <a:t>True</a:t>
            </a:r>
            <a:r>
              <a:rPr lang="en-US" sz="1600" dirty="0" err="1"/>
              <a:t>,figsize</a:t>
            </a:r>
            <a:r>
              <a:rPr lang="en-US" sz="1600" b="1" dirty="0"/>
              <a:t>=</a:t>
            </a:r>
            <a:r>
              <a:rPr lang="en-US" sz="1600" dirty="0"/>
              <a:t>(15,10)) </a:t>
            </a:r>
            <a:r>
              <a:rPr lang="en-US" sz="1600" dirty="0" err="1"/>
              <a:t>plt.show</a:t>
            </a:r>
            <a:r>
              <a:rPr lang="en-US" sz="1600" dirty="0"/>
              <a:t>()</a:t>
            </a:r>
          </a:p>
          <a:p>
            <a:endParaRPr lang="en-US" dirty="0"/>
          </a:p>
        </p:txBody>
      </p:sp>
      <p:pic>
        <p:nvPicPr>
          <p:cNvPr id="4" name="image22.png"/>
          <p:cNvPicPr/>
          <p:nvPr/>
        </p:nvPicPr>
        <p:blipFill>
          <a:blip r:embed="rId2" cstate="print"/>
          <a:stretch>
            <a:fillRect/>
          </a:stretch>
        </p:blipFill>
        <p:spPr>
          <a:xfrm>
            <a:off x="533400" y="2209800"/>
            <a:ext cx="5828306" cy="2957885"/>
          </a:xfrm>
          <a:prstGeom prst="rect">
            <a:avLst/>
          </a:prstGeom>
        </p:spPr>
      </p:pic>
      <p:graphicFrame>
        <p:nvGraphicFramePr>
          <p:cNvPr id="6" name="Table 5"/>
          <p:cNvGraphicFramePr>
            <a:graphicFrameLocks noGrp="1"/>
          </p:cNvGraphicFramePr>
          <p:nvPr/>
        </p:nvGraphicFramePr>
        <p:xfrm>
          <a:off x="685800" y="5334000"/>
          <a:ext cx="5619750" cy="584200"/>
        </p:xfrm>
        <a:graphic>
          <a:graphicData uri="http://schemas.openxmlformats.org/drawingml/2006/table">
            <a:tbl>
              <a:tblPr/>
              <a:tblGrid>
                <a:gridCol w="5619750"/>
              </a:tblGrid>
              <a:tr h="229235">
                <a:tc>
                  <a:txBody>
                    <a:bodyPr/>
                    <a:lstStyle/>
                    <a:p>
                      <a:pPr marL="48260" marR="0" algn="l">
                        <a:spcBef>
                          <a:spcPts val="460"/>
                        </a:spcBef>
                        <a:spcAft>
                          <a:spcPts val="0"/>
                        </a:spcAft>
                      </a:pPr>
                      <a:r>
                        <a:rPr lang="en-US" sz="1050">
                          <a:latin typeface="Consolas"/>
                          <a:ea typeface="Consolas"/>
                          <a:cs typeface="Consolas"/>
                        </a:rPr>
                        <a:t>df1</a:t>
                      </a:r>
                      <a:r>
                        <a:rPr lang="en-US" sz="1050" b="1">
                          <a:solidFill>
                            <a:srgbClr val="7216AB"/>
                          </a:solidFill>
                          <a:latin typeface="Consolas"/>
                          <a:ea typeface="Consolas"/>
                          <a:cs typeface="Consolas"/>
                        </a:rPr>
                        <a:t>=</a:t>
                      </a:r>
                      <a:r>
                        <a:rPr lang="en-US" sz="1050">
                          <a:latin typeface="Consolas"/>
                          <a:ea typeface="Consolas"/>
                          <a:cs typeface="Consolas"/>
                        </a:rPr>
                        <a:t>df.iloc[:,</a:t>
                      </a:r>
                      <a:r>
                        <a:rPr lang="en-US" sz="1050">
                          <a:solidFill>
                            <a:srgbClr val="008700"/>
                          </a:solidFill>
                          <a:latin typeface="Consolas"/>
                          <a:ea typeface="Consolas"/>
                          <a:cs typeface="Consolas"/>
                        </a:rPr>
                        <a:t>41</a:t>
                      </a:r>
                      <a:r>
                        <a:rPr lang="en-US" sz="1050">
                          <a:latin typeface="Consolas"/>
                          <a:ea typeface="Consolas"/>
                          <a:cs typeface="Consolas"/>
                        </a:rPr>
                        <a:t>:</a:t>
                      </a:r>
                      <a:r>
                        <a:rPr lang="en-US" sz="1050">
                          <a:solidFill>
                            <a:srgbClr val="008700"/>
                          </a:solidFill>
                          <a:latin typeface="Consolas"/>
                          <a:ea typeface="Consolas"/>
                          <a:cs typeface="Consolas"/>
                        </a:rPr>
                        <a:t>72</a:t>
                      </a:r>
                      <a:r>
                        <a:rPr lang="en-US" sz="1050">
                          <a:latin typeface="Consolas"/>
                          <a:ea typeface="Consolas"/>
                          <a:cs typeface="Consolas"/>
                        </a:rPr>
                        <a:t>]</a:t>
                      </a:r>
                      <a:endParaRPr lang="en-US" sz="1100">
                        <a:latin typeface="Consolas"/>
                        <a:ea typeface="Consolas"/>
                        <a:cs typeface="Consolas"/>
                      </a:endParaRPr>
                    </a:p>
                  </a:txBody>
                  <a:tcPr marL="0" marR="0" marT="0" marB="0">
                    <a:lnL w="12700" cap="flat" cmpd="sng" algn="ctr">
                      <a:solidFill>
                        <a:srgbClr val="DDDDDD"/>
                      </a:solidFill>
                      <a:prstDash val="solid"/>
                      <a:round/>
                      <a:headEnd type="none" w="med" len="med"/>
                      <a:tailEnd type="none" w="med" len="med"/>
                    </a:lnL>
                    <a:lnR w="28575" cap="flat" cmpd="sng" algn="ctr">
                      <a:solidFill>
                        <a:srgbClr val="CFCFCF"/>
                      </a:solidFill>
                      <a:prstDash val="solid"/>
                      <a:round/>
                      <a:headEnd type="none" w="med" len="med"/>
                      <a:tailEnd type="none" w="med" len="med"/>
                    </a:lnR>
                    <a:lnT w="12700" cap="flat" cmpd="sng" algn="ctr">
                      <a:solidFill>
                        <a:srgbClr val="CFCFCF"/>
                      </a:solidFill>
                      <a:prstDash val="solid"/>
                      <a:round/>
                      <a:headEnd type="none" w="med" len="med"/>
                      <a:tailEnd type="none" w="med" len="med"/>
                    </a:lnT>
                    <a:lnB>
                      <a:noFill/>
                    </a:lnB>
                  </a:tcPr>
                </a:tc>
              </a:tr>
              <a:tr h="161290">
                <a:tc>
                  <a:txBody>
                    <a:bodyPr/>
                    <a:lstStyle/>
                    <a:p>
                      <a:pPr marL="48260" marR="0" algn="l">
                        <a:lnSpc>
                          <a:spcPts val="1155"/>
                        </a:lnSpc>
                        <a:spcBef>
                          <a:spcPts val="0"/>
                        </a:spcBef>
                        <a:spcAft>
                          <a:spcPts val="0"/>
                        </a:spcAft>
                      </a:pPr>
                      <a:r>
                        <a:rPr lang="en-US" sz="1050" dirty="0">
                          <a:latin typeface="Consolas"/>
                          <a:ea typeface="Consolas"/>
                          <a:cs typeface="Consolas"/>
                        </a:rPr>
                        <a:t>df1.plot(kind</a:t>
                      </a:r>
                      <a:r>
                        <a:rPr lang="en-US" sz="1050" b="1" dirty="0">
                          <a:solidFill>
                            <a:srgbClr val="7216AB"/>
                          </a:solidFill>
                          <a:latin typeface="Consolas"/>
                          <a:ea typeface="Consolas"/>
                          <a:cs typeface="Consolas"/>
                        </a:rPr>
                        <a:t>=</a:t>
                      </a:r>
                      <a:r>
                        <a:rPr lang="en-US" sz="1050" dirty="0">
                          <a:solidFill>
                            <a:srgbClr val="B92020"/>
                          </a:solidFill>
                          <a:latin typeface="Consolas"/>
                          <a:ea typeface="Consolas"/>
                          <a:cs typeface="Consolas"/>
                        </a:rPr>
                        <a:t>'</a:t>
                      </a:r>
                      <a:r>
                        <a:rPr lang="en-US" sz="1050" dirty="0" err="1">
                          <a:solidFill>
                            <a:srgbClr val="B92020"/>
                          </a:solidFill>
                          <a:latin typeface="Consolas"/>
                          <a:ea typeface="Consolas"/>
                          <a:cs typeface="Consolas"/>
                        </a:rPr>
                        <a:t>box'</a:t>
                      </a:r>
                      <a:r>
                        <a:rPr lang="en-US" sz="1050" dirty="0" err="1">
                          <a:latin typeface="Consolas"/>
                          <a:ea typeface="Consolas"/>
                          <a:cs typeface="Consolas"/>
                        </a:rPr>
                        <a:t>,subplots</a:t>
                      </a:r>
                      <a:r>
                        <a:rPr lang="en-US" sz="1050" b="1" dirty="0">
                          <a:solidFill>
                            <a:srgbClr val="7216AB"/>
                          </a:solidFill>
                          <a:latin typeface="Consolas"/>
                          <a:ea typeface="Consolas"/>
                          <a:cs typeface="Consolas"/>
                        </a:rPr>
                        <a:t>=</a:t>
                      </a:r>
                      <a:r>
                        <a:rPr lang="en-US" sz="1050" b="1" dirty="0" err="1">
                          <a:solidFill>
                            <a:srgbClr val="008000"/>
                          </a:solidFill>
                          <a:latin typeface="Consolas"/>
                          <a:ea typeface="Consolas"/>
                          <a:cs typeface="Consolas"/>
                        </a:rPr>
                        <a:t>True</a:t>
                      </a:r>
                      <a:r>
                        <a:rPr lang="en-US" sz="1050" dirty="0" err="1">
                          <a:latin typeface="Consolas"/>
                          <a:ea typeface="Consolas"/>
                          <a:cs typeface="Consolas"/>
                        </a:rPr>
                        <a:t>,figsize</a:t>
                      </a:r>
                      <a:r>
                        <a:rPr lang="en-US" sz="1050" b="1" dirty="0">
                          <a:solidFill>
                            <a:srgbClr val="7216AB"/>
                          </a:solidFill>
                          <a:latin typeface="Consolas"/>
                          <a:ea typeface="Consolas"/>
                          <a:cs typeface="Consolas"/>
                        </a:rPr>
                        <a:t>=</a:t>
                      </a:r>
                      <a:r>
                        <a:rPr lang="en-US" sz="1050" dirty="0">
                          <a:latin typeface="Consolas"/>
                          <a:ea typeface="Consolas"/>
                          <a:cs typeface="Consolas"/>
                        </a:rPr>
                        <a:t>(</a:t>
                      </a:r>
                      <a:r>
                        <a:rPr lang="en-US" sz="1050" dirty="0">
                          <a:solidFill>
                            <a:srgbClr val="008700"/>
                          </a:solidFill>
                          <a:latin typeface="Consolas"/>
                          <a:ea typeface="Consolas"/>
                          <a:cs typeface="Consolas"/>
                        </a:rPr>
                        <a:t>15</a:t>
                      </a:r>
                      <a:r>
                        <a:rPr lang="en-US" sz="1050" dirty="0">
                          <a:latin typeface="Consolas"/>
                          <a:ea typeface="Consolas"/>
                          <a:cs typeface="Consolas"/>
                        </a:rPr>
                        <a:t>,</a:t>
                      </a:r>
                      <a:r>
                        <a:rPr lang="en-US" sz="1050" dirty="0">
                          <a:solidFill>
                            <a:srgbClr val="008700"/>
                          </a:solidFill>
                          <a:latin typeface="Consolas"/>
                          <a:ea typeface="Consolas"/>
                          <a:cs typeface="Consolas"/>
                        </a:rPr>
                        <a:t>10</a:t>
                      </a:r>
                      <a:r>
                        <a:rPr lang="en-US" sz="1050" dirty="0">
                          <a:latin typeface="Consolas"/>
                          <a:ea typeface="Consolas"/>
                          <a:cs typeface="Consolas"/>
                        </a:rPr>
                        <a:t>))</a:t>
                      </a:r>
                      <a:endParaRPr lang="en-US" sz="1100" dirty="0">
                        <a:latin typeface="Consolas"/>
                        <a:ea typeface="Consolas"/>
                        <a:cs typeface="Consolas"/>
                      </a:endParaRPr>
                    </a:p>
                  </a:txBody>
                  <a:tcPr marL="0" marR="0" marT="0" marB="0">
                    <a:lnL w="12700" cap="flat" cmpd="sng" algn="ctr">
                      <a:solidFill>
                        <a:srgbClr val="DDDDDD"/>
                      </a:solidFill>
                      <a:prstDash val="solid"/>
                      <a:round/>
                      <a:headEnd type="none" w="med" len="med"/>
                      <a:tailEnd type="none" w="med" len="med"/>
                    </a:lnL>
                    <a:lnR w="28575" cap="flat" cmpd="sng" algn="ctr">
                      <a:solidFill>
                        <a:srgbClr val="CFCFCF"/>
                      </a:solidFill>
                      <a:prstDash val="solid"/>
                      <a:round/>
                      <a:headEnd type="none" w="med" len="med"/>
                      <a:tailEnd type="none" w="med" len="med"/>
                    </a:lnR>
                    <a:lnT>
                      <a:noFill/>
                    </a:lnT>
                    <a:lnB>
                      <a:noFill/>
                    </a:lnB>
                  </a:tcPr>
                </a:tc>
              </a:tr>
              <a:tr h="193675">
                <a:tc>
                  <a:txBody>
                    <a:bodyPr/>
                    <a:lstStyle/>
                    <a:p>
                      <a:pPr marL="48260" marR="0" algn="l">
                        <a:lnSpc>
                          <a:spcPts val="1155"/>
                        </a:lnSpc>
                        <a:spcBef>
                          <a:spcPts val="0"/>
                        </a:spcBef>
                        <a:spcAft>
                          <a:spcPts val="0"/>
                        </a:spcAft>
                      </a:pPr>
                      <a:r>
                        <a:rPr lang="en-US" sz="1050" dirty="0" err="1">
                          <a:latin typeface="Consolas"/>
                          <a:ea typeface="Consolas"/>
                          <a:cs typeface="Consolas"/>
                        </a:rPr>
                        <a:t>plt.show</a:t>
                      </a:r>
                      <a:r>
                        <a:rPr lang="en-US" sz="1050" dirty="0">
                          <a:latin typeface="Consolas"/>
                          <a:ea typeface="Consolas"/>
                          <a:cs typeface="Consolas"/>
                        </a:rPr>
                        <a:t>()</a:t>
                      </a:r>
                      <a:endParaRPr lang="en-US" sz="1100" dirty="0">
                        <a:latin typeface="Consolas"/>
                        <a:ea typeface="Consolas"/>
                        <a:cs typeface="Consolas"/>
                      </a:endParaRPr>
                    </a:p>
                  </a:txBody>
                  <a:tcPr marL="0" marR="0" marT="0" marB="0">
                    <a:lnL w="12700" cap="flat" cmpd="sng" algn="ctr">
                      <a:solidFill>
                        <a:srgbClr val="DDDDDD"/>
                      </a:solidFill>
                      <a:prstDash val="solid"/>
                      <a:round/>
                      <a:headEnd type="none" w="med" len="med"/>
                      <a:tailEnd type="none" w="med" len="med"/>
                    </a:lnL>
                    <a:lnR w="28575" cap="flat" cmpd="sng" algn="ctr">
                      <a:solidFill>
                        <a:srgbClr val="CFCFCF"/>
                      </a:solidFill>
                      <a:prstDash val="solid"/>
                      <a:round/>
                      <a:headEnd type="none" w="med" len="med"/>
                      <a:tailEnd type="none" w="med" len="med"/>
                    </a:lnR>
                    <a:lnT>
                      <a:noFill/>
                    </a:lnT>
                    <a:lnB w="19050" cap="flat" cmpd="sng" algn="ctr">
                      <a:solidFill>
                        <a:srgbClr val="CFCFCF"/>
                      </a:solidFill>
                      <a:prstDash val="solid"/>
                      <a:round/>
                      <a:headEnd type="none" w="med" len="med"/>
                      <a:tailEnd type="none" w="med" len="med"/>
                    </a:lnB>
                  </a:tcPr>
                </a:tc>
              </a:tr>
            </a:tbl>
          </a:graphicData>
        </a:graphic>
      </p:graphicFrame>
      <p:pic>
        <p:nvPicPr>
          <p:cNvPr id="7" name="image24.png"/>
          <p:cNvPicPr/>
          <p:nvPr/>
        </p:nvPicPr>
        <p:blipFill>
          <a:blip r:embed="rId3" cstate="print"/>
          <a:stretch>
            <a:fillRect/>
          </a:stretch>
        </p:blipFill>
        <p:spPr>
          <a:xfrm>
            <a:off x="6096000" y="1905000"/>
            <a:ext cx="3048000" cy="472440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a:t>There are no outliers present </a:t>
            </a:r>
            <a:r>
              <a:rPr lang="en-US" sz="1600" b="1" dirty="0"/>
              <a:t>in </a:t>
            </a:r>
            <a:r>
              <a:rPr lang="en-US" sz="1600" dirty="0"/>
              <a:t>the data.</a:t>
            </a:r>
            <a:br>
              <a:rPr lang="en-US" sz="1600" dirty="0"/>
            </a:br>
            <a:endParaRPr lang="en-US" sz="1600" dirty="0"/>
          </a:p>
        </p:txBody>
      </p:sp>
      <p:sp>
        <p:nvSpPr>
          <p:cNvPr id="3" name="Content Placeholder 2"/>
          <p:cNvSpPr>
            <a:spLocks noGrp="1"/>
          </p:cNvSpPr>
          <p:nvPr>
            <p:ph idx="1"/>
          </p:nvPr>
        </p:nvSpPr>
        <p:spPr/>
        <p:txBody>
          <a:bodyPr>
            <a:normAutofit/>
          </a:bodyPr>
          <a:lstStyle/>
          <a:p>
            <a:r>
              <a:rPr lang="en-US" sz="1400" b="1" dirty="0" err="1"/>
              <a:t>Analysing</a:t>
            </a:r>
            <a:r>
              <a:rPr lang="en-US" sz="1400" b="1" dirty="0"/>
              <a:t> the websites data</a:t>
            </a:r>
            <a:endParaRPr lang="en-US" sz="1400" dirty="0"/>
          </a:p>
          <a:p>
            <a:r>
              <a:rPr lang="en-US" sz="1400" dirty="0"/>
              <a:t>websites</a:t>
            </a:r>
            <a:r>
              <a:rPr lang="en-US" sz="1400" b="1" dirty="0"/>
              <a:t>=</a:t>
            </a:r>
            <a:r>
              <a:rPr lang="en-US" sz="1400" dirty="0" err="1"/>
              <a:t>df.iloc</a:t>
            </a:r>
            <a:r>
              <a:rPr lang="en-US" sz="1400" dirty="0"/>
              <a:t>[:,47:]</a:t>
            </a:r>
          </a:p>
          <a:p>
            <a:r>
              <a:rPr lang="en-US" sz="1400" dirty="0"/>
              <a:t>websites</a:t>
            </a:r>
          </a:p>
          <a:p>
            <a:endParaRPr lang="en-US" sz="1400" dirty="0"/>
          </a:p>
          <a:p>
            <a:r>
              <a:rPr lang="en-US" sz="1400" dirty="0" err="1" smtClean="0"/>
              <a:t>df</a:t>
            </a:r>
            <a:r>
              <a:rPr lang="en-US" sz="1400" dirty="0" smtClean="0"/>
              <a:t>['From the following, tick any (or all) of the online retailers you have shopped from;                                                                           '].</a:t>
            </a:r>
            <a:r>
              <a:rPr lang="en-US" sz="1400" dirty="0" err="1" smtClean="0"/>
              <a:t>value_counts</a:t>
            </a:r>
            <a:r>
              <a:rPr lang="en-US" sz="1400" dirty="0" smtClean="0"/>
              <a:t>()</a:t>
            </a:r>
          </a:p>
          <a:p>
            <a:r>
              <a:rPr lang="en-US" sz="1400" dirty="0"/>
              <a:t>]: </a:t>
            </a:r>
            <a:r>
              <a:rPr lang="en-US" sz="1400" dirty="0" err="1"/>
              <a:t>Amazon.in</a:t>
            </a:r>
            <a:r>
              <a:rPr lang="en-US" sz="1400" dirty="0"/>
              <a:t>, Flipkart.com, Paytm.com, Myntra.com, Snapdeal.com	82</a:t>
            </a:r>
          </a:p>
          <a:p>
            <a:r>
              <a:rPr lang="en-US" sz="1400" dirty="0" err="1"/>
              <a:t>Amazon.in</a:t>
            </a:r>
            <a:r>
              <a:rPr lang="en-US" sz="1400" dirty="0"/>
              <a:t>, Flipkart.com, Myntra.com, Snapdeal.com	44</a:t>
            </a:r>
          </a:p>
          <a:p>
            <a:r>
              <a:rPr lang="en-US" sz="1400" dirty="0" err="1"/>
              <a:t>Amazon.in</a:t>
            </a:r>
            <a:r>
              <a:rPr lang="en-US" sz="1400" dirty="0"/>
              <a:t>, Flipkart.com	32</a:t>
            </a:r>
          </a:p>
          <a:p>
            <a:r>
              <a:rPr lang="en-US" sz="1400" dirty="0" err="1"/>
              <a:t>Amazon.in</a:t>
            </a:r>
            <a:r>
              <a:rPr lang="en-US" sz="1400" dirty="0"/>
              <a:t>, Flipkart.com, Paytm.com, Snapdeal.com	29</a:t>
            </a:r>
          </a:p>
          <a:p>
            <a:r>
              <a:rPr lang="en-US" sz="1400" dirty="0" err="1"/>
              <a:t>Amazon.in</a:t>
            </a:r>
            <a:r>
              <a:rPr lang="en-US" sz="1400" dirty="0"/>
              <a:t>, Flipkart.com, Snapdeal.com	27</a:t>
            </a:r>
          </a:p>
          <a:p>
            <a:r>
              <a:rPr lang="en-US" sz="1400" dirty="0" err="1"/>
              <a:t>Amazon.in</a:t>
            </a:r>
            <a:r>
              <a:rPr lang="en-US" sz="1400" dirty="0"/>
              <a:t>, Paytm.com, Myntra.com	20</a:t>
            </a:r>
          </a:p>
          <a:p>
            <a:r>
              <a:rPr lang="en-US" sz="1400" dirty="0" err="1"/>
              <a:t>Amazon.in</a:t>
            </a:r>
            <a:r>
              <a:rPr lang="en-US" sz="1400" dirty="0"/>
              <a:t>	16</a:t>
            </a:r>
          </a:p>
          <a:p>
            <a:r>
              <a:rPr lang="en-US" sz="1400" dirty="0" err="1"/>
              <a:t>Amazon.in</a:t>
            </a:r>
            <a:r>
              <a:rPr lang="en-US" sz="1400" dirty="0"/>
              <a:t>, Paytm.com	12</a:t>
            </a:r>
          </a:p>
          <a:p>
            <a:r>
              <a:rPr lang="en-US" sz="1400" dirty="0" err="1"/>
              <a:t>Amazon.in</a:t>
            </a:r>
            <a:r>
              <a:rPr lang="en-US" sz="1400" dirty="0"/>
              <a:t>, Flipkart.com, Paytm.com	7</a:t>
            </a:r>
          </a:p>
          <a:p>
            <a:r>
              <a:rPr lang="en-US" sz="1400" dirty="0"/>
              <a:t>Name: From the following, tick any (or all) of the online retailers you have </a:t>
            </a:r>
            <a:r>
              <a:rPr lang="en-US" sz="1400" dirty="0" err="1"/>
              <a:t>sh</a:t>
            </a:r>
            <a:r>
              <a:rPr lang="en-US" sz="1400" dirty="0"/>
              <a:t> </a:t>
            </a:r>
            <a:r>
              <a:rPr lang="en-US" sz="1400" dirty="0" err="1"/>
              <a:t>opped</a:t>
            </a:r>
            <a:r>
              <a:rPr lang="en-US" sz="1400" dirty="0"/>
              <a:t> from;</a:t>
            </a:r>
          </a:p>
          <a:p>
            <a:r>
              <a:rPr lang="en-US" sz="1400" dirty="0"/>
              <a:t>, </a:t>
            </a:r>
            <a:r>
              <a:rPr lang="en-US" sz="1400" dirty="0" err="1"/>
              <a:t>dtype</a:t>
            </a:r>
            <a:r>
              <a:rPr lang="en-US" sz="1400" dirty="0"/>
              <a:t>: int64</a:t>
            </a:r>
          </a:p>
          <a:p>
            <a:endParaRPr lang="en-US" sz="14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sz="1700" b="1" dirty="0"/>
              <a:t>for </a:t>
            </a:r>
            <a:r>
              <a:rPr lang="en-US" sz="1700" dirty="0" err="1"/>
              <a:t>i</a:t>
            </a:r>
            <a:r>
              <a:rPr lang="en-US" sz="1700" dirty="0"/>
              <a:t> </a:t>
            </a:r>
            <a:r>
              <a:rPr lang="en-US" sz="1700" b="1" dirty="0"/>
              <a:t>in </a:t>
            </a:r>
            <a:r>
              <a:rPr lang="en-US" sz="1700" dirty="0"/>
              <a:t>websites:</a:t>
            </a:r>
          </a:p>
          <a:p>
            <a:r>
              <a:rPr lang="en-US" sz="1700" dirty="0"/>
              <a:t>websites[</a:t>
            </a:r>
            <a:r>
              <a:rPr lang="en-US" sz="1700" dirty="0" err="1"/>
              <a:t>i</a:t>
            </a:r>
            <a:r>
              <a:rPr lang="en-US" sz="1700" dirty="0"/>
              <a:t>]</a:t>
            </a:r>
            <a:r>
              <a:rPr lang="en-US" sz="1700" b="1" dirty="0"/>
              <a:t>=</a:t>
            </a:r>
            <a:r>
              <a:rPr lang="en-US" sz="1700" dirty="0"/>
              <a:t>websites[</a:t>
            </a:r>
            <a:r>
              <a:rPr lang="en-US" sz="1700" dirty="0" err="1"/>
              <a:t>i</a:t>
            </a:r>
            <a:r>
              <a:rPr lang="en-US" sz="1700" dirty="0"/>
              <a:t>].</a:t>
            </a:r>
            <a:r>
              <a:rPr lang="en-US" sz="1700" dirty="0" err="1"/>
              <a:t>str.replace</a:t>
            </a:r>
            <a:r>
              <a:rPr lang="en-US" sz="1700" dirty="0"/>
              <a:t>('</a:t>
            </a:r>
            <a:r>
              <a:rPr lang="en-US" sz="1700" dirty="0" err="1"/>
              <a:t>Amazon.in','Amazon.com</a:t>
            </a:r>
            <a:r>
              <a:rPr lang="en-US" sz="1700" dirty="0"/>
              <a:t>') websites[</a:t>
            </a:r>
            <a:r>
              <a:rPr lang="en-US" sz="1700" dirty="0" err="1"/>
              <a:t>i</a:t>
            </a:r>
            <a:r>
              <a:rPr lang="en-US" sz="1700" dirty="0"/>
              <a:t>]</a:t>
            </a:r>
            <a:r>
              <a:rPr lang="en-US" sz="1700" b="1" dirty="0"/>
              <a:t>=</a:t>
            </a:r>
            <a:r>
              <a:rPr lang="en-US" sz="1700" dirty="0"/>
              <a:t>websites[</a:t>
            </a:r>
            <a:r>
              <a:rPr lang="en-US" sz="1700" dirty="0" err="1"/>
              <a:t>i</a:t>
            </a:r>
            <a:r>
              <a:rPr lang="en-US" sz="1700" dirty="0"/>
              <a:t>].</a:t>
            </a:r>
            <a:r>
              <a:rPr lang="en-US" sz="1700" dirty="0" err="1"/>
              <a:t>str.replace</a:t>
            </a:r>
            <a:r>
              <a:rPr lang="en-US" sz="1700" dirty="0"/>
              <a:t>('</a:t>
            </a:r>
            <a:r>
              <a:rPr lang="en-US" sz="1700" dirty="0" err="1"/>
              <a:t>Snapdeal','Snapdeal.com</a:t>
            </a:r>
            <a:r>
              <a:rPr lang="en-US" sz="1700" dirty="0"/>
              <a:t>')</a:t>
            </a:r>
          </a:p>
          <a:p>
            <a:r>
              <a:rPr lang="en-US" sz="1700" dirty="0"/>
              <a:t>websites[</a:t>
            </a:r>
            <a:r>
              <a:rPr lang="en-US" sz="1700" dirty="0" err="1"/>
              <a:t>i</a:t>
            </a:r>
            <a:r>
              <a:rPr lang="en-US" sz="1700" dirty="0"/>
              <a:t>]</a:t>
            </a:r>
            <a:r>
              <a:rPr lang="en-US" sz="1700" b="1" dirty="0"/>
              <a:t>=</a:t>
            </a:r>
            <a:r>
              <a:rPr lang="en-US" sz="1700" dirty="0"/>
              <a:t>websites[</a:t>
            </a:r>
            <a:r>
              <a:rPr lang="en-US" sz="1700" dirty="0" err="1"/>
              <a:t>i</a:t>
            </a:r>
            <a:r>
              <a:rPr lang="en-US" sz="1700" dirty="0"/>
              <a:t>].</a:t>
            </a:r>
            <a:r>
              <a:rPr lang="en-US" sz="1700" dirty="0" err="1"/>
              <a:t>str.replace</a:t>
            </a:r>
            <a:r>
              <a:rPr lang="en-US" sz="1700" dirty="0"/>
              <a:t>('</a:t>
            </a:r>
            <a:r>
              <a:rPr lang="en-US" sz="1700" dirty="0" err="1"/>
              <a:t>Snapdeal.com.com','Snapdeal.com</a:t>
            </a:r>
            <a:r>
              <a:rPr lang="en-US" sz="1700" dirty="0"/>
              <a:t>') websites[</a:t>
            </a:r>
            <a:r>
              <a:rPr lang="en-US" sz="1700" dirty="0" err="1"/>
              <a:t>i</a:t>
            </a:r>
            <a:r>
              <a:rPr lang="en-US" sz="1700" dirty="0"/>
              <a:t>]</a:t>
            </a:r>
            <a:r>
              <a:rPr lang="en-US" sz="1700" b="1" dirty="0"/>
              <a:t>=</a:t>
            </a:r>
            <a:r>
              <a:rPr lang="en-US" sz="1700" dirty="0"/>
              <a:t>websites[</a:t>
            </a:r>
            <a:r>
              <a:rPr lang="en-US" sz="1700" dirty="0" err="1"/>
              <a:t>i</a:t>
            </a:r>
            <a:r>
              <a:rPr lang="en-US" sz="1700" dirty="0"/>
              <a:t>].</a:t>
            </a:r>
            <a:r>
              <a:rPr lang="en-US" sz="1700" dirty="0" err="1"/>
              <a:t>str.replace</a:t>
            </a:r>
            <a:r>
              <a:rPr lang="en-US" sz="1700" dirty="0"/>
              <a:t>('</a:t>
            </a:r>
            <a:r>
              <a:rPr lang="en-US" sz="1700" dirty="0" err="1"/>
              <a:t>Paytm.com','Paytm.com</a:t>
            </a:r>
            <a:r>
              <a:rPr lang="en-US" sz="1700" dirty="0"/>
              <a:t>')</a:t>
            </a:r>
          </a:p>
          <a:p>
            <a:r>
              <a:rPr lang="en-US" sz="1700" dirty="0"/>
              <a:t>websites[</a:t>
            </a:r>
            <a:r>
              <a:rPr lang="en-US" sz="1700" dirty="0" err="1"/>
              <a:t>i</a:t>
            </a:r>
            <a:r>
              <a:rPr lang="en-US" sz="1700" dirty="0"/>
              <a:t>]</a:t>
            </a:r>
            <a:r>
              <a:rPr lang="en-US" sz="1700" b="1" dirty="0"/>
              <a:t>=</a:t>
            </a:r>
            <a:r>
              <a:rPr lang="en-US" sz="1700" dirty="0"/>
              <a:t>websites[</a:t>
            </a:r>
            <a:r>
              <a:rPr lang="en-US" sz="1700" dirty="0" err="1"/>
              <a:t>i</a:t>
            </a:r>
            <a:r>
              <a:rPr lang="en-US" sz="1700" dirty="0"/>
              <a:t>].</a:t>
            </a:r>
            <a:r>
              <a:rPr lang="en-US" sz="1700" dirty="0" err="1"/>
              <a:t>str.replace</a:t>
            </a:r>
            <a:r>
              <a:rPr lang="en-US" sz="1700" dirty="0"/>
              <a:t>('</a:t>
            </a:r>
            <a:r>
              <a:rPr lang="en-US" sz="1700" dirty="0" err="1"/>
              <a:t>Flipkart.com','Flipkart.com</a:t>
            </a:r>
            <a:r>
              <a:rPr lang="en-US" sz="1700" dirty="0"/>
              <a:t>') websites</a:t>
            </a:r>
          </a:p>
          <a:p>
            <a:endParaRPr lang="en-US" sz="1200" dirty="0" smtClean="0"/>
          </a:p>
          <a:p>
            <a:endParaRPr lang="en-US" sz="1200" dirty="0"/>
          </a:p>
          <a:p>
            <a:endParaRPr lang="en-US" sz="1200" dirty="0"/>
          </a:p>
          <a:p>
            <a:r>
              <a:rPr lang="en-US" sz="1200" dirty="0" err="1" smtClean="0"/>
              <a:t>plt.figure</a:t>
            </a:r>
            <a:r>
              <a:rPr lang="en-US" sz="1200" dirty="0" smtClean="0"/>
              <a:t>(</a:t>
            </a:r>
            <a:r>
              <a:rPr lang="en-US" sz="1200" dirty="0" err="1" smtClean="0"/>
              <a:t>figsize</a:t>
            </a:r>
            <a:r>
              <a:rPr lang="en-US" sz="1200" dirty="0" smtClean="0"/>
              <a:t>=(14,7))</a:t>
            </a:r>
          </a:p>
          <a:p>
            <a:r>
              <a:rPr lang="en-US" sz="1200" dirty="0" err="1" smtClean="0"/>
              <a:t>sns.countplot</a:t>
            </a:r>
            <a:r>
              <a:rPr lang="en-US" sz="1200" dirty="0" smtClean="0"/>
              <a:t>(</a:t>
            </a:r>
            <a:r>
              <a:rPr lang="en-US" sz="1200" dirty="0" err="1" smtClean="0"/>
              <a:t>df</a:t>
            </a:r>
            <a:r>
              <a:rPr lang="en-US" sz="1200" dirty="0" smtClean="0"/>
              <a:t>['From the following, tick any (or all) of the online retailers you have shopped from;                                                                           '],hue=</a:t>
            </a:r>
            <a:r>
              <a:rPr lang="en-US" sz="1200" dirty="0" err="1" smtClean="0"/>
              <a:t>df</a:t>
            </a:r>
            <a:r>
              <a:rPr lang="en-US" sz="1200" dirty="0" smtClean="0"/>
              <a:t>['1Gender of respondent'])</a:t>
            </a:r>
          </a:p>
          <a:p>
            <a:r>
              <a:rPr lang="en-US" sz="1200" dirty="0" err="1" smtClean="0"/>
              <a:t>plt.xticks</a:t>
            </a:r>
            <a:r>
              <a:rPr lang="en-US" sz="1200" dirty="0" smtClean="0"/>
              <a:t>(rotation=45)</a:t>
            </a:r>
          </a:p>
          <a:p>
            <a:r>
              <a:rPr lang="en-US" sz="1200" dirty="0" smtClean="0"/>
              <a:t>array([0, 1, 2, 3, 4, 5, 6, 7, 8]), [Text(0, 0, '</a:t>
            </a:r>
            <a:r>
              <a:rPr lang="en-US" sz="1200" dirty="0" err="1" smtClean="0"/>
              <a:t>Amazon.in</a:t>
            </a:r>
            <a:r>
              <a:rPr lang="en-US" sz="1200" dirty="0" smtClean="0"/>
              <a:t>, Paytm.com'), Text(1, 0, '</a:t>
            </a:r>
            <a:r>
              <a:rPr lang="en-US" sz="1200" dirty="0" err="1" smtClean="0"/>
              <a:t>Amazon.in</a:t>
            </a:r>
            <a:r>
              <a:rPr lang="en-US" sz="1200" dirty="0" smtClean="0"/>
              <a:t>, Flipkart.com, Myntra.com, Snapdeal.com'), Text(2, 0, '</a:t>
            </a:r>
            <a:r>
              <a:rPr lang="en-US" sz="1200" dirty="0" err="1" smtClean="0"/>
              <a:t>Amazon.in</a:t>
            </a:r>
            <a:r>
              <a:rPr lang="en-US" sz="1200" dirty="0" smtClean="0"/>
              <a:t>, Paytm.com, Myntra.com'), Text(3, 0, '</a:t>
            </a:r>
            <a:r>
              <a:rPr lang="en-US" sz="1200" dirty="0" err="1" smtClean="0"/>
              <a:t>Amazon.in</a:t>
            </a:r>
            <a:r>
              <a:rPr lang="en-US" sz="1200" dirty="0" smtClean="0"/>
              <a:t>, Flipkart.com, Paytm.com, Myntra.com, Snapdeal.com'), Text(4, 0, '</a:t>
            </a:r>
            <a:r>
              <a:rPr lang="en-US" sz="1200" dirty="0" err="1" smtClean="0"/>
              <a:t>Amazon.in</a:t>
            </a:r>
            <a:r>
              <a:rPr lang="en-US" sz="1200" dirty="0" smtClean="0"/>
              <a:t>, Flipkart.com, Paytm.com, Snapdeal.com'), Text(5, 0, '</a:t>
            </a:r>
            <a:r>
              <a:rPr lang="en-US" sz="1200" dirty="0" err="1" smtClean="0"/>
              <a:t>Amazon.in</a:t>
            </a:r>
            <a:r>
              <a:rPr lang="en-US" sz="1200" dirty="0" smtClean="0"/>
              <a:t>, Flipkart.com'), Text(6, 0, '</a:t>
            </a:r>
            <a:r>
              <a:rPr lang="en-US" sz="1200" dirty="0" err="1" smtClean="0"/>
              <a:t>Amazon.in</a:t>
            </a:r>
            <a:r>
              <a:rPr lang="en-US" sz="1200" dirty="0" smtClean="0"/>
              <a:t>, Flipkart.com, Snapdeal.com'), Text(7, 0, '</a:t>
            </a:r>
            <a:r>
              <a:rPr lang="en-US" sz="1200" dirty="0" err="1" smtClean="0"/>
              <a:t>Amazon.in</a:t>
            </a:r>
            <a:r>
              <a:rPr lang="en-US" sz="1200" dirty="0" smtClean="0"/>
              <a:t>'), Text(8, 0, '</a:t>
            </a:r>
            <a:r>
              <a:rPr lang="en-US" sz="1200" dirty="0" err="1" smtClean="0"/>
              <a:t>Amazon.in</a:t>
            </a:r>
            <a:r>
              <a:rPr lang="en-US" sz="1200" dirty="0" smtClean="0"/>
              <a:t>, Flipkart.com, Paytm.com')])</a:t>
            </a:r>
            <a:r>
              <a:rPr lang="en-US" sz="1200" dirty="0"/>
              <a:t> </a:t>
            </a:r>
          </a:p>
          <a:p>
            <a:r>
              <a:rPr lang="en-US" sz="1200" dirty="0"/>
              <a:t> </a:t>
            </a:r>
          </a:p>
          <a:p>
            <a:r>
              <a:rPr lang="en-US" sz="1200" dirty="0"/>
              <a:t> </a:t>
            </a:r>
          </a:p>
          <a:p>
            <a:endParaRPr lang="en-US" sz="12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image25.png"/>
          <p:cNvPicPr>
            <a:picLocks noGrp="1"/>
          </p:cNvPicPr>
          <p:nvPr>
            <p:ph idx="1"/>
          </p:nvPr>
        </p:nvPicPr>
        <p:blipFill>
          <a:blip r:embed="rId2" cstate="print"/>
          <a:stretch>
            <a:fillRect/>
          </a:stretch>
        </p:blipFill>
        <p:spPr>
          <a:xfrm>
            <a:off x="228600" y="152400"/>
            <a:ext cx="5921237" cy="4525963"/>
          </a:xfrm>
          <a:prstGeom prst="rect">
            <a:avLst/>
          </a:prstGeom>
        </p:spPr>
      </p:pic>
      <p:pic>
        <p:nvPicPr>
          <p:cNvPr id="5" name="image25.png"/>
          <p:cNvPicPr/>
          <p:nvPr/>
        </p:nvPicPr>
        <p:blipFill>
          <a:blip r:embed="rId2" cstate="print"/>
          <a:stretch>
            <a:fillRect/>
          </a:stretch>
        </p:blipFill>
        <p:spPr>
          <a:xfrm>
            <a:off x="4191000" y="4205578"/>
            <a:ext cx="4953000" cy="2652422"/>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image26.png"/>
          <p:cNvPicPr>
            <a:picLocks noGrp="1"/>
          </p:cNvPicPr>
          <p:nvPr>
            <p:ph idx="1"/>
          </p:nvPr>
        </p:nvPicPr>
        <p:blipFill>
          <a:blip r:embed="rId2" cstate="print"/>
          <a:stretch>
            <a:fillRect/>
          </a:stretch>
        </p:blipFill>
        <p:spPr>
          <a:xfrm>
            <a:off x="-228600" y="1"/>
            <a:ext cx="7696200" cy="3048000"/>
          </a:xfrm>
          <a:prstGeom prst="rect">
            <a:avLst/>
          </a:prstGeom>
        </p:spPr>
      </p:pic>
      <p:pic>
        <p:nvPicPr>
          <p:cNvPr id="5" name="image27.png"/>
          <p:cNvPicPr/>
          <p:nvPr/>
        </p:nvPicPr>
        <p:blipFill>
          <a:blip r:embed="rId3" cstate="print"/>
          <a:stretch>
            <a:fillRect/>
          </a:stretch>
        </p:blipFill>
        <p:spPr>
          <a:xfrm>
            <a:off x="381000" y="3048000"/>
            <a:ext cx="8534399" cy="4038601"/>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image26.png"/>
          <p:cNvPicPr>
            <a:picLocks noGrp="1"/>
          </p:cNvPicPr>
          <p:nvPr>
            <p:ph idx="1"/>
          </p:nvPr>
        </p:nvPicPr>
        <p:blipFill>
          <a:blip r:embed="rId2" cstate="print"/>
          <a:stretch>
            <a:fillRect/>
          </a:stretch>
        </p:blipFill>
        <p:spPr>
          <a:xfrm>
            <a:off x="0" y="1"/>
            <a:ext cx="8534400" cy="3048000"/>
          </a:xfrm>
          <a:prstGeom prst="rect">
            <a:avLst/>
          </a:prstGeom>
        </p:spPr>
      </p:pic>
      <p:pic>
        <p:nvPicPr>
          <p:cNvPr id="5" name="image28.png"/>
          <p:cNvPicPr/>
          <p:nvPr/>
        </p:nvPicPr>
        <p:blipFill>
          <a:blip r:embed="rId3" cstate="print"/>
          <a:stretch>
            <a:fillRect/>
          </a:stretch>
        </p:blipFill>
        <p:spPr>
          <a:xfrm>
            <a:off x="838200" y="3124200"/>
            <a:ext cx="7924800" cy="373380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image29.png"/>
          <p:cNvPicPr>
            <a:picLocks noGrp="1"/>
          </p:cNvPicPr>
          <p:nvPr>
            <p:ph idx="1"/>
          </p:nvPr>
        </p:nvPicPr>
        <p:blipFill>
          <a:blip r:embed="rId2" cstate="print"/>
          <a:stretch>
            <a:fillRect/>
          </a:stretch>
        </p:blipFill>
        <p:spPr>
          <a:xfrm>
            <a:off x="0" y="152400"/>
            <a:ext cx="7696200" cy="3352799"/>
          </a:xfrm>
          <a:prstGeom prst="rect">
            <a:avLst/>
          </a:prstGeom>
        </p:spPr>
      </p:pic>
      <p:pic>
        <p:nvPicPr>
          <p:cNvPr id="5" name="image30.png"/>
          <p:cNvPicPr/>
          <p:nvPr/>
        </p:nvPicPr>
        <p:blipFill>
          <a:blip r:embed="rId3" cstate="print"/>
          <a:stretch>
            <a:fillRect/>
          </a:stretch>
        </p:blipFill>
        <p:spPr>
          <a:xfrm>
            <a:off x="304800" y="3581400"/>
            <a:ext cx="8077200" cy="2971800"/>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image31.png"/>
          <p:cNvPicPr>
            <a:picLocks noGrp="1"/>
          </p:cNvPicPr>
          <p:nvPr>
            <p:ph idx="1"/>
          </p:nvPr>
        </p:nvPicPr>
        <p:blipFill>
          <a:blip r:embed="rId2" cstate="print"/>
          <a:stretch>
            <a:fillRect/>
          </a:stretch>
        </p:blipFill>
        <p:spPr>
          <a:xfrm>
            <a:off x="152400" y="152401"/>
            <a:ext cx="8763000" cy="3200400"/>
          </a:xfrm>
          <a:prstGeom prst="rect">
            <a:avLst/>
          </a:prstGeom>
        </p:spPr>
      </p:pic>
      <p:pic>
        <p:nvPicPr>
          <p:cNvPr id="5" name="image32.png"/>
          <p:cNvPicPr/>
          <p:nvPr/>
        </p:nvPicPr>
        <p:blipFill>
          <a:blip r:embed="rId3" cstate="print"/>
          <a:stretch>
            <a:fillRect/>
          </a:stretch>
        </p:blipFill>
        <p:spPr>
          <a:xfrm>
            <a:off x="533400" y="3733800"/>
            <a:ext cx="8229600" cy="3276600"/>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sz="1200" dirty="0" smtClean="0"/>
              <a:t>From the following, tick any (or all) of the online retailers you have shopped from; most of the people shopped from </a:t>
            </a:r>
            <a:r>
              <a:rPr lang="en-US" sz="1200" dirty="0" err="1" smtClean="0"/>
              <a:t>Amazon.in,Myntra.com</a:t>
            </a:r>
            <a:r>
              <a:rPr lang="en-US" sz="1200" dirty="0" smtClean="0"/>
              <a:t> and paid from paytm.com</a:t>
            </a:r>
          </a:p>
          <a:p>
            <a:r>
              <a:rPr lang="en-US" sz="1200" dirty="0" smtClean="0"/>
              <a:t>most of the people used </a:t>
            </a:r>
            <a:r>
              <a:rPr lang="en-US" sz="1200" dirty="0" err="1" smtClean="0"/>
              <a:t>Amazon.in</a:t>
            </a:r>
            <a:r>
              <a:rPr lang="en-US" sz="1200" dirty="0" smtClean="0"/>
              <a:t>, Flipkart.com, Paytm.com, Myntra.com, Snapdeal.com(64) as Ease to use website or application</a:t>
            </a:r>
          </a:p>
          <a:p>
            <a:r>
              <a:rPr lang="en-US" sz="1200" dirty="0" err="1" smtClean="0"/>
              <a:t>Amazon.in</a:t>
            </a:r>
            <a:r>
              <a:rPr lang="en-US" sz="1200" dirty="0" smtClean="0"/>
              <a:t>, Flipkart.com are mostly used as Visual appealing web-page layout</a:t>
            </a:r>
          </a:p>
          <a:p>
            <a:r>
              <a:rPr lang="en-US" sz="1200" dirty="0" smtClean="0"/>
              <a:t>Wild variety of product on offer is on </a:t>
            </a:r>
            <a:r>
              <a:rPr lang="en-US" sz="1200" dirty="0" err="1" smtClean="0"/>
              <a:t>Amazon.in</a:t>
            </a:r>
            <a:r>
              <a:rPr lang="en-US" sz="1200" dirty="0" smtClean="0"/>
              <a:t> and flipkart.com are the two sites widely used</a:t>
            </a:r>
          </a:p>
          <a:p>
            <a:r>
              <a:rPr lang="en-US" sz="1200" dirty="0" smtClean="0"/>
              <a:t>Complete, relevant description information of products is given by </a:t>
            </a:r>
            <a:r>
              <a:rPr lang="en-US" sz="1200" dirty="0" err="1" smtClean="0"/>
              <a:t>Amazon.in</a:t>
            </a:r>
            <a:r>
              <a:rPr lang="en-US" sz="1200" dirty="0" smtClean="0"/>
              <a:t> and Flipkart.com sites only</a:t>
            </a:r>
          </a:p>
          <a:p>
            <a:r>
              <a:rPr lang="en-US" sz="1200" dirty="0" smtClean="0"/>
              <a:t>Fast loading website speed of website and application is in </a:t>
            </a:r>
            <a:r>
              <a:rPr lang="en-US" sz="1200" dirty="0" err="1" smtClean="0"/>
              <a:t>Amazon.in</a:t>
            </a:r>
            <a:r>
              <a:rPr lang="en-US" sz="1200" dirty="0" smtClean="0"/>
              <a:t> website</a:t>
            </a:r>
          </a:p>
          <a:p>
            <a:r>
              <a:rPr lang="en-US" sz="1200" dirty="0" smtClean="0"/>
              <a:t>Most Reliability of the website or application is </a:t>
            </a:r>
            <a:r>
              <a:rPr lang="en-US" sz="1200" dirty="0" err="1" smtClean="0"/>
              <a:t>Amazon.in</a:t>
            </a:r>
            <a:endParaRPr lang="en-US" sz="1200" dirty="0" smtClean="0"/>
          </a:p>
          <a:p>
            <a:r>
              <a:rPr lang="en-US" sz="1200" dirty="0" smtClean="0"/>
              <a:t>For Quickness to complete purchase females are using </a:t>
            </a:r>
            <a:r>
              <a:rPr lang="en-US" sz="1200" dirty="0" err="1" smtClean="0"/>
              <a:t>Amazon.com,males</a:t>
            </a:r>
            <a:r>
              <a:rPr lang="en-US" sz="1200" dirty="0" smtClean="0"/>
              <a:t> are using </a:t>
            </a:r>
            <a:r>
              <a:rPr lang="en-US" sz="1200" dirty="0" err="1" smtClean="0"/>
              <a:t>Amazon.com,Flipkart.com</a:t>
            </a:r>
            <a:r>
              <a:rPr lang="en-US" sz="1200" dirty="0" smtClean="0"/>
              <a:t>, and for </a:t>
            </a:r>
            <a:r>
              <a:rPr lang="en-US" sz="1200" dirty="0" err="1" smtClean="0"/>
              <a:t>puchasing</a:t>
            </a:r>
            <a:r>
              <a:rPr lang="en-US" sz="1200" dirty="0" smtClean="0"/>
              <a:t> they are using paytm.com</a:t>
            </a:r>
          </a:p>
          <a:p>
            <a:r>
              <a:rPr lang="en-US" sz="1200" dirty="0" smtClean="0"/>
              <a:t>For Availability of several payment options females are using </a:t>
            </a:r>
            <a:r>
              <a:rPr lang="en-US" sz="1200" dirty="0" err="1" smtClean="0"/>
              <a:t>Amazon.com,Flipkart.com,snapdeal.com</a:t>
            </a:r>
            <a:r>
              <a:rPr lang="en-US" sz="1200" dirty="0" smtClean="0"/>
              <a:t> and males are using </a:t>
            </a:r>
            <a:r>
              <a:rPr lang="en-US" sz="1200" dirty="0" err="1" smtClean="0"/>
              <a:t>Amazon.com,Flipkart.com,snapdeal.com,Myntra.com</a:t>
            </a:r>
            <a:endParaRPr lang="en-US" sz="1200" dirty="0" smtClean="0"/>
          </a:p>
          <a:p>
            <a:r>
              <a:rPr lang="en-US" sz="1200" dirty="0" smtClean="0"/>
              <a:t>Privacy of customers’ information is more available in </a:t>
            </a:r>
            <a:r>
              <a:rPr lang="en-US" sz="1200" dirty="0" err="1" smtClean="0"/>
              <a:t>Amazon.in</a:t>
            </a:r>
            <a:r>
              <a:rPr lang="en-US" sz="1200" dirty="0" smtClean="0"/>
              <a:t> and then Flipkart.com and then Myntra.com</a:t>
            </a:r>
          </a:p>
          <a:p>
            <a:r>
              <a:rPr lang="en-US" sz="1200" dirty="0" smtClean="0"/>
              <a:t>Security of customer financial information is in most in </a:t>
            </a:r>
            <a:r>
              <a:rPr lang="en-US" sz="1200" dirty="0" err="1" smtClean="0"/>
              <a:t>Amazon.in</a:t>
            </a:r>
            <a:r>
              <a:rPr lang="en-US" sz="1200" dirty="0" smtClean="0"/>
              <a:t>, and then Flipkart.com, Paytm.com, Myntra.com, Snapdeal.com</a:t>
            </a:r>
          </a:p>
          <a:p>
            <a:r>
              <a:rPr lang="en-US" sz="1200" dirty="0" smtClean="0"/>
              <a:t>Longer time to get logged in (promotion, sales period) is in </a:t>
            </a:r>
            <a:r>
              <a:rPr lang="en-US" sz="1200" dirty="0" err="1" smtClean="0"/>
              <a:t>Amazon.in,Flipkart.com</a:t>
            </a:r>
            <a:endParaRPr lang="en-US" sz="1200" dirty="0" smtClean="0"/>
          </a:p>
          <a:p>
            <a:r>
              <a:rPr lang="en-US" sz="1200" dirty="0" smtClean="0"/>
              <a:t>Longer page loading time (promotion, sales period)' is much time in myntra.com and then snapdeal.com</a:t>
            </a:r>
          </a:p>
          <a:p>
            <a:r>
              <a:rPr lang="en-US" sz="1200" dirty="0" smtClean="0"/>
              <a:t>Limited mode of payment on most products (promotion, sales period) is in snapdeal.com</a:t>
            </a:r>
          </a:p>
          <a:p>
            <a:r>
              <a:rPr lang="en-US" sz="1200" dirty="0" smtClean="0"/>
              <a:t>Longer delivery period is in snapdeal.com</a:t>
            </a:r>
          </a:p>
          <a:p>
            <a:r>
              <a:rPr lang="en-US" sz="1200" dirty="0" smtClean="0"/>
              <a:t>Frequent disruption when moving from one page to another is in Amazon.com and Myntra.com less in flipkart.com and snapdeal.com</a:t>
            </a:r>
          </a:p>
          <a:p>
            <a:r>
              <a:rPr lang="en-US" sz="1200" dirty="0" smtClean="0"/>
              <a:t>Website is as efficient as before is Amazon.com</a:t>
            </a:r>
          </a:p>
          <a:p>
            <a:r>
              <a:rPr lang="en-US" sz="1200" dirty="0" smtClean="0"/>
              <a:t>Which of the Indian online retailer would you recommend to a friend? is </a:t>
            </a:r>
            <a:r>
              <a:rPr lang="en-US" sz="1200" dirty="0" err="1" smtClean="0"/>
              <a:t>Amazon.in</a:t>
            </a:r>
            <a:r>
              <a:rPr lang="en-US" sz="1200" dirty="0" smtClean="0"/>
              <a:t> and Flipkart.com</a:t>
            </a:r>
            <a:endParaRPr lang="en-US" sz="12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sz="1600" dirty="0" smtClean="0"/>
              <a:t>Amazon.com --is the most </a:t>
            </a:r>
            <a:r>
              <a:rPr lang="en-US" sz="1600" dirty="0" err="1" smtClean="0"/>
              <a:t>recomanded</a:t>
            </a:r>
            <a:r>
              <a:rPr lang="en-US" sz="1600" dirty="0" smtClean="0"/>
              <a:t> website –page layout, easy to use, relevant descriptive information, product offers reliability of website, fastness to </a:t>
            </a:r>
            <a:r>
              <a:rPr lang="en-US" sz="1600" dirty="0" err="1" smtClean="0"/>
              <a:t>purchase,trust</a:t>
            </a:r>
            <a:r>
              <a:rPr lang="en-US" sz="1600" dirty="0" smtClean="0"/>
              <a:t> worthiness</a:t>
            </a:r>
          </a:p>
          <a:p>
            <a:r>
              <a:rPr lang="en-US" sz="1600" dirty="0" smtClean="0">
                <a:sym typeface="Wingdings" pitchFamily="2" charset="2"/>
              </a:rPr>
              <a:t></a:t>
            </a:r>
            <a:r>
              <a:rPr lang="en-US" sz="1600" dirty="0" smtClean="0"/>
              <a:t>And it takes longer time to login, late declaration or price during sales and promotion, frequent disruption when moving from one page to another, limited mode of payment on most of products</a:t>
            </a:r>
          </a:p>
          <a:p>
            <a:r>
              <a:rPr lang="en-US" sz="1600" dirty="0" smtClean="0"/>
              <a:t>Flipkart.com--  is the second most website recommended easy to </a:t>
            </a:r>
            <a:r>
              <a:rPr lang="en-US" sz="1600" dirty="0" err="1" smtClean="0"/>
              <a:t>use,payments</a:t>
            </a:r>
            <a:r>
              <a:rPr lang="en-US" sz="1600" dirty="0" smtClean="0"/>
              <a:t> easy, fast opening of </a:t>
            </a:r>
            <a:r>
              <a:rPr lang="en-US" sz="1600" dirty="0" err="1" smtClean="0"/>
              <a:t>website,trust</a:t>
            </a:r>
            <a:r>
              <a:rPr lang="en-US" sz="1600" dirty="0" smtClean="0"/>
              <a:t> worthy. But it display longer time for graphics, security of customer info less, less </a:t>
            </a:r>
            <a:r>
              <a:rPr lang="en-US" sz="1600" dirty="0" err="1" smtClean="0"/>
              <a:t>relaibility</a:t>
            </a:r>
            <a:r>
              <a:rPr lang="en-US" sz="1600" dirty="0" smtClean="0"/>
              <a:t>.</a:t>
            </a:r>
          </a:p>
          <a:p>
            <a:r>
              <a:rPr lang="en-US" sz="1600" dirty="0" smtClean="0"/>
              <a:t>Myntra.com—is the Third most website recommended because of its easy access, payment options.</a:t>
            </a:r>
          </a:p>
          <a:p>
            <a:r>
              <a:rPr lang="en-US" sz="1600" dirty="0" smtClean="0"/>
              <a:t>Paytm.com– speedy deliver of products, quickness in purchase</a:t>
            </a:r>
          </a:p>
          <a:p>
            <a:r>
              <a:rPr lang="en-US" sz="1600" dirty="0" smtClean="0"/>
              <a:t>Snapdeal.com--- is the least website recommended  because of its less payment options, no speedy delivery, longer time to go from one page to another</a:t>
            </a:r>
            <a:endParaRPr lang="en-US"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458200" cy="6096000"/>
          </a:xfrm>
        </p:spPr>
        <p:txBody>
          <a:bodyPr>
            <a:normAutofit/>
          </a:bodyPr>
          <a:lstStyle/>
          <a:p>
            <a:r>
              <a:rPr lang="en-US" dirty="0" smtClean="0"/>
              <a:t>Table of Contents:</a:t>
            </a:r>
          </a:p>
          <a:p>
            <a:r>
              <a:rPr lang="en-US" dirty="0" smtClean="0"/>
              <a:t>Exploratory Data Analysis</a:t>
            </a:r>
          </a:p>
          <a:p>
            <a:r>
              <a:rPr lang="en-US" dirty="0" smtClean="0"/>
              <a:t>	</a:t>
            </a:r>
            <a:r>
              <a:rPr lang="en-US" sz="2400" dirty="0" smtClean="0"/>
              <a:t>Checking type of  data</a:t>
            </a:r>
          </a:p>
          <a:p>
            <a:pPr lvl="2"/>
            <a:r>
              <a:rPr lang="en-US" dirty="0" smtClean="0"/>
              <a:t>Checking columns of the data</a:t>
            </a:r>
          </a:p>
          <a:p>
            <a:pPr lvl="2"/>
            <a:r>
              <a:rPr lang="en-US" dirty="0" smtClean="0"/>
              <a:t>Checking shape of the data</a:t>
            </a:r>
          </a:p>
          <a:p>
            <a:pPr lvl="2"/>
            <a:r>
              <a:rPr lang="en-US" dirty="0" smtClean="0"/>
              <a:t>Check there are null values present in the data</a:t>
            </a:r>
          </a:p>
          <a:p>
            <a:pPr lvl="2">
              <a:buFont typeface="Wingdings" pitchFamily="2" charset="2"/>
              <a:buChar char="ü"/>
            </a:pPr>
            <a:r>
              <a:rPr lang="en-US" dirty="0" smtClean="0"/>
              <a:t> if present handle it, </a:t>
            </a:r>
          </a:p>
          <a:p>
            <a:pPr lvl="2">
              <a:buFont typeface="Wingdings" pitchFamily="2" charset="2"/>
              <a:buChar char="ü"/>
            </a:pPr>
            <a:r>
              <a:rPr lang="en-US" dirty="0" smtClean="0"/>
              <a:t>if it is a numerical column then fill it with mean() of that column</a:t>
            </a:r>
          </a:p>
          <a:p>
            <a:pPr lvl="2">
              <a:buFont typeface="Wingdings" pitchFamily="2" charset="2"/>
              <a:buChar char="ü"/>
            </a:pPr>
            <a:r>
              <a:rPr lang="en-US" dirty="0" smtClean="0"/>
              <a:t>If it is a </a:t>
            </a:r>
            <a:r>
              <a:rPr lang="en-US" dirty="0" err="1" smtClean="0"/>
              <a:t>categeorical</a:t>
            </a:r>
            <a:r>
              <a:rPr lang="en-US" dirty="0" smtClean="0"/>
              <a:t> column fill it with mode() of that column</a:t>
            </a:r>
          </a:p>
          <a:p>
            <a:pPr lvl="2">
              <a:buNone/>
            </a:pPr>
            <a:endParaRPr lang="en-US" dirty="0" smtClean="0"/>
          </a:p>
          <a:p>
            <a:pPr lvl="2">
              <a:buFont typeface="Wingdings" pitchFamily="2" charset="2"/>
              <a:buChar char="ü"/>
            </a:pPr>
            <a:endParaRPr lang="en-US" dirty="0"/>
          </a:p>
          <a:p>
            <a:pPr lvl="2">
              <a:buFont typeface="Wingdings" pitchFamily="2" charset="2"/>
              <a:buChar char="ü"/>
            </a:pPr>
            <a:endParaRPr lang="en-US" dirty="0" smtClean="0"/>
          </a:p>
          <a:p>
            <a:pPr lvl="2">
              <a:buFont typeface="Wingdings" pitchFamily="2" charset="2"/>
              <a:buChar char="ü"/>
            </a:pPr>
            <a:endParaRPr lang="en-US" dirty="0"/>
          </a:p>
          <a:p>
            <a:pPr lvl="2">
              <a:buFont typeface="Wingdings" pitchFamily="2" charset="2"/>
              <a:buChar char="ü"/>
            </a:pPr>
            <a:endParaRPr lang="en-US" dirty="0" smtClean="0"/>
          </a:p>
          <a:p>
            <a:pPr lvl="2">
              <a:buFont typeface="Wingdings" pitchFamily="2" charset="2"/>
              <a:buChar char="ü"/>
            </a:pPr>
            <a:endParaRPr lang="en-US" dirty="0" smtClean="0"/>
          </a:p>
          <a:p>
            <a:pPr lvl="2">
              <a:buNone/>
            </a:pPr>
            <a:endParaRPr lang="en-US" dirty="0" smtClean="0"/>
          </a:p>
          <a:p>
            <a:pPr lvl="2"/>
            <a:endParaRPr lang="en-US" dirty="0" smtClean="0"/>
          </a:p>
          <a:p>
            <a:pPr lvl="2"/>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p:txBody>
          <a:bodyPr/>
          <a:lstStyle/>
          <a:p>
            <a:pPr algn="ctr"/>
            <a:r>
              <a:rPr lang="en-US" dirty="0" smtClean="0"/>
              <a:t>Thank you</a:t>
            </a:r>
            <a:br>
              <a:rPr lang="en-US" dirty="0" smtClean="0"/>
            </a:b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en-US" sz="2400" dirty="0" smtClean="0"/>
              <a:t>Check the correlation of the data</a:t>
            </a:r>
          </a:p>
          <a:p>
            <a:r>
              <a:rPr lang="en-US" sz="2400" dirty="0" smtClean="0"/>
              <a:t>Check the description of the </a:t>
            </a:r>
            <a:r>
              <a:rPr lang="en-US" sz="2400" dirty="0" err="1" smtClean="0"/>
              <a:t>data,which</a:t>
            </a:r>
            <a:r>
              <a:rPr lang="en-US" sz="2400" dirty="0" smtClean="0"/>
              <a:t> tells statistical information about the data </a:t>
            </a:r>
            <a:r>
              <a:rPr lang="en-US" sz="2400" dirty="0" err="1" smtClean="0"/>
              <a:t>like,count</a:t>
            </a:r>
            <a:r>
              <a:rPr lang="en-US" sz="2400" dirty="0" smtClean="0"/>
              <a:t>, </a:t>
            </a:r>
            <a:r>
              <a:rPr lang="en-US" sz="2400" dirty="0" err="1" smtClean="0"/>
              <a:t>min,max,standard</a:t>
            </a:r>
            <a:r>
              <a:rPr lang="en-US" sz="2400" dirty="0" smtClean="0"/>
              <a:t> deviation, and the quartiles data</a:t>
            </a:r>
          </a:p>
          <a:p>
            <a:r>
              <a:rPr lang="en-US" sz="2400" dirty="0" smtClean="0"/>
              <a:t>Check the outliers present in the data, which tells some of the </a:t>
            </a:r>
            <a:r>
              <a:rPr lang="en-US" sz="2400" dirty="0" err="1" smtClean="0"/>
              <a:t>datapoints</a:t>
            </a:r>
            <a:r>
              <a:rPr lang="en-US" sz="2400" dirty="0" smtClean="0"/>
              <a:t> are outside the whiskers so, we have to handle it</a:t>
            </a:r>
          </a:p>
          <a:p>
            <a:r>
              <a:rPr lang="en-US" sz="2400" dirty="0" smtClean="0"/>
              <a:t>Check the </a:t>
            </a:r>
            <a:r>
              <a:rPr lang="en-US" sz="2400" dirty="0" err="1" smtClean="0"/>
              <a:t>skewness</a:t>
            </a:r>
            <a:r>
              <a:rPr lang="en-US" sz="2400" dirty="0" smtClean="0"/>
              <a:t> of the data</a:t>
            </a:r>
          </a:p>
          <a:p>
            <a:pPr>
              <a:buFont typeface="Wingdings" pitchFamily="2" charset="2"/>
              <a:buChar char="Ø"/>
            </a:pPr>
            <a:r>
              <a:rPr lang="en-US" sz="2400" b="1" dirty="0" smtClean="0"/>
              <a:t>Data visualization</a:t>
            </a:r>
            <a:r>
              <a:rPr lang="en-US" sz="2400" dirty="0" smtClean="0"/>
              <a:t>:</a:t>
            </a:r>
          </a:p>
          <a:p>
            <a:pPr>
              <a:buNone/>
            </a:pPr>
            <a:r>
              <a:rPr lang="en-US" sz="1800" dirty="0" smtClean="0"/>
              <a:t>	</a:t>
            </a:r>
            <a:r>
              <a:rPr lang="en-US" sz="2400" dirty="0" smtClean="0"/>
              <a:t>Here we have visualized the data by </a:t>
            </a:r>
            <a:r>
              <a:rPr lang="en-US" sz="2400" dirty="0" err="1" smtClean="0"/>
              <a:t>univariate,By</a:t>
            </a:r>
            <a:r>
              <a:rPr lang="en-US" sz="2400" dirty="0" smtClean="0"/>
              <a:t> </a:t>
            </a:r>
            <a:r>
              <a:rPr lang="en-US" sz="2400" dirty="0" err="1" smtClean="0"/>
              <a:t>variate</a:t>
            </a:r>
            <a:r>
              <a:rPr lang="en-US" sz="2400" dirty="0" smtClean="0"/>
              <a:t>/multivariate analysis</a:t>
            </a:r>
          </a:p>
          <a:p>
            <a:r>
              <a:rPr lang="en-US" sz="2400" dirty="0" smtClean="0"/>
              <a:t>	</a:t>
            </a:r>
            <a:r>
              <a:rPr lang="en-US" sz="2400" dirty="0" err="1" smtClean="0"/>
              <a:t>Countplot</a:t>
            </a:r>
            <a:endParaRPr lang="en-US" sz="2400" dirty="0"/>
          </a:p>
          <a:p>
            <a:r>
              <a:rPr lang="en-US" sz="2400" dirty="0" smtClean="0"/>
              <a:t>	Scatter plot</a:t>
            </a:r>
          </a:p>
          <a:p>
            <a:r>
              <a:rPr lang="en-US" sz="2400" dirty="0"/>
              <a:t>	</a:t>
            </a:r>
            <a:r>
              <a:rPr lang="en-US" sz="2400" dirty="0" smtClean="0"/>
              <a:t>pair plot</a:t>
            </a:r>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pPr>
              <a:buNone/>
            </a:pPr>
            <a:endParaRPr lang="en-US"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pPr algn="ctr">
              <a:buNone/>
            </a:pPr>
            <a:r>
              <a:rPr lang="en-US" sz="2400" b="1" u="sng" dirty="0" smtClean="0"/>
              <a:t>Data Sources and their formats</a:t>
            </a:r>
          </a:p>
          <a:p>
            <a:pPr>
              <a:buNone/>
            </a:pPr>
            <a:r>
              <a:rPr lang="en-US" sz="1800" dirty="0" smtClean="0"/>
              <a:t>We got the data in the form of excel sheet </a:t>
            </a:r>
          </a:p>
          <a:p>
            <a:pPr>
              <a:buNone/>
            </a:pPr>
            <a:r>
              <a:rPr lang="en-US" sz="1800" dirty="0" smtClean="0"/>
              <a:t>And read that excel file into </a:t>
            </a:r>
            <a:r>
              <a:rPr lang="en-US" sz="1800" dirty="0" err="1" smtClean="0"/>
              <a:t>jupyter</a:t>
            </a:r>
            <a:r>
              <a:rPr lang="en-US" sz="1800" dirty="0" smtClean="0"/>
              <a:t> notebook </a:t>
            </a:r>
            <a:r>
              <a:rPr lang="en-US" sz="1800" dirty="0" err="1" smtClean="0"/>
              <a:t>i.e</a:t>
            </a:r>
            <a:r>
              <a:rPr lang="en-US" sz="1800" dirty="0" smtClean="0"/>
              <a:t> loading our data</a:t>
            </a:r>
          </a:p>
          <a:p>
            <a:pPr>
              <a:buNone/>
            </a:pPr>
            <a:r>
              <a:rPr lang="en-US" sz="1800" dirty="0" smtClean="0"/>
              <a:t>Import the necessary libraries</a:t>
            </a:r>
          </a:p>
          <a:p>
            <a:pPr>
              <a:buNone/>
            </a:pPr>
            <a:endParaRPr lang="en-US" sz="1800" dirty="0" smtClean="0"/>
          </a:p>
          <a:p>
            <a:r>
              <a:rPr lang="en-US" sz="1800" dirty="0" smtClean="0"/>
              <a:t>import pandas as pd</a:t>
            </a:r>
          </a:p>
          <a:p>
            <a:r>
              <a:rPr lang="en-US" sz="1800" dirty="0" smtClean="0"/>
              <a:t>import </a:t>
            </a:r>
            <a:r>
              <a:rPr lang="en-US" sz="1800" dirty="0" err="1" smtClean="0"/>
              <a:t>numpy</a:t>
            </a:r>
            <a:r>
              <a:rPr lang="en-US" sz="1800" dirty="0" smtClean="0"/>
              <a:t> as </a:t>
            </a:r>
            <a:r>
              <a:rPr lang="en-US" sz="1800" dirty="0" err="1" smtClean="0"/>
              <a:t>np</a:t>
            </a:r>
            <a:endParaRPr lang="en-US" sz="1800" dirty="0" smtClean="0"/>
          </a:p>
          <a:p>
            <a:r>
              <a:rPr lang="en-US" sz="1800" dirty="0" smtClean="0"/>
              <a:t>import </a:t>
            </a:r>
            <a:r>
              <a:rPr lang="en-US" sz="1800" dirty="0" err="1" smtClean="0"/>
              <a:t>matplotlib.pyplot</a:t>
            </a:r>
            <a:r>
              <a:rPr lang="en-US" sz="1800" dirty="0" smtClean="0"/>
              <a:t> as </a:t>
            </a:r>
            <a:r>
              <a:rPr lang="en-US" sz="1800" dirty="0" err="1" smtClean="0"/>
              <a:t>plt</a:t>
            </a:r>
            <a:endParaRPr lang="en-US" sz="1800" dirty="0" smtClean="0"/>
          </a:p>
          <a:p>
            <a:r>
              <a:rPr lang="en-US" sz="1800" dirty="0" smtClean="0"/>
              <a:t>import </a:t>
            </a:r>
            <a:r>
              <a:rPr lang="en-US" sz="1800" dirty="0" err="1" smtClean="0"/>
              <a:t>seaborn</a:t>
            </a:r>
            <a:r>
              <a:rPr lang="en-US" sz="1800" dirty="0" smtClean="0"/>
              <a:t> as </a:t>
            </a:r>
            <a:r>
              <a:rPr lang="en-US" sz="1800" dirty="0" err="1" smtClean="0"/>
              <a:t>sns</a:t>
            </a:r>
            <a:endParaRPr lang="en-US" sz="1800" dirty="0" smtClean="0"/>
          </a:p>
          <a:p>
            <a:r>
              <a:rPr lang="en-US" sz="1800" dirty="0" smtClean="0"/>
              <a:t>import warnings</a:t>
            </a:r>
          </a:p>
          <a:p>
            <a:r>
              <a:rPr lang="en-US" sz="1800" dirty="0" err="1" smtClean="0"/>
              <a:t>warnings.filterwarnings</a:t>
            </a:r>
            <a:r>
              <a:rPr lang="en-US" sz="1800" dirty="0" smtClean="0"/>
              <a:t>('ignore')</a:t>
            </a:r>
          </a:p>
          <a:p>
            <a:pPr>
              <a:buNone/>
            </a:pPr>
            <a:r>
              <a:rPr lang="en-US" sz="1800" dirty="0" smtClean="0"/>
              <a:t>And load the excel file </a:t>
            </a:r>
          </a:p>
          <a:p>
            <a:r>
              <a:rPr lang="en-US" sz="1800" dirty="0" err="1" smtClean="0"/>
              <a:t>df</a:t>
            </a:r>
            <a:r>
              <a:rPr lang="en-US" sz="1800" dirty="0" smtClean="0"/>
              <a:t>=</a:t>
            </a:r>
            <a:r>
              <a:rPr lang="en-US" sz="1800" dirty="0" err="1" smtClean="0"/>
              <a:t>pd.read_excel</a:t>
            </a:r>
            <a:r>
              <a:rPr lang="en-US" sz="1800" dirty="0" smtClean="0"/>
              <a:t>(</a:t>
            </a:r>
            <a:r>
              <a:rPr lang="en-US" sz="1800" dirty="0" err="1" smtClean="0"/>
              <a:t>r'C</a:t>
            </a:r>
            <a:r>
              <a:rPr lang="en-US" sz="1800" dirty="0" smtClean="0"/>
              <a:t>:\Users\</a:t>
            </a:r>
            <a:r>
              <a:rPr lang="en-US" sz="1800" dirty="0" err="1" smtClean="0"/>
              <a:t>polasasuresh</a:t>
            </a:r>
            <a:r>
              <a:rPr lang="en-US" sz="1800" dirty="0" smtClean="0"/>
              <a:t>\Downloads\</a:t>
            </a:r>
            <a:r>
              <a:rPr lang="en-US" sz="1800" dirty="0" err="1" smtClean="0"/>
              <a:t>Customer_retention_dataset</a:t>
            </a:r>
            <a:r>
              <a:rPr lang="en-US" sz="1800" dirty="0" smtClean="0"/>
              <a:t>-\customer.xls')</a:t>
            </a:r>
          </a:p>
          <a:p>
            <a:pPr>
              <a:buNone/>
            </a:pPr>
            <a:r>
              <a:rPr lang="en-US" sz="1800" dirty="0" smtClean="0"/>
              <a:t>	</a:t>
            </a:r>
          </a:p>
          <a:p>
            <a:pPr>
              <a:buNone/>
            </a:pPr>
            <a:r>
              <a:rPr lang="en-US" sz="1800" dirty="0" err="1" smtClean="0"/>
              <a:t>df</a:t>
            </a:r>
            <a:endParaRPr lang="en-US" sz="1800" dirty="0" smtClean="0"/>
          </a:p>
          <a:p>
            <a:pPr algn="ctr">
              <a:buNone/>
            </a:pPr>
            <a:endParaRPr lang="en-US" sz="2400" b="1" u="sng" dirty="0"/>
          </a:p>
          <a:p>
            <a:pPr>
              <a:buNone/>
            </a:pPr>
            <a:endParaRPr lang="en-US" sz="2400" b="1" u="sng"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800" dirty="0" smtClean="0"/>
              <a:t>#check the columns present in the dataset</a:t>
            </a:r>
          </a:p>
          <a:p>
            <a:r>
              <a:rPr lang="en-US" sz="1800" dirty="0" err="1" smtClean="0"/>
              <a:t>df.columns</a:t>
            </a:r>
            <a:endParaRPr lang="en-US" sz="1800" dirty="0" smtClean="0"/>
          </a:p>
          <a:p>
            <a:pPr>
              <a:buNone/>
            </a:pPr>
            <a:r>
              <a:rPr lang="en-US" sz="1800" dirty="0" smtClean="0"/>
              <a:t>Gives  the total number of columns present in the data. Here total 71 columns present </a:t>
            </a:r>
          </a:p>
          <a:p>
            <a:pPr>
              <a:buNone/>
            </a:pPr>
            <a:endParaRPr lang="en-US" sz="1800" dirty="0" smtClean="0"/>
          </a:p>
        </p:txBody>
      </p:sp>
      <p:pic>
        <p:nvPicPr>
          <p:cNvPr id="4" name="Content Placeholder 4">
            <a:extLst>
              <a:ext uri="{FF2B5EF4-FFF2-40B4-BE49-F238E27FC236}">
                <a16:creationId xmlns:a16="http://schemas.microsoft.com/office/drawing/2014/main" xmlns="" id="{EAA24878-D1D7-4E5B-B181-28B40A2ED9FD}"/>
              </a:ext>
            </a:extLst>
          </p:cNvPr>
          <p:cNvPicPr>
            <a:picLocks noChangeAspect="1"/>
          </p:cNvPicPr>
          <p:nvPr/>
        </p:nvPicPr>
        <p:blipFill rotWithShape="1">
          <a:blip r:embed="rId2"/>
          <a:srcRect l="11877" t="21650" r="30288" b="7423"/>
          <a:stretch/>
        </p:blipFill>
        <p:spPr>
          <a:xfrm>
            <a:off x="228601" y="2792773"/>
            <a:ext cx="4605358" cy="4065227"/>
          </a:xfrm>
          <a:prstGeom prst="rect">
            <a:avLst/>
          </a:prstGeom>
        </p:spPr>
      </p:pic>
      <p:pic>
        <p:nvPicPr>
          <p:cNvPr id="5" name="Picture 4">
            <a:extLst>
              <a:ext uri="{FF2B5EF4-FFF2-40B4-BE49-F238E27FC236}">
                <a16:creationId xmlns:a16="http://schemas.microsoft.com/office/drawing/2014/main" xmlns="" id="{C0C3D1A6-1143-4F67-8E7C-1ED624FB113B}"/>
              </a:ext>
            </a:extLst>
          </p:cNvPr>
          <p:cNvPicPr>
            <a:picLocks noChangeAspect="1"/>
          </p:cNvPicPr>
          <p:nvPr/>
        </p:nvPicPr>
        <p:blipFill rotWithShape="1">
          <a:blip r:embed="rId3"/>
          <a:srcRect l="17500" t="21185" r="12000" b="5333"/>
          <a:stretch/>
        </p:blipFill>
        <p:spPr>
          <a:xfrm>
            <a:off x="4800600" y="2971800"/>
            <a:ext cx="4229649" cy="373358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4">
            <a:extLst>
              <a:ext uri="{FF2B5EF4-FFF2-40B4-BE49-F238E27FC236}">
                <a16:creationId xmlns:a16="http://schemas.microsoft.com/office/drawing/2014/main" xmlns="" id="{59DC0942-479A-4D7F-A285-6242D955198A}"/>
              </a:ext>
            </a:extLst>
          </p:cNvPr>
          <p:cNvPicPr>
            <a:picLocks noGrp="1" noChangeAspect="1"/>
          </p:cNvPicPr>
          <p:nvPr>
            <p:ph idx="1"/>
          </p:nvPr>
        </p:nvPicPr>
        <p:blipFill rotWithShape="1">
          <a:blip r:embed="rId2"/>
          <a:srcRect l="17862" t="20729" r="12868" b="6123"/>
          <a:stretch/>
        </p:blipFill>
        <p:spPr>
          <a:xfrm>
            <a:off x="152399" y="304800"/>
            <a:ext cx="5785333" cy="6553200"/>
          </a:xfrm>
        </p:spPr>
      </p:pic>
      <p:pic>
        <p:nvPicPr>
          <p:cNvPr id="5" name="Picture 4">
            <a:extLst>
              <a:ext uri="{FF2B5EF4-FFF2-40B4-BE49-F238E27FC236}">
                <a16:creationId xmlns:a16="http://schemas.microsoft.com/office/drawing/2014/main" xmlns="" id="{4327130E-4FDA-46F4-96C3-7B14875933DD}"/>
              </a:ext>
            </a:extLst>
          </p:cNvPr>
          <p:cNvPicPr>
            <a:picLocks noChangeAspect="1"/>
          </p:cNvPicPr>
          <p:nvPr/>
        </p:nvPicPr>
        <p:blipFill rotWithShape="1">
          <a:blip r:embed="rId3"/>
          <a:srcRect l="17583" t="21927" r="21333" b="6074"/>
          <a:stretch/>
        </p:blipFill>
        <p:spPr>
          <a:xfrm>
            <a:off x="4191000" y="228600"/>
            <a:ext cx="4953000" cy="64770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sz="2800" b="1" u="sng" dirty="0" smtClean="0"/>
              <a:t>Data Preprocessing</a:t>
            </a:r>
          </a:p>
          <a:p>
            <a:pPr>
              <a:buNone/>
            </a:pPr>
            <a:r>
              <a:rPr lang="en-US" sz="1600" dirty="0" smtClean="0">
                <a:latin typeface="Times New Roman" pitchFamily="18" charset="0"/>
                <a:cs typeface="Times New Roman" pitchFamily="18" charset="0"/>
              </a:rPr>
              <a:t>To clean the data ,here we have to check the null values </a:t>
            </a:r>
          </a:p>
          <a:p>
            <a:r>
              <a:rPr lang="en-US" sz="1600" dirty="0" err="1" smtClean="0">
                <a:latin typeface="Times New Roman" pitchFamily="18" charset="0"/>
                <a:cs typeface="Times New Roman" pitchFamily="18" charset="0"/>
              </a:rPr>
              <a:t>df.isnull</a:t>
            </a:r>
            <a:r>
              <a:rPr lang="en-US" sz="1600" dirty="0" smtClean="0">
                <a:latin typeface="Times New Roman" pitchFamily="18" charset="0"/>
                <a:cs typeface="Times New Roman" pitchFamily="18" charset="0"/>
              </a:rPr>
              <a:t>().sum()</a:t>
            </a:r>
          </a:p>
          <a:p>
            <a:pPr>
              <a:buNone/>
            </a:pPr>
            <a:r>
              <a:rPr lang="en-US" sz="1600" dirty="0" smtClean="0"/>
              <a:t>1Gender of respondent 0</a:t>
            </a:r>
          </a:p>
          <a:p>
            <a:pPr>
              <a:buNone/>
            </a:pPr>
            <a:r>
              <a:rPr lang="en-US" sz="1600" dirty="0" smtClean="0"/>
              <a:t> 2 How old are you? 0</a:t>
            </a:r>
          </a:p>
          <a:p>
            <a:pPr>
              <a:buNone/>
            </a:pPr>
            <a:r>
              <a:rPr lang="en-US" sz="1600" dirty="0" smtClean="0"/>
              <a:t> 3 Which city do you shop online from? 0</a:t>
            </a:r>
          </a:p>
          <a:p>
            <a:pPr>
              <a:buNone/>
            </a:pPr>
            <a:r>
              <a:rPr lang="en-US" sz="1600" dirty="0" smtClean="0"/>
              <a:t> 4 What is the Pin Code of where you shop online from? 0 </a:t>
            </a:r>
          </a:p>
          <a:p>
            <a:pPr>
              <a:buNone/>
            </a:pPr>
            <a:r>
              <a:rPr lang="en-US" sz="1600" dirty="0" smtClean="0"/>
              <a:t>5 Since How Long You are Shopping Online ? 0</a:t>
            </a:r>
          </a:p>
          <a:p>
            <a:pPr>
              <a:buNone/>
            </a:pPr>
            <a:r>
              <a:rPr lang="en-US" sz="1600" dirty="0" smtClean="0"/>
              <a:t> .. </a:t>
            </a:r>
          </a:p>
          <a:p>
            <a:pPr>
              <a:buNone/>
            </a:pPr>
            <a:r>
              <a:rPr lang="en-US" sz="1600" dirty="0" smtClean="0"/>
              <a:t>Longer delivery period 0 Change in website/Application design 0 </a:t>
            </a:r>
          </a:p>
          <a:p>
            <a:pPr>
              <a:buNone/>
            </a:pPr>
            <a:r>
              <a:rPr lang="en-US" sz="1600" dirty="0" smtClean="0"/>
              <a:t>Frequent disruption </a:t>
            </a:r>
            <a:r>
              <a:rPr lang="en-US" sz="1600" dirty="0" err="1" smtClean="0"/>
              <a:t>whenmoving</a:t>
            </a:r>
            <a:r>
              <a:rPr lang="en-US" sz="1600" dirty="0" smtClean="0"/>
              <a:t> from one page to another 0 </a:t>
            </a:r>
          </a:p>
          <a:p>
            <a:pPr>
              <a:buNone/>
            </a:pPr>
            <a:r>
              <a:rPr lang="en-US" sz="1600" dirty="0" smtClean="0"/>
              <a:t>Website is as efficient as </a:t>
            </a:r>
            <a:r>
              <a:rPr lang="en-US" sz="1600" dirty="0" err="1" smtClean="0"/>
              <a:t>beforeWhich</a:t>
            </a:r>
            <a:r>
              <a:rPr lang="en-US" sz="1600" dirty="0" smtClean="0"/>
              <a:t> of the Indian online retailer would you recommend to friend?  0 </a:t>
            </a:r>
          </a:p>
          <a:p>
            <a:pPr>
              <a:buNone/>
            </a:pPr>
            <a:r>
              <a:rPr lang="en-US" sz="1600" dirty="0" smtClean="0"/>
              <a:t>Length: 71, </a:t>
            </a:r>
            <a:r>
              <a:rPr lang="en-US" sz="1600" dirty="0" err="1" smtClean="0"/>
              <a:t>dtype</a:t>
            </a:r>
            <a:r>
              <a:rPr lang="en-US" sz="1600" dirty="0" smtClean="0"/>
              <a:t>: int64 </a:t>
            </a:r>
          </a:p>
          <a:p>
            <a:r>
              <a:rPr lang="en-US" sz="1600" dirty="0" smtClean="0">
                <a:latin typeface="Times New Roman" pitchFamily="18" charset="0"/>
                <a:cs typeface="Times New Roman" pitchFamily="18" charset="0"/>
              </a:rPr>
              <a:t>There is no null values present in the data</a:t>
            </a:r>
          </a:p>
          <a:p>
            <a:pPr>
              <a:buNone/>
            </a:pP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288</TotalTime>
  <Words>1275</Words>
  <Application>Microsoft Office PowerPoint</Application>
  <PresentationFormat>On-screen Show (4:3)</PresentationFormat>
  <Paragraphs>218</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Flow</vt:lpstr>
      <vt:lpstr>CUSTOMER RETENTION CASE STUDY</vt:lpstr>
      <vt:lpstr>Introduction</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Visualization</vt:lpstr>
      <vt:lpstr>Slide 16</vt:lpstr>
      <vt:lpstr>Slide 17</vt:lpstr>
      <vt:lpstr>Slide 18</vt:lpstr>
      <vt:lpstr>Slide 19</vt:lpstr>
      <vt:lpstr>Slide 20</vt:lpstr>
      <vt:lpstr>Slide 21</vt:lpstr>
      <vt:lpstr>Slide 22</vt:lpstr>
      <vt:lpstr>Slide 23</vt:lpstr>
      <vt:lpstr>Slide 24</vt:lpstr>
      <vt:lpstr>Slide 25</vt:lpstr>
      <vt:lpstr>CHECKING CORRELATION </vt:lpstr>
      <vt:lpstr>Bivariate Analysis</vt:lpstr>
      <vt:lpstr>changing the categeorical values into numerical by using OrdinalEncoder </vt:lpstr>
      <vt:lpstr>checking outliers </vt:lpstr>
      <vt:lpstr>Slide 30</vt:lpstr>
      <vt:lpstr>There are no outliers present in the data. </vt:lpstr>
      <vt:lpstr>Slide 32</vt:lpstr>
      <vt:lpstr>Slide 33</vt:lpstr>
      <vt:lpstr>Slide 34</vt:lpstr>
      <vt:lpstr>Slide 35</vt:lpstr>
      <vt:lpstr>Slide 36</vt:lpstr>
      <vt:lpstr>Slide 37</vt:lpstr>
      <vt:lpstr>Slide 38</vt:lpstr>
      <vt:lpstr>Conclusion</vt:lpstr>
      <vt:lpstr>Slide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 STUDY</dc:title>
  <dc:creator>polasasuresh</dc:creator>
  <cp:lastModifiedBy>polasasuresh</cp:lastModifiedBy>
  <cp:revision>31</cp:revision>
  <dcterms:created xsi:type="dcterms:W3CDTF">2022-06-08T13:34:18Z</dcterms:created>
  <dcterms:modified xsi:type="dcterms:W3CDTF">2022-06-08T18:23:17Z</dcterms:modified>
</cp:coreProperties>
</file>