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af1a32c2d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31af1a32c2d_3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adf9cb607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31adf9cb607_1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adf9cb60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hi</a:t>
            </a:r>
            <a:endParaRPr/>
          </a:p>
        </p:txBody>
      </p:sp>
      <p:sp>
        <p:nvSpPr>
          <p:cNvPr id="486" name="Google Shape;486;g31adf9cb607_1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1adf9cb607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31adf9cb607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adf9cb607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31adf9cb607_1_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1af1a32c2d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31af1a32c2d_3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adf9cb607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31adf9cb607_1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1af1a32c2d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31af1a32c2d_4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1af1a32c2d_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31af1a32c2d_4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af1a32c2d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31af1a32c2d_3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adf9cb60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31adf9cb607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1adf9cb607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31adf9cb607_1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1af1a32c2d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31af1a32c2d_4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adf9cb607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31adf9cb607_1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1afc519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1afc519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1afc5199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1afc5199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adf9cb60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31adf9cb607_1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af1a32c2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31af1a32c2d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adf9cb607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To begin our analysis, we wanted to check on which variables have a strong influence on Price. First, we </a:t>
            </a:r>
            <a:r>
              <a:rPr lang="en-CA"/>
              <a:t>generated violin plots for the continuous variables, but then found that there were some suspicious outputs. This led us to believe that we should clean out some outliers or blanks in the data, as they were making the data difficult to interpret. </a:t>
            </a:r>
            <a:endParaRPr/>
          </a:p>
        </p:txBody>
      </p:sp>
      <p:sp>
        <p:nvSpPr>
          <p:cNvPr id="373" name="Google Shape;373;g31adf9cb607_1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af1a32c2d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To do this, we omitted all rows with any blanks from the dataset, but found that emission_class had a significantly higher number of blanks than the others, so we decided to hold onto those for validation later. To clean outliers, we found and removed outliers on the X-axis and Y-axis, as well as any influential points. As you can see, the resulting graphs were much more readable</a:t>
            </a:r>
            <a:endParaRPr/>
          </a:p>
        </p:txBody>
      </p:sp>
      <p:sp>
        <p:nvSpPr>
          <p:cNvPr id="385" name="Google Shape;385;g31af1a32c2d_3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df9cb60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Now we can clearly see that price tends to decrease as age or mileage increases, and price tends to increase as horsepower or engine capacity increases. This gave us a lot of confidence in our dataset, </a:t>
            </a:r>
            <a:r>
              <a:rPr lang="en-CA"/>
              <a:t>since</a:t>
            </a:r>
            <a:r>
              <a:rPr lang="en-CA"/>
              <a:t> this is about what we logically expected to happen based on prior knowledge of how car pricing works. </a:t>
            </a:r>
            <a:endParaRPr/>
          </a:p>
        </p:txBody>
      </p:sp>
      <p:sp>
        <p:nvSpPr>
          <p:cNvPr id="400" name="Google Shape;400;g31adf9cb607_1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adf9cb607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also generated these graphs to see if our qualitative variables have a significant influence on car price. </a:t>
            </a:r>
            <a:endParaRPr/>
          </a:p>
        </p:txBody>
      </p:sp>
      <p:sp>
        <p:nvSpPr>
          <p:cNvPr id="413" name="Google Shape;413;g31adf9cb607_1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adf9cb60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In order to check that our variables so far are valid, we checked for the correlation between them. As we can see, there might be some multicollinearity between horsepower and engine capacity, so we have to be careful of that. </a:t>
            </a:r>
            <a:endParaRPr/>
          </a:p>
        </p:txBody>
      </p:sp>
      <p:sp>
        <p:nvSpPr>
          <p:cNvPr id="432" name="Google Shape;432;g31adf9cb607_1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9.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hyperlink" Target="http://drive.google.com/file/d/1vMD1qPt2Ra1HXMomwRTAOsxfHuFtJcu5/view" TargetMode="External"/><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hyperlink" Target="https://www.am-online.com/dealer-management/used-cars-insight/how-to-solve-the-used-car-pricing-problem-dealer-bosses-give-their-vi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3.png"/><Relationship Id="rId5" Type="http://schemas.openxmlformats.org/officeDocument/2006/relationships/image" Target="../media/image2.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5.png"/><Relationship Id="rId12"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4"/>
          <p:cNvSpPr/>
          <p:nvPr/>
        </p:nvSpPr>
        <p:spPr>
          <a:xfrm>
            <a:off x="6132775" y="829600"/>
            <a:ext cx="1648800" cy="15762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4" name="Google Shape;284;p14"/>
          <p:cNvSpPr/>
          <p:nvPr/>
        </p:nvSpPr>
        <p:spPr>
          <a:xfrm>
            <a:off x="4919450" y="-51850"/>
            <a:ext cx="4556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5" name="Google Shape;285;p14"/>
          <p:cNvSpPr txBox="1"/>
          <p:nvPr>
            <p:ph idx="1" type="subTitle"/>
          </p:nvPr>
        </p:nvSpPr>
        <p:spPr>
          <a:xfrm>
            <a:off x="466875" y="3047825"/>
            <a:ext cx="3363600" cy="768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SzPct val="46250"/>
              <a:buNone/>
            </a:pPr>
            <a:r>
              <a:rPr lang="en-CA" sz="2200">
                <a:solidFill>
                  <a:srgbClr val="0C57D3"/>
                </a:solidFill>
              </a:rPr>
              <a:t>Ben Wang, Rebecca Han, </a:t>
            </a:r>
            <a:r>
              <a:rPr lang="en-CA" sz="2200">
                <a:solidFill>
                  <a:srgbClr val="0C57D3"/>
                </a:solidFill>
              </a:rPr>
              <a:t>Nilson Gao, Vedat Goktepe</a:t>
            </a:r>
            <a:endParaRPr sz="2200">
              <a:solidFill>
                <a:srgbClr val="0C57D3"/>
              </a:solidFill>
            </a:endParaRPr>
          </a:p>
        </p:txBody>
      </p:sp>
      <p:sp>
        <p:nvSpPr>
          <p:cNvPr id="286" name="Google Shape;286;p14"/>
          <p:cNvSpPr txBox="1"/>
          <p:nvPr>
            <p:ph type="ctrTitle"/>
          </p:nvPr>
        </p:nvSpPr>
        <p:spPr>
          <a:xfrm>
            <a:off x="466869" y="839681"/>
            <a:ext cx="48780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700"/>
              <a:buNone/>
            </a:pPr>
            <a:r>
              <a:rPr lang="en-CA" sz="6200">
                <a:solidFill>
                  <a:srgbClr val="0C57D3"/>
                </a:solidFill>
              </a:rPr>
              <a:t>Car Prices in Serbia</a:t>
            </a:r>
            <a:endParaRPr sz="6200">
              <a:solidFill>
                <a:srgbClr val="0C57D3"/>
              </a:solidFill>
            </a:endParaRPr>
          </a:p>
        </p:txBody>
      </p:sp>
      <p:pic>
        <p:nvPicPr>
          <p:cNvPr id="287" name="Google Shape;287;p14"/>
          <p:cNvPicPr preferRelativeResize="0"/>
          <p:nvPr/>
        </p:nvPicPr>
        <p:blipFill>
          <a:blip r:embed="rId3">
            <a:alphaModFix amt="55000"/>
          </a:blip>
          <a:stretch>
            <a:fillRect/>
          </a:stretch>
        </p:blipFill>
        <p:spPr>
          <a:xfrm rot="5400000">
            <a:off x="6817200" y="332475"/>
            <a:ext cx="2441500" cy="2441500"/>
          </a:xfrm>
          <a:prstGeom prst="rect">
            <a:avLst/>
          </a:prstGeom>
          <a:noFill/>
          <a:ln>
            <a:noFill/>
          </a:ln>
        </p:spPr>
      </p:pic>
      <p:pic>
        <p:nvPicPr>
          <p:cNvPr id="288" name="Google Shape;288;p14"/>
          <p:cNvPicPr preferRelativeResize="0"/>
          <p:nvPr/>
        </p:nvPicPr>
        <p:blipFill>
          <a:blip r:embed="rId3">
            <a:alphaModFix amt="55000"/>
          </a:blip>
          <a:stretch>
            <a:fillRect/>
          </a:stretch>
        </p:blipFill>
        <p:spPr>
          <a:xfrm>
            <a:off x="4332525" y="2325900"/>
            <a:ext cx="2441500" cy="2441500"/>
          </a:xfrm>
          <a:prstGeom prst="rect">
            <a:avLst/>
          </a:prstGeom>
          <a:noFill/>
          <a:ln>
            <a:noFill/>
          </a:ln>
        </p:spPr>
      </p:pic>
      <p:pic>
        <p:nvPicPr>
          <p:cNvPr id="289" name="Google Shape;289;p14"/>
          <p:cNvPicPr preferRelativeResize="0"/>
          <p:nvPr/>
        </p:nvPicPr>
        <p:blipFill>
          <a:blip r:embed="rId4">
            <a:alphaModFix/>
          </a:blip>
          <a:stretch>
            <a:fillRect/>
          </a:stretch>
        </p:blipFill>
        <p:spPr>
          <a:xfrm>
            <a:off x="4919462" y="1106049"/>
            <a:ext cx="4224526" cy="2931401"/>
          </a:xfrm>
          <a:prstGeom prst="rect">
            <a:avLst/>
          </a:prstGeom>
          <a:noFill/>
          <a:ln>
            <a:noFill/>
          </a:ln>
        </p:spPr>
      </p:pic>
      <p:pic>
        <p:nvPicPr>
          <p:cNvPr id="290" name="Google Shape;290;p14"/>
          <p:cNvPicPr preferRelativeResize="0"/>
          <p:nvPr/>
        </p:nvPicPr>
        <p:blipFill>
          <a:blip r:embed="rId5">
            <a:alphaModFix/>
          </a:blip>
          <a:stretch>
            <a:fillRect/>
          </a:stretch>
        </p:blipFill>
        <p:spPr>
          <a:xfrm flipH="1">
            <a:off x="1764375" y="3881275"/>
            <a:ext cx="768600" cy="7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3"/>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445" name="Google Shape;445;p23"/>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446" name="Google Shape;446;p23"/>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447" name="Google Shape;447;p23"/>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448" name="Google Shape;448;p23"/>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449" name="Google Shape;449;p23"/>
          <p:cNvGrpSpPr/>
          <p:nvPr/>
        </p:nvGrpSpPr>
        <p:grpSpPr>
          <a:xfrm>
            <a:off x="7537746" y="1938233"/>
            <a:ext cx="1498066" cy="1267033"/>
            <a:chOff x="7264213" y="1948510"/>
            <a:chExt cx="1359900" cy="1150175"/>
          </a:xfrm>
        </p:grpSpPr>
        <p:sp>
          <p:nvSpPr>
            <p:cNvPr id="450" name="Google Shape;450;p23"/>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451" name="Google Shape;451;p23"/>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452" name="Google Shape;452;p23"/>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453" name="Google Shape;453;p23"/>
          <p:cNvGrpSpPr/>
          <p:nvPr/>
        </p:nvGrpSpPr>
        <p:grpSpPr>
          <a:xfrm>
            <a:off x="6021490" y="1938233"/>
            <a:ext cx="1498066" cy="1267033"/>
            <a:chOff x="5887800" y="1948510"/>
            <a:chExt cx="1359900" cy="1150175"/>
          </a:xfrm>
        </p:grpSpPr>
        <p:sp>
          <p:nvSpPr>
            <p:cNvPr id="454" name="Google Shape;454;p23"/>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455" name="Google Shape;455;p23"/>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456" name="Google Shape;456;p23"/>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457" name="Google Shape;457;p23"/>
          <p:cNvGrpSpPr/>
          <p:nvPr/>
        </p:nvGrpSpPr>
        <p:grpSpPr>
          <a:xfrm>
            <a:off x="4556196" y="1938233"/>
            <a:ext cx="1443537" cy="1267033"/>
            <a:chOff x="4557650" y="1948510"/>
            <a:chExt cx="1310400" cy="1150175"/>
          </a:xfrm>
        </p:grpSpPr>
        <p:sp>
          <p:nvSpPr>
            <p:cNvPr id="458" name="Google Shape;458;p23"/>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459" name="Google Shape;459;p23"/>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460" name="Google Shape;460;p23"/>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461" name="Google Shape;461;p23"/>
          <p:cNvGrpSpPr/>
          <p:nvPr/>
        </p:nvGrpSpPr>
        <p:grpSpPr>
          <a:xfrm>
            <a:off x="3036412" y="2088770"/>
            <a:ext cx="1498066" cy="1116495"/>
            <a:chOff x="3178034" y="2085164"/>
            <a:chExt cx="1359900" cy="1013522"/>
          </a:xfrm>
        </p:grpSpPr>
        <p:sp>
          <p:nvSpPr>
            <p:cNvPr id="462" name="Google Shape;462;p23"/>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463" name="Google Shape;463;p23"/>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464" name="Google Shape;464;p23"/>
          <p:cNvGrpSpPr/>
          <p:nvPr/>
        </p:nvGrpSpPr>
        <p:grpSpPr>
          <a:xfrm>
            <a:off x="1572282" y="1938233"/>
            <a:ext cx="1443537" cy="1267033"/>
            <a:chOff x="1848940" y="1948510"/>
            <a:chExt cx="1310400" cy="1150175"/>
          </a:xfrm>
        </p:grpSpPr>
        <p:sp>
          <p:nvSpPr>
            <p:cNvPr id="465" name="Google Shape;465;p23"/>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466" name="Google Shape;466;p23"/>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467" name="Google Shape;467;p23"/>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468" name="Google Shape;468;p23"/>
          <p:cNvGrpSpPr/>
          <p:nvPr/>
        </p:nvGrpSpPr>
        <p:grpSpPr>
          <a:xfrm>
            <a:off x="108186" y="1938233"/>
            <a:ext cx="1443537" cy="1267033"/>
            <a:chOff x="519878" y="1948510"/>
            <a:chExt cx="1310400" cy="1150175"/>
          </a:xfrm>
        </p:grpSpPr>
        <p:sp>
          <p:nvSpPr>
            <p:cNvPr id="469" name="Google Shape;469;p23"/>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470" name="Google Shape;470;p23"/>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471" name="Google Shape;471;p23"/>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472" name="Google Shape;472;p23"/>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473" name="Google Shape;473;p23"/>
          <p:cNvPicPr preferRelativeResize="0"/>
          <p:nvPr/>
        </p:nvPicPr>
        <p:blipFill>
          <a:blip r:embed="rId3">
            <a:alphaModFix/>
          </a:blip>
          <a:stretch>
            <a:fillRect/>
          </a:stretch>
        </p:blipFill>
        <p:spPr>
          <a:xfrm flipH="1">
            <a:off x="3531925" y="1430275"/>
            <a:ext cx="507950" cy="50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nvSpPr>
        <p:spPr>
          <a:xfrm>
            <a:off x="873619" y="1042258"/>
            <a:ext cx="76512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CA" sz="1800">
                <a:solidFill>
                  <a:srgbClr val="133034"/>
                </a:solidFill>
                <a:latin typeface="Arial"/>
                <a:ea typeface="Arial"/>
                <a:cs typeface="Arial"/>
                <a:sym typeface="Arial"/>
              </a:rPr>
              <a:t>Main Effect Model</a:t>
            </a:r>
            <a:r>
              <a:rPr lang="en-CA" sz="1800">
                <a:solidFill>
                  <a:srgbClr val="133034"/>
                </a:solidFill>
                <a:latin typeface="Arial"/>
                <a:ea typeface="Arial"/>
                <a:cs typeface="Arial"/>
                <a:sym typeface="Arial"/>
              </a:rPr>
              <a:t>: Backward Elimination – Model Based AIC</a:t>
            </a:r>
            <a:endParaRPr sz="1100">
              <a:solidFill>
                <a:srgbClr val="133034"/>
              </a:solidFill>
            </a:endParaRPr>
          </a:p>
        </p:txBody>
      </p:sp>
      <p:grpSp>
        <p:nvGrpSpPr>
          <p:cNvPr id="479" name="Google Shape;479;p24"/>
          <p:cNvGrpSpPr/>
          <p:nvPr/>
        </p:nvGrpSpPr>
        <p:grpSpPr>
          <a:xfrm>
            <a:off x="360072" y="359645"/>
            <a:ext cx="2098213" cy="654681"/>
            <a:chOff x="877947" y="1948510"/>
            <a:chExt cx="1904696" cy="594300"/>
          </a:xfrm>
        </p:grpSpPr>
        <p:sp>
          <p:nvSpPr>
            <p:cNvPr id="480" name="Google Shape;480;p24"/>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1" name="Google Shape;481;p24"/>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Models</a:t>
              </a:r>
              <a:endParaRPr b="1" sz="1600">
                <a:solidFill>
                  <a:srgbClr val="0C57D3"/>
                </a:solidFill>
                <a:latin typeface="Roboto"/>
                <a:ea typeface="Roboto"/>
                <a:cs typeface="Roboto"/>
                <a:sym typeface="Roboto"/>
              </a:endParaRPr>
            </a:p>
          </p:txBody>
        </p:sp>
        <p:sp>
          <p:nvSpPr>
            <p:cNvPr id="482" name="Google Shape;482;p24"/>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3</a:t>
              </a:r>
              <a:endParaRPr b="1" sz="1900">
                <a:solidFill>
                  <a:srgbClr val="0C57D3"/>
                </a:solidFill>
                <a:latin typeface="Roboto"/>
                <a:ea typeface="Roboto"/>
                <a:cs typeface="Roboto"/>
                <a:sym typeface="Roboto"/>
              </a:endParaRPr>
            </a:p>
          </p:txBody>
        </p:sp>
      </p:grpSp>
      <p:sp>
        <p:nvSpPr>
          <p:cNvPr id="483" name="Google Shape;483;p24"/>
          <p:cNvSpPr txBox="1"/>
          <p:nvPr/>
        </p:nvSpPr>
        <p:spPr>
          <a:xfrm>
            <a:off x="1524150" y="1502875"/>
            <a:ext cx="6691200" cy="22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300">
                <a:solidFill>
                  <a:schemeClr val="dk2"/>
                </a:solidFill>
                <a:latin typeface="Nunito"/>
                <a:ea typeface="Nunito"/>
                <a:cs typeface="Nunito"/>
                <a:sym typeface="Nunito"/>
              </a:rPr>
              <a:t>Removed least effective variables with 5 Backward Elimination steps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CA" sz="1300">
                <a:solidFill>
                  <a:schemeClr val="dk2"/>
                </a:solidFill>
                <a:latin typeface="Nunito"/>
                <a:ea typeface="Nunito"/>
                <a:cs typeface="Nunito"/>
                <a:sym typeface="Nunito"/>
              </a:rPr>
              <a:t>Full Model: </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accent6"/>
              </a:solidFill>
              <a:latin typeface="Nunito"/>
              <a:ea typeface="Nunito"/>
              <a:cs typeface="Nunito"/>
              <a:sym typeface="Nunito"/>
            </a:endParaRPr>
          </a:p>
          <a:p>
            <a:pPr indent="0" lvl="0" marL="0" rtl="0" algn="l">
              <a:spcBef>
                <a:spcPts val="0"/>
              </a:spcBef>
              <a:spcAft>
                <a:spcPts val="0"/>
              </a:spcAft>
              <a:buNone/>
            </a:pPr>
            <a:r>
              <a:rPr lang="en-CA" sz="1300">
                <a:solidFill>
                  <a:schemeClr val="accent6"/>
                </a:solidFill>
                <a:latin typeface="Nunito"/>
                <a:ea typeface="Nunito"/>
                <a:cs typeface="Nunito"/>
                <a:sym typeface="Nunito"/>
              </a:rPr>
              <a:t>views</a:t>
            </a:r>
            <a:r>
              <a:rPr lang="en-CA" sz="1300">
                <a:solidFill>
                  <a:schemeClr val="dk2"/>
                </a:solidFill>
                <a:latin typeface="Nunito"/>
                <a:ea typeface="Nunito"/>
                <a:cs typeface="Nunito"/>
                <a:sym typeface="Nunito"/>
              </a:rPr>
              <a:t>, </a:t>
            </a:r>
            <a:r>
              <a:rPr lang="en-CA" sz="1300">
                <a:solidFill>
                  <a:schemeClr val="accent6"/>
                </a:solidFill>
                <a:latin typeface="Nunito"/>
                <a:ea typeface="Nunito"/>
                <a:cs typeface="Nunito"/>
                <a:sym typeface="Nunito"/>
              </a:rPr>
              <a:t>favorite</a:t>
            </a:r>
            <a:r>
              <a:rPr lang="en-CA" sz="1300">
                <a:solidFill>
                  <a:schemeClr val="dk2"/>
                </a:solidFill>
                <a:latin typeface="Nunito"/>
                <a:ea typeface="Nunito"/>
                <a:cs typeface="Nunito"/>
                <a:sym typeface="Nunito"/>
              </a:rPr>
              <a:t>, </a:t>
            </a:r>
            <a:r>
              <a:rPr lang="en-CA" sz="1300">
                <a:solidFill>
                  <a:schemeClr val="accent6"/>
                </a:solidFill>
                <a:latin typeface="Nunito"/>
                <a:ea typeface="Nunito"/>
                <a:cs typeface="Nunito"/>
                <a:sym typeface="Nunito"/>
              </a:rPr>
              <a:t>car_name</a:t>
            </a:r>
            <a:r>
              <a:rPr lang="en-CA" sz="1300">
                <a:solidFill>
                  <a:schemeClr val="dk2"/>
                </a:solidFill>
                <a:latin typeface="Nunito"/>
                <a:ea typeface="Nunito"/>
                <a:cs typeface="Nunito"/>
                <a:sym typeface="Nunito"/>
              </a:rPr>
              <a:t>, age, A/C, </a:t>
            </a:r>
            <a:r>
              <a:rPr lang="en-CA" sz="1300">
                <a:solidFill>
                  <a:schemeClr val="accent6"/>
                </a:solidFill>
                <a:latin typeface="Nunito"/>
                <a:ea typeface="Nunito"/>
                <a:cs typeface="Nunito"/>
                <a:sym typeface="Nunito"/>
              </a:rPr>
              <a:t>emission_class</a:t>
            </a:r>
            <a:r>
              <a:rPr lang="en-CA" sz="1300">
                <a:solidFill>
                  <a:schemeClr val="dk2"/>
                </a:solidFill>
                <a:latin typeface="Nunito"/>
                <a:ea typeface="Nunito"/>
                <a:cs typeface="Nunito"/>
                <a:sym typeface="Nunito"/>
              </a:rPr>
              <a:t>, seats_amount, horsepower, color, car_milage, engine_capacity, type_of_drive, doors, fuel, </a:t>
            </a:r>
            <a:r>
              <a:rPr lang="en-CA" sz="1300">
                <a:solidFill>
                  <a:schemeClr val="accent6"/>
                </a:solidFill>
                <a:latin typeface="Nunito"/>
                <a:ea typeface="Nunito"/>
                <a:cs typeface="Nunito"/>
                <a:sym typeface="Nunito"/>
              </a:rPr>
              <a:t>car_type</a:t>
            </a:r>
            <a:r>
              <a:rPr lang="en-CA" sz="1300">
                <a:solidFill>
                  <a:schemeClr val="dk2"/>
                </a:solidFill>
                <a:latin typeface="Nunito"/>
                <a:ea typeface="Nunito"/>
                <a:cs typeface="Nunito"/>
                <a:sym typeface="Nunito"/>
              </a:rPr>
              <a:t>, gearbox</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CA" sz="1300">
                <a:solidFill>
                  <a:schemeClr val="dk2"/>
                </a:solidFill>
                <a:latin typeface="Nunito"/>
                <a:ea typeface="Nunito"/>
                <a:cs typeface="Nunito"/>
                <a:sym typeface="Nunito"/>
              </a:rPr>
              <a:t>Reduced Model: </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CA" sz="1300">
                <a:solidFill>
                  <a:schemeClr val="dk2"/>
                </a:solidFill>
                <a:latin typeface="Nunito"/>
                <a:ea typeface="Nunito"/>
                <a:cs typeface="Nunito"/>
                <a:sym typeface="Nunito"/>
              </a:rPr>
              <a:t>age, A/C, seats_amount, horsepower, color, car_milage, engine_capacity, type_of_drive, doors, fuel, gearbox</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5"/>
          <p:cNvSpPr txBox="1"/>
          <p:nvPr/>
        </p:nvSpPr>
        <p:spPr>
          <a:xfrm>
            <a:off x="904719" y="1014333"/>
            <a:ext cx="76512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Summary of Main Effect Model</a:t>
            </a:r>
            <a:endParaRPr sz="1800">
              <a:solidFill>
                <a:srgbClr val="133034"/>
              </a:solidFill>
            </a:endParaRPr>
          </a:p>
        </p:txBody>
      </p:sp>
      <p:grpSp>
        <p:nvGrpSpPr>
          <p:cNvPr id="489" name="Google Shape;489;p25"/>
          <p:cNvGrpSpPr/>
          <p:nvPr/>
        </p:nvGrpSpPr>
        <p:grpSpPr>
          <a:xfrm>
            <a:off x="360072" y="359645"/>
            <a:ext cx="2098213" cy="654681"/>
            <a:chOff x="877947" y="1948510"/>
            <a:chExt cx="1904696" cy="594300"/>
          </a:xfrm>
        </p:grpSpPr>
        <p:sp>
          <p:nvSpPr>
            <p:cNvPr id="490" name="Google Shape;490;p25"/>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1" name="Google Shape;491;p25"/>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Models</a:t>
              </a:r>
              <a:endParaRPr b="1" sz="1600">
                <a:solidFill>
                  <a:srgbClr val="0C57D3"/>
                </a:solidFill>
                <a:latin typeface="Roboto"/>
                <a:ea typeface="Roboto"/>
                <a:cs typeface="Roboto"/>
                <a:sym typeface="Roboto"/>
              </a:endParaRPr>
            </a:p>
          </p:txBody>
        </p:sp>
        <p:sp>
          <p:nvSpPr>
            <p:cNvPr id="492" name="Google Shape;492;p25"/>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3</a:t>
              </a:r>
              <a:endParaRPr b="1" sz="1900">
                <a:solidFill>
                  <a:srgbClr val="0C57D3"/>
                </a:solidFill>
                <a:latin typeface="Roboto"/>
                <a:ea typeface="Roboto"/>
                <a:cs typeface="Roboto"/>
                <a:sym typeface="Roboto"/>
              </a:endParaRPr>
            </a:p>
          </p:txBody>
        </p:sp>
      </p:grpSp>
      <p:pic>
        <p:nvPicPr>
          <p:cNvPr id="493" name="Google Shape;493;p25"/>
          <p:cNvPicPr preferRelativeResize="0"/>
          <p:nvPr/>
        </p:nvPicPr>
        <p:blipFill>
          <a:blip r:embed="rId3">
            <a:alphaModFix/>
          </a:blip>
          <a:stretch>
            <a:fillRect/>
          </a:stretch>
        </p:blipFill>
        <p:spPr>
          <a:xfrm>
            <a:off x="1920443" y="2327120"/>
            <a:ext cx="5619750" cy="1028700"/>
          </a:xfrm>
          <a:prstGeom prst="rect">
            <a:avLst/>
          </a:prstGeom>
          <a:noFill/>
          <a:ln>
            <a:noFill/>
          </a:ln>
        </p:spPr>
      </p:pic>
      <p:pic>
        <p:nvPicPr>
          <p:cNvPr id="494" name="Google Shape;494;p25"/>
          <p:cNvPicPr preferRelativeResize="0"/>
          <p:nvPr/>
        </p:nvPicPr>
        <p:blipFill>
          <a:blip r:embed="rId4">
            <a:alphaModFix/>
          </a:blip>
          <a:stretch>
            <a:fillRect/>
          </a:stretch>
        </p:blipFill>
        <p:spPr>
          <a:xfrm>
            <a:off x="1920443" y="1537170"/>
            <a:ext cx="3352800" cy="733425"/>
          </a:xfrm>
          <a:prstGeom prst="rect">
            <a:avLst/>
          </a:prstGeom>
          <a:noFill/>
          <a:ln>
            <a:noFill/>
          </a:ln>
        </p:spPr>
      </p:pic>
      <p:sp>
        <p:nvSpPr>
          <p:cNvPr id="495" name="Google Shape;495;p25"/>
          <p:cNvSpPr txBox="1"/>
          <p:nvPr/>
        </p:nvSpPr>
        <p:spPr>
          <a:xfrm>
            <a:off x="2886900" y="3582700"/>
            <a:ext cx="3370200" cy="900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This R-squared value means that this model explains ~66% of variability in Price</a:t>
            </a:r>
            <a:endParaRPr sz="1800">
              <a:solidFill>
                <a:srgbClr val="133034"/>
              </a:solidFill>
            </a:endParaRPr>
          </a:p>
        </p:txBody>
      </p:sp>
      <p:sp>
        <p:nvSpPr>
          <p:cNvPr id="496" name="Google Shape;496;p25"/>
          <p:cNvSpPr/>
          <p:nvPr/>
        </p:nvSpPr>
        <p:spPr>
          <a:xfrm>
            <a:off x="2793600" y="3532450"/>
            <a:ext cx="3556800" cy="100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6"/>
          <p:cNvSpPr txBox="1"/>
          <p:nvPr/>
        </p:nvSpPr>
        <p:spPr>
          <a:xfrm>
            <a:off x="873619" y="1042258"/>
            <a:ext cx="7651143"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Summary of </a:t>
            </a:r>
            <a:r>
              <a:rPr lang="en-CA" sz="1800">
                <a:solidFill>
                  <a:srgbClr val="133034"/>
                </a:solidFill>
                <a:latin typeface="Arial"/>
                <a:ea typeface="Arial"/>
                <a:cs typeface="Arial"/>
                <a:sym typeface="Arial"/>
              </a:rPr>
              <a:t>Interaction Model</a:t>
            </a:r>
            <a:endParaRPr sz="1100">
              <a:solidFill>
                <a:srgbClr val="133034"/>
              </a:solidFill>
            </a:endParaRPr>
          </a:p>
        </p:txBody>
      </p:sp>
      <p:sp>
        <p:nvSpPr>
          <p:cNvPr id="502" name="Google Shape;502;p26"/>
          <p:cNvSpPr txBox="1"/>
          <p:nvPr/>
        </p:nvSpPr>
        <p:spPr>
          <a:xfrm>
            <a:off x="916794" y="1473467"/>
            <a:ext cx="75648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133034"/>
              </a:buClr>
              <a:buSzPts val="1400"/>
              <a:buFont typeface="Arial"/>
              <a:buChar char="•"/>
            </a:pPr>
            <a:r>
              <a:rPr lang="en-CA">
                <a:solidFill>
                  <a:srgbClr val="133034"/>
                </a:solidFill>
              </a:rPr>
              <a:t>We a</a:t>
            </a:r>
            <a:r>
              <a:rPr lang="en-CA" sz="1400">
                <a:solidFill>
                  <a:srgbClr val="133034"/>
                </a:solidFill>
                <a:latin typeface="Arial"/>
                <a:ea typeface="Arial"/>
                <a:cs typeface="Arial"/>
                <a:sym typeface="Arial"/>
              </a:rPr>
              <a:t>dded interaction</a:t>
            </a:r>
            <a:r>
              <a:rPr lang="en-CA">
                <a:solidFill>
                  <a:srgbClr val="133034"/>
                </a:solidFill>
              </a:rPr>
              <a:t>s </a:t>
            </a:r>
            <a:r>
              <a:rPr lang="en-CA" sz="1400">
                <a:solidFill>
                  <a:srgbClr val="133034"/>
                </a:solidFill>
                <a:latin typeface="Arial"/>
                <a:ea typeface="Arial"/>
                <a:cs typeface="Arial"/>
                <a:sym typeface="Arial"/>
              </a:rPr>
              <a:t>of </a:t>
            </a:r>
            <a:r>
              <a:rPr lang="en-CA">
                <a:solidFill>
                  <a:srgbClr val="133034"/>
                </a:solidFill>
              </a:rPr>
              <a:t>age</a:t>
            </a:r>
            <a:r>
              <a:rPr lang="en-CA" sz="1400">
                <a:solidFill>
                  <a:srgbClr val="133034"/>
                </a:solidFill>
                <a:latin typeface="Arial"/>
                <a:ea typeface="Arial"/>
                <a:cs typeface="Arial"/>
                <a:sym typeface="Arial"/>
              </a:rPr>
              <a:t>, </a:t>
            </a:r>
            <a:r>
              <a:rPr lang="en-CA">
                <a:solidFill>
                  <a:srgbClr val="133034"/>
                </a:solidFill>
              </a:rPr>
              <a:t>mileage, engine_capacity, </a:t>
            </a:r>
            <a:r>
              <a:rPr lang="en-CA" sz="1400">
                <a:solidFill>
                  <a:srgbClr val="133034"/>
                </a:solidFill>
                <a:latin typeface="Arial"/>
                <a:ea typeface="Arial"/>
                <a:cs typeface="Arial"/>
                <a:sym typeface="Arial"/>
              </a:rPr>
              <a:t>and </a:t>
            </a:r>
            <a:r>
              <a:rPr lang="en-CA">
                <a:solidFill>
                  <a:srgbClr val="133034"/>
                </a:solidFill>
              </a:rPr>
              <a:t>horsepower</a:t>
            </a:r>
            <a:r>
              <a:rPr lang="en-CA" sz="1400">
                <a:solidFill>
                  <a:srgbClr val="133034"/>
                </a:solidFill>
                <a:latin typeface="Arial"/>
                <a:ea typeface="Arial"/>
                <a:cs typeface="Arial"/>
                <a:sym typeface="Arial"/>
              </a:rPr>
              <a:t> </a:t>
            </a:r>
            <a:r>
              <a:rPr lang="en-CA">
                <a:solidFill>
                  <a:srgbClr val="133034"/>
                </a:solidFill>
              </a:rPr>
              <a:t>with </a:t>
            </a:r>
            <a:r>
              <a:rPr lang="en-CA" sz="1400">
                <a:solidFill>
                  <a:srgbClr val="133034"/>
                </a:solidFill>
                <a:latin typeface="Arial"/>
                <a:ea typeface="Arial"/>
                <a:cs typeface="Arial"/>
                <a:sym typeface="Arial"/>
              </a:rPr>
              <a:t>all categorical variables</a:t>
            </a:r>
            <a:endParaRPr sz="1100">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Backward Elimination – Model Based AIC</a:t>
            </a:r>
            <a:endParaRPr sz="1400">
              <a:solidFill>
                <a:srgbClr val="133034"/>
              </a:solidFill>
              <a:latin typeface="Arial"/>
              <a:ea typeface="Arial"/>
              <a:cs typeface="Arial"/>
              <a:sym typeface="Arial"/>
            </a:endParaRPr>
          </a:p>
        </p:txBody>
      </p:sp>
      <p:grpSp>
        <p:nvGrpSpPr>
          <p:cNvPr id="503" name="Google Shape;503;p26"/>
          <p:cNvGrpSpPr/>
          <p:nvPr/>
        </p:nvGrpSpPr>
        <p:grpSpPr>
          <a:xfrm>
            <a:off x="360072" y="359645"/>
            <a:ext cx="2098213" cy="654681"/>
            <a:chOff x="877947" y="1948510"/>
            <a:chExt cx="1904696" cy="594300"/>
          </a:xfrm>
        </p:grpSpPr>
        <p:sp>
          <p:nvSpPr>
            <p:cNvPr id="504" name="Google Shape;504;p26"/>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05" name="Google Shape;505;p26"/>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Models</a:t>
              </a:r>
              <a:endParaRPr b="1" sz="1600">
                <a:solidFill>
                  <a:srgbClr val="0C57D3"/>
                </a:solidFill>
                <a:latin typeface="Roboto"/>
                <a:ea typeface="Roboto"/>
                <a:cs typeface="Roboto"/>
                <a:sym typeface="Roboto"/>
              </a:endParaRPr>
            </a:p>
          </p:txBody>
        </p:sp>
        <p:sp>
          <p:nvSpPr>
            <p:cNvPr id="506" name="Google Shape;506;p26"/>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3</a:t>
              </a:r>
              <a:endParaRPr b="1" sz="1900">
                <a:solidFill>
                  <a:srgbClr val="0C57D3"/>
                </a:solidFill>
                <a:latin typeface="Roboto"/>
                <a:ea typeface="Roboto"/>
                <a:cs typeface="Roboto"/>
                <a:sym typeface="Roboto"/>
              </a:endParaRPr>
            </a:p>
          </p:txBody>
        </p:sp>
      </p:grpSp>
      <p:sp>
        <p:nvSpPr>
          <p:cNvPr id="507" name="Google Shape;507;p26"/>
          <p:cNvSpPr txBox="1"/>
          <p:nvPr/>
        </p:nvSpPr>
        <p:spPr>
          <a:xfrm>
            <a:off x="761300" y="3748625"/>
            <a:ext cx="3370200" cy="900300"/>
          </a:xfrm>
          <a:prstGeom prst="rect">
            <a:avLst/>
          </a:prstGeom>
          <a:no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This R-squared value means that this model explains ~ 74% of variability in Price</a:t>
            </a:r>
            <a:endParaRPr sz="1800">
              <a:solidFill>
                <a:srgbClr val="133034"/>
              </a:solidFill>
            </a:endParaRPr>
          </a:p>
        </p:txBody>
      </p:sp>
      <p:sp>
        <p:nvSpPr>
          <p:cNvPr id="508" name="Google Shape;508;p26"/>
          <p:cNvSpPr txBox="1"/>
          <p:nvPr/>
        </p:nvSpPr>
        <p:spPr>
          <a:xfrm>
            <a:off x="4541000" y="3748625"/>
            <a:ext cx="4225800" cy="900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This is higher, which is a good indicator that we improved the model by adding interaction terms!</a:t>
            </a:r>
            <a:endParaRPr sz="1800">
              <a:solidFill>
                <a:srgbClr val="133034"/>
              </a:solidFill>
            </a:endParaRPr>
          </a:p>
        </p:txBody>
      </p:sp>
      <p:pic>
        <p:nvPicPr>
          <p:cNvPr id="509" name="Google Shape;509;p26"/>
          <p:cNvPicPr preferRelativeResize="0"/>
          <p:nvPr/>
        </p:nvPicPr>
        <p:blipFill>
          <a:blip r:embed="rId3">
            <a:alphaModFix/>
          </a:blip>
          <a:stretch>
            <a:fillRect/>
          </a:stretch>
        </p:blipFill>
        <p:spPr>
          <a:xfrm>
            <a:off x="1971686" y="2895600"/>
            <a:ext cx="5200650" cy="628650"/>
          </a:xfrm>
          <a:prstGeom prst="rect">
            <a:avLst/>
          </a:prstGeom>
          <a:noFill/>
          <a:ln>
            <a:noFill/>
          </a:ln>
        </p:spPr>
      </p:pic>
      <p:pic>
        <p:nvPicPr>
          <p:cNvPr id="510" name="Google Shape;510;p26"/>
          <p:cNvPicPr preferRelativeResize="0"/>
          <p:nvPr/>
        </p:nvPicPr>
        <p:blipFill>
          <a:blip r:embed="rId4">
            <a:alphaModFix/>
          </a:blip>
          <a:stretch>
            <a:fillRect/>
          </a:stretch>
        </p:blipFill>
        <p:spPr>
          <a:xfrm>
            <a:off x="1971686" y="2201850"/>
            <a:ext cx="3476625" cy="73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7"/>
          <p:cNvSpPr txBox="1"/>
          <p:nvPr/>
        </p:nvSpPr>
        <p:spPr>
          <a:xfrm>
            <a:off x="873619" y="1270858"/>
            <a:ext cx="76512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latin typeface="Arial"/>
                <a:ea typeface="Arial"/>
                <a:cs typeface="Arial"/>
                <a:sym typeface="Arial"/>
              </a:rPr>
              <a:t>Model Comparison</a:t>
            </a:r>
            <a:endParaRPr sz="1100">
              <a:solidFill>
                <a:srgbClr val="133034"/>
              </a:solidFill>
            </a:endParaRPr>
          </a:p>
        </p:txBody>
      </p:sp>
      <p:pic>
        <p:nvPicPr>
          <p:cNvPr descr="{&quot;aid&quot;:null,&quot;backgroundColorModified&quot;:false,&quot;backgroundColor&quot;:&quot;#FFFFFF&quot;,&quot;type&quot;:&quot;gather*&quot;,&quot;code&quot;:&quot;\\begin{gather*}\n{R_{p}^{2}}\t\n\\end{gather*}&quot;,&quot;font&quot;:{&quot;size&quot;:14,&quot;color&quot;:&quot;#000000&quot;,&quot;family&quot;:&quot;Arial&quot;},&quot;id&quot;:&quot;1&quot;,&quot;ts&quot;:1732765267474,&quot;cs&quot;:&quot;Wwcsl3CLxuNxryt18u50+g==&quot;,&quot;size&quot;:{&quot;width&quot;:24.5,&quot;height&quot;:27.833333333333332}}" id="516" name="Google Shape;516;p27"/>
          <p:cNvPicPr preferRelativeResize="0"/>
          <p:nvPr/>
        </p:nvPicPr>
        <p:blipFill>
          <a:blip r:embed="rId3">
            <a:alphaModFix/>
          </a:blip>
          <a:stretch>
            <a:fillRect/>
          </a:stretch>
        </p:blipFill>
        <p:spPr>
          <a:xfrm>
            <a:off x="2119888" y="2358563"/>
            <a:ext cx="233363" cy="265113"/>
          </a:xfrm>
          <a:prstGeom prst="rect">
            <a:avLst/>
          </a:prstGeom>
          <a:noFill/>
          <a:ln>
            <a:noFill/>
          </a:ln>
        </p:spPr>
      </p:pic>
      <p:pic>
        <p:nvPicPr>
          <p:cNvPr descr="{&quot;aid&quot;:null,&quot;font&quot;:{&quot;family&quot;:&quot;Arial&quot;,&quot;color&quot;:&quot;#000000&quot;,&quot;size&quot;:14},&quot;code&quot;:&quot;$$R_{p,adj}^{2}$$&quot;,&quot;backgroundColor&quot;:&quot;#FFFFFF&quot;,&quot;id&quot;:&quot;2&quot;,&quot;type&quot;:&quot;$$&quot;,&quot;backgroundColorModified&quot;:false,&quot;ts&quot;:1732765297162,&quot;cs&quot;:&quot;2ylTE0bquQNoIa0YKA571w==&quot;,&quot;size&quot;:{&quot;width&quot;:51.333333333333336,&quot;height&quot;:28.166666666666668}}" id="517" name="Google Shape;517;p27"/>
          <p:cNvPicPr preferRelativeResize="0"/>
          <p:nvPr/>
        </p:nvPicPr>
        <p:blipFill>
          <a:blip r:embed="rId4">
            <a:alphaModFix/>
          </a:blip>
          <a:stretch>
            <a:fillRect/>
          </a:stretch>
        </p:blipFill>
        <p:spPr>
          <a:xfrm>
            <a:off x="1992100" y="2740200"/>
            <a:ext cx="488950" cy="268288"/>
          </a:xfrm>
          <a:prstGeom prst="rect">
            <a:avLst/>
          </a:prstGeom>
          <a:noFill/>
          <a:ln>
            <a:noFill/>
          </a:ln>
        </p:spPr>
      </p:pic>
      <p:pic>
        <p:nvPicPr>
          <p:cNvPr descr="{&quot;code&quot;:&quot;$$AIC$$&quot;,&quot;id&quot;:&quot;3&quot;,&quot;aid&quot;:null,&quot;backgroundColor&quot;:&quot;#FFFFFF&quot;,&quot;type&quot;:&quot;$$&quot;,&quot;backgroundColorModified&quot;:false,&quot;font&quot;:{&quot;color&quot;:&quot;#000000&quot;,&quot;size&quot;:14,&quot;family&quot;:&quot;Arial&quot;},&quot;ts&quot;:1732765347385,&quot;cs&quot;:&quot;27qimPA36uNEvRPj7NHPNw==&quot;,&quot;size&quot;:{&quot;width&quot;:43.5,&quot;height&quot;:16.333333333333332}}" id="518" name="Google Shape;518;p27"/>
          <p:cNvPicPr preferRelativeResize="0"/>
          <p:nvPr/>
        </p:nvPicPr>
        <p:blipFill>
          <a:blip r:embed="rId5">
            <a:alphaModFix/>
          </a:blip>
          <a:stretch>
            <a:fillRect/>
          </a:stretch>
        </p:blipFill>
        <p:spPr>
          <a:xfrm>
            <a:off x="2029400" y="3204425"/>
            <a:ext cx="414338" cy="155575"/>
          </a:xfrm>
          <a:prstGeom prst="rect">
            <a:avLst/>
          </a:prstGeom>
          <a:noFill/>
          <a:ln>
            <a:noFill/>
          </a:ln>
        </p:spPr>
      </p:pic>
      <p:grpSp>
        <p:nvGrpSpPr>
          <p:cNvPr id="519" name="Google Shape;519;p27"/>
          <p:cNvGrpSpPr/>
          <p:nvPr/>
        </p:nvGrpSpPr>
        <p:grpSpPr>
          <a:xfrm>
            <a:off x="360072" y="359645"/>
            <a:ext cx="2098213" cy="654681"/>
            <a:chOff x="877947" y="1948510"/>
            <a:chExt cx="1904696" cy="594300"/>
          </a:xfrm>
        </p:grpSpPr>
        <p:sp>
          <p:nvSpPr>
            <p:cNvPr id="520" name="Google Shape;520;p27"/>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21" name="Google Shape;521;p27"/>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Models</a:t>
              </a:r>
              <a:endParaRPr b="1" sz="1600">
                <a:solidFill>
                  <a:srgbClr val="0C57D3"/>
                </a:solidFill>
                <a:latin typeface="Roboto"/>
                <a:ea typeface="Roboto"/>
                <a:cs typeface="Roboto"/>
                <a:sym typeface="Roboto"/>
              </a:endParaRPr>
            </a:p>
          </p:txBody>
        </p:sp>
        <p:sp>
          <p:nvSpPr>
            <p:cNvPr id="522" name="Google Shape;522;p27"/>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3</a:t>
              </a:r>
              <a:endParaRPr b="1" sz="1900">
                <a:solidFill>
                  <a:srgbClr val="0C57D3"/>
                </a:solidFill>
                <a:latin typeface="Roboto"/>
                <a:ea typeface="Roboto"/>
                <a:cs typeface="Roboto"/>
                <a:sym typeface="Roboto"/>
              </a:endParaRPr>
            </a:p>
          </p:txBody>
        </p:sp>
      </p:grpSp>
      <p:sp>
        <p:nvSpPr>
          <p:cNvPr id="523" name="Google Shape;523;p27"/>
          <p:cNvSpPr txBox="1"/>
          <p:nvPr/>
        </p:nvSpPr>
        <p:spPr>
          <a:xfrm>
            <a:off x="2673125" y="1873575"/>
            <a:ext cx="15954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300">
                <a:solidFill>
                  <a:schemeClr val="dk2"/>
                </a:solidFill>
                <a:latin typeface="Nunito"/>
                <a:ea typeface="Nunito"/>
                <a:cs typeface="Nunito"/>
                <a:sym typeface="Nunito"/>
              </a:rPr>
              <a:t>Main Effect Model</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0.6585</a:t>
            </a:r>
            <a:endParaRPr sz="1300">
              <a:solidFill>
                <a:schemeClr val="dk2"/>
              </a:solidFill>
              <a:latin typeface="Nunito"/>
              <a:ea typeface="Nunito"/>
              <a:cs typeface="Nunito"/>
              <a:sym typeface="Nunito"/>
            </a:endParaRPr>
          </a:p>
          <a:p>
            <a:pPr indent="0" lvl="0" marL="0" rtl="0" algn="ctr">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0.6555</a:t>
            </a:r>
            <a:endParaRPr sz="1300">
              <a:solidFill>
                <a:schemeClr val="dk2"/>
              </a:solidFill>
              <a:latin typeface="Nunito"/>
              <a:ea typeface="Nunito"/>
              <a:cs typeface="Nunito"/>
              <a:sym typeface="Nunito"/>
            </a:endParaRPr>
          </a:p>
          <a:p>
            <a:pPr indent="0" lvl="0" marL="0" rtl="0" algn="ctr">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2236.38</a:t>
            </a:r>
            <a:endParaRPr sz="1300">
              <a:solidFill>
                <a:schemeClr val="dk2"/>
              </a:solidFill>
              <a:latin typeface="Nunito"/>
              <a:ea typeface="Nunito"/>
              <a:cs typeface="Nunito"/>
              <a:sym typeface="Nunito"/>
            </a:endParaRPr>
          </a:p>
        </p:txBody>
      </p:sp>
      <p:sp>
        <p:nvSpPr>
          <p:cNvPr id="524" name="Google Shape;524;p27"/>
          <p:cNvSpPr txBox="1"/>
          <p:nvPr/>
        </p:nvSpPr>
        <p:spPr>
          <a:xfrm>
            <a:off x="5264950" y="1873575"/>
            <a:ext cx="15954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300">
                <a:solidFill>
                  <a:schemeClr val="dk2"/>
                </a:solidFill>
                <a:latin typeface="Nunito"/>
                <a:ea typeface="Nunito"/>
                <a:cs typeface="Nunito"/>
                <a:sym typeface="Nunito"/>
              </a:rPr>
              <a:t>Interaction Model</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0.7522</a:t>
            </a:r>
            <a:endParaRPr sz="1300">
              <a:solidFill>
                <a:schemeClr val="dk2"/>
              </a:solidFill>
              <a:latin typeface="Nunito"/>
              <a:ea typeface="Nunito"/>
              <a:cs typeface="Nunito"/>
              <a:sym typeface="Nunito"/>
            </a:endParaRPr>
          </a:p>
          <a:p>
            <a:pPr indent="0" lvl="0" marL="0" rtl="0" algn="ctr">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0.743</a:t>
            </a:r>
            <a:endParaRPr sz="1300">
              <a:solidFill>
                <a:schemeClr val="dk2"/>
              </a:solidFill>
              <a:latin typeface="Nunito"/>
              <a:ea typeface="Nunito"/>
              <a:cs typeface="Nunito"/>
              <a:sym typeface="Nunito"/>
            </a:endParaRPr>
          </a:p>
          <a:p>
            <a:pPr indent="0" lvl="0" marL="0" rtl="0" algn="ctr">
              <a:spcBef>
                <a:spcPts val="0"/>
              </a:spcBef>
              <a:spcAft>
                <a:spcPts val="0"/>
              </a:spcAft>
              <a:buNone/>
            </a:pPr>
            <a:r>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CA" sz="1300">
                <a:solidFill>
                  <a:schemeClr val="dk2"/>
                </a:solidFill>
                <a:latin typeface="Nunito"/>
                <a:ea typeface="Nunito"/>
                <a:cs typeface="Nunito"/>
                <a:sym typeface="Nunito"/>
              </a:rPr>
              <a:t>2228.41</a:t>
            </a:r>
            <a:endParaRPr sz="1300">
              <a:solidFill>
                <a:schemeClr val="dk2"/>
              </a:solidFill>
              <a:latin typeface="Nunito"/>
              <a:ea typeface="Nunito"/>
              <a:cs typeface="Nunito"/>
              <a:sym typeface="Nunito"/>
            </a:endParaRPr>
          </a:p>
        </p:txBody>
      </p:sp>
      <p:cxnSp>
        <p:nvCxnSpPr>
          <p:cNvPr id="525" name="Google Shape;525;p27"/>
          <p:cNvCxnSpPr>
            <a:stCxn id="523" idx="3"/>
            <a:endCxn id="524" idx="1"/>
          </p:cNvCxnSpPr>
          <p:nvPr/>
        </p:nvCxnSpPr>
        <p:spPr>
          <a:xfrm>
            <a:off x="4268525" y="2616825"/>
            <a:ext cx="9963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526" name="Google Shape;526;p27"/>
          <p:cNvSpPr/>
          <p:nvPr/>
        </p:nvSpPr>
        <p:spPr>
          <a:xfrm>
            <a:off x="2294875" y="2485950"/>
            <a:ext cx="322500" cy="17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27" name="Google Shape;527;p27"/>
          <p:cNvSpPr/>
          <p:nvPr/>
        </p:nvSpPr>
        <p:spPr>
          <a:xfrm>
            <a:off x="2143750" y="2866900"/>
            <a:ext cx="337200" cy="14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sz="800">
                <a:latin typeface="Nunito"/>
                <a:ea typeface="Nunito"/>
                <a:cs typeface="Nunito"/>
                <a:sym typeface="Nunito"/>
              </a:rPr>
              <a:t>adj</a:t>
            </a:r>
            <a:endParaRPr sz="800">
              <a:latin typeface="Nunito"/>
              <a:ea typeface="Nunito"/>
              <a:cs typeface="Nunito"/>
              <a:sym typeface="Nunito"/>
            </a:endParaRPr>
          </a:p>
        </p:txBody>
      </p:sp>
      <p:sp>
        <p:nvSpPr>
          <p:cNvPr id="528" name="Google Shape;528;p27"/>
          <p:cNvSpPr/>
          <p:nvPr/>
        </p:nvSpPr>
        <p:spPr>
          <a:xfrm rot="5400000">
            <a:off x="2296000" y="2505750"/>
            <a:ext cx="123900" cy="17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8"/>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534" name="Google Shape;534;p28"/>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535" name="Google Shape;535;p28"/>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536" name="Google Shape;536;p28"/>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537" name="Google Shape;537;p28"/>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538" name="Google Shape;538;p28"/>
          <p:cNvGrpSpPr/>
          <p:nvPr/>
        </p:nvGrpSpPr>
        <p:grpSpPr>
          <a:xfrm>
            <a:off x="7537746" y="1938233"/>
            <a:ext cx="1498066" cy="1267033"/>
            <a:chOff x="7264213" y="1948510"/>
            <a:chExt cx="1359900" cy="1150175"/>
          </a:xfrm>
        </p:grpSpPr>
        <p:sp>
          <p:nvSpPr>
            <p:cNvPr id="539" name="Google Shape;539;p28"/>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540" name="Google Shape;540;p28"/>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541" name="Google Shape;541;p28"/>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542" name="Google Shape;542;p28"/>
          <p:cNvGrpSpPr/>
          <p:nvPr/>
        </p:nvGrpSpPr>
        <p:grpSpPr>
          <a:xfrm>
            <a:off x="6021490" y="1938233"/>
            <a:ext cx="1498066" cy="1267033"/>
            <a:chOff x="5887800" y="1948510"/>
            <a:chExt cx="1359900" cy="1150175"/>
          </a:xfrm>
        </p:grpSpPr>
        <p:sp>
          <p:nvSpPr>
            <p:cNvPr id="543" name="Google Shape;543;p28"/>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544" name="Google Shape;544;p2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545" name="Google Shape;545;p28"/>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546" name="Google Shape;546;p28"/>
          <p:cNvGrpSpPr/>
          <p:nvPr/>
        </p:nvGrpSpPr>
        <p:grpSpPr>
          <a:xfrm>
            <a:off x="4556196" y="1938233"/>
            <a:ext cx="1443537" cy="1267033"/>
            <a:chOff x="4557650" y="1948510"/>
            <a:chExt cx="1310400" cy="1150175"/>
          </a:xfrm>
        </p:grpSpPr>
        <p:sp>
          <p:nvSpPr>
            <p:cNvPr id="547" name="Google Shape;547;p28"/>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548" name="Google Shape;548;p28"/>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549" name="Google Shape;549;p28"/>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550" name="Google Shape;550;p28"/>
          <p:cNvGrpSpPr/>
          <p:nvPr/>
        </p:nvGrpSpPr>
        <p:grpSpPr>
          <a:xfrm>
            <a:off x="3036412" y="2088770"/>
            <a:ext cx="1498066" cy="1116495"/>
            <a:chOff x="3178034" y="2085164"/>
            <a:chExt cx="1359900" cy="1013522"/>
          </a:xfrm>
        </p:grpSpPr>
        <p:sp>
          <p:nvSpPr>
            <p:cNvPr id="551" name="Google Shape;551;p28"/>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552" name="Google Shape;552;p28"/>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553" name="Google Shape;553;p28"/>
          <p:cNvGrpSpPr/>
          <p:nvPr/>
        </p:nvGrpSpPr>
        <p:grpSpPr>
          <a:xfrm>
            <a:off x="1572282" y="1938233"/>
            <a:ext cx="1443537" cy="1267033"/>
            <a:chOff x="1848940" y="1948510"/>
            <a:chExt cx="1310400" cy="1150175"/>
          </a:xfrm>
        </p:grpSpPr>
        <p:sp>
          <p:nvSpPr>
            <p:cNvPr id="554" name="Google Shape;554;p28"/>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555" name="Google Shape;555;p2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556" name="Google Shape;556;p28"/>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557" name="Google Shape;557;p28"/>
          <p:cNvGrpSpPr/>
          <p:nvPr/>
        </p:nvGrpSpPr>
        <p:grpSpPr>
          <a:xfrm>
            <a:off x="108186" y="1938233"/>
            <a:ext cx="1443537" cy="1267033"/>
            <a:chOff x="519878" y="1948510"/>
            <a:chExt cx="1310400" cy="1150175"/>
          </a:xfrm>
        </p:grpSpPr>
        <p:sp>
          <p:nvSpPr>
            <p:cNvPr id="558" name="Google Shape;558;p28"/>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559" name="Google Shape;559;p28"/>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560" name="Google Shape;560;p28"/>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561" name="Google Shape;561;p28"/>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562" name="Google Shape;562;p28"/>
          <p:cNvPicPr preferRelativeResize="0"/>
          <p:nvPr/>
        </p:nvPicPr>
        <p:blipFill>
          <a:blip r:embed="rId3">
            <a:alphaModFix amt="50000"/>
          </a:blip>
          <a:stretch>
            <a:fillRect/>
          </a:stretch>
        </p:blipFill>
        <p:spPr>
          <a:xfrm flipH="1">
            <a:off x="5023987" y="1430275"/>
            <a:ext cx="507950" cy="50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9"/>
          <p:cNvSpPr txBox="1"/>
          <p:nvPr/>
        </p:nvSpPr>
        <p:spPr>
          <a:xfrm>
            <a:off x="1169850" y="888475"/>
            <a:ext cx="6380400" cy="3462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rgbClr val="133034"/>
              </a:buClr>
              <a:buSzPts val="1800"/>
              <a:buFont typeface="Arial"/>
              <a:buChar char="•"/>
            </a:pPr>
            <a:r>
              <a:rPr lang="en-CA" sz="1800">
                <a:solidFill>
                  <a:srgbClr val="133034"/>
                </a:solidFill>
              </a:rPr>
              <a:t>Plotting the residuals of our interaction model, we have:</a:t>
            </a:r>
            <a:endParaRPr sz="1100">
              <a:solidFill>
                <a:srgbClr val="133034"/>
              </a:solidFill>
            </a:endParaRPr>
          </a:p>
        </p:txBody>
      </p:sp>
      <p:grpSp>
        <p:nvGrpSpPr>
          <p:cNvPr id="568" name="Google Shape;568;p29"/>
          <p:cNvGrpSpPr/>
          <p:nvPr/>
        </p:nvGrpSpPr>
        <p:grpSpPr>
          <a:xfrm>
            <a:off x="360072" y="359645"/>
            <a:ext cx="2098213" cy="654681"/>
            <a:chOff x="877947" y="1948510"/>
            <a:chExt cx="1904696" cy="594300"/>
          </a:xfrm>
        </p:grpSpPr>
        <p:sp>
          <p:nvSpPr>
            <p:cNvPr id="569" name="Google Shape;569;p29"/>
            <p:cNvSpPr/>
            <p:nvPr/>
          </p:nvSpPr>
          <p:spPr>
            <a:xfrm>
              <a:off x="87794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858585"/>
                </a:solidFill>
              </a:endParaRPr>
            </a:p>
          </p:txBody>
        </p:sp>
        <p:sp>
          <p:nvSpPr>
            <p:cNvPr id="570" name="Google Shape;570;p29"/>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858585"/>
                  </a:solidFill>
                  <a:latin typeface="Roboto"/>
                  <a:ea typeface="Roboto"/>
                  <a:cs typeface="Roboto"/>
                  <a:sym typeface="Roboto"/>
                </a:rPr>
                <a:t>Diagnostics</a:t>
              </a:r>
              <a:endParaRPr b="1" sz="1600">
                <a:solidFill>
                  <a:srgbClr val="858585"/>
                </a:solidFill>
                <a:latin typeface="Roboto"/>
                <a:ea typeface="Roboto"/>
                <a:cs typeface="Roboto"/>
                <a:sym typeface="Roboto"/>
              </a:endParaRPr>
            </a:p>
          </p:txBody>
        </p:sp>
        <p:sp>
          <p:nvSpPr>
            <p:cNvPr id="571" name="Google Shape;571;p29"/>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858585"/>
                  </a:solidFill>
                  <a:latin typeface="Roboto"/>
                  <a:ea typeface="Roboto"/>
                  <a:cs typeface="Roboto"/>
                  <a:sym typeface="Roboto"/>
                </a:rPr>
                <a:t>4</a:t>
              </a:r>
              <a:endParaRPr b="1" sz="1900">
                <a:solidFill>
                  <a:srgbClr val="858585"/>
                </a:solidFill>
                <a:latin typeface="Roboto"/>
                <a:ea typeface="Roboto"/>
                <a:cs typeface="Roboto"/>
                <a:sym typeface="Roboto"/>
              </a:endParaRPr>
            </a:p>
          </p:txBody>
        </p:sp>
      </p:grpSp>
      <p:sp>
        <p:nvSpPr>
          <p:cNvPr id="572" name="Google Shape;572;p29"/>
          <p:cNvSpPr txBox="1"/>
          <p:nvPr/>
        </p:nvSpPr>
        <p:spPr>
          <a:xfrm>
            <a:off x="6581400" y="1744725"/>
            <a:ext cx="2562600" cy="90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CA" sz="1800">
                <a:solidFill>
                  <a:srgbClr val="133034"/>
                </a:solidFill>
              </a:rPr>
              <a:t>It looks like</a:t>
            </a:r>
            <a:r>
              <a:rPr lang="en-CA" sz="1800">
                <a:solidFill>
                  <a:srgbClr val="133034"/>
                </a:solidFill>
              </a:rPr>
              <a:t> the </a:t>
            </a:r>
            <a:r>
              <a:rPr lang="en-CA" sz="1800">
                <a:solidFill>
                  <a:srgbClr val="0C57D3"/>
                </a:solidFill>
              </a:rPr>
              <a:t>Normality </a:t>
            </a:r>
            <a:r>
              <a:rPr lang="en-CA" sz="1800">
                <a:solidFill>
                  <a:srgbClr val="133034"/>
                </a:solidFill>
              </a:rPr>
              <a:t>assumption may be violated</a:t>
            </a:r>
            <a:endParaRPr sz="1800">
              <a:solidFill>
                <a:srgbClr val="133034"/>
              </a:solidFill>
            </a:endParaRPr>
          </a:p>
        </p:txBody>
      </p:sp>
      <p:pic>
        <p:nvPicPr>
          <p:cNvPr id="573" name="Google Shape;573;p29"/>
          <p:cNvPicPr preferRelativeResize="0"/>
          <p:nvPr/>
        </p:nvPicPr>
        <p:blipFill>
          <a:blip r:embed="rId3">
            <a:alphaModFix/>
          </a:blip>
          <a:stretch>
            <a:fillRect/>
          </a:stretch>
        </p:blipFill>
        <p:spPr>
          <a:xfrm>
            <a:off x="1474725" y="1865113"/>
            <a:ext cx="4817751" cy="2976825"/>
          </a:xfrm>
          <a:prstGeom prst="rect">
            <a:avLst/>
          </a:prstGeom>
          <a:noFill/>
          <a:ln>
            <a:noFill/>
          </a:ln>
        </p:spPr>
      </p:pic>
      <p:cxnSp>
        <p:nvCxnSpPr>
          <p:cNvPr id="574" name="Google Shape;574;p29"/>
          <p:cNvCxnSpPr>
            <a:stCxn id="572" idx="2"/>
          </p:cNvCxnSpPr>
          <p:nvPr/>
        </p:nvCxnSpPr>
        <p:spPr>
          <a:xfrm flipH="1" rot="5400000">
            <a:off x="7009350" y="1791675"/>
            <a:ext cx="10500" cy="1696200"/>
          </a:xfrm>
          <a:prstGeom prst="curvedConnector4">
            <a:avLst>
              <a:gd fmla="val -2298333" name="adj1"/>
              <a:gd fmla="val 54096" name="adj2"/>
            </a:avLst>
          </a:prstGeom>
          <a:noFill/>
          <a:ln cap="flat" cmpd="sng" w="9525">
            <a:solidFill>
              <a:schemeClr val="dk2"/>
            </a:solidFill>
            <a:prstDash val="solid"/>
            <a:round/>
            <a:headEnd len="med" w="med" type="none"/>
            <a:tailEnd len="med" w="med" type="triangle"/>
          </a:ln>
        </p:spPr>
      </p:cxnSp>
      <p:sp>
        <p:nvSpPr>
          <p:cNvPr id="575" name="Google Shape;575;p29"/>
          <p:cNvSpPr txBox="1"/>
          <p:nvPr/>
        </p:nvSpPr>
        <p:spPr>
          <a:xfrm>
            <a:off x="360075" y="1393800"/>
            <a:ext cx="25626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CA" sz="1800">
                <a:solidFill>
                  <a:srgbClr val="133034"/>
                </a:solidFill>
              </a:rPr>
              <a:t>The residual plot looks </a:t>
            </a:r>
            <a:r>
              <a:rPr lang="en-CA" sz="1800">
                <a:solidFill>
                  <a:srgbClr val="0C57D3"/>
                </a:solidFill>
              </a:rPr>
              <a:t>quadratic</a:t>
            </a:r>
            <a:endParaRPr sz="1800">
              <a:solidFill>
                <a:srgbClr val="0C57D3"/>
              </a:solidFill>
            </a:endParaRPr>
          </a:p>
        </p:txBody>
      </p:sp>
      <p:cxnSp>
        <p:nvCxnSpPr>
          <p:cNvPr id="576" name="Google Shape;576;p29"/>
          <p:cNvCxnSpPr>
            <a:stCxn id="575" idx="2"/>
          </p:cNvCxnSpPr>
          <p:nvPr/>
        </p:nvCxnSpPr>
        <p:spPr>
          <a:xfrm flipH="1" rot="-5400000">
            <a:off x="1711425" y="1947150"/>
            <a:ext cx="436500" cy="576600"/>
          </a:xfrm>
          <a:prstGeom prst="curved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0"/>
          <p:cNvSpPr txBox="1"/>
          <p:nvPr/>
        </p:nvSpPr>
        <p:spPr>
          <a:xfrm>
            <a:off x="873619" y="1042258"/>
            <a:ext cx="76512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Summary of </a:t>
            </a:r>
            <a:r>
              <a:rPr lang="en-CA" sz="1800">
                <a:solidFill>
                  <a:srgbClr val="133034"/>
                </a:solidFill>
                <a:latin typeface="Arial"/>
                <a:ea typeface="Arial"/>
                <a:cs typeface="Arial"/>
                <a:sym typeface="Arial"/>
              </a:rPr>
              <a:t>Interaction Model </a:t>
            </a:r>
            <a:r>
              <a:rPr lang="en-CA" sz="1800">
                <a:solidFill>
                  <a:srgbClr val="133034"/>
                </a:solidFill>
              </a:rPr>
              <a:t>w/ Box-Cox </a:t>
            </a:r>
            <a:r>
              <a:rPr lang="en-CA" sz="1800">
                <a:solidFill>
                  <a:srgbClr val="133034"/>
                </a:solidFill>
                <a:latin typeface="Arial"/>
                <a:ea typeface="Arial"/>
                <a:cs typeface="Arial"/>
                <a:sym typeface="Arial"/>
              </a:rPr>
              <a:t>Transformation</a:t>
            </a:r>
            <a:endParaRPr sz="1100">
              <a:solidFill>
                <a:srgbClr val="133034"/>
              </a:solidFill>
            </a:endParaRPr>
          </a:p>
        </p:txBody>
      </p:sp>
      <p:sp>
        <p:nvSpPr>
          <p:cNvPr id="582" name="Google Shape;582;p30"/>
          <p:cNvSpPr txBox="1"/>
          <p:nvPr/>
        </p:nvSpPr>
        <p:spPr>
          <a:xfrm>
            <a:off x="916794" y="1473467"/>
            <a:ext cx="75648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133034"/>
              </a:buClr>
              <a:buSzPts val="1400"/>
              <a:buFont typeface="Arial"/>
              <a:buChar char="•"/>
            </a:pPr>
            <a:r>
              <a:rPr lang="en-CA">
                <a:solidFill>
                  <a:srgbClr val="133034"/>
                </a:solidFill>
              </a:rPr>
              <a:t>We a</a:t>
            </a:r>
            <a:r>
              <a:rPr lang="en-CA" sz="1400">
                <a:solidFill>
                  <a:srgbClr val="133034"/>
                </a:solidFill>
                <a:latin typeface="Arial"/>
                <a:ea typeface="Arial"/>
                <a:cs typeface="Arial"/>
                <a:sym typeface="Arial"/>
              </a:rPr>
              <a:t>dded interaction</a:t>
            </a:r>
            <a:r>
              <a:rPr lang="en-CA">
                <a:solidFill>
                  <a:srgbClr val="133034"/>
                </a:solidFill>
              </a:rPr>
              <a:t>s </a:t>
            </a:r>
            <a:r>
              <a:rPr lang="en-CA" sz="1400">
                <a:solidFill>
                  <a:srgbClr val="133034"/>
                </a:solidFill>
                <a:latin typeface="Arial"/>
                <a:ea typeface="Arial"/>
                <a:cs typeface="Arial"/>
                <a:sym typeface="Arial"/>
              </a:rPr>
              <a:t>of </a:t>
            </a:r>
            <a:r>
              <a:rPr lang="en-CA">
                <a:solidFill>
                  <a:srgbClr val="133034"/>
                </a:solidFill>
              </a:rPr>
              <a:t>age</a:t>
            </a:r>
            <a:r>
              <a:rPr lang="en-CA" sz="1400">
                <a:solidFill>
                  <a:srgbClr val="133034"/>
                </a:solidFill>
                <a:latin typeface="Arial"/>
                <a:ea typeface="Arial"/>
                <a:cs typeface="Arial"/>
                <a:sym typeface="Arial"/>
              </a:rPr>
              <a:t>, </a:t>
            </a:r>
            <a:r>
              <a:rPr lang="en-CA">
                <a:solidFill>
                  <a:srgbClr val="133034"/>
                </a:solidFill>
              </a:rPr>
              <a:t>mileage, engine_capacity, </a:t>
            </a:r>
            <a:r>
              <a:rPr lang="en-CA" sz="1400">
                <a:solidFill>
                  <a:srgbClr val="133034"/>
                </a:solidFill>
                <a:latin typeface="Arial"/>
                <a:ea typeface="Arial"/>
                <a:cs typeface="Arial"/>
                <a:sym typeface="Arial"/>
              </a:rPr>
              <a:t>and </a:t>
            </a:r>
            <a:r>
              <a:rPr lang="en-CA">
                <a:solidFill>
                  <a:srgbClr val="133034"/>
                </a:solidFill>
              </a:rPr>
              <a:t>horsepower</a:t>
            </a:r>
            <a:r>
              <a:rPr lang="en-CA" sz="1400">
                <a:solidFill>
                  <a:srgbClr val="133034"/>
                </a:solidFill>
                <a:latin typeface="Arial"/>
                <a:ea typeface="Arial"/>
                <a:cs typeface="Arial"/>
                <a:sym typeface="Arial"/>
              </a:rPr>
              <a:t> </a:t>
            </a:r>
            <a:r>
              <a:rPr lang="en-CA">
                <a:solidFill>
                  <a:srgbClr val="133034"/>
                </a:solidFill>
              </a:rPr>
              <a:t>with </a:t>
            </a:r>
            <a:r>
              <a:rPr lang="en-CA" sz="1400">
                <a:solidFill>
                  <a:srgbClr val="133034"/>
                </a:solidFill>
                <a:latin typeface="Arial"/>
                <a:ea typeface="Arial"/>
                <a:cs typeface="Arial"/>
                <a:sym typeface="Arial"/>
              </a:rPr>
              <a:t>all categorical variables</a:t>
            </a:r>
            <a:endParaRPr sz="1100">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Backward Elimination – Model Based AIC</a:t>
            </a:r>
            <a:endParaRPr sz="1400">
              <a:solidFill>
                <a:srgbClr val="133034"/>
              </a:solidFill>
              <a:latin typeface="Arial"/>
              <a:ea typeface="Arial"/>
              <a:cs typeface="Arial"/>
              <a:sym typeface="Arial"/>
            </a:endParaRPr>
          </a:p>
        </p:txBody>
      </p:sp>
      <p:pic>
        <p:nvPicPr>
          <p:cNvPr id="583" name="Google Shape;583;p30"/>
          <p:cNvPicPr preferRelativeResize="0"/>
          <p:nvPr/>
        </p:nvPicPr>
        <p:blipFill>
          <a:blip r:embed="rId3">
            <a:alphaModFix/>
          </a:blip>
          <a:stretch>
            <a:fillRect/>
          </a:stretch>
        </p:blipFill>
        <p:spPr>
          <a:xfrm>
            <a:off x="2136125" y="2917485"/>
            <a:ext cx="5162550" cy="590550"/>
          </a:xfrm>
          <a:prstGeom prst="rect">
            <a:avLst/>
          </a:prstGeom>
          <a:noFill/>
          <a:ln>
            <a:noFill/>
          </a:ln>
        </p:spPr>
      </p:pic>
      <p:sp>
        <p:nvSpPr>
          <p:cNvPr id="584" name="Google Shape;584;p30"/>
          <p:cNvSpPr txBox="1"/>
          <p:nvPr/>
        </p:nvSpPr>
        <p:spPr>
          <a:xfrm>
            <a:off x="761300" y="3748625"/>
            <a:ext cx="3370200" cy="900300"/>
          </a:xfrm>
          <a:prstGeom prst="rect">
            <a:avLst/>
          </a:prstGeom>
          <a:noFill/>
          <a:ln cap="flat" cmpd="sng" w="9525">
            <a:solidFill>
              <a:srgbClr val="00000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This R-squared value means that this model explains ~ 87% of variability in Price</a:t>
            </a:r>
            <a:endParaRPr sz="1800">
              <a:solidFill>
                <a:srgbClr val="133034"/>
              </a:solidFill>
            </a:endParaRPr>
          </a:p>
        </p:txBody>
      </p:sp>
      <p:sp>
        <p:nvSpPr>
          <p:cNvPr id="585" name="Google Shape;585;p30"/>
          <p:cNvSpPr txBox="1"/>
          <p:nvPr/>
        </p:nvSpPr>
        <p:spPr>
          <a:xfrm>
            <a:off x="4541000" y="3748625"/>
            <a:ext cx="4225800" cy="900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This is higher, which is a good indicator that we improved the model by performing the transformation!</a:t>
            </a:r>
            <a:endParaRPr sz="1800">
              <a:solidFill>
                <a:srgbClr val="133034"/>
              </a:solidFill>
            </a:endParaRPr>
          </a:p>
        </p:txBody>
      </p:sp>
      <p:pic>
        <p:nvPicPr>
          <p:cNvPr id="586" name="Google Shape;586;p30"/>
          <p:cNvPicPr preferRelativeResize="0"/>
          <p:nvPr/>
        </p:nvPicPr>
        <p:blipFill>
          <a:blip r:embed="rId4">
            <a:alphaModFix/>
          </a:blip>
          <a:stretch>
            <a:fillRect/>
          </a:stretch>
        </p:blipFill>
        <p:spPr>
          <a:xfrm>
            <a:off x="2136136" y="2874613"/>
            <a:ext cx="5353050" cy="676275"/>
          </a:xfrm>
          <a:prstGeom prst="rect">
            <a:avLst/>
          </a:prstGeom>
          <a:noFill/>
          <a:ln>
            <a:noFill/>
          </a:ln>
        </p:spPr>
      </p:pic>
      <p:pic>
        <p:nvPicPr>
          <p:cNvPr id="587" name="Google Shape;587;p30"/>
          <p:cNvPicPr preferRelativeResize="0"/>
          <p:nvPr/>
        </p:nvPicPr>
        <p:blipFill>
          <a:blip r:embed="rId5">
            <a:alphaModFix/>
          </a:blip>
          <a:stretch>
            <a:fillRect/>
          </a:stretch>
        </p:blipFill>
        <p:spPr>
          <a:xfrm>
            <a:off x="2136136" y="2186250"/>
            <a:ext cx="3638550" cy="714375"/>
          </a:xfrm>
          <a:prstGeom prst="rect">
            <a:avLst/>
          </a:prstGeom>
          <a:noFill/>
          <a:ln>
            <a:noFill/>
          </a:ln>
        </p:spPr>
      </p:pic>
      <p:grpSp>
        <p:nvGrpSpPr>
          <p:cNvPr id="588" name="Google Shape;588;p30"/>
          <p:cNvGrpSpPr/>
          <p:nvPr/>
        </p:nvGrpSpPr>
        <p:grpSpPr>
          <a:xfrm>
            <a:off x="360072" y="359645"/>
            <a:ext cx="2098213" cy="654681"/>
            <a:chOff x="877947" y="1948510"/>
            <a:chExt cx="1904696" cy="594300"/>
          </a:xfrm>
        </p:grpSpPr>
        <p:sp>
          <p:nvSpPr>
            <p:cNvPr id="589" name="Google Shape;589;p30"/>
            <p:cNvSpPr/>
            <p:nvPr/>
          </p:nvSpPr>
          <p:spPr>
            <a:xfrm>
              <a:off x="87794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858585"/>
                </a:solidFill>
              </a:endParaRPr>
            </a:p>
          </p:txBody>
        </p:sp>
        <p:sp>
          <p:nvSpPr>
            <p:cNvPr id="590" name="Google Shape;590;p30"/>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858585"/>
                  </a:solidFill>
                  <a:latin typeface="Roboto"/>
                  <a:ea typeface="Roboto"/>
                  <a:cs typeface="Roboto"/>
                  <a:sym typeface="Roboto"/>
                </a:rPr>
                <a:t>Diagnostics</a:t>
              </a:r>
              <a:endParaRPr b="1" sz="1600">
                <a:solidFill>
                  <a:srgbClr val="858585"/>
                </a:solidFill>
                <a:latin typeface="Roboto"/>
                <a:ea typeface="Roboto"/>
                <a:cs typeface="Roboto"/>
                <a:sym typeface="Roboto"/>
              </a:endParaRPr>
            </a:p>
          </p:txBody>
        </p:sp>
        <p:sp>
          <p:nvSpPr>
            <p:cNvPr id="591" name="Google Shape;591;p30"/>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858585"/>
                  </a:solidFill>
                  <a:latin typeface="Roboto"/>
                  <a:ea typeface="Roboto"/>
                  <a:cs typeface="Roboto"/>
                  <a:sym typeface="Roboto"/>
                </a:rPr>
                <a:t>4</a:t>
              </a:r>
              <a:endParaRPr b="1" sz="1900">
                <a:solidFill>
                  <a:srgbClr val="858585"/>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1"/>
          <p:cNvSpPr txBox="1"/>
          <p:nvPr/>
        </p:nvSpPr>
        <p:spPr>
          <a:xfrm>
            <a:off x="1154122" y="1014329"/>
            <a:ext cx="5583600" cy="6234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rgbClr val="133034"/>
              </a:buClr>
              <a:buSzPts val="1800"/>
              <a:buFont typeface="Arial"/>
              <a:buChar char="•"/>
            </a:pPr>
            <a:r>
              <a:rPr lang="en-CA" sz="1800">
                <a:solidFill>
                  <a:srgbClr val="133034"/>
                </a:solidFill>
              </a:rPr>
              <a:t>Earlier, we u</a:t>
            </a:r>
            <a:r>
              <a:rPr lang="en-CA" sz="1800">
                <a:solidFill>
                  <a:srgbClr val="133034"/>
                </a:solidFill>
                <a:latin typeface="Arial"/>
                <a:ea typeface="Arial"/>
                <a:cs typeface="Arial"/>
                <a:sym typeface="Arial"/>
              </a:rPr>
              <a:t>sed Cook</a:t>
            </a:r>
            <a:r>
              <a:rPr lang="en-CA" sz="1800">
                <a:solidFill>
                  <a:srgbClr val="133034"/>
                </a:solidFill>
              </a:rPr>
              <a:t>’</a:t>
            </a:r>
            <a:r>
              <a:rPr lang="en-CA" sz="1800">
                <a:solidFill>
                  <a:srgbClr val="133034"/>
                </a:solidFill>
                <a:latin typeface="Arial"/>
                <a:ea typeface="Arial"/>
                <a:cs typeface="Arial"/>
                <a:sym typeface="Arial"/>
              </a:rPr>
              <a:t>s Distance to delete anomal</a:t>
            </a:r>
            <a:r>
              <a:rPr lang="en-CA" sz="1800">
                <a:solidFill>
                  <a:srgbClr val="133034"/>
                </a:solidFill>
              </a:rPr>
              <a:t>ous</a:t>
            </a:r>
            <a:r>
              <a:rPr lang="en-CA" sz="1800">
                <a:solidFill>
                  <a:srgbClr val="133034"/>
                </a:solidFill>
                <a:latin typeface="Arial"/>
                <a:ea typeface="Arial"/>
                <a:cs typeface="Arial"/>
                <a:sym typeface="Arial"/>
              </a:rPr>
              <a:t> data</a:t>
            </a:r>
            <a:endParaRPr sz="1100">
              <a:solidFill>
                <a:srgbClr val="133034"/>
              </a:solidFill>
            </a:endParaRPr>
          </a:p>
        </p:txBody>
      </p:sp>
      <p:grpSp>
        <p:nvGrpSpPr>
          <p:cNvPr id="597" name="Google Shape;597;p31"/>
          <p:cNvGrpSpPr/>
          <p:nvPr/>
        </p:nvGrpSpPr>
        <p:grpSpPr>
          <a:xfrm>
            <a:off x="360072" y="359645"/>
            <a:ext cx="2098213" cy="654681"/>
            <a:chOff x="877947" y="1948510"/>
            <a:chExt cx="1904696" cy="594300"/>
          </a:xfrm>
        </p:grpSpPr>
        <p:sp>
          <p:nvSpPr>
            <p:cNvPr id="598" name="Google Shape;598;p31"/>
            <p:cNvSpPr/>
            <p:nvPr/>
          </p:nvSpPr>
          <p:spPr>
            <a:xfrm>
              <a:off x="87794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858585"/>
                </a:solidFill>
              </a:endParaRPr>
            </a:p>
          </p:txBody>
        </p:sp>
        <p:sp>
          <p:nvSpPr>
            <p:cNvPr id="599" name="Google Shape;599;p31"/>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858585"/>
                  </a:solidFill>
                  <a:latin typeface="Roboto"/>
                  <a:ea typeface="Roboto"/>
                  <a:cs typeface="Roboto"/>
                  <a:sym typeface="Roboto"/>
                </a:rPr>
                <a:t>Diagnostics</a:t>
              </a:r>
              <a:endParaRPr b="1" sz="1600">
                <a:solidFill>
                  <a:srgbClr val="858585"/>
                </a:solidFill>
                <a:latin typeface="Roboto"/>
                <a:ea typeface="Roboto"/>
                <a:cs typeface="Roboto"/>
                <a:sym typeface="Roboto"/>
              </a:endParaRPr>
            </a:p>
          </p:txBody>
        </p:sp>
        <p:sp>
          <p:nvSpPr>
            <p:cNvPr id="600" name="Google Shape;600;p31"/>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858585"/>
                  </a:solidFill>
                  <a:latin typeface="Roboto"/>
                  <a:ea typeface="Roboto"/>
                  <a:cs typeface="Roboto"/>
                  <a:sym typeface="Roboto"/>
                </a:rPr>
                <a:t>4</a:t>
              </a:r>
              <a:endParaRPr b="1" sz="1900">
                <a:solidFill>
                  <a:srgbClr val="858585"/>
                </a:solidFill>
                <a:latin typeface="Roboto"/>
                <a:ea typeface="Roboto"/>
                <a:cs typeface="Roboto"/>
                <a:sym typeface="Roboto"/>
              </a:endParaRPr>
            </a:p>
          </p:txBody>
        </p:sp>
      </p:grpSp>
      <p:pic>
        <p:nvPicPr>
          <p:cNvPr id="601" name="Google Shape;601;p31"/>
          <p:cNvPicPr preferRelativeResize="0"/>
          <p:nvPr/>
        </p:nvPicPr>
        <p:blipFill>
          <a:blip r:embed="rId3">
            <a:alphaModFix/>
          </a:blip>
          <a:stretch>
            <a:fillRect/>
          </a:stretch>
        </p:blipFill>
        <p:spPr>
          <a:xfrm>
            <a:off x="3992075" y="1637725"/>
            <a:ext cx="4765000" cy="2944200"/>
          </a:xfrm>
          <a:prstGeom prst="rect">
            <a:avLst/>
          </a:prstGeom>
          <a:noFill/>
          <a:ln>
            <a:noFill/>
          </a:ln>
        </p:spPr>
      </p:pic>
      <p:sp>
        <p:nvSpPr>
          <p:cNvPr id="602" name="Google Shape;602;p31"/>
          <p:cNvSpPr txBox="1"/>
          <p:nvPr/>
        </p:nvSpPr>
        <p:spPr>
          <a:xfrm>
            <a:off x="1154125" y="1637725"/>
            <a:ext cx="2562600" cy="31170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rgbClr val="133034"/>
              </a:buClr>
              <a:buSzPts val="1800"/>
              <a:buFont typeface="Arial"/>
              <a:buChar char="•"/>
            </a:pPr>
            <a:r>
              <a:rPr lang="en-CA" sz="1800">
                <a:solidFill>
                  <a:srgbClr val="133034"/>
                </a:solidFill>
              </a:rPr>
              <a:t>Now, we’re also performing a Box-Cox transformation to help our model meet the </a:t>
            </a:r>
            <a:r>
              <a:rPr lang="en-CA" sz="1800">
                <a:solidFill>
                  <a:srgbClr val="0C57D3"/>
                </a:solidFill>
              </a:rPr>
              <a:t>Normality </a:t>
            </a:r>
            <a:r>
              <a:rPr lang="en-CA" sz="1800">
                <a:solidFill>
                  <a:srgbClr val="133034"/>
                </a:solidFill>
              </a:rPr>
              <a:t>assumption</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These plots look much better (in terms of meeting LINE assumptions)</a:t>
            </a:r>
            <a:endParaRPr sz="1800">
              <a:solidFill>
                <a:srgbClr val="133034"/>
              </a:solidFill>
            </a:endParaRPr>
          </a:p>
        </p:txBody>
      </p:sp>
      <p:cxnSp>
        <p:nvCxnSpPr>
          <p:cNvPr id="603" name="Google Shape;603;p31"/>
          <p:cNvCxnSpPr>
            <a:endCxn id="601" idx="1"/>
          </p:cNvCxnSpPr>
          <p:nvPr/>
        </p:nvCxnSpPr>
        <p:spPr>
          <a:xfrm flipH="1" rot="10800000">
            <a:off x="3034175" y="3109825"/>
            <a:ext cx="957900" cy="2736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09" name="Google Shape;609;p32"/>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610" name="Google Shape;610;p32"/>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11" name="Google Shape;611;p32"/>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12" name="Google Shape;612;p32"/>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613" name="Google Shape;613;p32"/>
          <p:cNvGrpSpPr/>
          <p:nvPr/>
        </p:nvGrpSpPr>
        <p:grpSpPr>
          <a:xfrm>
            <a:off x="7537746" y="1938233"/>
            <a:ext cx="1498066" cy="1267033"/>
            <a:chOff x="7264213" y="1948510"/>
            <a:chExt cx="1359900" cy="1150175"/>
          </a:xfrm>
        </p:grpSpPr>
        <p:sp>
          <p:nvSpPr>
            <p:cNvPr id="614" name="Google Shape;614;p32"/>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15" name="Google Shape;615;p32"/>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616" name="Google Shape;616;p32"/>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617" name="Google Shape;617;p32"/>
          <p:cNvGrpSpPr/>
          <p:nvPr/>
        </p:nvGrpSpPr>
        <p:grpSpPr>
          <a:xfrm>
            <a:off x="6021490" y="1938233"/>
            <a:ext cx="1498066" cy="1267033"/>
            <a:chOff x="5887800" y="1948510"/>
            <a:chExt cx="1359900" cy="1150175"/>
          </a:xfrm>
        </p:grpSpPr>
        <p:sp>
          <p:nvSpPr>
            <p:cNvPr id="618" name="Google Shape;618;p32"/>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19" name="Google Shape;619;p32"/>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620" name="Google Shape;620;p32"/>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621" name="Google Shape;621;p32"/>
          <p:cNvGrpSpPr/>
          <p:nvPr/>
        </p:nvGrpSpPr>
        <p:grpSpPr>
          <a:xfrm>
            <a:off x="4556196" y="1938233"/>
            <a:ext cx="1443537" cy="1267033"/>
            <a:chOff x="4557650" y="1948510"/>
            <a:chExt cx="1310400" cy="1150175"/>
          </a:xfrm>
        </p:grpSpPr>
        <p:sp>
          <p:nvSpPr>
            <p:cNvPr id="622" name="Google Shape;622;p32"/>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23" name="Google Shape;623;p32"/>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624" name="Google Shape;624;p32"/>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625" name="Google Shape;625;p32"/>
          <p:cNvGrpSpPr/>
          <p:nvPr/>
        </p:nvGrpSpPr>
        <p:grpSpPr>
          <a:xfrm>
            <a:off x="3036412" y="2088770"/>
            <a:ext cx="1498066" cy="1116495"/>
            <a:chOff x="3178034" y="2085164"/>
            <a:chExt cx="1359900" cy="1013522"/>
          </a:xfrm>
        </p:grpSpPr>
        <p:sp>
          <p:nvSpPr>
            <p:cNvPr id="626" name="Google Shape;626;p32"/>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627" name="Google Shape;627;p32"/>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628" name="Google Shape;628;p32"/>
          <p:cNvGrpSpPr/>
          <p:nvPr/>
        </p:nvGrpSpPr>
        <p:grpSpPr>
          <a:xfrm>
            <a:off x="1572282" y="1938233"/>
            <a:ext cx="1443537" cy="1267033"/>
            <a:chOff x="1848940" y="1948510"/>
            <a:chExt cx="1310400" cy="1150175"/>
          </a:xfrm>
        </p:grpSpPr>
        <p:sp>
          <p:nvSpPr>
            <p:cNvPr id="629" name="Google Shape;629;p32"/>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30" name="Google Shape;630;p32"/>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631" name="Google Shape;631;p32"/>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632" name="Google Shape;632;p32"/>
          <p:cNvGrpSpPr/>
          <p:nvPr/>
        </p:nvGrpSpPr>
        <p:grpSpPr>
          <a:xfrm>
            <a:off x="108186" y="1938233"/>
            <a:ext cx="1443537" cy="1267033"/>
            <a:chOff x="519878" y="1948510"/>
            <a:chExt cx="1310400" cy="1150175"/>
          </a:xfrm>
        </p:grpSpPr>
        <p:sp>
          <p:nvSpPr>
            <p:cNvPr id="633" name="Google Shape;633;p32"/>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34" name="Google Shape;634;p32"/>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635" name="Google Shape;635;p32"/>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636" name="Google Shape;636;p32"/>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637" name="Google Shape;637;p32"/>
          <p:cNvPicPr preferRelativeResize="0"/>
          <p:nvPr/>
        </p:nvPicPr>
        <p:blipFill>
          <a:blip r:embed="rId3">
            <a:alphaModFix amt="50000"/>
          </a:blip>
          <a:stretch>
            <a:fillRect/>
          </a:stretch>
        </p:blipFill>
        <p:spPr>
          <a:xfrm flipH="1">
            <a:off x="6516550" y="1367350"/>
            <a:ext cx="507950" cy="50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296" name="Google Shape;296;p15"/>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297" name="Google Shape;297;p15"/>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298" name="Google Shape;298;p15"/>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299" name="Google Shape;299;p15"/>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300" name="Google Shape;300;p15"/>
          <p:cNvGrpSpPr/>
          <p:nvPr/>
        </p:nvGrpSpPr>
        <p:grpSpPr>
          <a:xfrm>
            <a:off x="7537746" y="1938233"/>
            <a:ext cx="1498066" cy="1267033"/>
            <a:chOff x="7264213" y="1948510"/>
            <a:chExt cx="1359900" cy="1150175"/>
          </a:xfrm>
        </p:grpSpPr>
        <p:sp>
          <p:nvSpPr>
            <p:cNvPr id="301" name="Google Shape;301;p15"/>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02" name="Google Shape;302;p15"/>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303" name="Google Shape;303;p15"/>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304" name="Google Shape;304;p15"/>
          <p:cNvGrpSpPr/>
          <p:nvPr/>
        </p:nvGrpSpPr>
        <p:grpSpPr>
          <a:xfrm>
            <a:off x="6021490" y="1938233"/>
            <a:ext cx="1498066" cy="1267033"/>
            <a:chOff x="5887800" y="1948510"/>
            <a:chExt cx="1359900" cy="1150175"/>
          </a:xfrm>
        </p:grpSpPr>
        <p:sp>
          <p:nvSpPr>
            <p:cNvPr id="305" name="Google Shape;305;p15"/>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06" name="Google Shape;306;p15"/>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307" name="Google Shape;307;p15"/>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308" name="Google Shape;308;p15"/>
          <p:cNvGrpSpPr/>
          <p:nvPr/>
        </p:nvGrpSpPr>
        <p:grpSpPr>
          <a:xfrm>
            <a:off x="4556196" y="1938233"/>
            <a:ext cx="1443537" cy="1267033"/>
            <a:chOff x="4557650" y="1948510"/>
            <a:chExt cx="1310400" cy="1150175"/>
          </a:xfrm>
        </p:grpSpPr>
        <p:sp>
          <p:nvSpPr>
            <p:cNvPr id="309" name="Google Shape;309;p15"/>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10" name="Google Shape;310;p15"/>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311" name="Google Shape;311;p15"/>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312" name="Google Shape;312;p15"/>
          <p:cNvGrpSpPr/>
          <p:nvPr/>
        </p:nvGrpSpPr>
        <p:grpSpPr>
          <a:xfrm>
            <a:off x="3036412" y="2088770"/>
            <a:ext cx="1498066" cy="1116495"/>
            <a:chOff x="3178034" y="2085164"/>
            <a:chExt cx="1359900" cy="1013522"/>
          </a:xfrm>
        </p:grpSpPr>
        <p:sp>
          <p:nvSpPr>
            <p:cNvPr id="313" name="Google Shape;313;p15"/>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314" name="Google Shape;314;p15"/>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315" name="Google Shape;315;p15"/>
          <p:cNvGrpSpPr/>
          <p:nvPr/>
        </p:nvGrpSpPr>
        <p:grpSpPr>
          <a:xfrm>
            <a:off x="1572282" y="1938233"/>
            <a:ext cx="1443537" cy="1267033"/>
            <a:chOff x="1848940" y="1948510"/>
            <a:chExt cx="1310400" cy="1150175"/>
          </a:xfrm>
        </p:grpSpPr>
        <p:sp>
          <p:nvSpPr>
            <p:cNvPr id="316" name="Google Shape;316;p15"/>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17" name="Google Shape;317;p15"/>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318" name="Google Shape;318;p15"/>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319" name="Google Shape;319;p15"/>
          <p:cNvGrpSpPr/>
          <p:nvPr/>
        </p:nvGrpSpPr>
        <p:grpSpPr>
          <a:xfrm>
            <a:off x="108186" y="1938233"/>
            <a:ext cx="1443537" cy="1267033"/>
            <a:chOff x="519878" y="1948510"/>
            <a:chExt cx="1310400" cy="1150175"/>
          </a:xfrm>
        </p:grpSpPr>
        <p:sp>
          <p:nvSpPr>
            <p:cNvPr id="320" name="Google Shape;320;p15"/>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21" name="Google Shape;321;p15"/>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322" name="Google Shape;322;p15"/>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323" name="Google Shape;323;p15"/>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324" name="Google Shape;324;p15"/>
          <p:cNvPicPr preferRelativeResize="0"/>
          <p:nvPr/>
        </p:nvPicPr>
        <p:blipFill>
          <a:blip r:embed="rId3">
            <a:alphaModFix/>
          </a:blip>
          <a:stretch>
            <a:fillRect/>
          </a:stretch>
        </p:blipFill>
        <p:spPr>
          <a:xfrm flipH="1">
            <a:off x="575975" y="1430275"/>
            <a:ext cx="507950" cy="507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3"/>
          <p:cNvSpPr txBox="1"/>
          <p:nvPr/>
        </p:nvSpPr>
        <p:spPr>
          <a:xfrm>
            <a:off x="785025" y="1298900"/>
            <a:ext cx="4081500" cy="351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a:solidFill>
                  <a:srgbClr val="133034"/>
                </a:solidFill>
              </a:rPr>
              <a:t>We used hold-out validation on our data:</a:t>
            </a:r>
            <a:endParaRPr b="1">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Trained </a:t>
            </a:r>
            <a:r>
              <a:rPr lang="en-CA">
                <a:solidFill>
                  <a:srgbClr val="133034"/>
                </a:solidFill>
              </a:rPr>
              <a:t>6652</a:t>
            </a:r>
            <a:r>
              <a:rPr lang="en-CA" sz="1400">
                <a:solidFill>
                  <a:srgbClr val="133034"/>
                </a:solidFill>
                <a:latin typeface="Arial"/>
                <a:ea typeface="Arial"/>
                <a:cs typeface="Arial"/>
                <a:sym typeface="Arial"/>
              </a:rPr>
              <a:t>/</a:t>
            </a:r>
            <a:r>
              <a:rPr lang="en-CA">
                <a:solidFill>
                  <a:srgbClr val="133034"/>
                </a:solidFill>
              </a:rPr>
              <a:t>7988 (</a:t>
            </a:r>
            <a:r>
              <a:rPr lang="en-CA">
                <a:solidFill>
                  <a:srgbClr val="0C57D3"/>
                </a:solidFill>
              </a:rPr>
              <a:t>83.3%</a:t>
            </a:r>
            <a:r>
              <a:rPr lang="en-CA">
                <a:solidFill>
                  <a:srgbClr val="133034"/>
                </a:solidFill>
              </a:rPr>
              <a:t>) </a:t>
            </a:r>
            <a:r>
              <a:rPr lang="en-CA" sz="1400">
                <a:solidFill>
                  <a:srgbClr val="133034"/>
                </a:solidFill>
                <a:latin typeface="Arial"/>
                <a:ea typeface="Arial"/>
                <a:cs typeface="Arial"/>
                <a:sym typeface="Arial"/>
              </a:rPr>
              <a:t>of the data</a:t>
            </a:r>
            <a:endParaRPr sz="1100">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Tested on </a:t>
            </a:r>
            <a:r>
              <a:rPr lang="en-CA">
                <a:solidFill>
                  <a:srgbClr val="133034"/>
                </a:solidFill>
              </a:rPr>
              <a:t>1336/7988 </a:t>
            </a:r>
            <a:r>
              <a:rPr lang="en-CA" sz="1400">
                <a:solidFill>
                  <a:srgbClr val="133034"/>
                </a:solidFill>
                <a:latin typeface="Arial"/>
                <a:ea typeface="Arial"/>
                <a:cs typeface="Arial"/>
                <a:sym typeface="Arial"/>
              </a:rPr>
              <a:t>(</a:t>
            </a:r>
            <a:r>
              <a:rPr lang="en-CA" sz="1400">
                <a:solidFill>
                  <a:srgbClr val="0C57D3"/>
                </a:solidFill>
                <a:latin typeface="Arial"/>
                <a:ea typeface="Arial"/>
                <a:cs typeface="Arial"/>
                <a:sym typeface="Arial"/>
              </a:rPr>
              <a:t>16.7%</a:t>
            </a:r>
            <a:r>
              <a:rPr lang="en-CA" sz="1400">
                <a:solidFill>
                  <a:srgbClr val="133034"/>
                </a:solidFill>
                <a:latin typeface="Arial"/>
                <a:ea typeface="Arial"/>
                <a:cs typeface="Arial"/>
                <a:sym typeface="Arial"/>
              </a:rPr>
              <a:t>) of the data</a:t>
            </a:r>
            <a:endParaRPr sz="1400">
              <a:solidFill>
                <a:srgbClr val="133034"/>
              </a:solidFill>
              <a:latin typeface="Arial"/>
              <a:ea typeface="Arial"/>
              <a:cs typeface="Arial"/>
              <a:sym typeface="Arial"/>
            </a:endParaRPr>
          </a:p>
          <a:p>
            <a:pPr indent="0" lvl="0" marL="0" marR="0" rtl="0" algn="l">
              <a:spcBef>
                <a:spcPts val="0"/>
              </a:spcBef>
              <a:spcAft>
                <a:spcPts val="0"/>
              </a:spcAft>
              <a:buNone/>
            </a:pPr>
            <a:r>
              <a:t/>
            </a:r>
            <a:endParaRPr>
              <a:solidFill>
                <a:srgbClr val="133034"/>
              </a:solidFill>
            </a:endParaRPr>
          </a:p>
          <a:p>
            <a:pPr indent="0" lvl="0" marL="0" marR="0" rtl="0" algn="l">
              <a:spcBef>
                <a:spcPts val="0"/>
              </a:spcBef>
              <a:spcAft>
                <a:spcPts val="0"/>
              </a:spcAft>
              <a:buNone/>
            </a:pPr>
            <a:r>
              <a:rPr b="1" lang="en-CA">
                <a:solidFill>
                  <a:srgbClr val="133034"/>
                </a:solidFill>
              </a:rPr>
              <a:t>The standard error of the data:</a:t>
            </a:r>
            <a:endParaRPr b="1">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Standard Error of </a:t>
            </a:r>
            <a:r>
              <a:rPr lang="en-CA" sz="1400">
                <a:solidFill>
                  <a:srgbClr val="0C57D3"/>
                </a:solidFill>
                <a:latin typeface="Arial"/>
                <a:ea typeface="Arial"/>
                <a:cs typeface="Arial"/>
                <a:sym typeface="Arial"/>
              </a:rPr>
              <a:t>Training Data</a:t>
            </a:r>
            <a:r>
              <a:rPr lang="en-CA" sz="1400">
                <a:solidFill>
                  <a:srgbClr val="133034"/>
                </a:solidFill>
                <a:latin typeface="Arial"/>
                <a:ea typeface="Arial"/>
                <a:cs typeface="Arial"/>
                <a:sym typeface="Arial"/>
              </a:rPr>
              <a:t>: ~</a:t>
            </a:r>
            <a:r>
              <a:rPr lang="en-CA">
                <a:solidFill>
                  <a:srgbClr val="133034"/>
                </a:solidFill>
              </a:rPr>
              <a:t>3</a:t>
            </a:r>
            <a:endParaRPr>
              <a:solidFill>
                <a:srgbClr val="133034"/>
              </a:solidFill>
            </a:endParaRPr>
          </a:p>
          <a:p>
            <a:pPr indent="-298450" lvl="1" marL="914400" marR="0" rtl="0" algn="l">
              <a:spcBef>
                <a:spcPts val="0"/>
              </a:spcBef>
              <a:spcAft>
                <a:spcPts val="0"/>
              </a:spcAft>
              <a:buClr>
                <a:srgbClr val="133034"/>
              </a:buClr>
              <a:buSzPts val="1100"/>
              <a:buChar char="○"/>
            </a:pPr>
            <a:r>
              <a:rPr lang="en-CA">
                <a:solidFill>
                  <a:srgbClr val="133034"/>
                </a:solidFill>
              </a:rPr>
              <a:t>This is expected, since it should almost perfectly align with what we have in training data (except for errors caused by lack of </a:t>
            </a:r>
            <a:r>
              <a:rPr lang="en-CA">
                <a:solidFill>
                  <a:srgbClr val="133034"/>
                </a:solidFill>
              </a:rPr>
              <a:t>emission_class)</a:t>
            </a:r>
            <a:endParaRPr>
              <a:solidFill>
                <a:srgbClr val="133034"/>
              </a:solidFill>
            </a:endParaRPr>
          </a:p>
          <a:p>
            <a:pPr indent="-215900" lvl="0" marL="215900" marR="0" rtl="0" algn="l">
              <a:spcBef>
                <a:spcPts val="0"/>
              </a:spcBef>
              <a:spcAft>
                <a:spcPts val="0"/>
              </a:spcAft>
              <a:buClr>
                <a:srgbClr val="133034"/>
              </a:buClr>
              <a:buSzPts val="1400"/>
              <a:buFont typeface="Arial"/>
              <a:buChar char="•"/>
            </a:pPr>
            <a:r>
              <a:rPr lang="en-CA" sz="1400">
                <a:solidFill>
                  <a:srgbClr val="133034"/>
                </a:solidFill>
                <a:latin typeface="Arial"/>
                <a:ea typeface="Arial"/>
                <a:cs typeface="Arial"/>
                <a:sym typeface="Arial"/>
              </a:rPr>
              <a:t>Standard Error of </a:t>
            </a:r>
            <a:r>
              <a:rPr lang="en-CA" sz="1400">
                <a:solidFill>
                  <a:srgbClr val="0C57D3"/>
                </a:solidFill>
                <a:latin typeface="Arial"/>
                <a:ea typeface="Arial"/>
                <a:cs typeface="Arial"/>
                <a:sym typeface="Arial"/>
              </a:rPr>
              <a:t>Testing Data</a:t>
            </a:r>
            <a:r>
              <a:rPr lang="en-CA" sz="1400">
                <a:solidFill>
                  <a:srgbClr val="133034"/>
                </a:solidFill>
                <a:latin typeface="Arial"/>
                <a:ea typeface="Arial"/>
                <a:cs typeface="Arial"/>
                <a:sym typeface="Arial"/>
              </a:rPr>
              <a:t>: ~</a:t>
            </a:r>
            <a:r>
              <a:rPr lang="en-CA">
                <a:solidFill>
                  <a:srgbClr val="133034"/>
                </a:solidFill>
              </a:rPr>
              <a:t>6,655</a:t>
            </a:r>
            <a:endParaRPr>
              <a:solidFill>
                <a:srgbClr val="133034"/>
              </a:solidFill>
            </a:endParaRPr>
          </a:p>
          <a:p>
            <a:pPr indent="-298450" lvl="1" marL="914400" marR="0" rtl="0" algn="l">
              <a:spcBef>
                <a:spcPts val="0"/>
              </a:spcBef>
              <a:spcAft>
                <a:spcPts val="0"/>
              </a:spcAft>
              <a:buClr>
                <a:srgbClr val="133034"/>
              </a:buClr>
              <a:buSzPts val="1100"/>
              <a:buChar char="○"/>
            </a:pPr>
            <a:r>
              <a:rPr lang="en-CA">
                <a:solidFill>
                  <a:srgbClr val="133034"/>
                </a:solidFill>
              </a:rPr>
              <a:t>Means that our prediction is only about $6655 off of the actual price on average (not accounting for errors caused by lack of emission_class), meaning that it’s fairly accurate</a:t>
            </a:r>
            <a:endParaRPr>
              <a:solidFill>
                <a:srgbClr val="133034"/>
              </a:solidFill>
            </a:endParaRPr>
          </a:p>
        </p:txBody>
      </p:sp>
      <p:grpSp>
        <p:nvGrpSpPr>
          <p:cNvPr id="643" name="Google Shape;643;p33"/>
          <p:cNvGrpSpPr/>
          <p:nvPr/>
        </p:nvGrpSpPr>
        <p:grpSpPr>
          <a:xfrm>
            <a:off x="360072" y="359645"/>
            <a:ext cx="2453150" cy="654681"/>
            <a:chOff x="877947" y="1948510"/>
            <a:chExt cx="2226897" cy="594300"/>
          </a:xfrm>
        </p:grpSpPr>
        <p:sp>
          <p:nvSpPr>
            <p:cNvPr id="644" name="Google Shape;644;p33"/>
            <p:cNvSpPr/>
            <p:nvPr/>
          </p:nvSpPr>
          <p:spPr>
            <a:xfrm>
              <a:off x="87794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858585"/>
                </a:solidFill>
              </a:endParaRPr>
            </a:p>
          </p:txBody>
        </p:sp>
        <p:sp>
          <p:nvSpPr>
            <p:cNvPr id="645" name="Google Shape;645;p33"/>
            <p:cNvSpPr txBox="1"/>
            <p:nvPr/>
          </p:nvSpPr>
          <p:spPr>
            <a:xfrm>
              <a:off x="1472244" y="2022453"/>
              <a:ext cx="16326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858585"/>
                  </a:solidFill>
                  <a:latin typeface="Roboto"/>
                  <a:ea typeface="Roboto"/>
                  <a:cs typeface="Roboto"/>
                  <a:sym typeface="Roboto"/>
                </a:rPr>
                <a:t>Model Validation</a:t>
              </a:r>
              <a:endParaRPr b="1" sz="1600">
                <a:solidFill>
                  <a:srgbClr val="858585"/>
                </a:solidFill>
                <a:latin typeface="Roboto"/>
                <a:ea typeface="Roboto"/>
                <a:cs typeface="Roboto"/>
                <a:sym typeface="Roboto"/>
              </a:endParaRPr>
            </a:p>
          </p:txBody>
        </p:sp>
        <p:sp>
          <p:nvSpPr>
            <p:cNvPr id="646" name="Google Shape;646;p33"/>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858585"/>
                  </a:solidFill>
                  <a:latin typeface="Roboto"/>
                  <a:ea typeface="Roboto"/>
                  <a:cs typeface="Roboto"/>
                  <a:sym typeface="Roboto"/>
                </a:rPr>
                <a:t>5</a:t>
              </a:r>
              <a:endParaRPr b="1" sz="1900">
                <a:solidFill>
                  <a:srgbClr val="858585"/>
                </a:solidFill>
                <a:latin typeface="Roboto"/>
                <a:ea typeface="Roboto"/>
                <a:cs typeface="Roboto"/>
                <a:sym typeface="Roboto"/>
              </a:endParaRPr>
            </a:p>
          </p:txBody>
        </p:sp>
      </p:grpSp>
      <p:pic>
        <p:nvPicPr>
          <p:cNvPr id="647" name="Google Shape;647;p33"/>
          <p:cNvPicPr preferRelativeResize="0"/>
          <p:nvPr/>
        </p:nvPicPr>
        <p:blipFill>
          <a:blip r:embed="rId3">
            <a:alphaModFix amt="92000"/>
          </a:blip>
          <a:stretch>
            <a:fillRect/>
          </a:stretch>
        </p:blipFill>
        <p:spPr>
          <a:xfrm>
            <a:off x="5663875" y="1887050"/>
            <a:ext cx="2340876" cy="2340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4"/>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53" name="Google Shape;653;p34"/>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654" name="Google Shape;654;p34"/>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55" name="Google Shape;655;p34"/>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56" name="Google Shape;656;p34"/>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657" name="Google Shape;657;p34"/>
          <p:cNvGrpSpPr/>
          <p:nvPr/>
        </p:nvGrpSpPr>
        <p:grpSpPr>
          <a:xfrm>
            <a:off x="7537746" y="1938233"/>
            <a:ext cx="1498066" cy="1267033"/>
            <a:chOff x="7264213" y="1948510"/>
            <a:chExt cx="1359900" cy="1150175"/>
          </a:xfrm>
        </p:grpSpPr>
        <p:sp>
          <p:nvSpPr>
            <p:cNvPr id="658" name="Google Shape;658;p34"/>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59" name="Google Shape;659;p34"/>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660" name="Google Shape;660;p34"/>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661" name="Google Shape;661;p34"/>
          <p:cNvGrpSpPr/>
          <p:nvPr/>
        </p:nvGrpSpPr>
        <p:grpSpPr>
          <a:xfrm>
            <a:off x="6021490" y="1938233"/>
            <a:ext cx="1498066" cy="1267033"/>
            <a:chOff x="5887800" y="1948510"/>
            <a:chExt cx="1359900" cy="1150175"/>
          </a:xfrm>
        </p:grpSpPr>
        <p:sp>
          <p:nvSpPr>
            <p:cNvPr id="662" name="Google Shape;662;p34"/>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63" name="Google Shape;663;p34"/>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664" name="Google Shape;664;p34"/>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665" name="Google Shape;665;p34"/>
          <p:cNvGrpSpPr/>
          <p:nvPr/>
        </p:nvGrpSpPr>
        <p:grpSpPr>
          <a:xfrm>
            <a:off x="4556196" y="1938233"/>
            <a:ext cx="1443537" cy="1267033"/>
            <a:chOff x="4557650" y="1948510"/>
            <a:chExt cx="1310400" cy="1150175"/>
          </a:xfrm>
        </p:grpSpPr>
        <p:sp>
          <p:nvSpPr>
            <p:cNvPr id="666" name="Google Shape;666;p34"/>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667" name="Google Shape;667;p34"/>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668" name="Google Shape;668;p34"/>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669" name="Google Shape;669;p34"/>
          <p:cNvGrpSpPr/>
          <p:nvPr/>
        </p:nvGrpSpPr>
        <p:grpSpPr>
          <a:xfrm>
            <a:off x="3036412" y="2088770"/>
            <a:ext cx="1498066" cy="1116495"/>
            <a:chOff x="3178034" y="2085164"/>
            <a:chExt cx="1359900" cy="1013522"/>
          </a:xfrm>
        </p:grpSpPr>
        <p:sp>
          <p:nvSpPr>
            <p:cNvPr id="670" name="Google Shape;670;p34"/>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671" name="Google Shape;671;p34"/>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672" name="Google Shape;672;p34"/>
          <p:cNvGrpSpPr/>
          <p:nvPr/>
        </p:nvGrpSpPr>
        <p:grpSpPr>
          <a:xfrm>
            <a:off x="1572282" y="1938233"/>
            <a:ext cx="1443537" cy="1267033"/>
            <a:chOff x="1848940" y="1948510"/>
            <a:chExt cx="1310400" cy="1150175"/>
          </a:xfrm>
        </p:grpSpPr>
        <p:sp>
          <p:nvSpPr>
            <p:cNvPr id="673" name="Google Shape;673;p34"/>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74" name="Google Shape;674;p34"/>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675" name="Google Shape;675;p34"/>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676" name="Google Shape;676;p34"/>
          <p:cNvGrpSpPr/>
          <p:nvPr/>
        </p:nvGrpSpPr>
        <p:grpSpPr>
          <a:xfrm>
            <a:off x="108186" y="1938233"/>
            <a:ext cx="1443537" cy="1267033"/>
            <a:chOff x="519878" y="1948510"/>
            <a:chExt cx="1310400" cy="1150175"/>
          </a:xfrm>
        </p:grpSpPr>
        <p:sp>
          <p:nvSpPr>
            <p:cNvPr id="677" name="Google Shape;677;p34"/>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678" name="Google Shape;678;p34"/>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679" name="Google Shape;679;p34"/>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680" name="Google Shape;680;p34"/>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681" name="Google Shape;681;p34"/>
          <p:cNvPicPr preferRelativeResize="0"/>
          <p:nvPr/>
        </p:nvPicPr>
        <p:blipFill>
          <a:blip r:embed="rId3">
            <a:alphaModFix amt="50000"/>
          </a:blip>
          <a:stretch>
            <a:fillRect/>
          </a:stretch>
        </p:blipFill>
        <p:spPr>
          <a:xfrm flipH="1">
            <a:off x="8032800" y="1367350"/>
            <a:ext cx="507950" cy="50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5"/>
          <p:cNvSpPr txBox="1"/>
          <p:nvPr/>
        </p:nvSpPr>
        <p:spPr>
          <a:xfrm>
            <a:off x="1747238" y="1493765"/>
            <a:ext cx="5583600" cy="2947500"/>
          </a:xfrm>
          <a:prstGeom prst="rect">
            <a:avLst/>
          </a:prstGeom>
          <a:noFill/>
          <a:ln>
            <a:noFill/>
          </a:ln>
        </p:spPr>
        <p:txBody>
          <a:bodyPr anchorCtr="0" anchor="t" bIns="34275" lIns="68575" spcFirstLastPara="1" rIns="68575" wrap="square" tIns="34275">
            <a:spAutoFit/>
          </a:bodyPr>
          <a:lstStyle/>
          <a:p>
            <a:pPr indent="-254000" lvl="1" marL="254000" marR="0" rtl="0" algn="l">
              <a:spcBef>
                <a:spcPts val="0"/>
              </a:spcBef>
              <a:spcAft>
                <a:spcPts val="0"/>
              </a:spcAft>
              <a:buClr>
                <a:srgbClr val="133034"/>
              </a:buClr>
              <a:buSzPts val="1800"/>
              <a:buFont typeface="Arial"/>
              <a:buChar char="•"/>
            </a:pPr>
            <a:r>
              <a:rPr b="0" i="0" lang="en-CA" sz="1800" u="none" cap="none" strike="noStrike">
                <a:solidFill>
                  <a:srgbClr val="133034"/>
                </a:solidFill>
                <a:latin typeface="Arial"/>
                <a:ea typeface="Arial"/>
                <a:cs typeface="Arial"/>
                <a:sym typeface="Arial"/>
              </a:rPr>
              <a:t>The most influential factors:</a:t>
            </a:r>
            <a:endParaRPr sz="1100">
              <a:solidFill>
                <a:srgbClr val="133034"/>
              </a:solidFill>
            </a:endParaRPr>
          </a:p>
          <a:p>
            <a:pPr indent="-254000" lvl="2" marL="596900" marR="0" rtl="0" algn="l">
              <a:spcBef>
                <a:spcPts val="500"/>
              </a:spcBef>
              <a:spcAft>
                <a:spcPts val="0"/>
              </a:spcAft>
              <a:buClr>
                <a:srgbClr val="133034"/>
              </a:buClr>
              <a:buSzPts val="1800"/>
              <a:buFont typeface="Arial"/>
              <a:buChar char="•"/>
            </a:pPr>
            <a:r>
              <a:rPr lang="en-CA" sz="1800">
                <a:solidFill>
                  <a:srgbClr val="133034"/>
                </a:solidFill>
              </a:rPr>
              <a:t>Age</a:t>
            </a:r>
            <a:endParaRPr sz="1100">
              <a:solidFill>
                <a:srgbClr val="133034"/>
              </a:solidFill>
            </a:endParaRPr>
          </a:p>
          <a:p>
            <a:pPr indent="-254000" lvl="2" marL="596900" marR="0" rtl="0" algn="l">
              <a:spcBef>
                <a:spcPts val="500"/>
              </a:spcBef>
              <a:spcAft>
                <a:spcPts val="0"/>
              </a:spcAft>
              <a:buClr>
                <a:srgbClr val="133034"/>
              </a:buClr>
              <a:buSzPts val="1800"/>
              <a:buFont typeface="Arial"/>
              <a:buChar char="•"/>
            </a:pPr>
            <a:r>
              <a:rPr lang="en-CA" sz="1800">
                <a:solidFill>
                  <a:srgbClr val="133034"/>
                </a:solidFill>
              </a:rPr>
              <a:t>Horsepower</a:t>
            </a:r>
            <a:endParaRPr sz="1800">
              <a:solidFill>
                <a:srgbClr val="133034"/>
              </a:solidFill>
            </a:endParaRPr>
          </a:p>
          <a:p>
            <a:pPr indent="-254000" lvl="2" marL="596900" marR="0" rtl="0" algn="l">
              <a:spcBef>
                <a:spcPts val="500"/>
              </a:spcBef>
              <a:spcAft>
                <a:spcPts val="0"/>
              </a:spcAft>
              <a:buClr>
                <a:srgbClr val="133034"/>
              </a:buClr>
              <a:buSzPts val="1800"/>
              <a:buChar char="•"/>
            </a:pPr>
            <a:r>
              <a:rPr lang="en-CA" sz="1800">
                <a:solidFill>
                  <a:srgbClr val="133034"/>
                </a:solidFill>
              </a:rPr>
              <a:t>Car Mileage</a:t>
            </a:r>
            <a:endParaRPr sz="1800">
              <a:solidFill>
                <a:srgbClr val="133034"/>
              </a:solidFill>
            </a:endParaRPr>
          </a:p>
          <a:p>
            <a:pPr indent="-254000" lvl="2" marL="596900" marR="0" rtl="0" algn="l">
              <a:spcBef>
                <a:spcPts val="500"/>
              </a:spcBef>
              <a:spcAft>
                <a:spcPts val="0"/>
              </a:spcAft>
              <a:buClr>
                <a:srgbClr val="133034"/>
              </a:buClr>
              <a:buSzPts val="1800"/>
              <a:buChar char="•"/>
            </a:pPr>
            <a:r>
              <a:rPr lang="en-CA" sz="1800">
                <a:solidFill>
                  <a:srgbClr val="133034"/>
                </a:solidFill>
              </a:rPr>
              <a:t>Engine Capacity</a:t>
            </a:r>
            <a:endParaRPr sz="1800">
              <a:solidFill>
                <a:srgbClr val="133034"/>
              </a:solidFill>
            </a:endParaRPr>
          </a:p>
          <a:p>
            <a:pPr indent="-254000" lvl="1" marL="254000" marR="0" rtl="0" algn="l">
              <a:spcBef>
                <a:spcPts val="500"/>
              </a:spcBef>
              <a:spcAft>
                <a:spcPts val="0"/>
              </a:spcAft>
              <a:buClr>
                <a:srgbClr val="133034"/>
              </a:buClr>
              <a:buSzPts val="1800"/>
              <a:buFont typeface="Arial"/>
              <a:buChar char="•"/>
            </a:pPr>
            <a:r>
              <a:rPr b="0" i="0" lang="en-CA" sz="1800" u="none" cap="none" strike="noStrike">
                <a:solidFill>
                  <a:srgbClr val="133034"/>
                </a:solidFill>
                <a:latin typeface="Arial"/>
                <a:ea typeface="Arial"/>
                <a:cs typeface="Arial"/>
                <a:sym typeface="Arial"/>
              </a:rPr>
              <a:t>We are missing a lot of factors. </a:t>
            </a:r>
            <a:r>
              <a:rPr lang="en-CA" sz="1800">
                <a:solidFill>
                  <a:srgbClr val="133034"/>
                </a:solidFill>
              </a:rPr>
              <a:t>Various visual or mechanical problems of the car </a:t>
            </a:r>
            <a:r>
              <a:rPr b="0" i="0" lang="en-CA" sz="1800" u="none" cap="none" strike="noStrike">
                <a:solidFill>
                  <a:srgbClr val="133034"/>
                </a:solidFill>
                <a:latin typeface="Arial"/>
                <a:ea typeface="Arial"/>
                <a:cs typeface="Arial"/>
                <a:sym typeface="Arial"/>
              </a:rPr>
              <a:t>might have a big influence and is missing from our data.</a:t>
            </a:r>
            <a:endParaRPr sz="1100">
              <a:solidFill>
                <a:srgbClr val="133034"/>
              </a:solidFill>
            </a:endParaRPr>
          </a:p>
          <a:p>
            <a:pPr indent="-139700" lvl="2" marL="596900" marR="0" rtl="0" algn="l">
              <a:spcBef>
                <a:spcPts val="500"/>
              </a:spcBef>
              <a:spcAft>
                <a:spcPts val="0"/>
              </a:spcAft>
              <a:buClr>
                <a:schemeClr val="dk1"/>
              </a:buClr>
              <a:buSzPts val="1800"/>
              <a:buFont typeface="Arial"/>
              <a:buNone/>
            </a:pPr>
            <a:r>
              <a:t/>
            </a:r>
            <a:endParaRPr b="0" i="0" sz="1800" u="none" cap="none" strike="noStrike">
              <a:solidFill>
                <a:srgbClr val="133034"/>
              </a:solidFill>
              <a:latin typeface="Arial"/>
              <a:ea typeface="Arial"/>
              <a:cs typeface="Arial"/>
              <a:sym typeface="Arial"/>
            </a:endParaRPr>
          </a:p>
        </p:txBody>
      </p:sp>
      <p:grpSp>
        <p:nvGrpSpPr>
          <p:cNvPr id="687" name="Google Shape;687;p35"/>
          <p:cNvGrpSpPr/>
          <p:nvPr/>
        </p:nvGrpSpPr>
        <p:grpSpPr>
          <a:xfrm>
            <a:off x="360072" y="359645"/>
            <a:ext cx="2098213" cy="654681"/>
            <a:chOff x="877947" y="1948510"/>
            <a:chExt cx="1904696" cy="594300"/>
          </a:xfrm>
        </p:grpSpPr>
        <p:sp>
          <p:nvSpPr>
            <p:cNvPr id="688" name="Google Shape;688;p35"/>
            <p:cNvSpPr/>
            <p:nvPr/>
          </p:nvSpPr>
          <p:spPr>
            <a:xfrm>
              <a:off x="87794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858585"/>
                </a:solidFill>
              </a:endParaRPr>
            </a:p>
          </p:txBody>
        </p:sp>
        <p:sp>
          <p:nvSpPr>
            <p:cNvPr id="689" name="Google Shape;689;p35"/>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858585"/>
                  </a:solidFill>
                  <a:latin typeface="Roboto"/>
                  <a:ea typeface="Roboto"/>
                  <a:cs typeface="Roboto"/>
                  <a:sym typeface="Roboto"/>
                </a:rPr>
                <a:t>Conclusion</a:t>
              </a:r>
              <a:endParaRPr b="1" sz="1600">
                <a:solidFill>
                  <a:srgbClr val="858585"/>
                </a:solidFill>
                <a:latin typeface="Roboto"/>
                <a:ea typeface="Roboto"/>
                <a:cs typeface="Roboto"/>
                <a:sym typeface="Roboto"/>
              </a:endParaRPr>
            </a:p>
          </p:txBody>
        </p:sp>
        <p:sp>
          <p:nvSpPr>
            <p:cNvPr id="690" name="Google Shape;690;p35"/>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858585"/>
                  </a:solidFill>
                  <a:latin typeface="Roboto"/>
                  <a:ea typeface="Roboto"/>
                  <a:cs typeface="Roboto"/>
                  <a:sym typeface="Roboto"/>
                </a:rPr>
                <a:t>6</a:t>
              </a:r>
              <a:endParaRPr b="1" sz="1900">
                <a:solidFill>
                  <a:srgbClr val="858585"/>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6"/>
          <p:cNvSpPr txBox="1"/>
          <p:nvPr>
            <p:ph type="title"/>
          </p:nvPr>
        </p:nvSpPr>
        <p:spPr>
          <a:xfrm>
            <a:off x="2404800" y="2074650"/>
            <a:ext cx="43344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CA"/>
              <a:t>THANKS FOR LISTENING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CA"/>
              <a:t>Song Lyrics</a:t>
            </a:r>
            <a:endParaRPr/>
          </a:p>
        </p:txBody>
      </p:sp>
      <p:sp>
        <p:nvSpPr>
          <p:cNvPr id="701" name="Google Shape;701;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CA"/>
              <a:t>A group walked up to the stats stand,</a:t>
            </a:r>
            <a:br>
              <a:rPr lang="en-CA"/>
            </a:br>
            <a:r>
              <a:rPr lang="en-CA"/>
              <a:t>And they said to Sohee, running the stand</a:t>
            </a:r>
            <a:br>
              <a:rPr lang="en-CA"/>
            </a:br>
            <a:r>
              <a:rPr lang="en-CA"/>
              <a:t>Hey, (bum bum bum), got any models?</a:t>
            </a:r>
            <a:endParaRPr/>
          </a:p>
          <a:p>
            <a:pPr indent="0" lvl="0" marL="0" rtl="0" algn="l">
              <a:spcBef>
                <a:spcPts val="1200"/>
              </a:spcBef>
              <a:spcAft>
                <a:spcPts val="0"/>
              </a:spcAft>
              <a:buNone/>
            </a:pPr>
            <a:r>
              <a:rPr lang="en-CA"/>
              <a:t>Sohee said “No I just sell datasets,</a:t>
            </a:r>
            <a:br>
              <a:rPr lang="en-CA"/>
            </a:br>
            <a:r>
              <a:rPr lang="en-CA"/>
              <a:t>But it’s clean, no-NAs, and it’s very fresh</a:t>
            </a:r>
            <a:br>
              <a:rPr lang="en-CA"/>
            </a:br>
            <a:r>
              <a:rPr lang="en-CA"/>
              <a:t>Would you like a graph?”</a:t>
            </a:r>
            <a:br>
              <a:rPr lang="en-CA"/>
            </a:br>
            <a:r>
              <a:rPr lang="en-CA"/>
              <a:t>They said “I guess”</a:t>
            </a:r>
            <a:endParaRPr/>
          </a:p>
          <a:p>
            <a:pPr indent="0" lvl="0" marL="0" rtl="0" algn="l">
              <a:spcBef>
                <a:spcPts val="1200"/>
              </a:spcBef>
              <a:spcAft>
                <a:spcPts val="1200"/>
              </a:spcAft>
              <a:buNone/>
            </a:pPr>
            <a:r>
              <a:rPr lang="en-CA"/>
              <a:t>And they modeled away, model model,</a:t>
            </a:r>
            <a:br>
              <a:rPr lang="en-CA"/>
            </a:br>
            <a:r>
              <a:rPr lang="en-CA"/>
              <a:t>And they modeled away, model model,</a:t>
            </a:r>
            <a:br>
              <a:rPr lang="en-CA"/>
            </a:br>
            <a:r>
              <a:rPr lang="en-CA"/>
              <a:t>And they modeled away, model model,</a:t>
            </a:r>
            <a:br>
              <a:rPr lang="en-CA"/>
            </a:br>
            <a:r>
              <a:rPr lang="en-CA"/>
              <a:t>Till the project due date</a:t>
            </a:r>
            <a:endParaRPr/>
          </a:p>
        </p:txBody>
      </p:sp>
      <p:pic>
        <p:nvPicPr>
          <p:cNvPr id="702" name="Google Shape;702;p37"/>
          <p:cNvPicPr preferRelativeResize="0"/>
          <p:nvPr/>
        </p:nvPicPr>
        <p:blipFill rotWithShape="1">
          <a:blip r:embed="rId3">
            <a:alphaModFix/>
          </a:blip>
          <a:srcRect b="10530" l="0" r="0" t="0"/>
          <a:stretch/>
        </p:blipFill>
        <p:spPr>
          <a:xfrm>
            <a:off x="4128675" y="884775"/>
            <a:ext cx="4489375" cy="3373950"/>
          </a:xfrm>
          <a:prstGeom prst="rect">
            <a:avLst/>
          </a:prstGeom>
          <a:noFill/>
          <a:ln>
            <a:noFill/>
          </a:ln>
        </p:spPr>
      </p:pic>
      <p:pic>
        <p:nvPicPr>
          <p:cNvPr id="703" name="Google Shape;703;p37" title="The Duck Song (-2).mp3">
            <a:hlinkClick r:id="rId4"/>
          </p:cNvPr>
          <p:cNvPicPr preferRelativeResize="0"/>
          <p:nvPr/>
        </p:nvPicPr>
        <p:blipFill>
          <a:blip r:embed="rId5">
            <a:alphaModFix/>
          </a:blip>
          <a:stretch>
            <a:fillRect/>
          </a:stretch>
        </p:blipFill>
        <p:spPr>
          <a:xfrm>
            <a:off x="723375" y="4426544"/>
            <a:ext cx="206081" cy="2060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nvSpPr>
        <p:spPr>
          <a:xfrm>
            <a:off x="1210800" y="1320725"/>
            <a:ext cx="4002900" cy="17316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rgbClr val="133034"/>
              </a:buClr>
              <a:buSzPts val="1800"/>
              <a:buFont typeface="Arial"/>
              <a:buChar char="•"/>
            </a:pPr>
            <a:r>
              <a:rPr lang="en-CA" sz="1800">
                <a:solidFill>
                  <a:srgbClr val="133034"/>
                </a:solidFill>
              </a:rPr>
              <a:t>Taking a dataset from 2024, we want to investigate w</a:t>
            </a:r>
            <a:r>
              <a:rPr b="0" i="0" lang="en-CA" sz="1800" u="none" strike="noStrike">
                <a:solidFill>
                  <a:srgbClr val="133034"/>
                </a:solidFill>
                <a:latin typeface="Arial"/>
                <a:ea typeface="Arial"/>
                <a:cs typeface="Arial"/>
                <a:sym typeface="Arial"/>
              </a:rPr>
              <a:t>hat factors have the biggest effect on </a:t>
            </a:r>
            <a:r>
              <a:rPr lang="en-CA" sz="1800">
                <a:solidFill>
                  <a:srgbClr val="133034"/>
                </a:solidFill>
              </a:rPr>
              <a:t>car prices in Serbia?</a:t>
            </a:r>
            <a:endParaRPr sz="1800">
              <a:solidFill>
                <a:srgbClr val="133034"/>
              </a:solidFill>
            </a:endParaRPr>
          </a:p>
          <a:p>
            <a:pPr indent="-342900" lvl="1" marL="914400" marR="0" rtl="0" algn="l">
              <a:spcBef>
                <a:spcPts val="0"/>
              </a:spcBef>
              <a:spcAft>
                <a:spcPts val="0"/>
              </a:spcAft>
              <a:buClr>
                <a:srgbClr val="133034"/>
              </a:buClr>
              <a:buSzPts val="1800"/>
              <a:buChar char="○"/>
            </a:pPr>
            <a:r>
              <a:rPr lang="en-CA" sz="1800">
                <a:solidFill>
                  <a:srgbClr val="133034"/>
                </a:solidFill>
              </a:rPr>
              <a:t>Is it age?</a:t>
            </a:r>
            <a:endParaRPr sz="1800">
              <a:solidFill>
                <a:srgbClr val="133034"/>
              </a:solidFill>
            </a:endParaRPr>
          </a:p>
          <a:p>
            <a:pPr indent="-342900" lvl="1" marL="914400" marR="0" rtl="0" algn="l">
              <a:spcBef>
                <a:spcPts val="0"/>
              </a:spcBef>
              <a:spcAft>
                <a:spcPts val="0"/>
              </a:spcAft>
              <a:buClr>
                <a:srgbClr val="133034"/>
              </a:buClr>
              <a:buSzPts val="1800"/>
              <a:buChar char="○"/>
            </a:pPr>
            <a:r>
              <a:rPr lang="en-CA" sz="1800">
                <a:solidFill>
                  <a:srgbClr val="133034"/>
                </a:solidFill>
              </a:rPr>
              <a:t>Maybe car mileage?</a:t>
            </a:r>
            <a:endParaRPr b="0" i="0" sz="1800" u="none" strike="noStrike">
              <a:solidFill>
                <a:srgbClr val="133034"/>
              </a:solidFill>
              <a:latin typeface="Arial"/>
              <a:ea typeface="Arial"/>
              <a:cs typeface="Arial"/>
              <a:sym typeface="Arial"/>
            </a:endParaRPr>
          </a:p>
        </p:txBody>
      </p:sp>
      <p:grpSp>
        <p:nvGrpSpPr>
          <p:cNvPr id="330" name="Google Shape;330;p16"/>
          <p:cNvGrpSpPr/>
          <p:nvPr/>
        </p:nvGrpSpPr>
        <p:grpSpPr>
          <a:xfrm>
            <a:off x="359597" y="353033"/>
            <a:ext cx="2098213" cy="654681"/>
            <a:chOff x="877947" y="1948510"/>
            <a:chExt cx="1904696" cy="594300"/>
          </a:xfrm>
        </p:grpSpPr>
        <p:sp>
          <p:nvSpPr>
            <p:cNvPr id="331" name="Google Shape;331;p16"/>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332" name="Google Shape;332;p16"/>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Background</a:t>
              </a:r>
              <a:endParaRPr b="1" sz="1600">
                <a:solidFill>
                  <a:srgbClr val="0C57D3"/>
                </a:solidFill>
                <a:latin typeface="Roboto"/>
                <a:ea typeface="Roboto"/>
                <a:cs typeface="Roboto"/>
                <a:sym typeface="Roboto"/>
              </a:endParaRPr>
            </a:p>
          </p:txBody>
        </p:sp>
        <p:sp>
          <p:nvSpPr>
            <p:cNvPr id="333" name="Google Shape;333;p16"/>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1</a:t>
              </a:r>
              <a:endParaRPr b="1" sz="1900">
                <a:solidFill>
                  <a:srgbClr val="0C57D3"/>
                </a:solidFill>
                <a:latin typeface="Roboto"/>
                <a:ea typeface="Roboto"/>
                <a:cs typeface="Roboto"/>
                <a:sym typeface="Roboto"/>
              </a:endParaRPr>
            </a:p>
          </p:txBody>
        </p:sp>
      </p:grpSp>
      <p:sp>
        <p:nvSpPr>
          <p:cNvPr id="334" name="Google Shape;334;p16"/>
          <p:cNvSpPr txBox="1"/>
          <p:nvPr/>
        </p:nvSpPr>
        <p:spPr>
          <a:xfrm>
            <a:off x="1210800" y="3216500"/>
            <a:ext cx="6722400" cy="11775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rgbClr val="133034"/>
              </a:buClr>
              <a:buSzPts val="1800"/>
              <a:buFont typeface="Arial"/>
              <a:buChar char="•"/>
            </a:pPr>
            <a:r>
              <a:rPr lang="en-CA" sz="1800">
                <a:solidFill>
                  <a:srgbClr val="133034"/>
                </a:solidFill>
              </a:rPr>
              <a:t>Why does it matter?</a:t>
            </a:r>
            <a:endParaRPr sz="1800">
              <a:solidFill>
                <a:srgbClr val="133034"/>
              </a:solidFill>
            </a:endParaRPr>
          </a:p>
          <a:p>
            <a:pPr indent="-342900" lvl="1" marL="914400" rtl="0" algn="l">
              <a:spcBef>
                <a:spcPts val="0"/>
              </a:spcBef>
              <a:spcAft>
                <a:spcPts val="0"/>
              </a:spcAft>
              <a:buClr>
                <a:srgbClr val="133034"/>
              </a:buClr>
              <a:buSzPts val="1800"/>
              <a:buChar char="○"/>
            </a:pPr>
            <a:r>
              <a:rPr lang="en-CA" sz="1800">
                <a:solidFill>
                  <a:srgbClr val="133034"/>
                </a:solidFill>
              </a:rPr>
              <a:t>Knowledge about what contributes to car price can be beneficial knowledge for consumers, dealerships, car companies, manufacturers, etc.</a:t>
            </a:r>
            <a:endParaRPr b="0" i="0" sz="1800" u="none" strike="noStrike">
              <a:solidFill>
                <a:srgbClr val="133034"/>
              </a:solidFill>
              <a:latin typeface="Arial"/>
              <a:ea typeface="Arial"/>
              <a:cs typeface="Arial"/>
              <a:sym typeface="Arial"/>
            </a:endParaRPr>
          </a:p>
        </p:txBody>
      </p:sp>
      <p:pic>
        <p:nvPicPr>
          <p:cNvPr id="335" name="Google Shape;335;p16"/>
          <p:cNvPicPr preferRelativeResize="0"/>
          <p:nvPr/>
        </p:nvPicPr>
        <p:blipFill>
          <a:blip r:embed="rId3">
            <a:alphaModFix/>
          </a:blip>
          <a:stretch>
            <a:fillRect/>
          </a:stretch>
        </p:blipFill>
        <p:spPr>
          <a:xfrm>
            <a:off x="5576650" y="1320725"/>
            <a:ext cx="2705975" cy="1803526"/>
          </a:xfrm>
          <a:prstGeom prst="rect">
            <a:avLst/>
          </a:prstGeom>
          <a:noFill/>
          <a:ln>
            <a:noFill/>
          </a:ln>
        </p:spPr>
      </p:pic>
      <p:sp>
        <p:nvSpPr>
          <p:cNvPr id="336" name="Google Shape;336;p16"/>
          <p:cNvSpPr txBox="1"/>
          <p:nvPr/>
        </p:nvSpPr>
        <p:spPr>
          <a:xfrm>
            <a:off x="7107525" y="4799275"/>
            <a:ext cx="1890600" cy="223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CA" sz="1000">
                <a:solidFill>
                  <a:srgbClr val="133034"/>
                </a:solidFill>
              </a:rPr>
              <a:t>Image Credit: </a:t>
            </a:r>
            <a:r>
              <a:rPr lang="en-CA" sz="1000" u="sng">
                <a:solidFill>
                  <a:schemeClr val="hlink"/>
                </a:solidFill>
                <a:hlinkClick r:id="rId4"/>
              </a:rPr>
              <a:t>am-online.com</a:t>
            </a:r>
            <a:r>
              <a:rPr lang="en-CA" sz="1000">
                <a:solidFill>
                  <a:srgbClr val="133034"/>
                </a:solidFill>
              </a:rPr>
              <a:t> </a:t>
            </a:r>
            <a:endParaRPr b="0" i="0" sz="1000" u="none" strike="noStrike">
              <a:solidFill>
                <a:srgbClr val="13303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7"/>
          <p:cNvSpPr/>
          <p:nvPr/>
        </p:nvSpPr>
        <p:spPr>
          <a:xfrm>
            <a:off x="1367416"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42" name="Google Shape;342;p17"/>
          <p:cNvSpPr/>
          <p:nvPr/>
        </p:nvSpPr>
        <p:spPr>
          <a:xfrm>
            <a:off x="2845188" y="2272343"/>
            <a:ext cx="389400" cy="408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sp>
        <p:nvSpPr>
          <p:cNvPr id="343" name="Google Shape;343;p17"/>
          <p:cNvSpPr/>
          <p:nvPr/>
        </p:nvSpPr>
        <p:spPr>
          <a:xfrm>
            <a:off x="4337198"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44" name="Google Shape;344;p17"/>
          <p:cNvSpPr/>
          <p:nvPr/>
        </p:nvSpPr>
        <p:spPr>
          <a:xfrm>
            <a:off x="5829772"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45" name="Google Shape;345;p17"/>
          <p:cNvSpPr/>
          <p:nvPr/>
        </p:nvSpPr>
        <p:spPr>
          <a:xfrm>
            <a:off x="7334231" y="2272343"/>
            <a:ext cx="389400" cy="40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nvGrpSpPr>
          <p:cNvPr id="346" name="Google Shape;346;p17"/>
          <p:cNvGrpSpPr/>
          <p:nvPr/>
        </p:nvGrpSpPr>
        <p:grpSpPr>
          <a:xfrm>
            <a:off x="7537746" y="1938233"/>
            <a:ext cx="1498066" cy="1267033"/>
            <a:chOff x="7264213" y="1948510"/>
            <a:chExt cx="1359900" cy="1150175"/>
          </a:xfrm>
        </p:grpSpPr>
        <p:sp>
          <p:nvSpPr>
            <p:cNvPr id="347" name="Google Shape;347;p17"/>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48" name="Google Shape;348;p17"/>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Conclusion</a:t>
              </a:r>
              <a:endParaRPr b="1" sz="1300">
                <a:solidFill>
                  <a:srgbClr val="858585"/>
                </a:solidFill>
                <a:latin typeface="Roboto"/>
                <a:ea typeface="Roboto"/>
                <a:cs typeface="Roboto"/>
                <a:sym typeface="Roboto"/>
              </a:endParaRPr>
            </a:p>
          </p:txBody>
        </p:sp>
        <p:sp>
          <p:nvSpPr>
            <p:cNvPr id="349" name="Google Shape;349;p17"/>
            <p:cNvSpPr txBox="1"/>
            <p:nvPr/>
          </p:nvSpPr>
          <p:spPr>
            <a:xfrm>
              <a:off x="7725768"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6</a:t>
              </a:r>
              <a:endParaRPr b="1" sz="1500">
                <a:solidFill>
                  <a:srgbClr val="858585"/>
                </a:solidFill>
                <a:latin typeface="Roboto"/>
                <a:ea typeface="Roboto"/>
                <a:cs typeface="Roboto"/>
                <a:sym typeface="Roboto"/>
              </a:endParaRPr>
            </a:p>
          </p:txBody>
        </p:sp>
      </p:grpSp>
      <p:grpSp>
        <p:nvGrpSpPr>
          <p:cNvPr id="350" name="Google Shape;350;p17"/>
          <p:cNvGrpSpPr/>
          <p:nvPr/>
        </p:nvGrpSpPr>
        <p:grpSpPr>
          <a:xfrm>
            <a:off x="6021490" y="1938233"/>
            <a:ext cx="1498066" cy="1267033"/>
            <a:chOff x="5887800" y="1948510"/>
            <a:chExt cx="1359900" cy="1150175"/>
          </a:xfrm>
        </p:grpSpPr>
        <p:sp>
          <p:nvSpPr>
            <p:cNvPr id="351" name="Google Shape;351;p17"/>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52" name="Google Shape;352;p17"/>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Validation</a:t>
              </a:r>
              <a:endParaRPr b="1" sz="1300">
                <a:solidFill>
                  <a:srgbClr val="858585"/>
                </a:solidFill>
                <a:latin typeface="Roboto"/>
                <a:ea typeface="Roboto"/>
                <a:cs typeface="Roboto"/>
                <a:sym typeface="Roboto"/>
              </a:endParaRPr>
            </a:p>
          </p:txBody>
        </p:sp>
        <p:sp>
          <p:nvSpPr>
            <p:cNvPr id="353" name="Google Shape;353;p17"/>
            <p:cNvSpPr txBox="1"/>
            <p:nvPr/>
          </p:nvSpPr>
          <p:spPr>
            <a:xfrm>
              <a:off x="6347733"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5</a:t>
              </a:r>
              <a:endParaRPr b="1" sz="1500">
                <a:solidFill>
                  <a:srgbClr val="858585"/>
                </a:solidFill>
                <a:latin typeface="Roboto"/>
                <a:ea typeface="Roboto"/>
                <a:cs typeface="Roboto"/>
                <a:sym typeface="Roboto"/>
              </a:endParaRPr>
            </a:p>
          </p:txBody>
        </p:sp>
      </p:grpSp>
      <p:grpSp>
        <p:nvGrpSpPr>
          <p:cNvPr id="354" name="Google Shape;354;p17"/>
          <p:cNvGrpSpPr/>
          <p:nvPr/>
        </p:nvGrpSpPr>
        <p:grpSpPr>
          <a:xfrm>
            <a:off x="4556196" y="1938233"/>
            <a:ext cx="1443537" cy="1267033"/>
            <a:chOff x="4557650" y="1948510"/>
            <a:chExt cx="1310400" cy="1150175"/>
          </a:xfrm>
        </p:grpSpPr>
        <p:sp>
          <p:nvSpPr>
            <p:cNvPr id="355" name="Google Shape;355;p17"/>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356" name="Google Shape;356;p17"/>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858585"/>
                  </a:solidFill>
                  <a:latin typeface="Roboto"/>
                  <a:ea typeface="Roboto"/>
                  <a:cs typeface="Roboto"/>
                  <a:sym typeface="Roboto"/>
                </a:rPr>
                <a:t>Diagnostics</a:t>
              </a:r>
              <a:endParaRPr b="1" sz="1300">
                <a:solidFill>
                  <a:srgbClr val="858585"/>
                </a:solidFill>
                <a:latin typeface="Roboto"/>
                <a:ea typeface="Roboto"/>
                <a:cs typeface="Roboto"/>
                <a:sym typeface="Roboto"/>
              </a:endParaRPr>
            </a:p>
          </p:txBody>
        </p:sp>
        <p:sp>
          <p:nvSpPr>
            <p:cNvPr id="357" name="Google Shape;357;p17"/>
            <p:cNvSpPr txBox="1"/>
            <p:nvPr/>
          </p:nvSpPr>
          <p:spPr>
            <a:xfrm>
              <a:off x="4994634"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858585"/>
                  </a:solidFill>
                  <a:latin typeface="Roboto"/>
                  <a:ea typeface="Roboto"/>
                  <a:cs typeface="Roboto"/>
                  <a:sym typeface="Roboto"/>
                </a:rPr>
                <a:t>4</a:t>
              </a:r>
              <a:endParaRPr b="1" sz="1500">
                <a:solidFill>
                  <a:srgbClr val="858585"/>
                </a:solidFill>
                <a:latin typeface="Roboto"/>
                <a:ea typeface="Roboto"/>
                <a:cs typeface="Roboto"/>
                <a:sym typeface="Roboto"/>
              </a:endParaRPr>
            </a:p>
          </p:txBody>
        </p:sp>
      </p:grpSp>
      <p:grpSp>
        <p:nvGrpSpPr>
          <p:cNvPr id="358" name="Google Shape;358;p17"/>
          <p:cNvGrpSpPr/>
          <p:nvPr/>
        </p:nvGrpSpPr>
        <p:grpSpPr>
          <a:xfrm>
            <a:off x="3036412" y="2088770"/>
            <a:ext cx="1498066" cy="1116495"/>
            <a:chOff x="3178034" y="2085164"/>
            <a:chExt cx="1359900" cy="1013522"/>
          </a:xfrm>
        </p:grpSpPr>
        <p:sp>
          <p:nvSpPr>
            <p:cNvPr id="359" name="Google Shape;359;p17"/>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Models</a:t>
              </a:r>
              <a:endParaRPr b="1" sz="1300">
                <a:solidFill>
                  <a:srgbClr val="0C57D3"/>
                </a:solidFill>
                <a:latin typeface="Roboto"/>
                <a:ea typeface="Roboto"/>
                <a:cs typeface="Roboto"/>
                <a:sym typeface="Roboto"/>
              </a:endParaRPr>
            </a:p>
          </p:txBody>
        </p:sp>
        <p:sp>
          <p:nvSpPr>
            <p:cNvPr id="360" name="Google Shape;360;p17"/>
            <p:cNvSpPr txBox="1"/>
            <p:nvPr/>
          </p:nvSpPr>
          <p:spPr>
            <a:xfrm>
              <a:off x="3639985"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3</a:t>
              </a:r>
              <a:endParaRPr b="1" sz="1500">
                <a:solidFill>
                  <a:srgbClr val="0C57D3"/>
                </a:solidFill>
                <a:latin typeface="Roboto"/>
                <a:ea typeface="Roboto"/>
                <a:cs typeface="Roboto"/>
                <a:sym typeface="Roboto"/>
              </a:endParaRPr>
            </a:p>
          </p:txBody>
        </p:sp>
      </p:grpSp>
      <p:grpSp>
        <p:nvGrpSpPr>
          <p:cNvPr id="361" name="Google Shape;361;p17"/>
          <p:cNvGrpSpPr/>
          <p:nvPr/>
        </p:nvGrpSpPr>
        <p:grpSpPr>
          <a:xfrm>
            <a:off x="1572282" y="1938233"/>
            <a:ext cx="1443537" cy="1267033"/>
            <a:chOff x="1848940" y="1948510"/>
            <a:chExt cx="1310400" cy="1150175"/>
          </a:xfrm>
        </p:grpSpPr>
        <p:sp>
          <p:nvSpPr>
            <p:cNvPr id="362" name="Google Shape;362;p17"/>
            <p:cNvSpPr/>
            <p:nvPr/>
          </p:nvSpPr>
          <p:spPr>
            <a:xfrm>
              <a:off x="2206990"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63" name="Google Shape;363;p17"/>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Data Analysis</a:t>
              </a:r>
              <a:endParaRPr b="1" sz="1300">
                <a:solidFill>
                  <a:srgbClr val="0C57D3"/>
                </a:solidFill>
                <a:latin typeface="Roboto"/>
                <a:ea typeface="Roboto"/>
                <a:cs typeface="Roboto"/>
                <a:sym typeface="Roboto"/>
              </a:endParaRPr>
            </a:p>
          </p:txBody>
        </p:sp>
        <p:sp>
          <p:nvSpPr>
            <p:cNvPr id="364" name="Google Shape;364;p17"/>
            <p:cNvSpPr txBox="1"/>
            <p:nvPr/>
          </p:nvSpPr>
          <p:spPr>
            <a:xfrm>
              <a:off x="2292049"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2</a:t>
              </a:r>
              <a:endParaRPr b="1" sz="2000">
                <a:solidFill>
                  <a:srgbClr val="0C57D3"/>
                </a:solidFill>
                <a:latin typeface="Roboto"/>
                <a:ea typeface="Roboto"/>
                <a:cs typeface="Roboto"/>
                <a:sym typeface="Roboto"/>
              </a:endParaRPr>
            </a:p>
          </p:txBody>
        </p:sp>
      </p:grpSp>
      <p:grpSp>
        <p:nvGrpSpPr>
          <p:cNvPr id="365" name="Google Shape;365;p17"/>
          <p:cNvGrpSpPr/>
          <p:nvPr/>
        </p:nvGrpSpPr>
        <p:grpSpPr>
          <a:xfrm>
            <a:off x="108186" y="1938233"/>
            <a:ext cx="1443537" cy="1267033"/>
            <a:chOff x="519878" y="1948510"/>
            <a:chExt cx="1310400" cy="1150175"/>
          </a:xfrm>
        </p:grpSpPr>
        <p:sp>
          <p:nvSpPr>
            <p:cNvPr id="366" name="Google Shape;366;p17"/>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367" name="Google Shape;367;p17"/>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300">
                  <a:solidFill>
                    <a:srgbClr val="0C57D3"/>
                  </a:solidFill>
                  <a:latin typeface="Roboto"/>
                  <a:ea typeface="Roboto"/>
                  <a:cs typeface="Roboto"/>
                  <a:sym typeface="Roboto"/>
                </a:rPr>
                <a:t>Background</a:t>
              </a:r>
              <a:endParaRPr b="1" sz="1300">
                <a:solidFill>
                  <a:srgbClr val="0C57D3"/>
                </a:solidFill>
                <a:latin typeface="Roboto"/>
                <a:ea typeface="Roboto"/>
                <a:cs typeface="Roboto"/>
                <a:sym typeface="Roboto"/>
              </a:endParaRPr>
            </a:p>
          </p:txBody>
        </p:sp>
        <p:sp>
          <p:nvSpPr>
            <p:cNvPr id="368" name="Google Shape;368;p17"/>
            <p:cNvSpPr txBox="1"/>
            <p:nvPr/>
          </p:nvSpPr>
          <p:spPr>
            <a:xfrm>
              <a:off x="956697" y="208516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500">
                  <a:solidFill>
                    <a:srgbClr val="0C57D3"/>
                  </a:solidFill>
                  <a:latin typeface="Roboto"/>
                  <a:ea typeface="Roboto"/>
                  <a:cs typeface="Roboto"/>
                  <a:sym typeface="Roboto"/>
                </a:rPr>
                <a:t>1</a:t>
              </a:r>
              <a:endParaRPr b="1" sz="1500">
                <a:solidFill>
                  <a:srgbClr val="0C57D3"/>
                </a:solidFill>
                <a:latin typeface="Roboto"/>
                <a:ea typeface="Roboto"/>
                <a:cs typeface="Roboto"/>
                <a:sym typeface="Roboto"/>
              </a:endParaRPr>
            </a:p>
          </p:txBody>
        </p:sp>
      </p:grpSp>
      <p:sp>
        <p:nvSpPr>
          <p:cNvPr id="369" name="Google Shape;369;p17"/>
          <p:cNvSpPr/>
          <p:nvPr/>
        </p:nvSpPr>
        <p:spPr>
          <a:xfrm>
            <a:off x="3458597" y="1965458"/>
            <a:ext cx="654600" cy="6546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0C57D3"/>
              </a:solidFill>
            </a:endParaRPr>
          </a:p>
        </p:txBody>
      </p:sp>
      <p:pic>
        <p:nvPicPr>
          <p:cNvPr id="370" name="Google Shape;370;p17"/>
          <p:cNvPicPr preferRelativeResize="0"/>
          <p:nvPr/>
        </p:nvPicPr>
        <p:blipFill>
          <a:blip r:embed="rId3">
            <a:alphaModFix/>
          </a:blip>
          <a:stretch>
            <a:fillRect/>
          </a:stretch>
        </p:blipFill>
        <p:spPr>
          <a:xfrm flipH="1">
            <a:off x="2040075" y="1430275"/>
            <a:ext cx="507950" cy="50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8"/>
          <p:cNvSpPr txBox="1"/>
          <p:nvPr/>
        </p:nvSpPr>
        <p:spPr>
          <a:xfrm>
            <a:off x="1272826" y="1014321"/>
            <a:ext cx="5583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latin typeface="Arial"/>
                <a:ea typeface="Arial"/>
                <a:cs typeface="Arial"/>
                <a:sym typeface="Arial"/>
              </a:rPr>
              <a:t>Quantitative</a:t>
            </a:r>
            <a:r>
              <a:rPr lang="en-CA" sz="1800">
                <a:solidFill>
                  <a:srgbClr val="133034"/>
                </a:solidFill>
                <a:latin typeface="Arial"/>
                <a:ea typeface="Arial"/>
                <a:cs typeface="Arial"/>
                <a:sym typeface="Arial"/>
              </a:rPr>
              <a:t> </a:t>
            </a:r>
            <a:r>
              <a:rPr b="1" lang="en-CA" sz="1800">
                <a:solidFill>
                  <a:srgbClr val="133034"/>
                </a:solidFill>
                <a:latin typeface="Arial"/>
                <a:ea typeface="Arial"/>
                <a:cs typeface="Arial"/>
                <a:sym typeface="Arial"/>
              </a:rPr>
              <a:t>Variables</a:t>
            </a:r>
            <a:r>
              <a:rPr lang="en-CA" sz="1800">
                <a:solidFill>
                  <a:srgbClr val="133034"/>
                </a:solidFill>
                <a:latin typeface="Arial"/>
                <a:ea typeface="Arial"/>
                <a:cs typeface="Arial"/>
                <a:sym typeface="Arial"/>
              </a:rPr>
              <a:t>: Distribution</a:t>
            </a:r>
            <a:endParaRPr sz="1100">
              <a:solidFill>
                <a:srgbClr val="133034"/>
              </a:solidFill>
            </a:endParaRPr>
          </a:p>
        </p:txBody>
      </p:sp>
      <p:pic>
        <p:nvPicPr>
          <p:cNvPr id="376" name="Google Shape;376;p18"/>
          <p:cNvPicPr preferRelativeResize="0"/>
          <p:nvPr/>
        </p:nvPicPr>
        <p:blipFill>
          <a:blip r:embed="rId3">
            <a:alphaModFix/>
          </a:blip>
          <a:stretch>
            <a:fillRect/>
          </a:stretch>
        </p:blipFill>
        <p:spPr>
          <a:xfrm>
            <a:off x="2921776" y="1514750"/>
            <a:ext cx="5084039" cy="3257875"/>
          </a:xfrm>
          <a:prstGeom prst="rect">
            <a:avLst/>
          </a:prstGeom>
          <a:noFill/>
          <a:ln>
            <a:noFill/>
          </a:ln>
        </p:spPr>
      </p:pic>
      <p:grpSp>
        <p:nvGrpSpPr>
          <p:cNvPr id="377" name="Google Shape;377;p18"/>
          <p:cNvGrpSpPr/>
          <p:nvPr/>
        </p:nvGrpSpPr>
        <p:grpSpPr>
          <a:xfrm>
            <a:off x="360072" y="359645"/>
            <a:ext cx="2098213" cy="654681"/>
            <a:chOff x="877947" y="1948510"/>
            <a:chExt cx="1904696" cy="594300"/>
          </a:xfrm>
        </p:grpSpPr>
        <p:sp>
          <p:nvSpPr>
            <p:cNvPr id="378" name="Google Shape;378;p18"/>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379" name="Google Shape;379;p18"/>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Data Analysis</a:t>
              </a:r>
              <a:endParaRPr b="1" sz="1600">
                <a:solidFill>
                  <a:srgbClr val="0C57D3"/>
                </a:solidFill>
                <a:latin typeface="Roboto"/>
                <a:ea typeface="Roboto"/>
                <a:cs typeface="Roboto"/>
                <a:sym typeface="Roboto"/>
              </a:endParaRPr>
            </a:p>
          </p:txBody>
        </p:sp>
        <p:sp>
          <p:nvSpPr>
            <p:cNvPr id="380" name="Google Shape;380;p18"/>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2</a:t>
              </a:r>
              <a:endParaRPr b="1" sz="1900">
                <a:solidFill>
                  <a:srgbClr val="0C57D3"/>
                </a:solidFill>
                <a:latin typeface="Roboto"/>
                <a:ea typeface="Roboto"/>
                <a:cs typeface="Roboto"/>
                <a:sym typeface="Roboto"/>
              </a:endParaRPr>
            </a:p>
          </p:txBody>
        </p:sp>
      </p:grpSp>
      <p:sp>
        <p:nvSpPr>
          <p:cNvPr id="381" name="Google Shape;381;p18"/>
          <p:cNvSpPr txBox="1"/>
          <p:nvPr/>
        </p:nvSpPr>
        <p:spPr>
          <a:xfrm>
            <a:off x="643525" y="3158650"/>
            <a:ext cx="2098200" cy="145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CA" sz="1800">
                <a:solidFill>
                  <a:srgbClr val="133034"/>
                </a:solidFill>
              </a:rPr>
              <a:t>Something looks off here!</a:t>
            </a:r>
            <a:endParaRPr sz="1800">
              <a:solidFill>
                <a:srgbClr val="133034"/>
              </a:solidFill>
            </a:endParaRPr>
          </a:p>
          <a:p>
            <a:pPr indent="0" lvl="0" marL="0" marR="0" rtl="0" algn="l">
              <a:spcBef>
                <a:spcPts val="0"/>
              </a:spcBef>
              <a:spcAft>
                <a:spcPts val="0"/>
              </a:spcAft>
              <a:buNone/>
            </a:pPr>
            <a:r>
              <a:rPr lang="en-CA" sz="1800">
                <a:solidFill>
                  <a:srgbClr val="133034"/>
                </a:solidFill>
              </a:rPr>
              <a:t>This is likely a problem</a:t>
            </a:r>
            <a:endParaRPr sz="1800">
              <a:solidFill>
                <a:srgbClr val="133034"/>
              </a:solidFill>
            </a:endParaRPr>
          </a:p>
          <a:p>
            <a:pPr indent="0" lvl="0" marL="0" marR="0" rtl="0" algn="l">
              <a:spcBef>
                <a:spcPts val="0"/>
              </a:spcBef>
              <a:spcAft>
                <a:spcPts val="0"/>
              </a:spcAft>
              <a:buNone/>
            </a:pPr>
            <a:r>
              <a:rPr lang="en-CA" sz="1800">
                <a:solidFill>
                  <a:srgbClr val="133034"/>
                </a:solidFill>
              </a:rPr>
              <a:t>with outliers.</a:t>
            </a:r>
            <a:endParaRPr sz="1800">
              <a:solidFill>
                <a:srgbClr val="133034"/>
              </a:solidFill>
            </a:endParaRPr>
          </a:p>
        </p:txBody>
      </p:sp>
      <p:cxnSp>
        <p:nvCxnSpPr>
          <p:cNvPr id="382" name="Google Shape;382;p18"/>
          <p:cNvCxnSpPr/>
          <p:nvPr/>
        </p:nvCxnSpPr>
        <p:spPr>
          <a:xfrm>
            <a:off x="2129925" y="4247225"/>
            <a:ext cx="695100" cy="1662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nvSpPr>
        <p:spPr>
          <a:xfrm>
            <a:off x="1262876" y="1014321"/>
            <a:ext cx="5583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rPr>
              <a:t>Outlier Removal: </a:t>
            </a:r>
            <a:r>
              <a:rPr lang="en-CA" sz="1800">
                <a:solidFill>
                  <a:srgbClr val="133034"/>
                </a:solidFill>
              </a:rPr>
              <a:t>Before vs. After</a:t>
            </a:r>
            <a:endParaRPr sz="1800">
              <a:solidFill>
                <a:srgbClr val="133034"/>
              </a:solidFill>
            </a:endParaRPr>
          </a:p>
        </p:txBody>
      </p:sp>
      <p:grpSp>
        <p:nvGrpSpPr>
          <p:cNvPr id="388" name="Google Shape;388;p19"/>
          <p:cNvGrpSpPr/>
          <p:nvPr/>
        </p:nvGrpSpPr>
        <p:grpSpPr>
          <a:xfrm>
            <a:off x="360072" y="359645"/>
            <a:ext cx="2098213" cy="654681"/>
            <a:chOff x="877947" y="1948510"/>
            <a:chExt cx="1904696" cy="594300"/>
          </a:xfrm>
        </p:grpSpPr>
        <p:sp>
          <p:nvSpPr>
            <p:cNvPr id="389" name="Google Shape;389;p19"/>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390" name="Google Shape;390;p19"/>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Data Analysis</a:t>
              </a:r>
              <a:endParaRPr b="1" sz="1600">
                <a:solidFill>
                  <a:srgbClr val="0C57D3"/>
                </a:solidFill>
                <a:latin typeface="Roboto"/>
                <a:ea typeface="Roboto"/>
                <a:cs typeface="Roboto"/>
                <a:sym typeface="Roboto"/>
              </a:endParaRPr>
            </a:p>
          </p:txBody>
        </p:sp>
        <p:sp>
          <p:nvSpPr>
            <p:cNvPr id="391" name="Google Shape;391;p19"/>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2</a:t>
              </a:r>
              <a:endParaRPr b="1" sz="1900">
                <a:solidFill>
                  <a:srgbClr val="0C57D3"/>
                </a:solidFill>
                <a:latin typeface="Roboto"/>
                <a:ea typeface="Roboto"/>
                <a:cs typeface="Roboto"/>
                <a:sym typeface="Roboto"/>
              </a:endParaRPr>
            </a:p>
          </p:txBody>
        </p:sp>
      </p:grpSp>
      <p:pic>
        <p:nvPicPr>
          <p:cNvPr id="392" name="Google Shape;392;p19"/>
          <p:cNvPicPr preferRelativeResize="0"/>
          <p:nvPr/>
        </p:nvPicPr>
        <p:blipFill>
          <a:blip r:embed="rId3">
            <a:alphaModFix/>
          </a:blip>
          <a:stretch>
            <a:fillRect/>
          </a:stretch>
        </p:blipFill>
        <p:spPr>
          <a:xfrm>
            <a:off x="1262887" y="3076800"/>
            <a:ext cx="2562025" cy="1836575"/>
          </a:xfrm>
          <a:prstGeom prst="rect">
            <a:avLst/>
          </a:prstGeom>
          <a:noFill/>
          <a:ln>
            <a:noFill/>
          </a:ln>
        </p:spPr>
      </p:pic>
      <p:pic>
        <p:nvPicPr>
          <p:cNvPr id="393" name="Google Shape;393;p19"/>
          <p:cNvPicPr preferRelativeResize="0"/>
          <p:nvPr/>
        </p:nvPicPr>
        <p:blipFill>
          <a:blip r:embed="rId4">
            <a:alphaModFix/>
          </a:blip>
          <a:stretch>
            <a:fillRect/>
          </a:stretch>
        </p:blipFill>
        <p:spPr>
          <a:xfrm>
            <a:off x="1324900" y="1360526"/>
            <a:ext cx="2438000" cy="1716275"/>
          </a:xfrm>
          <a:prstGeom prst="rect">
            <a:avLst/>
          </a:prstGeom>
          <a:noFill/>
          <a:ln>
            <a:noFill/>
          </a:ln>
        </p:spPr>
      </p:pic>
      <p:cxnSp>
        <p:nvCxnSpPr>
          <p:cNvPr id="394" name="Google Shape;394;p19"/>
          <p:cNvCxnSpPr/>
          <p:nvPr/>
        </p:nvCxnSpPr>
        <p:spPr>
          <a:xfrm>
            <a:off x="4098150" y="2085825"/>
            <a:ext cx="9963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395" name="Google Shape;395;p19"/>
          <p:cNvCxnSpPr/>
          <p:nvPr/>
        </p:nvCxnSpPr>
        <p:spPr>
          <a:xfrm>
            <a:off x="4098150" y="3872875"/>
            <a:ext cx="996300" cy="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396" name="Google Shape;396;p19"/>
          <p:cNvPicPr preferRelativeResize="0"/>
          <p:nvPr/>
        </p:nvPicPr>
        <p:blipFill>
          <a:blip r:embed="rId5">
            <a:alphaModFix/>
          </a:blip>
          <a:stretch>
            <a:fillRect/>
          </a:stretch>
        </p:blipFill>
        <p:spPr>
          <a:xfrm>
            <a:off x="5580750" y="3119000"/>
            <a:ext cx="2562026" cy="1776744"/>
          </a:xfrm>
          <a:prstGeom prst="rect">
            <a:avLst/>
          </a:prstGeom>
          <a:noFill/>
          <a:ln>
            <a:noFill/>
          </a:ln>
        </p:spPr>
      </p:pic>
      <p:pic>
        <p:nvPicPr>
          <p:cNvPr id="397" name="Google Shape;397;p19"/>
          <p:cNvPicPr preferRelativeResize="0"/>
          <p:nvPr/>
        </p:nvPicPr>
        <p:blipFill>
          <a:blip r:embed="rId6">
            <a:alphaModFix/>
          </a:blip>
          <a:stretch>
            <a:fillRect/>
          </a:stretch>
        </p:blipFill>
        <p:spPr>
          <a:xfrm>
            <a:off x="5667488" y="1360525"/>
            <a:ext cx="2388549" cy="165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0"/>
          <p:cNvSpPr txBox="1"/>
          <p:nvPr/>
        </p:nvSpPr>
        <p:spPr>
          <a:xfrm>
            <a:off x="1252076" y="1014321"/>
            <a:ext cx="6127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latin typeface="Arial"/>
                <a:ea typeface="Arial"/>
                <a:cs typeface="Arial"/>
                <a:sym typeface="Arial"/>
              </a:rPr>
              <a:t>Quantitative</a:t>
            </a:r>
            <a:r>
              <a:rPr lang="en-CA" sz="1800">
                <a:solidFill>
                  <a:srgbClr val="133034"/>
                </a:solidFill>
                <a:latin typeface="Arial"/>
                <a:ea typeface="Arial"/>
                <a:cs typeface="Arial"/>
                <a:sym typeface="Arial"/>
              </a:rPr>
              <a:t> </a:t>
            </a:r>
            <a:r>
              <a:rPr b="1" lang="en-CA" sz="1800">
                <a:solidFill>
                  <a:srgbClr val="133034"/>
                </a:solidFill>
                <a:latin typeface="Arial"/>
                <a:ea typeface="Arial"/>
                <a:cs typeface="Arial"/>
                <a:sym typeface="Arial"/>
              </a:rPr>
              <a:t>Variables</a:t>
            </a:r>
            <a:r>
              <a:rPr lang="en-CA" sz="1800">
                <a:solidFill>
                  <a:srgbClr val="133034"/>
                </a:solidFill>
                <a:latin typeface="Arial"/>
                <a:ea typeface="Arial"/>
                <a:cs typeface="Arial"/>
                <a:sym typeface="Arial"/>
              </a:rPr>
              <a:t>: Effect (All other factors constant)</a:t>
            </a:r>
            <a:endParaRPr sz="1100">
              <a:solidFill>
                <a:srgbClr val="133034"/>
              </a:solidFill>
            </a:endParaRPr>
          </a:p>
        </p:txBody>
      </p:sp>
      <p:pic>
        <p:nvPicPr>
          <p:cNvPr id="403" name="Google Shape;403;p20"/>
          <p:cNvPicPr preferRelativeResize="0"/>
          <p:nvPr/>
        </p:nvPicPr>
        <p:blipFill>
          <a:blip r:embed="rId3">
            <a:alphaModFix/>
          </a:blip>
          <a:stretch>
            <a:fillRect/>
          </a:stretch>
        </p:blipFill>
        <p:spPr>
          <a:xfrm>
            <a:off x="403400" y="1493996"/>
            <a:ext cx="4817851" cy="3331307"/>
          </a:xfrm>
          <a:prstGeom prst="rect">
            <a:avLst/>
          </a:prstGeom>
          <a:noFill/>
          <a:ln>
            <a:noFill/>
          </a:ln>
        </p:spPr>
      </p:pic>
      <p:grpSp>
        <p:nvGrpSpPr>
          <p:cNvPr id="404" name="Google Shape;404;p20"/>
          <p:cNvGrpSpPr/>
          <p:nvPr/>
        </p:nvGrpSpPr>
        <p:grpSpPr>
          <a:xfrm>
            <a:off x="360072" y="359645"/>
            <a:ext cx="2098213" cy="654681"/>
            <a:chOff x="877947" y="1948510"/>
            <a:chExt cx="1904696" cy="594300"/>
          </a:xfrm>
        </p:grpSpPr>
        <p:sp>
          <p:nvSpPr>
            <p:cNvPr id="405" name="Google Shape;405;p20"/>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06" name="Google Shape;406;p20"/>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Data Analysis</a:t>
              </a:r>
              <a:endParaRPr b="1" sz="1600">
                <a:solidFill>
                  <a:srgbClr val="0C57D3"/>
                </a:solidFill>
                <a:latin typeface="Roboto"/>
                <a:ea typeface="Roboto"/>
                <a:cs typeface="Roboto"/>
                <a:sym typeface="Roboto"/>
              </a:endParaRPr>
            </a:p>
          </p:txBody>
        </p:sp>
        <p:sp>
          <p:nvSpPr>
            <p:cNvPr id="407" name="Google Shape;407;p20"/>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2</a:t>
              </a:r>
              <a:endParaRPr b="1" sz="1900">
                <a:solidFill>
                  <a:srgbClr val="0C57D3"/>
                </a:solidFill>
                <a:latin typeface="Roboto"/>
                <a:ea typeface="Roboto"/>
                <a:cs typeface="Roboto"/>
                <a:sym typeface="Roboto"/>
              </a:endParaRPr>
            </a:p>
          </p:txBody>
        </p:sp>
      </p:grpSp>
      <p:sp>
        <p:nvSpPr>
          <p:cNvPr id="408" name="Google Shape;408;p20"/>
          <p:cNvSpPr txBox="1"/>
          <p:nvPr/>
        </p:nvSpPr>
        <p:spPr>
          <a:xfrm>
            <a:off x="5323900" y="1714688"/>
            <a:ext cx="3370200" cy="1731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rPr>
              <a:t>What do these mean?</a:t>
            </a:r>
            <a:endParaRPr b="1"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Price </a:t>
            </a:r>
            <a:r>
              <a:rPr lang="en-CA" sz="1800">
                <a:solidFill>
                  <a:srgbClr val="0C57D3"/>
                </a:solidFill>
              </a:rPr>
              <a:t>decreases </a:t>
            </a:r>
            <a:r>
              <a:rPr lang="en-CA" sz="1800">
                <a:solidFill>
                  <a:srgbClr val="133034"/>
                </a:solidFill>
              </a:rPr>
              <a:t>with age</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Price </a:t>
            </a:r>
            <a:r>
              <a:rPr lang="en-CA" sz="1800">
                <a:solidFill>
                  <a:srgbClr val="0C57D3"/>
                </a:solidFill>
              </a:rPr>
              <a:t>increases </a:t>
            </a:r>
            <a:r>
              <a:rPr lang="en-CA" sz="1800">
                <a:solidFill>
                  <a:srgbClr val="133034"/>
                </a:solidFill>
              </a:rPr>
              <a:t>with HP</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Price </a:t>
            </a:r>
            <a:r>
              <a:rPr lang="en-CA" sz="1800">
                <a:solidFill>
                  <a:srgbClr val="0C57D3"/>
                </a:solidFill>
              </a:rPr>
              <a:t>decrease </a:t>
            </a:r>
            <a:r>
              <a:rPr lang="en-CA" sz="1800">
                <a:solidFill>
                  <a:srgbClr val="133034"/>
                </a:solidFill>
              </a:rPr>
              <a:t>with mileage</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Price </a:t>
            </a:r>
            <a:r>
              <a:rPr lang="en-CA" sz="1800">
                <a:solidFill>
                  <a:srgbClr val="0C57D3"/>
                </a:solidFill>
              </a:rPr>
              <a:t>increases </a:t>
            </a:r>
            <a:r>
              <a:rPr lang="en-CA" sz="1800">
                <a:solidFill>
                  <a:srgbClr val="133034"/>
                </a:solidFill>
              </a:rPr>
              <a:t>with engine capacity</a:t>
            </a:r>
            <a:endParaRPr sz="1800">
              <a:solidFill>
                <a:srgbClr val="133034"/>
              </a:solidFill>
            </a:endParaRPr>
          </a:p>
        </p:txBody>
      </p:sp>
      <p:sp>
        <p:nvSpPr>
          <p:cNvPr id="409" name="Google Shape;409;p20"/>
          <p:cNvSpPr txBox="1"/>
          <p:nvPr/>
        </p:nvSpPr>
        <p:spPr>
          <a:xfrm>
            <a:off x="5417200" y="3850700"/>
            <a:ext cx="3370200" cy="900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CA" sz="1800">
                <a:solidFill>
                  <a:srgbClr val="133034"/>
                </a:solidFill>
              </a:rPr>
              <a:t>So far so good! Similar to what we expect from real life knowledge.</a:t>
            </a:r>
            <a:endParaRPr sz="1800">
              <a:solidFill>
                <a:srgbClr val="133034"/>
              </a:solidFill>
            </a:endParaRPr>
          </a:p>
        </p:txBody>
      </p:sp>
      <p:sp>
        <p:nvSpPr>
          <p:cNvPr id="410" name="Google Shape;410;p20"/>
          <p:cNvSpPr/>
          <p:nvPr/>
        </p:nvSpPr>
        <p:spPr>
          <a:xfrm>
            <a:off x="5323900" y="3800450"/>
            <a:ext cx="3556800" cy="100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nvSpPr>
        <p:spPr>
          <a:xfrm>
            <a:off x="1272825" y="1058100"/>
            <a:ext cx="73005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latin typeface="Arial"/>
                <a:ea typeface="Arial"/>
                <a:cs typeface="Arial"/>
                <a:sym typeface="Arial"/>
              </a:rPr>
              <a:t>Qualitative</a:t>
            </a:r>
            <a:r>
              <a:rPr lang="en-CA" sz="1800">
                <a:solidFill>
                  <a:srgbClr val="133034"/>
                </a:solidFill>
                <a:latin typeface="Arial"/>
                <a:ea typeface="Arial"/>
                <a:cs typeface="Arial"/>
                <a:sym typeface="Arial"/>
              </a:rPr>
              <a:t> </a:t>
            </a:r>
            <a:r>
              <a:rPr b="1" lang="en-CA" sz="1800">
                <a:solidFill>
                  <a:srgbClr val="133034"/>
                </a:solidFill>
                <a:latin typeface="Arial"/>
                <a:ea typeface="Arial"/>
                <a:cs typeface="Arial"/>
                <a:sym typeface="Arial"/>
              </a:rPr>
              <a:t>Variables</a:t>
            </a:r>
            <a:r>
              <a:rPr lang="en-CA" sz="1800">
                <a:solidFill>
                  <a:srgbClr val="133034"/>
                </a:solidFill>
                <a:latin typeface="Arial"/>
                <a:ea typeface="Arial"/>
                <a:cs typeface="Arial"/>
                <a:sym typeface="Arial"/>
              </a:rPr>
              <a:t>: Effect (All other variables </a:t>
            </a:r>
            <a:r>
              <a:rPr lang="en-CA" sz="1800">
                <a:solidFill>
                  <a:srgbClr val="133034"/>
                </a:solidFill>
              </a:rPr>
              <a:t>held c</a:t>
            </a:r>
            <a:r>
              <a:rPr lang="en-CA" sz="1800">
                <a:solidFill>
                  <a:srgbClr val="133034"/>
                </a:solidFill>
                <a:latin typeface="Arial"/>
                <a:ea typeface="Arial"/>
                <a:cs typeface="Arial"/>
                <a:sym typeface="Arial"/>
              </a:rPr>
              <a:t>onstant)</a:t>
            </a:r>
            <a:endParaRPr sz="1100">
              <a:solidFill>
                <a:srgbClr val="133034"/>
              </a:solidFill>
            </a:endParaRPr>
          </a:p>
        </p:txBody>
      </p:sp>
      <p:grpSp>
        <p:nvGrpSpPr>
          <p:cNvPr id="416" name="Google Shape;416;p21"/>
          <p:cNvGrpSpPr/>
          <p:nvPr/>
        </p:nvGrpSpPr>
        <p:grpSpPr>
          <a:xfrm>
            <a:off x="360072" y="359645"/>
            <a:ext cx="2098213" cy="654681"/>
            <a:chOff x="877947" y="1948510"/>
            <a:chExt cx="1904696" cy="594300"/>
          </a:xfrm>
        </p:grpSpPr>
        <p:sp>
          <p:nvSpPr>
            <p:cNvPr id="417" name="Google Shape;417;p21"/>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18" name="Google Shape;418;p21"/>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Data Analysis</a:t>
              </a:r>
              <a:endParaRPr b="1" sz="1600">
                <a:solidFill>
                  <a:srgbClr val="0C57D3"/>
                </a:solidFill>
                <a:latin typeface="Roboto"/>
                <a:ea typeface="Roboto"/>
                <a:cs typeface="Roboto"/>
                <a:sym typeface="Roboto"/>
              </a:endParaRPr>
            </a:p>
          </p:txBody>
        </p:sp>
        <p:sp>
          <p:nvSpPr>
            <p:cNvPr id="419" name="Google Shape;419;p21"/>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2</a:t>
              </a:r>
              <a:endParaRPr b="1" sz="1900">
                <a:solidFill>
                  <a:srgbClr val="0C57D3"/>
                </a:solidFill>
                <a:latin typeface="Roboto"/>
                <a:ea typeface="Roboto"/>
                <a:cs typeface="Roboto"/>
                <a:sym typeface="Roboto"/>
              </a:endParaRPr>
            </a:p>
          </p:txBody>
        </p:sp>
      </p:grpSp>
      <p:pic>
        <p:nvPicPr>
          <p:cNvPr id="420" name="Google Shape;420;p21"/>
          <p:cNvPicPr preferRelativeResize="0"/>
          <p:nvPr/>
        </p:nvPicPr>
        <p:blipFill>
          <a:blip r:embed="rId3">
            <a:alphaModFix/>
          </a:blip>
          <a:stretch>
            <a:fillRect/>
          </a:stretch>
        </p:blipFill>
        <p:spPr>
          <a:xfrm>
            <a:off x="124250" y="1624600"/>
            <a:ext cx="1787126" cy="1229485"/>
          </a:xfrm>
          <a:prstGeom prst="rect">
            <a:avLst/>
          </a:prstGeom>
          <a:noFill/>
          <a:ln>
            <a:noFill/>
          </a:ln>
        </p:spPr>
      </p:pic>
      <p:pic>
        <p:nvPicPr>
          <p:cNvPr id="421" name="Google Shape;421;p21"/>
          <p:cNvPicPr preferRelativeResize="0"/>
          <p:nvPr/>
        </p:nvPicPr>
        <p:blipFill>
          <a:blip r:embed="rId4">
            <a:alphaModFix/>
          </a:blip>
          <a:stretch>
            <a:fillRect/>
          </a:stretch>
        </p:blipFill>
        <p:spPr>
          <a:xfrm>
            <a:off x="1911376" y="1624600"/>
            <a:ext cx="1802722" cy="1229486"/>
          </a:xfrm>
          <a:prstGeom prst="rect">
            <a:avLst/>
          </a:prstGeom>
          <a:noFill/>
          <a:ln>
            <a:noFill/>
          </a:ln>
        </p:spPr>
      </p:pic>
      <p:pic>
        <p:nvPicPr>
          <p:cNvPr id="422" name="Google Shape;422;p21"/>
          <p:cNvPicPr preferRelativeResize="0"/>
          <p:nvPr/>
        </p:nvPicPr>
        <p:blipFill>
          <a:blip r:embed="rId5">
            <a:alphaModFix/>
          </a:blip>
          <a:stretch>
            <a:fillRect/>
          </a:stretch>
        </p:blipFill>
        <p:spPr>
          <a:xfrm>
            <a:off x="3714095" y="1624601"/>
            <a:ext cx="1768555" cy="1229485"/>
          </a:xfrm>
          <a:prstGeom prst="rect">
            <a:avLst/>
          </a:prstGeom>
          <a:noFill/>
          <a:ln>
            <a:noFill/>
          </a:ln>
        </p:spPr>
      </p:pic>
      <p:pic>
        <p:nvPicPr>
          <p:cNvPr id="423" name="Google Shape;423;p21"/>
          <p:cNvPicPr preferRelativeResize="0"/>
          <p:nvPr/>
        </p:nvPicPr>
        <p:blipFill>
          <a:blip r:embed="rId6">
            <a:alphaModFix/>
          </a:blip>
          <a:stretch>
            <a:fillRect/>
          </a:stretch>
        </p:blipFill>
        <p:spPr>
          <a:xfrm>
            <a:off x="5482650" y="1624601"/>
            <a:ext cx="1787129" cy="1228653"/>
          </a:xfrm>
          <a:prstGeom prst="rect">
            <a:avLst/>
          </a:prstGeom>
          <a:noFill/>
          <a:ln>
            <a:noFill/>
          </a:ln>
        </p:spPr>
      </p:pic>
      <p:pic>
        <p:nvPicPr>
          <p:cNvPr id="424" name="Google Shape;424;p21"/>
          <p:cNvPicPr preferRelativeResize="0"/>
          <p:nvPr/>
        </p:nvPicPr>
        <p:blipFill>
          <a:blip r:embed="rId7">
            <a:alphaModFix/>
          </a:blip>
          <a:stretch>
            <a:fillRect/>
          </a:stretch>
        </p:blipFill>
        <p:spPr>
          <a:xfrm>
            <a:off x="124251" y="2854086"/>
            <a:ext cx="1768545" cy="1228452"/>
          </a:xfrm>
          <a:prstGeom prst="rect">
            <a:avLst/>
          </a:prstGeom>
          <a:noFill/>
          <a:ln>
            <a:noFill/>
          </a:ln>
        </p:spPr>
      </p:pic>
      <p:pic>
        <p:nvPicPr>
          <p:cNvPr id="425" name="Google Shape;425;p21"/>
          <p:cNvPicPr preferRelativeResize="0"/>
          <p:nvPr/>
        </p:nvPicPr>
        <p:blipFill>
          <a:blip r:embed="rId8">
            <a:alphaModFix/>
          </a:blip>
          <a:stretch>
            <a:fillRect/>
          </a:stretch>
        </p:blipFill>
        <p:spPr>
          <a:xfrm>
            <a:off x="1978612" y="2854086"/>
            <a:ext cx="1787127" cy="1227982"/>
          </a:xfrm>
          <a:prstGeom prst="rect">
            <a:avLst/>
          </a:prstGeom>
          <a:noFill/>
          <a:ln>
            <a:noFill/>
          </a:ln>
        </p:spPr>
      </p:pic>
      <p:pic>
        <p:nvPicPr>
          <p:cNvPr id="426" name="Google Shape;426;p21"/>
          <p:cNvPicPr preferRelativeResize="0"/>
          <p:nvPr/>
        </p:nvPicPr>
        <p:blipFill>
          <a:blip r:embed="rId9">
            <a:alphaModFix/>
          </a:blip>
          <a:stretch>
            <a:fillRect/>
          </a:stretch>
        </p:blipFill>
        <p:spPr>
          <a:xfrm>
            <a:off x="3765739" y="2854086"/>
            <a:ext cx="1787129" cy="1231314"/>
          </a:xfrm>
          <a:prstGeom prst="rect">
            <a:avLst/>
          </a:prstGeom>
          <a:noFill/>
          <a:ln>
            <a:noFill/>
          </a:ln>
        </p:spPr>
      </p:pic>
      <p:pic>
        <p:nvPicPr>
          <p:cNvPr id="427" name="Google Shape;427;p21"/>
          <p:cNvPicPr preferRelativeResize="0"/>
          <p:nvPr/>
        </p:nvPicPr>
        <p:blipFill>
          <a:blip r:embed="rId10">
            <a:alphaModFix/>
          </a:blip>
          <a:stretch>
            <a:fillRect/>
          </a:stretch>
        </p:blipFill>
        <p:spPr>
          <a:xfrm>
            <a:off x="5482650" y="2854087"/>
            <a:ext cx="1768547" cy="1224795"/>
          </a:xfrm>
          <a:prstGeom prst="rect">
            <a:avLst/>
          </a:prstGeom>
          <a:noFill/>
          <a:ln>
            <a:noFill/>
          </a:ln>
        </p:spPr>
      </p:pic>
      <p:pic>
        <p:nvPicPr>
          <p:cNvPr id="428" name="Google Shape;428;p21"/>
          <p:cNvPicPr preferRelativeResize="0"/>
          <p:nvPr/>
        </p:nvPicPr>
        <p:blipFill>
          <a:blip r:embed="rId11">
            <a:alphaModFix/>
          </a:blip>
          <a:stretch>
            <a:fillRect/>
          </a:stretch>
        </p:blipFill>
        <p:spPr>
          <a:xfrm>
            <a:off x="7251192" y="1624600"/>
            <a:ext cx="1768559" cy="1230303"/>
          </a:xfrm>
          <a:prstGeom prst="rect">
            <a:avLst/>
          </a:prstGeom>
          <a:noFill/>
          <a:ln>
            <a:noFill/>
          </a:ln>
        </p:spPr>
      </p:pic>
      <p:pic>
        <p:nvPicPr>
          <p:cNvPr id="429" name="Google Shape;429;p21"/>
          <p:cNvPicPr preferRelativeResize="0"/>
          <p:nvPr/>
        </p:nvPicPr>
        <p:blipFill>
          <a:blip r:embed="rId12">
            <a:alphaModFix/>
          </a:blip>
          <a:stretch>
            <a:fillRect/>
          </a:stretch>
        </p:blipFill>
        <p:spPr>
          <a:xfrm>
            <a:off x="7251191" y="2853247"/>
            <a:ext cx="1768532" cy="12130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p22"/>
          <p:cNvGrpSpPr/>
          <p:nvPr/>
        </p:nvGrpSpPr>
        <p:grpSpPr>
          <a:xfrm>
            <a:off x="360072" y="359645"/>
            <a:ext cx="2098213" cy="654681"/>
            <a:chOff x="877947" y="1948510"/>
            <a:chExt cx="1904696" cy="594300"/>
          </a:xfrm>
        </p:grpSpPr>
        <p:sp>
          <p:nvSpPr>
            <p:cNvPr id="435" name="Google Shape;435;p22"/>
            <p:cNvSpPr/>
            <p:nvPr/>
          </p:nvSpPr>
          <p:spPr>
            <a:xfrm>
              <a:off x="877947" y="194851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36" name="Google Shape;436;p22"/>
            <p:cNvSpPr txBox="1"/>
            <p:nvPr/>
          </p:nvSpPr>
          <p:spPr>
            <a:xfrm>
              <a:off x="1472243" y="2022463"/>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CA" sz="1600">
                  <a:solidFill>
                    <a:srgbClr val="0C57D3"/>
                  </a:solidFill>
                  <a:latin typeface="Roboto"/>
                  <a:ea typeface="Roboto"/>
                  <a:cs typeface="Roboto"/>
                  <a:sym typeface="Roboto"/>
                </a:rPr>
                <a:t>Data Analysis</a:t>
              </a:r>
              <a:endParaRPr b="1" sz="1600">
                <a:solidFill>
                  <a:srgbClr val="0C57D3"/>
                </a:solidFill>
                <a:latin typeface="Roboto"/>
                <a:ea typeface="Roboto"/>
                <a:cs typeface="Roboto"/>
                <a:sym typeface="Roboto"/>
              </a:endParaRPr>
            </a:p>
          </p:txBody>
        </p:sp>
        <p:sp>
          <p:nvSpPr>
            <p:cNvPr id="437" name="Google Shape;437;p22"/>
            <p:cNvSpPr txBox="1"/>
            <p:nvPr/>
          </p:nvSpPr>
          <p:spPr>
            <a:xfrm>
              <a:off x="956697" y="2053530"/>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CA" sz="1600">
                  <a:solidFill>
                    <a:srgbClr val="0C57D3"/>
                  </a:solidFill>
                  <a:latin typeface="Roboto"/>
                  <a:ea typeface="Roboto"/>
                  <a:cs typeface="Roboto"/>
                  <a:sym typeface="Roboto"/>
                </a:rPr>
                <a:t>2</a:t>
              </a:r>
              <a:endParaRPr b="1" sz="1900">
                <a:solidFill>
                  <a:srgbClr val="0C57D3"/>
                </a:solidFill>
                <a:latin typeface="Roboto"/>
                <a:ea typeface="Roboto"/>
                <a:cs typeface="Roboto"/>
                <a:sym typeface="Roboto"/>
              </a:endParaRPr>
            </a:p>
          </p:txBody>
        </p:sp>
      </p:grpSp>
      <p:pic>
        <p:nvPicPr>
          <p:cNvPr id="438" name="Google Shape;438;p22"/>
          <p:cNvPicPr preferRelativeResize="0"/>
          <p:nvPr/>
        </p:nvPicPr>
        <p:blipFill>
          <a:blip r:embed="rId3">
            <a:alphaModFix/>
          </a:blip>
          <a:stretch>
            <a:fillRect/>
          </a:stretch>
        </p:blipFill>
        <p:spPr>
          <a:xfrm>
            <a:off x="3754825" y="725338"/>
            <a:ext cx="4987599" cy="3941725"/>
          </a:xfrm>
          <a:prstGeom prst="rect">
            <a:avLst/>
          </a:prstGeom>
          <a:noFill/>
          <a:ln>
            <a:noFill/>
          </a:ln>
        </p:spPr>
      </p:pic>
      <p:sp>
        <p:nvSpPr>
          <p:cNvPr id="439" name="Google Shape;439;p22"/>
          <p:cNvSpPr txBox="1"/>
          <p:nvPr/>
        </p:nvSpPr>
        <p:spPr>
          <a:xfrm>
            <a:off x="723025" y="1414750"/>
            <a:ext cx="2734200" cy="2562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CA" sz="1800">
                <a:solidFill>
                  <a:srgbClr val="133034"/>
                </a:solidFill>
              </a:rPr>
              <a:t>Correlation Heatmap</a:t>
            </a:r>
            <a:endParaRPr b="1" sz="1800">
              <a:solidFill>
                <a:srgbClr val="133034"/>
              </a:solidFill>
            </a:endParaRPr>
          </a:p>
          <a:p>
            <a:pPr indent="-254000" lvl="0" marL="254000" marR="0" rtl="0" algn="l">
              <a:spcBef>
                <a:spcPts val="0"/>
              </a:spcBef>
              <a:spcAft>
                <a:spcPts val="0"/>
              </a:spcAft>
              <a:buClr>
                <a:srgbClr val="133034"/>
              </a:buClr>
              <a:buSzPts val="1800"/>
              <a:buFont typeface="Arial"/>
              <a:buChar char="•"/>
            </a:pPr>
            <a:r>
              <a:rPr lang="en-CA" sz="1800">
                <a:solidFill>
                  <a:srgbClr val="133034"/>
                </a:solidFill>
              </a:rPr>
              <a:t>We want to check for </a:t>
            </a:r>
            <a:r>
              <a:rPr lang="en-CA" sz="1800">
                <a:solidFill>
                  <a:srgbClr val="0C57D3"/>
                </a:solidFill>
              </a:rPr>
              <a:t>multicollinearity</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Horsepower and engine_capacity looks suspicious… </a:t>
            </a:r>
            <a:endParaRPr sz="1800">
              <a:solidFill>
                <a:srgbClr val="133034"/>
              </a:solidFill>
            </a:endParaRPr>
          </a:p>
          <a:p>
            <a:pPr indent="-254000" lvl="0" marL="254000" marR="0" rtl="0" algn="l">
              <a:spcBef>
                <a:spcPts val="0"/>
              </a:spcBef>
              <a:spcAft>
                <a:spcPts val="0"/>
              </a:spcAft>
              <a:buClr>
                <a:srgbClr val="133034"/>
              </a:buClr>
              <a:buSzPts val="1800"/>
              <a:buChar char="•"/>
            </a:pPr>
            <a:r>
              <a:rPr lang="en-CA" sz="1800">
                <a:solidFill>
                  <a:srgbClr val="133034"/>
                </a:solidFill>
              </a:rPr>
              <a:t>Horsepower and Age seems like strong predictors!</a:t>
            </a:r>
            <a:endParaRPr b="0" i="0" sz="1800" u="none" strike="noStrike">
              <a:solidFill>
                <a:srgbClr val="13303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