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9" r:id="rId6"/>
    <p:sldId id="261" r:id="rId7"/>
    <p:sldId id="283" r:id="rId8"/>
    <p:sldId id="284" r:id="rId9"/>
    <p:sldId id="262" r:id="rId10"/>
    <p:sldId id="264" r:id="rId11"/>
    <p:sldId id="268" r:id="rId12"/>
    <p:sldId id="281" r:id="rId13"/>
    <p:sldId id="282" r:id="rId14"/>
    <p:sldId id="286" r:id="rId15"/>
    <p:sldId id="265" r:id="rId16"/>
    <p:sldId id="266" r:id="rId17"/>
    <p:sldId id="267" r:id="rId18"/>
    <p:sldId id="287" r:id="rId19"/>
    <p:sldId id="270" r:id="rId20"/>
    <p:sldId id="272" r:id="rId21"/>
    <p:sldId id="273" r:id="rId22"/>
    <p:sldId id="288" r:id="rId23"/>
    <p:sldId id="290" r:id="rId24"/>
    <p:sldId id="271" r:id="rId25"/>
    <p:sldId id="274" r:id="rId26"/>
    <p:sldId id="275" r:id="rId27"/>
    <p:sldId id="277" r:id="rId28"/>
    <p:sldId id="276" r:id="rId29"/>
    <p:sldId id="278" r:id="rId30"/>
    <p:sldId id="280" r:id="rId31"/>
    <p:sldId id="291" r:id="rId32"/>
    <p:sldId id="279" r:id="rId33"/>
    <p:sldId id="285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Comparación de compilaciones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32 bits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456.Hmmer (Int)</c:v>
                </c:pt>
                <c:pt idx="1">
                  <c:v>433.Milc (FLOAT)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68.2</c:v>
                </c:pt>
                <c:pt idx="1">
                  <c:v>13.9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EF-4F11-A69C-6B7CB552AAF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64 bits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456.Hmmer (Int)</c:v>
                </c:pt>
                <c:pt idx="1">
                  <c:v>433.Milc (FLOAT)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37.299999999999997</c:v>
                </c:pt>
                <c:pt idx="1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EF-4F11-A69C-6B7CB552AA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5929592"/>
        <c:axId val="535930576"/>
      </c:barChart>
      <c:catAx>
        <c:axId val="535929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Compilación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35930576"/>
        <c:crosses val="autoZero"/>
        <c:auto val="1"/>
        <c:lblAlgn val="ctr"/>
        <c:lblOffset val="100"/>
        <c:noMultiLvlLbl val="0"/>
      </c:catAx>
      <c:valAx>
        <c:axId val="53593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35929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Comparación de </a:t>
            </a:r>
            <a:r>
              <a:rPr lang="es-ES" dirty="0" err="1"/>
              <a:t>Docker</a:t>
            </a:r>
            <a:r>
              <a:rPr lang="es-ES" dirty="0"/>
              <a:t> y Google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Docker 150 clientes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Aggregate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99.5</c:v>
                </c:pt>
                <c:pt idx="1">
                  <c:v>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95-4216-95A2-4B60CC0FD23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Docker 155 clientes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Aggregate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94.7</c:v>
                </c:pt>
                <c:pt idx="1">
                  <c:v>99.9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95-4216-95A2-4B60CC0FD23B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Docker 160 clientes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Aggregate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Hoja1!$D$2:$D$4</c:f>
              <c:numCache>
                <c:formatCode>General</c:formatCode>
                <c:ptCount val="3"/>
                <c:pt idx="0">
                  <c:v>42.9</c:v>
                </c:pt>
                <c:pt idx="1">
                  <c:v>74.2</c:v>
                </c:pt>
                <c:pt idx="2">
                  <c:v>25.8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95-4216-95A2-4B60CC0FD23B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Google 150 clientes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Aggregate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Hoja1!$E$2:$E$4</c:f>
              <c:numCache>
                <c:formatCode>General</c:formatCode>
                <c:ptCount val="3"/>
                <c:pt idx="0">
                  <c:v>99.9</c:v>
                </c:pt>
                <c:pt idx="1">
                  <c:v>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95-4216-95A2-4B60CC0FD23B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Google 155 clientes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Aggregate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Hoja1!$F$2:$F$4</c:f>
              <c:numCache>
                <c:formatCode>General</c:formatCode>
                <c:ptCount val="3"/>
                <c:pt idx="0">
                  <c:v>99.4</c:v>
                </c:pt>
                <c:pt idx="1">
                  <c:v>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95-4216-95A2-4B60CC0FD23B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Google 160 clientes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Aggregate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Hoja1!$G$2:$G$4</c:f>
              <c:numCache>
                <c:formatCode>General</c:formatCode>
                <c:ptCount val="3"/>
                <c:pt idx="0">
                  <c:v>35.299999999999997</c:v>
                </c:pt>
                <c:pt idx="1">
                  <c:v>61.9</c:v>
                </c:pt>
                <c:pt idx="2">
                  <c:v>38.1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95-4216-95A2-4B60CC0FD2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5931072"/>
        <c:axId val="585932384"/>
      </c:barChart>
      <c:catAx>
        <c:axId val="58593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800" b="0" i="0" baseline="0" dirty="0" err="1">
                    <a:effectLst/>
                  </a:rPr>
                  <a:t>Aggregate</a:t>
                </a:r>
                <a:r>
                  <a:rPr lang="es-ES" sz="1800" b="0" i="0" baseline="0" dirty="0">
                    <a:effectLst/>
                  </a:rPr>
                  <a:t> </a:t>
                </a:r>
                <a:r>
                  <a:rPr lang="es-ES" sz="1800" b="0" i="0" baseline="0" dirty="0" err="1">
                    <a:effectLst/>
                  </a:rPr>
                  <a:t>QoS</a:t>
                </a:r>
                <a:r>
                  <a:rPr lang="es-ES" sz="1800" b="0" i="0" baseline="0" dirty="0">
                    <a:effectLst/>
                  </a:rPr>
                  <a:t> </a:t>
                </a:r>
                <a:r>
                  <a:rPr lang="es-ES" sz="1800" b="0" i="0" baseline="0" dirty="0" err="1">
                    <a:effectLst/>
                  </a:rPr>
                  <a:t>Compilance</a:t>
                </a:r>
                <a:endParaRPr lang="es-E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5932384"/>
        <c:crosses val="autoZero"/>
        <c:auto val="1"/>
        <c:lblAlgn val="ctr"/>
        <c:lblOffset val="100"/>
        <c:noMultiLvlLbl val="0"/>
      </c:catAx>
      <c:valAx>
        <c:axId val="58593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593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Comparación</a:t>
            </a:r>
            <a:r>
              <a:rPr lang="es-ES" baseline="0" dirty="0"/>
              <a:t> de la eficiencia del predictor de saltos</a:t>
            </a:r>
            <a:endParaRPr lang="es-ES" dirty="0"/>
          </a:p>
        </c:rich>
      </c:tx>
      <c:layout>
        <c:manualLayout>
          <c:xMode val="edge"/>
          <c:yMode val="edge"/>
          <c:x val="0.11699781646382357"/>
          <c:y val="2.47422640243097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456.Hmmer (Int)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Eficiencia predictor de saltos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98.754999999999995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BC-463F-918D-9F008A36B28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433.Milc (Float)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Eficiencia predictor de saltos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98.864999999999995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BC-463F-918D-9F008A36B2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466448"/>
        <c:axId val="537467104"/>
      </c:barChart>
      <c:catAx>
        <c:axId val="5374664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7467104"/>
        <c:crosses val="autoZero"/>
        <c:auto val="1"/>
        <c:lblAlgn val="ctr"/>
        <c:lblOffset val="100"/>
        <c:noMultiLvlLbl val="0"/>
      </c:catAx>
      <c:valAx>
        <c:axId val="537467104"/>
        <c:scaling>
          <c:orientation val="minMax"/>
          <c:max val="99"/>
          <c:min val="9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% aciertos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3746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Comparación</a:t>
            </a:r>
            <a:r>
              <a:rPr lang="es-ES" baseline="0" dirty="0"/>
              <a:t> de IPC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14180708661417324"/>
          <c:y val="0.13905152381662086"/>
          <c:w val="0.84001109520400863"/>
          <c:h val="0.745750345685470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456.Hmmer (Int)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IPC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C8-4F1C-A644-9B68A7EBA97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433.Milc (Float)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IPC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C8-4F1C-A644-9B68A7EBA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726424"/>
        <c:axId val="587726752"/>
      </c:barChart>
      <c:catAx>
        <c:axId val="5877264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7726752"/>
        <c:crosses val="autoZero"/>
        <c:auto val="1"/>
        <c:lblAlgn val="ctr"/>
        <c:lblOffset val="100"/>
        <c:noMultiLvlLbl val="0"/>
      </c:catAx>
      <c:valAx>
        <c:axId val="58772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IPC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7726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 err="1"/>
              <a:t>OpenJDK</a:t>
            </a:r>
            <a:r>
              <a:rPr lang="es-ES" dirty="0"/>
              <a:t> vs Oracle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OpenJDK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66388</c:v>
                </c:pt>
                <c:pt idx="1">
                  <c:v>129975</c:v>
                </c:pt>
                <c:pt idx="2">
                  <c:v>167900</c:v>
                </c:pt>
                <c:pt idx="3">
                  <c:v>170817</c:v>
                </c:pt>
                <c:pt idx="4">
                  <c:v>167384</c:v>
                </c:pt>
                <c:pt idx="5">
                  <c:v>113612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EE-4AEE-97FA-39662A4A15A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Hoja1!$C$2:$C$7</c:f>
              <c:numCache>
                <c:formatCode>General</c:formatCode>
                <c:ptCount val="6"/>
                <c:pt idx="0">
                  <c:v>67744</c:v>
                </c:pt>
                <c:pt idx="1">
                  <c:v>132187</c:v>
                </c:pt>
                <c:pt idx="2">
                  <c:v>169007</c:v>
                </c:pt>
                <c:pt idx="3">
                  <c:v>173205</c:v>
                </c:pt>
                <c:pt idx="4">
                  <c:v>167705</c:v>
                </c:pt>
                <c:pt idx="5">
                  <c:v>43705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EE-4AEE-97FA-39662A4A1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2169952"/>
        <c:axId val="592172248"/>
      </c:lineChart>
      <c:catAx>
        <c:axId val="592169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 err="1"/>
                  <a:t>Warehouses</a:t>
                </a:r>
                <a:endParaRPr lang="es-E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92172248"/>
        <c:crosses val="autoZero"/>
        <c:auto val="1"/>
        <c:lblAlgn val="ctr"/>
        <c:lblOffset val="100"/>
        <c:noMultiLvlLbl val="0"/>
      </c:catAx>
      <c:valAx>
        <c:axId val="592172248"/>
        <c:scaling>
          <c:orientation val="minMax"/>
          <c:min val="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BOPS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9216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Resultados</a:t>
            </a:r>
            <a:r>
              <a:rPr lang="es-ES" baseline="0" dirty="0"/>
              <a:t> de </a:t>
            </a:r>
            <a:r>
              <a:rPr lang="es-ES" baseline="0" dirty="0" err="1"/>
              <a:t>SPECweb</a:t>
            </a:r>
            <a:endParaRPr lang="es-ES" dirty="0"/>
          </a:p>
        </c:rich>
      </c:tx>
      <c:layout>
        <c:manualLayout>
          <c:xMode val="edge"/>
          <c:yMode val="edge"/>
          <c:x val="0.3596328852176657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100 Clientes</c:v>
                </c:pt>
                <c:pt idx="1">
                  <c:v>145 Clientes</c:v>
                </c:pt>
                <c:pt idx="2">
                  <c:v>150 Clientes</c:v>
                </c:pt>
                <c:pt idx="3">
                  <c:v>160 Clientes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 formatCode="0">
                  <c:v>100</c:v>
                </c:pt>
                <c:pt idx="1">
                  <c:v>100</c:v>
                </c:pt>
                <c:pt idx="2">
                  <c:v>99.8</c:v>
                </c:pt>
                <c:pt idx="3">
                  <c:v>31.8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28-4731-B4CB-070EF330FB0E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Tolerable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100 Clientes</c:v>
                </c:pt>
                <c:pt idx="1">
                  <c:v>145 Clientes</c:v>
                </c:pt>
                <c:pt idx="2">
                  <c:v>150 Clientes</c:v>
                </c:pt>
                <c:pt idx="3">
                  <c:v>160 Clientes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51.5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28-4731-B4CB-070EF330FB0E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Fail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100 Clientes</c:v>
                </c:pt>
                <c:pt idx="1">
                  <c:v>145 Clientes</c:v>
                </c:pt>
                <c:pt idx="2">
                  <c:v>150 Clientes</c:v>
                </c:pt>
                <c:pt idx="3">
                  <c:v>160 Clientes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28-4731-B4CB-070EF330FB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739544"/>
        <c:axId val="587737576"/>
      </c:barChart>
      <c:catAx>
        <c:axId val="587739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7737576"/>
        <c:crosses val="autoZero"/>
        <c:auto val="1"/>
        <c:lblAlgn val="ctr"/>
        <c:lblOffset val="100"/>
        <c:noMultiLvlLbl val="0"/>
      </c:catAx>
      <c:valAx>
        <c:axId val="5877375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7739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Comparación CPU nativo</a:t>
            </a:r>
            <a:r>
              <a:rPr lang="es-ES" baseline="0" dirty="0"/>
              <a:t> y HVM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Nativo 32 bits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456.Hmmer (Int)</c:v>
                </c:pt>
                <c:pt idx="1">
                  <c:v>433.Milc (float)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68.2</c:v>
                </c:pt>
                <c:pt idx="1">
                  <c:v>13.9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9D-4AA9-8830-FF3D8EEAB385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Nativo 64 bits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456.Hmmer (Int)</c:v>
                </c:pt>
                <c:pt idx="1">
                  <c:v>433.Milc (float)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37.299999999999997</c:v>
                </c:pt>
                <c:pt idx="1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9D-4AA9-8830-FF3D8EEAB385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HVM 32 bits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456.Hmmer (Int)</c:v>
                </c:pt>
                <c:pt idx="1">
                  <c:v>433.Milc (float)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76.8</c:v>
                </c:pt>
                <c:pt idx="1">
                  <c:v>14.6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9D-4AA9-8830-FF3D8EEAB385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HVM 64 bits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456.Hmmer (Int)</c:v>
                </c:pt>
                <c:pt idx="1">
                  <c:v>433.Milc (float)</c:v>
                </c:pt>
              </c:strCache>
            </c:strRef>
          </c:cat>
          <c:val>
            <c:numRef>
              <c:f>Hoja1!$E$2:$E$3</c:f>
              <c:numCache>
                <c:formatCode>General</c:formatCode>
                <c:ptCount val="2"/>
                <c:pt idx="0">
                  <c:v>41.9</c:v>
                </c:pt>
                <c:pt idx="1">
                  <c:v>12.6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9D-4AA9-8830-FF3D8EEAB3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5933040"/>
        <c:axId val="585931400"/>
      </c:barChart>
      <c:catAx>
        <c:axId val="58593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5931400"/>
        <c:crosses val="autoZero"/>
        <c:auto val="1"/>
        <c:lblAlgn val="ctr"/>
        <c:lblOffset val="100"/>
        <c:noMultiLvlLbl val="0"/>
      </c:catAx>
      <c:valAx>
        <c:axId val="585931400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593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 err="1"/>
              <a:t>SPECjbb</a:t>
            </a:r>
            <a:r>
              <a:rPr lang="es-ES" dirty="0"/>
              <a:t> en nativo y HVM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Nativo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67744</c:v>
                </c:pt>
                <c:pt idx="1">
                  <c:v>132187</c:v>
                </c:pt>
                <c:pt idx="2">
                  <c:v>169007</c:v>
                </c:pt>
                <c:pt idx="3">
                  <c:v>173205</c:v>
                </c:pt>
                <c:pt idx="4">
                  <c:v>167705</c:v>
                </c:pt>
                <c:pt idx="5">
                  <c:v>43705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E4-4C45-854B-97AA2DE8F84C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HVM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Hoja1!$C$2:$C$7</c:f>
              <c:numCache>
                <c:formatCode>General</c:formatCode>
                <c:ptCount val="6"/>
                <c:pt idx="0">
                  <c:v>54415</c:v>
                </c:pt>
                <c:pt idx="1">
                  <c:v>97678</c:v>
                </c:pt>
                <c:pt idx="2">
                  <c:v>120278</c:v>
                </c:pt>
                <c:pt idx="3">
                  <c:v>115180</c:v>
                </c:pt>
                <c:pt idx="4">
                  <c:v>80007</c:v>
                </c:pt>
                <c:pt idx="5">
                  <c:v>20254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E4-4C45-854B-97AA2DE8F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4752496"/>
        <c:axId val="484745608"/>
      </c:lineChart>
      <c:catAx>
        <c:axId val="48475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4745608"/>
        <c:crosses val="autoZero"/>
        <c:auto val="1"/>
        <c:lblAlgn val="ctr"/>
        <c:lblOffset val="100"/>
        <c:noMultiLvlLbl val="0"/>
      </c:catAx>
      <c:valAx>
        <c:axId val="484745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BOPS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475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Comparación JBB</a:t>
            </a:r>
            <a:r>
              <a:rPr lang="es-ES" baseline="0" dirty="0"/>
              <a:t> entre nativo y LXC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LXC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65919</c:v>
                </c:pt>
                <c:pt idx="1">
                  <c:v>115023</c:v>
                </c:pt>
                <c:pt idx="2">
                  <c:v>139986</c:v>
                </c:pt>
                <c:pt idx="3">
                  <c:v>126697</c:v>
                </c:pt>
                <c:pt idx="4">
                  <c:v>117716</c:v>
                </c:pt>
                <c:pt idx="5">
                  <c:v>27178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6A-40A6-9290-7C27D394EB0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Nativo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Hoja1!$C$2:$C$7</c:f>
              <c:numCache>
                <c:formatCode>General</c:formatCode>
                <c:ptCount val="6"/>
                <c:pt idx="0">
                  <c:v>66371</c:v>
                </c:pt>
                <c:pt idx="1">
                  <c:v>132187</c:v>
                </c:pt>
                <c:pt idx="2">
                  <c:v>166667</c:v>
                </c:pt>
                <c:pt idx="3">
                  <c:v>170513</c:v>
                </c:pt>
                <c:pt idx="4">
                  <c:v>167705</c:v>
                </c:pt>
                <c:pt idx="5">
                  <c:v>38000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6A-40A6-9290-7C27D394E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4263232"/>
        <c:axId val="534264216"/>
      </c:lineChart>
      <c:catAx>
        <c:axId val="534263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 err="1"/>
                  <a:t>Warehouses</a:t>
                </a:r>
                <a:endParaRPr lang="es-E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34264216"/>
        <c:crosses val="autoZero"/>
        <c:auto val="1"/>
        <c:lblAlgn val="ctr"/>
        <c:lblOffset val="100"/>
        <c:noMultiLvlLbl val="0"/>
      </c:catAx>
      <c:valAx>
        <c:axId val="534264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BOPS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3426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Comparación de </a:t>
            </a:r>
            <a:r>
              <a:rPr lang="es-ES" dirty="0" err="1"/>
              <a:t>SPECweb</a:t>
            </a:r>
            <a:r>
              <a:rPr lang="es-ES" baseline="0" dirty="0"/>
              <a:t> entre nativo y </a:t>
            </a:r>
            <a:r>
              <a:rPr lang="es-ES" baseline="0" dirty="0" err="1"/>
              <a:t>Docker</a:t>
            </a:r>
            <a:endParaRPr lang="es-ES" dirty="0"/>
          </a:p>
        </c:rich>
      </c:tx>
      <c:layout>
        <c:manualLayout>
          <c:xMode val="edge"/>
          <c:yMode val="edge"/>
          <c:x val="0.18052347623213766"/>
          <c:y val="2.6684456304202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Docker 145 clientes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Good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DD-4D8A-B0E4-2D9FD4AFA49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Docker 150 clientes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Good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99.5</c:v>
                </c:pt>
                <c:pt idx="1">
                  <c:v>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DD-4D8A-B0E4-2D9FD4AFA49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Docker 160 clientes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Good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Hoja1!$D$2:$D$4</c:f>
              <c:numCache>
                <c:formatCode>General</c:formatCode>
                <c:ptCount val="3"/>
                <c:pt idx="0">
                  <c:v>42.9</c:v>
                </c:pt>
                <c:pt idx="1">
                  <c:v>74.2</c:v>
                </c:pt>
                <c:pt idx="2">
                  <c:v>25.8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DD-4D8A-B0E4-2D9FD4AFA493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Nativo 145 clientes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Good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Hoja1!$E$2:$E$4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DD-4D8A-B0E4-2D9FD4AFA493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Nativo 150 clienes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Good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Hoja1!$F$2:$F$4</c:f>
              <c:numCache>
                <c:formatCode>General</c:formatCode>
                <c:ptCount val="3"/>
                <c:pt idx="0">
                  <c:v>99.8</c:v>
                </c:pt>
                <c:pt idx="1">
                  <c:v>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DD-4D8A-B0E4-2D9FD4AFA493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Nativo 160 clientes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Good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Hoja1!$G$2:$G$4</c:f>
              <c:numCache>
                <c:formatCode>General</c:formatCode>
                <c:ptCount val="3"/>
                <c:pt idx="0">
                  <c:v>31.8</c:v>
                </c:pt>
                <c:pt idx="1">
                  <c:v>51.5</c:v>
                </c:pt>
                <c:pt idx="2">
                  <c:v>48.5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DD-4D8A-B0E4-2D9FD4AFA4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03370992"/>
        <c:axId val="803371648"/>
      </c:barChart>
      <c:catAx>
        <c:axId val="803370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 err="1"/>
                  <a:t>Aggregate</a:t>
                </a:r>
                <a:r>
                  <a:rPr lang="es-ES" dirty="0"/>
                  <a:t> </a:t>
                </a:r>
                <a:r>
                  <a:rPr lang="es-ES" dirty="0" err="1"/>
                  <a:t>QoS</a:t>
                </a:r>
                <a:r>
                  <a:rPr lang="es-ES" dirty="0"/>
                  <a:t> </a:t>
                </a:r>
                <a:r>
                  <a:rPr lang="es-ES" dirty="0" err="1"/>
                  <a:t>Compilance</a:t>
                </a:r>
                <a:endParaRPr lang="es-E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03371648"/>
        <c:crosses val="autoZero"/>
        <c:auto val="1"/>
        <c:lblAlgn val="ctr"/>
        <c:lblOffset val="100"/>
        <c:noMultiLvlLbl val="0"/>
      </c:catAx>
      <c:valAx>
        <c:axId val="8033716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0337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5CF-39FB-43DF-921A-5D3C9F68E1A4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C95B8-4A40-46E9-A0E7-B801F81E11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54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323A-C7EE-4EC1-8B98-F6B464C2C0F5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00F6-8FFE-470A-9642-579C48576E08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C733-C0AE-4884-A466-BF6BE948F200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49BE-C29D-4980-8C27-74C83540EFD2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9E38-8E9C-43D4-9991-E1BCB1FA6DA3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2038-0418-40F9-8B5B-5129F57EAFD5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D3F5-DEF9-4C89-B917-16C304F27271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4011-7429-4E5F-B2D9-52FACA480992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1133-84A8-4237-AB8A-E0D80E983145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C9E7-C7A6-4E0A-B244-5083576FD15C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3D5-F6E0-4896-BB84-54FC0D5FA7DF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19F8-C6C9-4B1E-9167-24BC6E5814A3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766-1E12-43C2-AEFE-962842A35BA2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97B3-BD46-4B1A-B105-7C1759991CDB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1F8C-7A23-42E0-A37C-BB74A35846FC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9AC8-B093-4144-BE14-C35FA2749B71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50519-58C4-4F2F-9944-93A0704864CA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virtualizacionjr/svs/" TargetMode="External"/><Relationship Id="rId2" Type="http://schemas.openxmlformats.org/officeDocument/2006/relationships/hyperlink" Target="https://github.com/rebecabarcena/SV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Sistemas, Virtualización y Seguridad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Jesús Durán Hernández</a:t>
            </a:r>
          </a:p>
          <a:p>
            <a:r>
              <a:rPr lang="es-ES" dirty="0"/>
              <a:t>Rebeca Bárcena Orero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7567612" y="2099733"/>
            <a:ext cx="4253707" cy="375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Los valores hasta el quinto </a:t>
            </a:r>
            <a:r>
              <a:rPr lang="es-ES" dirty="0" err="1"/>
              <a:t>warehouse</a:t>
            </a:r>
            <a:r>
              <a:rPr lang="es-ES" dirty="0"/>
              <a:t> son muy similares</a:t>
            </a:r>
          </a:p>
          <a:p>
            <a:pPr algn="just"/>
            <a:r>
              <a:rPr lang="es-ES" dirty="0"/>
              <a:t>El pico más alto en ambos es en el cuarto </a:t>
            </a:r>
            <a:r>
              <a:rPr lang="es-ES" dirty="0" err="1"/>
              <a:t>warehouse</a:t>
            </a:r>
            <a:r>
              <a:rPr lang="es-ES" dirty="0"/>
              <a:t> (nuestra máquina tiene 4 </a:t>
            </a:r>
            <a:r>
              <a:rPr lang="es-ES" dirty="0" err="1"/>
              <a:t>núcelos</a:t>
            </a:r>
            <a:r>
              <a:rPr lang="es-ES" dirty="0"/>
              <a:t>)</a:t>
            </a:r>
          </a:p>
          <a:p>
            <a:pPr algn="just"/>
            <a:r>
              <a:rPr lang="es-ES" dirty="0"/>
              <a:t>A partir del cuarto </a:t>
            </a:r>
            <a:r>
              <a:rPr lang="es-ES" dirty="0" err="1"/>
              <a:t>warehouse</a:t>
            </a:r>
            <a:r>
              <a:rPr lang="es-ES" dirty="0"/>
              <a:t> empiezan a descender</a:t>
            </a:r>
          </a:p>
          <a:p>
            <a:pPr algn="just"/>
            <a:r>
              <a:rPr lang="es-ES" dirty="0"/>
              <a:t>En Java de Oracle la caída en el sexto </a:t>
            </a:r>
            <a:r>
              <a:rPr lang="es-ES" dirty="0" err="1"/>
              <a:t>warehouse</a:t>
            </a:r>
            <a:r>
              <a:rPr lang="es-ES" dirty="0"/>
              <a:t> es mucho mayor que en </a:t>
            </a:r>
            <a:r>
              <a:rPr lang="es-ES" dirty="0" err="1"/>
              <a:t>OpenJDK</a:t>
            </a:r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4" name="Gráfico 13"/>
          <p:cNvGraphicFramePr/>
          <p:nvPr>
            <p:extLst>
              <p:ext uri="{D42A27DB-BD31-4B8C-83A1-F6EECF244321}">
                <p14:modId xmlns:p14="http://schemas.microsoft.com/office/powerpoint/2010/main" val="3037684512"/>
              </p:ext>
            </p:extLst>
          </p:nvPr>
        </p:nvGraphicFramePr>
        <p:xfrm>
          <a:off x="531812" y="1905000"/>
          <a:ext cx="7035800" cy="3953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2: </a:t>
            </a:r>
            <a:r>
              <a:rPr lang="es-ES" dirty="0" err="1"/>
              <a:t>SPECjbb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755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2: </a:t>
            </a:r>
            <a:r>
              <a:rPr lang="es-ES" dirty="0" err="1"/>
              <a:t>SPECweb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El objetivo es evaluar el rendimiento de los servidores destinados a conexiones de red</a:t>
            </a:r>
          </a:p>
          <a:p>
            <a:pPr algn="just"/>
            <a:r>
              <a:rPr lang="es-ES" dirty="0"/>
              <a:t>Descargar y descomprimir el </a:t>
            </a:r>
            <a:r>
              <a:rPr lang="es-ES" dirty="0" err="1"/>
              <a:t>benchmark</a:t>
            </a:r>
            <a:endParaRPr lang="es-ES" dirty="0"/>
          </a:p>
          <a:p>
            <a:pPr algn="just"/>
            <a:r>
              <a:rPr lang="es-ES" dirty="0"/>
              <a:t>Realizar una instalación completa</a:t>
            </a:r>
          </a:p>
          <a:p>
            <a:pPr algn="just"/>
            <a:r>
              <a:rPr lang="es-ES" dirty="0"/>
              <a:t>Descargar Apache2, PHP5 y </a:t>
            </a:r>
            <a:r>
              <a:rPr lang="es-ES" dirty="0" err="1"/>
              <a:t>fastcgi</a:t>
            </a:r>
            <a:endParaRPr lang="es-ES" dirty="0"/>
          </a:p>
          <a:p>
            <a:pPr algn="just"/>
            <a:r>
              <a:rPr lang="es-ES" dirty="0"/>
              <a:t>Dentro de </a:t>
            </a:r>
            <a:r>
              <a:rPr lang="es-ES" dirty="0" err="1"/>
              <a:t>SPECweb</a:t>
            </a:r>
            <a:r>
              <a:rPr lang="es-ES" dirty="0"/>
              <a:t> hay tres </a:t>
            </a:r>
            <a:r>
              <a:rPr lang="es-ES" dirty="0" err="1"/>
              <a:t>benchmarks</a:t>
            </a:r>
            <a:r>
              <a:rPr lang="es-ES" dirty="0"/>
              <a:t>:</a:t>
            </a:r>
          </a:p>
          <a:p>
            <a:pPr lvl="1" algn="just"/>
            <a:r>
              <a:rPr lang="es-ES" dirty="0" err="1"/>
              <a:t>Ecommerce</a:t>
            </a:r>
            <a:endParaRPr lang="es-ES" dirty="0"/>
          </a:p>
          <a:p>
            <a:pPr lvl="1" algn="just"/>
            <a:r>
              <a:rPr lang="es-ES" dirty="0" err="1"/>
              <a:t>Support</a:t>
            </a:r>
            <a:endParaRPr lang="es-ES" dirty="0"/>
          </a:p>
          <a:p>
            <a:pPr lvl="1" algn="just"/>
            <a:r>
              <a:rPr lang="es-ES" dirty="0" err="1"/>
              <a:t>Banking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0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825" y="512462"/>
            <a:ext cx="8911687" cy="1280890"/>
          </a:xfrm>
        </p:spPr>
        <p:txBody>
          <a:bodyPr/>
          <a:lstStyle/>
          <a:p>
            <a:r>
              <a:rPr lang="es-ES" dirty="0" err="1"/>
              <a:t>SPECweb</a:t>
            </a:r>
            <a:r>
              <a:rPr lang="es-ES" dirty="0"/>
              <a:t> </a:t>
            </a:r>
            <a:r>
              <a:rPr lang="es-ES" dirty="0" err="1"/>
              <a:t>Support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1579" y="1663700"/>
            <a:ext cx="10193033" cy="4648200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Hay tres módulos</a:t>
            </a:r>
          </a:p>
          <a:p>
            <a:pPr lvl="1" algn="just"/>
            <a:r>
              <a:rPr lang="es-ES" dirty="0"/>
              <a:t>Clientes</a:t>
            </a:r>
          </a:p>
          <a:p>
            <a:pPr lvl="1" algn="just"/>
            <a:r>
              <a:rPr lang="es-ES" dirty="0" err="1"/>
              <a:t>BeSim</a:t>
            </a:r>
            <a:endParaRPr lang="es-ES" dirty="0"/>
          </a:p>
          <a:p>
            <a:pPr lvl="1" algn="just"/>
            <a:r>
              <a:rPr lang="es-ES" dirty="0"/>
              <a:t>Web server</a:t>
            </a:r>
          </a:p>
          <a:p>
            <a:pPr algn="just"/>
            <a:r>
              <a:rPr lang="es-ES" dirty="0"/>
              <a:t>Modificar el archivo de configuración</a:t>
            </a:r>
          </a:p>
          <a:p>
            <a:pPr lvl="2" algn="just"/>
            <a:r>
              <a:rPr lang="es-ES" dirty="0"/>
              <a:t>Tiempo de </a:t>
            </a:r>
            <a:r>
              <a:rPr lang="es-ES" dirty="0" err="1"/>
              <a:t>rampup</a:t>
            </a:r>
            <a:endParaRPr lang="es-ES" dirty="0"/>
          </a:p>
          <a:p>
            <a:pPr lvl="2" algn="just"/>
            <a:r>
              <a:rPr lang="es-ES" dirty="0"/>
              <a:t>Tiempo de </a:t>
            </a:r>
            <a:r>
              <a:rPr lang="es-ES" dirty="0" err="1"/>
              <a:t>rampdown</a:t>
            </a:r>
            <a:endParaRPr lang="es-ES" dirty="0"/>
          </a:p>
          <a:p>
            <a:pPr lvl="2" algn="just"/>
            <a:r>
              <a:rPr lang="es-ES" dirty="0"/>
              <a:t>Tiempo de ejecución</a:t>
            </a:r>
          </a:p>
          <a:p>
            <a:pPr lvl="2" algn="just"/>
            <a:r>
              <a:rPr lang="es-ES" dirty="0"/>
              <a:t>Número de iteraciones</a:t>
            </a:r>
          </a:p>
          <a:p>
            <a:pPr lvl="2" algn="just"/>
            <a:r>
              <a:rPr lang="es-ES" dirty="0"/>
              <a:t>Número de clientes o sesiones</a:t>
            </a:r>
          </a:p>
          <a:p>
            <a:pPr lvl="2" algn="just"/>
            <a:r>
              <a:rPr lang="es-ES" dirty="0"/>
              <a:t>Configurar </a:t>
            </a:r>
            <a:r>
              <a:rPr lang="es-ES" dirty="0" err="1"/>
              <a:t>IPs</a:t>
            </a:r>
            <a:r>
              <a:rPr lang="es-ES" dirty="0"/>
              <a:t> y puertos</a:t>
            </a:r>
          </a:p>
          <a:p>
            <a:pPr algn="just"/>
            <a:r>
              <a:rPr lang="es-ES" dirty="0"/>
              <a:t>Se cambia el número de sesiones y se ejecutan los scripts </a:t>
            </a:r>
            <a:r>
              <a:rPr lang="es-ES" dirty="0" err="1"/>
              <a:t>Wafgen</a:t>
            </a:r>
            <a:r>
              <a:rPr lang="es-ES" dirty="0"/>
              <a:t> para generar el contenido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2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812" y="2146300"/>
            <a:ext cx="8915400" cy="3510922"/>
          </a:xfrm>
        </p:spPr>
        <p:txBody>
          <a:bodyPr/>
          <a:lstStyle/>
          <a:p>
            <a:pPr algn="just"/>
            <a:r>
              <a:rPr lang="es-ES" dirty="0"/>
              <a:t>Para solucionar fallos</a:t>
            </a:r>
          </a:p>
          <a:p>
            <a:pPr lvl="1" algn="just"/>
            <a:r>
              <a:rPr lang="es-ES" dirty="0"/>
              <a:t>Copiar los scripts de la carpeta scripts de </a:t>
            </a:r>
            <a:r>
              <a:rPr lang="es-ES" dirty="0" err="1"/>
              <a:t>SPECweb</a:t>
            </a:r>
            <a:r>
              <a:rPr lang="es-ES" dirty="0"/>
              <a:t> en /</a:t>
            </a:r>
            <a:r>
              <a:rPr lang="es-ES" dirty="0" err="1"/>
              <a:t>var</a:t>
            </a:r>
            <a:r>
              <a:rPr lang="es-ES" dirty="0"/>
              <a:t>/www</a:t>
            </a:r>
          </a:p>
          <a:p>
            <a:pPr lvl="1" algn="just"/>
            <a:r>
              <a:rPr lang="es-ES" dirty="0"/>
              <a:t>Dar permisos de escritura al usuario apache </a:t>
            </a:r>
          </a:p>
          <a:p>
            <a:pPr lvl="1" algn="just"/>
            <a:r>
              <a:rPr lang="es-ES" dirty="0"/>
              <a:t>Crear el archivo </a:t>
            </a:r>
            <a:r>
              <a:rPr lang="es-ES" dirty="0" err="1"/>
              <a:t>init_vars.php</a:t>
            </a:r>
            <a:r>
              <a:rPr lang="es-ES" dirty="0"/>
              <a:t> (el </a:t>
            </a:r>
            <a:r>
              <a:rPr lang="es-ES" dirty="0" err="1"/>
              <a:t>Benchmark</a:t>
            </a:r>
            <a:r>
              <a:rPr lang="es-ES" dirty="0"/>
              <a:t> escribe valores de variables)</a:t>
            </a:r>
          </a:p>
          <a:p>
            <a:pPr lvl="1" algn="just"/>
            <a:r>
              <a:rPr lang="es-ES" dirty="0"/>
              <a:t>Comprobar que el </a:t>
            </a:r>
            <a:r>
              <a:rPr lang="es-ES" dirty="0" err="1"/>
              <a:t>Wafgen</a:t>
            </a:r>
            <a:r>
              <a:rPr lang="es-ES" dirty="0"/>
              <a:t> se ha generado acorde al número de clientes</a:t>
            </a:r>
          </a:p>
          <a:p>
            <a:pPr lvl="2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792825" y="512462"/>
            <a:ext cx="8911687" cy="1280890"/>
          </a:xfrm>
        </p:spPr>
        <p:txBody>
          <a:bodyPr/>
          <a:lstStyle/>
          <a:p>
            <a:r>
              <a:rPr lang="es-ES" dirty="0" err="1"/>
              <a:t>SPECweb</a:t>
            </a:r>
            <a:r>
              <a:rPr lang="es-ES" dirty="0"/>
              <a:t> </a:t>
            </a:r>
            <a:r>
              <a:rPr lang="es-ES" dirty="0" err="1"/>
              <a:t>Support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387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09684"/>
              </p:ext>
            </p:extLst>
          </p:nvPr>
        </p:nvGraphicFramePr>
        <p:xfrm>
          <a:off x="1311579" y="1765300"/>
          <a:ext cx="9786634" cy="443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792825" y="512462"/>
            <a:ext cx="8911687" cy="1280890"/>
          </a:xfrm>
        </p:spPr>
        <p:txBody>
          <a:bodyPr/>
          <a:lstStyle/>
          <a:p>
            <a:r>
              <a:rPr lang="es-ES" dirty="0" err="1"/>
              <a:t>SPECweb</a:t>
            </a:r>
            <a:r>
              <a:rPr lang="es-ES" dirty="0"/>
              <a:t> </a:t>
            </a:r>
            <a:r>
              <a:rPr lang="es-ES" dirty="0" err="1"/>
              <a:t>Support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2536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 2: </a:t>
            </a:r>
            <a:r>
              <a:rPr lang="es-ES" dirty="0" err="1"/>
              <a:t>Xen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05012" y="2082800"/>
            <a:ext cx="8915400" cy="3777622"/>
          </a:xfrm>
        </p:spPr>
        <p:txBody>
          <a:bodyPr/>
          <a:lstStyle/>
          <a:p>
            <a:pPr algn="just"/>
            <a:r>
              <a:rPr lang="es-ES" dirty="0"/>
              <a:t>Tarea 1: Configuración de </a:t>
            </a:r>
            <a:r>
              <a:rPr lang="es-ES" dirty="0" err="1"/>
              <a:t>Xen</a:t>
            </a:r>
            <a:endParaRPr lang="es-ES" dirty="0"/>
          </a:p>
          <a:p>
            <a:pPr lvl="1" algn="just"/>
            <a:r>
              <a:rPr lang="es-ES" dirty="0"/>
              <a:t>Pre-instalación</a:t>
            </a:r>
          </a:p>
          <a:p>
            <a:pPr lvl="1" algn="just"/>
            <a:r>
              <a:rPr lang="es-ES" dirty="0"/>
              <a:t>Instalación</a:t>
            </a:r>
          </a:p>
          <a:p>
            <a:pPr lvl="1" algn="just"/>
            <a:r>
              <a:rPr lang="es-ES" dirty="0"/>
              <a:t>Post-instalación</a:t>
            </a:r>
          </a:p>
          <a:p>
            <a:pPr algn="just"/>
            <a:r>
              <a:rPr lang="es-ES" dirty="0"/>
              <a:t>Tarea 2: Creación de máquinas virtuales</a:t>
            </a:r>
          </a:p>
          <a:p>
            <a:pPr algn="just"/>
            <a:r>
              <a:rPr lang="es-ES" dirty="0"/>
              <a:t>Tarea 3: Gestión de </a:t>
            </a:r>
            <a:r>
              <a:rPr lang="es-ES" dirty="0" err="1"/>
              <a:t>domUs</a:t>
            </a:r>
            <a:endParaRPr lang="es-ES" dirty="0"/>
          </a:p>
          <a:p>
            <a:pPr lvl="1" algn="just"/>
            <a:r>
              <a:rPr lang="es-ES" dirty="0"/>
              <a:t>Añadir a los </a:t>
            </a:r>
            <a:r>
              <a:rPr lang="es-ES" dirty="0" err="1"/>
              <a:t>Xen</a:t>
            </a:r>
            <a:r>
              <a:rPr lang="es-ES" dirty="0"/>
              <a:t> store</a:t>
            </a:r>
          </a:p>
          <a:p>
            <a:pPr lvl="1" algn="just"/>
            <a:r>
              <a:rPr lang="es-ES" dirty="0"/>
              <a:t>Instalar </a:t>
            </a:r>
            <a:r>
              <a:rPr lang="es-ES" dirty="0" err="1"/>
              <a:t>kernel</a:t>
            </a:r>
            <a:r>
              <a:rPr lang="es-ES" dirty="0"/>
              <a:t> de </a:t>
            </a:r>
            <a:r>
              <a:rPr lang="es-ES" dirty="0" err="1"/>
              <a:t>backports</a:t>
            </a:r>
            <a:endParaRPr lang="es-ES" dirty="0"/>
          </a:p>
          <a:p>
            <a:pPr lvl="1" algn="just"/>
            <a:r>
              <a:rPr lang="es-ES" dirty="0"/>
              <a:t>Eliminar </a:t>
            </a:r>
            <a:r>
              <a:rPr lang="es-ES" dirty="0" err="1"/>
              <a:t>snapshots</a:t>
            </a:r>
            <a:r>
              <a:rPr lang="es-ES" dirty="0"/>
              <a:t> y clones</a:t>
            </a:r>
          </a:p>
          <a:p>
            <a:pPr lvl="1"/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3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1: Configuración de </a:t>
            </a:r>
            <a:r>
              <a:rPr lang="es-ES" dirty="0" err="1"/>
              <a:t>Xen</a:t>
            </a:r>
            <a:br>
              <a:rPr lang="es-ES" dirty="0"/>
            </a:br>
            <a:r>
              <a:rPr lang="es-ES" dirty="0"/>
              <a:t>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12900"/>
            <a:ext cx="8915400" cy="429832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Pre-instalación</a:t>
            </a:r>
          </a:p>
          <a:p>
            <a:pPr lvl="1" algn="just"/>
            <a:r>
              <a:rPr lang="es-ES" dirty="0"/>
              <a:t>Comprobar si VT-x está activado </a:t>
            </a:r>
          </a:p>
          <a:p>
            <a:pPr lvl="1" algn="just"/>
            <a:r>
              <a:rPr lang="es-ES" dirty="0"/>
              <a:t>Crear partición de 40 GB</a:t>
            </a:r>
          </a:p>
          <a:p>
            <a:pPr lvl="2" algn="just"/>
            <a:r>
              <a:rPr lang="es-ES" dirty="0"/>
              <a:t>Dentro de ella, un volumen lógico</a:t>
            </a:r>
          </a:p>
          <a:p>
            <a:pPr algn="just"/>
            <a:r>
              <a:rPr lang="es-ES" dirty="0"/>
              <a:t>Instalación</a:t>
            </a:r>
          </a:p>
          <a:p>
            <a:pPr lvl="1" algn="just"/>
            <a:r>
              <a:rPr lang="es-ES" dirty="0"/>
              <a:t>Descargar </a:t>
            </a:r>
            <a:r>
              <a:rPr lang="es-ES" dirty="0" err="1"/>
              <a:t>Xen</a:t>
            </a:r>
            <a:r>
              <a:rPr lang="es-ES" dirty="0"/>
              <a:t> 4.1 desde repositorio</a:t>
            </a:r>
          </a:p>
          <a:p>
            <a:pPr lvl="1" algn="just"/>
            <a:r>
              <a:rPr lang="es-ES" dirty="0"/>
              <a:t>Configurar </a:t>
            </a:r>
            <a:r>
              <a:rPr lang="es-ES" dirty="0" err="1"/>
              <a:t>Xen</a:t>
            </a:r>
            <a:r>
              <a:rPr lang="es-ES" dirty="0"/>
              <a:t> por defecto en el GRUB</a:t>
            </a:r>
          </a:p>
          <a:p>
            <a:pPr lvl="2" algn="just"/>
            <a:r>
              <a:rPr lang="es-ES" dirty="0"/>
              <a:t>Modificar el archivo de configuración e indicar cuál es la entrada por defecto</a:t>
            </a:r>
          </a:p>
          <a:p>
            <a:pPr algn="just"/>
            <a:r>
              <a:rPr lang="es-ES" dirty="0"/>
              <a:t>Post-instalación</a:t>
            </a:r>
          </a:p>
          <a:p>
            <a:pPr lvl="1" algn="just"/>
            <a:r>
              <a:rPr lang="es-ES" dirty="0"/>
              <a:t>Configurar la red para </a:t>
            </a:r>
            <a:r>
              <a:rPr lang="es-ES" dirty="0" err="1"/>
              <a:t>Xen</a:t>
            </a:r>
            <a:r>
              <a:rPr lang="es-ES" dirty="0"/>
              <a:t> (</a:t>
            </a:r>
            <a:r>
              <a:rPr lang="es-ES" dirty="0" err="1"/>
              <a:t>descomentar</a:t>
            </a:r>
            <a:r>
              <a:rPr lang="es-ES" dirty="0"/>
              <a:t> </a:t>
            </a:r>
            <a:r>
              <a:rPr lang="es-ES" i="1" dirty="0" err="1"/>
              <a:t>network</a:t>
            </a:r>
            <a:r>
              <a:rPr lang="es-ES" i="1" dirty="0"/>
              <a:t>-script </a:t>
            </a:r>
            <a:r>
              <a:rPr lang="es-ES" i="1" dirty="0" err="1"/>
              <a:t>network</a:t>
            </a:r>
            <a:r>
              <a:rPr lang="es-ES" i="1" dirty="0"/>
              <a:t>-bridge </a:t>
            </a:r>
            <a:r>
              <a:rPr lang="es-ES" dirty="0"/>
              <a:t>en el archivo de configuración)</a:t>
            </a:r>
          </a:p>
          <a:p>
            <a:pPr lvl="1" algn="just"/>
            <a:r>
              <a:rPr lang="es-ES" dirty="0"/>
              <a:t>Activar X11 </a:t>
            </a:r>
            <a:r>
              <a:rPr lang="es-ES" dirty="0" err="1"/>
              <a:t>forwarding</a:t>
            </a:r>
            <a:r>
              <a:rPr lang="es-ES" dirty="0"/>
              <a:t> en el dom0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7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1" y="624110"/>
            <a:ext cx="9371012" cy="1280890"/>
          </a:xfrm>
        </p:spPr>
        <p:txBody>
          <a:bodyPr>
            <a:normAutofit/>
          </a:bodyPr>
          <a:lstStyle/>
          <a:p>
            <a:r>
              <a:rPr lang="es-ES" dirty="0"/>
              <a:t>Tarea 2: Creación de máquinas virtuales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Crear la instalación de </a:t>
            </a:r>
            <a:r>
              <a:rPr lang="es-ES" dirty="0" err="1"/>
              <a:t>Debian</a:t>
            </a:r>
            <a:r>
              <a:rPr lang="es-ES" dirty="0"/>
              <a:t> 7 (</a:t>
            </a:r>
            <a:r>
              <a:rPr lang="es-ES" dirty="0" err="1"/>
              <a:t>Wheezy</a:t>
            </a:r>
            <a:r>
              <a:rPr lang="es-ES" dirty="0"/>
              <a:t>) en un </a:t>
            </a:r>
            <a:r>
              <a:rPr lang="es-ES" dirty="0" err="1"/>
              <a:t>domU</a:t>
            </a:r>
            <a:r>
              <a:rPr lang="es-ES" dirty="0"/>
              <a:t> </a:t>
            </a:r>
          </a:p>
          <a:p>
            <a:pPr lvl="1" algn="just"/>
            <a:r>
              <a:rPr lang="es-ES" dirty="0"/>
              <a:t>Sobre un volumen lógico de 5 GB</a:t>
            </a:r>
          </a:p>
          <a:p>
            <a:pPr algn="just"/>
            <a:r>
              <a:rPr lang="es-ES" dirty="0"/>
              <a:t>Crear un archivo de configuración</a:t>
            </a:r>
          </a:p>
          <a:p>
            <a:pPr algn="just"/>
            <a:r>
              <a:rPr lang="es-ES" dirty="0"/>
              <a:t>Crear la VM a partir del archivo y sobre el volumen lógico</a:t>
            </a:r>
          </a:p>
          <a:p>
            <a:pPr algn="just"/>
            <a:r>
              <a:rPr lang="es-ES" dirty="0"/>
              <a:t>Descargar SPECcpu2006 dentro del </a:t>
            </a:r>
            <a:r>
              <a:rPr lang="es-ES" dirty="0" err="1"/>
              <a:t>domU</a:t>
            </a:r>
            <a:endParaRPr lang="es-ES" dirty="0"/>
          </a:p>
          <a:p>
            <a:pPr algn="just"/>
            <a:r>
              <a:rPr lang="es-ES" dirty="0"/>
              <a:t>Crear un clon  del </a:t>
            </a:r>
            <a:r>
              <a:rPr lang="es-ES" dirty="0" err="1"/>
              <a:t>domU</a:t>
            </a:r>
            <a:r>
              <a:rPr lang="es-ES" dirty="0"/>
              <a:t> usando </a:t>
            </a:r>
            <a:r>
              <a:rPr lang="es-ES" dirty="0" err="1"/>
              <a:t>snapshot</a:t>
            </a:r>
            <a:endParaRPr lang="es-ES" dirty="0"/>
          </a:p>
          <a:p>
            <a:pPr lvl="1" algn="just"/>
            <a:r>
              <a:rPr lang="es-ES" i="1" dirty="0" err="1"/>
              <a:t>lvcreate</a:t>
            </a:r>
            <a:r>
              <a:rPr lang="es-ES" i="1" dirty="0"/>
              <a:t> –L 15Gi –s –n hvm2 /</a:t>
            </a:r>
            <a:r>
              <a:rPr lang="es-ES" i="1" dirty="0" err="1"/>
              <a:t>dev</a:t>
            </a:r>
            <a:r>
              <a:rPr lang="es-ES" i="1" dirty="0"/>
              <a:t>/vol1/</a:t>
            </a:r>
            <a:r>
              <a:rPr lang="es-ES" i="1" dirty="0" err="1"/>
              <a:t>hvm</a:t>
            </a:r>
            <a:endParaRPr lang="es-ES" i="1" dirty="0"/>
          </a:p>
          <a:p>
            <a:pPr lvl="1" algn="just"/>
            <a:r>
              <a:rPr lang="es-ES" dirty="0"/>
              <a:t>Se crean dos volúmenes lógicos, porque más adelante se requiere de otro clon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92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3: Gestión de </a:t>
            </a:r>
            <a:r>
              <a:rPr lang="es-ES" dirty="0" err="1"/>
              <a:t>domUs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6400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Añadir </a:t>
            </a:r>
            <a:r>
              <a:rPr lang="es-ES" dirty="0" err="1"/>
              <a:t>domUs</a:t>
            </a:r>
            <a:r>
              <a:rPr lang="es-ES" dirty="0"/>
              <a:t> a </a:t>
            </a:r>
            <a:r>
              <a:rPr lang="es-ES" dirty="0" err="1"/>
              <a:t>xend</a:t>
            </a:r>
            <a:r>
              <a:rPr lang="es-ES" dirty="0"/>
              <a:t>-store</a:t>
            </a:r>
          </a:p>
          <a:p>
            <a:pPr lvl="1" algn="just"/>
            <a:r>
              <a:rPr lang="es-ES" dirty="0"/>
              <a:t>Instalar Python-</a:t>
            </a:r>
            <a:r>
              <a:rPr lang="es-ES" dirty="0" err="1"/>
              <a:t>lxml</a:t>
            </a:r>
            <a:endParaRPr lang="es-ES" dirty="0"/>
          </a:p>
          <a:p>
            <a:pPr lvl="1" algn="just"/>
            <a:r>
              <a:rPr lang="es-ES" dirty="0" err="1"/>
              <a:t>xm</a:t>
            </a:r>
            <a:r>
              <a:rPr lang="es-ES" dirty="0"/>
              <a:t> new _.</a:t>
            </a:r>
            <a:r>
              <a:rPr lang="es-ES" dirty="0" err="1"/>
              <a:t>cfg</a:t>
            </a:r>
            <a:endParaRPr lang="es-ES" dirty="0"/>
          </a:p>
          <a:p>
            <a:pPr algn="just"/>
            <a:r>
              <a:rPr lang="es-ES" dirty="0"/>
              <a:t>Instalar </a:t>
            </a:r>
            <a:r>
              <a:rPr lang="es-ES" dirty="0" err="1"/>
              <a:t>kernel</a:t>
            </a:r>
            <a:r>
              <a:rPr lang="es-ES" dirty="0"/>
              <a:t> desde back-</a:t>
            </a:r>
            <a:r>
              <a:rPr lang="es-ES" dirty="0" err="1"/>
              <a:t>ports</a:t>
            </a:r>
            <a:endParaRPr lang="es-ES" dirty="0"/>
          </a:p>
          <a:p>
            <a:pPr lvl="1" algn="just"/>
            <a:r>
              <a:rPr lang="es-ES" dirty="0"/>
              <a:t>Añadirlo a </a:t>
            </a:r>
            <a:r>
              <a:rPr lang="es-ES" i="1" dirty="0"/>
              <a:t>/</a:t>
            </a:r>
            <a:r>
              <a:rPr lang="es-ES" i="1" dirty="0" err="1"/>
              <a:t>etc</a:t>
            </a:r>
            <a:r>
              <a:rPr lang="es-ES" i="1" dirty="0"/>
              <a:t>/</a:t>
            </a:r>
            <a:r>
              <a:rPr lang="es-ES" i="1" dirty="0" err="1"/>
              <a:t>apt</a:t>
            </a:r>
            <a:r>
              <a:rPr lang="es-ES" i="1" dirty="0"/>
              <a:t>/</a:t>
            </a:r>
            <a:r>
              <a:rPr lang="es-ES" i="1" dirty="0" err="1"/>
              <a:t>sources.list</a:t>
            </a:r>
            <a:endParaRPr lang="es-ES" i="1" dirty="0"/>
          </a:p>
          <a:p>
            <a:pPr lvl="1" algn="just"/>
            <a:r>
              <a:rPr lang="es-ES" dirty="0"/>
              <a:t>Si no existe </a:t>
            </a:r>
            <a:r>
              <a:rPr lang="es-ES" i="1" dirty="0"/>
              <a:t>/</a:t>
            </a:r>
            <a:r>
              <a:rPr lang="es-ES" i="1" dirty="0" err="1"/>
              <a:t>etc</a:t>
            </a:r>
            <a:r>
              <a:rPr lang="es-ES" i="1" dirty="0"/>
              <a:t>/</a:t>
            </a:r>
            <a:r>
              <a:rPr lang="es-ES" i="1" dirty="0" err="1"/>
              <a:t>apt</a:t>
            </a:r>
            <a:r>
              <a:rPr lang="es-ES" i="1" dirty="0"/>
              <a:t>/</a:t>
            </a:r>
            <a:r>
              <a:rPr lang="es-ES" i="1" dirty="0" err="1"/>
              <a:t>preferences</a:t>
            </a:r>
            <a:r>
              <a:rPr lang="es-ES" dirty="0"/>
              <a:t>, crearlo</a:t>
            </a:r>
          </a:p>
          <a:p>
            <a:pPr lvl="1" algn="just"/>
            <a:r>
              <a:rPr lang="es-ES" dirty="0"/>
              <a:t>Descargar back-</a:t>
            </a:r>
            <a:r>
              <a:rPr lang="es-ES" dirty="0" err="1"/>
              <a:t>ports</a:t>
            </a:r>
            <a:endParaRPr lang="es-ES" dirty="0"/>
          </a:p>
          <a:p>
            <a:pPr lvl="1" algn="just"/>
            <a:r>
              <a:rPr lang="es-ES" dirty="0"/>
              <a:t>Descargar el </a:t>
            </a:r>
            <a:r>
              <a:rPr lang="es-ES" dirty="0" err="1"/>
              <a:t>kernel</a:t>
            </a:r>
            <a:endParaRPr lang="es-ES" dirty="0"/>
          </a:p>
          <a:p>
            <a:pPr algn="just"/>
            <a:r>
              <a:rPr lang="es-ES" dirty="0"/>
              <a:t>Eliminar </a:t>
            </a:r>
            <a:r>
              <a:rPr lang="es-ES" dirty="0" err="1"/>
              <a:t>snapshots</a:t>
            </a:r>
            <a:r>
              <a:rPr lang="es-ES" dirty="0"/>
              <a:t> y clones</a:t>
            </a:r>
          </a:p>
          <a:p>
            <a:pPr lvl="1" algn="just"/>
            <a:r>
              <a:rPr lang="es-ES" dirty="0"/>
              <a:t>Eliminar volúmenes lógicos</a:t>
            </a:r>
          </a:p>
          <a:p>
            <a:pPr lvl="1" algn="just"/>
            <a:r>
              <a:rPr lang="es-ES" dirty="0"/>
              <a:t>Eliminar archivos de configuración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17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395875" cy="1280890"/>
          </a:xfrm>
        </p:spPr>
        <p:txBody>
          <a:bodyPr/>
          <a:lstStyle/>
          <a:p>
            <a:r>
              <a:rPr lang="es-ES" dirty="0"/>
              <a:t>Práctica 3: Optimización del rendimiento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Tarea1</a:t>
            </a:r>
          </a:p>
          <a:p>
            <a:pPr lvl="1"/>
            <a:r>
              <a:rPr lang="es-ES" dirty="0"/>
              <a:t>Máquina HVM</a:t>
            </a:r>
          </a:p>
          <a:p>
            <a:pPr lvl="1"/>
            <a:r>
              <a:rPr lang="es-ES" dirty="0"/>
              <a:t>Máquina PV</a:t>
            </a:r>
          </a:p>
          <a:p>
            <a:r>
              <a:rPr lang="es-ES" dirty="0"/>
              <a:t>Tarea 2: Comparación de </a:t>
            </a:r>
            <a:r>
              <a:rPr lang="es-ES" dirty="0" err="1"/>
              <a:t>SPECcpu</a:t>
            </a:r>
            <a:r>
              <a:rPr lang="es-ES" dirty="0"/>
              <a:t> en distintas máquinas</a:t>
            </a:r>
          </a:p>
          <a:p>
            <a:r>
              <a:rPr lang="es-ES" dirty="0"/>
              <a:t>Tarea 3: </a:t>
            </a:r>
            <a:r>
              <a:rPr lang="es-ES" dirty="0" err="1"/>
              <a:t>QoS</a:t>
            </a:r>
            <a:r>
              <a:rPr lang="es-ES" dirty="0"/>
              <a:t> para </a:t>
            </a:r>
            <a:r>
              <a:rPr lang="es-ES" dirty="0" err="1"/>
              <a:t>SPECjbb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6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5800" y="624110"/>
            <a:ext cx="9944100" cy="1280890"/>
          </a:xfrm>
        </p:spPr>
        <p:txBody>
          <a:bodyPr/>
          <a:lstStyle/>
          <a:p>
            <a:r>
              <a:rPr lang="es-ES" dirty="0"/>
              <a:t>Práctica 1: Caracterización del rendimiento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Tarea 1: </a:t>
            </a:r>
            <a:r>
              <a:rPr lang="es-ES" dirty="0" err="1"/>
              <a:t>SPECcpu</a:t>
            </a:r>
            <a:endParaRPr lang="es-ES" dirty="0"/>
          </a:p>
          <a:p>
            <a:pPr lvl="1"/>
            <a:r>
              <a:rPr lang="es-ES" dirty="0"/>
              <a:t>Entero y flotante</a:t>
            </a:r>
          </a:p>
          <a:p>
            <a:pPr lvl="1"/>
            <a:r>
              <a:rPr lang="es-ES" dirty="0"/>
              <a:t>32 y 64 bits</a:t>
            </a:r>
          </a:p>
          <a:p>
            <a:pPr lvl="1"/>
            <a:r>
              <a:rPr lang="es-ES" dirty="0" err="1"/>
              <a:t>Peak</a:t>
            </a:r>
            <a:endParaRPr lang="es-ES" dirty="0"/>
          </a:p>
          <a:p>
            <a:pPr lvl="1"/>
            <a:r>
              <a:rPr lang="es-ES" dirty="0" err="1"/>
              <a:t>Perf</a:t>
            </a:r>
            <a:endParaRPr lang="es-ES" dirty="0"/>
          </a:p>
          <a:p>
            <a:r>
              <a:rPr lang="es-ES" dirty="0"/>
              <a:t>Tarea 2: </a:t>
            </a:r>
          </a:p>
          <a:p>
            <a:pPr lvl="1"/>
            <a:r>
              <a:rPr lang="es-ES" dirty="0" err="1"/>
              <a:t>SPECweb</a:t>
            </a:r>
            <a:endParaRPr lang="es-ES" dirty="0"/>
          </a:p>
          <a:p>
            <a:pPr lvl="2"/>
            <a:r>
              <a:rPr lang="es-ES" dirty="0"/>
              <a:t>Apache</a:t>
            </a:r>
          </a:p>
          <a:p>
            <a:pPr lvl="1"/>
            <a:r>
              <a:rPr lang="es-ES" dirty="0" err="1"/>
              <a:t>SPECjbb</a:t>
            </a:r>
            <a:endParaRPr lang="es-ES" dirty="0"/>
          </a:p>
          <a:p>
            <a:pPr lvl="2"/>
            <a:r>
              <a:rPr lang="es-ES" dirty="0"/>
              <a:t>Oracle JVM</a:t>
            </a:r>
          </a:p>
          <a:p>
            <a:pPr lvl="2"/>
            <a:r>
              <a:rPr lang="es-ES" dirty="0" err="1"/>
              <a:t>OpenJDK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09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1: Máquina HVM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Crear una configuración para la HVM</a:t>
            </a:r>
          </a:p>
          <a:p>
            <a:pPr algn="just"/>
            <a:r>
              <a:rPr lang="es-ES" dirty="0"/>
              <a:t>Crear el volumen lógico de 15 GB</a:t>
            </a:r>
          </a:p>
          <a:p>
            <a:pPr algn="just"/>
            <a:r>
              <a:rPr lang="es-ES" dirty="0"/>
              <a:t>Descargar en el </a:t>
            </a:r>
            <a:r>
              <a:rPr lang="es-ES" dirty="0" err="1"/>
              <a:t>domU</a:t>
            </a:r>
            <a:r>
              <a:rPr lang="es-ES" dirty="0"/>
              <a:t> SPECcpu2006, SPECjbb2005 y SPECweb2005</a:t>
            </a:r>
          </a:p>
          <a:p>
            <a:pPr algn="just"/>
            <a:r>
              <a:rPr lang="es-ES" dirty="0"/>
              <a:t>Al principio se usaba el </a:t>
            </a:r>
            <a:r>
              <a:rPr lang="es-ES" dirty="0" err="1"/>
              <a:t>front-end</a:t>
            </a:r>
            <a:r>
              <a:rPr lang="es-ES" dirty="0"/>
              <a:t> gráfico del dom0 para acceder al </a:t>
            </a:r>
            <a:r>
              <a:rPr lang="es-ES" dirty="0" err="1"/>
              <a:t>domU</a:t>
            </a:r>
            <a:r>
              <a:rPr lang="es-ES" dirty="0"/>
              <a:t> (</a:t>
            </a:r>
            <a:r>
              <a:rPr lang="es-ES" i="1" dirty="0" err="1"/>
              <a:t>vncviewer</a:t>
            </a:r>
            <a:r>
              <a:rPr lang="es-ES" dirty="0"/>
              <a:t>)</a:t>
            </a:r>
          </a:p>
          <a:p>
            <a:pPr algn="just"/>
            <a:r>
              <a:rPr lang="es-ES" dirty="0"/>
              <a:t>Después se configuró la consola para usar la de </a:t>
            </a:r>
            <a:r>
              <a:rPr lang="es-ES" dirty="0" err="1"/>
              <a:t>Xen</a:t>
            </a:r>
            <a:endParaRPr lang="es-ES" dirty="0"/>
          </a:p>
          <a:p>
            <a:pPr lvl="1" algn="just"/>
            <a:r>
              <a:rPr lang="es-ES" dirty="0"/>
              <a:t>Reconfiguración de la distribución del teclado</a:t>
            </a:r>
          </a:p>
          <a:p>
            <a:pPr lvl="2" algn="just"/>
            <a:r>
              <a:rPr lang="es-ES" i="1" dirty="0" err="1"/>
              <a:t>dpkg</a:t>
            </a:r>
            <a:r>
              <a:rPr lang="es-ES" i="1" dirty="0"/>
              <a:t>-reconfigure </a:t>
            </a:r>
            <a:r>
              <a:rPr lang="es-ES" i="1" dirty="0" err="1"/>
              <a:t>keyboard-configuration</a:t>
            </a:r>
            <a:endParaRPr lang="es-ES" i="1" dirty="0"/>
          </a:p>
          <a:p>
            <a:pPr lvl="2" algn="just"/>
            <a:r>
              <a:rPr lang="es-ES" i="1" dirty="0" err="1"/>
              <a:t>service</a:t>
            </a:r>
            <a:r>
              <a:rPr lang="es-ES" i="1" dirty="0"/>
              <a:t> </a:t>
            </a:r>
            <a:r>
              <a:rPr lang="es-ES" i="1" dirty="0" err="1"/>
              <a:t>keyboard-setup</a:t>
            </a:r>
            <a:r>
              <a:rPr lang="es-ES" i="1" dirty="0"/>
              <a:t> </a:t>
            </a:r>
            <a:r>
              <a:rPr lang="es-ES" i="1" dirty="0" err="1"/>
              <a:t>restart</a:t>
            </a:r>
            <a:endParaRPr lang="es-ES" i="1" dirty="0"/>
          </a:p>
          <a:p>
            <a:pPr lvl="2" algn="just"/>
            <a:r>
              <a:rPr lang="es-ES" dirty="0"/>
              <a:t>Hacerlo permanente modificando el fichero </a:t>
            </a:r>
            <a:r>
              <a:rPr lang="es-ES" i="1" dirty="0"/>
              <a:t>/</a:t>
            </a:r>
            <a:r>
              <a:rPr lang="es-ES" i="1" dirty="0" err="1"/>
              <a:t>etc</a:t>
            </a:r>
            <a:r>
              <a:rPr lang="es-ES" i="1" dirty="0"/>
              <a:t>/default/</a:t>
            </a:r>
            <a:r>
              <a:rPr lang="es-ES" i="1" dirty="0" err="1"/>
              <a:t>keyboard</a:t>
            </a:r>
            <a:endParaRPr lang="es-ES" i="1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53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095500"/>
            <a:ext cx="8915400" cy="3815722"/>
          </a:xfrm>
        </p:spPr>
        <p:txBody>
          <a:bodyPr/>
          <a:lstStyle/>
          <a:p>
            <a:pPr algn="just"/>
            <a:r>
              <a:rPr lang="es-ES" dirty="0"/>
              <a:t>A partir de una imagen de HVM se crea una PV</a:t>
            </a:r>
          </a:p>
          <a:p>
            <a:pPr lvl="1" algn="just"/>
            <a:r>
              <a:rPr lang="es-ES" dirty="0"/>
              <a:t>Añadir la consola hvc0 en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inittab</a:t>
            </a:r>
            <a:endParaRPr lang="es-ES" dirty="0"/>
          </a:p>
          <a:p>
            <a:pPr lvl="1" algn="just"/>
            <a:r>
              <a:rPr lang="es-ES" dirty="0"/>
              <a:t>Habilitar los drivers de PV</a:t>
            </a:r>
          </a:p>
          <a:p>
            <a:pPr algn="just"/>
            <a:r>
              <a:rPr lang="es-ES" dirty="0"/>
              <a:t>No se pueden arrancar simultáneamente</a:t>
            </a:r>
          </a:p>
          <a:p>
            <a:pPr algn="just"/>
            <a:r>
              <a:rPr lang="es-ES" dirty="0"/>
              <a:t>Problema con el inicio de sesión</a:t>
            </a:r>
          </a:p>
          <a:p>
            <a:pPr lvl="1" algn="just"/>
            <a:r>
              <a:rPr lang="es-ES" dirty="0"/>
              <a:t>Se harán las pruebas con HVM</a:t>
            </a:r>
          </a:p>
          <a:p>
            <a:pPr lvl="2" algn="just"/>
            <a:r>
              <a:rPr lang="es-ES" dirty="0"/>
              <a:t>Se descarga </a:t>
            </a:r>
            <a:r>
              <a:rPr lang="es-ES" dirty="0" err="1"/>
              <a:t>SPECcpu</a:t>
            </a:r>
            <a:r>
              <a:rPr lang="es-ES" dirty="0"/>
              <a:t> y </a:t>
            </a:r>
            <a:r>
              <a:rPr lang="es-ES" dirty="0" err="1"/>
              <a:t>SPECweb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1: Máquina PV</a:t>
            </a:r>
          </a:p>
        </p:txBody>
      </p:sp>
    </p:spTree>
    <p:extLst>
      <p:ext uri="{BB962C8B-B14F-4D97-AF65-F5344CB8AC3E}">
        <p14:creationId xmlns:p14="http://schemas.microsoft.com/office/powerpoint/2010/main" val="3133326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0501" y="220133"/>
            <a:ext cx="10337799" cy="1280890"/>
          </a:xfrm>
        </p:spPr>
        <p:txBody>
          <a:bodyPr/>
          <a:lstStyle/>
          <a:p>
            <a:r>
              <a:rPr lang="es-ES" dirty="0"/>
              <a:t>Tarea 2: Comparación de </a:t>
            </a:r>
            <a:r>
              <a:rPr lang="es-ES" dirty="0" err="1"/>
              <a:t>SPECcpu</a:t>
            </a:r>
            <a:r>
              <a:rPr lang="es-ES" dirty="0"/>
              <a:t> en distintas máquinas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49694" y="1714500"/>
            <a:ext cx="2748606" cy="4140200"/>
          </a:xfrm>
        </p:spPr>
        <p:txBody>
          <a:bodyPr/>
          <a:lstStyle/>
          <a:p>
            <a:pPr algn="just"/>
            <a:r>
              <a:rPr lang="es-ES" dirty="0"/>
              <a:t>Se comparan Nativo y HVM, porque PV no funciona</a:t>
            </a:r>
          </a:p>
          <a:p>
            <a:pPr lvl="1" algn="just"/>
            <a:r>
              <a:rPr lang="es-ES" dirty="0"/>
              <a:t>Si funcionase, se comprobaría sólo con PV porque como no usa VT-x da igual si está habilitado o no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67402566"/>
              </p:ext>
            </p:extLst>
          </p:nvPr>
        </p:nvGraphicFramePr>
        <p:xfrm>
          <a:off x="921695" y="128995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4894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3: </a:t>
            </a:r>
            <a:r>
              <a:rPr lang="es-ES" dirty="0" err="1"/>
              <a:t>QoS</a:t>
            </a:r>
            <a:r>
              <a:rPr lang="es-ES" dirty="0"/>
              <a:t> para </a:t>
            </a:r>
            <a:r>
              <a:rPr lang="es-ES" dirty="0" err="1"/>
              <a:t>SPECjbb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654555"/>
              </p:ext>
            </p:extLst>
          </p:nvPr>
        </p:nvGraphicFramePr>
        <p:xfrm>
          <a:off x="1841666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1404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3224" y="662210"/>
            <a:ext cx="9967375" cy="1280890"/>
          </a:xfrm>
        </p:spPr>
        <p:txBody>
          <a:bodyPr/>
          <a:lstStyle/>
          <a:p>
            <a:r>
              <a:rPr lang="es-ES" dirty="0"/>
              <a:t>Práctica 4: Contenedores y </a:t>
            </a:r>
            <a:r>
              <a:rPr lang="es-ES" dirty="0" err="1"/>
              <a:t>clouds</a:t>
            </a:r>
            <a:r>
              <a:rPr lang="es-ES" dirty="0"/>
              <a:t> públicas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Tarea 1: LXC</a:t>
            </a:r>
          </a:p>
          <a:p>
            <a:pPr lvl="1"/>
            <a:r>
              <a:rPr lang="es-ES" dirty="0" err="1"/>
              <a:t>QoS</a:t>
            </a:r>
            <a:r>
              <a:rPr lang="es-ES" dirty="0"/>
              <a:t> para </a:t>
            </a:r>
            <a:r>
              <a:rPr lang="es-ES" dirty="0" err="1"/>
              <a:t>SPECjbb</a:t>
            </a:r>
            <a:endParaRPr lang="es-ES" dirty="0"/>
          </a:p>
          <a:p>
            <a:r>
              <a:rPr lang="es-ES" dirty="0"/>
              <a:t>Tarea 2: </a:t>
            </a:r>
            <a:r>
              <a:rPr lang="es-ES" dirty="0" err="1"/>
              <a:t>Docker</a:t>
            </a:r>
            <a:endParaRPr lang="es-ES" dirty="0"/>
          </a:p>
          <a:p>
            <a:pPr lvl="1"/>
            <a:r>
              <a:rPr lang="es-ES" dirty="0" err="1"/>
              <a:t>SPECweb</a:t>
            </a:r>
            <a:endParaRPr lang="es-ES" dirty="0"/>
          </a:p>
          <a:p>
            <a:pPr lvl="1"/>
            <a:r>
              <a:rPr lang="es-ES" dirty="0"/>
              <a:t>Comparación con </a:t>
            </a:r>
            <a:r>
              <a:rPr lang="es-ES" dirty="0" err="1"/>
              <a:t>Xen</a:t>
            </a:r>
            <a:endParaRPr lang="es-ES" dirty="0"/>
          </a:p>
          <a:p>
            <a:pPr lvl="1"/>
            <a:r>
              <a:rPr lang="es-ES" dirty="0" err="1"/>
              <a:t>Dockerhub</a:t>
            </a:r>
            <a:endParaRPr lang="es-ES" dirty="0"/>
          </a:p>
          <a:p>
            <a:r>
              <a:rPr lang="es-ES" dirty="0"/>
              <a:t>Tarea 3: Google Cloud</a:t>
            </a:r>
          </a:p>
          <a:p>
            <a:pPr lvl="1"/>
            <a:r>
              <a:rPr lang="es-ES" dirty="0" err="1"/>
              <a:t>SPECweb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02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1: LXC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9120188" cy="3777622"/>
          </a:xfrm>
        </p:spPr>
        <p:txBody>
          <a:bodyPr/>
          <a:lstStyle/>
          <a:p>
            <a:pPr algn="just"/>
            <a:r>
              <a:rPr lang="es-ES" dirty="0"/>
              <a:t>Instalar </a:t>
            </a:r>
            <a:r>
              <a:rPr lang="es-ES" dirty="0" err="1"/>
              <a:t>wheezy-backports</a:t>
            </a:r>
            <a:endParaRPr lang="es-ES" dirty="0"/>
          </a:p>
          <a:p>
            <a:pPr algn="just"/>
            <a:r>
              <a:rPr lang="es-ES" dirty="0"/>
              <a:t>Añadir </a:t>
            </a:r>
            <a:r>
              <a:rPr lang="es-ES" dirty="0" err="1"/>
              <a:t>backports</a:t>
            </a:r>
            <a:r>
              <a:rPr lang="es-ES" dirty="0"/>
              <a:t> a los repositorios (</a:t>
            </a:r>
            <a:r>
              <a:rPr lang="es-ES" i="1" dirty="0"/>
              <a:t>/</a:t>
            </a:r>
            <a:r>
              <a:rPr lang="es-ES" i="1" dirty="0" err="1"/>
              <a:t>etc</a:t>
            </a:r>
            <a:r>
              <a:rPr lang="es-ES" i="1" dirty="0"/>
              <a:t>/</a:t>
            </a:r>
            <a:r>
              <a:rPr lang="es-ES" i="1" dirty="0" err="1"/>
              <a:t>atp</a:t>
            </a:r>
            <a:r>
              <a:rPr lang="es-ES" i="1" dirty="0"/>
              <a:t>/</a:t>
            </a:r>
            <a:r>
              <a:rPr lang="es-ES" i="1" dirty="0" err="1"/>
              <a:t>sources.list</a:t>
            </a:r>
            <a:r>
              <a:rPr lang="es-ES" i="1" dirty="0"/>
              <a:t>)</a:t>
            </a:r>
            <a:endParaRPr lang="es-ES" dirty="0"/>
          </a:p>
          <a:p>
            <a:pPr algn="just"/>
            <a:r>
              <a:rPr lang="es-ES" dirty="0"/>
              <a:t>Crear contenedor con la última versión de </a:t>
            </a:r>
            <a:r>
              <a:rPr lang="es-ES" dirty="0" err="1"/>
              <a:t>Debian</a:t>
            </a:r>
            <a:endParaRPr lang="es-ES" dirty="0"/>
          </a:p>
          <a:p>
            <a:pPr algn="just"/>
            <a:r>
              <a:rPr lang="es-ES" dirty="0"/>
              <a:t>Poner red al contenedor (modificar el fichero </a:t>
            </a:r>
            <a:r>
              <a:rPr lang="es-ES" i="1" dirty="0"/>
              <a:t>/</a:t>
            </a:r>
            <a:r>
              <a:rPr lang="es-ES" i="1" dirty="0" err="1"/>
              <a:t>var</a:t>
            </a:r>
            <a:r>
              <a:rPr lang="es-ES" i="1" dirty="0"/>
              <a:t>/</a:t>
            </a:r>
            <a:r>
              <a:rPr lang="es-ES" i="1" dirty="0" err="1"/>
              <a:t>lib</a:t>
            </a:r>
            <a:r>
              <a:rPr lang="es-ES" i="1" dirty="0"/>
              <a:t>/</a:t>
            </a:r>
            <a:r>
              <a:rPr lang="es-ES" i="1" dirty="0" err="1"/>
              <a:t>lxc</a:t>
            </a:r>
            <a:r>
              <a:rPr lang="es-ES" i="1" dirty="0"/>
              <a:t>/</a:t>
            </a:r>
            <a:r>
              <a:rPr lang="es-ES" i="1" dirty="0" err="1"/>
              <a:t>my_jessie</a:t>
            </a:r>
            <a:r>
              <a:rPr lang="es-ES" dirty="0"/>
              <a:t>)</a:t>
            </a:r>
          </a:p>
          <a:p>
            <a:pPr algn="just"/>
            <a:r>
              <a:rPr lang="es-ES" dirty="0"/>
              <a:t>Descargar en el contenedor </a:t>
            </a:r>
            <a:r>
              <a:rPr lang="es-ES" dirty="0" err="1"/>
              <a:t>SPECjbb</a:t>
            </a:r>
            <a:endParaRPr lang="es-ES" dirty="0"/>
          </a:p>
          <a:p>
            <a:pPr algn="just"/>
            <a:r>
              <a:rPr lang="es-ES" dirty="0"/>
              <a:t>Hacer un clon del contenedor</a:t>
            </a:r>
          </a:p>
          <a:p>
            <a:pPr algn="just"/>
            <a:r>
              <a:rPr lang="es-ES" dirty="0"/>
              <a:t>Jugar con las prioridades y número de </a:t>
            </a:r>
            <a:r>
              <a:rPr lang="es-ES" dirty="0" err="1"/>
              <a:t>CPUs</a:t>
            </a:r>
            <a:r>
              <a:rPr lang="es-ES" dirty="0"/>
              <a:t> (</a:t>
            </a:r>
            <a:r>
              <a:rPr lang="es-ES" dirty="0" err="1"/>
              <a:t>cgroups</a:t>
            </a:r>
            <a:r>
              <a:rPr lang="es-ES" dirty="0"/>
              <a:t>) y probar </a:t>
            </a:r>
            <a:r>
              <a:rPr lang="es-ES" dirty="0" err="1"/>
              <a:t>SPECjbb</a:t>
            </a:r>
            <a:r>
              <a:rPr lang="es-ES" dirty="0"/>
              <a:t> con Java de Oracle para conseguir un 75% del rendimiento en nativo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80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17" name="Marcador de contenido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74277"/>
              </p:ext>
            </p:extLst>
          </p:nvPr>
        </p:nvGraphicFramePr>
        <p:xfrm>
          <a:off x="531812" y="2259143"/>
          <a:ext cx="9080250" cy="4414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1: LXC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9288379" y="2110753"/>
            <a:ext cx="2903621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3 </a:t>
            </a:r>
            <a:r>
              <a:rPr lang="es-ES" dirty="0" err="1"/>
              <a:t>CPUs</a:t>
            </a:r>
            <a:r>
              <a:rPr lang="es-ES" dirty="0"/>
              <a:t> al LXC, otra compartida con el clon</a:t>
            </a:r>
          </a:p>
          <a:p>
            <a:pPr algn="just"/>
            <a:r>
              <a:rPr lang="es-ES" dirty="0"/>
              <a:t>Más del 75% en los 3 primeros casos</a:t>
            </a:r>
          </a:p>
          <a:p>
            <a:pPr algn="just"/>
            <a:r>
              <a:rPr lang="es-ES" dirty="0"/>
              <a:t>Desciende al 70-75%</a:t>
            </a:r>
          </a:p>
          <a:p>
            <a:pPr algn="just"/>
            <a:r>
              <a:rPr lang="es-ES" dirty="0"/>
              <a:t>Los 3 últimos casos tienen un 72,19% de rendimiento global</a:t>
            </a:r>
          </a:p>
          <a:p>
            <a:pPr algn="just"/>
            <a:r>
              <a:rPr lang="es-ES" dirty="0"/>
              <a:t>Teniendo en cuenta todos los casos, un 79,91% global</a:t>
            </a:r>
          </a:p>
        </p:txBody>
      </p:sp>
    </p:spTree>
    <p:extLst>
      <p:ext uri="{BB962C8B-B14F-4D97-AF65-F5344CB8AC3E}">
        <p14:creationId xmlns:p14="http://schemas.microsoft.com/office/powerpoint/2010/main" val="3840021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9601" y="624110"/>
            <a:ext cx="9625012" cy="1280890"/>
          </a:xfrm>
        </p:spPr>
        <p:txBody>
          <a:bodyPr/>
          <a:lstStyle/>
          <a:p>
            <a:r>
              <a:rPr lang="es-ES" dirty="0"/>
              <a:t>¿Cómo imitar la política de planificación en LXC?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2741612" y="2286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/>
              <a:t>Habilitar CAP_SYS_NICE en el contenedor</a:t>
            </a:r>
          </a:p>
          <a:p>
            <a:pPr lvl="1" algn="just"/>
            <a:r>
              <a:rPr lang="es-ES"/>
              <a:t>Aumentar procesos y prioridades de threads</a:t>
            </a:r>
          </a:p>
          <a:p>
            <a:pPr algn="just"/>
            <a:r>
              <a:rPr lang="es-ES"/>
              <a:t>Esta capacidad permite la llamada sched_setscheduler() que es la necesaria para poner SCHED_RR. </a:t>
            </a:r>
          </a:p>
          <a:p>
            <a:pPr lvl="1" algn="just"/>
            <a:r>
              <a:rPr lang="es-ES"/>
              <a:t>Fija la política de planificación y parámetros para un thread</a:t>
            </a:r>
          </a:p>
          <a:p>
            <a:pPr algn="just"/>
            <a:r>
              <a:rPr lang="es-ES"/>
              <a:t>Añadir en el archivo de configuración la llamada lxc.cap.keep=sys_nice. </a:t>
            </a:r>
          </a:p>
          <a:p>
            <a:pPr lvl="1" algn="just"/>
            <a:r>
              <a:rPr lang="es-ES"/>
              <a:t>El contenedor conserva esa opción</a:t>
            </a:r>
          </a:p>
          <a:p>
            <a:pPr algn="just"/>
            <a:r>
              <a:rPr lang="es-ES"/>
              <a:t>Las aplicaciones tienen que tener también CAP_SYS_NICE o ser ejecutadas desde root (en cuyo caso ya lo tienen).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2974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2: </a:t>
            </a:r>
            <a:r>
              <a:rPr lang="es-ES" dirty="0" err="1"/>
              <a:t>Docker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Uso de </a:t>
            </a:r>
            <a:r>
              <a:rPr lang="es-ES" dirty="0" err="1"/>
              <a:t>Dockerfile</a:t>
            </a:r>
            <a:r>
              <a:rPr lang="es-ES" dirty="0"/>
              <a:t> para crear el primer contenedor</a:t>
            </a:r>
          </a:p>
          <a:p>
            <a:pPr lvl="1" algn="just"/>
            <a:r>
              <a:rPr lang="es-ES" dirty="0"/>
              <a:t>Descarga </a:t>
            </a:r>
            <a:r>
              <a:rPr lang="es-ES" dirty="0" err="1"/>
              <a:t>SPECweb</a:t>
            </a:r>
            <a:r>
              <a:rPr lang="es-ES" dirty="0"/>
              <a:t> y lo descomprime</a:t>
            </a:r>
          </a:p>
          <a:p>
            <a:pPr lvl="1" algn="just"/>
            <a:r>
              <a:rPr lang="es-ES" dirty="0"/>
              <a:t>Descarga e instala la versión de Java 1.5</a:t>
            </a:r>
          </a:p>
          <a:p>
            <a:pPr lvl="1" algn="just"/>
            <a:r>
              <a:rPr lang="es-ES" dirty="0"/>
              <a:t>Establece las variables de entorno</a:t>
            </a:r>
          </a:p>
          <a:p>
            <a:pPr algn="just"/>
            <a:r>
              <a:rPr lang="es-ES" dirty="0"/>
              <a:t>Se crean otros dos contenedores a partir del </a:t>
            </a:r>
            <a:r>
              <a:rPr lang="es-ES" dirty="0" err="1"/>
              <a:t>Dockerfile</a:t>
            </a:r>
            <a:endParaRPr lang="es-ES" dirty="0"/>
          </a:p>
          <a:p>
            <a:pPr algn="just"/>
            <a:r>
              <a:rPr lang="es-ES" dirty="0"/>
              <a:t>Al crear los contenedores se mapean los puertos 22, 80, 81, 1099</a:t>
            </a:r>
          </a:p>
          <a:p>
            <a:pPr algn="just"/>
            <a:r>
              <a:rPr lang="es-ES" dirty="0"/>
              <a:t>Probar </a:t>
            </a:r>
            <a:r>
              <a:rPr lang="es-ES" dirty="0" err="1"/>
              <a:t>SPECweb</a:t>
            </a:r>
            <a:r>
              <a:rPr lang="es-ES" dirty="0"/>
              <a:t> con varios contenedores</a:t>
            </a:r>
          </a:p>
          <a:p>
            <a:pPr lvl="1" algn="just"/>
            <a:r>
              <a:rPr lang="es-ES" dirty="0"/>
              <a:t>Uno se configura como </a:t>
            </a:r>
            <a:r>
              <a:rPr lang="es-ES" dirty="0" err="1"/>
              <a:t>Webserver</a:t>
            </a:r>
            <a:r>
              <a:rPr lang="es-ES" dirty="0"/>
              <a:t>, otro como </a:t>
            </a:r>
            <a:r>
              <a:rPr lang="es-ES" dirty="0" err="1"/>
              <a:t>Besim</a:t>
            </a:r>
            <a:r>
              <a:rPr lang="es-ES" dirty="0"/>
              <a:t> y otro como </a:t>
            </a:r>
            <a:r>
              <a:rPr lang="es-ES" dirty="0" err="1"/>
              <a:t>Client</a:t>
            </a:r>
            <a:r>
              <a:rPr lang="es-ES" dirty="0"/>
              <a:t> (modificar </a:t>
            </a:r>
            <a:r>
              <a:rPr lang="es-ES" dirty="0" err="1"/>
              <a:t>Test.config</a:t>
            </a:r>
            <a:r>
              <a:rPr lang="es-ES" dirty="0"/>
              <a:t> de cada uno con las IP correspondientes)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16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2: </a:t>
            </a:r>
            <a:r>
              <a:rPr lang="es-ES" dirty="0" err="1"/>
              <a:t>Docker</a:t>
            </a:r>
            <a:endParaRPr lang="es-ES" dirty="0"/>
          </a:p>
        </p:txBody>
      </p:sp>
      <p:graphicFrame>
        <p:nvGraphicFramePr>
          <p:cNvPr id="6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384137"/>
              </p:ext>
            </p:extLst>
          </p:nvPr>
        </p:nvGraphicFramePr>
        <p:xfrm>
          <a:off x="2576513" y="1558925"/>
          <a:ext cx="8915400" cy="475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274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1: </a:t>
            </a:r>
            <a:r>
              <a:rPr lang="es-ES" dirty="0" err="1"/>
              <a:t>SPECcpu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Configurar el entorno para C, C++ y Fortran</a:t>
            </a:r>
          </a:p>
          <a:p>
            <a:pPr algn="just"/>
            <a:r>
              <a:rPr lang="es-ES" dirty="0"/>
              <a:t>Crear una configuración propia (tiene que estar en la carpeta </a:t>
            </a:r>
            <a:r>
              <a:rPr lang="es-ES" dirty="0" err="1"/>
              <a:t>config</a:t>
            </a:r>
            <a:r>
              <a:rPr lang="es-ES" dirty="0"/>
              <a:t>)</a:t>
            </a:r>
          </a:p>
          <a:p>
            <a:pPr algn="just"/>
            <a:r>
              <a:rPr lang="es-ES" dirty="0"/>
              <a:t>Compilar el </a:t>
            </a:r>
            <a:r>
              <a:rPr lang="es-ES" dirty="0" err="1"/>
              <a:t>benchmark</a:t>
            </a:r>
            <a:r>
              <a:rPr lang="es-ES" dirty="0"/>
              <a:t> </a:t>
            </a:r>
            <a:r>
              <a:rPr lang="es-ES" dirty="0" err="1"/>
              <a:t>runspec</a:t>
            </a:r>
            <a:r>
              <a:rPr lang="es-ES" dirty="0"/>
              <a:t> y –</a:t>
            </a:r>
            <a:r>
              <a:rPr lang="es-ES" dirty="0" err="1"/>
              <a:t>action</a:t>
            </a:r>
            <a:r>
              <a:rPr lang="es-ES" dirty="0"/>
              <a:t>=</a:t>
            </a:r>
            <a:r>
              <a:rPr lang="es-ES" dirty="0" err="1"/>
              <a:t>build</a:t>
            </a:r>
            <a:endParaRPr lang="es-ES" dirty="0"/>
          </a:p>
          <a:p>
            <a:pPr algn="just"/>
            <a:r>
              <a:rPr lang="es-ES" dirty="0"/>
              <a:t>Resolver los errores</a:t>
            </a:r>
          </a:p>
          <a:p>
            <a:pPr lvl="1" algn="just"/>
            <a:r>
              <a:rPr lang="es-ES" dirty="0"/>
              <a:t>483.xalancbmk:  </a:t>
            </a:r>
            <a:r>
              <a:rPr lang="es-ES" i="1" dirty="0"/>
              <a:t>CXXPORTABILITY=-DSPEC_CPU_LINUX -</a:t>
            </a:r>
            <a:r>
              <a:rPr lang="es-ES" i="1" dirty="0" err="1"/>
              <a:t>include</a:t>
            </a:r>
            <a:r>
              <a:rPr lang="es-ES" i="1" dirty="0"/>
              <a:t> </a:t>
            </a:r>
            <a:r>
              <a:rPr lang="es-ES" i="1" dirty="0" err="1"/>
              <a:t>cstdlib</a:t>
            </a:r>
            <a:r>
              <a:rPr lang="es-ES" i="1" dirty="0"/>
              <a:t> -</a:t>
            </a:r>
            <a:r>
              <a:rPr lang="es-ES" i="1" dirty="0" err="1"/>
              <a:t>include</a:t>
            </a:r>
            <a:r>
              <a:rPr lang="es-ES" i="1" dirty="0"/>
              <a:t> </a:t>
            </a:r>
            <a:r>
              <a:rPr lang="es-ES" i="1" dirty="0" err="1"/>
              <a:t>cstring</a:t>
            </a:r>
            <a:r>
              <a:rPr lang="es-ES" i="1" dirty="0"/>
              <a:t> </a:t>
            </a:r>
            <a:r>
              <a:rPr lang="es-ES" dirty="0"/>
              <a:t>en el archivo de configuración</a:t>
            </a:r>
          </a:p>
          <a:p>
            <a:pPr lvl="1" algn="just"/>
            <a:r>
              <a:rPr lang="es-ES" dirty="0"/>
              <a:t>481.wrf: comentar la línea </a:t>
            </a:r>
            <a:r>
              <a:rPr lang="es-ES" i="1" dirty="0" err="1"/>
              <a:t>wrf_data_header_size</a:t>
            </a:r>
            <a:r>
              <a:rPr lang="es-ES" i="1" dirty="0"/>
              <a:t> = 8</a:t>
            </a:r>
          </a:p>
          <a:p>
            <a:pPr algn="just"/>
            <a:r>
              <a:rPr lang="es-ES" dirty="0"/>
              <a:t>Ejecutar las pruebas con el comando </a:t>
            </a:r>
            <a:r>
              <a:rPr lang="es-ES" dirty="0" err="1"/>
              <a:t>runspec</a:t>
            </a:r>
            <a:r>
              <a:rPr lang="es-ES" dirty="0"/>
              <a:t> y las opciones</a:t>
            </a:r>
          </a:p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67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49512" y="1483106"/>
            <a:ext cx="8915400" cy="4600193"/>
          </a:xfrm>
        </p:spPr>
        <p:txBody>
          <a:bodyPr/>
          <a:lstStyle/>
          <a:p>
            <a:r>
              <a:rPr lang="es-ES" dirty="0"/>
              <a:t>Creación de cuenta en </a:t>
            </a:r>
            <a:r>
              <a:rPr lang="es-ES" dirty="0" err="1"/>
              <a:t>Dockerhub</a:t>
            </a:r>
            <a:r>
              <a:rPr lang="es-ES" dirty="0"/>
              <a:t> y un repositorio</a:t>
            </a:r>
          </a:p>
          <a:p>
            <a:r>
              <a:rPr lang="es-ES" dirty="0"/>
              <a:t>Añadir </a:t>
            </a:r>
            <a:r>
              <a:rPr lang="es-ES" dirty="0" err="1"/>
              <a:t>tag</a:t>
            </a:r>
            <a:r>
              <a:rPr lang="es-ES" dirty="0"/>
              <a:t> al contenedor</a:t>
            </a:r>
          </a:p>
          <a:p>
            <a:r>
              <a:rPr lang="es-ES" dirty="0"/>
              <a:t>Subir contenedor a </a:t>
            </a:r>
            <a:r>
              <a:rPr lang="es-ES" dirty="0" err="1"/>
              <a:t>Dockerhub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2768600"/>
            <a:ext cx="8074524" cy="383539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2: </a:t>
            </a:r>
            <a:r>
              <a:rPr lang="es-ES" dirty="0" err="1"/>
              <a:t>Docker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4754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3: Google Cloud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Crear cuenta en Google Cloud </a:t>
            </a:r>
            <a:r>
              <a:rPr lang="es-ES" dirty="0" err="1"/>
              <a:t>Platform</a:t>
            </a:r>
            <a:endParaRPr lang="es-ES" dirty="0"/>
          </a:p>
          <a:p>
            <a:pPr algn="just"/>
            <a:r>
              <a:rPr lang="es-ES" dirty="0"/>
              <a:t>Crear máquina virtual</a:t>
            </a:r>
          </a:p>
          <a:p>
            <a:pPr lvl="1" algn="just"/>
            <a:r>
              <a:rPr lang="es-ES" dirty="0"/>
              <a:t>Tipo g1-small</a:t>
            </a:r>
          </a:p>
          <a:p>
            <a:pPr lvl="2" algn="just"/>
            <a:r>
              <a:rPr lang="es-ES" dirty="0"/>
              <a:t>Una CPU</a:t>
            </a:r>
          </a:p>
          <a:p>
            <a:pPr lvl="2" algn="just"/>
            <a:r>
              <a:rPr lang="es-ES" dirty="0"/>
              <a:t>1,7 GB de memoria</a:t>
            </a:r>
          </a:p>
          <a:p>
            <a:pPr algn="just"/>
            <a:r>
              <a:rPr lang="es-ES" dirty="0"/>
              <a:t>Descargar </a:t>
            </a:r>
            <a:r>
              <a:rPr lang="es-ES" dirty="0" err="1"/>
              <a:t>Docker</a:t>
            </a:r>
            <a:r>
              <a:rPr lang="es-ES" dirty="0"/>
              <a:t> en la VM</a:t>
            </a:r>
          </a:p>
          <a:p>
            <a:pPr algn="just"/>
            <a:r>
              <a:rPr lang="es-ES" dirty="0"/>
              <a:t>Descargar el contenedor de </a:t>
            </a:r>
            <a:r>
              <a:rPr lang="es-ES" dirty="0" err="1"/>
              <a:t>Dockerhub</a:t>
            </a:r>
            <a:endParaRPr lang="es-ES" dirty="0"/>
          </a:p>
          <a:p>
            <a:pPr algn="just"/>
            <a:r>
              <a:rPr lang="es-ES" dirty="0"/>
              <a:t>Descargar y configurar el </a:t>
            </a:r>
            <a:r>
              <a:rPr lang="es-ES" dirty="0" err="1"/>
              <a:t>SPECweb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01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3: Google Cloud</a:t>
            </a:r>
          </a:p>
        </p:txBody>
      </p:sp>
      <p:graphicFrame>
        <p:nvGraphicFramePr>
          <p:cNvPr id="6" name="Marcador de contenido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824260"/>
              </p:ext>
            </p:extLst>
          </p:nvPr>
        </p:nvGraphicFramePr>
        <p:xfrm>
          <a:off x="977900" y="1905000"/>
          <a:ext cx="10526713" cy="400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4639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Utilizadas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Drive	</a:t>
            </a:r>
          </a:p>
          <a:p>
            <a:pPr lvl="1"/>
            <a:r>
              <a:rPr lang="es-ES" dirty="0"/>
              <a:t>Para tomar notas en común</a:t>
            </a:r>
          </a:p>
          <a:p>
            <a:r>
              <a:rPr lang="es-ES" dirty="0" err="1"/>
              <a:t>Github</a:t>
            </a:r>
            <a:endParaRPr lang="es-ES" dirty="0"/>
          </a:p>
          <a:p>
            <a:pPr lvl="1"/>
            <a:r>
              <a:rPr lang="es-ES" dirty="0"/>
              <a:t>Como repositorio para resultados y archivos de configuración</a:t>
            </a:r>
          </a:p>
          <a:p>
            <a:pPr lvl="1"/>
            <a:r>
              <a:rPr lang="es-ES" dirty="0">
                <a:hlinkClick r:id="rId2"/>
              </a:rPr>
              <a:t>https://github.com/rebecabarcena/SVS</a:t>
            </a:r>
            <a:endParaRPr lang="es-ES" dirty="0"/>
          </a:p>
          <a:p>
            <a:r>
              <a:rPr lang="es-ES" dirty="0" err="1"/>
              <a:t>Dockerhub</a:t>
            </a:r>
            <a:endParaRPr lang="es-ES" dirty="0"/>
          </a:p>
          <a:p>
            <a:pPr lvl="1"/>
            <a:r>
              <a:rPr lang="es-ES" dirty="0"/>
              <a:t>Para subir los contenedores</a:t>
            </a:r>
          </a:p>
          <a:p>
            <a:pPr lvl="1"/>
            <a:r>
              <a:rPr lang="es-ES" dirty="0">
                <a:hlinkClick r:id="rId3"/>
              </a:rPr>
              <a:t>https://hub.docker.com/r/virtualizacionjr/svs/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58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76600" y="258277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400" dirty="0"/>
              <a:t>Jesús Durán Hernández</a:t>
            </a:r>
          </a:p>
          <a:p>
            <a:pPr marL="0" indent="0">
              <a:buNone/>
            </a:pPr>
            <a:r>
              <a:rPr lang="es-ES" sz="4400" dirty="0"/>
              <a:t>Rebeca Bárcena Orero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700" y="1346200"/>
            <a:ext cx="9701212" cy="5009522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Para 64 no hay que modificar el fichero de configuración</a:t>
            </a:r>
          </a:p>
          <a:p>
            <a:pPr algn="just"/>
            <a:r>
              <a:rPr lang="es-ES" dirty="0"/>
              <a:t>Para 32 se añade el </a:t>
            </a:r>
            <a:r>
              <a:rPr lang="es-ES" dirty="0" err="1"/>
              <a:t>flag</a:t>
            </a:r>
            <a:r>
              <a:rPr lang="es-ES" dirty="0"/>
              <a:t> “</a:t>
            </a:r>
            <a:r>
              <a:rPr lang="es-ES" i="1" dirty="0"/>
              <a:t>-m32</a:t>
            </a:r>
            <a:r>
              <a:rPr lang="es-ES" dirty="0"/>
              <a:t>” en el fichero de configuración</a:t>
            </a:r>
          </a:p>
          <a:p>
            <a:pPr algn="just"/>
            <a:r>
              <a:rPr lang="es-ES" dirty="0"/>
              <a:t>Para </a:t>
            </a:r>
            <a:r>
              <a:rPr lang="es-ES" dirty="0" err="1"/>
              <a:t>Peak</a:t>
            </a:r>
            <a:r>
              <a:rPr lang="es-ES" dirty="0"/>
              <a:t> o FDO hay que añadir</a:t>
            </a:r>
          </a:p>
          <a:p>
            <a:pPr lvl="2" algn="just"/>
            <a:r>
              <a:rPr lang="es-ES" dirty="0"/>
              <a:t>default=</a:t>
            </a:r>
            <a:r>
              <a:rPr lang="es-ES" dirty="0" err="1"/>
              <a:t>peak</a:t>
            </a:r>
            <a:r>
              <a:rPr lang="es-ES" dirty="0"/>
              <a:t>=default=default:</a:t>
            </a:r>
          </a:p>
          <a:p>
            <a:pPr lvl="2" algn="just"/>
            <a:r>
              <a:rPr lang="es-ES" dirty="0"/>
              <a:t>PASS1_CFLAGS   = -</a:t>
            </a:r>
            <a:r>
              <a:rPr lang="es-ES" dirty="0" err="1"/>
              <a:t>prof_gen</a:t>
            </a:r>
            <a:endParaRPr lang="es-ES" dirty="0"/>
          </a:p>
          <a:p>
            <a:pPr lvl="2" algn="just"/>
            <a:r>
              <a:rPr lang="es-ES" dirty="0"/>
              <a:t>PASS2_CFLAGS   = -</a:t>
            </a:r>
            <a:r>
              <a:rPr lang="es-ES" dirty="0" err="1"/>
              <a:t>prof_use</a:t>
            </a:r>
            <a:endParaRPr lang="es-ES" dirty="0"/>
          </a:p>
          <a:p>
            <a:pPr lvl="2" algn="just"/>
            <a:r>
              <a:rPr lang="es-ES" dirty="0"/>
              <a:t>PASS1_CXXFLAGS = -</a:t>
            </a:r>
            <a:r>
              <a:rPr lang="es-ES" dirty="0" err="1"/>
              <a:t>prof_gen</a:t>
            </a:r>
            <a:endParaRPr lang="es-ES" dirty="0"/>
          </a:p>
          <a:p>
            <a:pPr lvl="2" algn="just"/>
            <a:r>
              <a:rPr lang="es-ES" dirty="0"/>
              <a:t>PASS2_CXXFLAGS = -</a:t>
            </a:r>
            <a:r>
              <a:rPr lang="es-ES" dirty="0" err="1"/>
              <a:t>prof_use</a:t>
            </a:r>
            <a:endParaRPr lang="es-ES" dirty="0"/>
          </a:p>
          <a:p>
            <a:pPr lvl="2" algn="just"/>
            <a:r>
              <a:rPr lang="es-ES" dirty="0"/>
              <a:t>PASS1_FFLAGS   = -</a:t>
            </a:r>
            <a:r>
              <a:rPr lang="es-ES" dirty="0" err="1"/>
              <a:t>prof_gen</a:t>
            </a:r>
            <a:endParaRPr lang="es-ES" dirty="0"/>
          </a:p>
          <a:p>
            <a:pPr lvl="2" algn="just"/>
            <a:r>
              <a:rPr lang="es-ES" dirty="0"/>
              <a:t>PASS2_FFLAGS   = -</a:t>
            </a:r>
            <a:r>
              <a:rPr lang="es-ES" dirty="0" err="1"/>
              <a:t>prof_use</a:t>
            </a:r>
            <a:endParaRPr lang="es-ES" dirty="0"/>
          </a:p>
          <a:p>
            <a:pPr lvl="2" algn="just"/>
            <a:r>
              <a:rPr lang="es-ES" dirty="0"/>
              <a:t>PASS1_LDFLAGS  = -</a:t>
            </a:r>
            <a:r>
              <a:rPr lang="es-ES" dirty="0" err="1"/>
              <a:t>prof_gen</a:t>
            </a:r>
            <a:endParaRPr lang="es-ES" dirty="0"/>
          </a:p>
          <a:p>
            <a:pPr lvl="2" algn="just"/>
            <a:r>
              <a:rPr lang="es-ES" dirty="0"/>
              <a:t>PASS2_LDFLAGS  = -</a:t>
            </a:r>
            <a:r>
              <a:rPr lang="es-ES" dirty="0" err="1"/>
              <a:t>prof_use</a:t>
            </a:r>
            <a:endParaRPr lang="es-ES" dirty="0"/>
          </a:p>
          <a:p>
            <a:pPr lvl="2" algn="just"/>
            <a:r>
              <a:rPr lang="es-ES" dirty="0"/>
              <a:t>notes0005      = C,C++,Fortran </a:t>
            </a:r>
            <a:r>
              <a:rPr lang="es-ES" dirty="0" err="1"/>
              <a:t>peak</a:t>
            </a:r>
            <a:r>
              <a:rPr lang="es-ES" dirty="0"/>
              <a:t> </a:t>
            </a:r>
            <a:r>
              <a:rPr lang="es-ES" dirty="0" err="1"/>
              <a:t>flags</a:t>
            </a:r>
            <a:r>
              <a:rPr lang="es-ES" dirty="0"/>
              <a:t>: -</a:t>
            </a:r>
            <a:r>
              <a:rPr lang="es-ES" dirty="0" err="1"/>
              <a:t>fast</a:t>
            </a:r>
            <a:r>
              <a:rPr lang="es-ES" dirty="0"/>
              <a:t> +FDO</a:t>
            </a:r>
          </a:p>
          <a:p>
            <a:pPr lvl="1"/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1: </a:t>
            </a:r>
            <a:r>
              <a:rPr lang="es-ES" dirty="0" err="1"/>
              <a:t>SPECcpu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344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021783"/>
              </p:ext>
            </p:extLst>
          </p:nvPr>
        </p:nvGraphicFramePr>
        <p:xfrm>
          <a:off x="2360613" y="123825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Marcador de contenido 2"/>
          <p:cNvSpPr txBox="1">
            <a:spLocks/>
          </p:cNvSpPr>
          <p:nvPr/>
        </p:nvSpPr>
        <p:spPr>
          <a:xfrm>
            <a:off x="2360613" y="5016500"/>
            <a:ext cx="8777288" cy="184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s-ES" dirty="0"/>
              <a:t>El </a:t>
            </a:r>
            <a:r>
              <a:rPr lang="es-ES" dirty="0" err="1"/>
              <a:t>milc</a:t>
            </a:r>
            <a:r>
              <a:rPr lang="es-ES" dirty="0"/>
              <a:t> es </a:t>
            </a:r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bound</a:t>
            </a:r>
            <a:r>
              <a:rPr lang="es-ES" dirty="0"/>
              <a:t> y la mayor parte del tiempo de ejecución lo pasa realizando operaciones de memoria, por lo que no tiene tanta diferencia de ejecución entre sus versiones</a:t>
            </a:r>
          </a:p>
          <a:p>
            <a:pPr lvl="1" algn="just"/>
            <a:r>
              <a:rPr lang="es-ES" dirty="0"/>
              <a:t>El </a:t>
            </a:r>
            <a:r>
              <a:rPr lang="es-ES" dirty="0" err="1"/>
              <a:t>hmmer</a:t>
            </a:r>
            <a:r>
              <a:rPr lang="es-ES" dirty="0"/>
              <a:t> es CPU </a:t>
            </a:r>
            <a:r>
              <a:rPr lang="es-ES" dirty="0" err="1"/>
              <a:t>bound</a:t>
            </a:r>
            <a:r>
              <a:rPr lang="es-ES" dirty="0"/>
              <a:t>, por lo que pasa gran parte de su tiempo de ejecución en la CPU y, es por eso, que los tiempos en sus cambios son tan significativos</a:t>
            </a:r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1: </a:t>
            </a:r>
            <a:r>
              <a:rPr lang="es-ES" dirty="0" err="1"/>
              <a:t>SPECcpu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423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51112" y="2257807"/>
            <a:ext cx="8915400" cy="4295393"/>
          </a:xfrm>
        </p:spPr>
        <p:txBody>
          <a:bodyPr/>
          <a:lstStyle/>
          <a:p>
            <a:pPr algn="just"/>
            <a:r>
              <a:rPr lang="es-ES" dirty="0"/>
              <a:t>Para analizar parámetros del rendimiento se ha usado el comando </a:t>
            </a:r>
            <a:r>
              <a:rPr lang="es-ES" dirty="0" err="1"/>
              <a:t>perf</a:t>
            </a:r>
            <a:endParaRPr lang="es-ES" dirty="0"/>
          </a:p>
          <a:p>
            <a:pPr algn="just"/>
            <a:r>
              <a:rPr lang="es-ES" dirty="0"/>
              <a:t>Consultar el manual de Desarrolladores de Software para arquitecturas Intel 64 e IA-32</a:t>
            </a:r>
          </a:p>
          <a:p>
            <a:pPr lvl="1" algn="just"/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Instruction</a:t>
            </a:r>
            <a:r>
              <a:rPr lang="es-ES" dirty="0"/>
              <a:t> </a:t>
            </a:r>
            <a:r>
              <a:rPr lang="es-ES" dirty="0" err="1"/>
              <a:t>Retired</a:t>
            </a:r>
            <a:endParaRPr lang="es-ES" dirty="0"/>
          </a:p>
          <a:p>
            <a:pPr lvl="1" algn="just"/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Misses</a:t>
            </a:r>
            <a:r>
              <a:rPr lang="es-ES" dirty="0"/>
              <a:t> </a:t>
            </a:r>
            <a:r>
              <a:rPr lang="es-ES" dirty="0" err="1"/>
              <a:t>Retired</a:t>
            </a:r>
            <a:endParaRPr lang="es-ES" dirty="0"/>
          </a:p>
          <a:p>
            <a:pPr lvl="1" algn="just"/>
            <a:r>
              <a:rPr lang="es-ES" dirty="0" err="1"/>
              <a:t>UnHalted</a:t>
            </a:r>
            <a:r>
              <a:rPr lang="es-ES" dirty="0"/>
              <a:t> Core </a:t>
            </a:r>
            <a:r>
              <a:rPr lang="es-ES" dirty="0" err="1"/>
              <a:t>Cycles</a:t>
            </a:r>
            <a:endParaRPr lang="es-ES" dirty="0"/>
          </a:p>
          <a:p>
            <a:pPr lvl="1" algn="just"/>
            <a:r>
              <a:rPr lang="es-ES" dirty="0" err="1"/>
              <a:t>Instruction</a:t>
            </a:r>
            <a:r>
              <a:rPr lang="es-ES" dirty="0"/>
              <a:t> </a:t>
            </a:r>
            <a:r>
              <a:rPr lang="es-ES" dirty="0" err="1"/>
              <a:t>Retired</a:t>
            </a:r>
            <a:endParaRPr lang="es-ES" dirty="0"/>
          </a:p>
          <a:p>
            <a:pPr algn="just"/>
            <a:r>
              <a:rPr lang="es-ES" dirty="0"/>
              <a:t>A partir de ellos obtenemos</a:t>
            </a:r>
          </a:p>
          <a:p>
            <a:pPr lvl="1" algn="just"/>
            <a:r>
              <a:rPr lang="es-ES" dirty="0"/>
              <a:t>Eficiencia predictor de saltos</a:t>
            </a:r>
          </a:p>
          <a:p>
            <a:pPr lvl="1" algn="just"/>
            <a:r>
              <a:rPr lang="es-ES" dirty="0"/>
              <a:t>IPC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1: </a:t>
            </a:r>
            <a:r>
              <a:rPr lang="es-ES" dirty="0" err="1"/>
              <a:t>SPECcpu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496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5" name="Marcador de contenido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065097"/>
              </p:ext>
            </p:extLst>
          </p:nvPr>
        </p:nvGraphicFramePr>
        <p:xfrm>
          <a:off x="921695" y="1419606"/>
          <a:ext cx="7316788" cy="4904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Marcador de contenido 2"/>
          <p:cNvSpPr txBox="1">
            <a:spLocks/>
          </p:cNvSpPr>
          <p:nvPr/>
        </p:nvSpPr>
        <p:spPr>
          <a:xfrm>
            <a:off x="8026400" y="3162300"/>
            <a:ext cx="3478212" cy="2748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El predictor de saltos es prácticamente igual</a:t>
            </a: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1: </a:t>
            </a:r>
            <a:r>
              <a:rPr lang="es-ES" dirty="0" err="1"/>
              <a:t>SPECcpu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907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429259499"/>
              </p:ext>
            </p:extLst>
          </p:nvPr>
        </p:nvGraphicFramePr>
        <p:xfrm>
          <a:off x="1219200" y="1152907"/>
          <a:ext cx="6375400" cy="497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7594600" y="2565400"/>
            <a:ext cx="4316412" cy="3454400"/>
          </a:xfrm>
        </p:spPr>
        <p:txBody>
          <a:bodyPr/>
          <a:lstStyle/>
          <a:p>
            <a:pPr algn="just"/>
            <a:r>
              <a:rPr lang="es-ES" dirty="0"/>
              <a:t>Como el </a:t>
            </a:r>
            <a:r>
              <a:rPr lang="es-ES" dirty="0" err="1"/>
              <a:t>Milc</a:t>
            </a:r>
            <a:r>
              <a:rPr lang="es-ES" dirty="0"/>
              <a:t> pasa más tiempo en memoria, sólo hace una instrucción por ciclo</a:t>
            </a:r>
          </a:p>
          <a:p>
            <a:pPr algn="just"/>
            <a:r>
              <a:rPr lang="es-ES" dirty="0"/>
              <a:t>El </a:t>
            </a:r>
            <a:r>
              <a:rPr lang="es-ES" dirty="0" err="1"/>
              <a:t>Hmmer</a:t>
            </a:r>
            <a:r>
              <a:rPr lang="es-ES" dirty="0"/>
              <a:t>, en cambio, como pasa la mayor parte del tiempo en la CPU, hace el doble de instrucciones por ciclo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1: </a:t>
            </a:r>
            <a:r>
              <a:rPr lang="es-ES" dirty="0" err="1"/>
              <a:t>SPECcpu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077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Tarea 2: </a:t>
            </a:r>
            <a:r>
              <a:rPr lang="es-ES" dirty="0" err="1"/>
              <a:t>SPECjbb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/>
              <a:t>El objetivo es evaluar el rendimiento de Java en el servidor</a:t>
            </a:r>
          </a:p>
          <a:p>
            <a:pPr lvl="1" algn="just"/>
            <a:r>
              <a:rPr lang="es-ES" dirty="0" err="1"/>
              <a:t>OpenJDK</a:t>
            </a:r>
            <a:r>
              <a:rPr lang="es-ES" dirty="0"/>
              <a:t>	</a:t>
            </a:r>
          </a:p>
          <a:p>
            <a:pPr lvl="1" algn="just"/>
            <a:r>
              <a:rPr lang="es-ES" dirty="0"/>
              <a:t>Oracle JVM</a:t>
            </a:r>
          </a:p>
          <a:p>
            <a:pPr algn="just"/>
            <a:r>
              <a:rPr lang="es-ES" dirty="0"/>
              <a:t>Preparación	</a:t>
            </a:r>
          </a:p>
          <a:p>
            <a:pPr lvl="1" algn="just"/>
            <a:r>
              <a:rPr lang="es-ES" dirty="0"/>
              <a:t>Descargar </a:t>
            </a:r>
            <a:r>
              <a:rPr lang="es-ES" dirty="0" err="1"/>
              <a:t>Benchmark</a:t>
            </a:r>
            <a:endParaRPr lang="es-ES" dirty="0"/>
          </a:p>
          <a:p>
            <a:pPr lvl="1" algn="just"/>
            <a:r>
              <a:rPr lang="es-ES" dirty="0"/>
              <a:t>Descargar los dos Java</a:t>
            </a:r>
          </a:p>
          <a:p>
            <a:pPr lvl="1" algn="just"/>
            <a:r>
              <a:rPr lang="es-ES" dirty="0"/>
              <a:t>Establecer las variables de entorno</a:t>
            </a:r>
          </a:p>
          <a:p>
            <a:pPr lvl="1" algn="just"/>
            <a:r>
              <a:rPr lang="es-ES" dirty="0"/>
              <a:t>Modificar los ficheros de configuración (</a:t>
            </a:r>
            <a:r>
              <a:rPr lang="es-ES" dirty="0" err="1"/>
              <a:t>SPECjbb.props</a:t>
            </a:r>
            <a:r>
              <a:rPr lang="es-ES" dirty="0"/>
              <a:t> y </a:t>
            </a:r>
            <a:r>
              <a:rPr lang="es-ES" dirty="0" err="1"/>
              <a:t>SPECjbb_config.props</a:t>
            </a:r>
            <a:r>
              <a:rPr lang="es-ES" dirty="0"/>
              <a:t>)</a:t>
            </a:r>
          </a:p>
          <a:p>
            <a:pPr algn="just"/>
            <a:r>
              <a:rPr lang="es-ES" dirty="0"/>
              <a:t>Problemas</a:t>
            </a:r>
          </a:p>
          <a:p>
            <a:pPr lvl="1" algn="just"/>
            <a:r>
              <a:rPr lang="es-ES" dirty="0"/>
              <a:t>Si sale un error por falta de memoria, aumentarla en el archivo </a:t>
            </a:r>
            <a:r>
              <a:rPr lang="es-ES" dirty="0" err="1"/>
              <a:t>SPECjbb_config.props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7714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2093</TotalTime>
  <Words>1499</Words>
  <Application>Microsoft Office PowerPoint</Application>
  <PresentationFormat>Panorámica</PresentationFormat>
  <Paragraphs>296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Century Gothic</vt:lpstr>
      <vt:lpstr>Wingdings 3</vt:lpstr>
      <vt:lpstr>Espiral</vt:lpstr>
      <vt:lpstr>Sistemas, Virtualización y Seguridad </vt:lpstr>
      <vt:lpstr>Práctica 1: Caracterización del rendimiento</vt:lpstr>
      <vt:lpstr>Tarea 1: SPECcpu</vt:lpstr>
      <vt:lpstr>Tarea 1: SPECcpu</vt:lpstr>
      <vt:lpstr>Tarea 1: SPECcpu</vt:lpstr>
      <vt:lpstr>Tarea 1: SPECcpu</vt:lpstr>
      <vt:lpstr>Tarea 1: SPECcpu</vt:lpstr>
      <vt:lpstr>Tarea 1: SPECcpu</vt:lpstr>
      <vt:lpstr>Tarea 2: SPECjbb</vt:lpstr>
      <vt:lpstr>Tarea 2: SPECjbb</vt:lpstr>
      <vt:lpstr>Tarea 2: SPECweb</vt:lpstr>
      <vt:lpstr>SPECweb Support</vt:lpstr>
      <vt:lpstr>SPECweb Support</vt:lpstr>
      <vt:lpstr>SPECweb Support</vt:lpstr>
      <vt:lpstr>Práctica 2: Xen</vt:lpstr>
      <vt:lpstr>Tarea 1: Configuración de Xen  </vt:lpstr>
      <vt:lpstr>Tarea 2: Creación de máquinas virtuales </vt:lpstr>
      <vt:lpstr>Tarea 3: Gestión de domUs </vt:lpstr>
      <vt:lpstr>Práctica 3: Optimización del rendimiento</vt:lpstr>
      <vt:lpstr>Tarea 1: Máquina HVM</vt:lpstr>
      <vt:lpstr>Tarea 1: Máquina PV</vt:lpstr>
      <vt:lpstr>Tarea 2: Comparación de SPECcpu en distintas máquinas</vt:lpstr>
      <vt:lpstr>Tarea 3: QoS para SPECjbb</vt:lpstr>
      <vt:lpstr>Práctica 4: Contenedores y clouds públicas</vt:lpstr>
      <vt:lpstr>Tarea 1: LXC</vt:lpstr>
      <vt:lpstr>Tarea 1: LXC</vt:lpstr>
      <vt:lpstr>¿Cómo imitar la política de planificación en LXC? </vt:lpstr>
      <vt:lpstr>Tarea 2: Docker</vt:lpstr>
      <vt:lpstr>Tarea 2: Docker</vt:lpstr>
      <vt:lpstr>Tarea 2: Docker</vt:lpstr>
      <vt:lpstr>Tarea 3: Google Cloud</vt:lpstr>
      <vt:lpstr>Tarea 3: Google Cloud</vt:lpstr>
      <vt:lpstr>Herramientas Utilizadas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Sistemas, Virtualización y Seguridad</dc:title>
  <dc:creator>Rebeca Bárcena Orero</dc:creator>
  <cp:lastModifiedBy>Rebeca Bárcena Orero</cp:lastModifiedBy>
  <cp:revision>78</cp:revision>
  <dcterms:created xsi:type="dcterms:W3CDTF">2017-01-31T13:27:03Z</dcterms:created>
  <dcterms:modified xsi:type="dcterms:W3CDTF">2017-02-02T12:58:18Z</dcterms:modified>
</cp:coreProperties>
</file>