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1" r:id="rId3"/>
    <p:sldId id="305" r:id="rId4"/>
    <p:sldId id="304" r:id="rId5"/>
    <p:sldId id="307" r:id="rId6"/>
    <p:sldId id="309" r:id="rId7"/>
    <p:sldId id="310" r:id="rId8"/>
    <p:sldId id="312" r:id="rId9"/>
    <p:sldId id="319" r:id="rId10"/>
    <p:sldId id="320" r:id="rId11"/>
    <p:sldId id="316" r:id="rId12"/>
    <p:sldId id="278" r:id="rId13"/>
    <p:sldId id="279" r:id="rId14"/>
    <p:sldId id="317" r:id="rId15"/>
    <p:sldId id="280" r:id="rId16"/>
    <p:sldId id="318" r:id="rId17"/>
    <p:sldId id="284" r:id="rId18"/>
    <p:sldId id="282" r:id="rId19"/>
    <p:sldId id="321" r:id="rId20"/>
    <p:sldId id="297" r:id="rId21"/>
    <p:sldId id="275" r:id="rId22"/>
    <p:sldId id="276" r:id="rId23"/>
    <p:sldId id="315" r:id="rId24"/>
  </p:sldIdLst>
  <p:sldSz cx="9144000" cy="6858000" type="screen4x3"/>
  <p:notesSz cx="6946900" cy="100076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660066"/>
    <a:srgbClr val="553151"/>
    <a:srgbClr val="006600"/>
    <a:srgbClr val="FFFFCC"/>
    <a:srgbClr val="CC99FF"/>
    <a:srgbClr val="FF00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5" autoAdjust="0"/>
    <p:restoredTop sz="90387" autoAdjust="0"/>
  </p:normalViewPr>
  <p:slideViewPr>
    <p:cSldViewPr>
      <p:cViewPr varScale="1">
        <p:scale>
          <a:sx n="71" d="100"/>
          <a:sy n="71" d="100"/>
        </p:scale>
        <p:origin x="-4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-2430" y="-84"/>
      </p:cViewPr>
      <p:guideLst>
        <p:guide orient="horz" pos="3152"/>
        <p:guide pos="218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5950"/>
            <a:ext cx="30099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9505950"/>
            <a:ext cx="30099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8124B0-DE86-49D4-93CA-5E5D7CD3ACFB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9" tIns="48439" rIns="96879" bIns="48439" numCol="1" anchor="t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9" tIns="48439" rIns="96879" bIns="48439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endParaRPr lang="es-E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715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52975"/>
            <a:ext cx="5559425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9" tIns="48439" rIns="96879" bIns="484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30099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9" tIns="48439" rIns="96879" bIns="48439" numCol="1" anchor="b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9505950"/>
            <a:ext cx="30099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79" tIns="48439" rIns="96879" bIns="48439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fld id="{86DFEE37-6DEF-46A8-8DD4-D038C2E16C10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FB79A-580E-49DA-BD1C-FDE47A298732}" type="slidenum">
              <a:rPr lang="es-ES"/>
              <a:pPr/>
              <a:t>20</a:t>
            </a:fld>
            <a:endParaRPr lang="es-E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The hatched area below 2 fb-1 indicates the region where the approximations used in the combination are not accurate, although they are expected to be conservative.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13272-A9E2-4DA1-8112-A2B4DCB4F772}" type="slidenum">
              <a:rPr lang="es-ES"/>
              <a:pPr/>
              <a:t>22</a:t>
            </a:fld>
            <a:endParaRPr lang="es-E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r~0.4 at 1 fb-1 and 10 TeV implies that one should expect r~1 at L~(0.4/1)2~0.2 fb-1. The exclusion scales aproximately as r~1/sqrt(L).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FCB93-2092-43A1-BAF9-3C316631E26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428DB-B10D-4ADD-A667-DFF1F6BDDA9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9372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67425" cy="59372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F1593-1505-462F-898A-7C37D3E48AD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619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052513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457200" y="3665538"/>
            <a:ext cx="8229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0" y="65976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97650"/>
            <a:ext cx="9144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5976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D27210D2-1D2D-447D-A83E-A9FE5154E8F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395288" y="188913"/>
            <a:ext cx="8229600" cy="5619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052513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3665538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3665538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0" y="65976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97650"/>
            <a:ext cx="9144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5976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336CDF70-0205-4BD5-9F3B-F1025957B05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619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665538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0" y="65976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97650"/>
            <a:ext cx="9144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5976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08169236-FA5C-46FF-9BCF-485BDADF83F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5619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665538"/>
            <a:ext cx="4038600" cy="2460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0" y="65976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97650"/>
            <a:ext cx="9144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5976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E5F747E0-FF1C-44ED-9615-867BF490B22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27B56-CF6D-43BF-B979-308162E9449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2052B-A643-45F2-9BBD-464B691E1D7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886F0-D678-4AB8-8BF7-9D8790A0C32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D9C74-7381-45A3-BBAC-A1AF8E661CB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9B426-4B07-43CE-9C79-A9A82D28389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B53CF-2270-4E76-B86E-858C797ED38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8D588-3405-443B-AE00-E17370D96F1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C0ED8-6D2A-4BC2-88D3-15CD4F3EE49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s-ES"/>
              <a:t>07/07/09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Rebeca Gonzalez Suarez - PASCOS09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73AF43-8634-4056-ABF2-A541E1D0EBCE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4.wmf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pewwg.web.cern.ch/LEPEWW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00213"/>
            <a:ext cx="7772400" cy="1470025"/>
          </a:xfrm>
        </p:spPr>
        <p:txBody>
          <a:bodyPr/>
          <a:lstStyle/>
          <a:p>
            <a:r>
              <a:rPr lang="es-ES"/>
              <a:t>EW Symmetry Breaking at LHC</a:t>
            </a:r>
            <a:r>
              <a:rPr lang="es-ES" sz="400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775575" cy="2376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Rebeca González Suárez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IFCA</a:t>
            </a:r>
          </a:p>
          <a:p>
            <a:pPr>
              <a:lnSpc>
                <a:spcPct val="80000"/>
              </a:lnSpc>
            </a:pP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s-ES" sz="1600"/>
              <a:t>On behalf of the </a:t>
            </a:r>
            <a:r>
              <a:rPr lang="es-ES" sz="16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ATLAS</a:t>
            </a:r>
            <a:r>
              <a:rPr lang="es-ES" sz="1600"/>
              <a:t> and </a:t>
            </a: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CMS</a:t>
            </a:r>
            <a:r>
              <a:rPr lang="es-ES" sz="1600"/>
              <a:t> Collaborations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/>
              <a:t>7 July 2009</a:t>
            </a:r>
            <a:endParaRPr lang="es-ES" sz="1600"/>
          </a:p>
          <a:p>
            <a:pPr>
              <a:lnSpc>
                <a:spcPct val="80000"/>
              </a:lnSpc>
            </a:pPr>
            <a:r>
              <a:rPr lang="en-US" sz="1600"/>
              <a:t>PASCOS 2009: 15th International Symposium on Particles, Strings and Cosmology, Hamburg, DESY (Germany) </a:t>
            </a:r>
            <a:endParaRPr lang="es-ES" sz="1600"/>
          </a:p>
        </p:txBody>
      </p:sp>
      <p:pic>
        <p:nvPicPr>
          <p:cNvPr id="2058" name="Picture 10" descr="CMS-Color-Lab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04950" cy="1500188"/>
          </a:xfrm>
          <a:prstGeom prst="rect">
            <a:avLst/>
          </a:prstGeom>
          <a:noFill/>
        </p:spPr>
      </p:pic>
      <p:pic>
        <p:nvPicPr>
          <p:cNvPr id="2059" name="Picture 11" descr="ATLAS_White_Big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088" y="0"/>
            <a:ext cx="1331912" cy="1712913"/>
          </a:xfrm>
          <a:prstGeom prst="rect">
            <a:avLst/>
          </a:prstGeom>
          <a:noFill/>
        </p:spPr>
      </p:pic>
      <p:pic>
        <p:nvPicPr>
          <p:cNvPr id="2060" name="Picture 12" descr="CER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30825"/>
            <a:ext cx="1508125" cy="1527175"/>
          </a:xfrm>
          <a:prstGeom prst="rect">
            <a:avLst/>
          </a:prstGeom>
          <a:noFill/>
        </p:spPr>
      </p:pic>
      <p:pic>
        <p:nvPicPr>
          <p:cNvPr id="2061" name="Picture 13" descr="IFCA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9600" y="5943600"/>
            <a:ext cx="218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2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3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D2-83FC-431A-A019-2734C5B8DAE9}" type="slidenum">
              <a:rPr lang="es-ES"/>
              <a:pPr/>
              <a:t>10</a:t>
            </a:fld>
            <a:endParaRPr lang="es-E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Prospective SM Higgs Searches ATLAS/CMS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95288" y="981075"/>
            <a:ext cx="20447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ATLAS: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→ </a:t>
            </a:r>
            <a:r>
              <a:rPr lang="el-GR" b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Times New Roman" pitchFamily="18" charset="0"/>
              </a:rPr>
              <a:t>γγ</a:t>
            </a:r>
            <a:endParaRPr lang="es-ES" b="1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Times New Roman" pitchFamily="18" charset="0"/>
            </a:endParaRP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 → ZZ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 → WW</a:t>
            </a:r>
          </a:p>
          <a:p>
            <a:r>
              <a:rPr lang="en-US"/>
              <a:t>VBF H </a:t>
            </a:r>
            <a:r>
              <a:rPr lang="en-US">
                <a:cs typeface="Arial" charset="0"/>
              </a:rPr>
              <a:t>→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ττ</a:t>
            </a:r>
            <a:endParaRPr lang="es-ES">
              <a:latin typeface="Times New Roman" pitchFamily="18" charset="0"/>
              <a:cs typeface="Times New Roman" pitchFamily="18" charset="0"/>
            </a:endParaRPr>
          </a:p>
          <a:p>
            <a:r>
              <a:rPr lang="es-ES">
                <a:cs typeface="Arial" charset="0"/>
              </a:rPr>
              <a:t>ttH (H → bb)</a:t>
            </a:r>
          </a:p>
          <a:p>
            <a:r>
              <a:rPr lang="es-ES"/>
              <a:t>ttH, H → WW*</a:t>
            </a:r>
            <a:endParaRPr lang="el-GR"/>
          </a:p>
          <a:p>
            <a:r>
              <a:rPr lang="es-ES"/>
              <a:t>WH, H → WW*</a:t>
            </a:r>
          </a:p>
          <a:p>
            <a:r>
              <a:rPr lang="es-ES"/>
              <a:t>MSSM h/A/H </a:t>
            </a:r>
            <a:r>
              <a:rPr lang="es-ES">
                <a:cs typeface="Arial" charset="0"/>
              </a:rPr>
              <a:t>→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ττ</a:t>
            </a:r>
            <a:endParaRPr lang="es-ES">
              <a:latin typeface="Times New Roman" pitchFamily="18" charset="0"/>
              <a:cs typeface="Times New Roman" pitchFamily="18" charset="0"/>
            </a:endParaRPr>
          </a:p>
          <a:p>
            <a:r>
              <a:rPr lang="es-ES"/>
              <a:t>MSSM h/A/H →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μμ</a:t>
            </a:r>
            <a:endParaRPr lang="es-ES">
              <a:latin typeface="Times New Roman" pitchFamily="18" charset="0"/>
              <a:cs typeface="Times New Roman" pitchFamily="18" charset="0"/>
            </a:endParaRPr>
          </a:p>
          <a:p>
            <a:r>
              <a:rPr lang="es-ES">
                <a:cs typeface="Arial" charset="0"/>
              </a:rPr>
              <a:t>Invisible Higgs</a:t>
            </a:r>
          </a:p>
          <a:p>
            <a:r>
              <a:rPr lang="es-ES">
                <a:cs typeface="Arial" charset="0"/>
              </a:rPr>
              <a:t>Charged Higgs</a:t>
            </a:r>
          </a:p>
          <a:p>
            <a:r>
              <a:rPr lang="es-ES">
                <a:cs typeface="Arial" charset="0"/>
              </a:rPr>
              <a:t>…</a:t>
            </a:r>
            <a:endParaRPr lang="el-GR">
              <a:cs typeface="Arial" charset="0"/>
            </a:endParaRPr>
          </a:p>
          <a:p>
            <a:endParaRPr lang="el-GR">
              <a:cs typeface="Arial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627313" y="981075"/>
            <a:ext cx="2863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CMS: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 → </a:t>
            </a:r>
            <a:r>
              <a:rPr lang="el-GR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γγ</a:t>
            </a:r>
            <a:endParaRPr lang="es-ES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 → ZZ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 → WW</a:t>
            </a:r>
          </a:p>
          <a:p>
            <a:r>
              <a:rPr lang="en-US"/>
              <a:t>VBF H → WW/ZZ/invisible</a:t>
            </a:r>
          </a:p>
          <a:p>
            <a:r>
              <a:rPr lang="es-ES"/>
              <a:t>H </a:t>
            </a:r>
            <a:r>
              <a:rPr lang="es-ES">
                <a:cs typeface="Arial" charset="0"/>
              </a:rPr>
              <a:t>→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ττ</a:t>
            </a:r>
          </a:p>
          <a:p>
            <a:r>
              <a:rPr lang="en-US"/>
              <a:t>Light charged Higgs</a:t>
            </a:r>
          </a:p>
          <a:p>
            <a:r>
              <a:rPr lang="en-US"/>
              <a:t>Heavy charged Higgs</a:t>
            </a:r>
          </a:p>
          <a:p>
            <a:r>
              <a:rPr lang="en-US"/>
              <a:t>Doubly charged Higgs</a:t>
            </a:r>
          </a:p>
          <a:p>
            <a:r>
              <a:rPr lang="en-US"/>
              <a:t>…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4787900" y="4149725"/>
            <a:ext cx="35639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Both experiments work in a wide range of Higgs decay channels</a:t>
            </a:r>
          </a:p>
        </p:txBody>
      </p:sp>
      <p:pic>
        <p:nvPicPr>
          <p:cNvPr id="153607" name="Picture 7" descr="HiggsPotent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5" y="1412875"/>
            <a:ext cx="3114675" cy="2019300"/>
          </a:xfrm>
          <a:prstGeom prst="rect">
            <a:avLst/>
          </a:prstGeom>
          <a:noFill/>
        </p:spPr>
      </p:pic>
      <p:pic>
        <p:nvPicPr>
          <p:cNvPr id="15360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652963"/>
            <a:ext cx="1382713" cy="1862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4652963"/>
            <a:ext cx="1289050" cy="1862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708400" y="5516563"/>
            <a:ext cx="2981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CMS: CERN / LHCC2006-021</a:t>
            </a:r>
            <a:r>
              <a:rPr lang="en-US" sz="1600"/>
              <a:t> </a:t>
            </a:r>
          </a:p>
          <a:p>
            <a:r>
              <a:rPr lang="en-US" sz="1600"/>
              <a:t>(+ Updates!!)</a:t>
            </a:r>
          </a:p>
          <a:p>
            <a:endParaRPr lang="en-US" sz="1600"/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708400" y="5157788"/>
            <a:ext cx="3103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ATLAS: CERN OPEN 2008-020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D7F1-BE3E-476C-8445-ED56762E5FDD}" type="slidenum">
              <a:rPr lang="es-ES"/>
              <a:pPr/>
              <a:t>11</a:t>
            </a:fld>
            <a:endParaRPr lang="es-E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204787"/>
          </a:xfrm>
        </p:spPr>
        <p:txBody>
          <a:bodyPr/>
          <a:lstStyle/>
          <a:p>
            <a:r>
              <a:rPr lang="en-US" sz="2800"/>
              <a:t>H </a:t>
            </a:r>
            <a:r>
              <a:rPr lang="en-US" sz="2800">
                <a:cs typeface="Arial" charset="0"/>
              </a:rPr>
              <a:t>→ </a:t>
            </a:r>
            <a:r>
              <a:rPr lang="en-US" sz="2800">
                <a:latin typeface="Symbol" pitchFamily="18" charset="2"/>
                <a:cs typeface="Arial" charset="0"/>
              </a:rPr>
              <a:t>gg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179388" y="620713"/>
            <a:ext cx="58340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/>
              <a:t>Promising channel for Higgs searches in the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low mass range</a:t>
            </a:r>
            <a:r>
              <a:rPr lang="es-ES" sz="1600"/>
              <a:t> </a:t>
            </a:r>
          </a:p>
          <a:p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(110 &lt; m</a:t>
            </a:r>
            <a:r>
              <a:rPr lang="es-ES" sz="16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 140 GeV) </a:t>
            </a:r>
          </a:p>
          <a:p>
            <a:r>
              <a:rPr lang="es-ES" sz="1600" u="sng"/>
              <a:t>Small branching ratio</a:t>
            </a:r>
            <a:r>
              <a:rPr lang="es-ES" sz="1600"/>
              <a:t> but </a:t>
            </a:r>
            <a:r>
              <a:rPr lang="es-ES" sz="1600" u="sng"/>
              <a:t>clear signature:</a:t>
            </a:r>
            <a:r>
              <a:rPr lang="es-ES" sz="1600"/>
              <a:t> </a:t>
            </a:r>
          </a:p>
          <a:p>
            <a:endParaRPr lang="es-ES" sz="1600"/>
          </a:p>
          <a:p>
            <a:pPr algn="ctr"/>
            <a:r>
              <a:rPr lang="es-ES" sz="1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high E</a:t>
            </a:r>
            <a:r>
              <a:rPr lang="es-ES" sz="1600" b="1" baseline="-25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s-ES" sz="1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isolated photons</a:t>
            </a:r>
          </a:p>
        </p:txBody>
      </p:sp>
      <p:sp>
        <p:nvSpPr>
          <p:cNvPr id="143376" name="Rectangle 16"/>
          <p:cNvSpPr>
            <a:spLocks noChangeArrowheads="1"/>
          </p:cNvSpPr>
          <p:nvPr/>
        </p:nvSpPr>
        <p:spPr bwMode="auto">
          <a:xfrm>
            <a:off x="179388" y="1916113"/>
            <a:ext cx="80645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Signal:</a:t>
            </a:r>
          </a:p>
          <a:p>
            <a:pPr lvl="1"/>
            <a:r>
              <a:rPr lang="es-ES" sz="1600"/>
              <a:t>Direct production (inclusive) or in association with hadronich high P</a:t>
            </a:r>
            <a:r>
              <a:rPr lang="es-ES" sz="1600" baseline="-25000"/>
              <a:t>T</a:t>
            </a:r>
            <a:r>
              <a:rPr lang="es-ES" sz="1600"/>
              <a:t> jets</a:t>
            </a:r>
          </a:p>
          <a:p>
            <a:pPr lvl="1"/>
            <a:endParaRPr lang="es-E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s-ES" sz="1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Background:</a:t>
            </a:r>
          </a:p>
          <a:p>
            <a:pPr lvl="1"/>
            <a:r>
              <a:rPr lang="es-ES" sz="1600"/>
              <a:t>Coming from the production of two isolated photons (IRREDUCIBLE)</a:t>
            </a:r>
          </a:p>
          <a:p>
            <a:pPr lvl="1"/>
            <a:r>
              <a:rPr lang="en-US" sz="1600"/>
              <a:t>Coming from events with at least one fake  photon (REDUCIBLE)</a:t>
            </a:r>
          </a:p>
          <a:p>
            <a:pPr>
              <a:buFontTx/>
              <a:buChar char="-"/>
            </a:pPr>
            <a:endParaRPr lang="en-US" sz="1600"/>
          </a:p>
        </p:txBody>
      </p:sp>
      <p:grpSp>
        <p:nvGrpSpPr>
          <p:cNvPr id="143383" name="Group 23"/>
          <p:cNvGrpSpPr>
            <a:grpSpLocks/>
          </p:cNvGrpSpPr>
          <p:nvPr/>
        </p:nvGrpSpPr>
        <p:grpSpPr bwMode="auto">
          <a:xfrm>
            <a:off x="395288" y="3716338"/>
            <a:ext cx="2663825" cy="2535237"/>
            <a:chOff x="340" y="2341"/>
            <a:chExt cx="1678" cy="1597"/>
          </a:xfrm>
        </p:grpSpPr>
        <p:pic>
          <p:nvPicPr>
            <p:cNvPr id="143380" name="Picture 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" y="2568"/>
              <a:ext cx="1587" cy="1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381" name="Text Box 21"/>
            <p:cNvSpPr txBox="1">
              <a:spLocks noChangeArrowheads="1"/>
            </p:cNvSpPr>
            <p:nvPr/>
          </p:nvSpPr>
          <p:spPr bwMode="auto">
            <a:xfrm>
              <a:off x="385" y="3158"/>
              <a:ext cx="16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Reducible:</a:t>
              </a:r>
              <a:r>
                <a:rPr lang="en-US" sz="1400"/>
                <a:t> </a:t>
              </a: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g</a:t>
              </a: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+jets, jets, DY</a:t>
              </a:r>
              <a:endParaRPr lang="es-ES" sz="1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382" name="Text Box 22"/>
            <p:cNvSpPr txBox="1">
              <a:spLocks noChangeArrowheads="1"/>
            </p:cNvSpPr>
            <p:nvPr/>
          </p:nvSpPr>
          <p:spPr bwMode="auto">
            <a:xfrm>
              <a:off x="521" y="2341"/>
              <a:ext cx="13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Irreducible</a:t>
              </a:r>
              <a:r>
                <a:rPr lang="en-US" sz="1400"/>
                <a:t>: </a:t>
              </a: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gg, gg</a:t>
              </a: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+jets</a:t>
              </a:r>
              <a:endParaRPr lang="es-ES" sz="1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43385" name="AutoShape 25"/>
          <p:cNvSpPr>
            <a:spLocks noChangeArrowheads="1"/>
          </p:cNvSpPr>
          <p:nvPr/>
        </p:nvSpPr>
        <p:spPr bwMode="auto">
          <a:xfrm>
            <a:off x="323850" y="3716338"/>
            <a:ext cx="2663825" cy="26654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91" name="Group 31"/>
          <p:cNvGrpSpPr>
            <a:grpSpLocks/>
          </p:cNvGrpSpPr>
          <p:nvPr/>
        </p:nvGrpSpPr>
        <p:grpSpPr bwMode="auto">
          <a:xfrm>
            <a:off x="6084888" y="260350"/>
            <a:ext cx="2800350" cy="1698625"/>
            <a:chOff x="3833" y="300"/>
            <a:chExt cx="1764" cy="1070"/>
          </a:xfrm>
        </p:grpSpPr>
        <p:pic>
          <p:nvPicPr>
            <p:cNvPr id="143388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5" y="935"/>
              <a:ext cx="81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389" name="Picture 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33" y="618"/>
              <a:ext cx="817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390" name="Picture 3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40" y="300"/>
              <a:ext cx="807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3392" name="AutoShape 32"/>
          <p:cNvSpPr>
            <a:spLocks noChangeArrowheads="1"/>
          </p:cNvSpPr>
          <p:nvPr/>
        </p:nvSpPr>
        <p:spPr bwMode="auto">
          <a:xfrm>
            <a:off x="6011863" y="188913"/>
            <a:ext cx="2952750" cy="187166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3" name="Text Box 33"/>
          <p:cNvSpPr txBox="1">
            <a:spLocks noChangeArrowheads="1"/>
          </p:cNvSpPr>
          <p:nvPr/>
        </p:nvSpPr>
        <p:spPr bwMode="auto">
          <a:xfrm>
            <a:off x="3311525" y="3644900"/>
            <a:ext cx="58324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One of the benchmarks for the perfomance of the detectors.</a:t>
            </a:r>
          </a:p>
          <a:p>
            <a:r>
              <a:rPr lang="en-US" sz="1600"/>
              <a:t>Needs:</a:t>
            </a:r>
          </a:p>
          <a:p>
            <a:endParaRPr lang="en-US" sz="1600"/>
          </a:p>
          <a:p>
            <a:pPr>
              <a:buFont typeface="Wingdings" pitchFamily="2" charset="2"/>
              <a:buChar char="ü"/>
            </a:pP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Photon reconstruction/calibration/identification </a:t>
            </a:r>
          </a:p>
          <a:p>
            <a:pPr>
              <a:buFont typeface="Wingdings" pitchFamily="2" charset="2"/>
              <a:buChar char="ü"/>
            </a:pP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Photon/jet separation</a:t>
            </a:r>
          </a:p>
          <a:p>
            <a:pPr>
              <a:buFont typeface="Wingdings" pitchFamily="2" charset="2"/>
              <a:buChar char="ü"/>
            </a:pP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Conversion reconstruction</a:t>
            </a:r>
          </a:p>
          <a:p>
            <a:pPr>
              <a:buFont typeface="Wingdings" pitchFamily="2" charset="2"/>
              <a:buChar char="ü"/>
            </a:pP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Vertex reconstruction</a:t>
            </a:r>
          </a:p>
          <a:p>
            <a:pPr>
              <a:buFont typeface="Wingdings" pitchFamily="2" charset="2"/>
              <a:buChar char="ü"/>
            </a:pP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Good mass resolution</a:t>
            </a:r>
          </a:p>
          <a:p>
            <a:pPr>
              <a:buFont typeface="Wingdings" pitchFamily="2" charset="2"/>
              <a:buChar char="ü"/>
            </a:pPr>
            <a:endParaRPr lang="en-US" sz="1600"/>
          </a:p>
          <a:p>
            <a:r>
              <a:rPr lang="en-US" sz="1600"/>
              <a:t>And for the associated production channels</a:t>
            </a:r>
          </a:p>
          <a:p>
            <a:pPr>
              <a:buFont typeface="Wingdings" pitchFamily="2" charset="2"/>
              <a:buChar char="ü"/>
            </a:pPr>
            <a:r>
              <a:rPr lang="en-US" sz="1600" b="1">
                <a:solidFill>
                  <a:schemeClr val="accent2"/>
                </a:solidFill>
              </a:rPr>
              <a:t>jet tagging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29DB-BCC4-4064-8935-047DCA556723}" type="slidenum">
              <a:rPr lang="es-ES"/>
              <a:pPr/>
              <a:t>12</a:t>
            </a:fld>
            <a:endParaRPr lang="es-E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188913"/>
            <a:ext cx="8229600" cy="490537"/>
          </a:xfrm>
        </p:spPr>
        <p:txBody>
          <a:bodyPr/>
          <a:lstStyle/>
          <a:p>
            <a:r>
              <a:rPr lang="en-US" sz="2800"/>
              <a:t>H </a:t>
            </a:r>
            <a:r>
              <a:rPr lang="en-US" sz="2800">
                <a:cs typeface="Arial" charset="0"/>
              </a:rPr>
              <a:t>→ </a:t>
            </a:r>
            <a:r>
              <a:rPr lang="en-US" sz="2800">
                <a:latin typeface="Symbol" pitchFamily="18" charset="2"/>
                <a:cs typeface="Arial" charset="0"/>
              </a:rPr>
              <a:t>gg</a:t>
            </a:r>
            <a:endParaRPr lang="es-ES" sz="2800">
              <a:latin typeface="Symbol" pitchFamily="18" charset="2"/>
              <a:cs typeface="Arial" charset="0"/>
            </a:endParaRPr>
          </a:p>
        </p:txBody>
      </p:sp>
      <p:pic>
        <p:nvPicPr>
          <p:cNvPr id="66569" name="Picture 9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925" y="908050"/>
            <a:ext cx="4105275" cy="2676525"/>
          </a:xfrm>
          <a:noFill/>
          <a:ln/>
        </p:spPr>
      </p:pic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79388" y="3644900"/>
            <a:ext cx="4249737" cy="2536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ATLAS</a:t>
            </a:r>
          </a:p>
          <a:p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Vertex</a:t>
            </a:r>
            <a:r>
              <a:rPr lang="es-ES" sz="1600"/>
              <a:t> determined from extrapolation</a:t>
            </a:r>
          </a:p>
          <a:p>
            <a:r>
              <a:rPr lang="es-ES" sz="1600"/>
              <a:t>using calorimeter samplings</a:t>
            </a:r>
          </a:p>
          <a:p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Converted photons</a:t>
            </a:r>
            <a:r>
              <a:rPr lang="es-ES" sz="1600"/>
              <a:t> used to improve vertex determination: 57% Higgs events have ≥1 conversion</a:t>
            </a:r>
          </a:p>
          <a:p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Signal</a:t>
            </a:r>
            <a:r>
              <a:rPr lang="es-ES" sz="1600"/>
              <a:t> divided into </a:t>
            </a:r>
            <a:r>
              <a:rPr lang="es-ES" sz="1600" b="1"/>
              <a:t>categories</a:t>
            </a:r>
            <a:r>
              <a:rPr lang="es-ES" sz="1600"/>
              <a:t> according to</a:t>
            </a:r>
          </a:p>
          <a:p>
            <a:r>
              <a:rPr lang="es-ES" sz="1600">
                <a:latin typeface="Symbol" pitchFamily="18" charset="2"/>
              </a:rPr>
              <a:t>h</a:t>
            </a:r>
            <a:r>
              <a:rPr lang="es-ES" sz="1600" baseline="-25000">
                <a:latin typeface="Symbol" pitchFamily="18" charset="2"/>
              </a:rPr>
              <a:t>g</a:t>
            </a:r>
            <a:r>
              <a:rPr lang="es-ES" sz="1600"/>
              <a:t>, #jets, #converted photons</a:t>
            </a:r>
          </a:p>
          <a:p>
            <a:r>
              <a:rPr lang="es-ES" sz="1600"/>
              <a:t>Search for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→ </a:t>
            </a:r>
            <a:r>
              <a:rPr lang="el-GR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γγ</a:t>
            </a:r>
            <a:r>
              <a:rPr lang="es-ES" sz="1600">
                <a:cs typeface="Arial" charset="0"/>
              </a:rPr>
              <a:t> and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 →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γγ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jets </a:t>
            </a:r>
          </a:p>
          <a:p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Unbinned maximum-likelihood fit</a:t>
            </a:r>
            <a:r>
              <a:rPr lang="es-ES" sz="1600"/>
              <a:t> 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4572000" y="3573463"/>
            <a:ext cx="4248150" cy="2781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CMS</a:t>
            </a:r>
          </a:p>
          <a:p>
            <a:r>
              <a:rPr lang="es-ES" sz="16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Cut-based analysis:</a:t>
            </a:r>
          </a:p>
          <a:p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Signal categories</a:t>
            </a:r>
            <a:r>
              <a:rPr lang="es-ES" sz="1600"/>
              <a:t> according to </a:t>
            </a:r>
            <a:r>
              <a:rPr lang="es-ES" sz="1600">
                <a:latin typeface="Symbol" pitchFamily="18" charset="2"/>
              </a:rPr>
              <a:t>h</a:t>
            </a:r>
            <a:r>
              <a:rPr lang="es-ES" sz="1600" baseline="-25000">
                <a:latin typeface="Symbol" pitchFamily="18" charset="2"/>
              </a:rPr>
              <a:t>g</a:t>
            </a:r>
            <a:r>
              <a:rPr lang="es-ES" sz="1600"/>
              <a:t> and</a:t>
            </a:r>
          </a:p>
          <a:p>
            <a:r>
              <a:rPr lang="es-ES" sz="1600"/>
              <a:t>lateral shower shape variable</a:t>
            </a:r>
          </a:p>
          <a:p>
            <a:r>
              <a:rPr lang="es-ES" sz="1600"/>
              <a:t>Use of kinematics, isolation to reduce background</a:t>
            </a:r>
          </a:p>
          <a:p>
            <a:r>
              <a:rPr lang="es-ES" sz="1600"/>
              <a:t>Reconstruction of the M</a:t>
            </a:r>
            <a:r>
              <a:rPr lang="es-ES" sz="1600" baseline="-25000">
                <a:latin typeface="Symbol" pitchFamily="18" charset="2"/>
              </a:rPr>
              <a:t>gg</a:t>
            </a:r>
            <a:r>
              <a:rPr lang="es-ES" sz="1600"/>
              <a:t>-peak </a:t>
            </a:r>
          </a:p>
          <a:p>
            <a:r>
              <a:rPr lang="es-ES" sz="16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Optimized analysis</a:t>
            </a:r>
          </a:p>
          <a:p>
            <a:r>
              <a:rPr lang="es-ES" sz="1600"/>
              <a:t>Loose sorting </a:t>
            </a:r>
          </a:p>
          <a:p>
            <a:r>
              <a:rPr lang="es-ES" sz="1600"/>
              <a:t>Kinematical cuts</a:t>
            </a:r>
          </a:p>
          <a:p>
            <a:r>
              <a:rPr lang="es-ES" sz="1600"/>
              <a:t>Event-by-event kinematical Likelihood Ratio</a:t>
            </a:r>
          </a:p>
        </p:txBody>
      </p:sp>
      <p:pic>
        <p:nvPicPr>
          <p:cNvPr id="66579" name="Picture 19" descr="Figure_002-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836613"/>
            <a:ext cx="4248150" cy="2741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1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2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CBCF-29A3-426A-9364-ECF7D3C1564C}" type="slidenum">
              <a:rPr lang="es-ES"/>
              <a:pPr/>
              <a:t>13</a:t>
            </a:fld>
            <a:endParaRPr lang="es-ES"/>
          </a:p>
        </p:txBody>
      </p:sp>
      <p:pic>
        <p:nvPicPr>
          <p:cNvPr id="68625" name="Picture 17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3800" y="692150"/>
            <a:ext cx="3960813" cy="2722563"/>
          </a:xfrm>
          <a:noFill/>
          <a:ln/>
        </p:spPr>
      </p:pic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90537"/>
          </a:xfrm>
        </p:spPr>
        <p:txBody>
          <a:bodyPr/>
          <a:lstStyle/>
          <a:p>
            <a:r>
              <a:rPr lang="en-US"/>
              <a:t>Results for H </a:t>
            </a:r>
            <a:r>
              <a:rPr lang="en-US">
                <a:cs typeface="Arial" charset="0"/>
              </a:rPr>
              <a:t>→ </a:t>
            </a:r>
            <a:r>
              <a:rPr lang="en-US">
                <a:latin typeface="Symbol" pitchFamily="18" charset="2"/>
                <a:cs typeface="Arial" charset="0"/>
              </a:rPr>
              <a:t>gg</a:t>
            </a:r>
            <a:endParaRPr lang="es-ES">
              <a:latin typeface="Symbol" pitchFamily="18" charset="2"/>
              <a:cs typeface="Arial" charset="0"/>
            </a:endParaRPr>
          </a:p>
        </p:txBody>
      </p:sp>
      <p:pic>
        <p:nvPicPr>
          <p:cNvPr id="68617" name="Picture 9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388" y="3284538"/>
            <a:ext cx="3455987" cy="3052762"/>
          </a:xfrm>
          <a:noFill/>
          <a:ln/>
        </p:spPr>
      </p:pic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011863" y="981075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2008</a:t>
            </a:r>
            <a:endParaRPr lang="es-ES" sz="1400" b="1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692275" y="3068638"/>
            <a:ext cx="1079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CMS TDR</a:t>
            </a:r>
            <a:endParaRPr lang="es-ES" sz="1400" b="1"/>
          </a:p>
        </p:txBody>
      </p:sp>
      <p:sp>
        <p:nvSpPr>
          <p:cNvPr id="68621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3779838" y="3500438"/>
            <a:ext cx="5113337" cy="165576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CMS </a:t>
            </a:r>
          </a:p>
          <a:p>
            <a:pPr>
              <a:lnSpc>
                <a:spcPct val="80000"/>
              </a:lnSpc>
            </a:pP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5σ</a:t>
            </a:r>
            <a:r>
              <a:rPr lang="es-ES" sz="1600"/>
              <a:t> discovery between LEP lower limit and 140 GeV/c</a:t>
            </a:r>
            <a:r>
              <a:rPr lang="es-ES" sz="1600" baseline="30000"/>
              <a:t>2</a:t>
            </a:r>
            <a:r>
              <a:rPr lang="es-ES" sz="1600"/>
              <a:t> with less than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30 fb</a:t>
            </a:r>
            <a:r>
              <a:rPr lang="es-ES" sz="16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−1</a:t>
            </a:r>
            <a:r>
              <a:rPr lang="es-ES" sz="1600"/>
              <a:t> of integrated luminosity</a:t>
            </a:r>
          </a:p>
          <a:p>
            <a:pPr>
              <a:lnSpc>
                <a:spcPct val="80000"/>
              </a:lnSpc>
            </a:pP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5σ</a:t>
            </a:r>
            <a:r>
              <a:rPr lang="es-E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/>
              <a:t>discovery with event by event estimation of the S/B ratio possible at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=120GeV/c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s-ES" sz="1600"/>
              <a:t> with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7-8fb</a:t>
            </a:r>
            <a:r>
              <a:rPr lang="es-ES" sz="16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endParaRPr lang="en-US" sz="1600" b="1" baseline="30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250825" y="908050"/>
            <a:ext cx="4679950" cy="180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ATLAS</a:t>
            </a:r>
          </a:p>
          <a:p>
            <a:endParaRPr lang="es-ES" sz="1600" b="1"/>
          </a:p>
          <a:p>
            <a:r>
              <a:rPr lang="es-ES" sz="1600"/>
              <a:t>For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= 120 GeV/c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s-ES" sz="1600"/>
              <a:t>: </a:t>
            </a:r>
          </a:p>
          <a:p>
            <a:pPr>
              <a:buFontTx/>
              <a:buChar char="•"/>
            </a:pPr>
            <a:endParaRPr lang="es-ES" sz="1600"/>
          </a:p>
          <a:p>
            <a:pPr>
              <a:buFontTx/>
              <a:buChar char="•"/>
            </a:pPr>
            <a:r>
              <a:rPr lang="es-ES" sz="1600" b="1"/>
              <a:t> Event Counting : </a:t>
            </a:r>
            <a:r>
              <a:rPr lang="es-ES" sz="1600"/>
              <a:t>σ=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2.6</a:t>
            </a:r>
            <a:r>
              <a:rPr lang="es-ES" sz="1600"/>
              <a:t> (4.6) for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10fb</a:t>
            </a:r>
            <a:r>
              <a:rPr lang="es-ES" sz="16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 </a:t>
            </a:r>
            <a:r>
              <a:rPr lang="es-ES" sz="1600"/>
              <a:t>(30fb</a:t>
            </a:r>
            <a:r>
              <a:rPr lang="es-ES" sz="1600" baseline="30000"/>
              <a:t>-1</a:t>
            </a:r>
            <a:r>
              <a:rPr lang="es-ES" sz="1600"/>
              <a:t>)</a:t>
            </a:r>
          </a:p>
          <a:p>
            <a:pPr>
              <a:buFontTx/>
              <a:buChar char="•"/>
            </a:pPr>
            <a:r>
              <a:rPr lang="es-ES" sz="1600" baseline="30000"/>
              <a:t> </a:t>
            </a:r>
            <a:r>
              <a:rPr lang="es-ES" sz="1600" b="1"/>
              <a:t>Fixed (floating) mass fit, combining 0j,1j,2j  </a:t>
            </a:r>
          </a:p>
          <a:p>
            <a:r>
              <a:rPr lang="es-ES" sz="1600" b="1"/>
              <a:t>  analyses: </a:t>
            </a:r>
            <a:r>
              <a:rPr lang="es-ES" sz="1600"/>
              <a:t>σ =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3.6</a:t>
            </a:r>
            <a:r>
              <a:rPr lang="es-ES" sz="1600"/>
              <a:t> (2.8) for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10fb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s-ES" sz="1600" baseline="30000"/>
              <a:t>1</a:t>
            </a:r>
            <a:endParaRPr lang="es-ES" sz="1600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3924300" y="5229225"/>
            <a:ext cx="4824413" cy="825500"/>
          </a:xfrm>
          <a:prstGeom prst="rect">
            <a:avLst/>
          </a:prstGeom>
          <a:solidFill>
            <a:srgbClr val="CC99FF">
              <a:alpha val="53999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600"/>
              <a:t> CMS slightly higher sensitivity (older results)</a:t>
            </a:r>
          </a:p>
          <a:p>
            <a:pPr>
              <a:buFont typeface="Wingdings" pitchFamily="2" charset="2"/>
              <a:buChar char="ü"/>
            </a:pPr>
            <a:r>
              <a:rPr lang="es-ES" sz="1600"/>
              <a:t> Improvements possible by using more exclusive </a:t>
            </a:r>
            <a:r>
              <a:rPr lang="es-ES" sz="1600">
                <a:latin typeface="Symbol" pitchFamily="18" charset="2"/>
              </a:rPr>
              <a:t>gg</a:t>
            </a:r>
            <a:r>
              <a:rPr lang="es-ES" sz="1600"/>
              <a:t> + jet topologies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2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3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D859-217D-4809-8EAC-BCA29C13305C}" type="slidenum">
              <a:rPr lang="es-ES"/>
              <a:pPr/>
              <a:t>14</a:t>
            </a:fld>
            <a:endParaRPr lang="es-ES"/>
          </a:p>
        </p:txBody>
      </p:sp>
      <p:pic>
        <p:nvPicPr>
          <p:cNvPr id="144396" name="Picture 12" descr="Mass(2e2mu)_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5175"/>
            <a:ext cx="2951163" cy="2927350"/>
          </a:xfrm>
          <a:prstGeom prst="rect">
            <a:avLst/>
          </a:prstGeom>
          <a:noFill/>
        </p:spPr>
      </p:pic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5292725" y="4076700"/>
            <a:ext cx="3633788" cy="2517775"/>
            <a:chOff x="249" y="1706"/>
            <a:chExt cx="2495" cy="1495"/>
          </a:xfrm>
        </p:grpSpPr>
        <p:pic>
          <p:nvPicPr>
            <p:cNvPr id="1443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" y="1706"/>
              <a:ext cx="2495" cy="1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4388" name="Text Box 4"/>
            <p:cNvSpPr txBox="1">
              <a:spLocks noChangeArrowheads="1"/>
            </p:cNvSpPr>
            <p:nvPr/>
          </p:nvSpPr>
          <p:spPr bwMode="auto">
            <a:xfrm>
              <a:off x="1247" y="1797"/>
              <a:ext cx="589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200" b="1"/>
                <a:t>CSC 2008</a:t>
              </a:r>
              <a:endParaRPr lang="es-ES" sz="1200" b="1"/>
            </a:p>
          </p:txBody>
        </p:sp>
      </p:grpSp>
      <p:sp>
        <p:nvSpPr>
          <p:cNvPr id="14439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90537"/>
          </a:xfrm>
        </p:spPr>
        <p:txBody>
          <a:bodyPr/>
          <a:lstStyle/>
          <a:p>
            <a:r>
              <a:rPr lang="en-US"/>
              <a:t>H</a:t>
            </a:r>
            <a:r>
              <a:rPr lang="en-US">
                <a:cs typeface="Arial" charset="0"/>
              </a:rPr>
              <a:t>→ZZ*→4l</a:t>
            </a:r>
          </a:p>
        </p:txBody>
      </p:sp>
      <p:sp>
        <p:nvSpPr>
          <p:cNvPr id="14439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149725"/>
            <a:ext cx="4032250" cy="71913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Backgrounds:</a:t>
            </a:r>
          </a:p>
          <a:p>
            <a:pPr lvl="1">
              <a:lnSpc>
                <a:spcPct val="80000"/>
              </a:lnSpc>
            </a:pPr>
            <a:r>
              <a:rPr lang="es-ES" sz="1600"/>
              <a:t> Irreducible: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ZZ*</a:t>
            </a:r>
            <a:r>
              <a:rPr lang="es-ES" sz="1600"/>
              <a:t> dominant</a:t>
            </a:r>
          </a:p>
          <a:p>
            <a:pPr lvl="1">
              <a:lnSpc>
                <a:spcPct val="80000"/>
              </a:lnSpc>
            </a:pPr>
            <a:r>
              <a:rPr lang="es-ES" sz="1600"/>
              <a:t> Reducible: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Zbb, tt, ZW, Z + X</a:t>
            </a: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179388" y="5084763"/>
            <a:ext cx="5257800" cy="1192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The analysis rely on a good lepton identification and isolation (tracker and calorimeters) </a:t>
            </a:r>
          </a:p>
          <a:p>
            <a:pPr>
              <a:spcBef>
                <a:spcPct val="50000"/>
              </a:spcBef>
            </a:pPr>
            <a:r>
              <a:rPr lang="es-ES" sz="1600"/>
              <a:t>Quality cuts to reject Zbb, tt: isolation, lepton track, impact parameter, vertex reconstruction…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2916238" y="765175"/>
            <a:ext cx="59769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‘Golden’ Higgs decay</a:t>
            </a:r>
            <a:r>
              <a:rPr lang="en-US" sz="1600"/>
              <a:t>: experimentally cleanest signature for discovery.</a:t>
            </a:r>
          </a:p>
          <a:p>
            <a:r>
              <a:rPr lang="en-US" sz="1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Narrow 4-lepton</a:t>
            </a:r>
            <a:r>
              <a:rPr lang="en-US" sz="1600"/>
              <a:t> (electrons or muons) </a:t>
            </a:r>
            <a:r>
              <a:rPr lang="en-US" sz="1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invariant mass peak</a:t>
            </a:r>
            <a:r>
              <a:rPr lang="en-US" sz="1600"/>
              <a:t> on top of a smooth background can be reconstructed.</a:t>
            </a:r>
          </a:p>
          <a:p>
            <a:endParaRPr lang="en-US" sz="1600"/>
          </a:p>
          <a:p>
            <a:r>
              <a:rPr lang="en-US" sz="1600" u="sng"/>
              <a:t>Challenge:</a:t>
            </a:r>
            <a:r>
              <a:rPr lang="en-US" sz="1600"/>
              <a:t> m</a:t>
            </a:r>
            <a:r>
              <a:rPr lang="en-US" sz="1600" baseline="-25000"/>
              <a:t>H</a:t>
            </a:r>
            <a:r>
              <a:rPr lang="en-US" sz="1600"/>
              <a:t> between 120 and 150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(one of the Z’s on-shell)</a:t>
            </a:r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2987675" y="2420938"/>
            <a:ext cx="4572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Signal:</a:t>
            </a:r>
          </a:p>
          <a:p>
            <a:pPr lvl="1"/>
            <a:r>
              <a:rPr lang="es-ES" sz="1600"/>
              <a:t>Very clean signal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(4e, 4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2e2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s-ES" sz="1600"/>
              <a:t> with high branching ratio </a:t>
            </a:r>
            <a:r>
              <a:rPr lang="es-ES" sz="1600" i="1"/>
              <a:t>except at m</a:t>
            </a:r>
            <a:r>
              <a:rPr lang="es-ES" sz="1600" i="1" baseline="-25000"/>
              <a:t>H</a:t>
            </a:r>
            <a:r>
              <a:rPr lang="es-ES" sz="1600" i="1"/>
              <a:t> ≈ 2 m</a:t>
            </a:r>
            <a:r>
              <a:rPr lang="es-ES" sz="1600" i="1" baseline="-25000"/>
              <a:t>W</a:t>
            </a:r>
          </a:p>
          <a:p>
            <a:pPr lvl="1"/>
            <a:r>
              <a:rPr lang="es-ES" sz="1600"/>
              <a:t>Excellent mass resolution </a:t>
            </a:r>
          </a:p>
          <a:p>
            <a:pPr lvl="1"/>
            <a:r>
              <a:rPr lang="es-ES" sz="1600"/>
              <a:t>(1.5 – 2 GeV/c</a:t>
            </a:r>
            <a:r>
              <a:rPr lang="es-ES" sz="1600" baseline="30000"/>
              <a:t>2</a:t>
            </a:r>
            <a:r>
              <a:rPr lang="es-ES" sz="1600"/>
              <a:t> for M</a:t>
            </a:r>
            <a:r>
              <a:rPr lang="es-ES" sz="1600" baseline="-25000"/>
              <a:t>H</a:t>
            </a:r>
            <a:r>
              <a:rPr lang="es-ES" sz="1600"/>
              <a:t>= 130 GeV/c</a:t>
            </a:r>
            <a:r>
              <a:rPr lang="es-ES" sz="1600" baseline="30000"/>
              <a:t>2</a:t>
            </a:r>
            <a:r>
              <a:rPr lang="es-ES" sz="1600"/>
              <a:t>)</a:t>
            </a:r>
          </a:p>
          <a:p>
            <a:pPr lvl="1"/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Powerful analysis in a wide mass range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22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23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FC15-C3BC-4026-A2CD-E85945BF28D3}" type="slidenum">
              <a:rPr lang="es-ES"/>
              <a:pPr/>
              <a:t>15</a:t>
            </a:fld>
            <a:endParaRPr lang="es-ES"/>
          </a:p>
        </p:txBody>
      </p:sp>
      <p:grpSp>
        <p:nvGrpSpPr>
          <p:cNvPr id="73790" name="Group 62"/>
          <p:cNvGrpSpPr>
            <a:grpSpLocks/>
          </p:cNvGrpSpPr>
          <p:nvPr/>
        </p:nvGrpSpPr>
        <p:grpSpPr bwMode="auto">
          <a:xfrm>
            <a:off x="5653088" y="3716338"/>
            <a:ext cx="3490912" cy="2873375"/>
            <a:chOff x="3379" y="2510"/>
            <a:chExt cx="2199" cy="1810"/>
          </a:xfrm>
        </p:grpSpPr>
        <p:pic>
          <p:nvPicPr>
            <p:cNvPr id="73786" name="Picture 5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79" y="2510"/>
              <a:ext cx="2199" cy="1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787" name="Text Box 59"/>
            <p:cNvSpPr txBox="1">
              <a:spLocks noChangeArrowheads="1"/>
            </p:cNvSpPr>
            <p:nvPr/>
          </p:nvSpPr>
          <p:spPr bwMode="auto">
            <a:xfrm>
              <a:off x="4740" y="3372"/>
              <a:ext cx="6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/>
                <a:t>CMS PAS </a:t>
              </a:r>
            </a:p>
            <a:p>
              <a:pPr>
                <a:spcBef>
                  <a:spcPct val="50000"/>
                </a:spcBef>
              </a:pPr>
              <a:r>
                <a:rPr lang="es-ES" sz="1200" b="1"/>
                <a:t>HIG-08-003</a:t>
              </a:r>
              <a:endParaRPr lang="es-ES" sz="1200"/>
            </a:p>
          </p:txBody>
        </p:sp>
        <p:sp>
          <p:nvSpPr>
            <p:cNvPr id="73788" name="Text Box 60"/>
            <p:cNvSpPr txBox="1">
              <a:spLocks noChangeArrowheads="1"/>
            </p:cNvSpPr>
            <p:nvPr/>
          </p:nvSpPr>
          <p:spPr bwMode="auto">
            <a:xfrm>
              <a:off x="4378" y="3046"/>
              <a:ext cx="3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-1</a:t>
              </a:r>
              <a:r>
                <a:rPr 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s</a:t>
              </a:r>
              <a:endParaRPr lang="es-ES" sz="1000" b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73789" name="Line 61"/>
            <p:cNvSpPr>
              <a:spLocks noChangeShapeType="1"/>
            </p:cNvSpPr>
            <p:nvPr/>
          </p:nvSpPr>
          <p:spPr bwMode="auto">
            <a:xfrm>
              <a:off x="4151" y="3001"/>
              <a:ext cx="27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/>
          <a:lstStyle/>
          <a:p>
            <a:r>
              <a:rPr lang="en-US"/>
              <a:t>Results for H</a:t>
            </a:r>
            <a:r>
              <a:rPr lang="en-US">
                <a:cs typeface="Arial" charset="0"/>
              </a:rPr>
              <a:t>→ZZ*→4l</a:t>
            </a:r>
            <a:endParaRPr lang="es-ES">
              <a:cs typeface="Arial" charset="0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50825" y="4076700"/>
            <a:ext cx="5905500" cy="1558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CMS</a:t>
            </a:r>
            <a:r>
              <a:rPr lang="es-ES" sz="1600"/>
              <a:t> update:</a:t>
            </a:r>
          </a:p>
          <a:p>
            <a:pPr>
              <a:buFontTx/>
              <a:buChar char="•"/>
            </a:pPr>
            <a:r>
              <a:rPr lang="es-ES" sz="1600"/>
              <a:t> Cuts optimized for 1 fb</a:t>
            </a:r>
            <a:r>
              <a:rPr lang="es-ES" sz="1600" baseline="30000"/>
              <a:t>-1 </a:t>
            </a:r>
          </a:p>
          <a:p>
            <a:pPr>
              <a:buFontTx/>
              <a:buChar char="•"/>
            </a:pPr>
            <a:r>
              <a:rPr lang="es-ES" sz="1600"/>
              <a:t> Data driven methods for bckg. optimization control</a:t>
            </a:r>
          </a:p>
          <a:p>
            <a:pPr>
              <a:buFontTx/>
              <a:buChar char="•"/>
            </a:pPr>
            <a:endParaRPr lang="es-ES" sz="1600"/>
          </a:p>
          <a:p>
            <a:r>
              <a:rPr lang="es-ES" sz="1600"/>
              <a:t>Significance of about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3σ</a:t>
            </a:r>
            <a:r>
              <a:rPr lang="es-ES" sz="1600"/>
              <a:t> for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~ 200 GeV</a:t>
            </a:r>
            <a:r>
              <a:rPr lang="es-ES" sz="1600"/>
              <a:t> at ∫Ldt =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 fb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r>
              <a:rPr lang="es-ES" sz="1600"/>
              <a:t>SM Higgs can be excluded for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&gt; 185 GeV</a:t>
            </a:r>
            <a:r>
              <a:rPr lang="es-ES" sz="1600"/>
              <a:t> with ∫Ldt =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 fb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0" y="836613"/>
            <a:ext cx="2124075" cy="180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" sz="1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independent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/>
              <a:t>(final state)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channels + combined analysis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/>
              <a:t>with several levels   of systematic uncertainties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/>
              <a:t>treatment</a:t>
            </a:r>
          </a:p>
        </p:txBody>
      </p:sp>
      <p:grpSp>
        <p:nvGrpSpPr>
          <p:cNvPr id="73772" name="Group 44"/>
          <p:cNvGrpSpPr>
            <a:grpSpLocks/>
          </p:cNvGrpSpPr>
          <p:nvPr/>
        </p:nvGrpSpPr>
        <p:grpSpPr bwMode="auto">
          <a:xfrm>
            <a:off x="2124075" y="765175"/>
            <a:ext cx="3279775" cy="2185988"/>
            <a:chOff x="1202" y="527"/>
            <a:chExt cx="2066" cy="1377"/>
          </a:xfrm>
        </p:grpSpPr>
        <p:pic>
          <p:nvPicPr>
            <p:cNvPr id="73769" name="Picture 4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" y="527"/>
              <a:ext cx="2066" cy="1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770" name="Line 42"/>
            <p:cNvSpPr>
              <a:spLocks noChangeShapeType="1"/>
            </p:cNvSpPr>
            <p:nvPr/>
          </p:nvSpPr>
          <p:spPr bwMode="auto">
            <a:xfrm>
              <a:off x="1429" y="1207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71" name="Text Box 43"/>
            <p:cNvSpPr txBox="1">
              <a:spLocks noChangeArrowheads="1"/>
            </p:cNvSpPr>
            <p:nvPr/>
          </p:nvSpPr>
          <p:spPr bwMode="auto">
            <a:xfrm>
              <a:off x="2290" y="572"/>
              <a:ext cx="8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200" b="1"/>
                <a:t>CSC 2008</a:t>
              </a:r>
              <a:endParaRPr lang="es-ES" sz="1200" b="1"/>
            </a:p>
          </p:txBody>
        </p:sp>
      </p:grpSp>
      <p:grpSp>
        <p:nvGrpSpPr>
          <p:cNvPr id="73779" name="Group 51"/>
          <p:cNvGrpSpPr>
            <a:grpSpLocks/>
          </p:cNvGrpSpPr>
          <p:nvPr/>
        </p:nvGrpSpPr>
        <p:grpSpPr bwMode="auto">
          <a:xfrm>
            <a:off x="5435600" y="692150"/>
            <a:ext cx="3411538" cy="2349500"/>
            <a:chOff x="3379" y="436"/>
            <a:chExt cx="2149" cy="1480"/>
          </a:xfrm>
        </p:grpSpPr>
        <p:pic>
          <p:nvPicPr>
            <p:cNvPr id="73776" name="Picture 4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79" y="436"/>
              <a:ext cx="2149" cy="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777" name="Line 49"/>
            <p:cNvSpPr>
              <a:spLocks noChangeShapeType="1"/>
            </p:cNvSpPr>
            <p:nvPr/>
          </p:nvSpPr>
          <p:spPr bwMode="auto">
            <a:xfrm>
              <a:off x="3713" y="1100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78" name="Text Box 50"/>
            <p:cNvSpPr txBox="1">
              <a:spLocks noChangeArrowheads="1"/>
            </p:cNvSpPr>
            <p:nvPr/>
          </p:nvSpPr>
          <p:spPr bwMode="auto">
            <a:xfrm>
              <a:off x="4485" y="555"/>
              <a:ext cx="86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200" b="1"/>
                <a:t>CMS TDR 2006</a:t>
              </a:r>
              <a:endParaRPr lang="es-ES" sz="1200" b="1"/>
            </a:p>
          </p:txBody>
        </p:sp>
      </p:grp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79388" y="2997200"/>
            <a:ext cx="7705725" cy="825500"/>
          </a:xfrm>
          <a:prstGeom prst="rect">
            <a:avLst/>
          </a:prstGeom>
          <a:solidFill>
            <a:srgbClr val="FFFFCC">
              <a:alpha val="53999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600"/>
              <a:t> Comparable significance</a:t>
            </a:r>
          </a:p>
          <a:p>
            <a:pPr>
              <a:buFont typeface="Wingdings" pitchFamily="2" charset="2"/>
              <a:buChar char="ü"/>
            </a:pPr>
            <a:r>
              <a:rPr lang="es-ES" sz="1600"/>
              <a:t> Highly sensitive in the high mass region (</a:t>
            </a:r>
            <a:r>
              <a:rPr lang="es-E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200 GeV/c</a:t>
            </a:r>
            <a:r>
              <a:rPr lang="es-ES" sz="1600" b="1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s-E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&lt; m</a:t>
            </a:r>
            <a:r>
              <a:rPr lang="es-ES" sz="1600" b="1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 &lt; 400 GeV/c</a:t>
            </a:r>
            <a:r>
              <a:rPr lang="es-ES" sz="1600" b="1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s-ES" sz="1600"/>
              <a:t>) and in the </a:t>
            </a:r>
            <a:r>
              <a:rPr lang="es-E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150 GeV/c</a:t>
            </a:r>
            <a:r>
              <a:rPr lang="es-ES" sz="1600" b="1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s-ES" sz="1600"/>
              <a:t> region, where the Higgs boson could be discovered with </a:t>
            </a:r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fb</a:t>
            </a:r>
            <a:r>
              <a:rPr lang="es-ES" sz="16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−1</a:t>
            </a:r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>
            <a:off x="7019925" y="4868863"/>
            <a:ext cx="0" cy="36036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93" name="Rectangle 65"/>
          <p:cNvSpPr>
            <a:spLocks noChangeArrowheads="1"/>
          </p:cNvSpPr>
          <p:nvPr/>
        </p:nvSpPr>
        <p:spPr bwMode="auto">
          <a:xfrm>
            <a:off x="468313" y="5876925"/>
            <a:ext cx="4752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" sz="1600" i="1"/>
              <a:t>"look-elsewhere" effect:</a:t>
            </a:r>
            <a:r>
              <a:rPr lang="en-US" sz="1600" i="1"/>
              <a:t> </a:t>
            </a:r>
            <a:r>
              <a:rPr lang="es-ES" sz="1600" i="1"/>
              <a:t>in real search, significance to be de-rated by ~1</a:t>
            </a:r>
            <a:r>
              <a:rPr lang="el-GR" sz="1600" i="1">
                <a:cs typeface="Arial" charset="0"/>
              </a:rPr>
              <a:t>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39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40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850-6C44-458F-AACD-63004A87501E}" type="slidenum">
              <a:rPr lang="es-ES"/>
              <a:pPr/>
              <a:t>16</a:t>
            </a:fld>
            <a:endParaRPr lang="es-E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115888"/>
            <a:ext cx="8229600" cy="490537"/>
          </a:xfrm>
        </p:spPr>
        <p:txBody>
          <a:bodyPr/>
          <a:lstStyle/>
          <a:p>
            <a:r>
              <a:rPr lang="en-US" sz="2800"/>
              <a:t>H</a:t>
            </a:r>
            <a:r>
              <a:rPr lang="en-US" sz="2800">
                <a:cs typeface="Arial" charset="0"/>
              </a:rPr>
              <a:t>→WW*→2l2</a:t>
            </a:r>
            <a:r>
              <a:rPr lang="en-US" sz="2800">
                <a:latin typeface="Symbol" pitchFamily="18" charset="2"/>
                <a:cs typeface="Arial" charset="0"/>
              </a:rPr>
              <a:t>n</a:t>
            </a:r>
            <a:endParaRPr lang="es-ES" sz="2800">
              <a:latin typeface="Symbol" pitchFamily="18" charset="2"/>
              <a:cs typeface="Arial" charset="0"/>
            </a:endParaRP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0" y="765175"/>
            <a:ext cx="5867400" cy="124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s-ES_tradnl" sz="1600">
                <a:cs typeface="Arial" charset="0"/>
              </a:rPr>
              <a:t>	H→ WW is the</a:t>
            </a:r>
            <a:r>
              <a:rPr lang="en-US" sz="1600">
                <a:cs typeface="Arial" charset="0"/>
              </a:rPr>
              <a:t> discovery channel for a SM Higgs boson in the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2m</a:t>
            </a:r>
            <a:r>
              <a:rPr lang="en-US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W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&lt; m</a:t>
            </a:r>
            <a:r>
              <a:rPr lang="en-US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H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&lt; 2m</a:t>
            </a:r>
            <a:r>
              <a:rPr lang="en-US" sz="1600" b="1" baseline="-2500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Z</a:t>
            </a:r>
            <a:r>
              <a:rPr lang="en-US" sz="1600">
                <a:cs typeface="Arial" charset="0"/>
              </a:rPr>
              <a:t> range in the LHC.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cs typeface="Arial" charset="0"/>
              </a:rPr>
              <a:t>	Branching ratio close to 1 in this region +</a:t>
            </a:r>
            <a:r>
              <a:rPr lang="es-ES" sz="1600">
                <a:cs typeface="Arial" charset="0"/>
              </a:rPr>
              <a:t> clear signature, on the other hand, no mass peak can be reconstructed due to the undetected neutrinos.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323850" y="2205038"/>
            <a:ext cx="4572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Backgrounds:</a:t>
            </a:r>
          </a:p>
          <a:p>
            <a:r>
              <a:rPr lang="en-US" sz="1600"/>
              <a:t>All sources of real or fake multi-lepton final states + missing ET:</a:t>
            </a:r>
          </a:p>
          <a:p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ttbar (tW), WW (WZ, ZZ), Drell-yan, W+jets…</a:t>
            </a:r>
            <a:endParaRPr lang="es-ES_tradnl" sz="1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s-ES_tradnl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WW</a:t>
            </a:r>
            <a:r>
              <a:rPr lang="es-ES_tradnl" sz="1600"/>
              <a:t> It is the ‘Irreducible’ background</a:t>
            </a: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6084888" y="2205038"/>
            <a:ext cx="251936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Signal: </a:t>
            </a:r>
          </a:p>
          <a:p>
            <a:r>
              <a:rPr lang="es-ES" sz="1600"/>
              <a:t>Two isolated leptons </a:t>
            </a:r>
          </a:p>
          <a:p>
            <a:r>
              <a:rPr lang="es-ES" sz="1600"/>
              <a:t>No central jet activity </a:t>
            </a:r>
          </a:p>
          <a:p>
            <a:r>
              <a:rPr lang="es-ES" sz="1600"/>
              <a:t>Significant missing E</a:t>
            </a:r>
            <a:r>
              <a:rPr lang="es-ES" sz="1600" baseline="-25000"/>
              <a:t>T</a:t>
            </a:r>
            <a:endParaRPr lang="en-US" sz="1600" baseline="-25000"/>
          </a:p>
        </p:txBody>
      </p:sp>
      <p:pic>
        <p:nvPicPr>
          <p:cNvPr id="14542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692150"/>
            <a:ext cx="2573337" cy="1406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5423" name="Picture 15" descr="dilepton"/>
          <p:cNvPicPr>
            <a:picLocks noChangeAspect="1" noChangeArrowheads="1"/>
          </p:cNvPicPr>
          <p:nvPr/>
        </p:nvPicPr>
        <p:blipFill>
          <a:blip r:embed="rId3" cstate="print"/>
          <a:srcRect r="5101"/>
          <a:stretch>
            <a:fillRect/>
          </a:stretch>
        </p:blipFill>
        <p:spPr bwMode="auto">
          <a:xfrm>
            <a:off x="3635375" y="3500438"/>
            <a:ext cx="2303463" cy="1814512"/>
          </a:xfrm>
          <a:prstGeom prst="rect">
            <a:avLst/>
          </a:prstGeom>
          <a:noFill/>
        </p:spPr>
      </p:pic>
      <p:pic>
        <p:nvPicPr>
          <p:cNvPr id="145424" name="Picture 16" descr="100000000000024F000000D11379256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716338"/>
            <a:ext cx="26066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684213" y="4652963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WW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1835150" y="4724400"/>
            <a:ext cx="1028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Drell-Yan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563938" y="3860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ttbar</a:t>
            </a:r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684213" y="5373688"/>
            <a:ext cx="5399087" cy="1069975"/>
          </a:xfrm>
          <a:prstGeom prst="rect">
            <a:avLst/>
          </a:prstGeom>
          <a:solidFill>
            <a:srgbClr val="CC99FF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sz="1600" b="1"/>
              <a:t>Δ</a:t>
            </a:r>
            <a:r>
              <a:rPr lang="el-GR" sz="1600" b="1">
                <a:cs typeface="Arial" charset="0"/>
              </a:rPr>
              <a:t>φ</a:t>
            </a:r>
            <a:r>
              <a:rPr lang="es-ES_tradnl" sz="1600" b="1" baseline="-25000"/>
              <a:t>ll</a:t>
            </a:r>
            <a:r>
              <a:rPr lang="es-ES_tradnl" sz="1600"/>
              <a:t> (angle between the leptons in the transverse plane):</a:t>
            </a:r>
          </a:p>
          <a:p>
            <a:r>
              <a:rPr lang="es-ES_tradnl" sz="1600"/>
              <a:t>	</a:t>
            </a:r>
          </a:p>
          <a:p>
            <a:pPr>
              <a:buFont typeface="Wingdings" pitchFamily="2" charset="2"/>
              <a:buChar char="ü"/>
            </a:pPr>
            <a:r>
              <a:rPr lang="es-ES_tradnl" sz="1600"/>
              <a:t>Small for Higgs (spin correlations)</a:t>
            </a:r>
          </a:p>
          <a:p>
            <a:pPr>
              <a:buFont typeface="Wingdings" pitchFamily="2" charset="2"/>
              <a:buChar char="ü"/>
            </a:pPr>
            <a:r>
              <a:rPr lang="es-ES_tradnl" sz="1600"/>
              <a:t>Large for WW </a:t>
            </a:r>
          </a:p>
        </p:txBody>
      </p:sp>
      <p:grpSp>
        <p:nvGrpSpPr>
          <p:cNvPr id="145430" name="Group 22"/>
          <p:cNvGrpSpPr>
            <a:grpSpLocks/>
          </p:cNvGrpSpPr>
          <p:nvPr/>
        </p:nvGrpSpPr>
        <p:grpSpPr bwMode="auto">
          <a:xfrm>
            <a:off x="6469063" y="4221163"/>
            <a:ext cx="2674937" cy="2189162"/>
            <a:chOff x="3470" y="514"/>
            <a:chExt cx="1992" cy="1700"/>
          </a:xfrm>
        </p:grpSpPr>
        <p:grpSp>
          <p:nvGrpSpPr>
            <p:cNvPr id="145431" name="Group 23"/>
            <p:cNvGrpSpPr>
              <a:grpSpLocks/>
            </p:cNvGrpSpPr>
            <p:nvPr/>
          </p:nvGrpSpPr>
          <p:grpSpPr bwMode="auto">
            <a:xfrm>
              <a:off x="3470" y="514"/>
              <a:ext cx="1992" cy="1597"/>
              <a:chOff x="3152" y="2147"/>
              <a:chExt cx="1992" cy="1597"/>
            </a:xfrm>
          </p:grpSpPr>
          <p:grpSp>
            <p:nvGrpSpPr>
              <p:cNvPr id="145432" name="Group 24"/>
              <p:cNvGrpSpPr>
                <a:grpSpLocks/>
              </p:cNvGrpSpPr>
              <p:nvPr/>
            </p:nvGrpSpPr>
            <p:grpSpPr bwMode="auto">
              <a:xfrm>
                <a:off x="3198" y="2147"/>
                <a:ext cx="1946" cy="1597"/>
                <a:chOff x="3198" y="2147"/>
                <a:chExt cx="1946" cy="1597"/>
              </a:xfrm>
            </p:grpSpPr>
            <p:grpSp>
              <p:nvGrpSpPr>
                <p:cNvPr id="145433" name="Group 25"/>
                <p:cNvGrpSpPr>
                  <a:grpSpLocks/>
                </p:cNvGrpSpPr>
                <p:nvPr/>
              </p:nvGrpSpPr>
              <p:grpSpPr bwMode="auto">
                <a:xfrm>
                  <a:off x="3198" y="2147"/>
                  <a:ext cx="1946" cy="1597"/>
                  <a:chOff x="3198" y="2328"/>
                  <a:chExt cx="1946" cy="1597"/>
                </a:xfrm>
              </p:grpSpPr>
              <p:sp>
                <p:nvSpPr>
                  <p:cNvPr id="145434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424" y="3294"/>
                    <a:ext cx="408" cy="4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C00"/>
                      </a:gs>
                      <a:gs pos="100000">
                        <a:srgbClr val="D37003"/>
                      </a:gs>
                    </a:gsLst>
                    <a:lin ang="5400000" scaled="1"/>
                  </a:gradFill>
                  <a:ln w="25400">
                    <a:solidFill>
                      <a:srgbClr val="D37003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4543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198" y="2328"/>
                    <a:ext cx="1946" cy="1597"/>
                    <a:chOff x="2290" y="1013"/>
                    <a:chExt cx="1946" cy="1597"/>
                  </a:xfrm>
                </p:grpSpPr>
                <p:grpSp>
                  <p:nvGrpSpPr>
                    <p:cNvPr id="145436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90" y="1013"/>
                      <a:ext cx="1946" cy="1597"/>
                      <a:chOff x="1247" y="1466"/>
                      <a:chExt cx="1946" cy="1597"/>
                    </a:xfrm>
                  </p:grpSpPr>
                  <p:sp>
                    <p:nvSpPr>
                      <p:cNvPr id="145437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10" y="1706"/>
                        <a:ext cx="408" cy="40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FFCC00"/>
                          </a:gs>
                          <a:gs pos="100000">
                            <a:srgbClr val="D37003"/>
                          </a:gs>
                        </a:gsLst>
                        <a:lin ang="5400000" scaled="1"/>
                      </a:gradFill>
                      <a:ln w="25400">
                        <a:solidFill>
                          <a:srgbClr val="D37003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5438" name="Text Box 3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2" y="2827"/>
                        <a:ext cx="210" cy="2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s-ES" sz="1400" b="1">
                            <a:solidFill>
                              <a:srgbClr val="844602"/>
                            </a:solidFill>
                            <a:cs typeface="Arial" charset="0"/>
                          </a:rPr>
                          <a:t>_</a:t>
                        </a:r>
                        <a:endParaRPr lang="en-US" sz="1400" b="1" baseline="30000">
                          <a:solidFill>
                            <a:srgbClr val="844602"/>
                          </a:solidFill>
                        </a:endParaRPr>
                      </a:p>
                    </p:txBody>
                  </p:sp>
                  <p:sp>
                    <p:nvSpPr>
                      <p:cNvPr id="145439" name="Text Box 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47" y="1968"/>
                        <a:ext cx="291" cy="2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400" b="1">
                            <a:solidFill>
                              <a:srgbClr val="844602"/>
                            </a:solidFill>
                          </a:rPr>
                          <a:t>W</a:t>
                        </a:r>
                        <a:r>
                          <a:rPr lang="en-US" sz="1400" b="1" baseline="30000">
                            <a:solidFill>
                              <a:srgbClr val="844602"/>
                            </a:solidFill>
                          </a:rPr>
                          <a:t>-</a:t>
                        </a:r>
                      </a:p>
                    </p:txBody>
                  </p:sp>
                  <p:sp>
                    <p:nvSpPr>
                      <p:cNvPr id="14544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38" y="2069"/>
                        <a:ext cx="272" cy="18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D37003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544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18" y="1570"/>
                        <a:ext cx="272" cy="18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D37003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5442" name="Text Box 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76" y="1466"/>
                        <a:ext cx="313" cy="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400" b="1">
                            <a:solidFill>
                              <a:srgbClr val="844602"/>
                            </a:solidFill>
                          </a:rPr>
                          <a:t>W</a:t>
                        </a:r>
                        <a:r>
                          <a:rPr lang="en-US" sz="1400" b="1" baseline="30000">
                            <a:solidFill>
                              <a:srgbClr val="844602"/>
                            </a:solidFill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145443" name="Text Box 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970" y="1831"/>
                        <a:ext cx="223" cy="2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400" b="1">
                            <a:solidFill>
                              <a:srgbClr val="844602"/>
                            </a:solidFill>
                          </a:rPr>
                          <a:t>l</a:t>
                        </a:r>
                        <a:r>
                          <a:rPr lang="en-US" sz="1400" b="1" baseline="30000">
                            <a:solidFill>
                              <a:srgbClr val="844602"/>
                            </a:solidFill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145444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35" y="1661"/>
                        <a:ext cx="272" cy="18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D37003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5445" name="Oval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6" y="1797"/>
                        <a:ext cx="408" cy="40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FFCC00"/>
                          </a:gs>
                          <a:gs pos="100000">
                            <a:srgbClr val="D37003"/>
                          </a:gs>
                        </a:gsLst>
                        <a:lin ang="5400000" scaled="1"/>
                      </a:gradFill>
                      <a:ln w="25400">
                        <a:solidFill>
                          <a:srgbClr val="D37003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5446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74" y="1922"/>
                        <a:ext cx="312" cy="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400" b="1">
                            <a:solidFill>
                              <a:srgbClr val="844602"/>
                            </a:solidFill>
                          </a:rPr>
                          <a:t>W</a:t>
                        </a:r>
                        <a:r>
                          <a:rPr lang="en-US" sz="1400" b="1" baseline="30000">
                            <a:solidFill>
                              <a:srgbClr val="844602"/>
                            </a:solidFill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145447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154" y="2115"/>
                        <a:ext cx="272" cy="1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D37003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5448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47" y="2236"/>
                        <a:ext cx="211" cy="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l-GR" sz="1400" b="1">
                            <a:solidFill>
                              <a:srgbClr val="844602"/>
                            </a:solidFill>
                            <a:cs typeface="Arial" charset="0"/>
                          </a:rPr>
                          <a:t>ν</a:t>
                        </a:r>
                        <a:endParaRPr lang="en-US" sz="1400" b="1" baseline="30000">
                          <a:solidFill>
                            <a:srgbClr val="844602"/>
                          </a:solidFill>
                        </a:endParaRPr>
                      </a:p>
                    </p:txBody>
                  </p:sp>
                  <p:sp>
                    <p:nvSpPr>
                      <p:cNvPr id="145449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37" y="2341"/>
                        <a:ext cx="272" cy="18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D37003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5450" name="Text Box 4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80" y="2512"/>
                        <a:ext cx="202" cy="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400" b="1">
                            <a:solidFill>
                              <a:srgbClr val="844602"/>
                            </a:solidFill>
                          </a:rPr>
                          <a:t>l</a:t>
                        </a:r>
                        <a:r>
                          <a:rPr lang="en-US" sz="1400" b="1" baseline="30000">
                            <a:solidFill>
                              <a:srgbClr val="844602"/>
                            </a:solidFill>
                          </a:rPr>
                          <a:t>-</a:t>
                        </a:r>
                      </a:p>
                    </p:txBody>
                  </p:sp>
                </p:grpSp>
                <p:sp>
                  <p:nvSpPr>
                    <p:cNvPr id="145451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45" y="1378"/>
                      <a:ext cx="233" cy="23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1">
                          <a:solidFill>
                            <a:srgbClr val="844602"/>
                          </a:solidFill>
                        </a:rPr>
                        <a:t>H</a:t>
                      </a:r>
                    </a:p>
                  </p:txBody>
                </p:sp>
              </p:grpSp>
            </p:grpSp>
            <p:sp>
              <p:nvSpPr>
                <p:cNvPr id="14545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471" y="3236"/>
                  <a:ext cx="291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rgbClr val="844602"/>
                      </a:solidFill>
                    </a:rPr>
                    <a:t>W</a:t>
                  </a:r>
                  <a:r>
                    <a:rPr lang="en-US" sz="1400" b="1" baseline="30000">
                      <a:solidFill>
                        <a:srgbClr val="844602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145453" name="Line 45"/>
              <p:cNvSpPr>
                <a:spLocks noChangeShapeType="1"/>
              </p:cNvSpPr>
              <p:nvPr/>
            </p:nvSpPr>
            <p:spPr bwMode="auto">
              <a:xfrm flipH="1">
                <a:off x="3152" y="3475"/>
                <a:ext cx="273" cy="182"/>
              </a:xfrm>
              <a:prstGeom prst="line">
                <a:avLst/>
              </a:prstGeom>
              <a:noFill/>
              <a:ln w="38100">
                <a:solidFill>
                  <a:srgbClr val="D37003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454" name="Text Box 46"/>
            <p:cNvSpPr txBox="1">
              <a:spLocks noChangeArrowheads="1"/>
            </p:cNvSpPr>
            <p:nvPr/>
          </p:nvSpPr>
          <p:spPr bwMode="auto">
            <a:xfrm>
              <a:off x="3574" y="1978"/>
              <a:ext cx="245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l-GR" sz="1400" b="1">
                  <a:solidFill>
                    <a:srgbClr val="844602"/>
                  </a:solidFill>
                  <a:cs typeface="Arial" charset="0"/>
                </a:rPr>
                <a:t>ν</a:t>
              </a:r>
              <a:endParaRPr lang="en-US" sz="1400" b="1" baseline="30000">
                <a:solidFill>
                  <a:srgbClr val="84460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0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1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9386-FF30-432B-8509-CE92EFDD5BF0}" type="slidenum">
              <a:rPr lang="es-ES"/>
              <a:pPr/>
              <a:t>17</a:t>
            </a:fld>
            <a:endParaRPr lang="es-ES"/>
          </a:p>
        </p:txBody>
      </p:sp>
      <p:pic>
        <p:nvPicPr>
          <p:cNvPr id="83987" name="Picture 19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6463" y="765175"/>
            <a:ext cx="3744912" cy="2481263"/>
          </a:xfrm>
          <a:noFill/>
          <a:ln/>
        </p:spPr>
      </p:pic>
      <p:sp>
        <p:nvSpPr>
          <p:cNvPr id="8397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115888"/>
            <a:ext cx="8229600" cy="490537"/>
          </a:xfrm>
        </p:spPr>
        <p:txBody>
          <a:bodyPr/>
          <a:lstStyle/>
          <a:p>
            <a:r>
              <a:rPr lang="en-US" sz="2800"/>
              <a:t>H</a:t>
            </a:r>
            <a:r>
              <a:rPr lang="en-US" sz="2800">
                <a:cs typeface="Arial" charset="0"/>
              </a:rPr>
              <a:t>→WW*→2l2</a:t>
            </a:r>
            <a:r>
              <a:rPr lang="en-US" sz="2800">
                <a:latin typeface="Symbol" pitchFamily="18" charset="2"/>
                <a:cs typeface="Arial" charset="0"/>
              </a:rPr>
              <a:t>n</a:t>
            </a:r>
            <a:endParaRPr lang="es-ES" sz="2800">
              <a:latin typeface="Symbol" pitchFamily="18" charset="2"/>
              <a:cs typeface="Arial" charset="0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50825" y="765175"/>
            <a:ext cx="4319588" cy="2781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 u="sng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ATLAS</a:t>
            </a:r>
            <a:r>
              <a:rPr lang="es-ES" sz="1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(e</a:t>
            </a:r>
            <a:r>
              <a:rPr lang="es-ES" sz="1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m</a:t>
            </a:r>
            <a:r>
              <a:rPr lang="es-ES" sz="1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final states; H+0j, H+2j)</a:t>
            </a:r>
          </a:p>
          <a:p>
            <a:pPr>
              <a:buFontTx/>
              <a:buChar char="•"/>
            </a:pPr>
            <a:r>
              <a:rPr lang="es-ES" sz="1600"/>
              <a:t>2 isolated leptons</a:t>
            </a:r>
          </a:p>
          <a:p>
            <a:pPr>
              <a:buFontTx/>
              <a:buChar char="•"/>
            </a:pPr>
            <a:r>
              <a:rPr lang="es-ES" sz="1600"/>
              <a:t>Cuts on the transverse mass,e/μ kinematics, MET</a:t>
            </a:r>
          </a:p>
          <a:p>
            <a:r>
              <a:rPr lang="es-ES" sz="1600"/>
              <a:t>Two main discriminants:</a:t>
            </a:r>
          </a:p>
          <a:p>
            <a:pPr>
              <a:buFontTx/>
              <a:buChar char="•"/>
            </a:pPr>
            <a:r>
              <a:rPr lang="es-ES" sz="1600"/>
              <a:t>Angular correlation between lep. (WW)</a:t>
            </a:r>
          </a:p>
          <a:p>
            <a:pPr>
              <a:buFontTx/>
              <a:buChar char="•"/>
            </a:pPr>
            <a:r>
              <a:rPr lang="es-ES" sz="1600"/>
              <a:t>Veto on additional jets (ttbar)</a:t>
            </a:r>
          </a:p>
          <a:p>
            <a:r>
              <a:rPr lang="es-ES" sz="1600" b="1"/>
              <a:t>Final selection:</a:t>
            </a:r>
            <a:r>
              <a:rPr lang="es-ES" sz="1600"/>
              <a:t> 2D fit on transverse mass and Higgs candidate p</a:t>
            </a:r>
            <a:r>
              <a:rPr lang="es-ES" sz="1600" baseline="-25000"/>
              <a:t>T</a:t>
            </a:r>
            <a:r>
              <a:rPr lang="es-ES" sz="1600"/>
              <a:t> in 2 bins of di-lepton azimuthal angle Δφ</a:t>
            </a:r>
            <a:r>
              <a:rPr lang="es-ES" sz="1600" baseline="-25000"/>
              <a:t>ll</a:t>
            </a:r>
            <a:r>
              <a:rPr lang="es-ES" sz="1600"/>
              <a:t> to extract S/B ratio in signal region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50825" y="3789363"/>
            <a:ext cx="4321175" cy="2292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 u="sng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CMS</a:t>
            </a:r>
            <a:r>
              <a:rPr lang="es-ES" sz="1600" b="1">
                <a:solidFill>
                  <a:srgbClr val="3333FF"/>
                </a:solidFill>
              </a:rPr>
              <a:t> </a:t>
            </a: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(ee, </a:t>
            </a: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mm</a:t>
            </a: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e</a:t>
            </a: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m</a:t>
            </a: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final states; H+0j)</a:t>
            </a:r>
          </a:p>
          <a:p>
            <a:pPr>
              <a:buFontTx/>
              <a:buChar char="•"/>
            </a:pPr>
            <a:r>
              <a:rPr lang="es-ES" sz="1600"/>
              <a:t> 2 opposite-sign isolated and</a:t>
            </a:r>
          </a:p>
          <a:p>
            <a:r>
              <a:rPr lang="es-ES" sz="1600"/>
              <a:t>identified leptons</a:t>
            </a:r>
          </a:p>
          <a:p>
            <a:pPr>
              <a:buFontTx/>
              <a:buChar char="•"/>
            </a:pPr>
            <a:r>
              <a:rPr lang="es-ES" sz="1600"/>
              <a:t> Kinematical and MET cuts</a:t>
            </a:r>
          </a:p>
          <a:p>
            <a:pPr>
              <a:buFontTx/>
              <a:buChar char="•"/>
            </a:pPr>
            <a:r>
              <a:rPr lang="es-ES" sz="1600"/>
              <a:t> No central jets</a:t>
            </a:r>
          </a:p>
          <a:p>
            <a:pPr>
              <a:buFontTx/>
              <a:buChar char="•"/>
            </a:pPr>
            <a:r>
              <a:rPr lang="es-ES" sz="1600"/>
              <a:t> </a:t>
            </a:r>
            <a:r>
              <a:rPr lang="es-ES" sz="1600" b="1"/>
              <a:t>Final requirements</a:t>
            </a:r>
            <a:r>
              <a:rPr lang="es-ES" sz="1600"/>
              <a:t>:</a:t>
            </a:r>
          </a:p>
          <a:p>
            <a:r>
              <a:rPr lang="es-ES" sz="1600"/>
              <a:t>cut based &amp; multivariate techniques</a:t>
            </a:r>
          </a:p>
          <a:p>
            <a:pPr>
              <a:buFontTx/>
              <a:buChar char="•"/>
            </a:pPr>
            <a:r>
              <a:rPr lang="es-ES" sz="1600"/>
              <a:t> Data driven techniques for background estimation: control regions, fake leptons study</a:t>
            </a:r>
          </a:p>
        </p:txBody>
      </p:sp>
      <p:grpSp>
        <p:nvGrpSpPr>
          <p:cNvPr id="83992" name="Group 24"/>
          <p:cNvGrpSpPr>
            <a:grpSpLocks/>
          </p:cNvGrpSpPr>
          <p:nvPr/>
        </p:nvGrpSpPr>
        <p:grpSpPr bwMode="auto">
          <a:xfrm>
            <a:off x="4787900" y="3284538"/>
            <a:ext cx="3671888" cy="3355975"/>
            <a:chOff x="3061" y="2206"/>
            <a:chExt cx="2313" cy="2114"/>
          </a:xfrm>
        </p:grpSpPr>
        <p:pic>
          <p:nvPicPr>
            <p:cNvPr id="83990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1" y="2206"/>
              <a:ext cx="2313" cy="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3991" name="Text Box 23"/>
            <p:cNvSpPr txBox="1">
              <a:spLocks noChangeArrowheads="1"/>
            </p:cNvSpPr>
            <p:nvPr/>
          </p:nvSpPr>
          <p:spPr bwMode="auto">
            <a:xfrm>
              <a:off x="3288" y="2387"/>
              <a:ext cx="10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200" b="1"/>
                <a:t>CMS PAS HIG-08-006</a:t>
              </a:r>
              <a:endParaRPr lang="es-E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0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1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E440-0EE2-4163-9673-2FB4F19D9717}" type="slidenum">
              <a:rPr lang="es-ES"/>
              <a:pPr/>
              <a:t>18</a:t>
            </a:fld>
            <a:endParaRPr lang="es-ES"/>
          </a:p>
        </p:txBody>
      </p:sp>
      <p:pic>
        <p:nvPicPr>
          <p:cNvPr id="81960" name="Picture 40" descr="HWW_PL_nosig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8575" y="2060575"/>
            <a:ext cx="4035425" cy="2733675"/>
          </a:xfrm>
          <a:prstGeom prst="rect">
            <a:avLst/>
          </a:prstGeom>
          <a:noFill/>
        </p:spPr>
      </p:pic>
      <p:pic>
        <p:nvPicPr>
          <p:cNvPr id="81953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4581525"/>
            <a:ext cx="2233612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90537"/>
          </a:xfrm>
        </p:spPr>
        <p:txBody>
          <a:bodyPr/>
          <a:lstStyle/>
          <a:p>
            <a:r>
              <a:rPr lang="en-US"/>
              <a:t>Results for H</a:t>
            </a:r>
            <a:r>
              <a:rPr lang="en-US">
                <a:cs typeface="Arial" charset="0"/>
              </a:rPr>
              <a:t>→WW*→2l2</a:t>
            </a:r>
            <a:r>
              <a:rPr lang="en-US">
                <a:latin typeface="Symbol" pitchFamily="18" charset="2"/>
                <a:cs typeface="Arial" charset="0"/>
              </a:rPr>
              <a:t>n</a:t>
            </a: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3708400" y="620713"/>
            <a:ext cx="5256213" cy="1512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 u="sng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ATLAS</a:t>
            </a:r>
            <a:endParaRPr lang="es-ES" sz="1600" b="1"/>
          </a:p>
          <a:p>
            <a:r>
              <a:rPr lang="es-ES" sz="1600" b="1"/>
              <a:t>Main search channel</a:t>
            </a:r>
            <a:r>
              <a:rPr lang="es-ES" sz="1600"/>
              <a:t> for range: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~140GeV &lt; 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&lt; 2m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</a:p>
          <a:p>
            <a:r>
              <a:rPr lang="es-ES" sz="1600"/>
              <a:t>Significance above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l-GR" sz="1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σ</a:t>
            </a:r>
            <a:r>
              <a:rPr lang="es-ES" sz="1600">
                <a:cs typeface="Arial" charset="0"/>
              </a:rPr>
              <a:t> for </a:t>
            </a:r>
            <a:r>
              <a:rPr lang="es-ES" sz="1600"/>
              <a:t>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&gt;140 GeV/c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(10fb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r>
              <a:rPr lang="es-ES" sz="1600"/>
              <a:t>		</a:t>
            </a:r>
            <a:endParaRPr lang="es-ES" sz="1600" baseline="30000"/>
          </a:p>
          <a:p>
            <a:r>
              <a:rPr lang="es-ES" sz="1600" i="1"/>
              <a:t>*Results to be scaled by √2 and to 1 fb</a:t>
            </a:r>
            <a:r>
              <a:rPr lang="es-ES" sz="1600" i="1" baseline="30000"/>
              <a:t>-1</a:t>
            </a:r>
          </a:p>
          <a:p>
            <a:endParaRPr lang="es-ES" sz="1600" i="1" baseline="30000"/>
          </a:p>
        </p:txBody>
      </p:sp>
      <p:pic>
        <p:nvPicPr>
          <p:cNvPr id="81947" name="Picture 27"/>
          <p:cNvPicPr>
            <a:picLocks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620713"/>
            <a:ext cx="3708400" cy="2589212"/>
          </a:xfrm>
          <a:noFill/>
          <a:ln/>
        </p:spPr>
      </p:pic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179388" y="3429000"/>
            <a:ext cx="4968875" cy="2873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/>
              <a:t>Updated </a:t>
            </a:r>
            <a:r>
              <a:rPr lang="es-ES" sz="1600" b="1" u="sng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CMS</a:t>
            </a:r>
            <a:r>
              <a:rPr lang="es-ES" sz="1600" b="1">
                <a:solidFill>
                  <a:srgbClr val="3333FF"/>
                </a:solidFill>
              </a:rPr>
              <a:t> </a:t>
            </a:r>
            <a:r>
              <a:rPr lang="es-ES" sz="1600" b="1"/>
              <a:t>result:</a:t>
            </a:r>
          </a:p>
          <a:p>
            <a:r>
              <a:rPr lang="es-ES" sz="1600"/>
              <a:t>Using a mass-dependent</a:t>
            </a:r>
            <a:r>
              <a:rPr lang="es-ES" sz="1600" b="1"/>
              <a:t> multivariate approach:</a:t>
            </a:r>
          </a:p>
          <a:p>
            <a:pPr algn="ctr"/>
            <a:endParaRPr lang="es-ES" sz="1600" b="1"/>
          </a:p>
          <a:p>
            <a:pPr algn="ctr"/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5σ</a:t>
            </a:r>
            <a:r>
              <a:rPr lang="es-ES" sz="1600"/>
              <a:t> around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= 160 GeV</a:t>
            </a:r>
            <a:r>
              <a:rPr lang="es-ES" sz="1600"/>
              <a:t> for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 fb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−1</a:t>
            </a:r>
          </a:p>
          <a:p>
            <a:pPr algn="ctr"/>
            <a:endParaRPr lang="es-ES" sz="1600" b="1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endParaRPr lang="es-ES" sz="1600" b="1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s-ES" sz="1600"/>
              <a:t>Analysis extended to other masses (mass dependent optimization) by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multivariate approach</a:t>
            </a:r>
          </a:p>
          <a:p>
            <a:r>
              <a:rPr lang="es-ES" sz="1600"/>
              <a:t>Improved lepton ID, mass dependent cuts, data driven methods</a:t>
            </a:r>
          </a:p>
          <a:p>
            <a:r>
              <a:rPr lang="es-ES" sz="1600"/>
              <a:t>Cuts optimized separately for 1fb</a:t>
            </a:r>
            <a:r>
              <a:rPr lang="es-ES" sz="1600" baseline="30000"/>
              <a:t>-1</a:t>
            </a:r>
            <a:r>
              <a:rPr lang="es-ES" sz="1600"/>
              <a:t> maximizing the expected statistical significance</a:t>
            </a:r>
          </a:p>
        </p:txBody>
      </p:sp>
      <p:sp>
        <p:nvSpPr>
          <p:cNvPr id="81954" name="Text Box 34"/>
          <p:cNvSpPr txBox="1">
            <a:spLocks noChangeArrowheads="1"/>
          </p:cNvSpPr>
          <p:nvPr/>
        </p:nvSpPr>
        <p:spPr bwMode="auto">
          <a:xfrm>
            <a:off x="7667625" y="5229225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CMS PAS HIG-08-006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5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6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C269-5EEE-4F7D-A5BB-A5978F621145}" type="slidenum">
              <a:rPr lang="es-ES"/>
              <a:pPr/>
              <a:t>19</a:t>
            </a:fld>
            <a:endParaRPr lang="es-ES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1484313"/>
            <a:ext cx="150812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79388" y="5445125"/>
            <a:ext cx="5041900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" sz="1600" b="1"/>
              <a:t>Tau tagging (Likelihood, NN methods)</a:t>
            </a:r>
          </a:p>
          <a:p>
            <a:pPr>
              <a:buFontTx/>
              <a:buChar char="•"/>
            </a:pPr>
            <a:r>
              <a:rPr lang="es-ES" sz="1600" b="1"/>
              <a:t> Z+jets background (especially for low masses)</a:t>
            </a:r>
          </a:p>
          <a:p>
            <a:pPr>
              <a:buFontTx/>
              <a:buChar char="•"/>
            </a:pPr>
            <a:r>
              <a:rPr lang="es-ES" sz="1600" b="1"/>
              <a:t> tt rejection (b-jet ID and veto for lepton-lepton)</a:t>
            </a:r>
            <a:endParaRPr lang="es-ES" sz="1600" b="1">
              <a:solidFill>
                <a:srgbClr val="0000FF"/>
              </a:solidFill>
            </a:endParaRPr>
          </a:p>
        </p:txBody>
      </p:sp>
      <p:pic>
        <p:nvPicPr>
          <p:cNvPr id="155652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64163" y="836613"/>
            <a:ext cx="3373437" cy="3167062"/>
          </a:xfrm>
          <a:noFill/>
          <a:ln/>
        </p:spPr>
      </p:pic>
      <p:pic>
        <p:nvPicPr>
          <p:cNvPr id="155653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435600" y="4005263"/>
            <a:ext cx="3311525" cy="2273300"/>
          </a:xfrm>
          <a:noFill/>
          <a:ln/>
        </p:spPr>
      </p:pic>
      <p:sp>
        <p:nvSpPr>
          <p:cNvPr id="155654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241300"/>
          </a:xfrm>
        </p:spPr>
        <p:txBody>
          <a:bodyPr/>
          <a:lstStyle/>
          <a:p>
            <a:r>
              <a:rPr lang="en-US"/>
              <a:t>VBF H</a:t>
            </a:r>
            <a:r>
              <a:rPr lang="en-US">
                <a:cs typeface="Arial" charset="0"/>
              </a:rPr>
              <a:t>→</a:t>
            </a:r>
            <a:r>
              <a:rPr lang="en-US">
                <a:latin typeface="Symbol" pitchFamily="18" charset="2"/>
                <a:cs typeface="Arial" charset="0"/>
              </a:rPr>
              <a:t>tt</a:t>
            </a:r>
            <a:endParaRPr lang="es-ES">
              <a:latin typeface="Symbol" pitchFamily="18" charset="2"/>
              <a:cs typeface="Arial" charset="0"/>
            </a:endParaRP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5867400" y="4522788"/>
            <a:ext cx="1728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b="1"/>
              <a:t>CMS PAS HIG-08-008</a:t>
            </a:r>
            <a:endParaRPr lang="es-ES" sz="1200"/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6083300" y="1025525"/>
            <a:ext cx="1296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200" b="1"/>
              <a:t>CSC 2008</a:t>
            </a:r>
            <a:endParaRPr lang="es-ES" sz="1200" b="1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179388" y="1341438"/>
            <a:ext cx="4572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Three final states</a:t>
            </a:r>
            <a:r>
              <a:rPr lang="es-ES" sz="1600"/>
              <a:t> considered:</a:t>
            </a:r>
          </a:p>
          <a:p>
            <a:pPr>
              <a:buFont typeface="Wingdings" pitchFamily="2" charset="2"/>
              <a:buChar char="ü"/>
            </a:pPr>
            <a:r>
              <a:rPr lang="es-ES" sz="1600"/>
              <a:t>lepton-lepton</a:t>
            </a:r>
          </a:p>
          <a:p>
            <a:pPr>
              <a:buFont typeface="Wingdings" pitchFamily="2" charset="2"/>
              <a:buChar char="ü"/>
            </a:pPr>
            <a:r>
              <a:rPr lang="es-ES" sz="1600"/>
              <a:t>lepton-hadron (just CMS)</a:t>
            </a:r>
          </a:p>
          <a:p>
            <a:pPr>
              <a:buFont typeface="Wingdings" pitchFamily="2" charset="2"/>
              <a:buChar char="ü"/>
            </a:pPr>
            <a:r>
              <a:rPr lang="es-ES" sz="1600"/>
              <a:t>hadron-hadron</a:t>
            </a:r>
          </a:p>
          <a:p>
            <a:r>
              <a:rPr lang="es-ES" sz="16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Backgrounds</a:t>
            </a:r>
            <a:r>
              <a:rPr lang="es-ES" sz="1600"/>
              <a:t>: </a:t>
            </a:r>
            <a:r>
              <a:rPr lang="es-ES" sz="1600" i="1"/>
              <a:t>Zjj, tt, Z/</a:t>
            </a:r>
            <a:r>
              <a:rPr lang="el-GR" sz="1600" i="1"/>
              <a:t>γ</a:t>
            </a:r>
            <a:r>
              <a:rPr lang="es-ES" sz="1600" i="1"/>
              <a:t> → </a:t>
            </a:r>
            <a:r>
              <a:rPr lang="el-GR" sz="1600" i="1"/>
              <a:t>ττ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179388" y="549275"/>
            <a:ext cx="4968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/>
              <a:t>Significant channel for </a:t>
            </a:r>
            <a:r>
              <a:rPr lang="es-ES" sz="1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low masses</a:t>
            </a:r>
            <a:r>
              <a:rPr lang="es-ES" sz="1600">
                <a:solidFill>
                  <a:srgbClr val="0000FF"/>
                </a:solidFill>
              </a:rPr>
              <a:t> </a:t>
            </a:r>
            <a:r>
              <a:rPr lang="es-ES" sz="1600"/>
              <a:t>(115-145 GeV)</a:t>
            </a:r>
          </a:p>
          <a:p>
            <a:r>
              <a:rPr lang="es-ES" sz="1600"/>
              <a:t>Important for studying the coupling of Higgs to leptons</a:t>
            </a:r>
            <a:endParaRPr lang="en-US" sz="1600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2555875" y="3789363"/>
            <a:ext cx="28797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/>
              <a:t>Invariant mass of the </a:t>
            </a:r>
            <a:r>
              <a:rPr lang="el-GR" sz="1600"/>
              <a:t>τ</a:t>
            </a:r>
            <a:r>
              <a:rPr lang="es-ES" sz="1600"/>
              <a:t> pair reconstructed via the collinear approximation (breaks down when the two taus are back-to-back)</a:t>
            </a:r>
            <a:endParaRPr lang="en-US" sz="1600"/>
          </a:p>
        </p:txBody>
      </p:sp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5867400" y="260350"/>
            <a:ext cx="2540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ATLAS:</a:t>
            </a:r>
            <a:r>
              <a:rPr lang="en-US" sz="1600"/>
              <a:t> 5</a:t>
            </a:r>
            <a:r>
              <a:rPr lang="el-GR" sz="1600">
                <a:cs typeface="Arial" charset="0"/>
              </a:rPr>
              <a:t>σ</a:t>
            </a:r>
            <a:r>
              <a:rPr lang="es-ES" sz="1600">
                <a:cs typeface="Arial" charset="0"/>
              </a:rPr>
              <a:t> achieved for 115-120 GeV for 30fb</a:t>
            </a:r>
            <a:r>
              <a:rPr lang="es-ES" sz="1600" baseline="30000">
                <a:cs typeface="Arial" charset="0"/>
              </a:rPr>
              <a:t>-1</a:t>
            </a:r>
            <a:endParaRPr lang="el-GR" sz="1600" baseline="30000">
              <a:cs typeface="Arial" charset="0"/>
            </a:endParaRPr>
          </a:p>
        </p:txBody>
      </p:sp>
      <p:pic>
        <p:nvPicPr>
          <p:cNvPr id="155663" name="Picture 15" descr="fig15-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52738"/>
            <a:ext cx="2628900" cy="2605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D6E9-908C-475E-8014-2167BE1E01FC}" type="slidenum">
              <a:rPr lang="es-ES"/>
              <a:pPr/>
              <a:t>2</a:t>
            </a:fld>
            <a:endParaRPr lang="es-E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561975"/>
          </a:xfrm>
        </p:spPr>
        <p:txBody>
          <a:bodyPr/>
          <a:lstStyle/>
          <a:p>
            <a:r>
              <a:rPr lang="en-US" sz="2800"/>
              <a:t>Simplest mode of EW symmetry breaking…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3213100"/>
            <a:ext cx="6481762" cy="1150938"/>
          </a:xfrm>
          <a:solidFill>
            <a:srgbClr val="CC99FF">
              <a:alpha val="53999"/>
            </a:srgbClr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Higgs Mechanism:</a:t>
            </a:r>
          </a:p>
          <a:p>
            <a:pPr>
              <a:lnSpc>
                <a:spcPct val="80000"/>
              </a:lnSpc>
            </a:pPr>
            <a:r>
              <a:rPr lang="en-US" sz="1800"/>
              <a:t>Leaves the Standard Model mostly untouched</a:t>
            </a:r>
          </a:p>
          <a:p>
            <a:pPr>
              <a:lnSpc>
                <a:spcPct val="80000"/>
              </a:lnSpc>
            </a:pPr>
            <a:r>
              <a:rPr lang="en-US" sz="1800"/>
              <a:t>Adds a scalar, the Higgs boson, which we can search for.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</a:t>
            </a:r>
            <a:r>
              <a:rPr lang="en-US" sz="1800">
                <a:cs typeface="Arial" charset="0"/>
              </a:rPr>
              <a:t>→ Its mass is a free parameter of the theory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3850" y="4724400"/>
            <a:ext cx="835342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There are many proposed breaking mechanisms of the EW symmetry (multiple higgses, technicolor…), the LHC data will help to discriminate among them.</a:t>
            </a:r>
          </a:p>
          <a:p>
            <a:endParaRPr lang="en-US" sz="1600"/>
          </a:p>
          <a:p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But in this talk, I will concentrate in some of the prospective searches that will take place at LHC’s experiments oriented to find a SM Higgs boson (and they are many…).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23850" y="1268413"/>
            <a:ext cx="851693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Revealing the physical mechanism responsible for the breaking of electroweak symmetries is one of the most important open questions of contemporary particle physics; and therefore, is </a:t>
            </a: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one of the main physics goals for the LHC</a:t>
            </a:r>
            <a:r>
              <a:rPr lang="en-US" sz="1600"/>
              <a:t>.</a:t>
            </a:r>
          </a:p>
          <a:p>
            <a:endParaRPr lang="en-US" sz="1600"/>
          </a:p>
          <a:p>
            <a:r>
              <a:rPr lang="en-US" sz="1600"/>
              <a:t>A simple mechanism for the breaking of the EW symmetry can be incorporated to the Standard Model (SM) </a:t>
            </a:r>
            <a:r>
              <a:rPr lang="en-US" sz="1600">
                <a:cs typeface="Arial" charset="0"/>
              </a:rPr>
              <a:t>→ </a:t>
            </a: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Higgs Mechanism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3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4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FF1-61BA-4F01-AD79-9692577D4F8C}" type="slidenum">
              <a:rPr lang="es-ES"/>
              <a:pPr/>
              <a:t>20</a:t>
            </a:fld>
            <a:endParaRPr lang="es-E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241300"/>
          </a:xfrm>
        </p:spPr>
        <p:txBody>
          <a:bodyPr/>
          <a:lstStyle/>
          <a:p>
            <a:r>
              <a:rPr lang="es-ES"/>
              <a:t>SM channel combination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23850" y="4652963"/>
            <a:ext cx="8424863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s-ES" sz="1600"/>
              <a:t> With </a:t>
            </a:r>
            <a:r>
              <a:rPr lang="es-ES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 fb</a:t>
            </a:r>
            <a:r>
              <a:rPr lang="es-ES" sz="16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s-ES" sz="1600"/>
              <a:t> (</a:t>
            </a:r>
            <a:r>
              <a:rPr lang="es-ES" sz="1600" i="1"/>
              <a:t>~</a:t>
            </a:r>
            <a:r>
              <a:rPr lang="es-ES" sz="1600"/>
              <a:t> </a:t>
            </a:r>
            <a:r>
              <a:rPr lang="es-ES" sz="1600" u="sng"/>
              <a:t>one LHC year at low luminosity</a:t>
            </a:r>
            <a:r>
              <a:rPr lang="es-ES" sz="1600"/>
              <a:t>)</a:t>
            </a:r>
          </a:p>
          <a:p>
            <a:pPr algn="ctr">
              <a:buFont typeface="Wingdings" pitchFamily="2" charset="2"/>
              <a:buNone/>
            </a:pP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5σ discovery for 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in [~120, ~500] GeV</a:t>
            </a:r>
          </a:p>
          <a:p>
            <a:pPr algn="ctr">
              <a:buFont typeface="Wingdings" pitchFamily="2" charset="2"/>
              <a:buNone/>
            </a:pPr>
            <a:endParaRPr lang="es-ES" sz="1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r>
              <a:rPr lang="en-US" sz="1600"/>
              <a:t> With </a:t>
            </a:r>
            <a:r>
              <a:rPr lang="en-US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es-ES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fb</a:t>
            </a:r>
            <a:r>
              <a:rPr lang="es-ES" sz="16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5σ discovery for 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in [~130, ~450] GeV/c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  <a:p>
            <a:pPr algn="ctr">
              <a:buFont typeface="Wingdings" pitchFamily="2" charset="2"/>
              <a:buNone/>
            </a:pPr>
            <a:r>
              <a:rPr lang="es-ES" sz="1600"/>
              <a:t> With </a:t>
            </a:r>
            <a:r>
              <a:rPr lang="es-ES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1-2 fb</a:t>
            </a:r>
            <a:r>
              <a:rPr lang="es-ES" sz="16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1600" b="1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something can be said first with the H</a:t>
            </a:r>
            <a:r>
              <a:rPr lang="es-ES" sz="1600" b="1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→</a:t>
            </a:r>
            <a:r>
              <a:rPr lang="es-ES" sz="1600" b="1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WW channel</a:t>
            </a:r>
          </a:p>
          <a:p>
            <a:pPr algn="ctr">
              <a:buFont typeface="Wingdings" pitchFamily="2" charset="2"/>
              <a:buNone/>
            </a:pPr>
            <a:endParaRPr lang="es-ES" sz="1600"/>
          </a:p>
          <a:p>
            <a:pPr algn="ctr">
              <a:buFont typeface="Wingdings" pitchFamily="2" charset="2"/>
              <a:buNone/>
            </a:pPr>
            <a:r>
              <a:rPr lang="es-ES" sz="1600"/>
              <a:t> </a:t>
            </a: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Combining results from both experiments, around half of this luminosity</a:t>
            </a:r>
          </a:p>
        </p:txBody>
      </p:sp>
      <p:grpSp>
        <p:nvGrpSpPr>
          <p:cNvPr id="113674" name="Group 10"/>
          <p:cNvGrpSpPr>
            <a:grpSpLocks/>
          </p:cNvGrpSpPr>
          <p:nvPr/>
        </p:nvGrpSpPr>
        <p:grpSpPr bwMode="auto">
          <a:xfrm>
            <a:off x="0" y="620713"/>
            <a:ext cx="4711700" cy="3957637"/>
            <a:chOff x="0" y="572"/>
            <a:chExt cx="2968" cy="2493"/>
          </a:xfrm>
        </p:grpSpPr>
        <p:pic>
          <p:nvPicPr>
            <p:cNvPr id="11367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2"/>
              <a:ext cx="2968" cy="2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>
              <a:off x="265" y="1752"/>
              <a:ext cx="22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9" name="Group 15"/>
          <p:cNvGrpSpPr>
            <a:grpSpLocks/>
          </p:cNvGrpSpPr>
          <p:nvPr/>
        </p:nvGrpSpPr>
        <p:grpSpPr bwMode="auto">
          <a:xfrm>
            <a:off x="4735513" y="765175"/>
            <a:ext cx="4408487" cy="3886200"/>
            <a:chOff x="2983" y="482"/>
            <a:chExt cx="2777" cy="2448"/>
          </a:xfrm>
        </p:grpSpPr>
        <p:pic>
          <p:nvPicPr>
            <p:cNvPr id="113677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3" y="482"/>
              <a:ext cx="2777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3357" y="1593"/>
              <a:ext cx="224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7380288" y="2133600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>
                <a:solidFill>
                  <a:srgbClr val="FF0000"/>
                </a:solidFill>
              </a:rPr>
              <a:t>5fb</a:t>
            </a:r>
            <a:r>
              <a:rPr lang="es-ES" b="1" baseline="300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2916238" y="2133600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>
                <a:solidFill>
                  <a:srgbClr val="FF0000"/>
                </a:solidFill>
              </a:rPr>
              <a:t>5fb</a:t>
            </a:r>
            <a:r>
              <a:rPr lang="es-ES" b="1" baseline="30000">
                <a:solidFill>
                  <a:srgbClr val="FF0000"/>
                </a:solidFill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8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9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C174-1A55-4D90-B262-334CA49A5102}" type="slidenum">
              <a:rPr lang="es-ES"/>
              <a:pPr/>
              <a:t>21</a:t>
            </a:fld>
            <a:endParaRPr lang="es-ES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title"/>
          </p:nvPr>
        </p:nvSpPr>
        <p:spPr>
          <a:xfrm>
            <a:off x="395288" y="261938"/>
            <a:ext cx="8229600" cy="204787"/>
          </a:xfrm>
        </p:spPr>
        <p:txBody>
          <a:bodyPr/>
          <a:lstStyle/>
          <a:p>
            <a:r>
              <a:rPr lang="es-ES" sz="2800"/>
              <a:t>SM Higgs searches at </a:t>
            </a:r>
            <a:r>
              <a:rPr lang="es-ES" sz="2800">
                <a:cs typeface="Arial" charset="0"/>
              </a:rPr>
              <a:t>√s&lt;14TeV</a:t>
            </a:r>
          </a:p>
        </p:txBody>
      </p:sp>
      <p:pic>
        <p:nvPicPr>
          <p:cNvPr id="58376" name="Picture 8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92725" y="908050"/>
            <a:ext cx="3600450" cy="3089275"/>
          </a:xfrm>
          <a:noFill/>
          <a:ln/>
        </p:spPr>
      </p:pic>
      <p:pic>
        <p:nvPicPr>
          <p:cNvPr id="58377" name="Picture 9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76825" y="5084763"/>
            <a:ext cx="3770313" cy="1035050"/>
          </a:xfrm>
          <a:noFill/>
          <a:ln/>
        </p:spPr>
      </p:pic>
      <p:pic>
        <p:nvPicPr>
          <p:cNvPr id="58378" name="Picture 10"/>
          <p:cNvPicPr>
            <a:picLocks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219700" y="4149725"/>
            <a:ext cx="3735388" cy="936625"/>
          </a:xfrm>
          <a:noFill/>
          <a:ln/>
        </p:spPr>
      </p:pic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50825" y="908050"/>
            <a:ext cx="4824413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LHC will start working with center of mass energy lower than 14 TeV, around 10 TeV</a:t>
            </a:r>
          </a:p>
          <a:p>
            <a:r>
              <a:rPr lang="es-ES" sz="1600"/>
              <a:t>Main Effect: </a:t>
            </a:r>
            <a:r>
              <a:rPr lang="es-ES" sz="1600" u="sng"/>
              <a:t>cross section changes</a:t>
            </a:r>
          </a:p>
          <a:p>
            <a:endParaRPr lang="es-ES" sz="1600"/>
          </a:p>
          <a:p>
            <a:r>
              <a:rPr lang="es-ES" sz="1600"/>
              <a:t>Different energy of LHC has two effects:</a:t>
            </a:r>
          </a:p>
          <a:p>
            <a:endParaRPr lang="es-ES" sz="1600"/>
          </a:p>
          <a:p>
            <a:r>
              <a:rPr lang="es-ES" sz="1600"/>
              <a:t>-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Cross section for signals</a:t>
            </a:r>
            <a:r>
              <a:rPr lang="es-ES" sz="1600"/>
              <a:t>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and backgrounds</a:t>
            </a:r>
          </a:p>
          <a:p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goes down</a:t>
            </a:r>
          </a:p>
          <a:p>
            <a:endParaRPr lang="es-ES" sz="1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s-ES" sz="1600"/>
              <a:t>-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Signal</a:t>
            </a:r>
            <a:r>
              <a:rPr lang="es-ES" sz="1600"/>
              <a:t> (Higgs production)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goes down faster</a:t>
            </a:r>
            <a:r>
              <a:rPr lang="es-ES" sz="1600"/>
              <a:t>:</a:t>
            </a:r>
          </a:p>
          <a:p>
            <a:r>
              <a:rPr lang="es-ES" sz="1600"/>
              <a:t>  (Higgs is mainly produced from gg and       </a:t>
            </a:r>
          </a:p>
          <a:p>
            <a:r>
              <a:rPr lang="es-ES" sz="1600"/>
              <a:t>  backgrounds from qq)</a:t>
            </a:r>
          </a:p>
          <a:p>
            <a:endParaRPr lang="es-ES" sz="1600"/>
          </a:p>
          <a:p>
            <a:endParaRPr lang="es-ES" sz="1600"/>
          </a:p>
          <a:p>
            <a:r>
              <a:rPr lang="es-ES" sz="1600"/>
              <a:t>Efficiency and Acceptance:</a:t>
            </a:r>
          </a:p>
          <a:p>
            <a:r>
              <a:rPr lang="es-ES" sz="1600"/>
              <a:t>-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Higgs becomes relatively “heavier”,</a:t>
            </a:r>
            <a:r>
              <a:rPr lang="es-ES" sz="1600"/>
              <a:t> </a:t>
            </a:r>
          </a:p>
          <a:p>
            <a:r>
              <a:rPr lang="es-ES" sz="1600"/>
              <a:t>i.e. decay products become relatively more central for smaller LHC energies</a:t>
            </a:r>
          </a:p>
          <a:p>
            <a:pPr>
              <a:buFontTx/>
              <a:buChar char="•"/>
            </a:pPr>
            <a:endParaRPr lang="es-ES" sz="1600"/>
          </a:p>
          <a:p>
            <a:r>
              <a:rPr lang="es-ES" sz="1600"/>
              <a:t>- Therefore, the corresponding second order correction is larger than 1 (scaling factor)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1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2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7935-BD96-4349-BF3A-E276801C59AA}" type="slidenum">
              <a:rPr lang="es-ES"/>
              <a:pPr/>
              <a:t>22</a:t>
            </a:fld>
            <a:endParaRPr lang="es-ES"/>
          </a:p>
        </p:txBody>
      </p:sp>
      <p:pic>
        <p:nvPicPr>
          <p:cNvPr id="61466" name="Picture 26"/>
          <p:cNvPicPr>
            <a:picLocks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692150"/>
            <a:ext cx="4356100" cy="3608388"/>
          </a:xfrm>
          <a:noFill/>
          <a:ln/>
        </p:spPr>
      </p:pic>
      <p:pic>
        <p:nvPicPr>
          <p:cNvPr id="61464" name="Picture 24"/>
          <p:cNvPicPr>
            <a:picLocks noChangeAspect="1" noChangeArrowheads="1"/>
          </p:cNvPicPr>
          <p:nvPr>
            <p:ph sz="quarter" idx="3"/>
          </p:nvPr>
        </p:nvPicPr>
        <p:blipFill>
          <a:blip r:embed="rId4" cstate="print"/>
          <a:srcRect t="4712"/>
          <a:stretch>
            <a:fillRect/>
          </a:stretch>
        </p:blipFill>
        <p:spPr>
          <a:xfrm>
            <a:off x="0" y="3716338"/>
            <a:ext cx="3617913" cy="2889250"/>
          </a:xfrm>
          <a:noFill/>
          <a:ln/>
        </p:spPr>
      </p:pic>
      <p:sp>
        <p:nvSpPr>
          <p:cNvPr id="61450" name="Rectangle 10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964612" cy="417512"/>
          </a:xfrm>
        </p:spPr>
        <p:txBody>
          <a:bodyPr/>
          <a:lstStyle/>
          <a:p>
            <a:r>
              <a:rPr lang="es-ES"/>
              <a:t>CMS </a:t>
            </a:r>
            <a:r>
              <a:rPr lang="en-US"/>
              <a:t>projection for LHC@10TeV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5113337" cy="21605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1600"/>
              <a:t>LHC 2009 - 2010 luminosity performance – estimate: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~</a:t>
            </a:r>
            <a:r>
              <a:rPr lang="es-E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200pb</a:t>
            </a:r>
            <a:r>
              <a:rPr lang="es-ES" sz="16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s-E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of “good data”</a:t>
            </a:r>
          </a:p>
          <a:p>
            <a:pPr>
              <a:lnSpc>
                <a:spcPct val="80000"/>
              </a:lnSpc>
            </a:pPr>
            <a:endParaRPr lang="es-ES" sz="1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Strategy: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First understand detectors,</a:t>
            </a:r>
          </a:p>
          <a:p>
            <a:pPr lvl="1">
              <a:lnSpc>
                <a:spcPct val="80000"/>
              </a:lnSpc>
            </a:pP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do SM measurements,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→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then search for the Higgs…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ES" sz="1600" b="1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that possible in the early running?</a:t>
            </a:r>
          </a:p>
          <a:p>
            <a:pPr>
              <a:lnSpc>
                <a:spcPct val="80000"/>
              </a:lnSpc>
            </a:pPr>
            <a:endParaRPr lang="es-ES" sz="1600" b="1">
              <a:solidFill>
                <a:srgbClr val="CC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1042988" y="62372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CMS </a:t>
            </a:r>
            <a:r>
              <a:rPr lang="es-ES" sz="1200"/>
              <a:t>AN-2009/020</a:t>
            </a:r>
            <a:r>
              <a:rPr lang="es-ES"/>
              <a:t> </a:t>
            </a: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4067175" y="5084763"/>
            <a:ext cx="4572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With roughly ~200 pb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reach sensitivity for a SM Higgs with 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~160-170 GeV/c</a:t>
            </a:r>
            <a:r>
              <a:rPr lang="es-ES" sz="16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(comparable to the current Tevatron sensitivity) </a:t>
            </a:r>
          </a:p>
          <a:p>
            <a:pPr algn="ctr"/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 region </a:t>
            </a:r>
            <a:r>
              <a:rPr lang="es-ES" sz="1600" b="1" u="sng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just excluded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by Tevatron!!!</a:t>
            </a:r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250825" y="2997200"/>
            <a:ext cx="45720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CMS:</a:t>
            </a:r>
            <a:r>
              <a:rPr lang="es-ES" sz="1600"/>
              <a:t> 10 TeV projection using the combination of HWW and HZZ results @ 14 TeV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s-ES" sz="1600"/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3708400" y="4437063"/>
            <a:ext cx="51482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/>
              <a:t>Signal and bkgd yields re-scaled 14→10 TeV: loss of a factor of 1.5 in sensitivity, or a factor of </a:t>
            </a:r>
            <a:r>
              <a:rPr lang="en-US" sz="1600"/>
              <a:t>~</a:t>
            </a:r>
            <a:r>
              <a:rPr lang="es-ES" sz="1600"/>
              <a:t>2 in luminosity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1D4B-95A6-4ADF-9299-82217326862C}" type="slidenum">
              <a:rPr lang="es-ES"/>
              <a:pPr/>
              <a:t>23</a:t>
            </a:fld>
            <a:endParaRPr lang="es-E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346075"/>
          </a:xfrm>
        </p:spPr>
        <p:txBody>
          <a:bodyPr/>
          <a:lstStyle/>
          <a:p>
            <a:r>
              <a:rPr lang="es-ES"/>
              <a:t>Conclusions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8964613" cy="52562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800"/>
              <a:t>	EW Symmetry breaking is puzzling; but the </a:t>
            </a:r>
            <a:r>
              <a:rPr lang="es-E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Large Hadron Collider</a:t>
            </a:r>
            <a:r>
              <a:rPr lang="es-ES" sz="1800"/>
              <a:t> is in a very good position to shed light on this.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/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	All the machinery is </a:t>
            </a:r>
            <a:r>
              <a:rPr lang="es-E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getting ready to start again this late fall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	Not pushing (low energy, low luminosity). 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	With the first collision data we’ll try to understand our detectors, but </a:t>
            </a:r>
            <a:r>
              <a:rPr lang="es-ES" sz="1800" b="1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even in the early running, we’ll be able to start doing some Higgs physics!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 b="1">
              <a:solidFill>
                <a:srgbClr val="CC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ATLAS</a:t>
            </a: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s-ES" sz="1800" b="1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CMS</a:t>
            </a: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are more than ready to start looking for the Higgs Boson.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E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a SM Higgs, combining ATLAS &amp; CMS @14TeV, between ~1 and 5 fb</a:t>
            </a:r>
            <a:r>
              <a:rPr lang="es-ES" sz="1800" b="1" baseline="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 </a:t>
            </a:r>
            <a:r>
              <a:rPr lang="es-E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are needed depending on mass value. 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E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~0.1 fb</a:t>
            </a:r>
            <a:r>
              <a:rPr lang="es-ES" sz="1800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s-E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s-ES" sz="1800"/>
              <a:t>exclusion limits will start carving into SM Higgs cross section</a:t>
            </a: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~0.5 fb</a:t>
            </a:r>
            <a:r>
              <a:rPr lang="es-ES" sz="1800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s-E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s-ES" sz="1800"/>
              <a:t>5</a:t>
            </a:r>
            <a:r>
              <a:rPr lang="el-GR" sz="1800">
                <a:cs typeface="Arial" charset="0"/>
              </a:rPr>
              <a:t>σ</a:t>
            </a:r>
            <a:r>
              <a:rPr lang="es-ES" sz="1800"/>
              <a:t> sensitivity for M</a:t>
            </a:r>
            <a:r>
              <a:rPr lang="es-ES" sz="1800" baseline="-25000"/>
              <a:t>H</a:t>
            </a:r>
            <a:r>
              <a:rPr lang="es-ES" sz="1800"/>
              <a:t>~160-170 GeV/c</a:t>
            </a:r>
            <a:r>
              <a:rPr lang="es-ES" sz="1800" baseline="30000"/>
              <a:t>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E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~5 fb</a:t>
            </a:r>
            <a:r>
              <a:rPr lang="es-ES" sz="1800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s-E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s-ES" sz="1800"/>
              <a:t>SM Higgs is discovered (or excluded) in full range </a:t>
            </a:r>
            <a:r>
              <a:rPr lang="es-ES" sz="1600"/>
              <a:t>(~110-500)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/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	Something has to happen, maybe it’s a Higgs, maybe not, but at CERN, we’re willing to start the hunting…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6084888" y="6092825"/>
            <a:ext cx="267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Thanks for listening!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A82-DD9A-47D9-8664-09DC455FA603}" type="slidenum">
              <a:rPr lang="es-ES"/>
              <a:pPr/>
              <a:t>3</a:t>
            </a:fld>
            <a:endParaRPr lang="es-E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Large Hadron Collider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427538" y="981075"/>
            <a:ext cx="4465637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The Large Hadron collider is a </a:t>
            </a: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26 Km</a:t>
            </a:r>
            <a:r>
              <a:rPr lang="en-US" sz="1600"/>
              <a:t>  long circular accelerator built at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CERN</a:t>
            </a:r>
            <a:r>
              <a:rPr lang="en-US" sz="1600"/>
              <a:t>, near Geneva, in 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Switzerland</a:t>
            </a:r>
            <a:r>
              <a:rPr lang="en-US" sz="1600"/>
              <a:t>.</a:t>
            </a:r>
          </a:p>
          <a:p>
            <a:endParaRPr lang="en-US" sz="1600"/>
          </a:p>
          <a:p>
            <a:r>
              <a:rPr lang="en-US" sz="1600"/>
              <a:t>The magnetic field is created by 1232 superconducting dipole magnets (plus hundreds of focusing and correction magnets) arranged in a ring in the tunnel.</a:t>
            </a:r>
          </a:p>
          <a:p>
            <a:endParaRPr lang="en-US" sz="1600"/>
          </a:p>
        </p:txBody>
      </p:sp>
      <p:pic>
        <p:nvPicPr>
          <p:cNvPr id="129030" name="Picture 6" descr="ph07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3141663"/>
            <a:ext cx="3810000" cy="3381375"/>
          </a:xfrm>
          <a:prstGeom prst="rect">
            <a:avLst/>
          </a:prstGeom>
          <a:noFill/>
        </p:spPr>
      </p:pic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179388" y="5013325"/>
            <a:ext cx="439261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The design (proton-proton) collision energy is the highest ever: </a:t>
            </a:r>
            <a:r>
              <a:rPr lang="en-U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14 TeV</a:t>
            </a:r>
          </a:p>
          <a:p>
            <a:pPr algn="ctr"/>
            <a:r>
              <a:rPr lang="en-US" sz="1600">
                <a:solidFill>
                  <a:srgbClr val="3333FF"/>
                </a:solidFill>
              </a:rPr>
              <a:t>(~10TeV intended for the first data)</a:t>
            </a:r>
          </a:p>
          <a:p>
            <a:pPr algn="ctr"/>
            <a:endParaRPr lang="en-US" sz="1600">
              <a:solidFill>
                <a:srgbClr val="3333FF"/>
              </a:solidFill>
            </a:endParaRPr>
          </a:p>
          <a:p>
            <a:pPr algn="ctr"/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It’s set up to re-start this fall!</a:t>
            </a:r>
            <a:r>
              <a:rPr lang="en-US" sz="1600"/>
              <a:t> (cross-fingers)</a:t>
            </a:r>
          </a:p>
        </p:txBody>
      </p:sp>
      <p:pic>
        <p:nvPicPr>
          <p:cNvPr id="129032" name="Picture 8" descr="layout_lhc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981075"/>
            <a:ext cx="3905250" cy="3154363"/>
          </a:xfrm>
          <a:prstGeom prst="rect">
            <a:avLst/>
          </a:prstGeom>
          <a:noFill/>
        </p:spPr>
      </p:pic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179388" y="4149725"/>
            <a:ext cx="43402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It has 4 big experiments (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ALICE, ATLAS, CMS, LHCb</a:t>
            </a:r>
            <a:r>
              <a:rPr lang="en-US" sz="1600"/>
              <a:t>), two of them (CMS and ATLAS) are intended for general purposes.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45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46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826E-760F-4216-BB2E-031650CAD2B7}" type="slidenum">
              <a:rPr lang="es-ES"/>
              <a:pPr/>
              <a:t>4</a:t>
            </a:fld>
            <a:endParaRPr lang="es-ES"/>
          </a:p>
        </p:txBody>
      </p:sp>
      <p:pic>
        <p:nvPicPr>
          <p:cNvPr id="128189" name="Picture 189" descr="CMSn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4724400"/>
            <a:ext cx="1728787" cy="1149350"/>
          </a:xfrm>
          <a:prstGeom prst="rect">
            <a:avLst/>
          </a:prstGeom>
          <a:noFill/>
        </p:spPr>
      </p:pic>
      <p:pic>
        <p:nvPicPr>
          <p:cNvPr id="128190" name="Picture 190" descr="atlas_b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4365625"/>
            <a:ext cx="2663825" cy="1998663"/>
          </a:xfrm>
          <a:prstGeom prst="rect">
            <a:avLst/>
          </a:prstGeom>
          <a:noFill/>
        </p:spPr>
      </p:pic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ATLAS Vs. CMS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71550" y="6237288"/>
            <a:ext cx="7935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Similar concepts, different execution, detector technologies, design emphasis…</a:t>
            </a:r>
          </a:p>
        </p:txBody>
      </p:sp>
      <p:graphicFrame>
        <p:nvGraphicFramePr>
          <p:cNvPr id="128201" name="Group 201"/>
          <p:cNvGraphicFramePr>
            <a:graphicFrameLocks noGrp="1"/>
          </p:cNvGraphicFramePr>
          <p:nvPr>
            <p:ph sz="half" idx="2"/>
          </p:nvPr>
        </p:nvGraphicFramePr>
        <p:xfrm>
          <a:off x="0" y="836613"/>
          <a:ext cx="9144000" cy="3718560"/>
        </p:xfrm>
        <a:graphic>
          <a:graphicData uri="http://schemas.openxmlformats.org/drawingml/2006/table">
            <a:tbl>
              <a:tblPr/>
              <a:tblGrid>
                <a:gridCol w="1428750"/>
                <a:gridCol w="4013200"/>
                <a:gridCol w="37020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ATLAS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(A Toroidal LHC ApparatuS)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(Compact Muon Solenoid)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Dimensions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Width: 44m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Diameter: 22 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Weight: 7.000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Width: 22 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Diameter: 15 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Weight: 14.500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Magnetic 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2T solenoid + 3 toroid (0.5T barrel, 1T endcaps)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4T solenoid + return yoke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 pixels, strips + TRT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 pixels, strips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 + LAr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(Liquid Argon Calorimeter)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(Optimized towards background rejection)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PbWO4 crystals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(Crystal calorimeter)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(optimized towards precise measurements)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 + scint. / Cu + LAr (10</a:t>
                      </a:r>
                      <a:r>
                        <a:rPr kumimoji="0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λ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l-G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 + scintillator (5.8</a:t>
                      </a:r>
                      <a:r>
                        <a:rPr kumimoji="0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λ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+ catcher)</a:t>
                      </a:r>
                      <a:endParaRPr kumimoji="0" lang="el-G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Muon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 core spectrometer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Iron core spectrometer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– Level (region-of-interest 2-Level)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2 -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AD4-38B5-4F33-93E2-D0CF8386A8B7}" type="slidenum">
              <a:rPr lang="es-ES"/>
              <a:pPr/>
              <a:t>5</a:t>
            </a:fld>
            <a:endParaRPr lang="es-ES"/>
          </a:p>
        </p:txBody>
      </p:sp>
      <p:pic>
        <p:nvPicPr>
          <p:cNvPr id="131077" name="Picture 5" descr="w09_blueb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250"/>
            <a:ext cx="3144838" cy="3455988"/>
          </a:xfrm>
          <a:prstGeom prst="rect">
            <a:avLst/>
          </a:prstGeom>
          <a:noFill/>
        </p:spPr>
      </p:pic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Searching for a SM Higgs: Direct searches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2916238" y="742950"/>
            <a:ext cx="62277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s-ES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LEP </a:t>
            </a:r>
            <a:r>
              <a:rPr lang="es-ES" sz="1600"/>
              <a:t>experiments have set a 95% CL lower limit of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s-ES" sz="1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≥ 114 GeV</a:t>
            </a:r>
            <a:r>
              <a:rPr lang="es-ES" sz="1600" b="1">
                <a:cs typeface="Arial" charset="0"/>
              </a:rPr>
              <a:t>. </a:t>
            </a:r>
          </a:p>
          <a:p>
            <a:pPr algn="ctr"/>
            <a:r>
              <a:rPr lang="es-ES" sz="1600"/>
              <a:t>In addition to that, the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precision electroweak measurements</a:t>
            </a:r>
            <a:r>
              <a:rPr lang="es-ES" sz="1600"/>
              <a:t> tell us that the mass of the Standard-Model Higgs boson is lower than ~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163 GeV. </a:t>
            </a:r>
          </a:p>
          <a:p>
            <a:pPr algn="ctr"/>
            <a:r>
              <a:rPr lang="es-ES" sz="1600"/>
              <a:t>This limit increases to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191 GeV</a:t>
            </a:r>
            <a:r>
              <a:rPr lang="es-ES" sz="1600"/>
              <a:t> when including the </a:t>
            </a:r>
            <a:r>
              <a:rPr lang="es-ES" sz="1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LEP-2</a:t>
            </a:r>
            <a:r>
              <a:rPr lang="es-ES" sz="1600"/>
              <a:t> data.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79388" y="4076700"/>
            <a:ext cx="39957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/>
              <a:t>The Tevatron experiments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CDF</a:t>
            </a:r>
            <a:r>
              <a:rPr lang="es-ES" sz="1600"/>
              <a:t> and </a:t>
            </a:r>
            <a:r>
              <a:rPr lang="es-E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DØ </a:t>
            </a:r>
            <a:r>
              <a:rPr lang="es-ES" sz="1600"/>
              <a:t>also search for the Standard-Model Higgs boson; the most recent combined result </a:t>
            </a: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excludes the mass range of 160 GeV to 170 GeV at 95%CL</a:t>
            </a:r>
            <a:r>
              <a:rPr lang="es-ES" sz="1600"/>
              <a:t>. </a:t>
            </a:r>
          </a:p>
        </p:txBody>
      </p:sp>
      <p:pic>
        <p:nvPicPr>
          <p:cNvPr id="131080" name="Picture 8" descr="fig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1700213"/>
            <a:ext cx="5364162" cy="4021137"/>
          </a:xfrm>
          <a:prstGeom prst="rect">
            <a:avLst/>
          </a:prstGeom>
          <a:noFill/>
        </p:spPr>
      </p:pic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684213" y="5516563"/>
            <a:ext cx="7848600" cy="641350"/>
          </a:xfrm>
          <a:prstGeom prst="rect">
            <a:avLst/>
          </a:prstGeom>
          <a:solidFill>
            <a:srgbClr val="CC99FF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Directly measured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&gt; 114 GeV</a:t>
            </a:r>
            <a:r>
              <a:rPr lang="en-US"/>
              <a:t> and outside the </a:t>
            </a:r>
            <a:r>
              <a:rPr lang="en-US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[160, 170]</a:t>
            </a:r>
            <a:r>
              <a:rPr lang="en-US"/>
              <a:t> interval</a:t>
            </a:r>
          </a:p>
          <a:p>
            <a:pPr algn="ctr"/>
            <a:r>
              <a:rPr lang="en-US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Indirect (precision fit)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en-US"/>
              <a:t>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&lt; 163 GeV</a:t>
            </a:r>
            <a:r>
              <a:rPr lang="en-US"/>
              <a:t>; including LEP2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&lt; 191 GeV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555875" y="6237288"/>
            <a:ext cx="4016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http://lepewwg.web.cern.ch/LEPEWWG/</a:t>
            </a:r>
            <a:endParaRPr lang="en-US" sz="16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23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2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1C0-6E47-4F73-A398-33A9D91F299C}" type="slidenum">
              <a:rPr lang="es-ES"/>
              <a:pPr/>
              <a:t>6</a:t>
            </a:fld>
            <a:endParaRPr lang="es-ES"/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2205038"/>
            <a:ext cx="5516563" cy="3687762"/>
          </a:xfrm>
          <a:prstGeom prst="rect">
            <a:avLst/>
          </a:prstGeom>
          <a:noFill/>
        </p:spPr>
      </p:pic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981075"/>
            <a:ext cx="1608138" cy="531813"/>
          </a:xfrm>
          <a:prstGeom prst="rect">
            <a:avLst/>
          </a:prstGeom>
          <a:noFill/>
        </p:spPr>
      </p:pic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250825" y="1557338"/>
            <a:ext cx="1752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B8003D"/>
                </a:solidFill>
              </a:rPr>
              <a:t>gluon-gluon fusion</a:t>
            </a:r>
          </a:p>
          <a:p>
            <a:r>
              <a:rPr lang="en-GB" sz="1400">
                <a:solidFill>
                  <a:srgbClr val="B8003D"/>
                </a:solidFill>
              </a:rPr>
              <a:t>K ~ 2</a:t>
            </a:r>
          </a:p>
          <a:p>
            <a:r>
              <a:rPr lang="en-GB" sz="1400">
                <a:solidFill>
                  <a:srgbClr val="B8003D"/>
                </a:solidFill>
              </a:rPr>
              <a:t>Unc. NNLO 10-20%</a:t>
            </a:r>
          </a:p>
          <a:p>
            <a:r>
              <a:rPr lang="en-GB" sz="1400">
                <a:solidFill>
                  <a:srgbClr val="B8003D"/>
                </a:solidFill>
              </a:rPr>
              <a:t>Large backgrounds </a:t>
            </a:r>
          </a:p>
          <a:p>
            <a:r>
              <a:rPr lang="en-GB" sz="1400">
                <a:solidFill>
                  <a:srgbClr val="B8003D"/>
                </a:solidFill>
              </a:rPr>
              <a:t>at low mass</a:t>
            </a:r>
          </a:p>
        </p:txBody>
      </p:sp>
      <p:pic>
        <p:nvPicPr>
          <p:cNvPr id="13620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5589588"/>
            <a:ext cx="1600200" cy="1082675"/>
          </a:xfrm>
          <a:prstGeom prst="rect">
            <a:avLst/>
          </a:prstGeom>
          <a:noFill/>
        </p:spPr>
      </p:pic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5795963" y="5805488"/>
            <a:ext cx="14414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folHlink"/>
                </a:solidFill>
              </a:rPr>
              <a:t>tt-fusion</a:t>
            </a:r>
          </a:p>
          <a:p>
            <a:r>
              <a:rPr lang="en-GB" sz="1400">
                <a:solidFill>
                  <a:schemeClr val="folHlink"/>
                </a:solidFill>
              </a:rPr>
              <a:t>~10% unc. NLO</a:t>
            </a:r>
          </a:p>
          <a:p>
            <a:r>
              <a:rPr lang="en-GB" sz="1400">
                <a:solidFill>
                  <a:schemeClr val="folHlink"/>
                </a:solidFill>
              </a:rPr>
              <a:t>K ~1.2</a:t>
            </a:r>
          </a:p>
        </p:txBody>
      </p:sp>
      <p:pic>
        <p:nvPicPr>
          <p:cNvPr id="13620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950" y="836613"/>
            <a:ext cx="1600200" cy="1025525"/>
          </a:xfrm>
          <a:prstGeom prst="rect">
            <a:avLst/>
          </a:prstGeom>
          <a:noFill/>
        </p:spPr>
      </p:pic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4932363" y="836613"/>
            <a:ext cx="2163762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0066CC"/>
                </a:solidFill>
              </a:rPr>
              <a:t>(VBF) W,Z fusion</a:t>
            </a:r>
          </a:p>
          <a:p>
            <a:r>
              <a:rPr lang="en-GB" sz="1400">
                <a:solidFill>
                  <a:srgbClr val="0066CC"/>
                </a:solidFill>
              </a:rPr>
              <a:t>&lt; 10% unc. NLO</a:t>
            </a:r>
          </a:p>
          <a:p>
            <a:r>
              <a:rPr lang="en-GB" sz="1400">
                <a:solidFill>
                  <a:srgbClr val="0066CC"/>
                </a:solidFill>
              </a:rPr>
              <a:t>K ~ 1.1</a:t>
            </a:r>
          </a:p>
          <a:p>
            <a:r>
              <a:rPr lang="en-GB" sz="1400">
                <a:solidFill>
                  <a:srgbClr val="0066CC"/>
                </a:solidFill>
              </a:rPr>
              <a:t>increasingly</a:t>
            </a:r>
            <a:br>
              <a:rPr lang="en-GB" sz="1400">
                <a:solidFill>
                  <a:srgbClr val="0066CC"/>
                </a:solidFill>
              </a:rPr>
            </a:br>
            <a:r>
              <a:rPr lang="en-GB" sz="1400">
                <a:solidFill>
                  <a:srgbClr val="0066CC"/>
                </a:solidFill>
              </a:rPr>
              <a:t>important at high masses</a:t>
            </a:r>
          </a:p>
        </p:txBody>
      </p:sp>
      <p:pic>
        <p:nvPicPr>
          <p:cNvPr id="136210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850" y="5229225"/>
            <a:ext cx="1600200" cy="625475"/>
          </a:xfrm>
          <a:prstGeom prst="rect">
            <a:avLst/>
          </a:prstGeom>
          <a:noFill/>
        </p:spPr>
      </p:pic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2339975" y="5805488"/>
            <a:ext cx="19478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400"/>
              <a:t>associated production</a:t>
            </a:r>
            <a:br>
              <a:rPr lang="en-GB" sz="1400"/>
            </a:br>
            <a:r>
              <a:rPr lang="en-GB" sz="1400"/>
              <a:t>in the low mass region</a:t>
            </a:r>
          </a:p>
          <a:p>
            <a:pPr algn="ctr"/>
            <a:r>
              <a:rPr lang="en-GB" sz="1400"/>
              <a:t>(‘easy’ triggering)</a:t>
            </a:r>
          </a:p>
        </p:txBody>
      </p:sp>
      <p:sp>
        <p:nvSpPr>
          <p:cNvPr id="136214" name="AutoShape 22"/>
          <p:cNvSpPr>
            <a:spLocks noChangeArrowheads="1"/>
          </p:cNvSpPr>
          <p:nvPr/>
        </p:nvSpPr>
        <p:spPr bwMode="auto">
          <a:xfrm>
            <a:off x="179388" y="765175"/>
            <a:ext cx="1944687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B8003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2195513" y="2276475"/>
            <a:ext cx="504825" cy="21590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17" name="AutoShape 25"/>
          <p:cNvSpPr>
            <a:spLocks noChangeArrowheads="1"/>
          </p:cNvSpPr>
          <p:nvPr/>
        </p:nvSpPr>
        <p:spPr bwMode="auto">
          <a:xfrm>
            <a:off x="4932363" y="765175"/>
            <a:ext cx="3887787" cy="1295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 flipH="1">
            <a:off x="4787900" y="2133600"/>
            <a:ext cx="431800" cy="1439863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19" name="AutoShape 27"/>
          <p:cNvSpPr>
            <a:spLocks noChangeArrowheads="1"/>
          </p:cNvSpPr>
          <p:nvPr/>
        </p:nvSpPr>
        <p:spPr bwMode="auto">
          <a:xfrm>
            <a:off x="5724525" y="5589588"/>
            <a:ext cx="3240088" cy="10795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 flipH="1" flipV="1">
            <a:off x="6516688" y="4724400"/>
            <a:ext cx="647700" cy="7191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323850" y="5876925"/>
            <a:ext cx="1520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990099"/>
                </a:solidFill>
              </a:rPr>
              <a:t>&lt; 5% unc. NNLO</a:t>
            </a:r>
          </a:p>
          <a:p>
            <a:r>
              <a:rPr lang="en-US" sz="1400">
                <a:solidFill>
                  <a:srgbClr val="990099"/>
                </a:solidFill>
              </a:rPr>
              <a:t>K ~1.4</a:t>
            </a:r>
          </a:p>
        </p:txBody>
      </p:sp>
      <p:sp>
        <p:nvSpPr>
          <p:cNvPr id="136222" name="AutoShape 30"/>
          <p:cNvSpPr>
            <a:spLocks noChangeArrowheads="1"/>
          </p:cNvSpPr>
          <p:nvPr/>
        </p:nvSpPr>
        <p:spPr bwMode="auto">
          <a:xfrm>
            <a:off x="179388" y="5013325"/>
            <a:ext cx="1871662" cy="143986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 flipV="1">
            <a:off x="2051050" y="4149725"/>
            <a:ext cx="1873250" cy="790575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179388" y="2852738"/>
            <a:ext cx="181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400"/>
              <a:t>gg fusion dominates </a:t>
            </a:r>
          </a:p>
        </p:txBody>
      </p:sp>
      <p:sp>
        <p:nvSpPr>
          <p:cNvPr id="13622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SM Higgs production at LHC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29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3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7EB2-3A98-4909-9C63-402FEDB85191}" type="slidenum">
              <a:rPr lang="es-ES"/>
              <a:pPr/>
              <a:t>7</a:t>
            </a:fld>
            <a:endParaRPr lang="es-ES"/>
          </a:p>
        </p:txBody>
      </p:sp>
      <p:grpSp>
        <p:nvGrpSpPr>
          <p:cNvPr id="137259" name="Group 43"/>
          <p:cNvGrpSpPr>
            <a:grpSpLocks/>
          </p:cNvGrpSpPr>
          <p:nvPr/>
        </p:nvGrpSpPr>
        <p:grpSpPr bwMode="auto">
          <a:xfrm>
            <a:off x="1908175" y="2205038"/>
            <a:ext cx="5516563" cy="3687762"/>
            <a:chOff x="1202" y="1389"/>
            <a:chExt cx="3475" cy="2323"/>
          </a:xfrm>
        </p:grpSpPr>
        <p:pic>
          <p:nvPicPr>
            <p:cNvPr id="137255" name="Picture 3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2" y="1389"/>
              <a:ext cx="3475" cy="2323"/>
            </a:xfrm>
            <a:prstGeom prst="rect">
              <a:avLst/>
            </a:prstGeom>
            <a:noFill/>
          </p:spPr>
        </p:pic>
        <p:sp>
          <p:nvSpPr>
            <p:cNvPr id="137256" name="Rectangle 40"/>
            <p:cNvSpPr>
              <a:spLocks noChangeArrowheads="1"/>
            </p:cNvSpPr>
            <p:nvPr/>
          </p:nvSpPr>
          <p:spPr bwMode="auto">
            <a:xfrm>
              <a:off x="1565" y="1389"/>
              <a:ext cx="317" cy="1920"/>
            </a:xfrm>
            <a:prstGeom prst="rect">
              <a:avLst/>
            </a:prstGeom>
            <a:solidFill>
              <a:srgbClr val="FF0000">
                <a:alpha val="46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7" name="Rectangle 41"/>
            <p:cNvSpPr>
              <a:spLocks noChangeArrowheads="1"/>
            </p:cNvSpPr>
            <p:nvPr/>
          </p:nvSpPr>
          <p:spPr bwMode="auto">
            <a:xfrm>
              <a:off x="2018" y="1389"/>
              <a:ext cx="23" cy="1920"/>
            </a:xfrm>
            <a:prstGeom prst="rect">
              <a:avLst/>
            </a:prstGeom>
            <a:solidFill>
              <a:srgbClr val="FF0000">
                <a:alpha val="46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8" name="Rectangle 42"/>
            <p:cNvSpPr>
              <a:spLocks noChangeArrowheads="1"/>
            </p:cNvSpPr>
            <p:nvPr/>
          </p:nvSpPr>
          <p:spPr bwMode="auto">
            <a:xfrm>
              <a:off x="2109" y="1389"/>
              <a:ext cx="2245" cy="1920"/>
            </a:xfrm>
            <a:prstGeom prst="rect">
              <a:avLst/>
            </a:prstGeom>
            <a:solidFill>
              <a:srgbClr val="FF0000">
                <a:alpha val="46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981075"/>
            <a:ext cx="1608138" cy="531813"/>
          </a:xfrm>
          <a:prstGeom prst="rect">
            <a:avLst/>
          </a:prstGeom>
          <a:noFill/>
        </p:spPr>
      </p:pic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0825" y="1557338"/>
            <a:ext cx="1752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B8003D"/>
                </a:solidFill>
              </a:rPr>
              <a:t>gluon-gluon fusion</a:t>
            </a:r>
          </a:p>
          <a:p>
            <a:r>
              <a:rPr lang="en-GB" sz="1400">
                <a:solidFill>
                  <a:srgbClr val="B8003D"/>
                </a:solidFill>
              </a:rPr>
              <a:t>K ~ 2</a:t>
            </a:r>
          </a:p>
          <a:p>
            <a:r>
              <a:rPr lang="en-GB" sz="1400">
                <a:solidFill>
                  <a:srgbClr val="B8003D"/>
                </a:solidFill>
              </a:rPr>
              <a:t>Unc. NNLO 10-20%</a:t>
            </a:r>
          </a:p>
          <a:p>
            <a:r>
              <a:rPr lang="en-GB" sz="1400">
                <a:solidFill>
                  <a:srgbClr val="B8003D"/>
                </a:solidFill>
              </a:rPr>
              <a:t>Large backgrounds </a:t>
            </a:r>
          </a:p>
          <a:p>
            <a:r>
              <a:rPr lang="en-GB" sz="1400">
                <a:solidFill>
                  <a:srgbClr val="B8003D"/>
                </a:solidFill>
              </a:rPr>
              <a:t>at low mass</a:t>
            </a:r>
          </a:p>
        </p:txBody>
      </p:sp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5589588"/>
            <a:ext cx="1600200" cy="1082675"/>
          </a:xfrm>
          <a:prstGeom prst="rect">
            <a:avLst/>
          </a:prstGeom>
          <a:noFill/>
        </p:spPr>
      </p:pic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5795963" y="5805488"/>
            <a:ext cx="14414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folHlink"/>
                </a:solidFill>
              </a:rPr>
              <a:t>tt-fusion</a:t>
            </a:r>
          </a:p>
          <a:p>
            <a:r>
              <a:rPr lang="en-GB" sz="1400">
                <a:solidFill>
                  <a:schemeClr val="folHlink"/>
                </a:solidFill>
              </a:rPr>
              <a:t>~10% unc. NLO</a:t>
            </a:r>
          </a:p>
          <a:p>
            <a:r>
              <a:rPr lang="en-GB" sz="1400">
                <a:solidFill>
                  <a:schemeClr val="folHlink"/>
                </a:solidFill>
              </a:rPr>
              <a:t>K ~1.2</a:t>
            </a:r>
          </a:p>
        </p:txBody>
      </p:sp>
      <p:pic>
        <p:nvPicPr>
          <p:cNvPr id="1372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950" y="836613"/>
            <a:ext cx="1600200" cy="1025525"/>
          </a:xfrm>
          <a:prstGeom prst="rect">
            <a:avLst/>
          </a:prstGeom>
          <a:noFill/>
        </p:spPr>
      </p:pic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4932363" y="836613"/>
            <a:ext cx="2163762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0066CC"/>
                </a:solidFill>
              </a:rPr>
              <a:t>(VBF) W,Z fusion</a:t>
            </a:r>
          </a:p>
          <a:p>
            <a:r>
              <a:rPr lang="en-GB" sz="1400">
                <a:solidFill>
                  <a:srgbClr val="0066CC"/>
                </a:solidFill>
              </a:rPr>
              <a:t>&lt; 10% unc. NLO</a:t>
            </a:r>
          </a:p>
          <a:p>
            <a:r>
              <a:rPr lang="en-GB" sz="1400">
                <a:solidFill>
                  <a:srgbClr val="0066CC"/>
                </a:solidFill>
              </a:rPr>
              <a:t>K ~ 1.1</a:t>
            </a:r>
          </a:p>
          <a:p>
            <a:r>
              <a:rPr lang="en-GB" sz="1400">
                <a:solidFill>
                  <a:srgbClr val="0066CC"/>
                </a:solidFill>
              </a:rPr>
              <a:t>increasingly</a:t>
            </a:r>
            <a:br>
              <a:rPr lang="en-GB" sz="1400">
                <a:solidFill>
                  <a:srgbClr val="0066CC"/>
                </a:solidFill>
              </a:rPr>
            </a:br>
            <a:r>
              <a:rPr lang="en-GB" sz="1400">
                <a:solidFill>
                  <a:srgbClr val="0066CC"/>
                </a:solidFill>
              </a:rPr>
              <a:t>important at high masses</a:t>
            </a:r>
          </a:p>
        </p:txBody>
      </p:sp>
      <p:pic>
        <p:nvPicPr>
          <p:cNvPr id="13722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850" y="5229225"/>
            <a:ext cx="1600200" cy="625475"/>
          </a:xfrm>
          <a:prstGeom prst="rect">
            <a:avLst/>
          </a:prstGeom>
          <a:noFill/>
        </p:spPr>
      </p:pic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339975" y="5805488"/>
            <a:ext cx="19478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400"/>
              <a:t>associated production</a:t>
            </a:r>
            <a:br>
              <a:rPr lang="en-GB" sz="1400"/>
            </a:br>
            <a:r>
              <a:rPr lang="en-GB" sz="1400"/>
              <a:t>in the low mass region</a:t>
            </a:r>
          </a:p>
          <a:p>
            <a:pPr algn="ctr"/>
            <a:r>
              <a:rPr lang="en-GB" sz="1400"/>
              <a:t>(‘easy’ triggering)</a:t>
            </a:r>
          </a:p>
        </p:txBody>
      </p:sp>
      <p:sp>
        <p:nvSpPr>
          <p:cNvPr id="137228" name="AutoShape 12"/>
          <p:cNvSpPr>
            <a:spLocks noChangeArrowheads="1"/>
          </p:cNvSpPr>
          <p:nvPr/>
        </p:nvSpPr>
        <p:spPr bwMode="auto">
          <a:xfrm>
            <a:off x="179388" y="765175"/>
            <a:ext cx="1944687" cy="201612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B8003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2195513" y="2276475"/>
            <a:ext cx="504825" cy="21590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0" name="AutoShape 14"/>
          <p:cNvSpPr>
            <a:spLocks noChangeArrowheads="1"/>
          </p:cNvSpPr>
          <p:nvPr/>
        </p:nvSpPr>
        <p:spPr bwMode="auto">
          <a:xfrm>
            <a:off x="4932363" y="765175"/>
            <a:ext cx="3887787" cy="1295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H="1">
            <a:off x="4787900" y="2133600"/>
            <a:ext cx="431800" cy="1439863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2" name="AutoShape 16"/>
          <p:cNvSpPr>
            <a:spLocks noChangeArrowheads="1"/>
          </p:cNvSpPr>
          <p:nvPr/>
        </p:nvSpPr>
        <p:spPr bwMode="auto">
          <a:xfrm>
            <a:off x="5724525" y="5589588"/>
            <a:ext cx="3240088" cy="10795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 flipH="1" flipV="1">
            <a:off x="6516688" y="4724400"/>
            <a:ext cx="647700" cy="7191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323850" y="5876925"/>
            <a:ext cx="1520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990099"/>
                </a:solidFill>
              </a:rPr>
              <a:t>&lt; 5% unc. NNLO</a:t>
            </a:r>
          </a:p>
          <a:p>
            <a:r>
              <a:rPr lang="en-US" sz="1400">
                <a:solidFill>
                  <a:srgbClr val="990099"/>
                </a:solidFill>
              </a:rPr>
              <a:t>K ~1.4</a:t>
            </a:r>
          </a:p>
        </p:txBody>
      </p:sp>
      <p:sp>
        <p:nvSpPr>
          <p:cNvPr id="137235" name="AutoShape 19"/>
          <p:cNvSpPr>
            <a:spLocks noChangeArrowheads="1"/>
          </p:cNvSpPr>
          <p:nvPr/>
        </p:nvSpPr>
        <p:spPr bwMode="auto">
          <a:xfrm>
            <a:off x="179388" y="5013325"/>
            <a:ext cx="1871662" cy="143986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99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 flipV="1">
            <a:off x="2051050" y="4149725"/>
            <a:ext cx="1873250" cy="790575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179388" y="2852738"/>
            <a:ext cx="181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400"/>
              <a:t>gg fusion dominates </a:t>
            </a:r>
          </a:p>
        </p:txBody>
      </p:sp>
      <p:sp>
        <p:nvSpPr>
          <p:cNvPr id="137262" name="Oval 46"/>
          <p:cNvSpPr>
            <a:spLocks noChangeArrowheads="1"/>
          </p:cNvSpPr>
          <p:nvPr/>
        </p:nvSpPr>
        <p:spPr bwMode="auto">
          <a:xfrm>
            <a:off x="2771775" y="1989138"/>
            <a:ext cx="863600" cy="3527425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3851275" y="3644900"/>
            <a:ext cx="264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Quite a Small Window!</a:t>
            </a:r>
          </a:p>
        </p:txBody>
      </p:sp>
      <p:sp>
        <p:nvSpPr>
          <p:cNvPr id="137267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SM Higgs production at LHC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8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9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113A-0BD2-41FC-BF04-3ADB5C0DBB92}" type="slidenum">
              <a:rPr lang="es-ES"/>
              <a:pPr/>
              <a:t>8</a:t>
            </a:fld>
            <a:endParaRPr lang="es-ES"/>
          </a:p>
        </p:txBody>
      </p:sp>
      <p:pic>
        <p:nvPicPr>
          <p:cNvPr id="139286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538"/>
            <a:ext cx="4572000" cy="492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69862"/>
          </a:xfrm>
        </p:spPr>
        <p:txBody>
          <a:bodyPr/>
          <a:lstStyle/>
          <a:p>
            <a:r>
              <a:rPr lang="es-ES"/>
              <a:t>SM Higgs decays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4645025" y="1125538"/>
            <a:ext cx="4498975" cy="32400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/>
              <a:t>At low mass (M</a:t>
            </a:r>
            <a:r>
              <a:rPr lang="es-ES" sz="1600" baseline="-25000"/>
              <a:t>H</a:t>
            </a:r>
            <a:r>
              <a:rPr lang="es-ES" sz="1600"/>
              <a:t>&lt; 2M</a:t>
            </a:r>
            <a:r>
              <a:rPr lang="es-ES" sz="1600" baseline="-25000"/>
              <a:t>Z</a:t>
            </a:r>
            <a:r>
              <a:rPr lang="es-ES" sz="16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rgbClr val="FF0000"/>
                </a:solidFill>
              </a:rPr>
              <a:t>Dominant bb; huge QCD background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H→</a:t>
            </a:r>
            <a:r>
              <a:rPr lang="es-ES" sz="1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tt</a:t>
            </a:r>
            <a:r>
              <a:rPr lang="es-ES" sz="1600">
                <a:solidFill>
                  <a:srgbClr val="CC0099"/>
                </a:solidFill>
              </a:rPr>
              <a:t> accessible through VBF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H→WW(*)</a:t>
            </a:r>
            <a:r>
              <a:rPr lang="es-ES" sz="1600">
                <a:solidFill>
                  <a:srgbClr val="3333FF"/>
                </a:solidFill>
              </a:rPr>
              <a:t> accessible through gluon-gluon fusion and VBF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H→</a:t>
            </a:r>
            <a:r>
              <a:rPr lang="el-GR" sz="16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γγ</a:t>
            </a:r>
            <a:r>
              <a:rPr lang="es-ES" sz="1600">
                <a:solidFill>
                  <a:srgbClr val="00CC00"/>
                </a:solidFill>
              </a:rPr>
              <a:t> decays through top and W loops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 →ZZ*</a:t>
            </a:r>
            <a:r>
              <a:rPr lang="es-ES" sz="1600">
                <a:solidFill>
                  <a:srgbClr val="3333FF"/>
                </a:solidFill>
              </a:rPr>
              <a:t> also accessible</a:t>
            </a:r>
            <a:r>
              <a:rPr lang="es-ES" sz="160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600"/>
          </a:p>
          <a:p>
            <a:pPr lvl="1">
              <a:lnSpc>
                <a:spcPct val="80000"/>
              </a:lnSpc>
              <a:buFontTx/>
              <a:buNone/>
            </a:pPr>
            <a:endParaRPr lang="es-ES" sz="1600"/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/>
              <a:t>For higher masses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H→WW</a:t>
            </a:r>
            <a:r>
              <a:rPr lang="es-ES" sz="1600">
                <a:solidFill>
                  <a:srgbClr val="3333FF"/>
                </a:solidFill>
              </a:rPr>
              <a:t> and</a:t>
            </a: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H→ZZ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50825" y="692150"/>
            <a:ext cx="5580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/>
              <a:t>Including quark mass uncertainties (t, b, c) and α</a:t>
            </a:r>
            <a:r>
              <a:rPr lang="es-ES" sz="1200" i="1" baseline="-25000"/>
              <a:t>s</a:t>
            </a:r>
            <a:r>
              <a:rPr lang="es-ES" sz="1200" i="1"/>
              <a:t>(M</a:t>
            </a:r>
            <a:r>
              <a:rPr lang="es-ES" sz="1200" i="1" baseline="-25000"/>
              <a:t>Z</a:t>
            </a:r>
            <a:r>
              <a:rPr lang="es-ES" sz="1200" i="1"/>
              <a:t>)</a:t>
            </a:r>
            <a:endParaRPr lang="en-US" sz="1200" i="1">
              <a:cs typeface="Arial" charset="0"/>
            </a:endParaRPr>
          </a:p>
        </p:txBody>
      </p:sp>
      <p:sp>
        <p:nvSpPr>
          <p:cNvPr id="139281" name="Text Box 17"/>
          <p:cNvSpPr txBox="1">
            <a:spLocks noChangeArrowheads="1"/>
          </p:cNvSpPr>
          <p:nvPr/>
        </p:nvSpPr>
        <p:spPr bwMode="auto">
          <a:xfrm>
            <a:off x="323850" y="6021388"/>
            <a:ext cx="3168650" cy="517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Decay branching  ratios at  NLO : Few %  accuracy</a:t>
            </a:r>
            <a:endParaRPr lang="es-E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07/07/09</a:t>
            </a:r>
          </a:p>
        </p:txBody>
      </p:sp>
      <p:sp>
        <p:nvSpPr>
          <p:cNvPr id="12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Rebeca Gonzalez Suarez - PASCOS09</a:t>
            </a:r>
          </a:p>
        </p:txBody>
      </p:sp>
      <p:sp>
        <p:nvSpPr>
          <p:cNvPr id="13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4BEA-39E1-4BB4-BE4B-B7EB9F61F1DA}" type="slidenum">
              <a:rPr lang="es-ES"/>
              <a:pPr/>
              <a:t>9</a:t>
            </a:fld>
            <a:endParaRPr lang="es-ES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538"/>
            <a:ext cx="4572000" cy="492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69862"/>
          </a:xfrm>
        </p:spPr>
        <p:txBody>
          <a:bodyPr/>
          <a:lstStyle/>
          <a:p>
            <a:r>
              <a:rPr lang="es-ES"/>
              <a:t>SM Higgs decays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4645025" y="1125538"/>
            <a:ext cx="4498975" cy="32400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/>
              <a:t>At low mass (M</a:t>
            </a:r>
            <a:r>
              <a:rPr lang="es-ES" sz="1600" baseline="-25000"/>
              <a:t>H</a:t>
            </a:r>
            <a:r>
              <a:rPr lang="es-ES" sz="1600"/>
              <a:t>&lt; 2M</a:t>
            </a:r>
            <a:r>
              <a:rPr lang="es-ES" sz="1600" baseline="-25000"/>
              <a:t>Z</a:t>
            </a:r>
            <a:r>
              <a:rPr lang="es-ES" sz="16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rgbClr val="FF0000"/>
                </a:solidFill>
              </a:rPr>
              <a:t>Dominant bb; huge QCD background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H→</a:t>
            </a:r>
            <a:r>
              <a:rPr lang="es-ES" sz="1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tt</a:t>
            </a:r>
            <a:r>
              <a:rPr lang="es-ES" sz="1600">
                <a:solidFill>
                  <a:srgbClr val="CC0099"/>
                </a:solidFill>
              </a:rPr>
              <a:t> accessible through VBF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H→WW(*)</a:t>
            </a:r>
            <a:r>
              <a:rPr lang="es-ES" sz="1600">
                <a:solidFill>
                  <a:srgbClr val="3333FF"/>
                </a:solidFill>
              </a:rPr>
              <a:t> accessible through gluon-gluon fusion and VBF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H→</a:t>
            </a:r>
            <a:r>
              <a:rPr lang="es-ES" sz="16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gg</a:t>
            </a:r>
            <a:r>
              <a:rPr lang="es-ES" sz="1600">
                <a:solidFill>
                  <a:srgbClr val="00CC00"/>
                </a:solidFill>
              </a:rPr>
              <a:t> decays through top and W loops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 →ZZ*</a:t>
            </a:r>
            <a:r>
              <a:rPr lang="es-ES" sz="1600">
                <a:solidFill>
                  <a:srgbClr val="3333FF"/>
                </a:solidFill>
              </a:rPr>
              <a:t> also accessible</a:t>
            </a:r>
            <a:r>
              <a:rPr lang="es-ES" sz="160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600"/>
          </a:p>
          <a:p>
            <a:pPr lvl="1">
              <a:lnSpc>
                <a:spcPct val="80000"/>
              </a:lnSpc>
              <a:buFontTx/>
              <a:buNone/>
            </a:pPr>
            <a:endParaRPr lang="es-ES" sz="1600"/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/>
              <a:t>For higher masses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H→WW</a:t>
            </a:r>
            <a:r>
              <a:rPr lang="es-ES" sz="1600">
                <a:solidFill>
                  <a:srgbClr val="3333FF"/>
                </a:solidFill>
              </a:rPr>
              <a:t> and</a:t>
            </a:r>
            <a:r>
              <a:rPr lang="es-ES" sz="16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H→ZZ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50825" y="692150"/>
            <a:ext cx="5580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/>
              <a:t>Including quark mass uncertainties (t, b, c) and α</a:t>
            </a:r>
            <a:r>
              <a:rPr lang="es-ES" sz="1200" i="1" baseline="-25000"/>
              <a:t>s</a:t>
            </a:r>
            <a:r>
              <a:rPr lang="es-ES" sz="1200" i="1"/>
              <a:t>(M</a:t>
            </a:r>
            <a:r>
              <a:rPr lang="es-ES" sz="1200" i="1" baseline="-25000"/>
              <a:t>Z</a:t>
            </a:r>
            <a:r>
              <a:rPr lang="es-ES" sz="1200" i="1"/>
              <a:t>)</a:t>
            </a:r>
            <a:endParaRPr lang="en-US" sz="1200" i="1">
              <a:cs typeface="Arial" charset="0"/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323850" y="6021388"/>
            <a:ext cx="3168650" cy="517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Decay branching  ratios at  NLO : Few %  accuracy</a:t>
            </a:r>
            <a:endParaRPr lang="es-ES" sz="1400"/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5148263" y="5229225"/>
            <a:ext cx="37449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The mass window may be small, but a wide range of Higgs decay channels can be studied.</a:t>
            </a:r>
          </a:p>
          <a:p>
            <a:r>
              <a:rPr lang="en-US" b="1">
                <a:solidFill>
                  <a:schemeClr val="accent2"/>
                </a:solidFill>
              </a:rPr>
              <a:t>Exciting times ahead!</a:t>
            </a: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2124075" y="1268413"/>
            <a:ext cx="2232025" cy="4105275"/>
          </a:xfrm>
          <a:prstGeom prst="rect">
            <a:avLst/>
          </a:prstGeom>
          <a:solidFill>
            <a:srgbClr val="00008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H="1" flipV="1">
            <a:off x="2051050" y="3933825"/>
            <a:ext cx="3025775" cy="1655763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395288" y="1268413"/>
            <a:ext cx="1152525" cy="4105275"/>
          </a:xfrm>
          <a:prstGeom prst="rect">
            <a:avLst/>
          </a:prstGeom>
          <a:solidFill>
            <a:srgbClr val="00008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6737631-7DED-4249-BF3D-AE4B06E1D957}"/>
</file>

<file path=customXml/itemProps2.xml><?xml version="1.0" encoding="utf-8"?>
<ds:datastoreItem xmlns:ds="http://schemas.openxmlformats.org/officeDocument/2006/customXml" ds:itemID="{7811577A-74A5-458D-A5DF-B0C61F385AAD}"/>
</file>

<file path=customXml/itemProps3.xml><?xml version="1.0" encoding="utf-8"?>
<ds:datastoreItem xmlns:ds="http://schemas.openxmlformats.org/officeDocument/2006/customXml" ds:itemID="{CE32F30B-24DD-424C-B4DA-B243B77A64D6}"/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2522</Words>
  <Application>Microsoft Office PowerPoint</Application>
  <PresentationFormat>Presentación en pantalla (4:3)</PresentationFormat>
  <Paragraphs>461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Symbol</vt:lpstr>
      <vt:lpstr>Calibri</vt:lpstr>
      <vt:lpstr>Wingdings</vt:lpstr>
      <vt:lpstr>Diseño predeterminado</vt:lpstr>
      <vt:lpstr>EW Symmetry Breaking at LHC </vt:lpstr>
      <vt:lpstr>Simplest mode of EW symmetry breaking…</vt:lpstr>
      <vt:lpstr>The Large Hadron Collider</vt:lpstr>
      <vt:lpstr>ATLAS Vs. CMS</vt:lpstr>
      <vt:lpstr>Searching for a SM Higgs: Direct searches</vt:lpstr>
      <vt:lpstr>SM Higgs production at LHC</vt:lpstr>
      <vt:lpstr>SM Higgs production at LHC</vt:lpstr>
      <vt:lpstr>SM Higgs decays</vt:lpstr>
      <vt:lpstr>SM Higgs decays</vt:lpstr>
      <vt:lpstr>Prospective SM Higgs Searches ATLAS/CMS</vt:lpstr>
      <vt:lpstr>H → gg</vt:lpstr>
      <vt:lpstr>H → gg</vt:lpstr>
      <vt:lpstr>Results for H → gg</vt:lpstr>
      <vt:lpstr>H→ZZ*→4l</vt:lpstr>
      <vt:lpstr>Results for H→ZZ*→4l</vt:lpstr>
      <vt:lpstr>H→WW*→2l2n</vt:lpstr>
      <vt:lpstr>H→WW*→2l2n</vt:lpstr>
      <vt:lpstr>Results for H→WW*→2l2n</vt:lpstr>
      <vt:lpstr>VBF H→tt</vt:lpstr>
      <vt:lpstr>SM channel combination</vt:lpstr>
      <vt:lpstr>SM Higgs searches at √s&lt;14TeV</vt:lpstr>
      <vt:lpstr>CMS projection for LHC@10TeV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Higgs Searches  at CMS and ATLAS</dc:title>
  <dc:creator>Usuario</dc:creator>
  <cp:lastModifiedBy>rebeca</cp:lastModifiedBy>
  <cp:revision>252</cp:revision>
  <dcterms:created xsi:type="dcterms:W3CDTF">2009-02-26T09:52:34Z</dcterms:created>
  <dcterms:modified xsi:type="dcterms:W3CDTF">2010-06-12T16:56:32Z</dcterms:modified>
</cp:coreProperties>
</file>