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diagrams/layout1.xml" ContentType="application/vnd.openxmlformats-officedocument.drawingml.diagramLayout+xml"/>
  <Default Extension="pdf" ContentType="application/pdf"/>
  <Override PartName="/ppt/diagrams/quickStyle1.xml" ContentType="application/vnd.openxmlformats-officedocument.drawingml.diagramStyle+xml"/>
  <Default Extension="gif" ContentType="image/gif"/>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slides/slide17.xml" ContentType="application/vnd.openxmlformats-officedocument.presentationml.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79" r:id="rId7"/>
    <p:sldId id="261" r:id="rId8"/>
    <p:sldId id="262" r:id="rId9"/>
    <p:sldId id="263" r:id="rId10"/>
    <p:sldId id="275" r:id="rId11"/>
    <p:sldId id="280" r:id="rId12"/>
    <p:sldId id="267" r:id="rId13"/>
    <p:sldId id="268" r:id="rId14"/>
    <p:sldId id="273" r:id="rId15"/>
    <p:sldId id="274" r:id="rId16"/>
    <p:sldId id="276" r:id="rId17"/>
    <p:sldId id="277" r:id="rId18"/>
    <p:sldId id="282" r:id="rId19"/>
    <p:sldId id="283" r:id="rId20"/>
    <p:sldId id="278" r:id="rId21"/>
    <p:sldId id="286" r:id="rId22"/>
    <p:sldId id="289" r:id="rId23"/>
    <p:sldId id="288"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9" d="100"/>
          <a:sy n="109" d="100"/>
        </p:scale>
        <p:origin x="-872"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7DF5B-6940-4902-A796-ED4BD04CD869}" type="doc">
      <dgm:prSet loTypeId="urn:microsoft.com/office/officeart/2005/8/layout/process2" loCatId="process" qsTypeId="urn:microsoft.com/office/officeart/2005/8/quickstyle/simple1" qsCatId="simple" csTypeId="urn:microsoft.com/office/officeart/2005/8/colors/accent4_4" csCatId="accent4" phldr="1"/>
      <dgm:spPr/>
    </dgm:pt>
    <dgm:pt modelId="{B8DF2936-23FE-4474-894B-BF3A0E0B6A6A}">
      <dgm:prSet phldrT="[Texto]" custT="1"/>
      <dgm:spPr/>
      <dgm:t>
        <a:bodyPr/>
        <a:lstStyle/>
        <a:p>
          <a:r>
            <a:rPr lang="es-ES" sz="1600" dirty="0" smtClean="0"/>
            <a:t>Lepton </a:t>
          </a:r>
          <a:r>
            <a:rPr lang="es-ES" sz="1600" dirty="0" smtClean="0"/>
            <a:t>Selection</a:t>
          </a:r>
          <a:endParaRPr lang="en-US" sz="1600" dirty="0"/>
        </a:p>
      </dgm:t>
    </dgm:pt>
    <dgm:pt modelId="{D933F1C8-C7B9-4211-AC6D-6259BEF0A38B}" type="parTrans" cxnId="{8D8CAB1A-362D-41F2-A2F5-FD0FBC1E324D}">
      <dgm:prSet/>
      <dgm:spPr/>
      <dgm:t>
        <a:bodyPr/>
        <a:lstStyle/>
        <a:p>
          <a:endParaRPr lang="en-US" sz="1600"/>
        </a:p>
      </dgm:t>
    </dgm:pt>
    <dgm:pt modelId="{47A9DCD5-C592-46CC-B3D8-5AA0AF60E682}" type="sibTrans" cxnId="{8D8CAB1A-362D-41F2-A2F5-FD0FBC1E324D}">
      <dgm:prSet custT="1"/>
      <dgm:spPr/>
      <dgm:t>
        <a:bodyPr/>
        <a:lstStyle/>
        <a:p>
          <a:endParaRPr lang="en-US" sz="1200"/>
        </a:p>
      </dgm:t>
    </dgm:pt>
    <dgm:pt modelId="{BF0159DA-58C2-4A0E-BD2C-E8345EE3D948}">
      <dgm:prSet phldrT="[Texto]" custT="1"/>
      <dgm:spPr/>
      <dgm:t>
        <a:bodyPr/>
        <a:lstStyle/>
        <a:p>
          <a:r>
            <a:rPr lang="es-ES" sz="1600" dirty="0" smtClean="0"/>
            <a:t>Central Jet Veto</a:t>
          </a:r>
        </a:p>
      </dgm:t>
    </dgm:pt>
    <dgm:pt modelId="{4D77281F-C7C1-4612-B141-5833E21BE865}" type="parTrans" cxnId="{B123F86A-D373-4FD3-87E3-CCD7280C0593}">
      <dgm:prSet/>
      <dgm:spPr/>
      <dgm:t>
        <a:bodyPr/>
        <a:lstStyle/>
        <a:p>
          <a:endParaRPr lang="en-US" sz="1600"/>
        </a:p>
      </dgm:t>
    </dgm:pt>
    <dgm:pt modelId="{0315429F-65D4-439A-9665-B0CC8CD1D703}" type="sibTrans" cxnId="{B123F86A-D373-4FD3-87E3-CCD7280C0593}">
      <dgm:prSet custT="1"/>
      <dgm:spPr/>
      <dgm:t>
        <a:bodyPr/>
        <a:lstStyle/>
        <a:p>
          <a:endParaRPr lang="en-US" sz="1200"/>
        </a:p>
      </dgm:t>
    </dgm:pt>
    <dgm:pt modelId="{9E25B67D-1E66-413F-9DA0-E4F563357010}">
      <dgm:prSet custT="1"/>
      <dgm:spPr/>
      <dgm:t>
        <a:bodyPr/>
        <a:lstStyle/>
        <a:p>
          <a:r>
            <a:rPr lang="es-ES" sz="1600" dirty="0" err="1" smtClean="0"/>
            <a:t>Sequential</a:t>
          </a:r>
          <a:r>
            <a:rPr lang="es-ES" sz="1600" dirty="0" smtClean="0"/>
            <a:t> </a:t>
          </a:r>
          <a:r>
            <a:rPr lang="es-ES" sz="1600" dirty="0" err="1" smtClean="0"/>
            <a:t>cuts</a:t>
          </a:r>
          <a:endParaRPr lang="es-ES" sz="1600" dirty="0" smtClean="0"/>
        </a:p>
      </dgm:t>
    </dgm:pt>
    <dgm:pt modelId="{5D6998F4-6FF2-4A31-A3C2-1A8C15D89D44}" type="parTrans" cxnId="{018B2063-4C15-4599-899E-263C5C8EB76D}">
      <dgm:prSet/>
      <dgm:spPr/>
      <dgm:t>
        <a:bodyPr/>
        <a:lstStyle/>
        <a:p>
          <a:endParaRPr lang="en-US" sz="1600"/>
        </a:p>
      </dgm:t>
    </dgm:pt>
    <dgm:pt modelId="{473906D4-4565-4F2F-BF50-75224A304932}" type="sibTrans" cxnId="{018B2063-4C15-4599-899E-263C5C8EB76D}">
      <dgm:prSet/>
      <dgm:spPr/>
      <dgm:t>
        <a:bodyPr/>
        <a:lstStyle/>
        <a:p>
          <a:endParaRPr lang="en-US" sz="1600"/>
        </a:p>
      </dgm:t>
    </dgm:pt>
    <dgm:pt modelId="{0D816760-2EBC-40D0-A5AB-DE42277B00C2}" type="pres">
      <dgm:prSet presAssocID="{5777DF5B-6940-4902-A796-ED4BD04CD869}" presName="linearFlow" presStyleCnt="0">
        <dgm:presLayoutVars>
          <dgm:resizeHandles val="exact"/>
        </dgm:presLayoutVars>
      </dgm:prSet>
      <dgm:spPr/>
    </dgm:pt>
    <dgm:pt modelId="{F65C19A4-0FE3-438D-86D4-7855E2365717}" type="pres">
      <dgm:prSet presAssocID="{B8DF2936-23FE-4474-894B-BF3A0E0B6A6A}" presName="node" presStyleLbl="node1" presStyleIdx="0" presStyleCnt="3">
        <dgm:presLayoutVars>
          <dgm:bulletEnabled val="1"/>
        </dgm:presLayoutVars>
      </dgm:prSet>
      <dgm:spPr/>
      <dgm:t>
        <a:bodyPr/>
        <a:lstStyle/>
        <a:p>
          <a:endParaRPr lang="en-US"/>
        </a:p>
      </dgm:t>
    </dgm:pt>
    <dgm:pt modelId="{1B5C811A-7933-41E4-9064-9A4A71C3EB52}" type="pres">
      <dgm:prSet presAssocID="{47A9DCD5-C592-46CC-B3D8-5AA0AF60E682}" presName="sibTrans" presStyleLbl="sibTrans2D1" presStyleIdx="0" presStyleCnt="2"/>
      <dgm:spPr/>
      <dgm:t>
        <a:bodyPr/>
        <a:lstStyle/>
        <a:p>
          <a:endParaRPr lang="en-US"/>
        </a:p>
      </dgm:t>
    </dgm:pt>
    <dgm:pt modelId="{9D547625-0F48-4DBD-A7FD-0D0FB42D5C6C}" type="pres">
      <dgm:prSet presAssocID="{47A9DCD5-C592-46CC-B3D8-5AA0AF60E682}" presName="connectorText" presStyleLbl="sibTrans2D1" presStyleIdx="0" presStyleCnt="2"/>
      <dgm:spPr/>
      <dgm:t>
        <a:bodyPr/>
        <a:lstStyle/>
        <a:p>
          <a:endParaRPr lang="en-US"/>
        </a:p>
      </dgm:t>
    </dgm:pt>
    <dgm:pt modelId="{1C56A8BE-6861-41CA-865C-761644A09CC8}" type="pres">
      <dgm:prSet presAssocID="{BF0159DA-58C2-4A0E-BD2C-E8345EE3D948}" presName="node" presStyleLbl="node1" presStyleIdx="1" presStyleCnt="3">
        <dgm:presLayoutVars>
          <dgm:bulletEnabled val="1"/>
        </dgm:presLayoutVars>
      </dgm:prSet>
      <dgm:spPr/>
      <dgm:t>
        <a:bodyPr/>
        <a:lstStyle/>
        <a:p>
          <a:endParaRPr lang="en-US"/>
        </a:p>
      </dgm:t>
    </dgm:pt>
    <dgm:pt modelId="{DDA2F107-6890-4476-9419-F9BF6BC1D8E8}" type="pres">
      <dgm:prSet presAssocID="{0315429F-65D4-439A-9665-B0CC8CD1D703}" presName="sibTrans" presStyleLbl="sibTrans2D1" presStyleIdx="1" presStyleCnt="2"/>
      <dgm:spPr/>
      <dgm:t>
        <a:bodyPr/>
        <a:lstStyle/>
        <a:p>
          <a:endParaRPr lang="en-US"/>
        </a:p>
      </dgm:t>
    </dgm:pt>
    <dgm:pt modelId="{28C9472D-3535-41AC-814C-1FCCC7C712E3}" type="pres">
      <dgm:prSet presAssocID="{0315429F-65D4-439A-9665-B0CC8CD1D703}" presName="connectorText" presStyleLbl="sibTrans2D1" presStyleIdx="1" presStyleCnt="2"/>
      <dgm:spPr/>
      <dgm:t>
        <a:bodyPr/>
        <a:lstStyle/>
        <a:p>
          <a:endParaRPr lang="en-US"/>
        </a:p>
      </dgm:t>
    </dgm:pt>
    <dgm:pt modelId="{1FC2B183-9AAD-4BA4-9D71-20404080F5FE}" type="pres">
      <dgm:prSet presAssocID="{9E25B67D-1E66-413F-9DA0-E4F563357010}" presName="node" presStyleLbl="node1" presStyleIdx="2" presStyleCnt="3">
        <dgm:presLayoutVars>
          <dgm:bulletEnabled val="1"/>
        </dgm:presLayoutVars>
      </dgm:prSet>
      <dgm:spPr/>
      <dgm:t>
        <a:bodyPr/>
        <a:lstStyle/>
        <a:p>
          <a:endParaRPr lang="en-US"/>
        </a:p>
      </dgm:t>
    </dgm:pt>
  </dgm:ptLst>
  <dgm:cxnLst>
    <dgm:cxn modelId="{018B2063-4C15-4599-899E-263C5C8EB76D}" srcId="{5777DF5B-6940-4902-A796-ED4BD04CD869}" destId="{9E25B67D-1E66-413F-9DA0-E4F563357010}" srcOrd="2" destOrd="0" parTransId="{5D6998F4-6FF2-4A31-A3C2-1A8C15D89D44}" sibTransId="{473906D4-4565-4F2F-BF50-75224A304932}"/>
    <dgm:cxn modelId="{81D94C2B-E40A-D445-9230-B9DCA7F96BBB}" type="presOf" srcId="{0315429F-65D4-439A-9665-B0CC8CD1D703}" destId="{28C9472D-3535-41AC-814C-1FCCC7C712E3}" srcOrd="1" destOrd="0" presId="urn:microsoft.com/office/officeart/2005/8/layout/process2"/>
    <dgm:cxn modelId="{AD12172E-D736-274C-A1CE-D00715ECC65A}" type="presOf" srcId="{47A9DCD5-C592-46CC-B3D8-5AA0AF60E682}" destId="{9D547625-0F48-4DBD-A7FD-0D0FB42D5C6C}" srcOrd="1" destOrd="0" presId="urn:microsoft.com/office/officeart/2005/8/layout/process2"/>
    <dgm:cxn modelId="{418B5A83-2816-D84C-B426-57B9B421B58E}" type="presOf" srcId="{0315429F-65D4-439A-9665-B0CC8CD1D703}" destId="{DDA2F107-6890-4476-9419-F9BF6BC1D8E8}" srcOrd="0" destOrd="0" presId="urn:microsoft.com/office/officeart/2005/8/layout/process2"/>
    <dgm:cxn modelId="{A4CA0082-0FA2-B647-83C4-CE9E3471C7FE}" type="presOf" srcId="{9E25B67D-1E66-413F-9DA0-E4F563357010}" destId="{1FC2B183-9AAD-4BA4-9D71-20404080F5FE}" srcOrd="0" destOrd="0" presId="urn:microsoft.com/office/officeart/2005/8/layout/process2"/>
    <dgm:cxn modelId="{038CA860-5BDB-5A4D-BA94-A306E89EDE92}" type="presOf" srcId="{B8DF2936-23FE-4474-894B-BF3A0E0B6A6A}" destId="{F65C19A4-0FE3-438D-86D4-7855E2365717}" srcOrd="0" destOrd="0" presId="urn:microsoft.com/office/officeart/2005/8/layout/process2"/>
    <dgm:cxn modelId="{6A478838-8659-824D-843D-3F3927F7BE36}" type="presOf" srcId="{5777DF5B-6940-4902-A796-ED4BD04CD869}" destId="{0D816760-2EBC-40D0-A5AB-DE42277B00C2}" srcOrd="0" destOrd="0" presId="urn:microsoft.com/office/officeart/2005/8/layout/process2"/>
    <dgm:cxn modelId="{B123F86A-D373-4FD3-87E3-CCD7280C0593}" srcId="{5777DF5B-6940-4902-A796-ED4BD04CD869}" destId="{BF0159DA-58C2-4A0E-BD2C-E8345EE3D948}" srcOrd="1" destOrd="0" parTransId="{4D77281F-C7C1-4612-B141-5833E21BE865}" sibTransId="{0315429F-65D4-439A-9665-B0CC8CD1D703}"/>
    <dgm:cxn modelId="{8D8CAB1A-362D-41F2-A2F5-FD0FBC1E324D}" srcId="{5777DF5B-6940-4902-A796-ED4BD04CD869}" destId="{B8DF2936-23FE-4474-894B-BF3A0E0B6A6A}" srcOrd="0" destOrd="0" parTransId="{D933F1C8-C7B9-4211-AC6D-6259BEF0A38B}" sibTransId="{47A9DCD5-C592-46CC-B3D8-5AA0AF60E682}"/>
    <dgm:cxn modelId="{126DCDBD-63C9-8E47-9D7C-66AFAD284FD8}" type="presOf" srcId="{47A9DCD5-C592-46CC-B3D8-5AA0AF60E682}" destId="{1B5C811A-7933-41E4-9064-9A4A71C3EB52}" srcOrd="0" destOrd="0" presId="urn:microsoft.com/office/officeart/2005/8/layout/process2"/>
    <dgm:cxn modelId="{168057F6-6ADD-C34D-A388-B42D872A1D36}" type="presOf" srcId="{BF0159DA-58C2-4A0E-BD2C-E8345EE3D948}" destId="{1C56A8BE-6861-41CA-865C-761644A09CC8}" srcOrd="0" destOrd="0" presId="urn:microsoft.com/office/officeart/2005/8/layout/process2"/>
    <dgm:cxn modelId="{F281B92D-3A18-A744-B1A4-0FB8DE209E47}" type="presParOf" srcId="{0D816760-2EBC-40D0-A5AB-DE42277B00C2}" destId="{F65C19A4-0FE3-438D-86D4-7855E2365717}" srcOrd="0" destOrd="0" presId="urn:microsoft.com/office/officeart/2005/8/layout/process2"/>
    <dgm:cxn modelId="{2C9F1D53-46B9-B641-BE5C-49CB7196A7F3}" type="presParOf" srcId="{0D816760-2EBC-40D0-A5AB-DE42277B00C2}" destId="{1B5C811A-7933-41E4-9064-9A4A71C3EB52}" srcOrd="1" destOrd="0" presId="urn:microsoft.com/office/officeart/2005/8/layout/process2"/>
    <dgm:cxn modelId="{809AE720-5BBB-674E-9BF5-50812461E0C5}" type="presParOf" srcId="{1B5C811A-7933-41E4-9064-9A4A71C3EB52}" destId="{9D547625-0F48-4DBD-A7FD-0D0FB42D5C6C}" srcOrd="0" destOrd="0" presId="urn:microsoft.com/office/officeart/2005/8/layout/process2"/>
    <dgm:cxn modelId="{5DE85A1B-C54F-414A-AE5D-FB9B266A7241}" type="presParOf" srcId="{0D816760-2EBC-40D0-A5AB-DE42277B00C2}" destId="{1C56A8BE-6861-41CA-865C-761644A09CC8}" srcOrd="2" destOrd="0" presId="urn:microsoft.com/office/officeart/2005/8/layout/process2"/>
    <dgm:cxn modelId="{40CB7EC7-ED92-E24A-983B-EAB3ED85B2AF}" type="presParOf" srcId="{0D816760-2EBC-40D0-A5AB-DE42277B00C2}" destId="{DDA2F107-6890-4476-9419-F9BF6BC1D8E8}" srcOrd="3" destOrd="0" presId="urn:microsoft.com/office/officeart/2005/8/layout/process2"/>
    <dgm:cxn modelId="{B387B039-81A9-584E-B729-2C4724BF0460}" type="presParOf" srcId="{DDA2F107-6890-4476-9419-F9BF6BC1D8E8}" destId="{28C9472D-3535-41AC-814C-1FCCC7C712E3}" srcOrd="0" destOrd="0" presId="urn:microsoft.com/office/officeart/2005/8/layout/process2"/>
    <dgm:cxn modelId="{2B96C433-673C-C74B-88C3-AE36135AD126}" type="presParOf" srcId="{0D816760-2EBC-40D0-A5AB-DE42277B00C2}" destId="{1FC2B183-9AAD-4BA4-9D71-20404080F5FE}"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5C19A4-0FE3-438D-86D4-7855E2365717}">
      <dsp:nvSpPr>
        <dsp:cNvPr id="0" name=""/>
        <dsp:cNvSpPr/>
      </dsp:nvSpPr>
      <dsp:spPr>
        <a:xfrm>
          <a:off x="0" y="0"/>
          <a:ext cx="1440160" cy="899221"/>
        </a:xfrm>
        <a:prstGeom prst="roundRect">
          <a:avLst>
            <a:gd name="adj" fmla="val 10000"/>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Lepton </a:t>
          </a:r>
          <a:r>
            <a:rPr lang="es-ES" sz="1600" kern="1200" dirty="0" smtClean="0"/>
            <a:t>Selection</a:t>
          </a:r>
          <a:endParaRPr lang="en-US" sz="1600" kern="1200" dirty="0"/>
        </a:p>
      </dsp:txBody>
      <dsp:txXfrm>
        <a:off x="0" y="0"/>
        <a:ext cx="1440160" cy="899221"/>
      </dsp:txXfrm>
    </dsp:sp>
    <dsp:sp modelId="{1B5C811A-7933-41E4-9064-9A4A71C3EB52}">
      <dsp:nvSpPr>
        <dsp:cNvPr id="0" name=""/>
        <dsp:cNvSpPr/>
      </dsp:nvSpPr>
      <dsp:spPr>
        <a:xfrm rot="5400000">
          <a:off x="551475" y="921702"/>
          <a:ext cx="337208" cy="404649"/>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551475" y="921702"/>
        <a:ext cx="337208" cy="404649"/>
      </dsp:txXfrm>
    </dsp:sp>
    <dsp:sp modelId="{1C56A8BE-6861-41CA-865C-761644A09CC8}">
      <dsp:nvSpPr>
        <dsp:cNvPr id="0" name=""/>
        <dsp:cNvSpPr/>
      </dsp:nvSpPr>
      <dsp:spPr>
        <a:xfrm>
          <a:off x="0" y="1348832"/>
          <a:ext cx="1440160" cy="899221"/>
        </a:xfrm>
        <a:prstGeom prst="roundRect">
          <a:avLst>
            <a:gd name="adj" fmla="val 10000"/>
          </a:avLst>
        </a:prstGeom>
        <a:solidFill>
          <a:schemeClr val="accent4">
            <a:shade val="50000"/>
            <a:hueOff val="0"/>
            <a:satOff val="0"/>
            <a:lumOff val="19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Central Jet Veto</a:t>
          </a:r>
        </a:p>
      </dsp:txBody>
      <dsp:txXfrm>
        <a:off x="0" y="1348832"/>
        <a:ext cx="1440160" cy="899221"/>
      </dsp:txXfrm>
    </dsp:sp>
    <dsp:sp modelId="{DDA2F107-6890-4476-9419-F9BF6BC1D8E8}">
      <dsp:nvSpPr>
        <dsp:cNvPr id="0" name=""/>
        <dsp:cNvSpPr/>
      </dsp:nvSpPr>
      <dsp:spPr>
        <a:xfrm rot="5400000">
          <a:off x="551475" y="2270534"/>
          <a:ext cx="337208" cy="404649"/>
        </a:xfrm>
        <a:prstGeom prst="rightArrow">
          <a:avLst>
            <a:gd name="adj1" fmla="val 60000"/>
            <a:gd name="adj2" fmla="val 50000"/>
          </a:avLst>
        </a:prstGeom>
        <a:solidFill>
          <a:schemeClr val="accent4">
            <a:shade val="90000"/>
            <a:hueOff val="0"/>
            <a:satOff val="0"/>
            <a:lumOff val="115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551475" y="2270534"/>
        <a:ext cx="337208" cy="404649"/>
      </dsp:txXfrm>
    </dsp:sp>
    <dsp:sp modelId="{1FC2B183-9AAD-4BA4-9D71-20404080F5FE}">
      <dsp:nvSpPr>
        <dsp:cNvPr id="0" name=""/>
        <dsp:cNvSpPr/>
      </dsp:nvSpPr>
      <dsp:spPr>
        <a:xfrm>
          <a:off x="0" y="2697664"/>
          <a:ext cx="1440160" cy="899221"/>
        </a:xfrm>
        <a:prstGeom prst="roundRect">
          <a:avLst>
            <a:gd name="adj" fmla="val 10000"/>
          </a:avLst>
        </a:prstGeom>
        <a:solidFill>
          <a:schemeClr val="accent4">
            <a:shade val="50000"/>
            <a:hueOff val="0"/>
            <a:satOff val="0"/>
            <a:lumOff val="19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Sequential</a:t>
          </a:r>
          <a:r>
            <a:rPr lang="es-ES" sz="1600" kern="1200" dirty="0" smtClean="0"/>
            <a:t> </a:t>
          </a:r>
          <a:r>
            <a:rPr lang="es-ES" sz="1600" kern="1200" dirty="0" err="1" smtClean="0"/>
            <a:t>cuts</a:t>
          </a:r>
          <a:endParaRPr lang="es-ES" sz="1600" kern="1200" dirty="0" smtClean="0"/>
        </a:p>
      </dsp:txBody>
      <dsp:txXfrm>
        <a:off x="0" y="2697664"/>
        <a:ext cx="1440160" cy="899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7859A5-8781-F14C-998A-700FC443F159}" type="datetimeFigureOut">
              <a:rPr lang="en-US" smtClean="0"/>
              <a:pPr/>
              <a:t>1/18/11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7DE692-0FB3-3443-8CF9-336E61EC26A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60971-3378-DE40-82F1-F4F8B975C7C0}" type="datetimeFigureOut">
              <a:rPr lang="en-US" smtClean="0"/>
              <a:pPr/>
              <a:t>1/18/11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C5674-982D-3C42-A169-12D1F572505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6158" name="Rectangle 14"/>
          <p:cNvSpPr>
            <a:spLocks noChangeArrowheads="1"/>
          </p:cNvSpPr>
          <p:nvPr/>
        </p:nvSpPr>
        <p:spPr bwMode="auto">
          <a:xfrm>
            <a:off x="0" y="0"/>
            <a:ext cx="9140825" cy="5235575"/>
          </a:xfrm>
          <a:prstGeom prst="rect">
            <a:avLst/>
          </a:prstGeom>
          <a:solidFill>
            <a:srgbClr val="7F7358"/>
          </a:solidFill>
          <a:ln w="9525">
            <a:solidFill>
              <a:srgbClr val="7F7358"/>
            </a:solidFill>
            <a:miter lim="800000"/>
            <a:headEnd/>
            <a:tailEnd/>
          </a:ln>
          <a:effectLst/>
        </p:spPr>
        <p:txBody>
          <a:bodyPr wrap="none" anchor="ctr">
            <a:prstTxWarp prst="textNoShape">
              <a:avLst/>
            </a:prstTxWarp>
          </a:bodyPr>
          <a:lstStyle/>
          <a:p>
            <a:endParaRPr lang="en-US"/>
          </a:p>
        </p:txBody>
      </p:sp>
      <p:sp>
        <p:nvSpPr>
          <p:cNvPr id="6148" name="Rectangle 4"/>
          <p:cNvSpPr>
            <a:spLocks noGrp="1" noChangeArrowheads="1"/>
          </p:cNvSpPr>
          <p:nvPr>
            <p:ph type="ctrTitle"/>
          </p:nvPr>
        </p:nvSpPr>
        <p:spPr>
          <a:xfrm>
            <a:off x="1079500" y="1619250"/>
            <a:ext cx="7772400" cy="2097088"/>
          </a:xfrm>
          <a:noFill/>
        </p:spPr>
        <p:txBody>
          <a:bodyPr lIns="0" tIns="0"/>
          <a:lstStyle>
            <a:lvl1pPr>
              <a:defRPr sz="4500"/>
            </a:lvl1pPr>
          </a:lstStyle>
          <a:p>
            <a:r>
              <a:rPr lang="en-US" smtClean="0"/>
              <a:t>Click to edit Master title style</a:t>
            </a:r>
            <a:endParaRPr lang="nl-NL"/>
          </a:p>
        </p:txBody>
      </p:sp>
      <p:sp>
        <p:nvSpPr>
          <p:cNvPr id="6149" name="Rectangle 5"/>
          <p:cNvSpPr>
            <a:spLocks noGrp="1" noChangeArrowheads="1"/>
          </p:cNvSpPr>
          <p:nvPr>
            <p:ph type="subTitle" idx="1"/>
          </p:nvPr>
        </p:nvSpPr>
        <p:spPr>
          <a:xfrm>
            <a:off x="1079500" y="4138613"/>
            <a:ext cx="7740650" cy="585787"/>
          </a:xfrm>
        </p:spPr>
        <p:txBody>
          <a:bodyPr/>
          <a:lstStyle>
            <a:lvl1pPr marL="0" indent="0">
              <a:buFont typeface="Verdana" charset="0"/>
              <a:buNone/>
              <a:defRPr sz="2000"/>
            </a:lvl1pPr>
          </a:lstStyle>
          <a:p>
            <a:r>
              <a:rPr lang="en-US" smtClean="0"/>
              <a:t>Click to edit Master subtitle style</a:t>
            </a:r>
            <a:endParaRPr lang="nl-NL"/>
          </a:p>
        </p:txBody>
      </p:sp>
      <p:sp>
        <p:nvSpPr>
          <p:cNvPr id="6150" name="Rectangle 6"/>
          <p:cNvSpPr>
            <a:spLocks noGrp="1" noChangeArrowheads="1"/>
          </p:cNvSpPr>
          <p:nvPr>
            <p:ph type="dt" sz="half" idx="2"/>
          </p:nvPr>
        </p:nvSpPr>
        <p:spPr>
          <a:xfrm>
            <a:off x="457200" y="6245225"/>
            <a:ext cx="2133600" cy="476250"/>
          </a:xfrm>
        </p:spPr>
        <p:txBody>
          <a:bodyPr rIns="91440" bIns="45720"/>
          <a:lstStyle>
            <a:lvl1pPr>
              <a:defRPr/>
            </a:lvl1pPr>
          </a:lstStyle>
          <a:p>
            <a:fld id="{20B90A28-6894-E049-AB89-EF2A94DB95DD}" type="datetime1">
              <a:rPr lang="en-US" smtClean="0"/>
              <a:pPr/>
              <a:t>1/18/11</a:t>
            </a:fld>
            <a:endParaRPr lang="en-US"/>
          </a:p>
        </p:txBody>
      </p:sp>
      <p:sp>
        <p:nvSpPr>
          <p:cNvPr id="6151" name="Rectangle 7"/>
          <p:cNvSpPr>
            <a:spLocks noGrp="1" noChangeArrowheads="1"/>
          </p:cNvSpPr>
          <p:nvPr>
            <p:ph type="sldNum" sz="quarter" idx="4"/>
          </p:nvPr>
        </p:nvSpPr>
        <p:spPr>
          <a:xfrm>
            <a:off x="6553200" y="6245225"/>
            <a:ext cx="2133600" cy="476250"/>
          </a:xfrm>
        </p:spPr>
        <p:txBody>
          <a:bodyPr/>
          <a:lstStyle>
            <a:lvl1pPr>
              <a:defRPr/>
            </a:lvl1pPr>
          </a:lstStyle>
          <a:p>
            <a:fld id="{173356AA-62FE-604A-8FA3-A57044A0224D}" type="slidenum">
              <a:rPr lang="en-US" smtClean="0"/>
              <a:pPr/>
              <a:t>‹#›</a:t>
            </a:fld>
            <a:endParaRPr lang="en-US"/>
          </a:p>
        </p:txBody>
      </p:sp>
      <p:sp>
        <p:nvSpPr>
          <p:cNvPr id="6152" name="Rectangle 8"/>
          <p:cNvSpPr>
            <a:spLocks noChangeArrowheads="1"/>
          </p:cNvSpPr>
          <p:nvPr/>
        </p:nvSpPr>
        <p:spPr bwMode="auto">
          <a:xfrm>
            <a:off x="5218113" y="6638925"/>
            <a:ext cx="3922712" cy="215900"/>
          </a:xfrm>
          <a:prstGeom prst="rect">
            <a:avLst/>
          </a:prstGeom>
          <a:solidFill>
            <a:srgbClr val="5F604A"/>
          </a:solidFill>
          <a:ln w="9525">
            <a:solidFill>
              <a:srgbClr val="5F604A"/>
            </a:solidFill>
            <a:miter lim="800000"/>
            <a:headEnd/>
            <a:tailEnd/>
          </a:ln>
          <a:effectLst/>
        </p:spPr>
        <p:txBody>
          <a:bodyPr wrap="none" anchor="ctr">
            <a:prstTxWarp prst="textNoShape">
              <a:avLst/>
            </a:prstTxWarp>
          </a:bodyPr>
          <a:lstStyle/>
          <a:p>
            <a:endParaRPr lang="en-US"/>
          </a:p>
        </p:txBody>
      </p:sp>
      <p:sp>
        <p:nvSpPr>
          <p:cNvPr id="6153" name="Rectangle 9"/>
          <p:cNvSpPr>
            <a:spLocks noGrp="1" noChangeArrowheads="1"/>
          </p:cNvSpPr>
          <p:nvPr>
            <p:ph type="ftr" sz="quarter" idx="3"/>
          </p:nvPr>
        </p:nvSpPr>
        <p:spPr>
          <a:xfrm>
            <a:off x="3124200" y="6245225"/>
            <a:ext cx="2895600" cy="476250"/>
          </a:xfrm>
        </p:spPr>
        <p:txBody>
          <a:bodyPr anchor="t"/>
          <a:lstStyle>
            <a:lvl1pPr algn="r">
              <a:defRPr/>
            </a:lvl1pPr>
          </a:lstStyle>
          <a:p>
            <a:r>
              <a:rPr lang="en-US" smtClean="0"/>
              <a:t>Rebeca González Suárez, 19/1/2011</a:t>
            </a:r>
            <a:endParaRPr lang="en-US"/>
          </a:p>
        </p:txBody>
      </p:sp>
      <p:pic>
        <p:nvPicPr>
          <p:cNvPr id="6154" name="Picture 10" descr="VUB_logo sign"/>
          <p:cNvPicPr>
            <a:picLocks noChangeAspect="1" noChangeArrowheads="1"/>
          </p:cNvPicPr>
          <p:nvPr/>
        </p:nvPicPr>
        <p:blipFill>
          <a:blip r:embed="rId2"/>
          <a:srcRect/>
          <a:stretch>
            <a:fillRect/>
          </a:stretch>
        </p:blipFill>
        <p:spPr bwMode="auto">
          <a:xfrm>
            <a:off x="5181600" y="5541963"/>
            <a:ext cx="3490913" cy="70643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144874E3-3B1F-5944-941E-56173B033361}" type="datetime1">
              <a:rPr lang="en-US" smtClean="0"/>
              <a:pPr/>
              <a:t>1/18/11</a:t>
            </a:fld>
            <a:endParaRPr lang="en-US"/>
          </a:p>
        </p:txBody>
      </p:sp>
      <p:sp>
        <p:nvSpPr>
          <p:cNvPr id="5" name="Slide Number Placeholder 4"/>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6" name="Footer Placeholder 5"/>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414E8332-3656-924E-AD93-58E0F45EC3B7}" type="datetime1">
              <a:rPr lang="en-US" smtClean="0"/>
              <a:pPr/>
              <a:t>1/18/11</a:t>
            </a:fld>
            <a:endParaRPr lang="en-US"/>
          </a:p>
        </p:txBody>
      </p:sp>
      <p:sp>
        <p:nvSpPr>
          <p:cNvPr id="5" name="Slide Number Placeholder 4"/>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6" name="Footer Placeholder 5"/>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64C704D7-3E0C-F44A-B39E-57B480E6384B}" type="datetime1">
              <a:rPr lang="en-US" smtClean="0"/>
              <a:pPr/>
              <a:t>1/18/11</a:t>
            </a:fld>
            <a:endParaRPr lang="en-US"/>
          </a:p>
        </p:txBody>
      </p:sp>
      <p:sp>
        <p:nvSpPr>
          <p:cNvPr id="5" name="Slide Number Placeholder 4"/>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6" name="Footer Placeholder 5"/>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0F992AE5-27F3-E54C-8847-B5C5E665B921}" type="datetime1">
              <a:rPr lang="en-US" smtClean="0"/>
              <a:pPr/>
              <a:t>1/18/11</a:t>
            </a:fld>
            <a:endParaRPr lang="en-US"/>
          </a:p>
        </p:txBody>
      </p:sp>
      <p:sp>
        <p:nvSpPr>
          <p:cNvPr id="5" name="Slide Number Placeholder 4"/>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6" name="Footer Placeholder 5"/>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3915D4A3-02CE-224B-81ED-095D4233C02D}" type="datetime1">
              <a:rPr lang="en-US" smtClean="0"/>
              <a:pPr/>
              <a:t>1/18/11</a:t>
            </a:fld>
            <a:endParaRPr lang="en-US"/>
          </a:p>
        </p:txBody>
      </p:sp>
      <p:sp>
        <p:nvSpPr>
          <p:cNvPr id="6" name="Slide Number Placeholder 5"/>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7" name="Footer Placeholder 6"/>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9694AA5D-0C75-8241-992F-B1707D7063EA}" type="datetime1">
              <a:rPr lang="en-US" smtClean="0"/>
              <a:pPr/>
              <a:t>1/18/11</a:t>
            </a:fld>
            <a:endParaRPr lang="en-US"/>
          </a:p>
        </p:txBody>
      </p:sp>
      <p:sp>
        <p:nvSpPr>
          <p:cNvPr id="8" name="Slide Number Placeholder 7"/>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9" name="Footer Placeholder 8"/>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CD616CD5-788D-F146-847F-F3BF74843000}" type="datetime1">
              <a:rPr lang="en-US" smtClean="0"/>
              <a:pPr/>
              <a:t>1/18/11</a:t>
            </a:fld>
            <a:endParaRPr lang="en-US"/>
          </a:p>
        </p:txBody>
      </p:sp>
      <p:sp>
        <p:nvSpPr>
          <p:cNvPr id="4" name="Slide Number Placeholder 3"/>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5" name="Footer Placeholder 4"/>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2E2D9AC9-CA02-B840-A3A0-C6BCAA5B3ECA}" type="datetime1">
              <a:rPr lang="en-US" smtClean="0"/>
              <a:pPr/>
              <a:t>1/18/11</a:t>
            </a:fld>
            <a:endParaRPr lang="en-US"/>
          </a:p>
        </p:txBody>
      </p:sp>
      <p:sp>
        <p:nvSpPr>
          <p:cNvPr id="3" name="Slide Number Placeholder 2"/>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4" name="Footer Placeholder 3"/>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5AC25DE4-B1FD-EC4D-AD2C-C3F22127F27E}" type="datetime1">
              <a:rPr lang="en-US" smtClean="0"/>
              <a:pPr/>
              <a:t>1/18/11</a:t>
            </a:fld>
            <a:endParaRPr lang="en-US"/>
          </a:p>
        </p:txBody>
      </p:sp>
      <p:sp>
        <p:nvSpPr>
          <p:cNvPr id="6" name="Slide Number Placeholder 5"/>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7" name="Footer Placeholder 6"/>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639F95AD-36FD-9640-B2AB-21BD762F771A}" type="datetime1">
              <a:rPr lang="en-US" smtClean="0"/>
              <a:pPr/>
              <a:t>1/18/11</a:t>
            </a:fld>
            <a:endParaRPr lang="en-US"/>
          </a:p>
        </p:txBody>
      </p:sp>
      <p:sp>
        <p:nvSpPr>
          <p:cNvPr id="6" name="Slide Number Placeholder 5"/>
          <p:cNvSpPr>
            <a:spLocks noGrp="1"/>
          </p:cNvSpPr>
          <p:nvPr>
            <p:ph type="sldNum" sz="quarter" idx="11"/>
          </p:nvPr>
        </p:nvSpPr>
        <p:spPr/>
        <p:txBody>
          <a:bodyPr/>
          <a:lstStyle>
            <a:lvl1pPr>
              <a:defRPr smtClean="0"/>
            </a:lvl1pPr>
          </a:lstStyle>
          <a:p>
            <a:fld id="{173356AA-62FE-604A-8FA3-A57044A0224D}" type="slidenum">
              <a:rPr lang="en-US" smtClean="0"/>
              <a:pPr/>
              <a:t>‹#›</a:t>
            </a:fld>
            <a:endParaRPr lang="en-US"/>
          </a:p>
        </p:txBody>
      </p:sp>
      <p:sp>
        <p:nvSpPr>
          <p:cNvPr id="7" name="Footer Placeholder 6"/>
          <p:cNvSpPr>
            <a:spLocks noGrp="1"/>
          </p:cNvSpPr>
          <p:nvPr>
            <p:ph type="ftr" sz="quarter" idx="12"/>
          </p:nvPr>
        </p:nvSpPr>
        <p:spPr/>
        <p:txBody>
          <a:bodyPr/>
          <a:lstStyle>
            <a:lvl1pPr>
              <a:defRPr/>
            </a:lvl1pPr>
          </a:lstStyle>
          <a:p>
            <a:r>
              <a:rPr lang="en-US" smtClean="0"/>
              <a:t>Rebeca González Suárez, 19/1/2011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6207125"/>
            <a:ext cx="9140825" cy="647700"/>
          </a:xfrm>
          <a:prstGeom prst="rect">
            <a:avLst/>
          </a:prstGeom>
          <a:solidFill>
            <a:srgbClr val="ABB202"/>
          </a:solidFill>
          <a:ln w="9525">
            <a:solidFill>
              <a:srgbClr val="ABB202"/>
            </a:solidFill>
            <a:miter lim="800000"/>
            <a:headEnd/>
            <a:tailEnd/>
          </a:ln>
          <a:effectLst/>
        </p:spPr>
        <p:txBody>
          <a:bodyPr wrap="none" anchor="ctr">
            <a:prstTxWarp prst="textNoShape">
              <a:avLst/>
            </a:prstTxWarp>
          </a:bodyPr>
          <a:lstStyle/>
          <a:p>
            <a:endParaRPr lang="en-US"/>
          </a:p>
        </p:txBody>
      </p:sp>
      <p:sp>
        <p:nvSpPr>
          <p:cNvPr id="1026" name="Rectangle 2"/>
          <p:cNvSpPr>
            <a:spLocks noGrp="1" noChangeArrowheads="1"/>
          </p:cNvSpPr>
          <p:nvPr>
            <p:ph type="title"/>
          </p:nvPr>
        </p:nvSpPr>
        <p:spPr bwMode="auto">
          <a:xfrm>
            <a:off x="0" y="0"/>
            <a:ext cx="9140825" cy="1439863"/>
          </a:xfrm>
          <a:prstGeom prst="rect">
            <a:avLst/>
          </a:prstGeom>
          <a:solidFill>
            <a:srgbClr val="5F604A"/>
          </a:soli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dirty="0"/>
              <a:t>Titel van de Slide</a:t>
            </a:r>
            <a:endParaRPr lang="nl-NL" dirty="0"/>
          </a:p>
        </p:txBody>
      </p:sp>
      <p:sp>
        <p:nvSpPr>
          <p:cNvPr id="1027" name="Rectangle 3"/>
          <p:cNvSpPr>
            <a:spLocks noGrp="1" noChangeArrowheads="1"/>
          </p:cNvSpPr>
          <p:nvPr>
            <p:ph type="body" idx="1"/>
          </p:nvPr>
        </p:nvSpPr>
        <p:spPr bwMode="auto">
          <a:xfrm>
            <a:off x="490538" y="1989138"/>
            <a:ext cx="8529637" cy="4006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nl-NL"/>
              <a:t>Titel tweede niveau</a:t>
            </a:r>
          </a:p>
          <a:p>
            <a:pPr lvl="1"/>
            <a:r>
              <a:rPr lang="nl-NL"/>
              <a:t>Second level</a:t>
            </a:r>
          </a:p>
          <a:p>
            <a:pPr lvl="2"/>
            <a:r>
              <a:rPr lang="nl-NL"/>
              <a:t>Third level</a:t>
            </a:r>
          </a:p>
          <a:p>
            <a:pPr lvl="3"/>
            <a:r>
              <a:rPr lang="nl-NL"/>
              <a:t>Fourth level</a:t>
            </a:r>
          </a:p>
        </p:txBody>
      </p:sp>
      <p:sp>
        <p:nvSpPr>
          <p:cNvPr id="1028" name="Rectangle 4"/>
          <p:cNvSpPr>
            <a:spLocks noGrp="1" noChangeArrowheads="1"/>
          </p:cNvSpPr>
          <p:nvPr>
            <p:ph type="dt" sz="half" idx="2"/>
          </p:nvPr>
        </p:nvSpPr>
        <p:spPr bwMode="auto">
          <a:xfrm>
            <a:off x="468313" y="6526213"/>
            <a:ext cx="765175" cy="207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fld id="{FB075889-DD4D-B945-9142-E61DCCD2784D}" type="datetime1">
              <a:rPr lang="en-US" smtClean="0"/>
              <a:pPr/>
              <a:t>1/18/11</a:t>
            </a:fld>
            <a:endParaRPr lang="en-US"/>
          </a:p>
        </p:txBody>
      </p:sp>
      <p:sp>
        <p:nvSpPr>
          <p:cNvPr id="1030" name="Rectangle 6"/>
          <p:cNvSpPr>
            <a:spLocks noGrp="1" noChangeArrowheads="1"/>
          </p:cNvSpPr>
          <p:nvPr>
            <p:ph type="sldNum" sz="quarter" idx="4"/>
          </p:nvPr>
        </p:nvSpPr>
        <p:spPr bwMode="auto">
          <a:xfrm>
            <a:off x="1619250" y="6526213"/>
            <a:ext cx="304800" cy="207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fld id="{173356AA-62FE-604A-8FA3-A57044A0224D}" type="slidenum">
              <a:rPr lang="en-US" smtClean="0"/>
              <a:pPr/>
              <a:t>‹#›</a:t>
            </a:fld>
            <a:endParaRPr lang="en-US" dirty="0"/>
          </a:p>
        </p:txBody>
      </p:sp>
      <p:sp>
        <p:nvSpPr>
          <p:cNvPr id="1032" name="Rectangle 8"/>
          <p:cNvSpPr>
            <a:spLocks noChangeArrowheads="1"/>
          </p:cNvSpPr>
          <p:nvPr/>
        </p:nvSpPr>
        <p:spPr bwMode="auto">
          <a:xfrm>
            <a:off x="5219700" y="6207125"/>
            <a:ext cx="3922713" cy="215900"/>
          </a:xfrm>
          <a:prstGeom prst="rect">
            <a:avLst/>
          </a:prstGeom>
          <a:solidFill>
            <a:srgbClr val="5F604A"/>
          </a:solidFill>
          <a:ln w="9525">
            <a:solidFill>
              <a:srgbClr val="5F604A"/>
            </a:solidFill>
            <a:miter lim="800000"/>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ftr" sz="quarter" idx="3"/>
          </p:nvPr>
        </p:nvSpPr>
        <p:spPr bwMode="auto">
          <a:xfrm>
            <a:off x="468313" y="6308725"/>
            <a:ext cx="2663825" cy="2159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solidFill>
                  <a:schemeClr val="bg1"/>
                </a:solidFill>
                <a:latin typeface="+mn-lt"/>
              </a:defRPr>
            </a:lvl1pPr>
          </a:lstStyle>
          <a:p>
            <a:r>
              <a:rPr lang="en-US" smtClean="0"/>
              <a:t>Rebeca González Suárez, 19/1/2011</a:t>
            </a:r>
            <a:endParaRPr lang="en-US"/>
          </a:p>
        </p:txBody>
      </p:sp>
      <p:sp>
        <p:nvSpPr>
          <p:cNvPr id="1036" name="Text Box 12"/>
          <p:cNvSpPr txBox="1">
            <a:spLocks noChangeArrowheads="1"/>
          </p:cNvSpPr>
          <p:nvPr/>
        </p:nvSpPr>
        <p:spPr bwMode="auto">
          <a:xfrm>
            <a:off x="1219609" y="6516688"/>
            <a:ext cx="360362" cy="152400"/>
          </a:xfrm>
          <a:prstGeom prst="rect">
            <a:avLst/>
          </a:prstGeom>
          <a:noFill/>
          <a:ln w="9525">
            <a:noFill/>
            <a:miter lim="800000"/>
            <a:headEnd/>
            <a:tailEnd/>
          </a:ln>
          <a:effectLst/>
        </p:spPr>
        <p:txBody>
          <a:bodyPr lIns="0" tIns="0" rIns="0" bIns="0">
            <a:prstTxWarp prst="textNoShape">
              <a:avLst/>
            </a:prstTxWarp>
            <a:spAutoFit/>
          </a:bodyPr>
          <a:lstStyle/>
          <a:p>
            <a:pPr algn="r">
              <a:spcBef>
                <a:spcPct val="50000"/>
              </a:spcBef>
            </a:pPr>
            <a:r>
              <a:rPr lang="nl-BE" sz="1000" dirty="0" smtClean="0">
                <a:solidFill>
                  <a:schemeClr val="bg1"/>
                </a:solidFill>
                <a:latin typeface="Verdana" charset="0"/>
              </a:rPr>
              <a:t>Pag</a:t>
            </a:r>
            <a:r>
              <a:rPr lang="nl-BE" sz="1000" baseline="0" dirty="0" smtClean="0">
                <a:solidFill>
                  <a:schemeClr val="bg1"/>
                </a:solidFill>
                <a:latin typeface="Verdana" charset="0"/>
              </a:rPr>
              <a:t>    </a:t>
            </a:r>
            <a:endParaRPr lang="nl-NL" sz="1000" dirty="0">
              <a:solidFill>
                <a:schemeClr val="bg1"/>
              </a:solidFill>
              <a:latin typeface="Verdana"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3200" b="1">
          <a:solidFill>
            <a:schemeClr val="bg1"/>
          </a:solidFill>
          <a:effectLst>
            <a:outerShdw blurRad="50800" dist="38100" dir="2700000" algn="br">
              <a:srgbClr val="000000">
                <a:alpha val="43000"/>
              </a:srgbClr>
            </a:outerShdw>
          </a:effectLst>
          <a:latin typeface="+mj-lt"/>
          <a:ea typeface="+mj-ea"/>
          <a:cs typeface="+mj-cs"/>
        </a:defRPr>
      </a:lvl1pPr>
      <a:lvl2pPr algn="l" rtl="0" eaLnBrk="1" fontAlgn="base" hangingPunct="1">
        <a:spcBef>
          <a:spcPct val="0"/>
        </a:spcBef>
        <a:spcAft>
          <a:spcPct val="0"/>
        </a:spcAft>
        <a:defRPr sz="4200">
          <a:solidFill>
            <a:schemeClr val="bg1"/>
          </a:solidFill>
          <a:latin typeface="Verdana" charset="0"/>
        </a:defRPr>
      </a:lvl2pPr>
      <a:lvl3pPr algn="l" rtl="0" eaLnBrk="1" fontAlgn="base" hangingPunct="1">
        <a:spcBef>
          <a:spcPct val="0"/>
        </a:spcBef>
        <a:spcAft>
          <a:spcPct val="0"/>
        </a:spcAft>
        <a:defRPr sz="4200">
          <a:solidFill>
            <a:schemeClr val="bg1"/>
          </a:solidFill>
          <a:latin typeface="Verdana" charset="0"/>
        </a:defRPr>
      </a:lvl3pPr>
      <a:lvl4pPr algn="l" rtl="0" eaLnBrk="1" fontAlgn="base" hangingPunct="1">
        <a:spcBef>
          <a:spcPct val="0"/>
        </a:spcBef>
        <a:spcAft>
          <a:spcPct val="0"/>
        </a:spcAft>
        <a:defRPr sz="4200">
          <a:solidFill>
            <a:schemeClr val="bg1"/>
          </a:solidFill>
          <a:latin typeface="Verdana" charset="0"/>
        </a:defRPr>
      </a:lvl4pPr>
      <a:lvl5pPr algn="l" rtl="0" eaLnBrk="1" fontAlgn="base" hangingPunct="1">
        <a:spcBef>
          <a:spcPct val="0"/>
        </a:spcBef>
        <a:spcAft>
          <a:spcPct val="0"/>
        </a:spcAft>
        <a:defRPr sz="4200">
          <a:solidFill>
            <a:schemeClr val="bg1"/>
          </a:solidFill>
          <a:latin typeface="Verdana" charset="0"/>
        </a:defRPr>
      </a:lvl5pPr>
      <a:lvl6pPr marL="457200" algn="l" rtl="0" eaLnBrk="1" fontAlgn="base" hangingPunct="1">
        <a:spcBef>
          <a:spcPct val="0"/>
        </a:spcBef>
        <a:spcAft>
          <a:spcPct val="0"/>
        </a:spcAft>
        <a:defRPr sz="4200">
          <a:solidFill>
            <a:schemeClr val="bg1"/>
          </a:solidFill>
          <a:latin typeface="Verdana" charset="0"/>
        </a:defRPr>
      </a:lvl6pPr>
      <a:lvl7pPr marL="914400" algn="l" rtl="0" eaLnBrk="1" fontAlgn="base" hangingPunct="1">
        <a:spcBef>
          <a:spcPct val="0"/>
        </a:spcBef>
        <a:spcAft>
          <a:spcPct val="0"/>
        </a:spcAft>
        <a:defRPr sz="4200">
          <a:solidFill>
            <a:schemeClr val="bg1"/>
          </a:solidFill>
          <a:latin typeface="Verdana" charset="0"/>
        </a:defRPr>
      </a:lvl7pPr>
      <a:lvl8pPr marL="1371600" algn="l" rtl="0" eaLnBrk="1" fontAlgn="base" hangingPunct="1">
        <a:spcBef>
          <a:spcPct val="0"/>
        </a:spcBef>
        <a:spcAft>
          <a:spcPct val="0"/>
        </a:spcAft>
        <a:defRPr sz="4200">
          <a:solidFill>
            <a:schemeClr val="bg1"/>
          </a:solidFill>
          <a:latin typeface="Verdana" charset="0"/>
        </a:defRPr>
      </a:lvl8pPr>
      <a:lvl9pPr marL="1828800" algn="l" rtl="0" eaLnBrk="1" fontAlgn="base" hangingPunct="1">
        <a:spcBef>
          <a:spcPct val="0"/>
        </a:spcBef>
        <a:spcAft>
          <a:spcPct val="0"/>
        </a:spcAft>
        <a:defRPr sz="4200">
          <a:solidFill>
            <a:schemeClr val="bg1"/>
          </a:solidFill>
          <a:latin typeface="Verdana" charset="0"/>
        </a:defRPr>
      </a:lvl9pPr>
    </p:titleStyle>
    <p:bodyStyle>
      <a:lvl1pPr marL="342900" indent="-342900" algn="l" rtl="0" eaLnBrk="1" fontAlgn="base" hangingPunct="1">
        <a:spcBef>
          <a:spcPct val="20000"/>
        </a:spcBef>
        <a:spcAft>
          <a:spcPct val="0"/>
        </a:spcAft>
        <a:buFont typeface="Verdana" charset="0"/>
        <a:buChar char=" "/>
        <a:defRPr sz="4000">
          <a:solidFill>
            <a:srgbClr val="5F604A"/>
          </a:solidFill>
          <a:latin typeface="+mn-lt"/>
          <a:ea typeface="+mn-ea"/>
          <a:cs typeface="+mn-cs"/>
        </a:defRPr>
      </a:lvl1pPr>
      <a:lvl2pPr marL="742950" indent="-285750" algn="l" rtl="0" eaLnBrk="1" fontAlgn="base" hangingPunct="1">
        <a:spcBef>
          <a:spcPct val="20000"/>
        </a:spcBef>
        <a:spcAft>
          <a:spcPct val="0"/>
        </a:spcAft>
        <a:buChar char="–"/>
        <a:defRPr sz="3000">
          <a:solidFill>
            <a:srgbClr val="7F7358"/>
          </a:solidFill>
          <a:latin typeface="+mn-lt"/>
          <a:ea typeface="ＭＳ Ｐゴシック" charset="-128"/>
        </a:defRPr>
      </a:lvl2pPr>
      <a:lvl3pPr marL="1143000" indent="-228600" algn="l" rtl="0" eaLnBrk="1" fontAlgn="base" hangingPunct="1">
        <a:spcBef>
          <a:spcPct val="20000"/>
        </a:spcBef>
        <a:spcAft>
          <a:spcPct val="0"/>
        </a:spcAft>
        <a:buChar char="–"/>
        <a:defRPr sz="2400">
          <a:solidFill>
            <a:srgbClr val="7F7358"/>
          </a:solidFill>
          <a:latin typeface="+mn-lt"/>
          <a:ea typeface="ＭＳ Ｐゴシック" charset="-128"/>
        </a:defRPr>
      </a:lvl3pPr>
      <a:lvl4pPr marL="1600200" indent="-228600" algn="l" rtl="0" eaLnBrk="1" fontAlgn="base" hangingPunct="1">
        <a:spcBef>
          <a:spcPct val="20000"/>
        </a:spcBef>
        <a:spcAft>
          <a:spcPct val="0"/>
        </a:spcAft>
        <a:buChar char="–"/>
        <a:defRPr sz="2000">
          <a:solidFill>
            <a:srgbClr val="7F7358"/>
          </a:solidFill>
          <a:latin typeface="+mn-lt"/>
          <a:ea typeface="ＭＳ Ｐゴシック" charset="-128"/>
        </a:defRPr>
      </a:lvl4pPr>
      <a:lvl5pPr marL="2057400" indent="-228600" algn="l" rtl="0" eaLnBrk="1" fontAlgn="base" hangingPunct="1">
        <a:spcBef>
          <a:spcPct val="20000"/>
        </a:spcBef>
        <a:spcAft>
          <a:spcPct val="0"/>
        </a:spcAft>
        <a:buChar char="»"/>
        <a:defRPr sz="2000">
          <a:solidFill>
            <a:srgbClr val="7F7358"/>
          </a:solidFill>
          <a:latin typeface="+mn-lt"/>
          <a:ea typeface="ＭＳ Ｐゴシック" charset="-128"/>
        </a:defRPr>
      </a:lvl5pPr>
      <a:lvl6pPr marL="2514600" indent="-228600" algn="l" rtl="0" eaLnBrk="1" fontAlgn="base" hangingPunct="1">
        <a:spcBef>
          <a:spcPct val="20000"/>
        </a:spcBef>
        <a:spcAft>
          <a:spcPct val="0"/>
        </a:spcAft>
        <a:buChar char="»"/>
        <a:defRPr sz="2000">
          <a:solidFill>
            <a:srgbClr val="7F7358"/>
          </a:solidFill>
          <a:latin typeface="+mn-lt"/>
          <a:ea typeface="ＭＳ Ｐゴシック" charset="-128"/>
        </a:defRPr>
      </a:lvl6pPr>
      <a:lvl7pPr marL="2971800" indent="-228600" algn="l" rtl="0" eaLnBrk="1" fontAlgn="base" hangingPunct="1">
        <a:spcBef>
          <a:spcPct val="20000"/>
        </a:spcBef>
        <a:spcAft>
          <a:spcPct val="0"/>
        </a:spcAft>
        <a:buChar char="»"/>
        <a:defRPr sz="2000">
          <a:solidFill>
            <a:srgbClr val="7F7358"/>
          </a:solidFill>
          <a:latin typeface="+mn-lt"/>
          <a:ea typeface="ＭＳ Ｐゴシック" charset="-128"/>
        </a:defRPr>
      </a:lvl7pPr>
      <a:lvl8pPr marL="3429000" indent="-228600" algn="l" rtl="0" eaLnBrk="1" fontAlgn="base" hangingPunct="1">
        <a:spcBef>
          <a:spcPct val="20000"/>
        </a:spcBef>
        <a:spcAft>
          <a:spcPct val="0"/>
        </a:spcAft>
        <a:buChar char="»"/>
        <a:defRPr sz="2000">
          <a:solidFill>
            <a:srgbClr val="7F7358"/>
          </a:solidFill>
          <a:latin typeface="+mn-lt"/>
          <a:ea typeface="ＭＳ Ｐゴシック" charset="-128"/>
        </a:defRPr>
      </a:lvl8pPr>
      <a:lvl9pPr marL="3886200" indent="-228600" algn="l" rtl="0" eaLnBrk="1" fontAlgn="base" hangingPunct="1">
        <a:spcBef>
          <a:spcPct val="20000"/>
        </a:spcBef>
        <a:spcAft>
          <a:spcPct val="0"/>
        </a:spcAft>
        <a:buChar char="»"/>
        <a:defRPr sz="2000">
          <a:solidFill>
            <a:srgbClr val="7F7358"/>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gif"/><Relationship Id="rId3" Type="http://schemas.openxmlformats.org/officeDocument/2006/relationships/image" Target="../media/image3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xxx.lanl.gov/abs/hep-ph/96083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5" Type="http://schemas.openxmlformats.org/officeDocument/2006/relationships/image" Target="../media/image7.tiff"/><Relationship Id="rId6" Type="http://schemas.openxmlformats.org/officeDocument/2006/relationships/image" Target="../media/image8.tiff"/><Relationship Id="rId7"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image" Target="../media/image4.pd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df"/><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hyperlink" Target="http://cdsweb.cern.ch/record/129601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indico.cern.ch/conferenceDisplay.py?confId=11627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smtClean="0">
                <a:effectLst>
                  <a:outerShdw blurRad="38100" dist="38100" dir="2700000" algn="tl">
                    <a:srgbClr val="000000">
                      <a:alpha val="43137"/>
                    </a:srgbClr>
                  </a:outerShdw>
                </a:effectLst>
                <a:latin typeface="+mj-lt"/>
                <a:ea typeface="+mj-ea"/>
                <a:cs typeface="+mj-cs"/>
              </a:rPr>
              <a:t>Search for a SM Higgs in the</a:t>
            </a:r>
            <a:br>
              <a:rPr lang="en-US" sz="3200" b="1" dirty="0" smtClean="0">
                <a:effectLst>
                  <a:outerShdw blurRad="38100" dist="38100" dir="2700000" algn="tl">
                    <a:srgbClr val="000000">
                      <a:alpha val="43137"/>
                    </a:srgbClr>
                  </a:outerShdw>
                </a:effectLst>
                <a:latin typeface="+mj-lt"/>
                <a:ea typeface="+mj-ea"/>
                <a:cs typeface="+mj-cs"/>
              </a:rPr>
            </a:br>
            <a:r>
              <a:rPr lang="en-US" sz="3200" b="1" dirty="0" smtClean="0">
                <a:effectLst>
                  <a:outerShdw blurRad="38100" dist="38100" dir="2700000" algn="tl">
                    <a:srgbClr val="000000">
                      <a:alpha val="43137"/>
                    </a:srgbClr>
                  </a:outerShdw>
                </a:effectLst>
                <a:latin typeface="+mj-lt"/>
                <a:ea typeface="+mj-ea"/>
                <a:cs typeface="+mj-cs"/>
              </a:rPr>
              <a:t>H </a:t>
            </a:r>
            <a:r>
              <a:rPr lang="en-US" sz="3200" b="1" dirty="0" smtClean="0">
                <a:effectLst>
                  <a:outerShdw blurRad="38100" dist="38100" dir="2700000" algn="tl">
                    <a:srgbClr val="000000">
                      <a:alpha val="43137"/>
                    </a:srgbClr>
                  </a:outerShdw>
                </a:effectLst>
                <a:latin typeface="+mj-lt"/>
                <a:ea typeface="Arial Unicode MS"/>
                <a:cs typeface="Arial Unicode MS"/>
              </a:rPr>
              <a:t>→</a:t>
            </a:r>
            <a:r>
              <a:rPr lang="en-US" sz="3200" b="1" dirty="0" smtClean="0">
                <a:effectLst>
                  <a:outerShdw blurRad="38100" dist="38100" dir="2700000" algn="tl">
                    <a:srgbClr val="000000">
                      <a:alpha val="43137"/>
                    </a:srgbClr>
                  </a:outerShdw>
                </a:effectLst>
                <a:latin typeface="+mj-lt"/>
                <a:ea typeface="+mj-ea"/>
                <a:cs typeface="+mj-cs"/>
              </a:rPr>
              <a:t> WW </a:t>
            </a:r>
            <a:r>
              <a:rPr lang="en-US" sz="3200" b="1" dirty="0" smtClean="0">
                <a:effectLst>
                  <a:outerShdw blurRad="38100" dist="38100" dir="2700000" algn="tl">
                    <a:srgbClr val="000000">
                      <a:alpha val="43137"/>
                    </a:srgbClr>
                  </a:outerShdw>
                </a:effectLst>
                <a:latin typeface="+mj-lt"/>
                <a:ea typeface="Arial Unicode MS"/>
                <a:cs typeface="Arial Unicode MS"/>
              </a:rPr>
              <a:t>→</a:t>
            </a:r>
            <a:r>
              <a:rPr lang="en-US" sz="3200" b="1" dirty="0" smtClean="0">
                <a:effectLst>
                  <a:outerShdw blurRad="38100" dist="38100" dir="2700000" algn="tl">
                    <a:srgbClr val="000000">
                      <a:alpha val="43137"/>
                    </a:srgbClr>
                  </a:outerShdw>
                </a:effectLst>
                <a:latin typeface="+mj-lt"/>
                <a:ea typeface="+mj-ea"/>
                <a:cs typeface="+mj-cs"/>
              </a:rPr>
              <a:t> 2l2</a:t>
            </a:r>
            <a:r>
              <a:rPr lang="el-GR" sz="3200" b="1" dirty="0" smtClean="0">
                <a:effectLst>
                  <a:outerShdw blurRad="38100" dist="38100" dir="2700000" algn="tl">
                    <a:srgbClr val="000000">
                      <a:alpha val="43137"/>
                    </a:srgbClr>
                  </a:outerShdw>
                </a:effectLst>
                <a:latin typeface="+mj-lt"/>
                <a:ea typeface="+mj-ea"/>
                <a:cs typeface="+mj-cs"/>
              </a:rPr>
              <a:t>ν</a:t>
            </a:r>
            <a:r>
              <a:rPr lang="en-US" sz="3200" b="1" dirty="0" smtClean="0">
                <a:effectLst>
                  <a:outerShdw blurRad="38100" dist="38100" dir="2700000" algn="tl">
                    <a:srgbClr val="000000">
                      <a:alpha val="43137"/>
                    </a:srgbClr>
                  </a:outerShdw>
                </a:effectLst>
                <a:latin typeface="+mj-lt"/>
                <a:ea typeface="+mj-ea"/>
                <a:cs typeface="+mj-cs"/>
              </a:rPr>
              <a:t> decay channel </a:t>
            </a:r>
            <a:endParaRPr lang="en-US" sz="1800" dirty="0"/>
          </a:p>
        </p:txBody>
      </p:sp>
      <p:sp>
        <p:nvSpPr>
          <p:cNvPr id="3" name="Subtitle 2"/>
          <p:cNvSpPr>
            <a:spLocks noGrp="1"/>
          </p:cNvSpPr>
          <p:nvPr>
            <p:ph type="subTitle" idx="1"/>
          </p:nvPr>
        </p:nvSpPr>
        <p:spPr/>
        <p:txBody>
          <a:bodyPr/>
          <a:lstStyle/>
          <a:p>
            <a:r>
              <a:rPr lang="en-US" dirty="0" smtClean="0"/>
              <a:t>Rebeca Gonzalez Suarez</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Leptons, Jets and MET</a:t>
            </a:r>
            <a:endParaRPr lang="en-US"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10</a:t>
            </a:fld>
            <a:endParaRPr lang="en-US"/>
          </a:p>
        </p:txBody>
      </p:sp>
      <p:sp>
        <p:nvSpPr>
          <p:cNvPr id="4" name="Rectangle 77"/>
          <p:cNvSpPr>
            <a:spLocks noChangeArrowheads="1"/>
          </p:cNvSpPr>
          <p:nvPr/>
        </p:nvSpPr>
        <p:spPr bwMode="auto">
          <a:xfrm>
            <a:off x="251520" y="1740872"/>
            <a:ext cx="8689742" cy="4247317"/>
          </a:xfrm>
          <a:prstGeom prst="rect">
            <a:avLst/>
          </a:prstGeom>
          <a:noFill/>
          <a:ln w="9525" algn="ctr">
            <a:noFill/>
            <a:miter lim="800000"/>
            <a:headEnd/>
            <a:tailEnd/>
          </a:ln>
          <a:effectLst/>
        </p:spPr>
        <p:txBody>
          <a:bodyPr wrap="square">
            <a:spAutoFit/>
          </a:bodyPr>
          <a:lstStyle/>
          <a:p>
            <a:r>
              <a:rPr lang="en-US" dirty="0" smtClean="0"/>
              <a:t>The lepton ID for HWW follows the same path as any Analysis in CMS with high Pt isolated leptons in the final state:</a:t>
            </a:r>
          </a:p>
          <a:p>
            <a:endParaRPr lang="en-US" dirty="0" smtClean="0"/>
          </a:p>
          <a:p>
            <a:r>
              <a:rPr lang="en-US" b="1" dirty="0" smtClean="0">
                <a:solidFill>
                  <a:schemeClr val="accent1"/>
                </a:solidFill>
              </a:rPr>
              <a:t>	</a:t>
            </a:r>
            <a:r>
              <a:rPr lang="en-US" b="1" dirty="0" smtClean="0">
                <a:solidFill>
                  <a:srgbClr val="000000"/>
                </a:solidFill>
              </a:rPr>
              <a:t>-</a:t>
            </a:r>
            <a:r>
              <a:rPr lang="en-US" b="1" dirty="0" smtClean="0">
                <a:solidFill>
                  <a:srgbClr val="2D2D8A"/>
                </a:solidFill>
              </a:rPr>
              <a:t> The most generic lepton the better </a:t>
            </a:r>
            <a:r>
              <a:rPr lang="en-US" dirty="0" smtClean="0">
                <a:solidFill>
                  <a:srgbClr val="000000"/>
                </a:solidFill>
              </a:rPr>
              <a:t>(</a:t>
            </a:r>
            <a:r>
              <a:rPr lang="en-US" b="1" dirty="0" smtClean="0">
                <a:solidFill>
                  <a:srgbClr val="000000"/>
                </a:solidFill>
              </a:rPr>
              <a:t>Muon/</a:t>
            </a:r>
            <a:r>
              <a:rPr lang="en-US" b="1" dirty="0" err="1" smtClean="0">
                <a:solidFill>
                  <a:srgbClr val="000000"/>
                </a:solidFill>
              </a:rPr>
              <a:t>Egamma</a:t>
            </a:r>
            <a:r>
              <a:rPr lang="en-US" dirty="0" smtClean="0">
                <a:solidFill>
                  <a:srgbClr val="000000"/>
                </a:solidFill>
              </a:rPr>
              <a:t> </a:t>
            </a:r>
            <a:r>
              <a:rPr lang="en-US" dirty="0" err="1" smtClean="0">
                <a:solidFill>
                  <a:srgbClr val="000000"/>
                </a:solidFill>
              </a:rPr>
              <a:t>POGs</a:t>
            </a:r>
            <a:r>
              <a:rPr lang="en-US" dirty="0" smtClean="0">
                <a:solidFill>
                  <a:srgbClr val="000000"/>
                </a:solidFill>
              </a:rPr>
              <a:t>)</a:t>
            </a:r>
          </a:p>
          <a:p>
            <a:r>
              <a:rPr lang="en-US" b="1" dirty="0" smtClean="0">
                <a:solidFill>
                  <a:schemeClr val="accent1"/>
                </a:solidFill>
              </a:rPr>
              <a:t>	  Ideal scenario: </a:t>
            </a:r>
            <a:r>
              <a:rPr lang="en-US" dirty="0" smtClean="0">
                <a:solidFill>
                  <a:srgbClr val="000000"/>
                </a:solidFill>
              </a:rPr>
              <a:t>use the same lepton than in EWK/Top/SUSY</a:t>
            </a:r>
          </a:p>
          <a:p>
            <a:r>
              <a:rPr lang="en-US" b="1" dirty="0" smtClean="0"/>
              <a:t>	- </a:t>
            </a:r>
            <a:r>
              <a:rPr lang="en-US" dirty="0" smtClean="0">
                <a:solidFill>
                  <a:srgbClr val="000000"/>
                </a:solidFill>
              </a:rPr>
              <a:t>To discuss:</a:t>
            </a:r>
            <a:r>
              <a:rPr lang="en-US" b="1" dirty="0" smtClean="0">
                <a:solidFill>
                  <a:schemeClr val="accent1"/>
                </a:solidFill>
              </a:rPr>
              <a:t> </a:t>
            </a:r>
            <a:r>
              <a:rPr lang="en-US" b="1" dirty="0" smtClean="0">
                <a:solidFill>
                  <a:srgbClr val="2D2D8A"/>
                </a:solidFill>
              </a:rPr>
              <a:t>The P</a:t>
            </a:r>
            <a:r>
              <a:rPr lang="en-US" b="1" baseline="-25000" dirty="0" smtClean="0">
                <a:solidFill>
                  <a:srgbClr val="2D2D8A"/>
                </a:solidFill>
              </a:rPr>
              <a:t>T</a:t>
            </a:r>
            <a:r>
              <a:rPr lang="en-US" b="1" dirty="0" smtClean="0">
                <a:solidFill>
                  <a:srgbClr val="2D2D8A"/>
                </a:solidFill>
              </a:rPr>
              <a:t> threshold </a:t>
            </a:r>
            <a:r>
              <a:rPr lang="en-US" dirty="0" smtClean="0">
                <a:solidFill>
                  <a:srgbClr val="000000"/>
                </a:solidFill>
              </a:rPr>
              <a:t>(important at low masses) </a:t>
            </a:r>
          </a:p>
          <a:p>
            <a:r>
              <a:rPr lang="en-US" b="1" dirty="0" smtClean="0">
                <a:solidFill>
                  <a:schemeClr val="accent1"/>
                </a:solidFill>
              </a:rPr>
              <a:t>	  </a:t>
            </a:r>
            <a:r>
              <a:rPr lang="en-US" dirty="0" smtClean="0">
                <a:solidFill>
                  <a:srgbClr val="000000"/>
                </a:solidFill>
              </a:rPr>
              <a:t>Right now is 20/20 (in the past 10/20 or 15/20)</a:t>
            </a:r>
          </a:p>
          <a:p>
            <a:endParaRPr lang="en-US" b="1" dirty="0" smtClean="0">
              <a:solidFill>
                <a:schemeClr val="accent1"/>
              </a:solidFill>
            </a:endParaRPr>
          </a:p>
          <a:p>
            <a:r>
              <a:rPr lang="en-US" dirty="0" smtClean="0">
                <a:solidFill>
                  <a:srgbClr val="000000"/>
                </a:solidFill>
              </a:rPr>
              <a:t>Extensive work has been done in the past in the the lepton identification, selection and isolation against QCD and </a:t>
            </a:r>
            <a:r>
              <a:rPr lang="en-US" dirty="0" err="1" smtClean="0">
                <a:solidFill>
                  <a:srgbClr val="000000"/>
                </a:solidFill>
              </a:rPr>
              <a:t>W+jets</a:t>
            </a:r>
            <a:r>
              <a:rPr lang="en-US" dirty="0" smtClean="0">
                <a:solidFill>
                  <a:srgbClr val="000000"/>
                </a:solidFill>
              </a:rPr>
              <a:t> events.</a:t>
            </a:r>
          </a:p>
          <a:p>
            <a:endParaRPr lang="en-US" dirty="0" smtClean="0">
              <a:solidFill>
                <a:srgbClr val="000000"/>
              </a:solidFill>
            </a:endParaRPr>
          </a:p>
          <a:p>
            <a:r>
              <a:rPr lang="en-US" dirty="0" smtClean="0">
                <a:solidFill>
                  <a:srgbClr val="000000"/>
                </a:solidFill>
              </a:rPr>
              <a:t>Improvements in the analysis can be done, if the lepton selection is optimized allowing to go down in P</a:t>
            </a:r>
            <a:r>
              <a:rPr lang="en-US" baseline="-25000" dirty="0" smtClean="0">
                <a:solidFill>
                  <a:srgbClr val="000000"/>
                </a:solidFill>
              </a:rPr>
              <a:t>T</a:t>
            </a:r>
            <a:r>
              <a:rPr lang="en-US" dirty="0" smtClean="0">
                <a:solidFill>
                  <a:srgbClr val="000000"/>
                </a:solidFill>
              </a:rPr>
              <a:t> without background contamination</a:t>
            </a:r>
          </a:p>
          <a:p>
            <a:endParaRPr lang="en-US" dirty="0" smtClean="0">
              <a:solidFill>
                <a:srgbClr val="000000"/>
              </a:solidFill>
            </a:endParaRPr>
          </a:p>
          <a:p>
            <a:endParaRPr lang="es-ES" dirty="0" smtClean="0">
              <a:solidFill>
                <a:srgbClr val="000000"/>
              </a:solidFill>
            </a:endParaRPr>
          </a:p>
        </p:txBody>
      </p:sp>
      <p:sp>
        <p:nvSpPr>
          <p:cNvPr id="5" name="Footer Placeholder 4"/>
          <p:cNvSpPr>
            <a:spLocks noGrp="1"/>
          </p:cNvSpPr>
          <p:nvPr>
            <p:ph type="ftr" sz="quarter" idx="12"/>
          </p:nvPr>
        </p:nvSpPr>
        <p:spPr/>
        <p:txBody>
          <a:bodyPr/>
          <a:lstStyle/>
          <a:p>
            <a:r>
              <a:rPr lang="en-US" smtClean="0"/>
              <a:t>Rebeca González Suárez, 19/1/2011</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Leptons, Jets and MET (II)</a:t>
            </a:r>
            <a:endParaRPr lang="en-US"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11</a:t>
            </a:fld>
            <a:endParaRPr lang="en-US"/>
          </a:p>
        </p:txBody>
      </p:sp>
      <p:sp>
        <p:nvSpPr>
          <p:cNvPr id="4" name="Rectangle 77"/>
          <p:cNvSpPr>
            <a:spLocks noChangeArrowheads="1"/>
          </p:cNvSpPr>
          <p:nvPr/>
        </p:nvSpPr>
        <p:spPr bwMode="auto">
          <a:xfrm>
            <a:off x="251520" y="1877422"/>
            <a:ext cx="8689742" cy="3693319"/>
          </a:xfrm>
          <a:prstGeom prst="rect">
            <a:avLst/>
          </a:prstGeom>
          <a:noFill/>
          <a:ln w="9525" algn="ctr">
            <a:noFill/>
            <a:miter lim="800000"/>
            <a:headEnd/>
            <a:tailEnd/>
          </a:ln>
          <a:effectLst/>
        </p:spPr>
        <p:txBody>
          <a:bodyPr wrap="square">
            <a:spAutoFit/>
          </a:bodyPr>
          <a:lstStyle/>
          <a:p>
            <a:r>
              <a:rPr lang="es-ES" dirty="0" smtClean="0"/>
              <a:t>The Jets are used for the </a:t>
            </a:r>
            <a:r>
              <a:rPr lang="es-ES" b="1" dirty="0" smtClean="0"/>
              <a:t>Central Jet Veto</a:t>
            </a:r>
            <a:r>
              <a:rPr lang="es-ES" dirty="0" smtClean="0"/>
              <a:t>, anti ttbar measure, where events with central jets are vetoed</a:t>
            </a:r>
          </a:p>
          <a:p>
            <a:r>
              <a:rPr lang="es-ES" dirty="0" smtClean="0"/>
              <a:t>There is room for improvement in this subject:</a:t>
            </a:r>
          </a:p>
          <a:p>
            <a:endParaRPr lang="es-ES" dirty="0" smtClean="0"/>
          </a:p>
          <a:p>
            <a:r>
              <a:rPr lang="es-ES" dirty="0" smtClean="0"/>
              <a:t>	- Not many analysis in the </a:t>
            </a:r>
            <a:r>
              <a:rPr lang="es-ES" b="1" dirty="0" smtClean="0">
                <a:solidFill>
                  <a:schemeClr val="accent6"/>
                </a:solidFill>
              </a:rPr>
              <a:t>0-jet bin </a:t>
            </a:r>
            <a:r>
              <a:rPr lang="es-ES" dirty="0" smtClean="0"/>
              <a:t>(different systematics etc)</a:t>
            </a:r>
          </a:p>
          <a:p>
            <a:r>
              <a:rPr lang="es-ES" dirty="0" smtClean="0"/>
              <a:t>	- </a:t>
            </a:r>
            <a:r>
              <a:rPr lang="es-ES" b="1" dirty="0" smtClean="0"/>
              <a:t>Threshold optimization </a:t>
            </a:r>
            <a:r>
              <a:rPr lang="es-ES" dirty="0" smtClean="0"/>
              <a:t>(P</a:t>
            </a:r>
            <a:r>
              <a:rPr lang="es-ES" baseline="-25000" dirty="0" smtClean="0"/>
              <a:t>T</a:t>
            </a:r>
            <a:r>
              <a:rPr lang="es-ES" dirty="0" smtClean="0"/>
              <a:t>/η)</a:t>
            </a:r>
          </a:p>
          <a:p>
            <a:r>
              <a:rPr lang="es-ES" dirty="0" smtClean="0"/>
              <a:t>	- Study of the </a:t>
            </a:r>
            <a:r>
              <a:rPr lang="es-ES" b="1" dirty="0" smtClean="0">
                <a:solidFill>
                  <a:srgbClr val="333399"/>
                </a:solidFill>
              </a:rPr>
              <a:t>1-jet bin </a:t>
            </a:r>
            <a:r>
              <a:rPr lang="es-ES" dirty="0" smtClean="0"/>
              <a:t>(</a:t>
            </a:r>
            <a:r>
              <a:rPr lang="es-ES" b="1" dirty="0" smtClean="0">
                <a:solidFill>
                  <a:srgbClr val="333399"/>
                </a:solidFill>
              </a:rPr>
              <a:t>2-jet bin </a:t>
            </a:r>
            <a:r>
              <a:rPr lang="es-ES" dirty="0" smtClean="0"/>
              <a:t>for VBF)</a:t>
            </a:r>
          </a:p>
          <a:p>
            <a:endParaRPr lang="es-ES" dirty="0" smtClean="0"/>
          </a:p>
          <a:p>
            <a:r>
              <a:rPr lang="es-ES" dirty="0" smtClean="0"/>
              <a:t>The Jet choice has changed with time (</a:t>
            </a:r>
            <a:r>
              <a:rPr lang="es-ES" b="1" dirty="0" smtClean="0"/>
              <a:t>Calo, PF, JPT, Track Jets</a:t>
            </a:r>
            <a:r>
              <a:rPr lang="es-ES" dirty="0" smtClean="0"/>
              <a:t>) </a:t>
            </a:r>
          </a:p>
          <a:p>
            <a:r>
              <a:rPr lang="es-ES" dirty="0" smtClean="0"/>
              <a:t>RAW and corrected energies have been used (now, </a:t>
            </a:r>
            <a:r>
              <a:rPr lang="es-ES" b="1" dirty="0" smtClean="0">
                <a:solidFill>
                  <a:srgbClr val="333399"/>
                </a:solidFill>
              </a:rPr>
              <a:t>L2+L3</a:t>
            </a:r>
            <a:r>
              <a:rPr lang="es-ES" dirty="0" smtClean="0"/>
              <a:t>)</a:t>
            </a:r>
          </a:p>
          <a:p>
            <a:endParaRPr lang="es-ES" dirty="0" smtClean="0"/>
          </a:p>
          <a:p>
            <a:r>
              <a:rPr lang="es-ES" dirty="0" smtClean="0"/>
              <a:t>There are additional strategies to further suppres ttbar </a:t>
            </a:r>
          </a:p>
          <a:p>
            <a:endParaRPr lang="es-ES" dirty="0" smtClean="0"/>
          </a:p>
        </p:txBody>
      </p:sp>
      <p:sp>
        <p:nvSpPr>
          <p:cNvPr id="5" name="Footer Placeholder 4"/>
          <p:cNvSpPr>
            <a:spLocks noGrp="1"/>
          </p:cNvSpPr>
          <p:nvPr>
            <p:ph type="ftr" sz="quarter" idx="12"/>
          </p:nvPr>
        </p:nvSpPr>
        <p:spPr/>
        <p:txBody>
          <a:bodyPr/>
          <a:lstStyle/>
          <a:p>
            <a:r>
              <a:rPr lang="en-US" smtClean="0"/>
              <a:t>Rebeca González Suárez, 19/1/2011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Leptons, Jets and MET (III)</a:t>
            </a:r>
            <a:endParaRPr lang="en-US" dirty="0"/>
          </a:p>
        </p:txBody>
      </p:sp>
      <p:pic>
        <p:nvPicPr>
          <p:cNvPr id="11" name="Picture 2"/>
          <p:cNvPicPr>
            <a:picLocks noChangeAspect="1" noChangeArrowheads="1"/>
          </p:cNvPicPr>
          <p:nvPr/>
        </p:nvPicPr>
        <p:blipFill>
          <a:blip r:embed="rId2" cstate="print"/>
          <a:srcRect l="50137"/>
          <a:stretch>
            <a:fillRect/>
          </a:stretch>
        </p:blipFill>
        <p:spPr bwMode="auto">
          <a:xfrm>
            <a:off x="6443811" y="3971768"/>
            <a:ext cx="2449677" cy="2158695"/>
          </a:xfrm>
          <a:prstGeom prst="rect">
            <a:avLst/>
          </a:prstGeom>
          <a:noFill/>
          <a:ln w="9525">
            <a:noFill/>
            <a:miter lim="800000"/>
            <a:headEnd/>
            <a:tailEnd/>
          </a:ln>
        </p:spPr>
      </p:pic>
      <p:pic>
        <p:nvPicPr>
          <p:cNvPr id="12" name="Picture 2"/>
          <p:cNvPicPr>
            <a:picLocks noChangeAspect="1" noChangeArrowheads="1"/>
          </p:cNvPicPr>
          <p:nvPr/>
        </p:nvPicPr>
        <p:blipFill>
          <a:blip r:embed="rId2" cstate="print"/>
          <a:srcRect r="50760"/>
          <a:stretch>
            <a:fillRect/>
          </a:stretch>
        </p:blipFill>
        <p:spPr bwMode="auto">
          <a:xfrm>
            <a:off x="3600527" y="3971767"/>
            <a:ext cx="2342431" cy="2158695"/>
          </a:xfrm>
          <a:prstGeom prst="rect">
            <a:avLst/>
          </a:prstGeom>
          <a:noFill/>
          <a:ln w="9525">
            <a:noFill/>
            <a:miter lim="800000"/>
            <a:headEnd/>
            <a:tailEnd/>
          </a:ln>
        </p:spPr>
      </p:pic>
      <p:sp>
        <p:nvSpPr>
          <p:cNvPr id="13" name="12 Rectángulo"/>
          <p:cNvSpPr/>
          <p:nvPr/>
        </p:nvSpPr>
        <p:spPr>
          <a:xfrm>
            <a:off x="395536" y="1519917"/>
            <a:ext cx="8352928" cy="2585323"/>
          </a:xfrm>
          <a:prstGeom prst="rect">
            <a:avLst/>
          </a:prstGeom>
        </p:spPr>
        <p:txBody>
          <a:bodyPr wrap="square">
            <a:spAutoFit/>
          </a:bodyPr>
          <a:lstStyle/>
          <a:p>
            <a:r>
              <a:rPr lang="en-US" dirty="0" smtClean="0"/>
              <a:t>The </a:t>
            </a:r>
            <a:r>
              <a:rPr lang="en-US" b="1" dirty="0" smtClean="0">
                <a:solidFill>
                  <a:srgbClr val="333399"/>
                </a:solidFill>
              </a:rPr>
              <a:t>Missing E</a:t>
            </a:r>
            <a:r>
              <a:rPr lang="en-US" b="1" baseline="-25000" dirty="0" smtClean="0">
                <a:solidFill>
                  <a:srgbClr val="333399"/>
                </a:solidFill>
              </a:rPr>
              <a:t>T</a:t>
            </a:r>
            <a:r>
              <a:rPr lang="en-US" b="1" dirty="0" smtClean="0">
                <a:solidFill>
                  <a:srgbClr val="333399"/>
                </a:solidFill>
              </a:rPr>
              <a:t> </a:t>
            </a:r>
            <a:r>
              <a:rPr lang="en-US" dirty="0" smtClean="0"/>
              <a:t>is one of the key ingredients in the analysis, as we deal with final states with neutrinos</a:t>
            </a:r>
          </a:p>
          <a:p>
            <a:endParaRPr lang="en-US" dirty="0" smtClean="0"/>
          </a:p>
          <a:p>
            <a:r>
              <a:rPr lang="en-US" dirty="0" smtClean="0"/>
              <a:t>It is important to have a good MET estimator, in particular for events with no genuine MET, like </a:t>
            </a:r>
            <a:r>
              <a:rPr lang="en-US" b="1" dirty="0" err="1" smtClean="0"/>
              <a:t>Z+jets</a:t>
            </a:r>
            <a:r>
              <a:rPr lang="en-US" dirty="0" smtClean="0"/>
              <a:t>, that can be mistaken as the signal and which tails could be dangerous</a:t>
            </a:r>
          </a:p>
          <a:p>
            <a:endParaRPr lang="en-US" dirty="0" smtClean="0"/>
          </a:p>
          <a:p>
            <a:r>
              <a:rPr lang="en-US" dirty="0" smtClean="0"/>
              <a:t>The analysis could benefit from dedicated MET studies (0-jet bin)</a:t>
            </a:r>
          </a:p>
          <a:p>
            <a:endParaRPr lang="en-US" dirty="0" smtClean="0"/>
          </a:p>
        </p:txBody>
      </p:sp>
      <p:sp>
        <p:nvSpPr>
          <p:cNvPr id="15" name="14 CuadroTexto"/>
          <p:cNvSpPr txBox="1"/>
          <p:nvPr/>
        </p:nvSpPr>
        <p:spPr>
          <a:xfrm>
            <a:off x="395536" y="4561813"/>
            <a:ext cx="3204991" cy="954107"/>
          </a:xfrm>
          <a:prstGeom prst="rect">
            <a:avLst/>
          </a:prstGeom>
          <a:noFill/>
        </p:spPr>
        <p:txBody>
          <a:bodyPr wrap="square" rtlCol="0">
            <a:spAutoFit/>
          </a:bodyPr>
          <a:lstStyle/>
          <a:p>
            <a:pPr algn="ctr"/>
            <a:r>
              <a:rPr lang="en-US" sz="1400" dirty="0" smtClean="0">
                <a:ea typeface="Arial Unicode MS"/>
                <a:cs typeface="Arial Unicode MS"/>
              </a:rPr>
              <a:t>Higgs to WW to 2 muons and 2 neutrinos (signal)  and </a:t>
            </a:r>
            <a:r>
              <a:rPr lang="en-US" sz="1400" dirty="0" err="1" smtClean="0">
                <a:ea typeface="Arial Unicode MS"/>
                <a:cs typeface="Arial Unicode MS"/>
              </a:rPr>
              <a:t>Z+jets</a:t>
            </a:r>
            <a:r>
              <a:rPr lang="en-US" sz="1400" dirty="0" smtClean="0">
                <a:ea typeface="Arial Unicode MS"/>
                <a:cs typeface="Arial Unicode MS"/>
              </a:rPr>
              <a:t> going to 2 muons (background) using different MET algorithms</a:t>
            </a:r>
            <a:endParaRPr lang="en-US" sz="1400" dirty="0"/>
          </a:p>
        </p:txBody>
      </p:sp>
      <p:sp>
        <p:nvSpPr>
          <p:cNvPr id="18" name="Slide Number Placeholder 17"/>
          <p:cNvSpPr>
            <a:spLocks noGrp="1"/>
          </p:cNvSpPr>
          <p:nvPr>
            <p:ph type="sldNum" sz="quarter" idx="11"/>
          </p:nvPr>
        </p:nvSpPr>
        <p:spPr/>
        <p:txBody>
          <a:bodyPr/>
          <a:lstStyle/>
          <a:p>
            <a:fld id="{173356AA-62FE-604A-8FA3-A57044A0224D}" type="slidenum">
              <a:rPr lang="en-US" smtClean="0"/>
              <a:pPr/>
              <a:t>12</a:t>
            </a:fld>
            <a:endParaRPr lang="en-US"/>
          </a:p>
        </p:txBody>
      </p:sp>
      <p:sp>
        <p:nvSpPr>
          <p:cNvPr id="19" name="Footer Placeholder 18"/>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Analysis Flow</a:t>
            </a:r>
            <a:endParaRPr lang="en-US" dirty="0"/>
          </a:p>
        </p:txBody>
      </p:sp>
      <p:sp>
        <p:nvSpPr>
          <p:cNvPr id="17" name="16 Marcador de número de diapositiva"/>
          <p:cNvSpPr>
            <a:spLocks noGrp="1"/>
          </p:cNvSpPr>
          <p:nvPr>
            <p:ph type="sldNum" sz="quarter" idx="11"/>
          </p:nvPr>
        </p:nvSpPr>
        <p:spPr/>
        <p:txBody>
          <a:bodyPr/>
          <a:lstStyle/>
          <a:p>
            <a:fld id="{5CCBC758-1D88-4680-98AF-02D5445455BD}" type="slidenum">
              <a:rPr lang="en-US" smtClean="0"/>
              <a:pPr/>
              <a:t>13</a:t>
            </a:fld>
            <a:endParaRPr lang="en-US"/>
          </a:p>
        </p:txBody>
      </p:sp>
      <p:sp>
        <p:nvSpPr>
          <p:cNvPr id="16" name="Line 13"/>
          <p:cNvSpPr>
            <a:spLocks noChangeShapeType="1"/>
          </p:cNvSpPr>
          <p:nvPr/>
        </p:nvSpPr>
        <p:spPr bwMode="auto">
          <a:xfrm flipV="1">
            <a:off x="2739288" y="2768153"/>
            <a:ext cx="1008112" cy="323165"/>
          </a:xfrm>
          <a:prstGeom prst="line">
            <a:avLst/>
          </a:prstGeom>
          <a:noFill/>
          <a:ln w="50800">
            <a:solidFill>
              <a:schemeClr val="tx2"/>
            </a:solidFill>
            <a:round/>
            <a:headEnd/>
            <a:tailEnd type="triangle" w="med" len="med"/>
          </a:ln>
          <a:effectLst/>
        </p:spPr>
        <p:txBody>
          <a:bodyPr/>
          <a:lstStyle/>
          <a:p>
            <a:endParaRPr lang="en-US" sz="1600"/>
          </a:p>
        </p:txBody>
      </p:sp>
      <p:sp>
        <p:nvSpPr>
          <p:cNvPr id="19" name="Text Box 21"/>
          <p:cNvSpPr txBox="1">
            <a:spLocks noChangeArrowheads="1"/>
          </p:cNvSpPr>
          <p:nvPr/>
        </p:nvSpPr>
        <p:spPr bwMode="auto">
          <a:xfrm>
            <a:off x="219008" y="2768154"/>
            <a:ext cx="2520280" cy="830997"/>
          </a:xfrm>
          <a:prstGeom prst="rect">
            <a:avLst/>
          </a:prstGeom>
          <a:noFill/>
          <a:ln w="28575" algn="ctr">
            <a:noFill/>
            <a:miter lim="800000"/>
            <a:headEnd/>
            <a:tailEnd/>
          </a:ln>
          <a:effectLst/>
        </p:spPr>
        <p:txBody>
          <a:bodyPr wrap="square">
            <a:spAutoFit/>
          </a:bodyPr>
          <a:lstStyle/>
          <a:p>
            <a:pPr algn="ctr"/>
            <a:r>
              <a:rPr lang="es-ES" sz="1600" dirty="0" err="1" smtClean="0"/>
              <a:t>Skimming</a:t>
            </a:r>
            <a:r>
              <a:rPr lang="es-ES" sz="1600" dirty="0" smtClean="0"/>
              <a:t> / Pre-</a:t>
            </a:r>
            <a:r>
              <a:rPr lang="es-ES" sz="1600" dirty="0" err="1" smtClean="0"/>
              <a:t>selection</a:t>
            </a:r>
            <a:endParaRPr lang="es-ES" sz="1600" dirty="0" smtClean="0"/>
          </a:p>
          <a:p>
            <a:pPr algn="ctr"/>
            <a:r>
              <a:rPr lang="es-ES" sz="1600" dirty="0" err="1" smtClean="0"/>
              <a:t>To</a:t>
            </a:r>
            <a:r>
              <a:rPr lang="es-ES" sz="1600" dirty="0" smtClean="0"/>
              <a:t> reduce </a:t>
            </a:r>
            <a:r>
              <a:rPr lang="es-ES" sz="1600" dirty="0" err="1" smtClean="0"/>
              <a:t>the</a:t>
            </a:r>
            <a:r>
              <a:rPr lang="es-ES" sz="1600" dirty="0" smtClean="0"/>
              <a:t> </a:t>
            </a:r>
            <a:r>
              <a:rPr lang="es-ES" sz="1600" dirty="0" err="1" smtClean="0"/>
              <a:t>size</a:t>
            </a:r>
            <a:r>
              <a:rPr lang="es-ES" sz="1600" dirty="0" smtClean="0"/>
              <a:t> of </a:t>
            </a:r>
            <a:r>
              <a:rPr lang="es-ES" sz="1600" dirty="0" err="1" smtClean="0"/>
              <a:t>the</a:t>
            </a:r>
            <a:r>
              <a:rPr lang="es-ES" sz="1600" dirty="0" smtClean="0"/>
              <a:t> </a:t>
            </a:r>
            <a:r>
              <a:rPr lang="es-ES" sz="1600" dirty="0" err="1" smtClean="0"/>
              <a:t>dataset</a:t>
            </a:r>
            <a:endParaRPr lang="es-ES" sz="1600" dirty="0"/>
          </a:p>
        </p:txBody>
      </p:sp>
      <p:graphicFrame>
        <p:nvGraphicFramePr>
          <p:cNvPr id="21" name="20 Diagrama"/>
          <p:cNvGraphicFramePr/>
          <p:nvPr/>
        </p:nvGraphicFramePr>
        <p:xfrm>
          <a:off x="4067944" y="2276872"/>
          <a:ext cx="1440160" cy="3596886"/>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22" name="21 CuadroTexto"/>
          <p:cNvSpPr txBox="1"/>
          <p:nvPr/>
        </p:nvSpPr>
        <p:spPr>
          <a:xfrm>
            <a:off x="2221511" y="1566084"/>
            <a:ext cx="5179717" cy="584776"/>
          </a:xfrm>
          <a:prstGeom prst="rect">
            <a:avLst/>
          </a:prstGeom>
          <a:noFill/>
        </p:spPr>
        <p:txBody>
          <a:bodyPr wrap="square" rtlCol="0">
            <a:spAutoFit/>
          </a:bodyPr>
          <a:lstStyle/>
          <a:p>
            <a:r>
              <a:rPr lang="es-ES" sz="1600" dirty="0" smtClean="0"/>
              <a:t>HLT </a:t>
            </a:r>
            <a:r>
              <a:rPr lang="es-ES" sz="1600" dirty="0" err="1" smtClean="0"/>
              <a:t>paths</a:t>
            </a:r>
            <a:r>
              <a:rPr lang="es-ES" sz="1600" dirty="0" smtClean="0"/>
              <a:t>/</a:t>
            </a:r>
            <a:r>
              <a:rPr lang="es-ES" sz="1600" dirty="0" err="1" smtClean="0"/>
              <a:t>inital</a:t>
            </a:r>
            <a:r>
              <a:rPr lang="es-ES" sz="1600" dirty="0" smtClean="0"/>
              <a:t> </a:t>
            </a:r>
            <a:r>
              <a:rPr lang="es-ES" sz="1600" dirty="0" err="1" smtClean="0"/>
              <a:t>Dataset</a:t>
            </a:r>
            <a:endParaRPr lang="es-ES" sz="1600" dirty="0" smtClean="0"/>
          </a:p>
          <a:p>
            <a:r>
              <a:rPr lang="es-ES" sz="1600" dirty="0" err="1" smtClean="0"/>
              <a:t>Select</a:t>
            </a:r>
            <a:r>
              <a:rPr lang="es-ES" sz="1600" dirty="0" smtClean="0"/>
              <a:t> </a:t>
            </a:r>
            <a:r>
              <a:rPr lang="es-ES" sz="1600" dirty="0" err="1" smtClean="0"/>
              <a:t>potentially</a:t>
            </a:r>
            <a:r>
              <a:rPr lang="es-ES" sz="1600" dirty="0" smtClean="0"/>
              <a:t> </a:t>
            </a:r>
            <a:r>
              <a:rPr lang="es-ES" sz="1600" dirty="0" err="1" smtClean="0"/>
              <a:t>interesting</a:t>
            </a:r>
            <a:r>
              <a:rPr lang="es-ES" sz="1600" dirty="0" smtClean="0"/>
              <a:t> </a:t>
            </a:r>
            <a:r>
              <a:rPr lang="es-ES" sz="1600" dirty="0" err="1" smtClean="0"/>
              <a:t>events</a:t>
            </a:r>
            <a:endParaRPr lang="en-US" sz="1600" dirty="0"/>
          </a:p>
        </p:txBody>
      </p:sp>
      <p:sp>
        <p:nvSpPr>
          <p:cNvPr id="23" name="22 CuadroTexto"/>
          <p:cNvSpPr txBox="1"/>
          <p:nvPr/>
        </p:nvSpPr>
        <p:spPr>
          <a:xfrm>
            <a:off x="5724128" y="2260322"/>
            <a:ext cx="3024336" cy="830997"/>
          </a:xfrm>
          <a:prstGeom prst="rect">
            <a:avLst/>
          </a:prstGeom>
          <a:noFill/>
        </p:spPr>
        <p:txBody>
          <a:bodyPr wrap="square" rtlCol="0">
            <a:spAutoFit/>
          </a:bodyPr>
          <a:lstStyle/>
          <a:p>
            <a:r>
              <a:rPr lang="es-ES" sz="1600" dirty="0" smtClean="0"/>
              <a:t>Select events with two</a:t>
            </a:r>
            <a:r>
              <a:rPr lang="es-ES" sz="1600" dirty="0" smtClean="0"/>
              <a:t> </a:t>
            </a:r>
            <a:r>
              <a:rPr lang="es-ES" sz="1600" dirty="0" smtClean="0"/>
              <a:t>leptons </a:t>
            </a:r>
            <a:r>
              <a:rPr lang="es-ES" sz="1600" dirty="0" smtClean="0"/>
              <a:t>coming </a:t>
            </a:r>
            <a:r>
              <a:rPr lang="es-ES" sz="1600" dirty="0" smtClean="0"/>
              <a:t>from the decay of a W boson </a:t>
            </a:r>
            <a:endParaRPr lang="en-US" sz="1600" dirty="0"/>
          </a:p>
        </p:txBody>
      </p:sp>
      <p:sp>
        <p:nvSpPr>
          <p:cNvPr id="24" name="23 CuadroTexto"/>
          <p:cNvSpPr txBox="1"/>
          <p:nvPr/>
        </p:nvSpPr>
        <p:spPr>
          <a:xfrm>
            <a:off x="5724127" y="3659816"/>
            <a:ext cx="3416697" cy="830997"/>
          </a:xfrm>
          <a:prstGeom prst="rect">
            <a:avLst/>
          </a:prstGeom>
          <a:noFill/>
        </p:spPr>
        <p:txBody>
          <a:bodyPr wrap="square" rtlCol="0">
            <a:spAutoFit/>
          </a:bodyPr>
          <a:lstStyle/>
          <a:p>
            <a:r>
              <a:rPr lang="es-ES" sz="1600" dirty="0" smtClean="0"/>
              <a:t>Veto events with jets</a:t>
            </a:r>
          </a:p>
          <a:p>
            <a:r>
              <a:rPr lang="es-ES" sz="1600" dirty="0" smtClean="0"/>
              <a:t>+ Additional jet requirements (e.g. </a:t>
            </a:r>
            <a:r>
              <a:rPr lang="es-ES" sz="1600" dirty="0" err="1" smtClean="0"/>
              <a:t>track</a:t>
            </a:r>
            <a:r>
              <a:rPr lang="es-ES" sz="1600" dirty="0" smtClean="0"/>
              <a:t> </a:t>
            </a:r>
            <a:r>
              <a:rPr lang="es-ES" sz="1600" dirty="0" err="1" smtClean="0"/>
              <a:t>info</a:t>
            </a:r>
            <a:r>
              <a:rPr lang="es-ES" sz="1600" dirty="0" smtClean="0"/>
              <a:t>, b-</a:t>
            </a:r>
            <a:r>
              <a:rPr lang="es-ES" sz="1600" dirty="0" err="1" smtClean="0"/>
              <a:t>tagging</a:t>
            </a:r>
            <a:r>
              <a:rPr lang="es-ES" sz="1600" dirty="0" smtClean="0"/>
              <a:t>)</a:t>
            </a:r>
            <a:endParaRPr lang="en-US" sz="1600" dirty="0"/>
          </a:p>
        </p:txBody>
      </p:sp>
      <p:sp>
        <p:nvSpPr>
          <p:cNvPr id="29" name="Line 13"/>
          <p:cNvSpPr>
            <a:spLocks noChangeShapeType="1"/>
          </p:cNvSpPr>
          <p:nvPr/>
        </p:nvSpPr>
        <p:spPr bwMode="auto">
          <a:xfrm flipH="1">
            <a:off x="2411760" y="4674757"/>
            <a:ext cx="1656184" cy="338419"/>
          </a:xfrm>
          <a:prstGeom prst="line">
            <a:avLst/>
          </a:prstGeom>
          <a:noFill/>
          <a:ln w="50800">
            <a:solidFill>
              <a:schemeClr val="tx2"/>
            </a:solidFill>
            <a:round/>
            <a:headEnd/>
            <a:tailEnd type="triangle" w="med" len="med"/>
          </a:ln>
          <a:effectLst/>
        </p:spPr>
        <p:txBody>
          <a:bodyPr/>
          <a:lstStyle/>
          <a:p>
            <a:endParaRPr lang="en-US" sz="1600"/>
          </a:p>
        </p:txBody>
      </p:sp>
      <p:sp>
        <p:nvSpPr>
          <p:cNvPr id="38" name="37 Rectángulo"/>
          <p:cNvSpPr/>
          <p:nvPr/>
        </p:nvSpPr>
        <p:spPr>
          <a:xfrm>
            <a:off x="936016" y="4665703"/>
            <a:ext cx="1285495" cy="694945"/>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600" kern="1200" dirty="0" smtClean="0">
                <a:solidFill>
                  <a:schemeClr val="tx1"/>
                </a:solidFill>
              </a:rPr>
              <a:t>Advanced</a:t>
            </a:r>
          </a:p>
          <a:p>
            <a:pPr lvl="0" algn="ctr" defTabSz="844550">
              <a:lnSpc>
                <a:spcPct val="90000"/>
              </a:lnSpc>
              <a:spcBef>
                <a:spcPct val="0"/>
              </a:spcBef>
              <a:spcAft>
                <a:spcPct val="35000"/>
              </a:spcAft>
            </a:pPr>
            <a:r>
              <a:rPr lang="es-ES" sz="1600" dirty="0" smtClean="0">
                <a:solidFill>
                  <a:schemeClr val="tx1"/>
                </a:solidFill>
              </a:rPr>
              <a:t>techniques</a:t>
            </a:r>
            <a:r>
              <a:rPr lang="es-ES" sz="1600" kern="1200" dirty="0" smtClean="0">
                <a:solidFill>
                  <a:schemeClr val="tx1"/>
                </a:solidFill>
              </a:rPr>
              <a:t> </a:t>
            </a:r>
          </a:p>
        </p:txBody>
      </p:sp>
      <p:sp>
        <p:nvSpPr>
          <p:cNvPr id="39" name="38 CuadroTexto"/>
          <p:cNvSpPr txBox="1"/>
          <p:nvPr/>
        </p:nvSpPr>
        <p:spPr>
          <a:xfrm>
            <a:off x="5724128" y="5013176"/>
            <a:ext cx="2808312" cy="830997"/>
          </a:xfrm>
          <a:prstGeom prst="rect">
            <a:avLst/>
          </a:prstGeom>
          <a:noFill/>
        </p:spPr>
        <p:txBody>
          <a:bodyPr wrap="square" rtlCol="0">
            <a:spAutoFit/>
          </a:bodyPr>
          <a:lstStyle/>
          <a:p>
            <a:r>
              <a:rPr lang="es-ES" sz="1600" dirty="0" smtClean="0"/>
              <a:t>Final </a:t>
            </a:r>
            <a:r>
              <a:rPr lang="es-ES" sz="1600" dirty="0" err="1" smtClean="0"/>
              <a:t>analysis</a:t>
            </a:r>
            <a:r>
              <a:rPr lang="es-ES" sz="1600" dirty="0" smtClean="0"/>
              <a:t> </a:t>
            </a:r>
            <a:r>
              <a:rPr lang="es-ES" sz="1600" dirty="0" err="1" smtClean="0"/>
              <a:t>with</a:t>
            </a:r>
            <a:r>
              <a:rPr lang="es-ES" sz="1600" dirty="0" smtClean="0"/>
              <a:t> </a:t>
            </a:r>
            <a:r>
              <a:rPr lang="es-ES" sz="1600" dirty="0" err="1" smtClean="0"/>
              <a:t>sequential</a:t>
            </a:r>
            <a:r>
              <a:rPr lang="es-ES" sz="1600" dirty="0" smtClean="0"/>
              <a:t> </a:t>
            </a:r>
            <a:r>
              <a:rPr lang="es-ES" sz="1600" dirty="0" err="1" smtClean="0"/>
              <a:t>cuts</a:t>
            </a:r>
            <a:endParaRPr lang="es-ES" sz="1600" dirty="0" smtClean="0"/>
          </a:p>
          <a:p>
            <a:r>
              <a:rPr lang="es-ES" sz="1600" b="1" dirty="0" err="1" smtClean="0">
                <a:solidFill>
                  <a:schemeClr val="bg2">
                    <a:lumMod val="25000"/>
                  </a:schemeClr>
                </a:solidFill>
              </a:rPr>
              <a:t>Counting</a:t>
            </a:r>
            <a:r>
              <a:rPr lang="es-ES" sz="1600" b="1" dirty="0" smtClean="0">
                <a:solidFill>
                  <a:schemeClr val="bg2">
                    <a:lumMod val="25000"/>
                  </a:schemeClr>
                </a:solidFill>
              </a:rPr>
              <a:t> </a:t>
            </a:r>
            <a:r>
              <a:rPr lang="es-ES" sz="1600" b="1" dirty="0" err="1" smtClean="0">
                <a:solidFill>
                  <a:schemeClr val="bg2">
                    <a:lumMod val="25000"/>
                  </a:schemeClr>
                </a:solidFill>
              </a:rPr>
              <a:t>Experiment</a:t>
            </a:r>
            <a:endParaRPr lang="en-US" sz="1600" b="1" dirty="0">
              <a:solidFill>
                <a:schemeClr val="bg2">
                  <a:lumMod val="25000"/>
                </a:schemeClr>
              </a:solidFill>
            </a:endParaRPr>
          </a:p>
        </p:txBody>
      </p:sp>
      <p:sp>
        <p:nvSpPr>
          <p:cNvPr id="40" name="39 CuadroTexto"/>
          <p:cNvSpPr txBox="1"/>
          <p:nvPr/>
        </p:nvSpPr>
        <p:spPr>
          <a:xfrm>
            <a:off x="287486" y="5445224"/>
            <a:ext cx="2663527" cy="584776"/>
          </a:xfrm>
          <a:prstGeom prst="rect">
            <a:avLst/>
          </a:prstGeom>
          <a:noFill/>
        </p:spPr>
        <p:txBody>
          <a:bodyPr wrap="square" rtlCol="0">
            <a:spAutoFit/>
          </a:bodyPr>
          <a:lstStyle/>
          <a:p>
            <a:pPr algn="ctr"/>
            <a:r>
              <a:rPr lang="es-ES" sz="1600" b="1" dirty="0" smtClean="0">
                <a:solidFill>
                  <a:srgbClr val="000000"/>
                </a:solidFill>
              </a:rPr>
              <a:t>Multidimensional methods</a:t>
            </a:r>
            <a:r>
              <a:rPr lang="es-ES" sz="1600" b="1" dirty="0">
                <a:solidFill>
                  <a:srgbClr val="000000"/>
                </a:solidFill>
              </a:rPr>
              <a:t> </a:t>
            </a:r>
            <a:r>
              <a:rPr lang="es-ES" sz="1600" b="1" dirty="0" smtClean="0">
                <a:solidFill>
                  <a:srgbClr val="000000"/>
                </a:solidFill>
              </a:rPr>
              <a:t>(NN, BDT)</a:t>
            </a:r>
            <a:endParaRPr lang="en-US" sz="1600" b="1" dirty="0">
              <a:solidFill>
                <a:srgbClr val="000000"/>
              </a:solidFill>
            </a:endParaRPr>
          </a:p>
        </p:txBody>
      </p:sp>
      <p:grpSp>
        <p:nvGrpSpPr>
          <p:cNvPr id="4" name="24 Grupo"/>
          <p:cNvGrpSpPr/>
          <p:nvPr/>
        </p:nvGrpSpPr>
        <p:grpSpPr>
          <a:xfrm>
            <a:off x="637337" y="1628800"/>
            <a:ext cx="1584175" cy="720080"/>
            <a:chOff x="55711" y="1984"/>
            <a:chExt cx="1328737" cy="738187"/>
          </a:xfrm>
        </p:grpSpPr>
        <p:sp>
          <p:nvSpPr>
            <p:cNvPr id="30" name="29 Rectángulo redondeado"/>
            <p:cNvSpPr/>
            <p:nvPr/>
          </p:nvSpPr>
          <p:spPr>
            <a:xfrm>
              <a:off x="55711" y="1984"/>
              <a:ext cx="1328737" cy="738187"/>
            </a:xfrm>
            <a:prstGeom prst="roundRect">
              <a:avLst>
                <a:gd name="adj" fmla="val 10000"/>
              </a:avLst>
            </a:prstGeom>
          </p:spPr>
          <p:style>
            <a:lnRef idx="1">
              <a:schemeClr val="accent4"/>
            </a:lnRef>
            <a:fillRef idx="2">
              <a:schemeClr val="accent4"/>
            </a:fillRef>
            <a:effectRef idx="1">
              <a:schemeClr val="accent4"/>
            </a:effectRef>
            <a:fontRef idx="minor">
              <a:schemeClr val="dk1"/>
            </a:fontRef>
          </p:style>
        </p:sp>
        <p:sp>
          <p:nvSpPr>
            <p:cNvPr id="32" name="31 Rectángulo"/>
            <p:cNvSpPr/>
            <p:nvPr/>
          </p:nvSpPr>
          <p:spPr>
            <a:xfrm>
              <a:off x="77332" y="23605"/>
              <a:ext cx="1285495" cy="694945"/>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err="1" smtClean="0"/>
                <a:t>Trigger</a:t>
              </a:r>
              <a:endParaRPr lang="es-ES" sz="1900" kern="1200" dirty="0" smtClean="0"/>
            </a:p>
          </p:txBody>
        </p:sp>
      </p:grpSp>
      <p:grpSp>
        <p:nvGrpSpPr>
          <p:cNvPr id="5" name="25 Grupo"/>
          <p:cNvGrpSpPr/>
          <p:nvPr/>
        </p:nvGrpSpPr>
        <p:grpSpPr>
          <a:xfrm>
            <a:off x="1213401" y="2420888"/>
            <a:ext cx="332184" cy="276820"/>
            <a:chOff x="553987" y="786308"/>
            <a:chExt cx="332184" cy="276820"/>
          </a:xfrm>
        </p:grpSpPr>
        <p:sp>
          <p:nvSpPr>
            <p:cNvPr id="27" name="26 Flecha derecha"/>
            <p:cNvSpPr/>
            <p:nvPr/>
          </p:nvSpPr>
          <p:spPr>
            <a:xfrm rot="5400000">
              <a:off x="581669" y="758626"/>
              <a:ext cx="276820" cy="33218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28" name="Flecha derecha 6"/>
            <p:cNvSpPr/>
            <p:nvPr/>
          </p:nvSpPr>
          <p:spPr>
            <a:xfrm>
              <a:off x="620424" y="786308"/>
              <a:ext cx="199310" cy="193774"/>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35" name="Footer Placeholder 34"/>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Additional</a:t>
            </a:r>
            <a:r>
              <a:rPr lang="es-ES" dirty="0" smtClean="0"/>
              <a:t> </a:t>
            </a:r>
            <a:r>
              <a:rPr lang="es-ES" dirty="0" err="1" smtClean="0"/>
              <a:t>Strategies</a:t>
            </a:r>
            <a:endParaRPr lang="en-US" dirty="0"/>
          </a:p>
        </p:txBody>
      </p:sp>
      <p:sp>
        <p:nvSpPr>
          <p:cNvPr id="7" name="6 Rectángulo"/>
          <p:cNvSpPr/>
          <p:nvPr/>
        </p:nvSpPr>
        <p:spPr>
          <a:xfrm>
            <a:off x="323528" y="1592091"/>
            <a:ext cx="8640960" cy="2862323"/>
          </a:xfrm>
          <a:prstGeom prst="rect">
            <a:avLst/>
          </a:prstGeom>
        </p:spPr>
        <p:txBody>
          <a:bodyPr wrap="square">
            <a:spAutoFit/>
          </a:bodyPr>
          <a:lstStyle/>
          <a:p>
            <a:r>
              <a:rPr lang="es-ES" dirty="0" smtClean="0"/>
              <a:t>After the Jet Veto</a:t>
            </a:r>
            <a:r>
              <a:rPr lang="es-ES" dirty="0" smtClean="0"/>
              <a:t>, some </a:t>
            </a:r>
            <a:r>
              <a:rPr lang="es-ES" b="1" dirty="0" smtClean="0">
                <a:solidFill>
                  <a:schemeClr val="bg2">
                    <a:lumMod val="50000"/>
                  </a:schemeClr>
                </a:solidFill>
                <a:effectLst>
                  <a:outerShdw blurRad="38100" dist="38100" dir="2700000" algn="tl">
                    <a:srgbClr val="000000">
                      <a:alpha val="43137"/>
                    </a:srgbClr>
                  </a:outerShdw>
                </a:effectLst>
              </a:rPr>
              <a:t>b-quarks </a:t>
            </a:r>
            <a:r>
              <a:rPr lang="es-ES" dirty="0" smtClean="0"/>
              <a:t>remain in </a:t>
            </a:r>
            <a:r>
              <a:rPr lang="es-ES" b="1" dirty="0" smtClean="0">
                <a:effectLst>
                  <a:outerShdw blurRad="38100" dist="38100" dir="2700000" algn="tl">
                    <a:srgbClr val="000000">
                      <a:alpha val="43137"/>
                    </a:srgbClr>
                  </a:outerShdw>
                </a:effectLst>
              </a:rPr>
              <a:t>tt events </a:t>
            </a:r>
            <a:r>
              <a:rPr lang="es-ES" dirty="0" smtClean="0"/>
              <a:t>(Monte-Carlo truth) </a:t>
            </a:r>
            <a:r>
              <a:rPr lang="en-US" dirty="0" smtClean="0"/>
              <a:t>It is possible to </a:t>
            </a:r>
            <a:r>
              <a:rPr lang="en-US" b="1" dirty="0" smtClean="0"/>
              <a:t>improve the Calorimetric Jets </a:t>
            </a:r>
            <a:r>
              <a:rPr lang="en-US" dirty="0" smtClean="0"/>
              <a:t>performance </a:t>
            </a:r>
            <a:r>
              <a:rPr lang="en-US" dirty="0" smtClean="0">
                <a:ea typeface="Arial Unicode MS"/>
                <a:cs typeface="Arial Unicode MS"/>
              </a:rPr>
              <a:t>using info from the rest of detectors</a:t>
            </a:r>
          </a:p>
          <a:p>
            <a:endParaRPr lang="en-US" dirty="0" smtClean="0">
              <a:ea typeface="Arial Unicode MS"/>
              <a:cs typeface="Arial Unicode MS"/>
            </a:endParaRPr>
          </a:p>
          <a:p>
            <a:r>
              <a:rPr lang="es-ES" dirty="0" smtClean="0">
                <a:solidFill>
                  <a:schemeClr val="tx2"/>
                </a:solidFill>
              </a:rPr>
              <a:t>The use of the </a:t>
            </a:r>
            <a:r>
              <a:rPr lang="es-ES" b="1" dirty="0" smtClean="0">
                <a:solidFill>
                  <a:schemeClr val="tx2"/>
                </a:solidFill>
              </a:rPr>
              <a:t>Track content of the event</a:t>
            </a:r>
            <a:r>
              <a:rPr lang="es-ES" dirty="0" smtClean="0">
                <a:solidFill>
                  <a:schemeClr val="tx2"/>
                </a:solidFill>
              </a:rPr>
              <a:t>, like  </a:t>
            </a:r>
            <a:r>
              <a:rPr lang="es-ES" dirty="0" smtClean="0"/>
              <a:t>Track Jets/Number of tracks, Instead of the CaloJets or additionally was considered</a:t>
            </a:r>
          </a:p>
          <a:p>
            <a:endParaRPr lang="es-ES" dirty="0" smtClean="0"/>
          </a:p>
          <a:p>
            <a:r>
              <a:rPr lang="es-ES" dirty="0" smtClean="0"/>
              <a:t>Right now, the analysis has an additional </a:t>
            </a:r>
            <a:r>
              <a:rPr lang="es-ES" b="1" dirty="0" smtClean="0">
                <a:solidFill>
                  <a:srgbClr val="333399"/>
                </a:solidFill>
              </a:rPr>
              <a:t>Top Tagging </a:t>
            </a:r>
            <a:r>
              <a:rPr lang="es-ES" dirty="0" smtClean="0"/>
              <a:t>applied in two steps:</a:t>
            </a:r>
          </a:p>
          <a:p>
            <a:endParaRPr lang="en-US" dirty="0" smtClean="0">
              <a:ea typeface="Arial Unicode MS"/>
              <a:cs typeface="Arial Unicode MS"/>
            </a:endParaRPr>
          </a:p>
        </p:txBody>
      </p:sp>
      <p:sp>
        <p:nvSpPr>
          <p:cNvPr id="10" name="Slide Number Placeholder 9"/>
          <p:cNvSpPr>
            <a:spLocks noGrp="1"/>
          </p:cNvSpPr>
          <p:nvPr>
            <p:ph type="sldNum" sz="quarter" idx="11"/>
          </p:nvPr>
        </p:nvSpPr>
        <p:spPr/>
        <p:txBody>
          <a:bodyPr/>
          <a:lstStyle/>
          <a:p>
            <a:fld id="{173356AA-62FE-604A-8FA3-A57044A0224D}" type="slidenum">
              <a:rPr lang="en-US" smtClean="0"/>
              <a:pPr/>
              <a:t>14</a:t>
            </a:fld>
            <a:endParaRPr lang="en-US"/>
          </a:p>
        </p:txBody>
      </p:sp>
      <p:sp>
        <p:nvSpPr>
          <p:cNvPr id="13" name="Rectangle 12"/>
          <p:cNvSpPr/>
          <p:nvPr/>
        </p:nvSpPr>
        <p:spPr>
          <a:xfrm>
            <a:off x="662367" y="4454414"/>
            <a:ext cx="780534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mj-lt"/>
              <a:buAutoNum type="arabicPeriod"/>
            </a:pPr>
            <a:r>
              <a:rPr lang="es-ES" b="1" dirty="0" smtClean="0">
                <a:solidFill>
                  <a:srgbClr val="333399"/>
                </a:solidFill>
              </a:rPr>
              <a:t>soft muon veto: </a:t>
            </a:r>
            <a:r>
              <a:rPr lang="es-ES" dirty="0" smtClean="0"/>
              <a:t>rejecting events with soft muons that are likely to come from a b-decay</a:t>
            </a:r>
          </a:p>
          <a:p>
            <a:pPr marL="342900" indent="-342900">
              <a:buFont typeface="+mj-lt"/>
              <a:buAutoNum type="arabicPeriod"/>
            </a:pPr>
            <a:r>
              <a:rPr lang="es-ES" b="1" dirty="0" smtClean="0">
                <a:solidFill>
                  <a:srgbClr val="333399"/>
                </a:solidFill>
              </a:rPr>
              <a:t>b-tagging: </a:t>
            </a:r>
            <a:r>
              <a:rPr lang="es-ES" dirty="0" smtClean="0"/>
              <a:t>rejecting events </a:t>
            </a:r>
            <a:r>
              <a:rPr lang="en-US" dirty="0" smtClean="0"/>
              <a:t>with </a:t>
            </a:r>
            <a:r>
              <a:rPr lang="en-US" dirty="0" err="1" smtClean="0"/>
              <a:t>Calo</a:t>
            </a:r>
            <a:r>
              <a:rPr lang="en-US" dirty="0" smtClean="0"/>
              <a:t> Jets that have a </a:t>
            </a:r>
            <a:r>
              <a:rPr lang="en-US" b="1" dirty="0" err="1" smtClean="0"/>
              <a:t>TrkCountingHighEff</a:t>
            </a:r>
            <a:r>
              <a:rPr lang="en-US" dirty="0" smtClean="0"/>
              <a:t> discriminating value greater than 2.1</a:t>
            </a:r>
            <a:endParaRPr lang="es-ES" dirty="0" smtClean="0"/>
          </a:p>
        </p:txBody>
      </p:sp>
      <p:sp>
        <p:nvSpPr>
          <p:cNvPr id="14" name="Footer Placeholder 13"/>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 name="7 Imagen" descr="hww160_rphi_w.png"/>
          <p:cNvPicPr>
            <a:picLocks noChangeAspect="1"/>
          </p:cNvPicPr>
          <p:nvPr/>
        </p:nvPicPr>
        <p:blipFill>
          <a:blip r:embed="rId2" cstate="print"/>
          <a:srcRect t="6304"/>
          <a:stretch>
            <a:fillRect/>
          </a:stretch>
        </p:blipFill>
        <p:spPr>
          <a:xfrm>
            <a:off x="323528" y="2946853"/>
            <a:ext cx="3082714" cy="3240441"/>
          </a:xfrm>
          <a:prstGeom prst="rect">
            <a:avLst/>
          </a:prstGeom>
        </p:spPr>
      </p:pic>
      <p:sp>
        <p:nvSpPr>
          <p:cNvPr id="2" name="1 Título"/>
          <p:cNvSpPr>
            <a:spLocks noGrp="1"/>
          </p:cNvSpPr>
          <p:nvPr>
            <p:ph type="title"/>
          </p:nvPr>
        </p:nvSpPr>
        <p:spPr/>
        <p:txBody>
          <a:bodyPr>
            <a:normAutofit/>
          </a:bodyPr>
          <a:lstStyle/>
          <a:p>
            <a:r>
              <a:rPr lang="es-ES" sz="2800" dirty="0" smtClean="0"/>
              <a:t>Kinematical properties used in the final selection (I)</a:t>
            </a:r>
            <a:endParaRPr lang="en-US" sz="2800" dirty="0"/>
          </a:p>
        </p:txBody>
      </p:sp>
      <p:sp>
        <p:nvSpPr>
          <p:cNvPr id="11" name="10 CuadroTexto"/>
          <p:cNvSpPr txBox="1"/>
          <p:nvPr/>
        </p:nvSpPr>
        <p:spPr>
          <a:xfrm>
            <a:off x="467544" y="1807581"/>
            <a:ext cx="8389440" cy="923330"/>
          </a:xfrm>
          <a:prstGeom prst="rect">
            <a:avLst/>
          </a:prstGeom>
          <a:noFill/>
        </p:spPr>
        <p:txBody>
          <a:bodyPr wrap="square" rtlCol="0">
            <a:spAutoFit/>
          </a:bodyPr>
          <a:lstStyle/>
          <a:p>
            <a:r>
              <a:rPr lang="es-ES" dirty="0" smtClean="0"/>
              <a:t> - </a:t>
            </a:r>
            <a:r>
              <a:rPr lang="es-ES" b="1" dirty="0" smtClean="0"/>
              <a:t>Angle between the</a:t>
            </a:r>
            <a:r>
              <a:rPr lang="es-ES" b="1" dirty="0" smtClean="0"/>
              <a:t> leptons </a:t>
            </a:r>
            <a:r>
              <a:rPr lang="es-ES" b="1" dirty="0" smtClean="0"/>
              <a:t>in the transverse plane</a:t>
            </a:r>
            <a:r>
              <a:rPr lang="es-ES" dirty="0" smtClean="0"/>
              <a:t> to the beam</a:t>
            </a:r>
            <a:r>
              <a:rPr lang="es-ES" dirty="0" smtClean="0">
                <a:cs typeface="Times New Roman" pitchFamily="18" charset="0"/>
              </a:rPr>
              <a:t>, </a:t>
            </a:r>
            <a:r>
              <a:rPr lang="el-GR" b="1" dirty="0" smtClean="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ΔΦ</a:t>
            </a:r>
            <a:r>
              <a:rPr lang="en-US" b="1" dirty="0" err="1" smtClean="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ll</a:t>
            </a:r>
            <a:endParaRPr lang="es-ES" b="1" dirty="0" smtClean="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r>
              <a:rPr lang="es-ES" dirty="0" smtClean="0"/>
              <a:t>	</a:t>
            </a:r>
            <a:r>
              <a:rPr lang="es-ES" dirty="0" smtClean="0">
                <a:ea typeface="Arial Unicode MS"/>
                <a:cs typeface="Arial Unicode MS"/>
              </a:rPr>
              <a:t>→ </a:t>
            </a:r>
            <a:r>
              <a:rPr lang="es-ES" dirty="0" err="1" smtClean="0">
                <a:ea typeface="Arial Unicode MS"/>
                <a:cs typeface="Arial Unicode MS"/>
              </a:rPr>
              <a:t>Against</a:t>
            </a:r>
            <a:r>
              <a:rPr lang="es-ES" dirty="0" smtClean="0">
                <a:ea typeface="Arial Unicode MS"/>
                <a:cs typeface="Arial Unicode MS"/>
              </a:rPr>
              <a:t> </a:t>
            </a:r>
            <a:r>
              <a:rPr lang="es-ES" dirty="0" err="1" smtClean="0">
                <a:ea typeface="Arial Unicode MS"/>
                <a:cs typeface="Arial Unicode MS"/>
              </a:rPr>
              <a:t>every</a:t>
            </a:r>
            <a:r>
              <a:rPr lang="es-ES" dirty="0" smtClean="0">
                <a:ea typeface="Arial Unicode MS"/>
                <a:cs typeface="Arial Unicode MS"/>
              </a:rPr>
              <a:t> </a:t>
            </a:r>
            <a:r>
              <a:rPr lang="es-ES" dirty="0" err="1" smtClean="0">
                <a:ea typeface="Arial Unicode MS"/>
                <a:cs typeface="Arial Unicode MS"/>
              </a:rPr>
              <a:t>background</a:t>
            </a:r>
            <a:r>
              <a:rPr lang="es-ES" dirty="0" smtClean="0">
                <a:ea typeface="Arial Unicode MS"/>
                <a:cs typeface="Arial Unicode MS"/>
              </a:rPr>
              <a:t>, and </a:t>
            </a:r>
            <a:r>
              <a:rPr lang="es-ES" dirty="0" err="1" smtClean="0">
                <a:ea typeface="Arial Unicode MS"/>
                <a:cs typeface="Arial Unicode MS"/>
              </a:rPr>
              <a:t>the</a:t>
            </a:r>
            <a:r>
              <a:rPr lang="es-ES" dirty="0" smtClean="0">
                <a:ea typeface="Arial Unicode MS"/>
                <a:cs typeface="Arial Unicode MS"/>
              </a:rPr>
              <a:t> </a:t>
            </a:r>
            <a:r>
              <a:rPr lang="es-ES" dirty="0" err="1" smtClean="0">
                <a:ea typeface="Arial Unicode MS"/>
                <a:cs typeface="Arial Unicode MS"/>
              </a:rPr>
              <a:t>only</a:t>
            </a:r>
            <a:r>
              <a:rPr lang="es-ES" dirty="0" smtClean="0">
                <a:ea typeface="Arial Unicode MS"/>
                <a:cs typeface="Arial Unicode MS"/>
              </a:rPr>
              <a:t> </a:t>
            </a:r>
            <a:r>
              <a:rPr lang="es-ES" dirty="0" err="1" smtClean="0">
                <a:ea typeface="Arial Unicode MS"/>
                <a:cs typeface="Arial Unicode MS"/>
              </a:rPr>
              <a:t>way</a:t>
            </a:r>
            <a:r>
              <a:rPr lang="es-ES" dirty="0" smtClean="0">
                <a:ea typeface="Arial Unicode MS"/>
                <a:cs typeface="Arial Unicode MS"/>
              </a:rPr>
              <a:t> </a:t>
            </a:r>
            <a:r>
              <a:rPr lang="es-ES" dirty="0" err="1" smtClean="0">
                <a:ea typeface="Arial Unicode MS"/>
                <a:cs typeface="Arial Unicode MS"/>
              </a:rPr>
              <a:t>to</a:t>
            </a:r>
            <a:r>
              <a:rPr lang="es-ES" dirty="0" smtClean="0">
                <a:ea typeface="Arial Unicode MS"/>
                <a:cs typeface="Arial Unicode MS"/>
              </a:rPr>
              <a:t> </a:t>
            </a:r>
            <a:r>
              <a:rPr lang="es-ES" dirty="0" err="1" smtClean="0">
                <a:ea typeface="Arial Unicode MS"/>
                <a:cs typeface="Arial Unicode MS"/>
              </a:rPr>
              <a:t>get</a:t>
            </a:r>
            <a:r>
              <a:rPr lang="es-ES" dirty="0" smtClean="0">
                <a:ea typeface="Arial Unicode MS"/>
                <a:cs typeface="Arial Unicode MS"/>
              </a:rPr>
              <a:t> </a:t>
            </a:r>
            <a:r>
              <a:rPr lang="es-ES" dirty="0" err="1" smtClean="0">
                <a:ea typeface="Arial Unicode MS"/>
                <a:cs typeface="Arial Unicode MS"/>
              </a:rPr>
              <a:t>rid</a:t>
            </a:r>
            <a:r>
              <a:rPr lang="es-ES" dirty="0" smtClean="0">
                <a:ea typeface="Arial Unicode MS"/>
                <a:cs typeface="Arial Unicode MS"/>
              </a:rPr>
              <a:t> of WW</a:t>
            </a:r>
            <a:endParaRPr lang="en-US" dirty="0"/>
          </a:p>
        </p:txBody>
      </p:sp>
      <p:sp>
        <p:nvSpPr>
          <p:cNvPr id="12" name="11 Rectángulo"/>
          <p:cNvSpPr/>
          <p:nvPr/>
        </p:nvSpPr>
        <p:spPr>
          <a:xfrm>
            <a:off x="4067021" y="5067770"/>
            <a:ext cx="4795594"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ES" sz="1600" dirty="0" smtClean="0"/>
              <a:t>For Higgs to WW, </a:t>
            </a:r>
            <a:r>
              <a:rPr lang="el-GR" sz="1600" dirty="0" smtClean="0"/>
              <a:t>ΔΦ</a:t>
            </a:r>
            <a:r>
              <a:rPr lang="es-ES" sz="1600" dirty="0" smtClean="0"/>
              <a:t> </a:t>
            </a:r>
            <a:r>
              <a:rPr lang="es-ES" sz="1600" dirty="0" smtClean="0"/>
              <a:t>tends to be small due to spin correlations, while WW produces back-to-back leptons with large </a:t>
            </a:r>
            <a:r>
              <a:rPr lang="el-GR" sz="1600" dirty="0" smtClean="0"/>
              <a:t>ΔΦµµ</a:t>
            </a:r>
            <a:endParaRPr lang="es-ES" sz="1600" dirty="0" smtClean="0"/>
          </a:p>
        </p:txBody>
      </p:sp>
      <p:pic>
        <p:nvPicPr>
          <p:cNvPr id="13" name="Picture 3"/>
          <p:cNvPicPr>
            <a:picLocks noChangeAspect="1" noChangeArrowheads="1"/>
          </p:cNvPicPr>
          <p:nvPr/>
        </p:nvPicPr>
        <p:blipFill>
          <a:blip r:embed="rId3" cstate="print"/>
          <a:srcRect l="2273"/>
          <a:stretch>
            <a:fillRect/>
          </a:stretch>
        </p:blipFill>
        <p:spPr bwMode="auto">
          <a:xfrm>
            <a:off x="4067020" y="2946853"/>
            <a:ext cx="1981714" cy="1946144"/>
          </a:xfrm>
          <a:prstGeom prst="rect">
            <a:avLst/>
          </a:prstGeom>
          <a:noFill/>
          <a:ln w="9525">
            <a:noFill/>
            <a:miter lim="800000"/>
            <a:headEnd/>
            <a:tailEnd/>
          </a:ln>
        </p:spPr>
      </p:pic>
      <p:pic>
        <p:nvPicPr>
          <p:cNvPr id="15" name="14 Imagen"/>
          <p:cNvPicPr>
            <a:picLocks noChangeAspect="1"/>
          </p:cNvPicPr>
          <p:nvPr/>
        </p:nvPicPr>
        <p:blipFill>
          <a:blip r:embed="rId4" cstate="print">
            <a:alphaModFix/>
            <a:lum/>
          </a:blip>
          <a:srcRect/>
          <a:stretch>
            <a:fillRect/>
          </a:stretch>
        </p:blipFill>
        <p:spPr>
          <a:xfrm>
            <a:off x="6325314" y="2946854"/>
            <a:ext cx="2040442" cy="349546"/>
          </a:xfrm>
          <a:prstGeom prst="rect">
            <a:avLst/>
          </a:prstGeom>
          <a:noFill/>
          <a:ln>
            <a:noFill/>
          </a:ln>
        </p:spPr>
      </p:pic>
      <p:sp>
        <p:nvSpPr>
          <p:cNvPr id="17" name="Slide Number Placeholder 16"/>
          <p:cNvSpPr>
            <a:spLocks noGrp="1"/>
          </p:cNvSpPr>
          <p:nvPr>
            <p:ph type="sldNum" sz="quarter" idx="11"/>
          </p:nvPr>
        </p:nvSpPr>
        <p:spPr/>
        <p:txBody>
          <a:bodyPr/>
          <a:lstStyle/>
          <a:p>
            <a:fld id="{173356AA-62FE-604A-8FA3-A57044A0224D}" type="slidenum">
              <a:rPr lang="en-US" smtClean="0"/>
              <a:pPr/>
              <a:t>15</a:t>
            </a:fld>
            <a:endParaRPr lang="en-US"/>
          </a:p>
        </p:txBody>
      </p:sp>
      <p:sp>
        <p:nvSpPr>
          <p:cNvPr id="18" name="Footer Placeholder 17"/>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Rounded Rectangle 21"/>
          <p:cNvSpPr/>
          <p:nvPr/>
        </p:nvSpPr>
        <p:spPr>
          <a:xfrm>
            <a:off x="419526" y="3018449"/>
            <a:ext cx="7555230" cy="76465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17 CuadroTexto"/>
          <p:cNvSpPr txBox="1"/>
          <p:nvPr/>
        </p:nvSpPr>
        <p:spPr>
          <a:xfrm>
            <a:off x="419526" y="2175544"/>
            <a:ext cx="8470141" cy="3000822"/>
          </a:xfrm>
          <a:prstGeom prst="rect">
            <a:avLst/>
          </a:prstGeom>
          <a:noFill/>
        </p:spPr>
        <p:txBody>
          <a:bodyPr wrap="square" rtlCol="0">
            <a:spAutoFit/>
          </a:bodyPr>
          <a:lstStyle/>
          <a:p>
            <a:pPr>
              <a:buFontTx/>
              <a:buChar char="-"/>
            </a:pPr>
            <a:r>
              <a:rPr lang="es-ES" dirty="0" smtClean="0"/>
              <a:t> </a:t>
            </a:r>
            <a:r>
              <a:rPr lang="es-ES" b="1" dirty="0" smtClean="0"/>
              <a:t>Invariant mass of the</a:t>
            </a:r>
            <a:r>
              <a:rPr lang="es-ES" b="1" dirty="0" smtClean="0"/>
              <a:t> lepton </a:t>
            </a:r>
            <a:r>
              <a:rPr lang="es-ES" dirty="0" smtClean="0"/>
              <a:t>pair </a:t>
            </a:r>
            <a:r>
              <a:rPr lang="es-ES" b="1" dirty="0" smtClean="0">
                <a:solidFill>
                  <a:schemeClr val="tx2"/>
                </a:solidFill>
                <a:effectLst>
                  <a:outerShdw blurRad="38100" dist="38100" dir="2700000" algn="tl">
                    <a:srgbClr val="000000">
                      <a:alpha val="43137"/>
                    </a:srgbClr>
                  </a:outerShdw>
                </a:effectLst>
              </a:rPr>
              <a:t>mll</a:t>
            </a:r>
          </a:p>
          <a:p>
            <a:pPr marL="742950" lvl="1" indent="-285750">
              <a:lnSpc>
                <a:spcPct val="90000"/>
              </a:lnSpc>
              <a:spcBef>
                <a:spcPct val="20000"/>
              </a:spcBef>
              <a:defRPr/>
            </a:pPr>
            <a:r>
              <a:rPr lang="es-ES" dirty="0" smtClean="0">
                <a:cs typeface="Arial" charset="0"/>
              </a:rPr>
              <a:t>→ Against background coming from Z</a:t>
            </a:r>
            <a:r>
              <a:rPr lang="es-ES" dirty="0" smtClean="0"/>
              <a:t> </a:t>
            </a:r>
          </a:p>
          <a:p>
            <a:pPr marL="742950" lvl="1" indent="-285750">
              <a:lnSpc>
                <a:spcPct val="90000"/>
              </a:lnSpc>
              <a:spcBef>
                <a:spcPct val="20000"/>
              </a:spcBef>
              <a:defRPr/>
            </a:pPr>
            <a:r>
              <a:rPr lang="es-ES" dirty="0" smtClean="0"/>
              <a:t>	</a:t>
            </a:r>
          </a:p>
          <a:p>
            <a:pPr>
              <a:buFontTx/>
              <a:buChar char="-"/>
            </a:pPr>
            <a:r>
              <a:rPr lang="es-ES" dirty="0" smtClean="0"/>
              <a:t> </a:t>
            </a:r>
            <a:r>
              <a:rPr lang="es-ES" b="1" dirty="0" smtClean="0"/>
              <a:t>Missing E</a:t>
            </a:r>
            <a:r>
              <a:rPr lang="es-ES" b="1" baseline="-25000" dirty="0" smtClean="0"/>
              <a:t>T</a:t>
            </a:r>
          </a:p>
          <a:p>
            <a:pPr marL="742950" lvl="1" indent="-285750">
              <a:lnSpc>
                <a:spcPct val="90000"/>
              </a:lnSpc>
              <a:spcBef>
                <a:spcPct val="20000"/>
              </a:spcBef>
              <a:defRPr/>
            </a:pPr>
            <a:r>
              <a:rPr lang="es-ES" dirty="0">
                <a:cs typeface="Arial" charset="0"/>
              </a:rPr>
              <a:t>→ Against backgrounds with no genuine Missing ET </a:t>
            </a:r>
            <a:r>
              <a:rPr lang="es-ES" dirty="0"/>
              <a:t>(</a:t>
            </a:r>
            <a:r>
              <a:rPr lang="es-ES" dirty="0" smtClean="0"/>
              <a:t>Z+jets)</a:t>
            </a:r>
            <a:r>
              <a:rPr lang="es-ES" dirty="0" smtClean="0"/>
              <a:t>	</a:t>
            </a:r>
          </a:p>
          <a:p>
            <a:pPr marL="742950" lvl="1" indent="-285750">
              <a:lnSpc>
                <a:spcPct val="90000"/>
              </a:lnSpc>
              <a:spcBef>
                <a:spcPct val="20000"/>
              </a:spcBef>
              <a:defRPr/>
            </a:pPr>
            <a:endParaRPr lang="es-ES" dirty="0" smtClean="0"/>
          </a:p>
          <a:p>
            <a:pPr>
              <a:buFontTx/>
              <a:buChar char="-"/>
            </a:pPr>
            <a:r>
              <a:rPr lang="es-ES" dirty="0" smtClean="0"/>
              <a:t> </a:t>
            </a:r>
            <a:r>
              <a:rPr lang="es-ES" b="1" dirty="0" smtClean="0"/>
              <a:t>P</a:t>
            </a:r>
            <a:r>
              <a:rPr lang="es-ES" b="1" baseline="-25000" dirty="0" smtClean="0"/>
              <a:t>T</a:t>
            </a:r>
            <a:r>
              <a:rPr lang="es-ES" b="1" dirty="0" smtClean="0"/>
              <a:t> of </a:t>
            </a:r>
            <a:r>
              <a:rPr lang="es-ES" b="1" dirty="0" smtClean="0"/>
              <a:t>the</a:t>
            </a:r>
            <a:r>
              <a:rPr lang="es-ES" b="1" dirty="0" smtClean="0"/>
              <a:t> leptons</a:t>
            </a:r>
            <a:endParaRPr lang="es-ES" b="1" dirty="0" smtClean="0"/>
          </a:p>
          <a:p>
            <a:pPr marL="0" lvl="1"/>
            <a:r>
              <a:rPr lang="es-ES" dirty="0" smtClean="0"/>
              <a:t>         </a:t>
            </a:r>
            <a:r>
              <a:rPr lang="es-ES" dirty="0" smtClean="0">
                <a:cs typeface="Arial" charset="0"/>
              </a:rPr>
              <a:t>→ different kinematics for signal and backgrounds</a:t>
            </a:r>
          </a:p>
          <a:p>
            <a:pPr marL="742950" lvl="1" indent="-285750">
              <a:lnSpc>
                <a:spcPct val="90000"/>
              </a:lnSpc>
              <a:spcBef>
                <a:spcPct val="20000"/>
              </a:spcBef>
              <a:defRPr/>
            </a:pPr>
            <a:endParaRPr lang="es-ES" dirty="0" smtClean="0"/>
          </a:p>
          <a:p>
            <a:pPr>
              <a:buFontTx/>
              <a:buChar char="-"/>
            </a:pPr>
            <a:endParaRPr lang="en-US" dirty="0"/>
          </a:p>
        </p:txBody>
      </p:sp>
      <p:sp>
        <p:nvSpPr>
          <p:cNvPr id="2" name="1 Título"/>
          <p:cNvSpPr>
            <a:spLocks noGrp="1"/>
          </p:cNvSpPr>
          <p:nvPr>
            <p:ph type="title"/>
          </p:nvPr>
        </p:nvSpPr>
        <p:spPr/>
        <p:txBody>
          <a:bodyPr/>
          <a:lstStyle/>
          <a:p>
            <a:r>
              <a:rPr lang="es-ES" sz="2800" dirty="0" smtClean="0"/>
              <a:t>Kinematical properties used in the final selection (II)</a:t>
            </a:r>
            <a:endParaRPr lang="en-US" sz="2800" dirty="0"/>
          </a:p>
        </p:txBody>
      </p:sp>
      <p:sp>
        <p:nvSpPr>
          <p:cNvPr id="9" name="8 Marcador de número de diapositiva"/>
          <p:cNvSpPr>
            <a:spLocks noGrp="1"/>
          </p:cNvSpPr>
          <p:nvPr>
            <p:ph type="sldNum" sz="quarter" idx="11"/>
          </p:nvPr>
        </p:nvSpPr>
        <p:spPr/>
        <p:txBody>
          <a:bodyPr/>
          <a:lstStyle/>
          <a:p>
            <a:fld id="{5CCBC758-1D88-4680-98AF-02D5445455BD}" type="slidenum">
              <a:rPr lang="en-US" smtClean="0"/>
              <a:pPr/>
              <a:t>16</a:t>
            </a:fld>
            <a:endParaRPr lang="en-US"/>
          </a:p>
        </p:txBody>
      </p:sp>
      <p:cxnSp>
        <p:nvCxnSpPr>
          <p:cNvPr id="27" name="Straight Arrow Connector 26"/>
          <p:cNvCxnSpPr/>
          <p:nvPr/>
        </p:nvCxnSpPr>
        <p:spPr>
          <a:xfrm rot="16200000" flipH="1">
            <a:off x="6942559" y="4404050"/>
            <a:ext cx="1229830" cy="179104"/>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591371" y="5108515"/>
            <a:ext cx="5298297" cy="954107"/>
          </a:xfrm>
          <a:prstGeom prst="rect">
            <a:avLst/>
          </a:prstGeom>
          <a:noFill/>
        </p:spPr>
        <p:txBody>
          <a:bodyPr wrap="square" rtlCol="0">
            <a:spAutoFit/>
          </a:bodyPr>
          <a:lstStyle/>
          <a:p>
            <a:pPr algn="ctr"/>
            <a:r>
              <a:rPr lang="en-US" sz="1400" b="1" dirty="0" smtClean="0">
                <a:solidFill>
                  <a:schemeClr val="tx2"/>
                </a:solidFill>
              </a:rPr>
              <a:t>NOTE</a:t>
            </a:r>
            <a:r>
              <a:rPr lang="en-US" sz="1400" dirty="0" smtClean="0">
                <a:solidFill>
                  <a:schemeClr val="tx2"/>
                </a:solidFill>
              </a:rPr>
              <a:t>: In the current version of the analysis, no MET cut is applied, the Projected Missing ET is used instead</a:t>
            </a:r>
          </a:p>
          <a:p>
            <a:pPr algn="ctr"/>
            <a:endParaRPr lang="en-US" sz="1400" dirty="0" smtClean="0">
              <a:solidFill>
                <a:schemeClr val="tx2"/>
              </a:solidFill>
            </a:endParaRPr>
          </a:p>
          <a:p>
            <a:pPr algn="ctr"/>
            <a:r>
              <a:rPr lang="en-US" sz="1400" i="1" dirty="0" smtClean="0">
                <a:solidFill>
                  <a:schemeClr val="tx2"/>
                </a:solidFill>
              </a:rPr>
              <a:t>Projected MET = MET*</a:t>
            </a:r>
            <a:r>
              <a:rPr lang="en-US" sz="1400" i="1" dirty="0" err="1" smtClean="0">
                <a:solidFill>
                  <a:schemeClr val="tx2"/>
                </a:solidFill>
              </a:rPr>
              <a:t>sin(min(ΔΦ</a:t>
            </a:r>
            <a:r>
              <a:rPr lang="en-US" sz="1400" i="1" baseline="-25000" dirty="0" err="1" smtClean="0">
                <a:solidFill>
                  <a:schemeClr val="tx2"/>
                </a:solidFill>
              </a:rPr>
              <a:t>MET</a:t>
            </a:r>
            <a:r>
              <a:rPr lang="en-US" sz="1400" i="1" baseline="-25000" dirty="0" smtClean="0">
                <a:solidFill>
                  <a:schemeClr val="tx2"/>
                </a:solidFill>
              </a:rPr>
              <a:t>-closest lepton</a:t>
            </a:r>
            <a:r>
              <a:rPr lang="en-US" sz="1400" i="1" dirty="0" smtClean="0">
                <a:solidFill>
                  <a:schemeClr val="tx2"/>
                </a:solidFill>
              </a:rPr>
              <a:t>, π/2))</a:t>
            </a:r>
            <a:endParaRPr lang="en-US" sz="1400" i="1" dirty="0">
              <a:solidFill>
                <a:schemeClr val="tx2"/>
              </a:solidFill>
            </a:endParaRPr>
          </a:p>
        </p:txBody>
      </p:sp>
      <p:sp>
        <p:nvSpPr>
          <p:cNvPr id="37" name="Footer Placeholder 36"/>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Cut-based and Multivariate Analysis</a:t>
            </a:r>
            <a:endParaRPr lang="en-US" sz="3200"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17</a:t>
            </a:fld>
            <a:endParaRPr lang="en-US"/>
          </a:p>
        </p:txBody>
      </p:sp>
      <p:sp>
        <p:nvSpPr>
          <p:cNvPr id="4" name="TextBox 3"/>
          <p:cNvSpPr txBox="1"/>
          <p:nvPr/>
        </p:nvSpPr>
        <p:spPr>
          <a:xfrm>
            <a:off x="436973" y="1766617"/>
            <a:ext cx="8512676" cy="4247317"/>
          </a:xfrm>
          <a:prstGeom prst="rect">
            <a:avLst/>
          </a:prstGeom>
          <a:noFill/>
        </p:spPr>
        <p:txBody>
          <a:bodyPr wrap="square" rtlCol="0">
            <a:spAutoFit/>
          </a:bodyPr>
          <a:lstStyle/>
          <a:p>
            <a:r>
              <a:rPr lang="en-US" dirty="0" smtClean="0"/>
              <a:t>Two ways to perform the analysis: </a:t>
            </a:r>
          </a:p>
          <a:p>
            <a:pPr lvl="1">
              <a:buFont typeface="Arial"/>
              <a:buChar char="•"/>
            </a:pPr>
            <a:r>
              <a:rPr lang="en-US" b="1" dirty="0" smtClean="0">
                <a:solidFill>
                  <a:srgbClr val="333399"/>
                </a:solidFill>
              </a:rPr>
              <a:t>	Applying sequential cuts </a:t>
            </a:r>
          </a:p>
          <a:p>
            <a:pPr lvl="1">
              <a:buFont typeface="Arial"/>
              <a:buChar char="•"/>
            </a:pPr>
            <a:r>
              <a:rPr lang="en-US" b="1" dirty="0" smtClean="0">
                <a:solidFill>
                  <a:srgbClr val="333399"/>
                </a:solidFill>
              </a:rPr>
              <a:t>    Multivariate approach</a:t>
            </a:r>
          </a:p>
          <a:p>
            <a:endParaRPr lang="en-US" dirty="0" smtClean="0"/>
          </a:p>
          <a:p>
            <a:r>
              <a:rPr lang="en-US" dirty="0" smtClean="0"/>
              <a:t>For the cut-based analysis, three final states are considered </a:t>
            </a:r>
            <a:br>
              <a:rPr lang="en-US" dirty="0" smtClean="0"/>
            </a:br>
            <a:r>
              <a:rPr lang="en-US" dirty="0" smtClean="0"/>
              <a:t>(</a:t>
            </a:r>
            <a:r>
              <a:rPr lang="en-US" b="1" dirty="0" err="1" smtClean="0"/>
              <a:t>ee</a:t>
            </a:r>
            <a:r>
              <a:rPr lang="en-US" b="1" dirty="0" smtClean="0"/>
              <a:t>, </a:t>
            </a:r>
            <a:r>
              <a:rPr lang="en-US" b="1" dirty="0" err="1" smtClean="0"/>
              <a:t>eμ</a:t>
            </a:r>
            <a:r>
              <a:rPr lang="en-US" b="1" dirty="0" smtClean="0"/>
              <a:t>, μμ</a:t>
            </a:r>
            <a:r>
              <a:rPr lang="en-US" dirty="0" smtClean="0"/>
              <a:t>):</a:t>
            </a:r>
          </a:p>
          <a:p>
            <a:r>
              <a:rPr lang="en-US" dirty="0" smtClean="0"/>
              <a:t>	- differences in the lepton identification and reconstruction	</a:t>
            </a:r>
          </a:p>
          <a:p>
            <a:r>
              <a:rPr lang="en-US" dirty="0" smtClean="0"/>
              <a:t>	- affected by different backgrounds (</a:t>
            </a:r>
            <a:r>
              <a:rPr lang="en-US" dirty="0" err="1" smtClean="0"/>
              <a:t>Z+jets</a:t>
            </a:r>
            <a:r>
              <a:rPr lang="en-US" dirty="0" smtClean="0"/>
              <a:t> negligible for </a:t>
            </a:r>
            <a:r>
              <a:rPr lang="en-US" dirty="0" err="1" smtClean="0"/>
              <a:t>eμ</a:t>
            </a:r>
            <a:r>
              <a:rPr lang="en-US" dirty="0" smtClean="0"/>
              <a:t>)</a:t>
            </a:r>
          </a:p>
          <a:p>
            <a:r>
              <a:rPr lang="en-US" dirty="0" smtClean="0"/>
              <a:t>	- each final state: different set of cuts</a:t>
            </a:r>
          </a:p>
          <a:p>
            <a:endParaRPr lang="en-US" dirty="0"/>
          </a:p>
          <a:p>
            <a:r>
              <a:rPr lang="en-US" dirty="0" smtClean="0"/>
              <a:t>For the Multivariate analysis, all the final states are considered at the same time (originally it started with only μμ), also additional variables are included here to maximize the discriminating power</a:t>
            </a:r>
          </a:p>
          <a:p>
            <a:endParaRPr lang="en-US" dirty="0" smtClean="0"/>
          </a:p>
          <a:p>
            <a:endParaRPr lang="en-US" dirty="0"/>
          </a:p>
        </p:txBody>
      </p:sp>
      <p:sp>
        <p:nvSpPr>
          <p:cNvPr id="11" name="Footer Placeholder 10"/>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cstate="print"/>
          <a:srcRect/>
          <a:stretch>
            <a:fillRect/>
          </a:stretch>
        </p:blipFill>
        <p:spPr bwMode="auto">
          <a:xfrm>
            <a:off x="468313" y="5343016"/>
            <a:ext cx="2143125" cy="66675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err="1" smtClean="0"/>
              <a:t>Optimization</a:t>
            </a:r>
            <a:r>
              <a:rPr lang="es-ES" dirty="0" smtClean="0"/>
              <a:t> of </a:t>
            </a:r>
            <a:r>
              <a:rPr lang="es-ES" dirty="0" err="1" smtClean="0"/>
              <a:t>the</a:t>
            </a:r>
            <a:r>
              <a:rPr lang="es-ES" dirty="0" smtClean="0"/>
              <a:t> </a:t>
            </a:r>
            <a:r>
              <a:rPr lang="es-ES" dirty="0" err="1" smtClean="0"/>
              <a:t>cuts</a:t>
            </a:r>
            <a:endParaRPr lang="en-US" dirty="0"/>
          </a:p>
        </p:txBody>
      </p:sp>
      <p:pic>
        <p:nvPicPr>
          <p:cNvPr id="13" name="Picture 2"/>
          <p:cNvPicPr>
            <a:picLocks noChangeAspect="1" noChangeArrowheads="1"/>
          </p:cNvPicPr>
          <p:nvPr/>
        </p:nvPicPr>
        <p:blipFill>
          <a:blip r:embed="rId3" cstate="print"/>
          <a:srcRect/>
          <a:stretch>
            <a:fillRect/>
          </a:stretch>
        </p:blipFill>
        <p:spPr bwMode="auto">
          <a:xfrm>
            <a:off x="4417430" y="1521793"/>
            <a:ext cx="4726570" cy="2304256"/>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4417430" y="3898057"/>
            <a:ext cx="4747792" cy="2193508"/>
          </a:xfrm>
          <a:prstGeom prst="rect">
            <a:avLst/>
          </a:prstGeom>
          <a:noFill/>
          <a:ln w="9525">
            <a:noFill/>
            <a:miter lim="800000"/>
            <a:headEnd/>
            <a:tailEnd/>
          </a:ln>
        </p:spPr>
      </p:pic>
      <p:sp>
        <p:nvSpPr>
          <p:cNvPr id="16" name="15 CuadroTexto"/>
          <p:cNvSpPr txBox="1"/>
          <p:nvPr/>
        </p:nvSpPr>
        <p:spPr>
          <a:xfrm>
            <a:off x="147734" y="1636346"/>
            <a:ext cx="4032448" cy="3785652"/>
          </a:xfrm>
          <a:prstGeom prst="rect">
            <a:avLst/>
          </a:prstGeom>
          <a:noFill/>
        </p:spPr>
        <p:txBody>
          <a:bodyPr wrap="square" rtlCol="0">
            <a:spAutoFit/>
          </a:bodyPr>
          <a:lstStyle/>
          <a:p>
            <a:r>
              <a:rPr lang="es-ES" sz="1600" dirty="0" smtClean="0"/>
              <a:t>Starting with one set of cuts (using the 5 variables) for the whole mass range</a:t>
            </a:r>
          </a:p>
          <a:p>
            <a:endParaRPr lang="es-ES" sz="1600" dirty="0" smtClean="0"/>
          </a:p>
          <a:p>
            <a:r>
              <a:rPr lang="es-ES" sz="1600" dirty="0" err="1" smtClean="0"/>
              <a:t>The</a:t>
            </a:r>
            <a:r>
              <a:rPr lang="es-ES" sz="1600" dirty="0" smtClean="0"/>
              <a:t> </a:t>
            </a:r>
            <a:r>
              <a:rPr lang="es-ES" sz="1600" dirty="0" err="1" smtClean="0"/>
              <a:t>kinematics</a:t>
            </a:r>
            <a:r>
              <a:rPr lang="es-ES" sz="1600" dirty="0" smtClean="0"/>
              <a:t> of </a:t>
            </a:r>
            <a:r>
              <a:rPr lang="es-ES" sz="1600" dirty="0" err="1" smtClean="0"/>
              <a:t>the</a:t>
            </a:r>
            <a:r>
              <a:rPr lang="es-ES" sz="1600" dirty="0" smtClean="0"/>
              <a:t> </a:t>
            </a:r>
            <a:r>
              <a:rPr lang="es-ES" sz="1600" dirty="0" err="1" smtClean="0"/>
              <a:t>event</a:t>
            </a:r>
            <a:r>
              <a:rPr lang="es-ES" sz="1600" dirty="0" smtClean="0"/>
              <a:t> </a:t>
            </a:r>
            <a:r>
              <a:rPr lang="es-ES" sz="1600" dirty="0" err="1" smtClean="0"/>
              <a:t>change</a:t>
            </a:r>
            <a:r>
              <a:rPr lang="es-ES" sz="1600" dirty="0" smtClean="0"/>
              <a:t>  </a:t>
            </a:r>
            <a:r>
              <a:rPr lang="es-ES" sz="1600" dirty="0" err="1" smtClean="0"/>
              <a:t>significantly</a:t>
            </a:r>
            <a:r>
              <a:rPr lang="es-ES" sz="1600" dirty="0" smtClean="0"/>
              <a:t> as a </a:t>
            </a:r>
            <a:r>
              <a:rPr lang="es-ES" sz="1600" dirty="0" err="1" smtClean="0"/>
              <a:t>function</a:t>
            </a:r>
            <a:r>
              <a:rPr lang="es-ES" sz="1600" dirty="0" smtClean="0"/>
              <a:t> of </a:t>
            </a:r>
            <a:r>
              <a:rPr lang="es-ES" sz="1600" dirty="0" err="1" smtClean="0"/>
              <a:t>the</a:t>
            </a:r>
            <a:r>
              <a:rPr lang="es-ES" sz="1600" dirty="0" smtClean="0"/>
              <a:t> </a:t>
            </a:r>
            <a:r>
              <a:rPr lang="es-ES" sz="1600" dirty="0" err="1" smtClean="0"/>
              <a:t>mass</a:t>
            </a:r>
            <a:endParaRPr lang="es-ES" sz="1600" dirty="0" smtClean="0"/>
          </a:p>
          <a:p>
            <a:r>
              <a:rPr lang="es-ES" sz="1600" dirty="0" smtClean="0"/>
              <a:t>(and </a:t>
            </a:r>
            <a:r>
              <a:rPr lang="es-ES" sz="1600" dirty="0" err="1" smtClean="0"/>
              <a:t>the</a:t>
            </a:r>
            <a:r>
              <a:rPr lang="es-ES" sz="1600" dirty="0" smtClean="0"/>
              <a:t> CM </a:t>
            </a:r>
            <a:r>
              <a:rPr lang="es-ES" sz="1600" dirty="0" err="1" smtClean="0"/>
              <a:t>energy</a:t>
            </a:r>
            <a:r>
              <a:rPr lang="es-ES" sz="1600" dirty="0" smtClean="0"/>
              <a:t>)</a:t>
            </a:r>
          </a:p>
          <a:p>
            <a:endParaRPr lang="es-ES" sz="1600" dirty="0" smtClean="0"/>
          </a:p>
          <a:p>
            <a:r>
              <a:rPr lang="es-ES" sz="1600" dirty="0" smtClean="0"/>
              <a:t>A </a:t>
            </a:r>
            <a:r>
              <a:rPr lang="es-ES" sz="1600" b="1" dirty="0" smtClean="0">
                <a:solidFill>
                  <a:srgbClr val="333399"/>
                </a:solidFill>
              </a:rPr>
              <a:t>mass-dependent optimization maximizing the statistical significance </a:t>
            </a:r>
            <a:r>
              <a:rPr lang="es-ES" sz="1600" dirty="0" smtClean="0"/>
              <a:t>was made (in </a:t>
            </a:r>
            <a:r>
              <a:rPr lang="es-ES" sz="1600" b="1" dirty="0" smtClean="0"/>
              <a:t>three mass regions</a:t>
            </a:r>
            <a:r>
              <a:rPr lang="es-ES" sz="1600" dirty="0" smtClean="0"/>
              <a:t>) and in each final state (</a:t>
            </a:r>
            <a:r>
              <a:rPr lang="es-ES" sz="1600" b="1" dirty="0" smtClean="0"/>
              <a:t>ee, eμ and μμ</a:t>
            </a:r>
            <a:r>
              <a:rPr lang="es-ES" sz="1600" dirty="0" smtClean="0"/>
              <a:t>)</a:t>
            </a:r>
            <a:endParaRPr lang="en-US" sz="1600" dirty="0" smtClean="0"/>
          </a:p>
          <a:p>
            <a:endParaRPr lang="es-ES" sz="1600" dirty="0" smtClean="0"/>
          </a:p>
        </p:txBody>
      </p:sp>
      <p:sp>
        <p:nvSpPr>
          <p:cNvPr id="25" name="24 CuadroTexto"/>
          <p:cNvSpPr txBox="1"/>
          <p:nvPr/>
        </p:nvSpPr>
        <p:spPr>
          <a:xfrm>
            <a:off x="2873092" y="5649081"/>
            <a:ext cx="599218" cy="276999"/>
          </a:xfrm>
          <a:prstGeom prst="rect">
            <a:avLst/>
          </a:prstGeom>
          <a:noFill/>
        </p:spPr>
        <p:txBody>
          <a:bodyPr wrap="none" rtlCol="0">
            <a:spAutoFit/>
          </a:bodyPr>
          <a:lstStyle/>
          <a:p>
            <a:r>
              <a:rPr lang="es-ES" sz="1200" b="1" dirty="0" smtClean="0">
                <a:solidFill>
                  <a:srgbClr val="333399"/>
                </a:solidFill>
              </a:rPr>
              <a:t>35%</a:t>
            </a:r>
            <a:endParaRPr lang="en-US" sz="1200" b="1" dirty="0">
              <a:solidFill>
                <a:srgbClr val="333399"/>
              </a:solidFill>
            </a:endParaRPr>
          </a:p>
        </p:txBody>
      </p:sp>
      <p:sp>
        <p:nvSpPr>
          <p:cNvPr id="11" name="Slide Number Placeholder 10"/>
          <p:cNvSpPr>
            <a:spLocks noGrp="1"/>
          </p:cNvSpPr>
          <p:nvPr>
            <p:ph type="sldNum" sz="quarter" idx="11"/>
          </p:nvPr>
        </p:nvSpPr>
        <p:spPr/>
        <p:txBody>
          <a:bodyPr/>
          <a:lstStyle/>
          <a:p>
            <a:fld id="{173356AA-62FE-604A-8FA3-A57044A0224D}" type="slidenum">
              <a:rPr lang="en-US" smtClean="0"/>
              <a:pPr/>
              <a:t>18</a:t>
            </a:fld>
            <a:endParaRPr lang="en-US"/>
          </a:p>
        </p:txBody>
      </p:sp>
      <p:sp>
        <p:nvSpPr>
          <p:cNvPr id="15" name="Footer Placeholder 14"/>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Currently…</a:t>
            </a:r>
            <a:endParaRPr lang="en-US" sz="3200"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19</a:t>
            </a:fld>
            <a:endParaRPr lang="en-US"/>
          </a:p>
        </p:txBody>
      </p:sp>
      <p:sp>
        <p:nvSpPr>
          <p:cNvPr id="4" name="TextBox 3"/>
          <p:cNvSpPr txBox="1"/>
          <p:nvPr/>
        </p:nvSpPr>
        <p:spPr>
          <a:xfrm>
            <a:off x="213925" y="1766617"/>
            <a:ext cx="8735723" cy="1200329"/>
          </a:xfrm>
          <a:prstGeom prst="rect">
            <a:avLst/>
          </a:prstGeom>
          <a:noFill/>
        </p:spPr>
        <p:txBody>
          <a:bodyPr wrap="square" rtlCol="0">
            <a:spAutoFit/>
          </a:bodyPr>
          <a:lstStyle/>
          <a:p>
            <a:r>
              <a:rPr lang="en-US" dirty="0" smtClean="0"/>
              <a:t>In the cut-based analysis, each final state applies </a:t>
            </a:r>
            <a:r>
              <a:rPr lang="en-US" b="1" dirty="0" smtClean="0"/>
              <a:t>the same cuts</a:t>
            </a:r>
            <a:r>
              <a:rPr lang="en-US" dirty="0" smtClean="0"/>
              <a:t>, that have been optimized for each mass (20 masses from 120 to 500) maximizing the significance </a:t>
            </a:r>
          </a:p>
          <a:p>
            <a:endParaRPr lang="en-US" dirty="0"/>
          </a:p>
        </p:txBody>
      </p:sp>
      <p:pic>
        <p:nvPicPr>
          <p:cNvPr id="5" name="Picture 4"/>
          <p:cNvPicPr>
            <a:picLocks noChangeAspect="1"/>
          </p:cNvPicPr>
          <p:nvPr/>
        </p:nvPicPr>
        <p:blipFill>
          <a:blip r:embed="rId2"/>
          <a:stretch>
            <a:fillRect/>
          </a:stretch>
        </p:blipFill>
        <p:spPr>
          <a:xfrm>
            <a:off x="489637" y="2822444"/>
            <a:ext cx="1879600" cy="698500"/>
          </a:xfrm>
          <a:prstGeom prst="rect">
            <a:avLst/>
          </a:prstGeom>
        </p:spPr>
      </p:pic>
      <p:sp>
        <p:nvSpPr>
          <p:cNvPr id="6" name="TextBox 5"/>
          <p:cNvSpPr txBox="1"/>
          <p:nvPr/>
        </p:nvSpPr>
        <p:spPr>
          <a:xfrm>
            <a:off x="213926" y="3801919"/>
            <a:ext cx="4147655" cy="2031325"/>
          </a:xfrm>
          <a:prstGeom prst="rect">
            <a:avLst/>
          </a:prstGeom>
          <a:noFill/>
        </p:spPr>
        <p:txBody>
          <a:bodyPr wrap="square" rtlCol="0">
            <a:spAutoFit/>
          </a:bodyPr>
          <a:lstStyle/>
          <a:p>
            <a:r>
              <a:rPr lang="en-US" dirty="0" smtClean="0"/>
              <a:t>For the Multivariate analysis, the classifier of choice is </a:t>
            </a:r>
            <a:r>
              <a:rPr lang="en-US" dirty="0"/>
              <a:t>a</a:t>
            </a:r>
            <a:r>
              <a:rPr lang="en-US" dirty="0" smtClean="0"/>
              <a:t> </a:t>
            </a:r>
            <a:r>
              <a:rPr lang="en-US" b="1" dirty="0" smtClean="0">
                <a:solidFill>
                  <a:srgbClr val="333399"/>
                </a:solidFill>
              </a:rPr>
              <a:t>BDT</a:t>
            </a:r>
          </a:p>
          <a:p>
            <a:r>
              <a:rPr lang="en-US" dirty="0" smtClean="0"/>
              <a:t>6 additional variables used:</a:t>
            </a:r>
          </a:p>
          <a:p>
            <a:r>
              <a:rPr lang="en-US" dirty="0" smtClean="0"/>
              <a:t>	- ΔR between leptons</a:t>
            </a:r>
          </a:p>
          <a:p>
            <a:r>
              <a:rPr lang="en-US" dirty="0" smtClean="0"/>
              <a:t>	- angle between leptons/MET</a:t>
            </a:r>
          </a:p>
          <a:p>
            <a:r>
              <a:rPr lang="en-US" dirty="0" smtClean="0"/>
              <a:t>	- final state id (</a:t>
            </a:r>
            <a:r>
              <a:rPr lang="en-US" dirty="0" err="1" smtClean="0"/>
              <a:t>ee/eμ/μμ</a:t>
            </a:r>
            <a:r>
              <a:rPr lang="en-US" dirty="0" smtClean="0"/>
              <a:t>)</a:t>
            </a:r>
          </a:p>
          <a:p>
            <a:r>
              <a:rPr lang="en-US" dirty="0" smtClean="0"/>
              <a:t>	- </a:t>
            </a:r>
            <a:r>
              <a:rPr lang="en-US" dirty="0" err="1" smtClean="0"/>
              <a:t>m</a:t>
            </a:r>
            <a:r>
              <a:rPr lang="en-US" baseline="-25000" dirty="0" err="1" smtClean="0"/>
              <a:t>T</a:t>
            </a:r>
            <a:r>
              <a:rPr lang="en-US" dirty="0" smtClean="0"/>
              <a:t> leptons-MET</a:t>
            </a:r>
          </a:p>
        </p:txBody>
      </p:sp>
      <p:pic>
        <p:nvPicPr>
          <p:cNvPr id="7" name="Picture 6"/>
          <p:cNvPicPr>
            <a:picLocks noChangeAspect="1"/>
          </p:cNvPicPr>
          <p:nvPr/>
        </p:nvPicPr>
        <p:blipFill>
          <a:blip r:embed="rId3"/>
          <a:stretch>
            <a:fillRect/>
          </a:stretch>
        </p:blipFill>
        <p:spPr>
          <a:xfrm>
            <a:off x="4361581" y="3788264"/>
            <a:ext cx="4588068" cy="2178774"/>
          </a:xfrm>
          <a:prstGeom prst="rect">
            <a:avLst/>
          </a:prstGeom>
        </p:spPr>
      </p:pic>
      <p:sp>
        <p:nvSpPr>
          <p:cNvPr id="8" name="24 CuadroTexto"/>
          <p:cNvSpPr txBox="1"/>
          <p:nvPr/>
        </p:nvSpPr>
        <p:spPr>
          <a:xfrm>
            <a:off x="2663618" y="3105445"/>
            <a:ext cx="599218" cy="276999"/>
          </a:xfrm>
          <a:prstGeom prst="rect">
            <a:avLst/>
          </a:prstGeom>
          <a:noFill/>
        </p:spPr>
        <p:txBody>
          <a:bodyPr wrap="none" rtlCol="0">
            <a:spAutoFit/>
          </a:bodyPr>
          <a:lstStyle/>
          <a:p>
            <a:r>
              <a:rPr lang="es-ES" sz="1200" b="1" dirty="0" smtClean="0">
                <a:solidFill>
                  <a:srgbClr val="333399"/>
                </a:solidFill>
              </a:rPr>
              <a:t>35%</a:t>
            </a:r>
            <a:endParaRPr lang="en-US" sz="1200" b="1" dirty="0">
              <a:solidFill>
                <a:srgbClr val="333399"/>
              </a:solidFill>
            </a:endParaRPr>
          </a:p>
        </p:txBody>
      </p:sp>
      <p:sp>
        <p:nvSpPr>
          <p:cNvPr id="9" name="TextBox 8"/>
          <p:cNvSpPr txBox="1"/>
          <p:nvPr/>
        </p:nvSpPr>
        <p:spPr>
          <a:xfrm>
            <a:off x="4361581" y="2813057"/>
            <a:ext cx="4246197" cy="58477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i="1" dirty="0" smtClean="0"/>
              <a:t>MET cut not applied: not optimized </a:t>
            </a:r>
          </a:p>
          <a:p>
            <a:pPr algn="ctr"/>
            <a:r>
              <a:rPr lang="en-US" sz="1600" i="1" dirty="0" smtClean="0"/>
              <a:t>(Projected MET not optimized either)</a:t>
            </a:r>
            <a:endParaRPr lang="en-US" sz="1600" i="1" dirty="0"/>
          </a:p>
        </p:txBody>
      </p:sp>
      <p:sp>
        <p:nvSpPr>
          <p:cNvPr id="10" name="Footer Placeholder 9"/>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descr="s10_blueband.jpg"/>
          <p:cNvPicPr>
            <a:picLocks noChangeAspect="1"/>
          </p:cNvPicPr>
          <p:nvPr/>
        </p:nvPicPr>
        <p:blipFill>
          <a:blip r:embed="rId2"/>
          <a:stretch>
            <a:fillRect/>
          </a:stretch>
        </p:blipFill>
        <p:spPr>
          <a:xfrm>
            <a:off x="5353384" y="1439863"/>
            <a:ext cx="3081797" cy="3149726"/>
          </a:xfrm>
          <a:prstGeom prst="rect">
            <a:avLst/>
          </a:prstGeom>
        </p:spPr>
      </p:pic>
      <p:pic>
        <p:nvPicPr>
          <p:cNvPr id="11" name="10 Imagen" descr="tevbayeslimits19july2010.gif"/>
          <p:cNvPicPr>
            <a:picLocks noChangeAspect="1"/>
          </p:cNvPicPr>
          <p:nvPr/>
        </p:nvPicPr>
        <p:blipFill>
          <a:blip r:embed="rId3" cstate="print"/>
          <a:srcRect l="3587" b="7129"/>
          <a:stretch>
            <a:fillRect/>
          </a:stretch>
        </p:blipFill>
        <p:spPr>
          <a:xfrm>
            <a:off x="2256" y="2514600"/>
            <a:ext cx="5255543" cy="3659327"/>
          </a:xfrm>
          <a:prstGeom prst="rect">
            <a:avLst/>
          </a:prstGeom>
        </p:spPr>
      </p:pic>
      <p:sp>
        <p:nvSpPr>
          <p:cNvPr id="2" name="1 Título"/>
          <p:cNvSpPr>
            <a:spLocks noGrp="1"/>
          </p:cNvSpPr>
          <p:nvPr>
            <p:ph type="title"/>
          </p:nvPr>
        </p:nvSpPr>
        <p:spPr/>
        <p:txBody>
          <a:bodyPr/>
          <a:lstStyle/>
          <a:p>
            <a:r>
              <a:rPr lang="es-ES" sz="3200" b="1" dirty="0" smtClean="0">
                <a:effectLst>
                  <a:outerShdw blurRad="50800" dist="38100" dir="5400000">
                    <a:srgbClr val="000000">
                      <a:alpha val="43000"/>
                    </a:srgbClr>
                  </a:outerShdw>
                </a:effectLst>
              </a:rPr>
              <a:t>SM Higgs Searches Scenario</a:t>
            </a:r>
            <a:endParaRPr lang="en-US" sz="3200" b="1" dirty="0">
              <a:effectLst>
                <a:outerShdw blurRad="50800" dist="38100" dir="5400000">
                  <a:srgbClr val="000000">
                    <a:alpha val="43000"/>
                  </a:srgbClr>
                </a:outerShdw>
              </a:effectLst>
            </a:endParaRPr>
          </a:p>
        </p:txBody>
      </p:sp>
      <p:sp>
        <p:nvSpPr>
          <p:cNvPr id="5" name="Rectangle 6"/>
          <p:cNvSpPr>
            <a:spLocks noChangeArrowheads="1"/>
          </p:cNvSpPr>
          <p:nvPr/>
        </p:nvSpPr>
        <p:spPr bwMode="auto">
          <a:xfrm>
            <a:off x="150142" y="1496433"/>
            <a:ext cx="5107657" cy="1477328"/>
          </a:xfrm>
          <a:prstGeom prst="rect">
            <a:avLst/>
          </a:prstGeom>
          <a:noFill/>
          <a:ln w="9525">
            <a:noFill/>
            <a:miter lim="800000"/>
            <a:headEnd/>
            <a:tailEnd/>
          </a:ln>
          <a:effectLst/>
        </p:spPr>
        <p:txBody>
          <a:bodyPr wrap="square" anchor="ctr">
            <a:spAutoFit/>
          </a:bodyPr>
          <a:lstStyle/>
          <a:p>
            <a:r>
              <a:rPr lang="es-ES" b="1" dirty="0" smtClean="0"/>
              <a:t>Direct</a:t>
            </a:r>
            <a:r>
              <a:rPr lang="es-ES" dirty="0" smtClean="0"/>
              <a:t> </a:t>
            </a:r>
            <a:r>
              <a:rPr lang="es-ES" b="1" dirty="0" smtClean="0">
                <a:solidFill>
                  <a:schemeClr val="accent4"/>
                </a:solidFill>
              </a:rPr>
              <a:t>measures</a:t>
            </a:r>
            <a:r>
              <a:rPr lang="es-ES" dirty="0" smtClean="0"/>
              <a:t> at</a:t>
            </a:r>
            <a:r>
              <a:rPr lang="es-ES" dirty="0"/>
              <a:t> </a:t>
            </a:r>
            <a:r>
              <a:rPr lang="es-ES" b="1" dirty="0" smtClean="0"/>
              <a:t>LEP</a:t>
            </a:r>
            <a:r>
              <a:rPr lang="es-ES" dirty="0" smtClean="0"/>
              <a:t>  set </a:t>
            </a:r>
            <a:r>
              <a:rPr lang="es-ES" dirty="0"/>
              <a:t>a 95% CL</a:t>
            </a:r>
            <a:r>
              <a:rPr lang="es-ES" dirty="0" smtClean="0"/>
              <a:t> limit </a:t>
            </a:r>
            <a:r>
              <a:rPr lang="es-ES" dirty="0"/>
              <a:t>of </a:t>
            </a:r>
            <a:r>
              <a:rPr lang="es-ES" b="1" dirty="0">
                <a:solidFill>
                  <a:schemeClr val="tx2"/>
                </a:solidFill>
              </a:rPr>
              <a:t>m</a:t>
            </a:r>
            <a:r>
              <a:rPr lang="es-ES" b="1" baseline="-25000" dirty="0">
                <a:solidFill>
                  <a:schemeClr val="tx2"/>
                </a:solidFill>
              </a:rPr>
              <a:t>H</a:t>
            </a:r>
            <a:r>
              <a:rPr lang="es-ES" b="1" dirty="0">
                <a:solidFill>
                  <a:schemeClr val="tx2"/>
                </a:solidFill>
              </a:rPr>
              <a:t> </a:t>
            </a:r>
            <a:r>
              <a:rPr lang="es-ES" b="1" dirty="0">
                <a:solidFill>
                  <a:schemeClr val="tx2"/>
                </a:solidFill>
                <a:cs typeface="Arial" charset="0"/>
              </a:rPr>
              <a:t>≥ </a:t>
            </a:r>
            <a:r>
              <a:rPr lang="es-ES" b="1" dirty="0" smtClean="0">
                <a:solidFill>
                  <a:schemeClr val="tx2"/>
                </a:solidFill>
                <a:cs typeface="Arial" charset="0"/>
              </a:rPr>
              <a:t>114.4 GeV</a:t>
            </a:r>
            <a:r>
              <a:rPr lang="en-US" b="1" dirty="0" smtClean="0">
                <a:solidFill>
                  <a:schemeClr val="tx2"/>
                </a:solidFill>
              </a:rPr>
              <a:t>/c</a:t>
            </a:r>
            <a:r>
              <a:rPr lang="en-US" b="1" baseline="30000" dirty="0" smtClean="0">
                <a:solidFill>
                  <a:schemeClr val="tx2"/>
                </a:solidFill>
              </a:rPr>
              <a:t>2</a:t>
            </a:r>
            <a:endParaRPr lang="es-ES" b="1" dirty="0" smtClean="0">
              <a:solidFill>
                <a:schemeClr val="tx2"/>
              </a:solidFill>
              <a:cs typeface="Arial" charset="0"/>
            </a:endParaRPr>
          </a:p>
          <a:p>
            <a:r>
              <a:rPr lang="en-US" b="1" dirty="0" smtClean="0"/>
              <a:t>Precision electroweak measurements </a:t>
            </a:r>
            <a:r>
              <a:rPr lang="en-US" dirty="0" smtClean="0"/>
              <a:t>tell that  </a:t>
            </a:r>
            <a:r>
              <a:rPr lang="en-US" b="1" dirty="0" err="1" smtClean="0">
                <a:solidFill>
                  <a:schemeClr val="accent2"/>
                </a:solidFill>
              </a:rPr>
              <a:t>m</a:t>
            </a:r>
            <a:r>
              <a:rPr lang="en-US" b="1" baseline="-25000" dirty="0" err="1" smtClean="0">
                <a:solidFill>
                  <a:schemeClr val="accent2"/>
                </a:solidFill>
              </a:rPr>
              <a:t>H</a:t>
            </a:r>
            <a:r>
              <a:rPr lang="en-US" b="1" dirty="0" smtClean="0">
                <a:solidFill>
                  <a:schemeClr val="accent2"/>
                </a:solidFill>
              </a:rPr>
              <a:t> &lt;</a:t>
            </a:r>
            <a:r>
              <a:rPr lang="en-US" dirty="0" smtClean="0"/>
              <a:t>  </a:t>
            </a:r>
            <a:r>
              <a:rPr lang="en-US" b="1" dirty="0" smtClean="0">
                <a:solidFill>
                  <a:schemeClr val="accent2"/>
                </a:solidFill>
              </a:rPr>
              <a:t>~158 </a:t>
            </a:r>
          </a:p>
          <a:p>
            <a:r>
              <a:rPr lang="en-US" dirty="0" smtClean="0"/>
              <a:t>(</a:t>
            </a:r>
            <a:r>
              <a:rPr lang="en-US" b="1" dirty="0" smtClean="0">
                <a:solidFill>
                  <a:schemeClr val="accent2"/>
                </a:solidFill>
              </a:rPr>
              <a:t>185 GeV/c</a:t>
            </a:r>
            <a:r>
              <a:rPr lang="en-US" b="1" baseline="30000" dirty="0" smtClean="0">
                <a:solidFill>
                  <a:schemeClr val="accent2"/>
                </a:solidFill>
              </a:rPr>
              <a:t>2</a:t>
            </a:r>
            <a:r>
              <a:rPr lang="en-US" b="1" dirty="0" smtClean="0">
                <a:solidFill>
                  <a:schemeClr val="accent2"/>
                </a:solidFill>
              </a:rPr>
              <a:t> </a:t>
            </a:r>
            <a:r>
              <a:rPr lang="en-US" dirty="0" smtClean="0"/>
              <a:t>with LEP-2 data)</a:t>
            </a:r>
            <a:endParaRPr lang="es-ES" dirty="0" smtClean="0">
              <a:cs typeface="Arial" charset="0"/>
            </a:endParaRPr>
          </a:p>
        </p:txBody>
      </p:sp>
      <p:sp>
        <p:nvSpPr>
          <p:cNvPr id="12" name="11 Rectángulo"/>
          <p:cNvSpPr/>
          <p:nvPr/>
        </p:nvSpPr>
        <p:spPr>
          <a:xfrm>
            <a:off x="5028365" y="4419601"/>
            <a:ext cx="4115635" cy="1477328"/>
          </a:xfrm>
          <a:prstGeom prst="rect">
            <a:avLst/>
          </a:prstGeom>
        </p:spPr>
        <p:txBody>
          <a:bodyPr wrap="square">
            <a:spAutoFit/>
          </a:bodyPr>
          <a:lstStyle/>
          <a:p>
            <a:r>
              <a:rPr lang="es-ES" b="1" dirty="0" smtClean="0"/>
              <a:t>Most</a:t>
            </a:r>
            <a:r>
              <a:rPr lang="es-ES" dirty="0" smtClean="0"/>
              <a:t> </a:t>
            </a:r>
            <a:r>
              <a:rPr lang="es-ES" b="1" dirty="0" smtClean="0"/>
              <a:t>recent </a:t>
            </a:r>
            <a:r>
              <a:rPr lang="es-ES" dirty="0" smtClean="0"/>
              <a:t>combined result from </a:t>
            </a:r>
            <a:r>
              <a:rPr lang="es-ES" b="1" dirty="0" smtClean="0">
                <a:effectLst>
                  <a:outerShdw blurRad="38100" dist="38100" dir="2700000" algn="tl">
                    <a:srgbClr val="C0C0C0"/>
                  </a:outerShdw>
                </a:effectLst>
              </a:rPr>
              <a:t>CDF</a:t>
            </a:r>
            <a:r>
              <a:rPr lang="es-ES" dirty="0" smtClean="0"/>
              <a:t> and </a:t>
            </a:r>
            <a:r>
              <a:rPr lang="es-ES" b="1" dirty="0" smtClean="0">
                <a:effectLst>
                  <a:outerShdw blurRad="38100" dist="38100" dir="2700000" algn="tl">
                    <a:srgbClr val="C0C0C0"/>
                  </a:outerShdw>
                </a:effectLst>
              </a:rPr>
              <a:t>DØ,</a:t>
            </a:r>
            <a:r>
              <a:rPr lang="es-ES" dirty="0" smtClean="0"/>
              <a:t> </a:t>
            </a:r>
            <a:r>
              <a:rPr lang="es-ES" b="1" dirty="0" smtClean="0">
                <a:solidFill>
                  <a:schemeClr val="tx2"/>
                </a:solidFill>
                <a:effectLst>
                  <a:outerShdw blurRad="38100" dist="38100" dir="2700000" algn="tl">
                    <a:srgbClr val="C0C0C0"/>
                  </a:outerShdw>
                </a:effectLst>
              </a:rPr>
              <a:t>excludes the mass range between  </a:t>
            </a:r>
            <a:r>
              <a:rPr lang="en-US" b="1" dirty="0" smtClean="0"/>
              <a:t>158 and 175, and between 100 and 109 GeV/c</a:t>
            </a:r>
            <a:r>
              <a:rPr lang="en-US" b="1" baseline="30000" dirty="0" smtClean="0"/>
              <a:t>2 </a:t>
            </a:r>
            <a:r>
              <a:rPr lang="en-US" b="1" dirty="0" smtClean="0"/>
              <a:t>at 95% CL</a:t>
            </a:r>
            <a:r>
              <a:rPr lang="es-ES" dirty="0" smtClean="0"/>
              <a:t> </a:t>
            </a:r>
            <a:r>
              <a:rPr lang="es-ES" dirty="0" smtClean="0">
                <a:cs typeface="Arial" charset="0"/>
              </a:rPr>
              <a:t> </a:t>
            </a:r>
            <a:endParaRPr lang="es-ES" dirty="0">
              <a:cs typeface="Arial" charset="0"/>
            </a:endParaRPr>
          </a:p>
        </p:txBody>
      </p:sp>
      <p:sp>
        <p:nvSpPr>
          <p:cNvPr id="9" name="Slide Number Placeholder 8"/>
          <p:cNvSpPr>
            <a:spLocks noGrp="1"/>
          </p:cNvSpPr>
          <p:nvPr>
            <p:ph type="sldNum" sz="quarter" idx="11"/>
          </p:nvPr>
        </p:nvSpPr>
        <p:spPr/>
        <p:txBody>
          <a:bodyPr/>
          <a:lstStyle/>
          <a:p>
            <a:fld id="{173356AA-62FE-604A-8FA3-A57044A0224D}" type="slidenum">
              <a:rPr lang="en-US" smtClean="0"/>
              <a:pPr/>
              <a:t>2</a:t>
            </a:fld>
            <a:endParaRPr lang="en-US"/>
          </a:p>
        </p:txBody>
      </p:sp>
      <p:sp>
        <p:nvSpPr>
          <p:cNvPr id="10" name="Footer Placeholder 9"/>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estimation</a:t>
            </a:r>
            <a:endParaRPr lang="en-US"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20</a:t>
            </a:fld>
            <a:endParaRPr lang="en-US"/>
          </a:p>
        </p:txBody>
      </p:sp>
      <p:sp>
        <p:nvSpPr>
          <p:cNvPr id="4" name="TextBox 3"/>
          <p:cNvSpPr txBox="1"/>
          <p:nvPr/>
        </p:nvSpPr>
        <p:spPr>
          <a:xfrm>
            <a:off x="278854" y="1546161"/>
            <a:ext cx="8861971" cy="1754327"/>
          </a:xfrm>
          <a:prstGeom prst="rect">
            <a:avLst/>
          </a:prstGeom>
          <a:noFill/>
        </p:spPr>
        <p:txBody>
          <a:bodyPr wrap="square" rtlCol="0">
            <a:spAutoFit/>
          </a:bodyPr>
          <a:lstStyle/>
          <a:p>
            <a:r>
              <a:rPr lang="en-US" dirty="0" smtClean="0"/>
              <a:t>Main backgrounds require dedicated studies,:</a:t>
            </a:r>
          </a:p>
          <a:p>
            <a:r>
              <a:rPr lang="en-US" dirty="0" smtClean="0"/>
              <a:t>	</a:t>
            </a:r>
            <a:r>
              <a:rPr lang="en-US" b="1" dirty="0" smtClean="0">
                <a:solidFill>
                  <a:srgbClr val="333399"/>
                </a:solidFill>
              </a:rPr>
              <a:t>- QCD/ </a:t>
            </a:r>
            <a:r>
              <a:rPr lang="en-US" b="1" dirty="0" err="1" smtClean="0">
                <a:solidFill>
                  <a:srgbClr val="333399"/>
                </a:solidFill>
              </a:rPr>
              <a:t>W+jets</a:t>
            </a:r>
            <a:r>
              <a:rPr lang="en-US" b="1" dirty="0" smtClean="0">
                <a:solidFill>
                  <a:srgbClr val="333399"/>
                </a:solidFill>
              </a:rPr>
              <a:t>: </a:t>
            </a:r>
            <a:r>
              <a:rPr lang="en-US" dirty="0" smtClean="0"/>
              <a:t>Fake leptons, other data-driven methods</a:t>
            </a:r>
          </a:p>
          <a:p>
            <a:r>
              <a:rPr lang="en-US" dirty="0" smtClean="0"/>
              <a:t>	</a:t>
            </a:r>
            <a:r>
              <a:rPr lang="en-US" b="1" dirty="0" smtClean="0">
                <a:solidFill>
                  <a:srgbClr val="333399"/>
                </a:solidFill>
              </a:rPr>
              <a:t>- </a:t>
            </a:r>
            <a:r>
              <a:rPr lang="en-US" b="1" dirty="0" err="1" smtClean="0">
                <a:solidFill>
                  <a:srgbClr val="333399"/>
                </a:solidFill>
              </a:rPr>
              <a:t>tt</a:t>
            </a:r>
            <a:r>
              <a:rPr lang="en-US" b="1" dirty="0" smtClean="0">
                <a:solidFill>
                  <a:srgbClr val="333399"/>
                </a:solidFill>
              </a:rPr>
              <a:t>: </a:t>
            </a:r>
            <a:r>
              <a:rPr lang="en-US" dirty="0" smtClean="0"/>
              <a:t>Reconstruction of the </a:t>
            </a:r>
            <a:r>
              <a:rPr lang="en-US" dirty="0" err="1" smtClean="0"/>
              <a:t>hadronic</a:t>
            </a:r>
            <a:r>
              <a:rPr lang="en-US" dirty="0" smtClean="0"/>
              <a:t> content, control regions…</a:t>
            </a:r>
          </a:p>
          <a:p>
            <a:r>
              <a:rPr lang="en-US" dirty="0" smtClean="0"/>
              <a:t>	</a:t>
            </a:r>
            <a:r>
              <a:rPr lang="en-US" b="1" dirty="0" smtClean="0">
                <a:solidFill>
                  <a:srgbClr val="333399"/>
                </a:solidFill>
              </a:rPr>
              <a:t>- </a:t>
            </a:r>
            <a:r>
              <a:rPr lang="en-US" b="1" dirty="0" err="1" smtClean="0">
                <a:solidFill>
                  <a:srgbClr val="333399"/>
                </a:solidFill>
              </a:rPr>
              <a:t>Z+jets</a:t>
            </a:r>
            <a:r>
              <a:rPr lang="en-US" b="1" dirty="0" smtClean="0">
                <a:solidFill>
                  <a:srgbClr val="333399"/>
                </a:solidFill>
              </a:rPr>
              <a:t>: </a:t>
            </a:r>
            <a:r>
              <a:rPr lang="en-US" dirty="0" smtClean="0"/>
              <a:t>Data driven methods already applied</a:t>
            </a:r>
          </a:p>
          <a:p>
            <a:endParaRPr lang="en-US" dirty="0" smtClean="0"/>
          </a:p>
          <a:p>
            <a:r>
              <a:rPr lang="en-US" dirty="0" smtClean="0"/>
              <a:t>+ Control of the </a:t>
            </a:r>
            <a:r>
              <a:rPr lang="en-US" b="1" dirty="0" smtClean="0">
                <a:solidFill>
                  <a:srgbClr val="333399"/>
                </a:solidFill>
              </a:rPr>
              <a:t>irreducible background: WW </a:t>
            </a:r>
            <a:r>
              <a:rPr lang="en-US" dirty="0" smtClean="0"/>
              <a:t>(detailed study required)</a:t>
            </a:r>
          </a:p>
        </p:txBody>
      </p:sp>
      <p:sp>
        <p:nvSpPr>
          <p:cNvPr id="6" name="Rectangle 5"/>
          <p:cNvSpPr/>
          <p:nvPr/>
        </p:nvSpPr>
        <p:spPr>
          <a:xfrm>
            <a:off x="240480" y="3613844"/>
            <a:ext cx="3268960" cy="2308324"/>
          </a:xfrm>
          <a:prstGeom prst="rect">
            <a:avLst/>
          </a:prstGeom>
        </p:spPr>
        <p:txBody>
          <a:bodyPr wrap="square">
            <a:spAutoFit/>
          </a:bodyPr>
          <a:lstStyle/>
          <a:p>
            <a:r>
              <a:rPr lang="en-US" b="1" dirty="0" smtClean="0">
                <a:solidFill>
                  <a:srgbClr val="333399"/>
                </a:solidFill>
              </a:rPr>
              <a:t>Fake leptons: </a:t>
            </a:r>
            <a:r>
              <a:rPr lang="en-US" dirty="0" smtClean="0"/>
              <a:t>mainly for </a:t>
            </a:r>
            <a:r>
              <a:rPr lang="en-US" b="1" dirty="0" err="1" smtClean="0"/>
              <a:t>W+jets</a:t>
            </a:r>
            <a:r>
              <a:rPr lang="en-US" b="1" dirty="0" smtClean="0"/>
              <a:t> </a:t>
            </a:r>
            <a:r>
              <a:rPr lang="en-US" dirty="0" smtClean="0"/>
              <a:t>(also QCD) when a second lepton is misidentified. Several studies through the years, one designed specifically for </a:t>
            </a:r>
            <a:r>
              <a:rPr lang="en-US" dirty="0" err="1" smtClean="0"/>
              <a:t>di</a:t>
            </a:r>
            <a:r>
              <a:rPr lang="en-US" dirty="0" smtClean="0"/>
              <a:t>-leptons still not performed in data</a:t>
            </a:r>
          </a:p>
        </p:txBody>
      </p:sp>
      <p:pic>
        <p:nvPicPr>
          <p:cNvPr id="7" name="12 Imagen" descr="pt_eta_data_mc_track.png"/>
          <p:cNvPicPr>
            <a:picLocks noChangeAspect="1"/>
          </p:cNvPicPr>
          <p:nvPr/>
        </p:nvPicPr>
        <p:blipFill>
          <a:blip r:embed="rId2" cstate="print"/>
          <a:stretch>
            <a:fillRect/>
          </a:stretch>
        </p:blipFill>
        <p:spPr>
          <a:xfrm>
            <a:off x="3468475" y="3300487"/>
            <a:ext cx="5631385" cy="2898679"/>
          </a:xfrm>
          <a:prstGeom prst="rect">
            <a:avLst/>
          </a:prstGeom>
        </p:spPr>
      </p:pic>
      <p:sp>
        <p:nvSpPr>
          <p:cNvPr id="8" name="13 Rectángulo"/>
          <p:cNvSpPr/>
          <p:nvPr/>
        </p:nvSpPr>
        <p:spPr>
          <a:xfrm>
            <a:off x="2501829" y="5922168"/>
            <a:ext cx="1878702" cy="276999"/>
          </a:xfrm>
          <a:prstGeom prst="rect">
            <a:avLst/>
          </a:prstGeom>
        </p:spPr>
        <p:txBody>
          <a:bodyPr wrap="square">
            <a:spAutoFit/>
          </a:bodyPr>
          <a:lstStyle/>
          <a:p>
            <a:pPr algn="ctr"/>
            <a:r>
              <a:rPr lang="en-US" sz="1200" b="1" dirty="0" smtClean="0">
                <a:solidFill>
                  <a:srgbClr val="2D2D8A"/>
                </a:solidFill>
                <a:effectLst>
                  <a:outerShdw blurRad="38100" dist="38100" dir="2700000" algn="tl">
                    <a:srgbClr val="000000">
                      <a:alpha val="43137"/>
                    </a:srgbClr>
                  </a:outerShdw>
                </a:effectLst>
              </a:rPr>
              <a:t>MUO-10-002</a:t>
            </a:r>
            <a:endParaRPr lang="en-US" sz="1200" dirty="0">
              <a:solidFill>
                <a:srgbClr val="2D2D8A"/>
              </a:solidFill>
            </a:endParaRPr>
          </a:p>
        </p:txBody>
      </p:sp>
      <p:sp>
        <p:nvSpPr>
          <p:cNvPr id="10" name="Footer Placeholder 9"/>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Systematic uncertainties</a:t>
            </a:r>
            <a:endParaRPr lang="en-US" sz="3200"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21</a:t>
            </a:fld>
            <a:endParaRPr lang="en-US"/>
          </a:p>
        </p:txBody>
      </p:sp>
      <p:sp>
        <p:nvSpPr>
          <p:cNvPr id="4" name="TextBox 3"/>
          <p:cNvSpPr txBox="1"/>
          <p:nvPr/>
        </p:nvSpPr>
        <p:spPr>
          <a:xfrm>
            <a:off x="374440" y="1627926"/>
            <a:ext cx="8337708" cy="2031325"/>
          </a:xfrm>
          <a:prstGeom prst="rect">
            <a:avLst/>
          </a:prstGeom>
          <a:noFill/>
        </p:spPr>
        <p:txBody>
          <a:bodyPr wrap="square" rtlCol="0">
            <a:spAutoFit/>
          </a:bodyPr>
          <a:lstStyle/>
          <a:p>
            <a:r>
              <a:rPr lang="en-US" dirty="0" smtClean="0"/>
              <a:t>Many possibilities at each step of the analysis:</a:t>
            </a:r>
          </a:p>
          <a:p>
            <a:r>
              <a:rPr lang="en-US" b="1" dirty="0" smtClean="0"/>
              <a:t>	- </a:t>
            </a:r>
            <a:r>
              <a:rPr lang="en-US" b="1" dirty="0" smtClean="0">
                <a:solidFill>
                  <a:srgbClr val="333399"/>
                </a:solidFill>
              </a:rPr>
              <a:t>Trigger/lepton ID/isolation</a:t>
            </a:r>
          </a:p>
          <a:p>
            <a:r>
              <a:rPr lang="en-US" b="1" dirty="0" smtClean="0">
                <a:solidFill>
                  <a:srgbClr val="333399"/>
                </a:solidFill>
              </a:rPr>
              <a:t>	- Reconstruction of the </a:t>
            </a:r>
            <a:r>
              <a:rPr lang="en-US" b="1" dirty="0" err="1" smtClean="0">
                <a:solidFill>
                  <a:srgbClr val="333399"/>
                </a:solidFill>
              </a:rPr>
              <a:t>hadronic</a:t>
            </a:r>
            <a:r>
              <a:rPr lang="en-US" b="1" dirty="0" smtClean="0">
                <a:solidFill>
                  <a:srgbClr val="333399"/>
                </a:solidFill>
              </a:rPr>
              <a:t> content and everything jet </a:t>
            </a:r>
          </a:p>
          <a:p>
            <a:r>
              <a:rPr lang="en-US" b="1" dirty="0" smtClean="0">
                <a:solidFill>
                  <a:srgbClr val="333399"/>
                </a:solidFill>
              </a:rPr>
              <a:t>	  related like JES etc (Jet Veto)</a:t>
            </a:r>
          </a:p>
          <a:p>
            <a:r>
              <a:rPr lang="en-US" b="1" dirty="0" smtClean="0">
                <a:solidFill>
                  <a:srgbClr val="333399"/>
                </a:solidFill>
              </a:rPr>
              <a:t>	- Missing ET related</a:t>
            </a:r>
          </a:p>
          <a:p>
            <a:r>
              <a:rPr lang="en-US" b="1" dirty="0" smtClean="0">
                <a:solidFill>
                  <a:srgbClr val="333399"/>
                </a:solidFill>
              </a:rPr>
              <a:t>	- Monte Carlo Generators, </a:t>
            </a:r>
            <a:r>
              <a:rPr lang="en-US" b="1" dirty="0" err="1" smtClean="0">
                <a:solidFill>
                  <a:srgbClr val="333399"/>
                </a:solidFill>
              </a:rPr>
              <a:t>PDFs</a:t>
            </a:r>
            <a:r>
              <a:rPr lang="en-US" b="1" dirty="0" smtClean="0">
                <a:solidFill>
                  <a:srgbClr val="333399"/>
                </a:solidFill>
              </a:rPr>
              <a:t> etc</a:t>
            </a:r>
          </a:p>
          <a:p>
            <a:endParaRPr lang="en-US" dirty="0"/>
          </a:p>
        </p:txBody>
      </p:sp>
      <p:pic>
        <p:nvPicPr>
          <p:cNvPr id="7" name="10 Imagen" descr="pseudodata.png"/>
          <p:cNvPicPr>
            <a:picLocks noChangeAspect="1"/>
          </p:cNvPicPr>
          <p:nvPr/>
        </p:nvPicPr>
        <p:blipFill>
          <a:blip r:embed="rId2" cstate="print"/>
          <a:stretch>
            <a:fillRect/>
          </a:stretch>
        </p:blipFill>
        <p:spPr>
          <a:xfrm>
            <a:off x="779155" y="3802697"/>
            <a:ext cx="2289789" cy="2126945"/>
          </a:xfrm>
          <a:prstGeom prst="rect">
            <a:avLst/>
          </a:prstGeom>
        </p:spPr>
      </p:pic>
      <p:sp>
        <p:nvSpPr>
          <p:cNvPr id="8" name="Rectangle 7"/>
          <p:cNvSpPr/>
          <p:nvPr/>
        </p:nvSpPr>
        <p:spPr>
          <a:xfrm>
            <a:off x="3392088" y="4093730"/>
            <a:ext cx="4572000" cy="1754327"/>
          </a:xfrm>
          <a:prstGeom prst="rect">
            <a:avLst/>
          </a:prstGeom>
        </p:spPr>
        <p:txBody>
          <a:bodyPr>
            <a:spAutoFit/>
          </a:bodyPr>
          <a:lstStyle/>
          <a:p>
            <a:r>
              <a:rPr lang="en-US" dirty="0" smtClean="0"/>
              <a:t>In collaboration with top </a:t>
            </a:r>
            <a:r>
              <a:rPr lang="en-US" dirty="0" err="1" smtClean="0"/>
              <a:t>di</a:t>
            </a:r>
            <a:r>
              <a:rPr lang="en-US" dirty="0" smtClean="0"/>
              <a:t>-lepton we made several systematic studies concerning the JES (0-jet/2-jet comparisons) and related to the MET in the </a:t>
            </a:r>
            <a:r>
              <a:rPr lang="en-US" dirty="0" err="1" smtClean="0"/>
              <a:t>tt</a:t>
            </a:r>
            <a:r>
              <a:rPr lang="en-US" dirty="0" smtClean="0"/>
              <a:t> decay to </a:t>
            </a:r>
            <a:r>
              <a:rPr lang="en-US" dirty="0" err="1" smtClean="0"/>
              <a:t>eμ</a:t>
            </a:r>
            <a:endParaRPr lang="en-US" dirty="0" smtClean="0"/>
          </a:p>
          <a:p>
            <a:endParaRPr lang="en-US" dirty="0"/>
          </a:p>
        </p:txBody>
      </p:sp>
      <p:sp>
        <p:nvSpPr>
          <p:cNvPr id="9" name="Footer Placeholder 8"/>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Work for the next months</a:t>
            </a:r>
            <a:endParaRPr lang="en-US" sz="3600" dirty="0"/>
          </a:p>
        </p:txBody>
      </p:sp>
      <p:pic>
        <p:nvPicPr>
          <p:cNvPr id="6" name="Content Placeholder 5" descr="ChannelsUsed.jpg"/>
          <p:cNvPicPr>
            <a:picLocks noGrp="1" noChangeAspect="1"/>
          </p:cNvPicPr>
          <p:nvPr>
            <p:ph idx="1"/>
          </p:nvPr>
        </p:nvPicPr>
        <p:blipFill>
          <a:blip r:embed="rId2"/>
          <a:srcRect t="-1166" b="-1166"/>
          <a:stretch>
            <a:fillRect/>
          </a:stretch>
        </p:blipFill>
        <p:spPr>
          <a:xfrm>
            <a:off x="2248380" y="3447492"/>
            <a:ext cx="4500057" cy="2656094"/>
          </a:xfrm>
        </p:spPr>
      </p:pic>
      <p:sp>
        <p:nvSpPr>
          <p:cNvPr id="9" name="Rectangle 8"/>
          <p:cNvSpPr/>
          <p:nvPr/>
        </p:nvSpPr>
        <p:spPr>
          <a:xfrm>
            <a:off x="468313" y="1556615"/>
            <a:ext cx="8305800" cy="1754327"/>
          </a:xfrm>
          <a:prstGeom prst="rect">
            <a:avLst/>
          </a:prstGeom>
        </p:spPr>
        <p:txBody>
          <a:bodyPr wrap="square">
            <a:spAutoFit/>
          </a:bodyPr>
          <a:lstStyle/>
          <a:p>
            <a:r>
              <a:rPr lang="en-US" b="1" dirty="0" smtClean="0"/>
              <a:t>SM Higgs combination:</a:t>
            </a:r>
          </a:p>
          <a:p>
            <a:r>
              <a:rPr lang="en-US" dirty="0" smtClean="0"/>
              <a:t>Considering the </a:t>
            </a:r>
            <a:r>
              <a:rPr lang="en-US" b="1" dirty="0" smtClean="0">
                <a:solidFill>
                  <a:schemeClr val="accent6"/>
                </a:solidFill>
              </a:rPr>
              <a:t>expected 2011 scenario</a:t>
            </a:r>
          </a:p>
          <a:p>
            <a:r>
              <a:rPr lang="en-US" dirty="0" smtClean="0"/>
              <a:t>Projections are obtained using an </a:t>
            </a:r>
            <a:r>
              <a:rPr lang="en-US" b="1" dirty="0" smtClean="0"/>
              <a:t>expanded list of SM Higgs signatures </a:t>
            </a:r>
            <a:r>
              <a:rPr lang="en-US" dirty="0" smtClean="0"/>
              <a:t>that are already under study or will be studied as soon as possible in CMS considering 7 and </a:t>
            </a:r>
            <a:r>
              <a:rPr lang="en-US" b="1" dirty="0" smtClean="0">
                <a:solidFill>
                  <a:srgbClr val="2D2D8A"/>
                </a:solidFill>
              </a:rPr>
              <a:t>8 </a:t>
            </a:r>
            <a:r>
              <a:rPr lang="en-US" b="1" dirty="0" err="1" smtClean="0">
                <a:solidFill>
                  <a:srgbClr val="2D2D8A"/>
                </a:solidFill>
              </a:rPr>
              <a:t>TeV</a:t>
            </a:r>
            <a:r>
              <a:rPr lang="en-US" b="1" dirty="0" smtClean="0">
                <a:solidFill>
                  <a:schemeClr val="accent3"/>
                </a:solidFill>
              </a:rPr>
              <a:t> </a:t>
            </a:r>
            <a:r>
              <a:rPr lang="en-US" dirty="0" smtClean="0"/>
              <a:t>as collision energy</a:t>
            </a:r>
          </a:p>
          <a:p>
            <a:r>
              <a:rPr lang="en-US" dirty="0" smtClean="0"/>
              <a:t>Several integrated luminosities: </a:t>
            </a:r>
            <a:r>
              <a:rPr lang="en-US" b="1" dirty="0" smtClean="0">
                <a:solidFill>
                  <a:srgbClr val="2D2D8A"/>
                </a:solidFill>
              </a:rPr>
              <a:t>1-5 fb</a:t>
            </a:r>
            <a:r>
              <a:rPr lang="en-US" b="1" baseline="30000" dirty="0" smtClean="0">
                <a:solidFill>
                  <a:srgbClr val="2D2D8A"/>
                </a:solidFill>
              </a:rPr>
              <a:t>-1</a:t>
            </a:r>
          </a:p>
        </p:txBody>
      </p:sp>
      <p:sp>
        <p:nvSpPr>
          <p:cNvPr id="7" name="Slide Number Placeholder 6"/>
          <p:cNvSpPr>
            <a:spLocks noGrp="1"/>
          </p:cNvSpPr>
          <p:nvPr>
            <p:ph type="sldNum" sz="quarter" idx="11"/>
          </p:nvPr>
        </p:nvSpPr>
        <p:spPr/>
        <p:txBody>
          <a:bodyPr/>
          <a:lstStyle/>
          <a:p>
            <a:fld id="{173356AA-62FE-604A-8FA3-A57044A0224D}" type="slidenum">
              <a:rPr lang="en-US" smtClean="0"/>
              <a:pPr/>
              <a:t>22</a:t>
            </a:fld>
            <a:endParaRPr lang="en-US"/>
          </a:p>
        </p:txBody>
      </p:sp>
      <p:sp>
        <p:nvSpPr>
          <p:cNvPr id="8" name="Footer Placeholder 7"/>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8" descr="SubchannelSignificance8TeV5fb.gif"/>
          <p:cNvPicPr>
            <a:picLocks noChangeAspect="1"/>
          </p:cNvPicPr>
          <p:nvPr/>
        </p:nvPicPr>
        <p:blipFill>
          <a:blip r:embed="rId2"/>
          <a:srcRect l="6433" r="2510"/>
          <a:stretch>
            <a:fillRect/>
          </a:stretch>
        </p:blipFill>
        <p:spPr>
          <a:xfrm>
            <a:off x="4734251" y="2227378"/>
            <a:ext cx="3994419" cy="3021712"/>
          </a:xfrm>
          <a:prstGeom prst="rect">
            <a:avLst/>
          </a:prstGeom>
        </p:spPr>
      </p:pic>
      <p:sp>
        <p:nvSpPr>
          <p:cNvPr id="2" name="Title 1"/>
          <p:cNvSpPr>
            <a:spLocks noGrp="1"/>
          </p:cNvSpPr>
          <p:nvPr>
            <p:ph type="title"/>
          </p:nvPr>
        </p:nvSpPr>
        <p:spPr/>
        <p:txBody>
          <a:bodyPr>
            <a:normAutofit/>
          </a:bodyPr>
          <a:lstStyle/>
          <a:p>
            <a:r>
              <a:rPr lang="en-US" dirty="0" smtClean="0"/>
              <a:t>Limits and Significance</a:t>
            </a:r>
            <a:endParaRPr lang="en-US" dirty="0"/>
          </a:p>
        </p:txBody>
      </p:sp>
      <p:pic>
        <p:nvPicPr>
          <p:cNvPr id="6" name="Content Placeholder 5" descr="SubchannelLimits8TeV5fb.gif"/>
          <p:cNvPicPr>
            <a:picLocks noGrp="1" noChangeAspect="1"/>
          </p:cNvPicPr>
          <p:nvPr>
            <p:ph idx="1"/>
          </p:nvPr>
        </p:nvPicPr>
        <p:blipFill>
          <a:blip r:embed="rId3"/>
          <a:srcRect l="2894" r="-10869"/>
          <a:stretch>
            <a:fillRect/>
          </a:stretch>
        </p:blipFill>
        <p:spPr>
          <a:xfrm>
            <a:off x="273100" y="2251252"/>
            <a:ext cx="4508246" cy="3000329"/>
          </a:xfrm>
        </p:spPr>
      </p:pic>
      <p:sp>
        <p:nvSpPr>
          <p:cNvPr id="7" name="Rectangle 6"/>
          <p:cNvSpPr/>
          <p:nvPr/>
        </p:nvSpPr>
        <p:spPr>
          <a:xfrm>
            <a:off x="457200" y="5101376"/>
            <a:ext cx="8382000" cy="1077218"/>
          </a:xfrm>
          <a:prstGeom prst="rect">
            <a:avLst/>
          </a:prstGeom>
        </p:spPr>
        <p:txBody>
          <a:bodyPr wrap="square">
            <a:spAutoFit/>
          </a:bodyPr>
          <a:lstStyle/>
          <a:p>
            <a:r>
              <a:rPr lang="en-US" sz="1600" dirty="0" smtClean="0"/>
              <a:t>CMS is expected to reach an </a:t>
            </a:r>
            <a:r>
              <a:rPr lang="en-US" sz="1600" b="1" dirty="0" smtClean="0">
                <a:solidFill>
                  <a:schemeClr val="accent2"/>
                </a:solidFill>
              </a:rPr>
              <a:t>exclusion sensitivity in the mass range from the LEP limits (114 </a:t>
            </a:r>
            <a:r>
              <a:rPr lang="en-US" sz="1600" b="1" dirty="0" err="1" smtClean="0">
                <a:solidFill>
                  <a:schemeClr val="accent2"/>
                </a:solidFill>
              </a:rPr>
              <a:t>GeV</a:t>
            </a:r>
            <a:r>
              <a:rPr lang="en-US" sz="1600" b="1" dirty="0" smtClean="0">
                <a:solidFill>
                  <a:schemeClr val="accent2"/>
                </a:solidFill>
              </a:rPr>
              <a:t>) to 600 </a:t>
            </a:r>
            <a:r>
              <a:rPr lang="en-US" sz="1600" b="1" dirty="0" err="1" smtClean="0">
                <a:solidFill>
                  <a:schemeClr val="accent2"/>
                </a:solidFill>
              </a:rPr>
              <a:t>GeV</a:t>
            </a:r>
            <a:r>
              <a:rPr lang="en-US" sz="1600" b="1" dirty="0" smtClean="0">
                <a:solidFill>
                  <a:schemeClr val="accent2"/>
                </a:solidFill>
              </a:rPr>
              <a:t> </a:t>
            </a:r>
            <a:r>
              <a:rPr lang="en-US" sz="1600" dirty="0" smtClean="0"/>
              <a:t>and </a:t>
            </a:r>
            <a:r>
              <a:rPr lang="en-US" sz="1600" dirty="0"/>
              <a:t>t</a:t>
            </a:r>
            <a:r>
              <a:rPr lang="en-US" sz="1600" dirty="0" smtClean="0"/>
              <a:t>he </a:t>
            </a:r>
            <a:r>
              <a:rPr lang="en-US" sz="1600" b="1" dirty="0" smtClean="0">
                <a:solidFill>
                  <a:srgbClr val="E40059"/>
                </a:solidFill>
              </a:rPr>
              <a:t>observation sensitivity in the same mass range of 114-600 </a:t>
            </a:r>
            <a:r>
              <a:rPr lang="en-US" sz="1600" b="1" dirty="0" err="1" smtClean="0">
                <a:solidFill>
                  <a:srgbClr val="E40059"/>
                </a:solidFill>
              </a:rPr>
              <a:t>GeV</a:t>
            </a:r>
            <a:r>
              <a:rPr lang="en-US" sz="1600" b="1" dirty="0" smtClean="0">
                <a:solidFill>
                  <a:srgbClr val="E40059"/>
                </a:solidFill>
              </a:rPr>
              <a:t> is expected to be 3σ or higher</a:t>
            </a:r>
            <a:r>
              <a:rPr lang="en-US" sz="1600" dirty="0" smtClean="0">
                <a:solidFill>
                  <a:srgbClr val="000000"/>
                </a:solidFill>
              </a:rPr>
              <a:t>, depending on the Higgs mass</a:t>
            </a:r>
            <a:endParaRPr lang="en-US" sz="1600" b="1" dirty="0">
              <a:solidFill>
                <a:schemeClr val="accent2"/>
              </a:solidFill>
            </a:endParaRPr>
          </a:p>
        </p:txBody>
      </p:sp>
      <p:sp>
        <p:nvSpPr>
          <p:cNvPr id="9" name="Rectangle 8"/>
          <p:cNvSpPr/>
          <p:nvPr/>
        </p:nvSpPr>
        <p:spPr>
          <a:xfrm>
            <a:off x="461545" y="1518204"/>
            <a:ext cx="7694938" cy="646331"/>
          </a:xfrm>
          <a:prstGeom prst="rect">
            <a:avLst/>
          </a:prstGeom>
        </p:spPr>
        <p:txBody>
          <a:bodyPr wrap="square">
            <a:spAutoFit/>
          </a:bodyPr>
          <a:lstStyle/>
          <a:p>
            <a:r>
              <a:rPr lang="en-US" dirty="0" smtClean="0"/>
              <a:t>Projected exclusion limits and expected observation significance for a SM Higgs search at </a:t>
            </a:r>
            <a:r>
              <a:rPr lang="en-US" b="1" dirty="0" smtClean="0"/>
              <a:t>√S = 8 </a:t>
            </a:r>
            <a:r>
              <a:rPr lang="en-US" b="1" dirty="0" err="1" smtClean="0"/>
              <a:t>TeV</a:t>
            </a:r>
            <a:r>
              <a:rPr lang="en-US" b="1" dirty="0" smtClean="0"/>
              <a:t> with L = 5 fb</a:t>
            </a:r>
            <a:r>
              <a:rPr lang="en-US" b="1" baseline="30000" dirty="0" smtClean="0"/>
              <a:t>-1</a:t>
            </a:r>
            <a:endParaRPr lang="en-US" dirty="0"/>
          </a:p>
        </p:txBody>
      </p:sp>
      <p:sp>
        <p:nvSpPr>
          <p:cNvPr id="10" name="Slide Number Placeholder 9"/>
          <p:cNvSpPr>
            <a:spLocks noGrp="1"/>
          </p:cNvSpPr>
          <p:nvPr>
            <p:ph type="sldNum" sz="quarter" idx="11"/>
          </p:nvPr>
        </p:nvSpPr>
        <p:spPr/>
        <p:txBody>
          <a:bodyPr/>
          <a:lstStyle/>
          <a:p>
            <a:fld id="{173356AA-62FE-604A-8FA3-A57044A0224D}" type="slidenum">
              <a:rPr lang="en-US" smtClean="0"/>
              <a:pPr/>
              <a:t>23</a:t>
            </a:fld>
            <a:endParaRPr lang="en-US"/>
          </a:p>
        </p:txBody>
      </p:sp>
      <p:sp>
        <p:nvSpPr>
          <p:cNvPr id="11" name="Footer Placeholder 10"/>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24</a:t>
            </a:fld>
            <a:endParaRPr lang="en-US"/>
          </a:p>
        </p:txBody>
      </p:sp>
      <p:sp>
        <p:nvSpPr>
          <p:cNvPr id="4" name="Rectangle 3"/>
          <p:cNvSpPr/>
          <p:nvPr/>
        </p:nvSpPr>
        <p:spPr>
          <a:xfrm>
            <a:off x="324553" y="1648010"/>
            <a:ext cx="8633391" cy="4524316"/>
          </a:xfrm>
          <a:prstGeom prst="rect">
            <a:avLst/>
          </a:prstGeom>
        </p:spPr>
        <p:txBody>
          <a:bodyPr wrap="square">
            <a:spAutoFit/>
          </a:bodyPr>
          <a:lstStyle/>
          <a:p>
            <a:r>
              <a:rPr lang="en-US" sz="1600" b="1" dirty="0" smtClean="0">
                <a:solidFill>
                  <a:srgbClr val="2D2D8A"/>
                </a:solidFill>
              </a:rPr>
              <a:t>HIG-10-003: </a:t>
            </a:r>
            <a:r>
              <a:rPr lang="en-US" sz="1600" dirty="0" smtClean="0"/>
              <a:t>Search </a:t>
            </a:r>
            <a:r>
              <a:rPr lang="en-US" sz="1600" dirty="0"/>
              <a:t>for Higgs Boson Decaying to Two W Bosons in the Fully </a:t>
            </a:r>
            <a:r>
              <a:rPr lang="en-US" sz="1600" dirty="0" err="1"/>
              <a:t>Leptonic</a:t>
            </a:r>
            <a:r>
              <a:rPr lang="en-US" sz="1600" dirty="0"/>
              <a:t> Final State at </a:t>
            </a:r>
            <a:r>
              <a:rPr lang="en-US" sz="1600" dirty="0" err="1"/>
              <a:t>sqrt{s</a:t>
            </a:r>
            <a:r>
              <a:rPr lang="en-US" sz="1600" dirty="0"/>
              <a:t>} = 7 </a:t>
            </a:r>
            <a:r>
              <a:rPr lang="en-US" sz="1600" dirty="0" err="1"/>
              <a:t>TeV</a:t>
            </a:r>
            <a:r>
              <a:rPr lang="en-US" sz="1600" dirty="0" smtClean="0"/>
              <a:t> (</a:t>
            </a:r>
            <a:r>
              <a:rPr lang="en-US" sz="1600" b="1" dirty="0" smtClean="0"/>
              <a:t>CMS AN-2010/411</a:t>
            </a:r>
            <a:r>
              <a:rPr lang="en-US" sz="1600" dirty="0" smtClean="0"/>
              <a:t>)</a:t>
            </a:r>
          </a:p>
          <a:p>
            <a:r>
              <a:rPr lang="en-US" sz="1600" b="1" dirty="0" smtClean="0">
                <a:solidFill>
                  <a:srgbClr val="2D2D8A"/>
                </a:solidFill>
              </a:rPr>
              <a:t>EWK-10-009: </a:t>
            </a:r>
            <a:r>
              <a:rPr lang="en-US" sz="1600" dirty="0" smtClean="0"/>
              <a:t>Observation of WW final state (</a:t>
            </a:r>
            <a:r>
              <a:rPr lang="en-US" sz="1600" b="1" dirty="0" smtClean="0"/>
              <a:t>CMS AN-2010/344</a:t>
            </a:r>
            <a:r>
              <a:rPr lang="en-US" sz="1600" dirty="0" smtClean="0"/>
              <a:t>)</a:t>
            </a:r>
          </a:p>
          <a:p>
            <a:endParaRPr lang="en-US" sz="1600" dirty="0" smtClean="0"/>
          </a:p>
          <a:p>
            <a:r>
              <a:rPr lang="en-US" sz="1600" b="1" dirty="0" smtClean="0">
                <a:solidFill>
                  <a:srgbClr val="2D2D8A"/>
                </a:solidFill>
              </a:rPr>
              <a:t>CMS NOTE-2010/008: </a:t>
            </a:r>
            <a:r>
              <a:rPr lang="en-US" sz="1600" dirty="0"/>
              <a:t>The CMS physics reach for searches at 7 </a:t>
            </a:r>
            <a:r>
              <a:rPr lang="en-US" sz="1600" dirty="0" err="1" smtClean="0"/>
              <a:t>TeV</a:t>
            </a:r>
            <a:endParaRPr lang="en-US" sz="1600" dirty="0" smtClean="0"/>
          </a:p>
          <a:p>
            <a:r>
              <a:rPr lang="en-US" sz="1600" b="1" baseline="0" dirty="0" smtClean="0">
                <a:solidFill>
                  <a:srgbClr val="2D2D8A"/>
                </a:solidFill>
              </a:rPr>
              <a:t>CMS AN-2009/020: </a:t>
            </a:r>
            <a:r>
              <a:rPr lang="en-US" sz="1600" baseline="0" dirty="0" smtClean="0"/>
              <a:t>Projected exclusion limits on the SM Higgs boson</a:t>
            </a:r>
            <a:r>
              <a:rPr lang="en-US" sz="1600" dirty="0" smtClean="0"/>
              <a:t> </a:t>
            </a:r>
            <a:r>
              <a:rPr lang="en-US" sz="1600" baseline="0" dirty="0" smtClean="0"/>
              <a:t>cross sections obtained by combining the</a:t>
            </a:r>
            <a:r>
              <a:rPr lang="en-US" sz="1600" dirty="0" smtClean="0"/>
              <a:t> H -&gt; WW</a:t>
            </a:r>
            <a:r>
              <a:rPr lang="en-US" sz="1600" dirty="0"/>
              <a:t>*</a:t>
            </a:r>
            <a:r>
              <a:rPr lang="en-US" sz="1600" dirty="0" smtClean="0"/>
              <a:t> </a:t>
            </a:r>
            <a:r>
              <a:rPr lang="en-US" sz="1600" dirty="0"/>
              <a:t>and </a:t>
            </a:r>
            <a:r>
              <a:rPr lang="en-US" sz="1600" dirty="0" smtClean="0"/>
              <a:t>ZZ</a:t>
            </a:r>
            <a:r>
              <a:rPr lang="en-US" sz="1600" dirty="0"/>
              <a:t>*</a:t>
            </a:r>
            <a:r>
              <a:rPr lang="en-US" sz="1600" dirty="0" smtClean="0"/>
              <a:t> </a:t>
            </a:r>
            <a:r>
              <a:rPr lang="en-US" sz="1600" dirty="0"/>
              <a:t>decay </a:t>
            </a:r>
            <a:r>
              <a:rPr lang="en-US" sz="1600" dirty="0" smtClean="0"/>
              <a:t>channels</a:t>
            </a:r>
          </a:p>
          <a:p>
            <a:endParaRPr lang="en-US" sz="1600" dirty="0" smtClean="0"/>
          </a:p>
          <a:p>
            <a:r>
              <a:rPr lang="en-US" sz="1600" b="1" dirty="0" smtClean="0">
                <a:solidFill>
                  <a:srgbClr val="2D2D8A"/>
                </a:solidFill>
              </a:rPr>
              <a:t>HIG-08-006: </a:t>
            </a:r>
            <a:r>
              <a:rPr lang="en-US" sz="1600" dirty="0" smtClean="0"/>
              <a:t>Search </a:t>
            </a:r>
            <a:r>
              <a:rPr lang="en-US" sz="1600" dirty="0"/>
              <a:t>for the Higgs boson in the WW decay channel</a:t>
            </a:r>
            <a:r>
              <a:rPr lang="en-US" sz="1600" dirty="0" smtClean="0"/>
              <a:t> </a:t>
            </a:r>
          </a:p>
          <a:p>
            <a:r>
              <a:rPr lang="en-US" sz="1600" dirty="0" smtClean="0"/>
              <a:t>(</a:t>
            </a:r>
            <a:r>
              <a:rPr lang="en-US" sz="1600" b="1" dirty="0" smtClean="0"/>
              <a:t>CMS AN-2008/039</a:t>
            </a:r>
            <a:r>
              <a:rPr lang="en-US" sz="1600" dirty="0" smtClean="0"/>
              <a:t>)</a:t>
            </a:r>
          </a:p>
          <a:p>
            <a:r>
              <a:rPr lang="en-US" sz="1600" b="1" dirty="0" smtClean="0">
                <a:solidFill>
                  <a:srgbClr val="2D2D8A"/>
                </a:solidFill>
              </a:rPr>
              <a:t>HIG-07-001: </a:t>
            </a:r>
            <a:r>
              <a:rPr lang="en-US" sz="1600" dirty="0" smtClean="0"/>
              <a:t>Search </a:t>
            </a:r>
            <a:r>
              <a:rPr lang="en-US" sz="1600" dirty="0"/>
              <a:t>for the Higgs boson in the WW decay channel</a:t>
            </a:r>
            <a:r>
              <a:rPr lang="en-US" sz="1600" dirty="0" smtClean="0"/>
              <a:t> </a:t>
            </a:r>
          </a:p>
          <a:p>
            <a:r>
              <a:rPr lang="en-US" sz="1600" dirty="0" smtClean="0"/>
              <a:t>(</a:t>
            </a:r>
            <a:r>
              <a:rPr lang="en-US" sz="1600" b="1" dirty="0" smtClean="0"/>
              <a:t>CMS AN</a:t>
            </a:r>
            <a:r>
              <a:rPr lang="en-US" sz="1600" b="1" dirty="0"/>
              <a:t>-</a:t>
            </a:r>
            <a:r>
              <a:rPr lang="en-US" sz="1600" b="1" dirty="0" smtClean="0"/>
              <a:t>2007/037</a:t>
            </a:r>
            <a:r>
              <a:rPr lang="en-US" sz="1600" dirty="0" smtClean="0"/>
              <a:t>)</a:t>
            </a:r>
          </a:p>
          <a:p>
            <a:r>
              <a:rPr lang="en-US" sz="1600" dirty="0" smtClean="0"/>
              <a:t>2006-2007 </a:t>
            </a:r>
            <a:r>
              <a:rPr lang="en-US" sz="1600" b="1" dirty="0" smtClean="0">
                <a:solidFill>
                  <a:srgbClr val="2D2D8A"/>
                </a:solidFill>
              </a:rPr>
              <a:t>CMS Physics TDR, </a:t>
            </a:r>
            <a:r>
              <a:rPr lang="en-US" sz="1600" b="1" dirty="0" err="1" smtClean="0">
                <a:solidFill>
                  <a:srgbClr val="2D2D8A"/>
                </a:solidFill>
              </a:rPr>
              <a:t>vol</a:t>
            </a:r>
            <a:r>
              <a:rPr lang="en-US" sz="1600" b="1" dirty="0" smtClean="0">
                <a:solidFill>
                  <a:srgbClr val="2D2D8A"/>
                </a:solidFill>
              </a:rPr>
              <a:t> II</a:t>
            </a:r>
          </a:p>
          <a:p>
            <a:endParaRPr lang="en-US" sz="1600" dirty="0" smtClean="0"/>
          </a:p>
          <a:p>
            <a:r>
              <a:rPr lang="en-US" sz="1600" dirty="0" smtClean="0"/>
              <a:t>The original:</a:t>
            </a:r>
          </a:p>
          <a:p>
            <a:r>
              <a:rPr lang="en-US" sz="1600" dirty="0" smtClean="0"/>
              <a:t>1996 - How to find a Higgs Boson with a Mass between 155--180 </a:t>
            </a:r>
            <a:r>
              <a:rPr lang="en-US" sz="1600" dirty="0" err="1" smtClean="0"/>
              <a:t>GeV</a:t>
            </a:r>
            <a:r>
              <a:rPr lang="en-US" sz="1600" dirty="0" smtClean="0"/>
              <a:t> at the LHC</a:t>
            </a:r>
          </a:p>
          <a:p>
            <a:r>
              <a:rPr lang="en-US" sz="1600" dirty="0" smtClean="0"/>
              <a:t>(M. </a:t>
            </a:r>
            <a:r>
              <a:rPr lang="en-US" sz="1600" dirty="0" err="1" smtClean="0"/>
              <a:t>Dittmar</a:t>
            </a:r>
            <a:r>
              <a:rPr lang="en-US" sz="1600" dirty="0" smtClean="0"/>
              <a:t>, H. </a:t>
            </a:r>
            <a:r>
              <a:rPr lang="en-US" sz="1600" dirty="0" err="1" smtClean="0"/>
              <a:t>Dreiner</a:t>
            </a:r>
            <a:r>
              <a:rPr lang="en-US" sz="1600" dirty="0" smtClean="0"/>
              <a:t>) </a:t>
            </a:r>
            <a:r>
              <a:rPr lang="en-US" sz="1600" dirty="0" smtClean="0">
                <a:hlinkClick r:id="rId2"/>
              </a:rPr>
              <a:t>http://xxx.lanl.gov/abs/hep-ph/9608317</a:t>
            </a:r>
            <a:endParaRPr lang="en-US" sz="1600" dirty="0" smtClean="0"/>
          </a:p>
          <a:p>
            <a:endParaRPr lang="en-US" sz="1600" dirty="0"/>
          </a:p>
        </p:txBody>
      </p:sp>
      <p:sp>
        <p:nvSpPr>
          <p:cNvPr id="5" name="Footer Placeholder 4"/>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 name="Picture 16" descr="XS7TeV.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0205" y="1973275"/>
            <a:ext cx="3962400" cy="2683530"/>
          </a:xfrm>
          <a:prstGeom prst="rect">
            <a:avLst/>
          </a:prstGeom>
        </p:spPr>
      </p:pic>
      <p:pic>
        <p:nvPicPr>
          <p:cNvPr id="18" name="Picture 10"/>
          <p:cNvPicPr>
            <a:picLocks noChangeAspect="1" noChangeArrowheads="1"/>
          </p:cNvPicPr>
          <p:nvPr/>
        </p:nvPicPr>
        <p:blipFill>
          <a:blip r:embed="rId4">
            <a:lum bright="-31000" contrast="67000"/>
          </a:blip>
          <a:srcRect/>
          <a:stretch>
            <a:fillRect/>
          </a:stretch>
        </p:blipFill>
        <p:spPr bwMode="auto">
          <a:xfrm>
            <a:off x="3132138" y="5293047"/>
            <a:ext cx="1328025" cy="898525"/>
          </a:xfrm>
          <a:prstGeom prst="rect">
            <a:avLst/>
          </a:prstGeom>
          <a:noFill/>
        </p:spPr>
      </p:pic>
      <p:pic>
        <p:nvPicPr>
          <p:cNvPr id="13" name="Picture 8"/>
          <p:cNvPicPr>
            <a:picLocks noChangeAspect="1" noChangeArrowheads="1"/>
          </p:cNvPicPr>
          <p:nvPr/>
        </p:nvPicPr>
        <p:blipFill>
          <a:blip r:embed="rId5">
            <a:lum bright="-16000" contrast="29000"/>
          </a:blip>
          <a:srcRect/>
          <a:stretch>
            <a:fillRect/>
          </a:stretch>
        </p:blipFill>
        <p:spPr bwMode="auto">
          <a:xfrm>
            <a:off x="6751638" y="5160029"/>
            <a:ext cx="1600200" cy="1025525"/>
          </a:xfrm>
          <a:prstGeom prst="rect">
            <a:avLst/>
          </a:prstGeom>
          <a:noFill/>
        </p:spPr>
      </p:pic>
      <p:sp>
        <p:nvSpPr>
          <p:cNvPr id="2" name="1 Título"/>
          <p:cNvSpPr>
            <a:spLocks noGrp="1"/>
          </p:cNvSpPr>
          <p:nvPr>
            <p:ph type="title"/>
          </p:nvPr>
        </p:nvSpPr>
        <p:spPr/>
        <p:txBody>
          <a:bodyPr>
            <a:normAutofit/>
          </a:bodyPr>
          <a:lstStyle/>
          <a:p>
            <a:r>
              <a:rPr lang="es-ES" dirty="0" err="1" smtClean="0"/>
              <a:t>Higgs</a:t>
            </a:r>
            <a:r>
              <a:rPr lang="es-ES" dirty="0" smtClean="0"/>
              <a:t> </a:t>
            </a:r>
            <a:r>
              <a:rPr lang="es-ES" dirty="0" err="1" smtClean="0"/>
              <a:t>production</a:t>
            </a:r>
            <a:r>
              <a:rPr lang="es-ES" dirty="0" smtClean="0"/>
              <a:t> at </a:t>
            </a:r>
            <a:r>
              <a:rPr lang="es-ES" dirty="0" err="1" smtClean="0"/>
              <a:t>the</a:t>
            </a:r>
            <a:r>
              <a:rPr lang="es-ES" dirty="0" smtClean="0"/>
              <a:t> LHC</a:t>
            </a:r>
            <a:endParaRPr lang="en-US" dirty="0"/>
          </a:p>
        </p:txBody>
      </p:sp>
      <p:sp>
        <p:nvSpPr>
          <p:cNvPr id="9" name="8 CuadroTexto"/>
          <p:cNvSpPr txBox="1"/>
          <p:nvPr/>
        </p:nvSpPr>
        <p:spPr>
          <a:xfrm>
            <a:off x="4800600" y="2228165"/>
            <a:ext cx="3672408" cy="646331"/>
          </a:xfrm>
          <a:prstGeom prst="rect">
            <a:avLst/>
          </a:prstGeom>
          <a:noFill/>
        </p:spPr>
        <p:txBody>
          <a:bodyPr wrap="square" rtlCol="0">
            <a:spAutoFit/>
          </a:bodyPr>
          <a:lstStyle/>
          <a:p>
            <a:r>
              <a:rPr lang="es-ES" b="1" dirty="0" err="1" smtClean="0"/>
              <a:t>Gluon-gluon</a:t>
            </a:r>
            <a:r>
              <a:rPr lang="es-ES" b="1" dirty="0" smtClean="0"/>
              <a:t> </a:t>
            </a:r>
            <a:r>
              <a:rPr lang="es-ES" b="1" dirty="0" err="1" smtClean="0"/>
              <a:t>fusion</a:t>
            </a:r>
            <a:r>
              <a:rPr lang="es-ES" b="1" dirty="0" smtClean="0"/>
              <a:t> </a:t>
            </a:r>
            <a:r>
              <a:rPr lang="es-ES" dirty="0" smtClean="0"/>
              <a:t>(</a:t>
            </a:r>
            <a:r>
              <a:rPr lang="es-ES" b="1" dirty="0" err="1" smtClean="0">
                <a:effectLst>
                  <a:outerShdw blurRad="38100" dist="38100" dir="2700000" algn="tl">
                    <a:srgbClr val="000000">
                      <a:alpha val="43137"/>
                    </a:srgbClr>
                  </a:outerShdw>
                </a:effectLst>
              </a:rPr>
              <a:t>ggH</a:t>
            </a:r>
            <a:r>
              <a:rPr lang="es-ES" dirty="0" smtClean="0"/>
              <a:t>):</a:t>
            </a:r>
          </a:p>
          <a:p>
            <a:r>
              <a:rPr lang="es-ES" dirty="0" err="1" smtClean="0"/>
              <a:t>Dominant</a:t>
            </a:r>
            <a:r>
              <a:rPr lang="es-ES" dirty="0" smtClean="0"/>
              <a:t> </a:t>
            </a:r>
            <a:r>
              <a:rPr lang="es-ES" dirty="0" err="1" smtClean="0"/>
              <a:t>production</a:t>
            </a:r>
            <a:r>
              <a:rPr lang="es-ES" dirty="0" smtClean="0"/>
              <a:t> </a:t>
            </a:r>
            <a:r>
              <a:rPr lang="es-ES" dirty="0" err="1" smtClean="0"/>
              <a:t>mode</a:t>
            </a:r>
            <a:endParaRPr lang="en-US" dirty="0"/>
          </a:p>
        </p:txBody>
      </p:sp>
      <p:pic>
        <p:nvPicPr>
          <p:cNvPr id="10" name="Picture 4"/>
          <p:cNvPicPr>
            <a:picLocks noChangeAspect="1" noChangeArrowheads="1"/>
          </p:cNvPicPr>
          <p:nvPr/>
        </p:nvPicPr>
        <p:blipFill>
          <a:blip r:embed="rId6"/>
          <a:srcRect/>
          <a:stretch>
            <a:fillRect/>
          </a:stretch>
        </p:blipFill>
        <p:spPr bwMode="auto">
          <a:xfrm>
            <a:off x="5943600" y="2971800"/>
            <a:ext cx="1608138" cy="531813"/>
          </a:xfrm>
          <a:prstGeom prst="rect">
            <a:avLst/>
          </a:prstGeom>
          <a:noFill/>
        </p:spPr>
      </p:pic>
      <p:sp>
        <p:nvSpPr>
          <p:cNvPr id="11" name="10 Rectángulo"/>
          <p:cNvSpPr/>
          <p:nvPr/>
        </p:nvSpPr>
        <p:spPr>
          <a:xfrm>
            <a:off x="192088" y="4591385"/>
            <a:ext cx="4608512" cy="830997"/>
          </a:xfrm>
          <a:prstGeom prst="rect">
            <a:avLst/>
          </a:prstGeom>
        </p:spPr>
        <p:txBody>
          <a:bodyPr wrap="square">
            <a:spAutoFit/>
          </a:bodyPr>
          <a:lstStyle/>
          <a:p>
            <a:r>
              <a:rPr lang="en-AU" sz="1600" b="1" dirty="0" smtClean="0"/>
              <a:t>Associated production </a:t>
            </a:r>
            <a:r>
              <a:rPr lang="en-AU" sz="1600" dirty="0" smtClean="0"/>
              <a:t>(</a:t>
            </a:r>
            <a:r>
              <a:rPr lang="en-AU" sz="1600" b="1" dirty="0" smtClean="0">
                <a:solidFill>
                  <a:schemeClr val="accent5"/>
                </a:solidFill>
                <a:effectLst>
                  <a:outerShdw blurRad="38100" dist="38100" dir="2700000" algn="tl">
                    <a:srgbClr val="000000">
                      <a:alpha val="43137"/>
                    </a:srgbClr>
                  </a:outerShdw>
                </a:effectLst>
              </a:rPr>
              <a:t>WH</a:t>
            </a:r>
            <a:r>
              <a:rPr lang="en-AU" sz="1600" dirty="0" smtClean="0">
                <a:effectLst>
                  <a:outerShdw blurRad="38100" dist="38100" dir="2700000" algn="tl">
                    <a:srgbClr val="000000">
                      <a:alpha val="43137"/>
                    </a:srgbClr>
                  </a:outerShdw>
                </a:effectLst>
              </a:rPr>
              <a:t>, </a:t>
            </a:r>
            <a:r>
              <a:rPr lang="en-AU" sz="1600" b="1" dirty="0" smtClean="0">
                <a:solidFill>
                  <a:srgbClr val="00FF00"/>
                </a:solidFill>
                <a:effectLst>
                  <a:outerShdw blurRad="38100" dist="38100" dir="2700000" algn="tl">
                    <a:srgbClr val="000000">
                      <a:alpha val="43137"/>
                    </a:srgbClr>
                  </a:outerShdw>
                </a:effectLst>
              </a:rPr>
              <a:t>ZH</a:t>
            </a:r>
            <a:r>
              <a:rPr lang="en-AU" sz="1600" dirty="0" smtClean="0"/>
              <a:t>, </a:t>
            </a:r>
            <a:r>
              <a:rPr lang="en-AU" sz="1600" b="1" dirty="0" err="1" smtClean="0">
                <a:solidFill>
                  <a:schemeClr val="accent3">
                    <a:lumMod val="60000"/>
                    <a:lumOff val="40000"/>
                  </a:schemeClr>
                </a:solidFill>
                <a:effectLst>
                  <a:outerShdw blurRad="38100" dist="38100" dir="2700000" algn="tl">
                    <a:srgbClr val="000000">
                      <a:alpha val="43137"/>
                    </a:srgbClr>
                  </a:outerShdw>
                </a:effectLst>
              </a:rPr>
              <a:t>ttH</a:t>
            </a:r>
            <a:r>
              <a:rPr lang="en-AU" sz="1600" dirty="0" smtClean="0"/>
              <a:t>): Relevant </a:t>
            </a:r>
            <a:r>
              <a:rPr lang="en-GB" sz="1600" dirty="0" smtClean="0"/>
              <a:t>in the low mass region, allows </a:t>
            </a:r>
            <a:r>
              <a:rPr lang="en-GB" sz="1600" dirty="0" err="1" smtClean="0"/>
              <a:t>for‘easy</a:t>
            </a:r>
            <a:r>
              <a:rPr lang="en-GB" sz="1600" dirty="0" smtClean="0"/>
              <a:t>’ </a:t>
            </a:r>
            <a:r>
              <a:rPr lang="es-ES" sz="1600" dirty="0" err="1" smtClean="0"/>
              <a:t>triggering</a:t>
            </a:r>
            <a:endParaRPr lang="es-ES" sz="1600" dirty="0" smtClean="0"/>
          </a:p>
        </p:txBody>
      </p:sp>
      <p:sp>
        <p:nvSpPr>
          <p:cNvPr id="12" name="11 Rectángulo"/>
          <p:cNvSpPr/>
          <p:nvPr/>
        </p:nvSpPr>
        <p:spPr>
          <a:xfrm>
            <a:off x="4808538" y="3619034"/>
            <a:ext cx="3886200" cy="1938992"/>
          </a:xfrm>
          <a:prstGeom prst="rect">
            <a:avLst/>
          </a:prstGeom>
        </p:spPr>
        <p:txBody>
          <a:bodyPr wrap="square">
            <a:noAutofit/>
          </a:bodyPr>
          <a:lstStyle/>
          <a:p>
            <a:r>
              <a:rPr lang="en-AU" b="1" dirty="0" smtClean="0"/>
              <a:t>Vector Boson Fusion, VBF </a:t>
            </a:r>
            <a:r>
              <a:rPr lang="en-AU" dirty="0" smtClean="0"/>
              <a:t>(</a:t>
            </a:r>
            <a:r>
              <a:rPr lang="en-AU" b="1" dirty="0" err="1" smtClean="0">
                <a:solidFill>
                  <a:srgbClr val="FF0000"/>
                </a:solidFill>
                <a:effectLst>
                  <a:outerShdw blurRad="38100" dist="38100" dir="2700000" algn="tl">
                    <a:srgbClr val="000000">
                      <a:alpha val="43137"/>
                    </a:srgbClr>
                  </a:outerShdw>
                </a:effectLst>
              </a:rPr>
              <a:t>qqH</a:t>
            </a:r>
            <a:r>
              <a:rPr lang="en-AU" dirty="0" smtClean="0"/>
              <a:t>):</a:t>
            </a:r>
          </a:p>
          <a:p>
            <a:r>
              <a:rPr lang="en-AU" dirty="0" smtClean="0"/>
              <a:t>Characteristic signature with two forward jets and rapidity gap, increasingly important for high masses</a:t>
            </a:r>
          </a:p>
        </p:txBody>
      </p:sp>
      <p:pic>
        <p:nvPicPr>
          <p:cNvPr id="15" name="Picture 10"/>
          <p:cNvPicPr>
            <a:picLocks noChangeAspect="1" noChangeArrowheads="1"/>
          </p:cNvPicPr>
          <p:nvPr/>
        </p:nvPicPr>
        <p:blipFill>
          <a:blip r:embed="rId7"/>
          <a:srcRect/>
          <a:stretch>
            <a:fillRect/>
          </a:stretch>
        </p:blipFill>
        <p:spPr bwMode="auto">
          <a:xfrm>
            <a:off x="609600" y="5501060"/>
            <a:ext cx="1600200" cy="625475"/>
          </a:xfrm>
          <a:prstGeom prst="rect">
            <a:avLst/>
          </a:prstGeom>
          <a:noFill/>
        </p:spPr>
      </p:pic>
      <p:sp>
        <p:nvSpPr>
          <p:cNvPr id="19" name="17 Rectángulo"/>
          <p:cNvSpPr/>
          <p:nvPr/>
        </p:nvSpPr>
        <p:spPr>
          <a:xfrm>
            <a:off x="243136" y="1494483"/>
            <a:ext cx="8596064" cy="541046"/>
          </a:xfrm>
          <a:prstGeom prst="rect">
            <a:avLst/>
          </a:prstGeom>
        </p:spPr>
        <p:txBody>
          <a:bodyPr wrap="square">
            <a:spAutoFit/>
          </a:bodyPr>
          <a:lstStyle/>
          <a:p>
            <a:pPr algn="ctr">
              <a:lnSpc>
                <a:spcPct val="80000"/>
              </a:lnSpc>
              <a:buFontTx/>
              <a:buNone/>
            </a:pPr>
            <a:r>
              <a:rPr lang="en-US" dirty="0" smtClean="0"/>
              <a:t>The Search Strategy for a particular Higgs mass hypothesis:</a:t>
            </a:r>
          </a:p>
          <a:p>
            <a:pPr algn="ctr">
              <a:lnSpc>
                <a:spcPct val="80000"/>
              </a:lnSpc>
              <a:buFontTx/>
              <a:buNone/>
            </a:pPr>
            <a:r>
              <a:rPr lang="en-US" dirty="0" smtClean="0">
                <a:ea typeface="Arial Unicode MS"/>
                <a:cs typeface="Arial Unicode MS"/>
              </a:rPr>
              <a:t> </a:t>
            </a:r>
            <a:r>
              <a:rPr lang="en-US" dirty="0" smtClean="0"/>
              <a:t>determined by the </a:t>
            </a:r>
            <a:r>
              <a:rPr lang="en-US" b="1" dirty="0" smtClean="0">
                <a:solidFill>
                  <a:schemeClr val="accent2"/>
                </a:solidFill>
                <a:effectLst>
                  <a:outerShdw blurRad="38100" dist="38100" dir="2700000" algn="tl">
                    <a:srgbClr val="000000">
                      <a:alpha val="43137"/>
                    </a:srgbClr>
                  </a:outerShdw>
                </a:effectLst>
              </a:rPr>
              <a:t>production mode </a:t>
            </a:r>
            <a:r>
              <a:rPr lang="en-US" dirty="0" smtClean="0"/>
              <a:t>and </a:t>
            </a:r>
            <a:r>
              <a:rPr lang="en-US" b="1" dirty="0" smtClean="0">
                <a:solidFill>
                  <a:srgbClr val="333399"/>
                </a:solidFill>
                <a:effectLst>
                  <a:outerShdw blurRad="38100" dist="38100" dir="2700000" algn="tl">
                    <a:srgbClr val="000000">
                      <a:alpha val="43137"/>
                    </a:srgbClr>
                  </a:outerShdw>
                </a:effectLst>
              </a:rPr>
              <a:t>decay channel </a:t>
            </a:r>
          </a:p>
        </p:txBody>
      </p:sp>
      <p:sp>
        <p:nvSpPr>
          <p:cNvPr id="16" name="Slide Number Placeholder 15"/>
          <p:cNvSpPr>
            <a:spLocks noGrp="1"/>
          </p:cNvSpPr>
          <p:nvPr>
            <p:ph type="sldNum" sz="quarter" idx="11"/>
          </p:nvPr>
        </p:nvSpPr>
        <p:spPr/>
        <p:txBody>
          <a:bodyPr/>
          <a:lstStyle/>
          <a:p>
            <a:fld id="{173356AA-62FE-604A-8FA3-A57044A0224D}" type="slidenum">
              <a:rPr lang="en-US" smtClean="0"/>
              <a:pPr/>
              <a:t>3</a:t>
            </a:fld>
            <a:endParaRPr lang="en-US"/>
          </a:p>
        </p:txBody>
      </p:sp>
      <p:sp>
        <p:nvSpPr>
          <p:cNvPr id="20" name="Footer Placeholder 19"/>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 name="Picture 16" descr="BR.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 y="1445296"/>
            <a:ext cx="4211960" cy="4041104"/>
          </a:xfrm>
          <a:prstGeom prst="rect">
            <a:avLst/>
          </a:prstGeom>
        </p:spPr>
      </p:pic>
      <p:sp>
        <p:nvSpPr>
          <p:cNvPr id="2" name="1 Título"/>
          <p:cNvSpPr>
            <a:spLocks noGrp="1"/>
          </p:cNvSpPr>
          <p:nvPr>
            <p:ph type="title"/>
          </p:nvPr>
        </p:nvSpPr>
        <p:spPr/>
        <p:txBody>
          <a:bodyPr>
            <a:normAutofit/>
          </a:bodyPr>
          <a:lstStyle/>
          <a:p>
            <a:r>
              <a:rPr lang="es-ES" dirty="0" err="1" smtClean="0"/>
              <a:t>Higgs</a:t>
            </a:r>
            <a:r>
              <a:rPr lang="es-ES" dirty="0" smtClean="0"/>
              <a:t> </a:t>
            </a:r>
            <a:r>
              <a:rPr lang="es-ES" dirty="0" err="1" smtClean="0"/>
              <a:t>decay</a:t>
            </a:r>
            <a:r>
              <a:rPr lang="es-ES" dirty="0" smtClean="0"/>
              <a:t> </a:t>
            </a:r>
            <a:r>
              <a:rPr lang="es-ES" dirty="0" err="1" smtClean="0"/>
              <a:t>modes</a:t>
            </a:r>
            <a:endParaRPr lang="en-US" dirty="0"/>
          </a:p>
        </p:txBody>
      </p:sp>
      <p:sp>
        <p:nvSpPr>
          <p:cNvPr id="15" name="Slide Number Placeholder 14"/>
          <p:cNvSpPr>
            <a:spLocks noGrp="1"/>
          </p:cNvSpPr>
          <p:nvPr>
            <p:ph type="sldNum" sz="quarter" idx="11"/>
          </p:nvPr>
        </p:nvSpPr>
        <p:spPr/>
        <p:txBody>
          <a:bodyPr/>
          <a:lstStyle/>
          <a:p>
            <a:fld id="{D4B1297D-F562-469F-BF11-871E97FA1F56}" type="slidenum">
              <a:rPr lang="en-US" smtClean="0"/>
              <a:pPr/>
              <a:t>4</a:t>
            </a:fld>
            <a:endParaRPr lang="en-US"/>
          </a:p>
        </p:txBody>
      </p:sp>
      <p:sp>
        <p:nvSpPr>
          <p:cNvPr id="12" name="3 Marcador de texto"/>
          <p:cNvSpPr txBox="1">
            <a:spLocks/>
          </p:cNvSpPr>
          <p:nvPr/>
        </p:nvSpPr>
        <p:spPr>
          <a:xfrm>
            <a:off x="4287440" y="1600200"/>
            <a:ext cx="4114800" cy="2926432"/>
          </a:xfrm>
          <a:prstGeom prst="rect">
            <a:avLst/>
          </a:prstGeom>
        </p:spPr>
        <p:txBody>
          <a:bodyPr vert="horz" lIns="91440" tIns="45720" rIns="91440" bIns="45720" rtlCol="0">
            <a:noAutofit/>
          </a:bodyPr>
          <a:lstStyle>
            <a:defPPr marL="432000" marR="0" lvl="0" indent="-324000">
              <a:spcBef>
                <a:spcPts val="0"/>
              </a:spcBef>
              <a:spcAft>
                <a:spcPts val="1417"/>
              </a:spcAft>
              <a:buSzPct val="45000"/>
              <a:buFont typeface="StarSymbol"/>
              <a:buNone/>
              <a:defRPr lang="en-AU" sz="2600" b="0" i="0" u="none" strike="noStrike">
                <a:ln>
                  <a:noFill/>
                </a:ln>
                <a:latin typeface="Times New Roman" pitchFamily="18"/>
                <a:ea typeface="DejaVu Sans" pitchFamily="2"/>
                <a:cs typeface="DejaVu Sans" pitchFamily="2"/>
              </a:defRPr>
            </a:defPPr>
            <a:lvl1pPr marL="432000" marR="0" lvl="0" indent="-324000">
              <a:spcBef>
                <a:spcPts val="0"/>
              </a:spcBef>
              <a:spcAft>
                <a:spcPts val="1417"/>
              </a:spcAft>
              <a:buSzPct val="45000"/>
              <a:buFont typeface="StarSymbol"/>
              <a:buChar char="●"/>
              <a:defRPr lang="en-AU" sz="2600" b="0" i="0" u="none" strike="noStrike">
                <a:ln>
                  <a:noFill/>
                </a:ln>
                <a:latin typeface="Times New Roman" pitchFamily="18"/>
                <a:ea typeface="DejaVu Sans" pitchFamily="2"/>
                <a:cs typeface="DejaVu Sans" pitchFamily="2"/>
              </a:defRPr>
            </a:lvl1pPr>
            <a:lvl2pPr marL="864000" marR="0" lvl="1" indent="-288000">
              <a:spcBef>
                <a:spcPts val="0"/>
              </a:spcBef>
              <a:spcAft>
                <a:spcPts val="1134"/>
              </a:spcAft>
              <a:buSzPct val="75000"/>
              <a:buFont typeface="StarSymbol"/>
              <a:buChar char="–"/>
              <a:defRPr lang="en-AU" sz="2400" b="0" i="0" u="none" strike="noStrike">
                <a:ln>
                  <a:noFill/>
                </a:ln>
                <a:latin typeface="Times New Roman" pitchFamily="18"/>
                <a:ea typeface="DejaVu Sans" pitchFamily="2"/>
                <a:cs typeface="DejaVu Sans" pitchFamily="2"/>
              </a:defRPr>
            </a:lvl2pPr>
            <a:lvl3pPr marL="1296000" marR="0" lvl="2" indent="-216000">
              <a:spcBef>
                <a:spcPts val="0"/>
              </a:spcBef>
              <a:spcAft>
                <a:spcPts val="850"/>
              </a:spcAft>
              <a:buSzPct val="45000"/>
              <a:buFont typeface="StarSymbol"/>
              <a:buChar char="●"/>
              <a:defRPr lang="en-AU" sz="2200" b="0" i="0" u="none" strike="noStrike">
                <a:ln>
                  <a:noFill/>
                </a:ln>
                <a:latin typeface="Times New Roman" pitchFamily="18"/>
                <a:ea typeface="DejaVu Sans" pitchFamily="2"/>
                <a:cs typeface="DejaVu Sans" pitchFamily="2"/>
              </a:defRPr>
            </a:lvl3pPr>
            <a:lvl4pPr marL="1728000" marR="0" lvl="3" indent="-216000">
              <a:spcBef>
                <a:spcPts val="0"/>
              </a:spcBef>
              <a:spcAft>
                <a:spcPts val="567"/>
              </a:spcAft>
              <a:buSzPct val="75000"/>
              <a:buFont typeface="StarSymbol"/>
              <a:buChar char="–"/>
              <a:defRPr lang="en-AU" sz="2000" b="0" i="0" u="none" strike="noStrike">
                <a:ln>
                  <a:noFill/>
                </a:ln>
                <a:latin typeface="Times New Roman" pitchFamily="18"/>
                <a:ea typeface="DejaVu Sans" pitchFamily="2"/>
                <a:cs typeface="DejaVu Sans" pitchFamily="2"/>
              </a:defRPr>
            </a:lvl4pPr>
            <a:lvl5pPr marL="2160000" marR="0" lvl="4"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5pPr>
            <a:lvl6pPr marL="2592000" marR="0" lvl="5"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6pPr>
            <a:lvl7pPr marL="3024000" marR="0" lvl="6"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7pPr>
            <a:lvl8pPr marL="3456000" marR="0" lvl="7"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8pPr>
            <a:lvl9pPr marL="3887999" marR="0" lvl="8"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9pPr>
          </a:lstStyle>
          <a:p>
            <a:pPr>
              <a:buNone/>
            </a:pPr>
            <a:r>
              <a:rPr lang="es-ES" sz="1600" b="1" dirty="0" err="1" smtClean="0">
                <a:solidFill>
                  <a:schemeClr val="accent5">
                    <a:lumMod val="75000"/>
                  </a:schemeClr>
                </a:solidFill>
                <a:effectLst>
                  <a:outerShdw blurRad="38100" dist="38100" dir="2700000" algn="tl">
                    <a:srgbClr val="000000">
                      <a:alpha val="43137"/>
                    </a:srgbClr>
                  </a:outerShdw>
                </a:effectLst>
                <a:latin typeface="+mn-lt"/>
                <a:cs typeface="Calibri (Body)"/>
              </a:rPr>
              <a:t>Low</a:t>
            </a:r>
            <a:r>
              <a:rPr lang="es-ES" sz="1600" b="1" dirty="0" smtClean="0">
                <a:solidFill>
                  <a:schemeClr val="accent5">
                    <a:lumMod val="75000"/>
                  </a:schemeClr>
                </a:solidFill>
                <a:effectLst>
                  <a:outerShdw blurRad="38100" dist="38100" dir="2700000" algn="tl">
                    <a:srgbClr val="000000">
                      <a:alpha val="43137"/>
                    </a:srgbClr>
                  </a:outerShdw>
                </a:effectLst>
                <a:latin typeface="+mn-lt"/>
                <a:cs typeface="Calibri (Body)"/>
              </a:rPr>
              <a:t> </a:t>
            </a:r>
            <a:r>
              <a:rPr lang="es-ES" sz="1600" b="1" dirty="0" err="1" smtClean="0">
                <a:solidFill>
                  <a:schemeClr val="accent5">
                    <a:lumMod val="75000"/>
                  </a:schemeClr>
                </a:solidFill>
                <a:effectLst>
                  <a:outerShdw blurRad="38100" dist="38100" dir="2700000" algn="tl">
                    <a:srgbClr val="000000">
                      <a:alpha val="43137"/>
                    </a:srgbClr>
                  </a:outerShdw>
                </a:effectLst>
                <a:latin typeface="+mn-lt"/>
                <a:cs typeface="Calibri (Body)"/>
              </a:rPr>
              <a:t>mass</a:t>
            </a:r>
            <a:r>
              <a:rPr lang="es-ES" sz="1600" b="1" dirty="0" smtClean="0">
                <a:solidFill>
                  <a:schemeClr val="accent5">
                    <a:lumMod val="75000"/>
                  </a:schemeClr>
                </a:solidFill>
                <a:effectLst>
                  <a:outerShdw blurRad="38100" dist="38100" dir="2700000" algn="tl">
                    <a:srgbClr val="000000">
                      <a:alpha val="43137"/>
                    </a:srgbClr>
                  </a:outerShdw>
                </a:effectLst>
                <a:latin typeface="+mn-lt"/>
                <a:cs typeface="Calibri (Body)"/>
              </a:rPr>
              <a:t> </a:t>
            </a:r>
            <a:r>
              <a:rPr lang="es-ES" sz="1600" b="1" dirty="0" smtClean="0">
                <a:effectLst>
                  <a:outerShdw blurRad="38100" dist="38100" dir="2700000" algn="tl">
                    <a:srgbClr val="000000">
                      <a:alpha val="43137"/>
                    </a:srgbClr>
                  </a:outerShdw>
                </a:effectLst>
                <a:latin typeface="+mn-lt"/>
                <a:cs typeface="Calibri (Body)"/>
              </a:rPr>
              <a:t>(</a:t>
            </a:r>
            <a:r>
              <a:rPr lang="es-ES" sz="1600" b="1" dirty="0" err="1" smtClean="0">
                <a:effectLst>
                  <a:outerShdw blurRad="38100" dist="38100" dir="2700000" algn="tl">
                    <a:srgbClr val="000000">
                      <a:alpha val="43137"/>
                    </a:srgbClr>
                  </a:outerShdw>
                </a:effectLst>
                <a:latin typeface="+mn-lt"/>
                <a:cs typeface="Calibri (Body)"/>
              </a:rPr>
              <a:t>m</a:t>
            </a:r>
            <a:r>
              <a:rPr lang="es-ES" sz="1600" b="1" baseline="-25000" dirty="0" err="1" smtClean="0">
                <a:effectLst>
                  <a:outerShdw blurRad="38100" dist="38100" dir="2700000" algn="tl">
                    <a:srgbClr val="000000">
                      <a:alpha val="43137"/>
                    </a:srgbClr>
                  </a:outerShdw>
                </a:effectLst>
                <a:latin typeface="+mn-lt"/>
                <a:cs typeface="Calibri (Body)"/>
              </a:rPr>
              <a:t>H</a:t>
            </a:r>
            <a:r>
              <a:rPr lang="es-ES" sz="1600" b="1" dirty="0" smtClean="0">
                <a:effectLst>
                  <a:outerShdw blurRad="38100" dist="38100" dir="2700000" algn="tl">
                    <a:srgbClr val="000000">
                      <a:alpha val="43137"/>
                    </a:srgbClr>
                  </a:outerShdw>
                </a:effectLst>
                <a:latin typeface="+mn-lt"/>
                <a:cs typeface="Calibri (Body)"/>
              </a:rPr>
              <a:t>&lt; 2m</a:t>
            </a:r>
            <a:r>
              <a:rPr lang="es-ES" sz="1600" b="1" baseline="-25000" dirty="0" smtClean="0">
                <a:effectLst>
                  <a:outerShdw blurRad="38100" dist="38100" dir="2700000" algn="tl">
                    <a:srgbClr val="000000">
                      <a:alpha val="43137"/>
                    </a:srgbClr>
                  </a:outerShdw>
                </a:effectLst>
                <a:latin typeface="+mn-lt"/>
                <a:cs typeface="Calibri (Body)"/>
              </a:rPr>
              <a:t>Z</a:t>
            </a:r>
            <a:r>
              <a:rPr lang="es-ES" sz="1600" b="1" dirty="0" smtClean="0">
                <a:effectLst>
                  <a:outerShdw blurRad="38100" dist="38100" dir="2700000" algn="tl">
                    <a:srgbClr val="000000">
                      <a:alpha val="43137"/>
                    </a:srgbClr>
                  </a:outerShdw>
                </a:effectLst>
                <a:latin typeface="+mn-lt"/>
                <a:cs typeface="Calibri (Body)"/>
              </a:rPr>
              <a:t>)</a:t>
            </a:r>
          </a:p>
          <a:p>
            <a:pPr marL="864000" marR="0" lvl="1" indent="-288000" algn="l" defTabSz="914400" rtl="0" eaLnBrk="1" fontAlgn="auto" latinLnBrk="0" hangingPunct="1">
              <a:lnSpc>
                <a:spcPct val="100000"/>
              </a:lnSpc>
              <a:spcBef>
                <a:spcPts val="0"/>
              </a:spcBef>
              <a:spcAft>
                <a:spcPts val="1134"/>
              </a:spcAft>
              <a:buClrTx/>
              <a:buSzPct val="75000"/>
              <a:buNone/>
              <a:tabLst/>
              <a:defRPr/>
            </a:pPr>
            <a:r>
              <a:rPr kumimoji="0" lang="en-AU" sz="1600" b="1" i="0" u="none" strike="noStrike" kern="1200" cap="none" spc="0" normalizeH="0" baseline="0" noProof="0" dirty="0" err="1" smtClean="0">
                <a:ln>
                  <a:noFill/>
                </a:ln>
                <a:solidFill>
                  <a:srgbClr val="800000"/>
                </a:solidFill>
                <a:effectLst>
                  <a:outerShdw blurRad="38100" dist="38100" dir="2700000" algn="tl">
                    <a:srgbClr val="000000">
                      <a:alpha val="43137"/>
                    </a:srgbClr>
                  </a:outerShdw>
                </a:effectLst>
                <a:uLnTx/>
                <a:uFillTx/>
                <a:latin typeface="+mn-lt"/>
                <a:ea typeface="DejaVu Sans" pitchFamily="2"/>
                <a:cs typeface="Calibri (Body)"/>
              </a:rPr>
              <a:t>H→bb</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Highest BR for low masses.  Challenging experimentally,</a:t>
            </a:r>
            <a:r>
              <a:rPr kumimoji="0" lang="en-AU" sz="1600" b="0" i="0" u="none" strike="noStrike" kern="1200" cap="none" spc="0" normalizeH="0" noProof="0" dirty="0" smtClean="0">
                <a:ln>
                  <a:noFill/>
                </a:ln>
                <a:solidFill>
                  <a:schemeClr val="tx1"/>
                </a:solidFill>
                <a:effectLst/>
                <a:uLnTx/>
                <a:uFillTx/>
                <a:latin typeface="+mn-lt"/>
                <a:ea typeface="DejaVu Sans" pitchFamily="2"/>
                <a:cs typeface="Calibri (Body)"/>
              </a:rPr>
              <a:t> huge QCD background</a:t>
            </a:r>
          </a:p>
          <a:p>
            <a:pPr marL="864000" marR="0" lvl="1" indent="-288000" algn="l" defTabSz="914400" rtl="0" eaLnBrk="1" fontAlgn="auto" latinLnBrk="0" hangingPunct="1">
              <a:lnSpc>
                <a:spcPct val="100000"/>
              </a:lnSpc>
              <a:spcBef>
                <a:spcPts val="0"/>
              </a:spcBef>
              <a:spcAft>
                <a:spcPts val="1134"/>
              </a:spcAft>
              <a:buClrTx/>
              <a:buSzPct val="75000"/>
              <a:buNone/>
              <a:tabLst/>
              <a:defRPr/>
            </a:pPr>
            <a:r>
              <a:rPr kumimoji="0" lang="en-AU" sz="1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DejaVu Sans" pitchFamily="2"/>
                <a:cs typeface="Calibri (Body)"/>
              </a:rPr>
              <a:t>H→ττ</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Collinear </a:t>
            </a:r>
            <a:r>
              <a:rPr kumimoji="0" lang="en-AU" sz="1600" b="0" i="0" u="none" strike="noStrike" kern="1200" cap="none" spc="0" normalizeH="0" baseline="0" noProof="0" dirty="0" err="1" smtClean="0">
                <a:ln>
                  <a:noFill/>
                </a:ln>
                <a:solidFill>
                  <a:schemeClr val="tx1"/>
                </a:solidFill>
                <a:effectLst/>
                <a:uLnTx/>
                <a:uFillTx/>
                <a:latin typeface="+mn-lt"/>
                <a:ea typeface="DejaVu Sans" pitchFamily="2"/>
                <a:cs typeface="Calibri (Body)"/>
              </a:rPr>
              <a:t>approx.→mass</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a:t>
            </a:r>
            <a:r>
              <a:rPr kumimoji="0" lang="en-AU" sz="1600" b="0" i="0" u="none" strike="noStrike" kern="1200" cap="none" spc="0" normalizeH="0" baseline="0" noProof="0" dirty="0" err="1" smtClean="0">
                <a:ln>
                  <a:noFill/>
                </a:ln>
                <a:solidFill>
                  <a:schemeClr val="tx1"/>
                </a:solidFill>
                <a:effectLst/>
                <a:uLnTx/>
                <a:uFillTx/>
                <a:latin typeface="+mn-lt"/>
                <a:ea typeface="DejaVu Sans" pitchFamily="2"/>
                <a:cs typeface="Calibri (Body)"/>
              </a:rPr>
              <a:t>reco</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a:t>
            </a:r>
            <a:r>
              <a:rPr kumimoji="0" lang="en-AU" sz="1600" b="0" i="0" u="none" strike="noStrike" kern="1200" cap="none" spc="0" normalizeH="0" baseline="0" noProof="0" dirty="0" err="1" smtClean="0">
                <a:ln>
                  <a:noFill/>
                </a:ln>
                <a:solidFill>
                  <a:schemeClr val="tx1"/>
                </a:solidFill>
                <a:effectLst/>
                <a:uLnTx/>
                <a:uFillTx/>
                <a:latin typeface="+mn-lt"/>
                <a:ea typeface="DejaVu Sans" pitchFamily="2"/>
                <a:cs typeface="Calibri (Body)"/>
              </a:rPr>
              <a:t>Accesible</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through VBF</a:t>
            </a:r>
          </a:p>
          <a:p>
            <a:pPr lvl="1">
              <a:buNone/>
            </a:pPr>
            <a:r>
              <a:rPr kumimoji="0" lang="en-AU" sz="1600" b="1" i="0" u="none" strike="noStrike" kern="1200" cap="none" spc="0" normalizeH="0" baseline="0" noProof="0" dirty="0" smtClean="0">
                <a:ln>
                  <a:noFill/>
                </a:ln>
                <a:solidFill>
                  <a:srgbClr val="FF388C"/>
                </a:solidFill>
                <a:effectLst>
                  <a:outerShdw blurRad="38100" dist="38100" dir="2700000" algn="tl">
                    <a:srgbClr val="000000">
                      <a:alpha val="43137"/>
                    </a:srgbClr>
                  </a:outerShdw>
                </a:effectLst>
                <a:uLnTx/>
                <a:uFillTx/>
                <a:latin typeface="+mn-lt"/>
                <a:ea typeface="DejaVu Sans" pitchFamily="2"/>
                <a:cs typeface="Calibri (Body)"/>
              </a:rPr>
              <a:t>H→γγ</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Calibri (Body)"/>
              </a:rPr>
              <a:t>: </a:t>
            </a:r>
            <a:r>
              <a:rPr kumimoji="0" lang="en-AU" sz="1600" b="0" i="0" u="none" strike="noStrike" kern="1200" cap="none" spc="0" normalizeH="0" baseline="0" noProof="0" dirty="0" smtClean="0">
                <a:ln>
                  <a:noFill/>
                </a:ln>
                <a:effectLst/>
                <a:uLnTx/>
                <a:uFillTx/>
                <a:latin typeface="+mn-lt"/>
                <a:ea typeface="DejaVu Sans" pitchFamily="2"/>
                <a:cs typeface="Calibri (Body)"/>
              </a:rPr>
              <a:t>Mass-peak with good resolution</a:t>
            </a:r>
            <a:endParaRPr lang="es-ES" sz="1600" dirty="0" smtClean="0">
              <a:latin typeface="+mn-lt"/>
              <a:cs typeface="Calibri (Body)"/>
            </a:endParaRPr>
          </a:p>
        </p:txBody>
      </p:sp>
      <p:sp>
        <p:nvSpPr>
          <p:cNvPr id="13" name="3 Marcador de texto"/>
          <p:cNvSpPr txBox="1">
            <a:spLocks/>
          </p:cNvSpPr>
          <p:nvPr/>
        </p:nvSpPr>
        <p:spPr>
          <a:xfrm>
            <a:off x="251520" y="5304941"/>
            <a:ext cx="3960440" cy="936104"/>
          </a:xfrm>
          <a:prstGeom prst="rect">
            <a:avLst/>
          </a:prstGeom>
        </p:spPr>
        <p:txBody>
          <a:bodyPr vert="horz" lIns="91440" tIns="45720" rIns="91440" bIns="45720" rtlCol="0">
            <a:noAutofit/>
          </a:bodyPr>
          <a:lstStyle>
            <a:defPPr marL="432000" marR="0" lvl="0" indent="-324000">
              <a:spcBef>
                <a:spcPts val="0"/>
              </a:spcBef>
              <a:spcAft>
                <a:spcPts val="1417"/>
              </a:spcAft>
              <a:buSzPct val="45000"/>
              <a:buFont typeface="StarSymbol"/>
              <a:buNone/>
              <a:defRPr lang="en-AU" sz="2600" b="0" i="0" u="none" strike="noStrike">
                <a:ln>
                  <a:noFill/>
                </a:ln>
                <a:latin typeface="Times New Roman" pitchFamily="18"/>
                <a:ea typeface="DejaVu Sans" pitchFamily="2"/>
                <a:cs typeface="DejaVu Sans" pitchFamily="2"/>
              </a:defRPr>
            </a:defPPr>
            <a:lvl1pPr marL="432000" marR="0" lvl="0" indent="-324000">
              <a:spcBef>
                <a:spcPts val="0"/>
              </a:spcBef>
              <a:spcAft>
                <a:spcPts val="1417"/>
              </a:spcAft>
              <a:buSzPct val="45000"/>
              <a:buFont typeface="StarSymbol"/>
              <a:buChar char="●"/>
              <a:defRPr lang="en-AU" sz="2600" b="0" i="0" u="none" strike="noStrike">
                <a:ln>
                  <a:noFill/>
                </a:ln>
                <a:latin typeface="Times New Roman" pitchFamily="18"/>
                <a:ea typeface="DejaVu Sans" pitchFamily="2"/>
                <a:cs typeface="DejaVu Sans" pitchFamily="2"/>
              </a:defRPr>
            </a:lvl1pPr>
            <a:lvl2pPr marL="864000" marR="0" lvl="1" indent="-288000">
              <a:spcBef>
                <a:spcPts val="0"/>
              </a:spcBef>
              <a:spcAft>
                <a:spcPts val="1134"/>
              </a:spcAft>
              <a:buSzPct val="75000"/>
              <a:buFont typeface="StarSymbol"/>
              <a:buChar char="–"/>
              <a:defRPr lang="en-AU" sz="2400" b="0" i="0" u="none" strike="noStrike">
                <a:ln>
                  <a:noFill/>
                </a:ln>
                <a:latin typeface="Times New Roman" pitchFamily="18"/>
                <a:ea typeface="DejaVu Sans" pitchFamily="2"/>
                <a:cs typeface="DejaVu Sans" pitchFamily="2"/>
              </a:defRPr>
            </a:lvl2pPr>
            <a:lvl3pPr marL="1296000" marR="0" lvl="2" indent="-216000">
              <a:spcBef>
                <a:spcPts val="0"/>
              </a:spcBef>
              <a:spcAft>
                <a:spcPts val="850"/>
              </a:spcAft>
              <a:buSzPct val="45000"/>
              <a:buFont typeface="StarSymbol"/>
              <a:buChar char="●"/>
              <a:defRPr lang="en-AU" sz="2200" b="0" i="0" u="none" strike="noStrike">
                <a:ln>
                  <a:noFill/>
                </a:ln>
                <a:latin typeface="Times New Roman" pitchFamily="18"/>
                <a:ea typeface="DejaVu Sans" pitchFamily="2"/>
                <a:cs typeface="DejaVu Sans" pitchFamily="2"/>
              </a:defRPr>
            </a:lvl3pPr>
            <a:lvl4pPr marL="1728000" marR="0" lvl="3" indent="-216000">
              <a:spcBef>
                <a:spcPts val="0"/>
              </a:spcBef>
              <a:spcAft>
                <a:spcPts val="567"/>
              </a:spcAft>
              <a:buSzPct val="75000"/>
              <a:buFont typeface="StarSymbol"/>
              <a:buChar char="–"/>
              <a:defRPr lang="en-AU" sz="2000" b="0" i="0" u="none" strike="noStrike">
                <a:ln>
                  <a:noFill/>
                </a:ln>
                <a:latin typeface="Times New Roman" pitchFamily="18"/>
                <a:ea typeface="DejaVu Sans" pitchFamily="2"/>
                <a:cs typeface="DejaVu Sans" pitchFamily="2"/>
              </a:defRPr>
            </a:lvl4pPr>
            <a:lvl5pPr marL="2160000" marR="0" lvl="4"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5pPr>
            <a:lvl6pPr marL="2592000" marR="0" lvl="5"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6pPr>
            <a:lvl7pPr marL="3024000" marR="0" lvl="6"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7pPr>
            <a:lvl8pPr marL="3456000" marR="0" lvl="7"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8pPr>
            <a:lvl9pPr marL="3887999" marR="0" lvl="8" indent="-216000">
              <a:spcBef>
                <a:spcPts val="0"/>
              </a:spcBef>
              <a:spcAft>
                <a:spcPts val="283"/>
              </a:spcAft>
              <a:buSzPct val="45000"/>
              <a:buFont typeface="StarSymbol"/>
              <a:buChar char="●"/>
              <a:defRPr lang="en-AU" sz="2000" b="0" i="0" u="none" strike="noStrike">
                <a:ln>
                  <a:noFill/>
                </a:ln>
                <a:latin typeface="Times New Roman" pitchFamily="18"/>
                <a:ea typeface="DejaVu Sans" pitchFamily="2"/>
                <a:cs typeface="DejaVu Sans" pitchFamily="2"/>
              </a:defRPr>
            </a:lvl9pPr>
          </a:lstStyle>
          <a:p>
            <a:pPr>
              <a:buNone/>
            </a:pPr>
            <a:r>
              <a:rPr lang="es-ES" sz="1600" b="1" dirty="0" err="1" smtClean="0">
                <a:solidFill>
                  <a:schemeClr val="accent5">
                    <a:lumMod val="75000"/>
                  </a:schemeClr>
                </a:solidFill>
                <a:effectLst>
                  <a:outerShdw blurRad="38100" dist="38100" dir="2700000" algn="tl">
                    <a:srgbClr val="000000">
                      <a:alpha val="43137"/>
                    </a:srgbClr>
                  </a:outerShdw>
                </a:effectLst>
                <a:latin typeface="+mn-lt"/>
              </a:rPr>
              <a:t>High</a:t>
            </a:r>
            <a:r>
              <a:rPr lang="es-ES" sz="1600" b="1" dirty="0" smtClean="0">
                <a:solidFill>
                  <a:schemeClr val="accent5">
                    <a:lumMod val="75000"/>
                  </a:schemeClr>
                </a:solidFill>
                <a:effectLst>
                  <a:outerShdw blurRad="38100" dist="38100" dir="2700000" algn="tl">
                    <a:srgbClr val="000000">
                      <a:alpha val="43137"/>
                    </a:srgbClr>
                  </a:outerShdw>
                </a:effectLst>
                <a:latin typeface="+mn-lt"/>
              </a:rPr>
              <a:t> </a:t>
            </a:r>
            <a:r>
              <a:rPr lang="es-ES" sz="1600" b="1" dirty="0" err="1" smtClean="0">
                <a:solidFill>
                  <a:schemeClr val="accent5">
                    <a:lumMod val="75000"/>
                  </a:schemeClr>
                </a:solidFill>
                <a:effectLst>
                  <a:outerShdw blurRad="38100" dist="38100" dir="2700000" algn="tl">
                    <a:srgbClr val="000000">
                      <a:alpha val="43137"/>
                    </a:srgbClr>
                  </a:outerShdw>
                </a:effectLst>
                <a:latin typeface="+mn-lt"/>
              </a:rPr>
              <a:t>mass</a:t>
            </a:r>
            <a:r>
              <a:rPr lang="es-ES" sz="1600" b="1" dirty="0" smtClean="0">
                <a:solidFill>
                  <a:schemeClr val="accent5">
                    <a:lumMod val="75000"/>
                  </a:schemeClr>
                </a:solidFill>
                <a:effectLst>
                  <a:outerShdw blurRad="38100" dist="38100" dir="2700000" algn="tl">
                    <a:srgbClr val="000000">
                      <a:alpha val="43137"/>
                    </a:srgbClr>
                  </a:outerShdw>
                </a:effectLst>
                <a:latin typeface="+mn-lt"/>
              </a:rPr>
              <a:t> </a:t>
            </a:r>
            <a:r>
              <a:rPr lang="es-ES" sz="1600" b="1" dirty="0" smtClean="0">
                <a:effectLst>
                  <a:outerShdw blurRad="38100" dist="38100" dir="2700000" algn="tl">
                    <a:srgbClr val="000000">
                      <a:alpha val="43137"/>
                    </a:srgbClr>
                  </a:outerShdw>
                </a:effectLst>
                <a:latin typeface="+mn-lt"/>
              </a:rPr>
              <a:t>(</a:t>
            </a:r>
            <a:r>
              <a:rPr lang="es-ES" sz="1600" b="1" dirty="0" err="1" smtClean="0">
                <a:effectLst>
                  <a:outerShdw blurRad="38100" dist="38100" dir="2700000" algn="tl">
                    <a:srgbClr val="000000">
                      <a:alpha val="43137"/>
                    </a:srgbClr>
                  </a:outerShdw>
                </a:effectLst>
                <a:latin typeface="+mn-lt"/>
              </a:rPr>
              <a:t>m</a:t>
            </a:r>
            <a:r>
              <a:rPr lang="es-ES" sz="1600" b="1" baseline="-25000" dirty="0" err="1" smtClean="0">
                <a:effectLst>
                  <a:outerShdw blurRad="38100" dist="38100" dir="2700000" algn="tl">
                    <a:srgbClr val="000000">
                      <a:alpha val="43137"/>
                    </a:srgbClr>
                  </a:outerShdw>
                </a:effectLst>
                <a:latin typeface="+mn-lt"/>
              </a:rPr>
              <a:t>H</a:t>
            </a:r>
            <a:r>
              <a:rPr lang="es-ES" sz="1600" b="1" baseline="-25000" dirty="0" smtClean="0">
                <a:effectLst>
                  <a:outerShdw blurRad="38100" dist="38100" dir="2700000" algn="tl">
                    <a:srgbClr val="000000">
                      <a:alpha val="43137"/>
                    </a:srgbClr>
                  </a:outerShdw>
                </a:effectLst>
                <a:latin typeface="+mn-lt"/>
              </a:rPr>
              <a:t> </a:t>
            </a:r>
            <a:r>
              <a:rPr lang="es-ES" sz="1600" b="1" dirty="0" smtClean="0">
                <a:effectLst>
                  <a:outerShdw blurRad="38100" dist="38100" dir="2700000" algn="tl">
                    <a:srgbClr val="000000">
                      <a:alpha val="43137"/>
                    </a:srgbClr>
                  </a:outerShdw>
                </a:effectLst>
                <a:latin typeface="+mn-lt"/>
              </a:rPr>
              <a:t>&gt; 2m</a:t>
            </a:r>
            <a:r>
              <a:rPr lang="es-ES" sz="1600" b="1" baseline="-25000" dirty="0" smtClean="0">
                <a:effectLst>
                  <a:outerShdw blurRad="38100" dist="38100" dir="2700000" algn="tl">
                    <a:srgbClr val="000000">
                      <a:alpha val="43137"/>
                    </a:srgbClr>
                  </a:outerShdw>
                </a:effectLst>
                <a:latin typeface="+mn-lt"/>
              </a:rPr>
              <a:t>Z</a:t>
            </a:r>
            <a:r>
              <a:rPr lang="es-ES" sz="1600" b="1" dirty="0" smtClean="0">
                <a:effectLst>
                  <a:outerShdw blurRad="38100" dist="38100" dir="2700000" algn="tl">
                    <a:srgbClr val="000000">
                      <a:alpha val="43137"/>
                    </a:srgbClr>
                  </a:outerShdw>
                </a:effectLst>
                <a:latin typeface="+mn-lt"/>
              </a:rPr>
              <a:t>)</a:t>
            </a:r>
            <a:endParaRPr kumimoji="0" lang="en-AU" sz="16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DejaVu Sans" pitchFamily="2"/>
              <a:cs typeface="DejaVu Sans" pitchFamily="2"/>
            </a:endParaRPr>
          </a:p>
          <a:p>
            <a:pPr marL="864000" marR="0" lvl="1" indent="-288000" algn="l" defTabSz="914400" rtl="0" eaLnBrk="1" fontAlgn="auto" latinLnBrk="0" hangingPunct="1">
              <a:lnSpc>
                <a:spcPct val="100000"/>
              </a:lnSpc>
              <a:spcBef>
                <a:spcPts val="0"/>
              </a:spcBef>
              <a:spcAft>
                <a:spcPts val="1134"/>
              </a:spcAft>
              <a:buClrTx/>
              <a:buSzPct val="75000"/>
              <a:buNone/>
              <a:tabLst/>
              <a:defRPr/>
            </a:pPr>
            <a:r>
              <a:rPr kumimoji="0" lang="en-AU" sz="1600" b="1" i="0" u="none" strike="noStrike" kern="1200" cap="none" spc="0" normalizeH="0" baseline="0" noProof="0" dirty="0" err="1" smtClean="0">
                <a:ln>
                  <a:noFill/>
                </a:ln>
                <a:solidFill>
                  <a:schemeClr val="accent2">
                    <a:lumMod val="75000"/>
                  </a:schemeClr>
                </a:solidFill>
                <a:effectLst>
                  <a:outerShdw blurRad="38100" dist="38100" dir="2700000" algn="tl">
                    <a:srgbClr val="000000">
                      <a:alpha val="43137"/>
                    </a:srgbClr>
                  </a:outerShdw>
                </a:effectLst>
                <a:uLnTx/>
                <a:uFillTx/>
                <a:latin typeface="+mn-lt"/>
                <a:ea typeface="DejaVu Sans" pitchFamily="2"/>
                <a:cs typeface="DejaVu Sans" pitchFamily="2"/>
              </a:rPr>
              <a:t>H→tt</a:t>
            </a:r>
            <a:r>
              <a:rPr kumimoji="0" lang="en-AU" sz="1600" b="0" i="0" u="none" strike="noStrike" kern="1200" cap="none" spc="0" normalizeH="0" baseline="0" noProof="0" dirty="0" smtClean="0">
                <a:ln>
                  <a:noFill/>
                </a:ln>
                <a:solidFill>
                  <a:schemeClr val="tx1"/>
                </a:solidFill>
                <a:effectLst/>
                <a:uLnTx/>
                <a:uFillTx/>
                <a:latin typeface="+mn-lt"/>
                <a:ea typeface="DejaVu Sans" pitchFamily="2"/>
                <a:cs typeface="DejaVu Sans" pitchFamily="2"/>
              </a:rPr>
              <a:t>: Difficult selection </a:t>
            </a:r>
            <a:endParaRPr kumimoji="0" lang="en-AU" sz="1400" b="0" i="0" u="none" strike="noStrike" kern="1200" cap="none" spc="0" normalizeH="0" baseline="0" noProof="0" dirty="0">
              <a:ln>
                <a:noFill/>
              </a:ln>
              <a:solidFill>
                <a:schemeClr val="tx1"/>
              </a:solidFill>
              <a:effectLst/>
              <a:uLnTx/>
              <a:uFillTx/>
              <a:latin typeface="+mn-lt"/>
              <a:ea typeface="DejaVu Sans" pitchFamily="2"/>
              <a:cs typeface="DejaVu Sans" pitchFamily="2"/>
            </a:endParaRPr>
          </a:p>
        </p:txBody>
      </p:sp>
      <p:sp>
        <p:nvSpPr>
          <p:cNvPr id="14" name="13 Rectángulo"/>
          <p:cNvSpPr/>
          <p:nvPr/>
        </p:nvSpPr>
        <p:spPr>
          <a:xfrm>
            <a:off x="4724400" y="4856408"/>
            <a:ext cx="4231748" cy="103361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406800" indent="-288000">
              <a:spcAft>
                <a:spcPts val="1134"/>
              </a:spcAft>
              <a:buSzPct val="75000"/>
              <a:defRPr/>
            </a:pPr>
            <a:r>
              <a:rPr lang="en-AU" sz="1600" b="1" dirty="0" smtClean="0">
                <a:solidFill>
                  <a:srgbClr val="00FF00"/>
                </a:solidFill>
                <a:effectLst>
                  <a:outerShdw blurRad="38100" dist="38100" dir="2700000" algn="tl">
                    <a:srgbClr val="000000">
                      <a:alpha val="43137"/>
                    </a:srgbClr>
                  </a:outerShdw>
                </a:effectLst>
                <a:ea typeface="DejaVu Sans" pitchFamily="2"/>
                <a:cs typeface="DejaVu Sans" pitchFamily="2"/>
              </a:rPr>
              <a:t>H→WW</a:t>
            </a:r>
            <a:r>
              <a:rPr lang="en-AU" sz="1600" dirty="0" smtClean="0">
                <a:ea typeface="DejaVu Sans" pitchFamily="2"/>
                <a:cs typeface="DejaVu Sans" pitchFamily="2"/>
              </a:rPr>
              <a:t>: </a:t>
            </a:r>
            <a:r>
              <a:rPr lang="en-AU" sz="2000" b="1" dirty="0" smtClean="0">
                <a:effectLst>
                  <a:outerShdw blurRad="38100" dist="38100" dir="2700000" algn="tl">
                    <a:srgbClr val="000000">
                      <a:alpha val="43137"/>
                    </a:srgbClr>
                  </a:outerShdw>
                </a:effectLst>
                <a:ea typeface="DejaVu Sans" pitchFamily="2"/>
                <a:cs typeface="DejaVu Sans" pitchFamily="2"/>
              </a:rPr>
              <a:t>Earliest sensitivity</a:t>
            </a:r>
            <a:endParaRPr lang="en-AU" sz="1600" dirty="0" smtClean="0">
              <a:ea typeface="DejaVu Sans" pitchFamily="2"/>
              <a:cs typeface="DejaVu Sans" pitchFamily="2"/>
            </a:endParaRPr>
          </a:p>
          <a:p>
            <a:pPr marL="406800" indent="-288000">
              <a:spcAft>
                <a:spcPts val="1134"/>
              </a:spcAft>
              <a:buSzPct val="75000"/>
              <a:defRPr/>
            </a:pPr>
            <a:r>
              <a:rPr lang="en-AU" sz="1600" b="1" dirty="0" smtClean="0">
                <a:solidFill>
                  <a:schemeClr val="accent5"/>
                </a:solidFill>
                <a:effectLst>
                  <a:outerShdw blurRad="38100" dist="38100" dir="2700000" algn="tl">
                    <a:srgbClr val="000000">
                      <a:alpha val="43137"/>
                    </a:srgbClr>
                  </a:outerShdw>
                </a:effectLst>
                <a:ea typeface="DejaVu Sans" pitchFamily="2"/>
                <a:cs typeface="DejaVu Sans" pitchFamily="2"/>
              </a:rPr>
              <a:t>H→ZZ</a:t>
            </a:r>
            <a:r>
              <a:rPr lang="en-AU" sz="1600" dirty="0" smtClean="0">
                <a:effectLst>
                  <a:outerShdw blurRad="38100" dist="38100" dir="2700000" algn="tl">
                    <a:srgbClr val="000000">
                      <a:alpha val="43137"/>
                    </a:srgbClr>
                  </a:outerShdw>
                </a:effectLst>
                <a:ea typeface="DejaVu Sans" pitchFamily="2"/>
                <a:cs typeface="DejaVu Sans" pitchFamily="2"/>
              </a:rPr>
              <a:t>: </a:t>
            </a:r>
            <a:r>
              <a:rPr lang="en-AU" sz="1600" b="1" dirty="0" smtClean="0">
                <a:effectLst>
                  <a:outerShdw blurRad="38100" dist="38100" dir="2700000" algn="tl">
                    <a:srgbClr val="000000">
                      <a:alpha val="43137"/>
                    </a:srgbClr>
                  </a:outerShdw>
                </a:effectLst>
                <a:ea typeface="DejaVu Sans" pitchFamily="2"/>
                <a:cs typeface="DejaVu Sans" pitchFamily="2"/>
              </a:rPr>
              <a:t> </a:t>
            </a:r>
            <a:r>
              <a:rPr lang="en-AU" sz="1600" dirty="0" smtClean="0">
                <a:ea typeface="DejaVu Sans" pitchFamily="2"/>
                <a:cs typeface="DejaVu Sans" pitchFamily="2"/>
              </a:rPr>
              <a:t>Very clean experimental signature with 4 leptons.</a:t>
            </a:r>
            <a:endParaRPr lang="en-AU" sz="1400" dirty="0">
              <a:ea typeface="DejaVu Sans" pitchFamily="2"/>
              <a:cs typeface="DejaVu Sans" pitchFamily="2"/>
            </a:endParaRPr>
          </a:p>
        </p:txBody>
      </p:sp>
      <p:sp>
        <p:nvSpPr>
          <p:cNvPr id="9" name="Footer Placeholder 8"/>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mtClean="0"/>
              <a:t>Higgs Searches in CMS</a:t>
            </a:r>
            <a:endParaRPr lang="en-US" dirty="0"/>
          </a:p>
        </p:txBody>
      </p:sp>
      <p:sp>
        <p:nvSpPr>
          <p:cNvPr id="153606" name="Text Box 6"/>
          <p:cNvSpPr txBox="1">
            <a:spLocks noChangeArrowheads="1"/>
          </p:cNvSpPr>
          <p:nvPr/>
        </p:nvSpPr>
        <p:spPr bwMode="auto">
          <a:xfrm>
            <a:off x="539551" y="1827027"/>
            <a:ext cx="8071049" cy="3970318"/>
          </a:xfrm>
          <a:prstGeom prst="rect">
            <a:avLst/>
          </a:prstGeom>
          <a:noFill/>
          <a:ln w="9525">
            <a:noFill/>
            <a:miter lim="800000"/>
            <a:headEnd/>
            <a:tailEnd/>
          </a:ln>
          <a:effectLst/>
        </p:spPr>
        <p:txBody>
          <a:bodyPr wrap="square">
            <a:spAutoFit/>
          </a:bodyPr>
          <a:lstStyle/>
          <a:p>
            <a:r>
              <a:rPr lang="en-US" b="1" dirty="0" smtClean="0">
                <a:solidFill>
                  <a:schemeClr val="accent2"/>
                </a:solidFill>
                <a:effectLst>
                  <a:outerShdw blurRad="38100" dist="38100" dir="2700000" algn="tl">
                    <a:srgbClr val="C0C0C0"/>
                  </a:outerShdw>
                </a:effectLst>
              </a:rPr>
              <a:t>CMS works </a:t>
            </a:r>
            <a:r>
              <a:rPr lang="en-US" b="1" dirty="0">
                <a:solidFill>
                  <a:schemeClr val="accent2"/>
                </a:solidFill>
                <a:effectLst>
                  <a:outerShdw blurRad="38100" dist="38100" dir="2700000" algn="tl">
                    <a:srgbClr val="C0C0C0"/>
                  </a:outerShdw>
                </a:effectLst>
              </a:rPr>
              <a:t>in a wide range of Higgs decay </a:t>
            </a:r>
            <a:r>
              <a:rPr lang="en-US" b="1" dirty="0" smtClean="0">
                <a:solidFill>
                  <a:schemeClr val="accent2"/>
                </a:solidFill>
                <a:effectLst>
                  <a:outerShdw blurRad="38100" dist="38100" dir="2700000" algn="tl">
                    <a:srgbClr val="C0C0C0"/>
                  </a:outerShdw>
                </a:effectLst>
              </a:rPr>
              <a:t>channels</a:t>
            </a:r>
            <a:r>
              <a:rPr lang="en-US" dirty="0" smtClean="0">
                <a:solidFill>
                  <a:srgbClr val="000000"/>
                </a:solidFill>
              </a:rPr>
              <a:t>, and is already producing results:</a:t>
            </a:r>
          </a:p>
          <a:p>
            <a:endParaRPr lang="en-US" dirty="0" smtClean="0">
              <a:solidFill>
                <a:srgbClr val="000000"/>
              </a:solidFill>
            </a:endParaRPr>
          </a:p>
          <a:p>
            <a:r>
              <a:rPr lang="en-US" b="1" dirty="0" smtClean="0">
                <a:solidFill>
                  <a:schemeClr val="accent1">
                    <a:lumMod val="50000"/>
                  </a:schemeClr>
                </a:solidFill>
                <a:effectLst>
                  <a:outerShdw blurRad="50800" dist="38100" dir="2700000" algn="br">
                    <a:srgbClr val="000000">
                      <a:alpha val="43000"/>
                    </a:srgbClr>
                  </a:outerShdw>
                </a:effectLst>
              </a:rPr>
              <a:t>HIG-10-003 (pre-approved)</a:t>
            </a:r>
          </a:p>
          <a:p>
            <a:r>
              <a:rPr lang="en-US" dirty="0" smtClean="0"/>
              <a:t> </a:t>
            </a:r>
          </a:p>
          <a:p>
            <a:r>
              <a:rPr lang="en-US" b="1" dirty="0" smtClean="0">
                <a:solidFill>
                  <a:schemeClr val="accent4"/>
                </a:solidFill>
              </a:rPr>
              <a:t>gluon-gluon fusion Higgs decaying to → </a:t>
            </a:r>
            <a:r>
              <a:rPr lang="el-GR" b="1" dirty="0" smtClean="0">
                <a:solidFill>
                  <a:schemeClr val="accent4"/>
                </a:solidFill>
                <a:latin typeface="Times New Roman" pitchFamily="18" charset="0"/>
                <a:cs typeface="Times New Roman" pitchFamily="18" charset="0"/>
              </a:rPr>
              <a:t>γγ</a:t>
            </a:r>
            <a:r>
              <a:rPr lang="es-ES" b="1" dirty="0" smtClean="0">
                <a:solidFill>
                  <a:schemeClr val="accent4"/>
                </a:solidFill>
                <a:latin typeface="Times New Roman" pitchFamily="18" charset="0"/>
                <a:cs typeface="Times New Roman" pitchFamily="18" charset="0"/>
              </a:rPr>
              <a:t>, </a:t>
            </a:r>
            <a:r>
              <a:rPr lang="en-US" b="1" dirty="0" smtClean="0">
                <a:solidFill>
                  <a:schemeClr val="accent4"/>
                </a:solidFill>
              </a:rPr>
              <a:t>ZZ, WW</a:t>
            </a:r>
          </a:p>
          <a:p>
            <a:r>
              <a:rPr lang="en-US" dirty="0" smtClean="0"/>
              <a:t>VBF Higgs → WW/ZZ/invisible/</a:t>
            </a:r>
            <a:r>
              <a:rPr lang="el-GR" dirty="0" smtClean="0">
                <a:latin typeface="Times New Roman" pitchFamily="18" charset="0"/>
                <a:cs typeface="Times New Roman" pitchFamily="18" charset="0"/>
              </a:rPr>
              <a:t>ττ</a:t>
            </a:r>
            <a:endParaRPr lang="en-US" dirty="0" smtClean="0"/>
          </a:p>
          <a:p>
            <a:r>
              <a:rPr lang="es-ES" dirty="0" smtClean="0"/>
              <a:t>MSSM Higgs </a:t>
            </a:r>
            <a:r>
              <a:rPr lang="es-ES" dirty="0" smtClean="0">
                <a:cs typeface="Arial" charset="0"/>
              </a:rPr>
              <a:t>→ </a:t>
            </a:r>
            <a:r>
              <a:rPr lang="el-GR" dirty="0" smtClean="0">
                <a:latin typeface="Times New Roman" pitchFamily="18" charset="0"/>
                <a:cs typeface="Times New Roman" pitchFamily="18" charset="0"/>
              </a:rPr>
              <a:t>ττ</a:t>
            </a:r>
            <a:r>
              <a:rPr lang="en-US" dirty="0" smtClean="0">
                <a:latin typeface="Times New Roman" pitchFamily="18" charset="0"/>
                <a:cs typeface="Times New Roman" pitchFamily="18" charset="0"/>
              </a:rPr>
              <a:t>,  </a:t>
            </a:r>
            <a:r>
              <a:rPr lang="en-US" dirty="0" smtClean="0"/>
              <a:t>Light/heavy/double charged Higgs</a:t>
            </a:r>
          </a:p>
          <a:p>
            <a:r>
              <a:rPr lang="en-US" dirty="0" smtClean="0"/>
              <a:t>+ more to come! </a:t>
            </a:r>
          </a:p>
          <a:p>
            <a:endParaRPr lang="en-US" dirty="0" smtClean="0"/>
          </a:p>
          <a:p>
            <a:r>
              <a:rPr lang="en-US" b="1" dirty="0" smtClean="0">
                <a:solidFill>
                  <a:srgbClr val="000000"/>
                </a:solidFill>
              </a:rPr>
              <a:t>Public results with Monte Carlo</a:t>
            </a:r>
            <a:r>
              <a:rPr lang="en-US" dirty="0" smtClean="0"/>
              <a:t> for different center of mass energies (14-10)</a:t>
            </a:r>
          </a:p>
          <a:p>
            <a:r>
              <a:rPr lang="en-US" dirty="0" smtClean="0"/>
              <a:t>Projections for the </a:t>
            </a:r>
            <a:r>
              <a:rPr lang="en-US" b="1" dirty="0" smtClean="0"/>
              <a:t>current √</a:t>
            </a:r>
            <a:r>
              <a:rPr lang="en-US" b="1" dirty="0" err="1" smtClean="0"/>
              <a:t>s</a:t>
            </a:r>
            <a:r>
              <a:rPr lang="en-US" b="1" dirty="0" smtClean="0"/>
              <a:t> 7 and 8 </a:t>
            </a:r>
            <a:r>
              <a:rPr lang="en-US" b="1" dirty="0" err="1" smtClean="0"/>
              <a:t>TeV</a:t>
            </a:r>
            <a:r>
              <a:rPr lang="en-US" b="1" dirty="0" smtClean="0"/>
              <a:t> scenarios</a:t>
            </a:r>
            <a:r>
              <a:rPr lang="en-US" dirty="0" smtClean="0"/>
              <a:t>: </a:t>
            </a:r>
            <a:r>
              <a:rPr lang="en-US" b="1" dirty="0" smtClean="0">
                <a:solidFill>
                  <a:schemeClr val="accent6"/>
                </a:solidFill>
              </a:rPr>
              <a:t>Bayesian Exclusion Limits (95%CL)</a:t>
            </a:r>
            <a:r>
              <a:rPr lang="en-US" dirty="0" smtClean="0"/>
              <a:t> and </a:t>
            </a:r>
            <a:r>
              <a:rPr lang="en-US" b="1" dirty="0" smtClean="0">
                <a:solidFill>
                  <a:srgbClr val="00349E"/>
                </a:solidFill>
              </a:rPr>
              <a:t>Significance</a:t>
            </a:r>
            <a:endParaRPr lang="es-ES" b="1" dirty="0" smtClean="0"/>
          </a:p>
        </p:txBody>
      </p:sp>
      <p:sp>
        <p:nvSpPr>
          <p:cNvPr id="17" name="Slide Number Placeholder 16"/>
          <p:cNvSpPr>
            <a:spLocks noGrp="1"/>
          </p:cNvSpPr>
          <p:nvPr>
            <p:ph type="sldNum" sz="quarter" idx="11"/>
          </p:nvPr>
        </p:nvSpPr>
        <p:spPr/>
        <p:txBody>
          <a:bodyPr/>
          <a:lstStyle/>
          <a:p>
            <a:fld id="{173356AA-62FE-604A-8FA3-A57044A0224D}" type="slidenum">
              <a:rPr lang="en-US" smtClean="0"/>
              <a:pPr/>
              <a:t>5</a:t>
            </a:fld>
            <a:endParaRPr lang="en-US"/>
          </a:p>
        </p:txBody>
      </p:sp>
      <p:sp>
        <p:nvSpPr>
          <p:cNvPr id="18" name="Footer Placeholder 17"/>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My work within the Higgs group</a:t>
            </a:r>
            <a:endParaRPr lang="en-US" sz="3600" dirty="0"/>
          </a:p>
        </p:txBody>
      </p:sp>
      <p:sp>
        <p:nvSpPr>
          <p:cNvPr id="3" name="Slide Number Placeholder 2"/>
          <p:cNvSpPr>
            <a:spLocks noGrp="1"/>
          </p:cNvSpPr>
          <p:nvPr>
            <p:ph type="sldNum" sz="quarter" idx="11"/>
          </p:nvPr>
        </p:nvSpPr>
        <p:spPr/>
        <p:txBody>
          <a:bodyPr/>
          <a:lstStyle/>
          <a:p>
            <a:fld id="{173356AA-62FE-604A-8FA3-A57044A0224D}" type="slidenum">
              <a:rPr lang="en-US" smtClean="0"/>
              <a:pPr/>
              <a:t>6</a:t>
            </a:fld>
            <a:endParaRPr lang="en-US"/>
          </a:p>
        </p:txBody>
      </p:sp>
      <p:pic>
        <p:nvPicPr>
          <p:cNvPr id="5" name="Picture 4" descr="Screen shot 2011-01-18 at 10.59.58 AM.png"/>
          <p:cNvPicPr>
            <a:picLocks noChangeAspect="1"/>
          </p:cNvPicPr>
          <p:nvPr/>
        </p:nvPicPr>
        <p:blipFill>
          <a:blip r:embed="rId2"/>
          <a:srcRect l="22383" t="21777" r="51482" b="13952"/>
          <a:stretch>
            <a:fillRect/>
          </a:stretch>
        </p:blipFill>
        <p:spPr>
          <a:xfrm>
            <a:off x="729202" y="2007219"/>
            <a:ext cx="2389696" cy="367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3386541" y="1888872"/>
            <a:ext cx="5557749" cy="3970318"/>
          </a:xfrm>
          <a:prstGeom prst="rect">
            <a:avLst/>
          </a:prstGeom>
          <a:noFill/>
        </p:spPr>
        <p:txBody>
          <a:bodyPr wrap="square" rtlCol="0">
            <a:spAutoFit/>
          </a:bodyPr>
          <a:lstStyle/>
          <a:p>
            <a:r>
              <a:rPr lang="en-US" dirty="0"/>
              <a:t>4</a:t>
            </a:r>
            <a:r>
              <a:rPr lang="en-US" dirty="0" smtClean="0"/>
              <a:t> years working in the Higgs to WW to 2μ2ν channel</a:t>
            </a:r>
          </a:p>
          <a:p>
            <a:endParaRPr lang="en-US" dirty="0" smtClean="0"/>
          </a:p>
          <a:p>
            <a:r>
              <a:rPr lang="en-US" dirty="0" smtClean="0"/>
              <a:t>Link to my thesis in CDS:</a:t>
            </a:r>
          </a:p>
          <a:p>
            <a:r>
              <a:rPr lang="en-US" dirty="0" smtClean="0">
                <a:hlinkClick r:id="rId3"/>
              </a:rPr>
              <a:t>http://cdsweb.cern.ch/record/1296019</a:t>
            </a:r>
            <a:endParaRPr lang="en-US" dirty="0" smtClean="0"/>
          </a:p>
          <a:p>
            <a:endParaRPr lang="en-US" dirty="0" smtClean="0"/>
          </a:p>
          <a:p>
            <a:r>
              <a:rPr lang="en-US" dirty="0" smtClean="0"/>
              <a:t>Also work done in the EWK group within the WW analysis</a:t>
            </a:r>
          </a:p>
          <a:p>
            <a:endParaRPr lang="en-US" dirty="0" smtClean="0"/>
          </a:p>
          <a:p>
            <a:r>
              <a:rPr lang="en-US" dirty="0" smtClean="0"/>
              <a:t>Currently: </a:t>
            </a:r>
          </a:p>
          <a:p>
            <a:r>
              <a:rPr lang="en-US" dirty="0" smtClean="0"/>
              <a:t>Higgs PAS HIG-10-003 in parallel with the WW observation EWK-10-009 </a:t>
            </a:r>
          </a:p>
          <a:p>
            <a:endParaRPr lang="en-US" dirty="0" smtClean="0"/>
          </a:p>
          <a:p>
            <a:endParaRPr lang="en-US" dirty="0"/>
          </a:p>
        </p:txBody>
      </p:sp>
      <p:sp>
        <p:nvSpPr>
          <p:cNvPr id="7" name="Footer Placeholder 6"/>
          <p:cNvSpPr>
            <a:spLocks noGrp="1"/>
          </p:cNvSpPr>
          <p:nvPr>
            <p:ph type="ftr" sz="quarter" idx="12"/>
          </p:nvPr>
        </p:nvSpPr>
        <p:spPr/>
        <p:txBody>
          <a:bodyPr/>
          <a:lstStyle/>
          <a:p>
            <a:r>
              <a:rPr lang="en-US" smtClean="0"/>
              <a:t>Rebeca González Suárez, 19/1/2011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9 Rectángulo"/>
          <p:cNvSpPr/>
          <p:nvPr/>
        </p:nvSpPr>
        <p:spPr>
          <a:xfrm>
            <a:off x="395536" y="5299467"/>
            <a:ext cx="3455615" cy="79208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smtClean="0"/>
              <a:t>Higgs to WW*</a:t>
            </a:r>
            <a:endParaRPr lang="en-US" dirty="0"/>
          </a:p>
        </p:txBody>
      </p:sp>
      <p:pic>
        <p:nvPicPr>
          <p:cNvPr id="13" name="Picture 10"/>
          <p:cNvPicPr>
            <a:picLocks noChangeAspect="1" noChangeArrowheads="1"/>
          </p:cNvPicPr>
          <p:nvPr/>
        </p:nvPicPr>
        <p:blipFill>
          <a:blip r:embed="rId2" cstate="print"/>
          <a:srcRect/>
          <a:stretch>
            <a:fillRect/>
          </a:stretch>
        </p:blipFill>
        <p:spPr bwMode="auto">
          <a:xfrm>
            <a:off x="425969" y="3356992"/>
            <a:ext cx="3425182" cy="1872208"/>
          </a:xfrm>
          <a:prstGeom prst="rect">
            <a:avLst/>
          </a:prstGeom>
          <a:noFill/>
          <a:ln w="9525">
            <a:noFill/>
            <a:round/>
            <a:headEnd/>
            <a:tailEnd/>
          </a:ln>
          <a:effectLst/>
        </p:spPr>
      </p:pic>
      <p:sp>
        <p:nvSpPr>
          <p:cNvPr id="15" name="14 CuadroTexto"/>
          <p:cNvSpPr txBox="1"/>
          <p:nvPr/>
        </p:nvSpPr>
        <p:spPr>
          <a:xfrm>
            <a:off x="395536" y="1562758"/>
            <a:ext cx="8424936" cy="1569660"/>
          </a:xfrm>
          <a:prstGeom prst="rect">
            <a:avLst/>
          </a:prstGeom>
          <a:noFill/>
        </p:spPr>
        <p:txBody>
          <a:bodyPr wrap="square" rtlCol="0">
            <a:spAutoFit/>
          </a:bodyPr>
          <a:lstStyle/>
          <a:p>
            <a:r>
              <a:rPr lang="es-ES" sz="1600" b="1" dirty="0" smtClean="0">
                <a:solidFill>
                  <a:srgbClr val="333399"/>
                </a:solidFill>
                <a:effectLst>
                  <a:outerShdw blurRad="38100" dist="38100" dir="2700000" algn="tl">
                    <a:srgbClr val="000000">
                      <a:alpha val="43137"/>
                    </a:srgbClr>
                  </a:outerShdw>
                </a:effectLst>
              </a:rPr>
              <a:t>H </a:t>
            </a:r>
            <a:r>
              <a:rPr lang="es-ES" sz="1600" b="1" dirty="0" smtClean="0">
                <a:solidFill>
                  <a:srgbClr val="333399"/>
                </a:solidFill>
                <a:effectLst>
                  <a:outerShdw blurRad="38100" dist="38100" dir="2700000" algn="tl">
                    <a:srgbClr val="000000">
                      <a:alpha val="43137"/>
                    </a:srgbClr>
                  </a:outerShdw>
                </a:effectLst>
                <a:ea typeface="Arial Unicode MS"/>
                <a:cs typeface="Arial Unicode MS"/>
              </a:rPr>
              <a:t>→ WW* → 2l2</a:t>
            </a:r>
            <a:r>
              <a:rPr lang="el-GR" sz="1600" b="1" dirty="0" smtClean="0">
                <a:solidFill>
                  <a:srgbClr val="333399"/>
                </a:solidFill>
                <a:effectLst>
                  <a:outerShdw blurRad="38100" dist="38100" dir="2700000" algn="tl">
                    <a:srgbClr val="000000">
                      <a:alpha val="43137"/>
                    </a:srgbClr>
                  </a:outerShdw>
                </a:effectLst>
                <a:ea typeface="Arial Unicode MS"/>
                <a:cs typeface="Arial Unicode MS"/>
              </a:rPr>
              <a:t>ν</a:t>
            </a:r>
            <a:r>
              <a:rPr lang="es-ES" sz="1600" b="1" dirty="0" smtClean="0">
                <a:solidFill>
                  <a:srgbClr val="333399"/>
                </a:solidFill>
                <a:effectLst>
                  <a:outerShdw blurRad="38100" dist="38100" dir="2700000" algn="tl">
                    <a:srgbClr val="000000">
                      <a:alpha val="43137"/>
                    </a:srgbClr>
                  </a:outerShdw>
                </a:effectLst>
                <a:ea typeface="Arial Unicode MS"/>
                <a:cs typeface="Arial Unicode MS"/>
              </a:rPr>
              <a:t> </a:t>
            </a:r>
            <a:r>
              <a:rPr lang="es-ES" sz="1600" dirty="0" err="1" smtClean="0">
                <a:ea typeface="Arial Unicode MS"/>
                <a:cs typeface="Arial Unicode MS"/>
              </a:rPr>
              <a:t>considered</a:t>
            </a:r>
            <a:r>
              <a:rPr lang="es-ES" sz="1600" dirty="0" smtClean="0">
                <a:ea typeface="Arial Unicode MS"/>
                <a:cs typeface="Arial Unicode MS"/>
              </a:rPr>
              <a:t> </a:t>
            </a:r>
            <a:r>
              <a:rPr lang="es-ES" sz="1600" dirty="0" err="1" smtClean="0">
                <a:ea typeface="Arial Unicode MS"/>
                <a:cs typeface="Arial Unicode MS"/>
              </a:rPr>
              <a:t>the</a:t>
            </a:r>
            <a:r>
              <a:rPr lang="es-ES" sz="1600" dirty="0" smtClean="0">
                <a:ea typeface="Arial Unicode MS"/>
                <a:cs typeface="Arial Unicode MS"/>
              </a:rPr>
              <a:t> </a:t>
            </a:r>
            <a:r>
              <a:rPr lang="es-ES" sz="1600" dirty="0" err="1" smtClean="0">
                <a:ea typeface="Arial Unicode MS"/>
                <a:cs typeface="Arial Unicode MS"/>
              </a:rPr>
              <a:t>discovery</a:t>
            </a:r>
            <a:r>
              <a:rPr lang="es-ES" sz="1600" dirty="0" smtClean="0">
                <a:ea typeface="Arial Unicode MS"/>
                <a:cs typeface="Arial Unicode MS"/>
              </a:rPr>
              <a:t> </a:t>
            </a:r>
            <a:r>
              <a:rPr lang="es-ES" sz="1600" dirty="0" err="1" smtClean="0">
                <a:ea typeface="Arial Unicode MS"/>
                <a:cs typeface="Arial Unicode MS"/>
              </a:rPr>
              <a:t>channel</a:t>
            </a:r>
            <a:r>
              <a:rPr lang="es-ES" sz="1600" dirty="0" smtClean="0">
                <a:ea typeface="Arial Unicode MS"/>
                <a:cs typeface="Arial Unicode MS"/>
              </a:rPr>
              <a:t> </a:t>
            </a:r>
            <a:r>
              <a:rPr lang="es-ES" sz="1600" dirty="0" err="1" smtClean="0">
                <a:ea typeface="Arial Unicode MS"/>
                <a:cs typeface="Arial Unicode MS"/>
              </a:rPr>
              <a:t>for</a:t>
            </a:r>
            <a:r>
              <a:rPr lang="es-ES" sz="1600" dirty="0" smtClean="0">
                <a:ea typeface="Arial Unicode MS"/>
                <a:cs typeface="Arial Unicode MS"/>
              </a:rPr>
              <a:t> a SM </a:t>
            </a:r>
            <a:r>
              <a:rPr lang="es-ES" sz="1600" dirty="0" err="1" smtClean="0">
                <a:ea typeface="Arial Unicode MS"/>
                <a:cs typeface="Arial Unicode MS"/>
              </a:rPr>
              <a:t>Higgs</a:t>
            </a:r>
            <a:r>
              <a:rPr lang="es-ES" sz="1600" dirty="0" smtClean="0">
                <a:ea typeface="Arial Unicode MS"/>
                <a:cs typeface="Arial Unicode MS"/>
              </a:rPr>
              <a:t> </a:t>
            </a:r>
            <a:r>
              <a:rPr lang="es-ES" sz="1600" dirty="0" err="1" smtClean="0">
                <a:ea typeface="Arial Unicode MS"/>
                <a:cs typeface="Arial Unicode MS"/>
              </a:rPr>
              <a:t>boson</a:t>
            </a:r>
            <a:r>
              <a:rPr lang="es-ES" sz="1600" dirty="0" smtClean="0">
                <a:ea typeface="Arial Unicode MS"/>
                <a:cs typeface="Arial Unicode MS"/>
              </a:rPr>
              <a:t> in </a:t>
            </a:r>
            <a:r>
              <a:rPr lang="es-ES" sz="1600" dirty="0" err="1" smtClean="0">
                <a:ea typeface="Arial Unicode MS"/>
                <a:cs typeface="Arial Unicode MS"/>
              </a:rPr>
              <a:t>the</a:t>
            </a:r>
            <a:r>
              <a:rPr lang="es-ES" sz="1600" dirty="0" smtClean="0">
                <a:ea typeface="Arial Unicode MS"/>
                <a:cs typeface="Arial Unicode MS"/>
              </a:rPr>
              <a:t> </a:t>
            </a:r>
            <a:r>
              <a:rPr lang="es-ES" sz="1600" dirty="0" err="1" smtClean="0">
                <a:ea typeface="Arial Unicode MS"/>
                <a:cs typeface="Arial Unicode MS"/>
              </a:rPr>
              <a:t>mass</a:t>
            </a:r>
            <a:r>
              <a:rPr lang="es-ES" sz="1600" dirty="0" smtClean="0">
                <a:ea typeface="Arial Unicode MS"/>
                <a:cs typeface="Arial Unicode MS"/>
              </a:rPr>
              <a:t> </a:t>
            </a:r>
            <a:r>
              <a:rPr lang="es-ES" sz="1600" dirty="0" err="1" smtClean="0">
                <a:ea typeface="Arial Unicode MS"/>
                <a:cs typeface="Arial Unicode MS"/>
              </a:rPr>
              <a:t>range</a:t>
            </a:r>
            <a:r>
              <a:rPr lang="es-ES" sz="1600" dirty="0" smtClean="0">
                <a:ea typeface="Arial Unicode MS"/>
                <a:cs typeface="Arial Unicode MS"/>
              </a:rPr>
              <a:t>: </a:t>
            </a:r>
            <a:r>
              <a:rPr lang="en-US" sz="1600" b="1" dirty="0" smtClean="0">
                <a:effectLst>
                  <a:outerShdw blurRad="38100" dist="38100" dir="2700000" algn="tl">
                    <a:srgbClr val="000000">
                      <a:alpha val="43137"/>
                    </a:srgbClr>
                  </a:outerShdw>
                </a:effectLst>
                <a:cs typeface="Arial" charset="0"/>
              </a:rPr>
              <a:t>2m</a:t>
            </a:r>
            <a:r>
              <a:rPr lang="en-US" sz="1600" b="1" baseline="-25000" dirty="0" smtClean="0">
                <a:effectLst>
                  <a:outerShdw blurRad="38100" dist="38100" dir="2700000" algn="tl">
                    <a:srgbClr val="000000">
                      <a:alpha val="43137"/>
                    </a:srgbClr>
                  </a:outerShdw>
                </a:effectLst>
                <a:cs typeface="Arial" charset="0"/>
              </a:rPr>
              <a:t>W</a:t>
            </a:r>
            <a:r>
              <a:rPr lang="en-US" sz="1600" b="1" dirty="0" smtClean="0">
                <a:effectLst>
                  <a:outerShdw blurRad="38100" dist="38100" dir="2700000" algn="tl">
                    <a:srgbClr val="000000">
                      <a:alpha val="43137"/>
                    </a:srgbClr>
                  </a:outerShdw>
                </a:effectLst>
                <a:cs typeface="Arial" charset="0"/>
              </a:rPr>
              <a:t> &lt; </a:t>
            </a:r>
            <a:r>
              <a:rPr lang="en-US" sz="1600" b="1" dirty="0" err="1" smtClean="0">
                <a:effectLst>
                  <a:outerShdw blurRad="38100" dist="38100" dir="2700000" algn="tl">
                    <a:srgbClr val="000000">
                      <a:alpha val="43137"/>
                    </a:srgbClr>
                  </a:outerShdw>
                </a:effectLst>
                <a:cs typeface="Arial" charset="0"/>
              </a:rPr>
              <a:t>m</a:t>
            </a:r>
            <a:r>
              <a:rPr lang="en-US" sz="1600" b="1" baseline="-25000" dirty="0" err="1" smtClean="0">
                <a:effectLst>
                  <a:outerShdw blurRad="38100" dist="38100" dir="2700000" algn="tl">
                    <a:srgbClr val="000000">
                      <a:alpha val="43137"/>
                    </a:srgbClr>
                  </a:outerShdw>
                </a:effectLst>
                <a:cs typeface="Arial" charset="0"/>
              </a:rPr>
              <a:t>H</a:t>
            </a:r>
            <a:r>
              <a:rPr lang="en-US" sz="1600" b="1" dirty="0" smtClean="0">
                <a:effectLst>
                  <a:outerShdw blurRad="38100" dist="38100" dir="2700000" algn="tl">
                    <a:srgbClr val="000000">
                      <a:alpha val="43137"/>
                    </a:srgbClr>
                  </a:outerShdw>
                </a:effectLst>
                <a:cs typeface="Arial" charset="0"/>
              </a:rPr>
              <a:t> &lt; 2m</a:t>
            </a:r>
            <a:r>
              <a:rPr lang="en-US" sz="1600" b="1" baseline="-25000" dirty="0" smtClean="0">
                <a:effectLst>
                  <a:outerShdw blurRad="38100" dist="38100" dir="2700000" algn="tl">
                    <a:srgbClr val="000000">
                      <a:alpha val="43137"/>
                    </a:srgbClr>
                  </a:outerShdw>
                </a:effectLst>
                <a:cs typeface="Arial" charset="0"/>
              </a:rPr>
              <a:t>Z</a:t>
            </a:r>
            <a:endParaRPr lang="en-US" sz="1600" b="1" dirty="0" smtClean="0">
              <a:effectLst>
                <a:outerShdw blurRad="38100" dist="38100" dir="2700000" algn="tl">
                  <a:srgbClr val="000000">
                    <a:alpha val="43137"/>
                  </a:srgbClr>
                </a:outerShdw>
              </a:effectLst>
              <a:cs typeface="Arial" charset="0"/>
            </a:endParaRPr>
          </a:p>
          <a:p>
            <a:endParaRPr lang="es-ES" sz="1600" dirty="0" smtClean="0">
              <a:cs typeface="Arial" charset="0"/>
            </a:endParaRPr>
          </a:p>
          <a:p>
            <a:r>
              <a:rPr lang="es-ES" sz="1600" dirty="0" smtClean="0">
                <a:cs typeface="Arial" charset="0"/>
              </a:rPr>
              <a:t>+  </a:t>
            </a:r>
            <a:r>
              <a:rPr lang="es-ES" sz="1600" dirty="0" err="1" smtClean="0">
                <a:cs typeface="Arial" charset="0"/>
              </a:rPr>
              <a:t>Branching</a:t>
            </a:r>
            <a:r>
              <a:rPr lang="es-ES" sz="1600" dirty="0" smtClean="0">
                <a:cs typeface="Arial" charset="0"/>
              </a:rPr>
              <a:t> Ratio </a:t>
            </a:r>
            <a:r>
              <a:rPr lang="es-ES" sz="1600" dirty="0" err="1" smtClean="0">
                <a:cs typeface="Arial" charset="0"/>
              </a:rPr>
              <a:t>for</a:t>
            </a:r>
            <a:r>
              <a:rPr lang="es-ES" sz="1600" dirty="0" smtClean="0">
                <a:cs typeface="Arial" charset="0"/>
              </a:rPr>
              <a:t> </a:t>
            </a:r>
            <a:r>
              <a:rPr lang="es-ES" sz="1600" b="1" dirty="0" smtClean="0">
                <a:effectLst>
                  <a:outerShdw blurRad="38100" dist="38100" dir="2700000" algn="tl">
                    <a:srgbClr val="000000">
                      <a:alpha val="43137"/>
                    </a:srgbClr>
                  </a:outerShdw>
                </a:effectLst>
              </a:rPr>
              <a:t>H </a:t>
            </a:r>
            <a:r>
              <a:rPr lang="es-ES" sz="1600" b="1" dirty="0" smtClean="0">
                <a:effectLst>
                  <a:outerShdw blurRad="38100" dist="38100" dir="2700000" algn="tl">
                    <a:srgbClr val="000000">
                      <a:alpha val="43137"/>
                    </a:srgbClr>
                  </a:outerShdw>
                </a:effectLst>
                <a:ea typeface="Arial Unicode MS"/>
                <a:cs typeface="Arial Unicode MS"/>
              </a:rPr>
              <a:t>→ </a:t>
            </a:r>
            <a:r>
              <a:rPr lang="es-ES" sz="1600" b="1" dirty="0" smtClean="0">
                <a:effectLst>
                  <a:outerShdw blurRad="38100" dist="38100" dir="2700000" algn="tl">
                    <a:srgbClr val="000000">
                      <a:alpha val="43137"/>
                    </a:srgbClr>
                  </a:outerShdw>
                </a:effectLst>
                <a:cs typeface="Arial" charset="0"/>
              </a:rPr>
              <a:t>WW </a:t>
            </a:r>
            <a:r>
              <a:rPr lang="es-ES" sz="1600" dirty="0" err="1" smtClean="0">
                <a:cs typeface="Arial" charset="0"/>
              </a:rPr>
              <a:t>is</a:t>
            </a:r>
            <a:r>
              <a:rPr lang="es-ES" sz="1600" dirty="0" smtClean="0">
                <a:cs typeface="Arial" charset="0"/>
              </a:rPr>
              <a:t> </a:t>
            </a:r>
            <a:r>
              <a:rPr lang="es-ES" sz="1600" dirty="0" err="1" smtClean="0">
                <a:cs typeface="Arial" charset="0"/>
              </a:rPr>
              <a:t>close</a:t>
            </a:r>
            <a:r>
              <a:rPr lang="es-ES" sz="1600" dirty="0" smtClean="0">
                <a:cs typeface="Arial" charset="0"/>
              </a:rPr>
              <a:t> </a:t>
            </a:r>
            <a:r>
              <a:rPr lang="es-ES" sz="1600" dirty="0" err="1" smtClean="0">
                <a:cs typeface="Arial" charset="0"/>
              </a:rPr>
              <a:t>to</a:t>
            </a:r>
            <a:r>
              <a:rPr lang="es-ES" sz="1600" dirty="0" smtClean="0">
                <a:cs typeface="Arial" charset="0"/>
              </a:rPr>
              <a:t> 1 in </a:t>
            </a:r>
            <a:r>
              <a:rPr lang="es-ES" sz="1600" dirty="0" err="1" smtClean="0">
                <a:cs typeface="Arial" charset="0"/>
              </a:rPr>
              <a:t>this</a:t>
            </a:r>
            <a:r>
              <a:rPr lang="es-ES" sz="1600" dirty="0" smtClean="0">
                <a:cs typeface="Arial" charset="0"/>
              </a:rPr>
              <a:t> </a:t>
            </a:r>
            <a:r>
              <a:rPr lang="es-ES" sz="1600" dirty="0" err="1" smtClean="0">
                <a:cs typeface="Arial" charset="0"/>
              </a:rPr>
              <a:t>region</a:t>
            </a:r>
            <a:r>
              <a:rPr lang="es-ES" sz="1600" dirty="0" smtClean="0">
                <a:cs typeface="Arial" charset="0"/>
              </a:rPr>
              <a:t> </a:t>
            </a:r>
            <a:r>
              <a:rPr lang="es-ES" sz="1600" b="1" dirty="0" smtClean="0">
                <a:effectLst>
                  <a:outerShdw blurRad="38100" dist="38100" dir="2700000" algn="tl">
                    <a:srgbClr val="000000">
                      <a:alpha val="43137"/>
                    </a:srgbClr>
                  </a:outerShdw>
                </a:effectLst>
              </a:rPr>
              <a:t>(~2M</a:t>
            </a:r>
            <a:r>
              <a:rPr lang="es-ES" sz="1600" b="1" baseline="-25000" dirty="0" smtClean="0">
                <a:effectLst>
                  <a:outerShdw blurRad="38100" dist="38100" dir="2700000" algn="tl">
                    <a:srgbClr val="000000">
                      <a:alpha val="43137"/>
                    </a:srgbClr>
                  </a:outerShdw>
                </a:effectLst>
              </a:rPr>
              <a:t>W</a:t>
            </a:r>
            <a:r>
              <a:rPr lang="es-ES" sz="1600" b="1" dirty="0" smtClean="0">
                <a:effectLst>
                  <a:outerShdw blurRad="38100" dist="38100" dir="2700000" algn="tl">
                    <a:srgbClr val="000000">
                      <a:alpha val="43137"/>
                    </a:srgbClr>
                  </a:outerShdw>
                </a:effectLst>
              </a:rPr>
              <a:t>) </a:t>
            </a:r>
          </a:p>
          <a:p>
            <a:r>
              <a:rPr lang="es-ES" sz="1600" dirty="0" smtClean="0">
                <a:cs typeface="Arial" charset="0"/>
              </a:rPr>
              <a:t>+  </a:t>
            </a:r>
            <a:r>
              <a:rPr lang="es-ES" sz="1600" dirty="0" err="1" smtClean="0">
                <a:cs typeface="Arial" charset="0"/>
              </a:rPr>
              <a:t>Leptonic</a:t>
            </a:r>
            <a:r>
              <a:rPr lang="es-ES" sz="1600" dirty="0" smtClean="0">
                <a:cs typeface="Arial" charset="0"/>
              </a:rPr>
              <a:t> final </a:t>
            </a:r>
            <a:r>
              <a:rPr lang="es-ES" sz="1600" dirty="0" err="1" smtClean="0">
                <a:cs typeface="Arial" charset="0"/>
              </a:rPr>
              <a:t>state</a:t>
            </a:r>
            <a:r>
              <a:rPr lang="es-ES" sz="1600" dirty="0" smtClean="0">
                <a:cs typeface="Arial" charset="0"/>
              </a:rPr>
              <a:t> has a </a:t>
            </a:r>
            <a:r>
              <a:rPr lang="es-ES" sz="1600" b="1" dirty="0" err="1" smtClean="0">
                <a:solidFill>
                  <a:srgbClr val="333399"/>
                </a:solidFill>
                <a:effectLst>
                  <a:outerShdw blurRad="38100" dist="38100" dir="2700000" algn="tl">
                    <a:srgbClr val="000000">
                      <a:alpha val="43137"/>
                    </a:srgbClr>
                  </a:outerShdw>
                </a:effectLst>
                <a:cs typeface="Arial" charset="0"/>
              </a:rPr>
              <a:t>clear</a:t>
            </a:r>
            <a:r>
              <a:rPr lang="es-ES" sz="1600" b="1" dirty="0" smtClean="0">
                <a:solidFill>
                  <a:srgbClr val="333399"/>
                </a:solidFill>
                <a:effectLst>
                  <a:outerShdw blurRad="38100" dist="38100" dir="2700000" algn="tl">
                    <a:srgbClr val="000000">
                      <a:alpha val="43137"/>
                    </a:srgbClr>
                  </a:outerShdw>
                </a:effectLst>
                <a:cs typeface="Arial" charset="0"/>
              </a:rPr>
              <a:t> </a:t>
            </a:r>
            <a:r>
              <a:rPr lang="es-ES" sz="1600" b="1" dirty="0" err="1" smtClean="0">
                <a:solidFill>
                  <a:srgbClr val="333399"/>
                </a:solidFill>
                <a:effectLst>
                  <a:outerShdw blurRad="38100" dist="38100" dir="2700000" algn="tl">
                    <a:srgbClr val="000000">
                      <a:alpha val="43137"/>
                    </a:srgbClr>
                  </a:outerShdw>
                </a:effectLst>
                <a:cs typeface="Arial" charset="0"/>
              </a:rPr>
              <a:t>signature</a:t>
            </a:r>
            <a:endParaRPr lang="es-ES" sz="1600" b="1" dirty="0" smtClean="0">
              <a:solidFill>
                <a:srgbClr val="333399"/>
              </a:solidFill>
              <a:effectLst>
                <a:outerShdw blurRad="38100" dist="38100" dir="2700000" algn="tl">
                  <a:srgbClr val="000000">
                    <a:alpha val="43137"/>
                  </a:srgbClr>
                </a:outerShdw>
              </a:effectLst>
              <a:cs typeface="Arial" charset="0"/>
            </a:endParaRPr>
          </a:p>
          <a:p>
            <a:r>
              <a:rPr lang="es-ES" sz="1600" dirty="0" smtClean="0"/>
              <a:t>-   </a:t>
            </a:r>
            <a:r>
              <a:rPr lang="es-ES" sz="1600" b="1" dirty="0" smtClean="0">
                <a:solidFill>
                  <a:srgbClr val="333399"/>
                </a:solidFill>
                <a:effectLst>
                  <a:outerShdw blurRad="38100" dist="38100" dir="2700000" algn="tl">
                    <a:srgbClr val="000000">
                      <a:alpha val="43137"/>
                    </a:srgbClr>
                  </a:outerShdw>
                </a:effectLst>
              </a:rPr>
              <a:t>No </a:t>
            </a:r>
            <a:r>
              <a:rPr lang="es-ES" sz="1600" b="1" dirty="0" err="1" smtClean="0">
                <a:solidFill>
                  <a:srgbClr val="333399"/>
                </a:solidFill>
                <a:effectLst>
                  <a:outerShdw blurRad="38100" dist="38100" dir="2700000" algn="tl">
                    <a:srgbClr val="000000">
                      <a:alpha val="43137"/>
                    </a:srgbClr>
                  </a:outerShdw>
                </a:effectLst>
              </a:rPr>
              <a:t>clear</a:t>
            </a:r>
            <a:r>
              <a:rPr lang="es-ES" sz="1600" b="1" dirty="0" smtClean="0">
                <a:solidFill>
                  <a:srgbClr val="333399"/>
                </a:solidFill>
                <a:effectLst>
                  <a:outerShdw blurRad="38100" dist="38100" dir="2700000" algn="tl">
                    <a:srgbClr val="000000">
                      <a:alpha val="43137"/>
                    </a:srgbClr>
                  </a:outerShdw>
                </a:effectLst>
              </a:rPr>
              <a:t> </a:t>
            </a:r>
            <a:r>
              <a:rPr lang="es-ES" sz="1600" b="1" dirty="0" err="1" smtClean="0">
                <a:solidFill>
                  <a:srgbClr val="333399"/>
                </a:solidFill>
                <a:effectLst>
                  <a:outerShdw blurRad="38100" dist="38100" dir="2700000" algn="tl">
                    <a:srgbClr val="000000">
                      <a:alpha val="43137"/>
                    </a:srgbClr>
                  </a:outerShdw>
                </a:effectLst>
              </a:rPr>
              <a:t>Higgs</a:t>
            </a:r>
            <a:r>
              <a:rPr lang="es-ES" sz="1600" b="1" dirty="0" smtClean="0">
                <a:solidFill>
                  <a:srgbClr val="333399"/>
                </a:solidFill>
                <a:effectLst>
                  <a:outerShdw blurRad="38100" dist="38100" dir="2700000" algn="tl">
                    <a:srgbClr val="000000">
                      <a:alpha val="43137"/>
                    </a:srgbClr>
                  </a:outerShdw>
                </a:effectLst>
              </a:rPr>
              <a:t> </a:t>
            </a:r>
            <a:r>
              <a:rPr lang="es-ES" sz="1600" b="1" dirty="0" err="1" smtClean="0">
                <a:solidFill>
                  <a:srgbClr val="333399"/>
                </a:solidFill>
                <a:effectLst>
                  <a:outerShdw blurRad="38100" dist="38100" dir="2700000" algn="tl">
                    <a:srgbClr val="000000">
                      <a:alpha val="43137"/>
                    </a:srgbClr>
                  </a:outerShdw>
                </a:effectLst>
              </a:rPr>
              <a:t>mass</a:t>
            </a:r>
            <a:r>
              <a:rPr lang="es-ES" sz="1600" b="1" dirty="0" smtClean="0">
                <a:solidFill>
                  <a:srgbClr val="333399"/>
                </a:solidFill>
                <a:effectLst>
                  <a:outerShdw blurRad="38100" dist="38100" dir="2700000" algn="tl">
                    <a:srgbClr val="000000">
                      <a:alpha val="43137"/>
                    </a:srgbClr>
                  </a:outerShdw>
                </a:effectLst>
              </a:rPr>
              <a:t> </a:t>
            </a:r>
            <a:r>
              <a:rPr lang="es-ES" sz="1600" b="1" dirty="0" err="1" smtClean="0">
                <a:solidFill>
                  <a:srgbClr val="333399"/>
                </a:solidFill>
                <a:effectLst>
                  <a:outerShdw blurRad="38100" dist="38100" dir="2700000" algn="tl">
                    <a:srgbClr val="000000">
                      <a:alpha val="43137"/>
                    </a:srgbClr>
                  </a:outerShdw>
                </a:effectLst>
              </a:rPr>
              <a:t>peak</a:t>
            </a:r>
            <a:r>
              <a:rPr lang="es-ES" sz="1600" b="1" dirty="0" smtClean="0">
                <a:solidFill>
                  <a:srgbClr val="333399"/>
                </a:solidFill>
                <a:effectLst>
                  <a:outerShdw blurRad="38100" dist="38100" dir="2700000" algn="tl">
                    <a:srgbClr val="000000">
                      <a:alpha val="43137"/>
                    </a:srgbClr>
                  </a:outerShdw>
                </a:effectLst>
              </a:rPr>
              <a:t> </a:t>
            </a:r>
            <a:r>
              <a:rPr lang="es-ES" sz="1600" dirty="0" smtClean="0"/>
              <a:t>can </a:t>
            </a:r>
            <a:r>
              <a:rPr lang="es-ES" sz="1600" dirty="0" err="1" smtClean="0"/>
              <a:t>be</a:t>
            </a:r>
            <a:r>
              <a:rPr lang="es-ES" sz="1600" dirty="0" smtClean="0"/>
              <a:t> </a:t>
            </a:r>
            <a:r>
              <a:rPr lang="es-ES" sz="1600" dirty="0" err="1" smtClean="0"/>
              <a:t>reconstructed</a:t>
            </a:r>
            <a:endParaRPr lang="en-US" sz="1600" dirty="0"/>
          </a:p>
        </p:txBody>
      </p:sp>
      <p:sp>
        <p:nvSpPr>
          <p:cNvPr id="17" name="16 CuadroTexto"/>
          <p:cNvSpPr txBox="1"/>
          <p:nvPr/>
        </p:nvSpPr>
        <p:spPr>
          <a:xfrm>
            <a:off x="4195850" y="3397756"/>
            <a:ext cx="4720207" cy="2092881"/>
          </a:xfrm>
          <a:prstGeom prst="rect">
            <a:avLst/>
          </a:prstGeom>
          <a:noFill/>
        </p:spPr>
        <p:txBody>
          <a:bodyPr wrap="square" rtlCol="0">
            <a:spAutoFit/>
          </a:bodyPr>
          <a:lstStyle/>
          <a:p>
            <a:r>
              <a:rPr lang="es-ES" sz="1600" dirty="0" err="1" smtClean="0"/>
              <a:t>The</a:t>
            </a:r>
            <a:r>
              <a:rPr lang="es-ES" sz="1600" dirty="0" smtClean="0"/>
              <a:t> </a:t>
            </a:r>
            <a:r>
              <a:rPr lang="es-ES" sz="1600" b="1" dirty="0" err="1" smtClean="0">
                <a:effectLst>
                  <a:outerShdw blurRad="38100" dist="38100" dir="2700000" algn="tl">
                    <a:srgbClr val="000000">
                      <a:alpha val="43137"/>
                    </a:srgbClr>
                  </a:outerShdw>
                </a:effectLst>
              </a:rPr>
              <a:t>signal</a:t>
            </a:r>
            <a:r>
              <a:rPr lang="es-ES" sz="1600" dirty="0" smtClean="0"/>
              <a:t> </a:t>
            </a:r>
            <a:r>
              <a:rPr lang="es-ES" sz="1600" dirty="0" err="1" smtClean="0"/>
              <a:t>is</a:t>
            </a:r>
            <a:r>
              <a:rPr lang="es-ES" sz="1600" dirty="0" smtClean="0"/>
              <a:t> </a:t>
            </a:r>
            <a:r>
              <a:rPr lang="es-ES" sz="1600" dirty="0" err="1" smtClean="0"/>
              <a:t>characterizad</a:t>
            </a:r>
            <a:r>
              <a:rPr lang="es-ES" sz="1600" dirty="0" smtClean="0"/>
              <a:t> </a:t>
            </a:r>
            <a:r>
              <a:rPr lang="es-ES" sz="1600" dirty="0" err="1" smtClean="0"/>
              <a:t>by</a:t>
            </a:r>
            <a:r>
              <a:rPr lang="es-ES" sz="1600" dirty="0" smtClean="0"/>
              <a:t>:</a:t>
            </a:r>
          </a:p>
          <a:p>
            <a:endParaRPr lang="es-ES" sz="1600" dirty="0" smtClean="0"/>
          </a:p>
          <a:p>
            <a:pPr>
              <a:buFontTx/>
              <a:buChar char="-"/>
            </a:pPr>
            <a:r>
              <a:rPr lang="es-ES" sz="1600" b="1" dirty="0" err="1" smtClean="0">
                <a:effectLst>
                  <a:outerShdw blurRad="38100" dist="38100" dir="2700000" algn="tl">
                    <a:srgbClr val="000000">
                      <a:alpha val="43137"/>
                    </a:srgbClr>
                  </a:outerShdw>
                </a:effectLst>
              </a:rPr>
              <a:t>Two</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isolated</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leptons</a:t>
            </a:r>
            <a:r>
              <a:rPr lang="es-ES" sz="1600" b="1" dirty="0" smtClean="0">
                <a:effectLst>
                  <a:outerShdw blurRad="38100" dist="38100" dir="2700000" algn="tl">
                    <a:srgbClr val="000000">
                      <a:alpha val="43137"/>
                    </a:srgbClr>
                  </a:outerShdw>
                </a:effectLst>
              </a:rPr>
              <a:t> </a:t>
            </a:r>
            <a:r>
              <a:rPr lang="es-ES" sz="1600" dirty="0" smtClean="0"/>
              <a:t>(</a:t>
            </a:r>
            <a:r>
              <a:rPr lang="es-ES" sz="1600" b="1" dirty="0" smtClean="0">
                <a:solidFill>
                  <a:schemeClr val="accent2"/>
                </a:solidFill>
                <a:effectLst>
                  <a:outerShdw blurRad="38100" dist="38100" dir="2700000" algn="tl">
                    <a:srgbClr val="000000">
                      <a:alpha val="43137"/>
                    </a:srgbClr>
                  </a:outerShdw>
                </a:effectLst>
              </a:rPr>
              <a:t>e/µ</a:t>
            </a:r>
            <a:r>
              <a:rPr lang="es-ES" sz="1600" dirty="0" smtClean="0"/>
              <a:t>) </a:t>
            </a:r>
            <a:r>
              <a:rPr lang="es-ES" sz="1600" dirty="0" err="1" smtClean="0"/>
              <a:t>with</a:t>
            </a:r>
            <a:r>
              <a:rPr lang="es-ES" sz="1600" dirty="0" smtClean="0"/>
              <a:t> </a:t>
            </a:r>
            <a:r>
              <a:rPr lang="es-ES" sz="1600" dirty="0" err="1" smtClean="0"/>
              <a:t>opposite</a:t>
            </a:r>
            <a:r>
              <a:rPr lang="es-ES" sz="1600" dirty="0" smtClean="0"/>
              <a:t> </a:t>
            </a:r>
            <a:r>
              <a:rPr lang="es-ES" sz="1600" dirty="0" err="1" smtClean="0"/>
              <a:t>charge</a:t>
            </a:r>
            <a:r>
              <a:rPr lang="es-ES" sz="1600" dirty="0" smtClean="0"/>
              <a:t>  and </a:t>
            </a:r>
            <a:r>
              <a:rPr lang="es-ES" sz="1600" dirty="0" err="1" smtClean="0"/>
              <a:t>small</a:t>
            </a:r>
            <a:r>
              <a:rPr lang="es-ES" sz="1600" dirty="0" smtClean="0"/>
              <a:t> </a:t>
            </a:r>
            <a:r>
              <a:rPr lang="es-ES" sz="1600" dirty="0" err="1" smtClean="0"/>
              <a:t>opening</a:t>
            </a:r>
            <a:r>
              <a:rPr lang="es-ES" sz="1600" dirty="0" smtClean="0"/>
              <a:t> </a:t>
            </a:r>
            <a:r>
              <a:rPr lang="es-ES" sz="1600" dirty="0" err="1" smtClean="0"/>
              <a:t>angle</a:t>
            </a:r>
            <a:endParaRPr lang="es-ES" sz="1600" dirty="0" smtClean="0"/>
          </a:p>
          <a:p>
            <a:pPr>
              <a:buFontTx/>
              <a:buChar char="-"/>
            </a:pPr>
            <a:endParaRPr lang="es-ES" sz="1600" dirty="0" smtClean="0"/>
          </a:p>
          <a:p>
            <a:pPr>
              <a:buFontTx/>
              <a:buChar char="-"/>
            </a:pPr>
            <a:r>
              <a:rPr lang="es-ES" sz="1600" b="1" dirty="0" err="1" smtClean="0">
                <a:effectLst>
                  <a:outerShdw blurRad="38100" dist="38100" dir="2700000" algn="tl">
                    <a:srgbClr val="000000">
                      <a:alpha val="43137"/>
                    </a:srgbClr>
                  </a:outerShdw>
                </a:effectLst>
              </a:rPr>
              <a:t>Missing</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Transverse</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Energy</a:t>
            </a:r>
            <a:r>
              <a:rPr lang="es-ES" sz="1600" dirty="0" smtClean="0"/>
              <a:t> (</a:t>
            </a:r>
            <a:r>
              <a:rPr lang="el-GR" sz="1600" b="1" dirty="0" smtClean="0">
                <a:solidFill>
                  <a:srgbClr val="333399"/>
                </a:solidFill>
                <a:effectLst>
                  <a:outerShdw blurRad="38100" dist="38100" dir="2700000" algn="tl">
                    <a:srgbClr val="000000">
                      <a:alpha val="43137"/>
                    </a:srgbClr>
                  </a:outerShdw>
                </a:effectLst>
              </a:rPr>
              <a:t>ν</a:t>
            </a:r>
            <a:r>
              <a:rPr lang="es-ES" sz="1600" dirty="0" smtClean="0"/>
              <a:t>)</a:t>
            </a:r>
          </a:p>
          <a:p>
            <a:pPr>
              <a:buFontTx/>
              <a:buChar char="-"/>
            </a:pPr>
            <a:endParaRPr lang="es-ES" sz="1600" dirty="0" smtClean="0"/>
          </a:p>
          <a:p>
            <a:pPr>
              <a:buFontTx/>
              <a:buChar char="-"/>
            </a:pPr>
            <a:r>
              <a:rPr lang="es-ES" sz="1600" b="1" dirty="0" smtClean="0">
                <a:effectLst>
                  <a:outerShdw blurRad="38100" dist="38100" dir="2700000" algn="tl">
                    <a:srgbClr val="000000">
                      <a:alpha val="43137"/>
                    </a:srgbClr>
                  </a:outerShdw>
                </a:effectLst>
              </a:rPr>
              <a:t>No central jet </a:t>
            </a:r>
            <a:r>
              <a:rPr lang="es-ES" sz="1600" b="1" dirty="0" err="1" smtClean="0">
                <a:effectLst>
                  <a:outerShdw blurRad="38100" dist="38100" dir="2700000" algn="tl">
                    <a:srgbClr val="000000">
                      <a:alpha val="43137"/>
                    </a:srgbClr>
                  </a:outerShdw>
                </a:effectLst>
              </a:rPr>
              <a:t>activity</a:t>
            </a:r>
            <a:endParaRPr lang="es-ES" sz="1600" b="1" dirty="0" smtClean="0">
              <a:effectLst>
                <a:outerShdw blurRad="38100" dist="38100" dir="2700000" algn="tl">
                  <a:srgbClr val="000000">
                    <a:alpha val="43137"/>
                  </a:srgbClr>
                </a:outerShdw>
              </a:effectLst>
            </a:endParaRPr>
          </a:p>
        </p:txBody>
      </p:sp>
      <p:sp>
        <p:nvSpPr>
          <p:cNvPr id="25" name="24 CuadroTexto"/>
          <p:cNvSpPr txBox="1"/>
          <p:nvPr/>
        </p:nvSpPr>
        <p:spPr>
          <a:xfrm>
            <a:off x="436319" y="5342150"/>
            <a:ext cx="3322845" cy="646331"/>
          </a:xfrm>
          <a:prstGeom prst="rect">
            <a:avLst/>
          </a:prstGeom>
          <a:noFill/>
        </p:spPr>
        <p:txBody>
          <a:bodyPr wrap="none" rtlCol="0">
            <a:spAutoFit/>
          </a:bodyPr>
          <a:lstStyle/>
          <a:p>
            <a:pPr algn="ctr"/>
            <a:r>
              <a:rPr lang="es-ES" b="1" dirty="0" err="1" smtClean="0">
                <a:solidFill>
                  <a:schemeClr val="tx2"/>
                </a:solidFill>
                <a:effectLst>
                  <a:outerShdw blurRad="38100" dist="38100" dir="2700000" algn="tl">
                    <a:srgbClr val="000000">
                      <a:alpha val="43137"/>
                    </a:srgbClr>
                  </a:outerShdw>
                </a:effectLst>
              </a:rPr>
              <a:t>gg</a:t>
            </a:r>
            <a:r>
              <a:rPr lang="es-ES" b="1" dirty="0" smtClean="0">
                <a:solidFill>
                  <a:schemeClr val="tx2"/>
                </a:solidFill>
                <a:effectLst>
                  <a:outerShdw blurRad="38100" dist="38100" dir="2700000" algn="tl">
                    <a:srgbClr val="000000">
                      <a:alpha val="43137"/>
                    </a:srgbClr>
                  </a:outerShdw>
                </a:effectLst>
              </a:rPr>
              <a:t> </a:t>
            </a:r>
            <a:r>
              <a:rPr lang="es-ES" b="1" dirty="0" smtClean="0">
                <a:solidFill>
                  <a:schemeClr val="tx2"/>
                </a:solidFill>
                <a:effectLst>
                  <a:outerShdw blurRad="38100" dist="38100" dir="2700000" algn="tl">
                    <a:srgbClr val="000000">
                      <a:alpha val="43137"/>
                    </a:srgbClr>
                  </a:outerShdw>
                </a:effectLst>
                <a:ea typeface="Arial Unicode MS"/>
                <a:cs typeface="Arial Unicode MS"/>
              </a:rPr>
              <a:t>→ </a:t>
            </a:r>
            <a:r>
              <a:rPr lang="es-ES" b="1" dirty="0" smtClean="0">
                <a:solidFill>
                  <a:schemeClr val="tx2"/>
                </a:solidFill>
                <a:effectLst>
                  <a:outerShdw blurRad="38100" dist="38100" dir="2700000" algn="tl">
                    <a:srgbClr val="000000">
                      <a:alpha val="43137"/>
                    </a:srgbClr>
                  </a:outerShdw>
                </a:effectLst>
              </a:rPr>
              <a:t>H </a:t>
            </a:r>
            <a:r>
              <a:rPr lang="es-ES" b="1" dirty="0" smtClean="0">
                <a:solidFill>
                  <a:schemeClr val="tx2"/>
                </a:solidFill>
                <a:effectLst>
                  <a:outerShdw blurRad="38100" dist="38100" dir="2700000" algn="tl">
                    <a:srgbClr val="000000">
                      <a:alpha val="43137"/>
                    </a:srgbClr>
                  </a:outerShdw>
                </a:effectLst>
                <a:ea typeface="Arial Unicode MS"/>
                <a:cs typeface="Arial Unicode MS"/>
              </a:rPr>
              <a:t>→ WW* → 2µ2</a:t>
            </a:r>
            <a:r>
              <a:rPr lang="el-GR" b="1" dirty="0" smtClean="0">
                <a:solidFill>
                  <a:schemeClr val="tx2"/>
                </a:solidFill>
                <a:effectLst>
                  <a:outerShdw blurRad="38100" dist="38100" dir="2700000" algn="tl">
                    <a:srgbClr val="000000">
                      <a:alpha val="43137"/>
                    </a:srgbClr>
                  </a:outerShdw>
                </a:effectLst>
                <a:ea typeface="Arial Unicode MS"/>
                <a:cs typeface="Arial Unicode MS"/>
              </a:rPr>
              <a:t>ν</a:t>
            </a:r>
            <a:endParaRPr lang="es-ES" b="1" dirty="0" smtClean="0">
              <a:solidFill>
                <a:schemeClr val="tx2"/>
              </a:solidFill>
              <a:effectLst>
                <a:outerShdw blurRad="38100" dist="38100" dir="2700000" algn="tl">
                  <a:srgbClr val="000000">
                    <a:alpha val="43137"/>
                  </a:srgbClr>
                </a:outerShdw>
              </a:effectLst>
              <a:ea typeface="Arial Unicode MS"/>
              <a:cs typeface="Arial Unicode MS"/>
            </a:endParaRPr>
          </a:p>
          <a:p>
            <a:pPr algn="ctr"/>
            <a:r>
              <a:rPr lang="es-ES" b="1" dirty="0" smtClean="0">
                <a:solidFill>
                  <a:schemeClr val="tx2"/>
                </a:solidFill>
                <a:effectLst>
                  <a:outerShdw blurRad="38100" dist="38100" dir="2700000" algn="tl">
                    <a:srgbClr val="000000">
                      <a:alpha val="43137"/>
                    </a:srgbClr>
                  </a:outerShdw>
                </a:effectLst>
                <a:ea typeface="Arial Unicode MS"/>
                <a:cs typeface="Arial Unicode MS"/>
              </a:rPr>
              <a:t>120 ≤ </a:t>
            </a:r>
            <a:r>
              <a:rPr lang="es-ES" b="1" dirty="0" err="1" smtClean="0">
                <a:solidFill>
                  <a:schemeClr val="tx2"/>
                </a:solidFill>
                <a:effectLst>
                  <a:outerShdw blurRad="38100" dist="38100" dir="2700000" algn="tl">
                    <a:srgbClr val="000000">
                      <a:alpha val="43137"/>
                    </a:srgbClr>
                  </a:outerShdw>
                </a:effectLst>
                <a:ea typeface="Arial Unicode MS"/>
                <a:cs typeface="Arial Unicode MS"/>
              </a:rPr>
              <a:t>mH</a:t>
            </a:r>
            <a:r>
              <a:rPr lang="es-ES" b="1" dirty="0" smtClean="0">
                <a:solidFill>
                  <a:schemeClr val="tx2"/>
                </a:solidFill>
                <a:effectLst>
                  <a:outerShdw blurRad="38100" dist="38100" dir="2700000" algn="tl">
                    <a:srgbClr val="000000">
                      <a:alpha val="43137"/>
                    </a:srgbClr>
                  </a:outerShdw>
                </a:effectLst>
                <a:ea typeface="Arial Unicode MS"/>
                <a:cs typeface="Arial Unicode MS"/>
              </a:rPr>
              <a:t> ≤ 200 </a:t>
            </a:r>
            <a:r>
              <a:rPr lang="es-ES" b="1" dirty="0" err="1" smtClean="0">
                <a:solidFill>
                  <a:schemeClr val="tx2"/>
                </a:solidFill>
                <a:effectLst>
                  <a:outerShdw blurRad="38100" dist="38100" dir="2700000" algn="tl">
                    <a:srgbClr val="000000">
                      <a:alpha val="43137"/>
                    </a:srgbClr>
                  </a:outerShdw>
                </a:effectLst>
                <a:ea typeface="Arial Unicode MS"/>
                <a:cs typeface="Arial Unicode MS"/>
              </a:rPr>
              <a:t>GeV</a:t>
            </a:r>
            <a:r>
              <a:rPr lang="es-ES" b="1" dirty="0" smtClean="0">
                <a:solidFill>
                  <a:schemeClr val="tx2"/>
                </a:solidFill>
                <a:effectLst>
                  <a:outerShdw blurRad="38100" dist="38100" dir="2700000" algn="tl">
                    <a:srgbClr val="000000">
                      <a:alpha val="43137"/>
                    </a:srgbClr>
                  </a:outerShdw>
                </a:effectLst>
                <a:ea typeface="Arial Unicode MS"/>
                <a:cs typeface="Arial Unicode MS"/>
              </a:rPr>
              <a:t>/c</a:t>
            </a:r>
            <a:r>
              <a:rPr lang="es-ES" b="1" baseline="30000" dirty="0" smtClean="0">
                <a:solidFill>
                  <a:schemeClr val="tx2"/>
                </a:solidFill>
                <a:effectLst>
                  <a:outerShdw blurRad="38100" dist="38100" dir="2700000" algn="tl">
                    <a:srgbClr val="000000">
                      <a:alpha val="43137"/>
                    </a:srgbClr>
                  </a:outerShdw>
                </a:effectLst>
                <a:ea typeface="Arial Unicode MS"/>
                <a:cs typeface="Arial Unicode MS"/>
              </a:rPr>
              <a:t>2</a:t>
            </a:r>
            <a:r>
              <a:rPr lang="es-ES" b="1" dirty="0" smtClean="0">
                <a:solidFill>
                  <a:schemeClr val="tx2"/>
                </a:solidFill>
                <a:effectLst>
                  <a:outerShdw blurRad="38100" dist="38100" dir="2700000" algn="tl">
                    <a:srgbClr val="000000">
                      <a:alpha val="43137"/>
                    </a:srgbClr>
                  </a:outerShdw>
                </a:effectLst>
              </a:rPr>
              <a:t>  </a:t>
            </a:r>
            <a:endParaRPr lang="en-US" b="1" dirty="0">
              <a:solidFill>
                <a:schemeClr val="tx2"/>
              </a:solidFill>
              <a:effectLst>
                <a:outerShdw blurRad="38100" dist="38100" dir="2700000" algn="tl">
                  <a:srgbClr val="000000">
                    <a:alpha val="43137"/>
                  </a:srgbClr>
                </a:outerShdw>
              </a:effectLst>
            </a:endParaRPr>
          </a:p>
        </p:txBody>
      </p:sp>
      <p:sp>
        <p:nvSpPr>
          <p:cNvPr id="18" name="Slide Number Placeholder 17"/>
          <p:cNvSpPr>
            <a:spLocks noGrp="1"/>
          </p:cNvSpPr>
          <p:nvPr>
            <p:ph type="sldNum" sz="quarter" idx="11"/>
          </p:nvPr>
        </p:nvSpPr>
        <p:spPr/>
        <p:txBody>
          <a:bodyPr/>
          <a:lstStyle/>
          <a:p>
            <a:fld id="{173356AA-62FE-604A-8FA3-A57044A0224D}" type="slidenum">
              <a:rPr lang="en-US" smtClean="0"/>
              <a:pPr/>
              <a:t>7</a:t>
            </a:fld>
            <a:endParaRPr lang="en-US"/>
          </a:p>
        </p:txBody>
      </p:sp>
      <p:sp>
        <p:nvSpPr>
          <p:cNvPr id="19" name="Footer Placeholder 18"/>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Signal and Backgrounds</a:t>
            </a:r>
            <a:endParaRPr lang="en-US" dirty="0"/>
          </a:p>
        </p:txBody>
      </p:sp>
      <p:sp>
        <p:nvSpPr>
          <p:cNvPr id="15" name="Rectangle 11"/>
          <p:cNvSpPr>
            <a:spLocks noChangeArrowheads="1"/>
          </p:cNvSpPr>
          <p:nvPr/>
        </p:nvSpPr>
        <p:spPr bwMode="auto">
          <a:xfrm>
            <a:off x="323528" y="1586330"/>
            <a:ext cx="7200800" cy="86177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es-ES_tradnl" sz="1600" b="1" dirty="0" err="1">
                <a:effectLst>
                  <a:outerShdw blurRad="38100" dist="38100" dir="2700000" algn="tl">
                    <a:srgbClr val="000000">
                      <a:alpha val="43137"/>
                    </a:srgbClr>
                  </a:outerShdw>
                </a:effectLst>
              </a:rPr>
              <a:t>Backgrounds</a:t>
            </a:r>
            <a:r>
              <a:rPr lang="es-ES_tradnl" sz="1600" b="1" dirty="0">
                <a:effectLst>
                  <a:outerShdw blurRad="38100" dist="38100" dir="2700000" algn="tl">
                    <a:srgbClr val="000000">
                      <a:alpha val="43137"/>
                    </a:srgbClr>
                  </a:outerShdw>
                </a:effectLst>
              </a:rPr>
              <a:t>:</a:t>
            </a:r>
          </a:p>
          <a:p>
            <a:r>
              <a:rPr lang="en-US" sz="1600" dirty="0"/>
              <a:t>All sources of real or fake multi-lepton final states + missing </a:t>
            </a:r>
            <a:r>
              <a:rPr lang="en-US" sz="1600" dirty="0" smtClean="0"/>
              <a:t>ET</a:t>
            </a:r>
          </a:p>
          <a:p>
            <a:r>
              <a:rPr lang="en-US" sz="1600" dirty="0" smtClean="0">
                <a:ea typeface="Arial Unicode MS"/>
                <a:cs typeface="Arial Unicode MS"/>
              </a:rPr>
              <a:t>→ </a:t>
            </a:r>
            <a:r>
              <a:rPr lang="en-US" sz="1600" b="1" dirty="0" err="1" smtClean="0">
                <a:solidFill>
                  <a:schemeClr val="tx2"/>
                </a:solidFill>
                <a:effectLst>
                  <a:outerShdw blurRad="38100" dist="38100" dir="2700000" algn="tl">
                    <a:srgbClr val="000000">
                      <a:alpha val="43137"/>
                    </a:srgbClr>
                  </a:outerShdw>
                </a:effectLst>
              </a:rPr>
              <a:t>ttbar</a:t>
            </a:r>
            <a:r>
              <a:rPr lang="en-US" sz="1600" dirty="0" smtClean="0"/>
              <a:t> (</a:t>
            </a:r>
            <a:r>
              <a:rPr lang="en-US" sz="1600" b="1" dirty="0" err="1" smtClean="0">
                <a:effectLst>
                  <a:outerShdw blurRad="38100" dist="38100" dir="2700000" algn="tl">
                    <a:srgbClr val="000000">
                      <a:alpha val="43137"/>
                    </a:srgbClr>
                  </a:outerShdw>
                </a:effectLst>
              </a:rPr>
              <a:t>tW</a:t>
            </a:r>
            <a:r>
              <a:rPr lang="en-US" sz="1600" dirty="0" smtClean="0"/>
              <a:t>), </a:t>
            </a:r>
            <a:r>
              <a:rPr lang="en-US" sz="1600" b="1" dirty="0" smtClean="0">
                <a:solidFill>
                  <a:schemeClr val="tx2"/>
                </a:solidFill>
                <a:effectLst>
                  <a:outerShdw blurRad="38100" dist="38100" dir="2700000" algn="tl">
                    <a:srgbClr val="000000">
                      <a:alpha val="43137"/>
                    </a:srgbClr>
                  </a:outerShdw>
                </a:effectLst>
              </a:rPr>
              <a:t>WW</a:t>
            </a:r>
            <a:r>
              <a:rPr lang="en-US" sz="1600" dirty="0" smtClean="0"/>
              <a:t> (</a:t>
            </a:r>
            <a:r>
              <a:rPr lang="en-US" sz="1600" b="1" dirty="0" smtClean="0">
                <a:effectLst>
                  <a:outerShdw blurRad="38100" dist="38100" dir="2700000" algn="tl">
                    <a:srgbClr val="000000">
                      <a:alpha val="43137"/>
                    </a:srgbClr>
                  </a:outerShdw>
                </a:effectLst>
              </a:rPr>
              <a:t>WZ, ZZ</a:t>
            </a:r>
            <a:r>
              <a:rPr lang="en-US" sz="1600" dirty="0" smtClean="0"/>
              <a:t>), </a:t>
            </a:r>
            <a:r>
              <a:rPr lang="es-ES" sz="1600" b="1" dirty="0" err="1" smtClean="0">
                <a:solidFill>
                  <a:schemeClr val="tx2"/>
                </a:solidFill>
                <a:effectLst>
                  <a:outerShdw blurRad="38100" dist="38100" dir="2700000" algn="tl">
                    <a:srgbClr val="000000">
                      <a:alpha val="43137"/>
                    </a:srgbClr>
                  </a:outerShdw>
                </a:effectLst>
              </a:rPr>
              <a:t>W+jets</a:t>
            </a:r>
            <a:r>
              <a:rPr lang="es-ES" sz="1600" b="1" dirty="0" smtClean="0">
                <a:solidFill>
                  <a:schemeClr val="tx2"/>
                </a:solidFill>
                <a:effectLst>
                  <a:outerShdw blurRad="38100" dist="38100" dir="2700000" algn="tl">
                    <a:srgbClr val="000000">
                      <a:alpha val="43137"/>
                    </a:srgbClr>
                  </a:outerShdw>
                </a:effectLst>
              </a:rPr>
              <a:t>, </a:t>
            </a:r>
            <a:r>
              <a:rPr lang="en-US" sz="1600" b="1" dirty="0" err="1" smtClean="0">
                <a:solidFill>
                  <a:schemeClr val="tx2"/>
                </a:solidFill>
                <a:effectLst>
                  <a:outerShdw blurRad="38100" dist="38100" dir="2700000" algn="tl">
                    <a:srgbClr val="000000">
                      <a:alpha val="43137"/>
                    </a:srgbClr>
                  </a:outerShdw>
                </a:effectLst>
              </a:rPr>
              <a:t>Drell-yan</a:t>
            </a:r>
            <a:r>
              <a:rPr lang="en-US" sz="1600" dirty="0" smtClean="0"/>
              <a:t>…</a:t>
            </a:r>
            <a:endParaRPr lang="es-ES_tradnl" sz="1600" dirty="0" smtClean="0"/>
          </a:p>
        </p:txBody>
      </p:sp>
      <p:grpSp>
        <p:nvGrpSpPr>
          <p:cNvPr id="3" name="15 Grupo"/>
          <p:cNvGrpSpPr/>
          <p:nvPr/>
        </p:nvGrpSpPr>
        <p:grpSpPr>
          <a:xfrm>
            <a:off x="7709341" y="1772816"/>
            <a:ext cx="1369363" cy="1008112"/>
            <a:chOff x="395536" y="4005064"/>
            <a:chExt cx="2797727" cy="1667513"/>
          </a:xfrm>
        </p:grpSpPr>
        <p:pic>
          <p:nvPicPr>
            <p:cNvPr id="17" name="Picture 16" descr="100000000000024F000000D11379256F"/>
            <p:cNvPicPr>
              <a:picLocks noChangeAspect="1" noChangeArrowheads="1"/>
            </p:cNvPicPr>
            <p:nvPr/>
          </p:nvPicPr>
          <p:blipFill>
            <a:blip r:embed="rId2" cstate="print"/>
            <a:srcRect r="51729"/>
            <a:stretch>
              <a:fillRect/>
            </a:stretch>
          </p:blipFill>
          <p:spPr bwMode="auto">
            <a:xfrm>
              <a:off x="395536" y="4005064"/>
              <a:ext cx="2162355" cy="1584176"/>
            </a:xfrm>
            <a:prstGeom prst="rect">
              <a:avLst/>
            </a:prstGeom>
            <a:noFill/>
            <a:ln w="9525">
              <a:noFill/>
              <a:miter lim="800000"/>
              <a:headEnd/>
              <a:tailEnd/>
            </a:ln>
          </p:spPr>
        </p:pic>
        <p:sp>
          <p:nvSpPr>
            <p:cNvPr id="18" name="Text Box 17"/>
            <p:cNvSpPr txBox="1">
              <a:spLocks noChangeArrowheads="1"/>
            </p:cNvSpPr>
            <p:nvPr/>
          </p:nvSpPr>
          <p:spPr bwMode="auto">
            <a:xfrm>
              <a:off x="2466636" y="5293992"/>
              <a:ext cx="726627" cy="378585"/>
            </a:xfrm>
            <a:prstGeom prst="rect">
              <a:avLst/>
            </a:prstGeom>
            <a:noFill/>
            <a:ln w="9525">
              <a:noFill/>
              <a:miter lim="800000"/>
              <a:headEnd/>
              <a:tailEnd/>
            </a:ln>
            <a:effectLst/>
          </p:spPr>
          <p:txBody>
            <a:bodyPr wrap="none">
              <a:spAutoFit/>
            </a:bodyPr>
            <a:lstStyle/>
            <a:p>
              <a:r>
                <a:rPr lang="en-US" sz="1200" dirty="0"/>
                <a:t>WW</a:t>
              </a:r>
            </a:p>
          </p:txBody>
        </p:sp>
      </p:grpSp>
      <p:sp>
        <p:nvSpPr>
          <p:cNvPr id="27" name="26 Rectángulo"/>
          <p:cNvSpPr/>
          <p:nvPr/>
        </p:nvSpPr>
        <p:spPr>
          <a:xfrm>
            <a:off x="226108" y="2780928"/>
            <a:ext cx="8496944" cy="2062103"/>
          </a:xfrm>
          <a:prstGeom prst="rect">
            <a:avLst/>
          </a:prstGeom>
        </p:spPr>
        <p:txBody>
          <a:bodyPr wrap="square">
            <a:spAutoFit/>
          </a:bodyPr>
          <a:lstStyle/>
          <a:p>
            <a:r>
              <a:rPr lang="es-ES" sz="1600" b="1" dirty="0" err="1" smtClean="0">
                <a:solidFill>
                  <a:schemeClr val="accent2"/>
                </a:solidFill>
                <a:effectLst>
                  <a:outerShdw blurRad="38100" dist="38100" dir="2700000" algn="tl">
                    <a:srgbClr val="000000">
                      <a:alpha val="43137"/>
                    </a:srgbClr>
                  </a:outerShdw>
                </a:effectLst>
              </a:rPr>
              <a:t>Absence</a:t>
            </a:r>
            <a:r>
              <a:rPr lang="es-ES" sz="1600" b="1" dirty="0" smtClean="0">
                <a:solidFill>
                  <a:schemeClr val="accent2"/>
                </a:solidFill>
                <a:effectLst>
                  <a:outerShdw blurRad="38100" dist="38100" dir="2700000" algn="tl">
                    <a:srgbClr val="000000">
                      <a:alpha val="43137"/>
                    </a:srgbClr>
                  </a:outerShdw>
                </a:effectLst>
              </a:rPr>
              <a:t> of </a:t>
            </a:r>
            <a:r>
              <a:rPr lang="es-ES" sz="1600" b="1" dirty="0" err="1" smtClean="0">
                <a:solidFill>
                  <a:schemeClr val="accent2"/>
                </a:solidFill>
                <a:effectLst>
                  <a:outerShdw blurRad="38100" dist="38100" dir="2700000" algn="tl">
                    <a:srgbClr val="000000">
                      <a:alpha val="43137"/>
                    </a:srgbClr>
                  </a:outerShdw>
                </a:effectLst>
              </a:rPr>
              <a:t>the</a:t>
            </a:r>
            <a:r>
              <a:rPr lang="es-ES" sz="1600" b="1" dirty="0" smtClean="0">
                <a:solidFill>
                  <a:schemeClr val="accent2"/>
                </a:solidFill>
                <a:effectLst>
                  <a:outerShdw blurRad="38100" dist="38100" dir="2700000" algn="tl">
                    <a:srgbClr val="000000">
                      <a:alpha val="43137"/>
                    </a:srgbClr>
                  </a:outerShdw>
                </a:effectLst>
              </a:rPr>
              <a:t> </a:t>
            </a:r>
            <a:r>
              <a:rPr lang="es-ES" sz="1600" b="1" dirty="0" err="1" smtClean="0">
                <a:solidFill>
                  <a:schemeClr val="accent2"/>
                </a:solidFill>
                <a:effectLst>
                  <a:outerShdw blurRad="38100" dist="38100" dir="2700000" algn="tl">
                    <a:srgbClr val="000000">
                      <a:alpha val="43137"/>
                    </a:srgbClr>
                  </a:outerShdw>
                </a:effectLst>
              </a:rPr>
              <a:t>mass</a:t>
            </a:r>
            <a:r>
              <a:rPr lang="es-ES" sz="1600" b="1" dirty="0" smtClean="0">
                <a:solidFill>
                  <a:schemeClr val="accent2"/>
                </a:solidFill>
                <a:effectLst>
                  <a:outerShdw blurRad="38100" dist="38100" dir="2700000" algn="tl">
                    <a:srgbClr val="000000">
                      <a:alpha val="43137"/>
                    </a:srgbClr>
                  </a:outerShdw>
                </a:effectLst>
              </a:rPr>
              <a:t> </a:t>
            </a:r>
            <a:r>
              <a:rPr lang="es-ES" sz="1600" b="1" dirty="0" err="1" smtClean="0">
                <a:solidFill>
                  <a:schemeClr val="accent2"/>
                </a:solidFill>
                <a:effectLst>
                  <a:outerShdw blurRad="38100" dist="38100" dir="2700000" algn="tl">
                    <a:srgbClr val="000000">
                      <a:alpha val="43137"/>
                    </a:srgbClr>
                  </a:outerShdw>
                </a:effectLst>
              </a:rPr>
              <a:t>peak</a:t>
            </a:r>
            <a:r>
              <a:rPr lang="es-ES" sz="1600" b="1" dirty="0" smtClean="0">
                <a:solidFill>
                  <a:schemeClr val="accent2"/>
                </a:solidFill>
                <a:effectLst>
                  <a:outerShdw blurRad="38100" dist="38100" dir="2700000" algn="tl">
                    <a:srgbClr val="000000">
                      <a:alpha val="43137"/>
                    </a:srgbClr>
                  </a:outerShdw>
                </a:effectLst>
              </a:rPr>
              <a:t> </a:t>
            </a:r>
            <a:r>
              <a:rPr lang="es-ES" sz="1600" dirty="0" smtClean="0"/>
              <a:t>and</a:t>
            </a:r>
            <a:r>
              <a:rPr lang="es-ES" sz="1600" b="1" dirty="0" smtClean="0">
                <a:solidFill>
                  <a:schemeClr val="accent2"/>
                </a:solidFill>
                <a:effectLst>
                  <a:outerShdw blurRad="38100" dist="38100" dir="2700000" algn="tl">
                    <a:srgbClr val="000000">
                      <a:alpha val="43137"/>
                    </a:srgbClr>
                  </a:outerShdw>
                </a:effectLst>
              </a:rPr>
              <a:t> </a:t>
            </a:r>
            <a:r>
              <a:rPr lang="es-ES" sz="1600" b="1" dirty="0" err="1" smtClean="0">
                <a:solidFill>
                  <a:schemeClr val="accent2"/>
                </a:solidFill>
                <a:effectLst>
                  <a:outerShdw blurRad="38100" dist="38100" dir="2700000" algn="tl">
                    <a:srgbClr val="000000">
                      <a:alpha val="43137"/>
                    </a:srgbClr>
                  </a:outerShdw>
                </a:effectLst>
              </a:rPr>
              <a:t>cross</a:t>
            </a:r>
            <a:r>
              <a:rPr lang="es-ES" sz="1600" b="1" dirty="0" smtClean="0">
                <a:solidFill>
                  <a:schemeClr val="accent2"/>
                </a:solidFill>
                <a:effectLst>
                  <a:outerShdw blurRad="38100" dist="38100" dir="2700000" algn="tl">
                    <a:srgbClr val="000000">
                      <a:alpha val="43137"/>
                    </a:srgbClr>
                  </a:outerShdw>
                </a:effectLst>
              </a:rPr>
              <a:t>-</a:t>
            </a:r>
            <a:r>
              <a:rPr lang="es-ES" sz="1600" b="1" dirty="0" err="1" smtClean="0">
                <a:solidFill>
                  <a:schemeClr val="accent2"/>
                </a:solidFill>
                <a:effectLst>
                  <a:outerShdw blurRad="38100" dist="38100" dir="2700000" algn="tl">
                    <a:srgbClr val="000000">
                      <a:alpha val="43137"/>
                    </a:srgbClr>
                  </a:outerShdw>
                </a:effectLst>
              </a:rPr>
              <a:t>sections</a:t>
            </a:r>
            <a:r>
              <a:rPr lang="es-ES" sz="1600" dirty="0" smtClean="0"/>
              <a:t>,</a:t>
            </a:r>
            <a:r>
              <a:rPr lang="es-ES" sz="1600" b="1" dirty="0" smtClean="0">
                <a:solidFill>
                  <a:schemeClr val="accent2"/>
                </a:solidFill>
                <a:effectLst>
                  <a:outerShdw blurRad="38100" dist="38100" dir="2700000" algn="tl">
                    <a:srgbClr val="000000">
                      <a:alpha val="43137"/>
                    </a:srgbClr>
                  </a:outerShdw>
                </a:effectLst>
              </a:rPr>
              <a:t> </a:t>
            </a:r>
            <a:r>
              <a:rPr lang="es-ES" sz="1600" dirty="0" err="1" smtClean="0"/>
              <a:t>orders</a:t>
            </a:r>
            <a:r>
              <a:rPr lang="es-ES" sz="1600" dirty="0" smtClean="0"/>
              <a:t> of </a:t>
            </a:r>
            <a:r>
              <a:rPr lang="es-ES" sz="1600" dirty="0" err="1" smtClean="0"/>
              <a:t>magnitude</a:t>
            </a:r>
            <a:r>
              <a:rPr lang="es-ES" sz="1600" dirty="0" smtClean="0"/>
              <a:t> </a:t>
            </a:r>
            <a:r>
              <a:rPr lang="es-ES" sz="1600" dirty="0" err="1" smtClean="0"/>
              <a:t>smaller</a:t>
            </a:r>
            <a:r>
              <a:rPr lang="es-ES" sz="1600" dirty="0" smtClean="0"/>
              <a:t> </a:t>
            </a:r>
            <a:r>
              <a:rPr lang="es-ES" sz="1600" dirty="0" err="1" smtClean="0"/>
              <a:t>for</a:t>
            </a:r>
            <a:r>
              <a:rPr lang="es-ES" sz="1600" dirty="0" smtClean="0"/>
              <a:t> </a:t>
            </a:r>
            <a:r>
              <a:rPr lang="es-ES" sz="1600" dirty="0" err="1" smtClean="0"/>
              <a:t>signal</a:t>
            </a:r>
            <a:r>
              <a:rPr lang="es-ES" sz="1600" dirty="0" smtClean="0"/>
              <a:t> </a:t>
            </a:r>
            <a:r>
              <a:rPr lang="es-ES" sz="1600" dirty="0" err="1" smtClean="0"/>
              <a:t>than</a:t>
            </a:r>
            <a:r>
              <a:rPr lang="es-ES" sz="1600" dirty="0" smtClean="0"/>
              <a:t> </a:t>
            </a:r>
            <a:r>
              <a:rPr lang="es-ES" sz="1600" dirty="0" err="1" smtClean="0"/>
              <a:t>for</a:t>
            </a:r>
            <a:r>
              <a:rPr lang="es-ES" sz="1600" dirty="0" smtClean="0"/>
              <a:t> </a:t>
            </a:r>
            <a:r>
              <a:rPr lang="es-ES" sz="1600" dirty="0" err="1" smtClean="0"/>
              <a:t>backgrounds</a:t>
            </a:r>
            <a:r>
              <a:rPr lang="es-ES" sz="1600" dirty="0" smtClean="0"/>
              <a:t> </a:t>
            </a:r>
            <a:r>
              <a:rPr lang="es-ES" sz="1600" dirty="0" smtClean="0">
                <a:ea typeface="Arial Unicode MS"/>
                <a:cs typeface="Arial Unicode MS"/>
              </a:rPr>
              <a:t>→ </a:t>
            </a:r>
            <a:r>
              <a:rPr lang="es-ES" sz="1600" dirty="0" err="1" smtClean="0">
                <a:ea typeface="Arial Unicode MS"/>
                <a:cs typeface="Arial Unicode MS"/>
              </a:rPr>
              <a:t>U</a:t>
            </a:r>
            <a:r>
              <a:rPr lang="es-ES" sz="1600" dirty="0" err="1" smtClean="0"/>
              <a:t>nderstanding</a:t>
            </a:r>
            <a:r>
              <a:rPr lang="es-ES" sz="1600" dirty="0" smtClean="0"/>
              <a:t> and control of </a:t>
            </a:r>
            <a:r>
              <a:rPr lang="es-ES" sz="1600" dirty="0" err="1" smtClean="0"/>
              <a:t>the</a:t>
            </a:r>
            <a:r>
              <a:rPr lang="es-ES" sz="1600" dirty="0" smtClean="0"/>
              <a:t> </a:t>
            </a:r>
            <a:r>
              <a:rPr lang="es-ES" sz="1600" dirty="0" err="1" smtClean="0"/>
              <a:t>backgrounds</a:t>
            </a:r>
            <a:r>
              <a:rPr lang="es-ES" sz="1600" dirty="0" smtClean="0"/>
              <a:t> </a:t>
            </a:r>
            <a:r>
              <a:rPr lang="es-ES" sz="1600" dirty="0" err="1" smtClean="0"/>
              <a:t>mandatory</a:t>
            </a:r>
            <a:r>
              <a:rPr lang="es-ES" sz="1600" dirty="0" smtClean="0"/>
              <a:t> </a:t>
            </a:r>
          </a:p>
          <a:p>
            <a:endParaRPr lang="es-ES" sz="1600" dirty="0" smtClean="0"/>
          </a:p>
          <a:p>
            <a:r>
              <a:rPr lang="es-ES" sz="1600" b="1" dirty="0" smtClean="0"/>
              <a:t>QCD, </a:t>
            </a:r>
            <a:r>
              <a:rPr lang="es-ES" sz="1600" b="1" dirty="0" err="1" smtClean="0"/>
              <a:t>W+jets</a:t>
            </a:r>
            <a:r>
              <a:rPr lang="es-ES" sz="1600" b="1" dirty="0" smtClean="0"/>
              <a:t> </a:t>
            </a:r>
            <a:r>
              <a:rPr lang="es-ES" sz="1600" dirty="0" smtClean="0"/>
              <a:t>and </a:t>
            </a:r>
            <a:r>
              <a:rPr lang="es-ES" sz="1600" b="1" dirty="0" err="1" smtClean="0"/>
              <a:t>Drell-Yan</a:t>
            </a:r>
            <a:r>
              <a:rPr lang="es-ES" sz="1600" dirty="0" smtClean="0"/>
              <a:t>: </a:t>
            </a:r>
            <a:r>
              <a:rPr lang="es-ES" sz="1600" dirty="0" err="1" smtClean="0"/>
              <a:t>easy</a:t>
            </a:r>
            <a:r>
              <a:rPr lang="es-ES" sz="1600" dirty="0" smtClean="0"/>
              <a:t> </a:t>
            </a:r>
            <a:r>
              <a:rPr lang="es-ES" sz="1600" dirty="0" err="1" smtClean="0"/>
              <a:t>to</a:t>
            </a:r>
            <a:r>
              <a:rPr lang="es-ES" sz="1600" dirty="0" smtClean="0"/>
              <a:t> </a:t>
            </a:r>
            <a:r>
              <a:rPr lang="es-ES" sz="1600" dirty="0" err="1" smtClean="0"/>
              <a:t>identify</a:t>
            </a:r>
            <a:r>
              <a:rPr lang="es-ES" sz="1600" dirty="0" smtClean="0"/>
              <a:t> / </a:t>
            </a:r>
            <a:r>
              <a:rPr lang="es-ES" sz="1600" dirty="0" err="1" smtClean="0"/>
              <a:t>very</a:t>
            </a:r>
            <a:r>
              <a:rPr lang="es-ES" sz="1600" dirty="0" smtClean="0"/>
              <a:t> </a:t>
            </a:r>
            <a:r>
              <a:rPr lang="es-ES" sz="1600" dirty="0" err="1" smtClean="0"/>
              <a:t>high</a:t>
            </a:r>
            <a:r>
              <a:rPr lang="es-ES" sz="1600" dirty="0" smtClean="0"/>
              <a:t> </a:t>
            </a:r>
            <a:r>
              <a:rPr lang="es-ES" sz="1600" dirty="0" err="1" smtClean="0"/>
              <a:t>cross-sections</a:t>
            </a:r>
            <a:endParaRPr lang="es-ES" sz="1600" dirty="0" smtClean="0"/>
          </a:p>
          <a:p>
            <a:r>
              <a:rPr lang="es-ES" sz="1600" b="1" dirty="0" err="1" smtClean="0"/>
              <a:t>tt</a:t>
            </a:r>
            <a:r>
              <a:rPr lang="es-ES" sz="1600" b="1" dirty="0" smtClean="0"/>
              <a:t> </a:t>
            </a:r>
            <a:r>
              <a:rPr lang="es-ES" sz="1600" dirty="0" smtClean="0"/>
              <a:t>can </a:t>
            </a:r>
            <a:r>
              <a:rPr lang="es-ES" sz="1600" dirty="0" err="1" smtClean="0"/>
              <a:t>represent</a:t>
            </a:r>
            <a:r>
              <a:rPr lang="es-ES" sz="1600" dirty="0" smtClean="0"/>
              <a:t> a </a:t>
            </a:r>
            <a:r>
              <a:rPr lang="es-ES" sz="1600" dirty="0" err="1" smtClean="0"/>
              <a:t>problem</a:t>
            </a:r>
            <a:r>
              <a:rPr lang="es-ES" sz="1600" dirty="0" smtClean="0"/>
              <a:t> </a:t>
            </a:r>
            <a:r>
              <a:rPr lang="es-ES" sz="1600" dirty="0" err="1" smtClean="0"/>
              <a:t>when</a:t>
            </a:r>
            <a:r>
              <a:rPr lang="es-ES" sz="1600" dirty="0" smtClean="0"/>
              <a:t> </a:t>
            </a:r>
            <a:r>
              <a:rPr lang="es-ES" sz="1600" dirty="0" err="1" smtClean="0"/>
              <a:t>the</a:t>
            </a:r>
            <a:r>
              <a:rPr lang="es-ES" sz="1600" dirty="0" smtClean="0"/>
              <a:t> </a:t>
            </a:r>
            <a:r>
              <a:rPr lang="es-ES" sz="1600" dirty="0" err="1" smtClean="0"/>
              <a:t>hadronic</a:t>
            </a:r>
            <a:r>
              <a:rPr lang="es-ES" sz="1600" dirty="0" smtClean="0"/>
              <a:t> </a:t>
            </a:r>
            <a:r>
              <a:rPr lang="es-ES" sz="1600" dirty="0" err="1" smtClean="0"/>
              <a:t>content</a:t>
            </a:r>
            <a:r>
              <a:rPr lang="es-ES" sz="1600" dirty="0" smtClean="0"/>
              <a:t> </a:t>
            </a:r>
            <a:r>
              <a:rPr lang="es-ES" sz="1600" dirty="0" err="1" smtClean="0"/>
              <a:t>is</a:t>
            </a:r>
            <a:r>
              <a:rPr lang="es-ES" sz="1600" dirty="0" smtClean="0"/>
              <a:t> </a:t>
            </a:r>
            <a:r>
              <a:rPr lang="es-ES" sz="1600" dirty="0" err="1" smtClean="0"/>
              <a:t>not</a:t>
            </a:r>
            <a:r>
              <a:rPr lang="es-ES" sz="1600" dirty="0" smtClean="0"/>
              <a:t> </a:t>
            </a:r>
            <a:r>
              <a:rPr lang="es-ES" sz="1600" dirty="0" err="1" smtClean="0"/>
              <a:t>properly</a:t>
            </a:r>
            <a:r>
              <a:rPr lang="es-ES" sz="1600" dirty="0" smtClean="0"/>
              <a:t> </a:t>
            </a:r>
            <a:r>
              <a:rPr lang="es-ES" sz="1600" dirty="0" err="1" smtClean="0"/>
              <a:t>reconstructed</a:t>
            </a:r>
            <a:r>
              <a:rPr lang="es-ES" sz="1600" dirty="0" smtClean="0"/>
              <a:t> </a:t>
            </a:r>
          </a:p>
          <a:p>
            <a:r>
              <a:rPr lang="es-ES" sz="1600" b="1" dirty="0" smtClean="0"/>
              <a:t>WW</a:t>
            </a:r>
            <a:r>
              <a:rPr lang="es-ES" sz="1600" dirty="0" smtClean="0"/>
              <a:t> irreducible </a:t>
            </a:r>
            <a:r>
              <a:rPr lang="es-ES" sz="1600" dirty="0" err="1" smtClean="0"/>
              <a:t>background</a:t>
            </a:r>
            <a:r>
              <a:rPr lang="es-ES" sz="1600" dirty="0" smtClean="0"/>
              <a:t> </a:t>
            </a:r>
            <a:endParaRPr lang="es-ES_tradnl" sz="1600" dirty="0"/>
          </a:p>
        </p:txBody>
      </p:sp>
      <p:pic>
        <p:nvPicPr>
          <p:cNvPr id="21" name="Picture 3"/>
          <p:cNvPicPr>
            <a:picLocks noChangeAspect="1" noChangeArrowheads="1"/>
          </p:cNvPicPr>
          <p:nvPr/>
        </p:nvPicPr>
        <p:blipFill>
          <a:blip r:embed="rId3" cstate="print"/>
          <a:srcRect/>
          <a:stretch>
            <a:fillRect/>
          </a:stretch>
        </p:blipFill>
        <p:spPr bwMode="auto">
          <a:xfrm>
            <a:off x="251520" y="5229200"/>
            <a:ext cx="5499428" cy="953604"/>
          </a:xfrm>
          <a:prstGeom prst="rect">
            <a:avLst/>
          </a:prstGeom>
          <a:noFill/>
          <a:ln w="9525">
            <a:noFill/>
            <a:miter lim="800000"/>
            <a:headEnd/>
            <a:tailEnd/>
          </a:ln>
        </p:spPr>
      </p:pic>
      <p:sp>
        <p:nvSpPr>
          <p:cNvPr id="22" name="30 CuadroTexto"/>
          <p:cNvSpPr txBox="1"/>
          <p:nvPr/>
        </p:nvSpPr>
        <p:spPr>
          <a:xfrm>
            <a:off x="1016918" y="4951040"/>
            <a:ext cx="5040560" cy="307777"/>
          </a:xfrm>
          <a:prstGeom prst="rect">
            <a:avLst/>
          </a:prstGeom>
          <a:noFill/>
        </p:spPr>
        <p:txBody>
          <a:bodyPr wrap="square" rtlCol="0">
            <a:spAutoFit/>
          </a:bodyPr>
          <a:lstStyle/>
          <a:p>
            <a:r>
              <a:rPr lang="es-ES" sz="1400" b="1" dirty="0" err="1" smtClean="0">
                <a:solidFill>
                  <a:srgbClr val="333399"/>
                </a:solidFill>
              </a:rPr>
              <a:t>Signal</a:t>
            </a:r>
            <a:r>
              <a:rPr lang="es-ES" sz="1400" b="1" dirty="0" smtClean="0">
                <a:solidFill>
                  <a:srgbClr val="333399"/>
                </a:solidFill>
              </a:rPr>
              <a:t> and </a:t>
            </a:r>
            <a:r>
              <a:rPr lang="es-ES" sz="1400" b="1" dirty="0" err="1" smtClean="0">
                <a:solidFill>
                  <a:srgbClr val="333399"/>
                </a:solidFill>
              </a:rPr>
              <a:t>Background</a:t>
            </a:r>
            <a:r>
              <a:rPr lang="es-ES" sz="1400" b="1" dirty="0" smtClean="0">
                <a:solidFill>
                  <a:srgbClr val="333399"/>
                </a:solidFill>
              </a:rPr>
              <a:t> </a:t>
            </a:r>
            <a:r>
              <a:rPr lang="es-ES" sz="1400" b="1" dirty="0" err="1" smtClean="0">
                <a:solidFill>
                  <a:srgbClr val="333399"/>
                </a:solidFill>
              </a:rPr>
              <a:t>cross</a:t>
            </a:r>
            <a:r>
              <a:rPr lang="es-ES" sz="1400" b="1" dirty="0" smtClean="0">
                <a:solidFill>
                  <a:srgbClr val="333399"/>
                </a:solidFill>
              </a:rPr>
              <a:t>-</a:t>
            </a:r>
            <a:r>
              <a:rPr lang="es-ES" sz="1400" b="1" dirty="0" err="1" smtClean="0">
                <a:solidFill>
                  <a:srgbClr val="333399"/>
                </a:solidFill>
              </a:rPr>
              <a:t>sections</a:t>
            </a:r>
            <a:r>
              <a:rPr lang="es-ES" sz="1400" b="1" dirty="0" smtClean="0">
                <a:solidFill>
                  <a:srgbClr val="333399"/>
                </a:solidFill>
              </a:rPr>
              <a:t> (</a:t>
            </a:r>
            <a:r>
              <a:rPr lang="es-ES" sz="1400" b="1" dirty="0" err="1" smtClean="0">
                <a:solidFill>
                  <a:srgbClr val="333399"/>
                </a:solidFill>
              </a:rPr>
              <a:t>pb</a:t>
            </a:r>
            <a:r>
              <a:rPr lang="es-ES" sz="1400" b="1" dirty="0" smtClean="0">
                <a:solidFill>
                  <a:srgbClr val="333399"/>
                </a:solidFill>
              </a:rPr>
              <a:t>) NLO </a:t>
            </a:r>
            <a:endParaRPr lang="en-US" sz="1400" b="1" dirty="0">
              <a:solidFill>
                <a:srgbClr val="333399"/>
              </a:solidFill>
            </a:endParaRPr>
          </a:p>
        </p:txBody>
      </p:sp>
      <p:pic>
        <p:nvPicPr>
          <p:cNvPr id="23" name="Picture 2"/>
          <p:cNvPicPr>
            <a:picLocks noChangeAspect="1" noChangeArrowheads="1"/>
          </p:cNvPicPr>
          <p:nvPr/>
        </p:nvPicPr>
        <p:blipFill>
          <a:blip r:embed="rId4" cstate="print"/>
          <a:srcRect/>
          <a:stretch>
            <a:fillRect/>
          </a:stretch>
        </p:blipFill>
        <p:spPr bwMode="auto">
          <a:xfrm>
            <a:off x="6057478" y="4538637"/>
            <a:ext cx="2933700" cy="1381125"/>
          </a:xfrm>
          <a:prstGeom prst="rect">
            <a:avLst/>
          </a:prstGeom>
          <a:noFill/>
          <a:ln w="9525">
            <a:noFill/>
            <a:miter lim="800000"/>
            <a:headEnd/>
            <a:tailEnd/>
          </a:ln>
        </p:spPr>
      </p:pic>
      <p:sp>
        <p:nvSpPr>
          <p:cNvPr id="24" name="Slide Number Placeholder 23"/>
          <p:cNvSpPr>
            <a:spLocks noGrp="1"/>
          </p:cNvSpPr>
          <p:nvPr>
            <p:ph type="sldNum" sz="quarter" idx="11"/>
          </p:nvPr>
        </p:nvSpPr>
        <p:spPr/>
        <p:txBody>
          <a:bodyPr/>
          <a:lstStyle/>
          <a:p>
            <a:fld id="{173356AA-62FE-604A-8FA3-A57044A0224D}" type="slidenum">
              <a:rPr lang="en-US" smtClean="0"/>
              <a:pPr/>
              <a:t>8</a:t>
            </a:fld>
            <a:endParaRPr lang="en-US"/>
          </a:p>
        </p:txBody>
      </p:sp>
      <p:sp>
        <p:nvSpPr>
          <p:cNvPr id="25" name="Footer Placeholder 24"/>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Trigger</a:t>
            </a:r>
            <a:endParaRPr lang="en-US" dirty="0"/>
          </a:p>
        </p:txBody>
      </p:sp>
      <p:sp>
        <p:nvSpPr>
          <p:cNvPr id="12" name="Rectangle 11"/>
          <p:cNvSpPr/>
          <p:nvPr/>
        </p:nvSpPr>
        <p:spPr>
          <a:xfrm>
            <a:off x="401725" y="2022417"/>
            <a:ext cx="8269452" cy="3416320"/>
          </a:xfrm>
          <a:prstGeom prst="rect">
            <a:avLst/>
          </a:prstGeom>
        </p:spPr>
        <p:txBody>
          <a:bodyPr wrap="square">
            <a:spAutoFit/>
          </a:bodyPr>
          <a:lstStyle/>
          <a:p>
            <a:r>
              <a:rPr lang="en-US" dirty="0" smtClean="0"/>
              <a:t>Up to now, the analysis makes use of </a:t>
            </a:r>
            <a:r>
              <a:rPr lang="en-US" dirty="0" err="1" smtClean="0"/>
              <a:t>Leptonic</a:t>
            </a:r>
            <a:r>
              <a:rPr lang="en-US" b="1" dirty="0" smtClean="0"/>
              <a:t> trigger paths</a:t>
            </a:r>
            <a:r>
              <a:rPr lang="en-US" dirty="0" smtClean="0"/>
              <a:t> to select events with leptons in the final state </a:t>
            </a:r>
            <a:r>
              <a:rPr lang="en-US" dirty="0" smtClean="0">
                <a:latin typeface="Arial Unicode MS"/>
                <a:ea typeface="Arial Unicode MS"/>
                <a:cs typeface="Arial Unicode MS"/>
              </a:rPr>
              <a:t>→ </a:t>
            </a:r>
            <a:r>
              <a:rPr lang="es-ES" dirty="0" smtClean="0"/>
              <a:t> very similar to EWK or top analysis</a:t>
            </a:r>
            <a:endParaRPr lang="es-ES" b="1" dirty="0" smtClean="0">
              <a:solidFill>
                <a:schemeClr val="accent1"/>
              </a:solidFill>
            </a:endParaRPr>
          </a:p>
          <a:p>
            <a:endParaRPr lang="es-ES" b="1" dirty="0" smtClean="0">
              <a:solidFill>
                <a:schemeClr val="accent1"/>
              </a:solidFill>
            </a:endParaRPr>
          </a:p>
          <a:p>
            <a:r>
              <a:rPr lang="en-GB" dirty="0" smtClean="0"/>
              <a:t>There is an effort going on within the Higgs group concerning trigger  See yesterday’s Higgs PAG meeting slides:</a:t>
            </a:r>
          </a:p>
          <a:p>
            <a:r>
              <a:rPr lang="en-US" dirty="0" smtClean="0">
                <a:hlinkClick r:id="rId2"/>
              </a:rPr>
              <a:t>http://indico.cern.ch/conferenceDisplay.py?confId=116271</a:t>
            </a:r>
            <a:endParaRPr lang="en-US" dirty="0" smtClean="0"/>
          </a:p>
          <a:p>
            <a:endParaRPr lang="en-GB" dirty="0" smtClean="0"/>
          </a:p>
          <a:p>
            <a:endParaRPr lang="en-GB" dirty="0" smtClean="0"/>
          </a:p>
          <a:p>
            <a:r>
              <a:rPr lang="en-GB" dirty="0" smtClean="0"/>
              <a:t>Working with the</a:t>
            </a:r>
            <a:r>
              <a:rPr lang="en-US" dirty="0" smtClean="0"/>
              <a:t> </a:t>
            </a:r>
            <a:r>
              <a:rPr lang="en-US" b="1" dirty="0" smtClean="0"/>
              <a:t>Muon</a:t>
            </a:r>
            <a:r>
              <a:rPr lang="en-US" b="1" dirty="0"/>
              <a:t>, Tau and </a:t>
            </a:r>
            <a:r>
              <a:rPr lang="en-US" b="1" dirty="0" err="1" smtClean="0"/>
              <a:t>Egamma</a:t>
            </a:r>
            <a:r>
              <a:rPr lang="en-US" b="1" dirty="0" smtClean="0"/>
              <a:t> </a:t>
            </a:r>
            <a:r>
              <a:rPr lang="en-US" dirty="0" smtClean="0"/>
              <a:t>POG, the idea is to develop </a:t>
            </a:r>
            <a:r>
              <a:rPr lang="en-US" dirty="0"/>
              <a:t>a few key modes</a:t>
            </a:r>
            <a:r>
              <a:rPr lang="en-US" dirty="0" smtClean="0"/>
              <a:t> (HWW, </a:t>
            </a:r>
            <a:r>
              <a:rPr lang="en-US" dirty="0" err="1" smtClean="0"/>
              <a:t>γγ</a:t>
            </a:r>
            <a:r>
              <a:rPr lang="en-US" dirty="0" smtClean="0"/>
              <a:t>, ZZ) quickly</a:t>
            </a:r>
            <a:r>
              <a:rPr lang="en-GB" dirty="0" smtClean="0"/>
              <a:t> and use them as starting point for further studies</a:t>
            </a:r>
          </a:p>
        </p:txBody>
      </p:sp>
      <p:sp>
        <p:nvSpPr>
          <p:cNvPr id="14" name="Slide Number Placeholder 13"/>
          <p:cNvSpPr>
            <a:spLocks noGrp="1"/>
          </p:cNvSpPr>
          <p:nvPr>
            <p:ph type="sldNum" sz="quarter" idx="11"/>
          </p:nvPr>
        </p:nvSpPr>
        <p:spPr/>
        <p:txBody>
          <a:bodyPr/>
          <a:lstStyle/>
          <a:p>
            <a:fld id="{173356AA-62FE-604A-8FA3-A57044A0224D}" type="slidenum">
              <a:rPr lang="en-US" smtClean="0"/>
              <a:pPr/>
              <a:t>9</a:t>
            </a:fld>
            <a:endParaRPr lang="en-US"/>
          </a:p>
        </p:txBody>
      </p:sp>
      <p:sp>
        <p:nvSpPr>
          <p:cNvPr id="15" name="Footer Placeholder 14"/>
          <p:cNvSpPr>
            <a:spLocks noGrp="1"/>
          </p:cNvSpPr>
          <p:nvPr>
            <p:ph type="ftr" sz="quarter" idx="12"/>
          </p:nvPr>
        </p:nvSpPr>
        <p:spPr/>
        <p:txBody>
          <a:bodyPr/>
          <a:lstStyle/>
          <a:p>
            <a:r>
              <a:rPr lang="en-US" smtClean="0"/>
              <a:t>Rebeca González Suárez, 19/1/2011</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st kunstmaan">
  <a:themeElements>
    <a:clrScheme name="test kunstma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test kunstmaa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st kunstma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kunstmaa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kunstmaa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kunstmaa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kunstmaa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kunstmaa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kunstmaa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kunstmaa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kunstmaa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kunstmaa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kunstma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kunstmaa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 template VUB.pot</Template>
  <TotalTime>2472</TotalTime>
  <Words>2511</Words>
  <Application>Microsoft Macintosh PowerPoint</Application>
  <PresentationFormat>On-screen Show (4:3)</PresentationFormat>
  <Paragraphs>268</Paragraphs>
  <Slides>24</Slides>
  <Notes>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test kunstmaan</vt:lpstr>
      <vt:lpstr>Search for a SM Higgs in the H → WW → 2l2ν decay channel </vt:lpstr>
      <vt:lpstr>SM Higgs Searches Scenario</vt:lpstr>
      <vt:lpstr>Higgs production at the LHC</vt:lpstr>
      <vt:lpstr>Higgs decay modes</vt:lpstr>
      <vt:lpstr>Higgs Searches in CMS</vt:lpstr>
      <vt:lpstr>My work within the Higgs group</vt:lpstr>
      <vt:lpstr>Higgs to WW*</vt:lpstr>
      <vt:lpstr>Signal and Backgrounds</vt:lpstr>
      <vt:lpstr>Trigger</vt:lpstr>
      <vt:lpstr>Leptons, Jets and MET</vt:lpstr>
      <vt:lpstr>Leptons, Jets and MET (II)</vt:lpstr>
      <vt:lpstr>Leptons, Jets and MET (III)</vt:lpstr>
      <vt:lpstr>Analysis Flow</vt:lpstr>
      <vt:lpstr>Additional Strategies</vt:lpstr>
      <vt:lpstr>Kinematical properties used in the final selection (I)</vt:lpstr>
      <vt:lpstr>Kinematical properties used in the final selection (II)</vt:lpstr>
      <vt:lpstr>Cut-based and Multivariate Analysis</vt:lpstr>
      <vt:lpstr>Optimization of the cuts</vt:lpstr>
      <vt:lpstr>Currently…</vt:lpstr>
      <vt:lpstr>Background estimation</vt:lpstr>
      <vt:lpstr>Systematic uncertainties</vt:lpstr>
      <vt:lpstr>Work for the next months</vt:lpstr>
      <vt:lpstr>Limits and Significance</vt:lpstr>
      <vt:lpstr>References</vt:lpstr>
    </vt:vector>
  </TitlesOfParts>
  <Manager/>
  <Company>Universidad de Oviedo</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for a SM Higgs in the H → WW → 2l2ν decay channel </dc:title>
  <dc:subject/>
  <dc:creator>Rebeca Gonzalez Suarez</dc:creator>
  <cp:keywords/>
  <dc:description/>
  <cp:lastModifiedBy>Rebeca Gonzalez Suarez</cp:lastModifiedBy>
  <cp:revision>18</cp:revision>
  <dcterms:created xsi:type="dcterms:W3CDTF">2011-01-18T20:58:06Z</dcterms:created>
  <dcterms:modified xsi:type="dcterms:W3CDTF">2011-01-19T09:21:28Z</dcterms:modified>
  <cp:category/>
</cp:coreProperties>
</file>