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diagrams/layout1.xml" ContentType="application/vnd.openxmlformats-officedocument.drawingml.diagramLayout+xml"/>
  <Default Extension="pdf" ContentType="application/pdf"/>
  <Default Extension="gif" ContentType="image/gif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1.bin" ContentType="application/vnd.openxmlformats-officedocument.oleObject"/>
  <Override PartName="/ppt/slides/slide20.xml" ContentType="application/vnd.openxmlformats-officedocument.presentationml.slide+xml"/>
  <Override PartName="/ppt/diagrams/drawing1.xml" ContentType="application/vnd.ms-office.drawingml.diagramDrawing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4" r:id="rId3"/>
    <p:sldId id="258" r:id="rId4"/>
    <p:sldId id="371" r:id="rId5"/>
    <p:sldId id="262" r:id="rId6"/>
    <p:sldId id="374" r:id="rId7"/>
    <p:sldId id="375" r:id="rId8"/>
    <p:sldId id="263" r:id="rId9"/>
    <p:sldId id="267" r:id="rId10"/>
    <p:sldId id="266" r:id="rId11"/>
    <p:sldId id="365" r:id="rId12"/>
    <p:sldId id="356" r:id="rId13"/>
    <p:sldId id="325" r:id="rId14"/>
    <p:sldId id="376" r:id="rId15"/>
    <p:sldId id="292" r:id="rId16"/>
    <p:sldId id="352" r:id="rId17"/>
    <p:sldId id="284" r:id="rId18"/>
    <p:sldId id="285" r:id="rId19"/>
    <p:sldId id="286" r:id="rId20"/>
    <p:sldId id="368" r:id="rId21"/>
    <p:sldId id="35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064A2"/>
    <a:srgbClr val="8C89C5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1618" autoAdjust="0"/>
    <p:restoredTop sz="99800" autoAdjust="0"/>
  </p:normalViewPr>
  <p:slideViewPr>
    <p:cSldViewPr snapToGrid="0" snapToObjects="1">
      <p:cViewPr varScale="1">
        <p:scale>
          <a:sx n="115" d="100"/>
          <a:sy n="115" d="100"/>
        </p:scale>
        <p:origin x="-8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D05AF-16C0-B741-8643-6FE4A73323E4}" type="doc">
      <dgm:prSet loTypeId="urn:microsoft.com/office/officeart/2005/8/layout/process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D906C5-0995-9C48-8816-79E81A594738}">
      <dgm:prSet phldrT="[Text]"/>
      <dgm:spPr/>
      <dgm:t>
        <a:bodyPr/>
        <a:lstStyle/>
        <a:p>
          <a:r>
            <a:rPr lang="en-US" dirty="0" smtClean="0"/>
            <a:t>Primary Vertex</a:t>
          </a:r>
          <a:endParaRPr lang="en-US" dirty="0"/>
        </a:p>
      </dgm:t>
    </dgm:pt>
    <dgm:pt modelId="{909AE6D0-8209-7E4F-961A-42AC61125580}" type="parTrans" cxnId="{66C87A93-FA37-A94D-A908-678DC7F4E44F}">
      <dgm:prSet/>
      <dgm:spPr/>
      <dgm:t>
        <a:bodyPr/>
        <a:lstStyle/>
        <a:p>
          <a:endParaRPr lang="en-US"/>
        </a:p>
      </dgm:t>
    </dgm:pt>
    <dgm:pt modelId="{331A6BE9-E185-584F-B32E-342C4B3DEEFE}" type="sibTrans" cxnId="{66C87A93-FA37-A94D-A908-678DC7F4E44F}">
      <dgm:prSet/>
      <dgm:spPr/>
      <dgm:t>
        <a:bodyPr/>
        <a:lstStyle/>
        <a:p>
          <a:endParaRPr lang="en-US"/>
        </a:p>
      </dgm:t>
    </dgm:pt>
    <dgm:pt modelId="{1E885E90-1324-6046-8E9F-170873C01C03}">
      <dgm:prSet phldrT="[Text]"/>
      <dgm:spPr/>
      <dgm:t>
        <a:bodyPr/>
        <a:lstStyle/>
        <a:p>
          <a:r>
            <a:rPr lang="en-US" dirty="0" smtClean="0"/>
            <a:t>Lepton Selection</a:t>
          </a:r>
          <a:endParaRPr lang="en-US" dirty="0"/>
        </a:p>
      </dgm:t>
    </dgm:pt>
    <dgm:pt modelId="{E77DDD6C-34BE-8345-AD70-0B72C8CD4CC9}" type="parTrans" cxnId="{8C71D270-0C7C-CB4F-BEFE-B51A25061F33}">
      <dgm:prSet/>
      <dgm:spPr/>
      <dgm:t>
        <a:bodyPr/>
        <a:lstStyle/>
        <a:p>
          <a:endParaRPr lang="en-US"/>
        </a:p>
      </dgm:t>
    </dgm:pt>
    <dgm:pt modelId="{A37010AD-086D-9840-A1BB-AB118921B46C}" type="sibTrans" cxnId="{8C71D270-0C7C-CB4F-BEFE-B51A25061F33}">
      <dgm:prSet/>
      <dgm:spPr/>
      <dgm:t>
        <a:bodyPr/>
        <a:lstStyle/>
        <a:p>
          <a:endParaRPr lang="en-US"/>
        </a:p>
      </dgm:t>
    </dgm:pt>
    <dgm:pt modelId="{4C0EE54F-9E31-B442-9528-EE3E79CD388E}">
      <dgm:prSet phldrT="[Text]"/>
      <dgm:spPr/>
      <dgm:t>
        <a:bodyPr/>
        <a:lstStyle/>
        <a:p>
          <a:r>
            <a:rPr lang="en-US" dirty="0" smtClean="0"/>
            <a:t>Invariant Mass </a:t>
          </a:r>
          <a:endParaRPr lang="en-US" dirty="0"/>
        </a:p>
      </dgm:t>
    </dgm:pt>
    <dgm:pt modelId="{2A2B17A4-25A7-C948-96A8-DC348C39FC42}" type="parTrans" cxnId="{85AAA7FE-01E2-C24B-B140-2A1E4FC7F314}">
      <dgm:prSet/>
      <dgm:spPr/>
      <dgm:t>
        <a:bodyPr/>
        <a:lstStyle/>
        <a:p>
          <a:endParaRPr lang="en-US"/>
        </a:p>
      </dgm:t>
    </dgm:pt>
    <dgm:pt modelId="{4FCD1F24-3F82-F34D-B6F0-E40DEFDB8178}" type="sibTrans" cxnId="{85AAA7FE-01E2-C24B-B140-2A1E4FC7F314}">
      <dgm:prSet/>
      <dgm:spPr/>
      <dgm:t>
        <a:bodyPr/>
        <a:lstStyle/>
        <a:p>
          <a:endParaRPr lang="en-US"/>
        </a:p>
      </dgm:t>
    </dgm:pt>
    <dgm:pt modelId="{76987F0E-0CBA-0B4A-A302-1C79D1607E27}">
      <dgm:prSet phldrT="[Text]"/>
      <dgm:spPr/>
      <dgm:t>
        <a:bodyPr/>
        <a:lstStyle/>
        <a:p>
          <a:r>
            <a:rPr lang="en-US" dirty="0" smtClean="0"/>
            <a:t>Jet Selection</a:t>
          </a:r>
          <a:endParaRPr lang="en-US" dirty="0"/>
        </a:p>
      </dgm:t>
    </dgm:pt>
    <dgm:pt modelId="{57DC0B08-0CCB-7E40-A06A-7D3E7E906FA4}" type="parTrans" cxnId="{65C74A9B-1DD0-F94D-9C49-08F1C0106F0F}">
      <dgm:prSet/>
      <dgm:spPr/>
      <dgm:t>
        <a:bodyPr/>
        <a:lstStyle/>
        <a:p>
          <a:endParaRPr lang="en-US"/>
        </a:p>
      </dgm:t>
    </dgm:pt>
    <dgm:pt modelId="{4C9F3F52-34BA-554E-8D43-EAA852B23BFF}" type="sibTrans" cxnId="{65C74A9B-1DD0-F94D-9C49-08F1C0106F0F}">
      <dgm:prSet/>
      <dgm:spPr/>
      <dgm:t>
        <a:bodyPr/>
        <a:lstStyle/>
        <a:p>
          <a:endParaRPr lang="en-US"/>
        </a:p>
      </dgm:t>
    </dgm:pt>
    <dgm:pt modelId="{FBA6BB52-A645-B94A-98F6-697C1F38599A}">
      <dgm:prSet phldrT="[Text]"/>
      <dgm:spPr/>
      <dgm:t>
        <a:bodyPr/>
        <a:lstStyle/>
        <a:p>
          <a:r>
            <a:rPr lang="en-US" dirty="0" smtClean="0"/>
            <a:t>Missing E</a:t>
          </a:r>
          <a:r>
            <a:rPr lang="en-US" baseline="-25000" dirty="0" smtClean="0"/>
            <a:t>T</a:t>
          </a:r>
          <a:endParaRPr lang="en-US" baseline="-25000" dirty="0"/>
        </a:p>
      </dgm:t>
    </dgm:pt>
    <dgm:pt modelId="{36AFCFEE-3340-854E-BBA8-60545D15A0C2}" type="parTrans" cxnId="{32F18A31-8925-A24D-9D10-ABF845168D6E}">
      <dgm:prSet/>
      <dgm:spPr/>
      <dgm:t>
        <a:bodyPr/>
        <a:lstStyle/>
        <a:p>
          <a:endParaRPr lang="en-US"/>
        </a:p>
      </dgm:t>
    </dgm:pt>
    <dgm:pt modelId="{ABC1F557-752E-184D-AB24-EC5B816332FB}" type="sibTrans" cxnId="{32F18A31-8925-A24D-9D10-ABF845168D6E}">
      <dgm:prSet/>
      <dgm:spPr/>
      <dgm:t>
        <a:bodyPr/>
        <a:lstStyle/>
        <a:p>
          <a:endParaRPr lang="en-US"/>
        </a:p>
      </dgm:t>
    </dgm:pt>
    <dgm:pt modelId="{E522234C-A566-5A40-9759-0E4C94D09792}">
      <dgm:prSet phldrT="[Text]"/>
      <dgm:spPr/>
      <dgm:t>
        <a:bodyPr/>
        <a:lstStyle/>
        <a:p>
          <a:r>
            <a:rPr lang="en-US" dirty="0" smtClean="0"/>
            <a:t>B-tagging</a:t>
          </a:r>
          <a:endParaRPr lang="en-US" dirty="0"/>
        </a:p>
      </dgm:t>
    </dgm:pt>
    <dgm:pt modelId="{ECD9F0BB-A972-C64D-804D-E9BFD168A7B3}" type="parTrans" cxnId="{37E35477-CA04-BC48-948E-545016D0B7A1}">
      <dgm:prSet/>
      <dgm:spPr/>
      <dgm:t>
        <a:bodyPr/>
        <a:lstStyle/>
        <a:p>
          <a:endParaRPr lang="en-US"/>
        </a:p>
      </dgm:t>
    </dgm:pt>
    <dgm:pt modelId="{B210E478-CB4A-7B4A-97C6-5590E94D5CC1}" type="sibTrans" cxnId="{37E35477-CA04-BC48-948E-545016D0B7A1}">
      <dgm:prSet/>
      <dgm:spPr/>
      <dgm:t>
        <a:bodyPr/>
        <a:lstStyle/>
        <a:p>
          <a:endParaRPr lang="en-US"/>
        </a:p>
      </dgm:t>
    </dgm:pt>
    <dgm:pt modelId="{5E76B3CB-932B-4D43-A5BF-FD0DA5D8CAD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Extra Kinematic cuts</a:t>
          </a:r>
          <a:endParaRPr lang="en-US" dirty="0">
            <a:solidFill>
              <a:schemeClr val="bg1"/>
            </a:solidFill>
          </a:endParaRPr>
        </a:p>
      </dgm:t>
    </dgm:pt>
    <dgm:pt modelId="{E5538F32-9820-2F45-8A62-473D028ECA36}" type="parTrans" cxnId="{EDC266D7-954F-9246-AE4D-1DD19ECAE175}">
      <dgm:prSet/>
      <dgm:spPr/>
      <dgm:t>
        <a:bodyPr/>
        <a:lstStyle/>
        <a:p>
          <a:endParaRPr lang="en-US"/>
        </a:p>
      </dgm:t>
    </dgm:pt>
    <dgm:pt modelId="{25D2AF4E-607D-F34D-B2FF-C65439E8E3A4}" type="sibTrans" cxnId="{EDC266D7-954F-9246-AE4D-1DD19ECAE175}">
      <dgm:prSet/>
      <dgm:spPr/>
      <dgm:t>
        <a:bodyPr/>
        <a:lstStyle/>
        <a:p>
          <a:endParaRPr lang="en-US"/>
        </a:p>
      </dgm:t>
    </dgm:pt>
    <dgm:pt modelId="{B72CF99E-5C17-D041-B857-9003AE77B95D}" type="pres">
      <dgm:prSet presAssocID="{869D05AF-16C0-B741-8643-6FE4A73323E4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E27D15-2645-BA41-8D2D-1BFF71AB5023}" type="pres">
      <dgm:prSet presAssocID="{A4D906C5-0995-9C48-8816-79E81A59473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72D7-C979-954A-B9F8-F673E3D1D571}" type="pres">
      <dgm:prSet presAssocID="{331A6BE9-E185-584F-B32E-342C4B3DEEFE}" presName="sibTrans" presStyleLbl="sibTrans2D1" presStyleIdx="0" presStyleCnt="6"/>
      <dgm:spPr/>
      <dgm:t>
        <a:bodyPr/>
        <a:lstStyle/>
        <a:p>
          <a:endParaRPr lang="en-US"/>
        </a:p>
      </dgm:t>
    </dgm:pt>
    <dgm:pt modelId="{F005A516-48F4-D24F-B1F2-8B2EA2515085}" type="pres">
      <dgm:prSet presAssocID="{331A6BE9-E185-584F-B32E-342C4B3DEEFE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3A4AC34-F23E-9147-B704-AF06CA76C710}" type="pres">
      <dgm:prSet presAssocID="{1E885E90-1324-6046-8E9F-170873C01C0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97925-DA6B-AE40-B86B-BEB133E2BA03}" type="pres">
      <dgm:prSet presAssocID="{A37010AD-086D-9840-A1BB-AB118921B46C}" presName="sibTrans" presStyleLbl="sibTrans2D1" presStyleIdx="1" presStyleCnt="6"/>
      <dgm:spPr/>
      <dgm:t>
        <a:bodyPr/>
        <a:lstStyle/>
        <a:p>
          <a:endParaRPr lang="en-US"/>
        </a:p>
      </dgm:t>
    </dgm:pt>
    <dgm:pt modelId="{93301FF0-86A7-5A4D-A751-83A21CCB8C47}" type="pres">
      <dgm:prSet presAssocID="{A37010AD-086D-9840-A1BB-AB118921B46C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D5A12EDE-FA05-E748-86A6-D5E659888592}" type="pres">
      <dgm:prSet presAssocID="{4C0EE54F-9E31-B442-9528-EE3E79CD388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2F994-5B7F-5D42-9CEF-10CE7C90EF50}" type="pres">
      <dgm:prSet presAssocID="{4FCD1F24-3F82-F34D-B6F0-E40DEFDB817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69F840BC-2EE0-6F4F-A909-0166522E773D}" type="pres">
      <dgm:prSet presAssocID="{4FCD1F24-3F82-F34D-B6F0-E40DEFDB817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C4DDF17B-DC7E-844D-A374-8D329D443BB9}" type="pres">
      <dgm:prSet presAssocID="{FBA6BB52-A645-B94A-98F6-697C1F38599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1BFB1-547C-1C47-9CAB-57CEC7CEB36B}" type="pres">
      <dgm:prSet presAssocID="{ABC1F557-752E-184D-AB24-EC5B816332FB}" presName="sibTrans" presStyleLbl="sibTrans2D1" presStyleIdx="3" presStyleCnt="6"/>
      <dgm:spPr/>
      <dgm:t>
        <a:bodyPr/>
        <a:lstStyle/>
        <a:p>
          <a:endParaRPr lang="en-US"/>
        </a:p>
      </dgm:t>
    </dgm:pt>
    <dgm:pt modelId="{6AFCA91E-4D0A-7245-ADAE-FB8FF7D8FB41}" type="pres">
      <dgm:prSet presAssocID="{ABC1F557-752E-184D-AB24-EC5B816332FB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240C589F-F052-944E-9A1E-0E44CBEAC8CD}" type="pres">
      <dgm:prSet presAssocID="{76987F0E-0CBA-0B4A-A302-1C79D1607E27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F011F-BD3F-5C4D-BB11-EBD6917B5B07}" type="pres">
      <dgm:prSet presAssocID="{4C9F3F52-34BA-554E-8D43-EAA852B23BF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4746A2-4646-BE4F-AC5F-6DDA3DDD35FE}" type="pres">
      <dgm:prSet presAssocID="{4C9F3F52-34BA-554E-8D43-EAA852B23BFF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27222366-AE87-964E-AA0F-B822C304A033}" type="pres">
      <dgm:prSet presAssocID="{E522234C-A566-5A40-9759-0E4C94D0979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7FAF2-8105-B444-BC0F-5F93F338C120}" type="pres">
      <dgm:prSet presAssocID="{B210E478-CB4A-7B4A-97C6-5590E94D5C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1686421-C82E-E04B-8C3C-3292FAF0C3E7}" type="pres">
      <dgm:prSet presAssocID="{B210E478-CB4A-7B4A-97C6-5590E94D5CC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7D3CB196-05BA-364F-94DD-83725FB73168}" type="pres">
      <dgm:prSet presAssocID="{5E76B3CB-932B-4D43-A5BF-FD0DA5D8CAD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C5D330-F94D-8C4F-B25C-AC3B8AAFCC74}" type="presOf" srcId="{B210E478-CB4A-7B4A-97C6-5590E94D5CC1}" destId="{C1686421-C82E-E04B-8C3C-3292FAF0C3E7}" srcOrd="1" destOrd="0" presId="urn:microsoft.com/office/officeart/2005/8/layout/process2"/>
    <dgm:cxn modelId="{0984347F-67A6-7D4A-BF65-CDA8789DDF27}" type="presOf" srcId="{E522234C-A566-5A40-9759-0E4C94D09792}" destId="{27222366-AE87-964E-AA0F-B822C304A033}" srcOrd="0" destOrd="0" presId="urn:microsoft.com/office/officeart/2005/8/layout/process2"/>
    <dgm:cxn modelId="{EDC266D7-954F-9246-AE4D-1DD19ECAE175}" srcId="{869D05AF-16C0-B741-8643-6FE4A73323E4}" destId="{5E76B3CB-932B-4D43-A5BF-FD0DA5D8CADC}" srcOrd="6" destOrd="0" parTransId="{E5538F32-9820-2F45-8A62-473D028ECA36}" sibTransId="{25D2AF4E-607D-F34D-B2FF-C65439E8E3A4}"/>
    <dgm:cxn modelId="{37E35477-CA04-BC48-948E-545016D0B7A1}" srcId="{869D05AF-16C0-B741-8643-6FE4A73323E4}" destId="{E522234C-A566-5A40-9759-0E4C94D09792}" srcOrd="5" destOrd="0" parTransId="{ECD9F0BB-A972-C64D-804D-E9BFD168A7B3}" sibTransId="{B210E478-CB4A-7B4A-97C6-5590E94D5CC1}"/>
    <dgm:cxn modelId="{32F18A31-8925-A24D-9D10-ABF845168D6E}" srcId="{869D05AF-16C0-B741-8643-6FE4A73323E4}" destId="{FBA6BB52-A645-B94A-98F6-697C1F38599A}" srcOrd="3" destOrd="0" parTransId="{36AFCFEE-3340-854E-BBA8-60545D15A0C2}" sibTransId="{ABC1F557-752E-184D-AB24-EC5B816332FB}"/>
    <dgm:cxn modelId="{3FE6BFDD-0CA5-CB4A-9546-1776ED674763}" type="presOf" srcId="{A37010AD-086D-9840-A1BB-AB118921B46C}" destId="{93301FF0-86A7-5A4D-A751-83A21CCB8C47}" srcOrd="1" destOrd="0" presId="urn:microsoft.com/office/officeart/2005/8/layout/process2"/>
    <dgm:cxn modelId="{F18EDBFE-839D-154D-8D58-9C20AB5694EE}" type="presOf" srcId="{4FCD1F24-3F82-F34D-B6F0-E40DEFDB8178}" destId="{6B12F994-5B7F-5D42-9CEF-10CE7C90EF50}" srcOrd="0" destOrd="0" presId="urn:microsoft.com/office/officeart/2005/8/layout/process2"/>
    <dgm:cxn modelId="{8C71D270-0C7C-CB4F-BEFE-B51A25061F33}" srcId="{869D05AF-16C0-B741-8643-6FE4A73323E4}" destId="{1E885E90-1324-6046-8E9F-170873C01C03}" srcOrd="1" destOrd="0" parTransId="{E77DDD6C-34BE-8345-AD70-0B72C8CD4CC9}" sibTransId="{A37010AD-086D-9840-A1BB-AB118921B46C}"/>
    <dgm:cxn modelId="{0DD9ED03-0E30-2640-828D-5EC5C8955A88}" type="presOf" srcId="{1E885E90-1324-6046-8E9F-170873C01C03}" destId="{63A4AC34-F23E-9147-B704-AF06CA76C710}" srcOrd="0" destOrd="0" presId="urn:microsoft.com/office/officeart/2005/8/layout/process2"/>
    <dgm:cxn modelId="{66C87A93-FA37-A94D-A908-678DC7F4E44F}" srcId="{869D05AF-16C0-B741-8643-6FE4A73323E4}" destId="{A4D906C5-0995-9C48-8816-79E81A594738}" srcOrd="0" destOrd="0" parTransId="{909AE6D0-8209-7E4F-961A-42AC61125580}" sibTransId="{331A6BE9-E185-584F-B32E-342C4B3DEEFE}"/>
    <dgm:cxn modelId="{B0474C6B-3FEE-C344-8264-FA0140E31361}" type="presOf" srcId="{331A6BE9-E185-584F-B32E-342C4B3DEEFE}" destId="{F005A516-48F4-D24F-B1F2-8B2EA2515085}" srcOrd="1" destOrd="0" presId="urn:microsoft.com/office/officeart/2005/8/layout/process2"/>
    <dgm:cxn modelId="{85AAA7FE-01E2-C24B-B140-2A1E4FC7F314}" srcId="{869D05AF-16C0-B741-8643-6FE4A73323E4}" destId="{4C0EE54F-9E31-B442-9528-EE3E79CD388E}" srcOrd="2" destOrd="0" parTransId="{2A2B17A4-25A7-C948-96A8-DC348C39FC42}" sibTransId="{4FCD1F24-3F82-F34D-B6F0-E40DEFDB8178}"/>
    <dgm:cxn modelId="{C50005A6-E8D7-AC4B-B505-B9F59DE541BB}" type="presOf" srcId="{ABC1F557-752E-184D-AB24-EC5B816332FB}" destId="{6AFCA91E-4D0A-7245-ADAE-FB8FF7D8FB41}" srcOrd="1" destOrd="0" presId="urn:microsoft.com/office/officeart/2005/8/layout/process2"/>
    <dgm:cxn modelId="{03D3290C-CC17-C146-B3A7-4A4E8DA5C110}" type="presOf" srcId="{B210E478-CB4A-7B4A-97C6-5590E94D5CC1}" destId="{46D7FAF2-8105-B444-BC0F-5F93F338C120}" srcOrd="0" destOrd="0" presId="urn:microsoft.com/office/officeart/2005/8/layout/process2"/>
    <dgm:cxn modelId="{96BA47C6-ACD0-6B42-91B3-77BBC81F200E}" type="presOf" srcId="{A37010AD-086D-9840-A1BB-AB118921B46C}" destId="{6EE97925-DA6B-AE40-B86B-BEB133E2BA03}" srcOrd="0" destOrd="0" presId="urn:microsoft.com/office/officeart/2005/8/layout/process2"/>
    <dgm:cxn modelId="{06D6A71B-8E89-B94F-9728-014B14BD65FC}" type="presOf" srcId="{5E76B3CB-932B-4D43-A5BF-FD0DA5D8CADC}" destId="{7D3CB196-05BA-364F-94DD-83725FB73168}" srcOrd="0" destOrd="0" presId="urn:microsoft.com/office/officeart/2005/8/layout/process2"/>
    <dgm:cxn modelId="{A4B29F97-29D9-D747-9DE4-6C77FE1B0ADD}" type="presOf" srcId="{869D05AF-16C0-B741-8643-6FE4A73323E4}" destId="{B72CF99E-5C17-D041-B857-9003AE77B95D}" srcOrd="0" destOrd="0" presId="urn:microsoft.com/office/officeart/2005/8/layout/process2"/>
    <dgm:cxn modelId="{69B71C09-AC10-4B45-BACB-7043BF001B8A}" type="presOf" srcId="{331A6BE9-E185-584F-B32E-342C4B3DEEFE}" destId="{2D8A72D7-C979-954A-B9F8-F673E3D1D571}" srcOrd="0" destOrd="0" presId="urn:microsoft.com/office/officeart/2005/8/layout/process2"/>
    <dgm:cxn modelId="{B28BAD05-3263-BE42-BD23-B5405B968BAC}" type="presOf" srcId="{4FCD1F24-3F82-F34D-B6F0-E40DEFDB8178}" destId="{69F840BC-2EE0-6F4F-A909-0166522E773D}" srcOrd="1" destOrd="0" presId="urn:microsoft.com/office/officeart/2005/8/layout/process2"/>
    <dgm:cxn modelId="{8662852D-EDDA-F340-A11F-876F39DFDCB2}" type="presOf" srcId="{A4D906C5-0995-9C48-8816-79E81A594738}" destId="{DEE27D15-2645-BA41-8D2D-1BFF71AB5023}" srcOrd="0" destOrd="0" presId="urn:microsoft.com/office/officeart/2005/8/layout/process2"/>
    <dgm:cxn modelId="{65C74A9B-1DD0-F94D-9C49-08F1C0106F0F}" srcId="{869D05AF-16C0-B741-8643-6FE4A73323E4}" destId="{76987F0E-0CBA-0B4A-A302-1C79D1607E27}" srcOrd="4" destOrd="0" parTransId="{57DC0B08-0CCB-7E40-A06A-7D3E7E906FA4}" sibTransId="{4C9F3F52-34BA-554E-8D43-EAA852B23BFF}"/>
    <dgm:cxn modelId="{3D153FE4-201F-E24C-9E2B-270028282F5B}" type="presOf" srcId="{ABC1F557-752E-184D-AB24-EC5B816332FB}" destId="{5331BFB1-547C-1C47-9CAB-57CEC7CEB36B}" srcOrd="0" destOrd="0" presId="urn:microsoft.com/office/officeart/2005/8/layout/process2"/>
    <dgm:cxn modelId="{DC43BA77-A821-D644-8F88-4111F8B51C33}" type="presOf" srcId="{4C0EE54F-9E31-B442-9528-EE3E79CD388E}" destId="{D5A12EDE-FA05-E748-86A6-D5E659888592}" srcOrd="0" destOrd="0" presId="urn:microsoft.com/office/officeart/2005/8/layout/process2"/>
    <dgm:cxn modelId="{8622481B-2AD0-2542-89C5-354BBB416662}" type="presOf" srcId="{76987F0E-0CBA-0B4A-A302-1C79D1607E27}" destId="{240C589F-F052-944E-9A1E-0E44CBEAC8CD}" srcOrd="0" destOrd="0" presId="urn:microsoft.com/office/officeart/2005/8/layout/process2"/>
    <dgm:cxn modelId="{115146AF-FB62-0549-9CF9-3C7ECF6BF3CD}" type="presOf" srcId="{4C9F3F52-34BA-554E-8D43-EAA852B23BFF}" destId="{8F4746A2-4646-BE4F-AC5F-6DDA3DDD35FE}" srcOrd="1" destOrd="0" presId="urn:microsoft.com/office/officeart/2005/8/layout/process2"/>
    <dgm:cxn modelId="{B88DB6BB-590B-5F48-8679-8A8AF944ABC4}" type="presOf" srcId="{4C9F3F52-34BA-554E-8D43-EAA852B23BFF}" destId="{A2EF011F-BD3F-5C4D-BB11-EBD6917B5B07}" srcOrd="0" destOrd="0" presId="urn:microsoft.com/office/officeart/2005/8/layout/process2"/>
    <dgm:cxn modelId="{BECF0D91-5A54-2845-BCD3-50A6DDC2F7CE}" type="presOf" srcId="{FBA6BB52-A645-B94A-98F6-697C1F38599A}" destId="{C4DDF17B-DC7E-844D-A374-8D329D443BB9}" srcOrd="0" destOrd="0" presId="urn:microsoft.com/office/officeart/2005/8/layout/process2"/>
    <dgm:cxn modelId="{5E0696EB-D3AF-D94E-90EE-6B7F24DDEE7C}" type="presParOf" srcId="{B72CF99E-5C17-D041-B857-9003AE77B95D}" destId="{DEE27D15-2645-BA41-8D2D-1BFF71AB5023}" srcOrd="0" destOrd="0" presId="urn:microsoft.com/office/officeart/2005/8/layout/process2"/>
    <dgm:cxn modelId="{FB11736B-AB34-2D41-BCAD-E358A5C5F90B}" type="presParOf" srcId="{B72CF99E-5C17-D041-B857-9003AE77B95D}" destId="{2D8A72D7-C979-954A-B9F8-F673E3D1D571}" srcOrd="1" destOrd="0" presId="urn:microsoft.com/office/officeart/2005/8/layout/process2"/>
    <dgm:cxn modelId="{A244C77E-0527-9048-96D9-1570F69F1D69}" type="presParOf" srcId="{2D8A72D7-C979-954A-B9F8-F673E3D1D571}" destId="{F005A516-48F4-D24F-B1F2-8B2EA2515085}" srcOrd="0" destOrd="0" presId="urn:microsoft.com/office/officeart/2005/8/layout/process2"/>
    <dgm:cxn modelId="{3998FFF3-02EA-4043-9619-FED3FF3D8D10}" type="presParOf" srcId="{B72CF99E-5C17-D041-B857-9003AE77B95D}" destId="{63A4AC34-F23E-9147-B704-AF06CA76C710}" srcOrd="2" destOrd="0" presId="urn:microsoft.com/office/officeart/2005/8/layout/process2"/>
    <dgm:cxn modelId="{A4F11DA9-C561-DB46-9F7B-6E0BB139E9A2}" type="presParOf" srcId="{B72CF99E-5C17-D041-B857-9003AE77B95D}" destId="{6EE97925-DA6B-AE40-B86B-BEB133E2BA03}" srcOrd="3" destOrd="0" presId="urn:microsoft.com/office/officeart/2005/8/layout/process2"/>
    <dgm:cxn modelId="{54918D1D-AF0C-6B4C-8AD1-0F52362D7C03}" type="presParOf" srcId="{6EE97925-DA6B-AE40-B86B-BEB133E2BA03}" destId="{93301FF0-86A7-5A4D-A751-83A21CCB8C47}" srcOrd="0" destOrd="0" presId="urn:microsoft.com/office/officeart/2005/8/layout/process2"/>
    <dgm:cxn modelId="{1EB27256-078E-5540-A98A-0F00A084503E}" type="presParOf" srcId="{B72CF99E-5C17-D041-B857-9003AE77B95D}" destId="{D5A12EDE-FA05-E748-86A6-D5E659888592}" srcOrd="4" destOrd="0" presId="urn:microsoft.com/office/officeart/2005/8/layout/process2"/>
    <dgm:cxn modelId="{65240659-6610-0248-AB44-356D07D61F61}" type="presParOf" srcId="{B72CF99E-5C17-D041-B857-9003AE77B95D}" destId="{6B12F994-5B7F-5D42-9CEF-10CE7C90EF50}" srcOrd="5" destOrd="0" presId="urn:microsoft.com/office/officeart/2005/8/layout/process2"/>
    <dgm:cxn modelId="{67DADC01-07CC-9644-A1B5-ADF9B4C33283}" type="presParOf" srcId="{6B12F994-5B7F-5D42-9CEF-10CE7C90EF50}" destId="{69F840BC-2EE0-6F4F-A909-0166522E773D}" srcOrd="0" destOrd="0" presId="urn:microsoft.com/office/officeart/2005/8/layout/process2"/>
    <dgm:cxn modelId="{384FC9B6-67A0-F145-923B-89369E532868}" type="presParOf" srcId="{B72CF99E-5C17-D041-B857-9003AE77B95D}" destId="{C4DDF17B-DC7E-844D-A374-8D329D443BB9}" srcOrd="6" destOrd="0" presId="urn:microsoft.com/office/officeart/2005/8/layout/process2"/>
    <dgm:cxn modelId="{14A84614-AEB3-304B-91D4-BEC6DF4517F5}" type="presParOf" srcId="{B72CF99E-5C17-D041-B857-9003AE77B95D}" destId="{5331BFB1-547C-1C47-9CAB-57CEC7CEB36B}" srcOrd="7" destOrd="0" presId="urn:microsoft.com/office/officeart/2005/8/layout/process2"/>
    <dgm:cxn modelId="{51DA1986-B147-4642-B6E3-ADFD1397C779}" type="presParOf" srcId="{5331BFB1-547C-1C47-9CAB-57CEC7CEB36B}" destId="{6AFCA91E-4D0A-7245-ADAE-FB8FF7D8FB41}" srcOrd="0" destOrd="0" presId="urn:microsoft.com/office/officeart/2005/8/layout/process2"/>
    <dgm:cxn modelId="{A565AF37-6BAE-1340-8E8A-4BFDB005F4D6}" type="presParOf" srcId="{B72CF99E-5C17-D041-B857-9003AE77B95D}" destId="{240C589F-F052-944E-9A1E-0E44CBEAC8CD}" srcOrd="8" destOrd="0" presId="urn:microsoft.com/office/officeart/2005/8/layout/process2"/>
    <dgm:cxn modelId="{B164768C-22DE-F14D-B32C-7ACC41D9D5CB}" type="presParOf" srcId="{B72CF99E-5C17-D041-B857-9003AE77B95D}" destId="{A2EF011F-BD3F-5C4D-BB11-EBD6917B5B07}" srcOrd="9" destOrd="0" presId="urn:microsoft.com/office/officeart/2005/8/layout/process2"/>
    <dgm:cxn modelId="{BEBF4929-974B-3B4D-A1C4-7A739014693A}" type="presParOf" srcId="{A2EF011F-BD3F-5C4D-BB11-EBD6917B5B07}" destId="{8F4746A2-4646-BE4F-AC5F-6DDA3DDD35FE}" srcOrd="0" destOrd="0" presId="urn:microsoft.com/office/officeart/2005/8/layout/process2"/>
    <dgm:cxn modelId="{72058190-08DB-B441-A807-BD67949DEEB0}" type="presParOf" srcId="{B72CF99E-5C17-D041-B857-9003AE77B95D}" destId="{27222366-AE87-964E-AA0F-B822C304A033}" srcOrd="10" destOrd="0" presId="urn:microsoft.com/office/officeart/2005/8/layout/process2"/>
    <dgm:cxn modelId="{F47B7502-04E0-FE45-BBAE-9ACBABD7263D}" type="presParOf" srcId="{B72CF99E-5C17-D041-B857-9003AE77B95D}" destId="{46D7FAF2-8105-B444-BC0F-5F93F338C120}" srcOrd="11" destOrd="0" presId="urn:microsoft.com/office/officeart/2005/8/layout/process2"/>
    <dgm:cxn modelId="{41C6F580-65F4-124E-A9D2-559F8BDDF580}" type="presParOf" srcId="{46D7FAF2-8105-B444-BC0F-5F93F338C120}" destId="{C1686421-C82E-E04B-8C3C-3292FAF0C3E7}" srcOrd="0" destOrd="0" presId="urn:microsoft.com/office/officeart/2005/8/layout/process2"/>
    <dgm:cxn modelId="{703EEB5A-3B1E-C545-ACAF-34402616CE57}" type="presParOf" srcId="{B72CF99E-5C17-D041-B857-9003AE77B95D}" destId="{7D3CB196-05BA-364F-94DD-83725FB73168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E27D15-2645-BA41-8D2D-1BFF71AB5023}">
      <dsp:nvSpPr>
        <dsp:cNvPr id="0" name=""/>
        <dsp:cNvSpPr/>
      </dsp:nvSpPr>
      <dsp:spPr>
        <a:xfrm>
          <a:off x="525677" y="579"/>
          <a:ext cx="1863294" cy="474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Primary Vertex</a:t>
          </a:r>
          <a:endParaRPr lang="en-US" sz="1600" kern="1200" dirty="0"/>
        </a:p>
      </dsp:txBody>
      <dsp:txXfrm>
        <a:off x="525677" y="579"/>
        <a:ext cx="1863294" cy="474229"/>
      </dsp:txXfrm>
    </dsp:sp>
    <dsp:sp modelId="{2D8A72D7-C979-954A-B9F8-F673E3D1D571}">
      <dsp:nvSpPr>
        <dsp:cNvPr id="0" name=""/>
        <dsp:cNvSpPr/>
      </dsp:nvSpPr>
      <dsp:spPr>
        <a:xfrm rot="5400000">
          <a:off x="1368407" y="486663"/>
          <a:ext cx="177835" cy="2134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5400000">
        <a:off x="1368407" y="486663"/>
        <a:ext cx="177835" cy="213403"/>
      </dsp:txXfrm>
    </dsp:sp>
    <dsp:sp modelId="{63A4AC34-F23E-9147-B704-AF06CA76C710}">
      <dsp:nvSpPr>
        <dsp:cNvPr id="0" name=""/>
        <dsp:cNvSpPr/>
      </dsp:nvSpPr>
      <dsp:spPr>
        <a:xfrm>
          <a:off x="525677" y="711922"/>
          <a:ext cx="1863294" cy="474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23915"/>
                <a:satOff val="4160"/>
                <a:lumOff val="-784"/>
                <a:alphaOff val="0"/>
                <a:shade val="63000"/>
              </a:schemeClr>
            </a:gs>
            <a:gs pos="30000">
              <a:schemeClr val="accent2">
                <a:hueOff val="-1423915"/>
                <a:satOff val="4160"/>
                <a:lumOff val="-784"/>
                <a:alphaOff val="0"/>
                <a:shade val="90000"/>
                <a:satMod val="110000"/>
              </a:schemeClr>
            </a:gs>
            <a:gs pos="45000">
              <a:schemeClr val="accent2">
                <a:hueOff val="-1423915"/>
                <a:satOff val="4160"/>
                <a:lumOff val="-784"/>
                <a:alphaOff val="0"/>
                <a:shade val="100000"/>
                <a:satMod val="118000"/>
              </a:schemeClr>
            </a:gs>
            <a:gs pos="55000">
              <a:schemeClr val="accent2">
                <a:hueOff val="-1423915"/>
                <a:satOff val="4160"/>
                <a:lumOff val="-784"/>
                <a:alphaOff val="0"/>
                <a:shade val="100000"/>
                <a:satMod val="118000"/>
              </a:schemeClr>
            </a:gs>
            <a:gs pos="73000">
              <a:schemeClr val="accent2">
                <a:hueOff val="-1423915"/>
                <a:satOff val="4160"/>
                <a:lumOff val="-784"/>
                <a:alphaOff val="0"/>
                <a:shade val="90000"/>
                <a:satMod val="110000"/>
              </a:schemeClr>
            </a:gs>
            <a:gs pos="100000">
              <a:schemeClr val="accent2">
                <a:hueOff val="-1423915"/>
                <a:satOff val="4160"/>
                <a:lumOff val="-784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-1423915"/>
              <a:satOff val="4160"/>
              <a:lumOff val="-784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Lepton Selection</a:t>
          </a:r>
          <a:endParaRPr lang="en-US" sz="1600" kern="1200" dirty="0"/>
        </a:p>
      </dsp:txBody>
      <dsp:txXfrm>
        <a:off x="525677" y="711922"/>
        <a:ext cx="1863294" cy="474229"/>
      </dsp:txXfrm>
    </dsp:sp>
    <dsp:sp modelId="{6EE97925-DA6B-AE40-B86B-BEB133E2BA03}">
      <dsp:nvSpPr>
        <dsp:cNvPr id="0" name=""/>
        <dsp:cNvSpPr/>
      </dsp:nvSpPr>
      <dsp:spPr>
        <a:xfrm rot="5400000">
          <a:off x="1368407" y="1198007"/>
          <a:ext cx="177835" cy="2134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708698"/>
                <a:satOff val="4992"/>
                <a:lumOff val="-941"/>
                <a:alphaOff val="0"/>
                <a:shade val="63000"/>
              </a:schemeClr>
            </a:gs>
            <a:gs pos="30000">
              <a:schemeClr val="accent2">
                <a:hueOff val="-1708698"/>
                <a:satOff val="4992"/>
                <a:lumOff val="-941"/>
                <a:alphaOff val="0"/>
                <a:shade val="90000"/>
                <a:satMod val="110000"/>
              </a:schemeClr>
            </a:gs>
            <a:gs pos="45000">
              <a:schemeClr val="accent2">
                <a:hueOff val="-1708698"/>
                <a:satOff val="4992"/>
                <a:lumOff val="-941"/>
                <a:alphaOff val="0"/>
                <a:shade val="100000"/>
                <a:satMod val="118000"/>
              </a:schemeClr>
            </a:gs>
            <a:gs pos="55000">
              <a:schemeClr val="accent2">
                <a:hueOff val="-1708698"/>
                <a:satOff val="4992"/>
                <a:lumOff val="-941"/>
                <a:alphaOff val="0"/>
                <a:shade val="100000"/>
                <a:satMod val="118000"/>
              </a:schemeClr>
            </a:gs>
            <a:gs pos="73000">
              <a:schemeClr val="accent2">
                <a:hueOff val="-1708698"/>
                <a:satOff val="4992"/>
                <a:lumOff val="-941"/>
                <a:alphaOff val="0"/>
                <a:shade val="90000"/>
                <a:satMod val="110000"/>
              </a:schemeClr>
            </a:gs>
            <a:gs pos="100000">
              <a:schemeClr val="accent2">
                <a:hueOff val="-1708698"/>
                <a:satOff val="4992"/>
                <a:lumOff val="-941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-1708698"/>
              <a:satOff val="4992"/>
              <a:lumOff val="-941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5400000">
        <a:off x="1368407" y="1198007"/>
        <a:ext cx="177835" cy="213403"/>
      </dsp:txXfrm>
    </dsp:sp>
    <dsp:sp modelId="{D5A12EDE-FA05-E748-86A6-D5E659888592}">
      <dsp:nvSpPr>
        <dsp:cNvPr id="0" name=""/>
        <dsp:cNvSpPr/>
      </dsp:nvSpPr>
      <dsp:spPr>
        <a:xfrm>
          <a:off x="525677" y="1423266"/>
          <a:ext cx="1863294" cy="474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847830"/>
                <a:satOff val="8321"/>
                <a:lumOff val="-1569"/>
                <a:alphaOff val="0"/>
                <a:shade val="63000"/>
              </a:schemeClr>
            </a:gs>
            <a:gs pos="30000">
              <a:schemeClr val="accent2">
                <a:hueOff val="-2847830"/>
                <a:satOff val="8321"/>
                <a:lumOff val="-1569"/>
                <a:alphaOff val="0"/>
                <a:shade val="90000"/>
                <a:satMod val="110000"/>
              </a:schemeClr>
            </a:gs>
            <a:gs pos="45000">
              <a:schemeClr val="accent2">
                <a:hueOff val="-2847830"/>
                <a:satOff val="8321"/>
                <a:lumOff val="-1569"/>
                <a:alphaOff val="0"/>
                <a:shade val="100000"/>
                <a:satMod val="118000"/>
              </a:schemeClr>
            </a:gs>
            <a:gs pos="55000">
              <a:schemeClr val="accent2">
                <a:hueOff val="-2847830"/>
                <a:satOff val="8321"/>
                <a:lumOff val="-1569"/>
                <a:alphaOff val="0"/>
                <a:shade val="100000"/>
                <a:satMod val="118000"/>
              </a:schemeClr>
            </a:gs>
            <a:gs pos="73000">
              <a:schemeClr val="accent2">
                <a:hueOff val="-2847830"/>
                <a:satOff val="8321"/>
                <a:lumOff val="-1569"/>
                <a:alphaOff val="0"/>
                <a:shade val="90000"/>
                <a:satMod val="110000"/>
              </a:schemeClr>
            </a:gs>
            <a:gs pos="100000">
              <a:schemeClr val="accent2">
                <a:hueOff val="-2847830"/>
                <a:satOff val="8321"/>
                <a:lumOff val="-1569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-2847830"/>
              <a:satOff val="8321"/>
              <a:lumOff val="-1569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Invariant Mass </a:t>
          </a:r>
          <a:endParaRPr lang="en-US" sz="1600" kern="1200" dirty="0"/>
        </a:p>
      </dsp:txBody>
      <dsp:txXfrm>
        <a:off x="525677" y="1423266"/>
        <a:ext cx="1863294" cy="474229"/>
      </dsp:txXfrm>
    </dsp:sp>
    <dsp:sp modelId="{6B12F994-5B7F-5D42-9CEF-10CE7C90EF50}">
      <dsp:nvSpPr>
        <dsp:cNvPr id="0" name=""/>
        <dsp:cNvSpPr/>
      </dsp:nvSpPr>
      <dsp:spPr>
        <a:xfrm rot="5400000">
          <a:off x="1368407" y="1909351"/>
          <a:ext cx="177835" cy="2134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3417396"/>
                <a:satOff val="9985"/>
                <a:lumOff val="-1882"/>
                <a:alphaOff val="0"/>
                <a:shade val="63000"/>
              </a:schemeClr>
            </a:gs>
            <a:gs pos="30000">
              <a:schemeClr val="accent2">
                <a:hueOff val="-3417396"/>
                <a:satOff val="9985"/>
                <a:lumOff val="-1882"/>
                <a:alphaOff val="0"/>
                <a:shade val="90000"/>
                <a:satMod val="110000"/>
              </a:schemeClr>
            </a:gs>
            <a:gs pos="45000">
              <a:schemeClr val="accent2">
                <a:hueOff val="-3417396"/>
                <a:satOff val="9985"/>
                <a:lumOff val="-1882"/>
                <a:alphaOff val="0"/>
                <a:shade val="100000"/>
                <a:satMod val="118000"/>
              </a:schemeClr>
            </a:gs>
            <a:gs pos="55000">
              <a:schemeClr val="accent2">
                <a:hueOff val="-3417396"/>
                <a:satOff val="9985"/>
                <a:lumOff val="-1882"/>
                <a:alphaOff val="0"/>
                <a:shade val="100000"/>
                <a:satMod val="118000"/>
              </a:schemeClr>
            </a:gs>
            <a:gs pos="73000">
              <a:schemeClr val="accent2">
                <a:hueOff val="-3417396"/>
                <a:satOff val="9985"/>
                <a:lumOff val="-1882"/>
                <a:alphaOff val="0"/>
                <a:shade val="90000"/>
                <a:satMod val="110000"/>
              </a:schemeClr>
            </a:gs>
            <a:gs pos="100000">
              <a:schemeClr val="accent2">
                <a:hueOff val="-3417396"/>
                <a:satOff val="9985"/>
                <a:lumOff val="-1882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-3417396"/>
              <a:satOff val="9985"/>
              <a:lumOff val="-1882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5400000">
        <a:off x="1368407" y="1909351"/>
        <a:ext cx="177835" cy="213403"/>
      </dsp:txXfrm>
    </dsp:sp>
    <dsp:sp modelId="{C4DDF17B-DC7E-844D-A374-8D329D443BB9}">
      <dsp:nvSpPr>
        <dsp:cNvPr id="0" name=""/>
        <dsp:cNvSpPr/>
      </dsp:nvSpPr>
      <dsp:spPr>
        <a:xfrm>
          <a:off x="525677" y="2134610"/>
          <a:ext cx="1863294" cy="474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271744"/>
                <a:satOff val="12481"/>
                <a:lumOff val="-2353"/>
                <a:alphaOff val="0"/>
                <a:shade val="63000"/>
              </a:schemeClr>
            </a:gs>
            <a:gs pos="30000">
              <a:schemeClr val="accent2">
                <a:hueOff val="-4271744"/>
                <a:satOff val="12481"/>
                <a:lumOff val="-2353"/>
                <a:alphaOff val="0"/>
                <a:shade val="90000"/>
                <a:satMod val="110000"/>
              </a:schemeClr>
            </a:gs>
            <a:gs pos="45000">
              <a:schemeClr val="accent2">
                <a:hueOff val="-4271744"/>
                <a:satOff val="12481"/>
                <a:lumOff val="-2353"/>
                <a:alphaOff val="0"/>
                <a:shade val="100000"/>
                <a:satMod val="118000"/>
              </a:schemeClr>
            </a:gs>
            <a:gs pos="55000">
              <a:schemeClr val="accent2">
                <a:hueOff val="-4271744"/>
                <a:satOff val="12481"/>
                <a:lumOff val="-2353"/>
                <a:alphaOff val="0"/>
                <a:shade val="100000"/>
                <a:satMod val="118000"/>
              </a:schemeClr>
            </a:gs>
            <a:gs pos="73000">
              <a:schemeClr val="accent2">
                <a:hueOff val="-4271744"/>
                <a:satOff val="12481"/>
                <a:lumOff val="-2353"/>
                <a:alphaOff val="0"/>
                <a:shade val="90000"/>
                <a:satMod val="110000"/>
              </a:schemeClr>
            </a:gs>
            <a:gs pos="100000">
              <a:schemeClr val="accent2">
                <a:hueOff val="-4271744"/>
                <a:satOff val="12481"/>
                <a:lumOff val="-2353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-4271744"/>
              <a:satOff val="12481"/>
              <a:lumOff val="-2353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Missing E</a:t>
          </a:r>
          <a:r>
            <a:rPr lang="en-US" sz="1600" kern="1200" baseline="-25000" dirty="0" smtClean="0"/>
            <a:t>T</a:t>
          </a:r>
          <a:endParaRPr lang="en-US" sz="1600" kern="1200" baseline="-25000" dirty="0"/>
        </a:p>
      </dsp:txBody>
      <dsp:txXfrm>
        <a:off x="525677" y="2134610"/>
        <a:ext cx="1863294" cy="474229"/>
      </dsp:txXfrm>
    </dsp:sp>
    <dsp:sp modelId="{5331BFB1-547C-1C47-9CAB-57CEC7CEB36B}">
      <dsp:nvSpPr>
        <dsp:cNvPr id="0" name=""/>
        <dsp:cNvSpPr/>
      </dsp:nvSpPr>
      <dsp:spPr>
        <a:xfrm rot="5400000">
          <a:off x="1368407" y="2620695"/>
          <a:ext cx="177835" cy="2134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5126093"/>
                <a:satOff val="14977"/>
                <a:lumOff val="-2824"/>
                <a:alphaOff val="0"/>
                <a:shade val="63000"/>
              </a:schemeClr>
            </a:gs>
            <a:gs pos="30000">
              <a:schemeClr val="accent2">
                <a:hueOff val="-5126093"/>
                <a:satOff val="14977"/>
                <a:lumOff val="-2824"/>
                <a:alphaOff val="0"/>
                <a:shade val="90000"/>
                <a:satMod val="110000"/>
              </a:schemeClr>
            </a:gs>
            <a:gs pos="45000">
              <a:schemeClr val="accent2">
                <a:hueOff val="-5126093"/>
                <a:satOff val="14977"/>
                <a:lumOff val="-2824"/>
                <a:alphaOff val="0"/>
                <a:shade val="100000"/>
                <a:satMod val="118000"/>
              </a:schemeClr>
            </a:gs>
            <a:gs pos="55000">
              <a:schemeClr val="accent2">
                <a:hueOff val="-5126093"/>
                <a:satOff val="14977"/>
                <a:lumOff val="-2824"/>
                <a:alphaOff val="0"/>
                <a:shade val="100000"/>
                <a:satMod val="118000"/>
              </a:schemeClr>
            </a:gs>
            <a:gs pos="73000">
              <a:schemeClr val="accent2">
                <a:hueOff val="-5126093"/>
                <a:satOff val="14977"/>
                <a:lumOff val="-2824"/>
                <a:alphaOff val="0"/>
                <a:shade val="90000"/>
                <a:satMod val="110000"/>
              </a:schemeClr>
            </a:gs>
            <a:gs pos="100000">
              <a:schemeClr val="accent2">
                <a:hueOff val="-5126093"/>
                <a:satOff val="14977"/>
                <a:lumOff val="-2824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-5126093"/>
              <a:satOff val="14977"/>
              <a:lumOff val="-2824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5400000">
        <a:off x="1368407" y="2620695"/>
        <a:ext cx="177835" cy="213403"/>
      </dsp:txXfrm>
    </dsp:sp>
    <dsp:sp modelId="{240C589F-F052-944E-9A1E-0E44CBEAC8CD}">
      <dsp:nvSpPr>
        <dsp:cNvPr id="0" name=""/>
        <dsp:cNvSpPr/>
      </dsp:nvSpPr>
      <dsp:spPr>
        <a:xfrm>
          <a:off x="525677" y="2845954"/>
          <a:ext cx="1863294" cy="474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695659"/>
                <a:satOff val="16641"/>
                <a:lumOff val="-3137"/>
                <a:alphaOff val="0"/>
                <a:shade val="63000"/>
              </a:schemeClr>
            </a:gs>
            <a:gs pos="30000">
              <a:schemeClr val="accent2">
                <a:hueOff val="-5695659"/>
                <a:satOff val="16641"/>
                <a:lumOff val="-3137"/>
                <a:alphaOff val="0"/>
                <a:shade val="90000"/>
                <a:satMod val="110000"/>
              </a:schemeClr>
            </a:gs>
            <a:gs pos="45000">
              <a:schemeClr val="accent2">
                <a:hueOff val="-5695659"/>
                <a:satOff val="16641"/>
                <a:lumOff val="-3137"/>
                <a:alphaOff val="0"/>
                <a:shade val="100000"/>
                <a:satMod val="118000"/>
              </a:schemeClr>
            </a:gs>
            <a:gs pos="55000">
              <a:schemeClr val="accent2">
                <a:hueOff val="-5695659"/>
                <a:satOff val="16641"/>
                <a:lumOff val="-3137"/>
                <a:alphaOff val="0"/>
                <a:shade val="100000"/>
                <a:satMod val="118000"/>
              </a:schemeClr>
            </a:gs>
            <a:gs pos="73000">
              <a:schemeClr val="accent2">
                <a:hueOff val="-5695659"/>
                <a:satOff val="16641"/>
                <a:lumOff val="-3137"/>
                <a:alphaOff val="0"/>
                <a:shade val="90000"/>
                <a:satMod val="110000"/>
              </a:schemeClr>
            </a:gs>
            <a:gs pos="100000">
              <a:schemeClr val="accent2">
                <a:hueOff val="-5695659"/>
                <a:satOff val="16641"/>
                <a:lumOff val="-3137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-5695659"/>
              <a:satOff val="16641"/>
              <a:lumOff val="-3137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Jet Selection</a:t>
          </a:r>
          <a:endParaRPr lang="en-US" sz="1600" kern="1200" dirty="0"/>
        </a:p>
      </dsp:txBody>
      <dsp:txXfrm>
        <a:off x="525677" y="2845954"/>
        <a:ext cx="1863294" cy="474229"/>
      </dsp:txXfrm>
    </dsp:sp>
    <dsp:sp modelId="{A2EF011F-BD3F-5C4D-BB11-EBD6917B5B07}">
      <dsp:nvSpPr>
        <dsp:cNvPr id="0" name=""/>
        <dsp:cNvSpPr/>
      </dsp:nvSpPr>
      <dsp:spPr>
        <a:xfrm rot="5400000">
          <a:off x="1368407" y="3332039"/>
          <a:ext cx="177835" cy="2134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6834791"/>
                <a:satOff val="19970"/>
                <a:lumOff val="-3765"/>
                <a:alphaOff val="0"/>
                <a:shade val="63000"/>
              </a:schemeClr>
            </a:gs>
            <a:gs pos="30000">
              <a:schemeClr val="accent2">
                <a:hueOff val="-6834791"/>
                <a:satOff val="19970"/>
                <a:lumOff val="-3765"/>
                <a:alphaOff val="0"/>
                <a:shade val="90000"/>
                <a:satMod val="110000"/>
              </a:schemeClr>
            </a:gs>
            <a:gs pos="45000">
              <a:schemeClr val="accent2">
                <a:hueOff val="-6834791"/>
                <a:satOff val="19970"/>
                <a:lumOff val="-3765"/>
                <a:alphaOff val="0"/>
                <a:shade val="100000"/>
                <a:satMod val="118000"/>
              </a:schemeClr>
            </a:gs>
            <a:gs pos="55000">
              <a:schemeClr val="accent2">
                <a:hueOff val="-6834791"/>
                <a:satOff val="19970"/>
                <a:lumOff val="-3765"/>
                <a:alphaOff val="0"/>
                <a:shade val="100000"/>
                <a:satMod val="118000"/>
              </a:schemeClr>
            </a:gs>
            <a:gs pos="73000">
              <a:schemeClr val="accent2">
                <a:hueOff val="-6834791"/>
                <a:satOff val="19970"/>
                <a:lumOff val="-3765"/>
                <a:alphaOff val="0"/>
                <a:shade val="90000"/>
                <a:satMod val="110000"/>
              </a:schemeClr>
            </a:gs>
            <a:gs pos="100000">
              <a:schemeClr val="accent2">
                <a:hueOff val="-6834791"/>
                <a:satOff val="19970"/>
                <a:lumOff val="-3765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-6834791"/>
              <a:satOff val="19970"/>
              <a:lumOff val="-3765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5400000">
        <a:off x="1368407" y="3332039"/>
        <a:ext cx="177835" cy="213403"/>
      </dsp:txXfrm>
    </dsp:sp>
    <dsp:sp modelId="{27222366-AE87-964E-AA0F-B822C304A033}">
      <dsp:nvSpPr>
        <dsp:cNvPr id="0" name=""/>
        <dsp:cNvSpPr/>
      </dsp:nvSpPr>
      <dsp:spPr>
        <a:xfrm>
          <a:off x="525677" y="3557297"/>
          <a:ext cx="1863294" cy="474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119574"/>
                <a:satOff val="20802"/>
                <a:lumOff val="-3922"/>
                <a:alphaOff val="0"/>
                <a:shade val="63000"/>
              </a:schemeClr>
            </a:gs>
            <a:gs pos="30000">
              <a:schemeClr val="accent2">
                <a:hueOff val="-7119574"/>
                <a:satOff val="20802"/>
                <a:lumOff val="-3922"/>
                <a:alphaOff val="0"/>
                <a:shade val="90000"/>
                <a:satMod val="110000"/>
              </a:schemeClr>
            </a:gs>
            <a:gs pos="45000">
              <a:schemeClr val="accent2">
                <a:hueOff val="-7119574"/>
                <a:satOff val="20802"/>
                <a:lumOff val="-3922"/>
                <a:alphaOff val="0"/>
                <a:shade val="100000"/>
                <a:satMod val="118000"/>
              </a:schemeClr>
            </a:gs>
            <a:gs pos="55000">
              <a:schemeClr val="accent2">
                <a:hueOff val="-7119574"/>
                <a:satOff val="20802"/>
                <a:lumOff val="-3922"/>
                <a:alphaOff val="0"/>
                <a:shade val="100000"/>
                <a:satMod val="118000"/>
              </a:schemeClr>
            </a:gs>
            <a:gs pos="73000">
              <a:schemeClr val="accent2">
                <a:hueOff val="-7119574"/>
                <a:satOff val="20802"/>
                <a:lumOff val="-3922"/>
                <a:alphaOff val="0"/>
                <a:shade val="90000"/>
                <a:satMod val="110000"/>
              </a:schemeClr>
            </a:gs>
            <a:gs pos="100000">
              <a:schemeClr val="accent2">
                <a:hueOff val="-7119574"/>
                <a:satOff val="20802"/>
                <a:lumOff val="-3922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-7119574"/>
              <a:satOff val="20802"/>
              <a:lumOff val="-3922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B-tagging</a:t>
          </a:r>
          <a:endParaRPr lang="en-US" sz="1600" kern="1200" dirty="0"/>
        </a:p>
      </dsp:txBody>
      <dsp:txXfrm>
        <a:off x="525677" y="3557297"/>
        <a:ext cx="1863294" cy="474229"/>
      </dsp:txXfrm>
    </dsp:sp>
    <dsp:sp modelId="{46D7FAF2-8105-B444-BC0F-5F93F338C120}">
      <dsp:nvSpPr>
        <dsp:cNvPr id="0" name=""/>
        <dsp:cNvSpPr/>
      </dsp:nvSpPr>
      <dsp:spPr>
        <a:xfrm rot="5400000">
          <a:off x="1368407" y="4043382"/>
          <a:ext cx="177835" cy="2134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8543489"/>
                <a:satOff val="24962"/>
                <a:lumOff val="-4706"/>
                <a:alphaOff val="0"/>
                <a:shade val="63000"/>
              </a:schemeClr>
            </a:gs>
            <a:gs pos="30000">
              <a:schemeClr val="accent2">
                <a:hueOff val="-8543489"/>
                <a:satOff val="24962"/>
                <a:lumOff val="-4706"/>
                <a:alphaOff val="0"/>
                <a:shade val="90000"/>
                <a:satMod val="110000"/>
              </a:schemeClr>
            </a:gs>
            <a:gs pos="45000">
              <a:schemeClr val="accent2">
                <a:hueOff val="-8543489"/>
                <a:satOff val="24962"/>
                <a:lumOff val="-4706"/>
                <a:alphaOff val="0"/>
                <a:shade val="100000"/>
                <a:satMod val="118000"/>
              </a:schemeClr>
            </a:gs>
            <a:gs pos="55000">
              <a:schemeClr val="accent2">
                <a:hueOff val="-8543489"/>
                <a:satOff val="24962"/>
                <a:lumOff val="-4706"/>
                <a:alphaOff val="0"/>
                <a:shade val="100000"/>
                <a:satMod val="118000"/>
              </a:schemeClr>
            </a:gs>
            <a:gs pos="73000">
              <a:schemeClr val="accent2">
                <a:hueOff val="-8543489"/>
                <a:satOff val="24962"/>
                <a:lumOff val="-4706"/>
                <a:alphaOff val="0"/>
                <a:shade val="90000"/>
                <a:satMod val="110000"/>
              </a:schemeClr>
            </a:gs>
            <a:gs pos="100000">
              <a:schemeClr val="accent2">
                <a:hueOff val="-8543489"/>
                <a:satOff val="24962"/>
                <a:lumOff val="-4706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-8543489"/>
              <a:satOff val="24962"/>
              <a:lumOff val="-4706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5400000">
        <a:off x="1368407" y="4043382"/>
        <a:ext cx="177835" cy="213403"/>
      </dsp:txXfrm>
    </dsp:sp>
    <dsp:sp modelId="{7D3CB196-05BA-364F-94DD-83725FB73168}">
      <dsp:nvSpPr>
        <dsp:cNvPr id="0" name=""/>
        <dsp:cNvSpPr/>
      </dsp:nvSpPr>
      <dsp:spPr>
        <a:xfrm>
          <a:off x="525677" y="4268641"/>
          <a:ext cx="1863294" cy="474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543489"/>
                <a:satOff val="24962"/>
                <a:lumOff val="-4706"/>
                <a:alphaOff val="0"/>
                <a:shade val="63000"/>
              </a:schemeClr>
            </a:gs>
            <a:gs pos="30000">
              <a:schemeClr val="accent2">
                <a:hueOff val="-8543489"/>
                <a:satOff val="24962"/>
                <a:lumOff val="-4706"/>
                <a:alphaOff val="0"/>
                <a:shade val="90000"/>
                <a:satMod val="110000"/>
              </a:schemeClr>
            </a:gs>
            <a:gs pos="45000">
              <a:schemeClr val="accent2">
                <a:hueOff val="-8543489"/>
                <a:satOff val="24962"/>
                <a:lumOff val="-4706"/>
                <a:alphaOff val="0"/>
                <a:shade val="100000"/>
                <a:satMod val="118000"/>
              </a:schemeClr>
            </a:gs>
            <a:gs pos="55000">
              <a:schemeClr val="accent2">
                <a:hueOff val="-8543489"/>
                <a:satOff val="24962"/>
                <a:lumOff val="-4706"/>
                <a:alphaOff val="0"/>
                <a:shade val="100000"/>
                <a:satMod val="118000"/>
              </a:schemeClr>
            </a:gs>
            <a:gs pos="73000">
              <a:schemeClr val="accent2">
                <a:hueOff val="-8543489"/>
                <a:satOff val="24962"/>
                <a:lumOff val="-4706"/>
                <a:alphaOff val="0"/>
                <a:shade val="90000"/>
                <a:satMod val="110000"/>
              </a:schemeClr>
            </a:gs>
            <a:gs pos="100000">
              <a:schemeClr val="accent2">
                <a:hueOff val="-8543489"/>
                <a:satOff val="24962"/>
                <a:lumOff val="-4706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2">
              <a:hueOff val="-8543489"/>
              <a:satOff val="24962"/>
              <a:lumOff val="-4706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/>
              </a:solidFill>
            </a:rPr>
            <a:t>Extra Kinematic cuts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25677" y="4268641"/>
        <a:ext cx="1863294" cy="47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49A8C-E359-6E43-8E63-C9E85D85E222}" type="datetimeFigureOut">
              <a:rPr lang="en-US" smtClean="0"/>
              <a:pPr/>
              <a:t>3/26/12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0914-5F6B-3146-9740-2476992823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B13E6-2F4E-E243-8F5B-EDB2202E4BFF}" type="datetimeFigureOut">
              <a:rPr lang="en-US" smtClean="0"/>
              <a:pPr/>
              <a:t>3/26/12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6D244-1F6D-DF46-AE96-AAF8A4E742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A98FADF-28DF-844B-9FC2-0592D7469233}" type="datetime1">
              <a:rPr lang="en-US" smtClean="0"/>
              <a:pPr/>
              <a:t>3/26/12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CB3E-CD6C-A049-AD89-F9EAE1BFE4C7}" type="datetime1">
              <a:rPr lang="en-US" smtClean="0"/>
              <a:pPr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71FBA-4A85-224A-AD15-F084969FE4B7}" type="datetime1">
              <a:rPr lang="en-US" smtClean="0"/>
              <a:pPr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5478-E409-2A46-B6A7-AD1366514BE7}" type="datetime1">
              <a:rPr lang="en-US" smtClean="0"/>
              <a:pPr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A57093A-E8B9-264E-931F-63C9649D7E7D}" type="datetime1">
              <a:rPr lang="en-US" smtClean="0"/>
              <a:pPr/>
              <a:t>3/26/12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2828-54ED-3D43-80E5-FE566C7D3468}" type="datetime1">
              <a:rPr lang="en-US" smtClean="0"/>
              <a:pPr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973-3EB6-A841-AF5C-CC9E9982AB55}" type="datetime1">
              <a:rPr lang="en-US" smtClean="0"/>
              <a:pPr/>
              <a:t>3/26/12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7FB1-A03D-5742-84BE-B9B26678CDB4}" type="datetime1">
              <a:rPr lang="en-US" smtClean="0"/>
              <a:pPr/>
              <a:t>3/26/12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688C-41B1-874E-8486-6CA13AC48190}" type="datetime1">
              <a:rPr lang="en-US" smtClean="0"/>
              <a:pPr/>
              <a:t>3/26/12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EBF67-03BC-FD4D-B870-91DD1E649A60}" type="datetime1">
              <a:rPr lang="en-US" smtClean="0"/>
              <a:pPr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18B3-1A13-AB42-9581-10EE6AAC673C}" type="datetime1">
              <a:rPr lang="en-US" smtClean="0"/>
              <a:pPr/>
              <a:t>3/26/12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D32068-A69D-CA4E-B857-2B6018925529}" type="datetime1">
              <a:rPr lang="en-US" sz="1400" smtClean="0">
                <a:solidFill>
                  <a:schemeClr val="tx2"/>
                </a:solidFill>
              </a:rPr>
              <a:pPr/>
              <a:t>3/26/12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Rebeca Gonzalez Suarez (VUB) - March 2012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ACEA65-D37F-1B41-AA43-0811A2294D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df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d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dsweb.cern.ch/record/1385552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WCandidates_emucandidate.png"/>
          <p:cNvPicPr>
            <a:picLocks noChangeAspect="1"/>
          </p:cNvPicPr>
          <p:nvPr/>
        </p:nvPicPr>
        <p:blipFill>
          <a:blip r:embed="rId2"/>
          <a:srcRect l="13386" r="12992"/>
          <a:stretch>
            <a:fillRect/>
          </a:stretch>
        </p:blipFill>
        <p:spPr>
          <a:xfrm>
            <a:off x="1219200" y="2229488"/>
            <a:ext cx="1988874" cy="202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 production at CMS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Rebeca Gonzalez Suarez </a:t>
            </a:r>
          </a:p>
          <a:p>
            <a:r>
              <a:rPr lang="en-US" smtClean="0"/>
              <a:t>on behalf of the CMS collaboration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06504" y="3617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4th generation and single-top: </a:t>
            </a:r>
          </a:p>
          <a:p>
            <a:pPr algn="ctr"/>
            <a:r>
              <a:rPr lang="en-US" dirty="0" smtClean="0"/>
              <a:t>Workshop on fourth fermion generation and on single-top production</a:t>
            </a:r>
          </a:p>
          <a:p>
            <a:pPr algn="ctr"/>
            <a:r>
              <a:rPr lang="en-US" dirty="0" smtClean="0"/>
              <a:t>26-28 Mar 2012</a:t>
            </a:r>
            <a:endParaRPr lang="en-US" dirty="0"/>
          </a:p>
        </p:txBody>
      </p:sp>
      <p:pic>
        <p:nvPicPr>
          <p:cNvPr id="7" name="Picture 6" descr="CMS_logo_col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9" y="364981"/>
            <a:ext cx="1200177" cy="1197139"/>
          </a:xfrm>
          <a:prstGeom prst="rect">
            <a:avLst/>
          </a:prstGeom>
        </p:spPr>
      </p:pic>
      <p:pic>
        <p:nvPicPr>
          <p:cNvPr id="8" name="Picture 7" descr="VUB_logo_compact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433" y="364981"/>
            <a:ext cx="2271940" cy="719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Flow (III)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>
          <a:xfrm>
            <a:off x="457200" y="1593829"/>
            <a:ext cx="8229600" cy="4563130"/>
          </a:xfrm>
        </p:spPr>
        <p:txBody>
          <a:bodyPr>
            <a:normAutofit/>
          </a:bodyPr>
          <a:lstStyle/>
          <a:p>
            <a:pPr lvl="0"/>
            <a:r>
              <a:rPr lang="en-US" sz="1800" b="1" dirty="0" smtClean="0">
                <a:solidFill>
                  <a:srgbClr val="727CA3"/>
                </a:solidFill>
              </a:rPr>
              <a:t>Jet selection: </a:t>
            </a:r>
            <a:r>
              <a:rPr lang="en-US" sz="1800" dirty="0" smtClean="0"/>
              <a:t>To define the </a:t>
            </a:r>
            <a:r>
              <a:rPr lang="en-US" sz="1800" b="1" dirty="0" smtClean="0"/>
              <a:t>Signal Region</a:t>
            </a:r>
            <a:r>
              <a:rPr lang="en-US" sz="1800" dirty="0" smtClean="0"/>
              <a:t>, events are required to have exactly 1 jet, following the requirements presented previously, with p</a:t>
            </a:r>
            <a:r>
              <a:rPr lang="en-US" sz="1800" baseline="-25000" dirty="0" smtClean="0"/>
              <a:t>T</a:t>
            </a:r>
            <a:r>
              <a:rPr lang="en-US" sz="1800" dirty="0" smtClean="0"/>
              <a:t> &gt; 30 GeV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b="1" dirty="0" smtClean="0">
                <a:solidFill>
                  <a:schemeClr val="accent3"/>
                </a:solidFill>
              </a:rPr>
              <a:t>B-tagging:  </a:t>
            </a:r>
            <a:r>
              <a:rPr lang="en-US" sz="1800" dirty="0" smtClean="0"/>
              <a:t>The jet in the event has to be b-tagged, and no extra b-tagged jets are allowed (p</a:t>
            </a:r>
            <a:r>
              <a:rPr lang="en-US" sz="1800" baseline="-25000" dirty="0" smtClean="0"/>
              <a:t>T</a:t>
            </a:r>
            <a:r>
              <a:rPr lang="en-US" sz="1800" dirty="0" smtClean="0"/>
              <a:t> &gt; 20 GeV) </a:t>
            </a:r>
          </a:p>
          <a:p>
            <a:pPr lvl="0">
              <a:buNone/>
            </a:pPr>
            <a:endParaRPr lang="en-US" sz="1800" dirty="0" smtClean="0"/>
          </a:p>
          <a:p>
            <a:pPr lvl="0"/>
            <a:endParaRPr lang="en-US" sz="1800" dirty="0" smtClean="0"/>
          </a:p>
          <a:p>
            <a:pPr lvl="0"/>
            <a:r>
              <a:rPr lang="en-US" sz="1800" b="1" dirty="0" smtClean="0">
                <a:solidFill>
                  <a:srgbClr val="464653"/>
                </a:solidFill>
              </a:rPr>
              <a:t>Extra kinematical cuts: </a:t>
            </a:r>
            <a:r>
              <a:rPr lang="en-US" sz="1800" dirty="0" smtClean="0"/>
              <a:t>chosen maximizing the signal significance after b-tagging (against tt), in the p</a:t>
            </a:r>
            <a:r>
              <a:rPr lang="en-US" sz="1800" baseline="-25000" dirty="0" smtClean="0"/>
              <a:t>T</a:t>
            </a:r>
            <a:r>
              <a:rPr lang="en-US" sz="1800" dirty="0" smtClean="0"/>
              <a:t> of the system (leptons + jet + MET) and, only in the eµ channel, to compensate for the lack of MET and m</a:t>
            </a:r>
            <a:r>
              <a:rPr lang="en-US" sz="1800" baseline="-25000" dirty="0" smtClean="0"/>
              <a:t>ll</a:t>
            </a:r>
            <a:r>
              <a:rPr lang="en-US" sz="1800" dirty="0" smtClean="0"/>
              <a:t> cuts,  in H</a:t>
            </a:r>
            <a:r>
              <a:rPr lang="en-US" sz="1800" baseline="-25000" dirty="0" smtClean="0"/>
              <a:t>T</a:t>
            </a:r>
          </a:p>
          <a:p>
            <a:pPr lvl="0"/>
            <a:endParaRPr lang="en-US" sz="18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10674" y="4962898"/>
          <a:ext cx="472517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2587"/>
                <a:gridCol w="236258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Variable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cut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</a:t>
                      </a:r>
                      <a:r>
                        <a:rPr lang="en-US" sz="1600" baseline="-25000" dirty="0" smtClean="0"/>
                        <a:t>T</a:t>
                      </a:r>
                      <a:r>
                        <a:rPr lang="en-US" sz="1600" dirty="0" smtClean="0"/>
                        <a:t> of the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&lt; 60 GeV</a:t>
                      </a:r>
                      <a:endParaRPr lang="en-US" sz="1600" baseline="30000" dirty="0"/>
                    </a:p>
                  </a:txBody>
                  <a:tcPr/>
                </a:tc>
              </a:tr>
              <a:tr h="13618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&gt; 160 GeV (eµ only)</a:t>
                      </a:r>
                      <a:endParaRPr lang="en-US" sz="1600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773261" y="3150352"/>
            <a:ext cx="3913539" cy="5847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Other Jet multiplicities are also used to constrain tt background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of the system and H</a:t>
            </a:r>
            <a:r>
              <a:rPr lang="en-US" sz="3600" baseline="-25000" dirty="0" smtClean="0"/>
              <a:t>T</a:t>
            </a:r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pic>
        <p:nvPicPr>
          <p:cNvPr id="7" name="Picture 6" descr="norm_0_ptsys_bf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01501" y="1747366"/>
            <a:ext cx="3337977" cy="3202574"/>
          </a:xfrm>
          <a:prstGeom prst="rect">
            <a:avLst/>
          </a:prstGeom>
        </p:spPr>
      </p:pic>
      <p:pic>
        <p:nvPicPr>
          <p:cNvPr id="8" name="Picture 7" descr="norm_0_ht_bf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33978" y="1746085"/>
            <a:ext cx="3352818" cy="321681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9180" y="4949940"/>
            <a:ext cx="7429596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 smtClean="0"/>
              <a:t>Kinematic distributions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normalized to the same area </a:t>
            </a:r>
            <a:r>
              <a:rPr lang="en-US" dirty="0" smtClean="0"/>
              <a:t>in the eµ  final state for simulated tW signal, tt background and the sum of other backgrounds after lepton selection and lepton veto, in events with exactly one jet.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319690" y="3506304"/>
            <a:ext cx="1943652" cy="11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654826" y="3517347"/>
            <a:ext cx="1943652" cy="110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selection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5175468"/>
            <a:ext cx="8229601" cy="1077218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604A7B"/>
                </a:solidFill>
              </a:rPr>
              <a:t>In Data:  </a:t>
            </a:r>
            <a:r>
              <a:rPr lang="en-US" sz="1600" dirty="0">
                <a:solidFill>
                  <a:srgbClr val="604A7B"/>
                </a:solidFill>
              </a:rPr>
              <a:t>E</a:t>
            </a:r>
            <a:r>
              <a:rPr lang="en-US" sz="1600" dirty="0" smtClean="0">
                <a:solidFill>
                  <a:srgbClr val="604A7B"/>
                </a:solidFill>
              </a:rPr>
              <a:t>vent cleaning </a:t>
            </a:r>
          </a:p>
          <a:p>
            <a:pPr algn="ctr"/>
            <a:r>
              <a:rPr lang="en-US" sz="1600" dirty="0" smtClean="0">
                <a:solidFill>
                  <a:srgbClr val="604A7B"/>
                </a:solidFill>
              </a:rPr>
              <a:t>In Monte Carlo: Pile Up re-weighting to match the data</a:t>
            </a:r>
          </a:p>
          <a:p>
            <a:pPr algn="ctr"/>
            <a:r>
              <a:rPr lang="en-US" sz="1600" dirty="0" smtClean="0">
                <a:solidFill>
                  <a:srgbClr val="604A7B"/>
                </a:solidFill>
              </a:rPr>
              <a:t>HLT and lepton ID and isolation scale factors applied per event</a:t>
            </a:r>
          </a:p>
          <a:p>
            <a:pPr algn="ctr"/>
            <a:r>
              <a:rPr lang="en-US" sz="1600" dirty="0" smtClean="0">
                <a:solidFill>
                  <a:srgbClr val="604A7B"/>
                </a:solidFill>
              </a:rPr>
              <a:t>B-tagging scale factor applied per jet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3118" y="1395645"/>
          <a:ext cx="8229600" cy="36575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88504"/>
                <a:gridCol w="847032"/>
                <a:gridCol w="847032"/>
                <a:gridCol w="847032"/>
              </a:tblGrid>
              <a:tr h="155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µµ</a:t>
                      </a:r>
                      <a:endParaRPr lang="en-US" sz="1400" dirty="0"/>
                    </a:p>
                  </a:txBody>
                  <a:tcPr/>
                </a:tc>
              </a:tr>
              <a:tr h="155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55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Primary Vertex  (standard cleaning cuts)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55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Opposite charge</a:t>
                      </a:r>
                      <a:r>
                        <a:rPr lang="en-US" sz="1400" baseline="0" dirty="0" smtClean="0"/>
                        <a:t> 2 leptons selection p</a:t>
                      </a:r>
                      <a:r>
                        <a:rPr lang="en-US" sz="1400" baseline="-25000" dirty="0" smtClean="0"/>
                        <a:t>T</a:t>
                      </a:r>
                      <a:r>
                        <a:rPr lang="en-US" sz="1400" baseline="0" dirty="0" smtClean="0"/>
                        <a:t> &gt; 20 GeV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55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Loose lepton veto (no extra loose leptons)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55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ll </a:t>
                      </a:r>
                      <a:r>
                        <a:rPr lang="en-US" sz="1400" dirty="0" smtClean="0"/>
                        <a:t>&gt; 20 GeV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55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</a:t>
                      </a:r>
                      <a:r>
                        <a:rPr lang="en-US" sz="1400" baseline="-25000" dirty="0" smtClean="0"/>
                        <a:t>ll</a:t>
                      </a:r>
                      <a:r>
                        <a:rPr lang="en-US" sz="1400" baseline="0" dirty="0" smtClean="0"/>
                        <a:t> outside [81,101] GeV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55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MET &gt; 30 GeV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55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r>
                        <a:rPr lang="en-US" sz="1400" baseline="0" dirty="0" smtClean="0"/>
                        <a:t> jet selection (p</a:t>
                      </a:r>
                      <a:r>
                        <a:rPr lang="en-US" sz="1400" baseline="-25000" dirty="0" smtClean="0"/>
                        <a:t>T</a:t>
                      </a:r>
                      <a:r>
                        <a:rPr lang="en-US" sz="1400" baseline="0" dirty="0" smtClean="0"/>
                        <a:t> &gt; 30 GeV)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55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B-tagging requirements (SSHVEM &gt; 1.74, veto</a:t>
                      </a:r>
                      <a:r>
                        <a:rPr lang="en-US" sz="1400" baseline="0" dirty="0" smtClean="0"/>
                        <a:t> extra b-tagged p</a:t>
                      </a:r>
                      <a:r>
                        <a:rPr lang="en-US" sz="1400" baseline="-25000" dirty="0" smtClean="0"/>
                        <a:t>T</a:t>
                      </a:r>
                      <a:r>
                        <a:rPr lang="en-US" sz="1400" baseline="0" dirty="0" smtClean="0"/>
                        <a:t> &gt; 20 GeV)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55672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p</a:t>
                      </a:r>
                      <a:r>
                        <a:rPr lang="en-US" sz="1400" baseline="-25000" dirty="0" smtClean="0"/>
                        <a:t>T</a:t>
                      </a:r>
                      <a:r>
                        <a:rPr lang="en-US" sz="1400" baseline="0" dirty="0" smtClean="0"/>
                        <a:t> of the system &lt; 60 GeV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</a:tr>
              <a:tr h="1556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</a:t>
                      </a:r>
                      <a:r>
                        <a:rPr lang="en-US" sz="1400" baseline="-25000" dirty="0" smtClean="0"/>
                        <a:t>T</a:t>
                      </a:r>
                      <a:r>
                        <a:rPr lang="en-US" sz="1400" dirty="0" smtClean="0"/>
                        <a:t> &gt; 160 GeV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MC/data distributions: P</a:t>
            </a:r>
            <a:r>
              <a:rPr lang="en-US" baseline="-25000" dirty="0" smtClean="0"/>
              <a:t>T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Rebeca Gonzalez Suarez (VUB) - March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3" name="Picture 12" descr="plot_2_ptsy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96" y="1143000"/>
            <a:ext cx="2307452" cy="2214535"/>
          </a:xfrm>
          <a:prstGeom prst="rect">
            <a:avLst/>
          </a:prstGeom>
        </p:spPr>
      </p:pic>
      <p:pic>
        <p:nvPicPr>
          <p:cNvPr id="15" name="Picture 14" descr="plot_0_ptsy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55" y="1152011"/>
            <a:ext cx="2269578" cy="2178186"/>
          </a:xfrm>
          <a:prstGeom prst="rect">
            <a:avLst/>
          </a:prstGeom>
        </p:spPr>
      </p:pic>
      <p:pic>
        <p:nvPicPr>
          <p:cNvPr id="16" name="Picture 15" descr="plot_1_ptsy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69" y="3287238"/>
            <a:ext cx="2302798" cy="2210068"/>
          </a:xfrm>
          <a:prstGeom prst="rect">
            <a:avLst/>
          </a:prstGeom>
        </p:spPr>
      </p:pic>
      <p:pic>
        <p:nvPicPr>
          <p:cNvPr id="17" name="Picture 16" descr="plot_3_ptsy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115" y="2516822"/>
            <a:ext cx="3784600" cy="363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470159" y="5665748"/>
            <a:ext cx="4182026" cy="5847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data and simulation after b-tagging in the ee, eµ and µµ final states separately and all together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MC/data distributions: H</a:t>
            </a:r>
            <a:r>
              <a:rPr lang="en-US" baseline="-25000" dirty="0" smtClean="0"/>
              <a:t>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Rebeca Gonzalez Suarez (VUB) - March 2012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0159" y="5665748"/>
            <a:ext cx="4182026" cy="5847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data and simulation after b-tagging in the ee, eµ and µµ final states separately and all together</a:t>
            </a:r>
            <a:endParaRPr lang="en-US" sz="1600" dirty="0"/>
          </a:p>
        </p:txBody>
      </p:sp>
      <p:pic>
        <p:nvPicPr>
          <p:cNvPr id="10" name="Picture 9" descr="plot_3_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00" y="2516400"/>
            <a:ext cx="3784600" cy="363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plot_2_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" y="1144800"/>
            <a:ext cx="2270760" cy="2179320"/>
          </a:xfrm>
          <a:prstGeom prst="rect">
            <a:avLst/>
          </a:prstGeom>
        </p:spPr>
      </p:pic>
      <p:pic>
        <p:nvPicPr>
          <p:cNvPr id="12" name="Picture 11" descr="plot_0_h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760" y="1144800"/>
            <a:ext cx="2270760" cy="2179320"/>
          </a:xfrm>
          <a:prstGeom prst="rect">
            <a:avLst/>
          </a:prstGeom>
        </p:spPr>
      </p:pic>
      <p:pic>
        <p:nvPicPr>
          <p:cNvPr id="14" name="Picture 13" descr="plot_1_h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00" y="3324120"/>
            <a:ext cx="2270760" cy="2179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 Background estimation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</a:rPr>
              <a:t>WW, WZ, ZZ</a:t>
            </a:r>
            <a:r>
              <a:rPr lang="en-US" sz="1600" dirty="0" smtClean="0">
                <a:solidFill>
                  <a:schemeClr val="accent3"/>
                </a:solidFill>
              </a:rPr>
              <a:t>, W</a:t>
            </a:r>
            <a:r>
              <a:rPr lang="en-US" sz="1600" dirty="0" smtClean="0">
                <a:solidFill>
                  <a:schemeClr val="accent3"/>
                </a:solidFill>
              </a:rPr>
              <a:t>+jets, QCD </a:t>
            </a:r>
            <a:r>
              <a:rPr lang="en-US" sz="1600" dirty="0" smtClean="0"/>
              <a:t>and other </a:t>
            </a:r>
            <a:r>
              <a:rPr lang="en-US" sz="1600" dirty="0" smtClean="0">
                <a:solidFill>
                  <a:srgbClr val="D2DA7A"/>
                </a:solidFill>
              </a:rPr>
              <a:t>single top </a:t>
            </a:r>
            <a:r>
              <a:rPr lang="en-US" sz="1600" dirty="0" smtClean="0"/>
              <a:t>processes contribute very little to the final number of events, and their </a:t>
            </a:r>
            <a:r>
              <a:rPr lang="en-US" sz="1600" dirty="0" smtClean="0">
                <a:solidFill>
                  <a:schemeClr val="accent1"/>
                </a:solidFill>
              </a:rPr>
              <a:t>contributions are taken from Monte </a:t>
            </a:r>
            <a:r>
              <a:rPr lang="en-US" sz="1600" dirty="0" smtClean="0">
                <a:solidFill>
                  <a:schemeClr val="accent1"/>
                </a:solidFill>
              </a:rPr>
              <a:t>Carlo</a:t>
            </a: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/>
              <a:t>In the signal region, </a:t>
            </a:r>
            <a:r>
              <a:rPr lang="en-US" sz="1600" b="1" dirty="0" smtClean="0"/>
              <a:t>Drell-Yan is a main background </a:t>
            </a:r>
            <a:r>
              <a:rPr lang="en-US" sz="1600" dirty="0" smtClean="0"/>
              <a:t>(ee/µµ), and it is estimated in a </a:t>
            </a:r>
            <a:r>
              <a:rPr lang="en-US" sz="1600" b="1" dirty="0" smtClean="0">
                <a:solidFill>
                  <a:schemeClr val="accent4"/>
                </a:solidFill>
              </a:rPr>
              <a:t>data-driven </a:t>
            </a:r>
            <a:r>
              <a:rPr lang="en-US" sz="1600" dirty="0" smtClean="0"/>
              <a:t>way (events in/out the Z window)</a:t>
            </a:r>
            <a:r>
              <a:rPr lang="en-US" sz="1600" dirty="0" smtClean="0"/>
              <a:t>: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For the eµ final </a:t>
            </a:r>
            <a:r>
              <a:rPr lang="en-US" sz="1600" dirty="0" smtClean="0"/>
              <a:t>state (less important contribution), </a:t>
            </a:r>
            <a:r>
              <a:rPr lang="en-US" sz="1600" dirty="0" smtClean="0"/>
              <a:t>the simulation yield is </a:t>
            </a:r>
            <a:r>
              <a:rPr lang="en-US" sz="1600" dirty="0" smtClean="0">
                <a:solidFill>
                  <a:schemeClr val="accent2"/>
                </a:solidFill>
              </a:rPr>
              <a:t>also scaled to match the data </a:t>
            </a:r>
            <a:r>
              <a:rPr lang="en-US" sz="1600" dirty="0" smtClean="0"/>
              <a:t>by a factor 1.73, derived from the ee and µµ final states: 10.4±2.2 events (6.01.3 in </a:t>
            </a:r>
            <a:r>
              <a:rPr lang="en-US" sz="1600" dirty="0" smtClean="0"/>
              <a:t>simulation</a:t>
            </a:r>
          </a:p>
          <a:p>
            <a:endParaRPr lang="en-US" sz="16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98648" y="2813303"/>
          <a:ext cx="3721885" cy="639111"/>
        </p:xfrm>
        <a:graphic>
          <a:graphicData uri="http://schemas.openxmlformats.org/presentationml/2006/ole">
            <p:oleObj spid="_x0000_s52226" name="Equation" r:id="rId3" imgW="2514600" imgH="431800" progId="Equation.3">
              <p:embed/>
            </p:oleObj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060" y="4615310"/>
            <a:ext cx="4854101" cy="78740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61392" y="3682380"/>
            <a:ext cx="7664174" cy="738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The number of observed eµ events is used to correct for the presence of </a:t>
            </a:r>
            <a:r>
              <a:rPr lang="en-US" sz="1400" b="1" dirty="0" smtClean="0"/>
              <a:t>non-peaking backgrounds</a:t>
            </a:r>
            <a:r>
              <a:rPr lang="en-US" sz="1400" dirty="0" smtClean="0"/>
              <a:t>, the factor 1/2 comes from the branching ratio and </a:t>
            </a:r>
            <a:r>
              <a:rPr lang="en-US" sz="1400" dirty="0" err="1" smtClean="0"/>
              <a:t>k</a:t>
            </a:r>
            <a:r>
              <a:rPr lang="en-US" sz="1400" dirty="0" smtClean="0"/>
              <a:t> corrects for the differences in acceptance and reconstruction between electrons and muons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2590" y="5030672"/>
            <a:ext cx="1840468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Uncertainty associated </a:t>
            </a:r>
          </a:p>
          <a:p>
            <a:pPr algn="ctr"/>
            <a:r>
              <a:rPr lang="en-US" sz="1400" dirty="0" smtClean="0"/>
              <a:t>50% (conservative)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 control regions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Two </a:t>
            </a:r>
            <a:r>
              <a:rPr lang="en-US" sz="1800" b="1" dirty="0" smtClean="0">
                <a:solidFill>
                  <a:srgbClr val="8E736A"/>
                </a:solidFill>
              </a:rPr>
              <a:t>tt enriched control </a:t>
            </a:r>
            <a:r>
              <a:rPr lang="en-US" sz="1800" b="1" dirty="0" smtClean="0">
                <a:solidFill>
                  <a:srgbClr val="8E736A"/>
                </a:solidFill>
              </a:rPr>
              <a:t>regions: </a:t>
            </a:r>
            <a:r>
              <a:rPr lang="en-US" sz="1800" dirty="0" smtClean="0"/>
              <a:t> 2jets1tag and 2jets 2tag are </a:t>
            </a:r>
            <a:r>
              <a:rPr lang="en-US" sz="1800" dirty="0" smtClean="0"/>
              <a:t>considered in the significance calculation to constrain tt contamination and b-tagging efficiency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648" y="1899478"/>
            <a:ext cx="3512367" cy="3136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12648" y="5168364"/>
            <a:ext cx="8074152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Event yields in data and simulation in the signal region (1 jet, 1 b-tag) and the two tt-enriched control regions for the three final states together </a:t>
            </a:r>
          </a:p>
          <a:p>
            <a:pPr algn="ctr"/>
            <a:r>
              <a:rPr lang="en-US" sz="1600" b="1" dirty="0" smtClean="0"/>
              <a:t>Drell-Yan in ee/µµ comes from the data-driven estimation</a:t>
            </a:r>
            <a:r>
              <a:rPr lang="en-US" sz="1600" dirty="0" smtClean="0"/>
              <a:t>, and the </a:t>
            </a:r>
            <a:r>
              <a:rPr lang="en-US" sz="1600" b="1" dirty="0" smtClean="0"/>
              <a:t>tt contribution is scaled to the outcome of the statistical fit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Systematics (I)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4"/>
                </a:solidFill>
              </a:rPr>
              <a:t>Luminosity: </a:t>
            </a:r>
            <a:r>
              <a:rPr lang="en-US" sz="1800" dirty="0" smtClean="0"/>
              <a:t>Luminosity measurement at CMS (4.5%)</a:t>
            </a:r>
          </a:p>
          <a:p>
            <a:r>
              <a:rPr lang="en-US" sz="1800" b="1" dirty="0" smtClean="0">
                <a:solidFill>
                  <a:srgbClr val="FADA7A"/>
                </a:solidFill>
              </a:rPr>
              <a:t>Pile Up multiplicity: </a:t>
            </a:r>
            <a:r>
              <a:rPr lang="en-US" sz="1800" dirty="0" smtClean="0"/>
              <a:t>Official Pile-up reweighting applied to the Monte Carlo, shifted by ±0.6 to estimate the systematic</a:t>
            </a:r>
          </a:p>
          <a:p>
            <a:r>
              <a:rPr lang="en-US" sz="1800" b="1" dirty="0" smtClean="0">
                <a:solidFill>
                  <a:srgbClr val="FADA7A"/>
                </a:solidFill>
              </a:rPr>
              <a:t>Trigger Efficiency/Lepton reconstruction and identification efficiency: </a:t>
            </a:r>
            <a:r>
              <a:rPr lang="en-US" sz="1800" dirty="0" smtClean="0"/>
              <a:t>Systematic taken directly from other dilepton analysis with similar selections (TOP-11-005/HIG-11-003)</a:t>
            </a:r>
          </a:p>
          <a:p>
            <a:endParaRPr lang="en-US" sz="1800" dirty="0" smtClean="0"/>
          </a:p>
          <a:p>
            <a:r>
              <a:rPr lang="en-US" sz="1800" b="1" dirty="0" smtClean="0">
                <a:solidFill>
                  <a:schemeClr val="accent3"/>
                </a:solidFill>
              </a:rPr>
              <a:t>MET modeling: </a:t>
            </a:r>
            <a:r>
              <a:rPr lang="en-US" sz="1800" dirty="0" smtClean="0"/>
              <a:t>Scaling ±10% the un-clustered components of the MET </a:t>
            </a:r>
          </a:p>
          <a:p>
            <a:endParaRPr lang="en-US" sz="1800" dirty="0" smtClean="0"/>
          </a:p>
          <a:p>
            <a:r>
              <a:rPr lang="en-US" sz="1800" b="1" dirty="0" smtClean="0">
                <a:solidFill>
                  <a:schemeClr val="accent2"/>
                </a:solidFill>
              </a:rPr>
              <a:t>Jet multiplicity and jet energy scale (JES)</a:t>
            </a:r>
            <a:r>
              <a:rPr lang="en-US" sz="1800" dirty="0" smtClean="0">
                <a:solidFill>
                  <a:schemeClr val="accent2"/>
                </a:solidFill>
              </a:rPr>
              <a:t>: </a:t>
            </a:r>
            <a:r>
              <a:rPr lang="en-US" sz="1800" dirty="0" smtClean="0"/>
              <a:t>Shifting the jet energy correction (JEC) one standard deviation up/down, including the MET</a:t>
            </a:r>
          </a:p>
          <a:p>
            <a:r>
              <a:rPr lang="en-US" sz="1800" b="1" dirty="0" smtClean="0">
                <a:solidFill>
                  <a:srgbClr val="9FB8CD"/>
                </a:solidFill>
              </a:rPr>
              <a:t>Jet energy resolution (JER): </a:t>
            </a:r>
            <a:r>
              <a:rPr lang="en-US" sz="1800" dirty="0" smtClean="0"/>
              <a:t>The JER is worse in data, everything</a:t>
            </a:r>
            <a:r>
              <a:rPr lang="en-US" sz="1800" dirty="0" smtClean="0"/>
              <a:t> is corrected </a:t>
            </a:r>
            <a:r>
              <a:rPr lang="en-US" sz="1800" dirty="0" smtClean="0"/>
              <a:t>by 10%, and to estimate the uncertainty, 0% for JER- and 20% for JER+</a:t>
            </a:r>
            <a:r>
              <a:rPr lang="en-US" sz="1800" dirty="0" smtClean="0"/>
              <a:t> </a:t>
            </a:r>
          </a:p>
          <a:p>
            <a:endParaRPr lang="en-US" sz="1800" dirty="0" smtClean="0"/>
          </a:p>
          <a:p>
            <a:r>
              <a:rPr lang="en-US" sz="1800" b="1" u="sng" dirty="0" smtClean="0">
                <a:solidFill>
                  <a:srgbClr val="9FB8CD"/>
                </a:solidFill>
              </a:rPr>
              <a:t>B-tagging:</a:t>
            </a:r>
            <a:r>
              <a:rPr lang="en-US" sz="1800" b="1" dirty="0" smtClean="0">
                <a:solidFill>
                  <a:srgbClr val="9FB8CD"/>
                </a:solidFill>
              </a:rPr>
              <a:t> </a:t>
            </a:r>
            <a:r>
              <a:rPr lang="en-US" sz="1800" dirty="0" smtClean="0"/>
              <a:t>Varying the b-tagging scale factor 0.95 by ±10%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Systematics (II)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bg2"/>
                </a:solidFill>
              </a:rPr>
              <a:t>Background Normalization: </a:t>
            </a:r>
            <a:r>
              <a:rPr lang="en-US" sz="1800" dirty="0" smtClean="0"/>
              <a:t>Depends on the background, for DY, 50% comes from the data-driven estimation, for the rest backgrounds come from theory (uncertainty in the cross-section)</a:t>
            </a:r>
          </a:p>
          <a:p>
            <a:endParaRPr lang="en-US" sz="1800" dirty="0" smtClean="0"/>
          </a:p>
          <a:p>
            <a:r>
              <a:rPr lang="en-US" sz="1800" b="1" dirty="0" smtClean="0"/>
              <a:t>PDF uncertainties: </a:t>
            </a:r>
            <a:r>
              <a:rPr lang="en-US" sz="1800" dirty="0" smtClean="0"/>
              <a:t>alternate weights for each event are produced using different pdf sets (CTEQ6.6 and MRST2006)</a:t>
            </a:r>
          </a:p>
          <a:p>
            <a:endParaRPr lang="en-US" sz="1800" dirty="0" smtClean="0"/>
          </a:p>
          <a:p>
            <a:r>
              <a:rPr lang="en-US" sz="1800" b="1" u="sng" dirty="0" smtClean="0"/>
              <a:t>Factorization/Normalization Scale (Q2)</a:t>
            </a:r>
            <a:endParaRPr lang="en-US" sz="1800" u="sng" dirty="0" smtClean="0"/>
          </a:p>
          <a:p>
            <a:r>
              <a:rPr lang="en-US" sz="1800" b="1" dirty="0" smtClean="0"/>
              <a:t>ME/PS matching thresholds</a:t>
            </a:r>
            <a:endParaRPr lang="en-US" sz="1800" dirty="0" smtClean="0"/>
          </a:p>
          <a:p>
            <a:r>
              <a:rPr lang="en-US" sz="1800" b="1" dirty="0" smtClean="0"/>
              <a:t>Initial and final state radiation (ISR/FSR)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b="1" dirty="0" smtClean="0">
                <a:solidFill>
                  <a:schemeClr val="accent4"/>
                </a:solidFill>
              </a:rPr>
              <a:t>DS/DR scheme: </a:t>
            </a:r>
            <a:r>
              <a:rPr lang="en-US" sz="1800" dirty="0" smtClean="0"/>
              <a:t>Difference between the DR (default) and DS signal samples</a:t>
            </a:r>
          </a:p>
          <a:p>
            <a:endParaRPr lang="en-US" sz="1800" dirty="0" smtClean="0"/>
          </a:p>
          <a:p>
            <a:r>
              <a:rPr lang="en-US" sz="1800" b="1" dirty="0" smtClean="0">
                <a:solidFill>
                  <a:schemeClr val="accent3"/>
                </a:solidFill>
              </a:rPr>
              <a:t>Monte Carlo statistics: </a:t>
            </a:r>
            <a:r>
              <a:rPr lang="en-US" sz="1800" dirty="0" smtClean="0"/>
              <a:t>Related to the size of the samples</a:t>
            </a:r>
          </a:p>
          <a:p>
            <a:endParaRPr lang="en-US" sz="1800" dirty="0"/>
          </a:p>
        </p:txBody>
      </p:sp>
      <p:sp>
        <p:nvSpPr>
          <p:cNvPr id="9" name="Right Brace 8"/>
          <p:cNvSpPr/>
          <p:nvPr/>
        </p:nvSpPr>
        <p:spPr>
          <a:xfrm>
            <a:off x="5157331" y="3498785"/>
            <a:ext cx="205267" cy="9620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8975" y="3423333"/>
            <a:ext cx="3187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Dedicated MC samples with variations of the parameters up/down, doubled/halved... For tt and tW signal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Systematics (III)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69" y="1544698"/>
            <a:ext cx="8521649" cy="38717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3455" y="5433020"/>
            <a:ext cx="7397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Rate systematic uncertainties for the three final states in the signal region, presented in</a:t>
            </a:r>
          </a:p>
          <a:p>
            <a:pPr algn="ctr"/>
            <a:r>
              <a:rPr lang="en-US" sz="1600" dirty="0" smtClean="0"/>
              <a:t>percentage</a:t>
            </a:r>
          </a:p>
          <a:p>
            <a:pPr algn="ctr"/>
            <a:r>
              <a:rPr lang="en-US" sz="1600" dirty="0" smtClean="0"/>
              <a:t>“-” means it doesn’t apply, and “</a:t>
            </a:r>
            <a:r>
              <a:rPr lang="en-US" sz="1600" dirty="0" smtClean="0">
                <a:latin typeface="Zapf Dingbats"/>
                <a:ea typeface="Zapf Dingbats"/>
                <a:cs typeface="Zapf Dingbats"/>
              </a:rPr>
              <a:t>★</a:t>
            </a:r>
            <a:r>
              <a:rPr lang="en-US" sz="1600" dirty="0" smtClean="0"/>
              <a:t>” for negligible contributions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21712"/>
            <a:ext cx="8229600" cy="4969848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CMS’s first public results for tW with 7 TeV data (September 2011):</a:t>
            </a:r>
          </a:p>
          <a:p>
            <a:pPr algn="ctr">
              <a:buNone/>
            </a:pP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CMS PAS TOP-11-022</a:t>
            </a:r>
            <a:endParaRPr lang="en-US" sz="1800" dirty="0" smtClean="0"/>
          </a:p>
          <a:p>
            <a:pPr algn="ctr">
              <a:buNone/>
            </a:pPr>
            <a:endParaRPr lang="en-US" sz="1800" dirty="0" smtClean="0"/>
          </a:p>
          <a:p>
            <a:r>
              <a:rPr lang="en-US" sz="1800" b="1" dirty="0" smtClean="0">
                <a:solidFill>
                  <a:srgbClr val="638CAE"/>
                </a:solidFill>
              </a:rPr>
              <a:t>First </a:t>
            </a:r>
            <a:r>
              <a:rPr lang="en-US" sz="1800" dirty="0" smtClean="0"/>
              <a:t>experimental study of the Single Top Associated tW in CMS:</a:t>
            </a:r>
          </a:p>
          <a:p>
            <a:pPr lvl="1"/>
            <a:r>
              <a:rPr lang="en-US" sz="1800" b="1" dirty="0" smtClean="0">
                <a:solidFill>
                  <a:schemeClr val="accent3"/>
                </a:solidFill>
              </a:rPr>
              <a:t>Too difficult at the Tevatron</a:t>
            </a:r>
            <a:r>
              <a:rPr lang="en-US" sz="1800" dirty="0" smtClean="0"/>
              <a:t>, with no results from CDF and D0</a:t>
            </a:r>
          </a:p>
          <a:p>
            <a:pPr lvl="1"/>
            <a:r>
              <a:rPr lang="en-US" sz="1800" dirty="0" smtClean="0"/>
              <a:t>At the LHC, </a:t>
            </a:r>
            <a:r>
              <a:rPr lang="en-US" sz="1800" b="1" dirty="0" smtClean="0"/>
              <a:t>ATLAS</a:t>
            </a:r>
            <a:r>
              <a:rPr lang="en-US" sz="1800" dirty="0" smtClean="0"/>
              <a:t> had already public </a:t>
            </a:r>
            <a:r>
              <a:rPr lang="en-US" sz="1800" dirty="0" smtClean="0"/>
              <a:t>results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Very </a:t>
            </a:r>
            <a:r>
              <a:rPr lang="en-US" sz="1800" b="1" dirty="0" smtClean="0">
                <a:solidFill>
                  <a:schemeClr val="accent2"/>
                </a:solidFill>
              </a:rPr>
              <a:t>interesting signature:</a:t>
            </a:r>
          </a:p>
          <a:p>
            <a:pPr lvl="1"/>
            <a:r>
              <a:rPr lang="en-US" sz="1800" dirty="0" smtClean="0"/>
              <a:t>important background to Higgs searches</a:t>
            </a:r>
            <a:r>
              <a:rPr lang="en-US" sz="1800" dirty="0" smtClean="0"/>
              <a:t> (H </a:t>
            </a:r>
            <a:r>
              <a:rPr lang="en-US" sz="1800" dirty="0" smtClean="0"/>
              <a:t>→ </a:t>
            </a:r>
            <a:r>
              <a:rPr lang="en-US" sz="1800" dirty="0" smtClean="0"/>
              <a:t>WW, particularly 1jet bin)</a:t>
            </a:r>
          </a:p>
          <a:p>
            <a:r>
              <a:rPr lang="en-US" sz="1800" dirty="0" smtClean="0"/>
              <a:t>Not </a:t>
            </a:r>
            <a:r>
              <a:rPr lang="en-US" sz="1800" dirty="0" smtClean="0"/>
              <a:t>yet observed</a:t>
            </a:r>
          </a:p>
          <a:p>
            <a:r>
              <a:rPr lang="en-US" sz="1800" dirty="0" smtClean="0"/>
              <a:t>After the observation of the process,</a:t>
            </a:r>
            <a:r>
              <a:rPr lang="en-US" sz="1800" b="1" dirty="0" smtClean="0">
                <a:solidFill>
                  <a:schemeClr val="accent4"/>
                </a:solidFill>
              </a:rPr>
              <a:t> a lot of physics to do: </a:t>
            </a:r>
          </a:p>
          <a:p>
            <a:pPr lvl="1"/>
            <a:r>
              <a:rPr lang="en-US" sz="1800" b="1" dirty="0" err="1" smtClean="0">
                <a:solidFill>
                  <a:schemeClr val="accent1"/>
                </a:solidFill>
              </a:rPr>
              <a:t>Wtb</a:t>
            </a:r>
            <a:r>
              <a:rPr lang="en-US" sz="1800" b="1" dirty="0" smtClean="0">
                <a:solidFill>
                  <a:schemeClr val="accent1"/>
                </a:solidFill>
              </a:rPr>
              <a:t> interaction vertex </a:t>
            </a:r>
            <a:r>
              <a:rPr lang="en-US" sz="1800" dirty="0" smtClean="0"/>
              <a:t>study in a complementary region to the ones of the </a:t>
            </a:r>
            <a:r>
              <a:rPr lang="en-US" sz="1800" dirty="0" err="1" smtClean="0"/>
              <a:t>s</a:t>
            </a:r>
            <a:r>
              <a:rPr lang="en-US" sz="1800" dirty="0" smtClean="0"/>
              <a:t>- or </a:t>
            </a:r>
            <a:r>
              <a:rPr lang="en-US" sz="1800" dirty="0" err="1" smtClean="0"/>
              <a:t>t</a:t>
            </a:r>
            <a:r>
              <a:rPr lang="en-US" sz="1800" dirty="0" smtClean="0"/>
              <a:t>-channel production</a:t>
            </a:r>
          </a:p>
          <a:p>
            <a:pPr lvl="1"/>
            <a:r>
              <a:rPr lang="en-US" sz="1800" dirty="0" smtClean="0"/>
              <a:t>direct measurement of the </a:t>
            </a:r>
            <a:r>
              <a:rPr lang="en-US" sz="1800" b="1" dirty="0" smtClean="0">
                <a:solidFill>
                  <a:schemeClr val="accent3"/>
                </a:solidFill>
              </a:rPr>
              <a:t>|</a:t>
            </a:r>
            <a:r>
              <a:rPr lang="en-US" sz="1800" b="1" dirty="0" err="1" smtClean="0">
                <a:solidFill>
                  <a:schemeClr val="accent3"/>
                </a:solidFill>
              </a:rPr>
              <a:t>V</a:t>
            </a:r>
            <a:r>
              <a:rPr lang="en-US" sz="1800" b="1" baseline="-25000" dirty="0" err="1" smtClean="0">
                <a:solidFill>
                  <a:schemeClr val="accent3"/>
                </a:solidFill>
              </a:rPr>
              <a:t>tb</a:t>
            </a:r>
            <a:r>
              <a:rPr lang="en-US" sz="1800" b="1" dirty="0" smtClean="0">
                <a:solidFill>
                  <a:schemeClr val="accent3"/>
                </a:solidFill>
              </a:rPr>
              <a:t>| CKM matrix element </a:t>
            </a:r>
            <a:r>
              <a:rPr lang="en-US" sz="1800" dirty="0" smtClean="0"/>
              <a:t>without assumptions about the number of quark generations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Interpretation and Results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The evaluation uses a </a:t>
            </a:r>
            <a:r>
              <a:rPr lang="en-US" sz="1800" dirty="0" smtClean="0">
                <a:solidFill>
                  <a:schemeClr val="accent1"/>
                </a:solidFill>
              </a:rPr>
              <a:t>statistical model of Poisson event counts</a:t>
            </a:r>
            <a:r>
              <a:rPr lang="en-US" sz="1800" dirty="0" smtClean="0"/>
              <a:t> in the three final states </a:t>
            </a:r>
            <a:r>
              <a:rPr lang="en-US" sz="1800" b="1" dirty="0" smtClean="0">
                <a:solidFill>
                  <a:schemeClr val="accent4"/>
                </a:solidFill>
              </a:rPr>
              <a:t>(ee</a:t>
            </a:r>
            <a:r>
              <a:rPr lang="en-US" sz="1800" b="1" dirty="0" smtClean="0">
                <a:solidFill>
                  <a:schemeClr val="accent4"/>
                </a:solidFill>
              </a:rPr>
              <a:t>, eµ, µµ</a:t>
            </a:r>
            <a:r>
              <a:rPr lang="en-US" sz="1800" b="1" dirty="0" smtClean="0">
                <a:solidFill>
                  <a:schemeClr val="accent4"/>
                </a:solidFill>
              </a:rPr>
              <a:t>)</a:t>
            </a:r>
          </a:p>
          <a:p>
            <a:r>
              <a:rPr lang="en-US" sz="1800" b="1" dirty="0" smtClean="0"/>
              <a:t>Systematic uncertainties</a:t>
            </a:r>
            <a:r>
              <a:rPr lang="en-US" sz="1800" dirty="0" smtClean="0"/>
              <a:t> are </a:t>
            </a:r>
            <a:r>
              <a:rPr lang="en-US" sz="1800" dirty="0" smtClean="0">
                <a:solidFill>
                  <a:srgbClr val="727CA3"/>
                </a:solidFill>
              </a:rPr>
              <a:t>included in the model one by one as nuisance parameters</a:t>
            </a:r>
            <a:r>
              <a:rPr lang="en-US" sz="1800" dirty="0" smtClean="0"/>
              <a:t> (same treatment as in other multi-channel counting experiments such as Higgs searches)</a:t>
            </a:r>
          </a:p>
          <a:p>
            <a:r>
              <a:rPr lang="en-US" sz="1800" dirty="0" smtClean="0"/>
              <a:t>To estimate the tt contribution simultaneously, </a:t>
            </a:r>
            <a:r>
              <a:rPr lang="en-US" sz="1800" b="1" dirty="0" smtClean="0"/>
              <a:t>events from tt enriched regions are included in the model</a:t>
            </a:r>
          </a:p>
          <a:p>
            <a:r>
              <a:rPr lang="en-US" sz="1800" dirty="0" smtClean="0"/>
              <a:t>The significance is calculated with the background-only distribution of the likelihood ratio, and the  68% confidence level interval is evaluated using the </a:t>
            </a:r>
            <a:r>
              <a:rPr lang="en-US" sz="1800" dirty="0" smtClean="0">
                <a:solidFill>
                  <a:schemeClr val="accent2"/>
                </a:solidFill>
              </a:rPr>
              <a:t>profile likelihood method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593848" y="4489689"/>
            <a:ext cx="405077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Observed significance: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2.7σ </a:t>
            </a:r>
          </a:p>
          <a:p>
            <a:pPr algn="ctr"/>
            <a:r>
              <a:rPr lang="en-US" sz="2000" dirty="0" smtClean="0"/>
              <a:t>Expected significance </a:t>
            </a:r>
            <a:r>
              <a:rPr lang="en-US" sz="2000" b="1" dirty="0" smtClean="0"/>
              <a:t>1.8±0.9σ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897178" y="5523587"/>
            <a:ext cx="7329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Cross section value and 68% C.L. interval:</a:t>
            </a:r>
            <a:r>
              <a:rPr lang="en-US" b="1" dirty="0" smtClean="0">
                <a:solidFill>
                  <a:schemeClr val="accent4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 22 +9-7 (stat + syst) pb</a:t>
            </a:r>
          </a:p>
          <a:p>
            <a:pPr algn="ctr"/>
            <a:r>
              <a:rPr lang="en-US" dirty="0" smtClean="0"/>
              <a:t>(to compare with </a:t>
            </a:r>
            <a:r>
              <a:rPr lang="en-US" b="1" dirty="0" smtClean="0"/>
              <a:t>15.6  ± 0.4 +1.0 -1.2 pb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b="1" dirty="0" smtClean="0"/>
              <a:t>First indications of the tW production in CMS </a:t>
            </a:r>
            <a:r>
              <a:rPr lang="en-US" sz="1800" dirty="0" smtClean="0"/>
              <a:t>in the dilepton channel (three final states, ee, eµ and µµ) using </a:t>
            </a:r>
            <a:r>
              <a:rPr lang="en-US" sz="1800" b="1" dirty="0" smtClean="0">
                <a:solidFill>
                  <a:srgbClr val="FADA7A"/>
                </a:solidFill>
              </a:rPr>
              <a:t>2.1fb</a:t>
            </a:r>
            <a:r>
              <a:rPr lang="en-US" sz="1800" b="1" baseline="30000" dirty="0" smtClean="0">
                <a:solidFill>
                  <a:srgbClr val="FADA7A"/>
                </a:solidFill>
              </a:rPr>
              <a:t>-</a:t>
            </a:r>
            <a:r>
              <a:rPr lang="en-US" sz="1800" baseline="30000" dirty="0" smtClean="0">
                <a:solidFill>
                  <a:srgbClr val="FADA7A"/>
                </a:solidFill>
              </a:rPr>
              <a:t>1</a:t>
            </a:r>
          </a:p>
          <a:p>
            <a:r>
              <a:rPr lang="en-US" sz="1800" dirty="0" smtClean="0"/>
              <a:t>Main background: </a:t>
            </a:r>
            <a:r>
              <a:rPr lang="en-US" sz="1800" b="1" dirty="0" smtClean="0">
                <a:solidFill>
                  <a:schemeClr val="accent1"/>
                </a:solidFill>
              </a:rPr>
              <a:t>tt </a:t>
            </a:r>
          </a:p>
          <a:p>
            <a:r>
              <a:rPr lang="en-US" sz="1800" dirty="0" smtClean="0"/>
              <a:t> Also important </a:t>
            </a:r>
            <a:r>
              <a:rPr lang="en-US" sz="1800" b="1" dirty="0" smtClean="0">
                <a:solidFill>
                  <a:srgbClr val="727CA3"/>
                </a:solidFill>
              </a:rPr>
              <a:t>Drell-Yan </a:t>
            </a:r>
            <a:r>
              <a:rPr lang="en-US" sz="1800" dirty="0" smtClean="0"/>
              <a:t>(</a:t>
            </a:r>
            <a:r>
              <a:rPr lang="en-US" sz="1800" b="1" dirty="0" smtClean="0"/>
              <a:t>data-driven </a:t>
            </a:r>
            <a:r>
              <a:rPr lang="en-US" sz="1800" dirty="0" smtClean="0"/>
              <a:t>method)</a:t>
            </a:r>
          </a:p>
          <a:p>
            <a:r>
              <a:rPr lang="en-US" sz="1800" dirty="0" smtClean="0"/>
              <a:t>Smaller backgrounds (</a:t>
            </a:r>
            <a:r>
              <a:rPr lang="en-US" sz="1800" b="1" dirty="0" smtClean="0">
                <a:solidFill>
                  <a:srgbClr val="9FB8CD"/>
                </a:solidFill>
              </a:rPr>
              <a:t>WW/WZ/ZZ, single </a:t>
            </a:r>
            <a:r>
              <a:rPr lang="en-US" sz="1800" b="1" dirty="0" smtClean="0">
                <a:solidFill>
                  <a:srgbClr val="9FB8CD"/>
                </a:solidFill>
              </a:rPr>
              <a:t>top, W</a:t>
            </a:r>
            <a:r>
              <a:rPr lang="en-US" sz="1800" b="1" dirty="0" smtClean="0">
                <a:solidFill>
                  <a:srgbClr val="9FB8CD"/>
                </a:solidFill>
              </a:rPr>
              <a:t>+jets, QCD</a:t>
            </a:r>
            <a:r>
              <a:rPr lang="en-US" sz="1800" dirty="0" smtClean="0"/>
              <a:t>) from simulation</a:t>
            </a:r>
          </a:p>
          <a:p>
            <a:r>
              <a:rPr lang="en-US" sz="1800" dirty="0" smtClean="0"/>
              <a:t>All the sources of systematic uncertainties </a:t>
            </a:r>
            <a:r>
              <a:rPr lang="en-US" sz="1800" dirty="0" smtClean="0"/>
              <a:t>addressed</a:t>
            </a:r>
          </a:p>
          <a:p>
            <a:r>
              <a:rPr lang="en-US" sz="1800" dirty="0" smtClean="0"/>
              <a:t>Signal region defined, and </a:t>
            </a:r>
            <a:r>
              <a:rPr lang="en-US" sz="1800" b="1" dirty="0" smtClean="0"/>
              <a:t>significance calculated using the </a:t>
            </a:r>
            <a:r>
              <a:rPr lang="en-US" sz="1800" b="1" dirty="0" smtClean="0">
                <a:solidFill>
                  <a:schemeClr val="accent5"/>
                </a:solidFill>
              </a:rPr>
              <a:t>tt sidebands </a:t>
            </a:r>
            <a:r>
              <a:rPr lang="en-US" sz="1800" dirty="0" smtClean="0"/>
              <a:t>(2jets1tag and 2jets2tag)</a:t>
            </a:r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Cross-section measured at the same time, value and 68% C.L. interval: </a:t>
            </a:r>
          </a:p>
          <a:p>
            <a:pPr algn="ctr">
              <a:buNone/>
            </a:pPr>
            <a:r>
              <a:rPr lang="en-US" sz="1800" dirty="0" smtClean="0"/>
              <a:t>	22 +</a:t>
            </a:r>
            <a:r>
              <a:rPr lang="en-US" sz="1800" dirty="0" smtClean="0"/>
              <a:t>9-7 </a:t>
            </a:r>
            <a:r>
              <a:rPr lang="en-US" sz="1800" dirty="0" smtClean="0"/>
              <a:t>(stat + syst) pb</a:t>
            </a:r>
            <a:endParaRPr lang="en-US" sz="1800" dirty="0" smtClean="0"/>
          </a:p>
          <a:p>
            <a:r>
              <a:rPr lang="en-US" sz="1800" dirty="0" smtClean="0"/>
              <a:t>Coming up next: </a:t>
            </a:r>
            <a:endParaRPr lang="en-US" sz="1800" dirty="0" smtClean="0"/>
          </a:p>
          <a:p>
            <a:pPr lvl="1"/>
            <a:r>
              <a:rPr lang="en-US" sz="1800" dirty="0" smtClean="0"/>
              <a:t>Analyze the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</a:rPr>
              <a:t>full 2011 dataset</a:t>
            </a:r>
          </a:p>
          <a:p>
            <a:pPr lvl="1"/>
            <a:r>
              <a:rPr lang="en-US" sz="1800" dirty="0" smtClean="0"/>
              <a:t>Introduce Multivariate Methods to gain </a:t>
            </a:r>
            <a:r>
              <a:rPr lang="en-US" sz="1800" b="1" dirty="0" smtClean="0">
                <a:solidFill>
                  <a:schemeClr val="accent1"/>
                </a:solidFill>
              </a:rPr>
              <a:t>sensitivity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5393" y="4088047"/>
            <a:ext cx="574840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Observed</a:t>
            </a:r>
            <a:r>
              <a:rPr lang="en-US" dirty="0" smtClean="0"/>
              <a:t> (expected) </a:t>
            </a:r>
            <a:r>
              <a:rPr lang="en-US" b="1" dirty="0" smtClean="0"/>
              <a:t>significance: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2.7σ</a:t>
            </a:r>
            <a:r>
              <a:rPr lang="en-US" dirty="0" smtClean="0"/>
              <a:t> (1.8±0.9σ)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 dilepton topology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 smtClean="0"/>
              <a:t>Three final states </a:t>
            </a:r>
            <a:r>
              <a:rPr lang="en-US" sz="1800" b="1" dirty="0" smtClean="0"/>
              <a:t>(ee/eµ/µµ) </a:t>
            </a:r>
            <a:r>
              <a:rPr lang="en-US" sz="1800" dirty="0" smtClean="0"/>
              <a:t>are studied:</a:t>
            </a:r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pPr lvl="2"/>
            <a:endParaRPr lang="en-US" sz="1800" dirty="0" smtClean="0"/>
          </a:p>
          <a:p>
            <a:pPr lvl="0"/>
            <a:r>
              <a:rPr lang="en-US" sz="1800" dirty="0" smtClean="0"/>
              <a:t>All the processes able to produce similar signatures will be background sources: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</a:rPr>
              <a:t>ttbar</a:t>
            </a:r>
            <a:r>
              <a:rPr lang="en-US" sz="1800" dirty="0" smtClean="0"/>
              <a:t> (dominant background), </a:t>
            </a:r>
            <a:r>
              <a:rPr lang="en-US" sz="1800" b="1" dirty="0" smtClean="0">
                <a:solidFill>
                  <a:srgbClr val="727CA3"/>
                </a:solidFill>
              </a:rPr>
              <a:t>Z+jets </a:t>
            </a:r>
            <a:r>
              <a:rPr lang="en-US" sz="1800" dirty="0" smtClean="0"/>
              <a:t>(ee/µµ), EWK </a:t>
            </a:r>
            <a:r>
              <a:rPr lang="en-US" sz="1800" dirty="0" err="1" smtClean="0"/>
              <a:t>di</a:t>
            </a:r>
            <a:r>
              <a:rPr lang="en-US" sz="1800" dirty="0" smtClean="0"/>
              <a:t>-boson production (</a:t>
            </a:r>
            <a:r>
              <a:rPr lang="en-US" sz="1800" b="1" dirty="0" smtClean="0"/>
              <a:t>WW, WZ, ZZ</a:t>
            </a:r>
            <a:r>
              <a:rPr lang="en-US" sz="1800" dirty="0" smtClean="0"/>
              <a:t>), </a:t>
            </a:r>
            <a:r>
              <a:rPr lang="en-US" sz="1800" b="1" dirty="0" smtClean="0"/>
              <a:t>W+jets</a:t>
            </a:r>
            <a:r>
              <a:rPr lang="en-US" sz="1800" dirty="0" smtClean="0"/>
              <a:t>, other single top processes (</a:t>
            </a:r>
            <a:r>
              <a:rPr lang="en-US" sz="1800" b="1" dirty="0" err="1" smtClean="0"/>
              <a:t>t</a:t>
            </a:r>
            <a:r>
              <a:rPr lang="en-US" sz="1800" b="1" dirty="0" smtClean="0"/>
              <a:t> and </a:t>
            </a:r>
            <a:r>
              <a:rPr lang="en-US" sz="1800" b="1" dirty="0" err="1" smtClean="0"/>
              <a:t>s</a:t>
            </a:r>
            <a:r>
              <a:rPr lang="en-US" sz="1800" b="1" dirty="0" smtClean="0"/>
              <a:t> channel</a:t>
            </a:r>
            <a:r>
              <a:rPr lang="en-US" sz="1800" dirty="0" smtClean="0"/>
              <a:t>) and </a:t>
            </a:r>
            <a:r>
              <a:rPr lang="en-US" sz="1800" b="1" dirty="0" smtClean="0"/>
              <a:t>QCD</a:t>
            </a:r>
          </a:p>
          <a:p>
            <a:pPr lvl="0"/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4965700" y="2258520"/>
            <a:ext cx="372110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US" dirty="0" smtClean="0">
                <a:cs typeface="Cambria"/>
              </a:rPr>
              <a:t>2 isolated opposite charged leptons</a:t>
            </a:r>
          </a:p>
          <a:p>
            <a:pPr algn="ctr"/>
            <a:r>
              <a:rPr lang="en-US" dirty="0" smtClean="0">
                <a:cs typeface="Cambria"/>
              </a:rPr>
              <a:t>Missing E</a:t>
            </a:r>
            <a:r>
              <a:rPr lang="en-US" baseline="-25000" dirty="0" smtClean="0">
                <a:cs typeface="Cambria"/>
              </a:rPr>
              <a:t>T</a:t>
            </a:r>
            <a:r>
              <a:rPr lang="en-US" dirty="0" smtClean="0">
                <a:cs typeface="Cambria"/>
              </a:rPr>
              <a:t> (2 neutrinos)</a:t>
            </a:r>
          </a:p>
          <a:p>
            <a:pPr algn="ctr"/>
            <a:r>
              <a:rPr lang="en-US" dirty="0" smtClean="0">
                <a:cs typeface="Cambria"/>
              </a:rPr>
              <a:t>1 jet (coming from a b-decay)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47152" y="1915924"/>
            <a:ext cx="1893254" cy="369332"/>
          </a:xfrm>
          <a:prstGeom prst="rect">
            <a:avLst/>
          </a:prstGeom>
          <a:noFill/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27CA3"/>
                </a:solidFill>
              </a:rPr>
              <a:t>Signal signature</a:t>
            </a:r>
            <a:endParaRPr lang="en-US" b="1" dirty="0">
              <a:solidFill>
                <a:srgbClr val="727CA3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4" y="1915924"/>
            <a:ext cx="4287842" cy="152534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48199" y="4937761"/>
          <a:ext cx="4415913" cy="121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569"/>
                <a:gridCol w="3475344"/>
              </a:tblGrid>
              <a:tr h="2850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Cross-section</a:t>
                      </a:r>
                      <a:endParaRPr lang="en-US" sz="1400" dirty="0"/>
                    </a:p>
                  </a:txBody>
                  <a:tcPr/>
                </a:tc>
              </a:tr>
              <a:tr h="2850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15.6±0.4+1.0-1.2 pb (app. NNLO)</a:t>
                      </a:r>
                      <a:endParaRPr lang="en-US" sz="1400" dirty="0"/>
                    </a:p>
                  </a:txBody>
                  <a:tcPr/>
                </a:tc>
              </a:tr>
              <a:tr h="2850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163±14 pb (app. NNLO)</a:t>
                      </a:r>
                      <a:endParaRPr lang="en-US" sz="1400" dirty="0" smtClean="0"/>
                    </a:p>
                  </a:txBody>
                  <a:tcPr/>
                </a:tc>
              </a:tr>
              <a:tr h="2850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Z+jets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3048±132 pb (NNLO)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36" y="2044314"/>
            <a:ext cx="6410924" cy="1740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Diagram Removal and Subtraction 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734" y="1318097"/>
            <a:ext cx="81784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definition of the tW process in perturbative QCD </a:t>
            </a:r>
            <a:r>
              <a:rPr lang="en-US" b="1" dirty="0" smtClean="0">
                <a:solidFill>
                  <a:schemeClr val="accent4"/>
                </a:solidFill>
              </a:rPr>
              <a:t>mixes with top-pair production (tt) at NLO</a:t>
            </a:r>
            <a:r>
              <a:rPr lang="en-US" dirty="0" smtClean="0"/>
              <a:t>, and poses conceptual problems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3118" y="5550829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differences of using one or another Monte Carlo are small at the end of the analysis chain and taken as a </a:t>
            </a:r>
            <a:r>
              <a:rPr lang="en-US" b="1" dirty="0" smtClean="0">
                <a:solidFill>
                  <a:schemeClr val="accent3"/>
                </a:solidFill>
              </a:rPr>
              <a:t>systematic uncertainty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1735" y="3930533"/>
            <a:ext cx="817842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Two possible solutions: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b="1" dirty="0" smtClean="0">
                <a:solidFill>
                  <a:schemeClr val="accent1"/>
                </a:solidFill>
              </a:rPr>
              <a:t>The “diagram removal” approach (DR</a:t>
            </a:r>
            <a:r>
              <a:rPr lang="en-US" b="1" dirty="0" smtClean="0">
                <a:solidFill>
                  <a:srgbClr val="727CA3"/>
                </a:solidFill>
              </a:rPr>
              <a:t>): </a:t>
            </a:r>
            <a:r>
              <a:rPr lang="en-US" dirty="0" smtClean="0"/>
              <a:t>all ambiguous diagrams at NLO are excluded from the definition of signal (</a:t>
            </a:r>
            <a:r>
              <a:rPr lang="en-US" b="1" dirty="0" smtClean="0"/>
              <a:t>chosen as default in the analysis)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The “diagram subtraction” approach (DS): </a:t>
            </a:r>
            <a:r>
              <a:rPr lang="en-US" dirty="0" smtClean="0"/>
              <a:t>subtracts a gauge-invariant term, cancelling locally the contribution of tt diagrams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5873" y="1859941"/>
            <a:ext cx="641822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Book Antiqua"/>
                <a:cs typeface="Book Antiqua"/>
              </a:rPr>
              <a:t>NLO</a:t>
            </a:r>
            <a:endParaRPr lang="en-US" sz="1600" dirty="0">
              <a:latin typeface="Book Antiqua"/>
              <a:cs typeface="Book Antiqua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 and Trigger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64761"/>
            <a:ext cx="8229600" cy="5191589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rgbClr val="D2DA7A"/>
                </a:solidFill>
              </a:rPr>
              <a:t>2.1fb</a:t>
            </a:r>
            <a:r>
              <a:rPr lang="en-US" sz="1800" baseline="30000" dirty="0" smtClean="0">
                <a:solidFill>
                  <a:srgbClr val="D2DA7A"/>
                </a:solidFill>
              </a:rPr>
              <a:t>-1</a:t>
            </a:r>
            <a:r>
              <a:rPr lang="en-US" sz="1800" dirty="0" smtClean="0">
                <a:solidFill>
                  <a:srgbClr val="D2DA7A"/>
                </a:solidFill>
              </a:rPr>
              <a:t> of data considered, </a:t>
            </a:r>
            <a:r>
              <a:rPr lang="en-US" sz="1800" dirty="0" smtClean="0">
                <a:solidFill>
                  <a:srgbClr val="000000"/>
                </a:solidFill>
              </a:rPr>
              <a:t>corresponding to 2011</a:t>
            </a:r>
            <a:r>
              <a:rPr lang="en-US" sz="1800" dirty="0" smtClean="0">
                <a:solidFill>
                  <a:srgbClr val="000000"/>
                </a:solidFill>
              </a:rPr>
              <a:t> data </a:t>
            </a:r>
            <a:r>
              <a:rPr lang="en-US" sz="1800" dirty="0" smtClean="0">
                <a:solidFill>
                  <a:srgbClr val="000000"/>
                </a:solidFill>
              </a:rPr>
              <a:t>taken before September</a:t>
            </a:r>
          </a:p>
          <a:p>
            <a:r>
              <a:rPr lang="en-US" sz="1800" dirty="0" smtClean="0"/>
              <a:t>CMS has 4.98 ± 0.11 fb</a:t>
            </a:r>
            <a:r>
              <a:rPr lang="en-US" sz="1800" baseline="30000" dirty="0" smtClean="0"/>
              <a:t>-1 </a:t>
            </a:r>
            <a:r>
              <a:rPr lang="en-US" sz="1800" dirty="0" smtClean="0"/>
              <a:t>of 7TeV proton-proton collisions </a:t>
            </a:r>
            <a:r>
              <a:rPr lang="en-US" sz="1800" dirty="0" smtClean="0"/>
              <a:t>available, </a:t>
            </a:r>
            <a:r>
              <a:rPr lang="en-US" sz="1800" u="sng" dirty="0" smtClean="0"/>
              <a:t>being currently </a:t>
            </a:r>
            <a:r>
              <a:rPr lang="en-US" sz="1800" u="sng" dirty="0" smtClean="0"/>
              <a:t>analyzed</a:t>
            </a:r>
          </a:p>
          <a:p>
            <a:endParaRPr lang="en-US" sz="1600" u="sng" dirty="0" smtClean="0"/>
          </a:p>
          <a:p>
            <a:r>
              <a:rPr lang="en-US" sz="1800" dirty="0" smtClean="0"/>
              <a:t>Dilepton final states studied: </a:t>
            </a:r>
          </a:p>
          <a:p>
            <a:pPr lvl="1"/>
            <a:r>
              <a:rPr lang="en-US" sz="1800" b="1" dirty="0" smtClean="0">
                <a:solidFill>
                  <a:srgbClr val="727CA3"/>
                </a:solidFill>
              </a:rPr>
              <a:t>dilepton data streams</a:t>
            </a:r>
            <a:r>
              <a:rPr lang="en-US" sz="1800" dirty="0" smtClean="0"/>
              <a:t>,  </a:t>
            </a:r>
            <a:r>
              <a:rPr lang="en-US" sz="1800" b="1" dirty="0" smtClean="0">
                <a:solidFill>
                  <a:schemeClr val="accent4"/>
                </a:solidFill>
              </a:rPr>
              <a:t>dilepton HLT paths</a:t>
            </a:r>
            <a:r>
              <a:rPr lang="en-US" sz="1800" dirty="0" smtClean="0"/>
              <a:t>: </a:t>
            </a:r>
          </a:p>
          <a:p>
            <a:pPr lvl="2"/>
            <a:r>
              <a:rPr lang="en-US" sz="1600" dirty="0" smtClean="0"/>
              <a:t>1e1µ, pt &gt; 17/8 (8/17)</a:t>
            </a:r>
          </a:p>
          <a:p>
            <a:pPr lvl="2"/>
            <a:r>
              <a:rPr lang="en-US" sz="1600" dirty="0" smtClean="0"/>
              <a:t>2µ, pt &gt; 17/8 (13/8) (7/7)</a:t>
            </a:r>
          </a:p>
          <a:p>
            <a:pPr lvl="2"/>
            <a:r>
              <a:rPr lang="en-US" sz="1600" dirty="0" smtClean="0"/>
              <a:t>2e, pt &gt; 17/8</a:t>
            </a:r>
          </a:p>
          <a:p>
            <a:r>
              <a:rPr lang="en-US" sz="1800" dirty="0" smtClean="0"/>
              <a:t>The efficiency is extracted from data and emulated in MC. </a:t>
            </a:r>
            <a:r>
              <a:rPr lang="en-US" sz="1800" b="1" dirty="0" smtClean="0"/>
              <a:t>Scale factors</a:t>
            </a:r>
            <a:r>
              <a:rPr lang="en-US" sz="1800" dirty="0" smtClean="0"/>
              <a:t> from data/simulation comparison </a:t>
            </a:r>
            <a:r>
              <a:rPr lang="en-US" sz="1800" dirty="0" smtClean="0"/>
              <a:t>applied</a:t>
            </a:r>
          </a:p>
          <a:p>
            <a:endParaRPr lang="en-US" sz="1600" dirty="0" smtClean="0"/>
          </a:p>
          <a:p>
            <a:r>
              <a:rPr lang="en-US" sz="1800" b="1" dirty="0" smtClean="0">
                <a:solidFill>
                  <a:schemeClr val="accent6"/>
                </a:solidFill>
              </a:rPr>
              <a:t>Monte Carlo</a:t>
            </a:r>
            <a:r>
              <a:rPr lang="en-US" sz="1800" dirty="0" smtClean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1600" dirty="0" smtClean="0"/>
              <a:t>Single-top events in all channels simulated with </a:t>
            </a:r>
            <a:r>
              <a:rPr lang="en-US" sz="1600" b="1" dirty="0" smtClean="0"/>
              <a:t>POWHEG</a:t>
            </a:r>
            <a:r>
              <a:rPr lang="en-US" sz="1600" dirty="0" smtClean="0"/>
              <a:t> (full NLO)</a:t>
            </a:r>
          </a:p>
          <a:p>
            <a:pPr lvl="1"/>
            <a:r>
              <a:rPr lang="en-US" sz="1600" b="1" dirty="0" smtClean="0"/>
              <a:t>MADGRAPH</a:t>
            </a:r>
            <a:r>
              <a:rPr lang="en-US" sz="1600" dirty="0" smtClean="0"/>
              <a:t> is used for tt, Z+jets, W+jets, </a:t>
            </a:r>
            <a:r>
              <a:rPr lang="en-US" sz="1600" b="1" dirty="0" smtClean="0"/>
              <a:t>PYTHIA</a:t>
            </a:r>
            <a:r>
              <a:rPr lang="en-US" sz="1600" dirty="0" smtClean="0"/>
              <a:t> for the rest</a:t>
            </a:r>
          </a:p>
          <a:p>
            <a:pPr lvl="1"/>
            <a:r>
              <a:rPr lang="en-US" sz="1600" dirty="0" smtClean="0"/>
              <a:t>CTEQ 6.6 PDF sets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32314" y="4560959"/>
            <a:ext cx="4517316" cy="58477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8064A2"/>
                </a:solidFill>
              </a:rPr>
              <a:t>Scale factors for the trigger (PAS </a:t>
            </a:r>
            <a:r>
              <a:rPr lang="en-US" sz="1600" b="1" dirty="0" smtClean="0">
                <a:solidFill>
                  <a:schemeClr val="tx1"/>
                </a:solidFill>
              </a:rPr>
              <a:t>TOP-11-005</a:t>
            </a:r>
            <a:r>
              <a:rPr lang="en-US" sz="1600" b="1" dirty="0" smtClean="0">
                <a:solidFill>
                  <a:srgbClr val="8064A2"/>
                </a:solidFill>
              </a:rPr>
              <a:t>)</a:t>
            </a:r>
            <a:r>
              <a:rPr lang="en-US" sz="1600" dirty="0" smtClean="0">
                <a:solidFill>
                  <a:srgbClr val="8064A2"/>
                </a:solidFill>
              </a:rPr>
              <a:t>: </a:t>
            </a:r>
          </a:p>
          <a:p>
            <a:pPr algn="ctr"/>
            <a:r>
              <a:rPr lang="en-US" sz="1400" dirty="0" smtClean="0">
                <a:solidFill>
                  <a:srgbClr val="8064A2"/>
                </a:solidFill>
              </a:rPr>
              <a:t>0.961±0.01 (µµ) / 0.977±0.025 (ee) / 0.987±0.020 </a:t>
            </a:r>
            <a:r>
              <a:rPr lang="en-US" sz="1600" dirty="0" smtClean="0">
                <a:solidFill>
                  <a:srgbClr val="8064A2"/>
                </a:solidFill>
              </a:rPr>
              <a:t>(eµ)</a:t>
            </a:r>
            <a:endParaRPr lang="en-US" sz="1600" b="1" dirty="0">
              <a:solidFill>
                <a:srgbClr val="8064A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objects: Leptons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5363" y="1434042"/>
            <a:ext cx="4104271" cy="280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Muons: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Reconstructed using information from the Tracker and Muon Chambers</a:t>
            </a:r>
          </a:p>
          <a:p>
            <a:pPr>
              <a:buFont typeface="Arial"/>
              <a:buChar char="•"/>
            </a:pPr>
            <a:r>
              <a:rPr lang="en-US" sz="1600" dirty="0" smtClean="0">
                <a:solidFill>
                  <a:schemeClr val="accent4"/>
                </a:solidFill>
              </a:rPr>
              <a:t> p</a:t>
            </a:r>
            <a:r>
              <a:rPr lang="en-US" sz="1600" baseline="-25000" dirty="0" smtClean="0">
                <a:solidFill>
                  <a:schemeClr val="accent4"/>
                </a:solidFill>
              </a:rPr>
              <a:t>T</a:t>
            </a:r>
            <a:r>
              <a:rPr lang="en-US" sz="1600" dirty="0" smtClean="0">
                <a:solidFill>
                  <a:schemeClr val="accent4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&gt; </a:t>
            </a:r>
            <a:r>
              <a:rPr lang="en-US" sz="1600" dirty="0" smtClean="0">
                <a:solidFill>
                  <a:schemeClr val="accent4"/>
                </a:solidFill>
              </a:rPr>
              <a:t>20 </a:t>
            </a:r>
            <a:r>
              <a:rPr lang="en-US" sz="1600" dirty="0" smtClean="0">
                <a:solidFill>
                  <a:schemeClr val="accent4"/>
                </a:solidFill>
              </a:rPr>
              <a:t>GeV</a:t>
            </a:r>
          </a:p>
          <a:p>
            <a:pPr>
              <a:buFont typeface="Arial"/>
              <a:buChar char="•"/>
            </a:pPr>
            <a:r>
              <a:rPr lang="en-US" sz="1600" dirty="0" smtClean="0">
                <a:solidFill>
                  <a:schemeClr val="accent4"/>
                </a:solidFill>
              </a:rPr>
              <a:t> |η| &lt; 2.4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Standard CMS requirements involving the quality of the reconstructed track, number of hits and impact parameter 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</a:t>
            </a:r>
            <a:r>
              <a:rPr lang="en-US" sz="1600" u="sng" dirty="0" smtClean="0">
                <a:solidFill>
                  <a:schemeClr val="bg1"/>
                </a:solidFill>
              </a:rPr>
              <a:t>Isolation</a:t>
            </a:r>
            <a:r>
              <a:rPr lang="en-US" sz="1600" dirty="0" smtClean="0">
                <a:solidFill>
                  <a:schemeClr val="bg1"/>
                </a:solidFill>
              </a:rPr>
              <a:t> variable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chemeClr val="accent3"/>
                </a:solidFill>
              </a:rPr>
              <a:t>sum of the transverse</a:t>
            </a:r>
            <a:endParaRPr lang="en-US" sz="1600" dirty="0" smtClean="0">
              <a:solidFill>
                <a:schemeClr val="accent3"/>
              </a:solidFill>
            </a:endParaRPr>
          </a:p>
          <a:p>
            <a:r>
              <a:rPr lang="en-US" sz="1600" dirty="0" smtClean="0">
                <a:solidFill>
                  <a:schemeClr val="accent3"/>
                </a:solidFill>
              </a:rPr>
              <a:t>momentum </a:t>
            </a:r>
            <a:r>
              <a:rPr lang="en-US" sz="1600" dirty="0" smtClean="0">
                <a:solidFill>
                  <a:schemeClr val="accent3"/>
                </a:solidFill>
              </a:rPr>
              <a:t>of charged and neutral particles divided by the lepton P</a:t>
            </a:r>
            <a:r>
              <a:rPr lang="en-US" sz="1600" baseline="-25000" dirty="0" smtClean="0">
                <a:solidFill>
                  <a:schemeClr val="accent3"/>
                </a:solidFill>
              </a:rPr>
              <a:t>T</a:t>
            </a:r>
            <a:r>
              <a:rPr lang="en-US" sz="1600" dirty="0" smtClean="0"/>
              <a:t>) in ΔR ≤ 0.3 &lt; 0.15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600347" y="1421084"/>
            <a:ext cx="4125330" cy="35394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Electrons: 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Reconstructed from clusters of energy deposits in the ECAL matched to hits in the silicon tracker</a:t>
            </a:r>
          </a:p>
          <a:p>
            <a:pPr>
              <a:buFont typeface="Arial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 E</a:t>
            </a:r>
            <a:r>
              <a:rPr lang="en-US" sz="1600" baseline="-25000" dirty="0" smtClean="0">
                <a:solidFill>
                  <a:schemeClr val="accent1"/>
                </a:solidFill>
              </a:rPr>
              <a:t>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>
                <a:solidFill>
                  <a:schemeClr val="accent1"/>
                </a:solidFill>
              </a:rPr>
              <a:t>&gt; 20 </a:t>
            </a:r>
            <a:r>
              <a:rPr lang="en-US" sz="1600" dirty="0" smtClean="0">
                <a:solidFill>
                  <a:schemeClr val="accent1"/>
                </a:solidFill>
              </a:rPr>
              <a:t>GeV </a:t>
            </a:r>
          </a:p>
          <a:p>
            <a:pPr>
              <a:buFont typeface="Arial"/>
              <a:buChar char="•"/>
            </a:pPr>
            <a:r>
              <a:rPr lang="en-US" sz="1600" dirty="0" smtClean="0">
                <a:solidFill>
                  <a:schemeClr val="accent1"/>
                </a:solidFill>
              </a:rPr>
              <a:t> |η| &lt; 2.5 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Cut-based selection cuts using shower shape and track-cluster matching to reject fakes maintaining at least 70% efficiency for electrons from the decay of W (WP70)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Quality cuts on the impact parameter, distance to the PV, as well as cuts against photon conversions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Isolation (same as muons)  &lt; 0.15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05363" y="4335155"/>
            <a:ext cx="4104271" cy="5847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Loose Muons: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 p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10 GeV, |η| &lt; 2.5,  </a:t>
            </a:r>
            <a:r>
              <a:rPr lang="en-US" sz="1600" dirty="0" err="1" smtClean="0"/>
              <a:t>iso</a:t>
            </a:r>
            <a:r>
              <a:rPr lang="en-US" sz="1600" dirty="0" smtClean="0"/>
              <a:t>.  </a:t>
            </a:r>
            <a:r>
              <a:rPr lang="en-US" sz="1600" dirty="0" smtClean="0"/>
              <a:t>&lt; 0.2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608318" y="5057906"/>
            <a:ext cx="4091311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27CA3"/>
                </a:solidFill>
              </a:rPr>
              <a:t>Loose Electrons: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 </a:t>
            </a:r>
            <a:r>
              <a:rPr lang="en-US" sz="1600" dirty="0"/>
              <a:t>E</a:t>
            </a:r>
            <a:r>
              <a:rPr lang="en-US" sz="1600" baseline="-25000" dirty="0" smtClean="0"/>
              <a:t>T</a:t>
            </a:r>
            <a:r>
              <a:rPr lang="en-US" sz="1600" dirty="0" smtClean="0"/>
              <a:t> &gt; 15 GeV, |η| &lt; 2.5, WP95,  </a:t>
            </a:r>
            <a:r>
              <a:rPr lang="en-US" sz="1600" dirty="0" err="1" smtClean="0"/>
              <a:t>iso</a:t>
            </a:r>
            <a:r>
              <a:rPr lang="en-US" sz="1600" dirty="0" smtClean="0"/>
              <a:t>. </a:t>
            </a:r>
            <a:r>
              <a:rPr lang="en-US" sz="1600" dirty="0" smtClean="0"/>
              <a:t>&lt; 0.2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57200" y="5688593"/>
            <a:ext cx="82296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8064A2"/>
                </a:solidFill>
              </a:rPr>
              <a:t>Data-driven scale factors for the lepton identification and isolation (PAS </a:t>
            </a:r>
            <a:r>
              <a:rPr lang="en-US" sz="1600" b="1" dirty="0" smtClean="0">
                <a:solidFill>
                  <a:srgbClr val="000000"/>
                </a:solidFill>
              </a:rPr>
              <a:t>TOP-11-005</a:t>
            </a:r>
            <a:r>
              <a:rPr lang="en-US" sz="1600" b="1" dirty="0" smtClean="0">
                <a:solidFill>
                  <a:srgbClr val="8064A2"/>
                </a:solidFill>
              </a:rPr>
              <a:t>)</a:t>
            </a:r>
            <a:r>
              <a:rPr lang="en-US" sz="1600" dirty="0" smtClean="0">
                <a:solidFill>
                  <a:srgbClr val="8064A2"/>
                </a:solidFill>
              </a:rPr>
              <a:t>:  </a:t>
            </a:r>
          </a:p>
          <a:p>
            <a:pPr algn="ctr"/>
            <a:r>
              <a:rPr lang="en-US" sz="1600" dirty="0" smtClean="0">
                <a:solidFill>
                  <a:srgbClr val="8064A2"/>
                </a:solidFill>
              </a:rPr>
              <a:t> 0.947±0.002 µµ /0.968±0.003 eµ /0.990±0.001 ee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Physics objects: Jets and Missing E</a:t>
            </a:r>
            <a:r>
              <a:rPr lang="en-US" baseline="-25000" dirty="0" smtClean="0"/>
              <a:t>T</a:t>
            </a:r>
            <a:endParaRPr lang="en-US" baseline="-25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800" y="1432800"/>
            <a:ext cx="4104000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27CA3"/>
                </a:solidFill>
              </a:rPr>
              <a:t>Jets: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Anti-</a:t>
            </a:r>
            <a:r>
              <a:rPr lang="en-US" sz="1600" dirty="0" err="1" smtClean="0"/>
              <a:t>kt</a:t>
            </a:r>
            <a:r>
              <a:rPr lang="en-US" sz="1600" dirty="0" smtClean="0"/>
              <a:t> jets (0.5)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Corrected </a:t>
            </a:r>
            <a:r>
              <a:rPr lang="en-US" sz="1600" dirty="0" smtClean="0">
                <a:solidFill>
                  <a:schemeClr val="accent1"/>
                </a:solidFill>
              </a:rPr>
              <a:t>P</a:t>
            </a:r>
            <a:r>
              <a:rPr lang="en-US" sz="1600" baseline="-25000" dirty="0" smtClean="0">
                <a:solidFill>
                  <a:schemeClr val="accent1"/>
                </a:solidFill>
              </a:rPr>
              <a:t>T</a:t>
            </a:r>
            <a:r>
              <a:rPr lang="en-US" sz="1600" dirty="0" smtClean="0">
                <a:solidFill>
                  <a:schemeClr val="accent1"/>
                </a:solidFill>
              </a:rPr>
              <a:t> &gt; 30 </a:t>
            </a:r>
            <a:r>
              <a:rPr lang="en-US" sz="1600" dirty="0" smtClean="0"/>
              <a:t>(20 for loose jets) GeV</a:t>
            </a:r>
          </a:p>
          <a:p>
            <a:pPr>
              <a:buFont typeface="Arial"/>
              <a:buChar char="•"/>
            </a:pPr>
            <a:r>
              <a:rPr lang="en-US" sz="1600" dirty="0" smtClean="0">
                <a:solidFill>
                  <a:srgbClr val="727CA3"/>
                </a:solidFill>
              </a:rPr>
              <a:t> |η| &lt; 2.4 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standard Jet identification criteria applied 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ΔR</a:t>
            </a:r>
            <a:r>
              <a:rPr lang="en-US" sz="1600" baseline="-25000" dirty="0" err="1" smtClean="0"/>
              <a:t>jet</a:t>
            </a:r>
            <a:r>
              <a:rPr lang="en-US" sz="1600" baseline="-25000" dirty="0" smtClean="0"/>
              <a:t>-lepton</a:t>
            </a:r>
            <a:r>
              <a:rPr lang="en-US" sz="1600" dirty="0" smtClean="0"/>
              <a:t> &gt; </a:t>
            </a:r>
            <a:r>
              <a:rPr lang="en-US" sz="1600" dirty="0" smtClean="0"/>
              <a:t>0.3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609809" y="1432800"/>
            <a:ext cx="4076991" cy="20621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727CA3"/>
                </a:solidFill>
              </a:rPr>
              <a:t>B-tagging:</a:t>
            </a:r>
            <a:endParaRPr lang="en-US" sz="1600" dirty="0" smtClean="0">
              <a:solidFill>
                <a:srgbClr val="727CA3"/>
              </a:solidFill>
            </a:endParaRPr>
          </a:p>
          <a:p>
            <a:pPr>
              <a:buFont typeface="Arial"/>
              <a:buChar char="•"/>
            </a:pPr>
            <a:r>
              <a:rPr lang="en-US" sz="1600" dirty="0" smtClean="0"/>
              <a:t> Algorithm reconstructs decay vertex and requires a minimum number of associated tracks: </a:t>
            </a:r>
            <a:r>
              <a:rPr lang="en-US" sz="1600" b="1" dirty="0" smtClean="0"/>
              <a:t>Simple Secondary Vertex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The working point is High efficiency Medium (SSVHEM, disc. &gt; 1.74)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b-tagging efficiency of 62% with a</a:t>
            </a:r>
          </a:p>
          <a:p>
            <a:r>
              <a:rPr lang="en-US" sz="1600" dirty="0" err="1" smtClean="0"/>
              <a:t>mistag</a:t>
            </a:r>
            <a:r>
              <a:rPr lang="en-US" sz="1600" dirty="0" smtClean="0"/>
              <a:t> rate of 1.43%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609809" y="3660613"/>
            <a:ext cx="4076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8064A2"/>
                </a:solidFill>
              </a:rPr>
              <a:t>Data-driven scale factor b-tagging </a:t>
            </a:r>
          </a:p>
          <a:p>
            <a:pPr algn="ctr"/>
            <a:r>
              <a:rPr lang="en-US" sz="1600" dirty="0" smtClean="0">
                <a:solidFill>
                  <a:srgbClr val="8064A2"/>
                </a:solidFill>
              </a:rPr>
              <a:t>(PAS </a:t>
            </a:r>
            <a:r>
              <a:rPr lang="en-US" sz="1600" b="1" dirty="0" smtClean="0">
                <a:solidFill>
                  <a:srgbClr val="000000"/>
                </a:solidFill>
              </a:rPr>
              <a:t>BTV-11-001</a:t>
            </a:r>
            <a:r>
              <a:rPr lang="en-US" sz="1600" dirty="0" smtClean="0">
                <a:solidFill>
                  <a:srgbClr val="8064A2"/>
                </a:solidFill>
              </a:rPr>
              <a:t>): </a:t>
            </a:r>
          </a:p>
          <a:p>
            <a:pPr algn="ctr"/>
            <a:r>
              <a:rPr lang="en-US" sz="1600" dirty="0" smtClean="0">
                <a:solidFill>
                  <a:srgbClr val="8064A2"/>
                </a:solidFill>
              </a:rPr>
              <a:t>0.95±0.01(stat)±0.10(sys)</a:t>
            </a:r>
            <a:endParaRPr lang="en-US" sz="1600" dirty="0">
              <a:solidFill>
                <a:srgbClr val="8064A2"/>
              </a:solidFill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457200" y="4988814"/>
            <a:ext cx="8229600" cy="105152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Leptons, jets and missing E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reconstructed by the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(PF) algorithm, which performs a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event reconstruction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providing the full list of particles identified as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electrons, muons, photons, charged and neutral hadrons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800" y="3108614"/>
            <a:ext cx="4104000" cy="5847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727CA3"/>
                </a:solidFill>
              </a:rPr>
              <a:t>Missing ET:</a:t>
            </a:r>
          </a:p>
          <a:p>
            <a:pPr>
              <a:buFont typeface="Arial"/>
              <a:buChar char="•"/>
            </a:pPr>
            <a:r>
              <a:rPr lang="en-US" sz="1600" dirty="0" smtClean="0"/>
              <a:t> Standard Particle Flow Missing E</a:t>
            </a:r>
            <a:r>
              <a:rPr lang="en-US" sz="1600" baseline="-25000" dirty="0" smtClean="0"/>
              <a:t>T</a:t>
            </a:r>
            <a:endParaRPr lang="en-US" sz="1600" baseline="-25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</p:nvPr>
        </p:nvGraphicFramePr>
        <p:xfrm>
          <a:off x="3124116" y="1412418"/>
          <a:ext cx="2914650" cy="474345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Flow (II)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Rebeca Gonzalez Suarez (VUB) - March 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87654"/>
            <a:ext cx="8229600" cy="4676672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rgbClr val="7D8525"/>
                </a:solidFill>
              </a:rPr>
              <a:t>Cleaning:  </a:t>
            </a:r>
            <a:r>
              <a:rPr lang="en-US" sz="1800" dirty="0" smtClean="0">
                <a:solidFill>
                  <a:srgbClr val="DDE9EC"/>
                </a:solidFill>
              </a:rPr>
              <a:t>(data) </a:t>
            </a:r>
            <a:r>
              <a:rPr lang="en-US" sz="1800" dirty="0" smtClean="0"/>
              <a:t>Events with very high energy noise in the HCAL are rejected; events with 10 tracks or more, should have at least 25% of them passing a tight selection </a:t>
            </a:r>
          </a:p>
          <a:p>
            <a:r>
              <a:rPr lang="en-US" sz="1800" b="1" dirty="0" smtClean="0">
                <a:solidFill>
                  <a:schemeClr val="accent1"/>
                </a:solidFill>
              </a:rPr>
              <a:t>Primary Vertex cut:  </a:t>
            </a:r>
            <a:r>
              <a:rPr lang="en-US" sz="1800" dirty="0" smtClean="0"/>
              <a:t>At least one primary vertex with 4 tracks or more, with longitudinal (radial) distance of less than 24 (2) cm from the center of the detector</a:t>
            </a:r>
          </a:p>
          <a:p>
            <a:endParaRPr lang="en-US" sz="1800" dirty="0" smtClean="0"/>
          </a:p>
          <a:p>
            <a:pPr lvl="0"/>
            <a:r>
              <a:rPr lang="en-US" sz="1800" b="1" dirty="0" smtClean="0">
                <a:solidFill>
                  <a:schemeClr val="accent2"/>
                </a:solidFill>
              </a:rPr>
              <a:t>Lepton Selection: </a:t>
            </a:r>
            <a:r>
              <a:rPr lang="en-US" sz="1800" dirty="0" smtClean="0"/>
              <a:t>exactly two isolated leptons (electrons or muons) with opposite charge, events with other leptons (loose) are vetoed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b="1" dirty="0" smtClean="0">
                <a:solidFill>
                  <a:schemeClr val="accent3"/>
                </a:solidFill>
              </a:rPr>
              <a:t>Invariant Mass and MET cuts: </a:t>
            </a:r>
          </a:p>
          <a:p>
            <a:pPr lvl="1"/>
            <a:r>
              <a:rPr lang="en-US" sz="1800" dirty="0" smtClean="0"/>
              <a:t>At pre-selection level, all final states: m</a:t>
            </a:r>
            <a:r>
              <a:rPr lang="en-US" sz="1800" baseline="-25000" dirty="0" smtClean="0"/>
              <a:t>ll</a:t>
            </a:r>
            <a:r>
              <a:rPr lang="en-US" sz="1800" dirty="0" smtClean="0"/>
              <a:t> &gt; 20 GeV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</a:rPr>
              <a:t> ee/µµ final state</a:t>
            </a:r>
            <a:r>
              <a:rPr lang="en-US" sz="1800" b="1" dirty="0" smtClean="0">
                <a:solidFill>
                  <a:srgbClr val="727CA3"/>
                </a:solidFill>
              </a:rPr>
              <a:t>s</a:t>
            </a:r>
            <a:r>
              <a:rPr lang="en-US" sz="1800" dirty="0" smtClean="0">
                <a:solidFill>
                  <a:srgbClr val="727CA3"/>
                </a:solidFill>
              </a:rPr>
              <a:t>:	</a:t>
            </a:r>
          </a:p>
          <a:p>
            <a:pPr lvl="2">
              <a:buFontTx/>
              <a:buChar char="-"/>
            </a:pPr>
            <a:r>
              <a:rPr lang="en-US" sz="1800" dirty="0" smtClean="0"/>
              <a:t> Events </a:t>
            </a:r>
            <a:r>
              <a:rPr lang="en-US" sz="1800" dirty="0" smtClean="0"/>
              <a:t>with invariant mass m</a:t>
            </a:r>
            <a:r>
              <a:rPr lang="en-US" sz="1800" baseline="-25000" dirty="0" smtClean="0"/>
              <a:t>ll</a:t>
            </a:r>
            <a:r>
              <a:rPr lang="en-US" sz="1800" dirty="0" smtClean="0"/>
              <a:t> inside the Z mass window [81, 101] are rejected</a:t>
            </a:r>
          </a:p>
          <a:p>
            <a:pPr lvl="2">
              <a:buFontTx/>
              <a:buChar char="-"/>
            </a:pPr>
            <a:r>
              <a:rPr lang="en-US" sz="1800" dirty="0" smtClean="0"/>
              <a:t> Missing E</a:t>
            </a:r>
            <a:r>
              <a:rPr lang="en-US" sz="1800" baseline="-25000" dirty="0" smtClean="0"/>
              <a:t>T</a:t>
            </a:r>
            <a:r>
              <a:rPr lang="en-US" sz="1800" dirty="0" smtClean="0"/>
              <a:t> &gt; 30 GeV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867" y="5572184"/>
            <a:ext cx="3204223" cy="584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Mostly against Drell-Yan background</a:t>
            </a:r>
          </a:p>
          <a:p>
            <a:pPr algn="ctr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(also other Z processes and QCD)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EA65-D37F-1B41-AA43-0811A2294DF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Origin.thmx</Template>
  <TotalTime>8505</TotalTime>
  <Words>2668</Words>
  <Application>Microsoft Macintosh PowerPoint</Application>
  <PresentationFormat>On-screen Show (4:3)</PresentationFormat>
  <Paragraphs>313</Paragraphs>
  <Slides>21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Origin</vt:lpstr>
      <vt:lpstr>Equation</vt:lpstr>
      <vt:lpstr>tW production at CMS</vt:lpstr>
      <vt:lpstr>Intro</vt:lpstr>
      <vt:lpstr>tW dilepton topology</vt:lpstr>
      <vt:lpstr>Diagram Removal and Subtraction </vt:lpstr>
      <vt:lpstr>Datasets and Trigger</vt:lpstr>
      <vt:lpstr>Physics objects: Leptons </vt:lpstr>
      <vt:lpstr>Physics objects: Jets and Missing ET</vt:lpstr>
      <vt:lpstr>Analysis Flow</vt:lpstr>
      <vt:lpstr>Analysis Flow (II)</vt:lpstr>
      <vt:lpstr>Analysis Flow (III)</vt:lpstr>
      <vt:lpstr>pT of the system and HT</vt:lpstr>
      <vt:lpstr>Summary of the selection</vt:lpstr>
      <vt:lpstr>Final MC/data distributions: PT system</vt:lpstr>
      <vt:lpstr>Final MC/data distributions: HT</vt:lpstr>
      <vt:lpstr>DY Background estimation</vt:lpstr>
      <vt:lpstr>TT control regions</vt:lpstr>
      <vt:lpstr>Systematics (I)</vt:lpstr>
      <vt:lpstr>Systematics (II)</vt:lpstr>
      <vt:lpstr>Systematics (III)</vt:lpstr>
      <vt:lpstr>Statistical Interpretation and Results</vt:lpstr>
      <vt:lpstr>Summary</vt:lpstr>
    </vt:vector>
  </TitlesOfParts>
  <Manager/>
  <Company>VUB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on single top tW channel </dc:title>
  <dc:subject/>
  <dc:creator>Rebeca Gonzalez Suarez</dc:creator>
  <cp:keywords/>
  <dc:description/>
  <cp:lastModifiedBy>Rebeca Gonzalez Suarez</cp:lastModifiedBy>
  <cp:revision>271</cp:revision>
  <dcterms:created xsi:type="dcterms:W3CDTF">2012-03-26T12:46:04Z</dcterms:created>
  <dcterms:modified xsi:type="dcterms:W3CDTF">2012-03-27T21:44:11Z</dcterms:modified>
  <cp:category/>
</cp:coreProperties>
</file>