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74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6" r:id="rId4"/>
    <p:sldId id="290" r:id="rId5"/>
    <p:sldId id="292" r:id="rId6"/>
    <p:sldId id="279" r:id="rId7"/>
    <p:sldId id="273" r:id="rId8"/>
    <p:sldId id="294" r:id="rId9"/>
    <p:sldId id="295" r:id="rId10"/>
    <p:sldId id="282" r:id="rId11"/>
    <p:sldId id="297" r:id="rId12"/>
    <p:sldId id="276" r:id="rId13"/>
    <p:sldId id="286" r:id="rId14"/>
    <p:sldId id="298" r:id="rId15"/>
    <p:sldId id="299" r:id="rId16"/>
    <p:sldId id="285" r:id="rId17"/>
    <p:sldId id="275" r:id="rId18"/>
    <p:sldId id="300" r:id="rId19"/>
    <p:sldId id="312" r:id="rId20"/>
    <p:sldId id="272" r:id="rId21"/>
    <p:sldId id="287" r:id="rId22"/>
    <p:sldId id="288" r:id="rId23"/>
    <p:sldId id="302" r:id="rId24"/>
    <p:sldId id="304" r:id="rId25"/>
    <p:sldId id="303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47" autoAdjust="0"/>
    <p:restoredTop sz="94660" autoAdjust="0"/>
  </p:normalViewPr>
  <p:slideViewPr>
    <p:cSldViewPr snapToGrid="0" snapToObjects="1">
      <p:cViewPr varScale="1">
        <p:scale>
          <a:sx n="115" d="100"/>
          <a:sy n="115" d="100"/>
        </p:scale>
        <p:origin x="-68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54CA0-F3E0-B544-95FA-8B04052A75AB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E14C-73D5-5848-8B83-651A3C5B4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4D331-FD93-B744-AB41-98A667C031D1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FBA8-B024-CE49-934C-701C31F46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F3E9C13-DFDA-CC4E-B115-171156F3BF8D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046-98C0-304C-8F13-7856413256CF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6DE0-BD2F-164A-9385-311415C9B1A7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51F4-4AB8-3D44-996D-811A072DFBEF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98746DE-B88D-D94C-99DD-81F774EE376D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110-A4B6-B444-B87D-43917405EE23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8880"/>
            <a:ext cx="4040188" cy="388211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143000"/>
            <a:ext cx="4041775" cy="404091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60E2-3679-CF47-83E9-EBA46F0F8821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97182"/>
            <a:ext cx="4038600" cy="447501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97182"/>
            <a:ext cx="4038600" cy="447501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A64-4C86-B541-AA95-C30AAC865FD6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4C61-81CF-B745-89C8-82E7801658C4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058D-B946-6643-B0E2-48C055E6A8B1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6576-BC07-B941-BA70-0ECE6008A86E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E61673-37F0-A642-8050-8D82B81B80EA}" type="datetime1">
              <a:rPr lang="en-US" smtClean="0"/>
              <a:pPr/>
              <a:t>9/16/13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mbria"/>
          <a:ea typeface="+mn-ea"/>
          <a:cs typeface="Cambria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mbria"/>
          <a:ea typeface="+mn-ea"/>
          <a:cs typeface="Cambria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mbria"/>
          <a:ea typeface="+mn-ea"/>
          <a:cs typeface="Cambria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mbria"/>
          <a:ea typeface="+mn-ea"/>
          <a:cs typeface="Cambria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mbria"/>
          <a:ea typeface="+mn-ea"/>
          <a:cs typeface="Cambria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hyperlink" Target="http://arxiv.org/abs/1210.7813v2" TargetMode="External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hyperlink" Target="http://cds.cern.ch/record/1478935" TargetMode="External"/><Relationship Id="rId8" Type="http://schemas.openxmlformats.org/officeDocument/2006/relationships/hyperlink" Target="https://atlas.web.cern.ch/Atlas/GROUPS/PHYSICS/CONFNOTES/ATLAS-CONF-2012-132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hyperlink" Target="http://cds.cern.ch/record/1528574" TargetMode="External"/><Relationship Id="rId5" Type="http://schemas.openxmlformats.org/officeDocument/2006/relationships/hyperlink" Target="http://arxiv.org/abs/1210.7813v2" TargetMode="External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hyperlink" Target="http://arxiv.org/abs/1210.7813v2" TargetMode="External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df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l.aps.org/abstract/PRL/v110/i2/e022003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037026931200848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rl.aps.org/abstract/PRL/v110/i2/e022003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037026931200848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rl.aps.org/abstract/PRL/v110/i2/e022003" TargetMode="External"/><Relationship Id="rId4" Type="http://schemas.openxmlformats.org/officeDocument/2006/relationships/hyperlink" Target="http://arxiv.org/abs/1210.7813v2" TargetMode="External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037026931200848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s.cern.ch/record/1563135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10.7813v2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4.jpeg"/><Relationship Id="rId6" Type="http://schemas.openxmlformats.org/officeDocument/2006/relationships/hyperlink" Target="http://cds.cern.ch/record/1563135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.jpeg"/><Relationship Id="rId5" Type="http://schemas.openxmlformats.org/officeDocument/2006/relationships/hyperlink" Target="http://arxiv.org/abs/1210.7813v2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hyperlink" Target="https://atlas.web.cern.ch/Atlas/GROUPS/PHYSICS/CONFNOTES/ATLAS-CONF-2011-118/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://arxiv.org/abs/1210.7813v2" TargetMode="External"/><Relationship Id="rId8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370269312009781" TargetMode="External"/><Relationship Id="rId4" Type="http://schemas.openxmlformats.org/officeDocument/2006/relationships/hyperlink" Target="http://link.springer.com/article/10.1007/JHEP12(2012)035" TargetMode="External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hyperlink" Target="http://www.sciencedirect.com/science/article/pii/S0370269312009781" TargetMode="External"/><Relationship Id="rId7" Type="http://schemas.openxmlformats.org/officeDocument/2006/relationships/hyperlink" Target="http://link.springer.com/article/10.1007/JHEP12(2012)035" TargetMode="External"/><Relationship Id="rId8" Type="http://schemas.openxmlformats.org/officeDocument/2006/relationships/image" Target="../media/image3.jpeg"/><Relationship Id="rId9" Type="http://schemas.openxmlformats.org/officeDocument/2006/relationships/image" Target="../media/image4.jpeg"/><Relationship Id="rId10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.web.cern.ch/Atlas/GROUPS/PHYSICS/CONFNOTES/ATLAS-CONF-2012-056/" TargetMode="External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s://atlas.web.cern.ch/Atlas/GROUPS/PHYSICS/CONFNOTES/ATLAS-CONF-2012-132/" TargetMode="External"/><Relationship Id="rId5" Type="http://schemas.openxmlformats.org/officeDocument/2006/relationships/image" Target="../media/image4.jpe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ds.cern.ch/record/1478935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s://atlas.web.cern.ch/Atlas/GROUPS/PHYSICS/CONFNOTES/ATLAS-CONF-2012-132/" TargetMode="External"/><Relationship Id="rId5" Type="http://schemas.openxmlformats.org/officeDocument/2006/relationships/image" Target="../media/image4.jpe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ds.cern.ch/record/1478935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ds.cern.ch/record/1528574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370269312008489" TargetMode="External"/><Relationship Id="rId4" Type="http://schemas.openxmlformats.org/officeDocument/2006/relationships/hyperlink" Target="http://prl.aps.org/abstract/PRL/v110/i2/e022003" TargetMode="External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6.png"/><Relationship Id="rId5" Type="http://schemas.openxmlformats.org/officeDocument/2006/relationships/image" Target="../media/image21.png"/><Relationship Id="rId6" Type="http://schemas.openxmlformats.org/officeDocument/2006/relationships/image" Target="../media/image3.jpeg"/><Relationship Id="rId7" Type="http://schemas.openxmlformats.org/officeDocument/2006/relationships/hyperlink" Target="http://cds.cern.ch/record/1563135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tlas.web.cern.ch/Atlas/GROUPS/PHYSICS/CONFNOTES/ATLAS-CONF-2011-118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springer.com/article/10.1007/JHEP12(2012)035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037026931200978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www.sciencedirect.com/science/article/pii/S0370269312009781" TargetMode="External"/><Relationship Id="rId5" Type="http://schemas.openxmlformats.org/officeDocument/2006/relationships/hyperlink" Target="http://link.springer.com/article/10.1007/JHEP12(2012)035" TargetMode="External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springer.com/article/10.1007/JHEP12(2012)035" TargetMode="External"/><Relationship Id="rId4" Type="http://schemas.openxmlformats.org/officeDocument/2006/relationships/hyperlink" Target="http://arxiv.org/abs/1210.7813v2" TargetMode="External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037026931200978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arxiv.org/abs/1210.7813v2" TargetMode="External"/><Relationship Id="rId5" Type="http://schemas.openxmlformats.org/officeDocument/2006/relationships/image" Target="../media/image3.jpeg"/><Relationship Id="rId6" Type="http://schemas.openxmlformats.org/officeDocument/2006/relationships/hyperlink" Target="https://atlas.web.cern.ch/Atlas/GROUPS/PHYSICS/CONFNOTES/ATLAS-CONF-2012-056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s://atlas.web.cern.ch/Atlas/GROUPS/PHYSICS/CONFNOTES/ATLAS-CONF-2012-132/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ds.cern.ch/record/147893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hyperlink" Target="http://cds.cern.ch/record/1478935" TargetMode="External"/><Relationship Id="rId7" Type="http://schemas.openxmlformats.org/officeDocument/2006/relationships/hyperlink" Target="https://atlas.web.cern.ch/Atlas/GROUPS/PHYSICS/CONFNOTES/ATLAS-CONF-2012-132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ambria"/>
                <a:cs typeface="Cambria"/>
              </a:rPr>
              <a:t>Inclusive single top cross section at the LHC</a:t>
            </a:r>
            <a:endParaRPr lang="en-US" b="1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Rebeca Gonzalez Suarez (University of Nebraska, Lincoln) </a:t>
            </a:r>
          </a:p>
          <a:p>
            <a:r>
              <a:rPr lang="en-US" dirty="0" smtClean="0"/>
              <a:t>On behalf of the ATLAS and CMS collaborations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234315"/>
            <a:ext cx="2982060" cy="1232056"/>
          </a:xfrm>
          <a:prstGeom prst="rect">
            <a:avLst/>
          </a:prstGeom>
        </p:spPr>
      </p:pic>
      <p:pic>
        <p:nvPicPr>
          <p:cNvPr id="6" name="Picture 5" descr="ATLAS_White_480x720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61" y="1211198"/>
            <a:ext cx="1614931" cy="2422396"/>
          </a:xfrm>
          <a:prstGeom prst="rect">
            <a:avLst/>
          </a:prstGeom>
        </p:spPr>
      </p:pic>
      <p:pic>
        <p:nvPicPr>
          <p:cNvPr id="8" name="Picture 7" descr="cms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46" y="1688970"/>
            <a:ext cx="1722991" cy="1722991"/>
          </a:xfrm>
          <a:prstGeom prst="rect">
            <a:avLst/>
          </a:prstGeom>
        </p:spPr>
      </p:pic>
      <p:pic>
        <p:nvPicPr>
          <p:cNvPr id="9" name="Picture 8" descr="CERN_logo_whit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101" y="161885"/>
            <a:ext cx="1333271" cy="1304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0045" y="1934633"/>
            <a:ext cx="2982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TOP2013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6</a:t>
            </a:r>
            <a:r>
              <a:rPr lang="en-US" baseline="30000" dirty="0" smtClean="0">
                <a:latin typeface="Cambria"/>
                <a:cs typeface="Cambria"/>
              </a:rPr>
              <a:t>th</a:t>
            </a:r>
            <a:r>
              <a:rPr lang="en-US" dirty="0" smtClean="0">
                <a:latin typeface="Cambria"/>
                <a:cs typeface="Cambria"/>
              </a:rPr>
              <a:t> International Workshop on Top quark physics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14-16 September</a:t>
            </a:r>
          </a:p>
          <a:p>
            <a:pPr algn="ctr"/>
            <a:r>
              <a:rPr lang="en-US" dirty="0" err="1" smtClean="0">
                <a:latin typeface="Cambria"/>
                <a:cs typeface="Cambria"/>
              </a:rPr>
              <a:t>Durbach</a:t>
            </a:r>
            <a:r>
              <a:rPr lang="en-US" dirty="0" smtClean="0">
                <a:latin typeface="Cambria"/>
                <a:cs typeface="Cambria"/>
              </a:rPr>
              <a:t>, Germany</a:t>
            </a:r>
            <a:endParaRPr lang="en-US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86" y="1180141"/>
            <a:ext cx="2957070" cy="25482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8" y="3728405"/>
            <a:ext cx="3114285" cy="261511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t-channel at √s = 8 TeV: 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297566" y="1167888"/>
            <a:ext cx="6062109" cy="493776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9FB8CD"/>
                </a:solidFill>
              </a:rPr>
              <a:t>ATLAS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600" dirty="0" smtClean="0"/>
              <a:t>Binned maximum likelihood fit to the NN in 2/3 jets samples</a:t>
            </a:r>
          </a:p>
          <a:p>
            <a:pPr lvl="1">
              <a:buNone/>
            </a:pPr>
            <a:r>
              <a:rPr lang="en-US" sz="1600" dirty="0" smtClean="0"/>
              <a:t>Main systematics: ISR/FSR, b-tag</a:t>
            </a:r>
          </a:p>
          <a:p>
            <a:pPr lvl="2"/>
            <a:r>
              <a:rPr lang="en-US" sz="1600" b="1" dirty="0" err="1" smtClean="0"/>
              <a:t>σ</a:t>
            </a:r>
            <a:r>
              <a:rPr lang="en-US" sz="1600" b="1" baseline="-25000" dirty="0" err="1" smtClean="0"/>
              <a:t>t</a:t>
            </a:r>
            <a:r>
              <a:rPr lang="en-US" sz="1600" b="1" baseline="-25000" dirty="0" smtClean="0"/>
              <a:t>-channel </a:t>
            </a:r>
            <a:r>
              <a:rPr lang="en-US" sz="1600" b="1" dirty="0" smtClean="0"/>
              <a:t>= 95.1±2.4(stat)±18.0(syst) pb= 95.1±18.1 pb</a:t>
            </a:r>
          </a:p>
          <a:p>
            <a:pPr lvl="2"/>
            <a:r>
              <a:rPr lang="en-US" sz="1600" dirty="0" smtClean="0"/>
              <a:t>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= 1.04+0.10-0.11, constrained 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&gt; 0.80 at 95%CL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800" b="1" dirty="0" smtClean="0">
                <a:solidFill>
                  <a:srgbClr val="9FB8CD"/>
                </a:solidFill>
              </a:rPr>
              <a:t>CMS</a:t>
            </a:r>
          </a:p>
          <a:p>
            <a:pPr lvl="1">
              <a:buNone/>
            </a:pPr>
            <a:r>
              <a:rPr lang="en-US" sz="1600" dirty="0" smtClean="0"/>
              <a:t>Maximum likelihood fit to |</a:t>
            </a:r>
            <a:r>
              <a:rPr lang="en-US" sz="1600" dirty="0" err="1" smtClean="0"/>
              <a:t>η</a:t>
            </a:r>
            <a:r>
              <a:rPr lang="en-US" sz="1600" baseline="-25000" dirty="0" err="1" smtClean="0"/>
              <a:t>j</a:t>
            </a:r>
            <a:r>
              <a:rPr lang="en-US" sz="1600" baseline="-25000" dirty="0" smtClean="0"/>
              <a:t>’</a:t>
            </a:r>
            <a:r>
              <a:rPr lang="en-US" sz="1600" dirty="0" smtClean="0"/>
              <a:t>|  in 2j1t in the SR </a:t>
            </a:r>
          </a:p>
          <a:p>
            <a:pPr lvl="1">
              <a:buNone/>
            </a:pPr>
            <a:r>
              <a:rPr lang="en-US" sz="1600" dirty="0" smtClean="0"/>
              <a:t>Larger systematic effect: JES</a:t>
            </a:r>
          </a:p>
          <a:p>
            <a:pPr lvl="2"/>
            <a:r>
              <a:rPr lang="en-US" sz="1600" b="1" dirty="0" err="1" smtClean="0"/>
              <a:t>σ</a:t>
            </a:r>
            <a:r>
              <a:rPr lang="en-US" sz="1600" b="1" baseline="-25000" dirty="0" err="1" smtClean="0"/>
              <a:t>t</a:t>
            </a:r>
            <a:r>
              <a:rPr lang="en-US" sz="1600" b="1" baseline="-25000" dirty="0" smtClean="0"/>
              <a:t>-channel </a:t>
            </a:r>
            <a:r>
              <a:rPr lang="en-US" sz="1600" b="1" dirty="0" smtClean="0"/>
              <a:t>= 80.1±5.7(stat)±11.0(syst)±4.0(lumi) pb</a:t>
            </a:r>
          </a:p>
          <a:p>
            <a:pPr lvl="2"/>
            <a:r>
              <a:rPr lang="en-US" sz="1600" dirty="0" smtClean="0"/>
              <a:t>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|= 0.96±0.08(exp)±0.02(th) </a:t>
            </a:r>
          </a:p>
          <a:p>
            <a:pPr lvl="2">
              <a:buNone/>
            </a:pPr>
            <a:r>
              <a:rPr lang="en-US" sz="1600" dirty="0" smtClean="0"/>
              <a:t>	constrained 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&gt; 0.81 at 95%CL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652462" y="3312906"/>
            <a:ext cx="373694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SM expectation</a:t>
            </a:r>
          </a:p>
          <a:p>
            <a:pPr algn="ctr"/>
            <a:r>
              <a:rPr lang="en-US" sz="16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t</a:t>
            </a:r>
            <a:r>
              <a:rPr lang="en-US" sz="1600" b="1" baseline="-25000" dirty="0" smtClean="0">
                <a:solidFill>
                  <a:srgbClr val="3E5D78"/>
                </a:solidFill>
                <a:latin typeface="Cambria"/>
                <a:cs typeface="Cambria"/>
              </a:rPr>
              <a:t>-channel </a:t>
            </a:r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= 87.2 (+2.8-1.0) (+2.0-2.2) pb</a:t>
            </a:r>
          </a:p>
          <a:p>
            <a:pPr algn="ctr"/>
            <a:r>
              <a:rPr lang="en-US" sz="1600" dirty="0" smtClean="0">
                <a:hlinkClick r:id="rId4"/>
              </a:rPr>
              <a:t>http://arxiv.org/abs/1210.7813v2</a:t>
            </a:r>
            <a:endParaRPr lang="en-US" sz="1600" dirty="0" smtClean="0"/>
          </a:p>
        </p:txBody>
      </p:sp>
      <p:pic>
        <p:nvPicPr>
          <p:cNvPr id="26" name="Picture 25" descr="ATLAS_White_480x720_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27" name="Picture 26" descr="cms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114679" y="73836"/>
            <a:ext cx="183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/>
              </a:rPr>
              <a:t>CMS-PAS-TOP-12-011</a:t>
            </a:r>
            <a:endParaRPr lang="en-US" sz="14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187502" y="113118"/>
            <a:ext cx="1986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8"/>
              </a:rPr>
              <a:t>ATLAS-CONF-2012-132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08" y="1245890"/>
            <a:ext cx="3284278" cy="24319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6" y="3542690"/>
            <a:ext cx="3603379" cy="28004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3451" y="1156094"/>
            <a:ext cx="5513332" cy="286614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|</a:t>
            </a:r>
            <a:r>
              <a:rPr lang="en-US" sz="1600" b="1" dirty="0" err="1" smtClean="0">
                <a:solidFill>
                  <a:schemeClr val="accent1"/>
                </a:solidFill>
              </a:rPr>
              <a:t>η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b="1" baseline="-25000" dirty="0" smtClean="0">
                <a:solidFill>
                  <a:schemeClr val="accent1"/>
                </a:solidFill>
              </a:rPr>
              <a:t>’</a:t>
            </a:r>
            <a:r>
              <a:rPr lang="en-US" sz="1600" b="1" dirty="0" smtClean="0">
                <a:solidFill>
                  <a:schemeClr val="accent1"/>
                </a:solidFill>
              </a:rPr>
              <a:t>| analysis</a:t>
            </a:r>
            <a:r>
              <a:rPr lang="en-US" sz="1600" dirty="0" smtClean="0"/>
              <a:t> with both muons and electrons </a:t>
            </a:r>
          </a:p>
          <a:p>
            <a:pPr lvl="1"/>
            <a:r>
              <a:rPr lang="en-US" sz="1600" dirty="0" smtClean="0"/>
              <a:t>Electrons E</a:t>
            </a:r>
            <a:r>
              <a:rPr lang="en-US" sz="1600" baseline="-25000" dirty="0" smtClean="0"/>
              <a:t>T </a:t>
            </a:r>
            <a:r>
              <a:rPr lang="en-US" sz="1600" dirty="0" smtClean="0"/>
              <a:t>&gt; 30 GeV, |η|&lt;2.5; Jet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40 GeV</a:t>
            </a:r>
          </a:p>
          <a:p>
            <a:r>
              <a:rPr lang="en-US" sz="1600" dirty="0" smtClean="0"/>
              <a:t>Same event selection with MET &gt; 45 GeV for electron channel (instead of m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(W) cut)  </a:t>
            </a:r>
          </a:p>
          <a:p>
            <a:r>
              <a:rPr lang="en-US" sz="1600" dirty="0" smtClean="0"/>
              <a:t>Multijet background: same method, fit to MET for electron channel.</a:t>
            </a:r>
          </a:p>
          <a:p>
            <a:r>
              <a:rPr lang="en-US" sz="1600" dirty="0" smtClean="0"/>
              <a:t>Analysis: </a:t>
            </a:r>
            <a:r>
              <a:rPr lang="en-US" sz="1600" b="1" dirty="0" smtClean="0">
                <a:solidFill>
                  <a:schemeClr val="accent1"/>
                </a:solidFill>
              </a:rPr>
              <a:t>Fit to |</a:t>
            </a:r>
            <a:r>
              <a:rPr lang="en-US" sz="1600" b="1" dirty="0" err="1" smtClean="0">
                <a:solidFill>
                  <a:schemeClr val="accent1"/>
                </a:solidFill>
              </a:rPr>
              <a:t>η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sz="1600" b="1" baseline="-25000" dirty="0" smtClean="0">
                <a:solidFill>
                  <a:schemeClr val="accent1"/>
                </a:solidFill>
              </a:rPr>
              <a:t>’</a:t>
            </a:r>
            <a:r>
              <a:rPr lang="en-US" sz="1600" b="1" dirty="0" smtClean="0">
                <a:solidFill>
                  <a:schemeClr val="accent1"/>
                </a:solidFill>
              </a:rPr>
              <a:t>|  in 2j1t,  SR, for </a:t>
            </a:r>
            <a:r>
              <a:rPr lang="en-US" sz="1600" b="1" dirty="0" err="1" smtClean="0">
                <a:solidFill>
                  <a:schemeClr val="accent1"/>
                </a:solidFill>
              </a:rPr>
              <a:t>l</a:t>
            </a:r>
            <a:r>
              <a:rPr lang="en-US" sz="1600" b="1" baseline="30000" dirty="0" smtClean="0">
                <a:solidFill>
                  <a:schemeClr val="accent1"/>
                </a:solidFill>
              </a:rPr>
              <a:t>+</a:t>
            </a:r>
            <a:r>
              <a:rPr lang="en-US" sz="1600" b="1" dirty="0" smtClean="0">
                <a:solidFill>
                  <a:schemeClr val="accent1"/>
                </a:solidFill>
              </a:rPr>
              <a:t> and </a:t>
            </a:r>
            <a:r>
              <a:rPr lang="en-US" sz="1600" b="1" dirty="0" err="1" smtClean="0">
                <a:solidFill>
                  <a:schemeClr val="accent1"/>
                </a:solidFill>
              </a:rPr>
              <a:t>l</a:t>
            </a:r>
            <a:r>
              <a:rPr lang="en-US" sz="1600" b="1" baseline="30000" dirty="0" smtClean="0">
                <a:solidFill>
                  <a:schemeClr val="accent1"/>
                </a:solidFill>
              </a:rPr>
              <a:t>-</a:t>
            </a:r>
          </a:p>
          <a:p>
            <a:r>
              <a:rPr lang="en-US" sz="1600" dirty="0" smtClean="0"/>
              <a:t>Main systematics: pdf, background estimation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8 TeV: Charge ratio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3914" y="59195"/>
            <a:ext cx="183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4"/>
              </a:rPr>
              <a:t>CMS-PAS-TOP-12-038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46995" y="4938658"/>
            <a:ext cx="41153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Results: </a:t>
            </a:r>
          </a:p>
          <a:p>
            <a:r>
              <a:rPr lang="en-US" sz="1600" b="1" dirty="0" err="1" smtClean="0"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latin typeface="Cambria"/>
                <a:cs typeface="Cambria"/>
              </a:rPr>
              <a:t>top</a:t>
            </a:r>
            <a:r>
              <a:rPr lang="en-US" sz="1600" b="1" dirty="0" smtClean="0">
                <a:latin typeface="Cambria"/>
                <a:cs typeface="Cambria"/>
              </a:rPr>
              <a:t> = 49.9±1.9(stat)±8.9(syst) pb</a:t>
            </a:r>
          </a:p>
          <a:p>
            <a:r>
              <a:rPr lang="en-US" sz="1600" b="1" dirty="0" err="1" smtClean="0"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latin typeface="Cambria"/>
                <a:cs typeface="Cambria"/>
              </a:rPr>
              <a:t>anti</a:t>
            </a:r>
            <a:r>
              <a:rPr lang="en-US" sz="1600" b="1" baseline="-25000" dirty="0" smtClean="0">
                <a:latin typeface="Cambria"/>
                <a:cs typeface="Cambria"/>
              </a:rPr>
              <a:t>-top</a:t>
            </a:r>
            <a:r>
              <a:rPr lang="en-US" sz="1600" b="1" dirty="0" smtClean="0">
                <a:latin typeface="Cambria"/>
                <a:cs typeface="Cambria"/>
              </a:rPr>
              <a:t>=  28.3±2.4(stat)±4.9(syst) pb</a:t>
            </a:r>
          </a:p>
          <a:p>
            <a:r>
              <a:rPr lang="en-US" sz="1600" b="1" dirty="0" smtClean="0">
                <a:latin typeface="Cambria"/>
                <a:cs typeface="Cambria"/>
              </a:rPr>
              <a:t>R = 1.76±0.15(stat)±0.22(syst)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3844" y="3793263"/>
            <a:ext cx="2852945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SM expectation</a:t>
            </a:r>
          </a:p>
          <a:p>
            <a:pPr algn="ctr"/>
            <a:r>
              <a:rPr lang="en-US" sz="14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4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top</a:t>
            </a:r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= 56.4 (+2.1-0.3) ±1.1 pb </a:t>
            </a:r>
          </a:p>
          <a:p>
            <a:pPr algn="ctr"/>
            <a:r>
              <a:rPr lang="en-US" sz="14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4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anti</a:t>
            </a:r>
            <a:r>
              <a:rPr lang="en-US" sz="1400" b="1" baseline="-25000" dirty="0" smtClean="0">
                <a:solidFill>
                  <a:srgbClr val="3E5D78"/>
                </a:solidFill>
                <a:latin typeface="Cambria"/>
                <a:cs typeface="Cambria"/>
              </a:rPr>
              <a:t>-top</a:t>
            </a:r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= 30.7±0.7 (+0.9-1.1) pb</a:t>
            </a:r>
          </a:p>
          <a:p>
            <a:pPr algn="ctr"/>
            <a:r>
              <a:rPr lang="en-US" sz="1400" dirty="0" smtClean="0">
                <a:hlinkClick r:id="rId5"/>
              </a:rPr>
              <a:t>http://arxiv.org/abs/1210.7813v2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73451" y="152400"/>
            <a:ext cx="183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CMS, L = 12.2fb</a:t>
            </a:r>
            <a:r>
              <a:rPr lang="en-US" baseline="30000" dirty="0" smtClean="0">
                <a:latin typeface="Cambria"/>
                <a:cs typeface="Cambria"/>
              </a:rPr>
              <a:t>-1</a:t>
            </a:r>
          </a:p>
        </p:txBody>
      </p:sp>
      <p:pic>
        <p:nvPicPr>
          <p:cNvPr id="16" name="Picture 15" descr="cms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894060"/>
            <a:ext cx="3723711" cy="3013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8 TeV: Combination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Rebeca Gonzalez Suarez (UNL), TOP2013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171386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Technique: Iterative </a:t>
            </a:r>
            <a:r>
              <a:rPr lang="en-US" sz="1800" b="1" dirty="0" smtClean="0">
                <a:solidFill>
                  <a:srgbClr val="727CA3"/>
                </a:solidFill>
              </a:rPr>
              <a:t>BLUE</a:t>
            </a:r>
            <a:r>
              <a:rPr lang="en-US" sz="1800" dirty="0" smtClean="0"/>
              <a:t> (Best Linear Unbiased Estimator)</a:t>
            </a:r>
          </a:p>
          <a:p>
            <a:r>
              <a:rPr lang="en-US" sz="1800" dirty="0" smtClean="0"/>
              <a:t>Uncertainty contributions separated in categories</a:t>
            </a:r>
          </a:p>
          <a:p>
            <a:r>
              <a:rPr lang="en-US" sz="1800" dirty="0" smtClean="0"/>
              <a:t>Correlation assumptions for the different systematics</a:t>
            </a:r>
          </a:p>
          <a:p>
            <a:r>
              <a:rPr lang="en-US" sz="1800" dirty="0" smtClean="0">
                <a:solidFill>
                  <a:srgbClr val="727CA3"/>
                </a:solidFill>
              </a:rPr>
              <a:t>Stability of the combination tested </a:t>
            </a:r>
            <a:r>
              <a:rPr lang="en-US" sz="1800" dirty="0" smtClean="0"/>
              <a:t>varying correlation factors</a:t>
            </a:r>
          </a:p>
          <a:p>
            <a:r>
              <a:rPr lang="en-US" sz="1800" dirty="0" smtClean="0"/>
              <a:t>Systematics with the larger impact: simulation and modeling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590177" y="50503"/>
            <a:ext cx="1214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TOP-12-002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33" y="4483930"/>
            <a:ext cx="1416278" cy="14234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17394" y="3703762"/>
            <a:ext cx="3357217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SM expectation</a:t>
            </a:r>
          </a:p>
          <a:p>
            <a:pPr algn="ctr"/>
            <a:r>
              <a:rPr lang="en-US" sz="14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4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t</a:t>
            </a:r>
            <a:r>
              <a:rPr lang="en-US" sz="1400" b="1" baseline="-25000" dirty="0" smtClean="0">
                <a:solidFill>
                  <a:srgbClr val="3E5D78"/>
                </a:solidFill>
                <a:latin typeface="Cambria"/>
                <a:cs typeface="Cambria"/>
              </a:rPr>
              <a:t>-channel </a:t>
            </a:r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= 87.2 (+2.8-1.0) (+2.0-2.2) pb</a:t>
            </a:r>
          </a:p>
          <a:p>
            <a:pPr algn="ctr"/>
            <a:r>
              <a:rPr lang="en-US" sz="1400" dirty="0" smtClean="0">
                <a:hlinkClick r:id="rId4"/>
              </a:rPr>
              <a:t>http://arxiv.org/abs/1210.7813v2</a:t>
            </a:r>
            <a:endParaRPr lang="en-US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164181" y="5907361"/>
            <a:ext cx="685201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27CA3"/>
                </a:solidFill>
                <a:latin typeface="Cambria"/>
                <a:cs typeface="Cambria"/>
              </a:rPr>
              <a:t>Result: </a:t>
            </a:r>
            <a:r>
              <a:rPr lang="en-US" b="1" dirty="0" smtClean="0">
                <a:latin typeface="Cambria"/>
                <a:cs typeface="Cambria"/>
              </a:rPr>
              <a:t> </a:t>
            </a:r>
            <a:r>
              <a:rPr lang="en-US" b="1" dirty="0" err="1" smtClean="0">
                <a:latin typeface="Cambria"/>
                <a:cs typeface="Cambria"/>
              </a:rPr>
              <a:t>σ</a:t>
            </a:r>
            <a:r>
              <a:rPr lang="en-US" b="1" baseline="-25000" dirty="0" err="1" smtClean="0">
                <a:latin typeface="Cambria"/>
                <a:cs typeface="Cambria"/>
              </a:rPr>
              <a:t>t</a:t>
            </a:r>
            <a:r>
              <a:rPr lang="en-US" b="1" baseline="-25000" dirty="0" smtClean="0">
                <a:latin typeface="Cambria"/>
                <a:cs typeface="Cambria"/>
              </a:rPr>
              <a:t>-channel </a:t>
            </a:r>
            <a:r>
              <a:rPr lang="en-US" b="1" dirty="0" smtClean="0">
                <a:latin typeface="Cambria"/>
                <a:cs typeface="Cambria"/>
              </a:rPr>
              <a:t>= 85±4(stat)±11(syst)±3(lumi) pb = 85±12 pb</a:t>
            </a:r>
          </a:p>
        </p:txBody>
      </p:sp>
      <p:pic>
        <p:nvPicPr>
          <p:cNvPr id="11" name="Picture 10" descr="ATLAS_White_480x720_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12" name="Picture 11" descr="cms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4583" y="108228"/>
            <a:ext cx="1986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ATLAS-CONF-2013-098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 rot="1013424">
            <a:off x="6654553" y="1846199"/>
            <a:ext cx="229351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/>
              <a:t>For more information, check the poster by Luca Lista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30856"/>
            <a:ext cx="8399670" cy="5225494"/>
          </a:xfrm>
        </p:spPr>
        <p:txBody>
          <a:bodyPr>
            <a:noAutofit/>
          </a:bodyPr>
          <a:lstStyle/>
          <a:p>
            <a:r>
              <a:rPr lang="en-US" sz="1800" dirty="0" smtClean="0"/>
              <a:t>Single top process with the second largest cross-section at the LHC, negligible at the Tevatron</a:t>
            </a:r>
          </a:p>
          <a:p>
            <a:r>
              <a:rPr lang="en-US" sz="1800" b="1" dirty="0" smtClean="0"/>
              <a:t>ATLAS</a:t>
            </a:r>
            <a:r>
              <a:rPr lang="en-US" sz="1800" dirty="0" smtClean="0"/>
              <a:t> and </a:t>
            </a:r>
            <a:r>
              <a:rPr lang="en-US" sz="1800" b="1" dirty="0" smtClean="0"/>
              <a:t>CMS</a:t>
            </a:r>
            <a:r>
              <a:rPr lang="en-US" sz="1800" dirty="0" smtClean="0"/>
              <a:t> showed </a:t>
            </a:r>
            <a:r>
              <a:rPr lang="en-US" sz="1800" b="1" dirty="0" smtClean="0">
                <a:solidFill>
                  <a:schemeClr val="accent2"/>
                </a:solidFill>
              </a:rPr>
              <a:t>evidence at 7 TeV</a:t>
            </a:r>
            <a:r>
              <a:rPr lang="en-US" sz="1800" dirty="0" smtClean="0"/>
              <a:t>, </a:t>
            </a:r>
            <a:r>
              <a:rPr lang="en-US" sz="1800" b="1" dirty="0" smtClean="0"/>
              <a:t>CMS</a:t>
            </a:r>
            <a:r>
              <a:rPr lang="en-US" sz="1800" dirty="0" smtClean="0"/>
              <a:t> has presented </a:t>
            </a:r>
            <a:r>
              <a:rPr lang="en-US" sz="1800" b="1" dirty="0" smtClean="0">
                <a:solidFill>
                  <a:schemeClr val="accent1"/>
                </a:solidFill>
              </a:rPr>
              <a:t>the first observation at 8TeV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final state studied is a </a:t>
            </a:r>
            <a:r>
              <a:rPr lang="en-US" sz="1800" b="1" dirty="0" smtClean="0">
                <a:solidFill>
                  <a:schemeClr val="accent3"/>
                </a:solidFill>
              </a:rPr>
              <a:t>dilepton signature</a:t>
            </a:r>
          </a:p>
          <a:p>
            <a:r>
              <a:rPr lang="en-US" sz="1800" dirty="0" smtClean="0"/>
              <a:t>Signal events are characterized by:</a:t>
            </a:r>
          </a:p>
          <a:p>
            <a:pPr lvl="1">
              <a:buFontTx/>
              <a:buChar char="-"/>
            </a:pPr>
            <a:r>
              <a:rPr lang="en-US" sz="1800" b="1" dirty="0" smtClean="0"/>
              <a:t>Two</a:t>
            </a:r>
            <a:r>
              <a:rPr lang="en-US" sz="1800" dirty="0" smtClean="0"/>
              <a:t> opposite-sign, isolated </a:t>
            </a:r>
            <a:r>
              <a:rPr lang="en-US" sz="1800" b="1" dirty="0" smtClean="0"/>
              <a:t>leptons </a:t>
            </a:r>
          </a:p>
          <a:p>
            <a:pPr lvl="1">
              <a:buFontTx/>
              <a:buChar char="-"/>
            </a:pPr>
            <a:r>
              <a:rPr lang="en-US" sz="1800" dirty="0" smtClean="0"/>
              <a:t>Missing transverse energy (2 neutrinos in the final state)</a:t>
            </a:r>
          </a:p>
          <a:p>
            <a:pPr lvl="1">
              <a:buFontTx/>
              <a:buChar char="-"/>
            </a:pPr>
            <a:r>
              <a:rPr lang="en-US" sz="1800" dirty="0" smtClean="0"/>
              <a:t> A jet coming from a </a:t>
            </a:r>
            <a:r>
              <a:rPr lang="en-US" sz="1800" b="1" dirty="0" smtClean="0"/>
              <a:t>b decay 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accent1"/>
                </a:solidFill>
              </a:rPr>
              <a:t>Backgrounds: ttbar, DY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 associated production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fgSTtWfirs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356366" y="2552941"/>
            <a:ext cx="1957566" cy="1430251"/>
          </a:xfrm>
          <a:prstGeom prst="rect">
            <a:avLst/>
          </a:prstGeom>
        </p:spPr>
      </p:pic>
      <p:pic>
        <p:nvPicPr>
          <p:cNvPr id="7" name="Picture 6" descr="fgSTtWsecon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50539" y="2488385"/>
            <a:ext cx="2045923" cy="1494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 at √</a:t>
            </a:r>
            <a:r>
              <a:rPr lang="en-US" dirty="0" err="1" smtClean="0"/>
              <a:t>s</a:t>
            </a:r>
            <a:r>
              <a:rPr lang="en-US" dirty="0" smtClean="0"/>
              <a:t> = 7 TeV [First Evidence]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993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Objects (ATLAS/CMS):</a:t>
            </a:r>
          </a:p>
          <a:p>
            <a:pPr lvl="1"/>
            <a:r>
              <a:rPr lang="en-US" sz="1600" dirty="0" smtClean="0"/>
              <a:t>Muons: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25/20 GeV, |η| &lt; 2.5/2.1</a:t>
            </a:r>
          </a:p>
          <a:p>
            <a:pPr lvl="1"/>
            <a:r>
              <a:rPr lang="en-US" sz="1600" dirty="0" smtClean="0"/>
              <a:t>Electrons: E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/p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25/20 GeV, |η| &lt;  2.47/2.4</a:t>
            </a:r>
          </a:p>
          <a:p>
            <a:pPr lvl="1"/>
            <a:r>
              <a:rPr lang="en-US" sz="1600" dirty="0" smtClean="0"/>
              <a:t>Jets: Anti-</a:t>
            </a:r>
            <a:r>
              <a:rPr lang="en-US" sz="1600" dirty="0" err="1" smtClean="0"/>
              <a:t>k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(0.4/0.5) E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/p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30 GeV, |η| &lt; 2.5/2.4 </a:t>
            </a:r>
          </a:p>
          <a:p>
            <a:pPr lvl="1">
              <a:buNone/>
            </a:pPr>
            <a:r>
              <a:rPr lang="en-US" sz="1600" dirty="0" smtClean="0"/>
              <a:t>	b-tagging (CMS)</a:t>
            </a:r>
          </a:p>
          <a:p>
            <a:pPr lvl="0"/>
            <a:r>
              <a:rPr lang="en-US" sz="1600" b="1" dirty="0" smtClean="0"/>
              <a:t>Event Selection:</a:t>
            </a:r>
          </a:p>
          <a:p>
            <a:pPr lvl="1"/>
            <a:r>
              <a:rPr lang="en-US" sz="1600" b="1" dirty="0" smtClean="0"/>
              <a:t>Exactly 2 opposite-charge isolated leptons </a:t>
            </a:r>
          </a:p>
          <a:p>
            <a:pPr lvl="1">
              <a:buNone/>
            </a:pPr>
            <a:r>
              <a:rPr lang="en-US" sz="1600" dirty="0" smtClean="0"/>
              <a:t>	(µµ, eµ and ee)</a:t>
            </a:r>
          </a:p>
          <a:p>
            <a:pPr lvl="1"/>
            <a:r>
              <a:rPr lang="en-US" sz="1600" b="1" dirty="0" smtClean="0">
                <a:solidFill>
                  <a:srgbClr val="727CA3"/>
                </a:solidFill>
              </a:rPr>
              <a:t>ATLAS: </a:t>
            </a:r>
          </a:p>
          <a:p>
            <a:pPr lvl="2"/>
            <a:r>
              <a:rPr lang="en-US" sz="1600" dirty="0" smtClean="0"/>
              <a:t>MET &gt; 50 GeV</a:t>
            </a:r>
          </a:p>
          <a:p>
            <a:pPr lvl="2"/>
            <a:r>
              <a:rPr lang="en-US" sz="1600" b="1" dirty="0" smtClean="0">
                <a:solidFill>
                  <a:schemeClr val="accent3"/>
                </a:solidFill>
              </a:rPr>
              <a:t>ee/µµ: </a:t>
            </a:r>
            <a:r>
              <a:rPr lang="en-US" sz="1600" dirty="0" smtClean="0"/>
              <a:t>veto events with 81 &lt; m</a:t>
            </a:r>
            <a:r>
              <a:rPr lang="en-US" sz="1600" baseline="-25000" dirty="0" smtClean="0"/>
              <a:t>ll </a:t>
            </a:r>
            <a:r>
              <a:rPr lang="en-US" sz="1600" dirty="0" smtClean="0"/>
              <a:t>&lt;  101 GeV</a:t>
            </a:r>
          </a:p>
          <a:p>
            <a:pPr lvl="2"/>
            <a:r>
              <a:rPr lang="en-US" sz="1600" dirty="0" smtClean="0"/>
              <a:t>ΔΦ</a:t>
            </a:r>
            <a:r>
              <a:rPr lang="en-US" sz="1600" baseline="-25000" dirty="0" smtClean="0"/>
              <a:t>(l1, MET)</a:t>
            </a:r>
            <a:r>
              <a:rPr lang="en-US" sz="1600" dirty="0" smtClean="0"/>
              <a:t> + ΔΦ</a:t>
            </a:r>
            <a:r>
              <a:rPr lang="en-US" sz="1600" baseline="-25000" dirty="0" smtClean="0"/>
              <a:t>(l2, MET) </a:t>
            </a:r>
            <a:r>
              <a:rPr lang="en-US" sz="1600" dirty="0" smtClean="0"/>
              <a:t>&gt; 2.5  to reduce Z-&gt; </a:t>
            </a:r>
            <a:r>
              <a:rPr lang="en-US" sz="1600" dirty="0" err="1" smtClean="0"/>
              <a:t>ττ</a:t>
            </a:r>
            <a:endParaRPr lang="en-US" sz="1600" dirty="0" smtClean="0"/>
          </a:p>
          <a:p>
            <a:pPr lvl="1"/>
            <a:r>
              <a:rPr lang="en-US" sz="1600" b="1" dirty="0" smtClean="0">
                <a:solidFill>
                  <a:srgbClr val="727CA3"/>
                </a:solidFill>
              </a:rPr>
              <a:t>CMS:</a:t>
            </a:r>
          </a:p>
          <a:p>
            <a:pPr lvl="2"/>
            <a:r>
              <a:rPr lang="en-US" sz="1600" dirty="0" smtClean="0"/>
              <a:t>m</a:t>
            </a:r>
            <a:r>
              <a:rPr lang="en-US" sz="1600" baseline="-25000" dirty="0" smtClean="0"/>
              <a:t>ll </a:t>
            </a:r>
            <a:r>
              <a:rPr lang="en-US" sz="1600" dirty="0" smtClean="0"/>
              <a:t>&gt; 20 GeV</a:t>
            </a:r>
          </a:p>
          <a:p>
            <a:pPr lvl="2"/>
            <a:r>
              <a:rPr lang="en-US" sz="1600" b="1" dirty="0" smtClean="0">
                <a:solidFill>
                  <a:srgbClr val="D2DA7A"/>
                </a:solidFill>
              </a:rPr>
              <a:t>ee/µµ: </a:t>
            </a:r>
            <a:r>
              <a:rPr lang="en-US" sz="1600" dirty="0" smtClean="0"/>
              <a:t>veto events with 81 &lt; m</a:t>
            </a:r>
            <a:r>
              <a:rPr lang="en-US" sz="1600" baseline="-25000" dirty="0" smtClean="0"/>
              <a:t>ll </a:t>
            </a:r>
            <a:r>
              <a:rPr lang="en-US" sz="1600" dirty="0" smtClean="0"/>
              <a:t>&lt;  101 GeV</a:t>
            </a:r>
          </a:p>
          <a:p>
            <a:pPr lvl="2"/>
            <a:r>
              <a:rPr lang="en-US" sz="1600" b="1" dirty="0" smtClean="0">
                <a:solidFill>
                  <a:srgbClr val="D2DA7A"/>
                </a:solidFill>
              </a:rPr>
              <a:t>ee/µµ: </a:t>
            </a:r>
            <a:r>
              <a:rPr lang="en-US" sz="1600" dirty="0" smtClean="0"/>
              <a:t>min (MET, Tracker MET) &gt; 30 GeV</a:t>
            </a:r>
          </a:p>
          <a:p>
            <a:pPr lvl="1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0"/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1093" y="89972"/>
            <a:ext cx="2471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Phys.Lett.B 716 (2012) 142-159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403848" y="89972"/>
            <a:ext cx="2593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3"/>
              </a:rPr>
              <a:t>Phys.Rev.Lett 110, 022003 (2013)</a:t>
            </a:r>
            <a:endParaRPr lang="en-US" sz="1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489924" y="3736119"/>
            <a:ext cx="3379123" cy="584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ATLAS uses events with at least 1 jet  (signal region, exactly 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89924" y="4667552"/>
            <a:ext cx="3379123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CMS</a:t>
            </a:r>
          </a:p>
          <a:p>
            <a:r>
              <a:rPr lang="en-US" sz="1600" dirty="0" smtClean="0">
                <a:latin typeface="Cambria"/>
                <a:cs typeface="Cambria"/>
              </a:rPr>
              <a:t>Signal Region: Exactly 1 jet, b-tagged (no additional b-tagged jets, p</a:t>
            </a:r>
            <a:r>
              <a:rPr lang="en-US" sz="1600" baseline="-25000" dirty="0" smtClean="0">
                <a:latin typeface="Cambria"/>
                <a:cs typeface="Cambria"/>
              </a:rPr>
              <a:t>T</a:t>
            </a:r>
            <a:r>
              <a:rPr lang="en-US" sz="1600" dirty="0" smtClean="0">
                <a:latin typeface="Cambria"/>
                <a:cs typeface="Cambria"/>
              </a:rPr>
              <a:t> &gt; 20) </a:t>
            </a:r>
          </a:p>
          <a:p>
            <a:r>
              <a:rPr lang="en-US" sz="1600" dirty="0" smtClean="0">
                <a:latin typeface="Cambria"/>
                <a:cs typeface="Cambria"/>
              </a:rPr>
              <a:t>Control Regions: Exactly 2 jets 1/2 tags (ttbar)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38668" y="1371170"/>
            <a:ext cx="274935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ATLAS:  BDT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L = 2.05 fb</a:t>
            </a:r>
            <a:r>
              <a:rPr lang="en-US" sz="1600" baseline="30000" dirty="0" smtClean="0">
                <a:latin typeface="Cambria"/>
                <a:cs typeface="Cambria"/>
              </a:rPr>
              <a:t>-1</a:t>
            </a:r>
            <a:endParaRPr lang="en-US" sz="1600" dirty="0" smtClean="0">
              <a:latin typeface="Cambria"/>
              <a:cs typeface="Cambria"/>
            </a:endParaRPr>
          </a:p>
          <a:p>
            <a:pPr algn="ctr"/>
            <a:endParaRPr lang="en-US" sz="1600" dirty="0" smtClean="0">
              <a:latin typeface="Cambria"/>
              <a:cs typeface="Cambria"/>
            </a:endParaRP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CMS:  BDT (+cut-based)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L = 4.9 fb</a:t>
            </a:r>
            <a:r>
              <a:rPr lang="en-US" sz="1600" baseline="30000" dirty="0" smtClean="0">
                <a:latin typeface="Cambria"/>
                <a:cs typeface="Cambria"/>
              </a:rPr>
              <a:t>-1</a:t>
            </a:r>
          </a:p>
        </p:txBody>
      </p:sp>
      <p:pic>
        <p:nvPicPr>
          <p:cNvPr id="23" name="Picture 22" descr="ATLAS_White_480x720_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24" name="Picture 23" descr="cms-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 at √</a:t>
            </a:r>
            <a:r>
              <a:rPr lang="en-US" dirty="0" err="1" smtClean="0"/>
              <a:t>s</a:t>
            </a:r>
            <a:r>
              <a:rPr lang="en-US" dirty="0" smtClean="0"/>
              <a:t> = 7 TeV: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2067403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9FB8CD"/>
                </a:solidFill>
              </a:rPr>
              <a:t>Background estimation:</a:t>
            </a:r>
          </a:p>
          <a:p>
            <a:pPr lvl="1"/>
            <a:r>
              <a:rPr lang="en-US" sz="1600" b="1" dirty="0" smtClean="0"/>
              <a:t>tt:</a:t>
            </a:r>
            <a:r>
              <a:rPr lang="en-US" sz="1600" dirty="0" smtClean="0"/>
              <a:t> Dedicated control regions included in the fit. </a:t>
            </a:r>
            <a:r>
              <a:rPr lang="en-US" sz="1600" b="1" dirty="0" smtClean="0">
                <a:solidFill>
                  <a:srgbClr val="727CA3"/>
                </a:solidFill>
              </a:rPr>
              <a:t>ATLAS:</a:t>
            </a:r>
            <a:r>
              <a:rPr lang="en-US" sz="1600" dirty="0" smtClean="0"/>
              <a:t> events with exactly 2 jets and with 3 or more. </a:t>
            </a:r>
            <a:r>
              <a:rPr lang="en-US" sz="1600" b="1" dirty="0" smtClean="0">
                <a:solidFill>
                  <a:srgbClr val="727CA3"/>
                </a:solidFill>
              </a:rPr>
              <a:t>CMS: </a:t>
            </a:r>
            <a:r>
              <a:rPr lang="en-US" sz="1600" dirty="0" smtClean="0"/>
              <a:t>2jet 1tag and 2jet 2tag regions</a:t>
            </a:r>
          </a:p>
          <a:p>
            <a:pPr lvl="1"/>
            <a:r>
              <a:rPr lang="en-US" sz="1600" b="1" dirty="0" smtClean="0"/>
              <a:t>DY: </a:t>
            </a:r>
            <a:r>
              <a:rPr lang="en-US" sz="1600" dirty="0" smtClean="0"/>
              <a:t>data-driven scale factors. </a:t>
            </a:r>
            <a:r>
              <a:rPr lang="en-US" sz="1600" b="1" dirty="0" smtClean="0">
                <a:solidFill>
                  <a:srgbClr val="727CA3"/>
                </a:solidFill>
              </a:rPr>
              <a:t>ATLAS: </a:t>
            </a:r>
            <a:r>
              <a:rPr lang="en-US" sz="1600" dirty="0" smtClean="0"/>
              <a:t>from control regions defined by MET and m</a:t>
            </a:r>
            <a:r>
              <a:rPr lang="en-US" sz="1600" baseline="-25000" dirty="0" smtClean="0"/>
              <a:t>ll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727CA3"/>
                </a:solidFill>
              </a:rPr>
              <a:t>CMS: </a:t>
            </a:r>
            <a:r>
              <a:rPr lang="en-US" sz="1600" dirty="0" smtClean="0"/>
              <a:t>MET-dependent, from Z mass peak inverting the m</a:t>
            </a:r>
            <a:r>
              <a:rPr lang="en-US" sz="1600" baseline="-25000" dirty="0" smtClean="0"/>
              <a:t>ll </a:t>
            </a:r>
            <a:r>
              <a:rPr lang="en-US" sz="1600" dirty="0" smtClean="0"/>
              <a:t>cut</a:t>
            </a:r>
          </a:p>
          <a:p>
            <a:pPr lvl="1"/>
            <a:r>
              <a:rPr lang="en-US" sz="1600" b="1" dirty="0" smtClean="0"/>
              <a:t>Fakes: </a:t>
            </a:r>
            <a:r>
              <a:rPr lang="en-US" sz="1600" b="1" dirty="0" smtClean="0">
                <a:solidFill>
                  <a:srgbClr val="727CA3"/>
                </a:solidFill>
              </a:rPr>
              <a:t>ATLAS </a:t>
            </a:r>
            <a:r>
              <a:rPr lang="en-US" sz="1600" dirty="0" smtClean="0"/>
              <a:t>matrix method (&lt; 1%)</a:t>
            </a:r>
          </a:p>
          <a:p>
            <a:pPr lvl="1"/>
            <a:r>
              <a:rPr lang="en-US" sz="1600" b="1" dirty="0" smtClean="0"/>
              <a:t>Z-&gt; </a:t>
            </a:r>
            <a:r>
              <a:rPr lang="en-US" sz="1600" b="1" dirty="0" err="1" smtClean="0"/>
              <a:t>ττ</a:t>
            </a:r>
            <a:r>
              <a:rPr lang="en-US" sz="1600" b="1" dirty="0" smtClean="0"/>
              <a:t>: </a:t>
            </a:r>
            <a:r>
              <a:rPr lang="en-US" sz="1600" b="1" dirty="0" smtClean="0">
                <a:solidFill>
                  <a:srgbClr val="727CA3"/>
                </a:solidFill>
              </a:rPr>
              <a:t>ATLAS </a:t>
            </a:r>
            <a:r>
              <a:rPr lang="en-US" sz="1600" dirty="0" smtClean="0"/>
              <a:t>control region inverting the cut 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1093" y="89972"/>
            <a:ext cx="2471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Phys.Lett.B 716 (2012) 142-159</a:t>
            </a:r>
            <a:endParaRPr lang="en-US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403848" y="89972"/>
            <a:ext cx="2593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3"/>
              </a:rPr>
              <a:t>Phys.Rev.Lett 110, 022003 (2013)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414485" y="5168618"/>
            <a:ext cx="246739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D2DA7A"/>
                </a:solidFill>
                <a:latin typeface="Cambria"/>
                <a:cs typeface="Cambria"/>
              </a:rPr>
              <a:t>CMS:</a:t>
            </a:r>
          </a:p>
          <a:p>
            <a:r>
              <a:rPr lang="en-US" sz="1600" dirty="0" smtClean="0">
                <a:latin typeface="Cambria"/>
                <a:cs typeface="Cambria"/>
              </a:rPr>
              <a:t>BDT (4 variables) + cut based (extra cut on eµ H</a:t>
            </a:r>
            <a:r>
              <a:rPr lang="en-US" sz="1600" baseline="-25000" dirty="0" smtClean="0">
                <a:latin typeface="Cambria"/>
                <a:cs typeface="Cambria"/>
              </a:rPr>
              <a:t>T</a:t>
            </a:r>
            <a:r>
              <a:rPr lang="en-US" sz="1600" dirty="0" smtClean="0">
                <a:latin typeface="Cambria"/>
                <a:cs typeface="Cambria"/>
              </a:rPr>
              <a:t>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3" y="3524842"/>
            <a:ext cx="3222961" cy="267054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14485" y="3599037"/>
            <a:ext cx="246739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27CA3"/>
                </a:solidFill>
                <a:latin typeface="Cambria"/>
                <a:cs typeface="Cambria"/>
              </a:rPr>
              <a:t>ATLAS:</a:t>
            </a:r>
          </a:p>
          <a:p>
            <a:r>
              <a:rPr lang="en-US" sz="1600" dirty="0" smtClean="0">
                <a:latin typeface="Cambria"/>
                <a:cs typeface="Cambria"/>
              </a:rPr>
              <a:t>BDT (training on 1jet events), 22 variables. Most powerful: p</a:t>
            </a:r>
            <a:r>
              <a:rPr lang="en-US" sz="1600" baseline="-25000" dirty="0" smtClean="0">
                <a:latin typeface="Cambria"/>
                <a:cs typeface="Cambria"/>
              </a:rPr>
              <a:t>T</a:t>
            </a:r>
            <a:r>
              <a:rPr lang="en-US" sz="1600" dirty="0" smtClean="0">
                <a:latin typeface="Cambria"/>
                <a:cs typeface="Cambria"/>
              </a:rPr>
              <a:t> of the system (leptons, MET, jet)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878" y="3585073"/>
            <a:ext cx="2688922" cy="2610318"/>
          </a:xfrm>
          <a:prstGeom prst="rect">
            <a:avLst/>
          </a:prstGeom>
        </p:spPr>
      </p:pic>
      <p:pic>
        <p:nvPicPr>
          <p:cNvPr id="23" name="Picture 22" descr="ATLAS_White_480x720_0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24" name="Picture 23" descr="cms-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 at √s = 7 TeV: 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 vert="horz">
            <a:noAutofit/>
          </a:bodyPr>
          <a:lstStyle/>
          <a:p>
            <a:r>
              <a:rPr lang="en-US" sz="1600" b="1" dirty="0" smtClean="0">
                <a:solidFill>
                  <a:srgbClr val="9FB8CD"/>
                </a:solidFill>
              </a:rPr>
              <a:t>ATLAS:</a:t>
            </a:r>
          </a:p>
          <a:p>
            <a:pPr lvl="1">
              <a:buNone/>
            </a:pPr>
            <a:r>
              <a:rPr lang="en-US" sz="1600" dirty="0" smtClean="0"/>
              <a:t>Maximum likelihood fit over BDT distribution in signal and control regions</a:t>
            </a:r>
          </a:p>
          <a:p>
            <a:pPr lvl="1">
              <a:buNone/>
            </a:pPr>
            <a:r>
              <a:rPr lang="en-US" sz="1600" dirty="0" smtClean="0"/>
              <a:t>Main systematics JES, parton shower</a:t>
            </a:r>
          </a:p>
          <a:p>
            <a:pPr lvl="1">
              <a:buNone/>
            </a:pPr>
            <a:r>
              <a:rPr lang="en-US" sz="1600" dirty="0" smtClean="0"/>
              <a:t>Results:</a:t>
            </a:r>
            <a:endParaRPr lang="en-US" sz="1600" b="1" dirty="0" smtClean="0"/>
          </a:p>
          <a:p>
            <a:pPr lvl="2"/>
            <a:r>
              <a:rPr lang="en-US" sz="1600" b="1" dirty="0" smtClean="0">
                <a:solidFill>
                  <a:srgbClr val="727CA3"/>
                </a:solidFill>
              </a:rPr>
              <a:t>Significance: </a:t>
            </a:r>
            <a:r>
              <a:rPr lang="en-US" sz="1600" b="1" u="sng" dirty="0" smtClean="0">
                <a:solidFill>
                  <a:srgbClr val="727CA3"/>
                </a:solidFill>
              </a:rPr>
              <a:t>3.3σ</a:t>
            </a:r>
            <a:r>
              <a:rPr lang="en-US" sz="1600" b="1" dirty="0" smtClean="0">
                <a:solidFill>
                  <a:srgbClr val="727CA3"/>
                </a:solidFill>
              </a:rPr>
              <a:t> observed (3.4σ expected)</a:t>
            </a:r>
          </a:p>
          <a:p>
            <a:pPr lvl="2"/>
            <a:r>
              <a:rPr lang="en-US" sz="1600" b="1" dirty="0" err="1" smtClean="0"/>
              <a:t>σ</a:t>
            </a:r>
            <a:r>
              <a:rPr lang="en-US" sz="1600" b="1" baseline="-25000" dirty="0" err="1" smtClean="0"/>
              <a:t>tW</a:t>
            </a:r>
            <a:r>
              <a:rPr lang="en-US" sz="1600" b="1" dirty="0" smtClean="0"/>
              <a:t> = 16.8 ± 2.9 (stat) ± 4.9 (syst) pb</a:t>
            </a:r>
          </a:p>
          <a:p>
            <a:pPr lvl="2"/>
            <a:r>
              <a:rPr lang="en-US" sz="1600" dirty="0" smtClean="0"/>
              <a:t>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= 1.03+0.16-0.19</a:t>
            </a:r>
          </a:p>
          <a:p>
            <a:pPr lvl="2"/>
            <a:endParaRPr lang="en-US" sz="1600" dirty="0" smtClean="0"/>
          </a:p>
          <a:p>
            <a:r>
              <a:rPr lang="en-US" sz="1600" b="1" dirty="0" smtClean="0">
                <a:solidFill>
                  <a:srgbClr val="9FB8CD"/>
                </a:solidFill>
              </a:rPr>
              <a:t>CMS:</a:t>
            </a:r>
          </a:p>
          <a:p>
            <a:pPr lvl="1">
              <a:buNone/>
            </a:pPr>
            <a:r>
              <a:rPr lang="en-US" sz="1600" dirty="0" smtClean="0"/>
              <a:t>Binned likelihood fit on BDT distributions, separated by final state and regions</a:t>
            </a:r>
          </a:p>
          <a:p>
            <a:pPr lvl="1">
              <a:buNone/>
            </a:pPr>
            <a:r>
              <a:rPr lang="en-US" sz="1600" dirty="0" smtClean="0"/>
              <a:t>Dominating systematic: JES, matching thresholds</a:t>
            </a:r>
          </a:p>
          <a:p>
            <a:pPr lvl="1">
              <a:buNone/>
            </a:pPr>
            <a:r>
              <a:rPr lang="en-US" sz="1600" dirty="0" smtClean="0"/>
              <a:t>Results:	</a:t>
            </a:r>
          </a:p>
          <a:p>
            <a:pPr lvl="2"/>
            <a:r>
              <a:rPr lang="en-US" sz="1600" b="1" dirty="0" smtClean="0">
                <a:solidFill>
                  <a:srgbClr val="727CA3"/>
                </a:solidFill>
              </a:rPr>
              <a:t>Significance: </a:t>
            </a:r>
            <a:r>
              <a:rPr lang="en-US" sz="1600" b="1" u="sng" dirty="0" smtClean="0">
                <a:solidFill>
                  <a:srgbClr val="727CA3"/>
                </a:solidFill>
              </a:rPr>
              <a:t>4.0σ</a:t>
            </a:r>
            <a:r>
              <a:rPr lang="en-US" sz="1600" b="1" dirty="0" smtClean="0">
                <a:solidFill>
                  <a:srgbClr val="727CA3"/>
                </a:solidFill>
              </a:rPr>
              <a:t> (3.6+0.8-0.9σ expected)</a:t>
            </a:r>
          </a:p>
          <a:p>
            <a:pPr lvl="2"/>
            <a:r>
              <a:rPr lang="en-US" sz="1600" b="1" dirty="0" err="1" smtClean="0"/>
              <a:t>σ</a:t>
            </a:r>
            <a:r>
              <a:rPr lang="en-US" sz="1600" b="1" baseline="-25000" dirty="0" err="1" smtClean="0"/>
              <a:t>tW</a:t>
            </a:r>
            <a:r>
              <a:rPr lang="en-US" sz="1600" b="1" dirty="0" smtClean="0"/>
              <a:t> =16+5-4 pb</a:t>
            </a:r>
          </a:p>
          <a:p>
            <a:pPr lvl="2"/>
            <a:r>
              <a:rPr lang="en-US" sz="1600" dirty="0" smtClean="0"/>
              <a:t>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= 1.01+0.16-0.13+0.03-0.04(th)</a:t>
            </a:r>
          </a:p>
          <a:p>
            <a:pPr lvl="2">
              <a:buNone/>
            </a:pPr>
            <a:r>
              <a:rPr lang="en-US" sz="1600" dirty="0" smtClean="0"/>
              <a:t>	constrained 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&gt; 0.79 at 90% CL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1093" y="89972"/>
            <a:ext cx="2471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Phys.Lett.B 716 (2012) 142-159</a:t>
            </a:r>
            <a:endParaRPr lang="en-US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403848" y="89972"/>
            <a:ext cx="2593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3"/>
              </a:rPr>
              <a:t>Phys.Rev.Lett 110, 022003 (2013)</a:t>
            </a:r>
            <a:endParaRPr lang="en-US" sz="1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088430" y="5418296"/>
            <a:ext cx="2282527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  <a:latin typeface="Cambria"/>
                <a:cs typeface="Cambria"/>
              </a:rPr>
              <a:t>Cut-based: </a:t>
            </a:r>
          </a:p>
          <a:p>
            <a:pPr algn="ctr"/>
            <a:r>
              <a:rPr lang="en-US" sz="1400" dirty="0" smtClean="0">
                <a:latin typeface="Cambria"/>
                <a:cs typeface="Cambria"/>
              </a:rPr>
              <a:t>3.5σ (3.2±0.9σ expected) </a:t>
            </a:r>
          </a:p>
          <a:p>
            <a:pPr algn="ctr"/>
            <a:r>
              <a:rPr lang="en-US" sz="1400" dirty="0" err="1" smtClean="0">
                <a:latin typeface="Cambria"/>
                <a:cs typeface="Cambria"/>
              </a:rPr>
              <a:t>σ</a:t>
            </a:r>
            <a:r>
              <a:rPr lang="en-US" sz="1400" baseline="-25000" dirty="0" err="1" smtClean="0">
                <a:latin typeface="Cambria"/>
                <a:cs typeface="Cambria"/>
              </a:rPr>
              <a:t>tW</a:t>
            </a:r>
            <a:r>
              <a:rPr lang="en-US" sz="1400" dirty="0" smtClean="0">
                <a:latin typeface="Cambria"/>
                <a:cs typeface="Cambria"/>
              </a:rPr>
              <a:t> =15±5 pb</a:t>
            </a:r>
            <a:endParaRPr lang="en-US" sz="1400" dirty="0">
              <a:latin typeface="Cambria"/>
              <a:cs typeface="Cambri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61114" y="3057063"/>
            <a:ext cx="373694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SM expectation</a:t>
            </a:r>
          </a:p>
          <a:p>
            <a:pPr algn="ctr"/>
            <a:r>
              <a:rPr lang="en-US" sz="16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tW</a:t>
            </a:r>
            <a:r>
              <a:rPr lang="en-US" sz="1600" b="1" baseline="-25000" dirty="0" smtClean="0">
                <a:solidFill>
                  <a:srgbClr val="3E5D78"/>
                </a:solidFill>
                <a:latin typeface="Cambria"/>
                <a:cs typeface="Cambria"/>
              </a:rPr>
              <a:t> </a:t>
            </a:r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= 15.6±0.4±1.1 pb</a:t>
            </a:r>
          </a:p>
          <a:p>
            <a:pPr algn="ctr"/>
            <a:r>
              <a:rPr lang="en-US" sz="1600" dirty="0" smtClean="0">
                <a:hlinkClick r:id="rId4"/>
              </a:rPr>
              <a:t>http://arxiv.org/abs/1210.7813v2</a:t>
            </a:r>
            <a:endParaRPr lang="en-US" sz="1600" dirty="0" smtClean="0"/>
          </a:p>
        </p:txBody>
      </p:sp>
      <p:pic>
        <p:nvPicPr>
          <p:cNvPr id="21" name="Picture 20" descr="ATLAS_White_480x720_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22" name="Picture 21" descr="cms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136" y="1154043"/>
            <a:ext cx="3605080" cy="3455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CMS: tW at √</a:t>
            </a:r>
            <a:r>
              <a:rPr lang="en-US" dirty="0" err="1" smtClean="0"/>
              <a:t>s</a:t>
            </a:r>
            <a:r>
              <a:rPr lang="en-US" dirty="0" smtClean="0"/>
              <a:t> = 8 TeV [Observation]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0421" y="1271280"/>
            <a:ext cx="5251785" cy="4566084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Objects: </a:t>
            </a:r>
          </a:p>
          <a:p>
            <a:pPr lvl="1"/>
            <a:r>
              <a:rPr lang="en-US" sz="1600" dirty="0" smtClean="0"/>
              <a:t>Muons (Electrons) </a:t>
            </a:r>
          </a:p>
          <a:p>
            <a:pPr lvl="1">
              <a:buNone/>
            </a:pPr>
            <a:r>
              <a:rPr lang="en-US" sz="1600" dirty="0" smtClean="0"/>
              <a:t>	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&gt; 20 GeV, |η| &lt; 2.4(2.5), isolated</a:t>
            </a:r>
          </a:p>
          <a:p>
            <a:pPr lvl="1"/>
            <a:r>
              <a:rPr lang="en-US" sz="1600" dirty="0" smtClean="0"/>
              <a:t>Jets: </a:t>
            </a:r>
          </a:p>
          <a:p>
            <a:pPr lvl="1">
              <a:buNone/>
            </a:pPr>
            <a:r>
              <a:rPr lang="en-US" sz="1600" dirty="0" smtClean="0"/>
              <a:t>	Anti-</a:t>
            </a:r>
            <a:r>
              <a:rPr lang="en-US" sz="1600" dirty="0" err="1" smtClean="0"/>
              <a:t>k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0.5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30 GeV, |η| &lt;2.4 corrected </a:t>
            </a:r>
          </a:p>
          <a:p>
            <a:pPr lvl="1">
              <a:buNone/>
            </a:pPr>
            <a:r>
              <a:rPr lang="en-US" sz="1600" dirty="0" smtClean="0"/>
              <a:t>	(+ loose jets: failing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/|η| ;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20 GeV, |η|  &lt; 4.9)</a:t>
            </a:r>
          </a:p>
          <a:p>
            <a:pPr lvl="1">
              <a:buNone/>
            </a:pPr>
            <a:r>
              <a:rPr lang="en-US" sz="1600" dirty="0" smtClean="0"/>
              <a:t>	 b-tag</a:t>
            </a:r>
          </a:p>
          <a:p>
            <a:r>
              <a:rPr lang="en-US" sz="1600" b="1" dirty="0" smtClean="0"/>
              <a:t>Event selection:</a:t>
            </a:r>
          </a:p>
          <a:p>
            <a:pPr lvl="1"/>
            <a:r>
              <a:rPr lang="en-US" sz="1600" dirty="0" smtClean="0"/>
              <a:t>Exactly 2 leptons, opposite charge</a:t>
            </a:r>
          </a:p>
          <a:p>
            <a:pPr lvl="1"/>
            <a:r>
              <a:rPr lang="en-US" sz="1600" dirty="0" smtClean="0"/>
              <a:t>m</a:t>
            </a:r>
            <a:r>
              <a:rPr lang="en-US" sz="1600" baseline="-25000" dirty="0" smtClean="0"/>
              <a:t>ll</a:t>
            </a:r>
            <a:r>
              <a:rPr lang="en-US" sz="1600" dirty="0" smtClean="0"/>
              <a:t> &gt; 20 GeV</a:t>
            </a:r>
          </a:p>
          <a:p>
            <a:pPr lvl="1"/>
            <a:r>
              <a:rPr lang="en-US" sz="1600" b="1" dirty="0" smtClean="0">
                <a:solidFill>
                  <a:srgbClr val="D2DA7A"/>
                </a:solidFill>
              </a:rPr>
              <a:t>ee/µµ: </a:t>
            </a:r>
          </a:p>
          <a:p>
            <a:pPr lvl="1">
              <a:buNone/>
            </a:pPr>
            <a:r>
              <a:rPr lang="en-US" sz="1600" dirty="0" smtClean="0"/>
              <a:t>	veto events with 81 &lt; m</a:t>
            </a:r>
            <a:r>
              <a:rPr lang="en-US" sz="1600" baseline="-25000" dirty="0" smtClean="0"/>
              <a:t>ll </a:t>
            </a:r>
            <a:r>
              <a:rPr lang="en-US" sz="1600" dirty="0" smtClean="0"/>
              <a:t>&lt;  101 GeV</a:t>
            </a:r>
          </a:p>
          <a:p>
            <a:pPr lvl="1">
              <a:buNone/>
            </a:pPr>
            <a:r>
              <a:rPr lang="en-US" sz="1600" dirty="0" smtClean="0"/>
              <a:t>	MET &gt; 50 GeV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815528" y="41511"/>
            <a:ext cx="183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3"/>
              </a:rPr>
              <a:t>CMS-PAS-TOP-12-040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79147" y="152400"/>
            <a:ext cx="177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CMS L = 12.2fb</a:t>
            </a:r>
            <a:r>
              <a:rPr lang="en-US" baseline="30000" dirty="0" smtClean="0">
                <a:latin typeface="Cambria"/>
                <a:cs typeface="Cambria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135" y="4643146"/>
            <a:ext cx="3605081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ambria"/>
                <a:cs typeface="Cambria"/>
              </a:rPr>
              <a:t>Analysis</a:t>
            </a:r>
          </a:p>
          <a:p>
            <a:r>
              <a:rPr lang="en-US" sz="1600" b="1" dirty="0" smtClean="0">
                <a:latin typeface="Cambria"/>
                <a:cs typeface="Cambria"/>
              </a:rPr>
              <a:t>BDT, 13 variables </a:t>
            </a:r>
            <a:r>
              <a:rPr lang="en-US" sz="1600" dirty="0" smtClean="0">
                <a:latin typeface="Cambria"/>
                <a:cs typeface="Cambria"/>
              </a:rPr>
              <a:t>(variables related to loose jets most powerful)</a:t>
            </a:r>
          </a:p>
          <a:p>
            <a:r>
              <a:rPr lang="en-US" sz="1600" dirty="0" smtClean="0">
                <a:solidFill>
                  <a:srgbClr val="727CA3"/>
                </a:solidFill>
                <a:latin typeface="Cambria"/>
                <a:cs typeface="Cambria"/>
              </a:rPr>
              <a:t>Two cross-check analyses</a:t>
            </a:r>
            <a:r>
              <a:rPr lang="en-US" sz="1600" dirty="0" smtClean="0">
                <a:latin typeface="Cambria"/>
                <a:cs typeface="Cambria"/>
              </a:rPr>
              <a:t>, additional cut in eµ H</a:t>
            </a:r>
            <a:r>
              <a:rPr lang="en-US" sz="1600" baseline="-25000" dirty="0" smtClean="0">
                <a:latin typeface="Cambria"/>
                <a:cs typeface="Cambria"/>
              </a:rPr>
              <a:t>T</a:t>
            </a:r>
            <a:r>
              <a:rPr lang="en-US" sz="1600" dirty="0" smtClean="0">
                <a:latin typeface="Cambria"/>
                <a:cs typeface="Cambria"/>
              </a:rPr>
              <a:t> &gt; 160: fit on shape of p</a:t>
            </a:r>
            <a:r>
              <a:rPr lang="en-US" sz="1600" baseline="-25000" dirty="0" smtClean="0">
                <a:latin typeface="Cambria"/>
                <a:cs typeface="Cambria"/>
              </a:rPr>
              <a:t>T</a:t>
            </a:r>
            <a:r>
              <a:rPr lang="en-US" sz="1600" dirty="0" smtClean="0">
                <a:latin typeface="Cambria"/>
                <a:cs typeface="Cambria"/>
              </a:rPr>
              <a:t> of the system  and event counting</a:t>
            </a:r>
          </a:p>
        </p:txBody>
      </p:sp>
      <p:pic>
        <p:nvPicPr>
          <p:cNvPr id="11" name="Picture 10" descr="cms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7848" y="55141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727CA3"/>
                </a:solidFill>
              </a:rPr>
              <a:t>Same regions and background estimations as in the 7TeV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131" y="3723640"/>
            <a:ext cx="2853541" cy="2574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CMS: tW at √</a:t>
            </a:r>
            <a:r>
              <a:rPr lang="en-US" dirty="0" err="1" smtClean="0"/>
              <a:t>s</a:t>
            </a:r>
            <a:r>
              <a:rPr lang="en-US" dirty="0" smtClean="0"/>
              <a:t> = 8 TeV: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4966"/>
          </a:xfrm>
        </p:spPr>
        <p:txBody>
          <a:bodyPr vert="horz">
            <a:noAutofit/>
          </a:bodyPr>
          <a:lstStyle/>
          <a:p>
            <a:r>
              <a:rPr lang="en-US" sz="1800" b="1" dirty="0" smtClean="0">
                <a:solidFill>
                  <a:srgbClr val="9FB8CD"/>
                </a:solidFill>
              </a:rPr>
              <a:t>CMS:</a:t>
            </a:r>
          </a:p>
          <a:p>
            <a:pPr lvl="1">
              <a:buNone/>
            </a:pPr>
            <a:r>
              <a:rPr lang="en-US" sz="1800" dirty="0" smtClean="0"/>
              <a:t>Binned likelihood fit on the three final states in the three regions</a:t>
            </a:r>
          </a:p>
          <a:p>
            <a:pPr lvl="1">
              <a:buNone/>
            </a:pPr>
            <a:r>
              <a:rPr lang="en-US" sz="1800" dirty="0" smtClean="0"/>
              <a:t>Main systematics, theoretical: matching thresholds, Q</a:t>
            </a:r>
            <a:r>
              <a:rPr lang="en-US" sz="1800" baseline="30000" dirty="0" smtClean="0"/>
              <a:t>2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Results:</a:t>
            </a:r>
          </a:p>
          <a:p>
            <a:pPr lvl="2"/>
            <a:r>
              <a:rPr lang="en-US" b="1" u="sng" dirty="0" smtClean="0">
                <a:solidFill>
                  <a:srgbClr val="727CA3"/>
                </a:solidFill>
              </a:rPr>
              <a:t>Significance: 6.0σ (5.4+1.5-1.4σ expected)</a:t>
            </a:r>
          </a:p>
          <a:p>
            <a:pPr lvl="2"/>
            <a:r>
              <a:rPr lang="en-US" sz="1800" b="1" dirty="0" err="1" smtClean="0"/>
              <a:t>σ</a:t>
            </a:r>
            <a:r>
              <a:rPr lang="en-US" sz="1800" b="1" baseline="-25000" dirty="0" err="1" smtClean="0"/>
              <a:t>tW</a:t>
            </a:r>
            <a:r>
              <a:rPr lang="en-US" sz="1800" b="1" dirty="0" smtClean="0"/>
              <a:t> = 23.4+5.5-5.4 pb</a:t>
            </a:r>
          </a:p>
          <a:p>
            <a:pPr lvl="2"/>
            <a:r>
              <a:rPr lang="en-US" sz="1800" dirty="0" smtClean="0"/>
              <a:t>|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tb</a:t>
            </a:r>
            <a:r>
              <a:rPr lang="en-US" sz="1800" dirty="0" smtClean="0"/>
              <a:t>| = 1.03 ± 0.12(exp)±0.04(th), constrained |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tb</a:t>
            </a:r>
            <a:r>
              <a:rPr lang="en-US" sz="1800" dirty="0" smtClean="0"/>
              <a:t>| &gt; 0.78 at 95%CL</a:t>
            </a:r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403848" y="2197234"/>
            <a:ext cx="2599033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SM expectation</a:t>
            </a:r>
          </a:p>
          <a:p>
            <a:pPr algn="ctr"/>
            <a:r>
              <a:rPr lang="en-US" sz="16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tW</a:t>
            </a:r>
            <a:r>
              <a:rPr lang="en-US" sz="1600" b="1" baseline="-25000" dirty="0" smtClean="0">
                <a:solidFill>
                  <a:srgbClr val="3E5D78"/>
                </a:solidFill>
                <a:latin typeface="Cambria"/>
                <a:cs typeface="Cambria"/>
              </a:rPr>
              <a:t> </a:t>
            </a:r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= 22.2±0.6±1.4 pb</a:t>
            </a:r>
          </a:p>
          <a:p>
            <a:pPr algn="ctr"/>
            <a:r>
              <a:rPr lang="en-US" sz="1600" dirty="0" smtClean="0">
                <a:hlinkClick r:id="rId3"/>
              </a:rPr>
              <a:t>http://arxiv.org/abs/1210.7813v2</a:t>
            </a: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07" y="3690511"/>
            <a:ext cx="2739028" cy="2549663"/>
          </a:xfrm>
          <a:prstGeom prst="rect">
            <a:avLst/>
          </a:prstGeom>
        </p:spPr>
      </p:pic>
      <p:pic>
        <p:nvPicPr>
          <p:cNvPr id="11" name="Picture 10" descr="cms-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56135" y="5002696"/>
            <a:ext cx="2695047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ambria"/>
                <a:cs typeface="Cambria"/>
              </a:rPr>
              <a:t>Cross-check (cut based): </a:t>
            </a:r>
          </a:p>
          <a:p>
            <a:pPr algn="ctr"/>
            <a:r>
              <a:rPr lang="en-US" sz="1400" b="1" dirty="0" smtClean="0">
                <a:latin typeface="Cambria"/>
                <a:cs typeface="Cambria"/>
              </a:rPr>
              <a:t>3.6σ</a:t>
            </a:r>
            <a:r>
              <a:rPr lang="en-US" sz="1400" dirty="0" smtClean="0">
                <a:latin typeface="Cambria"/>
                <a:cs typeface="Cambria"/>
              </a:rPr>
              <a:t> (2.8+0.9-0.8σ) </a:t>
            </a:r>
          </a:p>
          <a:p>
            <a:pPr algn="ctr"/>
            <a:r>
              <a:rPr lang="en-US" sz="1400" dirty="0" smtClean="0">
                <a:latin typeface="Cambria"/>
                <a:cs typeface="Cambria"/>
              </a:rPr>
              <a:t> </a:t>
            </a:r>
            <a:r>
              <a:rPr lang="en-US" sz="1400" dirty="0" err="1" smtClean="0">
                <a:latin typeface="Cambria"/>
                <a:cs typeface="Cambria"/>
              </a:rPr>
              <a:t>σ</a:t>
            </a:r>
            <a:r>
              <a:rPr lang="en-US" sz="1400" baseline="-25000" dirty="0" err="1" smtClean="0">
                <a:latin typeface="Cambria"/>
                <a:cs typeface="Cambria"/>
              </a:rPr>
              <a:t>tW</a:t>
            </a:r>
            <a:r>
              <a:rPr lang="en-US" sz="1400" dirty="0" smtClean="0">
                <a:latin typeface="Cambria"/>
                <a:cs typeface="Cambria"/>
              </a:rPr>
              <a:t> = 33.9+8.6-8.6 pb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56135" y="3894938"/>
            <a:ext cx="272226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ambria"/>
                <a:cs typeface="Cambria"/>
              </a:rPr>
              <a:t>Cross-check (fit to the p</a:t>
            </a:r>
            <a:r>
              <a:rPr lang="en-US" sz="1400" baseline="-25000" dirty="0" smtClean="0">
                <a:latin typeface="Cambria"/>
                <a:cs typeface="Cambria"/>
              </a:rPr>
              <a:t>T </a:t>
            </a:r>
            <a:r>
              <a:rPr lang="en-US" sz="1400" dirty="0" smtClean="0">
                <a:latin typeface="Cambria"/>
                <a:cs typeface="Cambria"/>
              </a:rPr>
              <a:t>of the system): </a:t>
            </a:r>
          </a:p>
          <a:p>
            <a:pPr algn="ctr"/>
            <a:r>
              <a:rPr lang="en-US" sz="1400" b="1" dirty="0" smtClean="0">
                <a:latin typeface="Cambria"/>
                <a:cs typeface="Cambria"/>
              </a:rPr>
              <a:t>4.0σ </a:t>
            </a:r>
            <a:r>
              <a:rPr lang="en-US" sz="1400" dirty="0" smtClean="0">
                <a:latin typeface="Cambria"/>
                <a:cs typeface="Cambria"/>
              </a:rPr>
              <a:t>(3.2+0.4-0.9)</a:t>
            </a:r>
          </a:p>
          <a:p>
            <a:pPr algn="ctr"/>
            <a:r>
              <a:rPr lang="en-US" sz="1400" dirty="0" smtClean="0">
                <a:latin typeface="Cambria"/>
                <a:cs typeface="Cambria"/>
              </a:rPr>
              <a:t> </a:t>
            </a:r>
            <a:r>
              <a:rPr lang="en-US" sz="1400" dirty="0" err="1" smtClean="0">
                <a:latin typeface="Cambria"/>
                <a:cs typeface="Cambria"/>
              </a:rPr>
              <a:t>σ</a:t>
            </a:r>
            <a:r>
              <a:rPr lang="en-US" sz="1400" baseline="-25000" dirty="0" err="1" smtClean="0">
                <a:latin typeface="Cambria"/>
                <a:cs typeface="Cambria"/>
              </a:rPr>
              <a:t>tW</a:t>
            </a:r>
            <a:r>
              <a:rPr lang="en-US" sz="1400" dirty="0" smtClean="0">
                <a:latin typeface="Cambria"/>
                <a:cs typeface="Cambria"/>
              </a:rPr>
              <a:t> =  24.3+8.6-8.8 pb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15528" y="41511"/>
            <a:ext cx="183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6"/>
              </a:rPr>
              <a:t>CMS-PAS-TOP-12-040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 rot="1013424">
            <a:off x="6753725" y="1209792"/>
            <a:ext cx="229351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/>
              <a:t>For more information, check the poster by Duncan </a:t>
            </a:r>
            <a:r>
              <a:rPr lang="en-US" sz="1400" dirty="0" err="1" smtClean="0"/>
              <a:t>Leggat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4" y="1154043"/>
            <a:ext cx="3540544" cy="29669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073" y="4109953"/>
            <a:ext cx="3257059" cy="224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ATLAS: tW at √</a:t>
            </a:r>
            <a:r>
              <a:rPr lang="en-US" dirty="0" err="1" smtClean="0"/>
              <a:t>s</a:t>
            </a:r>
            <a:r>
              <a:rPr lang="en-US" dirty="0" smtClean="0"/>
              <a:t> = 8 TeV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93272" y="1219200"/>
            <a:ext cx="4896543" cy="4313583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Event selection:</a:t>
            </a:r>
          </a:p>
          <a:p>
            <a:pPr lvl="1"/>
            <a:r>
              <a:rPr lang="en-US" sz="1600" dirty="0" smtClean="0"/>
              <a:t>eµ pair, opposite charge</a:t>
            </a:r>
          </a:p>
          <a:p>
            <a:pPr lvl="1"/>
            <a:r>
              <a:rPr lang="en-US" sz="1600" dirty="0" smtClean="0"/>
              <a:t>Exactly 1/2 jets, at least one b-tagged</a:t>
            </a:r>
          </a:p>
          <a:p>
            <a:r>
              <a:rPr lang="en-US" sz="1600" dirty="0" smtClean="0"/>
              <a:t>Fake leptons background: matrix method</a:t>
            </a:r>
          </a:p>
          <a:p>
            <a:r>
              <a:rPr lang="en-US" sz="1600" b="1" dirty="0" smtClean="0">
                <a:solidFill>
                  <a:srgbClr val="727CA3"/>
                </a:solidFill>
              </a:rPr>
              <a:t>Analysis:</a:t>
            </a:r>
          </a:p>
          <a:p>
            <a:pPr lvl="1"/>
            <a:r>
              <a:rPr lang="en-US" sz="1600" b="1" dirty="0" smtClean="0"/>
              <a:t>BDT: </a:t>
            </a:r>
            <a:r>
              <a:rPr lang="en-US" sz="1600" dirty="0" smtClean="0"/>
              <a:t>19 variables (1 jet), 20 variables (2 jet)</a:t>
            </a:r>
          </a:p>
          <a:p>
            <a:r>
              <a:rPr lang="en-US" sz="1600" dirty="0" smtClean="0"/>
              <a:t>Maximum likelihood fit to the BDT output in both regions</a:t>
            </a:r>
          </a:p>
          <a:p>
            <a:r>
              <a:rPr lang="en-US" sz="1600" dirty="0" smtClean="0"/>
              <a:t>Larger systematics: generators and flavor tagging</a:t>
            </a:r>
          </a:p>
          <a:p>
            <a:r>
              <a:rPr lang="en-US" sz="1800" b="1" dirty="0" smtClean="0">
                <a:solidFill>
                  <a:srgbClr val="727CA3"/>
                </a:solidFill>
              </a:rPr>
              <a:t>Result:</a:t>
            </a:r>
          </a:p>
          <a:p>
            <a:pPr lvl="1"/>
            <a:r>
              <a:rPr lang="en-US" sz="1600" b="1" dirty="0" smtClean="0">
                <a:solidFill>
                  <a:srgbClr val="727CA3"/>
                </a:solidFill>
              </a:rPr>
              <a:t>Significance: 4.2σ (4.0σ expected)</a:t>
            </a:r>
          </a:p>
          <a:p>
            <a:pPr lvl="1"/>
            <a:r>
              <a:rPr lang="en-US" sz="1600" b="1" dirty="0" err="1" smtClean="0"/>
              <a:t>σ</a:t>
            </a:r>
            <a:r>
              <a:rPr lang="en-US" sz="1600" b="1" baseline="-25000" dirty="0" err="1" smtClean="0"/>
              <a:t>tW</a:t>
            </a:r>
            <a:r>
              <a:rPr lang="en-US" sz="1600" b="1" dirty="0" smtClean="0"/>
              <a:t> = 27.2±2.8(stat)±5.4(syst) pb</a:t>
            </a:r>
          </a:p>
          <a:p>
            <a:pPr lvl="1"/>
            <a:r>
              <a:rPr lang="en-US" sz="1600" dirty="0" smtClean="0"/>
              <a:t>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= 1.10±0.12(exp)±0.03(th)</a:t>
            </a:r>
          </a:p>
          <a:p>
            <a:pPr lvl="1">
              <a:buNone/>
            </a:pPr>
            <a:r>
              <a:rPr lang="en-US" sz="1600" dirty="0" smtClean="0"/>
              <a:t>	constrained 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&gt; 0.72 at 95%CL</a:t>
            </a:r>
          </a:p>
          <a:p>
            <a:endParaRPr lang="en-US" sz="18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16" name="Picture 15" descr="ATLAS_White_480x720_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3615" y="152400"/>
            <a:ext cx="2244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ATLAS-CONF-2013-100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688687" y="152400"/>
            <a:ext cx="1998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ATLAS L = 20.3fb</a:t>
            </a:r>
            <a:r>
              <a:rPr lang="en-US" baseline="30000" dirty="0" smtClean="0">
                <a:latin typeface="Cambria"/>
                <a:cs typeface="Cambria"/>
              </a:rPr>
              <a:t>-1</a:t>
            </a:r>
          </a:p>
          <a:p>
            <a:pPr algn="ctr"/>
            <a:r>
              <a:rPr lang="en-US" b="1" dirty="0" smtClean="0">
                <a:solidFill>
                  <a:srgbClr val="727CA3"/>
                </a:solidFill>
                <a:latin typeface="Cambria"/>
                <a:cs typeface="Cambria"/>
              </a:rPr>
              <a:t>eµ channel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8177" y="5345390"/>
            <a:ext cx="292808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SM expectation</a:t>
            </a:r>
          </a:p>
          <a:p>
            <a:pPr algn="ctr"/>
            <a:r>
              <a:rPr lang="en-US" sz="16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tW</a:t>
            </a:r>
            <a:r>
              <a:rPr lang="en-US" sz="1600" b="1" baseline="-25000" dirty="0" smtClean="0">
                <a:solidFill>
                  <a:srgbClr val="3E5D78"/>
                </a:solidFill>
                <a:latin typeface="Cambria"/>
                <a:cs typeface="Cambria"/>
              </a:rPr>
              <a:t> </a:t>
            </a:r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= 22.2±0.6±1.4 pb</a:t>
            </a:r>
          </a:p>
          <a:p>
            <a:pPr algn="ctr"/>
            <a:r>
              <a:rPr lang="en-US" sz="1600" dirty="0" smtClean="0">
                <a:hlinkClick r:id="rId5"/>
              </a:rPr>
              <a:t>http://arxiv.org/abs/1210.7813v2</a:t>
            </a:r>
            <a:endParaRPr lang="en-US" sz="1600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9680" y="4633674"/>
            <a:ext cx="1416278" cy="1423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LHC: top quarks produced mostly in pairs via strong interaction</a:t>
            </a:r>
          </a:p>
          <a:p>
            <a:r>
              <a:rPr lang="en-US" dirty="0" smtClean="0"/>
              <a:t>Single top quark production: alternative mode via </a:t>
            </a:r>
            <a:r>
              <a:rPr lang="en-US" b="1" dirty="0" smtClean="0">
                <a:solidFill>
                  <a:schemeClr val="accent2"/>
                </a:solidFill>
              </a:rPr>
              <a:t>electroweak interaction</a:t>
            </a:r>
            <a:r>
              <a:rPr lang="en-US" dirty="0" smtClean="0"/>
              <a:t>, involving a </a:t>
            </a:r>
            <a:r>
              <a:rPr lang="en-US" dirty="0" err="1" smtClean="0">
                <a:solidFill>
                  <a:schemeClr val="accent1"/>
                </a:solidFill>
              </a:rPr>
              <a:t>Wtb</a:t>
            </a:r>
            <a:r>
              <a:rPr lang="en-US" dirty="0" smtClean="0">
                <a:solidFill>
                  <a:schemeClr val="accent1"/>
                </a:solidFill>
              </a:rPr>
              <a:t> vertex</a:t>
            </a:r>
          </a:p>
          <a:p>
            <a:r>
              <a:rPr lang="en-US" dirty="0" smtClean="0"/>
              <a:t>Three process contribute:</a:t>
            </a:r>
          </a:p>
          <a:p>
            <a:pPr lvl="1"/>
            <a:r>
              <a:rPr lang="en-US" b="1" dirty="0" smtClean="0"/>
              <a:t>t-channel, tW associated production, </a:t>
            </a:r>
            <a:r>
              <a:rPr lang="en-US" b="1" dirty="0" err="1" smtClean="0"/>
              <a:t>s</a:t>
            </a:r>
            <a:r>
              <a:rPr lang="en-US" b="1" dirty="0" smtClean="0"/>
              <a:t>-channel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Single top processes are sensitive to many models of </a:t>
            </a:r>
            <a:r>
              <a:rPr lang="en-US" b="1" dirty="0" smtClean="0">
                <a:solidFill>
                  <a:schemeClr val="accent3"/>
                </a:solidFill>
              </a:rPr>
              <a:t>new physics</a:t>
            </a:r>
            <a:endParaRPr lang="en-US" dirty="0" smtClean="0"/>
          </a:p>
          <a:p>
            <a:pPr lvl="1"/>
            <a:r>
              <a:rPr lang="en-US" dirty="0" smtClean="0"/>
              <a:t>FCNC, Anomalous couplings</a:t>
            </a:r>
          </a:p>
          <a:p>
            <a:pPr lvl="1"/>
            <a:r>
              <a:rPr lang="en-US" dirty="0" smtClean="0"/>
              <a:t>New particles (W’, charged Higgs) </a:t>
            </a:r>
          </a:p>
          <a:p>
            <a:r>
              <a:rPr lang="en-US" dirty="0" smtClean="0"/>
              <a:t>Provide a characteristic scenario to perform </a:t>
            </a:r>
            <a:r>
              <a:rPr lang="en-US" b="1" dirty="0" smtClean="0"/>
              <a:t>SM measurements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Top polarization, W helicity, top mass, |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tb</a:t>
            </a:r>
            <a:r>
              <a:rPr lang="en-US" dirty="0" smtClean="0"/>
              <a:t>|</a:t>
            </a:r>
          </a:p>
          <a:p>
            <a:r>
              <a:rPr lang="en-US" dirty="0" smtClean="0"/>
              <a:t>Are a </a:t>
            </a:r>
            <a:r>
              <a:rPr lang="en-US" b="1" dirty="0" smtClean="0">
                <a:solidFill>
                  <a:schemeClr val="accent1"/>
                </a:solidFill>
              </a:rPr>
              <a:t>background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searches (Higgs, SUSY)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93" y="2797650"/>
            <a:ext cx="1890785" cy="14026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996779">
            <a:off x="4147868" y="2808638"/>
            <a:ext cx="1180206" cy="307777"/>
          </a:xfrm>
          <a:prstGeom prst="rect">
            <a:avLst/>
          </a:prstGeom>
          <a:solidFill>
            <a:srgbClr val="00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Just observed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Intro, single top modes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53" y="2841822"/>
            <a:ext cx="1845772" cy="127242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889" y="2802540"/>
            <a:ext cx="1543292" cy="1272424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/>
        </p:nvSpPr>
        <p:spPr>
          <a:xfrm rot="20996779">
            <a:off x="744737" y="3317720"/>
            <a:ext cx="906318" cy="307777"/>
          </a:xfrm>
          <a:prstGeom prst="rect">
            <a:avLst/>
          </a:prstGeom>
          <a:solidFill>
            <a:srgbClr val="00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Observed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035749">
            <a:off x="7384864" y="3334636"/>
            <a:ext cx="1464388" cy="30777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Work in progress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93848" y="3488916"/>
            <a:ext cx="6386979" cy="1948417"/>
            <a:chOff x="2971800" y="3733800"/>
            <a:chExt cx="6082179" cy="1948417"/>
          </a:xfrm>
        </p:grpSpPr>
        <p:pic>
          <p:nvPicPr>
            <p:cNvPr id="9" name="Picture 8" descr="fig_05f.png"/>
            <p:cNvPicPr>
              <a:picLocks noChangeAspect="1"/>
            </p:cNvPicPr>
            <p:nvPr/>
          </p:nvPicPr>
          <p:blipFill>
            <a:blip r:embed="rId2"/>
            <a:srcRect l="7492"/>
            <a:stretch>
              <a:fillRect/>
            </a:stretch>
          </p:blipFill>
          <p:spPr>
            <a:xfrm>
              <a:off x="5534924" y="3748399"/>
              <a:ext cx="2416945" cy="1875422"/>
            </a:xfrm>
            <a:prstGeom prst="rect">
              <a:avLst/>
            </a:prstGeom>
          </p:spPr>
        </p:pic>
        <p:pic>
          <p:nvPicPr>
            <p:cNvPr id="10" name="Picture 9" descr="fig_05g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3733800"/>
              <a:ext cx="2714379" cy="19484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rcRect r="15005"/>
            <a:stretch>
              <a:fillRect/>
            </a:stretch>
          </p:blipFill>
          <p:spPr>
            <a:xfrm>
              <a:off x="7413552" y="3762998"/>
              <a:ext cx="1640427" cy="138317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s-channel at √</a:t>
            </a:r>
            <a:r>
              <a:rPr lang="en-US" dirty="0" err="1" smtClean="0"/>
              <a:t>s</a:t>
            </a:r>
            <a:r>
              <a:rPr lang="en-US" dirty="0" smtClean="0"/>
              <a:t> = 7 TeV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Sensitive to new physics, W’ bosons, charged Higgs bosons</a:t>
            </a:r>
          </a:p>
          <a:p>
            <a:r>
              <a:rPr lang="en-US" sz="1600" dirty="0" smtClean="0"/>
              <a:t>Signal signature: </a:t>
            </a:r>
            <a:r>
              <a:rPr lang="en-US" sz="1600" b="1" dirty="0" smtClean="0">
                <a:solidFill>
                  <a:schemeClr val="accent1"/>
                </a:solidFill>
              </a:rPr>
              <a:t>lepton + jets </a:t>
            </a:r>
          </a:p>
          <a:p>
            <a:pPr lvl="1"/>
            <a:r>
              <a:rPr lang="en-US" sz="1600" b="1" dirty="0" smtClean="0"/>
              <a:t>A lepton </a:t>
            </a:r>
            <a:r>
              <a:rPr lang="en-US" sz="1600" dirty="0" smtClean="0"/>
              <a:t>(e,µ) and </a:t>
            </a:r>
            <a:r>
              <a:rPr lang="en-US" sz="1600" b="1" dirty="0" smtClean="0"/>
              <a:t>MET </a:t>
            </a:r>
            <a:r>
              <a:rPr lang="en-US" sz="1600" dirty="0" smtClean="0"/>
              <a:t>from the decay of a W boson</a:t>
            </a:r>
          </a:p>
          <a:p>
            <a:pPr lvl="1"/>
            <a:r>
              <a:rPr lang="en-US" sz="1600" b="1" dirty="0" smtClean="0"/>
              <a:t>Two jets </a:t>
            </a:r>
            <a:r>
              <a:rPr lang="en-US" sz="1600" dirty="0" smtClean="0"/>
              <a:t>with high transverse momentum</a:t>
            </a:r>
          </a:p>
          <a:p>
            <a:pPr lvl="1">
              <a:buNone/>
            </a:pPr>
            <a:r>
              <a:rPr lang="en-US" sz="1600" dirty="0" smtClean="0"/>
              <a:t>	at least one of which originating from a</a:t>
            </a:r>
            <a:r>
              <a:rPr lang="en-US" sz="1600" b="1" dirty="0" smtClean="0"/>
              <a:t> b-quark </a:t>
            </a:r>
          </a:p>
          <a:p>
            <a:r>
              <a:rPr lang="en-US" sz="1600" b="1" dirty="0" smtClean="0">
                <a:solidFill>
                  <a:srgbClr val="727CA3"/>
                </a:solidFill>
              </a:rPr>
              <a:t>Backgrounds</a:t>
            </a:r>
            <a:r>
              <a:rPr lang="en-US" sz="1600" dirty="0" smtClean="0">
                <a:solidFill>
                  <a:srgbClr val="727CA3"/>
                </a:solidFill>
              </a:rPr>
              <a:t>:</a:t>
            </a:r>
            <a:r>
              <a:rPr lang="en-US" sz="1600" dirty="0" smtClean="0"/>
              <a:t> W+jets and ttbar (same final state), multijet</a:t>
            </a:r>
          </a:p>
          <a:p>
            <a:r>
              <a:rPr lang="en-US" sz="1600" b="1" dirty="0" smtClean="0"/>
              <a:t>Cut-based analysis</a:t>
            </a:r>
            <a:r>
              <a:rPr lang="en-US" sz="1600" dirty="0" smtClean="0"/>
              <a:t>, cuts optimized Vs. S/√B, statistically limited</a:t>
            </a:r>
          </a:p>
          <a:p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48259" y="73836"/>
            <a:ext cx="2242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5"/>
              </a:rPr>
              <a:t>ATLAS-CONF-2011-118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641725" y="200117"/>
            <a:ext cx="1890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ATLAS, L = 0.70 fb</a:t>
            </a:r>
            <a:r>
              <a:rPr lang="en-US" sz="1600" baseline="30000" dirty="0" smtClean="0">
                <a:latin typeface="Cambria"/>
                <a:cs typeface="Cambria"/>
              </a:rPr>
              <a:t>-1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099" y="3735217"/>
            <a:ext cx="2012707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mbria"/>
                <a:cs typeface="Cambria"/>
              </a:rPr>
              <a:t>Same objects, event selection* and background estimation as </a:t>
            </a:r>
            <a:r>
              <a:rPr lang="en-US" sz="1400" dirty="0" err="1" smtClean="0">
                <a:latin typeface="Cambria"/>
                <a:cs typeface="Cambria"/>
              </a:rPr>
              <a:t>t</a:t>
            </a:r>
            <a:r>
              <a:rPr lang="en-US" sz="1400" dirty="0" smtClean="0">
                <a:latin typeface="Cambria"/>
                <a:cs typeface="Cambria"/>
              </a:rPr>
              <a:t>-channel 7TeV analysis </a:t>
            </a:r>
          </a:p>
          <a:p>
            <a:pPr algn="ctr"/>
            <a:r>
              <a:rPr lang="en-US" sz="1400" dirty="0" smtClean="0">
                <a:latin typeface="Cambria"/>
                <a:cs typeface="Cambria"/>
              </a:rPr>
              <a:t>(*only central jets are used here)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8099" y="5690084"/>
            <a:ext cx="490206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Observed (expected) upper limit: </a:t>
            </a:r>
          </a:p>
          <a:p>
            <a:r>
              <a:rPr lang="en-US" sz="1600" b="1" dirty="0" err="1" smtClean="0"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latin typeface="Cambria"/>
                <a:cs typeface="Cambria"/>
              </a:rPr>
              <a:t>s</a:t>
            </a:r>
            <a:r>
              <a:rPr lang="en-US" sz="1600" b="1" baseline="-25000" dirty="0" smtClean="0">
                <a:latin typeface="Cambria"/>
                <a:cs typeface="Cambria"/>
              </a:rPr>
              <a:t>-channel </a:t>
            </a:r>
            <a:r>
              <a:rPr lang="en-US" sz="1600" b="1" dirty="0" smtClean="0">
                <a:latin typeface="Cambria"/>
                <a:cs typeface="Cambria"/>
              </a:rPr>
              <a:t>&lt; 26.5 (20.5) pb at 95%CL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770" y="1395896"/>
            <a:ext cx="1637254" cy="1349893"/>
          </a:xfrm>
          <a:prstGeom prst="rect">
            <a:avLst/>
          </a:prstGeom>
          <a:effectLst/>
        </p:spPr>
      </p:pic>
      <p:sp>
        <p:nvSpPr>
          <p:cNvPr id="15" name="Rectangle 14"/>
          <p:cNvSpPr/>
          <p:nvPr/>
        </p:nvSpPr>
        <p:spPr>
          <a:xfrm>
            <a:off x="5333053" y="5443863"/>
            <a:ext cx="366692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SM expectation</a:t>
            </a:r>
          </a:p>
          <a:p>
            <a:pPr algn="ctr"/>
            <a:r>
              <a:rPr lang="en-US" sz="16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s</a:t>
            </a:r>
            <a:r>
              <a:rPr lang="en-US" sz="1600" b="1" baseline="-25000" dirty="0" smtClean="0">
                <a:solidFill>
                  <a:srgbClr val="3E5D78"/>
                </a:solidFill>
                <a:latin typeface="Cambria"/>
                <a:cs typeface="Cambria"/>
              </a:rPr>
              <a:t>-channel </a:t>
            </a:r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= 4.56±0.07 (+0.18-0.17)pb</a:t>
            </a:r>
          </a:p>
          <a:p>
            <a:pPr algn="ctr"/>
            <a:r>
              <a:rPr lang="en-US" sz="1600" dirty="0" smtClean="0">
                <a:hlinkClick r:id="rId7"/>
              </a:rPr>
              <a:t>http://arxiv.org/abs/1210.7813v2</a:t>
            </a:r>
            <a:endParaRPr lang="en-US" sz="1600" dirty="0" smtClean="0"/>
          </a:p>
        </p:txBody>
      </p:sp>
      <p:pic>
        <p:nvPicPr>
          <p:cNvPr id="16" name="Picture 15" descr="ATLAS_White_480x720_0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96985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727CA3"/>
                </a:solidFill>
              </a:rPr>
              <a:t>ATLAS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727CA3"/>
                </a:solidFill>
              </a:rPr>
              <a:t>CMS</a:t>
            </a:r>
            <a:r>
              <a:rPr lang="en-US" sz="1800" dirty="0" smtClean="0"/>
              <a:t> have a broad catalog of single-top analyses: </a:t>
            </a:r>
            <a:r>
              <a:rPr lang="en-US" sz="1800" dirty="0" err="1" smtClean="0"/>
              <a:t>t</a:t>
            </a:r>
            <a:r>
              <a:rPr lang="en-US" sz="1800" dirty="0" smtClean="0"/>
              <a:t>-channel and tW studies at 7 and 8TeV, </a:t>
            </a:r>
            <a:r>
              <a:rPr lang="en-US" sz="1800" dirty="0" err="1" smtClean="0"/>
              <a:t>s</a:t>
            </a:r>
            <a:r>
              <a:rPr lang="en-US" sz="1800" dirty="0" smtClean="0"/>
              <a:t>-channel studies ongoing (challenging final state)</a:t>
            </a:r>
          </a:p>
          <a:p>
            <a:r>
              <a:rPr lang="en-US" sz="1800" dirty="0" smtClean="0">
                <a:solidFill>
                  <a:srgbClr val="727CA3"/>
                </a:solidFill>
              </a:rPr>
              <a:t>t-channel rediscovered </a:t>
            </a:r>
            <a:r>
              <a:rPr lang="en-US" sz="1800" dirty="0" smtClean="0"/>
              <a:t>at the LHC </a:t>
            </a:r>
            <a:r>
              <a:rPr lang="en-US" sz="1800" dirty="0" smtClean="0">
                <a:solidFill>
                  <a:srgbClr val="727CA3"/>
                </a:solidFill>
              </a:rPr>
              <a:t>with early 7TeV data</a:t>
            </a:r>
            <a:r>
              <a:rPr lang="en-US" sz="1800" dirty="0" smtClean="0"/>
              <a:t>, </a:t>
            </a:r>
            <a:r>
              <a:rPr lang="en-US" sz="1800" b="1" dirty="0" smtClean="0"/>
              <a:t>cross-section and charge ratio measured at 7 and 8TeV</a:t>
            </a:r>
            <a:r>
              <a:rPr lang="en-US" sz="1800" dirty="0" smtClean="0"/>
              <a:t> using various techniques </a:t>
            </a:r>
          </a:p>
          <a:p>
            <a:r>
              <a:rPr lang="en-US" sz="1800" dirty="0" smtClean="0">
                <a:solidFill>
                  <a:srgbClr val="727CA3"/>
                </a:solidFill>
              </a:rPr>
              <a:t>Evidence of the tW associated production</a:t>
            </a:r>
            <a:r>
              <a:rPr lang="en-US" sz="1800" dirty="0" smtClean="0"/>
              <a:t> reported by both experiments </a:t>
            </a:r>
            <a:r>
              <a:rPr lang="en-US" sz="1800" dirty="0" smtClean="0">
                <a:solidFill>
                  <a:srgbClr val="727CA3"/>
                </a:solidFill>
              </a:rPr>
              <a:t>with 7TeV data</a:t>
            </a:r>
            <a:r>
              <a:rPr lang="en-US" sz="1800" dirty="0" smtClean="0"/>
              <a:t>, process </a:t>
            </a:r>
            <a:r>
              <a:rPr lang="en-US" sz="1800" b="1" dirty="0" smtClean="0"/>
              <a:t>observed </a:t>
            </a:r>
            <a:r>
              <a:rPr lang="en-US" sz="1800" dirty="0" smtClean="0"/>
              <a:t>by CMS </a:t>
            </a:r>
            <a:r>
              <a:rPr lang="en-US" sz="1800" b="1" dirty="0" smtClean="0"/>
              <a:t>at 8TeV</a:t>
            </a:r>
          </a:p>
          <a:p>
            <a:r>
              <a:rPr lang="en-US" sz="1800" dirty="0" smtClean="0"/>
              <a:t>Work ongoing on the </a:t>
            </a:r>
            <a:r>
              <a:rPr lang="en-US" sz="1800" b="1" dirty="0" smtClean="0">
                <a:solidFill>
                  <a:srgbClr val="727CA3"/>
                </a:solidFill>
              </a:rPr>
              <a:t>combination of results</a:t>
            </a:r>
            <a:r>
              <a:rPr lang="en-US" sz="1800" dirty="0" smtClean="0"/>
              <a:t>, first LHC common result: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</a:t>
            </a:r>
            <a:r>
              <a:rPr lang="en-US" sz="1800" dirty="0" smtClean="0"/>
              <a:t>-channel combination at 8TeV</a:t>
            </a:r>
          </a:p>
          <a:p>
            <a:r>
              <a:rPr lang="en-US" sz="1800" dirty="0" smtClean="0"/>
              <a:t>So far, </a:t>
            </a:r>
            <a:r>
              <a:rPr lang="en-US" sz="1800" b="1" dirty="0" smtClean="0">
                <a:solidFill>
                  <a:schemeClr val="accent3"/>
                </a:solidFill>
              </a:rPr>
              <a:t>everything in agreement with the Standard Model expectations</a:t>
            </a:r>
          </a:p>
          <a:p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2648" y="4189058"/>
          <a:ext cx="7806313" cy="12580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01423"/>
                <a:gridCol w="1400978"/>
                <a:gridCol w="1400978"/>
                <a:gridCol w="1400978"/>
                <a:gridCol w="1400978"/>
                <a:gridCol w="1400978"/>
              </a:tblGrid>
              <a:tr h="343661"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t-ch</a:t>
                      </a:r>
                      <a:r>
                        <a:rPr lang="en-US" sz="1400" dirty="0" smtClean="0"/>
                        <a:t>. (7TeV)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t-ch</a:t>
                      </a:r>
                      <a:r>
                        <a:rPr lang="en-US" sz="1400" dirty="0" smtClean="0"/>
                        <a:t>. (8TeV)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 (7TeV)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 (8TeV)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s-ch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(7TeV)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2021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ATLAS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83 ± 20 pb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95.1±18.1 pb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16.8 ± 5.7 pb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23.4 +5.5-5.4 pb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 26.5 pb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2021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CMS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67.2 ± 6.1 pb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81.1±13.0 pb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 +5-4 pb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27.2 ± 5.8 pb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</a:endParaRPr>
                    </a:p>
                  </a:txBody>
                  <a:tcPr>
                    <a:solidFill>
                      <a:srgbClr val="DDE9EC"/>
                    </a:solidFill>
                  </a:tcPr>
                </a:tc>
              </a:tr>
              <a:tr h="2021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LHC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85 ± 12 pb</a:t>
                      </a:r>
                      <a:endParaRPr lang="en-US" sz="1400" b="0" dirty="0" smtClean="0">
                        <a:latin typeface="+mn-lt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</a:endParaRPr>
                    </a:p>
                  </a:txBody>
                  <a:tcPr>
                    <a:solidFill>
                      <a:srgbClr val="DDE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</a:endParaRPr>
                    </a:p>
                  </a:txBody>
                  <a:tcPr>
                    <a:solidFill>
                      <a:srgbClr val="DDE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</a:endParaRPr>
                    </a:p>
                  </a:txBody>
                  <a:tcPr>
                    <a:solidFill>
                      <a:srgbClr val="DDE9EC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0276" y="5522983"/>
            <a:ext cx="2824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Th. 65.9 (+2.1-0.7) (+1.5-1.7) pb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08608" y="5922418"/>
            <a:ext cx="2824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Th. 87.2 (+2.8-1.0) (+2.0-2.2) pb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000397" y="5526898"/>
            <a:ext cx="186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Th. 15.6 ±0.4±1.1 pb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428776" y="5900145"/>
            <a:ext cx="186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Th. 22.2 ±0.6±1.4 pb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403848" y="5526898"/>
            <a:ext cx="2682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Th. 4.56 ±0.07 (+0.18-0.17) pb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3374262" y="5549171"/>
            <a:ext cx="115170" cy="3339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276192" y="5518255"/>
            <a:ext cx="115170" cy="3339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TLAS_White_480x720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16" name="Picture 15" descr="cm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7 TeV: Systematics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1" y="1590632"/>
            <a:ext cx="4136734" cy="40150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093" y="89972"/>
            <a:ext cx="2421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hlinkClick r:id="rId3"/>
              </a:rPr>
              <a:t>Phys.Lett.B 717(2012) 330-350</a:t>
            </a:r>
            <a:endParaRPr lang="en-US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380371" y="61617"/>
            <a:ext cx="1528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hlinkClick r:id="rId4"/>
              </a:rPr>
              <a:t>JHEP12(2012) 035</a:t>
            </a:r>
            <a:endParaRPr lang="en-US" sz="1400" dirty="0" smtClean="0"/>
          </a:p>
        </p:txBody>
      </p:sp>
      <p:pic>
        <p:nvPicPr>
          <p:cNvPr id="11" name="Picture 10" descr="ATLAS_White_480x720_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12" name="Picture 11" descr="cms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6466" y="1326161"/>
            <a:ext cx="4542313" cy="4850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11" y="4749136"/>
            <a:ext cx="5308600" cy="406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51" y="1465020"/>
            <a:ext cx="32639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31066" y="1490676"/>
            <a:ext cx="54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549" y="1563451"/>
            <a:ext cx="939800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67570" y="1490676"/>
            <a:ext cx="114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Cut-based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665" y="3756896"/>
            <a:ext cx="5410200" cy="355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7 TeV: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093" y="89972"/>
            <a:ext cx="2421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hlinkClick r:id="rId6"/>
              </a:rPr>
              <a:t>Phys.Lett.B 717(2012) 330-350</a:t>
            </a:r>
            <a:endParaRPr lang="en-US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380371" y="61617"/>
            <a:ext cx="1528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hlinkClick r:id="rId7"/>
              </a:rPr>
              <a:t>JHEP12(2012) 035</a:t>
            </a:r>
            <a:endParaRPr lang="en-US" sz="1400" dirty="0" smtClean="0"/>
          </a:p>
        </p:txBody>
      </p:sp>
      <p:pic>
        <p:nvPicPr>
          <p:cNvPr id="11" name="Picture 10" descr="ATLAS_White_480x720_0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12" name="Picture 11" descr="cms-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48815" y="1175065"/>
            <a:ext cx="82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ATLAS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3721" y="2225394"/>
            <a:ext cx="6032500" cy="5715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38618" y="1876644"/>
            <a:ext cx="63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9750" y="2854428"/>
            <a:ext cx="5524500" cy="266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6862" y="3121128"/>
            <a:ext cx="5588000" cy="736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5649" y="4153260"/>
            <a:ext cx="5727700" cy="698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0450" y="5168364"/>
            <a:ext cx="7023100" cy="406400"/>
          </a:xfrm>
          <a:prstGeom prst="rect">
            <a:avLst/>
          </a:prstGeom>
        </p:spPr>
      </p:pic>
      <p:sp>
        <p:nvSpPr>
          <p:cNvPr id="29" name="Double Brace 28"/>
          <p:cNvSpPr/>
          <p:nvPr/>
        </p:nvSpPr>
        <p:spPr>
          <a:xfrm>
            <a:off x="1495234" y="2245976"/>
            <a:ext cx="6215105" cy="875152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892" y="2485096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  <a:r>
              <a:rPr lang="en-US" dirty="0" err="1" smtClean="0"/>
              <a:t>ηj</a:t>
            </a:r>
            <a:r>
              <a:rPr lang="en-US" dirty="0" smtClean="0"/>
              <a:t>’|</a:t>
            </a:r>
            <a:endParaRPr lang="en-US" dirty="0"/>
          </a:p>
        </p:txBody>
      </p:sp>
      <p:sp>
        <p:nvSpPr>
          <p:cNvPr id="31" name="Double Brace 30"/>
          <p:cNvSpPr/>
          <p:nvPr/>
        </p:nvSpPr>
        <p:spPr>
          <a:xfrm>
            <a:off x="1495234" y="3237344"/>
            <a:ext cx="6215105" cy="875152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79414" y="3488396"/>
            <a:ext cx="54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3" name="Double Brace 32"/>
          <p:cNvSpPr/>
          <p:nvPr/>
        </p:nvSpPr>
        <p:spPr>
          <a:xfrm>
            <a:off x="1520892" y="4239240"/>
            <a:ext cx="6215105" cy="875152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85950" y="4482428"/>
            <a:ext cx="62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BDT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201" y="5626076"/>
            <a:ext cx="4991100" cy="533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1236" y="5635960"/>
            <a:ext cx="736600" cy="2413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06894" y="5877260"/>
            <a:ext cx="6604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64447" y="5635960"/>
            <a:ext cx="1384300" cy="381000"/>
          </a:xfrm>
          <a:prstGeom prst="rect">
            <a:avLst/>
          </a:prstGeom>
        </p:spPr>
      </p:pic>
      <p:sp>
        <p:nvSpPr>
          <p:cNvPr id="40" name="Left Bracket 39"/>
          <p:cNvSpPr/>
          <p:nvPr/>
        </p:nvSpPr>
        <p:spPr>
          <a:xfrm>
            <a:off x="5929920" y="5574764"/>
            <a:ext cx="45719" cy="60729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at √</a:t>
            </a:r>
            <a:r>
              <a:rPr lang="en-US" dirty="0" err="1" smtClean="0"/>
              <a:t>s</a:t>
            </a:r>
            <a:r>
              <a:rPr lang="en-US" dirty="0" smtClean="0"/>
              <a:t> = 7 TeV: Systematics &amp; 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3" name="Picture 12" descr="ATLAS_White_480x720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5336" y="113118"/>
            <a:ext cx="1986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1400" dirty="0" smtClean="0">
                <a:hlinkClick r:id="rId3"/>
              </a:rPr>
              <a:t>ATLAS-CONF-2012-056</a:t>
            </a:r>
            <a:endParaRPr lang="en-US" sz="14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4" y="1269845"/>
            <a:ext cx="5553467" cy="49838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755" y="2400300"/>
            <a:ext cx="3801755" cy="832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8 TeV: Systematics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14679" y="73836"/>
            <a:ext cx="183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CMS-PAS-TOP-12-011</a:t>
            </a:r>
            <a:endParaRPr lang="en-US" sz="1400" dirty="0" smtClean="0"/>
          </a:p>
        </p:txBody>
      </p:sp>
      <p:pic>
        <p:nvPicPr>
          <p:cNvPr id="16" name="Picture 15" descr="ATLAS_White_480x720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7502" y="113118"/>
            <a:ext cx="1986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4"/>
              </a:rPr>
              <a:t>ATLAS-CONF-2012-132</a:t>
            </a:r>
            <a:endParaRPr lang="en-US" sz="1400" dirty="0" smtClean="0"/>
          </a:p>
        </p:txBody>
      </p:sp>
      <p:pic>
        <p:nvPicPr>
          <p:cNvPr id="17" name="Picture 16" descr="cms-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rcRect l="27318" t="8086" r="28684"/>
          <a:stretch>
            <a:fillRect/>
          </a:stretch>
        </p:blipFill>
        <p:spPr>
          <a:xfrm>
            <a:off x="1231607" y="1154487"/>
            <a:ext cx="2457065" cy="51890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7451" y="2046650"/>
            <a:ext cx="4579349" cy="3648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8 TeV: 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14679" y="73836"/>
            <a:ext cx="183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CMS-PAS-TOP-12-011</a:t>
            </a:r>
            <a:endParaRPr lang="en-US" sz="1400" dirty="0" smtClean="0"/>
          </a:p>
        </p:txBody>
      </p:sp>
      <p:pic>
        <p:nvPicPr>
          <p:cNvPr id="16" name="Picture 15" descr="ATLAS_White_480x720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7502" y="113118"/>
            <a:ext cx="1986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4"/>
              </a:rPr>
              <a:t>ATLAS-CONF-2012-132</a:t>
            </a:r>
            <a:endParaRPr lang="en-US" sz="1400" dirty="0" smtClean="0"/>
          </a:p>
        </p:txBody>
      </p:sp>
      <p:pic>
        <p:nvPicPr>
          <p:cNvPr id="17" name="Picture 16" descr="cms-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852559"/>
            <a:ext cx="3899685" cy="31741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7246" y="1717703"/>
            <a:ext cx="4249554" cy="3309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at √</a:t>
            </a:r>
            <a:r>
              <a:rPr lang="en-US" dirty="0" err="1" smtClean="0"/>
              <a:t>s</a:t>
            </a:r>
            <a:r>
              <a:rPr lang="en-US" dirty="0" smtClean="0"/>
              <a:t> = 8 TeV: Syst. &amp; 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3914" y="59195"/>
            <a:ext cx="183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CMS-PAS-TOP-12-038</a:t>
            </a:r>
            <a:endParaRPr lang="en-US" sz="1400" dirty="0" smtClean="0"/>
          </a:p>
        </p:txBody>
      </p:sp>
      <p:pic>
        <p:nvPicPr>
          <p:cNvPr id="16" name="Picture 15" descr="cm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489" y="1343519"/>
            <a:ext cx="7010400" cy="3632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975719"/>
            <a:ext cx="3657600" cy="546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227" y="5027031"/>
            <a:ext cx="31877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at √</a:t>
            </a:r>
            <a:r>
              <a:rPr lang="en-US" dirty="0" err="1" smtClean="0"/>
              <a:t>s</a:t>
            </a:r>
            <a:r>
              <a:rPr lang="en-US" dirty="0" smtClean="0"/>
              <a:t> = 8 TeV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9683" y="28417"/>
            <a:ext cx="18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REF. coming soon!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17" y="4733529"/>
            <a:ext cx="1416278" cy="1423431"/>
          </a:xfrm>
          <a:prstGeom prst="rect">
            <a:avLst/>
          </a:prstGeom>
        </p:spPr>
      </p:pic>
      <p:pic>
        <p:nvPicPr>
          <p:cNvPr id="11" name="Picture 10" descr="ATLAS_White_480x720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12" name="Picture 11" descr="cms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" y="1301292"/>
            <a:ext cx="5230189" cy="49652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251" y="1356439"/>
            <a:ext cx="3353001" cy="21326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4583" y="108228"/>
            <a:ext cx="1986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ATLAS-CONF-2013-098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 l="21213" r="21530" b="17234"/>
          <a:stretch>
            <a:fillRect/>
          </a:stretch>
        </p:blipFill>
        <p:spPr>
          <a:xfrm>
            <a:off x="2593848" y="1745849"/>
            <a:ext cx="3551331" cy="1894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7857-C92D-E145-ADD6-6B4C63047B6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1853" y="1182567"/>
            <a:ext cx="8381491" cy="513715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D2DA7A"/>
                </a:solidFill>
              </a:rPr>
              <a:t>Dominating process </a:t>
            </a:r>
            <a:r>
              <a:rPr lang="en-US" sz="1800" dirty="0" smtClean="0"/>
              <a:t>with the highest cross section at the Tevatron and the LHC</a:t>
            </a:r>
          </a:p>
          <a:p>
            <a:r>
              <a:rPr lang="en-US" sz="1800" b="1" dirty="0" smtClean="0"/>
              <a:t>ATLAS</a:t>
            </a:r>
            <a:r>
              <a:rPr lang="en-US" sz="1800" dirty="0" smtClean="0"/>
              <a:t> and </a:t>
            </a:r>
            <a:r>
              <a:rPr lang="en-US" sz="1800" b="1" dirty="0" smtClean="0"/>
              <a:t>CMS</a:t>
            </a:r>
            <a:r>
              <a:rPr lang="en-US" sz="1800" dirty="0" smtClean="0"/>
              <a:t> have studied the process and measured its cross-section at 7 and 8 TeV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final state studied is a </a:t>
            </a:r>
            <a:r>
              <a:rPr lang="en-US" sz="1800" b="1" dirty="0" smtClean="0">
                <a:solidFill>
                  <a:schemeClr val="accent2"/>
                </a:solidFill>
              </a:rPr>
              <a:t>lepton + jets signature</a:t>
            </a:r>
          </a:p>
          <a:p>
            <a:r>
              <a:rPr lang="en-US" sz="1800" dirty="0" smtClean="0"/>
              <a:t>Signal events are characterized by:</a:t>
            </a:r>
          </a:p>
          <a:p>
            <a:pPr lvl="1">
              <a:buFontTx/>
              <a:buChar char="-"/>
            </a:pPr>
            <a:r>
              <a:rPr lang="en-US" sz="1600" dirty="0" smtClean="0"/>
              <a:t>One isolated </a:t>
            </a:r>
            <a:r>
              <a:rPr lang="en-US" sz="1600" b="1" dirty="0" smtClean="0"/>
              <a:t>muon or electron </a:t>
            </a:r>
            <a:endParaRPr lang="en-US" sz="1600" dirty="0" smtClean="0"/>
          </a:p>
          <a:p>
            <a:pPr lvl="1">
              <a:buFontTx/>
              <a:buChar char="-"/>
            </a:pPr>
            <a:r>
              <a:rPr lang="en-US" sz="1600" dirty="0" smtClean="0"/>
              <a:t>Missing transverse energy (</a:t>
            </a:r>
            <a:r>
              <a:rPr lang="en-US" sz="1600" b="1" dirty="0" smtClean="0"/>
              <a:t>MET</a:t>
            </a:r>
            <a:r>
              <a:rPr lang="en-US" sz="1600" dirty="0" smtClean="0"/>
              <a:t>) </a:t>
            </a:r>
          </a:p>
          <a:p>
            <a:pPr lvl="1">
              <a:buFontTx/>
              <a:buChar char="-"/>
            </a:pPr>
            <a:r>
              <a:rPr lang="en-US" sz="1600" dirty="0" smtClean="0"/>
              <a:t>A central </a:t>
            </a:r>
            <a:r>
              <a:rPr lang="en-US" sz="1600" b="1" dirty="0" smtClean="0"/>
              <a:t>b jet </a:t>
            </a:r>
            <a:r>
              <a:rPr lang="en-US" sz="1600" dirty="0" smtClean="0"/>
              <a:t>and an additional light-quark jet from the hard scattering process (often forward)</a:t>
            </a:r>
          </a:p>
          <a:p>
            <a:pPr lvl="1">
              <a:buFontTx/>
              <a:buChar char="-"/>
            </a:pPr>
            <a:r>
              <a:rPr lang="en-US" sz="1600" dirty="0" smtClean="0"/>
              <a:t>Additionally,  a second b jet produced in association to the top quark can be present as  well (softer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spectrum with respect to the b jet from top decay)</a:t>
            </a:r>
          </a:p>
          <a:p>
            <a:r>
              <a:rPr lang="en-US" sz="1800" b="1" dirty="0" smtClean="0">
                <a:solidFill>
                  <a:srgbClr val="727CA3"/>
                </a:solidFill>
              </a:rPr>
              <a:t>Main backgrounds: W+jets, top pairs, multijet</a:t>
            </a:r>
            <a:endParaRPr lang="en-US" sz="1800" b="1" dirty="0">
              <a:solidFill>
                <a:srgbClr val="727C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53" y="5550813"/>
            <a:ext cx="3746500" cy="6477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 at √</a:t>
            </a:r>
            <a:r>
              <a:rPr lang="en-US" dirty="0" err="1" smtClean="0"/>
              <a:t>s</a:t>
            </a:r>
            <a:r>
              <a:rPr lang="en-US" dirty="0" smtClean="0"/>
              <a:t> = 7 TeV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093" y="89972"/>
            <a:ext cx="2471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3"/>
              </a:rPr>
              <a:t>Phys.Lett.B 716 (2012) 142-159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403848" y="89972"/>
            <a:ext cx="2593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4"/>
              </a:rPr>
              <a:t>Phys.Rev.Lett 110, 022003 (2013)</a:t>
            </a:r>
            <a:endParaRPr lang="en-US" sz="1400" dirty="0" smtClean="0"/>
          </a:p>
        </p:txBody>
      </p:sp>
      <p:pic>
        <p:nvPicPr>
          <p:cNvPr id="23" name="Picture 22" descr="ATLAS_White_480x720_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24" name="Picture 23" descr="cms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147" y="1323354"/>
            <a:ext cx="4468841" cy="38528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3580" y="1173081"/>
            <a:ext cx="4050814" cy="42931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668" y="5176163"/>
            <a:ext cx="32258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9618" y="5468263"/>
            <a:ext cx="14859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4172"/>
            <a:ext cx="3645308" cy="4644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 at √</a:t>
            </a:r>
            <a:r>
              <a:rPr lang="en-US" dirty="0" err="1" smtClean="0"/>
              <a:t>s</a:t>
            </a:r>
            <a:r>
              <a:rPr lang="en-US" dirty="0" smtClean="0"/>
              <a:t> = 8 TeV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Picture 10" descr="cm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21676" t="9618" r="23257"/>
          <a:stretch>
            <a:fillRect/>
          </a:stretch>
        </p:blipFill>
        <p:spPr>
          <a:xfrm>
            <a:off x="4571997" y="1772797"/>
            <a:ext cx="4246256" cy="45063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570" y="783252"/>
            <a:ext cx="1416278" cy="1423431"/>
          </a:xfrm>
          <a:prstGeom prst="rect">
            <a:avLst/>
          </a:prstGeom>
        </p:spPr>
      </p:pic>
      <p:pic>
        <p:nvPicPr>
          <p:cNvPr id="16" name="Picture 15" descr="ATLAS_White_480x720_0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15528" y="41511"/>
            <a:ext cx="183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/>
              </a:rPr>
              <a:t>CMS-PAS-TOP-12-040</a:t>
            </a:r>
            <a:endParaRPr 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13615" y="152400"/>
            <a:ext cx="2244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ATLAS-CONF-2013-100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s-channel at √</a:t>
            </a:r>
            <a:r>
              <a:rPr lang="en-US" dirty="0" err="1" smtClean="0"/>
              <a:t>s</a:t>
            </a:r>
            <a:r>
              <a:rPr lang="en-US" dirty="0" smtClean="0"/>
              <a:t> = 7 TeV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259" y="73836"/>
            <a:ext cx="2242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2"/>
              </a:rPr>
              <a:t>ATLAS-CONF-2011-118</a:t>
            </a:r>
            <a:endParaRPr lang="en-US" sz="1400" dirty="0" smtClean="0"/>
          </a:p>
        </p:txBody>
      </p:sp>
      <p:pic>
        <p:nvPicPr>
          <p:cNvPr id="16" name="Picture 15" descr="ATLAS_White_480x720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834" y="1547568"/>
            <a:ext cx="3258014" cy="39478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92" y="1487185"/>
            <a:ext cx="4942667" cy="3914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ATLAS: 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 descr="ATLAS_White_480x720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644" y="4267896"/>
            <a:ext cx="1416278" cy="1423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7 TeV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3514214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727CA3"/>
                </a:solidFill>
              </a:rPr>
              <a:t>Objects</a:t>
            </a:r>
            <a:r>
              <a:rPr lang="en-US" sz="1600" dirty="0" smtClean="0"/>
              <a:t> (ATLAS/CMS):</a:t>
            </a:r>
          </a:p>
          <a:p>
            <a:pPr lvl="1"/>
            <a:r>
              <a:rPr lang="en-US" sz="1600" dirty="0" smtClean="0"/>
              <a:t>Muons: p</a:t>
            </a:r>
            <a:r>
              <a:rPr lang="en-US" sz="1600" baseline="-25000" dirty="0" smtClean="0"/>
              <a:t>T </a:t>
            </a:r>
            <a:r>
              <a:rPr lang="en-US" sz="1600" dirty="0" smtClean="0"/>
              <a:t>&gt; 25/20 GeV,  |η| &lt; 2.5/2.1</a:t>
            </a:r>
          </a:p>
          <a:p>
            <a:pPr lvl="1"/>
            <a:r>
              <a:rPr lang="en-US" sz="1600" dirty="0" smtClean="0"/>
              <a:t>Electrons: E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/p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25/30 GeV, |η| &lt;  2.47/2.5</a:t>
            </a:r>
          </a:p>
          <a:p>
            <a:pPr lvl="1"/>
            <a:r>
              <a:rPr lang="en-US" sz="1600" dirty="0" smtClean="0"/>
              <a:t>Jets: Anti-</a:t>
            </a:r>
            <a:r>
              <a:rPr lang="en-US" sz="1600" dirty="0" err="1" smtClean="0"/>
              <a:t>k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(0.4/0.5)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25/30 GeV, |η| &lt; 4.5 </a:t>
            </a:r>
          </a:p>
          <a:p>
            <a:pPr lvl="1">
              <a:buNone/>
            </a:pPr>
            <a:r>
              <a:rPr lang="en-US" sz="1600" dirty="0" smtClean="0"/>
              <a:t>	+ b-tagging</a:t>
            </a:r>
          </a:p>
          <a:p>
            <a:pPr lvl="0">
              <a:defRPr/>
            </a:pPr>
            <a:r>
              <a:rPr lang="en-US" sz="1600" b="1" dirty="0" smtClean="0">
                <a:solidFill>
                  <a:schemeClr val="accent3"/>
                </a:solidFill>
              </a:rPr>
              <a:t>Event Selection:</a:t>
            </a:r>
          </a:p>
          <a:p>
            <a:pPr lvl="1"/>
            <a:r>
              <a:rPr lang="en-US" sz="1600" b="1" dirty="0" smtClean="0"/>
              <a:t>Exactly 1 isolated lepton </a:t>
            </a:r>
            <a:r>
              <a:rPr lang="en-US" sz="1600" dirty="0" smtClean="0"/>
              <a:t>(µ or e)</a:t>
            </a:r>
          </a:p>
          <a:p>
            <a:pPr lvl="1"/>
            <a:r>
              <a:rPr lang="en-US" sz="1600" b="1" dirty="0" smtClean="0"/>
              <a:t>At least 2 jets 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accent2"/>
                </a:solidFill>
              </a:rPr>
              <a:t>ATLAS: </a:t>
            </a:r>
            <a:r>
              <a:rPr lang="en-US" sz="1600" dirty="0" smtClean="0"/>
              <a:t>exactly 2 or 3. </a:t>
            </a:r>
            <a:r>
              <a:rPr lang="en-US" sz="1600" dirty="0" smtClean="0">
                <a:solidFill>
                  <a:srgbClr val="9FB8CD"/>
                </a:solidFill>
              </a:rPr>
              <a:t>CMS: </a:t>
            </a:r>
            <a:r>
              <a:rPr lang="en-US" sz="1600" dirty="0" smtClean="0"/>
              <a:t>several exclusive regions up to 4 jets)</a:t>
            </a:r>
          </a:p>
          <a:p>
            <a:pPr lvl="1"/>
            <a:r>
              <a:rPr lang="en-US" sz="1600" b="1" dirty="0" smtClean="0"/>
              <a:t>Kinematic cuts:</a:t>
            </a:r>
          </a:p>
          <a:p>
            <a:pPr lvl="2"/>
            <a:r>
              <a:rPr lang="en-US" sz="1600" dirty="0" smtClean="0"/>
              <a:t>ATLAS: </a:t>
            </a:r>
          </a:p>
          <a:p>
            <a:pPr lvl="2">
              <a:buNone/>
            </a:pPr>
            <a:r>
              <a:rPr lang="en-US" sz="1600" dirty="0" smtClean="0"/>
              <a:t>	MET &gt; 25 GeV; </a:t>
            </a:r>
            <a:r>
              <a:rPr lang="en-US" sz="1600" dirty="0" err="1" smtClean="0"/>
              <a:t>m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(W) &gt; (60 – MET)</a:t>
            </a:r>
          </a:p>
          <a:p>
            <a:pPr lvl="2"/>
            <a:r>
              <a:rPr lang="en-US" sz="1600" dirty="0" smtClean="0"/>
              <a:t>CMS: </a:t>
            </a:r>
          </a:p>
          <a:p>
            <a:pPr lvl="2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(W) &gt; 40 GeV (µ) ; MET &gt; 25 GeV (e)</a:t>
            </a:r>
          </a:p>
          <a:p>
            <a:pPr lvl="2"/>
            <a:endParaRPr lang="en-US" sz="1600" dirty="0" smtClean="0"/>
          </a:p>
          <a:p>
            <a:pPr marL="1005840" lvl="2" indent="-274320">
              <a:buClr>
                <a:schemeClr val="accent2"/>
              </a:buClr>
            </a:pPr>
            <a:endParaRPr lang="en-US" sz="1600" dirty="0" smtClean="0">
              <a:solidFill>
                <a:schemeClr val="tx2"/>
              </a:solidFill>
            </a:endParaRP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endParaRPr lang="en-US" sz="1600" dirty="0" smtClean="0"/>
          </a:p>
          <a:p>
            <a:pPr lvl="0">
              <a:defRPr/>
            </a:pPr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1093" y="89972"/>
            <a:ext cx="2421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hlinkClick r:id="rId2"/>
              </a:rPr>
              <a:t>Phys.Lett.B 717(2012) 330-350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380371" y="61617"/>
            <a:ext cx="1528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hlinkClick r:id="rId3"/>
              </a:rPr>
              <a:t>JHEP12(2012) 035</a:t>
            </a:r>
            <a:endParaRPr lang="en-US" sz="1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57200" y="5396807"/>
            <a:ext cx="276710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ATLAS: exactly 2/3 jets: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b-tagged sample (1 tag)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Pre-tagged sample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1249" y="3959628"/>
            <a:ext cx="3236083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CMS regions:</a:t>
            </a:r>
          </a:p>
          <a:p>
            <a:r>
              <a:rPr lang="en-US" sz="1600" dirty="0" smtClean="0">
                <a:latin typeface="Cambria"/>
                <a:cs typeface="Cambria"/>
              </a:rPr>
              <a:t>NN and BDT:  2jets1tag,  3jets1tag </a:t>
            </a:r>
          </a:p>
          <a:p>
            <a:r>
              <a:rPr lang="en-US" sz="1600" dirty="0" smtClean="0">
                <a:latin typeface="Cambria"/>
                <a:cs typeface="Cambria"/>
              </a:rPr>
              <a:t>(+ 4j1t, 2j2t, 3j2t, 4j2t to constrain nuisance parameters)</a:t>
            </a:r>
          </a:p>
          <a:p>
            <a:r>
              <a:rPr lang="en-US" sz="1600" dirty="0" smtClean="0">
                <a:latin typeface="Cambria"/>
                <a:cs typeface="Cambria"/>
              </a:rPr>
              <a:t>|</a:t>
            </a:r>
            <a:r>
              <a:rPr lang="en-US" sz="1600" dirty="0" err="1" smtClean="0">
                <a:latin typeface="Cambria"/>
                <a:cs typeface="Cambria"/>
              </a:rPr>
              <a:t>η</a:t>
            </a:r>
            <a:r>
              <a:rPr lang="en-US" sz="1600" baseline="-25000" dirty="0" err="1" smtClean="0">
                <a:latin typeface="Cambria"/>
                <a:cs typeface="Cambria"/>
              </a:rPr>
              <a:t>j</a:t>
            </a:r>
            <a:r>
              <a:rPr lang="en-US" sz="1600" baseline="-25000" dirty="0" smtClean="0">
                <a:latin typeface="Cambria"/>
                <a:cs typeface="Cambria"/>
              </a:rPr>
              <a:t>’</a:t>
            </a:r>
            <a:r>
              <a:rPr lang="en-US" sz="1600" dirty="0" smtClean="0">
                <a:latin typeface="Cambria"/>
                <a:cs typeface="Cambria"/>
              </a:rPr>
              <a:t>|:  2j1t  divided into: </a:t>
            </a:r>
          </a:p>
          <a:p>
            <a:r>
              <a:rPr lang="en-US" sz="1600" dirty="0" smtClean="0">
                <a:latin typeface="Cambria"/>
                <a:cs typeface="Cambria"/>
              </a:rPr>
              <a:t>SR (130 &lt; </a:t>
            </a:r>
            <a:r>
              <a:rPr lang="en-US" sz="1600" dirty="0" err="1" smtClean="0">
                <a:latin typeface="Cambria"/>
                <a:cs typeface="Cambria"/>
              </a:rPr>
              <a:t>m</a:t>
            </a:r>
            <a:r>
              <a:rPr lang="en-US" sz="1600" baseline="-25000" dirty="0" err="1" smtClean="0">
                <a:latin typeface="Cambria"/>
                <a:cs typeface="Cambria"/>
              </a:rPr>
              <a:t>lνb</a:t>
            </a:r>
            <a:r>
              <a:rPr lang="en-US" sz="1600" dirty="0" smtClean="0">
                <a:latin typeface="Cambria"/>
                <a:cs typeface="Cambria"/>
              </a:rPr>
              <a:t> &lt; 220 GeV) and SB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88327" y="5581473"/>
            <a:ext cx="3828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1200" i="1" dirty="0" smtClean="0">
                <a:latin typeface="Cambria"/>
                <a:cs typeface="Cambria"/>
              </a:rPr>
              <a:t>2/3jets 1tag: signal region </a:t>
            </a:r>
          </a:p>
          <a:p>
            <a:pPr lvl="1" algn="ctr"/>
            <a:r>
              <a:rPr lang="en-US" sz="1200" i="1" dirty="0" smtClean="0">
                <a:latin typeface="Cambria"/>
                <a:cs typeface="Cambria"/>
              </a:rPr>
              <a:t>2/3jets 0tags: W+jets enriched</a:t>
            </a:r>
          </a:p>
          <a:p>
            <a:pPr lvl="1" algn="ctr"/>
            <a:r>
              <a:rPr lang="en-US" sz="1200" i="1" dirty="0" smtClean="0">
                <a:latin typeface="Cambria"/>
                <a:cs typeface="Cambria"/>
              </a:rPr>
              <a:t>3jets 2tag,  4jets 0/1/2ttags: ttbar enriched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9667" y="1271577"/>
            <a:ext cx="252140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ATLAS:  NN (+cut-based) 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L = 1.04 fb</a:t>
            </a:r>
            <a:r>
              <a:rPr lang="en-US" sz="1600" baseline="30000" dirty="0" smtClean="0">
                <a:latin typeface="Cambria"/>
                <a:cs typeface="Cambria"/>
              </a:rPr>
              <a:t>-1</a:t>
            </a:r>
            <a:endParaRPr lang="en-US" sz="1600" dirty="0" smtClean="0">
              <a:latin typeface="Cambria"/>
              <a:cs typeface="Cambria"/>
            </a:endParaRPr>
          </a:p>
          <a:p>
            <a:pPr algn="ctr"/>
            <a:endParaRPr lang="en-US" sz="1600" dirty="0" smtClean="0">
              <a:latin typeface="Cambria"/>
              <a:cs typeface="Cambria"/>
            </a:endParaRP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CMS:  NN, BDT, |</a:t>
            </a:r>
            <a:r>
              <a:rPr lang="en-US" sz="1600" dirty="0" err="1" smtClean="0">
                <a:latin typeface="Cambria"/>
                <a:cs typeface="Cambria"/>
              </a:rPr>
              <a:t>η</a:t>
            </a:r>
            <a:r>
              <a:rPr lang="en-US" sz="1600" baseline="-25000" dirty="0" err="1" smtClean="0">
                <a:latin typeface="Cambria"/>
                <a:cs typeface="Cambria"/>
              </a:rPr>
              <a:t>j</a:t>
            </a:r>
            <a:r>
              <a:rPr lang="en-US" sz="1600" baseline="-25000" dirty="0" smtClean="0">
                <a:latin typeface="Cambria"/>
                <a:cs typeface="Cambria"/>
              </a:rPr>
              <a:t>’</a:t>
            </a:r>
            <a:r>
              <a:rPr lang="en-US" sz="1600" dirty="0" smtClean="0">
                <a:latin typeface="Cambria"/>
                <a:cs typeface="Cambria"/>
              </a:rPr>
              <a:t>| fit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L =1.17 (µ) / 1.56(e) fb</a:t>
            </a:r>
            <a:r>
              <a:rPr lang="en-US" sz="1600" baseline="30000" dirty="0" smtClean="0">
                <a:latin typeface="Cambria"/>
                <a:cs typeface="Cambria"/>
              </a:rPr>
              <a:t>-1</a:t>
            </a:r>
          </a:p>
        </p:txBody>
      </p:sp>
      <p:pic>
        <p:nvPicPr>
          <p:cNvPr id="23" name="Picture 22" descr="ATLAS_White_480x720_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24" name="Picture 23" descr="cms-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180" y="3050060"/>
            <a:ext cx="3484690" cy="3267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3" y="3050060"/>
            <a:ext cx="3436087" cy="316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t-channel at √s = 7 TeV: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206740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9FB8CD"/>
                </a:solidFill>
              </a:rPr>
              <a:t>Background estimation:</a:t>
            </a:r>
          </a:p>
          <a:p>
            <a:pPr lvl="1"/>
            <a:r>
              <a:rPr lang="en-US" sz="1600" b="1" dirty="0" smtClean="0"/>
              <a:t>QCD multijet</a:t>
            </a:r>
            <a:r>
              <a:rPr lang="en-US" sz="1600" dirty="0" smtClean="0"/>
              <a:t>: data-driven. Maximum likelihood fit to MET or </a:t>
            </a:r>
            <a:r>
              <a:rPr lang="en-US" sz="1600" dirty="0" err="1" smtClean="0"/>
              <a:t>m</a:t>
            </a:r>
            <a:r>
              <a:rPr lang="en-US" sz="1600" baseline="-25000" dirty="0" err="1" smtClean="0"/>
              <a:t>T</a:t>
            </a:r>
            <a:r>
              <a:rPr lang="en-US" sz="1600" dirty="0" err="1" smtClean="0"/>
              <a:t>(W</a:t>
            </a:r>
            <a:r>
              <a:rPr lang="en-US" sz="1600" dirty="0" smtClean="0"/>
              <a:t>) (CMS µ channel). Templates from data: inverting isolation (CMS, µ), failing some conditions (CMS e), replacing the electron requirement by a jet requirement (jet-electron model, ATLAS)</a:t>
            </a:r>
          </a:p>
          <a:p>
            <a:pPr lvl="1"/>
            <a:r>
              <a:rPr lang="en-US" sz="1600" b="1" dirty="0" smtClean="0"/>
              <a:t>W+jets: </a:t>
            </a:r>
            <a:r>
              <a:rPr lang="en-US" sz="1600" b="1" dirty="0" smtClean="0">
                <a:solidFill>
                  <a:schemeClr val="accent1"/>
                </a:solidFill>
              </a:rPr>
              <a:t>ATLAS</a:t>
            </a:r>
            <a:r>
              <a:rPr lang="en-US" sz="1600" dirty="0" smtClean="0"/>
              <a:t> distributions from MC, normalization from data. </a:t>
            </a:r>
            <a:r>
              <a:rPr lang="en-US" sz="1600" b="1" dirty="0" smtClean="0">
                <a:solidFill>
                  <a:srgbClr val="727CA3"/>
                </a:solidFill>
              </a:rPr>
              <a:t>CMS</a:t>
            </a:r>
            <a:r>
              <a:rPr lang="en-US" sz="1600" dirty="0" smtClean="0"/>
              <a:t> checked in CR, estimated from SB to SR in |</a:t>
            </a:r>
            <a:r>
              <a:rPr lang="en-US" sz="1600" dirty="0" err="1" smtClean="0"/>
              <a:t>η</a:t>
            </a:r>
            <a:r>
              <a:rPr lang="en-US" sz="1600" baseline="-25000" dirty="0" err="1" smtClean="0"/>
              <a:t>j</a:t>
            </a:r>
            <a:r>
              <a:rPr lang="en-US" sz="1600" baseline="-25000" dirty="0" smtClean="0"/>
              <a:t>’</a:t>
            </a:r>
            <a:r>
              <a:rPr lang="en-US" sz="1600" dirty="0" smtClean="0"/>
              <a:t>|</a:t>
            </a:r>
          </a:p>
        </p:txBody>
      </p:sp>
      <p:sp>
        <p:nvSpPr>
          <p:cNvPr id="6" name="Rectangle 5"/>
          <p:cNvSpPr/>
          <p:nvPr/>
        </p:nvSpPr>
        <p:spPr>
          <a:xfrm>
            <a:off x="81093" y="89972"/>
            <a:ext cx="2421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hlinkClick r:id="rId4"/>
              </a:rPr>
              <a:t>Phys.Lett.B 717(2012) 330-350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380371" y="61617"/>
            <a:ext cx="1528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hlinkClick r:id="rId5"/>
              </a:rPr>
              <a:t>JHEP12(2012) 035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80533" y="3040554"/>
            <a:ext cx="203435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ambria"/>
                <a:cs typeface="Cambria"/>
              </a:rPr>
              <a:t>ATLAS:</a:t>
            </a:r>
          </a:p>
          <a:p>
            <a:r>
              <a:rPr lang="en-US" sz="1400" b="1" dirty="0" smtClean="0">
                <a:latin typeface="Cambria"/>
                <a:cs typeface="Cambria"/>
              </a:rPr>
              <a:t>NN:  </a:t>
            </a:r>
            <a:r>
              <a:rPr lang="en-US" sz="1400" dirty="0" smtClean="0">
                <a:latin typeface="Cambria"/>
                <a:cs typeface="Cambria"/>
              </a:rPr>
              <a:t>12 variables (2 jet), 18 variables (3jet), most discriminant:  </a:t>
            </a:r>
            <a:r>
              <a:rPr lang="en-US" sz="1400" dirty="0" err="1" smtClean="0">
                <a:latin typeface="Cambria"/>
                <a:cs typeface="Cambria"/>
              </a:rPr>
              <a:t>m</a:t>
            </a:r>
            <a:r>
              <a:rPr lang="en-US" sz="1400" baseline="-25000" dirty="0" err="1" smtClean="0">
                <a:latin typeface="Cambria"/>
                <a:cs typeface="Cambria"/>
              </a:rPr>
              <a:t>lbν</a:t>
            </a:r>
            <a:r>
              <a:rPr lang="en-US" sz="1400" dirty="0" smtClean="0">
                <a:latin typeface="Cambria"/>
                <a:cs typeface="Cambria"/>
              </a:rPr>
              <a:t>, m</a:t>
            </a:r>
            <a:r>
              <a:rPr lang="en-US" sz="1400" baseline="-25000" dirty="0" smtClean="0">
                <a:latin typeface="Cambria"/>
                <a:cs typeface="Cambria"/>
              </a:rPr>
              <a:t>j1j2</a:t>
            </a:r>
            <a:endParaRPr lang="en-US" sz="1400" dirty="0" smtClean="0">
              <a:latin typeface="Cambria"/>
              <a:cs typeface="Cambria"/>
            </a:endParaRPr>
          </a:p>
          <a:p>
            <a:r>
              <a:rPr lang="en-US" sz="1400" b="1" dirty="0" smtClean="0">
                <a:latin typeface="Cambria"/>
                <a:cs typeface="Cambria"/>
              </a:rPr>
              <a:t>Cut-based: </a:t>
            </a:r>
            <a:r>
              <a:rPr lang="en-US" sz="1400" dirty="0" smtClean="0">
                <a:latin typeface="Cambria"/>
                <a:cs typeface="Cambria"/>
              </a:rPr>
              <a:t>5 variables (also used by the NN)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5931" y="4540468"/>
            <a:ext cx="2485577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27CA3"/>
                </a:solidFill>
                <a:latin typeface="Cambria"/>
                <a:cs typeface="Cambria"/>
              </a:rPr>
              <a:t>CMS:</a:t>
            </a:r>
          </a:p>
          <a:p>
            <a:r>
              <a:rPr lang="en-US" sz="1400" b="1" dirty="0" smtClean="0">
                <a:latin typeface="Cambria"/>
                <a:cs typeface="Cambria"/>
              </a:rPr>
              <a:t>NN: </a:t>
            </a:r>
            <a:r>
              <a:rPr lang="en-US" sz="1400" dirty="0" smtClean="0">
                <a:latin typeface="Cambria"/>
                <a:cs typeface="Cambria"/>
              </a:rPr>
              <a:t>37 variables (µ), 38 variables (e), |</a:t>
            </a:r>
            <a:r>
              <a:rPr lang="en-US" sz="1400" dirty="0" err="1" smtClean="0">
                <a:latin typeface="Cambria"/>
                <a:cs typeface="Cambria"/>
              </a:rPr>
              <a:t>η</a:t>
            </a:r>
            <a:r>
              <a:rPr lang="en-US" sz="1400" baseline="-25000" dirty="0" err="1" smtClean="0">
                <a:latin typeface="Cambria"/>
                <a:cs typeface="Cambria"/>
              </a:rPr>
              <a:t>j</a:t>
            </a:r>
            <a:r>
              <a:rPr lang="en-US" sz="1400" baseline="-25000" dirty="0" smtClean="0">
                <a:latin typeface="Cambria"/>
                <a:cs typeface="Cambria"/>
              </a:rPr>
              <a:t>’</a:t>
            </a:r>
            <a:r>
              <a:rPr lang="en-US" sz="1400" dirty="0" smtClean="0">
                <a:latin typeface="Cambria"/>
                <a:cs typeface="Cambria"/>
              </a:rPr>
              <a:t>| highest rank</a:t>
            </a:r>
          </a:p>
          <a:p>
            <a:r>
              <a:rPr lang="en-US" sz="1400" b="1" dirty="0" smtClean="0">
                <a:latin typeface="Cambria"/>
                <a:cs typeface="Cambria"/>
              </a:rPr>
              <a:t>BDT: </a:t>
            </a:r>
            <a:r>
              <a:rPr lang="en-US" sz="1400" dirty="0" smtClean="0">
                <a:latin typeface="Cambria"/>
                <a:cs typeface="Cambria"/>
              </a:rPr>
              <a:t>11 variables</a:t>
            </a:r>
          </a:p>
          <a:p>
            <a:r>
              <a:rPr lang="en-US" sz="1400" b="1" dirty="0" smtClean="0">
                <a:latin typeface="Cambria"/>
                <a:cs typeface="Cambria"/>
              </a:rPr>
              <a:t>|</a:t>
            </a:r>
            <a:r>
              <a:rPr lang="en-US" sz="1400" b="1" dirty="0" err="1" smtClean="0">
                <a:latin typeface="Cambria"/>
                <a:cs typeface="Cambria"/>
              </a:rPr>
              <a:t>η</a:t>
            </a:r>
            <a:r>
              <a:rPr lang="en-US" sz="1400" b="1" baseline="-25000" dirty="0" err="1" smtClean="0">
                <a:latin typeface="Cambria"/>
                <a:cs typeface="Cambria"/>
              </a:rPr>
              <a:t>j</a:t>
            </a:r>
            <a:r>
              <a:rPr lang="en-US" sz="1400" b="1" baseline="-25000" dirty="0" smtClean="0">
                <a:latin typeface="Cambria"/>
                <a:cs typeface="Cambria"/>
              </a:rPr>
              <a:t>’</a:t>
            </a:r>
            <a:r>
              <a:rPr lang="en-US" sz="1400" b="1" dirty="0" smtClean="0">
                <a:latin typeface="Cambria"/>
                <a:cs typeface="Cambria"/>
              </a:rPr>
              <a:t>| </a:t>
            </a:r>
            <a:r>
              <a:rPr lang="en-US" sz="1400" dirty="0" smtClean="0">
                <a:latin typeface="Cambria"/>
                <a:cs typeface="Cambria"/>
              </a:rPr>
              <a:t>fit in the SR </a:t>
            </a:r>
          </a:p>
        </p:txBody>
      </p:sp>
      <p:pic>
        <p:nvPicPr>
          <p:cNvPr id="16" name="Picture 15" descr="ATLAS_White_480x720_0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17" name="Picture 16" descr="cms-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7 TeV: 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ATLAS:</a:t>
            </a:r>
          </a:p>
          <a:p>
            <a:pPr lvl="1">
              <a:buNone/>
            </a:pPr>
            <a:r>
              <a:rPr lang="en-US" sz="1600" dirty="0" smtClean="0"/>
              <a:t>Maximum likelihood fit to the NN output</a:t>
            </a:r>
          </a:p>
          <a:p>
            <a:pPr lvl="1">
              <a:buNone/>
            </a:pPr>
            <a:r>
              <a:rPr lang="en-US" sz="1600" dirty="0" smtClean="0"/>
              <a:t>Cut-based: 4 channels (</a:t>
            </a:r>
            <a:r>
              <a:rPr lang="en-US" sz="1600" dirty="0" err="1" smtClean="0"/>
              <a:t>l</a:t>
            </a:r>
            <a:r>
              <a:rPr lang="en-US" sz="1600" baseline="30000" dirty="0" err="1" smtClean="0"/>
              <a:t>+</a:t>
            </a:r>
            <a:r>
              <a:rPr lang="en-US" sz="1600" dirty="0" err="1" smtClean="0"/>
              <a:t>/l</a:t>
            </a:r>
            <a:r>
              <a:rPr lang="en-US" sz="1600" baseline="30000" dirty="0" smtClean="0"/>
              <a:t>-</a:t>
            </a:r>
            <a:r>
              <a:rPr lang="en-US" sz="1600" dirty="0" smtClean="0"/>
              <a:t>,  2/3 jets treated separately)</a:t>
            </a:r>
          </a:p>
          <a:p>
            <a:pPr lvl="1">
              <a:buNone/>
            </a:pPr>
            <a:r>
              <a:rPr lang="en-US" sz="1600" dirty="0" smtClean="0"/>
              <a:t>Main systematics: ISR/FSR, b-tagging </a:t>
            </a:r>
          </a:p>
          <a:p>
            <a:pPr lvl="1">
              <a:buNone/>
            </a:pPr>
            <a:r>
              <a:rPr lang="en-US" sz="1600" dirty="0" smtClean="0"/>
              <a:t>Results:</a:t>
            </a:r>
          </a:p>
          <a:p>
            <a:pPr lvl="1"/>
            <a:r>
              <a:rPr lang="en-US" sz="1600" b="1" dirty="0" smtClean="0">
                <a:solidFill>
                  <a:srgbClr val="727CA3"/>
                </a:solidFill>
              </a:rPr>
              <a:t>NN: </a:t>
            </a:r>
            <a:r>
              <a:rPr lang="en-US" sz="1600" b="1" dirty="0" err="1" smtClean="0">
                <a:solidFill>
                  <a:srgbClr val="727CA3"/>
                </a:solidFill>
              </a:rPr>
              <a:t>σ</a:t>
            </a:r>
            <a:r>
              <a:rPr lang="en-US" sz="1600" b="1" baseline="-25000" dirty="0" err="1" smtClean="0">
                <a:solidFill>
                  <a:srgbClr val="727CA3"/>
                </a:solidFill>
              </a:rPr>
              <a:t>t</a:t>
            </a:r>
            <a:r>
              <a:rPr lang="en-US" sz="1600" b="1" baseline="-25000" dirty="0" smtClean="0">
                <a:solidFill>
                  <a:srgbClr val="727CA3"/>
                </a:solidFill>
              </a:rPr>
              <a:t>-channel </a:t>
            </a:r>
            <a:r>
              <a:rPr lang="en-US" sz="1600" b="1" dirty="0" smtClean="0">
                <a:solidFill>
                  <a:srgbClr val="727CA3"/>
                </a:solidFill>
              </a:rPr>
              <a:t>= 83±4(stat) +20-19(syst) pb = </a:t>
            </a:r>
            <a:r>
              <a:rPr lang="en-US" sz="1600" b="1" u="sng" dirty="0" smtClean="0">
                <a:solidFill>
                  <a:srgbClr val="727CA3"/>
                </a:solidFill>
              </a:rPr>
              <a:t>83 ± 20 pb</a:t>
            </a:r>
          </a:p>
          <a:p>
            <a:pPr lvl="1"/>
            <a:r>
              <a:rPr lang="en-US" sz="1600" dirty="0" smtClean="0"/>
              <a:t>Cut-based: </a:t>
            </a:r>
            <a:r>
              <a:rPr lang="en-US" sz="1600" dirty="0" err="1" smtClean="0"/>
              <a:t>σ</a:t>
            </a:r>
            <a:r>
              <a:rPr lang="en-US" sz="1600" baseline="-25000" dirty="0" err="1" smtClean="0"/>
              <a:t>t</a:t>
            </a:r>
            <a:r>
              <a:rPr lang="en-US" sz="1600" baseline="-25000" dirty="0" smtClean="0"/>
              <a:t>-channel </a:t>
            </a:r>
            <a:r>
              <a:rPr lang="en-US" sz="1600" dirty="0" smtClean="0"/>
              <a:t>= 92+29-26 pb</a:t>
            </a:r>
          </a:p>
          <a:p>
            <a:pPr lvl="1"/>
            <a:r>
              <a:rPr lang="en-US" sz="1600" b="1" dirty="0" smtClean="0"/>
              <a:t>|</a:t>
            </a:r>
            <a:r>
              <a:rPr lang="en-US" sz="1600" b="1" dirty="0" err="1" smtClean="0"/>
              <a:t>V</a:t>
            </a:r>
            <a:r>
              <a:rPr lang="en-US" sz="1600" b="1" baseline="-25000" dirty="0" err="1" smtClean="0"/>
              <a:t>tb</a:t>
            </a:r>
            <a:r>
              <a:rPr lang="en-US" sz="1600" b="1" dirty="0" smtClean="0"/>
              <a:t>| = 1.13+0.14-0.13</a:t>
            </a:r>
            <a:r>
              <a:rPr lang="en-US" sz="1600" dirty="0" smtClean="0"/>
              <a:t>, constrained (|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≤ 1) </a:t>
            </a:r>
            <a:r>
              <a:rPr lang="en-US" sz="1600" b="1" dirty="0" smtClean="0"/>
              <a:t>|</a:t>
            </a:r>
            <a:r>
              <a:rPr lang="en-US" sz="1600" b="1" dirty="0" err="1" smtClean="0"/>
              <a:t>V</a:t>
            </a:r>
            <a:r>
              <a:rPr lang="en-US" sz="1600" b="1" baseline="-25000" dirty="0" err="1" smtClean="0"/>
              <a:t>tb</a:t>
            </a:r>
            <a:r>
              <a:rPr lang="en-US" sz="1600" b="1" dirty="0" smtClean="0"/>
              <a:t>| &gt; 0.75 </a:t>
            </a:r>
            <a:r>
              <a:rPr lang="en-US" sz="1600" dirty="0" smtClean="0"/>
              <a:t>at 95%CL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CMS:</a:t>
            </a:r>
          </a:p>
          <a:p>
            <a:pPr lvl="1">
              <a:buNone/>
            </a:pPr>
            <a:r>
              <a:rPr lang="en-US" sz="1600" dirty="0" smtClean="0"/>
              <a:t>Results:</a:t>
            </a:r>
          </a:p>
          <a:p>
            <a:pPr lvl="2"/>
            <a:r>
              <a:rPr lang="en-US" sz="1600" dirty="0" smtClean="0"/>
              <a:t>|</a:t>
            </a:r>
            <a:r>
              <a:rPr lang="en-US" sz="1600" dirty="0" err="1" smtClean="0"/>
              <a:t>η</a:t>
            </a:r>
            <a:r>
              <a:rPr lang="en-US" sz="1600" baseline="-25000" dirty="0" err="1" smtClean="0"/>
              <a:t>j</a:t>
            </a:r>
            <a:r>
              <a:rPr lang="en-US" sz="1600" baseline="-25000" dirty="0" smtClean="0"/>
              <a:t>’</a:t>
            </a:r>
            <a:r>
              <a:rPr lang="en-US" sz="1600" dirty="0" smtClean="0"/>
              <a:t>|: </a:t>
            </a:r>
            <a:r>
              <a:rPr lang="en-US" sz="1600" dirty="0" err="1" smtClean="0"/>
              <a:t>σ</a:t>
            </a:r>
            <a:r>
              <a:rPr lang="en-US" sz="1600" baseline="-25000" dirty="0" err="1" smtClean="0"/>
              <a:t>t</a:t>
            </a:r>
            <a:r>
              <a:rPr lang="en-US" sz="1600" baseline="-25000" dirty="0" smtClean="0"/>
              <a:t>-channel </a:t>
            </a:r>
            <a:r>
              <a:rPr lang="en-US" sz="1600" dirty="0" smtClean="0"/>
              <a:t>=  70.0±6.0(stat)±6.5(syst)±3.6(th)±1.5(lumi) pb</a:t>
            </a:r>
          </a:p>
          <a:p>
            <a:pPr lvl="2"/>
            <a:r>
              <a:rPr lang="en-US" sz="1600" dirty="0" smtClean="0"/>
              <a:t>NN: </a:t>
            </a:r>
            <a:r>
              <a:rPr lang="en-US" sz="1600" dirty="0" err="1" smtClean="0"/>
              <a:t>σ</a:t>
            </a:r>
            <a:r>
              <a:rPr lang="en-US" sz="1600" baseline="-25000" dirty="0" err="1" smtClean="0"/>
              <a:t>t</a:t>
            </a:r>
            <a:r>
              <a:rPr lang="en-US" sz="1600" baseline="-25000" dirty="0" smtClean="0"/>
              <a:t>-channel </a:t>
            </a:r>
            <a:r>
              <a:rPr lang="en-US" sz="1600" dirty="0" smtClean="0"/>
              <a:t>= 68.1±4.1(stat)±3.4(syst)+3.3-4.3(th)±1.5(lumi) pb</a:t>
            </a:r>
          </a:p>
          <a:p>
            <a:pPr lvl="2"/>
            <a:r>
              <a:rPr lang="en-US" sz="1600" dirty="0" smtClean="0"/>
              <a:t>BDT: </a:t>
            </a:r>
            <a:r>
              <a:rPr lang="en-US" sz="1600" dirty="0" err="1" smtClean="0"/>
              <a:t>σ</a:t>
            </a:r>
            <a:r>
              <a:rPr lang="en-US" sz="1600" baseline="-25000" dirty="0" err="1" smtClean="0"/>
              <a:t>t</a:t>
            </a:r>
            <a:r>
              <a:rPr lang="en-US" sz="1600" baseline="-25000" dirty="0" smtClean="0"/>
              <a:t>-channel </a:t>
            </a:r>
            <a:r>
              <a:rPr lang="en-US" sz="1600" dirty="0" smtClean="0"/>
              <a:t>=  66.6±4.0(stat)±3.3(syst)+3.9-3.3(th)±1.5(lumi) pb</a:t>
            </a:r>
          </a:p>
          <a:p>
            <a:pPr lvl="1"/>
            <a:r>
              <a:rPr lang="en-US" sz="1600" dirty="0" smtClean="0"/>
              <a:t>Combination: </a:t>
            </a:r>
          </a:p>
          <a:p>
            <a:pPr lvl="2"/>
            <a:r>
              <a:rPr lang="en-US" sz="1600" b="1" dirty="0" err="1" smtClean="0">
                <a:solidFill>
                  <a:schemeClr val="accent1"/>
                </a:solidFill>
              </a:rPr>
              <a:t>σ</a:t>
            </a:r>
            <a:r>
              <a:rPr lang="en-US" sz="1600" b="1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sz="1600" b="1" baseline="-25000" dirty="0" smtClean="0">
                <a:solidFill>
                  <a:schemeClr val="accent1"/>
                </a:solidFill>
              </a:rPr>
              <a:t>-channel </a:t>
            </a:r>
            <a:r>
              <a:rPr lang="en-US" sz="1600" b="1" dirty="0" smtClean="0">
                <a:solidFill>
                  <a:schemeClr val="accent1"/>
                </a:solidFill>
              </a:rPr>
              <a:t>= 67.2±3.7(stat)±3.0(syst)±3.5(th)±1.5(lumi) pb = </a:t>
            </a:r>
            <a:r>
              <a:rPr lang="en-US" sz="1600" b="1" u="sng" dirty="0" smtClean="0">
                <a:solidFill>
                  <a:schemeClr val="accent1"/>
                </a:solidFill>
              </a:rPr>
              <a:t>67.2±6.1 pb </a:t>
            </a:r>
          </a:p>
          <a:p>
            <a:pPr lvl="2"/>
            <a:r>
              <a:rPr lang="en-US" sz="1600" b="1" dirty="0" smtClean="0"/>
              <a:t>|</a:t>
            </a:r>
            <a:r>
              <a:rPr lang="en-US" sz="1600" b="1" dirty="0" err="1" smtClean="0"/>
              <a:t>V</a:t>
            </a:r>
            <a:r>
              <a:rPr lang="en-US" sz="1600" b="1" baseline="-25000" dirty="0" err="1" smtClean="0"/>
              <a:t>tb</a:t>
            </a:r>
            <a:r>
              <a:rPr lang="en-US" sz="1600" b="1" dirty="0" smtClean="0"/>
              <a:t>| = 1.020 ± 0.046 ± 0.017</a:t>
            </a:r>
            <a:r>
              <a:rPr lang="en-US" sz="1600" dirty="0" smtClean="0"/>
              <a:t>, constrained </a:t>
            </a:r>
            <a:r>
              <a:rPr lang="en-US" sz="1600" b="1" dirty="0" smtClean="0"/>
              <a:t>|</a:t>
            </a:r>
            <a:r>
              <a:rPr lang="en-US" sz="1600" b="1" dirty="0" err="1" smtClean="0"/>
              <a:t>V</a:t>
            </a:r>
            <a:r>
              <a:rPr lang="en-US" sz="1600" b="1" baseline="-25000" dirty="0" err="1" smtClean="0"/>
              <a:t>tb</a:t>
            </a:r>
            <a:r>
              <a:rPr lang="en-US" sz="1600" b="1" dirty="0" smtClean="0"/>
              <a:t>| &gt; 0.92 </a:t>
            </a:r>
            <a:r>
              <a:rPr lang="en-US" sz="1600" dirty="0" smtClean="0"/>
              <a:t>at 95% CL</a:t>
            </a:r>
          </a:p>
          <a:p>
            <a:endParaRPr lang="en-US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1093" y="89972"/>
            <a:ext cx="2421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hlinkClick r:id="rId2"/>
              </a:rPr>
              <a:t>Phys.Lett.B 717(2012) 330-350</a:t>
            </a:r>
            <a:endParaRPr lang="en-US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498208" y="74711"/>
            <a:ext cx="1528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hlinkClick r:id="rId3"/>
              </a:rPr>
              <a:t>JHEP12(2012) 035</a:t>
            </a:r>
            <a:endParaRPr lang="en-US" sz="1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235148" y="1385390"/>
            <a:ext cx="2740152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SM expectation</a:t>
            </a:r>
          </a:p>
          <a:p>
            <a:pPr algn="ctr"/>
            <a:r>
              <a:rPr lang="en-US" sz="16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t</a:t>
            </a:r>
            <a:r>
              <a:rPr lang="en-US" sz="1600" b="1" baseline="-25000" dirty="0" smtClean="0">
                <a:solidFill>
                  <a:srgbClr val="3E5D78"/>
                </a:solidFill>
                <a:latin typeface="Cambria"/>
                <a:cs typeface="Cambria"/>
              </a:rPr>
              <a:t>-channel </a:t>
            </a:r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= 65.9 (+2.1-0.7) (+1.5-1.7) pb</a:t>
            </a:r>
          </a:p>
          <a:p>
            <a:pPr algn="ctr"/>
            <a:r>
              <a:rPr lang="en-US" sz="1600" dirty="0" smtClean="0">
                <a:hlinkClick r:id="rId4"/>
              </a:rPr>
              <a:t>http://arxiv.org/abs/1210.7813v2</a:t>
            </a:r>
            <a:endParaRPr lang="en-US" sz="1600" dirty="0" smtClean="0"/>
          </a:p>
        </p:txBody>
      </p:sp>
      <p:pic>
        <p:nvPicPr>
          <p:cNvPr id="21" name="Picture 20" descr="ATLAS_White_480x720_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22" name="Picture 21" descr="cms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66111" y="1128518"/>
            <a:ext cx="5250393" cy="2866140"/>
          </a:xfrm>
        </p:spPr>
        <p:txBody>
          <a:bodyPr>
            <a:noAutofit/>
          </a:bodyPr>
          <a:lstStyle/>
          <a:p>
            <a:r>
              <a:rPr lang="en-US" sz="1600" dirty="0" smtClean="0"/>
              <a:t>Similar strategy, slightly different cuts:</a:t>
            </a:r>
          </a:p>
          <a:p>
            <a:pPr lvl="1"/>
            <a:r>
              <a:rPr lang="en-US" sz="1400" dirty="0" smtClean="0"/>
              <a:t>MET &gt; 30 GeV,  m</a:t>
            </a:r>
            <a:r>
              <a:rPr lang="en-US" sz="1400" baseline="-25000" dirty="0" smtClean="0"/>
              <a:t>T</a:t>
            </a:r>
            <a:r>
              <a:rPr lang="en-US" sz="1400" dirty="0" smtClean="0"/>
              <a:t>(W) &gt; 30 GeV</a:t>
            </a:r>
          </a:p>
          <a:p>
            <a:pPr lvl="1"/>
            <a:r>
              <a:rPr lang="en-US" sz="1400" dirty="0" smtClean="0"/>
              <a:t>p</a:t>
            </a:r>
            <a:r>
              <a:rPr lang="en-US" sz="1400" baseline="-25000" dirty="0" smtClean="0"/>
              <a:t>T</a:t>
            </a:r>
            <a:r>
              <a:rPr lang="en-US" sz="1400" dirty="0" smtClean="0"/>
              <a:t> cut for (forward) jets &gt; 30 GeV (50 GeV)</a:t>
            </a:r>
          </a:p>
          <a:p>
            <a:r>
              <a:rPr lang="en-US" sz="1600" b="1" dirty="0" smtClean="0">
                <a:solidFill>
                  <a:srgbClr val="727CA3"/>
                </a:solidFill>
              </a:rPr>
              <a:t>Background estimation:</a:t>
            </a:r>
          </a:p>
          <a:p>
            <a:pPr lvl="1"/>
            <a:r>
              <a:rPr lang="en-US" sz="1400" dirty="0" smtClean="0"/>
              <a:t>Multijet: same method. W+jets: simulation, fractions </a:t>
            </a:r>
            <a:r>
              <a:rPr lang="en-US" sz="1400" dirty="0" smtClean="0"/>
              <a:t>scaled from </a:t>
            </a:r>
            <a:r>
              <a:rPr lang="en-US" sz="1400" dirty="0" smtClean="0"/>
              <a:t>data</a:t>
            </a:r>
            <a:endParaRPr lang="en-US" sz="1400" dirty="0" smtClean="0"/>
          </a:p>
          <a:p>
            <a:r>
              <a:rPr lang="en-US" sz="1600" b="1" dirty="0" smtClean="0"/>
              <a:t>Analysis:</a:t>
            </a:r>
          </a:p>
          <a:p>
            <a:pPr lvl="1"/>
            <a:r>
              <a:rPr lang="en-US" sz="1400" dirty="0" smtClean="0"/>
              <a:t>NN: 15 variables 2j1t, 19 variables 3j1t</a:t>
            </a:r>
          </a:p>
          <a:p>
            <a:pPr lvl="1"/>
            <a:r>
              <a:rPr lang="en-US" sz="1400" dirty="0" smtClean="0"/>
              <a:t>training done in 4 channels (2 regions, </a:t>
            </a:r>
            <a:r>
              <a:rPr lang="en-US" sz="1400" dirty="0" err="1" smtClean="0"/>
              <a:t>l</a:t>
            </a:r>
            <a:r>
              <a:rPr lang="en-US" sz="1400" baseline="30000" dirty="0" smtClean="0"/>
              <a:t>+</a:t>
            </a:r>
            <a:r>
              <a:rPr lang="en-US" sz="1400" dirty="0" smtClean="0"/>
              <a:t> or </a:t>
            </a:r>
            <a:r>
              <a:rPr lang="en-US" sz="1400" dirty="0" err="1" smtClean="0"/>
              <a:t>l</a:t>
            </a:r>
            <a:r>
              <a:rPr lang="en-US" sz="1400" baseline="30000" dirty="0" smtClean="0"/>
              <a:t>-</a:t>
            </a:r>
            <a:r>
              <a:rPr lang="en-US" sz="1400" dirty="0" smtClean="0"/>
              <a:t>)</a:t>
            </a:r>
          </a:p>
          <a:p>
            <a:r>
              <a:rPr lang="en-US" sz="1600" dirty="0" smtClean="0"/>
              <a:t>Main systematics: ISR/FSR, multijet normalization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886" y="3994658"/>
            <a:ext cx="3058000" cy="2348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9" y="1282763"/>
            <a:ext cx="3469491" cy="25716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7 TeV: Charge ratio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793" y="3932367"/>
            <a:ext cx="54550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E5D78"/>
                </a:solidFill>
                <a:latin typeface="Cambria"/>
                <a:cs typeface="Cambria"/>
              </a:rPr>
              <a:t>Results: </a:t>
            </a:r>
          </a:p>
          <a:p>
            <a:r>
              <a:rPr lang="en-US" sz="1600" dirty="0" smtClean="0">
                <a:latin typeface="Cambria"/>
                <a:cs typeface="Cambria"/>
              </a:rPr>
              <a:t>Maximum likelihood fit to the NN output, </a:t>
            </a:r>
            <a:r>
              <a:rPr lang="en-US" sz="1600" dirty="0" err="1" smtClean="0">
                <a:latin typeface="Cambria"/>
                <a:cs typeface="Cambria"/>
              </a:rPr>
              <a:t>l</a:t>
            </a:r>
            <a:r>
              <a:rPr lang="en-US" sz="1600" baseline="30000" dirty="0" err="1" smtClean="0">
                <a:latin typeface="Cambria"/>
                <a:cs typeface="Cambria"/>
              </a:rPr>
              <a:t>+</a:t>
            </a:r>
            <a:r>
              <a:rPr lang="en-US" sz="1600" dirty="0" err="1" smtClean="0">
                <a:latin typeface="Cambria"/>
                <a:cs typeface="Cambria"/>
              </a:rPr>
              <a:t>/l</a:t>
            </a:r>
            <a:r>
              <a:rPr lang="en-US" sz="1600" baseline="30000" dirty="0" smtClean="0">
                <a:latin typeface="Cambria"/>
                <a:cs typeface="Cambria"/>
              </a:rPr>
              <a:t>-</a:t>
            </a:r>
            <a:r>
              <a:rPr lang="en-US" sz="1600" dirty="0" smtClean="0">
                <a:latin typeface="Cambria"/>
                <a:cs typeface="Cambria"/>
              </a:rPr>
              <a:t>  independently:</a:t>
            </a:r>
          </a:p>
          <a:p>
            <a:r>
              <a:rPr lang="en-US" sz="1600" b="1" dirty="0" err="1" smtClean="0"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latin typeface="Cambria"/>
                <a:cs typeface="Cambria"/>
              </a:rPr>
              <a:t>top</a:t>
            </a:r>
            <a:r>
              <a:rPr lang="en-US" sz="1600" b="1" dirty="0" smtClean="0">
                <a:latin typeface="Cambria"/>
                <a:cs typeface="Cambria"/>
              </a:rPr>
              <a:t> = 53.2±1.7(stat)±10.6(syst) pb = 53.2±10.8 pb</a:t>
            </a:r>
          </a:p>
          <a:p>
            <a:r>
              <a:rPr lang="en-US" sz="1600" b="1" dirty="0" err="1" smtClean="0"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latin typeface="Cambria"/>
                <a:cs typeface="Cambria"/>
              </a:rPr>
              <a:t>anti</a:t>
            </a:r>
            <a:r>
              <a:rPr lang="en-US" sz="1600" b="1" baseline="-25000" dirty="0" smtClean="0">
                <a:latin typeface="Cambria"/>
                <a:cs typeface="Cambria"/>
              </a:rPr>
              <a:t>-top</a:t>
            </a:r>
            <a:r>
              <a:rPr lang="en-US" sz="1600" b="1" dirty="0" smtClean="0">
                <a:latin typeface="Cambria"/>
                <a:cs typeface="Cambria"/>
              </a:rPr>
              <a:t>=  29.5±1.5(stat)±7.3(syst) pb = 29.5+7.4-7.5 pb</a:t>
            </a:r>
          </a:p>
          <a:p>
            <a:r>
              <a:rPr lang="en-US" sz="1600" b="1" dirty="0" smtClean="0">
                <a:latin typeface="Cambria"/>
                <a:cs typeface="Cambria"/>
              </a:rPr>
              <a:t>R = 1.81±0.10(stat)+0.21-0.20(syst) = 1.81+0.23-0.22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936" y="5560479"/>
            <a:ext cx="5131728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SM expectation</a:t>
            </a:r>
          </a:p>
          <a:p>
            <a:pPr algn="ctr"/>
            <a:r>
              <a:rPr lang="en-US" sz="14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4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top</a:t>
            </a:r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= 43.0 (+1.6-0.2) ±0.8 pb  </a:t>
            </a:r>
            <a:r>
              <a:rPr lang="en-US" sz="1400" b="1" dirty="0" err="1" smtClean="0">
                <a:solidFill>
                  <a:srgbClr val="3E5D78"/>
                </a:solidFill>
                <a:latin typeface="Cambria"/>
                <a:cs typeface="Cambria"/>
              </a:rPr>
              <a:t>σ</a:t>
            </a:r>
            <a:r>
              <a:rPr lang="en-US" sz="1400" b="1" baseline="-25000" dirty="0" err="1" smtClean="0">
                <a:solidFill>
                  <a:srgbClr val="3E5D78"/>
                </a:solidFill>
                <a:latin typeface="Cambria"/>
                <a:cs typeface="Cambria"/>
              </a:rPr>
              <a:t>anti</a:t>
            </a:r>
            <a:r>
              <a:rPr lang="en-US" sz="1400" b="1" baseline="-25000" dirty="0" smtClean="0">
                <a:solidFill>
                  <a:srgbClr val="3E5D78"/>
                </a:solidFill>
                <a:latin typeface="Cambria"/>
                <a:cs typeface="Cambria"/>
              </a:rPr>
              <a:t>-top</a:t>
            </a:r>
            <a:r>
              <a:rPr lang="en-US" sz="1400" b="1" dirty="0" smtClean="0">
                <a:solidFill>
                  <a:srgbClr val="3E5D78"/>
                </a:solidFill>
                <a:latin typeface="Cambria"/>
                <a:cs typeface="Cambria"/>
              </a:rPr>
              <a:t>= 22.9±0.5 (+0.7-0.9) pb</a:t>
            </a:r>
          </a:p>
          <a:p>
            <a:pPr algn="ctr"/>
            <a:r>
              <a:rPr lang="en-US" sz="1400" dirty="0" smtClean="0">
                <a:hlinkClick r:id="rId4"/>
              </a:rPr>
              <a:t>http://arxiv.org/abs/1210.7813v2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261623" y="152400"/>
            <a:ext cx="204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ATLAS, L = 4.71fb</a:t>
            </a:r>
            <a:r>
              <a:rPr lang="en-US" baseline="30000" dirty="0" smtClean="0">
                <a:latin typeface="Cambria"/>
                <a:cs typeface="Cambria"/>
              </a:rPr>
              <a:t>-1</a:t>
            </a:r>
          </a:p>
        </p:txBody>
      </p:sp>
      <p:pic>
        <p:nvPicPr>
          <p:cNvPr id="13" name="Picture 12" descr="ATLAS_White_480x720_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5336" y="113118"/>
            <a:ext cx="1986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1400" dirty="0" smtClean="0">
                <a:hlinkClick r:id="rId6"/>
              </a:rPr>
              <a:t>ATLAS-CONF-2012-056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8 TeV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3298242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Objects</a:t>
            </a:r>
            <a:r>
              <a:rPr lang="en-US" sz="1600" dirty="0" smtClean="0"/>
              <a:t> (ATLAS/CMS):</a:t>
            </a:r>
          </a:p>
          <a:p>
            <a:pPr lvl="1"/>
            <a:r>
              <a:rPr lang="en-US" sz="1600" dirty="0" smtClean="0"/>
              <a:t>Muons: p</a:t>
            </a:r>
            <a:r>
              <a:rPr lang="en-US" sz="1600" baseline="-25000" dirty="0" smtClean="0"/>
              <a:t>T </a:t>
            </a:r>
            <a:r>
              <a:rPr lang="en-US" sz="1600" dirty="0" smtClean="0"/>
              <a:t>&gt; 25/26 GeV, |η| &lt; 2.5/2.1</a:t>
            </a:r>
          </a:p>
          <a:p>
            <a:pPr lvl="1"/>
            <a:r>
              <a:rPr lang="en-US" sz="1600" dirty="0" smtClean="0"/>
              <a:t>Electrons: E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25 GeV, |η| &lt;  2.47</a:t>
            </a:r>
          </a:p>
          <a:p>
            <a:pPr lvl="1"/>
            <a:r>
              <a:rPr lang="en-US" sz="1600" dirty="0" smtClean="0"/>
              <a:t>Jets: Anti-</a:t>
            </a:r>
            <a:r>
              <a:rPr lang="en-US" sz="1600" dirty="0" err="1" smtClean="0"/>
              <a:t>k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(0.4/0.5)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30/60 GeV, |η| &lt; 4.5 + b-tagging</a:t>
            </a:r>
          </a:p>
          <a:p>
            <a:pPr lvl="0">
              <a:defRPr/>
            </a:pPr>
            <a:r>
              <a:rPr lang="en-US" sz="1600" b="1" dirty="0" smtClean="0">
                <a:solidFill>
                  <a:srgbClr val="727CA3"/>
                </a:solidFill>
              </a:rPr>
              <a:t>Event Selection:</a:t>
            </a:r>
          </a:p>
          <a:p>
            <a:pPr lvl="1"/>
            <a:r>
              <a:rPr lang="en-US" sz="1600" b="1" dirty="0" smtClean="0"/>
              <a:t>Exactly 1 isolated lepton </a:t>
            </a:r>
            <a:endParaRPr lang="en-US" sz="1600" dirty="0" smtClean="0"/>
          </a:p>
          <a:p>
            <a:pPr lvl="1"/>
            <a:r>
              <a:rPr lang="en-US" sz="1600" b="1" dirty="0" smtClean="0"/>
              <a:t>At least 2 jets </a:t>
            </a:r>
          </a:p>
          <a:p>
            <a:pPr lvl="1">
              <a:buNone/>
            </a:pPr>
            <a:r>
              <a:rPr lang="en-US" sz="1600" dirty="0" smtClean="0"/>
              <a:t>	(ATLAS: exactly 2/3, CMS: several regions)</a:t>
            </a:r>
          </a:p>
          <a:p>
            <a:pPr lvl="1"/>
            <a:r>
              <a:rPr lang="en-US" sz="1600" b="1" dirty="0" smtClean="0"/>
              <a:t>Kinematic cuts:</a:t>
            </a:r>
          </a:p>
          <a:p>
            <a:pPr lvl="2"/>
            <a:r>
              <a:rPr lang="en-US" sz="1600" dirty="0" smtClean="0"/>
              <a:t>ATLAS: MET &gt; 30 GeV, </a:t>
            </a:r>
            <a:r>
              <a:rPr lang="en-US" sz="1600" dirty="0" err="1" smtClean="0"/>
              <a:t>m</a:t>
            </a:r>
            <a:r>
              <a:rPr lang="en-US" sz="1600" baseline="-25000" dirty="0" err="1" smtClean="0"/>
              <a:t>T</a:t>
            </a:r>
            <a:r>
              <a:rPr lang="en-US" sz="1600" dirty="0" err="1" smtClean="0"/>
              <a:t>(W</a:t>
            </a:r>
            <a:r>
              <a:rPr lang="en-US" sz="1600" dirty="0" smtClean="0"/>
              <a:t>) &gt; 50 GeV</a:t>
            </a:r>
          </a:p>
          <a:p>
            <a:pPr lvl="2"/>
            <a:r>
              <a:rPr lang="en-US" sz="1600" dirty="0" smtClean="0"/>
              <a:t>CMS: </a:t>
            </a:r>
            <a:r>
              <a:rPr lang="en-US" sz="1600" dirty="0" err="1" smtClean="0"/>
              <a:t>m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(W) &gt; 50 GeV</a:t>
            </a:r>
          </a:p>
          <a:p>
            <a:pPr lvl="2"/>
            <a:endParaRPr lang="en-US" sz="1600" dirty="0" smtClean="0"/>
          </a:p>
          <a:p>
            <a:pPr marL="1005840" lvl="2" indent="-274320">
              <a:buClr>
                <a:schemeClr val="accent2"/>
              </a:buClr>
            </a:pPr>
            <a:endParaRPr lang="en-US" sz="1600" dirty="0" smtClean="0">
              <a:solidFill>
                <a:schemeClr val="tx2"/>
              </a:solidFill>
            </a:endParaRP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endParaRPr lang="en-US" sz="1600" dirty="0" smtClean="0"/>
          </a:p>
          <a:p>
            <a:pPr lvl="0">
              <a:defRPr/>
            </a:pPr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27513" y="4786690"/>
            <a:ext cx="4008751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ATLAS 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Signal region: 1 tag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Control regions: loose b-tagging requirements, vetoing b-tagged events from signal region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8629" y="4786690"/>
            <a:ext cx="4409427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CMS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2j1t  divided into: 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SR (130 &lt; </a:t>
            </a:r>
            <a:r>
              <a:rPr lang="en-US" sz="1600" dirty="0" err="1" smtClean="0">
                <a:latin typeface="Cambria"/>
                <a:cs typeface="Cambria"/>
              </a:rPr>
              <a:t>m</a:t>
            </a:r>
            <a:r>
              <a:rPr lang="en-US" sz="1600" baseline="-25000" dirty="0" err="1" smtClean="0">
                <a:latin typeface="Cambria"/>
                <a:cs typeface="Cambria"/>
              </a:rPr>
              <a:t>lνb</a:t>
            </a:r>
            <a:r>
              <a:rPr lang="en-US" sz="1600" dirty="0" smtClean="0">
                <a:latin typeface="Cambria"/>
                <a:cs typeface="Cambria"/>
              </a:rPr>
              <a:t> &lt; 220 GeV) and SB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+Several jet-tag regions as CR to check input variables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96846" y="1219201"/>
            <a:ext cx="252140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ATLAS:  NN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L = 5.8 fb</a:t>
            </a:r>
            <a:r>
              <a:rPr lang="en-US" sz="1600" baseline="30000" dirty="0" smtClean="0">
                <a:latin typeface="Cambria"/>
                <a:cs typeface="Cambria"/>
              </a:rPr>
              <a:t>-1</a:t>
            </a:r>
            <a:endParaRPr lang="en-US" sz="1600" dirty="0" smtClean="0">
              <a:latin typeface="Cambria"/>
              <a:cs typeface="Cambria"/>
            </a:endParaRPr>
          </a:p>
          <a:p>
            <a:pPr algn="ctr"/>
            <a:endParaRPr lang="en-US" sz="1600" dirty="0" smtClean="0">
              <a:latin typeface="Cambria"/>
              <a:cs typeface="Cambria"/>
            </a:endParaRP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CMS:  |</a:t>
            </a:r>
            <a:r>
              <a:rPr lang="en-US" sz="1600" dirty="0" err="1" smtClean="0">
                <a:latin typeface="Cambria"/>
                <a:cs typeface="Cambria"/>
              </a:rPr>
              <a:t>η</a:t>
            </a:r>
            <a:r>
              <a:rPr lang="en-US" sz="1600" baseline="-25000" dirty="0" err="1" smtClean="0">
                <a:latin typeface="Cambria"/>
                <a:cs typeface="Cambria"/>
              </a:rPr>
              <a:t>j</a:t>
            </a:r>
            <a:r>
              <a:rPr lang="en-US" sz="1600" baseline="-25000" dirty="0" smtClean="0">
                <a:latin typeface="Cambria"/>
                <a:cs typeface="Cambria"/>
              </a:rPr>
              <a:t>’</a:t>
            </a:r>
            <a:r>
              <a:rPr lang="en-US" sz="1600" dirty="0" smtClean="0">
                <a:latin typeface="Cambria"/>
                <a:cs typeface="Cambria"/>
              </a:rPr>
              <a:t>| </a:t>
            </a:r>
            <a:r>
              <a:rPr lang="en-US" sz="1600" b="1" dirty="0" smtClean="0">
                <a:solidFill>
                  <a:srgbClr val="727CA3"/>
                </a:solidFill>
                <a:latin typeface="Cambria"/>
                <a:cs typeface="Cambria"/>
              </a:rPr>
              <a:t>muon channel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L =5.0 fb</a:t>
            </a:r>
            <a:r>
              <a:rPr lang="en-US" sz="1600" baseline="30000" dirty="0" smtClean="0">
                <a:latin typeface="Cambria"/>
                <a:cs typeface="Cambria"/>
              </a:rPr>
              <a:t>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4679" y="73836"/>
            <a:ext cx="183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CMS-PAS-TOP-12-011</a:t>
            </a:r>
            <a:endParaRPr lang="en-US" sz="1400" dirty="0" smtClean="0"/>
          </a:p>
        </p:txBody>
      </p:sp>
      <p:pic>
        <p:nvPicPr>
          <p:cNvPr id="16" name="Picture 15" descr="ATLAS_White_480x720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7502" y="113118"/>
            <a:ext cx="1986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4"/>
              </a:rPr>
              <a:t>ATLAS-CONF-2012-132</a:t>
            </a:r>
            <a:endParaRPr lang="en-US" sz="1400" dirty="0" smtClean="0"/>
          </a:p>
        </p:txBody>
      </p:sp>
      <p:pic>
        <p:nvPicPr>
          <p:cNvPr id="17" name="Picture 16" descr="cms-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7" y="3180886"/>
            <a:ext cx="3392106" cy="3112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at √</a:t>
            </a:r>
            <a:r>
              <a:rPr lang="en-US" dirty="0" err="1" smtClean="0"/>
              <a:t>s</a:t>
            </a:r>
            <a:r>
              <a:rPr lang="en-US" dirty="0" smtClean="0"/>
              <a:t> = 8 TeV: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(UNL), TOP2013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206740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9FB8CD"/>
                </a:solidFill>
              </a:rPr>
              <a:t>Background estimation:</a:t>
            </a:r>
          </a:p>
          <a:p>
            <a:pPr lvl="1"/>
            <a:r>
              <a:rPr lang="en-US" sz="1600" b="1" dirty="0" smtClean="0"/>
              <a:t>QCD multijet</a:t>
            </a:r>
            <a:r>
              <a:rPr lang="en-US" sz="1600" dirty="0" smtClean="0"/>
              <a:t>: data-driven. Maximum likelihood fit to MET (ATLAS) or m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(W) (CMS) before cut. Template from data, inverting isolation (CMS). Template from PYTHIA jet-electron model (ATLAS)</a:t>
            </a:r>
          </a:p>
          <a:p>
            <a:pPr lvl="1"/>
            <a:r>
              <a:rPr lang="en-US" sz="1600" b="1" dirty="0" smtClean="0"/>
              <a:t>W+jets: </a:t>
            </a:r>
            <a:r>
              <a:rPr lang="en-US" sz="1600" b="1" dirty="0" smtClean="0">
                <a:solidFill>
                  <a:schemeClr val="accent1"/>
                </a:solidFill>
              </a:rPr>
              <a:t>ATLAS</a:t>
            </a:r>
            <a:r>
              <a:rPr lang="en-US" sz="1600" dirty="0" smtClean="0"/>
              <a:t> simulation, fractions </a:t>
            </a:r>
            <a:r>
              <a:rPr lang="en-US" sz="1600" dirty="0" smtClean="0"/>
              <a:t>scaled from data. </a:t>
            </a:r>
            <a:r>
              <a:rPr lang="en-US" sz="1600" b="1" dirty="0" smtClean="0">
                <a:solidFill>
                  <a:srgbClr val="727CA3"/>
                </a:solidFill>
              </a:rPr>
              <a:t>CMS</a:t>
            </a:r>
            <a:r>
              <a:rPr lang="en-US" sz="1600" dirty="0" smtClean="0"/>
              <a:t> from SB to SR </a:t>
            </a:r>
          </a:p>
          <a:p>
            <a:pPr lvl="1"/>
            <a:r>
              <a:rPr lang="en-US" sz="1600" b="1" dirty="0" smtClean="0"/>
              <a:t>tt: </a:t>
            </a:r>
            <a:r>
              <a:rPr lang="en-US" sz="1600" b="1" dirty="0" smtClean="0">
                <a:solidFill>
                  <a:schemeClr val="accent1"/>
                </a:solidFill>
              </a:rPr>
              <a:t>CMS</a:t>
            </a:r>
            <a:r>
              <a:rPr lang="en-US" sz="1600" dirty="0" smtClean="0"/>
              <a:t> normalization from simulation, template from 3j2t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60" y="3180886"/>
            <a:ext cx="3477236" cy="27655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65415" y="4630794"/>
            <a:ext cx="1842633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ambria"/>
                <a:cs typeface="Cambria"/>
              </a:rPr>
              <a:t>ATLAS:</a:t>
            </a:r>
          </a:p>
          <a:p>
            <a:r>
              <a:rPr lang="en-US" sz="1600" dirty="0" smtClean="0">
                <a:latin typeface="Cambria"/>
                <a:cs typeface="Cambria"/>
              </a:rPr>
              <a:t>NN: 11 variables. Training independently 2j1t and 3j1t</a:t>
            </a:r>
          </a:p>
        </p:txBody>
      </p:sp>
      <p:pic>
        <p:nvPicPr>
          <p:cNvPr id="19" name="Picture 18" descr="ATLAS_White_480x720_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3" y="369394"/>
            <a:ext cx="484479" cy="726719"/>
          </a:xfrm>
          <a:prstGeom prst="rect">
            <a:avLst/>
          </a:prstGeom>
        </p:spPr>
      </p:pic>
      <p:pic>
        <p:nvPicPr>
          <p:cNvPr id="20" name="Picture 19" descr="cms-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89" y="397749"/>
            <a:ext cx="698364" cy="69836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14679" y="73836"/>
            <a:ext cx="1830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6"/>
              </a:rPr>
              <a:t>CMS-PAS-TOP-12-011</a:t>
            </a:r>
            <a:endParaRPr lang="en-US" sz="1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87502" y="113118"/>
            <a:ext cx="1986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/>
              </a:rPr>
              <a:t>ATLAS-CONF-2012-132</a:t>
            </a:r>
            <a:endParaRPr lang="en-US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779583" y="3487003"/>
            <a:ext cx="1550644" cy="83099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27CA3"/>
                </a:solidFill>
                <a:latin typeface="Cambria"/>
                <a:cs typeface="Cambria"/>
              </a:rPr>
              <a:t>CMS:</a:t>
            </a:r>
          </a:p>
          <a:p>
            <a:r>
              <a:rPr lang="en-US" sz="1600" dirty="0" smtClean="0">
                <a:latin typeface="Cambria"/>
                <a:cs typeface="Cambria"/>
              </a:rPr>
              <a:t>Fit to |</a:t>
            </a:r>
            <a:r>
              <a:rPr lang="en-US" sz="1600" dirty="0" err="1" smtClean="0">
                <a:latin typeface="Cambria"/>
                <a:cs typeface="Cambria"/>
              </a:rPr>
              <a:t>η</a:t>
            </a:r>
            <a:r>
              <a:rPr lang="en-US" sz="1600" baseline="-25000" dirty="0" err="1" smtClean="0">
                <a:latin typeface="Cambria"/>
                <a:cs typeface="Cambria"/>
              </a:rPr>
              <a:t>j</a:t>
            </a:r>
            <a:r>
              <a:rPr lang="en-US" sz="1600" baseline="-25000" dirty="0" smtClean="0">
                <a:latin typeface="Cambria"/>
                <a:cs typeface="Cambria"/>
              </a:rPr>
              <a:t>’</a:t>
            </a:r>
            <a:r>
              <a:rPr lang="en-US" sz="1600" dirty="0" smtClean="0">
                <a:latin typeface="Cambria"/>
                <a:cs typeface="Cambria"/>
              </a:rPr>
              <a:t>|  in 2j1t,  SR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15582</TotalTime>
  <Words>4276</Words>
  <Application>Microsoft Macintosh PowerPoint</Application>
  <PresentationFormat>On-screen Show (4:3)</PresentationFormat>
  <Paragraphs>546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Origin</vt:lpstr>
      <vt:lpstr>Inclusive single top cross section at the LHC</vt:lpstr>
      <vt:lpstr>Intro, single top modes</vt:lpstr>
      <vt:lpstr>t-channel</vt:lpstr>
      <vt:lpstr>t-channel at √s = 7 TeV</vt:lpstr>
      <vt:lpstr>t-channel at √s = 7 TeV: Analysis</vt:lpstr>
      <vt:lpstr>t-channel at √s = 7 TeV: Results</vt:lpstr>
      <vt:lpstr>t-channel at √s = 7 TeV: Charge ratio</vt:lpstr>
      <vt:lpstr>t-channel at √s = 8 TeV</vt:lpstr>
      <vt:lpstr>t-channel at √s = 8 TeV: Analysis</vt:lpstr>
      <vt:lpstr>t-channel at √s = 8 TeV: Results</vt:lpstr>
      <vt:lpstr>t-channel at √s = 8 TeV: Charge ratio</vt:lpstr>
      <vt:lpstr>t-channel at √s = 8 TeV: Combination</vt:lpstr>
      <vt:lpstr>tW associated production</vt:lpstr>
      <vt:lpstr>tW at √s = 7 TeV [First Evidence]</vt:lpstr>
      <vt:lpstr>tW at √s = 7 TeV: Analysis</vt:lpstr>
      <vt:lpstr>tW at √s = 7 TeV: Results</vt:lpstr>
      <vt:lpstr>CMS: tW at √s = 8 TeV [Observation]</vt:lpstr>
      <vt:lpstr>CMS: tW at √s = 8 TeV: Results</vt:lpstr>
      <vt:lpstr>ATLAS: tW at √s = 8 TeV</vt:lpstr>
      <vt:lpstr>s-channel at √s = 7 TeV </vt:lpstr>
      <vt:lpstr>Summary</vt:lpstr>
      <vt:lpstr>Backup</vt:lpstr>
      <vt:lpstr>t-channel at √s = 7 TeV: Systematics</vt:lpstr>
      <vt:lpstr>t-channel at √s = 7 TeV: Results</vt:lpstr>
      <vt:lpstr>R at √s = 7 TeV: Systematics &amp; Results</vt:lpstr>
      <vt:lpstr>t-channel at √s = 8 TeV: Systematics</vt:lpstr>
      <vt:lpstr>t-channel at √s = 8 TeV: Results</vt:lpstr>
      <vt:lpstr>R at √s = 8 TeV: Syst. &amp; Results</vt:lpstr>
      <vt:lpstr>Combination at √s = 8 TeV</vt:lpstr>
      <vt:lpstr>tW at √s = 7 TeV</vt:lpstr>
      <vt:lpstr>tW at √s = 8 TeV </vt:lpstr>
      <vt:lpstr>s-channel at √s = 7 TeV </vt:lpstr>
      <vt:lpstr>ATLAS: Summary</vt:lpstr>
    </vt:vector>
  </TitlesOfParts>
  <Manager/>
  <Company>Universidad de Oviedo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TOP2013</dc:title>
  <dc:subject/>
  <dc:creator>Rebeca Gonzalez Suarez</dc:creator>
  <cp:keywords/>
  <dc:description/>
  <cp:lastModifiedBy>Rebeca Gonzalez Suarez</cp:lastModifiedBy>
  <cp:revision>172</cp:revision>
  <dcterms:created xsi:type="dcterms:W3CDTF">2013-09-16T06:23:47Z</dcterms:created>
  <dcterms:modified xsi:type="dcterms:W3CDTF">2013-09-16T06:24:28Z</dcterms:modified>
  <cp:category/>
</cp:coreProperties>
</file>