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Default Extension="pdf" ContentType="application/pdf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4421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8" r:id="rId3"/>
    <p:sldId id="374" r:id="rId4"/>
    <p:sldId id="375" r:id="rId5"/>
    <p:sldId id="376" r:id="rId6"/>
    <p:sldId id="377" r:id="rId7"/>
    <p:sldId id="378" r:id="rId8"/>
    <p:sldId id="379" r:id="rId9"/>
    <p:sldId id="381" r:id="rId10"/>
    <p:sldId id="383" r:id="rId11"/>
    <p:sldId id="384" r:id="rId12"/>
    <p:sldId id="385" r:id="rId13"/>
    <p:sldId id="386" r:id="rId14"/>
    <p:sldId id="387" r:id="rId15"/>
    <p:sldId id="388" r:id="rId16"/>
    <p:sldId id="390" r:id="rId17"/>
    <p:sldId id="391" r:id="rId18"/>
    <p:sldId id="392" r:id="rId19"/>
    <p:sldId id="389" r:id="rId20"/>
    <p:sldId id="393" r:id="rId21"/>
    <p:sldId id="394" r:id="rId22"/>
    <p:sldId id="39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A3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47" autoAdjust="0"/>
    <p:restoredTop sz="94660" autoAdjust="0"/>
  </p:normalViewPr>
  <p:slideViewPr>
    <p:cSldViewPr snapToGrid="0" snapToObjects="1">
      <p:cViewPr varScale="1">
        <p:scale>
          <a:sx n="88" d="100"/>
          <a:sy n="88" d="100"/>
        </p:scale>
        <p:origin x="-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54CA0-F3E0-B544-95FA-8B04052A75AB}" type="datetimeFigureOut">
              <a:rPr lang="en-US" smtClean="0"/>
              <a:pPr/>
              <a:t>12/20/13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AE14C-73D5-5848-8B83-651A3C5B4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4D331-FD93-B744-AB41-98A667C031D1}" type="datetimeFigureOut">
              <a:rPr lang="en-US" smtClean="0"/>
              <a:pPr/>
              <a:t>12/20/13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0FBA8-B024-CE49-934C-701C31F467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5515A57E-7DB9-284C-B48C-93F7AE3A9B19}" type="datetime1">
              <a:rPr lang="en-US" smtClean="0"/>
              <a:pPr/>
              <a:t>12/20/13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FC56213-B4C4-4C5C-8EAE-01416D1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89BE713E-E4AA-6B40-959C-78B20E446A4D}" type="datetime1">
              <a:rPr lang="en-US" smtClean="0"/>
              <a:pPr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02D9A6A-95AD-6D45-905A-551C58BB3EB7}" type="datetime1">
              <a:rPr lang="en-US" smtClean="0"/>
              <a:pPr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D3ED2E89-D557-E741-8265-B188D8BA5691}" type="datetime1">
              <a:rPr lang="en-US" smtClean="0"/>
              <a:pPr/>
              <a:t>12/20/13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0F5443F5-1ED4-5946-9B28-DFFBB34E10E7}" type="datetime1">
              <a:rPr lang="en-US" smtClean="0"/>
              <a:pPr/>
              <a:t>12/20/13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kumimoji="0" lang="en-US" smtClean="0"/>
              <a:t>Rebeca Gonzalez Suarez (UNL) 20/12/2013</a:t>
            </a:r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D28C2985-D002-E946-B882-E04FF1A5FCE3}" type="datetime1">
              <a:rPr lang="en-US" smtClean="0"/>
              <a:pPr/>
              <a:t>12/20/13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398AF929-0B5A-8D48-8CBF-9F00B854AB59}" type="datetime1">
              <a:rPr lang="en-US" smtClean="0"/>
              <a:pPr/>
              <a:t>12/20/13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AF1191D2-134A-654D-8178-C4F605BB50FA}" type="datetime1">
              <a:rPr lang="en-US" smtClean="0"/>
              <a:pPr/>
              <a:t>12/20/13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902132E7-629F-1142-BE6F-D2D4131382DD}" type="datetime1">
              <a:rPr lang="en-US" smtClean="0"/>
              <a:pPr/>
              <a:t>12/20/13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C84E2754-0050-754A-8AA2-C4ECFFC9866D}" type="datetime1">
              <a:rPr lang="en-US" smtClean="0"/>
              <a:pPr/>
              <a:t>12/20/13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49E3ED5D-2A54-F942-9836-92062AD62A11}" type="datetime1">
              <a:rPr lang="en-US" smtClean="0"/>
              <a:pPr/>
              <a:t>12/20/13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8753256" y="0"/>
            <a:ext cx="39074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08952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81544" y="18006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544" y="1417638"/>
            <a:ext cx="7481112" cy="51508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099696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8073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5747578" y="3312902"/>
            <a:ext cx="6442288" cy="365760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60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Rebeca Gonzalez Suarez (UNL) 20/12/2013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81960" y="6226652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54432" y="6222738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8C5F16-CEBF-5F4E-8D7E-6D0492501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df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hyperlink" Target="http://prl.aps.org/abstract/PRL/v110/i2/e022003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d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hyperlink" Target="http://cds.cern.ch/record/156313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ms.cern.ch/iCMS/analysisadmin/cadi?ancode=TOP-12-040" TargetMode="External"/><Relationship Id="rId3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hyperlink" Target="http://cds.cern.ch/record/1633190?ln=e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hyperlink" Target="http://cms.cern.ch/iCMS/jsp/analysis/admin/analysismanagement.jsp?ancode=TOP-12-039" TargetMode="External"/><Relationship Id="rId5" Type="http://schemas.openxmlformats.org/officeDocument/2006/relationships/hyperlink" Target="http://cms.cern.ch/iCMS/jsp/openfile.jsp?tp=draft&amp;files=AN2013_249_v2.pdf" TargetMode="External"/><Relationship Id="rId6" Type="http://schemas.openxmlformats.org/officeDocument/2006/relationships/image" Target="../media/image33.png"/><Relationship Id="rId7" Type="http://schemas.openxmlformats.org/officeDocument/2006/relationships/hyperlink" Target="http://cds.cern.ch/record/1563579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link.springer.com/article/10.1007/JHEP12(2012)035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ds.cern.ch/record/1478935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://cds.cern.ch/record/1528574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://cds.cern.ch/record/1601029?ln=e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ms.cern.ch/iCMS/jsp/analysis/admin/analysismanagement.jsp?ancode=TOP-12-038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ds.cern.ch/record/1523619?ln=en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ms.cern.ch/iCMS/analysisadmin/cadi?ancode=TOP-12-02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hyperlink" Target="https://cds.cern.ch/record/1601800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ms.cern.ch/iCMS/analysisadmin/cadi?ancode=TOP-13-0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top</a:t>
            </a:r>
            <a:br>
              <a:rPr lang="en-US" dirty="0" smtClean="0"/>
            </a:br>
            <a:r>
              <a:rPr lang="en-US" dirty="0" smtClean="0"/>
              <a:t>Summary and next steps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Rebeca Gonzalez Suarez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85" y="161885"/>
            <a:ext cx="2982060" cy="1232056"/>
          </a:xfrm>
          <a:prstGeom prst="rect">
            <a:avLst/>
          </a:prstGeom>
          <a:noFill/>
          <a:ln w="88900" cap="sq">
            <a:noFill/>
            <a:miter lim="800000"/>
          </a:ln>
          <a:effectLst/>
        </p:spPr>
      </p:pic>
      <p:pic>
        <p:nvPicPr>
          <p:cNvPr id="8" name="Picture 7" descr="cm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101" y="1688970"/>
            <a:ext cx="1333271" cy="133327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 descr="CERN_logo_whi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101" y="161885"/>
            <a:ext cx="1333271" cy="1304486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425646" y="5790146"/>
            <a:ext cx="3172737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cs typeface="Cambria"/>
              </a:rPr>
              <a:t>CMS Single top workshop</a:t>
            </a:r>
          </a:p>
          <a:p>
            <a:r>
              <a:rPr lang="en-US" sz="1600" dirty="0" smtClean="0">
                <a:solidFill>
                  <a:schemeClr val="accent1"/>
                </a:solidFill>
                <a:cs typeface="Cambria"/>
              </a:rPr>
              <a:t>19-20 December 2013, Naples</a:t>
            </a:r>
            <a:endParaRPr lang="en-US" sz="1600" dirty="0">
              <a:solidFill>
                <a:schemeClr val="accent1"/>
              </a:solidFill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t-channel measurements: in the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4042" y="1401632"/>
            <a:ext cx="8110390" cy="5100584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</a:rPr>
              <a:t>Top width </a:t>
            </a:r>
          </a:p>
          <a:p>
            <a:pPr lvl="1"/>
            <a:r>
              <a:rPr lang="en-US" sz="1600" dirty="0" smtClean="0"/>
              <a:t>ttbar and single top analyses mature,</a:t>
            </a:r>
            <a:r>
              <a:rPr lang="en-US" sz="1600" dirty="0" smtClean="0"/>
              <a:t> </a:t>
            </a:r>
            <a:r>
              <a:rPr lang="en-US" sz="1600" smtClean="0"/>
              <a:t>combination ready</a:t>
            </a:r>
          </a:p>
          <a:p>
            <a:pPr lvl="1"/>
            <a:r>
              <a:rPr lang="en-US" sz="1600" b="1" dirty="0" smtClean="0"/>
              <a:t>Next: </a:t>
            </a:r>
            <a:r>
              <a:rPr lang="en-US" sz="1600" dirty="0" smtClean="0"/>
              <a:t>PAS for winter conferences </a:t>
            </a:r>
          </a:p>
          <a:p>
            <a:pPr lvl="1"/>
            <a:r>
              <a:rPr lang="en-US" sz="1600" b="1" dirty="0" smtClean="0"/>
              <a:t>Later on: </a:t>
            </a:r>
            <a:r>
              <a:rPr lang="en-US" sz="1600" dirty="0" smtClean="0"/>
              <a:t>Combine all single top cross sections to achieve better precision</a:t>
            </a:r>
          </a:p>
          <a:p>
            <a:pPr lvl="1"/>
            <a:endParaRPr lang="en-US" sz="2000" dirty="0" smtClean="0"/>
          </a:p>
          <a:p>
            <a:r>
              <a:rPr lang="en-US" sz="2000" b="1" dirty="0" smtClean="0">
                <a:solidFill>
                  <a:schemeClr val="accent1"/>
                </a:solidFill>
              </a:rPr>
              <a:t>Differential cross sections 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p</a:t>
            </a:r>
            <a:r>
              <a:rPr lang="en-US" sz="1600" baseline="-25000" dirty="0" smtClean="0">
                <a:latin typeface="Cambria"/>
                <a:cs typeface="Cambria"/>
              </a:rPr>
              <a:t>T</a:t>
            </a:r>
            <a:r>
              <a:rPr lang="en-US" sz="1600" dirty="0" smtClean="0">
                <a:latin typeface="Cambria"/>
                <a:cs typeface="Cambria"/>
              </a:rPr>
              <a:t>/</a:t>
            </a:r>
            <a:r>
              <a:rPr lang="en-US" sz="1600" dirty="0" err="1" smtClean="0">
                <a:latin typeface="Cambria"/>
                <a:cs typeface="Cambria"/>
              </a:rPr>
              <a:t>η</a:t>
            </a:r>
            <a:r>
              <a:rPr lang="en-US" sz="1600" dirty="0" err="1" smtClean="0"/>
              <a:t>(top),</a:t>
            </a:r>
            <a:r>
              <a:rPr lang="en-US" sz="1600" dirty="0" err="1" smtClean="0">
                <a:latin typeface="Cambria"/>
                <a:cs typeface="Cambria"/>
              </a:rPr>
              <a:t>p</a:t>
            </a:r>
            <a:r>
              <a:rPr lang="en-US" sz="1600" baseline="-25000" dirty="0" err="1" smtClean="0">
                <a:latin typeface="Cambria"/>
                <a:cs typeface="Cambria"/>
              </a:rPr>
              <a:t>T</a:t>
            </a:r>
            <a:r>
              <a:rPr lang="en-US" sz="1600" dirty="0" err="1" smtClean="0">
                <a:latin typeface="Cambria"/>
                <a:cs typeface="Cambria"/>
              </a:rPr>
              <a:t>/η</a:t>
            </a:r>
            <a:r>
              <a:rPr lang="en-US" sz="1600" dirty="0" err="1" smtClean="0"/>
              <a:t>(light</a:t>
            </a:r>
            <a:r>
              <a:rPr lang="en-US" sz="1600" dirty="0" smtClean="0"/>
              <a:t> jet)</a:t>
            </a:r>
          </a:p>
          <a:p>
            <a:pPr lvl="1"/>
            <a:r>
              <a:rPr lang="en-US" sz="1600" dirty="0" smtClean="0"/>
              <a:t>Selection and tools almost ready (same unfolding technique as in the top polarization)</a:t>
            </a:r>
          </a:p>
          <a:p>
            <a:pPr lvl="1"/>
            <a:r>
              <a:rPr lang="en-US" sz="1600" b="1" dirty="0" smtClean="0"/>
              <a:t>Next: </a:t>
            </a:r>
            <a:r>
              <a:rPr lang="en-US" sz="1600" dirty="0" smtClean="0"/>
              <a:t>First results expected beginning next year </a:t>
            </a:r>
          </a:p>
          <a:p>
            <a:pPr lvl="1"/>
            <a:r>
              <a:rPr lang="en-US" sz="1600" b="1" dirty="0" smtClean="0"/>
              <a:t>Later on:  </a:t>
            </a:r>
            <a:r>
              <a:rPr lang="en-US" sz="1600" dirty="0" smtClean="0"/>
              <a:t>Work towards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b differential cross sections </a:t>
            </a:r>
          </a:p>
          <a:p>
            <a:pPr lvl="1"/>
            <a:endParaRPr lang="en-US" sz="1600" dirty="0" smtClean="0"/>
          </a:p>
          <a:p>
            <a:r>
              <a:rPr lang="en-US" sz="2000" b="1" dirty="0" smtClean="0">
                <a:solidFill>
                  <a:schemeClr val="accent4"/>
                </a:solidFill>
              </a:rPr>
              <a:t>Top mass </a:t>
            </a:r>
          </a:p>
          <a:p>
            <a:pPr lvl="1"/>
            <a:r>
              <a:rPr lang="en-US" sz="1600" dirty="0" smtClean="0"/>
              <a:t>working on fit, aiming to have PAS by winter </a:t>
            </a:r>
          </a:p>
          <a:p>
            <a:pPr lvl="1"/>
            <a:r>
              <a:rPr lang="en-US" sz="1600" b="1" dirty="0" smtClean="0"/>
              <a:t>Next: </a:t>
            </a:r>
            <a:r>
              <a:rPr lang="en-US" sz="1600" dirty="0" smtClean="0"/>
              <a:t>Implement Ideogram method, improve precision </a:t>
            </a:r>
          </a:p>
          <a:p>
            <a:pPr lvl="1"/>
            <a:r>
              <a:rPr lang="en-US" sz="1600" dirty="0" smtClean="0">
                <a:solidFill>
                  <a:schemeClr val="bg2"/>
                </a:solidFill>
              </a:rPr>
              <a:t>More manpower could be helpful here!</a:t>
            </a:r>
          </a:p>
          <a:p>
            <a:pPr lvl="1"/>
            <a:endParaRPr lang="en-US" sz="1600" dirty="0" smtClean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35" y="4977118"/>
            <a:ext cx="2147165" cy="1828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3933" y="117780"/>
            <a:ext cx="507049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+ Discussion ongoing on proper |</a:t>
            </a:r>
            <a:r>
              <a:rPr lang="en-US" sz="1400" dirty="0" err="1" smtClean="0"/>
              <a:t>V</a:t>
            </a:r>
            <a:r>
              <a:rPr lang="en-US" sz="1400" baseline="-25000" dirty="0" err="1" smtClean="0"/>
              <a:t>tb</a:t>
            </a:r>
            <a:r>
              <a:rPr lang="en-US" sz="1400" dirty="0" smtClean="0"/>
              <a:t>| estimation (different assumptions, direct measurements, limits on |</a:t>
            </a:r>
            <a:r>
              <a:rPr lang="en-US" sz="1400" dirty="0" err="1" smtClean="0"/>
              <a:t>V</a:t>
            </a:r>
            <a:r>
              <a:rPr lang="en-US" sz="1400" baseline="-25000" dirty="0" err="1" smtClean="0"/>
              <a:t>td</a:t>
            </a:r>
            <a:r>
              <a:rPr lang="en-US" sz="1400" dirty="0" smtClean="0"/>
              <a:t>|, |</a:t>
            </a:r>
            <a:r>
              <a:rPr lang="en-US" sz="1400" dirty="0" err="1" smtClean="0"/>
              <a:t>V</a:t>
            </a:r>
            <a:r>
              <a:rPr lang="en-US" sz="1400" baseline="-25000" dirty="0" err="1" smtClean="0"/>
              <a:t>ts</a:t>
            </a:r>
            <a:r>
              <a:rPr lang="en-US" sz="1400" dirty="0" smtClean="0"/>
              <a:t>|?)</a:t>
            </a:r>
          </a:p>
        </p:txBody>
      </p:sp>
      <p:sp>
        <p:nvSpPr>
          <p:cNvPr id="6" name="Rectangle 5"/>
          <p:cNvSpPr/>
          <p:nvPr/>
        </p:nvSpPr>
        <p:spPr>
          <a:xfrm rot="832274">
            <a:off x="7239019" y="4997534"/>
            <a:ext cx="1445940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mbria"/>
                <a:cs typeface="Cambria"/>
              </a:rPr>
              <a:t>Michelangelo </a:t>
            </a:r>
            <a:r>
              <a:rPr lang="en-US" sz="1400" dirty="0" err="1" smtClean="0">
                <a:latin typeface="Cambria"/>
                <a:cs typeface="Cambria"/>
              </a:rPr>
              <a:t>Mangano’s</a:t>
            </a:r>
            <a:r>
              <a:rPr lang="en-US" sz="1400" dirty="0" smtClean="0">
                <a:latin typeface="Cambria"/>
                <a:cs typeface="Cambria"/>
              </a:rPr>
              <a:t> Christmas wish</a:t>
            </a:r>
            <a:endParaRPr lang="en-US" sz="14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3720" y="4100732"/>
            <a:ext cx="1134376" cy="1063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 associated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94716"/>
            <a:ext cx="5308310" cy="2379236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4"/>
                </a:solidFill>
              </a:rPr>
              <a:t>Evidence at 7TeV</a:t>
            </a:r>
          </a:p>
          <a:p>
            <a:r>
              <a:rPr lang="en-US" sz="1800" dirty="0" smtClean="0"/>
              <a:t>Published in PRL, BDT and cut-based, </a:t>
            </a:r>
            <a:r>
              <a:rPr lang="en-US" sz="1800" dirty="0" smtClean="0">
                <a:latin typeface="Cambria"/>
                <a:cs typeface="Cambria"/>
              </a:rPr>
              <a:t>4.9 fb</a:t>
            </a:r>
            <a:r>
              <a:rPr lang="en-US" sz="1800" baseline="30000" dirty="0" smtClean="0">
                <a:latin typeface="Cambria"/>
                <a:cs typeface="Cambria"/>
              </a:rPr>
              <a:t>-1</a:t>
            </a:r>
          </a:p>
          <a:p>
            <a:pPr lvl="1"/>
            <a:r>
              <a:rPr lang="en-US" sz="1600" b="1" dirty="0" smtClean="0">
                <a:solidFill>
                  <a:srgbClr val="727CA3"/>
                </a:solidFill>
              </a:rPr>
              <a:t>Significance: </a:t>
            </a:r>
            <a:r>
              <a:rPr lang="en-US" sz="1600" b="1" u="sng" dirty="0" smtClean="0">
                <a:solidFill>
                  <a:srgbClr val="727CA3"/>
                </a:solidFill>
              </a:rPr>
              <a:t>4.0σ</a:t>
            </a:r>
            <a:r>
              <a:rPr lang="en-US" sz="1600" b="1" dirty="0" smtClean="0">
                <a:solidFill>
                  <a:srgbClr val="727CA3"/>
                </a:solidFill>
              </a:rPr>
              <a:t> (3.6+0.8-0.9σ expected)</a:t>
            </a:r>
          </a:p>
          <a:p>
            <a:pPr lvl="1"/>
            <a:r>
              <a:rPr lang="en-US" sz="1600" b="1" dirty="0" err="1" smtClean="0"/>
              <a:t>σ</a:t>
            </a:r>
            <a:r>
              <a:rPr lang="en-US" sz="1600" b="1" baseline="-25000" dirty="0" err="1" smtClean="0"/>
              <a:t>tW</a:t>
            </a:r>
            <a:r>
              <a:rPr lang="en-US" sz="1600" b="1" dirty="0" smtClean="0"/>
              <a:t> =16+5-4 pb</a:t>
            </a:r>
          </a:p>
          <a:p>
            <a:pPr lvl="1"/>
            <a:r>
              <a:rPr lang="en-US" sz="1600" dirty="0" smtClean="0"/>
              <a:t>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 = 1.01+0.16-0.13+0.03-0.04(th)</a:t>
            </a:r>
          </a:p>
          <a:p>
            <a:pPr lvl="1">
              <a:buNone/>
            </a:pPr>
            <a:r>
              <a:rPr lang="en-US" sz="1600" dirty="0" smtClean="0"/>
              <a:t>	constrained |</a:t>
            </a:r>
            <a:r>
              <a:rPr lang="en-US" sz="1600" dirty="0" err="1" smtClean="0"/>
              <a:t>V</a:t>
            </a:r>
            <a:r>
              <a:rPr lang="en-US" sz="1600" baseline="-25000" dirty="0" err="1" smtClean="0"/>
              <a:t>tb</a:t>
            </a:r>
            <a:r>
              <a:rPr lang="en-US" sz="1600" dirty="0" smtClean="0"/>
              <a:t>| &gt; 0.79 at 90% CL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544" y="1346445"/>
            <a:ext cx="8172888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Second process at the LHC (negligible at the Tevatron)</a:t>
            </a:r>
          </a:p>
          <a:p>
            <a:pPr lvl="7"/>
            <a:r>
              <a:rPr lang="en-US" dirty="0" smtClean="0">
                <a:solidFill>
                  <a:schemeClr val="tx1"/>
                </a:solidFill>
              </a:rPr>
              <a:t>Dilepton signature studied (so far!)</a:t>
            </a:r>
          </a:p>
          <a:p>
            <a:pPr lvl="8"/>
            <a:endParaRPr lang="en-US" dirty="0" smtClean="0">
              <a:solidFill>
                <a:schemeClr val="tx1"/>
              </a:solidFill>
            </a:endParaRPr>
          </a:p>
          <a:p>
            <a:pPr lvl="7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/>
              <a:t>Two</a:t>
            </a:r>
            <a:r>
              <a:rPr lang="en-US" dirty="0" smtClean="0"/>
              <a:t> opposite-sign, isolated </a:t>
            </a:r>
            <a:r>
              <a:rPr lang="en-US" b="1" dirty="0" smtClean="0"/>
              <a:t>leptons </a:t>
            </a:r>
          </a:p>
          <a:p>
            <a:pPr lvl="7">
              <a:buFontTx/>
              <a:buChar char="-"/>
            </a:pPr>
            <a:r>
              <a:rPr lang="en-US" dirty="0" smtClean="0"/>
              <a:t>Missing transverse energy (2 neutrinos in the final state)</a:t>
            </a:r>
          </a:p>
          <a:p>
            <a:pPr lvl="7">
              <a:buFontTx/>
              <a:buChar char="-"/>
            </a:pPr>
            <a:r>
              <a:rPr lang="en-US" dirty="0" smtClean="0"/>
              <a:t> A jet coming from a </a:t>
            </a:r>
            <a:r>
              <a:rPr lang="en-US" b="1" dirty="0" smtClean="0"/>
              <a:t>b decay </a:t>
            </a:r>
            <a:endParaRPr lang="en-US" dirty="0" smtClean="0"/>
          </a:p>
          <a:p>
            <a:pPr lvl="8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Main backgrounds: </a:t>
            </a:r>
            <a:r>
              <a:rPr lang="en-US" dirty="0" smtClean="0">
                <a:solidFill>
                  <a:schemeClr val="accent1"/>
                </a:solidFill>
              </a:rPr>
              <a:t>top pairs, Drell-Yan</a:t>
            </a:r>
          </a:p>
        </p:txBody>
      </p:sp>
      <p:pic>
        <p:nvPicPr>
          <p:cNvPr id="7" name="Picture 6" descr="fgSTtWfirs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14806" y="1870093"/>
            <a:ext cx="1555454" cy="1136457"/>
          </a:xfrm>
          <a:prstGeom prst="rect">
            <a:avLst/>
          </a:prstGeom>
        </p:spPr>
      </p:pic>
      <p:pic>
        <p:nvPicPr>
          <p:cNvPr id="8" name="Picture 7" descr="fgSTtWsecon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862916" y="2243918"/>
            <a:ext cx="1625661" cy="1187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551" y="3996558"/>
            <a:ext cx="2688922" cy="26103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4055" y="6068849"/>
            <a:ext cx="278145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latin typeface="Cambria"/>
                <a:cs typeface="Cambria"/>
                <a:hlinkClick r:id="rId7"/>
              </a:rPr>
              <a:t>Phys.Rev.Lett 110, 022003 (2013)</a:t>
            </a:r>
            <a:endParaRPr lang="en-US" sz="1400" dirty="0" smtClean="0">
              <a:latin typeface="Cambria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8924" y="6389584"/>
            <a:ext cx="18589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(January 2013)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415" y="1284194"/>
            <a:ext cx="3034785" cy="26550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 associated production: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5519" y="1496536"/>
            <a:ext cx="7467600" cy="487375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727CA3"/>
                </a:solidFill>
              </a:rPr>
              <a:t>8TeV</a:t>
            </a:r>
            <a:r>
              <a:rPr lang="en-US" sz="1800" dirty="0" smtClean="0"/>
              <a:t>, 12.2fb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BDT makeover increased the sensitivity</a:t>
            </a:r>
          </a:p>
          <a:p>
            <a:pPr lvl="1"/>
            <a:r>
              <a:rPr lang="en-US" sz="1800" dirty="0" smtClean="0"/>
              <a:t>Variables based on the loose jet content</a:t>
            </a:r>
          </a:p>
          <a:p>
            <a:pPr lvl="1"/>
            <a:r>
              <a:rPr lang="en-US" sz="1800" dirty="0" smtClean="0"/>
              <a:t>13 variables (before, 4 variables)</a:t>
            </a:r>
          </a:p>
          <a:p>
            <a:r>
              <a:rPr lang="en-US" sz="1800" dirty="0" smtClean="0"/>
              <a:t>Robustness checked</a:t>
            </a:r>
          </a:p>
          <a:p>
            <a:pPr lvl="1"/>
            <a:r>
              <a:rPr lang="en-US" sz="1800" dirty="0" smtClean="0"/>
              <a:t>two additional cross-check analyses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Tighter cut on MET thanks to the higher luminosity and center of mass energy </a:t>
            </a:r>
            <a:r>
              <a:rPr lang="en-US" sz="1800" dirty="0" smtClean="0">
                <a:latin typeface="Cambria"/>
                <a:cs typeface="Cambria"/>
              </a:rPr>
              <a:t>→ smaller DY contribution</a:t>
            </a:r>
          </a:p>
          <a:p>
            <a:r>
              <a:rPr lang="en-US" sz="1800" b="1" u="sng" dirty="0" smtClean="0">
                <a:latin typeface="Cambria"/>
                <a:cs typeface="Cambria"/>
              </a:rPr>
              <a:t>Observation (&gt; 5σ)</a:t>
            </a:r>
            <a:r>
              <a:rPr lang="en-US" sz="1800" b="1" u="sng" dirty="0" smtClean="0"/>
              <a:t> </a:t>
            </a:r>
          </a:p>
          <a:p>
            <a:pPr lvl="2"/>
            <a:r>
              <a:rPr lang="en-US" dirty="0" smtClean="0">
                <a:solidFill>
                  <a:srgbClr val="727CA3"/>
                </a:solidFill>
                <a:latin typeface="Cambria"/>
                <a:cs typeface="Cambria"/>
              </a:rPr>
              <a:t>Significance: 6.0σ (5.4+1.5-1.4σ expected)</a:t>
            </a:r>
          </a:p>
          <a:p>
            <a:pPr lvl="2"/>
            <a:r>
              <a:rPr lang="en-US" dirty="0" err="1" smtClean="0">
                <a:latin typeface="Cambria"/>
                <a:cs typeface="Cambria"/>
              </a:rPr>
              <a:t>σ</a:t>
            </a:r>
            <a:r>
              <a:rPr lang="en-US" baseline="-25000" dirty="0" err="1" smtClean="0">
                <a:latin typeface="Cambria"/>
                <a:cs typeface="Cambria"/>
              </a:rPr>
              <a:t>tW</a:t>
            </a:r>
            <a:r>
              <a:rPr lang="en-US" dirty="0" smtClean="0">
                <a:latin typeface="Cambria"/>
                <a:cs typeface="Cambria"/>
              </a:rPr>
              <a:t> = 23.4+5.5-5.4 pb</a:t>
            </a:r>
          </a:p>
          <a:p>
            <a:pPr lvl="2"/>
            <a:r>
              <a:rPr lang="en-US" dirty="0" smtClean="0">
                <a:latin typeface="Cambria"/>
                <a:cs typeface="Cambria"/>
              </a:rPr>
              <a:t>|</a:t>
            </a:r>
            <a:r>
              <a:rPr lang="en-US" dirty="0" err="1" smtClean="0">
                <a:latin typeface="Cambria"/>
                <a:cs typeface="Cambria"/>
              </a:rPr>
              <a:t>V</a:t>
            </a:r>
            <a:r>
              <a:rPr lang="en-US" baseline="-25000" dirty="0" err="1" smtClean="0">
                <a:latin typeface="Cambria"/>
                <a:cs typeface="Cambria"/>
              </a:rPr>
              <a:t>tb</a:t>
            </a:r>
            <a:r>
              <a:rPr lang="en-US" dirty="0" smtClean="0">
                <a:latin typeface="Cambria"/>
                <a:cs typeface="Cambria"/>
              </a:rPr>
              <a:t>| = 1.03 ± 0.12(exp)±0.04(th), |</a:t>
            </a:r>
            <a:r>
              <a:rPr lang="en-US" dirty="0" err="1" smtClean="0">
                <a:latin typeface="Cambria"/>
                <a:cs typeface="Cambria"/>
              </a:rPr>
              <a:t>V</a:t>
            </a:r>
            <a:r>
              <a:rPr lang="en-US" baseline="-25000" dirty="0" err="1" smtClean="0">
                <a:latin typeface="Cambria"/>
                <a:cs typeface="Cambria"/>
              </a:rPr>
              <a:t>tb</a:t>
            </a:r>
            <a:r>
              <a:rPr lang="en-US" dirty="0" smtClean="0">
                <a:latin typeface="Cambria"/>
                <a:cs typeface="Cambria"/>
              </a:rPr>
              <a:t>| &gt; 0.78 at 95%CL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544" y="6062510"/>
            <a:ext cx="184213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ambria"/>
                <a:cs typeface="Cambria"/>
                <a:hlinkClick r:id="rId3"/>
              </a:rPr>
              <a:t>CMS-PAS-TOP-12-040</a:t>
            </a:r>
            <a:endParaRPr lang="en-US" sz="1400" dirty="0" smtClean="0">
              <a:latin typeface="Cambria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9511" y="6370288"/>
            <a:ext cx="2048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(July 2013)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5822" y="4365048"/>
            <a:ext cx="1419378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mbria"/>
                <a:cs typeface="Cambria"/>
              </a:rPr>
              <a:t>2013 Milestone for CMS</a:t>
            </a:r>
          </a:p>
          <a:p>
            <a:pPr algn="ctr"/>
            <a:r>
              <a:rPr lang="en-US" sz="1400" dirty="0" smtClean="0">
                <a:latin typeface="Cambria"/>
                <a:cs typeface="Cambria"/>
              </a:rPr>
              <a:t>EPS 2013</a:t>
            </a:r>
            <a:endParaRPr lang="en-US" sz="14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44" y="180068"/>
            <a:ext cx="7643256" cy="1143000"/>
          </a:xfrm>
        </p:spPr>
        <p:txBody>
          <a:bodyPr/>
          <a:lstStyle/>
          <a:p>
            <a:r>
              <a:rPr lang="en-US" dirty="0" smtClean="0"/>
              <a:t>tW associated production: </a:t>
            </a:r>
            <a:r>
              <a:rPr lang="en-US" u="sng" dirty="0" smtClean="0"/>
              <a:t>coming up next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3028" y="1600200"/>
            <a:ext cx="8041404" cy="487375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“Fast paper” </a:t>
            </a:r>
            <a:r>
              <a:rPr lang="en-US" sz="1800" b="1" dirty="0" smtClean="0"/>
              <a:t>with tW observation </a:t>
            </a:r>
            <a:r>
              <a:rPr lang="en-US" sz="1800" u="sng" dirty="0" smtClean="0"/>
              <a:t>FR next week </a:t>
            </a:r>
            <a:r>
              <a:rPr lang="en-US" sz="1800" dirty="0" smtClean="0"/>
              <a:t>(Monday 23) –</a:t>
            </a:r>
            <a:r>
              <a:rPr lang="en-US" sz="1800" dirty="0" smtClean="0">
                <a:hlinkClick r:id="rId2"/>
              </a:rPr>
              <a:t>link</a:t>
            </a:r>
            <a:endParaRPr lang="en-US" sz="1800" dirty="0" smtClean="0"/>
          </a:p>
          <a:p>
            <a:r>
              <a:rPr lang="en-US" sz="1800" dirty="0" smtClean="0"/>
              <a:t>Targeting PRL as first observation of the process</a:t>
            </a:r>
          </a:p>
          <a:p>
            <a:r>
              <a:rPr lang="en-US" sz="1800" dirty="0" smtClean="0"/>
              <a:t>Minor alterations after PAS</a:t>
            </a:r>
          </a:p>
          <a:p>
            <a:pPr lvl="1"/>
            <a:r>
              <a:rPr lang="en-US" sz="1800" dirty="0" smtClean="0">
                <a:latin typeface="Cambria"/>
                <a:cs typeface="Cambria"/>
              </a:rPr>
              <a:t>6.1 </a:t>
            </a:r>
            <a:r>
              <a:rPr lang="en-US" sz="1800" dirty="0" err="1" smtClean="0">
                <a:latin typeface="Cambria"/>
                <a:cs typeface="Cambria"/>
              </a:rPr>
              <a:t>σ</a:t>
            </a:r>
            <a:r>
              <a:rPr lang="en-US" sz="1800" dirty="0" smtClean="0">
                <a:latin typeface="Cambria"/>
                <a:cs typeface="Cambria"/>
              </a:rPr>
              <a:t> (5.4+1.5-1.4 </a:t>
            </a:r>
            <a:r>
              <a:rPr lang="en-US" sz="1800" dirty="0" err="1" smtClean="0">
                <a:latin typeface="Cambria"/>
                <a:cs typeface="Cambria"/>
              </a:rPr>
              <a:t>σ</a:t>
            </a:r>
            <a:r>
              <a:rPr lang="en-US" sz="1800" dirty="0" smtClean="0">
                <a:latin typeface="Cambria"/>
                <a:cs typeface="Cambria"/>
              </a:rPr>
              <a:t> expected)</a:t>
            </a:r>
          </a:p>
          <a:p>
            <a:pPr lvl="1"/>
            <a:r>
              <a:rPr lang="en-US" sz="1800" dirty="0" err="1" smtClean="0">
                <a:latin typeface="Cambria"/>
                <a:cs typeface="Cambria"/>
              </a:rPr>
              <a:t>σ</a:t>
            </a:r>
            <a:r>
              <a:rPr lang="en-US" sz="1800" baseline="-25000" dirty="0" err="1" smtClean="0">
                <a:latin typeface="Cambria"/>
                <a:cs typeface="Cambria"/>
              </a:rPr>
              <a:t>tW</a:t>
            </a:r>
            <a:r>
              <a:rPr lang="en-US" sz="1800" dirty="0" smtClean="0">
                <a:latin typeface="Cambria"/>
                <a:cs typeface="Cambria"/>
              </a:rPr>
              <a:t> = 23.4+5.5-5.4 pb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r>
              <a:rPr lang="en-US" sz="1800" b="1" dirty="0" smtClean="0"/>
              <a:t>Next: </a:t>
            </a:r>
          </a:p>
          <a:p>
            <a:pPr lvl="1"/>
            <a:r>
              <a:rPr lang="en-US" sz="1800" b="1" dirty="0" smtClean="0"/>
              <a:t>Combination</a:t>
            </a:r>
            <a:r>
              <a:rPr lang="en-US" sz="1800" dirty="0" smtClean="0"/>
              <a:t> with ATLAS (8TeV)</a:t>
            </a:r>
          </a:p>
          <a:p>
            <a:pPr lvl="2"/>
            <a:r>
              <a:rPr lang="en-US" dirty="0" smtClean="0"/>
              <a:t>Harmonization of the </a:t>
            </a:r>
            <a:r>
              <a:rPr lang="en-US" dirty="0" err="1" smtClean="0"/>
              <a:t>ystematic</a:t>
            </a:r>
            <a:r>
              <a:rPr lang="en-US" dirty="0" smtClean="0"/>
              <a:t> treatment under discussion</a:t>
            </a:r>
          </a:p>
          <a:p>
            <a:pPr lvl="1"/>
            <a:r>
              <a:rPr lang="en-US" sz="1800" dirty="0" smtClean="0"/>
              <a:t>Full 8TeV dataset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New final states: </a:t>
            </a:r>
            <a:r>
              <a:rPr lang="en-US" b="1" dirty="0" err="1" smtClean="0"/>
              <a:t>l+jets</a:t>
            </a:r>
            <a:r>
              <a:rPr lang="en-US" b="1" dirty="0" smtClean="0"/>
              <a:t> already starting</a:t>
            </a:r>
          </a:p>
          <a:p>
            <a:pPr lvl="2"/>
            <a:r>
              <a:rPr lang="en-US" b="1" dirty="0" smtClean="0"/>
              <a:t>Adding new measurements: charge ratio R, top width</a:t>
            </a:r>
          </a:p>
          <a:p>
            <a:pPr lvl="2"/>
            <a:r>
              <a:rPr lang="en-US" b="1" dirty="0" smtClean="0">
                <a:solidFill>
                  <a:srgbClr val="727CA3"/>
                </a:solidFill>
              </a:rPr>
              <a:t>Improving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465" y="2188363"/>
            <a:ext cx="1673336" cy="2394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65" y="3398436"/>
            <a:ext cx="2993286" cy="2420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top </a:t>
            </a:r>
            <a:r>
              <a:rPr lang="en-US" dirty="0" err="1" smtClean="0"/>
              <a:t>s</a:t>
            </a:r>
            <a:r>
              <a:rPr lang="en-US" dirty="0" smtClean="0"/>
              <a:t>-channel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543" y="3579847"/>
            <a:ext cx="5718346" cy="298826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Fresh result from CMS</a:t>
            </a:r>
          </a:p>
          <a:p>
            <a:r>
              <a:rPr lang="en-US" sz="1800" dirty="0" smtClean="0"/>
              <a:t>BDT, e/µ, </a:t>
            </a:r>
            <a:r>
              <a:rPr lang="en-US" sz="1800" b="1" dirty="0" smtClean="0"/>
              <a:t>8 TeV 19.3 fb</a:t>
            </a:r>
            <a:r>
              <a:rPr lang="en-US" sz="1800" b="1" baseline="30000" dirty="0" smtClean="0"/>
              <a:t>-1</a:t>
            </a:r>
          </a:p>
          <a:p>
            <a:pPr lvl="1"/>
            <a:r>
              <a:rPr lang="en-US" sz="1600" dirty="0" err="1" smtClean="0">
                <a:solidFill>
                  <a:srgbClr val="727CA3"/>
                </a:solidFill>
                <a:latin typeface="Cambria"/>
                <a:cs typeface="Cambria"/>
              </a:rPr>
              <a:t>σ</a:t>
            </a:r>
            <a:r>
              <a:rPr lang="en-US" sz="1600" baseline="-25000" dirty="0" err="1" smtClean="0">
                <a:solidFill>
                  <a:srgbClr val="727CA3"/>
                </a:solidFill>
                <a:latin typeface="Cambria"/>
                <a:cs typeface="Cambria"/>
              </a:rPr>
              <a:t>s</a:t>
            </a:r>
            <a:r>
              <a:rPr lang="en-US" sz="1600" baseline="-25000" dirty="0" smtClean="0">
                <a:solidFill>
                  <a:srgbClr val="727CA3"/>
                </a:solidFill>
                <a:latin typeface="Cambria"/>
                <a:cs typeface="Cambria"/>
              </a:rPr>
              <a:t>-channel </a:t>
            </a:r>
            <a:r>
              <a:rPr lang="en-US" sz="1600" dirty="0" smtClean="0">
                <a:solidFill>
                  <a:srgbClr val="727CA3"/>
                </a:solidFill>
                <a:latin typeface="Cambria"/>
                <a:cs typeface="Cambria"/>
              </a:rPr>
              <a:t>= 6.2±5.4(exp.)±5.9(th.) pb = 6.2±8.0 pb</a:t>
            </a:r>
          </a:p>
          <a:p>
            <a:pPr lvl="1"/>
            <a:r>
              <a:rPr lang="en-US" sz="1600" dirty="0" err="1" smtClean="0">
                <a:solidFill>
                  <a:srgbClr val="727CA3"/>
                </a:solidFill>
                <a:latin typeface="Cambria"/>
                <a:cs typeface="Cambria"/>
              </a:rPr>
              <a:t>σ</a:t>
            </a:r>
            <a:r>
              <a:rPr lang="en-US" sz="1600" baseline="-25000" dirty="0" err="1" smtClean="0">
                <a:solidFill>
                  <a:srgbClr val="727CA3"/>
                </a:solidFill>
                <a:latin typeface="Cambria"/>
                <a:cs typeface="Cambria"/>
              </a:rPr>
              <a:t>s</a:t>
            </a:r>
            <a:r>
              <a:rPr lang="en-US" sz="1600" baseline="-25000" dirty="0" smtClean="0">
                <a:solidFill>
                  <a:srgbClr val="727CA3"/>
                </a:solidFill>
                <a:latin typeface="Cambria"/>
                <a:cs typeface="Cambria"/>
              </a:rPr>
              <a:t>-channel </a:t>
            </a:r>
            <a:r>
              <a:rPr lang="en-US" sz="1600" dirty="0" smtClean="0">
                <a:solidFill>
                  <a:srgbClr val="727CA3"/>
                </a:solidFill>
                <a:latin typeface="Cambria"/>
                <a:cs typeface="Cambria"/>
              </a:rPr>
              <a:t>(FC) = 6.2+8.0-5.1 pb </a:t>
            </a:r>
          </a:p>
          <a:p>
            <a:pPr lvl="1"/>
            <a:r>
              <a:rPr lang="en-US" sz="1600" dirty="0" smtClean="0">
                <a:solidFill>
                  <a:srgbClr val="727CA3"/>
                </a:solidFill>
                <a:latin typeface="Cambria"/>
                <a:cs typeface="Cambria"/>
              </a:rPr>
              <a:t>Upper limit </a:t>
            </a:r>
            <a:r>
              <a:rPr lang="en-US" sz="1600" dirty="0" err="1" smtClean="0">
                <a:solidFill>
                  <a:srgbClr val="727CA3"/>
                </a:solidFill>
                <a:latin typeface="Cambria"/>
                <a:cs typeface="Cambria"/>
              </a:rPr>
              <a:t>σ</a:t>
            </a:r>
            <a:r>
              <a:rPr lang="en-US" sz="1600" baseline="-25000" dirty="0" err="1" smtClean="0">
                <a:solidFill>
                  <a:srgbClr val="727CA3"/>
                </a:solidFill>
                <a:latin typeface="Cambria"/>
                <a:cs typeface="Cambria"/>
              </a:rPr>
              <a:t>s</a:t>
            </a:r>
            <a:r>
              <a:rPr lang="en-US" sz="1600" baseline="-25000" dirty="0" smtClean="0">
                <a:solidFill>
                  <a:srgbClr val="727CA3"/>
                </a:solidFill>
                <a:latin typeface="Cambria"/>
                <a:cs typeface="Cambria"/>
              </a:rPr>
              <a:t>-channel </a:t>
            </a:r>
            <a:r>
              <a:rPr lang="en-US" sz="1600" dirty="0" smtClean="0">
                <a:solidFill>
                  <a:srgbClr val="727CA3"/>
                </a:solidFill>
                <a:latin typeface="Cambria"/>
                <a:cs typeface="Cambria"/>
              </a:rPr>
              <a:t>&lt; 2.1 × SM </a:t>
            </a:r>
          </a:p>
          <a:p>
            <a:pPr lvl="1"/>
            <a:endParaRPr lang="en-US" sz="1600" dirty="0" smtClean="0">
              <a:solidFill>
                <a:srgbClr val="727CA3"/>
              </a:solidFill>
            </a:endParaRPr>
          </a:p>
          <a:p>
            <a:r>
              <a:rPr lang="en-US" sz="1800" b="1" dirty="0" smtClean="0"/>
              <a:t>Next: </a:t>
            </a:r>
            <a:r>
              <a:rPr lang="en-US" sz="1800" dirty="0" smtClean="0"/>
              <a:t>aiming to have </a:t>
            </a:r>
            <a:r>
              <a:rPr lang="en-US" sz="1800" u="sng" dirty="0" smtClean="0"/>
              <a:t>evidence</a:t>
            </a:r>
            <a:r>
              <a:rPr lang="en-US" sz="1800" dirty="0" smtClean="0"/>
              <a:t> of the process, 13TeV can be hard, 7TeV offers best S/B (plus, 7+8 combination)</a:t>
            </a:r>
          </a:p>
          <a:p>
            <a:pPr lvl="1"/>
            <a:r>
              <a:rPr lang="en-US" sz="1600" dirty="0" smtClean="0"/>
              <a:t>Exploring BSM links, W’, charged Higgs…</a:t>
            </a:r>
          </a:p>
          <a:p>
            <a:pPr lvl="1"/>
            <a:r>
              <a:rPr lang="en-US" sz="1600" dirty="0" smtClean="0"/>
              <a:t>Combined </a:t>
            </a:r>
            <a:r>
              <a:rPr lang="en-US" sz="1600" dirty="0" err="1" smtClean="0"/>
              <a:t>t+s</a:t>
            </a:r>
            <a:r>
              <a:rPr lang="en-US" sz="1600" dirty="0" smtClean="0"/>
              <a:t> measurement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544" y="1346445"/>
            <a:ext cx="8172888" cy="1969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Third process at the LHC (a bit better at the Tevatron)</a:t>
            </a:r>
          </a:p>
          <a:p>
            <a:pPr lvl="6"/>
            <a:endParaRPr lang="en-US" dirty="0" smtClean="0">
              <a:solidFill>
                <a:schemeClr val="tx1"/>
              </a:solidFill>
            </a:endParaRPr>
          </a:p>
          <a:p>
            <a:pPr lvl="6"/>
            <a:r>
              <a:rPr lang="en-US" dirty="0" smtClean="0">
                <a:solidFill>
                  <a:srgbClr val="727CA3"/>
                </a:solidFill>
              </a:rPr>
              <a:t>(challenging) </a:t>
            </a:r>
            <a:r>
              <a:rPr lang="en-US" dirty="0" err="1" smtClean="0">
                <a:solidFill>
                  <a:schemeClr val="tx1"/>
                </a:solidFill>
              </a:rPr>
              <a:t>l+jets</a:t>
            </a:r>
            <a:r>
              <a:rPr lang="en-US" dirty="0" smtClean="0">
                <a:solidFill>
                  <a:schemeClr val="tx1"/>
                </a:solidFill>
              </a:rPr>
              <a:t> signature studied</a:t>
            </a:r>
          </a:p>
          <a:p>
            <a:pPr lvl="6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/>
              <a:t>A lepton </a:t>
            </a:r>
            <a:r>
              <a:rPr lang="en-US" sz="1600" dirty="0" smtClean="0"/>
              <a:t>(e,µ) and </a:t>
            </a:r>
            <a:r>
              <a:rPr lang="en-US" sz="1600" b="1" dirty="0" smtClean="0"/>
              <a:t>MET </a:t>
            </a:r>
            <a:r>
              <a:rPr lang="en-US" sz="1600" dirty="0" smtClean="0"/>
              <a:t>from the decay of a W boson</a:t>
            </a:r>
          </a:p>
          <a:p>
            <a:pPr lvl="6">
              <a:buFont typeface="Arial"/>
              <a:buChar char="•"/>
            </a:pPr>
            <a:r>
              <a:rPr lang="en-US" sz="1600" b="1" dirty="0" smtClean="0"/>
              <a:t> Two b-jets </a:t>
            </a:r>
            <a:r>
              <a:rPr lang="en-US" sz="1600" dirty="0" smtClean="0"/>
              <a:t>with high transverse momentum</a:t>
            </a:r>
          </a:p>
          <a:p>
            <a:pPr lvl="6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Main backgrounds: </a:t>
            </a:r>
            <a:r>
              <a:rPr lang="en-US" dirty="0" smtClean="0">
                <a:solidFill>
                  <a:srgbClr val="727CA3"/>
                </a:solidFill>
              </a:rPr>
              <a:t>W+jets, top pairs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0" y="1785767"/>
            <a:ext cx="1460686" cy="1204315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6160724" y="5914961"/>
            <a:ext cx="184213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latin typeface="Cambria"/>
                <a:cs typeface="Cambria"/>
                <a:hlinkClick r:id="rId4"/>
              </a:rPr>
              <a:t>CMS-PAS-TOP-13-009</a:t>
            </a:r>
            <a:endParaRPr lang="en-US" sz="1400" dirty="0" smtClean="0">
              <a:latin typeface="Cambria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0724" y="6222738"/>
            <a:ext cx="2048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(November 2013)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9452" y="3444094"/>
            <a:ext cx="1413513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mbria"/>
                <a:cs typeface="Cambria"/>
              </a:rPr>
              <a:t>First CMS result in this channel</a:t>
            </a:r>
          </a:p>
          <a:p>
            <a:pPr algn="ctr"/>
            <a:r>
              <a:rPr lang="en-US" sz="1400" dirty="0" smtClean="0">
                <a:latin typeface="Cambria"/>
                <a:cs typeface="Cambria"/>
              </a:rPr>
              <a:t>PASCOS 2013</a:t>
            </a:r>
            <a:endParaRPr lang="en-US" sz="1400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31" y="4812918"/>
            <a:ext cx="2329201" cy="1682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47" y="1154402"/>
            <a:ext cx="2972164" cy="23917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444704"/>
            <a:ext cx="8100905" cy="5272222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727CA3"/>
                </a:solidFill>
              </a:rPr>
              <a:t>FCNC </a:t>
            </a:r>
            <a:r>
              <a:rPr lang="en-US" sz="1800" b="1" dirty="0" err="1" smtClean="0">
                <a:solidFill>
                  <a:srgbClr val="727CA3"/>
                </a:solidFill>
              </a:rPr>
              <a:t>tZ</a:t>
            </a:r>
            <a:endParaRPr lang="en-US" sz="1800" b="1" dirty="0" smtClean="0">
              <a:solidFill>
                <a:srgbClr val="727CA3"/>
              </a:solidFill>
            </a:endParaRPr>
          </a:p>
          <a:p>
            <a:pPr lvl="1"/>
            <a:r>
              <a:rPr lang="en-US" sz="1600" b="1" dirty="0" smtClean="0">
                <a:cs typeface="Cambria"/>
              </a:rPr>
              <a:t>PAS at 7TeV</a:t>
            </a:r>
            <a:r>
              <a:rPr lang="en-US" sz="1600" dirty="0" smtClean="0">
                <a:cs typeface="Cambria"/>
              </a:rPr>
              <a:t>, </a:t>
            </a:r>
            <a:r>
              <a:rPr lang="en-US" sz="1600" dirty="0" smtClean="0"/>
              <a:t>4.9fb</a:t>
            </a:r>
            <a:r>
              <a:rPr lang="en-US" sz="1600" baseline="30000" dirty="0" smtClean="0"/>
              <a:t>-1</a:t>
            </a:r>
            <a:endParaRPr lang="en-US" sz="1600" dirty="0" smtClean="0">
              <a:cs typeface="Cambria"/>
            </a:endParaRPr>
          </a:p>
          <a:p>
            <a:pPr lvl="1"/>
            <a:r>
              <a:rPr lang="en-US" sz="1600" dirty="0" err="1" smtClean="0">
                <a:cs typeface="Cambria"/>
              </a:rPr>
              <a:t>Trilepton</a:t>
            </a:r>
            <a:r>
              <a:rPr lang="en-US" sz="1600" dirty="0" smtClean="0">
                <a:cs typeface="Cambria"/>
              </a:rPr>
              <a:t> signatures</a:t>
            </a:r>
          </a:p>
          <a:p>
            <a:pPr lvl="1"/>
            <a:r>
              <a:rPr lang="en-US" sz="1600" dirty="0" smtClean="0">
                <a:cs typeface="Cambria"/>
              </a:rPr>
              <a:t>BDT (gut, </a:t>
            </a:r>
            <a:r>
              <a:rPr lang="en-US" sz="1600" dirty="0" err="1" smtClean="0">
                <a:cs typeface="Cambria"/>
              </a:rPr>
              <a:t>gct</a:t>
            </a:r>
            <a:r>
              <a:rPr lang="en-US" sz="1600" dirty="0" smtClean="0">
                <a:cs typeface="Cambria"/>
              </a:rPr>
              <a:t>, </a:t>
            </a:r>
            <a:r>
              <a:rPr lang="en-US" sz="1600" dirty="0" err="1" smtClean="0">
                <a:cs typeface="Cambria"/>
              </a:rPr>
              <a:t>Zut</a:t>
            </a:r>
            <a:r>
              <a:rPr lang="en-US" sz="1600" dirty="0" smtClean="0">
                <a:cs typeface="Cambria"/>
              </a:rPr>
              <a:t>, </a:t>
            </a:r>
            <a:r>
              <a:rPr lang="en-US" sz="1600" dirty="0" err="1" smtClean="0">
                <a:cs typeface="Cambria"/>
              </a:rPr>
              <a:t>Zct</a:t>
            </a:r>
            <a:r>
              <a:rPr lang="en-US" sz="1600" dirty="0" smtClean="0">
                <a:cs typeface="Cambria"/>
              </a:rPr>
              <a:t>)</a:t>
            </a:r>
          </a:p>
          <a:p>
            <a:pPr lvl="1"/>
            <a:r>
              <a:rPr lang="en-US" sz="1600" dirty="0" smtClean="0">
                <a:cs typeface="Cambria"/>
              </a:rPr>
              <a:t>Limits on couplings and branching fractions </a:t>
            </a:r>
          </a:p>
          <a:p>
            <a:pPr lvl="1"/>
            <a:endParaRPr lang="en-US" sz="1600" dirty="0" smtClean="0">
              <a:cs typeface="Cambria"/>
            </a:endParaRPr>
          </a:p>
          <a:p>
            <a:pPr lvl="1"/>
            <a:endParaRPr lang="en-US" sz="1600" dirty="0" smtClean="0">
              <a:cs typeface="Cambria"/>
            </a:endParaRPr>
          </a:p>
          <a:p>
            <a:pPr lvl="1"/>
            <a:endParaRPr lang="en-US" sz="1600" dirty="0" smtClean="0">
              <a:cs typeface="Cambria"/>
            </a:endParaRPr>
          </a:p>
          <a:p>
            <a:pPr lvl="1">
              <a:buNone/>
            </a:pPr>
            <a:endParaRPr lang="en-US" sz="1600" dirty="0" smtClean="0">
              <a:cs typeface="Cambria"/>
            </a:endParaRPr>
          </a:p>
          <a:p>
            <a:pPr lvl="1"/>
            <a:r>
              <a:rPr lang="en-US" sz="1800" b="1" dirty="0" smtClean="0">
                <a:cs typeface="Cambria"/>
              </a:rPr>
              <a:t>Next: </a:t>
            </a:r>
            <a:r>
              <a:rPr lang="en-US" sz="1800" u="sng" dirty="0" smtClean="0">
                <a:solidFill>
                  <a:srgbClr val="727CA3"/>
                </a:solidFill>
                <a:cs typeface="Cambria"/>
              </a:rPr>
              <a:t>8TeV analysis</a:t>
            </a:r>
            <a:r>
              <a:rPr lang="en-US" sz="1800" dirty="0" smtClean="0">
                <a:solidFill>
                  <a:srgbClr val="727CA3"/>
                </a:solidFill>
                <a:cs typeface="Cambria"/>
              </a:rPr>
              <a:t>, paper </a:t>
            </a:r>
            <a:r>
              <a:rPr lang="en-US" sz="1600" dirty="0" smtClean="0">
                <a:cs typeface="Cambria"/>
              </a:rPr>
              <a:t>(-</a:t>
            </a:r>
            <a:r>
              <a:rPr lang="en-US" sz="1600" dirty="0" smtClean="0">
                <a:cs typeface="Cambria"/>
                <a:hlinkClick r:id="rId4"/>
              </a:rPr>
              <a:t>link to TOP-12-039</a:t>
            </a:r>
            <a:r>
              <a:rPr lang="en-US" sz="1600" dirty="0" smtClean="0">
                <a:cs typeface="Cambria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cs typeface="Cambria"/>
              </a:rPr>
              <a:t>	currently busy with the simulation</a:t>
            </a:r>
            <a:endParaRPr lang="en-US" sz="600" dirty="0" smtClean="0">
              <a:cs typeface="Cambria"/>
            </a:endParaRPr>
          </a:p>
          <a:p>
            <a:endParaRPr lang="en-US" sz="600" dirty="0" smtClean="0">
              <a:cs typeface="Cambria"/>
            </a:endParaRPr>
          </a:p>
          <a:p>
            <a:pPr>
              <a:buNone/>
            </a:pPr>
            <a:endParaRPr lang="en-US" sz="600" dirty="0" smtClean="0">
              <a:cs typeface="Cambria"/>
            </a:endParaRPr>
          </a:p>
          <a:p>
            <a:r>
              <a:rPr lang="en-US" sz="1800" b="1" dirty="0" smtClean="0">
                <a:solidFill>
                  <a:srgbClr val="727CA3"/>
                </a:solidFill>
                <a:cs typeface="Cambria"/>
              </a:rPr>
              <a:t>FCNC </a:t>
            </a:r>
            <a:r>
              <a:rPr lang="en-US" sz="1800" b="1" dirty="0" err="1" smtClean="0">
                <a:solidFill>
                  <a:srgbClr val="727CA3"/>
                </a:solidFill>
                <a:cs typeface="Cambria"/>
              </a:rPr>
              <a:t>tq</a:t>
            </a:r>
            <a:r>
              <a:rPr lang="en-US" sz="1800" b="1" dirty="0" err="1" smtClean="0">
                <a:solidFill>
                  <a:srgbClr val="727CA3"/>
                </a:solidFill>
                <a:latin typeface="Cambria"/>
                <a:cs typeface="Cambria"/>
              </a:rPr>
              <a:t>γ</a:t>
            </a:r>
            <a:endParaRPr lang="en-US" sz="1800" b="1" dirty="0" smtClean="0">
              <a:solidFill>
                <a:srgbClr val="727CA3"/>
              </a:solidFill>
              <a:latin typeface="Cambria"/>
              <a:cs typeface="Cambria"/>
            </a:endParaRPr>
          </a:p>
          <a:p>
            <a:pPr lvl="1"/>
            <a:r>
              <a:rPr lang="en-US" sz="1600" dirty="0" smtClean="0">
                <a:cs typeface="Cambria"/>
              </a:rPr>
              <a:t>Ongoing, no CADI line yet –</a:t>
            </a:r>
            <a:r>
              <a:rPr lang="en-US" sz="1600" dirty="0" smtClean="0">
                <a:cs typeface="Cambria"/>
                <a:hlinkClick r:id="rId5"/>
              </a:rPr>
              <a:t>link to AN-2013/249 </a:t>
            </a:r>
            <a:endParaRPr lang="en-US" sz="1600" dirty="0" smtClean="0">
              <a:cs typeface="Cambria"/>
            </a:endParaRPr>
          </a:p>
          <a:p>
            <a:pPr lvl="1"/>
            <a:r>
              <a:rPr lang="en-US" sz="1600" dirty="0" smtClean="0"/>
              <a:t>8TeV, 20 fb</a:t>
            </a:r>
            <a:r>
              <a:rPr lang="en-US" sz="1600" baseline="30000" dirty="0" smtClean="0"/>
              <a:t>-1</a:t>
            </a:r>
            <a:r>
              <a:rPr lang="en-US" sz="1600" baseline="-25000" dirty="0" smtClean="0"/>
              <a:t>, </a:t>
            </a:r>
            <a:r>
              <a:rPr lang="en-US" sz="1600" dirty="0" smtClean="0">
                <a:cs typeface="Cambria"/>
              </a:rPr>
              <a:t>BDT, muon channel only</a:t>
            </a:r>
          </a:p>
          <a:p>
            <a:pPr lvl="1"/>
            <a:r>
              <a:rPr lang="en-US" sz="1800" b="1" dirty="0" smtClean="0">
                <a:cs typeface="Cambria"/>
              </a:rPr>
              <a:t>Next: </a:t>
            </a:r>
            <a:r>
              <a:rPr lang="en-US" sz="1800" dirty="0" smtClean="0">
                <a:cs typeface="Cambria"/>
              </a:rPr>
              <a:t>PAS in the next weeks/couple of months</a:t>
            </a:r>
          </a:p>
          <a:p>
            <a:pPr lvl="1"/>
            <a:endParaRPr lang="en-US" sz="1050" dirty="0" smtClean="0">
              <a:cs typeface="Cambria"/>
            </a:endParaRPr>
          </a:p>
          <a:p>
            <a:pPr>
              <a:buNone/>
            </a:pPr>
            <a:r>
              <a:rPr lang="en-US" sz="1800" dirty="0" smtClean="0">
                <a:cs typeface="Cambria"/>
              </a:rPr>
              <a:t>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5442" y="3018652"/>
            <a:ext cx="3537174" cy="1073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physics in single top: FCNC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Rebeca Gonzalez Suarez (UNL) 20/12/2013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8115" y="1765497"/>
            <a:ext cx="184213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latin typeface="Cambria"/>
                <a:cs typeface="Cambria"/>
                <a:hlinkClick r:id="rId7"/>
              </a:rPr>
              <a:t>CMS-PAS-TOP-12-021</a:t>
            </a:r>
            <a:endParaRPr lang="en-US" sz="1400" dirty="0">
              <a:latin typeface="Cambria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3000" y="2073274"/>
            <a:ext cx="2048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(July 2013)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physics in single top: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727CA3"/>
                </a:solidFill>
                <a:cs typeface="Cambria"/>
              </a:rPr>
              <a:t>Planned: </a:t>
            </a:r>
          </a:p>
          <a:p>
            <a:pPr lvl="1"/>
            <a:r>
              <a:rPr lang="en-US" dirty="0" smtClean="0">
                <a:cs typeface="Cambria"/>
              </a:rPr>
              <a:t>BNN with </a:t>
            </a:r>
            <a:r>
              <a:rPr lang="en-US" dirty="0" err="1" smtClean="0">
                <a:cs typeface="Cambria"/>
              </a:rPr>
              <a:t>t</a:t>
            </a:r>
            <a:r>
              <a:rPr lang="en-US" dirty="0" smtClean="0">
                <a:cs typeface="Cambria"/>
              </a:rPr>
              <a:t>-channel signatures</a:t>
            </a:r>
          </a:p>
          <a:p>
            <a:pPr lvl="1"/>
            <a:r>
              <a:rPr lang="en-US" dirty="0" smtClean="0">
                <a:cs typeface="Cambria"/>
              </a:rPr>
              <a:t>Study </a:t>
            </a:r>
            <a:r>
              <a:rPr lang="en-US" dirty="0" smtClean="0"/>
              <a:t>BSM anomalous </a:t>
            </a:r>
            <a:r>
              <a:rPr lang="en-US" dirty="0" err="1" smtClean="0"/>
              <a:t>Wtb</a:t>
            </a:r>
            <a:r>
              <a:rPr lang="en-US" dirty="0" smtClean="0"/>
              <a:t> limits to (L</a:t>
            </a:r>
            <a:r>
              <a:rPr lang="en-US" baseline="-25000" dirty="0" smtClean="0"/>
              <a:t>V</a:t>
            </a:r>
            <a:r>
              <a:rPr lang="en-US" dirty="0" smtClean="0"/>
              <a:t>,R</a:t>
            </a:r>
            <a:r>
              <a:rPr lang="en-US" baseline="-25000" dirty="0" smtClean="0"/>
              <a:t>V</a:t>
            </a:r>
            <a:r>
              <a:rPr lang="en-US" dirty="0" smtClean="0"/>
              <a:t>), (L</a:t>
            </a:r>
            <a:r>
              <a:rPr lang="en-US" baseline="-25000" dirty="0" smtClean="0"/>
              <a:t>V</a:t>
            </a:r>
            <a:r>
              <a:rPr lang="en-US" dirty="0" smtClean="0"/>
              <a:t>,L</a:t>
            </a:r>
            <a:r>
              <a:rPr lang="en-US" baseline="-25000" dirty="0" smtClean="0"/>
              <a:t>T</a:t>
            </a:r>
            <a:r>
              <a:rPr lang="en-US" dirty="0" smtClean="0"/>
              <a:t>) and probably with (L</a:t>
            </a:r>
            <a:r>
              <a:rPr lang="en-US" baseline="-25000" dirty="0" smtClean="0"/>
              <a:t>V</a:t>
            </a:r>
            <a:r>
              <a:rPr lang="en-US" dirty="0" smtClean="0"/>
              <a:t>,R</a:t>
            </a:r>
            <a:r>
              <a:rPr lang="en-US" baseline="-25000" dirty="0" smtClean="0"/>
              <a:t>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BSM FCNC </a:t>
            </a:r>
            <a:r>
              <a:rPr lang="en-US" dirty="0" err="1" smtClean="0"/>
              <a:t>tcg</a:t>
            </a:r>
            <a:r>
              <a:rPr lang="en-US" dirty="0" smtClean="0"/>
              <a:t> and tug limits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+ Anomalous couplings studies (W-helicity, top polarization)</a:t>
            </a:r>
          </a:p>
          <a:p>
            <a:endParaRPr lang="en-US" dirty="0" smtClean="0"/>
          </a:p>
          <a:p>
            <a:r>
              <a:rPr lang="en-US" dirty="0" smtClean="0"/>
              <a:t>Also other single top-related new physics searches that fall under B2G/HIGG/EXO</a:t>
            </a:r>
          </a:p>
          <a:p>
            <a:pPr lvl="1"/>
            <a:r>
              <a:rPr lang="en-US" dirty="0" smtClean="0"/>
              <a:t>W’</a:t>
            </a:r>
          </a:p>
          <a:p>
            <a:pPr lvl="1"/>
            <a:r>
              <a:rPr lang="en-US" dirty="0" smtClean="0"/>
              <a:t>Charged Higgs bosons</a:t>
            </a:r>
          </a:p>
          <a:p>
            <a:pPr lvl="1"/>
            <a:r>
              <a:rPr lang="en-US" dirty="0" err="1" smtClean="0"/>
              <a:t>Monotops</a:t>
            </a:r>
            <a:endParaRPr lang="en-US" dirty="0" smtClean="0"/>
          </a:p>
          <a:p>
            <a:pPr lvl="1"/>
            <a:r>
              <a:rPr lang="en-US" dirty="0" smtClean="0"/>
              <a:t>b*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04101" y="5550622"/>
            <a:ext cx="322069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 Rare SM process, </a:t>
            </a:r>
            <a:r>
              <a:rPr lang="en-US" dirty="0" err="1" smtClean="0"/>
              <a:t>tZq</a:t>
            </a:r>
            <a:r>
              <a:rPr lang="en-US" dirty="0" smtClean="0"/>
              <a:t> studies also planned! </a:t>
            </a:r>
          </a:p>
          <a:p>
            <a:pPr algn="ctr"/>
            <a:r>
              <a:rPr lang="en-US" dirty="0" smtClean="0"/>
              <a:t>(8TeV, maybe 13TeV)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top + Higgs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480" y="3329004"/>
            <a:ext cx="8034951" cy="3094648"/>
          </a:xfrm>
        </p:spPr>
        <p:txBody>
          <a:bodyPr>
            <a:noAutofit/>
          </a:bodyPr>
          <a:lstStyle/>
          <a:p>
            <a:r>
              <a:rPr lang="en-US" sz="1800" dirty="0" smtClean="0"/>
              <a:t>Ideal scenario to test the Higgs couplings -and look for new physics </a:t>
            </a:r>
          </a:p>
          <a:p>
            <a:r>
              <a:rPr lang="en-US" sz="1800" b="1" dirty="0" smtClean="0"/>
              <a:t>single top + Higgs production</a:t>
            </a:r>
            <a:r>
              <a:rPr lang="en-US" sz="1800" dirty="0" smtClean="0"/>
              <a:t> is largely suppressed in the SM</a:t>
            </a:r>
          </a:p>
          <a:p>
            <a:r>
              <a:rPr lang="en-US" sz="1800" dirty="0" smtClean="0"/>
              <a:t>However, nonstandard couplings of the Higgs to the W boson and/or to the top quark can produce an </a:t>
            </a:r>
            <a:r>
              <a:rPr lang="en-US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enhancement of the cross section</a:t>
            </a:r>
          </a:p>
          <a:p>
            <a:r>
              <a:rPr lang="en-US" sz="1800" dirty="0" smtClean="0"/>
              <a:t>Interesting signatures: </a:t>
            </a:r>
            <a:r>
              <a:rPr lang="en-US" sz="1800" b="1" dirty="0" smtClean="0">
                <a:solidFill>
                  <a:srgbClr val="800040"/>
                </a:solidFill>
              </a:rPr>
              <a:t>single top </a:t>
            </a:r>
            <a:r>
              <a:rPr lang="en-US" sz="1800" b="1" dirty="0" err="1" smtClean="0">
                <a:solidFill>
                  <a:srgbClr val="800040"/>
                </a:solidFill>
              </a:rPr>
              <a:t>t</a:t>
            </a:r>
            <a:r>
              <a:rPr lang="en-US" sz="1800" b="1" dirty="0" smtClean="0">
                <a:solidFill>
                  <a:srgbClr val="800040"/>
                </a:solidFill>
              </a:rPr>
              <a:t>-channel + Higgs decay</a:t>
            </a:r>
          </a:p>
          <a:p>
            <a:r>
              <a:rPr lang="en-US" sz="1800" dirty="0" smtClean="0"/>
              <a:t> Different final states already under study: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ambria"/>
                <a:cs typeface="Cambria"/>
              </a:rPr>
              <a:t>H→ bb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ambria"/>
                <a:cs typeface="Cambria"/>
              </a:rPr>
              <a:t>H → </a:t>
            </a:r>
            <a:r>
              <a:rPr lang="en-US" sz="1800" b="1" dirty="0" err="1" smtClean="0">
                <a:solidFill>
                  <a:schemeClr val="accent1"/>
                </a:solidFill>
                <a:latin typeface="Cambria"/>
                <a:cs typeface="Cambria"/>
              </a:rPr>
              <a:t>γγ</a:t>
            </a:r>
            <a:r>
              <a:rPr lang="en-US" sz="1800" b="1" dirty="0" smtClean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ambria"/>
                <a:cs typeface="Cambria"/>
              </a:rPr>
              <a:t>H → WW</a:t>
            </a:r>
            <a:endParaRPr lang="en-US" sz="1800" b="1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6608"/>
            <a:ext cx="4597400" cy="1662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157" y="1962941"/>
            <a:ext cx="2091987" cy="11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26495" y="6238986"/>
            <a:ext cx="461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Next: </a:t>
            </a:r>
            <a:r>
              <a:rPr lang="en-US" dirty="0" smtClean="0"/>
              <a:t>first public results for this process!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25626" y="1030680"/>
            <a:ext cx="15327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atin typeface="Cambria"/>
                <a:cs typeface="Cambria"/>
              </a:rPr>
              <a:t>Moriond</a:t>
            </a:r>
            <a:r>
              <a:rPr lang="en-US" dirty="0" smtClean="0">
                <a:latin typeface="Cambria"/>
                <a:cs typeface="Cambria"/>
              </a:rPr>
              <a:t> 2014?</a:t>
            </a:r>
            <a:endParaRPr lang="en-US" dirty="0" smtClean="0">
              <a:solidFill>
                <a:schemeClr val="tx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49" y="3803307"/>
            <a:ext cx="3940584" cy="2913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two years (Luca’s era)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405" y="1522452"/>
            <a:ext cx="5215328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dirty="0" smtClean="0"/>
              <a:t>5fb</a:t>
            </a:r>
            <a:r>
              <a:rPr lang="en-US" sz="1700" baseline="30000" dirty="0" smtClean="0"/>
              <a:t>-1</a:t>
            </a:r>
            <a:r>
              <a:rPr lang="en-US" sz="1700" dirty="0" smtClean="0"/>
              <a:t> at 7TeV and 20fb</a:t>
            </a:r>
            <a:r>
              <a:rPr lang="en-US" sz="1700" baseline="30000" dirty="0" smtClean="0"/>
              <a:t>-1</a:t>
            </a:r>
            <a:r>
              <a:rPr lang="en-US" sz="1700" dirty="0" smtClean="0"/>
              <a:t> at 8TeV of pp data</a:t>
            </a:r>
          </a:p>
          <a:p>
            <a:pPr>
              <a:buFont typeface="Wingdings" charset="2"/>
              <a:buChar char="ü"/>
            </a:pPr>
            <a:endParaRPr lang="en-US" sz="1700" dirty="0" smtClean="0"/>
          </a:p>
          <a:p>
            <a:pPr>
              <a:buFont typeface="Wingdings" charset="2"/>
              <a:buChar char="ü"/>
            </a:pPr>
            <a:r>
              <a:rPr lang="en-US" sz="1700" b="1" dirty="0" smtClean="0">
                <a:solidFill>
                  <a:schemeClr val="accent1"/>
                </a:solidFill>
              </a:rPr>
              <a:t>2 papers published (JHEP, PRL)</a:t>
            </a:r>
          </a:p>
          <a:p>
            <a:pPr>
              <a:buFont typeface="Wingdings" charset="2"/>
              <a:buChar char="ü"/>
            </a:pPr>
            <a:r>
              <a:rPr lang="en-US" sz="1700" b="1" dirty="0" smtClean="0">
                <a:solidFill>
                  <a:schemeClr val="accent1"/>
                </a:solidFill>
              </a:rPr>
              <a:t>8 </a:t>
            </a:r>
            <a:r>
              <a:rPr lang="en-US" sz="1700" b="1" dirty="0" err="1" smtClean="0">
                <a:solidFill>
                  <a:schemeClr val="accent1"/>
                </a:solidFill>
              </a:rPr>
              <a:t>PASes</a:t>
            </a:r>
            <a:r>
              <a:rPr lang="en-US" sz="1700" b="1" dirty="0" smtClean="0">
                <a:solidFill>
                  <a:schemeClr val="accent1"/>
                </a:solidFill>
              </a:rPr>
              <a:t> public (all the modes covered)</a:t>
            </a:r>
          </a:p>
          <a:p>
            <a:pPr>
              <a:buFont typeface="Wingdings" charset="2"/>
              <a:buChar char="ü"/>
            </a:pPr>
            <a:r>
              <a:rPr lang="en-US" sz="1700" b="1" dirty="0" smtClean="0">
                <a:solidFill>
                  <a:schemeClr val="accent1"/>
                </a:solidFill>
              </a:rPr>
              <a:t>1 evidence</a:t>
            </a:r>
          </a:p>
          <a:p>
            <a:pPr>
              <a:buFont typeface="Wingdings" charset="2"/>
              <a:buChar char="ü"/>
            </a:pPr>
            <a:r>
              <a:rPr lang="en-US" sz="1700" b="1" dirty="0" smtClean="0">
                <a:solidFill>
                  <a:schemeClr val="accent1"/>
                </a:solidFill>
              </a:rPr>
              <a:t>1 first (and so far only) observation</a:t>
            </a:r>
          </a:p>
          <a:p>
            <a:pPr>
              <a:buFont typeface="Wingdings" charset="2"/>
              <a:buChar char="ü"/>
            </a:pPr>
            <a:r>
              <a:rPr lang="en-US" sz="1700" b="1" dirty="0" smtClean="0">
                <a:solidFill>
                  <a:schemeClr val="accent1"/>
                </a:solidFill>
              </a:rPr>
              <a:t>First single top LHC combination</a:t>
            </a:r>
          </a:p>
          <a:p>
            <a:pPr>
              <a:buFont typeface="Wingdings" charset="2"/>
              <a:buChar char="ü"/>
            </a:pPr>
            <a:r>
              <a:rPr lang="en-US" sz="1700" b="1" dirty="0" smtClean="0">
                <a:solidFill>
                  <a:schemeClr val="accent1"/>
                </a:solidFill>
              </a:rPr>
              <a:t>First CMS </a:t>
            </a:r>
            <a:r>
              <a:rPr lang="en-US" sz="1700" b="1" dirty="0" err="1" smtClean="0">
                <a:solidFill>
                  <a:schemeClr val="accent1"/>
                </a:solidFill>
              </a:rPr>
              <a:t>s</a:t>
            </a:r>
            <a:r>
              <a:rPr lang="en-US" sz="1700" b="1" dirty="0" smtClean="0">
                <a:solidFill>
                  <a:schemeClr val="accent1"/>
                </a:solidFill>
              </a:rPr>
              <a:t>-channel results</a:t>
            </a:r>
          </a:p>
          <a:p>
            <a:pPr>
              <a:buFont typeface="Wingdings" charset="2"/>
              <a:buChar char="ü"/>
            </a:pPr>
            <a:r>
              <a:rPr lang="en-US" sz="1700" b="1" dirty="0" smtClean="0"/>
              <a:t>…</a:t>
            </a:r>
          </a:p>
          <a:p>
            <a:pPr>
              <a:buFont typeface="Wingdings" charset="2"/>
              <a:buChar char="ü"/>
            </a:pPr>
            <a:endParaRPr lang="en-US" sz="1700" dirty="0" smtClean="0"/>
          </a:p>
          <a:p>
            <a:pPr>
              <a:buFont typeface="Courier New"/>
              <a:buChar char="o"/>
            </a:pPr>
            <a:r>
              <a:rPr lang="en-US" sz="1700" dirty="0" smtClean="0"/>
              <a:t>3 papers close to submission</a:t>
            </a:r>
          </a:p>
          <a:p>
            <a:pPr>
              <a:buFont typeface="Courier New"/>
              <a:buChar char="o"/>
            </a:pPr>
            <a:r>
              <a:rPr lang="en-US" sz="1700" dirty="0" smtClean="0"/>
              <a:t>2 papers in preparation</a:t>
            </a:r>
          </a:p>
          <a:p>
            <a:pPr>
              <a:buFont typeface="Courier New"/>
              <a:buChar char="o"/>
            </a:pPr>
            <a:r>
              <a:rPr lang="en-US" sz="1700" dirty="0" smtClean="0"/>
              <a:t>Good progress in several analysis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8908" y="6423938"/>
            <a:ext cx="445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27CA3"/>
                </a:solidFill>
                <a:latin typeface="Cambria"/>
                <a:cs typeface="Cambria"/>
              </a:rPr>
              <a:t>Everything in agreement with the SM expectations… </a:t>
            </a:r>
            <a:endParaRPr lang="en-US" sz="1400" b="1" dirty="0">
              <a:solidFill>
                <a:srgbClr val="727CA3"/>
              </a:solidFill>
              <a:latin typeface="Cambria"/>
              <a:cs typeface="Cambri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26" y="0"/>
            <a:ext cx="2959100" cy="386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(</a:t>
            </a:r>
            <a:r>
              <a:rPr lang="en-US" dirty="0" err="1" smtClean="0"/>
              <a:t>Orso’s</a:t>
            </a:r>
            <a:r>
              <a:rPr lang="en-US" dirty="0" smtClean="0"/>
              <a:t> quest) 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770947"/>
            <a:ext cx="7739176" cy="45315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smtClean="0">
                <a:solidFill>
                  <a:schemeClr val="accent6"/>
                </a:solidFill>
              </a:rPr>
              <a:t>Run-I </a:t>
            </a:r>
            <a:r>
              <a:rPr lang="en-US" sz="1800" dirty="0" smtClean="0"/>
              <a:t>LHC data still has some results on it</a:t>
            </a:r>
          </a:p>
          <a:p>
            <a:pPr lvl="1"/>
            <a:r>
              <a:rPr lang="en-US" sz="1800" dirty="0" smtClean="0"/>
              <a:t>Ongoing analyses, also new ones</a:t>
            </a:r>
          </a:p>
          <a:p>
            <a:pPr lvl="1"/>
            <a:r>
              <a:rPr lang="en-US" sz="1800" dirty="0" smtClean="0"/>
              <a:t>data will keep us busy for a while</a:t>
            </a:r>
          </a:p>
          <a:p>
            <a:pPr lvl="1"/>
            <a:endParaRPr lang="en-US" sz="1000" dirty="0" smtClean="0"/>
          </a:p>
          <a:p>
            <a:r>
              <a:rPr lang="en-US" sz="1800" b="1" dirty="0" smtClean="0">
                <a:solidFill>
                  <a:schemeClr val="accent3"/>
                </a:solidFill>
              </a:rPr>
              <a:t>Run-II is coming</a:t>
            </a:r>
          </a:p>
          <a:p>
            <a:pPr lvl="1"/>
            <a:r>
              <a:rPr lang="en-US" sz="1800" b="1" dirty="0" smtClean="0"/>
              <a:t>2015:</a:t>
            </a:r>
            <a:r>
              <a:rPr lang="en-US" sz="1800" dirty="0" smtClean="0"/>
              <a:t> 13 TeV, 25ns, 42fb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/year</a:t>
            </a:r>
          </a:p>
          <a:p>
            <a:pPr lvl="1"/>
            <a:r>
              <a:rPr lang="en-US" sz="1800" dirty="0" smtClean="0"/>
              <a:t>We have a year to prepare the simulation, design trigger, and define the objects to use (not an easy task, should be a </a:t>
            </a:r>
            <a:r>
              <a:rPr lang="en-US" sz="1800" b="1" u="sng" dirty="0" smtClean="0"/>
              <a:t>priority</a:t>
            </a:r>
            <a:r>
              <a:rPr lang="en-US" sz="1800" dirty="0" smtClean="0"/>
              <a:t>); + understand the pileup!</a:t>
            </a:r>
          </a:p>
          <a:p>
            <a:pPr lvl="1"/>
            <a:r>
              <a:rPr lang="en-US" sz="1800" dirty="0" smtClean="0"/>
              <a:t>What about physics potential?</a:t>
            </a:r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27097" y="5111487"/>
          <a:ext cx="7949581" cy="12191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62093"/>
                <a:gridCol w="1421872"/>
                <a:gridCol w="1421872"/>
                <a:gridCol w="1421872"/>
                <a:gridCol w="14218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σ</a:t>
                      </a:r>
                      <a:r>
                        <a:rPr lang="en-US" sz="1400" dirty="0" smtClean="0"/>
                        <a:t> [pb]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/>
                        <a:t>t</a:t>
                      </a:r>
                      <a:r>
                        <a:rPr lang="en-US" sz="1400" baseline="0" dirty="0" smtClean="0"/>
                        <a:t>-channel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tW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s-channel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</a:rPr>
                        <a:t>ttbar</a:t>
                      </a:r>
                      <a:endParaRPr lang="en-US" sz="1400" b="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(7 TeV)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64.6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2.1 pb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15.6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1.2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4.59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0.19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172.0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±4.8</a:t>
                      </a:r>
                    </a:p>
                  </a:txBody>
                  <a:tcPr marL="36000" marR="36000" marB="36000" anchor="ctr" horzOverflow="overflow"/>
                </a:tc>
              </a:tr>
              <a:tr h="138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LHC (8 TeV)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87.1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2.8 pb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22.2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1.5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5.55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0.22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245.8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9.6</a:t>
                      </a:r>
                    </a:p>
                  </a:txBody>
                  <a:tcPr marL="36000" marR="36000" marB="36000" anchor="ctr" horzOverflow="overflow"/>
                </a:tc>
              </a:tr>
              <a:tr h="1387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LHC (13TeV)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219.4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71.70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10.89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lang="en-US" sz="1400" dirty="0" smtClean="0"/>
                        <a:t>~745</a:t>
                      </a:r>
                      <a:endParaRPr kumimoji="0" lang="it-I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 PL UMing HK" charset="0"/>
                        <a:cs typeface="AR PL UMing HK" charset="0"/>
                      </a:endParaRPr>
                    </a:p>
                  </a:txBody>
                  <a:tcPr marL="36000" marR="36000" marB="36000" anchor="ctr" horzOverflow="overflow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88299" y="6374614"/>
            <a:ext cx="277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Life won’t be any easier!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532" y="274638"/>
            <a:ext cx="2374900" cy="292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14651" y="3770766"/>
            <a:ext cx="8229600" cy="294616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study of single top physics did not start at the LHC</a:t>
            </a:r>
          </a:p>
          <a:p>
            <a:pPr lvl="1"/>
            <a:r>
              <a:rPr lang="en-US" sz="1800" b="1" dirty="0" smtClean="0"/>
              <a:t>Most of the things we know about the top quark is thanks to the Tevatron </a:t>
            </a:r>
            <a:r>
              <a:rPr lang="en-US" sz="1800" dirty="0" smtClean="0"/>
              <a:t>legacy</a:t>
            </a:r>
          </a:p>
          <a:p>
            <a:pPr lvl="1"/>
            <a:r>
              <a:rPr lang="en-US" sz="1800" dirty="0" smtClean="0"/>
              <a:t>The Tevatron started operation in 1986, and discovered the top quark (major milestone) in 1995</a:t>
            </a:r>
          </a:p>
          <a:p>
            <a:pPr lvl="1"/>
            <a:r>
              <a:rPr lang="en-US" sz="1800" dirty="0" smtClean="0"/>
              <a:t>First single top evidence (2006) and finally observation (2009) by CDF and D0</a:t>
            </a:r>
          </a:p>
          <a:p>
            <a:pPr lvl="1"/>
            <a:r>
              <a:rPr lang="en-US" sz="1800" dirty="0" smtClean="0">
                <a:cs typeface="Cambria"/>
              </a:rPr>
              <a:t>When LHC started operation, only the </a:t>
            </a:r>
            <a:r>
              <a:rPr lang="en-US" sz="1800" dirty="0" err="1" smtClean="0">
                <a:cs typeface="Cambria"/>
              </a:rPr>
              <a:t>t</a:t>
            </a:r>
            <a:r>
              <a:rPr lang="en-US" sz="1800" dirty="0" smtClean="0">
                <a:cs typeface="Cambria"/>
              </a:rPr>
              <a:t>-channel observed (</a:t>
            </a:r>
            <a:r>
              <a:rPr lang="en-US" sz="1800" dirty="0" smtClean="0">
                <a:latin typeface="Cambria"/>
                <a:cs typeface="Cambria"/>
              </a:rPr>
              <a:t>&gt; 5σ</a:t>
            </a:r>
            <a:r>
              <a:rPr lang="en-US" sz="1800" dirty="0" smtClean="0">
                <a:cs typeface="Cambria"/>
              </a:rPr>
              <a:t>),  today </a:t>
            </a:r>
            <a:r>
              <a:rPr lang="en-US" sz="1800" b="1" dirty="0" smtClean="0">
                <a:solidFill>
                  <a:schemeClr val="accent1"/>
                </a:solidFill>
                <a:cs typeface="Cambria"/>
              </a:rPr>
              <a:t>not all the modes are established</a:t>
            </a:r>
          </a:p>
          <a:p>
            <a:pPr lvl="1"/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0F8C5F16-CEBF-5F4E-8D7E-6D0492501C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462" y="1353897"/>
            <a:ext cx="814697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Single top quark production:</a:t>
            </a:r>
          </a:p>
          <a:p>
            <a:pPr lvl="1"/>
            <a:r>
              <a:rPr lang="en-US" dirty="0" smtClean="0"/>
              <a:t>Alternative electroweak production mode to the strongly-produced, predominant, top pairs, that happens mainly via three processes (</a:t>
            </a:r>
            <a:r>
              <a:rPr lang="en-US" dirty="0" err="1" smtClean="0"/>
              <a:t>t</a:t>
            </a:r>
            <a:r>
              <a:rPr lang="en-US" dirty="0" smtClean="0"/>
              <a:t>-channel, tW associated production, and </a:t>
            </a:r>
            <a:r>
              <a:rPr lang="en-US" dirty="0" err="1" smtClean="0"/>
              <a:t>s</a:t>
            </a:r>
            <a:r>
              <a:rPr lang="en-US" dirty="0" smtClean="0"/>
              <a:t>-channel) at a lower rate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Important Standard Model (SM) check, top quark laboratory!</a:t>
            </a:r>
          </a:p>
          <a:p>
            <a:pPr lvl="1"/>
            <a:r>
              <a:rPr lang="en-US" dirty="0" smtClean="0"/>
              <a:t>Sensitive to many new physics scenarios (FCNC,  AC, new particles…)</a:t>
            </a:r>
          </a:p>
          <a:p>
            <a:pPr lvl="1"/>
            <a:r>
              <a:rPr lang="en-US" dirty="0" smtClean="0"/>
              <a:t>Rare, still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21221" cy="4572000"/>
          </a:xfrm>
        </p:spPr>
        <p:txBody>
          <a:bodyPr>
            <a:noAutofit/>
          </a:bodyPr>
          <a:lstStyle/>
          <a:p>
            <a:pPr>
              <a:buFont typeface="Courier New"/>
              <a:buChar char="o"/>
            </a:pPr>
            <a:r>
              <a:rPr lang="en-US" sz="1800" b="1" u="sng" dirty="0" smtClean="0">
                <a:solidFill>
                  <a:schemeClr val="accent4"/>
                </a:solidFill>
                <a:latin typeface="Cambria"/>
                <a:cs typeface="Cambria"/>
              </a:rPr>
              <a:t>Pre-data</a:t>
            </a:r>
            <a:endParaRPr lang="en-US" sz="1800" b="1" u="sng" baseline="30000" dirty="0" smtClean="0">
              <a:solidFill>
                <a:schemeClr val="accent4"/>
              </a:solidFill>
              <a:latin typeface="Cambria"/>
              <a:cs typeface="Cambria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  <a:latin typeface="Cambria"/>
                <a:cs typeface="Cambria"/>
              </a:rPr>
              <a:t>	Prepare for Run-II</a:t>
            </a:r>
          </a:p>
          <a:p>
            <a:pPr lvl="1">
              <a:buFont typeface="Courier New"/>
              <a:buChar char="o"/>
            </a:pPr>
            <a:r>
              <a:rPr lang="en-US" sz="1800" dirty="0" smtClean="0">
                <a:solidFill>
                  <a:schemeClr val="accent1"/>
                </a:solidFill>
                <a:latin typeface="Cambria"/>
                <a:cs typeface="Cambria"/>
              </a:rPr>
              <a:t> Trigger</a:t>
            </a:r>
          </a:p>
          <a:p>
            <a:pPr lvl="1">
              <a:buFont typeface="Courier New"/>
              <a:buChar char="o"/>
            </a:pPr>
            <a:r>
              <a:rPr lang="en-US" sz="1800" dirty="0" smtClean="0">
                <a:solidFill>
                  <a:schemeClr val="accent1"/>
                </a:solidFill>
                <a:latin typeface="Cambria"/>
                <a:cs typeface="Cambria"/>
              </a:rPr>
              <a:t> Object ID</a:t>
            </a:r>
          </a:p>
          <a:p>
            <a:pPr lvl="1">
              <a:buFont typeface="Courier New"/>
              <a:buChar char="o"/>
            </a:pPr>
            <a:r>
              <a:rPr lang="en-US" sz="1800" dirty="0" smtClean="0">
                <a:solidFill>
                  <a:schemeClr val="accent1"/>
                </a:solidFill>
                <a:latin typeface="Cambria"/>
                <a:cs typeface="Cambria"/>
              </a:rPr>
              <a:t>MC simulation</a:t>
            </a:r>
          </a:p>
          <a:p>
            <a:r>
              <a:rPr lang="en-US" sz="1800" b="1" u="sng" dirty="0" smtClean="0">
                <a:solidFill>
                  <a:schemeClr val="accent1"/>
                </a:solidFill>
                <a:latin typeface="Cambria"/>
                <a:cs typeface="Cambria"/>
              </a:rPr>
              <a:t>0-10fb</a:t>
            </a:r>
            <a:r>
              <a:rPr lang="en-US" sz="1800" b="1" u="sng" baseline="30000" dirty="0" smtClean="0">
                <a:solidFill>
                  <a:schemeClr val="accent1"/>
                </a:solidFill>
                <a:latin typeface="Cambria"/>
                <a:cs typeface="Cambria"/>
              </a:rPr>
              <a:t>-1</a:t>
            </a:r>
          </a:p>
          <a:p>
            <a:pPr>
              <a:buNone/>
            </a:pPr>
            <a:r>
              <a:rPr lang="en-US" sz="1600" b="1" baseline="30000" dirty="0" smtClean="0">
                <a:solidFill>
                  <a:schemeClr val="accent1"/>
                </a:solidFill>
                <a:latin typeface="Cambria"/>
                <a:cs typeface="Cambria"/>
              </a:rPr>
              <a:t>	</a:t>
            </a:r>
            <a:r>
              <a:rPr lang="en-US" sz="1800" dirty="0" smtClean="0">
                <a:latin typeface="Cambria"/>
                <a:cs typeface="Cambria"/>
              </a:rPr>
              <a:t>Rediscovery of the </a:t>
            </a:r>
            <a:r>
              <a:rPr lang="en-US" sz="1800" b="1" dirty="0" err="1" smtClean="0">
                <a:latin typeface="Cambria"/>
                <a:cs typeface="Cambria"/>
              </a:rPr>
              <a:t>t</a:t>
            </a:r>
            <a:r>
              <a:rPr lang="en-US" sz="1800" b="1" dirty="0" smtClean="0">
                <a:latin typeface="Cambria"/>
                <a:cs typeface="Cambria"/>
              </a:rPr>
              <a:t>-channel</a:t>
            </a:r>
          </a:p>
          <a:p>
            <a:pPr lvl="1"/>
            <a:r>
              <a:rPr lang="en-US" sz="1800" dirty="0" smtClean="0">
                <a:solidFill>
                  <a:schemeClr val="accent4"/>
                </a:solidFill>
                <a:latin typeface="Cambria"/>
                <a:cs typeface="Cambria"/>
              </a:rPr>
              <a:t>Cross-section, R, |</a:t>
            </a:r>
            <a:r>
              <a:rPr lang="en-US" sz="1800" dirty="0" err="1" smtClean="0">
                <a:solidFill>
                  <a:schemeClr val="accent4"/>
                </a:solidFill>
                <a:latin typeface="Cambria"/>
                <a:cs typeface="Cambria"/>
              </a:rPr>
              <a:t>V</a:t>
            </a:r>
            <a:r>
              <a:rPr lang="en-US" sz="1800" baseline="-25000" dirty="0" err="1" smtClean="0">
                <a:solidFill>
                  <a:schemeClr val="accent4"/>
                </a:solidFill>
                <a:latin typeface="Cambria"/>
                <a:cs typeface="Cambria"/>
              </a:rPr>
              <a:t>tb</a:t>
            </a:r>
            <a:r>
              <a:rPr lang="en-US" sz="1800" dirty="0" smtClean="0">
                <a:solidFill>
                  <a:schemeClr val="accent4"/>
                </a:solidFill>
                <a:latin typeface="Cambria"/>
                <a:cs typeface="Cambria"/>
              </a:rPr>
              <a:t>|, top width, </a:t>
            </a:r>
            <a:r>
              <a:rPr lang="en-US" sz="1800" dirty="0" err="1" smtClean="0">
                <a:solidFill>
                  <a:schemeClr val="accent4"/>
                </a:solidFill>
                <a:latin typeface="Cambria"/>
                <a:cs typeface="Cambria"/>
              </a:rPr>
              <a:t>m</a:t>
            </a:r>
            <a:r>
              <a:rPr lang="en-US" sz="1800" baseline="-25000" dirty="0" err="1" smtClean="0">
                <a:solidFill>
                  <a:schemeClr val="accent4"/>
                </a:solidFill>
                <a:latin typeface="Cambria"/>
                <a:cs typeface="Cambria"/>
              </a:rPr>
              <a:t>t</a:t>
            </a:r>
            <a:endParaRPr lang="en-US" sz="1800" baseline="-25000" dirty="0" smtClean="0">
              <a:solidFill>
                <a:schemeClr val="accent4"/>
              </a:solidFill>
              <a:latin typeface="Cambria"/>
              <a:cs typeface="Cambria"/>
            </a:endParaRPr>
          </a:p>
          <a:p>
            <a:pPr>
              <a:buNone/>
            </a:pPr>
            <a:r>
              <a:rPr lang="en-US" sz="1800" dirty="0" smtClean="0">
                <a:latin typeface="Cambria"/>
                <a:cs typeface="Cambria"/>
              </a:rPr>
              <a:t>	Study top polarization and differential distributions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ambria"/>
                <a:cs typeface="Cambria"/>
              </a:rPr>
              <a:t>Check SM agreement</a:t>
            </a:r>
          </a:p>
          <a:p>
            <a:pPr>
              <a:buNone/>
            </a:pPr>
            <a:r>
              <a:rPr lang="en-US" sz="1800" dirty="0" smtClean="0">
                <a:latin typeface="Cambria"/>
                <a:cs typeface="Cambria"/>
              </a:rPr>
              <a:t>	Look for </a:t>
            </a:r>
            <a:r>
              <a:rPr lang="en-US" sz="1800" b="1" dirty="0" smtClean="0">
                <a:latin typeface="Cambria"/>
                <a:cs typeface="Cambria"/>
              </a:rPr>
              <a:t>SM deviations </a:t>
            </a:r>
          </a:p>
          <a:p>
            <a:pPr lvl="1"/>
            <a:r>
              <a:rPr lang="en-US" sz="1800" dirty="0" smtClean="0">
                <a:solidFill>
                  <a:srgbClr val="727CA3"/>
                </a:solidFill>
                <a:latin typeface="Cambria"/>
                <a:cs typeface="Cambria"/>
              </a:rPr>
              <a:t>Anomalous couplings, FCNC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478420" y="1597266"/>
            <a:ext cx="3976012" cy="4572000"/>
          </a:xfrm>
        </p:spPr>
        <p:txBody>
          <a:bodyPr>
            <a:normAutofit/>
          </a:bodyPr>
          <a:lstStyle/>
          <a:p>
            <a:r>
              <a:rPr lang="en-US" sz="1800" b="1" u="sng" dirty="0" smtClean="0">
                <a:solidFill>
                  <a:schemeClr val="accent4"/>
                </a:solidFill>
              </a:rPr>
              <a:t>&gt; 10 fb</a:t>
            </a:r>
            <a:r>
              <a:rPr lang="en-US" sz="1800" b="1" u="sng" baseline="30000" dirty="0" smtClean="0">
                <a:solidFill>
                  <a:schemeClr val="accent4"/>
                </a:solidFill>
                <a:latin typeface="Symbol" charset="2"/>
                <a:cs typeface="Symbol" charset="2"/>
              </a:rPr>
              <a:t>-</a:t>
            </a:r>
            <a:r>
              <a:rPr lang="en-US" sz="1800" b="1" u="sng" baseline="30000" dirty="0" smtClean="0">
                <a:solidFill>
                  <a:schemeClr val="accent4"/>
                </a:solidFill>
              </a:rPr>
              <a:t>1</a:t>
            </a:r>
            <a:endParaRPr lang="en-US" sz="1800" b="1" u="sng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US" sz="1800" dirty="0" smtClean="0"/>
              <a:t>	Rediscovery of tW</a:t>
            </a:r>
          </a:p>
          <a:p>
            <a:pPr lvl="1"/>
            <a:r>
              <a:rPr lang="en-US" sz="1800" dirty="0" smtClean="0"/>
              <a:t>different final states </a:t>
            </a:r>
          </a:p>
          <a:p>
            <a:pPr lvl="1"/>
            <a:r>
              <a:rPr lang="en-US" sz="1800" dirty="0" smtClean="0"/>
              <a:t>Cross-section, R, |</a:t>
            </a:r>
            <a:r>
              <a:rPr lang="en-US" sz="1800" dirty="0" err="1" smtClean="0"/>
              <a:t>V</a:t>
            </a:r>
            <a:r>
              <a:rPr lang="en-US" sz="1800" baseline="-25000" dirty="0" err="1" smtClean="0"/>
              <a:t>tb</a:t>
            </a:r>
            <a:r>
              <a:rPr lang="en-US" sz="1800" dirty="0" smtClean="0"/>
              <a:t>|, top width</a:t>
            </a:r>
          </a:p>
          <a:p>
            <a:pPr lvl="1">
              <a:buNone/>
            </a:pPr>
            <a:r>
              <a:rPr lang="en-US" sz="1800" dirty="0" smtClean="0"/>
              <a:t>Test top-Higgs coupling</a:t>
            </a:r>
          </a:p>
          <a:p>
            <a:pPr lvl="1">
              <a:buNone/>
            </a:pPr>
            <a:r>
              <a:rPr lang="en-US" sz="1800" dirty="0" smtClean="0"/>
              <a:t>Continue looking for deviations from the SM</a:t>
            </a:r>
          </a:p>
          <a:p>
            <a:pPr lvl="1"/>
            <a:endParaRPr lang="en-US" sz="1200" dirty="0" smtClean="0"/>
          </a:p>
          <a:p>
            <a:r>
              <a:rPr lang="en-US" sz="1800" b="1" u="sng" dirty="0" smtClean="0">
                <a:solidFill>
                  <a:schemeClr val="accent5">
                    <a:lumMod val="75000"/>
                  </a:schemeClr>
                </a:solidFill>
              </a:rPr>
              <a:t>~100fb</a:t>
            </a:r>
            <a:r>
              <a:rPr lang="en-US" sz="1800" b="1" u="sng" baseline="30000" dirty="0" smtClean="0">
                <a:solidFill>
                  <a:schemeClr val="accent5">
                    <a:lumMod val="75000"/>
                  </a:schemeClr>
                </a:solidFill>
              </a:rPr>
              <a:t>-1</a:t>
            </a:r>
            <a:r>
              <a:rPr lang="en-US" sz="1800" b="1" u="sng" dirty="0" smtClean="0">
                <a:solidFill>
                  <a:schemeClr val="accent5">
                    <a:lumMod val="75000"/>
                  </a:schemeClr>
                </a:solidFill>
              </a:rPr>
              <a:t> and up</a:t>
            </a:r>
          </a:p>
          <a:p>
            <a:pPr lvl="1">
              <a:buNone/>
            </a:pPr>
            <a:r>
              <a:rPr lang="en-US" sz="1800" dirty="0" err="1" smtClean="0"/>
              <a:t>s</a:t>
            </a:r>
            <a:r>
              <a:rPr lang="en-US" sz="1800" dirty="0" smtClean="0"/>
              <a:t>-channel</a:t>
            </a:r>
          </a:p>
          <a:p>
            <a:pPr lvl="1">
              <a:buNone/>
            </a:pPr>
            <a:r>
              <a:rPr lang="en-US" sz="1800" dirty="0" smtClean="0"/>
              <a:t>rare processes (</a:t>
            </a:r>
            <a:r>
              <a:rPr lang="en-US" sz="1800" dirty="0" err="1" smtClean="0"/>
              <a:t>tZq</a:t>
            </a:r>
            <a:r>
              <a:rPr lang="en-US" sz="1800" dirty="0" smtClean="0"/>
              <a:t>, </a:t>
            </a:r>
            <a:r>
              <a:rPr lang="en-US" sz="1800" dirty="0" err="1" smtClean="0"/>
              <a:t>t</a:t>
            </a:r>
            <a:r>
              <a:rPr lang="en-US" sz="1800" dirty="0" err="1" smtClean="0">
                <a:latin typeface="Cambria"/>
                <a:cs typeface="Cambria"/>
              </a:rPr>
              <a:t>γ</a:t>
            </a:r>
            <a:r>
              <a:rPr lang="en-US" sz="1800" dirty="0" smtClean="0">
                <a:latin typeface="Cambria"/>
                <a:cs typeface="Cambria"/>
              </a:rPr>
              <a:t>?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b="1" dirty="0" smtClean="0"/>
              <a:t>And then?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82432" y="27463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Courier New"/>
              <a:buChar char="o"/>
            </a:pPr>
            <a:endParaRPr lang="en-US" sz="1600" dirty="0" smtClean="0">
              <a:solidFill>
                <a:schemeClr val="accent1"/>
              </a:solidFill>
            </a:endParaRPr>
          </a:p>
          <a:p>
            <a:pPr>
              <a:buFont typeface="Courier New"/>
              <a:buChar char="o"/>
            </a:pPr>
            <a:endParaRPr lang="en-US" sz="1200" dirty="0" smtClean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0420107">
            <a:off x="2637133" y="2314945"/>
            <a:ext cx="1044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Cambria"/>
                <a:cs typeface="Cambria"/>
              </a:rPr>
              <a:t>(b-tagging)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44" y="1267066"/>
            <a:ext cx="6553200" cy="490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199" y="1470466"/>
            <a:ext cx="7752269" cy="47522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smtClean="0">
                <a:solidFill>
                  <a:srgbClr val="727CA3"/>
                </a:solidFill>
              </a:rPr>
              <a:t>first run of the LHC has been fruitful for single top physics</a:t>
            </a:r>
            <a:r>
              <a:rPr lang="en-US" sz="1800" dirty="0" smtClean="0"/>
              <a:t>, many achievements unlocked</a:t>
            </a:r>
          </a:p>
          <a:p>
            <a:r>
              <a:rPr lang="en-US" sz="1800" dirty="0" smtClean="0"/>
              <a:t>The </a:t>
            </a:r>
            <a:r>
              <a:rPr lang="en-US" sz="1800" b="1" dirty="0" smtClean="0"/>
              <a:t>three modes of single top production have been studied </a:t>
            </a:r>
            <a:r>
              <a:rPr lang="en-US" sz="1800" dirty="0" smtClean="0"/>
              <a:t>in CMS</a:t>
            </a:r>
          </a:p>
          <a:p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3"/>
                </a:solidFill>
              </a:rPr>
              <a:t>t</a:t>
            </a:r>
            <a:r>
              <a:rPr lang="en-US" sz="1800" b="1" dirty="0" smtClean="0">
                <a:solidFill>
                  <a:schemeClr val="accent3"/>
                </a:solidFill>
              </a:rPr>
              <a:t>-channel </a:t>
            </a:r>
            <a:r>
              <a:rPr lang="en-US" sz="1800" dirty="0" smtClean="0"/>
              <a:t>has a cross-section large enough to allow us to perform different measurements </a:t>
            </a:r>
            <a:r>
              <a:rPr lang="en-US" sz="1800" dirty="0" smtClean="0">
                <a:solidFill>
                  <a:schemeClr val="accent4"/>
                </a:solidFill>
              </a:rPr>
              <a:t>(W-helicity, top polarization, differential cross sections, top mass…)</a:t>
            </a:r>
          </a:p>
          <a:p>
            <a:r>
              <a:rPr lang="en-US" sz="1800" dirty="0" smtClean="0"/>
              <a:t>We have the </a:t>
            </a:r>
            <a:r>
              <a:rPr lang="en-US" sz="1800" b="1" dirty="0" smtClean="0"/>
              <a:t>first observation of tW associated production</a:t>
            </a:r>
          </a:p>
          <a:p>
            <a:r>
              <a:rPr lang="en-US" sz="1800" dirty="0" smtClean="0"/>
              <a:t>New physics searches are already happening: </a:t>
            </a:r>
            <a:r>
              <a:rPr lang="en-US" sz="1800" dirty="0" smtClean="0">
                <a:solidFill>
                  <a:schemeClr val="accent3"/>
                </a:solidFill>
              </a:rPr>
              <a:t>anomalous couplings, FCNC </a:t>
            </a:r>
            <a:r>
              <a:rPr lang="en-US" sz="1800" dirty="0" smtClean="0"/>
              <a:t>(+ many others belonging to other </a:t>
            </a:r>
            <a:r>
              <a:rPr lang="en-US" sz="1800" dirty="0" err="1" smtClean="0"/>
              <a:t>PAG’s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About to start testing the </a:t>
            </a:r>
            <a:r>
              <a:rPr lang="en-US" sz="1800" b="1" dirty="0" smtClean="0"/>
              <a:t>Higgs-top coupling</a:t>
            </a:r>
          </a:p>
          <a:p>
            <a:r>
              <a:rPr lang="en-US" sz="1800" dirty="0" smtClean="0"/>
              <a:t>All the potential of Run-I has not been exploited yet but </a:t>
            </a:r>
            <a:r>
              <a:rPr lang="en-US" sz="1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 have to prepare for Run-II </a:t>
            </a:r>
            <a:r>
              <a:rPr lang="en-US" sz="1800" dirty="0" smtClean="0"/>
              <a:t>already, where the S/B will be not optimal, but the luminosity and energies will allow us for many new studies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549919" y="1322497"/>
            <a:ext cx="7467600" cy="48736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cs typeface="Cambria"/>
              </a:rPr>
              <a:t>Thank you Luca for this two years as convener!</a:t>
            </a:r>
          </a:p>
          <a:p>
            <a:pPr algn="ctr">
              <a:buNone/>
            </a:pPr>
            <a:endParaRPr lang="en-US" sz="2800" dirty="0" smtClean="0">
              <a:cs typeface="Cambria"/>
            </a:endParaRPr>
          </a:p>
          <a:p>
            <a:pPr algn="ctr">
              <a:buNone/>
            </a:pPr>
            <a:r>
              <a:rPr lang="en-US" sz="2800" dirty="0" smtClean="0"/>
              <a:t>Welcome </a:t>
            </a:r>
            <a:r>
              <a:rPr lang="en-US" sz="2800" dirty="0" err="1" smtClean="0"/>
              <a:t>Orso</a:t>
            </a:r>
            <a:r>
              <a:rPr lang="en-US" sz="2800" dirty="0" smtClean="0"/>
              <a:t>!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And thanks to all of you for joining us in Naples!</a:t>
            </a:r>
          </a:p>
          <a:p>
            <a:pPr algn="ctr">
              <a:buNone/>
            </a:pP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r="1858" b="7450"/>
          <a:stretch>
            <a:fillRect/>
          </a:stretch>
        </p:blipFill>
        <p:spPr>
          <a:xfrm rot="21048591">
            <a:off x="5919415" y="4652128"/>
            <a:ext cx="2489838" cy="1667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44" y="180068"/>
            <a:ext cx="796793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trike="sngStrike" dirty="0" smtClean="0"/>
              <a:t>road</a:t>
            </a:r>
            <a:r>
              <a:rPr lang="en-US" dirty="0" smtClean="0"/>
              <a:t> highway to single top at the LHC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75774" y="1439484"/>
            <a:ext cx="8308848" cy="3776991"/>
          </a:xfrm>
        </p:spPr>
        <p:txBody>
          <a:bodyPr vert="horz" wrap="square">
            <a:noAutofit/>
          </a:bodyPr>
          <a:lstStyle/>
          <a:p>
            <a:r>
              <a:rPr lang="en-US" sz="1800" dirty="0" smtClean="0"/>
              <a:t>At the LHC, tops are produced at a much higher rate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0"/>
            <a:r>
              <a:rPr lang="en-US" sz="1800" dirty="0" smtClean="0"/>
              <a:t>Collisions at the LHC started 2010,  </a:t>
            </a:r>
            <a:r>
              <a:rPr lang="en-US" sz="1800" dirty="0" smtClean="0">
                <a:cs typeface="Cambria"/>
              </a:rPr>
              <a:t>ATLAS and CMS were </a:t>
            </a:r>
            <a:r>
              <a:rPr lang="en-US" sz="1800" b="1" dirty="0" smtClean="0">
                <a:cs typeface="Cambria"/>
              </a:rPr>
              <a:t>almost immediately competitive</a:t>
            </a:r>
            <a:r>
              <a:rPr lang="en-US" sz="1800" dirty="0" smtClean="0">
                <a:cs typeface="Cambria"/>
              </a:rPr>
              <a:t> with respect to the Tevatron results in (single) top physics</a:t>
            </a:r>
          </a:p>
          <a:p>
            <a:pPr lvl="1"/>
            <a:endParaRPr lang="en-US" sz="2100" dirty="0" smtClean="0">
              <a:solidFill>
                <a:schemeClr val="tx1"/>
              </a:solidFill>
              <a:cs typeface="Cambria"/>
            </a:endParaRPr>
          </a:p>
          <a:p>
            <a:endParaRPr lang="en-US" sz="1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0F8C5F16-CEBF-5F4E-8D7E-6D0492501C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Rebeca Gonzalez Suarez (UNL) 20/12/2013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82360" y="1932687"/>
          <a:ext cx="2221064" cy="12191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85891"/>
                <a:gridCol w="835173"/>
              </a:tblGrid>
              <a:tr h="2927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σ</a:t>
                      </a:r>
                      <a:r>
                        <a:rPr lang="en-US" sz="1400" dirty="0" smtClean="0"/>
                        <a:t> [pb]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ttbar</a:t>
                      </a:r>
                      <a:endParaRPr lang="en-US" sz="1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927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Tevatron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sz="1400" kern="1200" dirty="0" smtClean="0"/>
                        <a:t>7.08</a:t>
                      </a:r>
                      <a:endParaRPr kumimoji="0" 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927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LHC</a:t>
                      </a:r>
                      <a:r>
                        <a:rPr lang="en-US" sz="1400" baseline="0" dirty="0" smtClean="0"/>
                        <a:t> @ 7TeV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927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LHC @ 8TeV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79" y="1941907"/>
            <a:ext cx="1416849" cy="1150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884299">
            <a:off x="6507169" y="2349561"/>
            <a:ext cx="19415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LHC = Top factory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8" name="TextBox 7"/>
          <p:cNvSpPr txBox="1"/>
          <p:nvPr/>
        </p:nvSpPr>
        <p:spPr>
          <a:xfrm rot="20988395">
            <a:off x="5824614" y="5179203"/>
            <a:ext cx="279911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LHC = SINGLE Top factory!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0" y="4187855"/>
            <a:ext cx="3311032" cy="25939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08992" y="4449735"/>
            <a:ext cx="496601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cs typeface="Cambria"/>
              </a:rPr>
              <a:t>CMS</a:t>
            </a:r>
            <a:r>
              <a:rPr lang="en-US" dirty="0" smtClean="0">
                <a:solidFill>
                  <a:schemeClr val="accent2"/>
                </a:solidFill>
                <a:cs typeface="Cambria"/>
              </a:rPr>
              <a:t> </a:t>
            </a:r>
            <a:r>
              <a:rPr lang="en-US" dirty="0" smtClean="0">
                <a:cs typeface="Cambria"/>
              </a:rPr>
              <a:t>presented the </a:t>
            </a:r>
            <a:r>
              <a:rPr lang="en-US" dirty="0" smtClean="0">
                <a:solidFill>
                  <a:srgbClr val="800040"/>
                </a:solidFill>
                <a:cs typeface="Cambria"/>
              </a:rPr>
              <a:t>first </a:t>
            </a:r>
            <a:r>
              <a:rPr lang="en-US" dirty="0" err="1" smtClean="0">
                <a:solidFill>
                  <a:srgbClr val="800040"/>
                </a:solidFill>
                <a:cs typeface="Cambria"/>
              </a:rPr>
              <a:t>t</a:t>
            </a:r>
            <a:r>
              <a:rPr lang="en-US" dirty="0" smtClean="0">
                <a:solidFill>
                  <a:srgbClr val="800040"/>
                </a:solidFill>
                <a:cs typeface="Cambria"/>
              </a:rPr>
              <a:t>-channel studies </a:t>
            </a:r>
            <a:r>
              <a:rPr lang="en-US" dirty="0" smtClean="0">
                <a:solidFill>
                  <a:srgbClr val="000000"/>
                </a:solidFill>
                <a:cs typeface="Cambria"/>
              </a:rPr>
              <a:t>with 7TeV data </a:t>
            </a:r>
            <a:r>
              <a:rPr lang="en-US" b="1" dirty="0" smtClean="0">
                <a:solidFill>
                  <a:srgbClr val="800040"/>
                </a:solidFill>
                <a:cs typeface="Cambria"/>
              </a:rPr>
              <a:t>early 2011</a:t>
            </a:r>
          </a:p>
          <a:p>
            <a:endParaRPr lang="en-US" dirty="0" smtClean="0">
              <a:solidFill>
                <a:schemeClr val="accent2"/>
              </a:solidFill>
              <a:cs typeface="Cambria"/>
            </a:endParaRPr>
          </a:p>
          <a:p>
            <a:endParaRPr lang="en-US" dirty="0" smtClean="0">
              <a:solidFill>
                <a:schemeClr val="accent2"/>
              </a:solidFill>
              <a:cs typeface="Cambria"/>
            </a:endParaRPr>
          </a:p>
          <a:p>
            <a:endParaRPr lang="en-US" dirty="0" smtClean="0">
              <a:solidFill>
                <a:schemeClr val="accent2"/>
              </a:solidFill>
              <a:cs typeface="Cambria"/>
            </a:endParaRPr>
          </a:p>
          <a:p>
            <a:endParaRPr lang="en-US" dirty="0" smtClean="0">
              <a:solidFill>
                <a:schemeClr val="accent2"/>
              </a:solidFill>
              <a:cs typeface="Cambri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0884" y="6262020"/>
            <a:ext cx="331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Much more data since then…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446" y="1405909"/>
            <a:ext cx="377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the LHC started operation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9446" y="1405909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57201" y="3480569"/>
            <a:ext cx="8217786" cy="2979865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accent4"/>
                </a:solidFill>
              </a:rPr>
              <a:t>t-channel </a:t>
            </a:r>
            <a:r>
              <a:rPr lang="en-US" sz="1800" dirty="0" smtClean="0"/>
              <a:t>is </a:t>
            </a:r>
            <a:r>
              <a:rPr lang="en-US" sz="1800" b="1" dirty="0" smtClean="0"/>
              <a:t>well established </a:t>
            </a:r>
            <a:r>
              <a:rPr lang="en-US" sz="1800" dirty="0" smtClean="0"/>
              <a:t>everywhere</a:t>
            </a:r>
          </a:p>
          <a:p>
            <a:pPr lvl="1"/>
            <a:r>
              <a:rPr lang="en-US" sz="1800" dirty="0" smtClean="0"/>
              <a:t>Really interesting to make measurements </a:t>
            </a:r>
          </a:p>
          <a:p>
            <a:pPr lvl="2"/>
            <a:r>
              <a:rPr lang="en-US" sz="1800" dirty="0" smtClean="0"/>
              <a:t>W-helicity, top polarization, top mass?</a:t>
            </a:r>
          </a:p>
          <a:p>
            <a:r>
              <a:rPr lang="en-US" sz="1800" b="1" dirty="0" smtClean="0">
                <a:solidFill>
                  <a:srgbClr val="727CA3"/>
                </a:solidFill>
              </a:rPr>
              <a:t>tW associated production</a:t>
            </a:r>
            <a:r>
              <a:rPr lang="en-US" sz="1800" dirty="0" smtClean="0"/>
              <a:t> </a:t>
            </a:r>
            <a:r>
              <a:rPr lang="en-US" sz="1800" b="1" dirty="0" smtClean="0"/>
              <a:t>observed</a:t>
            </a:r>
            <a:r>
              <a:rPr lang="en-US" sz="1800" dirty="0" smtClean="0"/>
              <a:t> for the first time (by CMS!)</a:t>
            </a:r>
          </a:p>
          <a:p>
            <a:pPr lvl="1"/>
            <a:r>
              <a:rPr lang="en-US" sz="1800" dirty="0" smtClean="0"/>
              <a:t>More studies will follow, new channels, better precision</a:t>
            </a:r>
          </a:p>
          <a:p>
            <a:r>
              <a:rPr lang="en-US" sz="1800" b="1" dirty="0" err="1" smtClean="0">
                <a:solidFill>
                  <a:schemeClr val="accent3"/>
                </a:solidFill>
              </a:rPr>
              <a:t>s</a:t>
            </a:r>
            <a:r>
              <a:rPr lang="en-US" sz="1800" b="1" dirty="0" smtClean="0">
                <a:solidFill>
                  <a:schemeClr val="accent3"/>
                </a:solidFill>
              </a:rPr>
              <a:t>-channel </a:t>
            </a:r>
            <a:r>
              <a:rPr lang="en-US" sz="1800" dirty="0" smtClean="0"/>
              <a:t>is still hard (low cross-section, difficult signature)</a:t>
            </a:r>
          </a:p>
          <a:p>
            <a:pPr lvl="1"/>
            <a:r>
              <a:rPr lang="en-US" sz="1800" dirty="0" smtClean="0"/>
              <a:t>Tevatron has evidence, but neither ATLAS or CMS is close yet</a:t>
            </a:r>
          </a:p>
          <a:p>
            <a:pPr lvl="1"/>
            <a:r>
              <a:rPr lang="en-US" sz="1800" b="1" dirty="0" smtClean="0"/>
              <a:t>Not yet observed!</a:t>
            </a:r>
            <a:endParaRPr lang="en-US" sz="1800" b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0F8C5F16-CEBF-5F4E-8D7E-6D0492501C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6077" y="1852986"/>
          <a:ext cx="7949581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00742"/>
                <a:gridCol w="1949613"/>
                <a:gridCol w="1949613"/>
                <a:gridCol w="194961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σ</a:t>
                      </a:r>
                      <a:r>
                        <a:rPr lang="en-US" sz="1600" dirty="0" smtClean="0"/>
                        <a:t> [pb]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/>
                        <a:t>t</a:t>
                      </a:r>
                      <a:r>
                        <a:rPr lang="en-US" sz="1600" baseline="0" dirty="0" smtClean="0"/>
                        <a:t>-channel</a:t>
                      </a:r>
                      <a:endParaRPr lang="en-US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</a:t>
                      </a:r>
                      <a:endParaRPr lang="en-US" sz="16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s-channel</a:t>
                      </a:r>
                      <a:endParaRPr lang="en-US" sz="16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87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Tevatron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dirty="0" smtClean="0"/>
                        <a:t>1.96 TeV)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2.08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0.12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0.22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0.08 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1.046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0.058</a:t>
                      </a:r>
                    </a:p>
                  </a:txBody>
                  <a:tcPr marL="36000" marR="36000" marB="360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LHC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(7 TeV)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64.6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2.1 pb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15.6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1.2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4.59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0.19</a:t>
                      </a:r>
                    </a:p>
                  </a:txBody>
                  <a:tcPr marL="36000" marR="36000" marB="36000" anchor="ctr" horzOverflow="overflow"/>
                </a:tc>
              </a:tr>
              <a:tr h="1387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LHC (8 TeV)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87.1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2.8 pb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22.2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1.5</a:t>
                      </a:r>
                    </a:p>
                  </a:txBody>
                  <a:tcPr marL="36000" marR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5.55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Ubuntu" charset="0"/>
                          <a:cs typeface="Ubuntu" charset="0"/>
                        </a:rPr>
                        <a:t>±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 PL UMing HK" charset="0"/>
                          <a:cs typeface="AR PL UMing HK" charset="0"/>
                        </a:rPr>
                        <a:t>0.22</a:t>
                      </a:r>
                    </a:p>
                  </a:txBody>
                  <a:tcPr marL="36000" marR="36000" marB="36000" anchor="ctr" horzOverflow="overflow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990054">
            <a:off x="3800458" y="2058673"/>
            <a:ext cx="1082348" cy="307777"/>
          </a:xfrm>
          <a:prstGeom prst="rect">
            <a:avLst/>
          </a:prstGeom>
          <a:solidFill>
            <a:srgbClr val="00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ambria"/>
                <a:cs typeface="Cambria"/>
              </a:rPr>
              <a:t>Established</a:t>
            </a:r>
            <a:endParaRPr lang="en-US"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9" name="TextBox 8"/>
          <p:cNvSpPr txBox="1"/>
          <p:nvPr/>
        </p:nvSpPr>
        <p:spPr>
          <a:xfrm rot="20195419">
            <a:off x="5740240" y="1900672"/>
            <a:ext cx="1197626" cy="30777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ambria"/>
                <a:cs typeface="Cambria"/>
              </a:rPr>
              <a:t>Not </a:t>
            </a:r>
            <a:r>
              <a:rPr lang="en-US" sz="1400" dirty="0" err="1" smtClean="0">
                <a:solidFill>
                  <a:srgbClr val="000000"/>
                </a:solidFill>
                <a:latin typeface="Cambria"/>
                <a:cs typeface="Cambria"/>
              </a:rPr>
              <a:t>accesible</a:t>
            </a:r>
            <a:endParaRPr lang="en-US" sz="1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0" name="TextBox 9"/>
          <p:cNvSpPr txBox="1"/>
          <p:nvPr/>
        </p:nvSpPr>
        <p:spPr>
          <a:xfrm rot="20102383">
            <a:off x="7679742" y="1975220"/>
            <a:ext cx="825867" cy="307777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ambria"/>
                <a:cs typeface="Cambria"/>
              </a:rPr>
              <a:t>Ongoing</a:t>
            </a:r>
            <a:endParaRPr lang="en-US" sz="1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2" name="TextBox 11"/>
          <p:cNvSpPr txBox="1"/>
          <p:nvPr/>
        </p:nvSpPr>
        <p:spPr>
          <a:xfrm rot="19990054">
            <a:off x="3868693" y="2449139"/>
            <a:ext cx="1082348" cy="307777"/>
          </a:xfrm>
          <a:prstGeom prst="rect">
            <a:avLst/>
          </a:prstGeom>
          <a:solidFill>
            <a:srgbClr val="00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ambria"/>
                <a:cs typeface="Cambria"/>
              </a:rPr>
              <a:t>Established</a:t>
            </a:r>
            <a:endParaRPr lang="en-US"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3" name="TextBox 12"/>
          <p:cNvSpPr txBox="1"/>
          <p:nvPr/>
        </p:nvSpPr>
        <p:spPr>
          <a:xfrm rot="20102383">
            <a:off x="5726849" y="2418248"/>
            <a:ext cx="878879" cy="307777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ambria"/>
                <a:cs typeface="Cambria"/>
              </a:rPr>
              <a:t>Evidence</a:t>
            </a:r>
            <a:endParaRPr lang="en-US" sz="1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4" name="TextBox 13"/>
          <p:cNvSpPr txBox="1"/>
          <p:nvPr/>
        </p:nvSpPr>
        <p:spPr>
          <a:xfrm rot="20102383">
            <a:off x="7788674" y="2384502"/>
            <a:ext cx="861609" cy="307777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ambria"/>
                <a:cs typeface="Cambria"/>
              </a:rPr>
              <a:t>… ATLAS</a:t>
            </a:r>
            <a:endParaRPr lang="en-US" sz="1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5" name="TextBox 14"/>
          <p:cNvSpPr txBox="1"/>
          <p:nvPr/>
        </p:nvSpPr>
        <p:spPr>
          <a:xfrm rot="20045321">
            <a:off x="5747167" y="2825848"/>
            <a:ext cx="1082348" cy="307777"/>
          </a:xfrm>
          <a:prstGeom prst="rect">
            <a:avLst/>
          </a:prstGeom>
          <a:solidFill>
            <a:srgbClr val="00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ambria"/>
                <a:cs typeface="Cambria"/>
              </a:rPr>
              <a:t>Established</a:t>
            </a:r>
            <a:endParaRPr lang="en-US"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6" name="TextBox 15"/>
          <p:cNvSpPr txBox="1"/>
          <p:nvPr/>
        </p:nvSpPr>
        <p:spPr>
          <a:xfrm rot="20102383">
            <a:off x="7666198" y="1962262"/>
            <a:ext cx="878879" cy="307777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ambria"/>
                <a:cs typeface="Cambria"/>
              </a:rPr>
              <a:t>Evidence</a:t>
            </a:r>
            <a:endParaRPr lang="en-US" sz="1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 rot="19990054">
            <a:off x="3891172" y="2850484"/>
            <a:ext cx="1082348" cy="307777"/>
          </a:xfrm>
          <a:prstGeom prst="rect">
            <a:avLst/>
          </a:prstGeom>
          <a:solidFill>
            <a:srgbClr val="00FF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ambria"/>
                <a:cs typeface="Cambria"/>
              </a:rPr>
              <a:t>Established</a:t>
            </a:r>
            <a:endParaRPr lang="en-US" sz="1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18" name="TextBox 17"/>
          <p:cNvSpPr txBox="1"/>
          <p:nvPr/>
        </p:nvSpPr>
        <p:spPr>
          <a:xfrm rot="20102383">
            <a:off x="7803389" y="2856480"/>
            <a:ext cx="695661" cy="307777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ambria"/>
                <a:cs typeface="Cambria"/>
              </a:rPr>
              <a:t>… CMS</a:t>
            </a:r>
            <a:endParaRPr lang="en-US" sz="1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  <p:bldP spid="20" grpId="0" build="p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b="5764"/>
          <a:stretch>
            <a:fillRect/>
          </a:stretch>
        </p:blipFill>
        <p:spPr>
          <a:xfrm>
            <a:off x="5289673" y="4038770"/>
            <a:ext cx="3190945" cy="26133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477" y="1346445"/>
            <a:ext cx="8544871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Dominating process with the </a:t>
            </a:r>
            <a:r>
              <a:rPr lang="en-US" dirty="0" smtClean="0">
                <a:solidFill>
                  <a:srgbClr val="727CA3"/>
                </a:solidFill>
              </a:rPr>
              <a:t>highest cross section at the LHC (and Tevatron)</a:t>
            </a:r>
          </a:p>
          <a:p>
            <a:pPr lvl="8"/>
            <a:r>
              <a:rPr lang="en-US" dirty="0" smtClean="0">
                <a:solidFill>
                  <a:schemeClr val="tx1"/>
                </a:solidFill>
              </a:rPr>
              <a:t>Lepton+jets signature studied (so far!)</a:t>
            </a:r>
          </a:p>
          <a:p>
            <a:pPr lvl="8"/>
            <a:endParaRPr lang="en-US" dirty="0" smtClean="0">
              <a:solidFill>
                <a:schemeClr val="tx1"/>
              </a:solidFill>
            </a:endParaRPr>
          </a:p>
          <a:p>
            <a:pPr lvl="8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</a:rPr>
              <a:t> Isolated lepton, MET, central b jet (top decay)</a:t>
            </a:r>
          </a:p>
          <a:p>
            <a:pPr lvl="8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</a:rPr>
              <a:t> Light-quark jet from the hard scattering process (often forward)</a:t>
            </a:r>
          </a:p>
          <a:p>
            <a:pPr lvl="8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</a:rPr>
              <a:t> additional second b jet produced in association to the top quark (softer p</a:t>
            </a:r>
            <a:r>
              <a:rPr lang="en-US" sz="1600" baseline="-25000" dirty="0" smtClean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 spectrum)</a:t>
            </a:r>
          </a:p>
          <a:p>
            <a:pPr lvl="8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Main backgrounds: </a:t>
            </a:r>
            <a:r>
              <a:rPr lang="en-US" dirty="0" smtClean="0">
                <a:solidFill>
                  <a:srgbClr val="727CA3"/>
                </a:solidFill>
              </a:rPr>
              <a:t>W+jets, top pairs, multijet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top </a:t>
            </a:r>
            <a:r>
              <a:rPr lang="en-US" dirty="0" err="1" smtClean="0"/>
              <a:t>t</a:t>
            </a:r>
            <a:r>
              <a:rPr lang="en-US" dirty="0" smtClean="0"/>
              <a:t>-channel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0F8C5F16-CEBF-5F4E-8D7E-6D0492501C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Rebeca Gonzalez Suarez (UNL) 20/12/2013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l="21213" t="7823" r="21530" b="17234"/>
          <a:stretch>
            <a:fillRect/>
          </a:stretch>
        </p:blipFill>
        <p:spPr>
          <a:xfrm>
            <a:off x="223937" y="1723410"/>
            <a:ext cx="3614777" cy="19395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77591" y="6142379"/>
            <a:ext cx="163954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lvl="1" indent="-342900"/>
            <a:r>
              <a:rPr lang="en-US" sz="1400" dirty="0" smtClean="0">
                <a:latin typeface="Cambria"/>
                <a:cs typeface="Cambria"/>
                <a:hlinkClick r:id="rId4"/>
              </a:rPr>
              <a:t>JHEP12(2012) 035</a:t>
            </a:r>
            <a:endParaRPr lang="en-US" sz="1400" dirty="0" smtClean="0">
              <a:latin typeface="Cambria"/>
              <a:cs typeface="Cambri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7847" y="4184038"/>
            <a:ext cx="5404533" cy="2081605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accent3"/>
                </a:solidFill>
              </a:rPr>
              <a:t>Cross-section at 7TeV published in JHEP</a:t>
            </a:r>
          </a:p>
          <a:p>
            <a:r>
              <a:rPr lang="en-US" sz="1800" dirty="0" smtClean="0">
                <a:cs typeface="Cambria"/>
              </a:rPr>
              <a:t>Three analyses: NN, BDT, </a:t>
            </a:r>
            <a:r>
              <a:rPr lang="en-US" sz="1800" dirty="0" smtClean="0">
                <a:latin typeface="Cambria"/>
                <a:cs typeface="Cambria"/>
              </a:rPr>
              <a:t>|</a:t>
            </a:r>
            <a:r>
              <a:rPr lang="en-US" sz="1800" dirty="0" err="1" smtClean="0">
                <a:latin typeface="Cambria"/>
                <a:cs typeface="Cambria"/>
              </a:rPr>
              <a:t>η</a:t>
            </a:r>
            <a:r>
              <a:rPr lang="en-US" sz="1800" baseline="-25000" dirty="0" err="1" smtClean="0">
                <a:latin typeface="Cambria"/>
                <a:cs typeface="Cambria"/>
              </a:rPr>
              <a:t>j</a:t>
            </a:r>
            <a:r>
              <a:rPr lang="en-US" sz="1800" baseline="-25000" dirty="0" smtClean="0">
                <a:latin typeface="Cambria"/>
                <a:cs typeface="Cambria"/>
              </a:rPr>
              <a:t>’</a:t>
            </a:r>
            <a:r>
              <a:rPr lang="en-US" sz="1800" dirty="0" smtClean="0">
                <a:latin typeface="Cambria"/>
                <a:cs typeface="Cambria"/>
              </a:rPr>
              <a:t>| </a:t>
            </a:r>
            <a:endParaRPr lang="en-US" sz="1800" dirty="0" smtClean="0">
              <a:cs typeface="Cambria"/>
            </a:endParaRPr>
          </a:p>
          <a:p>
            <a:pPr>
              <a:buNone/>
            </a:pPr>
            <a:r>
              <a:rPr lang="en-US" sz="1800" dirty="0" smtClean="0">
                <a:cs typeface="Cambria"/>
              </a:rPr>
              <a:t>	(1.17 (µ) / 1.56(e) fb</a:t>
            </a:r>
            <a:r>
              <a:rPr lang="en-US" sz="1800" baseline="30000" dirty="0" smtClean="0">
                <a:cs typeface="Cambria"/>
              </a:rPr>
              <a:t>-1</a:t>
            </a:r>
            <a:r>
              <a:rPr lang="en-US" sz="1800" dirty="0" smtClean="0">
                <a:cs typeface="Cambria"/>
              </a:rPr>
              <a:t>)</a:t>
            </a:r>
            <a:endParaRPr lang="en-US" sz="1800" dirty="0" smtClean="0"/>
          </a:p>
          <a:p>
            <a:pPr lvl="1"/>
            <a:r>
              <a:rPr lang="en-US" sz="1600" dirty="0" err="1" smtClean="0">
                <a:solidFill>
                  <a:schemeClr val="accent1"/>
                </a:solidFill>
                <a:latin typeface="Cambria"/>
                <a:cs typeface="Cambria"/>
              </a:rPr>
              <a:t>σ</a:t>
            </a:r>
            <a:r>
              <a:rPr lang="en-US" sz="1600" baseline="-25000" dirty="0" err="1" smtClean="0">
                <a:solidFill>
                  <a:schemeClr val="accent1"/>
                </a:solidFill>
                <a:latin typeface="Cambria"/>
                <a:cs typeface="Cambria"/>
              </a:rPr>
              <a:t>t</a:t>
            </a:r>
            <a:r>
              <a:rPr lang="en-US" sz="1600" baseline="-25000" dirty="0" smtClean="0">
                <a:solidFill>
                  <a:schemeClr val="accent1"/>
                </a:solidFill>
                <a:latin typeface="Cambria"/>
                <a:cs typeface="Cambria"/>
              </a:rPr>
              <a:t>-channel </a:t>
            </a:r>
            <a:r>
              <a:rPr lang="en-US" sz="1600" dirty="0" smtClean="0">
                <a:solidFill>
                  <a:schemeClr val="accent1"/>
                </a:solidFill>
                <a:latin typeface="Cambria"/>
                <a:cs typeface="Cambria"/>
              </a:rPr>
              <a:t>= 67.2±3.7(stat)±3.0(syst)±3.5(th)±1.5(lumi) pb = </a:t>
            </a:r>
            <a:r>
              <a:rPr lang="en-US" sz="1600" u="sng" dirty="0" smtClean="0">
                <a:solidFill>
                  <a:schemeClr val="accent1"/>
                </a:solidFill>
                <a:latin typeface="Cambria"/>
                <a:cs typeface="Cambria"/>
              </a:rPr>
              <a:t>67.2±6.1 pb 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|</a:t>
            </a:r>
            <a:r>
              <a:rPr lang="en-US" sz="1600" dirty="0" err="1" smtClean="0">
                <a:latin typeface="Cambria"/>
                <a:cs typeface="Cambria"/>
              </a:rPr>
              <a:t>V</a:t>
            </a:r>
            <a:r>
              <a:rPr lang="en-US" sz="1600" baseline="-25000" dirty="0" err="1" smtClean="0">
                <a:latin typeface="Cambria"/>
                <a:cs typeface="Cambria"/>
              </a:rPr>
              <a:t>tb</a:t>
            </a:r>
            <a:r>
              <a:rPr lang="en-US" sz="1600" dirty="0" smtClean="0">
                <a:latin typeface="Cambria"/>
                <a:cs typeface="Cambria"/>
              </a:rPr>
              <a:t>| = 1.020 ± 0.046 ± 0.017</a:t>
            </a:r>
          </a:p>
          <a:p>
            <a:pPr lvl="1">
              <a:buNone/>
            </a:pPr>
            <a:r>
              <a:rPr lang="en-US" sz="1600" dirty="0" smtClean="0">
                <a:latin typeface="Cambria"/>
                <a:cs typeface="Cambria"/>
              </a:rPr>
              <a:t>	|</a:t>
            </a:r>
            <a:r>
              <a:rPr lang="en-US" sz="1600" dirty="0" err="1" smtClean="0">
                <a:latin typeface="Cambria"/>
                <a:cs typeface="Cambria"/>
              </a:rPr>
              <a:t>V</a:t>
            </a:r>
            <a:r>
              <a:rPr lang="en-US" sz="1600" baseline="-25000" dirty="0" err="1" smtClean="0">
                <a:latin typeface="Cambria"/>
                <a:cs typeface="Cambria"/>
              </a:rPr>
              <a:t>tb</a:t>
            </a:r>
            <a:r>
              <a:rPr lang="en-US" sz="1600" dirty="0" smtClean="0">
                <a:latin typeface="Cambria"/>
                <a:cs typeface="Cambria"/>
              </a:rPr>
              <a:t>| &gt; 0.92 at 95% CL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09558" y="6452885"/>
            <a:ext cx="1450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ambria"/>
                <a:cs typeface="Cambria"/>
              </a:rPr>
              <a:t>(December 2012)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41" y="180068"/>
            <a:ext cx="2621044" cy="2258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 (8 TeV)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7317" y="1572752"/>
            <a:ext cx="5487066" cy="4873752"/>
          </a:xfrm>
        </p:spPr>
        <p:txBody>
          <a:bodyPr>
            <a:normAutofit/>
          </a:bodyPr>
          <a:lstStyle/>
          <a:p>
            <a:r>
              <a:rPr lang="en-US" sz="1900" b="1" dirty="0" smtClean="0">
                <a:solidFill>
                  <a:schemeClr val="accent3"/>
                </a:solidFill>
                <a:cs typeface="Cambria"/>
              </a:rPr>
              <a:t>Inclusive cross-section at 8TeV</a:t>
            </a:r>
          </a:p>
          <a:p>
            <a:pPr lvl="1">
              <a:buNone/>
            </a:pPr>
            <a:r>
              <a:rPr lang="en-US" sz="1600" dirty="0" smtClean="0">
                <a:latin typeface="Cambria"/>
                <a:cs typeface="Cambria"/>
              </a:rPr>
              <a:t>|</a:t>
            </a:r>
            <a:r>
              <a:rPr lang="en-US" sz="1600" dirty="0" err="1" smtClean="0">
                <a:latin typeface="Cambria"/>
                <a:cs typeface="Cambria"/>
              </a:rPr>
              <a:t>η</a:t>
            </a:r>
            <a:r>
              <a:rPr lang="en-US" sz="1600" baseline="-25000" dirty="0" err="1" smtClean="0">
                <a:latin typeface="Cambria"/>
                <a:cs typeface="Cambria"/>
              </a:rPr>
              <a:t>j</a:t>
            </a:r>
            <a:r>
              <a:rPr lang="en-US" sz="1600" baseline="-25000" dirty="0" smtClean="0">
                <a:latin typeface="Cambria"/>
                <a:cs typeface="Cambria"/>
              </a:rPr>
              <a:t>’</a:t>
            </a:r>
            <a:r>
              <a:rPr lang="en-US" sz="1600" dirty="0" smtClean="0">
                <a:latin typeface="Cambria"/>
                <a:cs typeface="Cambria"/>
              </a:rPr>
              <a:t>| analysis, µ only 5.0 fb</a:t>
            </a:r>
            <a:r>
              <a:rPr lang="en-US" sz="1600" baseline="30000" dirty="0" smtClean="0">
                <a:latin typeface="Cambria"/>
                <a:cs typeface="Cambria"/>
              </a:rPr>
              <a:t>-1</a:t>
            </a:r>
            <a:endParaRPr lang="en-US" sz="1600" dirty="0" smtClean="0">
              <a:latin typeface="Cambria"/>
              <a:cs typeface="Cambria"/>
            </a:endParaRPr>
          </a:p>
          <a:p>
            <a:pPr lvl="1"/>
            <a:r>
              <a:rPr lang="en-US" sz="1600" dirty="0" err="1" smtClean="0">
                <a:latin typeface="Cambria"/>
                <a:cs typeface="Cambria"/>
              </a:rPr>
              <a:t>σ</a:t>
            </a:r>
            <a:r>
              <a:rPr lang="en-US" sz="1600" baseline="-25000" dirty="0" err="1" smtClean="0">
                <a:latin typeface="Cambria"/>
                <a:cs typeface="Cambria"/>
              </a:rPr>
              <a:t>t</a:t>
            </a:r>
            <a:r>
              <a:rPr lang="en-US" sz="1600" baseline="-25000" dirty="0" smtClean="0">
                <a:latin typeface="Cambria"/>
                <a:cs typeface="Cambria"/>
              </a:rPr>
              <a:t>-channel </a:t>
            </a:r>
            <a:r>
              <a:rPr lang="en-US" sz="1600" dirty="0" smtClean="0">
                <a:latin typeface="Cambria"/>
                <a:cs typeface="Cambria"/>
              </a:rPr>
              <a:t>= 80.1±5.7(stat)±11.0(syst)±4.0(lumi) pb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|</a:t>
            </a:r>
            <a:r>
              <a:rPr lang="en-US" sz="1600" dirty="0" err="1" smtClean="0">
                <a:latin typeface="Cambria"/>
                <a:cs typeface="Cambria"/>
              </a:rPr>
              <a:t>V</a:t>
            </a:r>
            <a:r>
              <a:rPr lang="en-US" sz="1600" baseline="-25000" dirty="0" err="1" smtClean="0">
                <a:latin typeface="Cambria"/>
                <a:cs typeface="Cambria"/>
              </a:rPr>
              <a:t>tb</a:t>
            </a:r>
            <a:r>
              <a:rPr lang="en-US" sz="1600" dirty="0" smtClean="0">
                <a:latin typeface="Cambria"/>
                <a:cs typeface="Cambria"/>
              </a:rPr>
              <a:t>|= 0.96±0.08(exp)±0.02(th), |</a:t>
            </a:r>
            <a:r>
              <a:rPr lang="en-US" sz="1600" dirty="0" err="1" smtClean="0">
                <a:latin typeface="Cambria"/>
                <a:cs typeface="Cambria"/>
              </a:rPr>
              <a:t>V</a:t>
            </a:r>
            <a:r>
              <a:rPr lang="en-US" sz="1600" baseline="-25000" dirty="0" err="1" smtClean="0">
                <a:latin typeface="Cambria"/>
                <a:cs typeface="Cambria"/>
              </a:rPr>
              <a:t>tb</a:t>
            </a:r>
            <a:r>
              <a:rPr lang="en-US" sz="1600" dirty="0" smtClean="0">
                <a:latin typeface="Cambria"/>
                <a:cs typeface="Cambria"/>
              </a:rPr>
              <a:t>| &gt; 0.81 at 95%CL</a:t>
            </a:r>
            <a:endParaRPr lang="en-US" sz="1800" dirty="0" smtClean="0">
              <a:cs typeface=""/>
            </a:endParaRPr>
          </a:p>
          <a:p>
            <a:pPr lvl="1"/>
            <a:endParaRPr lang="en-US" sz="1800" dirty="0" smtClean="0">
              <a:cs typeface=""/>
            </a:endParaRPr>
          </a:p>
          <a:p>
            <a:r>
              <a:rPr lang="en-US" sz="1800" b="1" dirty="0" smtClean="0">
                <a:solidFill>
                  <a:srgbClr val="008080"/>
                </a:solidFill>
                <a:cs typeface=""/>
              </a:rPr>
              <a:t>Charge ratio (</a:t>
            </a:r>
            <a:r>
              <a:rPr lang="en-US" sz="1800" dirty="0" smtClean="0">
                <a:solidFill>
                  <a:srgbClr val="008080"/>
                </a:solidFill>
                <a:latin typeface="Cambria"/>
                <a:cs typeface="Cambria"/>
              </a:rPr>
              <a:t>R = </a:t>
            </a:r>
            <a:r>
              <a:rPr lang="en-US" sz="1800" dirty="0" err="1" smtClean="0">
                <a:solidFill>
                  <a:srgbClr val="008080"/>
                </a:solidFill>
                <a:latin typeface="Cambria"/>
                <a:cs typeface="Cambria"/>
              </a:rPr>
              <a:t>σ</a:t>
            </a:r>
            <a:r>
              <a:rPr lang="en-US" sz="1800" baseline="-25000" dirty="0" err="1" smtClean="0">
                <a:solidFill>
                  <a:srgbClr val="008080"/>
                </a:solidFill>
                <a:latin typeface="Cambria"/>
                <a:cs typeface="Cambria"/>
              </a:rPr>
              <a:t>top</a:t>
            </a:r>
            <a:r>
              <a:rPr lang="en-US" sz="1800" dirty="0" err="1" smtClean="0">
                <a:solidFill>
                  <a:srgbClr val="008080"/>
                </a:solidFill>
                <a:latin typeface="Cambria"/>
                <a:cs typeface="Cambria"/>
              </a:rPr>
              <a:t>/σ</a:t>
            </a:r>
            <a:r>
              <a:rPr lang="en-US" sz="1800" baseline="-25000" dirty="0" err="1" smtClean="0">
                <a:solidFill>
                  <a:srgbClr val="008080"/>
                </a:solidFill>
                <a:latin typeface="Cambria"/>
                <a:cs typeface="Cambria"/>
              </a:rPr>
              <a:t>antitop</a:t>
            </a:r>
            <a:r>
              <a:rPr lang="en-US" sz="1800" b="1" dirty="0" smtClean="0">
                <a:solidFill>
                  <a:srgbClr val="008080"/>
                </a:solidFill>
                <a:cs typeface="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ambria"/>
                <a:cs typeface="Cambria"/>
              </a:rPr>
              <a:t>	|</a:t>
            </a:r>
            <a:r>
              <a:rPr lang="en-US" sz="1800" dirty="0" err="1" smtClean="0">
                <a:latin typeface="Cambria"/>
                <a:cs typeface="Cambria"/>
              </a:rPr>
              <a:t>η</a:t>
            </a:r>
            <a:r>
              <a:rPr lang="en-US" sz="1800" baseline="-25000" dirty="0" err="1" smtClean="0">
                <a:latin typeface="Cambria"/>
                <a:cs typeface="Cambria"/>
              </a:rPr>
              <a:t>j</a:t>
            </a:r>
            <a:r>
              <a:rPr lang="en-US" sz="1800" baseline="-25000" dirty="0" smtClean="0">
                <a:latin typeface="Cambria"/>
                <a:cs typeface="Cambria"/>
              </a:rPr>
              <a:t>’</a:t>
            </a:r>
            <a:r>
              <a:rPr lang="en-US" sz="1800" dirty="0" smtClean="0">
                <a:latin typeface="Cambria"/>
                <a:cs typeface="Cambria"/>
              </a:rPr>
              <a:t>| analysis, muons and electrons, 12.2fb</a:t>
            </a:r>
            <a:r>
              <a:rPr lang="en-US" sz="1800" baseline="30000" dirty="0" smtClean="0">
                <a:latin typeface="Cambria"/>
                <a:cs typeface="Cambria"/>
              </a:rPr>
              <a:t>-1</a:t>
            </a:r>
            <a:endParaRPr lang="en-US" sz="1800" dirty="0" smtClean="0">
              <a:cs typeface=""/>
            </a:endParaRPr>
          </a:p>
          <a:p>
            <a:pPr lvl="1"/>
            <a:r>
              <a:rPr lang="en-US" sz="1600" dirty="0" err="1" smtClean="0">
                <a:latin typeface="Cambria"/>
                <a:cs typeface="Cambria"/>
              </a:rPr>
              <a:t>σ</a:t>
            </a:r>
            <a:r>
              <a:rPr lang="en-US" sz="1600" baseline="-25000" dirty="0" err="1" smtClean="0">
                <a:latin typeface="Cambria"/>
                <a:cs typeface="Cambria"/>
              </a:rPr>
              <a:t>top</a:t>
            </a:r>
            <a:r>
              <a:rPr lang="en-US" sz="1600" dirty="0" smtClean="0">
                <a:latin typeface="Cambria"/>
                <a:cs typeface="Cambria"/>
              </a:rPr>
              <a:t> = 49.9±1.9(stat)±8.9(syst) pb</a:t>
            </a:r>
          </a:p>
          <a:p>
            <a:pPr lvl="1"/>
            <a:r>
              <a:rPr lang="en-US" sz="1600" dirty="0" err="1" smtClean="0">
                <a:latin typeface="Cambria"/>
                <a:cs typeface="Cambria"/>
              </a:rPr>
              <a:t>σ</a:t>
            </a:r>
            <a:r>
              <a:rPr lang="en-US" sz="1600" baseline="-25000" dirty="0" err="1" smtClean="0">
                <a:latin typeface="Cambria"/>
                <a:cs typeface="Cambria"/>
              </a:rPr>
              <a:t>anti</a:t>
            </a:r>
            <a:r>
              <a:rPr lang="en-US" sz="1600" baseline="-25000" dirty="0" smtClean="0">
                <a:latin typeface="Cambria"/>
                <a:cs typeface="Cambria"/>
              </a:rPr>
              <a:t>-top</a:t>
            </a:r>
            <a:r>
              <a:rPr lang="en-US" sz="1600" dirty="0" smtClean="0">
                <a:latin typeface="Cambria"/>
                <a:cs typeface="Cambria"/>
              </a:rPr>
              <a:t>=  28.3±2.4(stat)±4.9(syst) pb</a:t>
            </a:r>
          </a:p>
          <a:p>
            <a:pPr lvl="1"/>
            <a:r>
              <a:rPr lang="en-US" sz="1600" dirty="0" smtClean="0">
                <a:latin typeface="Cambria"/>
                <a:cs typeface="Cambria"/>
              </a:rPr>
              <a:t>R = 1.76±0.15(stat)±0.22(syst)</a:t>
            </a:r>
          </a:p>
          <a:p>
            <a:pPr>
              <a:buNone/>
            </a:pPr>
            <a:endParaRPr lang="en-US" sz="1800" dirty="0" smtClean="0">
              <a:cs typeface=""/>
            </a:endParaRPr>
          </a:p>
          <a:p>
            <a:r>
              <a:rPr lang="en-US" sz="1800" b="1" dirty="0" smtClean="0">
                <a:solidFill>
                  <a:srgbClr val="008080"/>
                </a:solidFill>
                <a:cs typeface=""/>
              </a:rPr>
              <a:t>ATLAS+CMS combination</a:t>
            </a:r>
          </a:p>
          <a:p>
            <a:pPr lvl="1">
              <a:buNone/>
            </a:pPr>
            <a:r>
              <a:rPr lang="en-US" sz="1500" dirty="0" smtClean="0">
                <a:cs typeface=""/>
              </a:rPr>
              <a:t>Using Iterative BLUE</a:t>
            </a:r>
          </a:p>
          <a:p>
            <a:pPr lvl="1"/>
            <a:r>
              <a:rPr lang="en-US" sz="1600" b="1" dirty="0" err="1" smtClean="0">
                <a:latin typeface="Cambria"/>
                <a:cs typeface="Cambria"/>
              </a:rPr>
              <a:t>σ</a:t>
            </a:r>
            <a:r>
              <a:rPr lang="en-US" sz="1600" b="1" baseline="-25000" dirty="0" err="1" smtClean="0">
                <a:latin typeface="Cambria"/>
                <a:cs typeface="Cambria"/>
              </a:rPr>
              <a:t>t</a:t>
            </a:r>
            <a:r>
              <a:rPr lang="en-US" sz="1600" b="1" baseline="-25000" dirty="0" smtClean="0">
                <a:latin typeface="Cambria"/>
                <a:cs typeface="Cambria"/>
              </a:rPr>
              <a:t>-channel </a:t>
            </a:r>
            <a:r>
              <a:rPr lang="en-US" sz="1600" b="1" dirty="0" smtClean="0">
                <a:latin typeface="Cambria"/>
                <a:cs typeface="Cambria"/>
              </a:rPr>
              <a:t>= 85±4(stat)±11(syst)±3(lumi) pb = 85±12 pb</a:t>
            </a:r>
          </a:p>
          <a:p>
            <a:pPr lvl="1"/>
            <a:endParaRPr lang="en-US" sz="1500" dirty="0" smtClean="0">
              <a:cs typeface="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0F8C5F16-CEBF-5F4E-8D7E-6D0492501C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Rebeca Gonzalez Suarez (UNL) 20/12/2013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4281" y="1306515"/>
            <a:ext cx="184213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latin typeface="Cambria"/>
                <a:cs typeface="Cambria"/>
                <a:hlinkClick r:id="rId3"/>
              </a:rPr>
              <a:t>CMS-PAS-TOP-12-011</a:t>
            </a:r>
            <a:endParaRPr lang="en-US" sz="1400" dirty="0" smtClean="0">
              <a:latin typeface="Cambria"/>
              <a:cs typeface="Cambri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683" y="2453565"/>
            <a:ext cx="2740049" cy="23549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96852" y="1612760"/>
            <a:ext cx="16062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ambria"/>
                <a:cs typeface="Cambria"/>
              </a:rPr>
              <a:t>(September 2012)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2643" y="4548398"/>
            <a:ext cx="184213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latin typeface="Cambria"/>
                <a:cs typeface="Cambria"/>
                <a:hlinkClick r:id="rId5"/>
              </a:rPr>
              <a:t>CMS-PAS-TOP-12-038</a:t>
            </a:r>
            <a:endParaRPr lang="en-US" sz="1400" dirty="0" smtClean="0">
              <a:latin typeface="Cambria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3962" y="4845132"/>
            <a:ext cx="1450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(March 2013)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855" y="4770378"/>
            <a:ext cx="2370620" cy="19183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37359" y="6068849"/>
            <a:ext cx="184213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>
                <a:latin typeface="Cambria"/>
                <a:cs typeface="Cambria"/>
                <a:hlinkClick r:id="rId7"/>
              </a:rPr>
              <a:t>CMS-PAS-TOP-12-002</a:t>
            </a:r>
            <a:endParaRPr lang="en-US" sz="1400" dirty="0" smtClean="0">
              <a:latin typeface="Cambria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18339" y="6376626"/>
            <a:ext cx="19654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(September 2013)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70838" y="536248"/>
            <a:ext cx="101326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/>
                <a:cs typeface="Cambria"/>
              </a:rPr>
              <a:t>First 8TeV single top result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49144" y="4770378"/>
            <a:ext cx="1394855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/>
                <a:cs typeface="Cambria"/>
              </a:rPr>
              <a:t>First LHC single top combination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/>
                <a:cs typeface="Cambria"/>
              </a:rPr>
              <a:t>(TOP2013)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9047" y="2438316"/>
            <a:ext cx="139485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mbria"/>
                <a:cs typeface="Cambria"/>
              </a:rPr>
              <a:t>Moriond</a:t>
            </a:r>
            <a:r>
              <a:rPr lang="en-US" sz="1400" dirty="0" smtClean="0">
                <a:solidFill>
                  <a:schemeClr val="tx1"/>
                </a:solidFill>
                <a:latin typeface="Cambria"/>
                <a:cs typeface="Cambria"/>
              </a:rPr>
              <a:t>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46" y="4165880"/>
            <a:ext cx="3088989" cy="23664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544" y="1412469"/>
            <a:ext cx="8343412" cy="487375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4"/>
                </a:solidFill>
              </a:rPr>
              <a:t>Paper reporting latest 8TeV inclusive cross-section and charge ratio measurements </a:t>
            </a:r>
            <a:r>
              <a:rPr lang="en-US" sz="1800" u="sng" dirty="0" smtClean="0"/>
              <a:t>to enter CWR soon </a:t>
            </a:r>
            <a:r>
              <a:rPr lang="en-US" sz="1800" dirty="0" smtClean="0"/>
              <a:t>(paper version of TOP-12-038 –</a:t>
            </a:r>
            <a:r>
              <a:rPr lang="en-US" sz="1800" dirty="0" smtClean="0">
                <a:hlinkClick r:id="rId3"/>
              </a:rPr>
              <a:t>link</a:t>
            </a:r>
            <a:r>
              <a:rPr lang="en-US" sz="1800" dirty="0" smtClean="0"/>
              <a:t>-)</a:t>
            </a:r>
          </a:p>
          <a:p>
            <a:r>
              <a:rPr lang="en-US" sz="1800" b="1" dirty="0" smtClean="0">
                <a:latin typeface="Cambria"/>
                <a:cs typeface="Cambria"/>
              </a:rPr>
              <a:t>|</a:t>
            </a:r>
            <a:r>
              <a:rPr lang="en-US" sz="1800" b="1" dirty="0" err="1" smtClean="0">
                <a:latin typeface="Cambria"/>
                <a:cs typeface="Cambria"/>
              </a:rPr>
              <a:t>η</a:t>
            </a:r>
            <a:r>
              <a:rPr lang="en-US" sz="1800" b="1" baseline="-25000" dirty="0" err="1" smtClean="0">
                <a:latin typeface="Cambria"/>
                <a:cs typeface="Cambria"/>
              </a:rPr>
              <a:t>j</a:t>
            </a:r>
            <a:r>
              <a:rPr lang="en-US" sz="1800" b="1" baseline="-25000" dirty="0" smtClean="0">
                <a:latin typeface="Cambria"/>
                <a:cs typeface="Cambria"/>
              </a:rPr>
              <a:t>’</a:t>
            </a:r>
            <a:r>
              <a:rPr lang="en-US" sz="1800" b="1" dirty="0" smtClean="0">
                <a:latin typeface="Cambria"/>
                <a:cs typeface="Cambria"/>
              </a:rPr>
              <a:t>| </a:t>
            </a:r>
            <a:r>
              <a:rPr lang="en-US" sz="1800" dirty="0" smtClean="0">
                <a:latin typeface="Cambria"/>
                <a:cs typeface="Cambria"/>
              </a:rPr>
              <a:t>analysis, </a:t>
            </a:r>
            <a:r>
              <a:rPr lang="en-US" sz="1800" dirty="0" smtClean="0"/>
              <a:t>muons and electrons </a:t>
            </a:r>
          </a:p>
          <a:p>
            <a:r>
              <a:rPr lang="en-US" sz="1800" dirty="0" smtClean="0">
                <a:solidFill>
                  <a:srgbClr val="800040"/>
                </a:solidFill>
              </a:rPr>
              <a:t>Full dataset 19.7 fb</a:t>
            </a:r>
            <a:r>
              <a:rPr lang="en-US" sz="1800" baseline="30000" dirty="0" smtClean="0">
                <a:solidFill>
                  <a:srgbClr val="800040"/>
                </a:solidFill>
              </a:rPr>
              <a:t>-1</a:t>
            </a:r>
          </a:p>
          <a:p>
            <a:pPr lvl="1"/>
            <a:r>
              <a:rPr lang="en-US" sz="1600" dirty="0" err="1" smtClean="0">
                <a:solidFill>
                  <a:schemeClr val="accent1"/>
                </a:solidFill>
                <a:latin typeface="Cambria"/>
                <a:cs typeface="Cambria"/>
              </a:rPr>
              <a:t>σ</a:t>
            </a:r>
            <a:r>
              <a:rPr lang="en-US" sz="1600" baseline="-25000" dirty="0" err="1" smtClean="0">
                <a:solidFill>
                  <a:schemeClr val="accent1"/>
                </a:solidFill>
                <a:latin typeface="Cambria"/>
                <a:cs typeface="Cambria"/>
              </a:rPr>
              <a:t>t</a:t>
            </a:r>
            <a:r>
              <a:rPr lang="en-US" sz="1600" baseline="-25000" dirty="0" smtClean="0">
                <a:solidFill>
                  <a:schemeClr val="accent1"/>
                </a:solidFill>
                <a:latin typeface="Cambria"/>
                <a:cs typeface="Cambria"/>
              </a:rPr>
              <a:t>-channel </a:t>
            </a:r>
            <a:r>
              <a:rPr lang="en-US" sz="1600" dirty="0" smtClean="0">
                <a:solidFill>
                  <a:schemeClr val="accent1"/>
                </a:solidFill>
                <a:latin typeface="Cambria"/>
                <a:cs typeface="Cambria"/>
              </a:rPr>
              <a:t>= 83.6±2.3(stat.)±7.4(syst.) pb</a:t>
            </a:r>
          </a:p>
          <a:p>
            <a:pPr lvl="1"/>
            <a:r>
              <a:rPr lang="en-US" sz="1600" dirty="0" err="1" smtClean="0">
                <a:solidFill>
                  <a:schemeClr val="accent1"/>
                </a:solidFill>
                <a:latin typeface="Cambria"/>
                <a:cs typeface="Cambria"/>
              </a:rPr>
              <a:t>σ</a:t>
            </a:r>
            <a:r>
              <a:rPr lang="en-US" sz="1600" baseline="-25000" dirty="0" err="1" smtClean="0">
                <a:solidFill>
                  <a:schemeClr val="accent1"/>
                </a:solidFill>
                <a:latin typeface="Cambria"/>
                <a:cs typeface="Cambria"/>
              </a:rPr>
              <a:t>top</a:t>
            </a:r>
            <a:r>
              <a:rPr lang="en-US" sz="1600" dirty="0" smtClean="0">
                <a:solidFill>
                  <a:schemeClr val="accent1"/>
                </a:solidFill>
                <a:latin typeface="Cambria"/>
                <a:cs typeface="Cambria"/>
              </a:rPr>
              <a:t> = 53.8±1.5(stat.)±4.4(syst.) pb</a:t>
            </a:r>
          </a:p>
          <a:p>
            <a:pPr lvl="1"/>
            <a:r>
              <a:rPr lang="en-US" sz="1600" dirty="0" err="1" smtClean="0">
                <a:solidFill>
                  <a:schemeClr val="accent1"/>
                </a:solidFill>
                <a:latin typeface="Cambria"/>
                <a:cs typeface="Cambria"/>
              </a:rPr>
              <a:t>σ</a:t>
            </a:r>
            <a:r>
              <a:rPr lang="en-US" sz="1600" baseline="-25000" dirty="0" err="1" smtClean="0">
                <a:solidFill>
                  <a:schemeClr val="accent1"/>
                </a:solidFill>
                <a:latin typeface="Cambria"/>
                <a:cs typeface="Cambria"/>
              </a:rPr>
              <a:t>anti</a:t>
            </a:r>
            <a:r>
              <a:rPr lang="en-US" sz="1600" baseline="-25000" dirty="0" smtClean="0">
                <a:solidFill>
                  <a:schemeClr val="accent1"/>
                </a:solidFill>
                <a:latin typeface="Cambria"/>
                <a:cs typeface="Cambria"/>
              </a:rPr>
              <a:t>-top </a:t>
            </a:r>
            <a:r>
              <a:rPr lang="en-US" sz="1600" dirty="0" smtClean="0">
                <a:solidFill>
                  <a:schemeClr val="accent1"/>
                </a:solidFill>
                <a:latin typeface="Cambria"/>
                <a:cs typeface="Cambria"/>
              </a:rPr>
              <a:t>= 27.6±1.3(stat.) ±3.7(syst.) pb</a:t>
            </a:r>
          </a:p>
          <a:p>
            <a:pPr lvl="1"/>
            <a:r>
              <a:rPr lang="en-US" sz="1600" dirty="0" smtClean="0">
                <a:solidFill>
                  <a:schemeClr val="accent1"/>
                </a:solidFill>
                <a:latin typeface="Cambria"/>
                <a:cs typeface="Cambria"/>
              </a:rPr>
              <a:t>R = </a:t>
            </a:r>
            <a:r>
              <a:rPr lang="en-US" sz="1600" dirty="0" err="1" smtClean="0">
                <a:solidFill>
                  <a:schemeClr val="accent1"/>
                </a:solidFill>
                <a:latin typeface="Cambria"/>
                <a:cs typeface="Cambria"/>
              </a:rPr>
              <a:t>σ</a:t>
            </a:r>
            <a:r>
              <a:rPr lang="en-US" sz="1600" baseline="-25000" dirty="0" err="1" smtClean="0">
                <a:solidFill>
                  <a:schemeClr val="accent1"/>
                </a:solidFill>
                <a:latin typeface="Cambria"/>
                <a:cs typeface="Cambria"/>
              </a:rPr>
              <a:t>top</a:t>
            </a:r>
            <a:r>
              <a:rPr lang="en-US" sz="1600" dirty="0" err="1" smtClean="0">
                <a:solidFill>
                  <a:schemeClr val="accent1"/>
                </a:solidFill>
                <a:latin typeface="Cambria"/>
                <a:cs typeface="Cambria"/>
              </a:rPr>
              <a:t>/σ</a:t>
            </a:r>
            <a:r>
              <a:rPr lang="en-US" sz="1600" baseline="-25000" dirty="0" err="1" smtClean="0">
                <a:solidFill>
                  <a:schemeClr val="accent1"/>
                </a:solidFill>
                <a:latin typeface="Cambria"/>
                <a:cs typeface="Cambria"/>
              </a:rPr>
              <a:t>anti</a:t>
            </a:r>
            <a:r>
              <a:rPr lang="en-US" sz="1600" baseline="-25000" dirty="0" smtClean="0">
                <a:solidFill>
                  <a:schemeClr val="accent1"/>
                </a:solidFill>
                <a:latin typeface="Cambria"/>
                <a:cs typeface="Cambria"/>
              </a:rPr>
              <a:t>-top </a:t>
            </a:r>
            <a:r>
              <a:rPr lang="en-US" sz="1600" dirty="0" smtClean="0">
                <a:solidFill>
                  <a:schemeClr val="accent1"/>
                </a:solidFill>
                <a:latin typeface="Cambria"/>
                <a:cs typeface="Cambria"/>
              </a:rPr>
              <a:t>= 1.95±0.10(stat.)±0.19(syst.)</a:t>
            </a:r>
            <a:r>
              <a:rPr lang="en-US" sz="1600" b="1" dirty="0" smtClean="0">
                <a:solidFill>
                  <a:schemeClr val="accent1"/>
                </a:solidFill>
              </a:rPr>
              <a:t>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2" y="2297050"/>
            <a:ext cx="2927061" cy="19836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top </a:t>
            </a:r>
            <a:r>
              <a:rPr lang="en-US" dirty="0" err="1" smtClean="0"/>
              <a:t>t</a:t>
            </a:r>
            <a:r>
              <a:rPr lang="en-US" dirty="0" smtClean="0"/>
              <a:t>-channel: </a:t>
            </a:r>
            <a:r>
              <a:rPr lang="en-US" u="sng" dirty="0" smtClean="0"/>
              <a:t>Coming up next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Rebeca Gonzalez Suarez (UNL) 20/12/2013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96" y="4178222"/>
            <a:ext cx="3212025" cy="2388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44" y="180068"/>
            <a:ext cx="831147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t-channel measurements: W-helicity fractions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76" y="1497624"/>
            <a:ext cx="8688318" cy="4873752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  <a:cs typeface="Cambria"/>
              </a:rPr>
              <a:t>7+8 TeV</a:t>
            </a:r>
            <a:r>
              <a:rPr lang="en-US" sz="1800" dirty="0" smtClean="0">
                <a:cs typeface="Cambria"/>
              </a:rPr>
              <a:t> </a:t>
            </a:r>
            <a:r>
              <a:rPr lang="en-US" sz="1800" dirty="0" smtClean="0"/>
              <a:t>Public PAS: </a:t>
            </a:r>
          </a:p>
          <a:p>
            <a:pPr lvl="1"/>
            <a:r>
              <a:rPr lang="en-US" sz="1600" dirty="0" smtClean="0"/>
              <a:t>Only muons, 1.14fb</a:t>
            </a:r>
            <a:r>
              <a:rPr lang="en-US" sz="1600" baseline="30000" dirty="0" smtClean="0"/>
              <a:t>-1</a:t>
            </a:r>
            <a:r>
              <a:rPr lang="en-US" sz="1600" dirty="0" smtClean="0"/>
              <a:t>(7TeV) and 5.3fb</a:t>
            </a:r>
            <a:r>
              <a:rPr lang="en-US" sz="1600" baseline="30000" dirty="0" smtClean="0"/>
              <a:t>-1</a:t>
            </a:r>
            <a:r>
              <a:rPr lang="en-US" sz="1600" dirty="0" smtClean="0"/>
              <a:t>(8TeV)</a:t>
            </a:r>
            <a:endParaRPr lang="en-US" sz="1600" dirty="0" smtClean="0">
              <a:cs typeface="Cambria"/>
            </a:endParaRPr>
          </a:p>
          <a:p>
            <a:pPr lvl="1"/>
            <a:r>
              <a:rPr lang="en-US" sz="1600" dirty="0" smtClean="0">
                <a:cs typeface="Cambria"/>
              </a:rPr>
              <a:t>Standard </a:t>
            </a:r>
            <a:r>
              <a:rPr lang="en-US" sz="1600" dirty="0" err="1" smtClean="0">
                <a:cs typeface="Cambria"/>
              </a:rPr>
              <a:t>t</a:t>
            </a:r>
            <a:r>
              <a:rPr lang="en-US" sz="1600" dirty="0" smtClean="0">
                <a:cs typeface="Cambria"/>
              </a:rPr>
              <a:t>-channel |</a:t>
            </a:r>
            <a:r>
              <a:rPr lang="en-US" sz="1600" dirty="0" err="1" smtClean="0">
                <a:latin typeface="Cambria"/>
                <a:cs typeface="Cambria"/>
              </a:rPr>
              <a:t>η</a:t>
            </a:r>
            <a:r>
              <a:rPr lang="en-US" sz="1600" baseline="-25000" dirty="0" err="1" smtClean="0">
                <a:latin typeface="Cambria"/>
                <a:cs typeface="Cambria"/>
              </a:rPr>
              <a:t>j</a:t>
            </a:r>
            <a:r>
              <a:rPr lang="en-US" sz="1600" baseline="-25000" dirty="0" smtClean="0">
                <a:latin typeface="Cambria"/>
                <a:cs typeface="Cambria"/>
              </a:rPr>
              <a:t>’</a:t>
            </a:r>
            <a:r>
              <a:rPr lang="en-US" sz="1600" dirty="0" smtClean="0">
                <a:cs typeface="Cambria"/>
              </a:rPr>
              <a:t>| selection</a:t>
            </a:r>
          </a:p>
          <a:p>
            <a:pPr lvl="1"/>
            <a:r>
              <a:rPr lang="en-US" sz="1600" dirty="0" smtClean="0">
                <a:cs typeface="Cambria"/>
              </a:rPr>
              <a:t>F</a:t>
            </a:r>
            <a:r>
              <a:rPr lang="en-US" sz="1600" baseline="-25000" dirty="0" smtClean="0">
                <a:cs typeface="Cambria"/>
              </a:rPr>
              <a:t>L;R;0 </a:t>
            </a:r>
            <a:r>
              <a:rPr lang="en-US" sz="1600" dirty="0" smtClean="0">
                <a:cs typeface="Cambria"/>
              </a:rPr>
              <a:t>extracted from the distribution of </a:t>
            </a:r>
            <a:r>
              <a:rPr lang="en-US" sz="1600" dirty="0" err="1" smtClean="0">
                <a:cs typeface="Cambria"/>
              </a:rPr>
              <a:t>cosθ</a:t>
            </a:r>
            <a:r>
              <a:rPr lang="en-US" sz="1600" baseline="-25000" dirty="0" err="1" smtClean="0">
                <a:cs typeface="Cambria"/>
              </a:rPr>
              <a:t>l</a:t>
            </a:r>
            <a:r>
              <a:rPr lang="en-US" sz="1600" dirty="0" smtClean="0">
                <a:cs typeface="Cambria"/>
              </a:rPr>
              <a:t>*</a:t>
            </a:r>
          </a:p>
          <a:p>
            <a:pPr lvl="2"/>
            <a:r>
              <a:rPr lang="en-US" sz="1600" b="1" dirty="0" smtClean="0"/>
              <a:t>F</a:t>
            </a:r>
            <a:r>
              <a:rPr lang="en-US" sz="1600" b="1" baseline="-25000" dirty="0" smtClean="0"/>
              <a:t>L</a:t>
            </a:r>
            <a:r>
              <a:rPr lang="en-US" sz="1600" b="1" dirty="0" smtClean="0"/>
              <a:t> = 0.293±0.069(stat.)±0.030(syst.)</a:t>
            </a:r>
          </a:p>
          <a:p>
            <a:pPr lvl="2"/>
            <a:r>
              <a:rPr lang="en-US" sz="1600" b="1" dirty="0" smtClean="0"/>
              <a:t>F</a:t>
            </a:r>
            <a:r>
              <a:rPr lang="en-US" sz="1600" b="1" baseline="-25000" dirty="0" smtClean="0"/>
              <a:t>0</a:t>
            </a:r>
            <a:r>
              <a:rPr lang="en-US" sz="1600" b="1" dirty="0" smtClean="0"/>
              <a:t> = 0.731±0.114(stat.)±0.023(syst.)</a:t>
            </a:r>
          </a:p>
          <a:p>
            <a:pPr lvl="2"/>
            <a:r>
              <a:rPr lang="en-US" sz="1600" b="1" dirty="0" smtClean="0"/>
              <a:t>F</a:t>
            </a:r>
            <a:r>
              <a:rPr lang="en-US" sz="1600" b="1" baseline="-25000" dirty="0" smtClean="0"/>
              <a:t>R</a:t>
            </a:r>
            <a:r>
              <a:rPr lang="en-US" sz="1600" b="1" dirty="0" smtClean="0"/>
              <a:t> = -0.006±0.057(stat.)±0.027(syst.)</a:t>
            </a:r>
          </a:p>
          <a:p>
            <a:pPr lvl="1"/>
            <a:r>
              <a:rPr lang="en-US" sz="1600" b="1" dirty="0" smtClean="0">
                <a:solidFill>
                  <a:schemeClr val="accent3"/>
                </a:solidFill>
              </a:rPr>
              <a:t>Indirect limits on anomalous </a:t>
            </a:r>
            <a:r>
              <a:rPr lang="en-US" sz="1600" b="1" dirty="0" err="1" smtClean="0">
                <a:solidFill>
                  <a:schemeClr val="accent3"/>
                </a:solidFill>
              </a:rPr>
              <a:t>tWb</a:t>
            </a:r>
            <a:r>
              <a:rPr lang="en-US" sz="1600" b="1" dirty="0" smtClean="0">
                <a:solidFill>
                  <a:schemeClr val="accent3"/>
                </a:solidFill>
              </a:rPr>
              <a:t> couplings </a:t>
            </a:r>
          </a:p>
          <a:p>
            <a:pPr lvl="1">
              <a:buNone/>
            </a:pPr>
            <a:endParaRPr lang="en-US" sz="200" dirty="0" smtClean="0"/>
          </a:p>
          <a:p>
            <a:pPr lvl="1">
              <a:buNone/>
            </a:pPr>
            <a:endParaRPr lang="en-US" sz="3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Next: </a:t>
            </a:r>
            <a:r>
              <a:rPr lang="en-US" sz="1800" dirty="0" smtClean="0"/>
              <a:t>Update at 8 TeV, full dataset 19.8fb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, with both e and µ</a:t>
            </a:r>
          </a:p>
          <a:p>
            <a:pPr lvl="1"/>
            <a:r>
              <a:rPr lang="en-US" sz="1600" b="1" dirty="0" smtClean="0">
                <a:solidFill>
                  <a:schemeClr val="tx2"/>
                </a:solidFill>
              </a:rPr>
              <a:t>Paper </a:t>
            </a:r>
            <a:r>
              <a:rPr lang="en-US" sz="1600" dirty="0" smtClean="0"/>
              <a:t>version of TOP-12-020 </a:t>
            </a:r>
            <a:r>
              <a:rPr lang="en-US" sz="1600" u="sng" dirty="0" smtClean="0"/>
              <a:t>under ARC review now </a:t>
            </a:r>
            <a:r>
              <a:rPr lang="en-US" sz="1600" dirty="0" smtClean="0"/>
              <a:t>–</a:t>
            </a:r>
            <a:r>
              <a:rPr lang="en-US" sz="1600" dirty="0" smtClean="0">
                <a:hlinkClick r:id="rId2"/>
              </a:rPr>
              <a:t>link</a:t>
            </a:r>
            <a:endParaRPr lang="en-US" sz="1600" dirty="0" smtClean="0"/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Beyond TOP-12-020 (13TeV): </a:t>
            </a:r>
          </a:p>
          <a:p>
            <a:pPr lvl="1"/>
            <a:r>
              <a:rPr lang="en-US" sz="1600" b="1" dirty="0" smtClean="0"/>
              <a:t>Using advanced tools (MEM reweighting  techniques using </a:t>
            </a:r>
            <a:r>
              <a:rPr lang="en-US" sz="1600" b="1" dirty="0" err="1" smtClean="0"/>
              <a:t>MadWeight</a:t>
            </a:r>
            <a:r>
              <a:rPr lang="en-US" sz="1600" b="1" dirty="0" smtClean="0"/>
              <a:t>)</a:t>
            </a:r>
          </a:p>
          <a:p>
            <a:pPr lvl="1"/>
            <a:r>
              <a:rPr lang="en-US" sz="1600" b="1" dirty="0" smtClean="0"/>
              <a:t>Direct limits on anomalous couplings</a:t>
            </a:r>
            <a:endParaRPr lang="en-US" sz="1800" b="1" dirty="0" smtClean="0"/>
          </a:p>
          <a:p>
            <a:pPr lvl="1"/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Rebeca Gonzalez Suarez (UNL) 20/12/2013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21358" y="1473033"/>
            <a:ext cx="184213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ambria"/>
                <a:cs typeface="Cambria"/>
                <a:hlinkClick r:id="rId3"/>
              </a:rPr>
              <a:t>CMS-PAS-TOP-12-020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440953" y="1754655"/>
            <a:ext cx="1450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(March 2013)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30" y="2044612"/>
            <a:ext cx="2981890" cy="26137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14192" y="2284427"/>
            <a:ext cx="139485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ambria"/>
                <a:cs typeface="Cambria"/>
              </a:rPr>
              <a:t>Moriond</a:t>
            </a:r>
            <a:r>
              <a:rPr lang="en-US" sz="1400" dirty="0" smtClean="0">
                <a:solidFill>
                  <a:schemeClr val="tx1"/>
                </a:solidFill>
                <a:latin typeface="Cambria"/>
                <a:cs typeface="Cambria"/>
              </a:rPr>
              <a:t>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44" y="180068"/>
            <a:ext cx="8189612" cy="1143000"/>
          </a:xfrm>
        </p:spPr>
        <p:txBody>
          <a:bodyPr/>
          <a:lstStyle/>
          <a:p>
            <a:r>
              <a:rPr lang="en-US" dirty="0" err="1" smtClean="0"/>
              <a:t>t</a:t>
            </a:r>
            <a:r>
              <a:rPr lang="en-US" dirty="0" smtClean="0"/>
              <a:t>-channel measurements: top polarization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545" y="1509494"/>
            <a:ext cx="5913846" cy="487375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cs typeface="Cambria"/>
              </a:rPr>
              <a:t>Analysis performed with 8TeV data </a:t>
            </a:r>
            <a:r>
              <a:rPr lang="en-US" sz="1800" dirty="0" smtClean="0"/>
              <a:t>BDT, e/µ, 20fb</a:t>
            </a:r>
            <a:r>
              <a:rPr lang="en-US" sz="1800" baseline="30000" dirty="0" smtClean="0"/>
              <a:t>-1</a:t>
            </a:r>
            <a:endParaRPr lang="en-US" sz="1800" dirty="0" smtClean="0">
              <a:cs typeface="Cambria"/>
            </a:endParaRPr>
          </a:p>
          <a:p>
            <a:r>
              <a:rPr lang="en-US" sz="1800" dirty="0" smtClean="0">
                <a:cs typeface="Cambria"/>
              </a:rPr>
              <a:t>Top polarization related to spin asymmetry</a:t>
            </a:r>
          </a:p>
          <a:p>
            <a:endParaRPr lang="en-US" sz="1800" dirty="0" smtClean="0">
              <a:cs typeface="Cambria"/>
            </a:endParaRPr>
          </a:p>
          <a:p>
            <a:endParaRPr lang="en-US" sz="1800" dirty="0" smtClean="0">
              <a:cs typeface="Cambria"/>
            </a:endParaRPr>
          </a:p>
          <a:p>
            <a:endParaRPr lang="en-US" sz="1800" dirty="0" smtClean="0">
              <a:cs typeface="Cambria"/>
            </a:endParaRPr>
          </a:p>
          <a:p>
            <a:r>
              <a:rPr lang="en-US" sz="1800" dirty="0" smtClean="0">
                <a:cs typeface="Cambria"/>
              </a:rPr>
              <a:t>Polarization measured using the slope of the unfolded distribution of </a:t>
            </a:r>
            <a:r>
              <a:rPr lang="en-US" sz="1800" dirty="0" err="1" smtClean="0">
                <a:cs typeface="Cambria"/>
              </a:rPr>
              <a:t>cosθ</a:t>
            </a:r>
            <a:r>
              <a:rPr lang="en-US" sz="1800" dirty="0" smtClean="0">
                <a:cs typeface="Cambria"/>
              </a:rPr>
              <a:t>*</a:t>
            </a:r>
            <a:r>
              <a:rPr lang="en-US" sz="1800" baseline="-25000" dirty="0" err="1" smtClean="0">
                <a:cs typeface="Cambria"/>
              </a:rPr>
              <a:t>l</a:t>
            </a:r>
            <a:endParaRPr lang="en-US" sz="1800" dirty="0" smtClean="0"/>
          </a:p>
          <a:p>
            <a:pPr lvl="1"/>
            <a:r>
              <a:rPr lang="en-US" sz="1800" b="1" dirty="0" smtClean="0">
                <a:solidFill>
                  <a:schemeClr val="accent3"/>
                </a:solidFill>
              </a:rPr>
              <a:t>A</a:t>
            </a:r>
            <a:r>
              <a:rPr lang="en-US" sz="1800" b="1" baseline="-25000" dirty="0" smtClean="0">
                <a:solidFill>
                  <a:schemeClr val="accent3"/>
                </a:solidFill>
              </a:rPr>
              <a:t>l</a:t>
            </a:r>
            <a:r>
              <a:rPr lang="en-US" sz="1800" b="1" dirty="0" smtClean="0">
                <a:solidFill>
                  <a:schemeClr val="accent3"/>
                </a:solidFill>
              </a:rPr>
              <a:t> = 0.41±0.06(stat)±0.16(syst) </a:t>
            </a:r>
            <a:endParaRPr lang="en-US" sz="1800" b="1" baseline="-25000" dirty="0" smtClean="0">
              <a:solidFill>
                <a:schemeClr val="accent3"/>
              </a:solidFill>
              <a:cs typeface="Cambria"/>
            </a:endParaRPr>
          </a:p>
          <a:p>
            <a:pPr lvl="1"/>
            <a:r>
              <a:rPr lang="en-US" sz="1800" b="1" dirty="0" smtClean="0">
                <a:solidFill>
                  <a:schemeClr val="accent3"/>
                </a:solidFill>
                <a:cs typeface="Cambria"/>
              </a:rPr>
              <a:t>P</a:t>
            </a:r>
            <a:r>
              <a:rPr lang="en-US" sz="1800" b="1" baseline="-25000" dirty="0" smtClean="0">
                <a:solidFill>
                  <a:schemeClr val="accent3"/>
                </a:solidFill>
                <a:cs typeface="Cambria"/>
              </a:rPr>
              <a:t>t</a:t>
            </a:r>
            <a:r>
              <a:rPr lang="en-US" sz="1800" b="1" dirty="0" smtClean="0">
                <a:solidFill>
                  <a:schemeClr val="accent3"/>
                </a:solidFill>
                <a:cs typeface="Cambria"/>
              </a:rPr>
              <a:t> = 0.82±0.12(stat.)±0.32(syst.)=0.82±0.34</a:t>
            </a:r>
            <a:endParaRPr lang="en-US" sz="1800" b="1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Next: </a:t>
            </a:r>
          </a:p>
          <a:p>
            <a:pPr lvl="1"/>
            <a:r>
              <a:rPr lang="en-US" sz="1800" dirty="0" smtClean="0"/>
              <a:t>Different tests ongoing towards the </a:t>
            </a:r>
            <a:r>
              <a:rPr lang="en-US" sz="1800" u="sng" dirty="0" smtClean="0"/>
              <a:t>paper version of TOP-13-001 </a:t>
            </a:r>
            <a:r>
              <a:rPr lang="en-US" sz="1800" dirty="0" smtClean="0"/>
              <a:t>–</a:t>
            </a:r>
            <a:r>
              <a:rPr lang="en-US" sz="1800" dirty="0" smtClean="0">
                <a:hlinkClick r:id="rId2"/>
              </a:rPr>
              <a:t>link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8C5F16-CEBF-5F4E-8D7E-6D0492501C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Rebeca Gonzalez Suarez (UNL) 20/12/2013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05" y="2538968"/>
            <a:ext cx="3843005" cy="669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073" y="2468433"/>
            <a:ext cx="1570788" cy="7217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26635" y="248722"/>
            <a:ext cx="184213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ambria"/>
                <a:cs typeface="Cambria"/>
                <a:hlinkClick r:id="rId5"/>
              </a:rPr>
              <a:t>CMS-PAS-TOP-13-001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139397" y="556499"/>
            <a:ext cx="2048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/>
                <a:cs typeface="Cambria"/>
              </a:rPr>
              <a:t>(September 2013)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981" y="1310110"/>
            <a:ext cx="2430257" cy="23499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5098" y="3815525"/>
            <a:ext cx="2626058" cy="256271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187433" y="4794263"/>
            <a:ext cx="1394855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/>
                <a:cs typeface="Cambria"/>
              </a:rPr>
              <a:t>Highlighted result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/>
                <a:cs typeface="Cambria"/>
              </a:rPr>
              <a:t>TOP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19">
      <a:dk1>
        <a:sysClr val="windowText" lastClr="000000"/>
      </a:dk1>
      <a:lt1>
        <a:sysClr val="window" lastClr="FFFFFF"/>
      </a:lt1>
      <a:dk2>
        <a:srgbClr val="464653"/>
      </a:dk2>
      <a:lt2>
        <a:srgbClr val="323A78"/>
      </a:lt2>
      <a:accent1>
        <a:srgbClr val="727CA3"/>
      </a:accent1>
      <a:accent2>
        <a:srgbClr val="9FB8CD"/>
      </a:accent2>
      <a:accent3>
        <a:srgbClr val="008080"/>
      </a:accent3>
      <a:accent4>
        <a:srgbClr val="800040"/>
      </a:accent4>
      <a:accent5>
        <a:srgbClr val="4EAAB8"/>
      </a:accent5>
      <a:accent6>
        <a:srgbClr val="64528E"/>
      </a:accent6>
      <a:hlink>
        <a:srgbClr val="B292CA"/>
      </a:hlink>
      <a:folHlink>
        <a:srgbClr val="6B56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50936</TotalTime>
  <Words>3005</Words>
  <Application>Microsoft Macintosh PowerPoint</Application>
  <PresentationFormat>On-screen Show (4:3)</PresentationFormat>
  <Paragraphs>429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Single top Summary and next steps</vt:lpstr>
      <vt:lpstr>Introduction</vt:lpstr>
      <vt:lpstr>The road highway to single top at the LHC</vt:lpstr>
      <vt:lpstr>Before and After</vt:lpstr>
      <vt:lpstr>Single top t-channel</vt:lpstr>
      <vt:lpstr>t-channel (8 TeV)</vt:lpstr>
      <vt:lpstr>Single top t-channel: Coming up next</vt:lpstr>
      <vt:lpstr>t-channel measurements: W-helicity fractions</vt:lpstr>
      <vt:lpstr>t-channel measurements: top polarization</vt:lpstr>
      <vt:lpstr>t-channel measurements: in the pipeline</vt:lpstr>
      <vt:lpstr>tW associated production</vt:lpstr>
      <vt:lpstr>tW associated production: Observation</vt:lpstr>
      <vt:lpstr>tW associated production: coming up next</vt:lpstr>
      <vt:lpstr>Single top s-channel</vt:lpstr>
      <vt:lpstr>New physics in single top: FCNC</vt:lpstr>
      <vt:lpstr>New physics in single top: more</vt:lpstr>
      <vt:lpstr>Single top + Higgs</vt:lpstr>
      <vt:lpstr>The last two years (Luca’s era)</vt:lpstr>
      <vt:lpstr>The future (Orso’s quest) </vt:lpstr>
      <vt:lpstr>Roadmap</vt:lpstr>
      <vt:lpstr>Summary</vt:lpstr>
      <vt:lpstr>Slide 22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Naples</dc:title>
  <dc:subject/>
  <dc:creator>Rebeca Gonzalez Suarez</dc:creator>
  <cp:keywords/>
  <dc:description/>
  <cp:lastModifiedBy>Rebeca Gonzalez Suarez</cp:lastModifiedBy>
  <cp:revision>342</cp:revision>
  <dcterms:created xsi:type="dcterms:W3CDTF">2013-12-20T16:32:02Z</dcterms:created>
  <dcterms:modified xsi:type="dcterms:W3CDTF">2013-12-20T16:33:55Z</dcterms:modified>
  <cp:category/>
</cp:coreProperties>
</file>