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4" r:id="rId4"/>
    <p:sldId id="265" r:id="rId5"/>
    <p:sldId id="258" r:id="rId6"/>
    <p:sldId id="269" r:id="rId7"/>
    <p:sldId id="270" r:id="rId8"/>
    <p:sldId id="259" r:id="rId9"/>
    <p:sldId id="272" r:id="rId10"/>
    <p:sldId id="273" r:id="rId11"/>
    <p:sldId id="274" r:id="rId12"/>
    <p:sldId id="286" r:id="rId13"/>
    <p:sldId id="267" r:id="rId14"/>
    <p:sldId id="275" r:id="rId15"/>
    <p:sldId id="276" r:id="rId16"/>
    <p:sldId id="281" r:id="rId17"/>
    <p:sldId id="277" r:id="rId18"/>
    <p:sldId id="278" r:id="rId19"/>
    <p:sldId id="282" r:id="rId20"/>
    <p:sldId id="279" r:id="rId21"/>
    <p:sldId id="287" r:id="rId22"/>
    <p:sldId id="284" r:id="rId23"/>
    <p:sldId id="261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166" autoAdjust="0"/>
  </p:normalViewPr>
  <p:slideViewPr>
    <p:cSldViewPr snapToGrid="0" snapToObjects="1">
      <p:cViewPr varScale="1">
        <p:scale>
          <a:sx n="88" d="100"/>
          <a:sy n="88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1D82E-CF87-2843-B46D-C2BABD1B1491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5FC3A-E1F8-E94F-B7CA-E039241A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1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858A2-5E3F-0A4E-9B95-D78BAB2E846B}" type="datetimeFigureOut">
              <a:rPr lang="en-US" smtClean="0"/>
              <a:t>20/10/15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6A304-CFE5-B54F-BB90-94778F2E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A304-CFE5-B54F-BB90-94778F2E6B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D2AF-819F-9C4F-B954-A59795247D1F}" type="datetime1">
              <a:rPr lang="en-US" smtClean="0"/>
              <a:t>20/10/15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E776-1F5F-C444-9B7F-7AF3FA88CD26}" type="datetime1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5893-E13E-3F48-9F8A-7B80A3ECA4E7}" type="datetime1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269-23AA-284E-83B7-71CA87DD9E6E}" type="datetime1">
              <a:rPr lang="en-US" smtClean="0"/>
              <a:t>20/10/15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7963-D01D-7140-8173-474AF98BC43B}" type="datetime1">
              <a:rPr lang="en-US" smtClean="0"/>
              <a:t>20/10/15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BF5670B-48AB-3444-8BD3-BE142AFD11DE}" type="datetime1">
              <a:rPr lang="en-US" smtClean="0"/>
              <a:t>20/10/15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EE53-FF5E-914C-9B0F-EC4DAB1C063C}" type="datetime1">
              <a:rPr lang="en-US" smtClean="0"/>
              <a:t>20/10/15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1A1-FBF2-0848-B499-F35D8FB159FA}" type="datetime1">
              <a:rPr lang="en-US" smtClean="0"/>
              <a:t>20/10/15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A96C-F60F-3E41-BB3F-7D8C0B058A1B}" type="datetime1">
              <a:rPr lang="en-US" smtClean="0"/>
              <a:t>20/10/15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0ACD-6F49-B047-8618-00E7283E5C98}" type="datetime1">
              <a:rPr lang="en-US" smtClean="0"/>
              <a:t>20/10/15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999EEDE-A7C0-1A48-A6C7-BBD6F12C2100}" type="datetime1">
              <a:rPr lang="en-US" smtClean="0"/>
              <a:t>20/10/15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570186"/>
            <a:ext cx="914400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88464" y="655359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0A5CE2-8272-B544-B684-CFA3E0720406}" type="datetime1">
              <a:rPr lang="en-US" smtClean="0"/>
              <a:t>20/10/15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-5976" y="657296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C3F3AB-0B8F-254A-A07A-EA5D4EA617B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93376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2.emf"/><Relationship Id="rId7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205.5764" TargetMode="External"/><Relationship Id="rId3" Type="http://schemas.openxmlformats.org/officeDocument/2006/relationships/hyperlink" Target="http://arxiv.org/abs/1510.03752v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0908.0631" TargetMode="External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312.0546" TargetMode="External"/><Relationship Id="rId4" Type="http://schemas.openxmlformats.org/officeDocument/2006/relationships/hyperlink" Target="http://arxiv.org/abs/1312.6659" TargetMode="External"/><Relationship Id="rId5" Type="http://schemas.openxmlformats.org/officeDocument/2006/relationships/hyperlink" Target="https://indico.cern.ch/event/275626/session/0/contribution/2/attachments/499458/689961/frederix.pdf" TargetMode="External"/><Relationship Id="rId6" Type="http://schemas.openxmlformats.org/officeDocument/2006/relationships/hyperlink" Target="https://indico.cern.ch/event/331154/session/1/contribution/20/attachments/644959/887235/singletop_napoli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311.489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hyperlink" Target="http://arxiv.org/abs/1012.0527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312.1129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209.3489" TargetMode="Externa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401.294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Rebeca Gonzalez Suarez (UNL)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top </a:t>
            </a:r>
            <a:r>
              <a:rPr lang="en-US" dirty="0" err="1" smtClean="0"/>
              <a:t>tW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8" y="3997477"/>
            <a:ext cx="2373031" cy="2325570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84601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Figure3_nloosejet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9" y="1402697"/>
            <a:ext cx="3090472" cy="2447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04" y="1680666"/>
            <a:ext cx="4714470" cy="3971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9" y="3989294"/>
            <a:ext cx="3227418" cy="2525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8937" y="5775890"/>
            <a:ext cx="5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 for 7 TeV, he analysis performs a binned likelihood fit on the shape of the BDT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4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</a:t>
            </a:r>
            <a:r>
              <a:rPr lang="en-US" sz="1800" dirty="0" smtClean="0"/>
              <a:t>xcess </a:t>
            </a:r>
            <a:r>
              <a:rPr lang="en-US" sz="1800" dirty="0"/>
              <a:t>of events above the expected background with </a:t>
            </a:r>
            <a:r>
              <a:rPr lang="en-US" sz="1800" dirty="0" smtClean="0"/>
              <a:t>a significance </a:t>
            </a:r>
            <a:r>
              <a:rPr lang="en-US" sz="1800" dirty="0"/>
              <a:t>of </a:t>
            </a:r>
            <a:r>
              <a:rPr lang="en-US" sz="1800" dirty="0" smtClean="0"/>
              <a:t>6.1</a:t>
            </a:r>
            <a:r>
              <a:rPr lang="en-US" sz="1800" b="1" dirty="0" smtClean="0"/>
              <a:t>σ</a:t>
            </a:r>
            <a:r>
              <a:rPr lang="en-US" sz="1800" dirty="0" smtClean="0"/>
              <a:t> (5.4 expected) </a:t>
            </a:r>
          </a:p>
          <a:p>
            <a:pPr marL="274320" lvl="1" indent="0">
              <a:buNone/>
            </a:pPr>
            <a:r>
              <a:rPr lang="en-US" sz="1800" dirty="0" smtClean="0"/>
              <a:t>→ First observation of the process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measured cross section </a:t>
            </a:r>
            <a:r>
              <a:rPr lang="en-US" sz="1800" dirty="0" smtClean="0"/>
              <a:t>is </a:t>
            </a:r>
            <a:r>
              <a:rPr lang="en-US" sz="1800" dirty="0" smtClean="0">
                <a:cs typeface="Arial"/>
              </a:rPr>
              <a:t>23.4</a:t>
            </a:r>
            <a:r>
              <a:rPr lang="en-US" sz="1800" b="0" i="0" dirty="0" smtClean="0">
                <a:solidFill>
                  <a:schemeClr val="tx1"/>
                </a:solidFill>
                <a:cs typeface="Arial"/>
              </a:rPr>
              <a:t>±</a:t>
            </a:r>
            <a:r>
              <a:rPr lang="en-US" sz="1800" dirty="0">
                <a:cs typeface="Arial"/>
              </a:rPr>
              <a:t>5.4 </a:t>
            </a:r>
            <a:r>
              <a:rPr lang="en-US" sz="1800" dirty="0" err="1" smtClean="0">
                <a:cs typeface="Arial"/>
              </a:rPr>
              <a:t>pb</a:t>
            </a:r>
            <a:endParaRPr lang="en-US" sz="1800" dirty="0" smtClean="0">
              <a:cs typeface="Arial"/>
            </a:endParaRPr>
          </a:p>
          <a:p>
            <a:r>
              <a:rPr lang="en-US" sz="1800" dirty="0" smtClean="0"/>
              <a:t>Main uncertainty: </a:t>
            </a:r>
          </a:p>
          <a:p>
            <a:pPr lvl="1"/>
            <a:r>
              <a:rPr lang="en-US" sz="1800" dirty="0" smtClean="0"/>
              <a:t>choice </a:t>
            </a:r>
            <a:r>
              <a:rPr lang="en-US" sz="1800" dirty="0"/>
              <a:t>of thresholds for the matrix element and </a:t>
            </a:r>
            <a:r>
              <a:rPr lang="en-US" sz="1800" dirty="0" smtClean="0"/>
              <a:t>parton showering </a:t>
            </a:r>
            <a:r>
              <a:rPr lang="en-US" sz="1800" dirty="0"/>
              <a:t>(ME/PS) matching in simulation </a:t>
            </a:r>
            <a:r>
              <a:rPr lang="en-US" sz="1800" dirty="0" smtClean="0"/>
              <a:t>of </a:t>
            </a:r>
            <a:r>
              <a:rPr lang="en-US" sz="1800" dirty="0" err="1" smtClean="0"/>
              <a:t>ttbar</a:t>
            </a:r>
            <a:r>
              <a:rPr lang="en-US" sz="1800" dirty="0" smtClean="0"/>
              <a:t> and </a:t>
            </a:r>
            <a:r>
              <a:rPr lang="en-US" sz="1800" dirty="0"/>
              <a:t>renormalization/</a:t>
            </a:r>
            <a:r>
              <a:rPr lang="en-US" sz="1800" dirty="0" smtClean="0"/>
              <a:t>factorization scales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492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1" y="2935169"/>
            <a:ext cx="1458298" cy="1171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22"/>
          <a:stretch/>
        </p:blipFill>
        <p:spPr>
          <a:xfrm>
            <a:off x="4818888" y="3084390"/>
            <a:ext cx="4274464" cy="3400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Cross-section and |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tb</a:t>
            </a:r>
            <a:r>
              <a:rPr lang="en-US" dirty="0" smtClean="0"/>
              <a:t>|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From the inclusive production cross</a:t>
            </a:r>
            <a:r>
              <a:rPr lang="en-US" sz="1800" dirty="0"/>
              <a:t> </a:t>
            </a:r>
            <a:r>
              <a:rPr lang="en-US" sz="1800" dirty="0" smtClean="0"/>
              <a:t>section of single top (</a:t>
            </a:r>
            <a:r>
              <a:rPr lang="en-US" sz="1800" b="1" dirty="0" smtClean="0"/>
              <a:t>t-channel, </a:t>
            </a:r>
            <a:r>
              <a:rPr lang="en-US" sz="1800" b="1" dirty="0" err="1" smtClean="0"/>
              <a:t>tW</a:t>
            </a:r>
            <a:r>
              <a:rPr lang="en-US" sz="1800" dirty="0" smtClean="0"/>
              <a:t>), a value of the </a:t>
            </a:r>
            <a:r>
              <a:rPr lang="en-US" sz="1800" b="1" dirty="0" smtClean="0">
                <a:solidFill>
                  <a:schemeClr val="accent6"/>
                </a:solidFill>
              </a:rPr>
              <a:t>CKM matrix element, |</a:t>
            </a:r>
            <a:r>
              <a:rPr lang="en-US" sz="1800" b="1" dirty="0" err="1" smtClean="0">
                <a:solidFill>
                  <a:schemeClr val="accent6"/>
                </a:solidFill>
              </a:rPr>
              <a:t>V</a:t>
            </a:r>
            <a:r>
              <a:rPr lang="en-US" sz="1800" b="1" baseline="-25000" dirty="0" err="1" smtClean="0">
                <a:solidFill>
                  <a:schemeClr val="accent6"/>
                </a:solidFill>
              </a:rPr>
              <a:t>tb</a:t>
            </a:r>
            <a:r>
              <a:rPr lang="en-US" sz="1800" b="1" dirty="0" smtClean="0">
                <a:solidFill>
                  <a:schemeClr val="accent6"/>
                </a:solidFill>
              </a:rPr>
              <a:t>|</a:t>
            </a:r>
            <a:r>
              <a:rPr lang="en-US" sz="1800" dirty="0" smtClean="0"/>
              <a:t>, can be extracted</a:t>
            </a:r>
          </a:p>
          <a:p>
            <a:r>
              <a:rPr lang="en-US" sz="1800" dirty="0" smtClean="0"/>
              <a:t>Considering |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td</a:t>
            </a:r>
            <a:r>
              <a:rPr lang="en-US" sz="1800" dirty="0" smtClean="0"/>
              <a:t>|, |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ts</a:t>
            </a:r>
            <a:r>
              <a:rPr lang="en-US" sz="1800" dirty="0" smtClean="0"/>
              <a:t>| &lt;&lt; |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tb</a:t>
            </a:r>
            <a:r>
              <a:rPr lang="en-US" sz="1800" dirty="0" smtClean="0"/>
              <a:t>|</a:t>
            </a:r>
          </a:p>
          <a:p>
            <a:r>
              <a:rPr lang="en-US" sz="1800" dirty="0"/>
              <a:t>Cross section ~ |V</a:t>
            </a:r>
            <a:r>
              <a:rPr lang="en-US" sz="1800" baseline="-25000" dirty="0"/>
              <a:t>tb</a:t>
            </a:r>
            <a:r>
              <a:rPr lang="en-US" sz="1800" dirty="0"/>
              <a:t>|</a:t>
            </a:r>
            <a:r>
              <a:rPr lang="en-US" sz="1800" baseline="30000" dirty="0" smtClean="0"/>
              <a:t>2</a:t>
            </a:r>
            <a:endParaRPr lang="en-US" sz="1800" baseline="30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DPF2015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944111"/>
              </p:ext>
            </p:extLst>
          </p:nvPr>
        </p:nvGraphicFramePr>
        <p:xfrm>
          <a:off x="6148008" y="2200912"/>
          <a:ext cx="1545805" cy="73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016000" imgH="482600" progId="Equation.3">
                  <p:embed/>
                </p:oleObj>
              </mc:Choice>
              <mc:Fallback>
                <p:oleObj name="Equation" r:id="rId5" imgW="1016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8008" y="2200912"/>
                        <a:ext cx="1545805" cy="734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19886" r="44604"/>
          <a:stretch/>
        </p:blipFill>
        <p:spPr>
          <a:xfrm>
            <a:off x="2051423" y="4282075"/>
            <a:ext cx="1450663" cy="123979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09588" y="5056820"/>
            <a:ext cx="362627" cy="36250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06675" y="3846333"/>
            <a:ext cx="1447034" cy="120156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15228"/>
              </p:ext>
            </p:extLst>
          </p:nvPr>
        </p:nvGraphicFramePr>
        <p:xfrm>
          <a:off x="521521" y="5779307"/>
          <a:ext cx="395223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115"/>
                <a:gridCol w="1976115"/>
              </a:tblGrid>
              <a:tr h="228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TeV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8TeV</a:t>
                      </a:r>
                      <a:endParaRPr lang="en-US" sz="1400" dirty="0"/>
                    </a:p>
                  </a:txBody>
                  <a:tcPr/>
                </a:tc>
              </a:tr>
              <a:tr h="2288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|</a:t>
                      </a:r>
                      <a:r>
                        <a:rPr lang="en-US" sz="1400" dirty="0" err="1" smtClean="0"/>
                        <a:t>V</a:t>
                      </a:r>
                      <a:r>
                        <a:rPr lang="en-US" sz="1400" baseline="-25000" dirty="0" err="1" smtClean="0"/>
                        <a:t>tb</a:t>
                      </a:r>
                      <a:r>
                        <a:rPr lang="en-US" sz="1400" dirty="0" smtClean="0"/>
                        <a:t>| = 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|</a:t>
                      </a:r>
                      <a:r>
                        <a:rPr lang="en-US" sz="1400" dirty="0" err="1" smtClean="0"/>
                        <a:t>V</a:t>
                      </a:r>
                      <a:r>
                        <a:rPr lang="en-US" sz="1400" baseline="-25000" dirty="0" err="1" smtClean="0"/>
                        <a:t>tb</a:t>
                      </a:r>
                      <a:r>
                        <a:rPr lang="en-US" sz="1400" dirty="0" smtClean="0"/>
                        <a:t>| = 1.03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71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Meanwhile ATLAS has been following a parallel route:</a:t>
            </a:r>
          </a:p>
          <a:p>
            <a:r>
              <a:rPr lang="en-US" sz="1800" dirty="0" smtClean="0"/>
              <a:t>In may 2012 they submitted the (first) evidence at 7TeV</a:t>
            </a:r>
          </a:p>
          <a:p>
            <a:pPr lvl="1"/>
            <a:r>
              <a:rPr lang="en-US" sz="1800" dirty="0" smtClean="0">
                <a:hlinkClick r:id="rId2"/>
              </a:rPr>
              <a:t>http://arxiv.org/abs/1205.5764</a:t>
            </a:r>
            <a:endParaRPr lang="en-US" sz="1800" dirty="0" smtClean="0"/>
          </a:p>
          <a:p>
            <a:r>
              <a:rPr lang="en-US" sz="1800" b="1" dirty="0" smtClean="0"/>
              <a:t>Last week </a:t>
            </a:r>
            <a:r>
              <a:rPr lang="en-US" sz="1800" dirty="0" smtClean="0"/>
              <a:t>they submitted the observation at 8TeV </a:t>
            </a:r>
          </a:p>
          <a:p>
            <a:pPr lvl="1"/>
            <a:r>
              <a:rPr lang="en-US" sz="1800" dirty="0" smtClean="0">
                <a:hlinkClick r:id="rId3"/>
              </a:rPr>
              <a:t>http://arxiv.org/abs/1510.03752v2</a:t>
            </a:r>
            <a:endParaRPr lang="en-US" sz="1800" dirty="0" smtClean="0"/>
          </a:p>
          <a:p>
            <a:r>
              <a:rPr lang="en-US" sz="1800" dirty="0" smtClean="0"/>
              <a:t>Together, we made a combination a while ago (with an ATLAS CONF note)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69535"/>
              </p:ext>
            </p:extLst>
          </p:nvPr>
        </p:nvGraphicFramePr>
        <p:xfrm>
          <a:off x="337244" y="4194617"/>
          <a:ext cx="8522876" cy="104668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91184"/>
                <a:gridCol w="1907923"/>
                <a:gridCol w="1907923"/>
                <a:gridCol w="1907923"/>
                <a:gridCol w="1907923"/>
              </a:tblGrid>
              <a:tr h="370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Energy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Predicted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CMS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ATLAS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LHC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2182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7TeV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15.6±0.4±1.1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16+5-4 </a:t>
                      </a:r>
                      <a:endParaRPr lang="en-US" sz="1400" b="0" i="0" dirty="0" smtClean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16.8</a:t>
                      </a:r>
                      <a:r>
                        <a:rPr lang="en-US" sz="1400" kern="1200" dirty="0" smtClean="0">
                          <a:effectLst/>
                        </a:rPr>
                        <a:t>±</a:t>
                      </a:r>
                      <a:r>
                        <a:rPr lang="en-US" sz="1400" dirty="0" smtClean="0"/>
                        <a:t>2.9</a:t>
                      </a:r>
                      <a:r>
                        <a:rPr lang="en-US" sz="1400" kern="1200" dirty="0" smtClean="0">
                          <a:effectLst/>
                        </a:rPr>
                        <a:t>±</a:t>
                      </a:r>
                      <a:r>
                        <a:rPr lang="en-US" sz="1400" dirty="0" smtClean="0"/>
                        <a:t>4.9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nope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8TeV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22.2±0.6±1.4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dirty="0" smtClean="0">
                          <a:effectLst/>
                        </a:rPr>
                        <a:t>23.4</a:t>
                      </a:r>
                      <a:r>
                        <a:rPr lang="en-US" sz="1400" dirty="0" smtClean="0"/>
                        <a:t>±</a:t>
                      </a:r>
                      <a:r>
                        <a:rPr kumimoji="0" lang="en-US" sz="1400" kern="1200" dirty="0" smtClean="0">
                          <a:effectLst/>
                        </a:rPr>
                        <a:t>5.4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effectLst/>
                        </a:rPr>
                        <a:t>23.0±1.3+3.2−3.5±1.1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25.0±1.4±4.4±0.7</a:t>
                      </a:r>
                      <a:endParaRPr lang="en-US" sz="1400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3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latest ATLAS paper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294094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Something new was reported:</a:t>
            </a:r>
          </a:p>
          <a:p>
            <a:pPr lvl="1"/>
            <a:r>
              <a:rPr lang="en-US" sz="1800" dirty="0" smtClean="0"/>
              <a:t>Fiducial cross section</a:t>
            </a:r>
          </a:p>
          <a:p>
            <a:pPr lvl="1"/>
            <a:r>
              <a:rPr lang="en-US" sz="1800" dirty="0" smtClean="0"/>
              <a:t>1jet-1tag region → </a:t>
            </a:r>
            <a:r>
              <a:rPr lang="en-US" sz="1800" b="1" dirty="0" err="1" smtClean="0"/>
              <a:t>tW</a:t>
            </a:r>
            <a:r>
              <a:rPr lang="en-US" sz="1800" b="1" dirty="0"/>
              <a:t> </a:t>
            </a:r>
            <a:r>
              <a:rPr lang="en-US" sz="1800" b="1" dirty="0" smtClean="0"/>
              <a:t>+ </a:t>
            </a:r>
            <a:r>
              <a:rPr lang="en-US" sz="1800" b="1" dirty="0" err="1" smtClean="0"/>
              <a:t>ttbar</a:t>
            </a:r>
            <a:r>
              <a:rPr lang="en-US" sz="1800" b="1" dirty="0" smtClean="0"/>
              <a:t> 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r>
              <a:rPr lang="en-US" sz="1800" dirty="0" smtClean="0"/>
              <a:t>Fiducial measurements are interesting on their own:</a:t>
            </a:r>
          </a:p>
          <a:p>
            <a:pPr lvl="1"/>
            <a:r>
              <a:rPr lang="en-US" sz="1800" dirty="0" smtClean="0"/>
              <a:t>more </a:t>
            </a:r>
            <a:r>
              <a:rPr lang="en-US" sz="1800" dirty="0"/>
              <a:t>robust comparison to the theoretical </a:t>
            </a:r>
            <a:r>
              <a:rPr lang="en-US" sz="1800" dirty="0" smtClean="0"/>
              <a:t>prediction reducing the </a:t>
            </a:r>
            <a:r>
              <a:rPr lang="en-US" sz="1800" dirty="0"/>
              <a:t>sensitivity </a:t>
            </a:r>
            <a:r>
              <a:rPr lang="en-US" sz="1800" dirty="0" smtClean="0"/>
              <a:t>to </a:t>
            </a:r>
            <a:r>
              <a:rPr lang="en-US" sz="1800" dirty="0"/>
              <a:t>theory </a:t>
            </a:r>
            <a:r>
              <a:rPr lang="en-US" sz="1800" dirty="0" smtClean="0"/>
              <a:t>modeling uncertainties </a:t>
            </a:r>
          </a:p>
          <a:p>
            <a:r>
              <a:rPr lang="en-US" sz="1800" dirty="0" smtClean="0"/>
              <a:t>But especially, the study of the </a:t>
            </a:r>
            <a:r>
              <a:rPr lang="en-US" sz="1800" dirty="0" err="1" smtClean="0"/>
              <a:t>tW-tt</a:t>
            </a:r>
            <a:r>
              <a:rPr lang="en-US" sz="1800" dirty="0" smtClean="0"/>
              <a:t> interplay is interesting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10" y="1867649"/>
            <a:ext cx="4052088" cy="38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ttbar</a:t>
            </a:r>
            <a:r>
              <a:rPr lang="en-US" dirty="0" smtClean="0"/>
              <a:t> and </a:t>
            </a:r>
            <a:r>
              <a:rPr lang="en-US" dirty="0" err="1" smtClean="0"/>
              <a:t>tW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6DCB-AA6F-F14F-9B81-55AE84D92A6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tt production is the main background for the </a:t>
            </a:r>
            <a:r>
              <a:rPr lang="en-US" sz="1800" dirty="0" err="1" smtClean="0"/>
              <a:t>tW</a:t>
            </a:r>
            <a:r>
              <a:rPr lang="en-US" sz="1800" dirty="0" smtClean="0"/>
              <a:t> analysis</a:t>
            </a:r>
          </a:p>
          <a:p>
            <a:pPr lvl="1"/>
            <a:r>
              <a:rPr lang="en-US" sz="1800" dirty="0" smtClean="0"/>
              <a:t> ~10X the cross-section (depending on the center of mass energy)</a:t>
            </a:r>
          </a:p>
          <a:p>
            <a:pPr lvl="1"/>
            <a:r>
              <a:rPr lang="en-US" sz="1800" dirty="0" smtClean="0"/>
              <a:t>able to provide identical final states when one of the b-quarks is outside acceptance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But there is something more:</a:t>
            </a:r>
          </a:p>
          <a:p>
            <a:pPr lvl="1"/>
            <a:r>
              <a:rPr lang="en-US" sz="1800" dirty="0" smtClean="0"/>
              <a:t> At NLO </a:t>
            </a:r>
            <a:r>
              <a:rPr lang="en-US" sz="1800" dirty="0" err="1" smtClean="0"/>
              <a:t>tW</a:t>
            </a:r>
            <a:r>
              <a:rPr lang="en-US" sz="1800" dirty="0" smtClean="0"/>
              <a:t> mixes with </a:t>
            </a:r>
            <a:r>
              <a:rPr lang="en-US" sz="1800" dirty="0" err="1" smtClean="0"/>
              <a:t>ttbar</a:t>
            </a:r>
            <a:r>
              <a:rPr lang="en-US" sz="1800" dirty="0" smtClean="0"/>
              <a:t>, sharing initial/final states →  this causes theoretical problems in the signal definition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2629" b="12787"/>
          <a:stretch/>
        </p:blipFill>
        <p:spPr>
          <a:xfrm>
            <a:off x="1973727" y="4467413"/>
            <a:ext cx="6563649" cy="1613928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867919" y="5247180"/>
            <a:ext cx="6680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NLO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ttbar</a:t>
            </a:r>
            <a:r>
              <a:rPr lang="en-US" dirty="0" smtClean="0"/>
              <a:t> in </a:t>
            </a:r>
            <a:r>
              <a:rPr lang="en-US" dirty="0" err="1" smtClean="0"/>
              <a:t>tW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6DCB-AA6F-F14F-9B81-55AE84D92A6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Two alternative solutions</a:t>
            </a:r>
            <a:r>
              <a:rPr lang="en-US" sz="1800" dirty="0"/>
              <a:t> </a:t>
            </a:r>
            <a:r>
              <a:rPr lang="en-US" sz="1800" b="1" dirty="0" smtClean="0"/>
              <a:t>→ none of them theoretically sound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diagram removal (DR): </a:t>
            </a:r>
            <a:r>
              <a:rPr lang="en-US" sz="1800" dirty="0" smtClean="0"/>
              <a:t>the problematic diagrams are removed </a:t>
            </a:r>
          </a:p>
          <a:p>
            <a:pPr lvl="1"/>
            <a:r>
              <a:rPr lang="en-US" sz="1800" dirty="0" smtClean="0">
                <a:solidFill>
                  <a:srgbClr val="9FB8CD"/>
                </a:solidFill>
              </a:rPr>
              <a:t>diagram subtraction (DS): </a:t>
            </a:r>
            <a:r>
              <a:rPr lang="en-US" sz="1800" dirty="0" smtClean="0"/>
              <a:t>resonant diagrams cancelled with the introduction of a gauge-invariant term</a:t>
            </a:r>
          </a:p>
          <a:p>
            <a:pPr lvl="2"/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://arxiv.org/abs/</a:t>
            </a:r>
            <a:r>
              <a:rPr lang="en-US" sz="1800" dirty="0" smtClean="0">
                <a:hlinkClick r:id="rId2"/>
              </a:rPr>
              <a:t>0908.0631</a:t>
            </a:r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1800" dirty="0" smtClean="0"/>
              <a:t>In practice this means:</a:t>
            </a:r>
          </a:p>
          <a:p>
            <a:pPr lvl="1"/>
            <a:r>
              <a:rPr lang="en-US" sz="1800" dirty="0" err="1" smtClean="0"/>
              <a:t>tW</a:t>
            </a:r>
            <a:r>
              <a:rPr lang="en-US" sz="1800" dirty="0" smtClean="0"/>
              <a:t> is defined at LO → O(20%) accuracy</a:t>
            </a:r>
          </a:p>
          <a:p>
            <a:pPr marL="274320" lvl="1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Traditional workarounds suffer from conceptual issues → systematic theoretical uncertainty that </a:t>
            </a:r>
            <a:r>
              <a:rPr lang="en-US" sz="1800" b="1" dirty="0" smtClean="0"/>
              <a:t>cannot be reduced</a:t>
            </a:r>
          </a:p>
          <a:p>
            <a:pPr marL="457200" lvl="1" indent="0">
              <a:buNone/>
            </a:pPr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804" r="4685"/>
          <a:stretch/>
        </p:blipFill>
        <p:spPr>
          <a:xfrm>
            <a:off x="5076492" y="3660588"/>
            <a:ext cx="3878586" cy="1400611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/>
        </p:nvSpPr>
        <p:spPr>
          <a:xfrm>
            <a:off x="6775436" y="3267947"/>
            <a:ext cx="5039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tW+tt</a:t>
            </a:r>
            <a:r>
              <a:rPr lang="en-US" dirty="0" smtClean="0"/>
              <a:t> unified description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Recently </a:t>
            </a:r>
            <a:r>
              <a:rPr lang="en-US" sz="1800" b="1" dirty="0" smtClean="0"/>
              <a:t>(2013)</a:t>
            </a:r>
            <a:r>
              <a:rPr lang="en-US" sz="1800" dirty="0" smtClean="0"/>
              <a:t>, several papers suggested an unified description at NLO, 4FS (massive b): </a:t>
            </a:r>
          </a:p>
          <a:p>
            <a:pPr lvl="1"/>
            <a:r>
              <a:rPr lang="en-US" sz="1800" dirty="0" err="1" smtClean="0"/>
              <a:t>Frederix</a:t>
            </a:r>
            <a:r>
              <a:rPr lang="en-US" sz="1800" dirty="0" smtClean="0"/>
              <a:t> : </a:t>
            </a:r>
          </a:p>
          <a:p>
            <a:pPr lvl="2"/>
            <a:r>
              <a:rPr lang="en-US" sz="1800" dirty="0" smtClean="0">
                <a:hlinkClick r:id="rId2"/>
              </a:rPr>
              <a:t>http://arxiv.org/abs/1311.4893</a:t>
            </a:r>
            <a:endParaRPr lang="en-US" sz="1800" dirty="0" smtClean="0"/>
          </a:p>
          <a:p>
            <a:pPr lvl="1"/>
            <a:r>
              <a:rPr lang="en-US" sz="1800" dirty="0" smtClean="0"/>
              <a:t>F. </a:t>
            </a:r>
            <a:r>
              <a:rPr lang="en-US" sz="1800" dirty="0" err="1" smtClean="0"/>
              <a:t>Cascioli</a:t>
            </a:r>
            <a:r>
              <a:rPr lang="en-US" sz="1800" dirty="0" smtClean="0"/>
              <a:t>, S. </a:t>
            </a:r>
            <a:r>
              <a:rPr lang="en-US" sz="1800" dirty="0" err="1" smtClean="0"/>
              <a:t>Kallweit</a:t>
            </a:r>
            <a:r>
              <a:rPr lang="en-US" sz="1800" dirty="0" smtClean="0"/>
              <a:t>, P. </a:t>
            </a:r>
            <a:r>
              <a:rPr lang="en-US" sz="1800" dirty="0" err="1" smtClean="0"/>
              <a:t>Maierhöfer</a:t>
            </a:r>
            <a:r>
              <a:rPr lang="en-US" sz="1800" dirty="0" smtClean="0"/>
              <a:t>, S. </a:t>
            </a:r>
            <a:r>
              <a:rPr lang="en-US" sz="1800" dirty="0" err="1" smtClean="0"/>
              <a:t>Pozzorini</a:t>
            </a:r>
            <a:r>
              <a:rPr lang="en-US" sz="1800" dirty="0" smtClean="0"/>
              <a:t>: </a:t>
            </a:r>
          </a:p>
          <a:p>
            <a:pPr lvl="2"/>
            <a:r>
              <a:rPr lang="en-US" sz="1800" dirty="0" smtClean="0">
                <a:hlinkClick r:id="rId3"/>
              </a:rPr>
              <a:t>http://arxiv.org/abs/1312.0546</a:t>
            </a:r>
            <a:endParaRPr lang="en-US" sz="1800" dirty="0" smtClean="0"/>
          </a:p>
          <a:p>
            <a:pPr lvl="1"/>
            <a:r>
              <a:rPr lang="en-US" sz="1800" dirty="0" smtClean="0"/>
              <a:t>G. Heinrich, A. Maier, R. </a:t>
            </a:r>
            <a:r>
              <a:rPr lang="en-US" sz="1800" dirty="0" err="1" smtClean="0"/>
              <a:t>Nisius</a:t>
            </a:r>
            <a:r>
              <a:rPr lang="en-US" sz="1800" dirty="0" smtClean="0"/>
              <a:t>, J. </a:t>
            </a:r>
            <a:r>
              <a:rPr lang="en-US" sz="1800" dirty="0" err="1" smtClean="0"/>
              <a:t>Schlenk</a:t>
            </a:r>
            <a:r>
              <a:rPr lang="en-US" sz="1800" dirty="0" smtClean="0"/>
              <a:t>, J. Winter: </a:t>
            </a:r>
          </a:p>
          <a:p>
            <a:pPr lvl="2"/>
            <a:r>
              <a:rPr lang="en-US" sz="1800" dirty="0" smtClean="0">
                <a:hlinkClick r:id="rId4"/>
              </a:rPr>
              <a:t>http://arxiv.org/abs/1312.6659</a:t>
            </a:r>
            <a:endParaRPr lang="en-US" sz="1800" dirty="0" smtClean="0"/>
          </a:p>
          <a:p>
            <a:r>
              <a:rPr lang="en-US" sz="1800" dirty="0" smtClean="0"/>
              <a:t>Topic </a:t>
            </a:r>
            <a:r>
              <a:rPr lang="en-US" sz="1800" b="1" dirty="0" smtClean="0"/>
              <a:t>discussed in the single top workshop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smtClean="0"/>
              <a:t>2013 (</a:t>
            </a:r>
            <a:r>
              <a:rPr lang="en-US" sz="1800" dirty="0" err="1" smtClean="0"/>
              <a:t>Frederix</a:t>
            </a:r>
            <a:r>
              <a:rPr lang="en-US" sz="1800" dirty="0" smtClean="0"/>
              <a:t>): </a:t>
            </a:r>
            <a:r>
              <a:rPr lang="en-US" sz="1800" dirty="0" smtClean="0">
                <a:hlinkClick r:id="rId5"/>
              </a:rPr>
              <a:t>https://indico.cern.ch/event/275626/session/0/contribution/2/attachments/499458/689961/frederix.pdf</a:t>
            </a:r>
            <a:endParaRPr lang="en-US" sz="1800" dirty="0" smtClean="0"/>
          </a:p>
          <a:p>
            <a:pPr lvl="1"/>
            <a:r>
              <a:rPr lang="en-US" sz="1800" dirty="0" smtClean="0"/>
              <a:t>2014 (</a:t>
            </a:r>
            <a:r>
              <a:rPr lang="en-US" sz="1800" dirty="0" err="1" smtClean="0"/>
              <a:t>Caola</a:t>
            </a:r>
            <a:r>
              <a:rPr lang="en-US" sz="1800" dirty="0" smtClean="0"/>
              <a:t>): </a:t>
            </a:r>
            <a:r>
              <a:rPr lang="en-US" sz="1800" dirty="0" smtClean="0">
                <a:hlinkClick r:id="rId6"/>
              </a:rPr>
              <a:t>https://indico.cern.ch/event/331154/session/1/contribution/20/attachments/644959/887235/singletop_napoli.pdf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882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into more details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Frederix</a:t>
            </a:r>
            <a:r>
              <a:rPr lang="en-US" sz="1800" dirty="0" smtClean="0"/>
              <a:t> (for example) proposes the unified studied of the processes for a specific problem: top background to Higgs searches (1 jet bin) </a:t>
            </a:r>
          </a:p>
          <a:p>
            <a:pPr lvl="1"/>
            <a:r>
              <a:rPr lang="en-US" sz="1800" dirty="0" smtClean="0"/>
              <a:t>This is relevant in the H→WW channel</a:t>
            </a:r>
          </a:p>
          <a:p>
            <a:pPr lvl="1"/>
            <a:r>
              <a:rPr lang="en-US" sz="1800" dirty="0" smtClean="0"/>
              <a:t>It applies in the same way to the </a:t>
            </a:r>
            <a:r>
              <a:rPr lang="en-US" sz="1800" dirty="0" err="1" smtClean="0"/>
              <a:t>tt</a:t>
            </a:r>
            <a:r>
              <a:rPr lang="en-US" sz="1800" dirty="0" smtClean="0"/>
              <a:t> dilepton measurements</a:t>
            </a:r>
            <a:endParaRPr lang="en-US" sz="1800" dirty="0"/>
          </a:p>
          <a:p>
            <a:r>
              <a:rPr lang="en-US" sz="1800" dirty="0" smtClean="0"/>
              <a:t>The idea is to achieve a unified description that does not separate </a:t>
            </a:r>
            <a:r>
              <a:rPr lang="en-US" sz="1800" dirty="0" err="1" smtClean="0"/>
              <a:t>tt</a:t>
            </a:r>
            <a:r>
              <a:rPr lang="en-US" sz="1800" dirty="0" smtClean="0"/>
              <a:t> and </a:t>
            </a:r>
            <a:r>
              <a:rPr lang="en-US" sz="1800" dirty="0" err="1" smtClean="0"/>
              <a:t>tW</a:t>
            </a:r>
            <a:r>
              <a:rPr lang="en-US" sz="1800" dirty="0" smtClean="0"/>
              <a:t>, keeping all </a:t>
            </a:r>
            <a:r>
              <a:rPr lang="en-US" sz="1800" dirty="0"/>
              <a:t>their interference effects</a:t>
            </a:r>
          </a:p>
          <a:p>
            <a:pPr lvl="1"/>
            <a:r>
              <a:rPr lang="en-US" sz="1800" dirty="0" smtClean="0"/>
              <a:t>Requires NLO calculation to the </a:t>
            </a:r>
            <a:r>
              <a:rPr lang="en-US" sz="1800" dirty="0" err="1" smtClean="0"/>
              <a:t>pp</a:t>
            </a:r>
            <a:r>
              <a:rPr lang="en-US" sz="1800" dirty="0" smtClean="0"/>
              <a:t> → 2l2nubb+X in the 4FS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>
                <a:solidFill>
                  <a:srgbClr val="0080FF"/>
                </a:solidFill>
              </a:rPr>
              <a:t>5FS</a:t>
            </a:r>
            <a:r>
              <a:rPr lang="en-US" sz="1800" dirty="0" smtClean="0">
                <a:solidFill>
                  <a:srgbClr val="0080FF"/>
                </a:solidFill>
              </a:rPr>
              <a:t>: the mass of the b is neglected, the process (</a:t>
            </a:r>
            <a:r>
              <a:rPr lang="en-US" sz="1800" dirty="0" err="1" smtClean="0">
                <a:solidFill>
                  <a:srgbClr val="0080FF"/>
                </a:solidFill>
              </a:rPr>
              <a:t>pp</a:t>
            </a:r>
            <a:r>
              <a:rPr lang="en-US" sz="1800" dirty="0" smtClean="0">
                <a:solidFill>
                  <a:srgbClr val="0080FF"/>
                </a:solidFill>
              </a:rPr>
              <a:t> → 2l2nubb+X) is not finite in fixed-order perturbation theory without requiring phase-space cuts on the final state b jets </a:t>
            </a:r>
          </a:p>
          <a:p>
            <a:pPr lvl="1"/>
            <a:r>
              <a:rPr lang="en-US" sz="1600" dirty="0" smtClean="0">
                <a:solidFill>
                  <a:srgbClr val="0080FF"/>
                </a:solidFill>
              </a:rPr>
              <a:t>→ cannot be used for </a:t>
            </a:r>
            <a:r>
              <a:rPr lang="en-US" sz="1600" dirty="0" err="1" smtClean="0">
                <a:solidFill>
                  <a:srgbClr val="0080FF"/>
                </a:solidFill>
              </a:rPr>
              <a:t>tW</a:t>
            </a:r>
            <a:r>
              <a:rPr lang="en-US" sz="1600" dirty="0" smtClean="0">
                <a:solidFill>
                  <a:srgbClr val="0080FF"/>
                </a:solidFill>
              </a:rPr>
              <a:t> </a:t>
            </a:r>
          </a:p>
          <a:p>
            <a:r>
              <a:rPr lang="en-US" sz="1800" b="1" dirty="0" smtClean="0">
                <a:solidFill>
                  <a:srgbClr val="FF0080"/>
                </a:solidFill>
              </a:rPr>
              <a:t>4FS</a:t>
            </a:r>
            <a:r>
              <a:rPr lang="en-US" sz="1800" dirty="0" smtClean="0">
                <a:solidFill>
                  <a:srgbClr val="FF0080"/>
                </a:solidFill>
              </a:rPr>
              <a:t>: b massive with a finite value, includes:</a:t>
            </a:r>
          </a:p>
          <a:p>
            <a:pPr lvl="1"/>
            <a:r>
              <a:rPr lang="en-US" sz="1600" dirty="0">
                <a:solidFill>
                  <a:srgbClr val="FF0080"/>
                </a:solidFill>
              </a:rPr>
              <a:t>d</a:t>
            </a:r>
            <a:r>
              <a:rPr lang="en-US" sz="1600" dirty="0" smtClean="0">
                <a:solidFill>
                  <a:srgbClr val="FF0080"/>
                </a:solidFill>
              </a:rPr>
              <a:t>ouble quark resonant production (</a:t>
            </a:r>
            <a:r>
              <a:rPr lang="en-US" sz="1600" dirty="0" err="1" smtClean="0">
                <a:solidFill>
                  <a:srgbClr val="FF0080"/>
                </a:solidFill>
              </a:rPr>
              <a:t>tt</a:t>
            </a:r>
            <a:r>
              <a:rPr lang="en-US" sz="1600" dirty="0" smtClean="0">
                <a:solidFill>
                  <a:srgbClr val="FF0080"/>
                </a:solidFill>
              </a:rPr>
              <a:t>) </a:t>
            </a:r>
          </a:p>
          <a:p>
            <a:pPr lvl="1"/>
            <a:r>
              <a:rPr lang="en-US" sz="1600" dirty="0" smtClean="0">
                <a:solidFill>
                  <a:srgbClr val="FF0080"/>
                </a:solidFill>
              </a:rPr>
              <a:t>single top-quark resonant contributions (</a:t>
            </a:r>
            <a:r>
              <a:rPr lang="en-US" sz="1600" dirty="0" err="1" smtClean="0">
                <a:solidFill>
                  <a:srgbClr val="FF0080"/>
                </a:solidFill>
              </a:rPr>
              <a:t>tW</a:t>
            </a:r>
            <a:r>
              <a:rPr lang="en-US" sz="1600" dirty="0" smtClean="0">
                <a:solidFill>
                  <a:srgbClr val="FF0080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rgbClr val="FF0080"/>
                </a:solidFill>
              </a:rPr>
              <a:t>non top-quark resonant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61703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78128"/>
          </a:xfrm>
        </p:spPr>
        <p:txBody>
          <a:bodyPr>
            <a:noAutofit/>
          </a:bodyPr>
          <a:lstStyle/>
          <a:p>
            <a:pPr marL="400050"/>
            <a:r>
              <a:rPr lang="en-US" sz="1800" dirty="0" smtClean="0"/>
              <a:t>Means that we could describe a set of processes </a:t>
            </a:r>
            <a:r>
              <a:rPr lang="en-US" sz="1800" b="1" dirty="0" smtClean="0"/>
              <a:t>accurately at NLO </a:t>
            </a:r>
            <a:r>
              <a:rPr lang="en-US" sz="1800" dirty="0" smtClean="0"/>
              <a:t>including </a:t>
            </a:r>
            <a:r>
              <a:rPr lang="en-US" sz="1800" dirty="0" err="1" smtClean="0"/>
              <a:t>ttbar</a:t>
            </a:r>
            <a:r>
              <a:rPr lang="en-US" sz="1800" dirty="0" smtClean="0"/>
              <a:t> and </a:t>
            </a:r>
            <a:r>
              <a:rPr lang="en-US" sz="1800" dirty="0" err="1" smtClean="0"/>
              <a:t>tW</a:t>
            </a:r>
            <a:r>
              <a:rPr lang="en-US" sz="1800" dirty="0" smtClean="0"/>
              <a:t>:</a:t>
            </a:r>
          </a:p>
          <a:p>
            <a:pPr marL="400050"/>
            <a:endParaRPr lang="en-US" sz="1800" dirty="0"/>
          </a:p>
          <a:p>
            <a:pPr marL="400050"/>
            <a:endParaRPr lang="en-US" sz="1800" dirty="0" smtClean="0"/>
          </a:p>
          <a:p>
            <a:pPr marL="400050"/>
            <a:endParaRPr lang="en-US" sz="1800" dirty="0" smtClean="0"/>
          </a:p>
          <a:p>
            <a:pPr marL="400050"/>
            <a:endParaRPr lang="en-US" sz="1800" dirty="0" smtClean="0"/>
          </a:p>
          <a:p>
            <a:pPr marL="400050"/>
            <a:endParaRPr lang="en-US" sz="1800" dirty="0" smtClean="0"/>
          </a:p>
          <a:p>
            <a:pPr marL="400050"/>
            <a:endParaRPr lang="en-US" sz="1800" dirty="0"/>
          </a:p>
          <a:p>
            <a:pPr marL="57150" indent="0">
              <a:buNone/>
            </a:pP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f</a:t>
            </a:r>
            <a:r>
              <a:rPr lang="en-US" sz="1800" dirty="0" smtClean="0"/>
              <a:t>ixed order NLO calculation of the combined 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</a:rPr>
              <a:t>pp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 → bb2l2nu+X </a:t>
            </a:r>
            <a:r>
              <a:rPr lang="en-US" sz="1800" dirty="0" smtClean="0"/>
              <a:t>is possible and has been done already (in Madgraph5_aMC@NLO)</a:t>
            </a:r>
          </a:p>
          <a:p>
            <a:r>
              <a:rPr lang="en-US" sz="1800" dirty="0" smtClean="0"/>
              <a:t>For a more exclusive description of the final state, matching to the parton shower would be required</a:t>
            </a:r>
          </a:p>
          <a:p>
            <a:pPr lvl="1"/>
            <a:r>
              <a:rPr lang="en-US" sz="1800" dirty="0" smtClean="0"/>
              <a:t>The parton shower is not yet available. </a:t>
            </a:r>
            <a:r>
              <a:rPr lang="en-US" sz="1800" dirty="0"/>
              <a:t>I</a:t>
            </a:r>
            <a:r>
              <a:rPr lang="en-US" sz="1800" dirty="0" smtClean="0"/>
              <a:t>t will take at least a couple of more months → </a:t>
            </a:r>
            <a:r>
              <a:rPr lang="en-US" sz="1800" b="1" dirty="0" smtClean="0"/>
              <a:t>Maybe sometime early next year?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0" y="2499677"/>
            <a:ext cx="7307431" cy="1818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142" y="2270494"/>
            <a:ext cx="3310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/>
              <a:t>tt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73723" y="2270188"/>
            <a:ext cx="4673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tW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77650" y="2055050"/>
            <a:ext cx="2136588" cy="584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b-</a:t>
            </a:r>
            <a:r>
              <a:rPr lang="en-US" sz="1600" dirty="0"/>
              <a:t>quark associated</a:t>
            </a:r>
          </a:p>
          <a:p>
            <a:pPr algn="ctr"/>
            <a:r>
              <a:rPr lang="en-US" sz="1600" dirty="0" err="1"/>
              <a:t>l</a:t>
            </a:r>
            <a:r>
              <a:rPr lang="en-US" sz="1600" dirty="0" err="1" smtClean="0"/>
              <a:t>lνν</a:t>
            </a:r>
            <a:r>
              <a:rPr lang="en-US" sz="1600" dirty="0" smtClean="0"/>
              <a:t> production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043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From the three main single top production modes (t-channel, </a:t>
            </a:r>
            <a:r>
              <a:rPr lang="en-US" sz="1800" dirty="0" err="1" smtClean="0"/>
              <a:t>tW</a:t>
            </a:r>
            <a:r>
              <a:rPr lang="en-US" sz="1800" dirty="0" smtClean="0"/>
              <a:t>, s-channel), the </a:t>
            </a:r>
            <a:r>
              <a:rPr lang="en-US" sz="1800" dirty="0" err="1" smtClean="0"/>
              <a:t>tW</a:t>
            </a:r>
            <a:r>
              <a:rPr lang="en-US" sz="1800" dirty="0" smtClean="0"/>
              <a:t> associated production is the one that </a:t>
            </a:r>
            <a:r>
              <a:rPr lang="en-US" sz="1800" b="1" dirty="0" smtClean="0">
                <a:solidFill>
                  <a:srgbClr val="008000"/>
                </a:solidFill>
              </a:rPr>
              <a:t>could not be explored before the LHC 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Like the other single top modes, it is sensitive to new physics, and provides an additional handle to study top properties </a:t>
            </a:r>
          </a:p>
          <a:p>
            <a:endParaRPr lang="en-US" sz="1800" dirty="0" smtClean="0"/>
          </a:p>
          <a:p>
            <a:r>
              <a:rPr lang="en-US" sz="1800" dirty="0" smtClean="0"/>
              <a:t>Dilepton signature:</a:t>
            </a:r>
          </a:p>
          <a:p>
            <a:pPr lvl="1"/>
            <a:r>
              <a:rPr lang="en-US" sz="1800" dirty="0" smtClean="0"/>
              <a:t>2 opposite sign leptons (e,µ)</a:t>
            </a:r>
          </a:p>
          <a:p>
            <a:pPr lvl="1"/>
            <a:r>
              <a:rPr lang="en-US" sz="1800" dirty="0" smtClean="0"/>
              <a:t>Substantial MET (2 neutrinos)</a:t>
            </a:r>
          </a:p>
          <a:p>
            <a:pPr lvl="1"/>
            <a:r>
              <a:rPr lang="en-US" sz="1800" dirty="0" smtClean="0"/>
              <a:t>1 b-jet </a:t>
            </a:r>
          </a:p>
          <a:p>
            <a:r>
              <a:rPr lang="en-US" sz="1800" dirty="0" smtClean="0"/>
              <a:t>Main backgrounds:</a:t>
            </a:r>
          </a:p>
          <a:p>
            <a:pPr lvl="1"/>
            <a:r>
              <a:rPr lang="en-US" sz="1800" dirty="0" err="1"/>
              <a:t>t</a:t>
            </a:r>
            <a:r>
              <a:rPr lang="en-US" sz="1800" dirty="0" err="1" smtClean="0"/>
              <a:t>tbar</a:t>
            </a:r>
            <a:r>
              <a:rPr lang="en-US" sz="1800" dirty="0" smtClean="0"/>
              <a:t>, DY (same flavor), VV…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7738"/>
              </p:ext>
            </p:extLst>
          </p:nvPr>
        </p:nvGraphicFramePr>
        <p:xfrm>
          <a:off x="1278964" y="2573769"/>
          <a:ext cx="6536783" cy="609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3271"/>
                <a:gridCol w="1143378"/>
                <a:gridCol w="1143378"/>
                <a:gridCol w="1143378"/>
                <a:gridCol w="11433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σ</a:t>
                      </a:r>
                      <a:r>
                        <a:rPr lang="en-US" sz="1400" dirty="0" smtClean="0"/>
                        <a:t> [pb]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ttbar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t-channel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s-channel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Tevatron</a:t>
                      </a:r>
                      <a:r>
                        <a:rPr lang="en-US" sz="1400" dirty="0" smtClean="0"/>
                        <a:t> (1.96TeV)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sz="1400" kern="1200" dirty="0" smtClean="0"/>
                        <a:t>7.08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2.08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0.22 </a:t>
                      </a:r>
                      <a:endParaRPr kumimoji="0" lang="it-IT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1.046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711" y="4541795"/>
            <a:ext cx="3809999" cy="17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6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808011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terms of cross section, is the single top process that will grow the most (similar increase as </a:t>
            </a:r>
            <a:r>
              <a:rPr lang="en-US" sz="1800" dirty="0" err="1" smtClean="0"/>
              <a:t>ttbar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process has been already established </a:t>
            </a:r>
          </a:p>
          <a:p>
            <a:pPr lvl="1"/>
            <a:r>
              <a:rPr lang="en-US" sz="1800" dirty="0" smtClean="0"/>
              <a:t>Still interesting to check it at 13TeV</a:t>
            </a:r>
          </a:p>
          <a:p>
            <a:r>
              <a:rPr lang="en-US" sz="1800" dirty="0" smtClean="0"/>
              <a:t>In Run-2 the </a:t>
            </a:r>
            <a:r>
              <a:rPr lang="en-US" sz="1800" b="1" dirty="0" smtClean="0"/>
              <a:t>role of </a:t>
            </a:r>
            <a:r>
              <a:rPr lang="en-US" sz="1800" b="1" dirty="0" err="1" smtClean="0"/>
              <a:t>tW</a:t>
            </a:r>
            <a:r>
              <a:rPr lang="en-US" sz="1800" b="1" dirty="0" smtClean="0"/>
              <a:t> as background </a:t>
            </a:r>
            <a:r>
              <a:rPr lang="en-US" sz="1800" dirty="0" smtClean="0"/>
              <a:t>will become particularly relevant</a:t>
            </a:r>
          </a:p>
          <a:p>
            <a:pPr lvl="1"/>
            <a:r>
              <a:rPr lang="en-US" sz="1800" dirty="0" smtClean="0"/>
              <a:t>For H→WW (obvious)</a:t>
            </a:r>
          </a:p>
          <a:p>
            <a:pPr lvl="1"/>
            <a:r>
              <a:rPr lang="en-US" sz="1800" dirty="0" smtClean="0"/>
              <a:t>And especially for </a:t>
            </a:r>
            <a:r>
              <a:rPr lang="en-US" sz="1800" dirty="0" err="1" smtClean="0"/>
              <a:t>tt</a:t>
            </a:r>
            <a:r>
              <a:rPr lang="en-US" sz="1800" dirty="0" smtClean="0"/>
              <a:t> dilepton precision measurements </a:t>
            </a:r>
          </a:p>
          <a:p>
            <a:r>
              <a:rPr lang="en-US" sz="1800" dirty="0" smtClean="0"/>
              <a:t>The study of </a:t>
            </a:r>
            <a:r>
              <a:rPr lang="en-US" sz="1800" dirty="0" err="1" smtClean="0"/>
              <a:t>ttbar</a:t>
            </a:r>
            <a:r>
              <a:rPr lang="en-US" sz="1800" dirty="0" smtClean="0"/>
              <a:t> and </a:t>
            </a:r>
            <a:r>
              <a:rPr lang="en-US" sz="1800" dirty="0" err="1" smtClean="0"/>
              <a:t>tW</a:t>
            </a:r>
            <a:r>
              <a:rPr lang="en-US" sz="1800" dirty="0" smtClean="0"/>
              <a:t> together will therefore be very important and should be done either like ATLAS, or directly with the appropriate full NLO simulation</a:t>
            </a:r>
          </a:p>
          <a:p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07881"/>
              </p:ext>
            </p:extLst>
          </p:nvPr>
        </p:nvGraphicFramePr>
        <p:xfrm>
          <a:off x="1507157" y="2365410"/>
          <a:ext cx="6230060" cy="121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079"/>
                <a:gridCol w="996462"/>
                <a:gridCol w="1166173"/>
                <a:gridCol w="1166173"/>
                <a:gridCol w="1166173"/>
              </a:tblGrid>
              <a:tr h="268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σ</a:t>
                      </a:r>
                      <a:r>
                        <a:rPr lang="en-US" sz="1400" dirty="0" smtClean="0"/>
                        <a:t> [pb]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ttbar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t-channel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s-channel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8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LHC @ 8TeV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252.89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84.69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22.2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5.24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</a:tr>
              <a:tr h="268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LHC @ 13TeV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831.76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216.99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71.2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10.32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</a:tr>
              <a:tr h="2687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From 8 to 13TeV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2.6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3.2</a:t>
                      </a:r>
                      <a:endParaRPr kumimoji="0" lang="it-I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1.9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 err="1" smtClean="0"/>
              <a:t>tt+tW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Common measurement of </a:t>
            </a:r>
            <a:r>
              <a:rPr lang="en-US" sz="1800" dirty="0" err="1" smtClean="0"/>
              <a:t>tW</a:t>
            </a:r>
            <a:r>
              <a:rPr lang="en-US" sz="1800" dirty="0" smtClean="0"/>
              <a:t> and </a:t>
            </a:r>
            <a:r>
              <a:rPr lang="en-US" sz="1800" dirty="0" err="1" smtClean="0"/>
              <a:t>tt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smtClean="0"/>
              <a:t>1j1t (</a:t>
            </a:r>
            <a:r>
              <a:rPr lang="en-US" sz="1800" dirty="0" err="1" smtClean="0"/>
              <a:t>tW</a:t>
            </a:r>
            <a:r>
              <a:rPr lang="en-US" sz="1800" dirty="0" smtClean="0"/>
              <a:t> signal region</a:t>
            </a:r>
            <a:r>
              <a:rPr lang="en-US" sz="1800" dirty="0" smtClean="0"/>
              <a:t>), more could </a:t>
            </a:r>
            <a:r>
              <a:rPr lang="en-US" sz="1800" smtClean="0"/>
              <a:t>be explored</a:t>
            </a:r>
            <a:endParaRPr lang="en-US" sz="1800" dirty="0" smtClean="0"/>
          </a:p>
          <a:p>
            <a:pPr lvl="1"/>
            <a:r>
              <a:rPr lang="en-US" sz="1800" dirty="0" smtClean="0"/>
              <a:t>Fiducial </a:t>
            </a:r>
            <a:r>
              <a:rPr lang="en-US" sz="1800" dirty="0" smtClean="0"/>
              <a:t>(like in ATLAS) or not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Once the region to perform the analysis is defined: </a:t>
            </a:r>
          </a:p>
          <a:p>
            <a:pPr lvl="1"/>
            <a:r>
              <a:rPr lang="en-US" sz="1800" dirty="0" smtClean="0"/>
              <a:t>If there is MC for the unified description → compare directly</a:t>
            </a:r>
          </a:p>
          <a:p>
            <a:pPr lvl="1"/>
            <a:r>
              <a:rPr lang="en-US" sz="1800" dirty="0" smtClean="0"/>
              <a:t>If the MC is not available yet → make a simultaneous fit of </a:t>
            </a:r>
            <a:r>
              <a:rPr lang="en-US" sz="1800" dirty="0" err="1" smtClean="0"/>
              <a:t>tt</a:t>
            </a:r>
            <a:r>
              <a:rPr lang="en-US" sz="1800" dirty="0" smtClean="0"/>
              <a:t> and </a:t>
            </a:r>
            <a:r>
              <a:rPr lang="en-US" sz="1800" dirty="0" err="1" smtClean="0"/>
              <a:t>tW</a:t>
            </a:r>
            <a:r>
              <a:rPr lang="en-US" sz="1800" dirty="0" smtClean="0"/>
              <a:t> using separated samples (neglecting interference)</a:t>
            </a:r>
          </a:p>
          <a:p>
            <a:endParaRPr lang="en-US" sz="1800" dirty="0"/>
          </a:p>
          <a:p>
            <a:r>
              <a:rPr lang="en-US" sz="1800" dirty="0" smtClean="0"/>
              <a:t>This can be done either within the </a:t>
            </a:r>
            <a:r>
              <a:rPr lang="en-US" sz="1800" dirty="0" err="1" smtClean="0"/>
              <a:t>tW</a:t>
            </a:r>
            <a:r>
              <a:rPr lang="en-US" sz="1800" dirty="0" smtClean="0"/>
              <a:t> or </a:t>
            </a:r>
            <a:r>
              <a:rPr lang="en-US" sz="1800" dirty="0" err="1" smtClean="0"/>
              <a:t>ttbar</a:t>
            </a:r>
            <a:r>
              <a:rPr lang="en-US" sz="1800" dirty="0" smtClean="0"/>
              <a:t> analyses, or by teams from both working together (depending on amount of people)</a:t>
            </a:r>
          </a:p>
          <a:p>
            <a:pPr lvl="1"/>
            <a:r>
              <a:rPr lang="en-US" sz="1800" dirty="0" smtClean="0"/>
              <a:t>Use the same objects/selections from the start of the </a:t>
            </a:r>
            <a:r>
              <a:rPr lang="en-US" sz="1800" dirty="0" err="1" smtClean="0"/>
              <a:t>tW</a:t>
            </a:r>
            <a:r>
              <a:rPr lang="en-US" sz="1800" dirty="0" smtClean="0"/>
              <a:t> and </a:t>
            </a:r>
            <a:r>
              <a:rPr lang="en-US" sz="1800" dirty="0" err="1" smtClean="0"/>
              <a:t>tt</a:t>
            </a:r>
            <a:r>
              <a:rPr lang="en-US" sz="1800" dirty="0" smtClean="0"/>
              <a:t> analyses 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5776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</a:t>
            </a:r>
            <a:r>
              <a:rPr lang="en-US" dirty="0" smtClean="0"/>
              <a:t> in the </a:t>
            </a:r>
            <a:r>
              <a:rPr lang="en-US" dirty="0" err="1" smtClean="0"/>
              <a:t>l+jets</a:t>
            </a:r>
            <a:r>
              <a:rPr lang="en-US" dirty="0"/>
              <a:t> </a:t>
            </a:r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There has been an effort with Run-1 data on exploring the </a:t>
            </a:r>
            <a:r>
              <a:rPr lang="en-US" sz="1800" dirty="0" err="1" smtClean="0"/>
              <a:t>l+jets</a:t>
            </a:r>
            <a:r>
              <a:rPr lang="en-US" sz="1800" dirty="0" smtClean="0"/>
              <a:t> signature that is ongoing</a:t>
            </a:r>
          </a:p>
          <a:p>
            <a:r>
              <a:rPr lang="en-US" sz="1800" dirty="0" smtClean="0"/>
              <a:t>Signature:</a:t>
            </a:r>
          </a:p>
          <a:p>
            <a:pPr lvl="1"/>
            <a:r>
              <a:rPr lang="en-US" sz="1800" dirty="0" smtClean="0"/>
              <a:t>1 lepton and MET from a W decay</a:t>
            </a:r>
          </a:p>
          <a:p>
            <a:pPr lvl="1"/>
            <a:r>
              <a:rPr lang="en-US" sz="1800" dirty="0" smtClean="0"/>
              <a:t>1 b quark from the top</a:t>
            </a:r>
          </a:p>
          <a:p>
            <a:pPr lvl="1"/>
            <a:r>
              <a:rPr lang="en-US" sz="1800" dirty="0" smtClean="0"/>
              <a:t>2 light quarks from a W decay</a:t>
            </a:r>
          </a:p>
          <a:p>
            <a:r>
              <a:rPr lang="en-US" sz="1800" dirty="0" smtClean="0"/>
              <a:t>Not only </a:t>
            </a:r>
            <a:r>
              <a:rPr lang="en-US" sz="1800" dirty="0" err="1" smtClean="0"/>
              <a:t>ttbar</a:t>
            </a:r>
            <a:r>
              <a:rPr lang="en-US" sz="1800" dirty="0" smtClean="0"/>
              <a:t> background, also </a:t>
            </a:r>
            <a:r>
              <a:rPr lang="en-US" sz="1800" dirty="0" err="1" smtClean="0"/>
              <a:t>W+jets</a:t>
            </a:r>
            <a:endParaRPr lang="en-US" sz="1800" dirty="0" smtClean="0"/>
          </a:p>
          <a:p>
            <a:r>
              <a:rPr lang="en-US" sz="1800" dirty="0" smtClean="0"/>
              <a:t>Cons:</a:t>
            </a:r>
          </a:p>
          <a:p>
            <a:pPr lvl="1"/>
            <a:r>
              <a:rPr lang="en-US" sz="1800" dirty="0" smtClean="0"/>
              <a:t>Smaller S/B</a:t>
            </a:r>
          </a:p>
          <a:p>
            <a:pPr lvl="1"/>
            <a:r>
              <a:rPr lang="en-US" sz="1800" dirty="0" smtClean="0"/>
              <a:t>separation between </a:t>
            </a:r>
            <a:r>
              <a:rPr lang="en-US" sz="1800" dirty="0" err="1" smtClean="0"/>
              <a:t>ttbar</a:t>
            </a:r>
            <a:r>
              <a:rPr lang="en-US" sz="1800" dirty="0" smtClean="0"/>
              <a:t> and </a:t>
            </a:r>
            <a:r>
              <a:rPr lang="en-US" sz="1800" dirty="0" err="1" smtClean="0"/>
              <a:t>tW</a:t>
            </a:r>
            <a:r>
              <a:rPr lang="en-US" sz="1800" dirty="0" smtClean="0"/>
              <a:t> even more difficult</a:t>
            </a:r>
          </a:p>
          <a:p>
            <a:r>
              <a:rPr lang="en-US" sz="1800" dirty="0" smtClean="0"/>
              <a:t>Pros:</a:t>
            </a:r>
          </a:p>
          <a:p>
            <a:pPr lvl="1"/>
            <a:r>
              <a:rPr lang="en-US" sz="1800" dirty="0" smtClean="0"/>
              <a:t>Higher statistics, potential reconstruction of angular variables</a:t>
            </a:r>
          </a:p>
          <a:p>
            <a:pPr lvl="1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479" y="2489200"/>
            <a:ext cx="2275193" cy="19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p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17" y="3886542"/>
            <a:ext cx="3870242" cy="2672632"/>
          </a:xfrm>
          <a:prstGeom prst="rect">
            <a:avLst/>
          </a:prstGeom>
        </p:spPr>
      </p:pic>
      <p:pic>
        <p:nvPicPr>
          <p:cNvPr id="8" name="Picture 7" descr="top-polariz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60" y="1303346"/>
            <a:ext cx="3740142" cy="2685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polarization, angular distributions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927660" cy="4572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Top </a:t>
            </a:r>
            <a:r>
              <a:rPr lang="en-US" sz="1800" dirty="0"/>
              <a:t>polarization can also be measured </a:t>
            </a:r>
            <a:r>
              <a:rPr lang="en-US" sz="1800" dirty="0" smtClean="0"/>
              <a:t>in the </a:t>
            </a:r>
            <a:r>
              <a:rPr lang="en-US" sz="1800" dirty="0" err="1"/>
              <a:t>tW</a:t>
            </a:r>
            <a:r>
              <a:rPr lang="en-US" sz="1800" dirty="0"/>
              <a:t> </a:t>
            </a:r>
            <a:r>
              <a:rPr lang="en-US" sz="1800" dirty="0" smtClean="0"/>
              <a:t>channel:</a:t>
            </a:r>
          </a:p>
          <a:p>
            <a:pPr lvl="1"/>
            <a:r>
              <a:rPr lang="en-US" sz="1600" dirty="0" smtClean="0"/>
              <a:t>sensitive </a:t>
            </a:r>
            <a:r>
              <a:rPr lang="en-US" sz="1600" dirty="0"/>
              <a:t>to anomalous </a:t>
            </a:r>
            <a:r>
              <a:rPr lang="en-US" sz="1600" dirty="0" smtClean="0"/>
              <a:t>couplings</a:t>
            </a:r>
          </a:p>
          <a:p>
            <a:pPr lvl="1"/>
            <a:r>
              <a:rPr lang="en-US" sz="1600" dirty="0" smtClean="0"/>
              <a:t>sensitive </a:t>
            </a:r>
            <a:r>
              <a:rPr lang="en-US" sz="1600" dirty="0"/>
              <a:t>to </a:t>
            </a:r>
            <a:r>
              <a:rPr lang="en-US" sz="1600" dirty="0" smtClean="0"/>
              <a:t>charged </a:t>
            </a:r>
            <a:r>
              <a:rPr lang="en-US" sz="1600" dirty="0"/>
              <a:t>Higgs </a:t>
            </a:r>
            <a:r>
              <a:rPr lang="en-US" sz="1600" dirty="0" err="1"/>
              <a:t>pp</a:t>
            </a:r>
            <a:r>
              <a:rPr lang="en-US" sz="1600" dirty="0"/>
              <a:t> </a:t>
            </a:r>
            <a:r>
              <a:rPr lang="en-US" sz="1600" dirty="0" smtClean="0"/>
              <a:t>→ </a:t>
            </a:r>
            <a:r>
              <a:rPr lang="en-US" sz="1600" dirty="0" err="1" smtClean="0"/>
              <a:t>tH</a:t>
            </a:r>
            <a:r>
              <a:rPr lang="en-US" sz="1600" baseline="30000" dirty="0"/>
              <a:t>-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800" dirty="0" smtClean="0"/>
              <a:t>More </a:t>
            </a:r>
            <a:r>
              <a:rPr lang="en-US" sz="1800" dirty="0"/>
              <a:t>challenging than </a:t>
            </a:r>
            <a:r>
              <a:rPr lang="en-US" sz="1800" dirty="0" smtClean="0"/>
              <a:t>in the </a:t>
            </a:r>
            <a:r>
              <a:rPr lang="en-US" sz="1800" dirty="0"/>
              <a:t>t-</a:t>
            </a:r>
            <a:r>
              <a:rPr lang="en-US" sz="1800" dirty="0" smtClean="0"/>
              <a:t>channel:</a:t>
            </a:r>
          </a:p>
          <a:p>
            <a:pPr lvl="1"/>
            <a:r>
              <a:rPr lang="en-US" sz="1600" dirty="0" smtClean="0"/>
              <a:t>The polarization </a:t>
            </a:r>
            <a:r>
              <a:rPr lang="en-US" sz="1600" dirty="0"/>
              <a:t>is 0.25 </a:t>
            </a:r>
            <a:r>
              <a:rPr lang="en-US" sz="1600" dirty="0" smtClean="0"/>
              <a:t>(0.9 </a:t>
            </a:r>
            <a:r>
              <a:rPr lang="en-US" sz="1600" dirty="0"/>
              <a:t>in the t-channel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signal </a:t>
            </a:r>
            <a:r>
              <a:rPr lang="en-US" sz="1600" dirty="0"/>
              <a:t>over background </a:t>
            </a:r>
            <a:r>
              <a:rPr lang="en-US" sz="1600" dirty="0" smtClean="0"/>
              <a:t>ratio</a:t>
            </a:r>
            <a:r>
              <a:rPr lang="en-US" sz="1600" dirty="0"/>
              <a:t> </a:t>
            </a:r>
            <a:r>
              <a:rPr lang="en-US" sz="1600" dirty="0" smtClean="0"/>
              <a:t>worse in </a:t>
            </a:r>
            <a:r>
              <a:rPr lang="en-US" sz="1600" dirty="0" err="1" smtClean="0"/>
              <a:t>tW</a:t>
            </a:r>
            <a:endParaRPr lang="en-US" sz="1600" dirty="0" smtClean="0"/>
          </a:p>
          <a:p>
            <a:pPr lvl="1"/>
            <a:r>
              <a:rPr lang="en-US" sz="1600" dirty="0" smtClean="0"/>
              <a:t>Requires top quark reconstruction:</a:t>
            </a:r>
          </a:p>
          <a:p>
            <a:pPr lvl="2"/>
            <a:r>
              <a:rPr lang="en-US" sz="1600" dirty="0" smtClean="0"/>
              <a:t>Maybe a study for the </a:t>
            </a:r>
            <a:r>
              <a:rPr lang="en-US" sz="1600" dirty="0" err="1" smtClean="0"/>
              <a:t>l+jets</a:t>
            </a:r>
            <a:r>
              <a:rPr lang="en-US" sz="1600" dirty="0" smtClean="0"/>
              <a:t> decay</a:t>
            </a:r>
          </a:p>
          <a:p>
            <a:pPr lvl="2"/>
            <a:endParaRPr lang="en-US" sz="1600" dirty="0" smtClean="0"/>
          </a:p>
          <a:p>
            <a:r>
              <a:rPr lang="en-US" sz="1800" dirty="0" smtClean="0"/>
              <a:t>Other </a:t>
            </a:r>
            <a:r>
              <a:rPr lang="en-US" sz="1800" dirty="0"/>
              <a:t>options : </a:t>
            </a:r>
            <a:endParaRPr lang="en-US" sz="1800" dirty="0" smtClean="0"/>
          </a:p>
          <a:p>
            <a:pPr lvl="1"/>
            <a:r>
              <a:rPr lang="en-US" sz="1600" dirty="0" smtClean="0"/>
              <a:t>measure </a:t>
            </a:r>
            <a:r>
              <a:rPr lang="en-US" sz="1600" dirty="0"/>
              <a:t>angular distributions in the lab frame </a:t>
            </a:r>
            <a:r>
              <a:rPr lang="en-US" sz="1600" dirty="0" smtClean="0"/>
              <a:t>:</a:t>
            </a:r>
          </a:p>
          <a:p>
            <a:pPr lvl="2"/>
            <a:r>
              <a:rPr lang="en-US" sz="1600" dirty="0" err="1" smtClean="0"/>
              <a:t>ΔΦ</a:t>
            </a:r>
            <a:r>
              <a:rPr lang="en-US" sz="1600" baseline="-25000" dirty="0" err="1" smtClean="0"/>
              <a:t>ll</a:t>
            </a:r>
            <a:r>
              <a:rPr lang="en-US" sz="1600" dirty="0" smtClean="0"/>
              <a:t>:  (Is </a:t>
            </a:r>
            <a:r>
              <a:rPr lang="en-US" sz="1600" dirty="0"/>
              <a:t>it worth </a:t>
            </a:r>
            <a:r>
              <a:rPr lang="en-US" sz="1600" dirty="0" smtClean="0"/>
              <a:t>it?) </a:t>
            </a:r>
          </a:p>
          <a:p>
            <a:pPr lvl="2"/>
            <a:r>
              <a:rPr lang="en-US" sz="1600" dirty="0" err="1" smtClean="0"/>
              <a:t>Φ</a:t>
            </a:r>
            <a:r>
              <a:rPr lang="en-US" sz="1600" baseline="-25000" dirty="0" err="1" smtClean="0"/>
              <a:t>l</a:t>
            </a:r>
            <a:r>
              <a:rPr lang="en-US" sz="1600" dirty="0" smtClean="0"/>
              <a:t>: </a:t>
            </a:r>
            <a:r>
              <a:rPr lang="en-US" sz="1600" dirty="0"/>
              <a:t>lepton azimuthal angle. Need to determine the lepton from top.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4579552" y="3594630"/>
            <a:ext cx="1672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hlinkClick r:id="rId4"/>
              </a:rPr>
              <a:t>arXiv:1012.0527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4544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Run-1 was good for singlet top </a:t>
            </a:r>
            <a:r>
              <a:rPr lang="en-US" sz="1800" dirty="0" err="1" smtClean="0"/>
              <a:t>tW</a:t>
            </a:r>
            <a:r>
              <a:rPr lang="en-US" sz="1800" dirty="0" smtClean="0"/>
              <a:t> associated production</a:t>
            </a:r>
          </a:p>
          <a:p>
            <a:pPr lvl="1"/>
            <a:r>
              <a:rPr lang="en-US" sz="1800" dirty="0" smtClean="0"/>
              <a:t>We achieved first evidence at 7 TeV, then observation at 8TeV, and measured the cross section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A key role for </a:t>
            </a:r>
            <a:r>
              <a:rPr lang="en-US" sz="1800" dirty="0" err="1" smtClean="0"/>
              <a:t>tW</a:t>
            </a:r>
            <a:r>
              <a:rPr lang="en-US" sz="1800" dirty="0" smtClean="0"/>
              <a:t> lays on its contribution to other analyses as background</a:t>
            </a:r>
          </a:p>
          <a:p>
            <a:pPr lvl="1"/>
            <a:r>
              <a:rPr lang="en-US" sz="1800" dirty="0" smtClean="0"/>
              <a:t>Higgs is the classic case</a:t>
            </a:r>
          </a:p>
          <a:p>
            <a:pPr lvl="1"/>
            <a:r>
              <a:rPr lang="en-US" sz="1800" dirty="0" err="1"/>
              <a:t>t</a:t>
            </a:r>
            <a:r>
              <a:rPr lang="en-US" sz="1800" dirty="0" err="1" smtClean="0"/>
              <a:t>tbar</a:t>
            </a:r>
            <a:r>
              <a:rPr lang="en-US" sz="1800" dirty="0" smtClean="0"/>
              <a:t> dilepton is also important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The main issue when studying </a:t>
            </a:r>
            <a:r>
              <a:rPr lang="en-US" sz="1800" dirty="0" err="1" smtClean="0"/>
              <a:t>tW</a:t>
            </a:r>
            <a:r>
              <a:rPr lang="en-US" sz="1800" dirty="0" smtClean="0"/>
              <a:t> is the </a:t>
            </a:r>
            <a:r>
              <a:rPr lang="en-US" sz="1800" dirty="0" err="1" smtClean="0"/>
              <a:t>ttbar</a:t>
            </a:r>
            <a:r>
              <a:rPr lang="en-US" sz="1800" dirty="0" smtClean="0"/>
              <a:t> background</a:t>
            </a:r>
          </a:p>
          <a:p>
            <a:pPr lvl="1"/>
            <a:r>
              <a:rPr lang="en-US" sz="1800" dirty="0" smtClean="0"/>
              <a:t>Large contribution, similar final states, mixing at NLO</a:t>
            </a:r>
          </a:p>
          <a:p>
            <a:pPr lvl="1"/>
            <a:endParaRPr lang="en-US" sz="1800" dirty="0" smtClean="0"/>
          </a:p>
          <a:p>
            <a:pPr marL="514350" indent="-457200"/>
            <a:r>
              <a:rPr lang="en-US" sz="1800" dirty="0" smtClean="0"/>
              <a:t>A common description of </a:t>
            </a:r>
            <a:r>
              <a:rPr lang="en-US" sz="1800" dirty="0" err="1" smtClean="0"/>
              <a:t>tt</a:t>
            </a:r>
            <a:r>
              <a:rPr lang="en-US" sz="1800" dirty="0" smtClean="0"/>
              <a:t> and </a:t>
            </a:r>
            <a:r>
              <a:rPr lang="en-US" sz="1800" dirty="0" err="1" smtClean="0"/>
              <a:t>tW</a:t>
            </a:r>
            <a:r>
              <a:rPr lang="en-US" sz="1800" dirty="0" smtClean="0"/>
              <a:t> at NLO could be used → both processes studied together, that could have an immediate use case in H→WW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714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9" y="3957315"/>
            <a:ext cx="5501854" cy="227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</a:t>
            </a:r>
            <a:r>
              <a:rPr lang="en-US" dirty="0" smtClean="0"/>
              <a:t> as background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3585" y="6150752"/>
            <a:ext cx="4589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 </a:t>
            </a:r>
            <a:r>
              <a:rPr lang="en-US" dirty="0" err="1" smtClean="0"/>
              <a:t>tW</a:t>
            </a:r>
            <a:r>
              <a:rPr lang="en-US" dirty="0" smtClean="0"/>
              <a:t> → main background of the 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83651" y="1561779"/>
            <a:ext cx="539974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H→WW→2l2nu</a:t>
            </a:r>
          </a:p>
          <a:p>
            <a:r>
              <a:rPr lang="en-US" dirty="0" smtClean="0">
                <a:hlinkClick r:id="rId3"/>
              </a:rPr>
              <a:t>arXiv:1312.1129</a:t>
            </a:r>
            <a:r>
              <a:rPr lang="en-US" dirty="0"/>
              <a:t>,</a:t>
            </a:r>
            <a:r>
              <a:rPr lang="en-US" dirty="0" smtClean="0"/>
              <a:t> JHEP 01 (2014) 096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Top background</a:t>
            </a:r>
            <a:r>
              <a:rPr lang="en-US" b="1" dirty="0" smtClean="0"/>
              <a:t> is a mixture of </a:t>
            </a:r>
            <a:r>
              <a:rPr lang="en-US" b="1" dirty="0" err="1" smtClean="0"/>
              <a:t>tt</a:t>
            </a:r>
            <a:r>
              <a:rPr lang="en-US" b="1" dirty="0" smtClean="0"/>
              <a:t> and </a:t>
            </a:r>
            <a:r>
              <a:rPr lang="en-US" b="1" dirty="0" err="1" smtClean="0"/>
              <a:t>tW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0-jet bin: 45% of top is </a:t>
            </a:r>
            <a:r>
              <a:rPr lang="en-US" dirty="0" err="1" smtClean="0"/>
              <a:t>tW</a:t>
            </a:r>
            <a:endParaRPr lang="en-US" dirty="0" smtClean="0"/>
          </a:p>
          <a:p>
            <a:r>
              <a:rPr lang="en-US" dirty="0" smtClean="0"/>
              <a:t>1-jet bin: 25%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57" y="1313049"/>
            <a:ext cx="2731925" cy="2668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524" y="3350891"/>
            <a:ext cx="3345067" cy="31479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69879" y="3558101"/>
            <a:ext cx="2747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/>
              <a:t>tt</a:t>
            </a:r>
            <a:r>
              <a:rPr lang="en-US" dirty="0"/>
              <a:t> dilepton (TOP-13-004)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9883" y="4900706"/>
            <a:ext cx="1618600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42873" y="5486395"/>
            <a:ext cx="1618600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CMS teams involved in Run-1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3515660" y="1017434"/>
            <a:ext cx="2133600" cy="365125"/>
          </a:xfrm>
        </p:spPr>
        <p:txBody>
          <a:bodyPr>
            <a:normAutofit/>
          </a:bodyPr>
          <a:lstStyle/>
          <a:p>
            <a:fld id="{35C3F3AB-0B8F-254A-A07A-EA5D4EA617B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68" y="2357160"/>
            <a:ext cx="2114899" cy="87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8" y="2240550"/>
            <a:ext cx="1450637" cy="899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284" y="1896372"/>
            <a:ext cx="1497283" cy="1330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04" y="3688584"/>
            <a:ext cx="2762536" cy="874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068" y="5660005"/>
            <a:ext cx="2386178" cy="560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434" y="4492430"/>
            <a:ext cx="1032197" cy="15434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4068" y="5079403"/>
            <a:ext cx="6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+jets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0607" y="6035902"/>
            <a:ext cx="362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perpetual single top contributor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7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Run-I 7 TeV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At 7TeV we explored single top </a:t>
            </a:r>
            <a:r>
              <a:rPr lang="en-US" sz="1800" dirty="0" err="1" smtClean="0"/>
              <a:t>tW</a:t>
            </a:r>
            <a:r>
              <a:rPr lang="en-US" sz="1800" dirty="0" smtClean="0"/>
              <a:t> associated production using the full luminosity (4.9fb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)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First PAS, then paper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The analysis used three regions</a:t>
            </a:r>
          </a:p>
          <a:p>
            <a:pPr lvl="1"/>
            <a:r>
              <a:rPr lang="en-US" sz="1800" dirty="0" smtClean="0"/>
              <a:t>1j1tag → signal region</a:t>
            </a:r>
          </a:p>
          <a:p>
            <a:pPr lvl="1"/>
            <a:r>
              <a:rPr lang="en-US" sz="1800" dirty="0" smtClean="0"/>
              <a:t>2j1tag → </a:t>
            </a:r>
            <a:r>
              <a:rPr lang="en-US" sz="1800" dirty="0" err="1" smtClean="0"/>
              <a:t>ttbar</a:t>
            </a:r>
            <a:r>
              <a:rPr lang="en-US" sz="1800" dirty="0" smtClean="0"/>
              <a:t> control region</a:t>
            </a:r>
          </a:p>
          <a:p>
            <a:pPr lvl="1"/>
            <a:r>
              <a:rPr lang="en-US" sz="1800" dirty="0" smtClean="0"/>
              <a:t>2j2tag → </a:t>
            </a:r>
            <a:r>
              <a:rPr lang="en-US" sz="1800" dirty="0" err="1" smtClean="0"/>
              <a:t>ttbar</a:t>
            </a:r>
            <a:r>
              <a:rPr lang="en-US" sz="1800" dirty="0" smtClean="0"/>
              <a:t> control region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20104"/>
              </p:ext>
            </p:extLst>
          </p:nvPr>
        </p:nvGraphicFramePr>
        <p:xfrm>
          <a:off x="1626685" y="2410237"/>
          <a:ext cx="6230061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5197"/>
                <a:gridCol w="1131216"/>
                <a:gridCol w="1131216"/>
                <a:gridCol w="1131216"/>
                <a:gridCol w="1131216"/>
              </a:tblGrid>
              <a:tr h="268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σ</a:t>
                      </a:r>
                      <a:r>
                        <a:rPr lang="en-US" sz="1400" dirty="0" smtClean="0"/>
                        <a:t> [pb]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ttbar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t-channel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s-channel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8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Tevatron</a:t>
                      </a:r>
                      <a:r>
                        <a:rPr lang="en-US" sz="1400" dirty="0" smtClean="0"/>
                        <a:t> (1.96TeV)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sz="1400" kern="1200" dirty="0" smtClean="0"/>
                        <a:t>7.08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2.08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0.22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1.046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</a:tr>
              <a:tr h="268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LHC</a:t>
                      </a:r>
                      <a:r>
                        <a:rPr lang="en-US" sz="1400" baseline="0" dirty="0" smtClean="0"/>
                        <a:t> @ 7TeV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177.31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63.89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b="1" dirty="0" smtClean="0"/>
                        <a:t>15.74 </a:t>
                      </a:r>
                      <a:endParaRPr kumimoji="0" lang="it-I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4.29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0257" y="4126188"/>
            <a:ext cx="281876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September 2011</a:t>
            </a:r>
          </a:p>
          <a:p>
            <a:pPr algn="ctr"/>
            <a:r>
              <a:rPr lang="en-US" dirty="0" smtClean="0"/>
              <a:t>CMS PAS-TOP-11-022</a:t>
            </a:r>
          </a:p>
        </p:txBody>
      </p:sp>
      <p:sp>
        <p:nvSpPr>
          <p:cNvPr id="6" name="Rectangle 5"/>
          <p:cNvSpPr/>
          <p:nvPr/>
        </p:nvSpPr>
        <p:spPr>
          <a:xfrm>
            <a:off x="4446984" y="3991718"/>
            <a:ext cx="411010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September 2012</a:t>
            </a:r>
            <a:endParaRPr lang="en-US" dirty="0" smtClean="0">
              <a:solidFill>
                <a:schemeClr val="accent3"/>
              </a:solidFill>
              <a:hlinkClick r:id="rId2"/>
            </a:endParaRPr>
          </a:p>
          <a:p>
            <a:pPr algn="ctr"/>
            <a:r>
              <a:rPr lang="hu-HU" dirty="0"/>
              <a:t>Phys. Rev. Lett. 110 (2013) </a:t>
            </a:r>
            <a:r>
              <a:rPr lang="hu-HU" dirty="0" smtClean="0"/>
              <a:t>022003</a:t>
            </a:r>
            <a:endParaRPr lang="en-US" dirty="0" smtClean="0">
              <a:hlinkClick r:id=""/>
            </a:endParaRPr>
          </a:p>
          <a:p>
            <a:pPr algn="ctr"/>
            <a:r>
              <a:rPr lang="en-US" dirty="0" smtClean="0">
                <a:hlinkClick r:id=""/>
              </a:rPr>
              <a:t>arXiv:1209.3489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99" y="5116606"/>
            <a:ext cx="4589101" cy="143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8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BDT</a:t>
            </a:r>
            <a:r>
              <a:rPr lang="en-US" sz="1800" dirty="0"/>
              <a:t> </a:t>
            </a:r>
            <a:r>
              <a:rPr lang="en-US" sz="1800" dirty="0" smtClean="0"/>
              <a:t>and cut-based analysis as cross-check</a:t>
            </a:r>
          </a:p>
          <a:p>
            <a:r>
              <a:rPr lang="en-US" sz="1800" dirty="0" smtClean="0"/>
              <a:t>4 main kinematic variables for separating </a:t>
            </a:r>
            <a:r>
              <a:rPr lang="en-US" sz="1800" dirty="0" err="1" smtClean="0"/>
              <a:t>tW</a:t>
            </a:r>
            <a:r>
              <a:rPr lang="en-US" sz="1800" dirty="0" smtClean="0"/>
              <a:t> from </a:t>
            </a:r>
            <a:r>
              <a:rPr lang="en-US" sz="1800" dirty="0" err="1" smtClean="0"/>
              <a:t>tt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err="1" smtClean="0"/>
              <a:t>p</a:t>
            </a:r>
            <a:r>
              <a:rPr lang="en-US" sz="1800" baseline="-25000" dirty="0" err="1" smtClean="0"/>
              <a:t>T</a:t>
            </a:r>
            <a:r>
              <a:rPr lang="en-US" sz="1800" dirty="0" smtClean="0"/>
              <a:t> of the system</a:t>
            </a:r>
          </a:p>
          <a:p>
            <a:pPr lvl="1"/>
            <a:r>
              <a:rPr lang="en-US" sz="1800" dirty="0" smtClean="0"/>
              <a:t>H</a:t>
            </a:r>
            <a:r>
              <a:rPr lang="en-US" sz="1800" baseline="-25000" dirty="0" smtClean="0"/>
              <a:t>T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/>
              <a:t>p</a:t>
            </a:r>
            <a:r>
              <a:rPr lang="en-US" sz="1800" baseline="-25000" dirty="0" err="1"/>
              <a:t>T</a:t>
            </a:r>
            <a:r>
              <a:rPr lang="en-US" sz="1800" dirty="0"/>
              <a:t> </a:t>
            </a:r>
            <a:r>
              <a:rPr lang="en-US" sz="1800" dirty="0" smtClean="0"/>
              <a:t>of the leading jet</a:t>
            </a:r>
          </a:p>
          <a:p>
            <a:pPr lvl="1"/>
            <a:r>
              <a:rPr lang="en-US" sz="1800" dirty="0" smtClean="0"/>
              <a:t>ΔΦ</a:t>
            </a:r>
            <a:r>
              <a:rPr lang="en-US" sz="1800" baseline="-25000" dirty="0" smtClean="0"/>
              <a:t>MET-closest lepton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92" y="2362091"/>
            <a:ext cx="4686810" cy="2165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0471"/>
            <a:ext cx="3139396" cy="2882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4116" y="5638889"/>
            <a:ext cx="47715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Drell</a:t>
            </a:r>
            <a:r>
              <a:rPr lang="en-US" sz="1600" dirty="0" smtClean="0"/>
              <a:t>-Yan background estimated from the Z mass peak (events vetoed in the analysis) </a:t>
            </a:r>
          </a:p>
          <a:p>
            <a:pPr algn="ctr"/>
            <a:r>
              <a:rPr lang="en-US" sz="1600" dirty="0" smtClean="0"/>
              <a:t>→ reweight of the MET distribution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34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Observed significance </a:t>
            </a:r>
            <a:r>
              <a:rPr lang="en-US" sz="1800" b="1" dirty="0" smtClean="0"/>
              <a:t>4.0σ </a:t>
            </a:r>
            <a:r>
              <a:rPr lang="en-US" sz="1800" dirty="0" smtClean="0"/>
              <a:t>(3.6 expected)</a:t>
            </a:r>
            <a:endParaRPr lang="en-US" sz="1800" dirty="0"/>
          </a:p>
          <a:p>
            <a:r>
              <a:rPr lang="en-US" sz="1800" dirty="0"/>
              <a:t>M</a:t>
            </a:r>
            <a:r>
              <a:rPr lang="en-US" sz="1800" dirty="0" smtClean="0"/>
              <a:t>easured </a:t>
            </a:r>
            <a:r>
              <a:rPr lang="en-US" sz="1800" dirty="0"/>
              <a:t>cross </a:t>
            </a:r>
            <a:r>
              <a:rPr lang="en-US" sz="1800" dirty="0" smtClean="0"/>
              <a:t>section: 16+5-4 </a:t>
            </a:r>
            <a:r>
              <a:rPr lang="en-US" sz="1800" dirty="0" err="1" smtClean="0"/>
              <a:t>pb</a:t>
            </a:r>
            <a:endParaRPr lang="en-US" sz="1800" dirty="0" smtClean="0"/>
          </a:p>
          <a:p>
            <a:r>
              <a:rPr lang="en-US" sz="1800" dirty="0" smtClean="0"/>
              <a:t>Main uncertainty: </a:t>
            </a:r>
            <a:r>
              <a:rPr lang="en-US" sz="1800" b="1" dirty="0" smtClean="0"/>
              <a:t>Statistical</a:t>
            </a:r>
            <a:r>
              <a:rPr lang="en-US" sz="1800" dirty="0" smtClean="0"/>
              <a:t>, </a:t>
            </a:r>
            <a:r>
              <a:rPr lang="en-US" sz="1800" dirty="0"/>
              <a:t>with a 20% </a:t>
            </a:r>
            <a:r>
              <a:rPr lang="en-US" sz="1800" dirty="0" smtClean="0"/>
              <a:t>effect</a:t>
            </a:r>
          </a:p>
          <a:p>
            <a:pPr lvl="1"/>
            <a:r>
              <a:rPr lang="en-US" sz="1800" dirty="0" smtClean="0"/>
              <a:t> followed by theory uncertainties on </a:t>
            </a:r>
            <a:r>
              <a:rPr lang="en-US" sz="1800" dirty="0" err="1" smtClean="0"/>
              <a:t>ttbar</a:t>
            </a:r>
            <a:r>
              <a:rPr lang="en-US" sz="1800" dirty="0" smtClean="0"/>
              <a:t> (10%) and JES (up to 7%)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77" y="3418428"/>
            <a:ext cx="3485261" cy="3095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5529" y="5647765"/>
            <a:ext cx="354105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Evidence &gt; 3</a:t>
            </a:r>
            <a:r>
              <a:rPr lang="en-US" dirty="0"/>
              <a:t>σ</a:t>
            </a:r>
            <a:endParaRPr lang="en-US" dirty="0" smtClean="0"/>
          </a:p>
          <a:p>
            <a:pPr algn="ctr"/>
            <a:r>
              <a:rPr lang="en-US" dirty="0" smtClean="0"/>
              <a:t>Analysis statistically dominated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Run-I 8 TeV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Analysis repeated and improved </a:t>
            </a:r>
          </a:p>
          <a:p>
            <a:r>
              <a:rPr lang="en-US" sz="1800" dirty="0" smtClean="0"/>
              <a:t>BDT → different discriminant, more variables</a:t>
            </a:r>
          </a:p>
          <a:p>
            <a:r>
              <a:rPr lang="en-US" sz="1800" dirty="0" smtClean="0"/>
              <a:t>Additional cross-check → shape of the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T</a:t>
            </a:r>
            <a:r>
              <a:rPr lang="en-US" sz="1800" dirty="0" smtClean="0"/>
              <a:t> of the system</a:t>
            </a:r>
          </a:p>
          <a:p>
            <a:r>
              <a:rPr lang="en-US" sz="1800" dirty="0" smtClean="0"/>
              <a:t>Not statistically dominated anymore → not full </a:t>
            </a:r>
            <a:r>
              <a:rPr lang="en-US" sz="1800" dirty="0" err="1" smtClean="0"/>
              <a:t>lumi</a:t>
            </a:r>
            <a:r>
              <a:rPr lang="en-US" sz="1800" dirty="0" smtClean="0"/>
              <a:t> used 12.2fb</a:t>
            </a:r>
            <a:r>
              <a:rPr lang="en-US" sz="1800" baseline="30000" dirty="0" smtClean="0"/>
              <a:t>-1 </a:t>
            </a:r>
          </a:p>
          <a:p>
            <a:r>
              <a:rPr lang="en-US" sz="1800" dirty="0" smtClean="0"/>
              <a:t>PAS → then paper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17429"/>
              </p:ext>
            </p:extLst>
          </p:nvPr>
        </p:nvGraphicFramePr>
        <p:xfrm>
          <a:off x="1255057" y="4976301"/>
          <a:ext cx="6766045" cy="121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649"/>
                <a:gridCol w="1224599"/>
                <a:gridCol w="1224599"/>
                <a:gridCol w="1224599"/>
                <a:gridCol w="1224599"/>
              </a:tblGrid>
              <a:tr h="268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σ</a:t>
                      </a:r>
                      <a:r>
                        <a:rPr lang="en-US" sz="1400" dirty="0" smtClean="0"/>
                        <a:t> [pb]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ttbar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t-channel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s-channel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8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Tevatron</a:t>
                      </a:r>
                      <a:r>
                        <a:rPr lang="en-US" sz="1400" dirty="0" smtClean="0"/>
                        <a:t> (1.96TeV)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sz="1400" kern="1200" dirty="0" smtClean="0"/>
                        <a:t>7.08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2.08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0.22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1.046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</a:tr>
              <a:tr h="268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LHC</a:t>
                      </a:r>
                      <a:r>
                        <a:rPr lang="en-US" sz="1400" baseline="0" dirty="0" smtClean="0"/>
                        <a:t> @ 7TeV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177.31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smtClean="0"/>
                        <a:t>63.89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smtClean="0"/>
                        <a:t>15.74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4.29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</a:tr>
              <a:tr h="2687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LHC @ 8TeV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252.89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84.69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b="1" dirty="0" smtClean="0"/>
                        <a:t>22.2 </a:t>
                      </a:r>
                      <a:endParaRPr kumimoji="0" lang="it-I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5.24 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41081" y="3803022"/>
            <a:ext cx="281876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July 2013</a:t>
            </a:r>
          </a:p>
          <a:p>
            <a:pPr algn="ctr"/>
            <a:r>
              <a:rPr lang="en-US" dirty="0" smtClean="0"/>
              <a:t>CMS PAS-TOP-12-040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2154" y="3604793"/>
            <a:ext cx="423464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January 2014</a:t>
            </a:r>
          </a:p>
          <a:p>
            <a:pPr algn="ctr"/>
            <a:r>
              <a:rPr lang="hu-HU" dirty="0"/>
              <a:t>Phys. Rev. Lett. 112 (2014) </a:t>
            </a:r>
            <a:r>
              <a:rPr lang="hu-HU" dirty="0" smtClean="0"/>
              <a:t>231802</a:t>
            </a:r>
            <a:endParaRPr lang="en-US" dirty="0" smtClean="0"/>
          </a:p>
          <a:p>
            <a:pPr algn="ctr"/>
            <a:r>
              <a:rPr lang="en-US" dirty="0" smtClean="0">
                <a:hlinkClick r:id="rId2"/>
              </a:rPr>
              <a:t>arXiv:1401.2942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41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 October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F3AB-0B8F-254A-A07A-EA5D4EA617BB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main challenge (as at 7TeV), is the </a:t>
            </a:r>
            <a:r>
              <a:rPr lang="en-US" sz="1800" b="1" dirty="0" err="1" smtClean="0"/>
              <a:t>ttbar</a:t>
            </a:r>
            <a:r>
              <a:rPr lang="en-US" sz="1800" b="1" dirty="0" smtClean="0"/>
              <a:t> background</a:t>
            </a:r>
          </a:p>
          <a:p>
            <a:pPr lvl="1"/>
            <a:r>
              <a:rPr lang="en-US" sz="1800" dirty="0" err="1" smtClean="0">
                <a:solidFill>
                  <a:srgbClr val="3366FF"/>
                </a:solidFill>
              </a:rPr>
              <a:t>ttbar</a:t>
            </a:r>
            <a:r>
              <a:rPr lang="en-US" sz="1800" dirty="0" smtClean="0">
                <a:solidFill>
                  <a:srgbClr val="3366FF"/>
                </a:solidFill>
              </a:rPr>
              <a:t> with 1 jet outside acceptance or miss-reconstructed </a:t>
            </a:r>
            <a:r>
              <a:rPr lang="en-US" sz="1800" dirty="0" smtClean="0">
                <a:solidFill>
                  <a:srgbClr val="3366FF"/>
                </a:solidFill>
                <a:cs typeface="Cambria"/>
              </a:rPr>
              <a:t>→ </a:t>
            </a:r>
            <a:r>
              <a:rPr lang="en-US" sz="1800" dirty="0" smtClean="0">
                <a:solidFill>
                  <a:srgbClr val="3366FF"/>
                </a:solidFill>
              </a:rPr>
              <a:t>signal </a:t>
            </a:r>
            <a:endParaRPr lang="en-US" sz="1800" dirty="0" smtClean="0"/>
          </a:p>
          <a:p>
            <a:r>
              <a:rPr lang="en-US" sz="1800" dirty="0" smtClean="0"/>
              <a:t>We </a:t>
            </a:r>
            <a:r>
              <a:rPr lang="en-US" sz="1800" b="1" dirty="0" smtClean="0"/>
              <a:t>maintained the 2 </a:t>
            </a:r>
            <a:r>
              <a:rPr lang="en-US" sz="1800" b="1" dirty="0" err="1" smtClean="0"/>
              <a:t>ttbar</a:t>
            </a:r>
            <a:r>
              <a:rPr lang="en-US" sz="1800" b="1" dirty="0" smtClean="0"/>
              <a:t> control regions </a:t>
            </a:r>
            <a:r>
              <a:rPr lang="en-US" sz="1800" dirty="0" smtClean="0"/>
              <a:t>and improved the BDT </a:t>
            </a:r>
          </a:p>
          <a:p>
            <a:r>
              <a:rPr lang="en-US" sz="1800" dirty="0" smtClean="0"/>
              <a:t>13 variables </a:t>
            </a:r>
          </a:p>
          <a:p>
            <a:pPr lvl="1"/>
            <a:r>
              <a:rPr lang="en-US" sz="1800" dirty="0" smtClean="0"/>
              <a:t>Key upgrade: adding variables related to ‘loose jets’ → jets not fulfilling the main requirements for jets in the analysis but close to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24" y="3554349"/>
            <a:ext cx="6933494" cy="29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2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5736</TotalTime>
  <Words>2236</Words>
  <Application>Microsoft Macintosh PowerPoint</Application>
  <PresentationFormat>On-screen Show (4:3)</PresentationFormat>
  <Paragraphs>363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Civic</vt:lpstr>
      <vt:lpstr>Equation</vt:lpstr>
      <vt:lpstr>Single top tW</vt:lpstr>
      <vt:lpstr>Why tW?</vt:lpstr>
      <vt:lpstr>tW as background</vt:lpstr>
      <vt:lpstr>CMS teams involved in Run-1</vt:lpstr>
      <vt:lpstr>Run-I 7 TeV</vt:lpstr>
      <vt:lpstr>Analysis strategy </vt:lpstr>
      <vt:lpstr>Results</vt:lpstr>
      <vt:lpstr>Run-I 8 TeV</vt:lpstr>
      <vt:lpstr>Analysis strategy</vt:lpstr>
      <vt:lpstr>Distributions</vt:lpstr>
      <vt:lpstr>Results</vt:lpstr>
      <vt:lpstr>Cross-section and |Vtb|</vt:lpstr>
      <vt:lpstr>ATLAS</vt:lpstr>
      <vt:lpstr>In the latest ATLAS paper</vt:lpstr>
      <vt:lpstr>ttbar and tW</vt:lpstr>
      <vt:lpstr>ttbar in tW</vt:lpstr>
      <vt:lpstr>tW+tt unified description </vt:lpstr>
      <vt:lpstr>Going into more details</vt:lpstr>
      <vt:lpstr>What does this mean?</vt:lpstr>
      <vt:lpstr>Run-2</vt:lpstr>
      <vt:lpstr>Measuring tt+tW</vt:lpstr>
      <vt:lpstr>tW in the l+jets channel</vt:lpstr>
      <vt:lpstr>top polarization, angular distributions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Rebeca Gonzalez Suarez</dc:creator>
  <cp:lastModifiedBy>Rebeca Gonzalez Suarez</cp:lastModifiedBy>
  <cp:revision>92</cp:revision>
  <dcterms:created xsi:type="dcterms:W3CDTF">2015-10-13T16:10:14Z</dcterms:created>
  <dcterms:modified xsi:type="dcterms:W3CDTF">2015-10-20T15:29:39Z</dcterms:modified>
</cp:coreProperties>
</file>