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6" r:id="rId7"/>
    <p:sldId id="291" r:id="rId8"/>
    <p:sldId id="290" r:id="rId9"/>
    <p:sldId id="285" r:id="rId10"/>
    <p:sldId id="292" r:id="rId11"/>
    <p:sldId id="287" r:id="rId12"/>
    <p:sldId id="288" r:id="rId13"/>
    <p:sldId id="289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787" autoAdjust="0"/>
  </p:normalViewPr>
  <p:slideViewPr>
    <p:cSldViewPr snapToGrid="0" snapToObjects="1">
      <p:cViewPr varScale="1">
        <p:scale>
          <a:sx n="95" d="100"/>
          <a:sy n="95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8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3504-951C-BF4B-A849-1DD8D8DCF7FA}" type="datetimeFigureOut">
              <a:rPr lang="en-US" smtClean="0"/>
              <a:t>13/08/15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5B32-8927-B945-AA2C-8EBC50E4E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4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hyperlink" Target="http://arxiv.org/abs/1312.112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arxiv.org/abs/1312.1129" TargetMode="External"/><Relationship Id="rId5" Type="http://schemas.openxmlformats.org/officeDocument/2006/relationships/hyperlink" Target="http://arxiv.org/abs/1408.1682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312.1129" TargetMode="External"/><Relationship Id="rId4" Type="http://schemas.openxmlformats.org/officeDocument/2006/relationships/hyperlink" Target="http://arxiv.org/abs/1408.1682" TargetMode="External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ms-physics.web.cern.ch/cms-physics/public/HIG-14-026-pas.pdf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rxiv.org/abs/1312.112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ms-physics.web.cern.ch/cms-physics/public/HIG-14-026-pas.pdf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rxiv.org/abs/1312.11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arxiv.org/abs/1312.1129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arxiv.org/abs/1312.1129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hyperlink" Target="http://arxiv.org/abs/1312.11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arxiv.org/abs/1312.1129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hyperlink" Target="http://arxiv.org/abs/1312.112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arxiv.org/abs/1312.1129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hyperlink" Target="http://arxiv.org/abs/1312.112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312.1129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H→WW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 of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3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9144000" cy="42764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67942" y="5717717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/>
              <a:t>H→WW legacy paper</a:t>
            </a:r>
            <a:endParaRPr lang="en-US" sz="1600" b="1" dirty="0" smtClean="0">
              <a:hlinkClick r:id="rId3"/>
            </a:endParaRPr>
          </a:p>
          <a:p>
            <a:pPr algn="ctr"/>
            <a:r>
              <a:rPr lang="en-US" sz="1600" dirty="0" smtClean="0">
                <a:hlinkClick r:id="rId3"/>
              </a:rPr>
              <a:t>arXiv:1312.1129</a:t>
            </a:r>
            <a:endParaRPr lang="en-US" sz="1600" dirty="0" smtClean="0"/>
          </a:p>
          <a:p>
            <a:pPr algn="ctr"/>
            <a:r>
              <a:rPr lang="en-US" sz="1600" dirty="0"/>
              <a:t>JHEP 01 (2014) </a:t>
            </a:r>
            <a:r>
              <a:rPr lang="en-US" sz="1600" dirty="0" smtClean="0"/>
              <a:t>096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549386" y="825447"/>
            <a:ext cx="70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3L ZH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531"/>
          <a:stretch/>
        </p:blipFill>
        <p:spPr>
          <a:xfrm>
            <a:off x="250390" y="45396"/>
            <a:ext cx="8589547" cy="3331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073"/>
          <a:stretch/>
        </p:blipFill>
        <p:spPr>
          <a:xfrm>
            <a:off x="447376" y="3376675"/>
            <a:ext cx="5546671" cy="34021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01775" y="4110849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/>
              <a:t>ttH</a:t>
            </a:r>
            <a:r>
              <a:rPr lang="en-US" sz="1600" b="1" dirty="0" smtClean="0"/>
              <a:t> paper</a:t>
            </a:r>
            <a:endParaRPr lang="en-US" sz="1600" b="1" dirty="0" smtClean="0">
              <a:hlinkClick r:id="rId4"/>
            </a:endParaRPr>
          </a:p>
          <a:p>
            <a:pPr algn="ctr"/>
            <a:r>
              <a:rPr lang="en-US" sz="1600" dirty="0" smtClean="0">
                <a:hlinkClick r:id="rId5"/>
              </a:rPr>
              <a:t>arXiv:1408.1682</a:t>
            </a:r>
            <a:endParaRPr lang="en-US" sz="1600" dirty="0" smtClean="0"/>
          </a:p>
          <a:p>
            <a:pPr algn="ctr"/>
            <a:r>
              <a:rPr lang="en-US" sz="1600" dirty="0" smtClean="0"/>
              <a:t>JHEP 09 (2014) 087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690415" y="5231133"/>
            <a:ext cx="131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3366FF"/>
                </a:solidFill>
              </a:rPr>
              <a:t>ttH</a:t>
            </a:r>
            <a:r>
              <a:rPr lang="en-US" b="1" dirty="0" smtClean="0">
                <a:solidFill>
                  <a:srgbClr val="3366FF"/>
                </a:solidFill>
              </a:rPr>
              <a:t> 2L-3L-4L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06" y="3319548"/>
            <a:ext cx="6657473" cy="22281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59007" y="5662020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/>
              <a:t>ttH</a:t>
            </a:r>
            <a:r>
              <a:rPr lang="en-US" sz="1600" b="1" dirty="0" smtClean="0"/>
              <a:t> paper</a:t>
            </a:r>
            <a:endParaRPr lang="en-US" sz="1600" b="1" dirty="0" smtClean="0">
              <a:hlinkClick r:id="rId3"/>
            </a:endParaRPr>
          </a:p>
          <a:p>
            <a:pPr algn="ctr"/>
            <a:r>
              <a:rPr lang="en-US" sz="1600" dirty="0" smtClean="0">
                <a:hlinkClick r:id="rId4"/>
              </a:rPr>
              <a:t>arXiv:1408.1682</a:t>
            </a:r>
            <a:endParaRPr lang="en-US" sz="1600" dirty="0" smtClean="0"/>
          </a:p>
          <a:p>
            <a:pPr algn="ctr"/>
            <a:r>
              <a:rPr lang="en-US" sz="1600" dirty="0" smtClean="0"/>
              <a:t>JHEP 09 (2014) 087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66805" y="6092907"/>
            <a:ext cx="131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3366FF"/>
                </a:solidFill>
              </a:rPr>
              <a:t>ttH</a:t>
            </a:r>
            <a:r>
              <a:rPr lang="en-US" b="1" dirty="0" smtClean="0">
                <a:solidFill>
                  <a:srgbClr val="3366FF"/>
                </a:solidFill>
              </a:rPr>
              <a:t> 2L-3L-4L</a:t>
            </a:r>
            <a:endParaRPr lang="en-US" b="1" dirty="0">
              <a:solidFill>
                <a:srgbClr val="3366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41" y="199400"/>
            <a:ext cx="6403473" cy="31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1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0000" y="5714285"/>
            <a:ext cx="387646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/>
              <a:t>tH</a:t>
            </a:r>
            <a:r>
              <a:rPr lang="en-US" sz="1600" b="1" dirty="0" smtClean="0"/>
              <a:t> paper</a:t>
            </a:r>
            <a:endParaRPr lang="en-US" sz="1600" b="1" dirty="0" smtClean="0">
              <a:hlinkClick r:id="rId2"/>
            </a:endParaRPr>
          </a:p>
          <a:p>
            <a:pPr algn="ctr"/>
            <a:r>
              <a:rPr lang="en-US" sz="1600" dirty="0" smtClean="0"/>
              <a:t>Coming soon (see Ken Bloom’s talk at DPF)</a:t>
            </a:r>
          </a:p>
          <a:p>
            <a:pPr algn="ctr"/>
            <a:r>
              <a:rPr lang="en-US" sz="1600" dirty="0" smtClean="0"/>
              <a:t>H→WW </a:t>
            </a:r>
            <a:r>
              <a:rPr lang="en-US" sz="1600" dirty="0" err="1" smtClean="0"/>
              <a:t>tHq</a:t>
            </a:r>
            <a:r>
              <a:rPr lang="en-US" sz="1600" dirty="0" smtClean="0"/>
              <a:t> PAS public</a:t>
            </a:r>
          </a:p>
          <a:p>
            <a:pPr algn="ctr"/>
            <a:r>
              <a:rPr lang="en-US" sz="1600" dirty="0" smtClean="0">
                <a:hlinkClick r:id="rId3"/>
              </a:rPr>
              <a:t>HIG-14-026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3200"/>
            <a:ext cx="9144000" cy="3902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6925" y="459986"/>
            <a:ext cx="231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66FF"/>
                </a:solidFill>
              </a:rPr>
              <a:t>tHq</a:t>
            </a:r>
            <a:r>
              <a:rPr lang="en-US" b="1" dirty="0" smtClean="0">
                <a:solidFill>
                  <a:srgbClr val="3366FF"/>
                </a:solidFill>
              </a:rPr>
              <a:t> 2L-3L</a:t>
            </a:r>
          </a:p>
          <a:p>
            <a:pPr algn="ctr"/>
            <a:r>
              <a:rPr lang="en-US" b="1" dirty="0" smtClean="0">
                <a:solidFill>
                  <a:srgbClr val="3366FF"/>
                </a:solidFill>
              </a:rPr>
              <a:t>Signal assuming Ct =-1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0000" y="5714285"/>
            <a:ext cx="387646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err="1" smtClean="0"/>
              <a:t>tH</a:t>
            </a:r>
            <a:r>
              <a:rPr lang="en-US" sz="1600" b="1" dirty="0" smtClean="0"/>
              <a:t> paper</a:t>
            </a:r>
            <a:endParaRPr lang="en-US" sz="1600" b="1" dirty="0" smtClean="0">
              <a:hlinkClick r:id="rId2"/>
            </a:endParaRPr>
          </a:p>
          <a:p>
            <a:pPr algn="ctr"/>
            <a:r>
              <a:rPr lang="en-US" sz="1600" dirty="0" smtClean="0"/>
              <a:t>Coming soon (see Ken Bloom’s talk at DPF)</a:t>
            </a:r>
          </a:p>
          <a:p>
            <a:pPr algn="ctr"/>
            <a:r>
              <a:rPr lang="en-US" sz="1600" dirty="0" smtClean="0"/>
              <a:t>H→WW </a:t>
            </a:r>
            <a:r>
              <a:rPr lang="en-US" sz="1600" dirty="0" err="1" smtClean="0"/>
              <a:t>tHq</a:t>
            </a:r>
            <a:r>
              <a:rPr lang="en-US" sz="1600" dirty="0" smtClean="0"/>
              <a:t> PAS public</a:t>
            </a:r>
          </a:p>
          <a:p>
            <a:pPr algn="ctr"/>
            <a:r>
              <a:rPr lang="en-US" sz="1600" dirty="0" smtClean="0">
                <a:hlinkClick r:id="rId3"/>
              </a:rPr>
              <a:t>HIG-14-026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25" y="4138203"/>
            <a:ext cx="6563895" cy="1337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6925" y="459986"/>
            <a:ext cx="231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3366FF"/>
                </a:solidFill>
              </a:rPr>
              <a:t>tHq</a:t>
            </a:r>
            <a:r>
              <a:rPr lang="en-US" b="1" dirty="0" smtClean="0">
                <a:solidFill>
                  <a:srgbClr val="3366FF"/>
                </a:solidFill>
              </a:rPr>
              <a:t> 2L-3L</a:t>
            </a:r>
          </a:p>
          <a:p>
            <a:pPr algn="ctr"/>
            <a:r>
              <a:rPr lang="en-US" b="1" dirty="0" smtClean="0">
                <a:solidFill>
                  <a:srgbClr val="3366FF"/>
                </a:solidFill>
              </a:rPr>
              <a:t>Signal assuming Ct =-1</a:t>
            </a:r>
            <a:endParaRPr lang="en-US" b="1" dirty="0">
              <a:solidFill>
                <a:srgbClr val="3366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841" y="459986"/>
            <a:ext cx="3461084" cy="33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966"/>
          <a:stretch/>
        </p:blipFill>
        <p:spPr>
          <a:xfrm>
            <a:off x="894274" y="71557"/>
            <a:ext cx="7368858" cy="338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76" y="3390969"/>
            <a:ext cx="7136349" cy="34491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-653586" y="2960082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/>
              <a:t>H→WW legacy paper</a:t>
            </a:r>
            <a:endParaRPr lang="en-US" sz="1600" b="1" dirty="0" smtClean="0">
              <a:hlinkClick r:id="rId4"/>
            </a:endParaRPr>
          </a:p>
          <a:p>
            <a:pPr algn="ctr"/>
            <a:r>
              <a:rPr lang="en-US" sz="1600" dirty="0" smtClean="0">
                <a:hlinkClick r:id="rId4"/>
              </a:rPr>
              <a:t>arXiv:1312.1129</a:t>
            </a:r>
            <a:endParaRPr lang="en-US" sz="1600" dirty="0" smtClean="0"/>
          </a:p>
          <a:p>
            <a:pPr algn="ctr"/>
            <a:r>
              <a:rPr lang="en-US" sz="1600" dirty="0"/>
              <a:t>JHEP 01 (2014) </a:t>
            </a:r>
            <a:r>
              <a:rPr lang="en-US" sz="1600" dirty="0" smtClean="0"/>
              <a:t>096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009132" y="3089696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2L 0/1j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4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2976"/>
            <a:ext cx="9144000" cy="1053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1608"/>
          <a:stretch/>
        </p:blipFill>
        <p:spPr>
          <a:xfrm>
            <a:off x="187157" y="309118"/>
            <a:ext cx="4424947" cy="43010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14087" y="2132755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/>
              <a:t>H→WW legacy paper</a:t>
            </a:r>
            <a:endParaRPr lang="en-US" sz="1600" b="1" dirty="0" smtClean="0">
              <a:hlinkClick r:id="rId4"/>
            </a:endParaRPr>
          </a:p>
          <a:p>
            <a:pPr algn="ctr"/>
            <a:r>
              <a:rPr lang="en-US" sz="1600" dirty="0" smtClean="0">
                <a:hlinkClick r:id="rId4"/>
              </a:rPr>
              <a:t>arXiv:1312.1129</a:t>
            </a:r>
            <a:endParaRPr lang="en-US" sz="1600" dirty="0" smtClean="0"/>
          </a:p>
          <a:p>
            <a:pPr algn="ctr"/>
            <a:r>
              <a:rPr lang="en-US" sz="1600" dirty="0"/>
              <a:t>JHEP 01 (2014) </a:t>
            </a:r>
            <a:r>
              <a:rPr lang="en-US" sz="1600" dirty="0" smtClean="0"/>
              <a:t>096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05448" y="1538959"/>
            <a:ext cx="84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2L 0/1j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39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44"/>
            <a:ext cx="9144000" cy="43756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9249" y="5822007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/>
              <a:t>H→WW legacy paper</a:t>
            </a:r>
            <a:endParaRPr lang="en-US" sz="1600" b="1" dirty="0" smtClean="0">
              <a:hlinkClick r:id="rId3"/>
            </a:endParaRPr>
          </a:p>
          <a:p>
            <a:pPr algn="ctr"/>
            <a:r>
              <a:rPr lang="en-US" sz="1600" dirty="0" smtClean="0">
                <a:hlinkClick r:id="rId3"/>
              </a:rPr>
              <a:t>arXiv:1312.1129</a:t>
            </a:r>
            <a:endParaRPr lang="en-US" sz="1600" dirty="0" smtClean="0"/>
          </a:p>
          <a:p>
            <a:pPr algn="ctr"/>
            <a:r>
              <a:rPr lang="en-US" sz="1600" dirty="0"/>
              <a:t>JHEP 01 (2014) </a:t>
            </a:r>
            <a:r>
              <a:rPr lang="en-US" sz="1600" dirty="0" smtClean="0"/>
              <a:t>096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546711" y="857170"/>
            <a:ext cx="82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2L VBF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7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5817"/>
            <a:ext cx="9144000" cy="12290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9123"/>
          <a:stretch/>
        </p:blipFill>
        <p:spPr>
          <a:xfrm>
            <a:off x="173788" y="663156"/>
            <a:ext cx="4652211" cy="4225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99670" y="2519578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/>
              <a:t>H→WW legacy paper</a:t>
            </a:r>
            <a:endParaRPr lang="en-US" sz="1600" b="1" dirty="0" smtClean="0">
              <a:hlinkClick r:id="rId4"/>
            </a:endParaRPr>
          </a:p>
          <a:p>
            <a:pPr algn="ctr"/>
            <a:r>
              <a:rPr lang="en-US" sz="1600" dirty="0" smtClean="0">
                <a:hlinkClick r:id="rId4"/>
              </a:rPr>
              <a:t>arXiv:1312.1129</a:t>
            </a:r>
            <a:endParaRPr lang="en-US" sz="1600" dirty="0" smtClean="0"/>
          </a:p>
          <a:p>
            <a:pPr algn="ctr"/>
            <a:r>
              <a:rPr lang="en-US" sz="1600" dirty="0"/>
              <a:t>JHEP 01 (2014) </a:t>
            </a:r>
            <a:r>
              <a:rPr lang="en-US" sz="1600" dirty="0" smtClean="0"/>
              <a:t>096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097447" y="1899907"/>
            <a:ext cx="82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2L VBF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7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76333"/>
            <a:ext cx="4371474" cy="41381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4828" y="2883632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/>
              <a:t>H→WW legacy paper</a:t>
            </a:r>
            <a:endParaRPr lang="en-US" sz="1600" b="1" dirty="0" smtClean="0">
              <a:hlinkClick r:id="rId3"/>
            </a:endParaRPr>
          </a:p>
          <a:p>
            <a:pPr algn="ctr"/>
            <a:r>
              <a:rPr lang="en-US" sz="1600" dirty="0" smtClean="0">
                <a:hlinkClick r:id="rId3"/>
              </a:rPr>
              <a:t>arXiv:1312.1129</a:t>
            </a:r>
            <a:endParaRPr lang="en-US" sz="1600" dirty="0" smtClean="0"/>
          </a:p>
          <a:p>
            <a:pPr algn="ctr"/>
            <a:r>
              <a:rPr lang="en-US" sz="1600" dirty="0"/>
              <a:t>JHEP 01 (2014) </a:t>
            </a:r>
            <a:r>
              <a:rPr lang="en-US" sz="1600" dirty="0" smtClean="0"/>
              <a:t>096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113447" y="2247485"/>
            <a:ext cx="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2</a:t>
            </a:r>
            <a:r>
              <a:rPr lang="en-US" b="1" dirty="0" smtClean="0">
                <a:solidFill>
                  <a:srgbClr val="3366FF"/>
                </a:solidFill>
              </a:rPr>
              <a:t>L </a:t>
            </a:r>
            <a:r>
              <a:rPr lang="en-US" b="1" dirty="0">
                <a:solidFill>
                  <a:srgbClr val="3366FF"/>
                </a:solidFill>
              </a:rPr>
              <a:t>V</a:t>
            </a:r>
            <a:r>
              <a:rPr lang="en-US" b="1" dirty="0" smtClean="0">
                <a:solidFill>
                  <a:srgbClr val="3366FF"/>
                </a:solidFill>
              </a:rPr>
              <a:t>H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5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9854"/>
          <a:stretch/>
        </p:blipFill>
        <p:spPr>
          <a:xfrm>
            <a:off x="120904" y="601560"/>
            <a:ext cx="4504575" cy="4194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7075"/>
            <a:ext cx="9144000" cy="12727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88152" y="2482560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/>
              <a:t>H→WW legacy paper</a:t>
            </a:r>
            <a:endParaRPr lang="en-US" sz="1600" b="1" dirty="0" smtClean="0">
              <a:hlinkClick r:id="rId4"/>
            </a:endParaRPr>
          </a:p>
          <a:p>
            <a:pPr algn="ctr"/>
            <a:r>
              <a:rPr lang="en-US" sz="1600" dirty="0" smtClean="0">
                <a:hlinkClick r:id="rId4"/>
              </a:rPr>
              <a:t>arXiv:1312.1129</a:t>
            </a:r>
            <a:endParaRPr lang="en-US" sz="1600" dirty="0" smtClean="0"/>
          </a:p>
          <a:p>
            <a:pPr algn="ctr"/>
            <a:r>
              <a:rPr lang="en-US" sz="1600" dirty="0"/>
              <a:t>JHEP 01 (2014) </a:t>
            </a:r>
            <a:r>
              <a:rPr lang="en-US" sz="1600" dirty="0" smtClean="0"/>
              <a:t>096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746662" y="2062819"/>
            <a:ext cx="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2</a:t>
            </a:r>
            <a:r>
              <a:rPr lang="en-US" b="1" dirty="0" smtClean="0">
                <a:solidFill>
                  <a:srgbClr val="3366FF"/>
                </a:solidFill>
              </a:rPr>
              <a:t>L </a:t>
            </a:r>
            <a:r>
              <a:rPr lang="en-US" b="1" dirty="0">
                <a:solidFill>
                  <a:srgbClr val="3366FF"/>
                </a:solidFill>
              </a:rPr>
              <a:t>V</a:t>
            </a:r>
            <a:r>
              <a:rPr lang="en-US" b="1" dirty="0" smtClean="0">
                <a:solidFill>
                  <a:srgbClr val="3366FF"/>
                </a:solidFill>
              </a:rPr>
              <a:t>H</a:t>
            </a:r>
            <a:endParaRPr lang="en-US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1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0"/>
            <a:ext cx="690757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58860" y="3103063"/>
            <a:ext cx="8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3L WH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536897" y="3041507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/>
              <a:t>H→WW legacy paper</a:t>
            </a:r>
            <a:endParaRPr lang="en-US" sz="1600" b="1" dirty="0" smtClean="0">
              <a:hlinkClick r:id="rId3"/>
            </a:endParaRPr>
          </a:p>
          <a:p>
            <a:pPr algn="ctr"/>
            <a:r>
              <a:rPr lang="en-US" sz="1600" dirty="0" smtClean="0">
                <a:hlinkClick r:id="rId3"/>
              </a:rPr>
              <a:t>arXiv:1312.1129</a:t>
            </a:r>
            <a:endParaRPr lang="en-US" sz="1600" dirty="0" smtClean="0"/>
          </a:p>
          <a:p>
            <a:pPr algn="ctr"/>
            <a:r>
              <a:rPr lang="en-US" sz="1600" dirty="0"/>
              <a:t>JHEP 01 (2014) </a:t>
            </a:r>
            <a:r>
              <a:rPr lang="en-US" sz="1600" dirty="0" smtClean="0"/>
              <a:t>096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343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3" y="494630"/>
            <a:ext cx="4511174" cy="419934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88152" y="2482560"/>
            <a:ext cx="2447219" cy="861774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1600" b="1" dirty="0" smtClean="0"/>
              <a:t>H→WW legacy paper</a:t>
            </a:r>
            <a:endParaRPr lang="en-US" sz="1600" b="1" dirty="0" smtClean="0">
              <a:hlinkClick r:id="rId3"/>
            </a:endParaRPr>
          </a:p>
          <a:p>
            <a:pPr algn="ctr"/>
            <a:r>
              <a:rPr lang="en-US" sz="1600" dirty="0" smtClean="0">
                <a:hlinkClick r:id="rId3"/>
              </a:rPr>
              <a:t>arXiv:1312.1129</a:t>
            </a:r>
            <a:endParaRPr lang="en-US" sz="1600" dirty="0" smtClean="0"/>
          </a:p>
          <a:p>
            <a:pPr algn="ctr"/>
            <a:r>
              <a:rPr lang="en-US" sz="1600" dirty="0"/>
              <a:t>JHEP 01 (2014) </a:t>
            </a:r>
            <a:r>
              <a:rPr lang="en-US" sz="1600" dirty="0" smtClean="0"/>
              <a:t>096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541281" y="1940010"/>
            <a:ext cx="8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3L WH</a:t>
            </a:r>
            <a:endParaRPr lang="en-US" b="1" dirty="0">
              <a:solidFill>
                <a:srgbClr val="3366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99121"/>
            <a:ext cx="9144000" cy="12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9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254</Words>
  <Application>Microsoft Macintosh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H→WW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HWW in all channels</dc:title>
  <dc:creator>Rebeca Gonzalez Suarez</dc:creator>
  <cp:lastModifiedBy>Rebeca Gonzalez Suarez</cp:lastModifiedBy>
  <cp:revision>31</cp:revision>
  <dcterms:created xsi:type="dcterms:W3CDTF">2015-08-06T13:27:09Z</dcterms:created>
  <dcterms:modified xsi:type="dcterms:W3CDTF">2015-08-13T17:30:58Z</dcterms:modified>
</cp:coreProperties>
</file>