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34"/>
  </p:notesMasterIdLst>
  <p:handoutMasterIdLst>
    <p:handoutMasterId r:id="rId35"/>
  </p:handoutMasterIdLst>
  <p:sldIdLst>
    <p:sldId id="256" r:id="rId2"/>
    <p:sldId id="271" r:id="rId3"/>
    <p:sldId id="275" r:id="rId4"/>
    <p:sldId id="277" r:id="rId5"/>
    <p:sldId id="278" r:id="rId6"/>
    <p:sldId id="301" r:id="rId7"/>
    <p:sldId id="279" r:id="rId8"/>
    <p:sldId id="276" r:id="rId9"/>
    <p:sldId id="290" r:id="rId10"/>
    <p:sldId id="263" r:id="rId11"/>
    <p:sldId id="264" r:id="rId12"/>
    <p:sldId id="291" r:id="rId13"/>
    <p:sldId id="280" r:id="rId14"/>
    <p:sldId id="287" r:id="rId15"/>
    <p:sldId id="286" r:id="rId16"/>
    <p:sldId id="267" r:id="rId17"/>
    <p:sldId id="281" r:id="rId18"/>
    <p:sldId id="283" r:id="rId19"/>
    <p:sldId id="292" r:id="rId20"/>
    <p:sldId id="272" r:id="rId21"/>
    <p:sldId id="305" r:id="rId22"/>
    <p:sldId id="289" r:id="rId23"/>
    <p:sldId id="282" r:id="rId24"/>
    <p:sldId id="284" r:id="rId25"/>
    <p:sldId id="307" r:id="rId26"/>
    <p:sldId id="269" r:id="rId27"/>
    <p:sldId id="293" r:id="rId28"/>
    <p:sldId id="296" r:id="rId29"/>
    <p:sldId id="299" r:id="rId30"/>
    <p:sldId id="295" r:id="rId31"/>
    <p:sldId id="300" r:id="rId32"/>
    <p:sldId id="30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868" autoAdjust="0"/>
    <p:restoredTop sz="95077"/>
  </p:normalViewPr>
  <p:slideViewPr>
    <p:cSldViewPr snapToGrid="0">
      <p:cViewPr varScale="1">
        <p:scale>
          <a:sx n="94" d="100"/>
          <a:sy n="94" d="100"/>
        </p:scale>
        <p:origin x="224" y="46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21" d="100"/>
          <a:sy n="121" d="100"/>
        </p:scale>
        <p:origin x="386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BFE7DA-DA58-5D43-BE2D-FC8351A2F0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0F672C-C95C-EE47-B98A-27DF2D7C2C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6F16B0-1F2F-CF4F-BC53-96BB2AF3C68A}" type="datetimeFigureOut">
              <a:rPr lang="en-US" smtClean="0"/>
              <a:t>1/19/22</a:t>
            </a:fld>
            <a:endParaRPr lang="en-US"/>
          </a:p>
        </p:txBody>
      </p:sp>
      <p:sp>
        <p:nvSpPr>
          <p:cNvPr id="4" name="Footer Placeholder 3">
            <a:extLst>
              <a:ext uri="{FF2B5EF4-FFF2-40B4-BE49-F238E27FC236}">
                <a16:creationId xmlns:a16="http://schemas.microsoft.com/office/drawing/2014/main" id="{EC10B99D-8123-2542-8999-445F022BA9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DE4DEA-2F7F-C447-8EF7-E946144FBA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B84FE6-9899-6041-834C-F1C811F09335}" type="slidenum">
              <a:rPr lang="en-US" smtClean="0"/>
              <a:t>‹#›</a:t>
            </a:fld>
            <a:endParaRPr lang="en-US"/>
          </a:p>
        </p:txBody>
      </p:sp>
    </p:spTree>
    <p:extLst>
      <p:ext uri="{BB962C8B-B14F-4D97-AF65-F5344CB8AC3E}">
        <p14:creationId xmlns:p14="http://schemas.microsoft.com/office/powerpoint/2010/main" val="32373693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B0E3-79F5-7745-84FA-60F4FEA39356}" type="datetimeFigureOut">
              <a:rPr lang="en-US" smtClean="0"/>
              <a:t>1/19/22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63D67-EF4C-8247-91B6-64C2A295C9AC}" type="slidenum">
              <a:rPr lang="en-US" smtClean="0"/>
              <a:t>‹#›</a:t>
            </a:fld>
            <a:endParaRPr lang="en-US"/>
          </a:p>
        </p:txBody>
      </p:sp>
    </p:spTree>
    <p:extLst>
      <p:ext uri="{BB962C8B-B14F-4D97-AF65-F5344CB8AC3E}">
        <p14:creationId xmlns:p14="http://schemas.microsoft.com/office/powerpoint/2010/main" val="3980631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the purpose of tf2 </a:t>
            </a:r>
          </a:p>
        </p:txBody>
      </p:sp>
      <p:sp>
        <p:nvSpPr>
          <p:cNvPr id="4" name="Slide Number Placeholder 3"/>
          <p:cNvSpPr>
            <a:spLocks noGrp="1"/>
          </p:cNvSpPr>
          <p:nvPr>
            <p:ph type="sldNum" sz="quarter" idx="5"/>
          </p:nvPr>
        </p:nvSpPr>
        <p:spPr/>
        <p:txBody>
          <a:bodyPr/>
          <a:lstStyle/>
          <a:p>
            <a:fld id="{E6263D67-EF4C-8247-91B6-64C2A295C9AC}" type="slidenum">
              <a:rPr lang="en-US" smtClean="0"/>
              <a:t>2</a:t>
            </a:fld>
            <a:endParaRPr lang="en-US"/>
          </a:p>
        </p:txBody>
      </p:sp>
    </p:spTree>
    <p:extLst>
      <p:ext uri="{BB962C8B-B14F-4D97-AF65-F5344CB8AC3E}">
        <p14:creationId xmlns:p14="http://schemas.microsoft.com/office/powerpoint/2010/main" val="1177150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20</a:t>
            </a:fld>
            <a:endParaRPr lang="en-US"/>
          </a:p>
        </p:txBody>
      </p:sp>
    </p:spTree>
    <p:extLst>
      <p:ext uri="{BB962C8B-B14F-4D97-AF65-F5344CB8AC3E}">
        <p14:creationId xmlns:p14="http://schemas.microsoft.com/office/powerpoint/2010/main" val="426578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21</a:t>
            </a:fld>
            <a:endParaRPr lang="en-US"/>
          </a:p>
        </p:txBody>
      </p:sp>
    </p:spTree>
    <p:extLst>
      <p:ext uri="{BB962C8B-B14F-4D97-AF65-F5344CB8AC3E}">
        <p14:creationId xmlns:p14="http://schemas.microsoft.com/office/powerpoint/2010/main" val="3343280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26</a:t>
            </a:fld>
            <a:endParaRPr lang="en-US"/>
          </a:p>
        </p:txBody>
      </p:sp>
    </p:spTree>
    <p:extLst>
      <p:ext uri="{BB962C8B-B14F-4D97-AF65-F5344CB8AC3E}">
        <p14:creationId xmlns:p14="http://schemas.microsoft.com/office/powerpoint/2010/main" val="3143263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27</a:t>
            </a:fld>
            <a:endParaRPr lang="en-US"/>
          </a:p>
        </p:txBody>
      </p:sp>
    </p:spTree>
    <p:extLst>
      <p:ext uri="{BB962C8B-B14F-4D97-AF65-F5344CB8AC3E}">
        <p14:creationId xmlns:p14="http://schemas.microsoft.com/office/powerpoint/2010/main" val="2778551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28</a:t>
            </a:fld>
            <a:endParaRPr lang="en-US"/>
          </a:p>
        </p:txBody>
      </p:sp>
    </p:spTree>
    <p:extLst>
      <p:ext uri="{BB962C8B-B14F-4D97-AF65-F5344CB8AC3E}">
        <p14:creationId xmlns:p14="http://schemas.microsoft.com/office/powerpoint/2010/main" val="4102542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29</a:t>
            </a:fld>
            <a:endParaRPr lang="en-US"/>
          </a:p>
        </p:txBody>
      </p:sp>
    </p:spTree>
    <p:extLst>
      <p:ext uri="{BB962C8B-B14F-4D97-AF65-F5344CB8AC3E}">
        <p14:creationId xmlns:p14="http://schemas.microsoft.com/office/powerpoint/2010/main" val="4205159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30</a:t>
            </a:fld>
            <a:endParaRPr lang="en-US"/>
          </a:p>
        </p:txBody>
      </p:sp>
    </p:spTree>
    <p:extLst>
      <p:ext uri="{BB962C8B-B14F-4D97-AF65-F5344CB8AC3E}">
        <p14:creationId xmlns:p14="http://schemas.microsoft.com/office/powerpoint/2010/main" val="488190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31</a:t>
            </a:fld>
            <a:endParaRPr lang="en-US"/>
          </a:p>
        </p:txBody>
      </p:sp>
    </p:spTree>
    <p:extLst>
      <p:ext uri="{BB962C8B-B14F-4D97-AF65-F5344CB8AC3E}">
        <p14:creationId xmlns:p14="http://schemas.microsoft.com/office/powerpoint/2010/main" val="2451097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 to a real scenario </a:t>
            </a:r>
          </a:p>
        </p:txBody>
      </p:sp>
      <p:sp>
        <p:nvSpPr>
          <p:cNvPr id="4" name="Slide Number Placeholder 3"/>
          <p:cNvSpPr>
            <a:spLocks noGrp="1"/>
          </p:cNvSpPr>
          <p:nvPr>
            <p:ph type="sldNum" sz="quarter" idx="5"/>
          </p:nvPr>
        </p:nvSpPr>
        <p:spPr/>
        <p:txBody>
          <a:bodyPr/>
          <a:lstStyle/>
          <a:p>
            <a:fld id="{E6263D67-EF4C-8247-91B6-64C2A295C9AC}" type="slidenum">
              <a:rPr lang="en-US" smtClean="0"/>
              <a:t>3</a:t>
            </a:fld>
            <a:endParaRPr lang="en-US"/>
          </a:p>
        </p:txBody>
      </p:sp>
    </p:spTree>
    <p:extLst>
      <p:ext uri="{BB962C8B-B14F-4D97-AF65-F5344CB8AC3E}">
        <p14:creationId xmlns:p14="http://schemas.microsoft.com/office/powerpoint/2010/main" val="1306682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different types of transform </a:t>
            </a:r>
          </a:p>
        </p:txBody>
      </p:sp>
      <p:sp>
        <p:nvSpPr>
          <p:cNvPr id="4" name="Slide Number Placeholder 3"/>
          <p:cNvSpPr>
            <a:spLocks noGrp="1"/>
          </p:cNvSpPr>
          <p:nvPr>
            <p:ph type="sldNum" sz="quarter" idx="5"/>
          </p:nvPr>
        </p:nvSpPr>
        <p:spPr/>
        <p:txBody>
          <a:bodyPr/>
          <a:lstStyle/>
          <a:p>
            <a:fld id="{E6263D67-EF4C-8247-91B6-64C2A295C9AC}" type="slidenum">
              <a:rPr lang="en-US" smtClean="0"/>
              <a:t>4</a:t>
            </a:fld>
            <a:endParaRPr lang="en-US"/>
          </a:p>
        </p:txBody>
      </p:sp>
    </p:spTree>
    <p:extLst>
      <p:ext uri="{BB962C8B-B14F-4D97-AF65-F5344CB8AC3E}">
        <p14:creationId xmlns:p14="http://schemas.microsoft.com/office/powerpoint/2010/main" val="3935218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263D67-EF4C-8247-91B6-64C2A295C9AC}" type="slidenum">
              <a:rPr lang="en-US" smtClean="0"/>
              <a:t>6</a:t>
            </a:fld>
            <a:endParaRPr lang="en-US"/>
          </a:p>
        </p:txBody>
      </p:sp>
    </p:spTree>
    <p:extLst>
      <p:ext uri="{BB962C8B-B14F-4D97-AF65-F5344CB8AC3E}">
        <p14:creationId xmlns:p14="http://schemas.microsoft.com/office/powerpoint/2010/main" val="947111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9</a:t>
            </a:fld>
            <a:endParaRPr lang="en-US"/>
          </a:p>
        </p:txBody>
      </p:sp>
    </p:spTree>
    <p:extLst>
      <p:ext uri="{BB962C8B-B14F-4D97-AF65-F5344CB8AC3E}">
        <p14:creationId xmlns:p14="http://schemas.microsoft.com/office/powerpoint/2010/main" val="1409802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10</a:t>
            </a:fld>
            <a:endParaRPr lang="en-US"/>
          </a:p>
        </p:txBody>
      </p:sp>
    </p:spTree>
    <p:extLst>
      <p:ext uri="{BB962C8B-B14F-4D97-AF65-F5344CB8AC3E}">
        <p14:creationId xmlns:p14="http://schemas.microsoft.com/office/powerpoint/2010/main" val="971554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11</a:t>
            </a:fld>
            <a:endParaRPr lang="en-US"/>
          </a:p>
        </p:txBody>
      </p:sp>
    </p:spTree>
    <p:extLst>
      <p:ext uri="{BB962C8B-B14F-4D97-AF65-F5344CB8AC3E}">
        <p14:creationId xmlns:p14="http://schemas.microsoft.com/office/powerpoint/2010/main" val="871268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16</a:t>
            </a:fld>
            <a:endParaRPr lang="en-US"/>
          </a:p>
        </p:txBody>
      </p:sp>
    </p:spTree>
    <p:extLst>
      <p:ext uri="{BB962C8B-B14F-4D97-AF65-F5344CB8AC3E}">
        <p14:creationId xmlns:p14="http://schemas.microsoft.com/office/powerpoint/2010/main" val="1293468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6263D67-EF4C-8247-91B6-64C2A295C9AC}" type="slidenum">
              <a:rPr lang="en-US" smtClean="0"/>
              <a:t>19</a:t>
            </a:fld>
            <a:endParaRPr lang="en-US"/>
          </a:p>
        </p:txBody>
      </p:sp>
    </p:spTree>
    <p:extLst>
      <p:ext uri="{BB962C8B-B14F-4D97-AF65-F5344CB8AC3E}">
        <p14:creationId xmlns:p14="http://schemas.microsoft.com/office/powerpoint/2010/main" val="568111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70CE-0A0D-6D40-8FCD-E1F149BF33E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C1C33B5-FDF7-484A-8A31-419E865C7F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046B461-E64C-C24D-B6DA-22B89CD7279A}"/>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5" name="Footer Placeholder 4">
            <a:extLst>
              <a:ext uri="{FF2B5EF4-FFF2-40B4-BE49-F238E27FC236}">
                <a16:creationId xmlns:a16="http://schemas.microsoft.com/office/drawing/2014/main" id="{74248CE0-B424-134C-8B2C-C247780D99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EC3678-CB39-434B-BF40-46E39D0F8216}"/>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07561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F41E-7E24-D846-A77B-39C6A13EE59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B302065-D8A6-3542-AB46-9F8F8B689CE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DBC4A6-0C4D-E84C-B47D-7B08AA0C9C92}"/>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5" name="Footer Placeholder 4">
            <a:extLst>
              <a:ext uri="{FF2B5EF4-FFF2-40B4-BE49-F238E27FC236}">
                <a16:creationId xmlns:a16="http://schemas.microsoft.com/office/drawing/2014/main" id="{3AD514E1-D6C0-CE46-BCC7-033235ED4D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954663-ABB1-B44F-A9D8-6C747B62FFB4}"/>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72026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E8B16-7ADE-E24B-8AA4-9FCEC67D9D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4C41A38-35E2-4E49-B157-A68B9798155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CFDBAE-EFB1-5442-8CBA-04F58618E5A2}"/>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5" name="Footer Placeholder 4">
            <a:extLst>
              <a:ext uri="{FF2B5EF4-FFF2-40B4-BE49-F238E27FC236}">
                <a16:creationId xmlns:a16="http://schemas.microsoft.com/office/drawing/2014/main" id="{7BD284BE-4158-1243-927D-C7E2B899F8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959D-1A04-0E43-9AE8-2173DDD3DE86}"/>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42318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52C-2265-8143-B1C3-1FCDAC567864}"/>
              </a:ext>
            </a:extLst>
          </p:cNvPr>
          <p:cNvSpPr>
            <a:spLocks noGrp="1"/>
          </p:cNvSpPr>
          <p:nvPr>
            <p:ph type="title"/>
          </p:nvPr>
        </p:nvSpPr>
        <p:spPr>
          <a:xfrm>
            <a:off x="1597152" y="365125"/>
            <a:ext cx="7656576" cy="1325563"/>
          </a:xfr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1C19811-D73D-5A4B-B1CE-EE52DE2C53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C197F4-FD20-E743-9FC4-E4E1E34D58EB}"/>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5" name="Footer Placeholder 4">
            <a:extLst>
              <a:ext uri="{FF2B5EF4-FFF2-40B4-BE49-F238E27FC236}">
                <a16:creationId xmlns:a16="http://schemas.microsoft.com/office/drawing/2014/main" id="{2CD0A2AB-3AA0-DE47-ABF7-374AB30DB1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27A68B-E225-B049-B94C-073CABB95742}"/>
              </a:ext>
            </a:extLst>
          </p:cNvPr>
          <p:cNvSpPr>
            <a:spLocks noGrp="1"/>
          </p:cNvSpPr>
          <p:nvPr>
            <p:ph type="sldNum" sz="quarter" idx="12"/>
          </p:nvPr>
        </p:nvSpPr>
        <p:spPr/>
        <p:txBody>
          <a:bodyPr/>
          <a:lstStyle/>
          <a:p>
            <a:fld id="{02D2CB76-0D67-49F2-BB09-FA7C973C6F11}" type="slidenum">
              <a:rPr lang="en-GB" smtClean="0"/>
              <a:t>‹#›</a:t>
            </a:fld>
            <a:endParaRPr lang="en-GB"/>
          </a:p>
        </p:txBody>
      </p:sp>
      <p:pic>
        <p:nvPicPr>
          <p:cNvPr id="8" name="Picture 7" descr="Logo&#10;&#10;Description automatically generated with low confidence">
            <a:extLst>
              <a:ext uri="{FF2B5EF4-FFF2-40B4-BE49-F238E27FC236}">
                <a16:creationId xmlns:a16="http://schemas.microsoft.com/office/drawing/2014/main" id="{FCD62DB1-90A5-6A42-909B-AA6118884116}"/>
              </a:ext>
            </a:extLst>
          </p:cNvPr>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a:off x="9358884" y="1078823"/>
            <a:ext cx="1994916" cy="611865"/>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36D26BBA-431E-C54A-91BA-B21A316DCCB6}"/>
              </a:ext>
            </a:extLst>
          </p:cNvPr>
          <p:cNvPicPr>
            <a:picLocks noChangeAspect="1"/>
          </p:cNvPicPr>
          <p:nvPr userDrawn="1"/>
        </p:nvPicPr>
        <p:blipFill rotWithShape="1">
          <a:blip r:embed="rId3">
            <a:alphaModFix amt="45000"/>
            <a:extLst>
              <a:ext uri="{28A0092B-C50C-407E-A947-70E740481C1C}">
                <a14:useLocalDpi xmlns:a14="http://schemas.microsoft.com/office/drawing/2010/main" val="0"/>
              </a:ext>
            </a:extLst>
          </a:blip>
          <a:srcRect t="27725" b="38598"/>
          <a:stretch/>
        </p:blipFill>
        <p:spPr>
          <a:xfrm>
            <a:off x="9358884" y="363655"/>
            <a:ext cx="2032000" cy="684325"/>
          </a:xfrm>
          <a:prstGeom prst="rect">
            <a:avLst/>
          </a:prstGeom>
        </p:spPr>
      </p:pic>
      <p:pic>
        <p:nvPicPr>
          <p:cNvPr id="16" name="Picture 15" descr="Text&#10;&#10;Description automatically generated">
            <a:extLst>
              <a:ext uri="{FF2B5EF4-FFF2-40B4-BE49-F238E27FC236}">
                <a16:creationId xmlns:a16="http://schemas.microsoft.com/office/drawing/2014/main" id="{26936CBD-8E4F-8C48-AD08-4E2BC91D4FC8}"/>
              </a:ext>
            </a:extLst>
          </p:cNvPr>
          <p:cNvPicPr>
            <a:picLocks noChangeAspect="1"/>
          </p:cNvPicPr>
          <p:nvPr userDrawn="1"/>
        </p:nvPicPr>
        <p:blipFill>
          <a:blip r:embed="rId4">
            <a:alphaModFix amt="45000"/>
            <a:extLst>
              <a:ext uri="{28A0092B-C50C-407E-A947-70E740481C1C}">
                <a14:useLocalDpi xmlns:a14="http://schemas.microsoft.com/office/drawing/2010/main" val="0"/>
              </a:ext>
            </a:extLst>
          </a:blip>
          <a:stretch>
            <a:fillRect/>
          </a:stretch>
        </p:blipFill>
        <p:spPr>
          <a:xfrm>
            <a:off x="204470" y="363656"/>
            <a:ext cx="1291844" cy="1331350"/>
          </a:xfrm>
          <a:prstGeom prst="rect">
            <a:avLst/>
          </a:prstGeom>
        </p:spPr>
      </p:pic>
    </p:spTree>
    <p:extLst>
      <p:ext uri="{BB962C8B-B14F-4D97-AF65-F5344CB8AC3E}">
        <p14:creationId xmlns:p14="http://schemas.microsoft.com/office/powerpoint/2010/main" val="353732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4A4E-2F30-374A-ABA5-A099A64DDA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CF437F-5BAC-7046-B075-389BC3368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7703E7-C9E8-3140-8D37-7F4FC71541C6}"/>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5" name="Footer Placeholder 4">
            <a:extLst>
              <a:ext uri="{FF2B5EF4-FFF2-40B4-BE49-F238E27FC236}">
                <a16:creationId xmlns:a16="http://schemas.microsoft.com/office/drawing/2014/main" id="{2FB5A6CE-4EB2-224C-B8BB-7131729710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AF06BD-3D05-164E-AE29-7C48612FBACC}"/>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222413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9D41-FEB3-F54A-9C69-FB87270BC13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55EB6F-1BC4-3D40-9A86-2A7074297C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BC2342A-A667-A548-85BD-96B7DCEDB3F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E112ACB-68BE-AB4E-BD79-6D180DF3C82C}"/>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6" name="Footer Placeholder 5">
            <a:extLst>
              <a:ext uri="{FF2B5EF4-FFF2-40B4-BE49-F238E27FC236}">
                <a16:creationId xmlns:a16="http://schemas.microsoft.com/office/drawing/2014/main" id="{B25D387D-A652-9640-B72C-B80F75B99C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B35DFB-FE37-354B-8A5A-4520CDAD9D51}"/>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01434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DC01-8C00-744D-A1E5-DD50BB7CB96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01A601-7277-EF48-8BB3-23070178C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410563B-6628-9946-B260-B370176D92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9C3AB41-502C-BF46-8755-5DDFFB4081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6EAA6F6-5A2A-E941-AB96-CEC1B3238C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5FDEE61-D5E3-CA44-8C8C-AF745CC500A8}"/>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8" name="Footer Placeholder 7">
            <a:extLst>
              <a:ext uri="{FF2B5EF4-FFF2-40B4-BE49-F238E27FC236}">
                <a16:creationId xmlns:a16="http://schemas.microsoft.com/office/drawing/2014/main" id="{40B01FF7-FC8B-DA44-9AAB-EB22FD58754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86528CF-C4B7-4B49-A637-5B5693436D78}"/>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69521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B26C-4C34-974B-93C6-A62D6F2F17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8C0A0A-4E60-6E40-A4B2-CFB8C634A72F}"/>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4" name="Footer Placeholder 3">
            <a:extLst>
              <a:ext uri="{FF2B5EF4-FFF2-40B4-BE49-F238E27FC236}">
                <a16:creationId xmlns:a16="http://schemas.microsoft.com/office/drawing/2014/main" id="{6AE60D3C-9E5A-5248-BB27-DAE23B0BD8D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AD2DF60-D3C3-E64F-A6FE-2DE7386FC72C}"/>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384495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3E598-786F-CD45-A9EA-7DEF7957A788}"/>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3" name="Footer Placeholder 2">
            <a:extLst>
              <a:ext uri="{FF2B5EF4-FFF2-40B4-BE49-F238E27FC236}">
                <a16:creationId xmlns:a16="http://schemas.microsoft.com/office/drawing/2014/main" id="{559DB9E6-D744-8348-8DF1-02654E019D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BB54F7-5E58-1B49-BDBF-CEF28B4BC091}"/>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55297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0297-3402-CD42-BEAA-25EC99FA6E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19F05B2-F59F-254F-9325-423FB94A0A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EC5819-E9B3-0F4D-BEBA-225D1BF46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F5AC5E-8463-6E48-B823-2215879C8D7C}"/>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6" name="Footer Placeholder 5">
            <a:extLst>
              <a:ext uri="{FF2B5EF4-FFF2-40B4-BE49-F238E27FC236}">
                <a16:creationId xmlns:a16="http://schemas.microsoft.com/office/drawing/2014/main" id="{139AC0C0-D9AA-D948-B5EA-B860BCF046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834BE7-6C3F-254C-9ED6-E91A8F59469A}"/>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87928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BC73-14D8-6047-B4E5-4487EA6CBC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BD2E4E9-96A7-2E4E-8C3D-B41F4D265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5FC989-853E-2C42-A059-4A7265FCE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70D350-1B72-1348-A01B-A49A82E4E004}"/>
              </a:ext>
            </a:extLst>
          </p:cNvPr>
          <p:cNvSpPr>
            <a:spLocks noGrp="1"/>
          </p:cNvSpPr>
          <p:nvPr>
            <p:ph type="dt" sz="half" idx="10"/>
          </p:nvPr>
        </p:nvSpPr>
        <p:spPr/>
        <p:txBody>
          <a:bodyPr/>
          <a:lstStyle/>
          <a:p>
            <a:fld id="{8C367D54-26AC-4AC2-B9E9-6058043B4D3D}" type="datetimeFigureOut">
              <a:rPr lang="en-GB" smtClean="0"/>
              <a:t>19/01/2022</a:t>
            </a:fld>
            <a:endParaRPr lang="en-GB"/>
          </a:p>
        </p:txBody>
      </p:sp>
      <p:sp>
        <p:nvSpPr>
          <p:cNvPr id="6" name="Footer Placeholder 5">
            <a:extLst>
              <a:ext uri="{FF2B5EF4-FFF2-40B4-BE49-F238E27FC236}">
                <a16:creationId xmlns:a16="http://schemas.microsoft.com/office/drawing/2014/main" id="{5B63D341-5D0B-DD4B-96F7-9FED908565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55709A-27AA-D644-ADF8-BB951498B194}"/>
              </a:ext>
            </a:extLst>
          </p:cNvPr>
          <p:cNvSpPr>
            <a:spLocks noGrp="1"/>
          </p:cNvSpPr>
          <p:nvPr>
            <p:ph type="sldNum" sz="quarter" idx="12"/>
          </p:nvPr>
        </p:nvSpPr>
        <p:spPr/>
        <p:txBody>
          <a:bodyPr/>
          <a:lstStyle/>
          <a:p>
            <a:fld id="{02D2CB76-0D67-49F2-BB09-FA7C973C6F11}" type="slidenum">
              <a:rPr lang="en-GB" smtClean="0"/>
              <a:t>‹#›</a:t>
            </a:fld>
            <a:endParaRPr lang="en-GB"/>
          </a:p>
        </p:txBody>
      </p:sp>
    </p:spTree>
    <p:extLst>
      <p:ext uri="{BB962C8B-B14F-4D97-AF65-F5344CB8AC3E}">
        <p14:creationId xmlns:p14="http://schemas.microsoft.com/office/powerpoint/2010/main" val="1130460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E0458-D512-B14D-BCBB-A58FB1511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1C25FA-286C-DB43-B62B-EE09759C3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ABB230-F687-3046-A249-6C2022AEC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67D54-26AC-4AC2-B9E9-6058043B4D3D}" type="datetimeFigureOut">
              <a:rPr lang="en-GB" smtClean="0"/>
              <a:t>19/01/2022</a:t>
            </a:fld>
            <a:endParaRPr lang="en-GB"/>
          </a:p>
        </p:txBody>
      </p:sp>
      <p:sp>
        <p:nvSpPr>
          <p:cNvPr id="5" name="Footer Placeholder 4">
            <a:extLst>
              <a:ext uri="{FF2B5EF4-FFF2-40B4-BE49-F238E27FC236}">
                <a16:creationId xmlns:a16="http://schemas.microsoft.com/office/drawing/2014/main" id="{B08FF37A-F35A-C64C-8020-0EFB0AA74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7A78B07-C023-E640-A2F4-AAF630BEC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2CB76-0D67-49F2-BB09-FA7C973C6F11}" type="slidenum">
              <a:rPr lang="en-GB" smtClean="0"/>
              <a:t>‹#›</a:t>
            </a:fld>
            <a:endParaRPr lang="en-GB"/>
          </a:p>
        </p:txBody>
      </p:sp>
    </p:spTree>
    <p:extLst>
      <p:ext uri="{BB962C8B-B14F-4D97-AF65-F5344CB8AC3E}">
        <p14:creationId xmlns:p14="http://schemas.microsoft.com/office/powerpoint/2010/main" val="407563967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docs.ros.org/en/melodic/api/moveit_tutorials/html/index.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ros-planning/moveit"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xArm - Ste.education">
            <a:extLst>
              <a:ext uri="{FF2B5EF4-FFF2-40B4-BE49-F238E27FC236}">
                <a16:creationId xmlns:a16="http://schemas.microsoft.com/office/drawing/2014/main" id="{47AE6FEB-678A-5C49-B81D-73F0BBB9CA3B}"/>
              </a:ext>
            </a:extLst>
          </p:cNvPr>
          <p:cNvPicPr>
            <a:picLocks noChangeAspect="1" noChangeArrowheads="1"/>
          </p:cNvPicPr>
          <p:nvPr/>
        </p:nvPicPr>
        <p:blipFill>
          <a:blip r:embed="rId2">
            <a:alphaModFix amt="72000"/>
            <a:extLst>
              <a:ext uri="{28A0092B-C50C-407E-A947-70E740481C1C}">
                <a14:useLocalDpi xmlns:a14="http://schemas.microsoft.com/office/drawing/2010/main" val="0"/>
              </a:ext>
            </a:extLst>
          </a:blip>
          <a:srcRect/>
          <a:stretch>
            <a:fillRect/>
          </a:stretch>
        </p:blipFill>
        <p:spPr bwMode="auto">
          <a:xfrm>
            <a:off x="4051664" y="1594571"/>
            <a:ext cx="3904669" cy="390466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DBE44551-8E23-9C49-84CD-D4A0791F0CFC}"/>
              </a:ext>
            </a:extLst>
          </p:cNvPr>
          <p:cNvSpPr>
            <a:spLocks noGrp="1"/>
          </p:cNvSpPr>
          <p:nvPr>
            <p:ph type="ctrTitle"/>
          </p:nvPr>
        </p:nvSpPr>
        <p:spPr>
          <a:xfrm>
            <a:off x="4279392" y="1370684"/>
            <a:ext cx="3828288" cy="879475"/>
          </a:xfrm>
        </p:spPr>
        <p:txBody>
          <a:bodyPr>
            <a:normAutofit fontScale="90000"/>
          </a:bodyPr>
          <a:lstStyle/>
          <a:p>
            <a:r>
              <a:rPr lang="en-US" dirty="0"/>
              <a:t>      </a:t>
            </a:r>
          </a:p>
        </p:txBody>
      </p:sp>
      <p:pic>
        <p:nvPicPr>
          <p:cNvPr id="23" name="Picture 22" descr="Graphical user interface, application&#10;&#10;Description automatically generated">
            <a:extLst>
              <a:ext uri="{FF2B5EF4-FFF2-40B4-BE49-F238E27FC236}">
                <a16:creationId xmlns:a16="http://schemas.microsoft.com/office/drawing/2014/main" id="{7494802E-29DB-D243-80DF-0A65B80E1D41}"/>
              </a:ext>
            </a:extLst>
          </p:cNvPr>
          <p:cNvPicPr>
            <a:picLocks noChangeAspect="1"/>
          </p:cNvPicPr>
          <p:nvPr/>
        </p:nvPicPr>
        <p:blipFill rotWithShape="1">
          <a:blip r:embed="rId3">
            <a:extLst>
              <a:ext uri="{28A0092B-C50C-407E-A947-70E740481C1C}">
                <a14:useLocalDpi xmlns:a14="http://schemas.microsoft.com/office/drawing/2010/main" val="0"/>
              </a:ext>
            </a:extLst>
          </a:blip>
          <a:srcRect l="15670" t="27034" r="14833" b="37359"/>
          <a:stretch/>
        </p:blipFill>
        <p:spPr>
          <a:xfrm>
            <a:off x="7630933" y="356097"/>
            <a:ext cx="2049515" cy="677291"/>
          </a:xfrm>
          <a:prstGeom prst="rect">
            <a:avLst/>
          </a:prstGeom>
        </p:spPr>
      </p:pic>
      <p:pic>
        <p:nvPicPr>
          <p:cNvPr id="31" name="Picture 30">
            <a:extLst>
              <a:ext uri="{FF2B5EF4-FFF2-40B4-BE49-F238E27FC236}">
                <a16:creationId xmlns:a16="http://schemas.microsoft.com/office/drawing/2014/main" id="{5D5A3465-56EB-0947-B625-206090DAB54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921932" y="465577"/>
            <a:ext cx="1478494" cy="458333"/>
          </a:xfrm>
          <a:prstGeom prst="rect">
            <a:avLst/>
          </a:prstGeom>
        </p:spPr>
      </p:pic>
      <p:pic>
        <p:nvPicPr>
          <p:cNvPr id="5" name="Picture 4" descr="Text&#10;&#10;Description automatically generated with medium confidence">
            <a:extLst>
              <a:ext uri="{FF2B5EF4-FFF2-40B4-BE49-F238E27FC236}">
                <a16:creationId xmlns:a16="http://schemas.microsoft.com/office/drawing/2014/main" id="{42B82C49-6922-4BDB-9B39-99AD8A7167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370" y="378176"/>
            <a:ext cx="1770892" cy="1770892"/>
          </a:xfrm>
          <a:prstGeom prst="rect">
            <a:avLst/>
          </a:prstGeom>
        </p:spPr>
      </p:pic>
      <p:sp>
        <p:nvSpPr>
          <p:cNvPr id="37" name="Rectangle 6">
            <a:extLst>
              <a:ext uri="{FF2B5EF4-FFF2-40B4-BE49-F238E27FC236}">
                <a16:creationId xmlns:a16="http://schemas.microsoft.com/office/drawing/2014/main" id="{2D91AC2C-BBC6-AE44-9328-C09EE07A39EC}"/>
              </a:ext>
            </a:extLst>
          </p:cNvPr>
          <p:cNvSpPr>
            <a:spLocks noChangeArrowheads="1"/>
          </p:cNvSpPr>
          <p:nvPr/>
        </p:nvSpPr>
        <p:spPr bwMode="auto">
          <a:xfrm>
            <a:off x="3900387" y="2251872"/>
            <a:ext cx="395126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en-GB" sz="3000" b="1" dirty="0">
                <a:solidFill>
                  <a:schemeClr val="tx1">
                    <a:lumMod val="65000"/>
                    <a:lumOff val="35000"/>
                  </a:schemeClr>
                </a:solidFill>
                <a:latin typeface="Arial"/>
                <a:cs typeface="Arial"/>
              </a:rPr>
              <a:t>Introduction to ROS</a:t>
            </a:r>
            <a:endParaRPr lang="en-US" sz="3000" dirty="0">
              <a:solidFill>
                <a:schemeClr val="tx1">
                  <a:lumMod val="65000"/>
                  <a:lumOff val="35000"/>
                </a:schemeClr>
              </a:solidFill>
              <a:latin typeface="Arial"/>
              <a:cs typeface="Arial"/>
            </a:endParaRPr>
          </a:p>
        </p:txBody>
      </p:sp>
      <p:sp>
        <p:nvSpPr>
          <p:cNvPr id="38" name="Rectangle 7">
            <a:extLst>
              <a:ext uri="{FF2B5EF4-FFF2-40B4-BE49-F238E27FC236}">
                <a16:creationId xmlns:a16="http://schemas.microsoft.com/office/drawing/2014/main" id="{ACAC13A1-E124-7349-BAA2-F80AB0A1EA3A}"/>
              </a:ext>
            </a:extLst>
          </p:cNvPr>
          <p:cNvSpPr>
            <a:spLocks noChangeArrowheads="1"/>
          </p:cNvSpPr>
          <p:nvPr/>
        </p:nvSpPr>
        <p:spPr bwMode="auto">
          <a:xfrm>
            <a:off x="3979634" y="3767289"/>
            <a:ext cx="3597694" cy="949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pPr>
            <a:r>
              <a:rPr lang="en-GB" sz="2400" dirty="0">
                <a:solidFill>
                  <a:srgbClr val="595959"/>
                </a:solidFill>
                <a:cs typeface="Arial" charset="0"/>
              </a:rPr>
              <a:t>How to use robot manipulators in ROS  </a:t>
            </a:r>
          </a:p>
        </p:txBody>
      </p:sp>
      <p:cxnSp>
        <p:nvCxnSpPr>
          <p:cNvPr id="39" name="Straight Connector 38">
            <a:extLst>
              <a:ext uri="{FF2B5EF4-FFF2-40B4-BE49-F238E27FC236}">
                <a16:creationId xmlns:a16="http://schemas.microsoft.com/office/drawing/2014/main" id="{23047511-ED22-9248-95A2-5443989E148E}"/>
              </a:ext>
            </a:extLst>
          </p:cNvPr>
          <p:cNvCxnSpPr>
            <a:cxnSpLocks noChangeShapeType="1"/>
          </p:cNvCxnSpPr>
          <p:nvPr/>
        </p:nvCxnSpPr>
        <p:spPr bwMode="auto">
          <a:xfrm>
            <a:off x="3059138" y="3136995"/>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35911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 </a:t>
            </a:r>
            <a:br>
              <a:rPr lang="en-US" dirty="0"/>
            </a:br>
            <a:r>
              <a:rPr lang="en-US" sz="3200" dirty="0"/>
              <a:t>Introduction</a:t>
            </a:r>
          </a:p>
        </p:txBody>
      </p:sp>
      <p:pic>
        <p:nvPicPr>
          <p:cNvPr id="5" name="Content Placeholder 4" descr="A picture containing text, outdoor, dark&#10;&#10;Description automatically generated">
            <a:extLst>
              <a:ext uri="{FF2B5EF4-FFF2-40B4-BE49-F238E27FC236}">
                <a16:creationId xmlns:a16="http://schemas.microsoft.com/office/drawing/2014/main" id="{54912069-DF70-2D4A-81B4-A978BA658C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6928" y="1690688"/>
            <a:ext cx="8698143" cy="4351338"/>
          </a:xfrm>
        </p:spPr>
      </p:pic>
    </p:spTree>
    <p:extLst>
      <p:ext uri="{BB962C8B-B14F-4D97-AF65-F5344CB8AC3E}">
        <p14:creationId xmlns:p14="http://schemas.microsoft.com/office/powerpoint/2010/main" val="2733248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 </a:t>
            </a:r>
            <a:br>
              <a:rPr lang="en-US" dirty="0"/>
            </a:br>
            <a:r>
              <a:rPr lang="en-US" sz="3200" dirty="0"/>
              <a:t>Set Up </a:t>
            </a:r>
          </a:p>
        </p:txBody>
      </p:sp>
      <p:pic>
        <p:nvPicPr>
          <p:cNvPr id="5" name="Picture 4" descr="Graphical user interface&#10;&#10;Description automatically generated">
            <a:extLst>
              <a:ext uri="{FF2B5EF4-FFF2-40B4-BE49-F238E27FC236}">
                <a16:creationId xmlns:a16="http://schemas.microsoft.com/office/drawing/2014/main" id="{7CB9A7F6-E0F5-4B46-AE15-6E14B424F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415" y="1924864"/>
            <a:ext cx="6968141" cy="3996434"/>
          </a:xfrm>
          <a:prstGeom prst="rect">
            <a:avLst/>
          </a:prstGeom>
        </p:spPr>
      </p:pic>
      <p:grpSp>
        <p:nvGrpSpPr>
          <p:cNvPr id="10" name="Group 9">
            <a:extLst>
              <a:ext uri="{FF2B5EF4-FFF2-40B4-BE49-F238E27FC236}">
                <a16:creationId xmlns:a16="http://schemas.microsoft.com/office/drawing/2014/main" id="{CCC2198D-ECD9-5A48-BE3A-B00538D79E89}"/>
              </a:ext>
            </a:extLst>
          </p:cNvPr>
          <p:cNvGrpSpPr/>
          <p:nvPr/>
        </p:nvGrpSpPr>
        <p:grpSpPr>
          <a:xfrm>
            <a:off x="8184995" y="3122268"/>
            <a:ext cx="3735658" cy="1601626"/>
            <a:chOff x="8017727" y="2921620"/>
            <a:chExt cx="3735658" cy="1601626"/>
          </a:xfrm>
        </p:grpSpPr>
        <p:sp>
          <p:nvSpPr>
            <p:cNvPr id="8" name="TextBox 7">
              <a:extLst>
                <a:ext uri="{FF2B5EF4-FFF2-40B4-BE49-F238E27FC236}">
                  <a16:creationId xmlns:a16="http://schemas.microsoft.com/office/drawing/2014/main" id="{C6D5EC2D-07AE-1C4E-B901-7122F71BE41F}"/>
                </a:ext>
              </a:extLst>
            </p:cNvPr>
            <p:cNvSpPr txBox="1"/>
            <p:nvPr/>
          </p:nvSpPr>
          <p:spPr>
            <a:xfrm>
              <a:off x="8085825" y="3045918"/>
              <a:ext cx="3534936" cy="1477328"/>
            </a:xfrm>
            <a:prstGeom prst="rect">
              <a:avLst/>
            </a:prstGeom>
            <a:noFill/>
          </p:spPr>
          <p:txBody>
            <a:bodyPr wrap="square" rtlCol="0">
              <a:spAutoFit/>
            </a:bodyPr>
            <a:lstStyle/>
            <a:p>
              <a:pPr algn="just"/>
              <a:r>
                <a:rPr lang="en-US" dirty="0"/>
                <a:t>This wizard generates the planner code so that any manipulator can be commanded easily in ROS, either in simulation or in real life. </a:t>
              </a:r>
            </a:p>
            <a:p>
              <a:pPr marL="285750" indent="-285750">
                <a:buFont typeface="Arial" panose="020B0604020202020204" pitchFamily="34" charset="0"/>
                <a:buChar char="•"/>
              </a:pPr>
              <a:endParaRPr lang="en-US" dirty="0"/>
            </a:p>
          </p:txBody>
        </p:sp>
        <p:sp>
          <p:nvSpPr>
            <p:cNvPr id="9" name="Rounded Rectangle 8">
              <a:extLst>
                <a:ext uri="{FF2B5EF4-FFF2-40B4-BE49-F238E27FC236}">
                  <a16:creationId xmlns:a16="http://schemas.microsoft.com/office/drawing/2014/main" id="{76E0E27D-F2AC-3F49-9817-CFAD1A735E4C}"/>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60333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E6A7-B30C-F747-B3FF-2F70E18F7BC6}"/>
              </a:ext>
            </a:extLst>
          </p:cNvPr>
          <p:cNvSpPr>
            <a:spLocks noGrp="1"/>
          </p:cNvSpPr>
          <p:nvPr>
            <p:ph type="title"/>
          </p:nvPr>
        </p:nvSpPr>
        <p:spPr/>
        <p:txBody>
          <a:bodyPr/>
          <a:lstStyle/>
          <a:p>
            <a:r>
              <a:rPr lang="en-US" sz="4000" dirty="0" err="1"/>
              <a:t>MoveIt</a:t>
            </a:r>
            <a:r>
              <a:rPr lang="en-US" sz="4000" dirty="0"/>
              <a:t> ! Wizard</a:t>
            </a:r>
            <a:br>
              <a:rPr lang="en-US" dirty="0"/>
            </a:br>
            <a:r>
              <a:rPr lang="en-US" sz="3200" dirty="0"/>
              <a:t>Summary</a:t>
            </a:r>
          </a:p>
        </p:txBody>
      </p:sp>
      <p:sp>
        <p:nvSpPr>
          <p:cNvPr id="20" name="TextBox 19">
            <a:extLst>
              <a:ext uri="{FF2B5EF4-FFF2-40B4-BE49-F238E27FC236}">
                <a16:creationId xmlns:a16="http://schemas.microsoft.com/office/drawing/2014/main" id="{62C3EFF9-0851-F643-89F9-8CD7F8AB767B}"/>
              </a:ext>
            </a:extLst>
          </p:cNvPr>
          <p:cNvSpPr txBox="1"/>
          <p:nvPr/>
        </p:nvSpPr>
        <p:spPr>
          <a:xfrm>
            <a:off x="1449659" y="1690688"/>
            <a:ext cx="962350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Load </a:t>
            </a:r>
            <a:r>
              <a:rPr lang="en-US" dirty="0" err="1"/>
              <a:t>urdf</a:t>
            </a:r>
            <a:r>
              <a:rPr lang="en-US" dirty="0"/>
              <a:t> models into the planner</a:t>
            </a:r>
          </a:p>
          <a:p>
            <a:pPr marL="742950" lvl="1" indent="-285750">
              <a:buFont typeface="Arial" panose="020B0604020202020204" pitchFamily="34" charset="0"/>
              <a:buChar char="•"/>
            </a:pPr>
            <a:r>
              <a:rPr lang="en-US" dirty="0"/>
              <a:t>Create or modify config packages created for a given robot</a:t>
            </a:r>
          </a:p>
          <a:p>
            <a:pPr marL="285750" indent="-285750">
              <a:buFont typeface="Arial" panose="020B0604020202020204" pitchFamily="34" charset="0"/>
              <a:buChar char="•"/>
            </a:pPr>
            <a:r>
              <a:rPr lang="en-US" dirty="0"/>
              <a:t>Add self collisions between links</a:t>
            </a:r>
          </a:p>
          <a:p>
            <a:pPr marL="742950" lvl="1" indent="-285750">
              <a:buFont typeface="Arial" panose="020B0604020202020204" pitchFamily="34" charset="0"/>
              <a:buChar char="•"/>
            </a:pPr>
            <a:r>
              <a:rPr lang="en-US" dirty="0"/>
              <a:t>Manage how links interact with each other </a:t>
            </a:r>
          </a:p>
          <a:p>
            <a:pPr marL="285750" indent="-285750">
              <a:buFont typeface="Arial" panose="020B0604020202020204" pitchFamily="34" charset="0"/>
              <a:buChar char="•"/>
            </a:pPr>
            <a:r>
              <a:rPr lang="en-US" dirty="0"/>
              <a:t>Add virtual joints to link the world with the robot framework</a:t>
            </a:r>
          </a:p>
          <a:p>
            <a:pPr marL="742950" lvl="1" indent="-285750">
              <a:buFont typeface="Arial" panose="020B0604020202020204" pitchFamily="34" charset="0"/>
              <a:buChar char="•"/>
            </a:pPr>
            <a:r>
              <a:rPr lang="en-US" dirty="0"/>
              <a:t>Use auxiliar joints to relate the robot with the rest of the world</a:t>
            </a:r>
          </a:p>
          <a:p>
            <a:pPr marL="285750" indent="-285750">
              <a:buFont typeface="Arial" panose="020B0604020202020204" pitchFamily="34" charset="0"/>
              <a:buChar char="•"/>
            </a:pPr>
            <a:r>
              <a:rPr lang="en-US" dirty="0"/>
              <a:t>Add planning groups</a:t>
            </a:r>
          </a:p>
          <a:p>
            <a:pPr marL="742950" lvl="1" indent="-285750">
              <a:buFont typeface="Arial" panose="020B0604020202020204" pitchFamily="34" charset="0"/>
              <a:buChar char="•"/>
            </a:pPr>
            <a:r>
              <a:rPr lang="en-US" dirty="0"/>
              <a:t>Divides the joints in groups for the planner to use when generating a path</a:t>
            </a:r>
          </a:p>
          <a:p>
            <a:pPr marL="285750" indent="-285750">
              <a:buFont typeface="Arial" panose="020B0604020202020204" pitchFamily="34" charset="0"/>
              <a:buChar char="•"/>
            </a:pPr>
            <a:r>
              <a:rPr lang="en-US" dirty="0"/>
              <a:t>Add passive joints</a:t>
            </a:r>
          </a:p>
          <a:p>
            <a:pPr marL="742950" lvl="1" indent="-285750">
              <a:buFont typeface="Arial" panose="020B0604020202020204" pitchFamily="34" charset="0"/>
              <a:buChar char="•"/>
            </a:pPr>
            <a:r>
              <a:rPr lang="en-US" dirty="0"/>
              <a:t>Defines non-</a:t>
            </a:r>
            <a:r>
              <a:rPr lang="en-US" dirty="0" err="1"/>
              <a:t>actuable</a:t>
            </a:r>
            <a:r>
              <a:rPr lang="en-US" dirty="0"/>
              <a:t> joints</a:t>
            </a:r>
          </a:p>
          <a:p>
            <a:pPr marL="285750" indent="-285750">
              <a:buFont typeface="Arial" panose="020B0604020202020204" pitchFamily="34" charset="0"/>
              <a:buChar char="•"/>
            </a:pPr>
            <a:r>
              <a:rPr lang="en-US" dirty="0"/>
              <a:t>Add  controllers</a:t>
            </a:r>
          </a:p>
          <a:p>
            <a:pPr marL="742950" lvl="1" indent="-285750">
              <a:buFont typeface="Arial" panose="020B0604020202020204" pitchFamily="34" charset="0"/>
              <a:buChar char="•"/>
            </a:pPr>
            <a:r>
              <a:rPr lang="en-US" dirty="0"/>
              <a:t>Attaches ROS controllers to each of the joints</a:t>
            </a:r>
          </a:p>
          <a:p>
            <a:pPr marL="285750" indent="-285750">
              <a:buFont typeface="Arial" panose="020B0604020202020204" pitchFamily="34" charset="0"/>
              <a:buChar char="•"/>
            </a:pPr>
            <a:r>
              <a:rPr lang="en-US" dirty="0"/>
              <a:t>Input 3D information of the environment </a:t>
            </a:r>
          </a:p>
          <a:p>
            <a:pPr marL="742950" lvl="1" indent="-285750">
              <a:buFont typeface="Arial" panose="020B0604020202020204" pitchFamily="34" charset="0"/>
              <a:buChar char="•"/>
            </a:pPr>
            <a:r>
              <a:rPr lang="en-US" dirty="0"/>
              <a:t>You can add depth sensors to detect obstacles that need to be avoided by the arm</a:t>
            </a:r>
          </a:p>
        </p:txBody>
      </p:sp>
    </p:spTree>
    <p:extLst>
      <p:ext uri="{BB962C8B-B14F-4D97-AF65-F5344CB8AC3E}">
        <p14:creationId xmlns:p14="http://schemas.microsoft.com/office/powerpoint/2010/main" val="3970052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36E8-4FCA-8145-87A3-B9564EAB760F}"/>
              </a:ext>
            </a:extLst>
          </p:cNvPr>
          <p:cNvSpPr>
            <a:spLocks noGrp="1"/>
          </p:cNvSpPr>
          <p:nvPr>
            <p:ph type="title"/>
          </p:nvPr>
        </p:nvSpPr>
        <p:spPr/>
        <p:txBody>
          <a:bodyPr/>
          <a:lstStyle/>
          <a:p>
            <a:r>
              <a:rPr lang="en-US" sz="4000" dirty="0" err="1"/>
              <a:t>MoveIt</a:t>
            </a:r>
            <a:r>
              <a:rPr lang="en-US" sz="4000" dirty="0"/>
              <a:t> ! Wizard </a:t>
            </a:r>
            <a:br>
              <a:rPr lang="en-US" dirty="0"/>
            </a:br>
            <a:r>
              <a:rPr lang="en-US" sz="3200" dirty="0"/>
              <a:t>Self-Collision</a:t>
            </a:r>
          </a:p>
        </p:txBody>
      </p:sp>
      <p:pic>
        <p:nvPicPr>
          <p:cNvPr id="5" name="Content Placeholder 4" descr="Graphical user interface, application&#10;&#10;Description automatically generated">
            <a:extLst>
              <a:ext uri="{FF2B5EF4-FFF2-40B4-BE49-F238E27FC236}">
                <a16:creationId xmlns:a16="http://schemas.microsoft.com/office/drawing/2014/main" id="{B031AD0B-10DB-9149-8477-4CEA604571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046" t="4014" r="22101" b="49667"/>
          <a:stretch/>
        </p:blipFill>
        <p:spPr>
          <a:xfrm>
            <a:off x="582390" y="1890131"/>
            <a:ext cx="7045044" cy="3194825"/>
          </a:xfrm>
        </p:spPr>
      </p:pic>
      <p:grpSp>
        <p:nvGrpSpPr>
          <p:cNvPr id="9" name="Group 8">
            <a:extLst>
              <a:ext uri="{FF2B5EF4-FFF2-40B4-BE49-F238E27FC236}">
                <a16:creationId xmlns:a16="http://schemas.microsoft.com/office/drawing/2014/main" id="{11723ED2-82EF-8D40-B418-66DAACC1D947}"/>
              </a:ext>
            </a:extLst>
          </p:cNvPr>
          <p:cNvGrpSpPr/>
          <p:nvPr/>
        </p:nvGrpSpPr>
        <p:grpSpPr>
          <a:xfrm>
            <a:off x="8006576" y="2230245"/>
            <a:ext cx="3735658" cy="2932770"/>
            <a:chOff x="8017727" y="2921620"/>
            <a:chExt cx="3735658" cy="1449658"/>
          </a:xfrm>
        </p:grpSpPr>
        <p:sp>
          <p:nvSpPr>
            <p:cNvPr id="10" name="TextBox 9">
              <a:extLst>
                <a:ext uri="{FF2B5EF4-FFF2-40B4-BE49-F238E27FC236}">
                  <a16:creationId xmlns:a16="http://schemas.microsoft.com/office/drawing/2014/main" id="{CB730C85-9EEE-E041-BADA-BC5A427061A5}"/>
                </a:ext>
              </a:extLst>
            </p:cNvPr>
            <p:cNvSpPr txBox="1"/>
            <p:nvPr/>
          </p:nvSpPr>
          <p:spPr>
            <a:xfrm>
              <a:off x="8085825" y="3045918"/>
              <a:ext cx="3534936" cy="1140997"/>
            </a:xfrm>
            <a:prstGeom prst="rect">
              <a:avLst/>
            </a:prstGeom>
            <a:noFill/>
          </p:spPr>
          <p:txBody>
            <a:bodyPr wrap="square" rtlCol="0">
              <a:spAutoFit/>
            </a:bodyPr>
            <a:lstStyle/>
            <a:p>
              <a:pPr algn="just"/>
              <a:r>
                <a:rPr lang="en-US" dirty="0"/>
                <a:t>This set of options is used to prevent unnecessary collision simulation between links and avoid unrealistic collisions. For example, if two links are in contact, we don’t want our planner to treat it as a collision and thus it is included in this list.</a:t>
              </a:r>
            </a:p>
          </p:txBody>
        </p:sp>
        <p:sp>
          <p:nvSpPr>
            <p:cNvPr id="11" name="Rounded Rectangle 10">
              <a:extLst>
                <a:ext uri="{FF2B5EF4-FFF2-40B4-BE49-F238E27FC236}">
                  <a16:creationId xmlns:a16="http://schemas.microsoft.com/office/drawing/2014/main" id="{22413757-A071-2943-A7CF-69E7787510F7}"/>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9135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C535-B8C0-864F-9C14-5DE4D3312FCC}"/>
              </a:ext>
            </a:extLst>
          </p:cNvPr>
          <p:cNvSpPr>
            <a:spLocks noGrp="1"/>
          </p:cNvSpPr>
          <p:nvPr>
            <p:ph type="title"/>
          </p:nvPr>
        </p:nvSpPr>
        <p:spPr/>
        <p:txBody>
          <a:bodyPr/>
          <a:lstStyle/>
          <a:p>
            <a:r>
              <a:rPr lang="en-US" sz="4000" dirty="0" err="1"/>
              <a:t>MoveIt</a:t>
            </a:r>
            <a:r>
              <a:rPr lang="en-US" sz="4000" dirty="0"/>
              <a:t> ! Wizard</a:t>
            </a:r>
            <a:br>
              <a:rPr lang="en-US" dirty="0"/>
            </a:br>
            <a:r>
              <a:rPr lang="en-US" sz="3200" dirty="0"/>
              <a:t>Controllers</a:t>
            </a:r>
          </a:p>
        </p:txBody>
      </p:sp>
      <p:pic>
        <p:nvPicPr>
          <p:cNvPr id="5" name="Content Placeholder 4" descr="Graphical user interface, application, Word&#10;&#10;Description automatically generated">
            <a:extLst>
              <a:ext uri="{FF2B5EF4-FFF2-40B4-BE49-F238E27FC236}">
                <a16:creationId xmlns:a16="http://schemas.microsoft.com/office/drawing/2014/main" id="{2B9DE761-06ED-9441-8B89-C5E9154984B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566" t="4014" r="21141" b="66831"/>
          <a:stretch/>
        </p:blipFill>
        <p:spPr>
          <a:xfrm>
            <a:off x="1193180" y="1902715"/>
            <a:ext cx="9473383" cy="2286000"/>
          </a:xfrm>
        </p:spPr>
      </p:pic>
      <p:grpSp>
        <p:nvGrpSpPr>
          <p:cNvPr id="7" name="Group 6">
            <a:extLst>
              <a:ext uri="{FF2B5EF4-FFF2-40B4-BE49-F238E27FC236}">
                <a16:creationId xmlns:a16="http://schemas.microsoft.com/office/drawing/2014/main" id="{491E73CE-5EE4-9B47-9AE4-AA83E2027971}"/>
              </a:ext>
            </a:extLst>
          </p:cNvPr>
          <p:cNvGrpSpPr/>
          <p:nvPr/>
        </p:nvGrpSpPr>
        <p:grpSpPr>
          <a:xfrm>
            <a:off x="2743559" y="4822040"/>
            <a:ext cx="6704882" cy="1088107"/>
            <a:chOff x="8017727" y="2931276"/>
            <a:chExt cx="3635297" cy="1449658"/>
          </a:xfrm>
        </p:grpSpPr>
        <p:sp>
          <p:nvSpPr>
            <p:cNvPr id="8" name="TextBox 7">
              <a:extLst>
                <a:ext uri="{FF2B5EF4-FFF2-40B4-BE49-F238E27FC236}">
                  <a16:creationId xmlns:a16="http://schemas.microsoft.com/office/drawing/2014/main" id="{AF631AE6-0297-134D-BEE5-B5C6519E6E72}"/>
                </a:ext>
              </a:extLst>
            </p:cNvPr>
            <p:cNvSpPr txBox="1"/>
            <p:nvPr/>
          </p:nvSpPr>
          <p:spPr>
            <a:xfrm>
              <a:off x="8118088" y="3004499"/>
              <a:ext cx="3534936" cy="1303213"/>
            </a:xfrm>
            <a:prstGeom prst="rect">
              <a:avLst/>
            </a:prstGeom>
            <a:noFill/>
          </p:spPr>
          <p:txBody>
            <a:bodyPr wrap="square" rtlCol="0">
              <a:spAutoFit/>
            </a:bodyPr>
            <a:lstStyle/>
            <a:p>
              <a:pPr algn="just"/>
              <a:r>
                <a:rPr lang="en-US" dirty="0"/>
                <a:t>Screen devoted to add controllers to the joints of your robot. You already know how to do it working directly with </a:t>
              </a:r>
              <a:r>
                <a:rPr lang="en-US" dirty="0" err="1"/>
                <a:t>urdf</a:t>
              </a:r>
              <a:r>
                <a:rPr lang="en-US" dirty="0"/>
                <a:t> files, but it may be convenient to do it directly from this menu.</a:t>
              </a:r>
            </a:p>
          </p:txBody>
        </p:sp>
        <p:sp>
          <p:nvSpPr>
            <p:cNvPr id="9" name="Rounded Rectangle 8">
              <a:extLst>
                <a:ext uri="{FF2B5EF4-FFF2-40B4-BE49-F238E27FC236}">
                  <a16:creationId xmlns:a16="http://schemas.microsoft.com/office/drawing/2014/main" id="{5A32D2DA-9460-AD47-A046-A558E87714A2}"/>
                </a:ext>
              </a:extLst>
            </p:cNvPr>
            <p:cNvSpPr/>
            <p:nvPr/>
          </p:nvSpPr>
          <p:spPr>
            <a:xfrm>
              <a:off x="8017727" y="2931276"/>
              <a:ext cx="3635297"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594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FD7A-FE49-3847-9B0C-CE9061BE3946}"/>
              </a:ext>
            </a:extLst>
          </p:cNvPr>
          <p:cNvSpPr>
            <a:spLocks noGrp="1"/>
          </p:cNvSpPr>
          <p:nvPr>
            <p:ph type="title"/>
          </p:nvPr>
        </p:nvSpPr>
        <p:spPr/>
        <p:txBody>
          <a:bodyPr/>
          <a:lstStyle/>
          <a:p>
            <a:r>
              <a:rPr lang="en-US" sz="4000" dirty="0" err="1"/>
              <a:t>MoveIt</a:t>
            </a:r>
            <a:r>
              <a:rPr lang="en-US" sz="4000" dirty="0"/>
              <a:t> ! Wizard </a:t>
            </a:r>
            <a:br>
              <a:rPr lang="en-US" sz="4000" dirty="0"/>
            </a:br>
            <a:r>
              <a:rPr lang="en-US" sz="3200" dirty="0"/>
              <a:t>Robot Poses</a:t>
            </a:r>
          </a:p>
        </p:txBody>
      </p:sp>
      <p:pic>
        <p:nvPicPr>
          <p:cNvPr id="5" name="Content Placeholder 4" descr="Graphical user interface&#10;&#10;Description automatically generated">
            <a:extLst>
              <a:ext uri="{FF2B5EF4-FFF2-40B4-BE49-F238E27FC236}">
                <a16:creationId xmlns:a16="http://schemas.microsoft.com/office/drawing/2014/main" id="{6876B747-8C36-7B41-85B4-61041205069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699" t="4003" r="21840" b="48138"/>
          <a:stretch/>
        </p:blipFill>
        <p:spPr>
          <a:xfrm>
            <a:off x="850021" y="2167764"/>
            <a:ext cx="6665901" cy="3760110"/>
          </a:xfrm>
        </p:spPr>
      </p:pic>
      <p:grpSp>
        <p:nvGrpSpPr>
          <p:cNvPr id="7" name="Group 6">
            <a:extLst>
              <a:ext uri="{FF2B5EF4-FFF2-40B4-BE49-F238E27FC236}">
                <a16:creationId xmlns:a16="http://schemas.microsoft.com/office/drawing/2014/main" id="{25D46C40-373F-7544-841A-978F87A2BBC1}"/>
              </a:ext>
            </a:extLst>
          </p:cNvPr>
          <p:cNvGrpSpPr/>
          <p:nvPr/>
        </p:nvGrpSpPr>
        <p:grpSpPr>
          <a:xfrm>
            <a:off x="7817005" y="3038633"/>
            <a:ext cx="3735658" cy="2018371"/>
            <a:chOff x="8017727" y="2921620"/>
            <a:chExt cx="3735658" cy="1449658"/>
          </a:xfrm>
        </p:grpSpPr>
        <p:sp>
          <p:nvSpPr>
            <p:cNvPr id="8" name="TextBox 7">
              <a:extLst>
                <a:ext uri="{FF2B5EF4-FFF2-40B4-BE49-F238E27FC236}">
                  <a16:creationId xmlns:a16="http://schemas.microsoft.com/office/drawing/2014/main" id="{9E2ABFB7-806F-C24F-AD26-CFF4888CC98C}"/>
                </a:ext>
              </a:extLst>
            </p:cNvPr>
            <p:cNvSpPr txBox="1"/>
            <p:nvPr/>
          </p:nvSpPr>
          <p:spPr>
            <a:xfrm>
              <a:off x="8153133" y="2999007"/>
              <a:ext cx="3534936" cy="783719"/>
            </a:xfrm>
            <a:prstGeom prst="rect">
              <a:avLst/>
            </a:prstGeom>
            <a:noFill/>
          </p:spPr>
          <p:txBody>
            <a:bodyPr wrap="square" rtlCol="0">
              <a:spAutoFit/>
            </a:bodyPr>
            <a:lstStyle/>
            <a:p>
              <a:pPr algn="just"/>
              <a:r>
                <a:rPr lang="en-US" dirty="0"/>
                <a:t>This screen is used to preprogram poses in the planner. If you plan to travel to the same position repeatedly it is easier to encode it once and then access to it without using  by its keyword.</a:t>
              </a:r>
            </a:p>
          </p:txBody>
        </p:sp>
        <p:sp>
          <p:nvSpPr>
            <p:cNvPr id="9" name="Rounded Rectangle 8">
              <a:extLst>
                <a:ext uri="{FF2B5EF4-FFF2-40B4-BE49-F238E27FC236}">
                  <a16:creationId xmlns:a16="http://schemas.microsoft.com/office/drawing/2014/main" id="{EFB71384-12CC-904E-BFED-D94F24C34376}"/>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9559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a:xfrm>
            <a:off x="1597151" y="365125"/>
            <a:ext cx="8177470" cy="1325563"/>
          </a:xfrm>
        </p:spPr>
        <p:txBody>
          <a:bodyPr/>
          <a:lstStyle/>
          <a:p>
            <a:r>
              <a:rPr lang="en-US" sz="4000" dirty="0" err="1"/>
              <a:t>MoveIt</a:t>
            </a:r>
            <a:r>
              <a:rPr lang="en-US" sz="4000" dirty="0"/>
              <a:t>! Wizard </a:t>
            </a:r>
            <a:br>
              <a:rPr lang="en-US" sz="4000" dirty="0"/>
            </a:br>
            <a:r>
              <a:rPr lang="en-US" sz="3200" dirty="0"/>
              <a:t>Perception</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32E8CBE1-996C-C740-9D39-E6993AD001D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9726" r="48826" b="57686"/>
          <a:stretch/>
        </p:blipFill>
        <p:spPr>
          <a:xfrm>
            <a:off x="1100698" y="2019126"/>
            <a:ext cx="6169453" cy="3612240"/>
          </a:xfrm>
        </p:spPr>
      </p:pic>
      <p:grpSp>
        <p:nvGrpSpPr>
          <p:cNvPr id="7" name="Group 6">
            <a:extLst>
              <a:ext uri="{FF2B5EF4-FFF2-40B4-BE49-F238E27FC236}">
                <a16:creationId xmlns:a16="http://schemas.microsoft.com/office/drawing/2014/main" id="{AA67AE90-9FFB-E048-B38C-99CC4F8BF0A5}"/>
              </a:ext>
            </a:extLst>
          </p:cNvPr>
          <p:cNvGrpSpPr/>
          <p:nvPr/>
        </p:nvGrpSpPr>
        <p:grpSpPr>
          <a:xfrm>
            <a:off x="7862187" y="2754728"/>
            <a:ext cx="3433998" cy="2141035"/>
            <a:chOff x="8017727" y="2921620"/>
            <a:chExt cx="3735658" cy="1449658"/>
          </a:xfrm>
        </p:grpSpPr>
        <p:sp>
          <p:nvSpPr>
            <p:cNvPr id="8" name="TextBox 7">
              <a:extLst>
                <a:ext uri="{FF2B5EF4-FFF2-40B4-BE49-F238E27FC236}">
                  <a16:creationId xmlns:a16="http://schemas.microsoft.com/office/drawing/2014/main" id="{8F950930-9F0A-C14E-ABAA-6A44D2759D55}"/>
                </a:ext>
              </a:extLst>
            </p:cNvPr>
            <p:cNvSpPr txBox="1"/>
            <p:nvPr/>
          </p:nvSpPr>
          <p:spPr>
            <a:xfrm>
              <a:off x="8118088" y="2940714"/>
              <a:ext cx="3534936" cy="979043"/>
            </a:xfrm>
            <a:prstGeom prst="rect">
              <a:avLst/>
            </a:prstGeom>
            <a:noFill/>
          </p:spPr>
          <p:txBody>
            <a:bodyPr wrap="square" rtlCol="0">
              <a:spAutoFit/>
            </a:bodyPr>
            <a:lstStyle/>
            <a:p>
              <a:pPr algn="just"/>
              <a:r>
                <a:rPr lang="en-US" dirty="0"/>
                <a:t>You can include perception to you planner by linking either a point cloud or a 3D camera. In that case obstacles detected will be represented as voxels in  the planning space. Any plan derived will avoid those obstacles.</a:t>
              </a:r>
            </a:p>
          </p:txBody>
        </p:sp>
        <p:sp>
          <p:nvSpPr>
            <p:cNvPr id="9" name="Rounded Rectangle 8">
              <a:extLst>
                <a:ext uri="{FF2B5EF4-FFF2-40B4-BE49-F238E27FC236}">
                  <a16:creationId xmlns:a16="http://schemas.microsoft.com/office/drawing/2014/main" id="{AFA91379-C9A4-7040-89F5-4088905AD6A0}"/>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7123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9580-F224-6A46-9971-3A624FB653D8}"/>
              </a:ext>
            </a:extLst>
          </p:cNvPr>
          <p:cNvSpPr>
            <a:spLocks noGrp="1"/>
          </p:cNvSpPr>
          <p:nvPr>
            <p:ph type="title"/>
          </p:nvPr>
        </p:nvSpPr>
        <p:spPr/>
        <p:txBody>
          <a:bodyPr/>
          <a:lstStyle/>
          <a:p>
            <a:r>
              <a:rPr lang="en-US" sz="4000" dirty="0" err="1"/>
              <a:t>MoveIt</a:t>
            </a:r>
            <a:r>
              <a:rPr lang="en-US" sz="4000" dirty="0"/>
              <a:t>! Wizard </a:t>
            </a:r>
            <a:br>
              <a:rPr lang="en-US" dirty="0"/>
            </a:br>
            <a:r>
              <a:rPr lang="en-US" sz="3200" dirty="0"/>
              <a:t>Passive Joints</a:t>
            </a:r>
          </a:p>
        </p:txBody>
      </p:sp>
      <p:pic>
        <p:nvPicPr>
          <p:cNvPr id="5" name="Content Placeholder 4" descr="Graphical user interface, application, Word&#10;&#10;Description automatically generated">
            <a:extLst>
              <a:ext uri="{FF2B5EF4-FFF2-40B4-BE49-F238E27FC236}">
                <a16:creationId xmlns:a16="http://schemas.microsoft.com/office/drawing/2014/main" id="{89621933-3B33-8243-A05B-56ADE9AF760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726" t="3456" r="21781" b="20090"/>
          <a:stretch/>
        </p:blipFill>
        <p:spPr>
          <a:xfrm>
            <a:off x="758282" y="1901282"/>
            <a:ext cx="6767163" cy="4332249"/>
          </a:xfrm>
        </p:spPr>
      </p:pic>
      <p:grpSp>
        <p:nvGrpSpPr>
          <p:cNvPr id="7" name="Group 6">
            <a:extLst>
              <a:ext uri="{FF2B5EF4-FFF2-40B4-BE49-F238E27FC236}">
                <a16:creationId xmlns:a16="http://schemas.microsoft.com/office/drawing/2014/main" id="{E590E769-5EA7-9A41-8EC9-3838455EA3DA}"/>
              </a:ext>
            </a:extLst>
          </p:cNvPr>
          <p:cNvGrpSpPr/>
          <p:nvPr/>
        </p:nvGrpSpPr>
        <p:grpSpPr>
          <a:xfrm>
            <a:off x="8028878" y="2681866"/>
            <a:ext cx="3735658" cy="2771079"/>
            <a:chOff x="8017727" y="2921620"/>
            <a:chExt cx="3735658" cy="1449658"/>
          </a:xfrm>
        </p:grpSpPr>
        <p:sp>
          <p:nvSpPr>
            <p:cNvPr id="8" name="TextBox 7">
              <a:extLst>
                <a:ext uri="{FF2B5EF4-FFF2-40B4-BE49-F238E27FC236}">
                  <a16:creationId xmlns:a16="http://schemas.microsoft.com/office/drawing/2014/main" id="{74DC8F1A-443B-244C-BE2B-4024E5996FB6}"/>
                </a:ext>
              </a:extLst>
            </p:cNvPr>
            <p:cNvSpPr txBox="1"/>
            <p:nvPr/>
          </p:nvSpPr>
          <p:spPr>
            <a:xfrm>
              <a:off x="8085825" y="3045918"/>
              <a:ext cx="3534936" cy="1005300"/>
            </a:xfrm>
            <a:prstGeom prst="rect">
              <a:avLst/>
            </a:prstGeom>
            <a:noFill/>
          </p:spPr>
          <p:txBody>
            <a:bodyPr wrap="square" rtlCol="0">
              <a:spAutoFit/>
            </a:bodyPr>
            <a:lstStyle/>
            <a:p>
              <a:pPr algn="just"/>
              <a:r>
                <a:rPr lang="en-US" dirty="0"/>
                <a:t>Passive joints are used to define non-actuated joints, which are not associated to any actuator. In that case the planner will consider the presence of that joint to derive paths and simulate its behavior, but won't provide control actions for them.</a:t>
              </a:r>
            </a:p>
          </p:txBody>
        </p:sp>
        <p:sp>
          <p:nvSpPr>
            <p:cNvPr id="9" name="Rounded Rectangle 8">
              <a:extLst>
                <a:ext uri="{FF2B5EF4-FFF2-40B4-BE49-F238E27FC236}">
                  <a16:creationId xmlns:a16="http://schemas.microsoft.com/office/drawing/2014/main" id="{44CD0FAC-8BBF-CD4D-9BE9-FC0F25D9828F}"/>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94373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366D8-DA66-4441-827B-04290414F1A3}"/>
              </a:ext>
            </a:extLst>
          </p:cNvPr>
          <p:cNvSpPr>
            <a:spLocks noGrp="1"/>
          </p:cNvSpPr>
          <p:nvPr>
            <p:ph type="title"/>
          </p:nvPr>
        </p:nvSpPr>
        <p:spPr/>
        <p:txBody>
          <a:bodyPr/>
          <a:lstStyle/>
          <a:p>
            <a:r>
              <a:rPr lang="en-US" sz="4000" dirty="0" err="1"/>
              <a:t>MoveIt</a:t>
            </a:r>
            <a:r>
              <a:rPr lang="en-US" sz="4000" dirty="0"/>
              <a:t>! Wizard</a:t>
            </a:r>
            <a:br>
              <a:rPr lang="en-US" dirty="0"/>
            </a:br>
            <a:r>
              <a:rPr lang="en-US" sz="3200" dirty="0"/>
              <a:t>Plan Groups</a:t>
            </a:r>
          </a:p>
        </p:txBody>
      </p:sp>
      <p:pic>
        <p:nvPicPr>
          <p:cNvPr id="4" name="Content Placeholder 3" descr="Graphical user interface, application, Word&#10;&#10;Description automatically generated">
            <a:extLst>
              <a:ext uri="{FF2B5EF4-FFF2-40B4-BE49-F238E27FC236}">
                <a16:creationId xmlns:a16="http://schemas.microsoft.com/office/drawing/2014/main" id="{3A370548-8F7A-4F48-9199-66B0D1162F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565" t="4014" r="22101" b="50225"/>
          <a:stretch/>
        </p:blipFill>
        <p:spPr>
          <a:xfrm>
            <a:off x="1597152" y="1690688"/>
            <a:ext cx="8363415" cy="3212178"/>
          </a:xfrm>
          <a:prstGeom prst="rect">
            <a:avLst/>
          </a:prstGeom>
        </p:spPr>
      </p:pic>
      <p:grpSp>
        <p:nvGrpSpPr>
          <p:cNvPr id="6" name="Group 5">
            <a:extLst>
              <a:ext uri="{FF2B5EF4-FFF2-40B4-BE49-F238E27FC236}">
                <a16:creationId xmlns:a16="http://schemas.microsoft.com/office/drawing/2014/main" id="{F01F395D-1793-854A-9A43-9C62A007B0C5}"/>
              </a:ext>
            </a:extLst>
          </p:cNvPr>
          <p:cNvGrpSpPr/>
          <p:nvPr/>
        </p:nvGrpSpPr>
        <p:grpSpPr>
          <a:xfrm>
            <a:off x="1597152" y="5043143"/>
            <a:ext cx="8363414" cy="1301959"/>
            <a:chOff x="8017727" y="2921620"/>
            <a:chExt cx="3735658" cy="1592356"/>
          </a:xfrm>
        </p:grpSpPr>
        <p:sp>
          <p:nvSpPr>
            <p:cNvPr id="7" name="TextBox 6">
              <a:extLst>
                <a:ext uri="{FF2B5EF4-FFF2-40B4-BE49-F238E27FC236}">
                  <a16:creationId xmlns:a16="http://schemas.microsoft.com/office/drawing/2014/main" id="{21A4B9C0-2EEB-714F-97E0-480AA61F10D7}"/>
                </a:ext>
              </a:extLst>
            </p:cNvPr>
            <p:cNvSpPr txBox="1"/>
            <p:nvPr/>
          </p:nvSpPr>
          <p:spPr>
            <a:xfrm>
              <a:off x="8085825" y="3005004"/>
              <a:ext cx="3534936" cy="1468058"/>
            </a:xfrm>
            <a:prstGeom prst="rect">
              <a:avLst/>
            </a:prstGeom>
            <a:noFill/>
          </p:spPr>
          <p:txBody>
            <a:bodyPr wrap="square" rtlCol="0">
              <a:spAutoFit/>
            </a:bodyPr>
            <a:lstStyle/>
            <a:p>
              <a:pPr algn="just"/>
              <a:r>
                <a:rPr lang="en-US" dirty="0" err="1"/>
                <a:t>MoveIt</a:t>
              </a:r>
              <a:r>
                <a:rPr lang="en-US" dirty="0"/>
                <a:t>! Allow subdivisions of joints into groups so that you can plan movements affecting only a subset of the robot, diminishing the computational time. It is common to, at least, define two subgroups so that arm and tool can be used independently.</a:t>
              </a:r>
            </a:p>
          </p:txBody>
        </p:sp>
        <p:sp>
          <p:nvSpPr>
            <p:cNvPr id="8" name="Rounded Rectangle 7">
              <a:extLst>
                <a:ext uri="{FF2B5EF4-FFF2-40B4-BE49-F238E27FC236}">
                  <a16:creationId xmlns:a16="http://schemas.microsoft.com/office/drawing/2014/main" id="{6ABF06A1-FF4A-854C-8759-860C88F872D4}"/>
                </a:ext>
              </a:extLst>
            </p:cNvPr>
            <p:cNvSpPr/>
            <p:nvPr/>
          </p:nvSpPr>
          <p:spPr>
            <a:xfrm>
              <a:off x="8017727" y="2921620"/>
              <a:ext cx="3735658" cy="1592356"/>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8332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 </a:t>
            </a:r>
            <a:br>
              <a:rPr lang="en-US" dirty="0"/>
            </a:br>
            <a:r>
              <a:rPr lang="en-US" sz="3200" dirty="0" err="1"/>
              <a:t>Rviz</a:t>
            </a:r>
            <a:r>
              <a:rPr lang="en-US" sz="3200" dirty="0"/>
              <a:t> Interface</a:t>
            </a:r>
          </a:p>
        </p:txBody>
      </p:sp>
      <p:sp>
        <p:nvSpPr>
          <p:cNvPr id="4" name="Content Placeholder 3">
            <a:extLst>
              <a:ext uri="{FF2B5EF4-FFF2-40B4-BE49-F238E27FC236}">
                <a16:creationId xmlns:a16="http://schemas.microsoft.com/office/drawing/2014/main" id="{1A6BBB24-EB7C-EF4C-85BF-95EE3B1B3D5A}"/>
              </a:ext>
            </a:extLst>
          </p:cNvPr>
          <p:cNvSpPr>
            <a:spLocks noGrp="1"/>
          </p:cNvSpPr>
          <p:nvPr>
            <p:ph idx="1"/>
          </p:nvPr>
        </p:nvSpPr>
        <p:spPr>
          <a:xfrm>
            <a:off x="838200" y="1825625"/>
            <a:ext cx="10515600" cy="2172634"/>
          </a:xfrm>
        </p:spPr>
        <p:txBody>
          <a:bodyPr/>
          <a:lstStyle/>
          <a:p>
            <a:pPr algn="just"/>
            <a:r>
              <a:rPr lang="en-US" dirty="0"/>
              <a:t>Most of the tools available in </a:t>
            </a:r>
            <a:r>
              <a:rPr lang="en-US" dirty="0" err="1"/>
              <a:t>MoveIt</a:t>
            </a:r>
            <a:r>
              <a:rPr lang="en-US" dirty="0"/>
              <a:t> can be applied to either real or simulated robot by sending commands through a visual interface coded in </a:t>
            </a:r>
            <a:r>
              <a:rPr lang="en-US" dirty="0" err="1"/>
              <a:t>Rviz</a:t>
            </a:r>
            <a:r>
              <a:rPr lang="en-US" dirty="0"/>
              <a:t>.</a:t>
            </a:r>
          </a:p>
          <a:p>
            <a:pPr algn="just"/>
            <a:r>
              <a:rPr lang="en-US" dirty="0"/>
              <a:t>It is recommended to code your applications but is useful to test some of the movements beforehand. </a:t>
            </a:r>
          </a:p>
          <a:p>
            <a:pPr marL="0" indent="0">
              <a:buNone/>
            </a:pPr>
            <a:endParaRPr lang="en-US" dirty="0"/>
          </a:p>
        </p:txBody>
      </p:sp>
      <p:grpSp>
        <p:nvGrpSpPr>
          <p:cNvPr id="3" name="Group 2">
            <a:extLst>
              <a:ext uri="{FF2B5EF4-FFF2-40B4-BE49-F238E27FC236}">
                <a16:creationId xmlns:a16="http://schemas.microsoft.com/office/drawing/2014/main" id="{E406EEBE-CB76-724F-A280-D0B954E1A650}"/>
              </a:ext>
            </a:extLst>
          </p:cNvPr>
          <p:cNvGrpSpPr/>
          <p:nvPr/>
        </p:nvGrpSpPr>
        <p:grpSpPr>
          <a:xfrm>
            <a:off x="1607299" y="4404764"/>
            <a:ext cx="8977401" cy="1654985"/>
            <a:chOff x="1034700" y="4416339"/>
            <a:chExt cx="8977401" cy="1654985"/>
          </a:xfrm>
        </p:grpSpPr>
        <p:sp>
          <p:nvSpPr>
            <p:cNvPr id="5" name="Rounded Rectangle 4">
              <a:extLst>
                <a:ext uri="{FF2B5EF4-FFF2-40B4-BE49-F238E27FC236}">
                  <a16:creationId xmlns:a16="http://schemas.microsoft.com/office/drawing/2014/main" id="{5BCAF558-2AF5-7541-B883-16E5021717CA}"/>
                </a:ext>
              </a:extLst>
            </p:cNvPr>
            <p:cNvSpPr/>
            <p:nvPr/>
          </p:nvSpPr>
          <p:spPr>
            <a:xfrm>
              <a:off x="1034700" y="4416339"/>
              <a:ext cx="8977401" cy="1654985"/>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04359124-261F-E848-A1B7-B4E383EC7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376" y="5093665"/>
              <a:ext cx="1129553" cy="3003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botic simulation scenarios with Gazebo and ROS">
              <a:extLst>
                <a:ext uri="{FF2B5EF4-FFF2-40B4-BE49-F238E27FC236}">
                  <a16:creationId xmlns:a16="http://schemas.microsoft.com/office/drawing/2014/main" id="{1DACC8E7-B826-1946-8EAD-47FB2D29D6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228" r="29032"/>
            <a:stretch/>
          </p:blipFill>
          <p:spPr bwMode="auto">
            <a:xfrm>
              <a:off x="1855695" y="4543265"/>
              <a:ext cx="555811" cy="6334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obotic arm outline icon Royalty Free Vector Image">
              <a:extLst>
                <a:ext uri="{FF2B5EF4-FFF2-40B4-BE49-F238E27FC236}">
                  <a16:creationId xmlns:a16="http://schemas.microsoft.com/office/drawing/2014/main" id="{D1CC0006-F637-6D4C-B3C6-DFCE7B40AD1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689" t="12570" r="12455" b="18394"/>
            <a:stretch/>
          </p:blipFill>
          <p:spPr bwMode="auto">
            <a:xfrm>
              <a:off x="1816765" y="5320612"/>
              <a:ext cx="633669" cy="6068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 ros-visualization/rviz: ROS 3D Robot Visualizer">
              <a:extLst>
                <a:ext uri="{FF2B5EF4-FFF2-40B4-BE49-F238E27FC236}">
                  <a16:creationId xmlns:a16="http://schemas.microsoft.com/office/drawing/2014/main" id="{725BEE5D-3B09-EA49-88AF-385F32DB34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0677" y="4879410"/>
              <a:ext cx="1129553" cy="7342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oveIt 2 - Realtime Control and ROS2 Migration – ROSIN">
              <a:extLst>
                <a:ext uri="{FF2B5EF4-FFF2-40B4-BE49-F238E27FC236}">
                  <a16:creationId xmlns:a16="http://schemas.microsoft.com/office/drawing/2014/main" id="{2EC8F430-6A88-3149-87A4-D814F78B4D7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779" t="30682" r="20063" b="38838"/>
            <a:stretch/>
          </p:blipFill>
          <p:spPr bwMode="auto">
            <a:xfrm>
              <a:off x="5199520" y="4988959"/>
              <a:ext cx="2183643" cy="4634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 name="Straight Arrow Connector 13">
            <a:extLst>
              <a:ext uri="{FF2B5EF4-FFF2-40B4-BE49-F238E27FC236}">
                <a16:creationId xmlns:a16="http://schemas.microsoft.com/office/drawing/2014/main" id="{5B820AB4-F9CE-914A-8FF8-17B026205D0C}"/>
              </a:ext>
            </a:extLst>
          </p:cNvPr>
          <p:cNvCxnSpPr>
            <a:cxnSpLocks/>
          </p:cNvCxnSpPr>
          <p:nvPr/>
        </p:nvCxnSpPr>
        <p:spPr>
          <a:xfrm flipH="1" flipV="1">
            <a:off x="3030405" y="4848429"/>
            <a:ext cx="677452" cy="381458"/>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09485B-1AD0-2848-AED3-6794DE44193C}"/>
              </a:ext>
            </a:extLst>
          </p:cNvPr>
          <p:cNvCxnSpPr>
            <a:cxnSpLocks/>
          </p:cNvCxnSpPr>
          <p:nvPr/>
        </p:nvCxnSpPr>
        <p:spPr>
          <a:xfrm>
            <a:off x="5189413" y="5236609"/>
            <a:ext cx="563205" cy="0"/>
          </a:xfrm>
          <a:prstGeom prst="straightConnector1">
            <a:avLst/>
          </a:prstGeom>
          <a:ln w="76200">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011C1A2-EF3F-7A40-B703-3D47ABA02D5F}"/>
              </a:ext>
            </a:extLst>
          </p:cNvPr>
          <p:cNvCxnSpPr>
            <a:cxnSpLocks/>
          </p:cNvCxnSpPr>
          <p:nvPr/>
        </p:nvCxnSpPr>
        <p:spPr>
          <a:xfrm flipH="1">
            <a:off x="3023033" y="5254962"/>
            <a:ext cx="686752" cy="380646"/>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9DF599-F330-4748-B9E7-4CB913020138}"/>
              </a:ext>
            </a:extLst>
          </p:cNvPr>
          <p:cNvCxnSpPr>
            <a:cxnSpLocks/>
          </p:cNvCxnSpPr>
          <p:nvPr/>
        </p:nvCxnSpPr>
        <p:spPr>
          <a:xfrm>
            <a:off x="8003985" y="5226964"/>
            <a:ext cx="563205" cy="0"/>
          </a:xfrm>
          <a:prstGeom prst="straightConnector1">
            <a:avLst/>
          </a:prstGeom>
          <a:ln w="76200">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952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tf2 </a:t>
            </a:r>
            <a:br>
              <a:rPr lang="en-US" dirty="0"/>
            </a:br>
            <a:r>
              <a:rPr lang="en-US" sz="3200" dirty="0"/>
              <a:t>Introduction</a:t>
            </a:r>
          </a:p>
        </p:txBody>
      </p:sp>
      <p:sp>
        <p:nvSpPr>
          <p:cNvPr id="3" name="Content Placeholder 2">
            <a:extLst>
              <a:ext uri="{FF2B5EF4-FFF2-40B4-BE49-F238E27FC236}">
                <a16:creationId xmlns:a16="http://schemas.microsoft.com/office/drawing/2014/main" id="{C8C72B71-A702-8B41-A987-4C2A0FAFCD18}"/>
              </a:ext>
            </a:extLst>
          </p:cNvPr>
          <p:cNvSpPr>
            <a:spLocks noGrp="1"/>
          </p:cNvSpPr>
          <p:nvPr>
            <p:ph idx="1"/>
          </p:nvPr>
        </p:nvSpPr>
        <p:spPr/>
        <p:txBody>
          <a:bodyPr>
            <a:normAutofit/>
          </a:bodyPr>
          <a:lstStyle/>
          <a:p>
            <a:pPr marL="0" indent="0" algn="just">
              <a:buNone/>
            </a:pPr>
            <a:r>
              <a:rPr lang="en-US" sz="2400" dirty="0"/>
              <a:t>”</a:t>
            </a:r>
            <a:r>
              <a:rPr lang="en-GB" sz="2400" dirty="0"/>
              <a:t>tf2 maintains the relationship between coordinate frames in a tree structure buffered in time, and lets the user transform points, vectors, etc between any two coordinate frames at any desired point in time.” </a:t>
            </a:r>
            <a:endParaRPr lang="en-US" sz="2400" dirty="0"/>
          </a:p>
        </p:txBody>
      </p:sp>
      <p:pic>
        <p:nvPicPr>
          <p:cNvPr id="9" name="Picture 8" descr="Diagram&#10;&#10;Description automatically generated">
            <a:extLst>
              <a:ext uri="{FF2B5EF4-FFF2-40B4-BE49-F238E27FC236}">
                <a16:creationId xmlns:a16="http://schemas.microsoft.com/office/drawing/2014/main" id="{A48D78CD-6946-C341-8E05-A60FBFDFF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288033"/>
            <a:ext cx="5334000" cy="3029896"/>
          </a:xfrm>
          <a:prstGeom prst="rect">
            <a:avLst/>
          </a:prstGeom>
        </p:spPr>
      </p:pic>
    </p:spTree>
    <p:extLst>
      <p:ext uri="{BB962C8B-B14F-4D97-AF65-F5344CB8AC3E}">
        <p14:creationId xmlns:p14="http://schemas.microsoft.com/office/powerpoint/2010/main" val="248841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a:t>
            </a:r>
            <a:br>
              <a:rPr lang="en-US" dirty="0"/>
            </a:br>
            <a:r>
              <a:rPr lang="en-US" sz="3200" dirty="0" err="1"/>
              <a:t>Rviz</a:t>
            </a:r>
            <a:r>
              <a:rPr lang="en-US" sz="3200" dirty="0"/>
              <a:t> Interface</a:t>
            </a:r>
          </a:p>
        </p:txBody>
      </p:sp>
      <p:pic>
        <p:nvPicPr>
          <p:cNvPr id="9" name="Content Placeholder 8" descr="Graphical user interface, application&#10;&#10;Description automatically generated">
            <a:extLst>
              <a:ext uri="{FF2B5EF4-FFF2-40B4-BE49-F238E27FC236}">
                <a16:creationId xmlns:a16="http://schemas.microsoft.com/office/drawing/2014/main" id="{29EEE364-FDAD-1249-AAB9-DB0A56B468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5416" y="1924865"/>
            <a:ext cx="6968140" cy="3996434"/>
          </a:xfrm>
        </p:spPr>
      </p:pic>
      <p:grpSp>
        <p:nvGrpSpPr>
          <p:cNvPr id="17" name="Group 16">
            <a:extLst>
              <a:ext uri="{FF2B5EF4-FFF2-40B4-BE49-F238E27FC236}">
                <a16:creationId xmlns:a16="http://schemas.microsoft.com/office/drawing/2014/main" id="{0C4208B5-5976-A94C-B8E5-30692AB6D857}"/>
              </a:ext>
            </a:extLst>
          </p:cNvPr>
          <p:cNvGrpSpPr/>
          <p:nvPr/>
        </p:nvGrpSpPr>
        <p:grpSpPr>
          <a:xfrm>
            <a:off x="8062332" y="2549297"/>
            <a:ext cx="3735658" cy="2978306"/>
            <a:chOff x="8017727" y="2921620"/>
            <a:chExt cx="3735658" cy="1571399"/>
          </a:xfrm>
        </p:grpSpPr>
        <p:sp>
          <p:nvSpPr>
            <p:cNvPr id="18" name="TextBox 17">
              <a:extLst>
                <a:ext uri="{FF2B5EF4-FFF2-40B4-BE49-F238E27FC236}">
                  <a16:creationId xmlns:a16="http://schemas.microsoft.com/office/drawing/2014/main" id="{0430C521-B60E-C644-8372-092F58A0905C}"/>
                </a:ext>
              </a:extLst>
            </p:cNvPr>
            <p:cNvSpPr txBox="1"/>
            <p:nvPr/>
          </p:nvSpPr>
          <p:spPr>
            <a:xfrm>
              <a:off x="8118088" y="2982815"/>
              <a:ext cx="3534936" cy="1510204"/>
            </a:xfrm>
            <a:prstGeom prst="rect">
              <a:avLst/>
            </a:prstGeom>
            <a:noFill/>
          </p:spPr>
          <p:txBody>
            <a:bodyPr wrap="square" rtlCol="0">
              <a:spAutoFit/>
            </a:bodyPr>
            <a:lstStyle/>
            <a:p>
              <a:pPr marL="285750" indent="-285750" algn="just">
                <a:buFont typeface="Arial" panose="020B0604020202020204" pitchFamily="34" charset="0"/>
                <a:buChar char="•"/>
              </a:pPr>
              <a:r>
                <a:rPr lang="en-US" dirty="0"/>
                <a:t>API to plan an execute movements though a user interface based on RVIZ.</a:t>
              </a:r>
            </a:p>
            <a:p>
              <a:pPr marL="285750" indent="-285750" algn="just">
                <a:buFont typeface="Arial" panose="020B0604020202020204" pitchFamily="34" charset="0"/>
                <a:buChar char="•"/>
              </a:pPr>
              <a:r>
                <a:rPr lang="en-US" dirty="0"/>
                <a:t>Allows to configure different planning algorithms to drive the robot through the scene.</a:t>
              </a:r>
            </a:p>
            <a:p>
              <a:pPr marL="285750" indent="-285750" algn="just">
                <a:buFont typeface="Arial" panose="020B0604020202020204" pitchFamily="34" charset="0"/>
                <a:buChar char="•"/>
              </a:pPr>
              <a:r>
                <a:rPr lang="en-US" dirty="0"/>
                <a:t>Tool to use the robot without having to code, only using visual tools.</a:t>
              </a:r>
            </a:p>
            <a:p>
              <a:pPr marL="285750" indent="-285750">
                <a:buFont typeface="Arial" panose="020B0604020202020204" pitchFamily="34" charset="0"/>
                <a:buChar char="•"/>
              </a:pPr>
              <a:endParaRPr lang="en-US" dirty="0"/>
            </a:p>
          </p:txBody>
        </p:sp>
        <p:sp>
          <p:nvSpPr>
            <p:cNvPr id="19" name="Rounded Rectangle 18">
              <a:extLst>
                <a:ext uri="{FF2B5EF4-FFF2-40B4-BE49-F238E27FC236}">
                  <a16:creationId xmlns:a16="http://schemas.microsoft.com/office/drawing/2014/main" id="{54AAC407-B254-1C4B-AB60-BB6DC7ECEF1E}"/>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2981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normAutofit/>
          </a:bodyPr>
          <a:lstStyle/>
          <a:p>
            <a:r>
              <a:rPr lang="en-US" sz="4000" dirty="0" err="1"/>
              <a:t>MoveIt</a:t>
            </a:r>
            <a:r>
              <a:rPr lang="en-US" sz="4000" dirty="0"/>
              <a:t>! </a:t>
            </a:r>
            <a:br>
              <a:rPr lang="en-US" dirty="0"/>
            </a:br>
            <a:r>
              <a:rPr lang="en-US" sz="3200" dirty="0" err="1"/>
              <a:t>Rviz</a:t>
            </a:r>
            <a:r>
              <a:rPr lang="en-US" sz="3200" dirty="0"/>
              <a:t> Interface</a:t>
            </a:r>
          </a:p>
        </p:txBody>
      </p:sp>
      <p:pic>
        <p:nvPicPr>
          <p:cNvPr id="9" name="Content Placeholder 8" descr="Graphical user interface, application&#10;&#10;Description automatically generated">
            <a:extLst>
              <a:ext uri="{FF2B5EF4-FFF2-40B4-BE49-F238E27FC236}">
                <a16:creationId xmlns:a16="http://schemas.microsoft.com/office/drawing/2014/main" id="{29EEE364-FDAD-1249-AAB9-DB0A56B4688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9541" r="62429"/>
          <a:stretch/>
        </p:blipFill>
        <p:spPr>
          <a:xfrm>
            <a:off x="805416" y="1903732"/>
            <a:ext cx="6631325" cy="4095624"/>
          </a:xfrm>
        </p:spPr>
      </p:pic>
      <p:grpSp>
        <p:nvGrpSpPr>
          <p:cNvPr id="17" name="Group 16">
            <a:extLst>
              <a:ext uri="{FF2B5EF4-FFF2-40B4-BE49-F238E27FC236}">
                <a16:creationId xmlns:a16="http://schemas.microsoft.com/office/drawing/2014/main" id="{0C4208B5-5976-A94C-B8E5-30692AB6D857}"/>
              </a:ext>
            </a:extLst>
          </p:cNvPr>
          <p:cNvGrpSpPr/>
          <p:nvPr/>
        </p:nvGrpSpPr>
        <p:grpSpPr>
          <a:xfrm>
            <a:off x="7932308" y="2984798"/>
            <a:ext cx="3735658" cy="1933492"/>
            <a:chOff x="8017727" y="2921620"/>
            <a:chExt cx="3735658" cy="1449658"/>
          </a:xfrm>
        </p:grpSpPr>
        <p:sp>
          <p:nvSpPr>
            <p:cNvPr id="18" name="TextBox 17">
              <a:extLst>
                <a:ext uri="{FF2B5EF4-FFF2-40B4-BE49-F238E27FC236}">
                  <a16:creationId xmlns:a16="http://schemas.microsoft.com/office/drawing/2014/main" id="{0430C521-B60E-C644-8372-092F58A0905C}"/>
                </a:ext>
              </a:extLst>
            </p:cNvPr>
            <p:cNvSpPr txBox="1"/>
            <p:nvPr/>
          </p:nvSpPr>
          <p:spPr>
            <a:xfrm>
              <a:off x="8118088" y="2982815"/>
              <a:ext cx="3534936" cy="1071757"/>
            </a:xfrm>
            <a:prstGeom prst="rect">
              <a:avLst/>
            </a:prstGeom>
            <a:noFill/>
          </p:spPr>
          <p:txBody>
            <a:bodyPr wrap="square" rtlCol="0">
              <a:spAutoFit/>
            </a:bodyPr>
            <a:lstStyle/>
            <a:p>
              <a:pPr algn="just"/>
              <a:r>
                <a:rPr lang="en-US" dirty="0"/>
                <a:t>Main window of the API, allows setting up the connection to a real robot, configure the planner by choosing from a list of available algorithms and set up the center of a workspace.</a:t>
              </a:r>
            </a:p>
            <a:p>
              <a:pPr marL="285750" indent="-285750">
                <a:buFont typeface="Arial" panose="020B0604020202020204" pitchFamily="34" charset="0"/>
                <a:buChar char="•"/>
              </a:pPr>
              <a:endParaRPr lang="en-US" dirty="0"/>
            </a:p>
          </p:txBody>
        </p:sp>
        <p:sp>
          <p:nvSpPr>
            <p:cNvPr id="19" name="Rounded Rectangle 18">
              <a:extLst>
                <a:ext uri="{FF2B5EF4-FFF2-40B4-BE49-F238E27FC236}">
                  <a16:creationId xmlns:a16="http://schemas.microsoft.com/office/drawing/2014/main" id="{54AAC407-B254-1C4B-AB60-BB6DC7ECEF1E}"/>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4920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5F99-BD3D-AC42-8E0A-14E001697E99}"/>
              </a:ext>
            </a:extLst>
          </p:cNvPr>
          <p:cNvSpPr>
            <a:spLocks noGrp="1"/>
          </p:cNvSpPr>
          <p:nvPr>
            <p:ph type="title"/>
          </p:nvPr>
        </p:nvSpPr>
        <p:spPr/>
        <p:txBody>
          <a:bodyPr/>
          <a:lstStyle/>
          <a:p>
            <a:r>
              <a:rPr lang="en-US" sz="4000" dirty="0" err="1">
                <a:solidFill>
                  <a:prstClr val="black"/>
                </a:solidFill>
              </a:rPr>
              <a:t>MoveIt</a:t>
            </a:r>
            <a:r>
              <a:rPr lang="en-US" sz="4000" dirty="0">
                <a:solidFill>
                  <a:prstClr val="black"/>
                </a:solidFill>
              </a:rPr>
              <a:t>! </a:t>
            </a:r>
            <a:br>
              <a:rPr lang="en-US" dirty="0">
                <a:solidFill>
                  <a:prstClr val="black"/>
                </a:solidFill>
              </a:rPr>
            </a:br>
            <a:r>
              <a:rPr lang="en-US" sz="3200" dirty="0" err="1">
                <a:solidFill>
                  <a:prstClr val="black"/>
                </a:solidFill>
              </a:rPr>
              <a:t>Rviz</a:t>
            </a:r>
            <a:r>
              <a:rPr lang="en-US" sz="3200" dirty="0">
                <a:solidFill>
                  <a:prstClr val="black"/>
                </a:solidFill>
              </a:rPr>
              <a:t> Interface</a:t>
            </a:r>
            <a:endParaRPr lang="en-US" dirty="0"/>
          </a:p>
        </p:txBody>
      </p:sp>
      <p:pic>
        <p:nvPicPr>
          <p:cNvPr id="5" name="Content Placeholder 4" descr="Graphical user interface&#10;&#10;Description automatically generated">
            <a:extLst>
              <a:ext uri="{FF2B5EF4-FFF2-40B4-BE49-F238E27FC236}">
                <a16:creationId xmlns:a16="http://schemas.microsoft.com/office/drawing/2014/main" id="{1232CB4D-6EB5-9942-B782-FBA2BEB3DFA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589" r="62749" b="2610"/>
          <a:stretch/>
        </p:blipFill>
        <p:spPr>
          <a:xfrm>
            <a:off x="905778" y="1935944"/>
            <a:ext cx="6847708" cy="4000843"/>
          </a:xfrm>
        </p:spPr>
      </p:pic>
      <p:grpSp>
        <p:nvGrpSpPr>
          <p:cNvPr id="7" name="Group 6">
            <a:extLst>
              <a:ext uri="{FF2B5EF4-FFF2-40B4-BE49-F238E27FC236}">
                <a16:creationId xmlns:a16="http://schemas.microsoft.com/office/drawing/2014/main" id="{67D78578-F160-B748-9B3C-6B90DABC8BE3}"/>
              </a:ext>
            </a:extLst>
          </p:cNvPr>
          <p:cNvGrpSpPr/>
          <p:nvPr/>
        </p:nvGrpSpPr>
        <p:grpSpPr>
          <a:xfrm>
            <a:off x="8118088" y="2852512"/>
            <a:ext cx="3735658" cy="2167705"/>
            <a:chOff x="8017727" y="2921620"/>
            <a:chExt cx="3735658" cy="1449658"/>
          </a:xfrm>
        </p:grpSpPr>
        <p:sp>
          <p:nvSpPr>
            <p:cNvPr id="8" name="TextBox 7">
              <a:extLst>
                <a:ext uri="{FF2B5EF4-FFF2-40B4-BE49-F238E27FC236}">
                  <a16:creationId xmlns:a16="http://schemas.microsoft.com/office/drawing/2014/main" id="{0D5FF5CE-62FD-1A43-840A-93544607FBFD}"/>
                </a:ext>
              </a:extLst>
            </p:cNvPr>
            <p:cNvSpPr txBox="1"/>
            <p:nvPr/>
          </p:nvSpPr>
          <p:spPr>
            <a:xfrm>
              <a:off x="8118088" y="2982815"/>
              <a:ext cx="3534936" cy="736027"/>
            </a:xfrm>
            <a:prstGeom prst="rect">
              <a:avLst/>
            </a:prstGeom>
            <a:noFill/>
          </p:spPr>
          <p:txBody>
            <a:bodyPr wrap="square" rtlCol="0">
              <a:spAutoFit/>
            </a:bodyPr>
            <a:lstStyle/>
            <a:p>
              <a:r>
                <a:rPr lang="en-US" dirty="0"/>
                <a:t>The ”Plan” window is used to limit some aspects from the planner, to adapt its performance to the needs of the user. Once the planner is set up you can either plan or execute a path for any of the groups defined in the set up step.</a:t>
              </a:r>
            </a:p>
          </p:txBody>
        </p:sp>
        <p:sp>
          <p:nvSpPr>
            <p:cNvPr id="9" name="Rounded Rectangle 8">
              <a:extLst>
                <a:ext uri="{FF2B5EF4-FFF2-40B4-BE49-F238E27FC236}">
                  <a16:creationId xmlns:a16="http://schemas.microsoft.com/office/drawing/2014/main" id="{51A6E46A-CC5B-D747-9662-9813B6893EFC}"/>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4870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C4BFFB55-86F3-524B-B040-00833E8253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589" r="62749" b="2610"/>
          <a:stretch/>
        </p:blipFill>
        <p:spPr>
          <a:xfrm>
            <a:off x="805416" y="1935944"/>
            <a:ext cx="6630336" cy="4063412"/>
          </a:xfrm>
        </p:spPr>
      </p:pic>
      <p:sp>
        <p:nvSpPr>
          <p:cNvPr id="2" name="Title 1">
            <a:extLst>
              <a:ext uri="{FF2B5EF4-FFF2-40B4-BE49-F238E27FC236}">
                <a16:creationId xmlns:a16="http://schemas.microsoft.com/office/drawing/2014/main" id="{33C67642-05E2-C848-97CF-42A27165C7DA}"/>
              </a:ext>
            </a:extLst>
          </p:cNvPr>
          <p:cNvSpPr>
            <a:spLocks noGrp="1"/>
          </p:cNvSpPr>
          <p:nvPr>
            <p:ph type="title"/>
          </p:nvPr>
        </p:nvSpPr>
        <p:spPr/>
        <p:txBody>
          <a:bodyPr/>
          <a:lstStyle/>
          <a:p>
            <a:r>
              <a:rPr lang="en-US" sz="4000" dirty="0" err="1">
                <a:solidFill>
                  <a:prstClr val="black"/>
                </a:solidFill>
              </a:rPr>
              <a:t>MoveIt</a:t>
            </a:r>
            <a:r>
              <a:rPr lang="en-US" sz="4000" dirty="0">
                <a:solidFill>
                  <a:prstClr val="black"/>
                </a:solidFill>
              </a:rPr>
              <a:t>! </a:t>
            </a:r>
            <a:br>
              <a:rPr lang="en-US" dirty="0">
                <a:solidFill>
                  <a:prstClr val="black"/>
                </a:solidFill>
              </a:rPr>
            </a:br>
            <a:r>
              <a:rPr lang="en-US" sz="3200" dirty="0" err="1">
                <a:solidFill>
                  <a:prstClr val="black"/>
                </a:solidFill>
              </a:rPr>
              <a:t>Rviz</a:t>
            </a:r>
            <a:r>
              <a:rPr lang="en-US" sz="3200" dirty="0">
                <a:solidFill>
                  <a:prstClr val="black"/>
                </a:solidFill>
              </a:rPr>
              <a:t> Interface</a:t>
            </a:r>
            <a:endParaRPr lang="en-US" dirty="0"/>
          </a:p>
        </p:txBody>
      </p:sp>
      <p:grpSp>
        <p:nvGrpSpPr>
          <p:cNvPr id="15" name="Group 14">
            <a:extLst>
              <a:ext uri="{FF2B5EF4-FFF2-40B4-BE49-F238E27FC236}">
                <a16:creationId xmlns:a16="http://schemas.microsoft.com/office/drawing/2014/main" id="{14A05CD4-F887-0541-9271-62060ECA9EA5}"/>
              </a:ext>
            </a:extLst>
          </p:cNvPr>
          <p:cNvGrpSpPr/>
          <p:nvPr/>
        </p:nvGrpSpPr>
        <p:grpSpPr>
          <a:xfrm>
            <a:off x="7961971" y="2878222"/>
            <a:ext cx="3735658" cy="2178856"/>
            <a:chOff x="8017727" y="2921620"/>
            <a:chExt cx="3735658" cy="1449658"/>
          </a:xfrm>
        </p:grpSpPr>
        <p:sp>
          <p:nvSpPr>
            <p:cNvPr id="16" name="TextBox 15">
              <a:extLst>
                <a:ext uri="{FF2B5EF4-FFF2-40B4-BE49-F238E27FC236}">
                  <a16:creationId xmlns:a16="http://schemas.microsoft.com/office/drawing/2014/main" id="{CAFD82C1-53A3-EA4D-AEB7-C9DC0F89CA80}"/>
                </a:ext>
              </a:extLst>
            </p:cNvPr>
            <p:cNvSpPr txBox="1"/>
            <p:nvPr/>
          </p:nvSpPr>
          <p:spPr>
            <a:xfrm>
              <a:off x="8118088" y="2982815"/>
              <a:ext cx="3534936" cy="736027"/>
            </a:xfrm>
            <a:prstGeom prst="rect">
              <a:avLst/>
            </a:prstGeom>
            <a:noFill/>
          </p:spPr>
          <p:txBody>
            <a:bodyPr wrap="square" rtlCol="0">
              <a:spAutoFit/>
            </a:bodyPr>
            <a:lstStyle/>
            <a:p>
              <a:pPr algn="just"/>
              <a:r>
                <a:rPr lang="en-US" dirty="0"/>
                <a:t>This window allows to place obstacles within the navigation space. Similarly, to what we’ve already seen in the setup phase, this option creates areas in the space that are avoided by the planner. </a:t>
              </a:r>
            </a:p>
          </p:txBody>
        </p:sp>
        <p:sp>
          <p:nvSpPr>
            <p:cNvPr id="17" name="Rounded Rectangle 16">
              <a:extLst>
                <a:ext uri="{FF2B5EF4-FFF2-40B4-BE49-F238E27FC236}">
                  <a16:creationId xmlns:a16="http://schemas.microsoft.com/office/drawing/2014/main" id="{E35F0DDC-DB95-F74E-A67A-0FA17ABCA2DC}"/>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7531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EC6527CC-C246-8B4D-830B-279CDFF7D19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9" t="59287" r="62489" b="2509"/>
          <a:stretch/>
        </p:blipFill>
        <p:spPr>
          <a:xfrm>
            <a:off x="814007" y="1896919"/>
            <a:ext cx="6631324" cy="4102437"/>
          </a:xfrm>
          <a:prstGeom prst="rect">
            <a:avLst/>
          </a:prstGeom>
        </p:spPr>
      </p:pic>
      <p:sp>
        <p:nvSpPr>
          <p:cNvPr id="2" name="Title 1">
            <a:extLst>
              <a:ext uri="{FF2B5EF4-FFF2-40B4-BE49-F238E27FC236}">
                <a16:creationId xmlns:a16="http://schemas.microsoft.com/office/drawing/2014/main" id="{73AF1635-8A58-644E-B66C-EFADFDD8A0A7}"/>
              </a:ext>
            </a:extLst>
          </p:cNvPr>
          <p:cNvSpPr>
            <a:spLocks noGrp="1"/>
          </p:cNvSpPr>
          <p:nvPr>
            <p:ph type="title"/>
          </p:nvPr>
        </p:nvSpPr>
        <p:spPr/>
        <p:txBody>
          <a:bodyPr/>
          <a:lstStyle/>
          <a:p>
            <a:r>
              <a:rPr lang="en-US" sz="4000" dirty="0" err="1">
                <a:solidFill>
                  <a:prstClr val="black"/>
                </a:solidFill>
              </a:rPr>
              <a:t>MoveIt</a:t>
            </a:r>
            <a:r>
              <a:rPr lang="en-US" sz="4000" dirty="0">
                <a:solidFill>
                  <a:prstClr val="black"/>
                </a:solidFill>
              </a:rPr>
              <a:t>! </a:t>
            </a:r>
            <a:br>
              <a:rPr lang="en-US" dirty="0">
                <a:solidFill>
                  <a:prstClr val="black"/>
                </a:solidFill>
              </a:rPr>
            </a:br>
            <a:r>
              <a:rPr lang="en-US" sz="3200" dirty="0" err="1">
                <a:solidFill>
                  <a:prstClr val="black"/>
                </a:solidFill>
              </a:rPr>
              <a:t>Rviz</a:t>
            </a:r>
            <a:r>
              <a:rPr lang="en-US" sz="3200" dirty="0">
                <a:solidFill>
                  <a:prstClr val="black"/>
                </a:solidFill>
              </a:rPr>
              <a:t> Interface</a:t>
            </a:r>
            <a:endParaRPr lang="en-US" dirty="0"/>
          </a:p>
        </p:txBody>
      </p:sp>
      <p:grpSp>
        <p:nvGrpSpPr>
          <p:cNvPr id="7" name="Group 6">
            <a:extLst>
              <a:ext uri="{FF2B5EF4-FFF2-40B4-BE49-F238E27FC236}">
                <a16:creationId xmlns:a16="http://schemas.microsoft.com/office/drawing/2014/main" id="{216D7D3A-5120-FC47-AC87-E8F611BC123E}"/>
              </a:ext>
            </a:extLst>
          </p:cNvPr>
          <p:cNvGrpSpPr/>
          <p:nvPr/>
        </p:nvGrpSpPr>
        <p:grpSpPr>
          <a:xfrm>
            <a:off x="7939668" y="2853133"/>
            <a:ext cx="3735658" cy="2190007"/>
            <a:chOff x="8017727" y="2921620"/>
            <a:chExt cx="3735658" cy="1449658"/>
          </a:xfrm>
        </p:grpSpPr>
        <p:sp>
          <p:nvSpPr>
            <p:cNvPr id="8" name="TextBox 7">
              <a:extLst>
                <a:ext uri="{FF2B5EF4-FFF2-40B4-BE49-F238E27FC236}">
                  <a16:creationId xmlns:a16="http://schemas.microsoft.com/office/drawing/2014/main" id="{47546D69-D000-5544-BAB2-8F5550667C10}"/>
                </a:ext>
              </a:extLst>
            </p:cNvPr>
            <p:cNvSpPr txBox="1"/>
            <p:nvPr/>
          </p:nvSpPr>
          <p:spPr>
            <a:xfrm>
              <a:off x="8118088" y="2982815"/>
              <a:ext cx="3534936" cy="736027"/>
            </a:xfrm>
            <a:prstGeom prst="rect">
              <a:avLst/>
            </a:prstGeom>
            <a:noFill/>
          </p:spPr>
          <p:txBody>
            <a:bodyPr wrap="square" rtlCol="0">
              <a:spAutoFit/>
            </a:bodyPr>
            <a:lstStyle/>
            <a:p>
              <a:pPr algn="just"/>
              <a:r>
                <a:rPr lang="en-US" dirty="0"/>
                <a:t>Menu used to set the value of any joint within the current operational group to a given value. It also allows to set up the value at which the null space is explored, which refers to the number of redundant positions that are explored.</a:t>
              </a:r>
            </a:p>
          </p:txBody>
        </p:sp>
        <p:sp>
          <p:nvSpPr>
            <p:cNvPr id="9" name="Rounded Rectangle 8">
              <a:extLst>
                <a:ext uri="{FF2B5EF4-FFF2-40B4-BE49-F238E27FC236}">
                  <a16:creationId xmlns:a16="http://schemas.microsoft.com/office/drawing/2014/main" id="{730ED48E-1B03-F148-85C6-81ABC288401C}"/>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42925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normAutofit fontScale="90000"/>
          </a:bodyPr>
          <a:lstStyle/>
          <a:p>
            <a:r>
              <a:rPr lang="en-US" dirty="0"/>
              <a:t>Activity</a:t>
            </a:r>
            <a:br>
              <a:rPr lang="en-US" dirty="0"/>
            </a:br>
            <a:r>
              <a:rPr lang="en-US" sz="3600" dirty="0"/>
              <a:t>Controlling the robot through the interface</a:t>
            </a:r>
          </a:p>
        </p:txBody>
      </p:sp>
      <p:sp>
        <p:nvSpPr>
          <p:cNvPr id="3" name="Content Placeholder 2">
            <a:extLst>
              <a:ext uri="{FF2B5EF4-FFF2-40B4-BE49-F238E27FC236}">
                <a16:creationId xmlns:a16="http://schemas.microsoft.com/office/drawing/2014/main" id="{C8C72B71-A702-8B41-A987-4C2A0FAFCD18}"/>
              </a:ext>
            </a:extLst>
          </p:cNvPr>
          <p:cNvSpPr>
            <a:spLocks noGrp="1"/>
          </p:cNvSpPr>
          <p:nvPr>
            <p:ph idx="1"/>
          </p:nvPr>
        </p:nvSpPr>
        <p:spPr/>
        <p:txBody>
          <a:bodyPr/>
          <a:lstStyle/>
          <a:p>
            <a:pPr algn="just"/>
            <a:r>
              <a:rPr lang="en-US" dirty="0"/>
              <a:t>Run the </a:t>
            </a:r>
            <a:r>
              <a:rPr lang="en-US" dirty="0" err="1"/>
              <a:t>Rviz</a:t>
            </a:r>
            <a:r>
              <a:rPr lang="en-US" dirty="0"/>
              <a:t> interface using the package generated in the previous activity.</a:t>
            </a:r>
          </a:p>
          <a:p>
            <a:pPr algn="just"/>
            <a:r>
              <a:rPr lang="en-US" dirty="0"/>
              <a:t>Using the appropriate commands, navigate through the environment and check that the plans avoid the highlighted area. </a:t>
            </a:r>
          </a:p>
        </p:txBody>
      </p:sp>
      <p:grpSp>
        <p:nvGrpSpPr>
          <p:cNvPr id="34" name="Group 33">
            <a:extLst>
              <a:ext uri="{FF2B5EF4-FFF2-40B4-BE49-F238E27FC236}">
                <a16:creationId xmlns:a16="http://schemas.microsoft.com/office/drawing/2014/main" id="{3CCFE4F5-EA99-2E44-B726-232BB889628B}"/>
              </a:ext>
            </a:extLst>
          </p:cNvPr>
          <p:cNvGrpSpPr/>
          <p:nvPr/>
        </p:nvGrpSpPr>
        <p:grpSpPr>
          <a:xfrm>
            <a:off x="2119664" y="3563706"/>
            <a:ext cx="7396886" cy="2579638"/>
            <a:chOff x="2348474" y="3510276"/>
            <a:chExt cx="7396886" cy="2579638"/>
          </a:xfrm>
        </p:grpSpPr>
        <p:grpSp>
          <p:nvGrpSpPr>
            <p:cNvPr id="4" name="Group 3">
              <a:extLst>
                <a:ext uri="{FF2B5EF4-FFF2-40B4-BE49-F238E27FC236}">
                  <a16:creationId xmlns:a16="http://schemas.microsoft.com/office/drawing/2014/main" id="{197D800F-44F4-9341-9CB2-5B380BAD5060}"/>
                </a:ext>
              </a:extLst>
            </p:cNvPr>
            <p:cNvGrpSpPr/>
            <p:nvPr/>
          </p:nvGrpSpPr>
          <p:grpSpPr>
            <a:xfrm>
              <a:off x="2446640" y="3897810"/>
              <a:ext cx="7298720" cy="2192104"/>
              <a:chOff x="1094509" y="4142906"/>
              <a:chExt cx="7298720" cy="2192104"/>
            </a:xfrm>
          </p:grpSpPr>
          <p:sp>
            <p:nvSpPr>
              <p:cNvPr id="5" name="Rounded Rectangle 4">
                <a:extLst>
                  <a:ext uri="{FF2B5EF4-FFF2-40B4-BE49-F238E27FC236}">
                    <a16:creationId xmlns:a16="http://schemas.microsoft.com/office/drawing/2014/main" id="{AAC42D22-19AF-4E4D-8F68-1B93B750BC04}"/>
                  </a:ext>
                </a:extLst>
              </p:cNvPr>
              <p:cNvSpPr/>
              <p:nvPr/>
            </p:nvSpPr>
            <p:spPr>
              <a:xfrm>
                <a:off x="1094509" y="4142906"/>
                <a:ext cx="7298720" cy="2192104"/>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AC261742-CDD6-D04F-BECE-5FAFC29C2F05}"/>
                  </a:ext>
                </a:extLst>
              </p:cNvPr>
              <p:cNvGrpSpPr/>
              <p:nvPr/>
            </p:nvGrpSpPr>
            <p:grpSpPr>
              <a:xfrm>
                <a:off x="6157872" y="4656171"/>
                <a:ext cx="1424532" cy="1179875"/>
                <a:chOff x="6157872" y="4656171"/>
                <a:chExt cx="1424532" cy="1179875"/>
              </a:xfrm>
            </p:grpSpPr>
            <p:pic>
              <p:nvPicPr>
                <p:cNvPr id="16" name="Picture 2" descr="Robotic arm outline icon Royalty Free Vector Image">
                  <a:extLst>
                    <a:ext uri="{FF2B5EF4-FFF2-40B4-BE49-F238E27FC236}">
                      <a16:creationId xmlns:a16="http://schemas.microsoft.com/office/drawing/2014/main" id="{4EAF97A5-277A-F440-AA29-81528ED6A2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89" t="12570" r="12455" b="18394"/>
                <a:stretch/>
              </p:blipFill>
              <p:spPr bwMode="auto">
                <a:xfrm>
                  <a:off x="6157872" y="4656171"/>
                  <a:ext cx="1232033" cy="1179875"/>
                </a:xfrm>
                <a:prstGeom prst="rect">
                  <a:avLst/>
                </a:prstGeom>
                <a:noFill/>
                <a:extLst>
                  <a:ext uri="{909E8E84-426E-40DD-AFC4-6F175D3DCCD1}">
                    <a14:hiddenFill xmlns:a14="http://schemas.microsoft.com/office/drawing/2010/main">
                      <a:solidFill>
                        <a:srgbClr val="FFFFFF"/>
                      </a:solidFill>
                    </a14:hiddenFill>
                  </a:ext>
                </a:extLst>
              </p:spPr>
            </p:pic>
            <p:sp>
              <p:nvSpPr>
                <p:cNvPr id="17" name="Rounded Rectangle 16">
                  <a:extLst>
                    <a:ext uri="{FF2B5EF4-FFF2-40B4-BE49-F238E27FC236}">
                      <a16:creationId xmlns:a16="http://schemas.microsoft.com/office/drawing/2014/main" id="{09482913-C59F-EE4C-8B82-D21D721822D7}"/>
                    </a:ext>
                  </a:extLst>
                </p:cNvPr>
                <p:cNvSpPr/>
                <p:nvPr/>
              </p:nvSpPr>
              <p:spPr>
                <a:xfrm>
                  <a:off x="7354793" y="4774434"/>
                  <a:ext cx="227611" cy="933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9" name="Straight Arrow Connector 18">
              <a:extLst>
                <a:ext uri="{FF2B5EF4-FFF2-40B4-BE49-F238E27FC236}">
                  <a16:creationId xmlns:a16="http://schemas.microsoft.com/office/drawing/2014/main" id="{CC02066C-9C34-F84B-8F41-975DF52F3687}"/>
                </a:ext>
              </a:extLst>
            </p:cNvPr>
            <p:cNvCxnSpPr>
              <a:cxnSpLocks/>
            </p:cNvCxnSpPr>
            <p:nvPr/>
          </p:nvCxnSpPr>
          <p:spPr>
            <a:xfrm>
              <a:off x="5684699" y="5086255"/>
              <a:ext cx="1004711" cy="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3">
              <a:extLst>
                <a:ext uri="{FF2B5EF4-FFF2-40B4-BE49-F238E27FC236}">
                  <a16:creationId xmlns:a16="http://schemas.microsoft.com/office/drawing/2014/main" id="{9386220A-79D5-C543-9337-850AD733B4B5}"/>
                </a:ext>
              </a:extLst>
            </p:cNvPr>
            <p:cNvSpPr txBox="1">
              <a:spLocks/>
            </p:cNvSpPr>
            <p:nvPr/>
          </p:nvSpPr>
          <p:spPr>
            <a:xfrm>
              <a:off x="2348474" y="3510276"/>
              <a:ext cx="3927764" cy="428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solidFill>
                    <a:schemeClr val="accent1"/>
                  </a:solidFill>
                </a:rPr>
                <a:t>Rviz</a:t>
              </a:r>
              <a:r>
                <a:rPr lang="en-US" sz="2000" dirty="0">
                  <a:solidFill>
                    <a:schemeClr val="accent1"/>
                  </a:solidFill>
                </a:rPr>
                <a:t> Interface</a:t>
              </a:r>
            </a:p>
          </p:txBody>
        </p:sp>
      </p:grpSp>
      <p:grpSp>
        <p:nvGrpSpPr>
          <p:cNvPr id="26" name="Group 25">
            <a:extLst>
              <a:ext uri="{FF2B5EF4-FFF2-40B4-BE49-F238E27FC236}">
                <a16:creationId xmlns:a16="http://schemas.microsoft.com/office/drawing/2014/main" id="{A61B7ADB-8DF6-5D45-84AA-2F4058141F93}"/>
              </a:ext>
            </a:extLst>
          </p:cNvPr>
          <p:cNvGrpSpPr/>
          <p:nvPr/>
        </p:nvGrpSpPr>
        <p:grpSpPr>
          <a:xfrm>
            <a:off x="2390440" y="4233990"/>
            <a:ext cx="2607659" cy="1552518"/>
            <a:chOff x="2330526" y="3917830"/>
            <a:chExt cx="3201319" cy="1949570"/>
          </a:xfrm>
        </p:grpSpPr>
        <p:grpSp>
          <p:nvGrpSpPr>
            <p:cNvPr id="28" name="Group 27">
              <a:extLst>
                <a:ext uri="{FF2B5EF4-FFF2-40B4-BE49-F238E27FC236}">
                  <a16:creationId xmlns:a16="http://schemas.microsoft.com/office/drawing/2014/main" id="{4B5419AA-CA72-6842-B99C-A39381C09705}"/>
                </a:ext>
              </a:extLst>
            </p:cNvPr>
            <p:cNvGrpSpPr/>
            <p:nvPr/>
          </p:nvGrpSpPr>
          <p:grpSpPr>
            <a:xfrm>
              <a:off x="2495550" y="4286249"/>
              <a:ext cx="1562100" cy="1581151"/>
              <a:chOff x="2495550" y="4286249"/>
              <a:chExt cx="1562100" cy="1581151"/>
            </a:xfrm>
          </p:grpSpPr>
          <p:sp>
            <p:nvSpPr>
              <p:cNvPr id="32" name="Rounded Rectangle 31">
                <a:extLst>
                  <a:ext uri="{FF2B5EF4-FFF2-40B4-BE49-F238E27FC236}">
                    <a16:creationId xmlns:a16="http://schemas.microsoft.com/office/drawing/2014/main" id="{A7D086C2-D1C1-8C4A-9CD8-7FD364F1F8EF}"/>
                  </a:ext>
                </a:extLst>
              </p:cNvPr>
              <p:cNvSpPr/>
              <p:nvPr/>
            </p:nvSpPr>
            <p:spPr>
              <a:xfrm>
                <a:off x="2495550" y="4286249"/>
                <a:ext cx="1562100" cy="1581151"/>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2" descr="Robotic arm outline icon Royalty Free Vector Image">
                <a:extLst>
                  <a:ext uri="{FF2B5EF4-FFF2-40B4-BE49-F238E27FC236}">
                    <a16:creationId xmlns:a16="http://schemas.microsoft.com/office/drawing/2014/main" id="{449BED6A-9F09-554C-94ED-2BB8349E44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89" t="12570" r="12455" b="18394"/>
              <a:stretch/>
            </p:blipFill>
            <p:spPr bwMode="auto">
              <a:xfrm>
                <a:off x="2680421" y="4498124"/>
                <a:ext cx="1232033" cy="1179875"/>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Rounded Rectangle 28">
              <a:extLst>
                <a:ext uri="{FF2B5EF4-FFF2-40B4-BE49-F238E27FC236}">
                  <a16:creationId xmlns:a16="http://schemas.microsoft.com/office/drawing/2014/main" id="{3E87CBB9-3766-8143-8837-6E4B40D9FDC6}"/>
                </a:ext>
              </a:extLst>
            </p:cNvPr>
            <p:cNvSpPr/>
            <p:nvPr/>
          </p:nvSpPr>
          <p:spPr>
            <a:xfrm>
              <a:off x="5300839" y="4311862"/>
              <a:ext cx="231006" cy="211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5E0133AC-017B-9048-AAAA-A52442052EC3}"/>
                </a:ext>
              </a:extLst>
            </p:cNvPr>
            <p:cNvCxnSpPr>
              <a:cxnSpLocks/>
            </p:cNvCxnSpPr>
            <p:nvPr/>
          </p:nvCxnSpPr>
          <p:spPr>
            <a:xfrm flipH="1">
              <a:off x="4267200" y="4505185"/>
              <a:ext cx="824089" cy="447815"/>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3">
              <a:extLst>
                <a:ext uri="{FF2B5EF4-FFF2-40B4-BE49-F238E27FC236}">
                  <a16:creationId xmlns:a16="http://schemas.microsoft.com/office/drawing/2014/main" id="{FE3D697F-94E1-7B4E-A382-DB1D455E0B87}"/>
                </a:ext>
              </a:extLst>
            </p:cNvPr>
            <p:cNvSpPr txBox="1">
              <a:spLocks/>
            </p:cNvSpPr>
            <p:nvPr/>
          </p:nvSpPr>
          <p:spPr>
            <a:xfrm>
              <a:off x="2330526" y="3917830"/>
              <a:ext cx="888924" cy="36841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1"/>
                  </a:solidFill>
                </a:rPr>
                <a:t>World</a:t>
              </a:r>
            </a:p>
          </p:txBody>
        </p:sp>
      </p:grpSp>
    </p:spTree>
    <p:extLst>
      <p:ext uri="{BB962C8B-B14F-4D97-AF65-F5344CB8AC3E}">
        <p14:creationId xmlns:p14="http://schemas.microsoft.com/office/powerpoint/2010/main" val="4164101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 </a:t>
            </a:r>
            <a:br>
              <a:rPr lang="en-US" dirty="0"/>
            </a:br>
            <a:r>
              <a:rPr lang="en-US" sz="3200" dirty="0"/>
              <a:t>Python API</a:t>
            </a:r>
          </a:p>
        </p:txBody>
      </p:sp>
      <p:sp>
        <p:nvSpPr>
          <p:cNvPr id="4" name="Content Placeholder 3">
            <a:extLst>
              <a:ext uri="{FF2B5EF4-FFF2-40B4-BE49-F238E27FC236}">
                <a16:creationId xmlns:a16="http://schemas.microsoft.com/office/drawing/2014/main" id="{73AD5017-DCE4-8D44-BD85-F553A7B53200}"/>
              </a:ext>
            </a:extLst>
          </p:cNvPr>
          <p:cNvSpPr>
            <a:spLocks noGrp="1"/>
          </p:cNvSpPr>
          <p:nvPr>
            <p:ph idx="1"/>
          </p:nvPr>
        </p:nvSpPr>
        <p:spPr>
          <a:xfrm>
            <a:off x="838200" y="1879366"/>
            <a:ext cx="10515600" cy="4431282"/>
          </a:xfrm>
        </p:spPr>
        <p:txBody>
          <a:bodyPr>
            <a:normAutofit/>
          </a:bodyPr>
          <a:lstStyle/>
          <a:p>
            <a:pPr algn="just"/>
            <a:r>
              <a:rPr lang="en-US" dirty="0"/>
              <a:t>Move It! Is a set of tools used to easily integrate path planning with robotic manipulators. Originally, the library is written in </a:t>
            </a:r>
            <a:r>
              <a:rPr lang="en-US" dirty="0" err="1"/>
              <a:t>Cpp</a:t>
            </a:r>
            <a:r>
              <a:rPr lang="en-US" dirty="0"/>
              <a:t> but there’s a Python integration that maps the functions that are commonly used by standard users. </a:t>
            </a:r>
          </a:p>
          <a:p>
            <a:pPr algn="just"/>
            <a:r>
              <a:rPr lang="en-US" dirty="0"/>
              <a:t>You can access most of the configuration tools available by </a:t>
            </a:r>
            <a:r>
              <a:rPr lang="en-US" dirty="0" err="1"/>
              <a:t>MoveIt</a:t>
            </a:r>
            <a:r>
              <a:rPr lang="en-US" dirty="0"/>
              <a:t>, however the specific parameters, sometimes dangerous for an untrained user, can only be changed used the original </a:t>
            </a:r>
            <a:r>
              <a:rPr lang="en-US" dirty="0" err="1"/>
              <a:t>Cpp</a:t>
            </a:r>
            <a:r>
              <a:rPr lang="en-US" dirty="0"/>
              <a:t> API.</a:t>
            </a:r>
          </a:p>
          <a:p>
            <a:pPr algn="just"/>
            <a:r>
              <a:rPr lang="en-US" dirty="0"/>
              <a:t>Extensive documentation can be found in  </a:t>
            </a:r>
          </a:p>
          <a:p>
            <a:pPr marL="457200" lvl="1" indent="0" algn="just">
              <a:buNone/>
            </a:pPr>
            <a:r>
              <a:rPr lang="en-US" dirty="0">
                <a:hlinkClick r:id="rId3"/>
              </a:rPr>
              <a:t>http://docs.ros.org/en/melodic/api/moveit_tutorials/html/index.html</a:t>
            </a:r>
            <a:endParaRPr lang="en-US" dirty="0"/>
          </a:p>
          <a:p>
            <a:pPr marL="457200" lvl="1" indent="0" algn="just">
              <a:buNone/>
            </a:pPr>
            <a:r>
              <a:rPr lang="en-US" dirty="0">
                <a:hlinkClick r:id="rId4"/>
              </a:rPr>
              <a:t>https://github.com/ros-planning/moveit</a:t>
            </a:r>
            <a:r>
              <a:rPr lang="en-US"/>
              <a:t> </a:t>
            </a:r>
            <a:endParaRPr lang="en-US" dirty="0"/>
          </a:p>
          <a:p>
            <a:pPr lvl="1" algn="just"/>
            <a:endParaRPr lang="en-US" dirty="0"/>
          </a:p>
          <a:p>
            <a:pPr algn="just"/>
            <a:endParaRPr lang="en-US" dirty="0"/>
          </a:p>
          <a:p>
            <a:pPr marL="0" indent="0" algn="just">
              <a:buNone/>
            </a:pPr>
            <a:endParaRPr lang="en-US" dirty="0"/>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771767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a:t>
            </a:r>
            <a:br>
              <a:rPr lang="en-US" sz="4000" dirty="0"/>
            </a:br>
            <a:r>
              <a:rPr lang="en-US" sz="3200" dirty="0"/>
              <a:t>Python API</a:t>
            </a:r>
          </a:p>
        </p:txBody>
      </p:sp>
      <p:sp>
        <p:nvSpPr>
          <p:cNvPr id="4" name="Content Placeholder 3">
            <a:extLst>
              <a:ext uri="{FF2B5EF4-FFF2-40B4-BE49-F238E27FC236}">
                <a16:creationId xmlns:a16="http://schemas.microsoft.com/office/drawing/2014/main" id="{73AD5017-DCE4-8D44-BD85-F553A7B53200}"/>
              </a:ext>
            </a:extLst>
          </p:cNvPr>
          <p:cNvSpPr>
            <a:spLocks noGrp="1"/>
          </p:cNvSpPr>
          <p:nvPr>
            <p:ph idx="1"/>
          </p:nvPr>
        </p:nvSpPr>
        <p:spPr>
          <a:xfrm>
            <a:off x="1721144" y="1718831"/>
            <a:ext cx="8749710" cy="2363603"/>
          </a:xfrm>
        </p:spPr>
        <p:txBody>
          <a:bodyPr anchor="t">
            <a:normAutofit/>
          </a:bodyPr>
          <a:lstStyle/>
          <a:p>
            <a:pPr marL="0" indent="0">
              <a:buNone/>
            </a:pPr>
            <a:r>
              <a:rPr lang="en-GB" sz="2000" dirty="0">
                <a:solidFill>
                  <a:srgbClr val="CC7832"/>
                </a:solidFill>
                <a:latin typeface="Consolas" panose="020B0609020204030204" pitchFamily="49" charset="0"/>
                <a:cs typeface="Consolas" panose="020B0609020204030204" pitchFamily="49" charset="0"/>
              </a:rPr>
              <a:t>class </a:t>
            </a:r>
            <a:r>
              <a:rPr lang="en-GB" sz="2000" dirty="0">
                <a:latin typeface="Consolas" panose="020B0609020204030204" pitchFamily="49" charset="0"/>
                <a:cs typeface="Consolas" panose="020B0609020204030204" pitchFamily="49" charset="0"/>
              </a:rPr>
              <a:t>Planner():</a:t>
            </a:r>
            <a:br>
              <a:rPr lang="en-GB" sz="2000" dirty="0">
                <a:latin typeface="Consolas" panose="020B0609020204030204" pitchFamily="49" charset="0"/>
                <a:cs typeface="Consolas" panose="020B0609020204030204" pitchFamily="49" charset="0"/>
              </a:rPr>
            </a:b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a:t>
            </a:r>
            <a:r>
              <a:rPr lang="en-GB" sz="2000" dirty="0">
                <a:solidFill>
                  <a:srgbClr val="CC7832"/>
                </a:solidFill>
                <a:latin typeface="Consolas" panose="020B0609020204030204" pitchFamily="49" charset="0"/>
                <a:cs typeface="Consolas" panose="020B0609020204030204" pitchFamily="49" charset="0"/>
              </a:rPr>
              <a:t>def </a:t>
            </a:r>
            <a:r>
              <a:rPr lang="en-GB" sz="2000" dirty="0">
                <a:solidFill>
                  <a:srgbClr val="B200B2"/>
                </a:solidFill>
                <a:latin typeface="Consolas" panose="020B0609020204030204" pitchFamily="49" charset="0"/>
                <a:cs typeface="Consolas" panose="020B0609020204030204" pitchFamily="49" charset="0"/>
              </a:rPr>
              <a:t>__</a:t>
            </a:r>
            <a:r>
              <a:rPr lang="en-GB" sz="2000" dirty="0" err="1">
                <a:solidFill>
                  <a:srgbClr val="B200B2"/>
                </a:solidFill>
                <a:latin typeface="Consolas" panose="020B0609020204030204" pitchFamily="49" charset="0"/>
                <a:cs typeface="Consolas" panose="020B0609020204030204" pitchFamily="49" charset="0"/>
              </a:rPr>
              <a:t>init</a:t>
            </a:r>
            <a:r>
              <a:rPr lang="en-GB" sz="2000" dirty="0">
                <a:solidFill>
                  <a:srgbClr val="B200B2"/>
                </a:solidFill>
                <a:latin typeface="Consolas" panose="020B0609020204030204" pitchFamily="49" charset="0"/>
                <a:cs typeface="Consolas" panose="020B0609020204030204" pitchFamily="49" charset="0"/>
              </a:rPr>
              <a:t>__</a:t>
            </a:r>
            <a:r>
              <a:rPr lang="en-GB" sz="2000" dirty="0">
                <a:latin typeface="Consolas" panose="020B0609020204030204" pitchFamily="49" charset="0"/>
                <a:cs typeface="Consolas" panose="020B0609020204030204" pitchFamily="49" charset="0"/>
              </a:rPr>
              <a:t>(</a:t>
            </a:r>
            <a:r>
              <a:rPr lang="en-GB" sz="2000" dirty="0">
                <a:solidFill>
                  <a:srgbClr val="94558D"/>
                </a:solidFill>
                <a:latin typeface="Consolas" panose="020B0609020204030204" pitchFamily="49" charset="0"/>
                <a:cs typeface="Consolas" panose="020B0609020204030204" pitchFamily="49" charset="0"/>
              </a:rPr>
              <a:t>self</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moveit_commander.roscpp_initialize</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sys.argv</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a:t>
            </a:r>
            <a:r>
              <a:rPr lang="en-GB" sz="2000" dirty="0" err="1">
                <a:solidFill>
                  <a:srgbClr val="94558D"/>
                </a:solidFill>
                <a:latin typeface="Consolas" panose="020B0609020204030204" pitchFamily="49" charset="0"/>
                <a:cs typeface="Consolas" panose="020B0609020204030204" pitchFamily="49" charset="0"/>
              </a:rPr>
              <a:t>self</a:t>
            </a:r>
            <a:r>
              <a:rPr lang="en-GB" sz="2000" dirty="0" err="1">
                <a:latin typeface="Consolas" panose="020B0609020204030204" pitchFamily="49" charset="0"/>
                <a:cs typeface="Consolas" panose="020B0609020204030204" pitchFamily="49" charset="0"/>
              </a:rPr>
              <a:t>.robot</a:t>
            </a:r>
            <a:r>
              <a:rPr lang="en-GB" sz="2000" dirty="0">
                <a:latin typeface="Consolas" panose="020B0609020204030204" pitchFamily="49" charset="0"/>
                <a:cs typeface="Consolas" panose="020B0609020204030204" pitchFamily="49" charset="0"/>
              </a:rPr>
              <a:t> = </a:t>
            </a:r>
            <a:r>
              <a:rPr lang="en-GB" sz="2000" dirty="0" err="1">
                <a:latin typeface="Consolas" panose="020B0609020204030204" pitchFamily="49" charset="0"/>
                <a:cs typeface="Consolas" panose="020B0609020204030204" pitchFamily="49" charset="0"/>
              </a:rPr>
              <a:t>moveit_commander.RobotCommander</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a:t>
            </a:r>
            <a:r>
              <a:rPr lang="en-GB" sz="2000" dirty="0" err="1">
                <a:solidFill>
                  <a:srgbClr val="94558D"/>
                </a:solidFill>
                <a:latin typeface="Consolas" panose="020B0609020204030204" pitchFamily="49" charset="0"/>
                <a:cs typeface="Consolas" panose="020B0609020204030204" pitchFamily="49" charset="0"/>
              </a:rPr>
              <a:t>self</a:t>
            </a:r>
            <a:r>
              <a:rPr lang="en-GB" sz="2000" dirty="0" err="1">
                <a:latin typeface="Consolas" panose="020B0609020204030204" pitchFamily="49" charset="0"/>
                <a:cs typeface="Consolas" panose="020B0609020204030204" pitchFamily="49" charset="0"/>
              </a:rPr>
              <a:t>.scene</a:t>
            </a:r>
            <a:r>
              <a:rPr lang="en-GB" sz="2000" dirty="0">
                <a:latin typeface="Consolas" panose="020B0609020204030204" pitchFamily="49" charset="0"/>
                <a:cs typeface="Consolas" panose="020B0609020204030204" pitchFamily="49" charset="0"/>
              </a:rPr>
              <a:t> = </a:t>
            </a:r>
            <a:r>
              <a:rPr lang="en-GB" sz="2000" dirty="0" err="1">
                <a:latin typeface="Consolas" panose="020B0609020204030204" pitchFamily="49" charset="0"/>
                <a:cs typeface="Consolas" panose="020B0609020204030204" pitchFamily="49" charset="0"/>
              </a:rPr>
              <a:t>moveit_commander.PlanningSceneInterface</a:t>
            </a:r>
            <a:r>
              <a:rPr lang="en-GB" sz="2000" dirty="0">
                <a:latin typeface="Consolas" panose="020B0609020204030204" pitchFamily="49" charset="0"/>
                <a:cs typeface="Consolas" panose="020B0609020204030204" pitchFamily="49" charset="0"/>
              </a:rPr>
              <a:t>()</a:t>
            </a:r>
            <a:br>
              <a:rPr lang="en-GB" sz="2000" dirty="0">
                <a:solidFill>
                  <a:srgbClr val="A5C261"/>
                </a:solidFill>
                <a:latin typeface="Consolas" panose="020B0609020204030204" pitchFamily="49" charset="0"/>
                <a:cs typeface="Consolas" panose="020B0609020204030204" pitchFamily="49" charset="0"/>
              </a:rPr>
            </a:br>
            <a:r>
              <a:rPr lang="en-GB" sz="2000" dirty="0">
                <a:solidFill>
                  <a:srgbClr val="A5C261"/>
                </a:solidFill>
                <a:latin typeface="Consolas" panose="020B0609020204030204" pitchFamily="49" charset="0"/>
                <a:cs typeface="Consolas" panose="020B0609020204030204" pitchFamily="49" charset="0"/>
              </a:rPr>
              <a:t>    </a:t>
            </a:r>
            <a:r>
              <a:rPr lang="en-GB" sz="2000" dirty="0" err="1">
                <a:solidFill>
                  <a:srgbClr val="94558D"/>
                </a:solidFill>
                <a:latin typeface="Consolas" panose="020B0609020204030204" pitchFamily="49" charset="0"/>
                <a:cs typeface="Consolas" panose="020B0609020204030204" pitchFamily="49" charset="0"/>
              </a:rPr>
              <a:t>self</a:t>
            </a:r>
            <a:r>
              <a:rPr lang="en-GB" sz="2000" dirty="0" err="1">
                <a:latin typeface="Consolas" panose="020B0609020204030204" pitchFamily="49" charset="0"/>
                <a:cs typeface="Consolas" panose="020B0609020204030204" pitchFamily="49" charset="0"/>
              </a:rPr>
              <a:t>.group</a:t>
            </a:r>
            <a:r>
              <a:rPr lang="en-GB" sz="2000" dirty="0">
                <a:latin typeface="Consolas" panose="020B0609020204030204" pitchFamily="49" charset="0"/>
                <a:cs typeface="Consolas" panose="020B0609020204030204" pitchFamily="49" charset="0"/>
              </a:rPr>
              <a:t> = </a:t>
            </a:r>
            <a:r>
              <a:rPr lang="en-GB" sz="2000" dirty="0" err="1">
                <a:latin typeface="Consolas" panose="020B0609020204030204" pitchFamily="49" charset="0"/>
                <a:cs typeface="Consolas" panose="020B0609020204030204" pitchFamily="49" charset="0"/>
              </a:rPr>
              <a:t>moveit_commander.MoveGroupCommander</a:t>
            </a:r>
            <a:r>
              <a:rPr lang="en-GB" sz="2000" dirty="0">
                <a:latin typeface="Consolas" panose="020B0609020204030204" pitchFamily="49" charset="0"/>
                <a:cs typeface="Consolas" panose="020B0609020204030204" pitchFamily="49" charset="0"/>
              </a:rPr>
              <a:t>(</a:t>
            </a:r>
            <a:r>
              <a:rPr lang="en-GB" sz="2000" dirty="0">
                <a:solidFill>
                  <a:srgbClr val="A5C261"/>
                </a:solidFill>
                <a:latin typeface="Consolas" panose="020B0609020204030204" pitchFamily="49" charset="0"/>
                <a:cs typeface="Consolas" panose="020B0609020204030204" pitchFamily="49" charset="0"/>
              </a:rPr>
              <a:t>"xarm7"</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a:t>
            </a:r>
            <a:r>
              <a:rPr lang="en-GB" sz="2000" dirty="0" err="1">
                <a:solidFill>
                  <a:srgbClr val="94558D"/>
                </a:solidFill>
                <a:latin typeface="Consolas" panose="020B0609020204030204" pitchFamily="49" charset="0"/>
                <a:cs typeface="Consolas" panose="020B0609020204030204" pitchFamily="49" charset="0"/>
              </a:rPr>
              <a:t>self</a:t>
            </a:r>
            <a:r>
              <a:rPr lang="en-GB" sz="2000" dirty="0" err="1">
                <a:latin typeface="Consolas" panose="020B0609020204030204" pitchFamily="49" charset="0"/>
                <a:cs typeface="Consolas" panose="020B0609020204030204" pitchFamily="49" charset="0"/>
              </a:rPr>
              <a:t>.link_ee</a:t>
            </a:r>
            <a:r>
              <a:rPr lang="en-GB" sz="2000" dirty="0">
                <a:latin typeface="Consolas" panose="020B0609020204030204" pitchFamily="49" charset="0"/>
                <a:cs typeface="Consolas" panose="020B0609020204030204" pitchFamily="49" charset="0"/>
              </a:rPr>
              <a:t> = </a:t>
            </a:r>
            <a:r>
              <a:rPr lang="en-GB" sz="2000" dirty="0" err="1">
                <a:solidFill>
                  <a:srgbClr val="94558D"/>
                </a:solidFill>
                <a:latin typeface="Consolas" panose="020B0609020204030204" pitchFamily="49" charset="0"/>
                <a:cs typeface="Consolas" panose="020B0609020204030204" pitchFamily="49" charset="0"/>
              </a:rPr>
              <a:t>self</a:t>
            </a:r>
            <a:r>
              <a:rPr lang="en-GB" sz="2000" dirty="0" err="1">
                <a:latin typeface="Consolas" panose="020B0609020204030204" pitchFamily="49" charset="0"/>
                <a:cs typeface="Consolas" panose="020B0609020204030204" pitchFamily="49" charset="0"/>
              </a:rPr>
              <a:t>.group.get_end_effector_link</a:t>
            </a:r>
            <a:r>
              <a:rPr lang="en-GB" sz="2000" dirty="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grpSp>
        <p:nvGrpSpPr>
          <p:cNvPr id="5" name="Group 4">
            <a:extLst>
              <a:ext uri="{FF2B5EF4-FFF2-40B4-BE49-F238E27FC236}">
                <a16:creationId xmlns:a16="http://schemas.microsoft.com/office/drawing/2014/main" id="{A9C761EB-5B12-6841-93E0-48D4A2574CA1}"/>
              </a:ext>
            </a:extLst>
          </p:cNvPr>
          <p:cNvGrpSpPr/>
          <p:nvPr/>
        </p:nvGrpSpPr>
        <p:grpSpPr>
          <a:xfrm>
            <a:off x="845584" y="4308762"/>
            <a:ext cx="10122599" cy="2010395"/>
            <a:chOff x="8017727" y="2921620"/>
            <a:chExt cx="3735658" cy="1760974"/>
          </a:xfrm>
        </p:grpSpPr>
        <p:sp>
          <p:nvSpPr>
            <p:cNvPr id="6" name="TextBox 5">
              <a:extLst>
                <a:ext uri="{FF2B5EF4-FFF2-40B4-BE49-F238E27FC236}">
                  <a16:creationId xmlns:a16="http://schemas.microsoft.com/office/drawing/2014/main" id="{B0F80971-E282-474F-8868-662D04BB9412}"/>
                </a:ext>
              </a:extLst>
            </p:cNvPr>
            <p:cNvSpPr txBox="1"/>
            <p:nvPr/>
          </p:nvSpPr>
          <p:spPr>
            <a:xfrm>
              <a:off x="8118088" y="2982816"/>
              <a:ext cx="3534936" cy="1699778"/>
            </a:xfrm>
            <a:prstGeom prst="rect">
              <a:avLst/>
            </a:prstGeom>
            <a:noFill/>
          </p:spPr>
          <p:txBody>
            <a:bodyPr wrap="square" rtlCol="0">
              <a:spAutoFit/>
            </a:bodyPr>
            <a:lstStyle/>
            <a:p>
              <a:pPr algn="just"/>
              <a:r>
                <a:rPr lang="en-US" sz="1900" dirty="0"/>
                <a:t>When coding with Move It! we need to consider three objects. Firstly, the </a:t>
              </a:r>
              <a:r>
                <a:rPr lang="en-GB" sz="1900" dirty="0" err="1">
                  <a:latin typeface="Consolas" panose="020B0609020204030204" pitchFamily="49" charset="0"/>
                  <a:cs typeface="Consolas" panose="020B0609020204030204" pitchFamily="49" charset="0"/>
                </a:rPr>
                <a:t>RobotCommander</a:t>
              </a:r>
              <a:r>
                <a:rPr lang="en-US" sz="1900" dirty="0"/>
                <a:t>, which controls the commands that are send to the arm. Secondly, the </a:t>
              </a:r>
              <a:r>
                <a:rPr lang="en-GB" sz="1900" dirty="0" err="1">
                  <a:latin typeface="Consolas" panose="020B0609020204030204" pitchFamily="49" charset="0"/>
                  <a:cs typeface="Consolas" panose="020B0609020204030204" pitchFamily="49" charset="0"/>
                </a:rPr>
                <a:t>PlanningSceneInterface</a:t>
              </a:r>
              <a:r>
                <a:rPr lang="en-GB" sz="1900" dirty="0">
                  <a:latin typeface="Consolas" panose="020B0609020204030204" pitchFamily="49" charset="0"/>
                  <a:cs typeface="Consolas" panose="020B0609020204030204" pitchFamily="49" charset="0"/>
                </a:rPr>
                <a:t>, </a:t>
              </a:r>
              <a:r>
                <a:rPr lang="en-GB" sz="1900" dirty="0"/>
                <a:t>which models the environment at which the plans will be derived. Finally, we need to take into account which group is going to be considered to derive a plan.</a:t>
              </a:r>
              <a:endParaRPr lang="en-US" sz="1900" dirty="0"/>
            </a:p>
          </p:txBody>
        </p:sp>
        <p:sp>
          <p:nvSpPr>
            <p:cNvPr id="8" name="Rounded Rectangle 7">
              <a:extLst>
                <a:ext uri="{FF2B5EF4-FFF2-40B4-BE49-F238E27FC236}">
                  <a16:creationId xmlns:a16="http://schemas.microsoft.com/office/drawing/2014/main" id="{D80ABC3A-9A4A-3342-8B2E-1973D71156C5}"/>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87479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a:t>
            </a:r>
            <a:br>
              <a:rPr lang="en-US" dirty="0"/>
            </a:br>
            <a:r>
              <a:rPr lang="en-US" sz="3200" dirty="0"/>
              <a:t>Move</a:t>
            </a:r>
          </a:p>
        </p:txBody>
      </p:sp>
      <p:sp>
        <p:nvSpPr>
          <p:cNvPr id="4" name="Content Placeholder 3">
            <a:extLst>
              <a:ext uri="{FF2B5EF4-FFF2-40B4-BE49-F238E27FC236}">
                <a16:creationId xmlns:a16="http://schemas.microsoft.com/office/drawing/2014/main" id="{73AD5017-DCE4-8D44-BD85-F553A7B53200}"/>
              </a:ext>
            </a:extLst>
          </p:cNvPr>
          <p:cNvSpPr>
            <a:spLocks noGrp="1"/>
          </p:cNvSpPr>
          <p:nvPr>
            <p:ph idx="1"/>
          </p:nvPr>
        </p:nvSpPr>
        <p:spPr>
          <a:xfrm>
            <a:off x="794784" y="1839544"/>
            <a:ext cx="6591114" cy="4359238"/>
          </a:xfrm>
        </p:spPr>
        <p:txBody>
          <a:bodyPr anchor="t">
            <a:normAutofit/>
          </a:bodyPr>
          <a:lstStyle/>
          <a:p>
            <a:pPr marL="0" indent="0">
              <a:buNone/>
            </a:pPr>
            <a:r>
              <a:rPr lang="en-GB" sz="1800" dirty="0">
                <a:solidFill>
                  <a:srgbClr val="CC7832"/>
                </a:solidFill>
                <a:latin typeface="Consolas" panose="020B0609020204030204" pitchFamily="49" charset="0"/>
                <a:cs typeface="Consolas" panose="020B0609020204030204" pitchFamily="49" charset="0"/>
              </a:rPr>
              <a:t>def </a:t>
            </a:r>
            <a:r>
              <a:rPr lang="en-GB" sz="1800" dirty="0" err="1">
                <a:solidFill>
                  <a:srgbClr val="FFC66D"/>
                </a:solidFill>
                <a:latin typeface="Consolas" panose="020B0609020204030204" pitchFamily="49" charset="0"/>
                <a:cs typeface="Consolas" panose="020B0609020204030204" pitchFamily="49" charset="0"/>
              </a:rPr>
              <a:t>goToPose</a:t>
            </a:r>
            <a:r>
              <a:rPr lang="en-GB" sz="1800" dirty="0">
                <a:latin typeface="Consolas" panose="020B0609020204030204" pitchFamily="49" charset="0"/>
                <a:cs typeface="Consolas" panose="020B0609020204030204" pitchFamily="49" charset="0"/>
              </a:rPr>
              <a:t>(</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solidFill>
                  <a:srgbClr val="CC7832"/>
                </a:solidFill>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pose</a:t>
            </a:r>
            <a:r>
              <a:rPr lang="en-GB" sz="1800" dirty="0">
                <a:latin typeface="Consolas" panose="020B0609020204030204" pitchFamily="49" charset="0"/>
                <a:cs typeface="Consolas" panose="020B0609020204030204" pitchFamily="49" charset="0"/>
              </a:rPr>
              <a:t>):</a:t>
            </a:r>
            <a:br>
              <a:rPr lang="en-GB" sz="1800" dirty="0">
                <a:solidFill>
                  <a:srgbClr val="6897BB"/>
                </a:solidFill>
                <a:latin typeface="Consolas" panose="020B0609020204030204" pitchFamily="49" charset="0"/>
                <a:cs typeface="Consolas" panose="020B0609020204030204" pitchFamily="49" charset="0"/>
              </a:rPr>
            </a:br>
            <a:r>
              <a:rPr lang="en-GB" sz="1800" dirty="0">
                <a:solidFill>
                  <a:srgbClr val="6897BB"/>
                </a:solidFill>
                <a:latin typeface="Consolas" panose="020B0609020204030204" pitchFamily="49" charset="0"/>
                <a:cs typeface="Consolas" panose="020B0609020204030204" pitchFamily="49" charset="0"/>
              </a:rPr>
              <a:t>  </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.group.set_pose_target</a:t>
            </a:r>
            <a:r>
              <a:rPr lang="en-GB" sz="1800" dirty="0">
                <a:latin typeface="Consolas" panose="020B0609020204030204" pitchFamily="49" charset="0"/>
                <a:cs typeface="Consolas" panose="020B0609020204030204" pitchFamily="49" charset="0"/>
              </a:rPr>
              <a:t>(target)</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.group.go</a:t>
            </a:r>
            <a:r>
              <a:rPr lang="en-GB" sz="1800" dirty="0">
                <a:latin typeface="Consolas" panose="020B0609020204030204" pitchFamily="49" charset="0"/>
                <a:cs typeface="Consolas" panose="020B0609020204030204" pitchFamily="49" charset="0"/>
              </a:rPr>
              <a:t>(</a:t>
            </a:r>
            <a:r>
              <a:rPr lang="en-GB" sz="1800" dirty="0">
                <a:solidFill>
                  <a:srgbClr val="AA4926"/>
                </a:solidFill>
                <a:latin typeface="Consolas" panose="020B0609020204030204" pitchFamily="49" charset="0"/>
                <a:cs typeface="Consolas" panose="020B0609020204030204" pitchFamily="49" charset="0"/>
              </a:rPr>
              <a:t>wait</a:t>
            </a:r>
            <a:r>
              <a:rPr lang="en-GB" sz="1800" dirty="0">
                <a:latin typeface="Consolas" panose="020B0609020204030204" pitchFamily="49" charset="0"/>
                <a:cs typeface="Consolas" panose="020B0609020204030204" pitchFamily="49" charset="0"/>
              </a:rPr>
              <a:t>=</a:t>
            </a:r>
            <a:r>
              <a:rPr lang="en-GB" sz="1800" dirty="0">
                <a:solidFill>
                  <a:srgbClr val="8888C6"/>
                </a:solidFill>
                <a:latin typeface="Consolas" panose="020B0609020204030204" pitchFamily="49" charset="0"/>
                <a:cs typeface="Consolas" panose="020B0609020204030204" pitchFamily="49" charset="0"/>
              </a:rPr>
              <a:t>True</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.group.stop</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.group.clear_pose_targets</a:t>
            </a:r>
            <a:r>
              <a:rPr lang="en-GB" sz="1800" dirty="0">
                <a:latin typeface="Consolas" panose="020B0609020204030204" pitchFamily="49" charset="0"/>
                <a:cs typeface="Consolas" panose="020B0609020204030204" pitchFamily="49" charset="0"/>
              </a:rPr>
              <a:t>()</a:t>
            </a:r>
          </a:p>
          <a:p>
            <a:pPr marL="0" indent="0">
              <a:buNone/>
            </a:pPr>
            <a:endParaRPr lang="en-GB" sz="1800" dirty="0">
              <a:latin typeface="Consolas" panose="020B0609020204030204" pitchFamily="49" charset="0"/>
              <a:cs typeface="Consolas" panose="020B0609020204030204" pitchFamily="49" charset="0"/>
            </a:endParaRP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solidFill>
                  <a:srgbClr val="CC7832"/>
                </a:solidFill>
                <a:latin typeface="Consolas" panose="020B0609020204030204" pitchFamily="49" charset="0"/>
                <a:cs typeface="Consolas" panose="020B0609020204030204" pitchFamily="49" charset="0"/>
              </a:rPr>
              <a:t>def </a:t>
            </a:r>
            <a:r>
              <a:rPr lang="en-GB" sz="1800" dirty="0" err="1">
                <a:solidFill>
                  <a:srgbClr val="FFC66D"/>
                </a:solidFill>
                <a:latin typeface="Consolas" panose="020B0609020204030204" pitchFamily="49" charset="0"/>
                <a:cs typeface="Consolas" panose="020B0609020204030204" pitchFamily="49" charset="0"/>
              </a:rPr>
              <a:t>go_to_joint_state</a:t>
            </a:r>
            <a:r>
              <a:rPr lang="en-GB" sz="1800" dirty="0">
                <a:latin typeface="Consolas" panose="020B0609020204030204" pitchFamily="49" charset="0"/>
                <a:cs typeface="Consolas" panose="020B0609020204030204" pitchFamily="49" charset="0"/>
              </a:rPr>
              <a:t>(</a:t>
            </a:r>
            <a:r>
              <a:rPr lang="en-GB" sz="1800" dirty="0">
                <a:solidFill>
                  <a:srgbClr val="94558D"/>
                </a:solidFill>
                <a:latin typeface="Consolas" panose="020B0609020204030204" pitchFamily="49" charset="0"/>
                <a:cs typeface="Consolas" panose="020B0609020204030204" pitchFamily="49" charset="0"/>
              </a:rPr>
              <a:t>self</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joint_goal</a:t>
            </a:r>
            <a:r>
              <a:rPr lang="en-GB" sz="1800" dirty="0">
                <a:latin typeface="Consolas" panose="020B0609020204030204" pitchFamily="49" charset="0"/>
                <a:cs typeface="Consolas" panose="020B0609020204030204" pitchFamily="49" charset="0"/>
              </a:rPr>
              <a:t>[</a:t>
            </a:r>
            <a:r>
              <a:rPr lang="en-GB" sz="1800" dirty="0">
                <a:solidFill>
                  <a:srgbClr val="6897BB"/>
                </a:solidFill>
                <a:latin typeface="Consolas" panose="020B0609020204030204" pitchFamily="49" charset="0"/>
                <a:cs typeface="Consolas" panose="020B0609020204030204" pitchFamily="49" charset="0"/>
              </a:rPr>
              <a:t>0</a:t>
            </a:r>
            <a:r>
              <a:rPr lang="en-GB" sz="1800" dirty="0">
                <a:latin typeface="Consolas" panose="020B0609020204030204" pitchFamily="49" charset="0"/>
                <a:cs typeface="Consolas" panose="020B0609020204030204" pitchFamily="49" charset="0"/>
              </a:rPr>
              <a:t>] = [</a:t>
            </a:r>
            <a:r>
              <a:rPr lang="en-GB" sz="1800" dirty="0">
                <a:solidFill>
                  <a:srgbClr val="6897BB"/>
                </a:solidFill>
                <a:latin typeface="Consolas" panose="020B0609020204030204" pitchFamily="49" charset="0"/>
                <a:cs typeface="Consolas" panose="020B0609020204030204" pitchFamily="49" charset="0"/>
              </a:rPr>
              <a:t>0,0,0,pi/2,0,pi/4,0]</a:t>
            </a: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.group.go</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joint_goal</a:t>
            </a:r>
            <a:r>
              <a:rPr lang="en-GB" sz="1800" dirty="0">
                <a:solidFill>
                  <a:srgbClr val="CC7832"/>
                </a:solidFill>
                <a:latin typeface="Consolas" panose="020B0609020204030204" pitchFamily="49" charset="0"/>
                <a:cs typeface="Consolas" panose="020B0609020204030204" pitchFamily="49" charset="0"/>
              </a:rPr>
              <a:t>, </a:t>
            </a:r>
            <a:r>
              <a:rPr lang="en-GB" sz="1800" dirty="0">
                <a:solidFill>
                  <a:srgbClr val="AA4926"/>
                </a:solidFill>
                <a:latin typeface="Consolas" panose="020B0609020204030204" pitchFamily="49" charset="0"/>
                <a:cs typeface="Consolas" panose="020B0609020204030204" pitchFamily="49" charset="0"/>
              </a:rPr>
              <a:t>wait</a:t>
            </a:r>
            <a:r>
              <a:rPr lang="en-GB" sz="1800" dirty="0">
                <a:latin typeface="Consolas" panose="020B0609020204030204" pitchFamily="49" charset="0"/>
                <a:cs typeface="Consolas" panose="020B0609020204030204" pitchFamily="49" charset="0"/>
              </a:rPr>
              <a:t>=</a:t>
            </a:r>
            <a:r>
              <a:rPr lang="en-GB" sz="1800" dirty="0">
                <a:solidFill>
                  <a:srgbClr val="8888C6"/>
                </a:solidFill>
                <a:latin typeface="Consolas" panose="020B0609020204030204" pitchFamily="49" charset="0"/>
                <a:cs typeface="Consolas" panose="020B0609020204030204" pitchFamily="49" charset="0"/>
              </a:rPr>
              <a:t>True</a:t>
            </a:r>
            <a:r>
              <a:rPr lang="en-GB" sz="1800" dirty="0">
                <a:latin typeface="Consolas" panose="020B0609020204030204" pitchFamily="49" charset="0"/>
                <a:cs typeface="Consolas" panose="020B0609020204030204" pitchFamily="49" charset="0"/>
              </a:rPr>
              <a:t>)</a:t>
            </a: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group.stop</a:t>
            </a:r>
            <a:r>
              <a:rPr lang="en-GB" sz="1800" dirty="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grpSp>
        <p:nvGrpSpPr>
          <p:cNvPr id="5" name="Group 4">
            <a:extLst>
              <a:ext uri="{FF2B5EF4-FFF2-40B4-BE49-F238E27FC236}">
                <a16:creationId xmlns:a16="http://schemas.microsoft.com/office/drawing/2014/main" id="{B4A3BD56-4404-254E-8E77-3AE0E724BD69}"/>
              </a:ext>
            </a:extLst>
          </p:cNvPr>
          <p:cNvGrpSpPr/>
          <p:nvPr/>
        </p:nvGrpSpPr>
        <p:grpSpPr>
          <a:xfrm>
            <a:off x="6466114" y="1839543"/>
            <a:ext cx="4931103" cy="2107020"/>
            <a:chOff x="8017727" y="2921620"/>
            <a:chExt cx="3735658" cy="1449658"/>
          </a:xfrm>
        </p:grpSpPr>
        <p:sp>
          <p:nvSpPr>
            <p:cNvPr id="6" name="TextBox 5">
              <a:extLst>
                <a:ext uri="{FF2B5EF4-FFF2-40B4-BE49-F238E27FC236}">
                  <a16:creationId xmlns:a16="http://schemas.microsoft.com/office/drawing/2014/main" id="{60864BF0-C729-2C47-9ACE-C11D34C1F5F3}"/>
                </a:ext>
              </a:extLst>
            </p:cNvPr>
            <p:cNvSpPr txBox="1"/>
            <p:nvPr/>
          </p:nvSpPr>
          <p:spPr>
            <a:xfrm>
              <a:off x="8118088" y="2982815"/>
              <a:ext cx="3534936" cy="1334052"/>
            </a:xfrm>
            <a:prstGeom prst="rect">
              <a:avLst/>
            </a:prstGeom>
            <a:noFill/>
          </p:spPr>
          <p:txBody>
            <a:bodyPr wrap="square" rtlCol="0">
              <a:spAutoFit/>
            </a:bodyPr>
            <a:lstStyle/>
            <a:p>
              <a:pPr algn="just"/>
              <a:r>
                <a:rPr lang="en-US" sz="2000" dirty="0"/>
                <a:t>In order to send the robot to a desired pose we need to set it as a target and call go, blocking the code until the target is achieved. As a good practice is recommended to stop the robot and clean the current target afterwards.</a:t>
              </a:r>
            </a:p>
          </p:txBody>
        </p:sp>
        <p:sp>
          <p:nvSpPr>
            <p:cNvPr id="8" name="Rounded Rectangle 7">
              <a:extLst>
                <a:ext uri="{FF2B5EF4-FFF2-40B4-BE49-F238E27FC236}">
                  <a16:creationId xmlns:a16="http://schemas.microsoft.com/office/drawing/2014/main" id="{AF2B94C9-0542-894A-9D42-4B5F7D9F0AA6}"/>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E0C47CB-EE70-7641-BCA4-AEFD78E63625}"/>
              </a:ext>
            </a:extLst>
          </p:cNvPr>
          <p:cNvGrpSpPr/>
          <p:nvPr/>
        </p:nvGrpSpPr>
        <p:grpSpPr>
          <a:xfrm>
            <a:off x="6466113" y="4558249"/>
            <a:ext cx="4931103" cy="1430183"/>
            <a:chOff x="8017727" y="2921620"/>
            <a:chExt cx="3735658" cy="1449658"/>
          </a:xfrm>
        </p:grpSpPr>
        <p:sp>
          <p:nvSpPr>
            <p:cNvPr id="10" name="TextBox 9">
              <a:extLst>
                <a:ext uri="{FF2B5EF4-FFF2-40B4-BE49-F238E27FC236}">
                  <a16:creationId xmlns:a16="http://schemas.microsoft.com/office/drawing/2014/main" id="{A69E8841-613E-9843-A995-F5B507735100}"/>
                </a:ext>
              </a:extLst>
            </p:cNvPr>
            <p:cNvSpPr txBox="1"/>
            <p:nvPr/>
          </p:nvSpPr>
          <p:spPr>
            <a:xfrm>
              <a:off x="8118088" y="2982815"/>
              <a:ext cx="3534936" cy="1341460"/>
            </a:xfrm>
            <a:prstGeom prst="rect">
              <a:avLst/>
            </a:prstGeom>
            <a:noFill/>
          </p:spPr>
          <p:txBody>
            <a:bodyPr wrap="square" rtlCol="0">
              <a:spAutoFit/>
            </a:bodyPr>
            <a:lstStyle/>
            <a:p>
              <a:pPr algn="just"/>
              <a:r>
                <a:rPr lang="en-US" sz="2000" dirty="0"/>
                <a:t>Alternatively, you can drive the robot by setting a set of joint angles, and the planner will derive a suitable path and execute it.</a:t>
              </a:r>
            </a:p>
          </p:txBody>
        </p:sp>
        <p:sp>
          <p:nvSpPr>
            <p:cNvPr id="11" name="Rounded Rectangle 10">
              <a:extLst>
                <a:ext uri="{FF2B5EF4-FFF2-40B4-BE49-F238E27FC236}">
                  <a16:creationId xmlns:a16="http://schemas.microsoft.com/office/drawing/2014/main" id="{317D7F56-4F8C-9E49-89AE-F7C996DFF693}"/>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700FBB18-7C4E-924C-AEB6-D65974EC4143}"/>
              </a:ext>
            </a:extLst>
          </p:cNvPr>
          <p:cNvSpPr txBox="1"/>
          <p:nvPr/>
        </p:nvSpPr>
        <p:spPr>
          <a:xfrm>
            <a:off x="8441871" y="218802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29922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a:t>
            </a:r>
            <a:br>
              <a:rPr lang="en-US" sz="4000" dirty="0"/>
            </a:br>
            <a:r>
              <a:rPr lang="en-US" sz="3200" dirty="0"/>
              <a:t>Add Obstacles </a:t>
            </a:r>
          </a:p>
        </p:txBody>
      </p:sp>
      <p:sp>
        <p:nvSpPr>
          <p:cNvPr id="4" name="Content Placeholder 3">
            <a:extLst>
              <a:ext uri="{FF2B5EF4-FFF2-40B4-BE49-F238E27FC236}">
                <a16:creationId xmlns:a16="http://schemas.microsoft.com/office/drawing/2014/main" id="{73AD5017-DCE4-8D44-BD85-F553A7B53200}"/>
              </a:ext>
            </a:extLst>
          </p:cNvPr>
          <p:cNvSpPr>
            <a:spLocks noGrp="1"/>
          </p:cNvSpPr>
          <p:nvPr>
            <p:ph idx="1"/>
          </p:nvPr>
        </p:nvSpPr>
        <p:spPr>
          <a:xfrm>
            <a:off x="794784" y="1839543"/>
            <a:ext cx="6591114" cy="4359237"/>
          </a:xfrm>
        </p:spPr>
        <p:txBody>
          <a:bodyPr anchor="t">
            <a:normAutofit/>
          </a:bodyPr>
          <a:lstStyle/>
          <a:p>
            <a:pPr marL="0" indent="0">
              <a:buNone/>
            </a:pPr>
            <a:r>
              <a:rPr lang="en-GB" sz="1800" dirty="0">
                <a:solidFill>
                  <a:srgbClr val="CC7832"/>
                </a:solidFill>
                <a:latin typeface="Consolas" panose="020B0609020204030204" pitchFamily="49" charset="0"/>
                <a:cs typeface="Consolas" panose="020B0609020204030204" pitchFamily="49" charset="0"/>
              </a:rPr>
              <a:t>def </a:t>
            </a:r>
            <a:r>
              <a:rPr lang="en-GB" sz="1800" dirty="0" err="1">
                <a:solidFill>
                  <a:srgbClr val="FFC66D"/>
                </a:solidFill>
                <a:latin typeface="Consolas" panose="020B0609020204030204" pitchFamily="49" charset="0"/>
                <a:cs typeface="Consolas" panose="020B0609020204030204" pitchFamily="49" charset="0"/>
              </a:rPr>
              <a:t>add_box</a:t>
            </a:r>
            <a:r>
              <a:rPr lang="en-GB" sz="1800" dirty="0">
                <a:latin typeface="Consolas" panose="020B0609020204030204" pitchFamily="49" charset="0"/>
                <a:cs typeface="Consolas" panose="020B0609020204030204" pitchFamily="49" charset="0"/>
              </a:rPr>
              <a:t>(</a:t>
            </a:r>
            <a:r>
              <a:rPr lang="en-GB" sz="1800" dirty="0">
                <a:solidFill>
                  <a:srgbClr val="94558D"/>
                </a:solidFill>
                <a:latin typeface="Consolas" panose="020B0609020204030204" pitchFamily="49" charset="0"/>
                <a:cs typeface="Consolas" panose="020B0609020204030204" pitchFamily="49" charset="0"/>
              </a:rPr>
              <a:t>self</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box_pose</a:t>
            </a:r>
            <a:r>
              <a:rPr lang="en-GB" sz="1800" dirty="0">
                <a:latin typeface="Consolas" panose="020B0609020204030204" pitchFamily="49" charset="0"/>
                <a:cs typeface="Consolas" panose="020B0609020204030204" pitchFamily="49" charset="0"/>
              </a:rPr>
              <a:t> = </a:t>
            </a:r>
            <a:r>
              <a:rPr lang="en-GB" sz="1800" dirty="0" err="1">
                <a:latin typeface="Consolas" panose="020B0609020204030204" pitchFamily="49" charset="0"/>
                <a:cs typeface="Consolas" panose="020B0609020204030204" pitchFamily="49" charset="0"/>
              </a:rPr>
              <a:t>geometry_msgs.msg.PoseStamped</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box_pose.header.frame_id</a:t>
            </a:r>
            <a:r>
              <a:rPr lang="en-GB" sz="1800" dirty="0">
                <a:latin typeface="Consolas" panose="020B0609020204030204" pitchFamily="49" charset="0"/>
                <a:cs typeface="Consolas" panose="020B0609020204030204" pitchFamily="49" charset="0"/>
              </a:rPr>
              <a:t> = </a:t>
            </a:r>
            <a:r>
              <a:rPr lang="en-GB" sz="1800" dirty="0">
                <a:solidFill>
                  <a:srgbClr val="A5C261"/>
                </a:solidFill>
                <a:latin typeface="Consolas" panose="020B0609020204030204" pitchFamily="49" charset="0"/>
                <a:cs typeface="Consolas" panose="020B0609020204030204" pitchFamily="49" charset="0"/>
              </a:rPr>
              <a:t>"</a:t>
            </a:r>
            <a:r>
              <a:rPr lang="en-GB" sz="1800" dirty="0" err="1">
                <a:solidFill>
                  <a:srgbClr val="A5C261"/>
                </a:solidFill>
                <a:latin typeface="Consolas" panose="020B0609020204030204" pitchFamily="49" charset="0"/>
                <a:cs typeface="Consolas" panose="020B0609020204030204" pitchFamily="49" charset="0"/>
              </a:rPr>
              <a:t>link_tcp</a:t>
            </a:r>
            <a:r>
              <a:rPr lang="en-GB" sz="1800" dirty="0">
                <a:solidFill>
                  <a:srgbClr val="A5C261"/>
                </a:solidFill>
                <a:latin typeface="Consolas" panose="020B0609020204030204" pitchFamily="49" charset="0"/>
                <a:cs typeface="Consolas" panose="020B0609020204030204" pitchFamily="49" charset="0"/>
              </a:rPr>
              <a:t>”</a:t>
            </a:r>
          </a:p>
          <a:p>
            <a:pPr marL="0" indent="0">
              <a:buNone/>
            </a:pPr>
            <a:r>
              <a:rPr lang="en-GB" sz="1800" dirty="0">
                <a:solidFill>
                  <a:srgbClr val="A5C261"/>
                </a:solidFill>
                <a:latin typeface="Consolas" panose="020B0609020204030204" pitchFamily="49" charset="0"/>
                <a:cs typeface="Consolas" panose="020B0609020204030204" pitchFamily="49" charset="0"/>
              </a:rPr>
              <a:t>  # Populate the vector with the position of the        obstacle</a:t>
            </a:r>
            <a:br>
              <a:rPr lang="en-GB" sz="1800" dirty="0">
                <a:solidFill>
                  <a:srgbClr val="A5C261"/>
                </a:solidFill>
                <a:latin typeface="Consolas" panose="020B0609020204030204" pitchFamily="49" charset="0"/>
                <a:cs typeface="Consolas" panose="020B0609020204030204" pitchFamily="49" charset="0"/>
              </a:rPr>
            </a:br>
            <a:r>
              <a:rPr lang="en-GB" sz="1800" dirty="0">
                <a:solidFill>
                  <a:srgbClr val="A5C261"/>
                </a:solidFill>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box_pose.pose.orientation.w</a:t>
            </a:r>
            <a:r>
              <a:rPr lang="en-GB" sz="1800" dirty="0">
                <a:latin typeface="Consolas" panose="020B0609020204030204" pitchFamily="49" charset="0"/>
                <a:cs typeface="Consolas" panose="020B0609020204030204" pitchFamily="49" charset="0"/>
              </a:rPr>
              <a:t> = </a:t>
            </a:r>
            <a:r>
              <a:rPr lang="en-GB" sz="1800" dirty="0">
                <a:solidFill>
                  <a:srgbClr val="6897BB"/>
                </a:solidFill>
                <a:latin typeface="Consolas" panose="020B0609020204030204" pitchFamily="49" charset="0"/>
                <a:cs typeface="Consolas" panose="020B0609020204030204" pitchFamily="49" charset="0"/>
              </a:rPr>
              <a:t>1.0</a:t>
            </a:r>
          </a:p>
          <a:p>
            <a:pPr marL="0" indent="0">
              <a:buNone/>
            </a:pPr>
            <a:r>
              <a:rPr lang="en-GB" sz="1800" dirty="0">
                <a:solidFill>
                  <a:srgbClr val="A5C261"/>
                </a:solidFill>
                <a:latin typeface="Consolas" panose="020B0609020204030204" pitchFamily="49" charset="0"/>
                <a:cs typeface="Consolas" panose="020B0609020204030204" pitchFamily="49" charset="0"/>
              </a:rPr>
              <a:t>  # Add the box to the scene</a:t>
            </a:r>
            <a:br>
              <a:rPr lang="en-GB" sz="1800" dirty="0">
                <a:solidFill>
                  <a:srgbClr val="A5C261"/>
                </a:solidFill>
                <a:latin typeface="Consolas" panose="020B0609020204030204" pitchFamily="49" charset="0"/>
                <a:cs typeface="Consolas" panose="020B0609020204030204" pitchFamily="49" charset="0"/>
              </a:rPr>
            </a:br>
            <a:r>
              <a:rPr lang="en-GB" sz="1800" dirty="0">
                <a:solidFill>
                  <a:srgbClr val="A5C261"/>
                </a:solidFill>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.scene.add_box</a:t>
            </a:r>
            <a:r>
              <a:rPr lang="en-GB" sz="1800" dirty="0">
                <a:latin typeface="Consolas" panose="020B0609020204030204" pitchFamily="49" charset="0"/>
                <a:cs typeface="Consolas" panose="020B0609020204030204" pitchFamily="49" charset="0"/>
              </a:rPr>
              <a:t>(</a:t>
            </a:r>
            <a:r>
              <a:rPr lang="en-GB" sz="1800" dirty="0">
                <a:solidFill>
                  <a:srgbClr val="A5C261"/>
                </a:solidFill>
                <a:latin typeface="Consolas" panose="020B0609020204030204" pitchFamily="49" charset="0"/>
                <a:cs typeface="Consolas" panose="020B0609020204030204" pitchFamily="49" charset="0"/>
              </a:rPr>
              <a:t>"box"</a:t>
            </a:r>
            <a:r>
              <a:rPr lang="en-GB" sz="1800" dirty="0">
                <a:solidFill>
                  <a:srgbClr val="CC7832"/>
                </a:solidFill>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box_pose</a:t>
            </a:r>
            <a:r>
              <a:rPr lang="en-GB" sz="1800" dirty="0">
                <a:solidFill>
                  <a:srgbClr val="CC7832"/>
                </a:solidFill>
                <a:latin typeface="Consolas" panose="020B0609020204030204" pitchFamily="49" charset="0"/>
                <a:cs typeface="Consolas" panose="020B0609020204030204" pitchFamily="49" charset="0"/>
              </a:rPr>
              <a:t>, </a:t>
            </a:r>
            <a:r>
              <a:rPr lang="en-GB" sz="1800" dirty="0">
                <a:solidFill>
                  <a:srgbClr val="AA4926"/>
                </a:solidFill>
                <a:latin typeface="Consolas" panose="020B0609020204030204" pitchFamily="49" charset="0"/>
                <a:cs typeface="Consolas" panose="020B0609020204030204" pitchFamily="49" charset="0"/>
              </a:rPr>
              <a:t>size</a:t>
            </a:r>
            <a:r>
              <a:rPr lang="en-GB" sz="1800" dirty="0">
                <a:latin typeface="Consolas" panose="020B0609020204030204" pitchFamily="49" charset="0"/>
                <a:cs typeface="Consolas" panose="020B0609020204030204" pitchFamily="49" charset="0"/>
              </a:rPr>
              <a:t>=(</a:t>
            </a:r>
            <a:r>
              <a:rPr lang="en-GB" sz="1800" dirty="0">
                <a:solidFill>
                  <a:srgbClr val="6897BB"/>
                </a:solidFill>
                <a:latin typeface="Consolas" panose="020B0609020204030204" pitchFamily="49" charset="0"/>
                <a:cs typeface="Consolas" panose="020B0609020204030204" pitchFamily="49" charset="0"/>
              </a:rPr>
              <a:t>0.1</a:t>
            </a:r>
            <a:r>
              <a:rPr lang="en-GB" sz="1800" dirty="0">
                <a:solidFill>
                  <a:srgbClr val="CC7832"/>
                </a:solidFill>
                <a:latin typeface="Consolas" panose="020B0609020204030204" pitchFamily="49" charset="0"/>
                <a:cs typeface="Consolas" panose="020B0609020204030204" pitchFamily="49" charset="0"/>
              </a:rPr>
              <a:t>, </a:t>
            </a:r>
            <a:r>
              <a:rPr lang="en-GB" sz="1800" dirty="0">
                <a:solidFill>
                  <a:srgbClr val="6897BB"/>
                </a:solidFill>
                <a:latin typeface="Consolas" panose="020B0609020204030204" pitchFamily="49" charset="0"/>
                <a:cs typeface="Consolas" panose="020B0609020204030204" pitchFamily="49" charset="0"/>
              </a:rPr>
              <a:t>0.1</a:t>
            </a:r>
            <a:r>
              <a:rPr lang="en-GB" sz="1800" dirty="0">
                <a:solidFill>
                  <a:srgbClr val="CC7832"/>
                </a:solidFill>
                <a:latin typeface="Consolas" panose="020B0609020204030204" pitchFamily="49" charset="0"/>
                <a:cs typeface="Consolas" panose="020B0609020204030204" pitchFamily="49" charset="0"/>
              </a:rPr>
              <a:t>, </a:t>
            </a:r>
            <a:r>
              <a:rPr lang="en-GB" sz="1800" dirty="0">
                <a:solidFill>
                  <a:srgbClr val="6897BB"/>
                </a:solidFill>
                <a:latin typeface="Consolas" panose="020B0609020204030204" pitchFamily="49" charset="0"/>
                <a:cs typeface="Consolas" panose="020B0609020204030204" pitchFamily="49" charset="0"/>
              </a:rPr>
              <a:t>0.1</a:t>
            </a:r>
            <a:r>
              <a:rPr lang="en-GB" sz="1800" dirty="0">
                <a:latin typeface="Consolas" panose="020B0609020204030204" pitchFamily="49" charset="0"/>
                <a:cs typeface="Consolas" panose="020B0609020204030204" pitchFamily="49" charset="0"/>
              </a:rPr>
              <a:t>))</a:t>
            </a:r>
          </a:p>
          <a:p>
            <a:pPr marL="0" indent="0">
              <a:buNone/>
            </a:pPr>
            <a:endParaRPr lang="en-GB" sz="1800" dirty="0">
              <a:latin typeface="Consolas" panose="020B0609020204030204" pitchFamily="49" charset="0"/>
              <a:cs typeface="Consolas" panose="020B0609020204030204" pitchFamily="49" charset="0"/>
            </a:endParaRPr>
          </a:p>
          <a:p>
            <a:pPr marL="0" indent="0">
              <a:buNone/>
            </a:pPr>
            <a:r>
              <a:rPr lang="en-GB" sz="1800" dirty="0">
                <a:solidFill>
                  <a:srgbClr val="CC7832"/>
                </a:solidFill>
                <a:latin typeface="Consolas" panose="020B0609020204030204" pitchFamily="49" charset="0"/>
                <a:cs typeface="Consolas" panose="020B0609020204030204" pitchFamily="49" charset="0"/>
              </a:rPr>
              <a:t>def </a:t>
            </a:r>
            <a:r>
              <a:rPr lang="en-GB" sz="1800" dirty="0" err="1">
                <a:solidFill>
                  <a:srgbClr val="FFC66D"/>
                </a:solidFill>
                <a:latin typeface="Consolas" panose="020B0609020204030204" pitchFamily="49" charset="0"/>
                <a:cs typeface="Consolas" panose="020B0609020204030204" pitchFamily="49" charset="0"/>
              </a:rPr>
              <a:t>remove_box</a:t>
            </a:r>
            <a:r>
              <a:rPr lang="en-GB" sz="1800" dirty="0">
                <a:latin typeface="Consolas" panose="020B0609020204030204" pitchFamily="49" charset="0"/>
                <a:cs typeface="Consolas" panose="020B0609020204030204" pitchFamily="49" charset="0"/>
              </a:rPr>
              <a:t>(</a:t>
            </a:r>
            <a:r>
              <a:rPr lang="en-GB" sz="1800" dirty="0">
                <a:solidFill>
                  <a:srgbClr val="94558D"/>
                </a:solidFill>
                <a:latin typeface="Consolas" panose="020B0609020204030204" pitchFamily="49" charset="0"/>
                <a:cs typeface="Consolas" panose="020B0609020204030204" pitchFamily="49" charset="0"/>
              </a:rPr>
              <a:t>self</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.scene.remove_world_object</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box_name</a:t>
            </a:r>
            <a:r>
              <a:rPr lang="en-GB" sz="1800" dirty="0">
                <a:latin typeface="Consolas" panose="020B0609020204030204" pitchFamily="49" charset="0"/>
                <a:cs typeface="Consolas" panose="020B0609020204030204" pitchFamily="49" charset="0"/>
              </a:rPr>
              <a:t>)</a:t>
            </a:r>
          </a:p>
          <a:p>
            <a:pPr marL="0" indent="0">
              <a:buNone/>
            </a:pPr>
            <a:endParaRPr lang="en-GB" sz="1800" dirty="0"/>
          </a:p>
          <a:p>
            <a:pPr marL="0" indent="0">
              <a:buNone/>
            </a:pPr>
            <a:endParaRPr lang="en-GB" sz="1800" dirty="0"/>
          </a:p>
          <a:p>
            <a:pPr marL="0" indent="0">
              <a:buNone/>
            </a:pPr>
            <a:endParaRPr lang="en-GB" sz="1800" dirty="0"/>
          </a:p>
          <a:p>
            <a:pPr marL="0" indent="0">
              <a:buNone/>
            </a:pPr>
            <a:endParaRPr lang="en-US" sz="1800" dirty="0"/>
          </a:p>
        </p:txBody>
      </p:sp>
      <p:grpSp>
        <p:nvGrpSpPr>
          <p:cNvPr id="5" name="Group 4">
            <a:extLst>
              <a:ext uri="{FF2B5EF4-FFF2-40B4-BE49-F238E27FC236}">
                <a16:creationId xmlns:a16="http://schemas.microsoft.com/office/drawing/2014/main" id="{B4A3BD56-4404-254E-8E77-3AE0E724BD69}"/>
              </a:ext>
            </a:extLst>
          </p:cNvPr>
          <p:cNvGrpSpPr/>
          <p:nvPr/>
        </p:nvGrpSpPr>
        <p:grpSpPr>
          <a:xfrm>
            <a:off x="7385898" y="1839543"/>
            <a:ext cx="4192957" cy="2788213"/>
            <a:chOff x="8017727" y="2921620"/>
            <a:chExt cx="3735658" cy="1449658"/>
          </a:xfrm>
        </p:grpSpPr>
        <p:sp>
          <p:nvSpPr>
            <p:cNvPr id="6" name="TextBox 5">
              <a:extLst>
                <a:ext uri="{FF2B5EF4-FFF2-40B4-BE49-F238E27FC236}">
                  <a16:creationId xmlns:a16="http://schemas.microsoft.com/office/drawing/2014/main" id="{60864BF0-C729-2C47-9ACE-C11D34C1F5F3}"/>
                </a:ext>
              </a:extLst>
            </p:cNvPr>
            <p:cNvSpPr txBox="1"/>
            <p:nvPr/>
          </p:nvSpPr>
          <p:spPr>
            <a:xfrm>
              <a:off x="8118088" y="2982815"/>
              <a:ext cx="3534936" cy="1200152"/>
            </a:xfrm>
            <a:prstGeom prst="rect">
              <a:avLst/>
            </a:prstGeom>
            <a:noFill/>
          </p:spPr>
          <p:txBody>
            <a:bodyPr wrap="square" rtlCol="0">
              <a:spAutoFit/>
            </a:bodyPr>
            <a:lstStyle/>
            <a:p>
              <a:pPr algn="just"/>
              <a:r>
                <a:rPr lang="en-US" dirty="0"/>
                <a:t>We can add obstacles to the environment by defining the position of and the shape of the object, either using a predefined shape (box, sphere or cylinder) or a custom 3D shape. In this case on of the predefined shapes is used to represent an obstacle that will be avoided by the planner.</a:t>
              </a:r>
            </a:p>
          </p:txBody>
        </p:sp>
        <p:sp>
          <p:nvSpPr>
            <p:cNvPr id="8" name="Rounded Rectangle 7">
              <a:extLst>
                <a:ext uri="{FF2B5EF4-FFF2-40B4-BE49-F238E27FC236}">
                  <a16:creationId xmlns:a16="http://schemas.microsoft.com/office/drawing/2014/main" id="{AF2B94C9-0542-894A-9D42-4B5F7D9F0AA6}"/>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954A06C5-C830-7140-92A5-463E42A44D44}"/>
              </a:ext>
            </a:extLst>
          </p:cNvPr>
          <p:cNvGrpSpPr/>
          <p:nvPr/>
        </p:nvGrpSpPr>
        <p:grpSpPr>
          <a:xfrm>
            <a:off x="7385898" y="5043492"/>
            <a:ext cx="4192957" cy="1255156"/>
            <a:chOff x="8017727" y="2921620"/>
            <a:chExt cx="3735658" cy="1449658"/>
          </a:xfrm>
        </p:grpSpPr>
        <p:sp>
          <p:nvSpPr>
            <p:cNvPr id="9" name="TextBox 8">
              <a:extLst>
                <a:ext uri="{FF2B5EF4-FFF2-40B4-BE49-F238E27FC236}">
                  <a16:creationId xmlns:a16="http://schemas.microsoft.com/office/drawing/2014/main" id="{4C052ECE-80F8-E648-904C-B421F9F4C7C4}"/>
                </a:ext>
              </a:extLst>
            </p:cNvPr>
            <p:cNvSpPr txBox="1"/>
            <p:nvPr/>
          </p:nvSpPr>
          <p:spPr>
            <a:xfrm>
              <a:off x="8118088" y="2982815"/>
              <a:ext cx="3534936" cy="133823"/>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10" name="Rounded Rectangle 9">
              <a:extLst>
                <a:ext uri="{FF2B5EF4-FFF2-40B4-BE49-F238E27FC236}">
                  <a16:creationId xmlns:a16="http://schemas.microsoft.com/office/drawing/2014/main" id="{38BFFC17-6082-B84F-9D94-E3F2C20100A2}"/>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27CB7E54-9DE4-3D46-9F14-D144CF347E3D}"/>
              </a:ext>
            </a:extLst>
          </p:cNvPr>
          <p:cNvSpPr txBox="1"/>
          <p:nvPr/>
        </p:nvSpPr>
        <p:spPr>
          <a:xfrm>
            <a:off x="7498545" y="5154410"/>
            <a:ext cx="3898671" cy="923330"/>
          </a:xfrm>
          <a:prstGeom prst="rect">
            <a:avLst/>
          </a:prstGeom>
          <a:noFill/>
        </p:spPr>
        <p:txBody>
          <a:bodyPr wrap="square" rtlCol="0">
            <a:spAutoFit/>
          </a:bodyPr>
          <a:lstStyle/>
          <a:p>
            <a:pPr algn="just"/>
            <a:r>
              <a:rPr lang="en-US" dirty="0"/>
              <a:t>Once the obstacle is not in the environment anymore we can remove it using the tag associated to it. </a:t>
            </a:r>
          </a:p>
        </p:txBody>
      </p:sp>
    </p:spTree>
    <p:extLst>
      <p:ext uri="{BB962C8B-B14F-4D97-AF65-F5344CB8AC3E}">
        <p14:creationId xmlns:p14="http://schemas.microsoft.com/office/powerpoint/2010/main" val="2684964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tf2</a:t>
            </a:r>
            <a:r>
              <a:rPr lang="en-US" dirty="0"/>
              <a:t> </a:t>
            </a:r>
            <a:br>
              <a:rPr lang="en-US" dirty="0"/>
            </a:br>
            <a:r>
              <a:rPr lang="en-US" sz="3200" dirty="0"/>
              <a:t>Concept</a:t>
            </a:r>
          </a:p>
        </p:txBody>
      </p:sp>
      <p:grpSp>
        <p:nvGrpSpPr>
          <p:cNvPr id="23" name="Group 22">
            <a:extLst>
              <a:ext uri="{FF2B5EF4-FFF2-40B4-BE49-F238E27FC236}">
                <a16:creationId xmlns:a16="http://schemas.microsoft.com/office/drawing/2014/main" id="{B030D0EA-1C47-554C-A419-A78EF13A7911}"/>
              </a:ext>
            </a:extLst>
          </p:cNvPr>
          <p:cNvGrpSpPr/>
          <p:nvPr/>
        </p:nvGrpSpPr>
        <p:grpSpPr>
          <a:xfrm>
            <a:off x="2216727" y="2299855"/>
            <a:ext cx="7758546" cy="3934691"/>
            <a:chOff x="2341418" y="2632364"/>
            <a:chExt cx="7758546" cy="3934691"/>
          </a:xfrm>
        </p:grpSpPr>
        <p:pic>
          <p:nvPicPr>
            <p:cNvPr id="21" name="Picture 20" descr="A picture containing kitchen appliance&#10;&#10;Description automatically generated">
              <a:extLst>
                <a:ext uri="{FF2B5EF4-FFF2-40B4-BE49-F238E27FC236}">
                  <a16:creationId xmlns:a16="http://schemas.microsoft.com/office/drawing/2014/main" id="{2D3D7E91-59BE-0A4D-B529-A361AB249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9635" y="4185539"/>
              <a:ext cx="1474007" cy="1916209"/>
            </a:xfrm>
            <a:prstGeom prst="rect">
              <a:avLst/>
            </a:prstGeom>
          </p:spPr>
        </p:pic>
        <p:grpSp>
          <p:nvGrpSpPr>
            <p:cNvPr id="10" name="Group 9">
              <a:extLst>
                <a:ext uri="{FF2B5EF4-FFF2-40B4-BE49-F238E27FC236}">
                  <a16:creationId xmlns:a16="http://schemas.microsoft.com/office/drawing/2014/main" id="{94702E7D-FB7A-EA4B-A564-CB0B16FF1B80}"/>
                </a:ext>
              </a:extLst>
            </p:cNvPr>
            <p:cNvGrpSpPr/>
            <p:nvPr/>
          </p:nvGrpSpPr>
          <p:grpSpPr>
            <a:xfrm>
              <a:off x="2566385" y="3160696"/>
              <a:ext cx="1227608" cy="840598"/>
              <a:chOff x="3083064" y="3745258"/>
              <a:chExt cx="1227608" cy="840598"/>
            </a:xfrm>
          </p:grpSpPr>
          <p:pic>
            <p:nvPicPr>
              <p:cNvPr id="8" name="Picture 7" descr="A picture containing electronics&#10;&#10;Description automatically generated">
                <a:extLst>
                  <a:ext uri="{FF2B5EF4-FFF2-40B4-BE49-F238E27FC236}">
                    <a16:creationId xmlns:a16="http://schemas.microsoft.com/office/drawing/2014/main" id="{76C63093-159F-8244-BAA3-E4829C39FA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84938">
                <a:off x="3083064" y="3745258"/>
                <a:ext cx="1227608" cy="830441"/>
              </a:xfrm>
              <a:prstGeom prst="rect">
                <a:avLst/>
              </a:prstGeom>
            </p:spPr>
          </p:pic>
          <p:sp>
            <p:nvSpPr>
              <p:cNvPr id="9" name="Rounded Rectangle 8">
                <a:extLst>
                  <a:ext uri="{FF2B5EF4-FFF2-40B4-BE49-F238E27FC236}">
                    <a16:creationId xmlns:a16="http://schemas.microsoft.com/office/drawing/2014/main" id="{759478E4-F1C7-034C-9575-207350A63E28}"/>
                  </a:ext>
                </a:extLst>
              </p:cNvPr>
              <p:cNvSpPr/>
              <p:nvPr/>
            </p:nvSpPr>
            <p:spPr>
              <a:xfrm>
                <a:off x="3283527" y="3782292"/>
                <a:ext cx="858982" cy="803564"/>
              </a:xfrm>
              <a:prstGeom prst="round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37094B2A-CEC8-3D47-BCFF-D018FD6C5482}"/>
                </a:ext>
              </a:extLst>
            </p:cNvPr>
            <p:cNvSpPr txBox="1"/>
            <p:nvPr/>
          </p:nvSpPr>
          <p:spPr>
            <a:xfrm>
              <a:off x="2750698" y="2783162"/>
              <a:ext cx="858982" cy="369332"/>
            </a:xfrm>
            <a:prstGeom prst="rect">
              <a:avLst/>
            </a:prstGeom>
            <a:noFill/>
          </p:spPr>
          <p:txBody>
            <a:bodyPr wrap="square" rtlCol="0">
              <a:spAutoFit/>
            </a:bodyPr>
            <a:lstStyle/>
            <a:p>
              <a:r>
                <a:rPr lang="en-US" dirty="0">
                  <a:solidFill>
                    <a:schemeClr val="accent1">
                      <a:lumMod val="50000"/>
                    </a:schemeClr>
                  </a:solidFill>
                </a:rPr>
                <a:t>Vision</a:t>
              </a:r>
            </a:p>
          </p:txBody>
        </p:sp>
        <p:pic>
          <p:nvPicPr>
            <p:cNvPr id="5" name="Picture 4" descr="A close-up of a faucet&#10;&#10;Description automatically generated with medium confidence">
              <a:extLst>
                <a:ext uri="{FF2B5EF4-FFF2-40B4-BE49-F238E27FC236}">
                  <a16:creationId xmlns:a16="http://schemas.microsoft.com/office/drawing/2014/main" id="{36A7A0AA-7679-5745-9596-41C2897B4B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8523" y="4001294"/>
              <a:ext cx="2374927" cy="2374927"/>
            </a:xfrm>
            <a:prstGeom prst="rect">
              <a:avLst/>
            </a:prstGeom>
          </p:spPr>
        </p:pic>
        <p:sp>
          <p:nvSpPr>
            <p:cNvPr id="12" name="Rounded Rectangle 11">
              <a:extLst>
                <a:ext uri="{FF2B5EF4-FFF2-40B4-BE49-F238E27FC236}">
                  <a16:creationId xmlns:a16="http://schemas.microsoft.com/office/drawing/2014/main" id="{CE9EBBE2-4824-6647-AF11-CE21C0EA2406}"/>
                </a:ext>
              </a:extLst>
            </p:cNvPr>
            <p:cNvSpPr/>
            <p:nvPr/>
          </p:nvSpPr>
          <p:spPr>
            <a:xfrm>
              <a:off x="4372967" y="4001294"/>
              <a:ext cx="2156170" cy="2284701"/>
            </a:xfrm>
            <a:prstGeom prst="round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F4EAD75-1655-3542-B253-D1D628C81B90}"/>
                </a:ext>
              </a:extLst>
            </p:cNvPr>
            <p:cNvSpPr txBox="1"/>
            <p:nvPr/>
          </p:nvSpPr>
          <p:spPr>
            <a:xfrm>
              <a:off x="4669291" y="3599512"/>
              <a:ext cx="1426709" cy="369332"/>
            </a:xfrm>
            <a:prstGeom prst="rect">
              <a:avLst/>
            </a:prstGeom>
            <a:noFill/>
          </p:spPr>
          <p:txBody>
            <a:bodyPr wrap="square" rtlCol="0">
              <a:spAutoFit/>
            </a:bodyPr>
            <a:lstStyle/>
            <a:p>
              <a:r>
                <a:rPr lang="en-US" dirty="0">
                  <a:solidFill>
                    <a:srgbClr val="7030A0"/>
                  </a:solidFill>
                </a:rPr>
                <a:t>Manipulator</a:t>
              </a:r>
            </a:p>
          </p:txBody>
        </p:sp>
        <p:sp>
          <p:nvSpPr>
            <p:cNvPr id="17" name="Rounded Rectangle 16">
              <a:extLst>
                <a:ext uri="{FF2B5EF4-FFF2-40B4-BE49-F238E27FC236}">
                  <a16:creationId xmlns:a16="http://schemas.microsoft.com/office/drawing/2014/main" id="{F5CCB91E-658C-CF4A-BBD8-B447B96E184E}"/>
                </a:ext>
              </a:extLst>
            </p:cNvPr>
            <p:cNvSpPr/>
            <p:nvPr/>
          </p:nvSpPr>
          <p:spPr>
            <a:xfrm>
              <a:off x="7592644" y="3599512"/>
              <a:ext cx="2156170" cy="2284701"/>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C2EAEFF-5890-D943-8AA1-85F701686BD7}"/>
                </a:ext>
              </a:extLst>
            </p:cNvPr>
            <p:cNvSpPr txBox="1"/>
            <p:nvPr/>
          </p:nvSpPr>
          <p:spPr>
            <a:xfrm>
              <a:off x="7888968" y="3197730"/>
              <a:ext cx="1426709" cy="369332"/>
            </a:xfrm>
            <a:prstGeom prst="rect">
              <a:avLst/>
            </a:prstGeom>
            <a:noFill/>
          </p:spPr>
          <p:txBody>
            <a:bodyPr wrap="square" rtlCol="0">
              <a:spAutoFit/>
            </a:bodyPr>
            <a:lstStyle/>
            <a:p>
              <a:r>
                <a:rPr lang="en-US" dirty="0">
                  <a:solidFill>
                    <a:schemeClr val="accent6"/>
                  </a:solidFill>
                </a:rPr>
                <a:t>Other robots</a:t>
              </a:r>
            </a:p>
          </p:txBody>
        </p:sp>
        <p:pic>
          <p:nvPicPr>
            <p:cNvPr id="19" name="Picture 18">
              <a:extLst>
                <a:ext uri="{FF2B5EF4-FFF2-40B4-BE49-F238E27FC236}">
                  <a16:creationId xmlns:a16="http://schemas.microsoft.com/office/drawing/2014/main" id="{6D5CA3AE-652D-1147-844E-230BE9D73E3A}"/>
                </a:ext>
              </a:extLst>
            </p:cNvPr>
            <p:cNvPicPr>
              <a:picLocks noChangeAspect="1"/>
            </p:cNvPicPr>
            <p:nvPr/>
          </p:nvPicPr>
          <p:blipFill>
            <a:blip r:embed="rId6"/>
            <a:stretch>
              <a:fillRect/>
            </a:stretch>
          </p:blipFill>
          <p:spPr>
            <a:xfrm>
              <a:off x="8197205" y="3780757"/>
              <a:ext cx="1227947" cy="900877"/>
            </a:xfrm>
            <a:prstGeom prst="rect">
              <a:avLst/>
            </a:prstGeom>
          </p:spPr>
        </p:pic>
        <p:sp>
          <p:nvSpPr>
            <p:cNvPr id="22" name="Rounded Rectangle 21">
              <a:extLst>
                <a:ext uri="{FF2B5EF4-FFF2-40B4-BE49-F238E27FC236}">
                  <a16:creationId xmlns:a16="http://schemas.microsoft.com/office/drawing/2014/main" id="{7E589279-F4BB-3645-A26F-F3D742A12FEC}"/>
                </a:ext>
              </a:extLst>
            </p:cNvPr>
            <p:cNvSpPr/>
            <p:nvPr/>
          </p:nvSpPr>
          <p:spPr>
            <a:xfrm>
              <a:off x="2341418" y="2632364"/>
              <a:ext cx="7758546" cy="3934691"/>
            </a:xfrm>
            <a:prstGeom prst="roundRect">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Content Placeholder 3">
            <a:extLst>
              <a:ext uri="{FF2B5EF4-FFF2-40B4-BE49-F238E27FC236}">
                <a16:creationId xmlns:a16="http://schemas.microsoft.com/office/drawing/2014/main" id="{55AD0603-B51B-CE45-BC0B-D7AF30AE0FEB}"/>
              </a:ext>
            </a:extLst>
          </p:cNvPr>
          <p:cNvSpPr>
            <a:spLocks noGrp="1"/>
          </p:cNvSpPr>
          <p:nvPr>
            <p:ph idx="1"/>
          </p:nvPr>
        </p:nvSpPr>
        <p:spPr>
          <a:xfrm>
            <a:off x="2085418" y="1825626"/>
            <a:ext cx="3927764" cy="428993"/>
          </a:xfrm>
        </p:spPr>
        <p:txBody>
          <a:bodyPr>
            <a:normAutofit fontScale="92500" lnSpcReduction="10000"/>
          </a:bodyPr>
          <a:lstStyle/>
          <a:p>
            <a:pPr marL="0" indent="0">
              <a:buNone/>
            </a:pPr>
            <a:r>
              <a:rPr lang="en-US" dirty="0">
                <a:solidFill>
                  <a:schemeClr val="accent4"/>
                </a:solidFill>
              </a:rPr>
              <a:t>Common reference frame</a:t>
            </a:r>
          </a:p>
        </p:txBody>
      </p:sp>
      <p:cxnSp>
        <p:nvCxnSpPr>
          <p:cNvPr id="26" name="Straight Arrow Connector 25">
            <a:extLst>
              <a:ext uri="{FF2B5EF4-FFF2-40B4-BE49-F238E27FC236}">
                <a16:creationId xmlns:a16="http://schemas.microsoft.com/office/drawing/2014/main" id="{D1956C1F-7DE4-5549-9EFA-5EB61E44E160}"/>
              </a:ext>
            </a:extLst>
          </p:cNvPr>
          <p:cNvCxnSpPr/>
          <p:nvPr/>
        </p:nvCxnSpPr>
        <p:spPr>
          <a:xfrm>
            <a:off x="3657600" y="3668785"/>
            <a:ext cx="391700" cy="22990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DC14F4D-05D7-824F-8FC7-DD81649BC54D}"/>
              </a:ext>
            </a:extLst>
          </p:cNvPr>
          <p:cNvCxnSpPr>
            <a:cxnSpLocks/>
          </p:cNvCxnSpPr>
          <p:nvPr/>
        </p:nvCxnSpPr>
        <p:spPr>
          <a:xfrm flipV="1">
            <a:off x="6615863" y="4267200"/>
            <a:ext cx="697114" cy="358849"/>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4DDED15-4812-AD41-ABD5-2E92C8DCE7A9}"/>
              </a:ext>
            </a:extLst>
          </p:cNvPr>
          <p:cNvCxnSpPr>
            <a:cxnSpLocks/>
          </p:cNvCxnSpPr>
          <p:nvPr/>
        </p:nvCxnSpPr>
        <p:spPr>
          <a:xfrm flipV="1">
            <a:off x="3730610" y="3036491"/>
            <a:ext cx="3582367" cy="1"/>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91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a:t>
            </a:r>
            <a:br>
              <a:rPr lang="en-US" dirty="0"/>
            </a:br>
            <a:r>
              <a:rPr lang="en-US" sz="3200" dirty="0"/>
              <a:t>Attach and detach</a:t>
            </a:r>
          </a:p>
        </p:txBody>
      </p:sp>
      <p:sp>
        <p:nvSpPr>
          <p:cNvPr id="4" name="Content Placeholder 3">
            <a:extLst>
              <a:ext uri="{FF2B5EF4-FFF2-40B4-BE49-F238E27FC236}">
                <a16:creationId xmlns:a16="http://schemas.microsoft.com/office/drawing/2014/main" id="{73AD5017-DCE4-8D44-BD85-F553A7B53200}"/>
              </a:ext>
            </a:extLst>
          </p:cNvPr>
          <p:cNvSpPr>
            <a:spLocks noGrp="1"/>
          </p:cNvSpPr>
          <p:nvPr>
            <p:ph idx="1"/>
          </p:nvPr>
        </p:nvSpPr>
        <p:spPr>
          <a:xfrm>
            <a:off x="1651031" y="4679551"/>
            <a:ext cx="9568416" cy="922020"/>
          </a:xfrm>
        </p:spPr>
        <p:txBody>
          <a:bodyPr anchor="t">
            <a:normAutofit/>
          </a:bodyPr>
          <a:lstStyle/>
          <a:p>
            <a:pPr marL="0" indent="0">
              <a:buNone/>
            </a:pPr>
            <a:r>
              <a:rPr lang="en-GB" sz="1800" dirty="0">
                <a:solidFill>
                  <a:srgbClr val="CC7832"/>
                </a:solidFill>
                <a:latin typeface="Consolas" panose="020B0609020204030204" pitchFamily="49" charset="0"/>
                <a:cs typeface="Consolas" panose="020B0609020204030204" pitchFamily="49" charset="0"/>
              </a:rPr>
              <a:t>def </a:t>
            </a:r>
            <a:r>
              <a:rPr lang="en-GB" sz="1800" dirty="0" err="1">
                <a:solidFill>
                  <a:srgbClr val="FFC66D"/>
                </a:solidFill>
                <a:latin typeface="Consolas" panose="020B0609020204030204" pitchFamily="49" charset="0"/>
                <a:cs typeface="Consolas" panose="020B0609020204030204" pitchFamily="49" charset="0"/>
              </a:rPr>
              <a:t>detachBox</a:t>
            </a:r>
            <a:r>
              <a:rPr lang="en-GB" sz="1800" dirty="0">
                <a:latin typeface="Consolas" panose="020B0609020204030204" pitchFamily="49" charset="0"/>
                <a:cs typeface="Consolas" panose="020B0609020204030204" pitchFamily="49" charset="0"/>
              </a:rPr>
              <a:t>(</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solidFill>
                  <a:srgbClr val="CC7832"/>
                </a:solidFill>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box_name</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.scene.remove_attached_object</a:t>
            </a:r>
            <a:r>
              <a:rPr lang="en-GB" sz="1800" dirty="0">
                <a:latin typeface="Consolas" panose="020B0609020204030204" pitchFamily="49" charset="0"/>
                <a:cs typeface="Consolas" panose="020B0609020204030204" pitchFamily="49" charset="0"/>
              </a:rPr>
              <a:t>(</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.link_ee</a:t>
            </a:r>
            <a:r>
              <a:rPr lang="en-GB" sz="1800" dirty="0">
                <a:solidFill>
                  <a:srgbClr val="CC7832"/>
                </a:solidFill>
                <a:latin typeface="Consolas" panose="020B0609020204030204" pitchFamily="49" charset="0"/>
                <a:cs typeface="Consolas" panose="020B0609020204030204" pitchFamily="49" charset="0"/>
              </a:rPr>
              <a:t>, </a:t>
            </a:r>
            <a:r>
              <a:rPr lang="en-GB" sz="1800" dirty="0">
                <a:solidFill>
                  <a:srgbClr val="AA4926"/>
                </a:solidFill>
                <a:latin typeface="Consolas" panose="020B0609020204030204" pitchFamily="49" charset="0"/>
                <a:cs typeface="Consolas" panose="020B0609020204030204" pitchFamily="49" charset="0"/>
              </a:rPr>
              <a:t>name</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box_name</a:t>
            </a:r>
            <a:r>
              <a:rPr lang="en-GB" sz="1800" dirty="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grpSp>
        <p:nvGrpSpPr>
          <p:cNvPr id="14" name="Group 13">
            <a:extLst>
              <a:ext uri="{FF2B5EF4-FFF2-40B4-BE49-F238E27FC236}">
                <a16:creationId xmlns:a16="http://schemas.microsoft.com/office/drawing/2014/main" id="{2AD7F339-2D69-A74B-84D3-34D85B789009}"/>
              </a:ext>
            </a:extLst>
          </p:cNvPr>
          <p:cNvGrpSpPr/>
          <p:nvPr/>
        </p:nvGrpSpPr>
        <p:grpSpPr>
          <a:xfrm>
            <a:off x="1774138" y="5604122"/>
            <a:ext cx="7936795" cy="1042025"/>
            <a:chOff x="8017727" y="2921620"/>
            <a:chExt cx="3735658" cy="1721117"/>
          </a:xfrm>
        </p:grpSpPr>
        <p:sp>
          <p:nvSpPr>
            <p:cNvPr id="15" name="TextBox 14">
              <a:extLst>
                <a:ext uri="{FF2B5EF4-FFF2-40B4-BE49-F238E27FC236}">
                  <a16:creationId xmlns:a16="http://schemas.microsoft.com/office/drawing/2014/main" id="{376E47C5-D88C-BD4B-AD15-7D8B92DE4439}"/>
                </a:ext>
              </a:extLst>
            </p:cNvPr>
            <p:cNvSpPr txBox="1"/>
            <p:nvPr/>
          </p:nvSpPr>
          <p:spPr>
            <a:xfrm>
              <a:off x="8118088" y="3117669"/>
              <a:ext cx="3534936" cy="1525068"/>
            </a:xfrm>
            <a:prstGeom prst="rect">
              <a:avLst/>
            </a:prstGeom>
            <a:noFill/>
          </p:spPr>
          <p:txBody>
            <a:bodyPr wrap="square" rtlCol="0">
              <a:spAutoFit/>
            </a:bodyPr>
            <a:lstStyle/>
            <a:p>
              <a:r>
                <a:rPr lang="en-US" dirty="0"/>
                <a:t>Once the cargo is no longer attached to the end effector we need to tell the planner that it shouldn’t consider anymore.</a:t>
              </a:r>
            </a:p>
            <a:p>
              <a:endParaRPr lang="en-US" dirty="0"/>
            </a:p>
          </p:txBody>
        </p:sp>
        <p:sp>
          <p:nvSpPr>
            <p:cNvPr id="16" name="Rounded Rectangle 15">
              <a:extLst>
                <a:ext uri="{FF2B5EF4-FFF2-40B4-BE49-F238E27FC236}">
                  <a16:creationId xmlns:a16="http://schemas.microsoft.com/office/drawing/2014/main" id="{77462324-CDD4-2F4D-B38D-11A778394FC6}"/>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A6E32116-D6B0-1D48-8013-318192EDC3B1}"/>
              </a:ext>
            </a:extLst>
          </p:cNvPr>
          <p:cNvGrpSpPr/>
          <p:nvPr/>
        </p:nvGrpSpPr>
        <p:grpSpPr>
          <a:xfrm>
            <a:off x="1235296" y="1743957"/>
            <a:ext cx="10031661" cy="2755403"/>
            <a:chOff x="843406" y="3817687"/>
            <a:chExt cx="10031661" cy="2755403"/>
          </a:xfrm>
        </p:grpSpPr>
        <p:sp>
          <p:nvSpPr>
            <p:cNvPr id="27" name="Content Placeholder 3">
              <a:extLst>
                <a:ext uri="{FF2B5EF4-FFF2-40B4-BE49-F238E27FC236}">
                  <a16:creationId xmlns:a16="http://schemas.microsoft.com/office/drawing/2014/main" id="{0B9EA85B-D9CD-3945-8185-901F5923A4B2}"/>
                </a:ext>
              </a:extLst>
            </p:cNvPr>
            <p:cNvSpPr txBox="1">
              <a:spLocks/>
            </p:cNvSpPr>
            <p:nvPr/>
          </p:nvSpPr>
          <p:spPr>
            <a:xfrm>
              <a:off x="1306651" y="3817687"/>
              <a:ext cx="9568416" cy="163606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a:solidFill>
                    <a:srgbClr val="CC7832"/>
                  </a:solidFill>
                  <a:latin typeface="Consolas" panose="020B0609020204030204" pitchFamily="49" charset="0"/>
                  <a:cs typeface="Consolas" panose="020B0609020204030204" pitchFamily="49" charset="0"/>
                </a:rPr>
                <a:t>def </a:t>
              </a:r>
              <a:r>
                <a:rPr lang="en-GB" sz="1800" dirty="0" err="1">
                  <a:solidFill>
                    <a:srgbClr val="FFC66D"/>
                  </a:solidFill>
                  <a:latin typeface="Consolas" panose="020B0609020204030204" pitchFamily="49" charset="0"/>
                  <a:cs typeface="Consolas" panose="020B0609020204030204" pitchFamily="49" charset="0"/>
                </a:rPr>
                <a:t>attachBox</a:t>
              </a:r>
              <a:r>
                <a:rPr lang="en-GB" sz="1800" dirty="0">
                  <a:latin typeface="Consolas" panose="020B0609020204030204" pitchFamily="49" charset="0"/>
                  <a:cs typeface="Consolas" panose="020B0609020204030204" pitchFamily="49" charset="0"/>
                </a:rPr>
                <a:t>(</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solidFill>
                    <a:srgbClr val="CC7832"/>
                  </a:solidFill>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box_name</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grasping_group</a:t>
              </a:r>
              <a:r>
                <a:rPr lang="en-GB" sz="1800" dirty="0">
                  <a:latin typeface="Consolas" panose="020B0609020204030204" pitchFamily="49" charset="0"/>
                  <a:cs typeface="Consolas" panose="020B0609020204030204" pitchFamily="49" charset="0"/>
                </a:rPr>
                <a:t> = </a:t>
              </a:r>
              <a:r>
                <a:rPr lang="en-GB" sz="1800" dirty="0">
                  <a:solidFill>
                    <a:srgbClr val="A5C261"/>
                  </a:solidFill>
                  <a:latin typeface="Consolas" panose="020B0609020204030204" pitchFamily="49" charset="0"/>
                  <a:cs typeface="Consolas" panose="020B0609020204030204" pitchFamily="49" charset="0"/>
                </a:rPr>
                <a:t>'</a:t>
              </a:r>
              <a:r>
                <a:rPr lang="en-GB" sz="1800" dirty="0" err="1">
                  <a:solidFill>
                    <a:srgbClr val="A5C261"/>
                  </a:solidFill>
                  <a:latin typeface="Consolas" panose="020B0609020204030204" pitchFamily="49" charset="0"/>
                  <a:cs typeface="Consolas" panose="020B0609020204030204" pitchFamily="49" charset="0"/>
                </a:rPr>
                <a:t>vacuum_gripper</a:t>
              </a:r>
              <a:r>
                <a:rPr lang="en-GB" sz="1800" dirty="0">
                  <a:solidFill>
                    <a:srgbClr val="A5C261"/>
                  </a:solidFill>
                  <a:latin typeface="Consolas" panose="020B0609020204030204" pitchFamily="49" charset="0"/>
                  <a:cs typeface="Consolas" panose="020B0609020204030204" pitchFamily="49" charset="0"/>
                </a:rPr>
                <a:t>'</a:t>
              </a:r>
              <a:br>
                <a:rPr lang="en-GB" sz="1800" dirty="0">
                  <a:solidFill>
                    <a:srgbClr val="A5C261"/>
                  </a:solidFill>
                  <a:latin typeface="Consolas" panose="020B0609020204030204" pitchFamily="49" charset="0"/>
                  <a:cs typeface="Consolas" panose="020B0609020204030204" pitchFamily="49" charset="0"/>
                </a:rPr>
              </a:br>
              <a:r>
                <a:rPr lang="en-GB" sz="1800" dirty="0">
                  <a:solidFill>
                    <a:srgbClr val="A5C261"/>
                  </a:solidFill>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touch_links</a:t>
              </a:r>
              <a:r>
                <a:rPr lang="en-GB" sz="1800" dirty="0">
                  <a:latin typeface="Consolas" panose="020B0609020204030204" pitchFamily="49" charset="0"/>
                  <a:cs typeface="Consolas" panose="020B0609020204030204" pitchFamily="49" charset="0"/>
                </a:rPr>
                <a:t> =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.robot.get_link_names</a:t>
              </a:r>
              <a:r>
                <a:rPr lang="en-GB" sz="1800" dirty="0">
                  <a:latin typeface="Consolas" panose="020B0609020204030204" pitchFamily="49" charset="0"/>
                  <a:cs typeface="Consolas" panose="020B0609020204030204" pitchFamily="49" charset="0"/>
                </a:rPr>
                <a:t>(</a:t>
              </a:r>
              <a:r>
                <a:rPr lang="en-GB" sz="1800" dirty="0">
                  <a:solidFill>
                    <a:srgbClr val="AA4926"/>
                  </a:solidFill>
                  <a:latin typeface="Consolas" panose="020B0609020204030204" pitchFamily="49" charset="0"/>
                  <a:cs typeface="Consolas" panose="020B0609020204030204" pitchFamily="49" charset="0"/>
                </a:rPr>
                <a:t>group</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grasping_group</a:t>
              </a:r>
              <a:r>
                <a:rPr lang="en-GB" sz="1800" dirty="0">
                  <a:latin typeface="Consolas" panose="020B0609020204030204" pitchFamily="49" charset="0"/>
                  <a:cs typeface="Consolas" panose="020B0609020204030204" pitchFamily="49" charset="0"/>
                </a:rPr>
                <a:t>)</a:t>
              </a:r>
              <a:br>
                <a:rPr lang="en-GB" sz="1800" dirty="0">
                  <a:latin typeface="Consolas" panose="020B0609020204030204" pitchFamily="49" charset="0"/>
                  <a:cs typeface="Consolas" panose="020B0609020204030204" pitchFamily="49" charset="0"/>
                </a:rPr>
              </a:br>
              <a:r>
                <a:rPr lang="en-GB" sz="1800" dirty="0">
                  <a:latin typeface="Consolas" panose="020B0609020204030204" pitchFamily="49" charset="0"/>
                  <a:cs typeface="Consolas" panose="020B0609020204030204" pitchFamily="49" charset="0"/>
                </a:rPr>
                <a:t>  </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.scene.attach_box</a:t>
              </a:r>
              <a:r>
                <a:rPr lang="en-GB" sz="1800" dirty="0">
                  <a:latin typeface="Consolas" panose="020B0609020204030204" pitchFamily="49" charset="0"/>
                  <a:cs typeface="Consolas" panose="020B0609020204030204" pitchFamily="49" charset="0"/>
                </a:rPr>
                <a:t>(</a:t>
              </a:r>
              <a:r>
                <a:rPr lang="en-GB" sz="1800" dirty="0" err="1">
                  <a:solidFill>
                    <a:srgbClr val="94558D"/>
                  </a:solidFill>
                  <a:latin typeface="Consolas" panose="020B0609020204030204" pitchFamily="49" charset="0"/>
                  <a:cs typeface="Consolas" panose="020B0609020204030204" pitchFamily="49" charset="0"/>
                </a:rPr>
                <a:t>self</a:t>
              </a:r>
              <a:r>
                <a:rPr lang="en-GB" sz="1800" dirty="0" err="1">
                  <a:latin typeface="Consolas" panose="020B0609020204030204" pitchFamily="49" charset="0"/>
                  <a:cs typeface="Consolas" panose="020B0609020204030204" pitchFamily="49" charset="0"/>
                </a:rPr>
                <a:t>.link_ee</a:t>
              </a:r>
              <a:r>
                <a:rPr lang="en-GB" sz="1800" dirty="0">
                  <a:solidFill>
                    <a:srgbClr val="CC7832"/>
                  </a:solidFill>
                  <a:latin typeface="Consolas" panose="020B0609020204030204" pitchFamily="49" charset="0"/>
                  <a:cs typeface="Consolas" panose="020B0609020204030204" pitchFamily="49" charset="0"/>
                </a:rPr>
                <a:t>, </a:t>
              </a:r>
              <a:r>
                <a:rPr lang="en-GB" sz="1800" dirty="0" err="1">
                  <a:latin typeface="Consolas" panose="020B0609020204030204" pitchFamily="49" charset="0"/>
                  <a:cs typeface="Consolas" panose="020B0609020204030204" pitchFamily="49" charset="0"/>
                </a:rPr>
                <a:t>box_name</a:t>
              </a:r>
              <a:r>
                <a:rPr lang="en-GB" sz="1800" dirty="0">
                  <a:latin typeface="Consolas" panose="020B0609020204030204" pitchFamily="49" charset="0"/>
                  <a:cs typeface="Consolas" panose="020B0609020204030204" pitchFamily="49" charset="0"/>
                </a:rPr>
                <a:t> + </a:t>
              </a:r>
              <a:r>
                <a:rPr lang="en-GB" sz="1800" dirty="0">
                  <a:solidFill>
                    <a:srgbClr val="A5C261"/>
                  </a:solidFill>
                  <a:latin typeface="Consolas" panose="020B0609020204030204" pitchFamily="49" charset="0"/>
                  <a:cs typeface="Consolas" panose="020B0609020204030204" pitchFamily="49" charset="0"/>
                </a:rPr>
                <a:t>"_planner"</a:t>
              </a:r>
              <a:r>
                <a:rPr lang="en-GB" sz="1800" dirty="0">
                  <a:solidFill>
                    <a:srgbClr val="CC7832"/>
                  </a:solidFill>
                  <a:latin typeface="Consolas" panose="020B0609020204030204" pitchFamily="49" charset="0"/>
                  <a:cs typeface="Consolas" panose="020B0609020204030204" pitchFamily="49" charset="0"/>
                </a:rPr>
                <a:t>,      	</a:t>
              </a:r>
              <a:r>
                <a:rPr lang="en-GB" sz="1800" dirty="0" err="1">
                  <a:solidFill>
                    <a:srgbClr val="AA4926"/>
                  </a:solidFill>
                  <a:latin typeface="Consolas" panose="020B0609020204030204" pitchFamily="49" charset="0"/>
                  <a:cs typeface="Consolas" panose="020B0609020204030204" pitchFamily="49" charset="0"/>
                </a:rPr>
                <a:t>touch_links</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touch_links</a:t>
              </a:r>
              <a:r>
                <a:rPr lang="en-GB" sz="1800" dirty="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p:txBody>
        </p:sp>
        <p:grpSp>
          <p:nvGrpSpPr>
            <p:cNvPr id="28" name="Group 27">
              <a:extLst>
                <a:ext uri="{FF2B5EF4-FFF2-40B4-BE49-F238E27FC236}">
                  <a16:creationId xmlns:a16="http://schemas.microsoft.com/office/drawing/2014/main" id="{10554F30-9C96-B040-93E6-FD9C0D9E9DEC}"/>
                </a:ext>
              </a:extLst>
            </p:cNvPr>
            <p:cNvGrpSpPr/>
            <p:nvPr/>
          </p:nvGrpSpPr>
          <p:grpSpPr>
            <a:xfrm>
              <a:off x="843406" y="5486405"/>
              <a:ext cx="9051710" cy="1086685"/>
              <a:chOff x="1316933" y="5486405"/>
              <a:chExt cx="9051710" cy="1086685"/>
            </a:xfrm>
          </p:grpSpPr>
          <p:grpSp>
            <p:nvGrpSpPr>
              <p:cNvPr id="29" name="Group 28">
                <a:extLst>
                  <a:ext uri="{FF2B5EF4-FFF2-40B4-BE49-F238E27FC236}">
                    <a16:creationId xmlns:a16="http://schemas.microsoft.com/office/drawing/2014/main" id="{E487FDB7-FEF0-BD4A-9787-61A29CB19721}"/>
                  </a:ext>
                </a:extLst>
              </p:cNvPr>
              <p:cNvGrpSpPr/>
              <p:nvPr/>
            </p:nvGrpSpPr>
            <p:grpSpPr>
              <a:xfrm>
                <a:off x="1316933" y="5486405"/>
                <a:ext cx="9051710" cy="1086685"/>
                <a:chOff x="8017727" y="2921620"/>
                <a:chExt cx="3735658" cy="1449658"/>
              </a:xfrm>
            </p:grpSpPr>
            <p:sp>
              <p:nvSpPr>
                <p:cNvPr id="31" name="TextBox 30">
                  <a:extLst>
                    <a:ext uri="{FF2B5EF4-FFF2-40B4-BE49-F238E27FC236}">
                      <a16:creationId xmlns:a16="http://schemas.microsoft.com/office/drawing/2014/main" id="{1963CB66-44FE-5E45-9740-C1090C69E65F}"/>
                    </a:ext>
                  </a:extLst>
                </p:cNvPr>
                <p:cNvSpPr txBox="1"/>
                <p:nvPr/>
              </p:nvSpPr>
              <p:spPr>
                <a:xfrm>
                  <a:off x="8118088" y="2982815"/>
                  <a:ext cx="3534936" cy="133823"/>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32" name="Rounded Rectangle 31">
                  <a:extLst>
                    <a:ext uri="{FF2B5EF4-FFF2-40B4-BE49-F238E27FC236}">
                      <a16:creationId xmlns:a16="http://schemas.microsoft.com/office/drawing/2014/main" id="{15A65DBA-10DF-4D46-807D-AC08C03A4C27}"/>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DE7D999A-B067-B04F-BA99-42E81FE2478F}"/>
                  </a:ext>
                </a:extLst>
              </p:cNvPr>
              <p:cNvSpPr txBox="1"/>
              <p:nvPr/>
            </p:nvSpPr>
            <p:spPr>
              <a:xfrm>
                <a:off x="1414906" y="5535393"/>
                <a:ext cx="8808530" cy="923330"/>
              </a:xfrm>
              <a:prstGeom prst="rect">
                <a:avLst/>
              </a:prstGeom>
              <a:noFill/>
            </p:spPr>
            <p:txBody>
              <a:bodyPr wrap="square">
                <a:spAutoFit/>
              </a:bodyPr>
              <a:lstStyle/>
              <a:p>
                <a:pPr algn="just"/>
                <a:r>
                  <a:rPr lang="en-US" dirty="0"/>
                  <a:t>Sometimes the robot will be carrying some cargo, for instance when executing a pick and place. In those cases, both cargo and robot becomes a unique element for the planner, as trajectories have to be non-colliding considering both objects. In order to </a:t>
                </a:r>
              </a:p>
            </p:txBody>
          </p:sp>
        </p:grpSp>
      </p:grpSp>
    </p:spTree>
    <p:extLst>
      <p:ext uri="{BB962C8B-B14F-4D97-AF65-F5344CB8AC3E}">
        <p14:creationId xmlns:p14="http://schemas.microsoft.com/office/powerpoint/2010/main" val="189445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3BE0-57D2-3147-BC14-BC358DC93CEE}"/>
              </a:ext>
            </a:extLst>
          </p:cNvPr>
          <p:cNvSpPr>
            <a:spLocks noGrp="1"/>
          </p:cNvSpPr>
          <p:nvPr>
            <p:ph type="title"/>
          </p:nvPr>
        </p:nvSpPr>
        <p:spPr/>
        <p:txBody>
          <a:bodyPr/>
          <a:lstStyle/>
          <a:p>
            <a:r>
              <a:rPr lang="en-US" sz="4000" dirty="0" err="1"/>
              <a:t>MoveIt</a:t>
            </a:r>
            <a:r>
              <a:rPr lang="en-US" sz="4000" dirty="0"/>
              <a:t>!</a:t>
            </a:r>
            <a:br>
              <a:rPr lang="en-US" dirty="0"/>
            </a:br>
            <a:r>
              <a:rPr lang="en-US" sz="3200" dirty="0"/>
              <a:t>Generate plans</a:t>
            </a:r>
          </a:p>
        </p:txBody>
      </p:sp>
      <p:sp>
        <p:nvSpPr>
          <p:cNvPr id="4" name="Content Placeholder 3">
            <a:extLst>
              <a:ext uri="{FF2B5EF4-FFF2-40B4-BE49-F238E27FC236}">
                <a16:creationId xmlns:a16="http://schemas.microsoft.com/office/drawing/2014/main" id="{73AD5017-DCE4-8D44-BD85-F553A7B53200}"/>
              </a:ext>
            </a:extLst>
          </p:cNvPr>
          <p:cNvSpPr>
            <a:spLocks noGrp="1"/>
          </p:cNvSpPr>
          <p:nvPr>
            <p:ph idx="1"/>
          </p:nvPr>
        </p:nvSpPr>
        <p:spPr>
          <a:xfrm>
            <a:off x="845584" y="1839544"/>
            <a:ext cx="10122599" cy="913244"/>
          </a:xfrm>
        </p:spPr>
        <p:txBody>
          <a:bodyPr anchor="t">
            <a:normAutofit lnSpcReduction="10000"/>
          </a:bodyPr>
          <a:lstStyle/>
          <a:p>
            <a:pPr marL="0" indent="0">
              <a:buNone/>
            </a:pPr>
            <a:r>
              <a:rPr lang="en-GB" sz="1800" dirty="0">
                <a:solidFill>
                  <a:srgbClr val="CC7832"/>
                </a:solidFill>
                <a:latin typeface="Consolas" panose="020B0609020204030204" pitchFamily="49" charset="0"/>
                <a:cs typeface="Consolas" panose="020B0609020204030204" pitchFamily="49" charset="0"/>
              </a:rPr>
              <a:t>def </a:t>
            </a:r>
            <a:r>
              <a:rPr lang="en-GB" sz="1800" dirty="0" err="1">
                <a:solidFill>
                  <a:srgbClr val="FFC66D"/>
                </a:solidFill>
                <a:latin typeface="Consolas" panose="020B0609020204030204" pitchFamily="49" charset="0"/>
                <a:cs typeface="Consolas" panose="020B0609020204030204" pitchFamily="49" charset="0"/>
              </a:rPr>
              <a:t>plan_cartesian_path</a:t>
            </a:r>
            <a:r>
              <a:rPr lang="en-GB" sz="1800" dirty="0">
                <a:latin typeface="Consolas" panose="020B0609020204030204" pitchFamily="49" charset="0"/>
                <a:cs typeface="Consolas" panose="020B0609020204030204" pitchFamily="49" charset="0"/>
              </a:rPr>
              <a:t>(</a:t>
            </a:r>
            <a:r>
              <a:rPr lang="en-GB" sz="1800" dirty="0">
                <a:solidFill>
                  <a:srgbClr val="94558D"/>
                </a:solidFill>
                <a:latin typeface="Consolas" panose="020B0609020204030204" pitchFamily="49" charset="0"/>
                <a:cs typeface="Consolas" panose="020B0609020204030204" pitchFamily="49" charset="0"/>
              </a:rPr>
              <a:t>self</a:t>
            </a:r>
            <a:r>
              <a:rPr lang="en-GB" sz="1800" dirty="0">
                <a:solidFill>
                  <a:srgbClr val="CC7832"/>
                </a:solidFill>
                <a:latin typeface="Consolas" panose="020B0609020204030204" pitchFamily="49" charset="0"/>
                <a:cs typeface="Consolas" panose="020B0609020204030204" pitchFamily="49" charset="0"/>
              </a:rPr>
              <a:t>,</a:t>
            </a:r>
            <a:r>
              <a:rPr lang="en-GB" sz="1800" dirty="0">
                <a:solidFill>
                  <a:srgbClr val="6897BB"/>
                </a:solidFill>
                <a:latin typeface="Consolas" panose="020B0609020204030204" pitchFamily="49" charset="0"/>
                <a:cs typeface="Consolas" panose="020B0609020204030204" pitchFamily="49" charset="0"/>
              </a:rPr>
              <a:t> </a:t>
            </a:r>
            <a:r>
              <a:rPr lang="en-GB" sz="1800" dirty="0" err="1">
                <a:solidFill>
                  <a:srgbClr val="6897BB"/>
                </a:solidFill>
                <a:latin typeface="Consolas" panose="020B0609020204030204" pitchFamily="49" charset="0"/>
                <a:cs typeface="Consolas" panose="020B0609020204030204" pitchFamily="49" charset="0"/>
              </a:rPr>
              <a:t>eef_step</a:t>
            </a:r>
            <a:r>
              <a:rPr lang="en-GB" sz="1800" dirty="0" err="1">
                <a:solidFill>
                  <a:srgbClr val="CC7832"/>
                </a:solidFill>
                <a:latin typeface="Consolas" panose="020B0609020204030204" pitchFamily="49" charset="0"/>
                <a:cs typeface="Consolas" panose="020B0609020204030204" pitchFamily="49" charset="0"/>
              </a:rPr>
              <a:t>,</a:t>
            </a:r>
            <a:r>
              <a:rPr lang="en-GB" sz="1800" dirty="0" err="1">
                <a:solidFill>
                  <a:srgbClr val="6897BB"/>
                </a:solidFill>
                <a:latin typeface="Consolas" panose="020B0609020204030204" pitchFamily="49" charset="0"/>
                <a:cs typeface="Consolas" panose="020B0609020204030204" pitchFamily="49" charset="0"/>
              </a:rPr>
              <a:t>jump_th</a:t>
            </a:r>
            <a:r>
              <a:rPr lang="en-GB" sz="1800" dirty="0">
                <a:solidFill>
                  <a:srgbClr val="CC7832"/>
                </a:solidFill>
                <a:latin typeface="Consolas" panose="020B0609020204030204" pitchFamily="49" charset="0"/>
                <a:cs typeface="Consolas" panose="020B0609020204030204" pitchFamily="49" charset="0"/>
              </a:rPr>
              <a:t> ,waypoints</a:t>
            </a:r>
            <a:r>
              <a:rPr lang="en-GB" sz="1800" dirty="0">
                <a:latin typeface="Consolas" panose="020B0609020204030204" pitchFamily="49" charset="0"/>
                <a:cs typeface="Consolas" panose="020B0609020204030204" pitchFamily="49" charset="0"/>
              </a:rPr>
              <a:t>):</a:t>
            </a:r>
            <a:endParaRPr lang="en-GB" sz="1800" dirty="0">
              <a:solidFill>
                <a:srgbClr val="808080"/>
              </a:solidFill>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   (plan</a:t>
            </a:r>
            <a:r>
              <a:rPr lang="en-GB" sz="1800" dirty="0">
                <a:solidFill>
                  <a:srgbClr val="CC7832"/>
                </a:solidFill>
                <a:latin typeface="Consolas" panose="020B0609020204030204" pitchFamily="49" charset="0"/>
                <a:cs typeface="Consolas" panose="020B0609020204030204" pitchFamily="49" charset="0"/>
              </a:rPr>
              <a:t>, </a:t>
            </a:r>
            <a:r>
              <a:rPr lang="en-GB" sz="1800" dirty="0">
                <a:latin typeface="Consolas" panose="020B0609020204030204" pitchFamily="49" charset="0"/>
                <a:cs typeface="Consolas" panose="020B0609020204030204" pitchFamily="49" charset="0"/>
              </a:rPr>
              <a:t>fraction) = </a:t>
            </a:r>
            <a:r>
              <a:rPr lang="en-GB" sz="1800" dirty="0" err="1">
                <a:latin typeface="Consolas" panose="020B0609020204030204" pitchFamily="49" charset="0"/>
                <a:cs typeface="Consolas" panose="020B0609020204030204" pitchFamily="49" charset="0"/>
              </a:rPr>
              <a:t>group.compute_cartesian_path</a:t>
            </a:r>
            <a:r>
              <a:rPr lang="en-GB" sz="1800" dirty="0">
                <a:latin typeface="Consolas" panose="020B0609020204030204" pitchFamily="49" charset="0"/>
                <a:cs typeface="Consolas" panose="020B0609020204030204" pitchFamily="49" charset="0"/>
              </a:rPr>
              <a:t>(</a:t>
            </a:r>
            <a:r>
              <a:rPr lang="en-GB" sz="1800" dirty="0" err="1">
                <a:latin typeface="Consolas" panose="020B0609020204030204" pitchFamily="49" charset="0"/>
                <a:cs typeface="Consolas" panose="020B0609020204030204" pitchFamily="49" charset="0"/>
              </a:rPr>
              <a:t>waypoints</a:t>
            </a:r>
            <a:r>
              <a:rPr lang="en-GB" sz="1800" dirty="0" err="1">
                <a:solidFill>
                  <a:srgbClr val="CC7832"/>
                </a:solidFill>
                <a:latin typeface="Consolas" panose="020B0609020204030204" pitchFamily="49" charset="0"/>
                <a:cs typeface="Consolas" panose="020B0609020204030204" pitchFamily="49" charset="0"/>
              </a:rPr>
              <a:t>,</a:t>
            </a:r>
            <a:r>
              <a:rPr lang="en-GB" sz="1800" dirty="0" err="1">
                <a:solidFill>
                  <a:srgbClr val="6897BB"/>
                </a:solidFill>
                <a:latin typeface="Consolas" panose="020B0609020204030204" pitchFamily="49" charset="0"/>
                <a:cs typeface="Consolas" panose="020B0609020204030204" pitchFamily="49" charset="0"/>
              </a:rPr>
              <a:t>eef_step</a:t>
            </a:r>
            <a:r>
              <a:rPr lang="en-GB" sz="1800" dirty="0" err="1">
                <a:solidFill>
                  <a:srgbClr val="CC7832"/>
                </a:solidFill>
                <a:latin typeface="Consolas" panose="020B0609020204030204" pitchFamily="49" charset="0"/>
                <a:cs typeface="Consolas" panose="020B0609020204030204" pitchFamily="49" charset="0"/>
              </a:rPr>
              <a:t>,</a:t>
            </a:r>
            <a:r>
              <a:rPr lang="en-GB" sz="1800" dirty="0" err="1">
                <a:solidFill>
                  <a:srgbClr val="6897BB"/>
                </a:solidFill>
                <a:latin typeface="Consolas" panose="020B0609020204030204" pitchFamily="49" charset="0"/>
                <a:cs typeface="Consolas" panose="020B0609020204030204" pitchFamily="49" charset="0"/>
              </a:rPr>
              <a:t>jump_th</a:t>
            </a:r>
            <a:r>
              <a:rPr lang="en-GB" sz="1800" dirty="0">
                <a:latin typeface="Consolas" panose="020B0609020204030204" pitchFamily="49" charset="0"/>
                <a:cs typeface="Consolas" panose="020B0609020204030204" pitchFamily="49" charset="0"/>
              </a:rPr>
              <a:t>)</a:t>
            </a:r>
            <a:br>
              <a:rPr lang="en-GB" sz="1800" dirty="0">
                <a:solidFill>
                  <a:srgbClr val="808080"/>
                </a:solidFill>
              </a:rPr>
            </a:br>
            <a:endParaRPr lang="en-US" sz="1800" dirty="0">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77CCBE39-2382-D346-9D8E-501E3CB9485A}"/>
              </a:ext>
            </a:extLst>
          </p:cNvPr>
          <p:cNvSpPr/>
          <p:nvPr/>
        </p:nvSpPr>
        <p:spPr>
          <a:xfrm>
            <a:off x="859868" y="3347246"/>
            <a:ext cx="4636157" cy="2148779"/>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B4B045B-6646-9640-9E40-9EF356FC7F6F}"/>
              </a:ext>
            </a:extLst>
          </p:cNvPr>
          <p:cNvCxnSpPr>
            <a:cxnSpLocks/>
            <a:stCxn id="3" idx="7"/>
            <a:endCxn id="37" idx="2"/>
          </p:cNvCxnSpPr>
          <p:nvPr/>
        </p:nvCxnSpPr>
        <p:spPr>
          <a:xfrm flipV="1">
            <a:off x="1358642" y="3743438"/>
            <a:ext cx="1703887" cy="119711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F55A90-F739-2744-9DAD-C83705765116}"/>
              </a:ext>
            </a:extLst>
          </p:cNvPr>
          <p:cNvCxnSpPr>
            <a:cxnSpLocks/>
          </p:cNvCxnSpPr>
          <p:nvPr/>
        </p:nvCxnSpPr>
        <p:spPr>
          <a:xfrm>
            <a:off x="3103545" y="3660306"/>
            <a:ext cx="1861302" cy="823186"/>
          </a:xfrm>
          <a:prstGeom prst="line">
            <a:avLst/>
          </a:prstGeom>
          <a:ln w="63500"/>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CCE7128-E9A8-6D47-A5F9-16697412E7BF}"/>
              </a:ext>
            </a:extLst>
          </p:cNvPr>
          <p:cNvGrpSpPr/>
          <p:nvPr/>
        </p:nvGrpSpPr>
        <p:grpSpPr>
          <a:xfrm>
            <a:off x="1078528" y="4846509"/>
            <a:ext cx="384136" cy="368135"/>
            <a:chOff x="1290283" y="5106390"/>
            <a:chExt cx="384136" cy="368135"/>
          </a:xfrm>
        </p:grpSpPr>
        <p:sp>
          <p:nvSpPr>
            <p:cNvPr id="3" name="Oval 2">
              <a:extLst>
                <a:ext uri="{FF2B5EF4-FFF2-40B4-BE49-F238E27FC236}">
                  <a16:creationId xmlns:a16="http://schemas.microsoft.com/office/drawing/2014/main" id="{8F33D068-A09A-7240-A621-5555228D1F2C}"/>
                </a:ext>
              </a:extLst>
            </p:cNvPr>
            <p:cNvSpPr/>
            <p:nvPr/>
          </p:nvSpPr>
          <p:spPr>
            <a:xfrm>
              <a:off x="1348334" y="5163670"/>
              <a:ext cx="260163" cy="251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F5598BE-0030-3E45-B807-0981797F4FCF}"/>
                </a:ext>
              </a:extLst>
            </p:cNvPr>
            <p:cNvSpPr/>
            <p:nvPr/>
          </p:nvSpPr>
          <p:spPr>
            <a:xfrm>
              <a:off x="1290283" y="5106390"/>
              <a:ext cx="384136" cy="368135"/>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8362B612-F78D-ED4D-984B-E402464593D0}"/>
              </a:ext>
            </a:extLst>
          </p:cNvPr>
          <p:cNvGrpSpPr/>
          <p:nvPr/>
        </p:nvGrpSpPr>
        <p:grpSpPr>
          <a:xfrm>
            <a:off x="3004478" y="3560652"/>
            <a:ext cx="384136" cy="368135"/>
            <a:chOff x="1290283" y="5106390"/>
            <a:chExt cx="384136" cy="368135"/>
          </a:xfrm>
        </p:grpSpPr>
        <p:sp>
          <p:nvSpPr>
            <p:cNvPr id="37" name="Oval 36">
              <a:extLst>
                <a:ext uri="{FF2B5EF4-FFF2-40B4-BE49-F238E27FC236}">
                  <a16:creationId xmlns:a16="http://schemas.microsoft.com/office/drawing/2014/main" id="{1AF9715F-3406-564C-B8BD-404293776783}"/>
                </a:ext>
              </a:extLst>
            </p:cNvPr>
            <p:cNvSpPr/>
            <p:nvPr/>
          </p:nvSpPr>
          <p:spPr>
            <a:xfrm>
              <a:off x="1348334" y="5163670"/>
              <a:ext cx="260163" cy="251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DB34618-EFCD-1745-A6EC-FC7656BBD60D}"/>
                </a:ext>
              </a:extLst>
            </p:cNvPr>
            <p:cNvSpPr/>
            <p:nvPr/>
          </p:nvSpPr>
          <p:spPr>
            <a:xfrm>
              <a:off x="1290283" y="5106390"/>
              <a:ext cx="384136" cy="368135"/>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8BBA5421-121E-4645-9AD3-3F83DF44BA7E}"/>
              </a:ext>
            </a:extLst>
          </p:cNvPr>
          <p:cNvGrpSpPr/>
          <p:nvPr/>
        </p:nvGrpSpPr>
        <p:grpSpPr>
          <a:xfrm>
            <a:off x="4848342" y="4329651"/>
            <a:ext cx="384136" cy="368135"/>
            <a:chOff x="1290283" y="5106390"/>
            <a:chExt cx="384136" cy="368135"/>
          </a:xfrm>
        </p:grpSpPr>
        <p:sp>
          <p:nvSpPr>
            <p:cNvPr id="46" name="Oval 45">
              <a:extLst>
                <a:ext uri="{FF2B5EF4-FFF2-40B4-BE49-F238E27FC236}">
                  <a16:creationId xmlns:a16="http://schemas.microsoft.com/office/drawing/2014/main" id="{098E1CE3-D211-3F48-9D44-85A9B22F20C1}"/>
                </a:ext>
              </a:extLst>
            </p:cNvPr>
            <p:cNvSpPr/>
            <p:nvPr/>
          </p:nvSpPr>
          <p:spPr>
            <a:xfrm>
              <a:off x="1348334" y="5163670"/>
              <a:ext cx="260163" cy="251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ED47F1D-B6E7-FF45-A0C4-90000C408A41}"/>
                </a:ext>
              </a:extLst>
            </p:cNvPr>
            <p:cNvSpPr/>
            <p:nvPr/>
          </p:nvSpPr>
          <p:spPr>
            <a:xfrm>
              <a:off x="1290283" y="5106390"/>
              <a:ext cx="384136" cy="368135"/>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ounded Rectangle 47">
            <a:extLst>
              <a:ext uri="{FF2B5EF4-FFF2-40B4-BE49-F238E27FC236}">
                <a16:creationId xmlns:a16="http://schemas.microsoft.com/office/drawing/2014/main" id="{E686AA3E-B569-184F-8970-403A40CB20EE}"/>
              </a:ext>
            </a:extLst>
          </p:cNvPr>
          <p:cNvSpPr/>
          <p:nvPr/>
        </p:nvSpPr>
        <p:spPr>
          <a:xfrm>
            <a:off x="6359237" y="2752788"/>
            <a:ext cx="4344055" cy="3452244"/>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A9D7372-5081-A64B-9AB3-E9967305C6EB}"/>
              </a:ext>
            </a:extLst>
          </p:cNvPr>
          <p:cNvSpPr txBox="1"/>
          <p:nvPr/>
        </p:nvSpPr>
        <p:spPr>
          <a:xfrm>
            <a:off x="6606858" y="2901644"/>
            <a:ext cx="3848812" cy="3139321"/>
          </a:xfrm>
          <a:prstGeom prst="rect">
            <a:avLst/>
          </a:prstGeom>
          <a:noFill/>
        </p:spPr>
        <p:txBody>
          <a:bodyPr wrap="square" rtlCol="0">
            <a:spAutoFit/>
          </a:bodyPr>
          <a:lstStyle/>
          <a:p>
            <a:pPr algn="just"/>
            <a:r>
              <a:rPr lang="en-US" dirty="0"/>
              <a:t>Compute a sequence of waypoints that make the end-effector move in straight line segments that follow the poses specified as waypoints. The resulting path has a point every </a:t>
            </a:r>
            <a:r>
              <a:rPr lang="en-GB" dirty="0" err="1">
                <a:solidFill>
                  <a:srgbClr val="6897BB"/>
                </a:solidFill>
                <a:latin typeface="Consolas" panose="020B0609020204030204" pitchFamily="49" charset="0"/>
                <a:cs typeface="Consolas" panose="020B0609020204030204" pitchFamily="49" charset="0"/>
              </a:rPr>
              <a:t>eef_step</a:t>
            </a:r>
            <a:r>
              <a:rPr lang="en-GB" dirty="0">
                <a:solidFill>
                  <a:srgbClr val="6897BB"/>
                </a:solidFill>
                <a:latin typeface="Consolas" panose="020B0609020204030204" pitchFamily="49" charset="0"/>
                <a:cs typeface="Consolas" panose="020B0609020204030204" pitchFamily="49" charset="0"/>
              </a:rPr>
              <a:t> (m) </a:t>
            </a:r>
            <a:r>
              <a:rPr lang="en-GB" dirty="0"/>
              <a:t>with a maximum distance jump of </a:t>
            </a:r>
            <a:r>
              <a:rPr lang="en-GB" dirty="0" err="1">
                <a:solidFill>
                  <a:srgbClr val="6897BB"/>
                </a:solidFill>
                <a:latin typeface="Consolas" panose="020B0609020204030204" pitchFamily="49" charset="0"/>
                <a:cs typeface="Consolas" panose="020B0609020204030204" pitchFamily="49" charset="0"/>
              </a:rPr>
              <a:t>jump_th</a:t>
            </a:r>
            <a:r>
              <a:rPr lang="en-GB" dirty="0">
                <a:solidFill>
                  <a:srgbClr val="6897BB"/>
                </a:solidFill>
                <a:latin typeface="Consolas" panose="020B0609020204030204" pitchFamily="49" charset="0"/>
                <a:cs typeface="Consolas" panose="020B0609020204030204" pitchFamily="49" charset="0"/>
              </a:rPr>
              <a:t> (m). </a:t>
            </a:r>
            <a:r>
              <a:rPr lang="en-US" dirty="0"/>
              <a:t>The return value is a tuple containing a </a:t>
            </a:r>
            <a:r>
              <a:rPr lang="en-US" dirty="0">
                <a:latin typeface="Consolas" panose="020B0609020204030204" pitchFamily="49" charset="0"/>
                <a:cs typeface="Consolas" panose="020B0609020204030204" pitchFamily="49" charset="0"/>
              </a:rPr>
              <a:t>fraction</a:t>
            </a:r>
            <a:r>
              <a:rPr lang="en-US" dirty="0"/>
              <a:t> of how much of the path was followed and the actual </a:t>
            </a:r>
            <a:r>
              <a:rPr lang="en-US" dirty="0">
                <a:latin typeface="Consolas" panose="020B0609020204030204" pitchFamily="49" charset="0"/>
                <a:cs typeface="Consolas" panose="020B0609020204030204" pitchFamily="49" charset="0"/>
              </a:rPr>
              <a:t>plan</a:t>
            </a:r>
            <a:r>
              <a:rPr lang="en-US" dirty="0"/>
              <a:t>. </a:t>
            </a:r>
          </a:p>
          <a:p>
            <a:endParaRPr lang="en-US" dirty="0"/>
          </a:p>
        </p:txBody>
      </p:sp>
      <p:sp>
        <p:nvSpPr>
          <p:cNvPr id="51" name="Content Placeholder 3">
            <a:extLst>
              <a:ext uri="{FF2B5EF4-FFF2-40B4-BE49-F238E27FC236}">
                <a16:creationId xmlns:a16="http://schemas.microsoft.com/office/drawing/2014/main" id="{D478EE75-6124-9343-B13D-576BE6AC7EC0}"/>
              </a:ext>
            </a:extLst>
          </p:cNvPr>
          <p:cNvSpPr txBox="1">
            <a:spLocks/>
          </p:cNvSpPr>
          <p:nvPr/>
        </p:nvSpPr>
        <p:spPr>
          <a:xfrm>
            <a:off x="635076" y="2973465"/>
            <a:ext cx="3927764" cy="428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1"/>
                </a:solidFill>
              </a:rPr>
              <a:t>Cartesian path</a:t>
            </a:r>
          </a:p>
        </p:txBody>
      </p:sp>
    </p:spTree>
    <p:extLst>
      <p:ext uri="{BB962C8B-B14F-4D97-AF65-F5344CB8AC3E}">
        <p14:creationId xmlns:p14="http://schemas.microsoft.com/office/powerpoint/2010/main" val="3576547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Activity</a:t>
            </a:r>
            <a:br>
              <a:rPr lang="en-US" dirty="0"/>
            </a:br>
            <a:r>
              <a:rPr lang="en-US" sz="3200" dirty="0"/>
              <a:t>Pick and Place </a:t>
            </a:r>
          </a:p>
        </p:txBody>
      </p:sp>
      <p:sp>
        <p:nvSpPr>
          <p:cNvPr id="3" name="Content Placeholder 2">
            <a:extLst>
              <a:ext uri="{FF2B5EF4-FFF2-40B4-BE49-F238E27FC236}">
                <a16:creationId xmlns:a16="http://schemas.microsoft.com/office/drawing/2014/main" id="{C8C72B71-A702-8B41-A987-4C2A0FAFCD18}"/>
              </a:ext>
            </a:extLst>
          </p:cNvPr>
          <p:cNvSpPr>
            <a:spLocks noGrp="1"/>
          </p:cNvSpPr>
          <p:nvPr>
            <p:ph idx="1"/>
          </p:nvPr>
        </p:nvSpPr>
        <p:spPr/>
        <p:txBody>
          <a:bodyPr/>
          <a:lstStyle/>
          <a:p>
            <a:pPr algn="just"/>
            <a:r>
              <a:rPr lang="en-US" dirty="0"/>
              <a:t>Load the gazebo world that we provided to you</a:t>
            </a:r>
          </a:p>
          <a:p>
            <a:pPr algn="just"/>
            <a:r>
              <a:rPr lang="en-US" dirty="0"/>
              <a:t>Make a pick-and-place application, moving each object to the container with the matching color. </a:t>
            </a:r>
          </a:p>
        </p:txBody>
      </p:sp>
      <p:grpSp>
        <p:nvGrpSpPr>
          <p:cNvPr id="16" name="Group 15">
            <a:extLst>
              <a:ext uri="{FF2B5EF4-FFF2-40B4-BE49-F238E27FC236}">
                <a16:creationId xmlns:a16="http://schemas.microsoft.com/office/drawing/2014/main" id="{F9098B93-AF0F-B24C-9D75-825618EB93E8}"/>
              </a:ext>
            </a:extLst>
          </p:cNvPr>
          <p:cNvGrpSpPr/>
          <p:nvPr/>
        </p:nvGrpSpPr>
        <p:grpSpPr>
          <a:xfrm>
            <a:off x="2446640" y="3802560"/>
            <a:ext cx="7298720" cy="2192104"/>
            <a:chOff x="1094509" y="4142906"/>
            <a:chExt cx="7298720" cy="2192104"/>
          </a:xfrm>
        </p:grpSpPr>
        <p:sp>
          <p:nvSpPr>
            <p:cNvPr id="6" name="Rounded Rectangle 5">
              <a:extLst>
                <a:ext uri="{FF2B5EF4-FFF2-40B4-BE49-F238E27FC236}">
                  <a16:creationId xmlns:a16="http://schemas.microsoft.com/office/drawing/2014/main" id="{1D696B4A-2CF0-6241-9B56-229742CBDBDD}"/>
                </a:ext>
              </a:extLst>
            </p:cNvPr>
            <p:cNvSpPr/>
            <p:nvPr/>
          </p:nvSpPr>
          <p:spPr>
            <a:xfrm>
              <a:off x="1094509" y="4142906"/>
              <a:ext cx="7298720" cy="2192104"/>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AA1AEBA0-C4BE-EA4B-90E7-A105FE45FC4C}"/>
                </a:ext>
              </a:extLst>
            </p:cNvPr>
            <p:cNvGrpSpPr/>
            <p:nvPr/>
          </p:nvGrpSpPr>
          <p:grpSpPr>
            <a:xfrm>
              <a:off x="1328290" y="4656171"/>
              <a:ext cx="1376411" cy="1179875"/>
              <a:chOff x="1328290" y="4656171"/>
              <a:chExt cx="1376411" cy="1179875"/>
            </a:xfrm>
          </p:grpSpPr>
          <p:pic>
            <p:nvPicPr>
              <p:cNvPr id="1026" name="Picture 2" descr="Robotic arm outline icon Royalty Free Vector Image">
                <a:extLst>
                  <a:ext uri="{FF2B5EF4-FFF2-40B4-BE49-F238E27FC236}">
                    <a16:creationId xmlns:a16="http://schemas.microsoft.com/office/drawing/2014/main" id="{9660BB6D-FE47-E24B-9A7B-683078E476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89" t="12570" r="12455" b="18394"/>
              <a:stretch/>
            </p:blipFill>
            <p:spPr bwMode="auto">
              <a:xfrm>
                <a:off x="1328290" y="4656171"/>
                <a:ext cx="1232033" cy="117987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096F0135-0FF5-1C48-AA76-A42ECAA81095}"/>
                  </a:ext>
                </a:extLst>
              </p:cNvPr>
              <p:cNvSpPr/>
              <p:nvPr/>
            </p:nvSpPr>
            <p:spPr>
              <a:xfrm>
                <a:off x="2473695" y="5496024"/>
                <a:ext cx="231006" cy="211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DF82A93-9C34-B240-8565-547F40A698AE}"/>
                </a:ext>
              </a:extLst>
            </p:cNvPr>
            <p:cNvGrpSpPr/>
            <p:nvPr/>
          </p:nvGrpSpPr>
          <p:grpSpPr>
            <a:xfrm>
              <a:off x="4081113" y="4656170"/>
              <a:ext cx="1232033" cy="1179875"/>
              <a:chOff x="1328290" y="4656171"/>
              <a:chExt cx="1232033" cy="1179875"/>
            </a:xfrm>
          </p:grpSpPr>
          <p:pic>
            <p:nvPicPr>
              <p:cNvPr id="10" name="Picture 2" descr="Robotic arm outline icon Royalty Free Vector Image">
                <a:extLst>
                  <a:ext uri="{FF2B5EF4-FFF2-40B4-BE49-F238E27FC236}">
                    <a16:creationId xmlns:a16="http://schemas.microsoft.com/office/drawing/2014/main" id="{1738A2EF-25F5-D844-A507-5757A06DA4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89" t="12570" r="12455" b="18394"/>
              <a:stretch/>
            </p:blipFill>
            <p:spPr bwMode="auto">
              <a:xfrm>
                <a:off x="1328290" y="4656171"/>
                <a:ext cx="1232033" cy="1179875"/>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a:extLst>
                  <a:ext uri="{FF2B5EF4-FFF2-40B4-BE49-F238E27FC236}">
                    <a16:creationId xmlns:a16="http://schemas.microsoft.com/office/drawing/2014/main" id="{FD5D3185-AA23-B347-822D-BFFEAF8FC145}"/>
                  </a:ext>
                </a:extLst>
              </p:cNvPr>
              <p:cNvSpPr/>
              <p:nvPr/>
            </p:nvSpPr>
            <p:spPr>
              <a:xfrm rot="18072005">
                <a:off x="2341251" y="5039796"/>
                <a:ext cx="153521" cy="153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879D2DEA-C6CA-934B-953A-FACA3EAC1C74}"/>
                </a:ext>
              </a:extLst>
            </p:cNvPr>
            <p:cNvGrpSpPr/>
            <p:nvPr/>
          </p:nvGrpSpPr>
          <p:grpSpPr>
            <a:xfrm>
              <a:off x="6689558" y="4656170"/>
              <a:ext cx="1376411" cy="1179875"/>
              <a:chOff x="1328290" y="4656171"/>
              <a:chExt cx="1376411" cy="1179875"/>
            </a:xfrm>
          </p:grpSpPr>
          <p:pic>
            <p:nvPicPr>
              <p:cNvPr id="13" name="Picture 2" descr="Robotic arm outline icon Royalty Free Vector Image">
                <a:extLst>
                  <a:ext uri="{FF2B5EF4-FFF2-40B4-BE49-F238E27FC236}">
                    <a16:creationId xmlns:a16="http://schemas.microsoft.com/office/drawing/2014/main" id="{96F81CAC-99D3-7B4B-861E-B73B43428F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89" t="12570" r="12455" b="18394"/>
              <a:stretch/>
            </p:blipFill>
            <p:spPr bwMode="auto">
              <a:xfrm>
                <a:off x="1328290" y="4656171"/>
                <a:ext cx="1232033" cy="1179875"/>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a:extLst>
                  <a:ext uri="{FF2B5EF4-FFF2-40B4-BE49-F238E27FC236}">
                    <a16:creationId xmlns:a16="http://schemas.microsoft.com/office/drawing/2014/main" id="{DB9EFCD1-CCFF-B34D-B303-D67EE366BEDC}"/>
                  </a:ext>
                </a:extLst>
              </p:cNvPr>
              <p:cNvSpPr/>
              <p:nvPr/>
            </p:nvSpPr>
            <p:spPr>
              <a:xfrm>
                <a:off x="2473695" y="5419024"/>
                <a:ext cx="231006" cy="2117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L-shape 7">
              <a:extLst>
                <a:ext uri="{FF2B5EF4-FFF2-40B4-BE49-F238E27FC236}">
                  <a16:creationId xmlns:a16="http://schemas.microsoft.com/office/drawing/2014/main" id="{4D22EB40-7AB2-AB4C-9678-B0CFF6D7DD83}"/>
                </a:ext>
              </a:extLst>
            </p:cNvPr>
            <p:cNvSpPr/>
            <p:nvPr/>
          </p:nvSpPr>
          <p:spPr>
            <a:xfrm>
              <a:off x="7680960" y="5332396"/>
              <a:ext cx="154003" cy="413881"/>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shape 16">
              <a:extLst>
                <a:ext uri="{FF2B5EF4-FFF2-40B4-BE49-F238E27FC236}">
                  <a16:creationId xmlns:a16="http://schemas.microsoft.com/office/drawing/2014/main" id="{91FAEE4B-8629-2E4A-8BDB-F4C843CE4470}"/>
                </a:ext>
              </a:extLst>
            </p:cNvPr>
            <p:cNvSpPr/>
            <p:nvPr/>
          </p:nvSpPr>
          <p:spPr>
            <a:xfrm flipH="1">
              <a:off x="8075595" y="5332396"/>
              <a:ext cx="154003" cy="413881"/>
            </a:xfrm>
            <a:prstGeom prst="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5564AC-76A5-0B4F-8477-F0FD6929C174}"/>
                </a:ext>
              </a:extLst>
            </p:cNvPr>
            <p:cNvSpPr/>
            <p:nvPr/>
          </p:nvSpPr>
          <p:spPr>
            <a:xfrm>
              <a:off x="7834963" y="5669756"/>
              <a:ext cx="240632" cy="765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5D8F5564-34C9-B145-B884-6DFA3AC4DADE}"/>
              </a:ext>
            </a:extLst>
          </p:cNvPr>
          <p:cNvCxnSpPr>
            <a:cxnSpLocks/>
          </p:cNvCxnSpPr>
          <p:nvPr/>
        </p:nvCxnSpPr>
        <p:spPr>
          <a:xfrm>
            <a:off x="4312356" y="4881537"/>
            <a:ext cx="1004711" cy="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FF3111-8560-0045-943C-8E830FA678BE}"/>
              </a:ext>
            </a:extLst>
          </p:cNvPr>
          <p:cNvCxnSpPr>
            <a:cxnSpLocks/>
          </p:cNvCxnSpPr>
          <p:nvPr/>
        </p:nvCxnSpPr>
        <p:spPr>
          <a:xfrm>
            <a:off x="7036978" y="4881537"/>
            <a:ext cx="1004711" cy="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3">
            <a:extLst>
              <a:ext uri="{FF2B5EF4-FFF2-40B4-BE49-F238E27FC236}">
                <a16:creationId xmlns:a16="http://schemas.microsoft.com/office/drawing/2014/main" id="{E7A118C9-F99D-9F46-9090-EBACB40AEA3E}"/>
              </a:ext>
            </a:extLst>
          </p:cNvPr>
          <p:cNvSpPr txBox="1">
            <a:spLocks/>
          </p:cNvSpPr>
          <p:nvPr/>
        </p:nvSpPr>
        <p:spPr>
          <a:xfrm>
            <a:off x="2446640" y="3350481"/>
            <a:ext cx="3927764" cy="4289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1"/>
                </a:solidFill>
              </a:rPr>
              <a:t>Python Code</a:t>
            </a:r>
          </a:p>
        </p:txBody>
      </p:sp>
    </p:spTree>
    <p:extLst>
      <p:ext uri="{BB962C8B-B14F-4D97-AF65-F5344CB8AC3E}">
        <p14:creationId xmlns:p14="http://schemas.microsoft.com/office/powerpoint/2010/main" val="141356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tf2 </a:t>
            </a:r>
            <a:br>
              <a:rPr lang="en-US" dirty="0"/>
            </a:br>
            <a:r>
              <a:rPr lang="en-US" sz="3200" dirty="0"/>
              <a:t>Static vs dynamic transform</a:t>
            </a:r>
          </a:p>
        </p:txBody>
      </p:sp>
      <p:sp>
        <p:nvSpPr>
          <p:cNvPr id="4" name="Rounded Rectangle 3">
            <a:extLst>
              <a:ext uri="{FF2B5EF4-FFF2-40B4-BE49-F238E27FC236}">
                <a16:creationId xmlns:a16="http://schemas.microsoft.com/office/drawing/2014/main" id="{51A8C955-3615-8842-A1B8-39DBBFB22F0D}"/>
              </a:ext>
            </a:extLst>
          </p:cNvPr>
          <p:cNvSpPr/>
          <p:nvPr/>
        </p:nvSpPr>
        <p:spPr>
          <a:xfrm>
            <a:off x="831274" y="1691121"/>
            <a:ext cx="4773113" cy="4488439"/>
          </a:xfrm>
          <a:prstGeom prst="roundRect">
            <a:avLst/>
          </a:prstGeom>
          <a:no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 name="Content Placeholder 3">
            <a:extLst>
              <a:ext uri="{FF2B5EF4-FFF2-40B4-BE49-F238E27FC236}">
                <a16:creationId xmlns:a16="http://schemas.microsoft.com/office/drawing/2014/main" id="{4521D162-6438-4F46-AB0B-7157B30BC3B9}"/>
              </a:ext>
            </a:extLst>
          </p:cNvPr>
          <p:cNvSpPr>
            <a:spLocks noGrp="1"/>
          </p:cNvSpPr>
          <p:nvPr>
            <p:ph idx="1"/>
          </p:nvPr>
        </p:nvSpPr>
        <p:spPr>
          <a:xfrm>
            <a:off x="1056410" y="1910989"/>
            <a:ext cx="4253009" cy="4048702"/>
          </a:xfrm>
        </p:spPr>
        <p:txBody>
          <a:bodyPr>
            <a:normAutofit/>
          </a:bodyPr>
          <a:lstStyle/>
          <a:p>
            <a:pPr marL="0" indent="0">
              <a:buNone/>
            </a:pPr>
            <a:r>
              <a:rPr lang="en-GB" dirty="0"/>
              <a:t>Static Transform </a:t>
            </a:r>
          </a:p>
          <a:p>
            <a:pPr lvl="1" algn="just"/>
            <a:r>
              <a:rPr lang="en-GB" sz="2000" dirty="0"/>
              <a:t>Meant to be used to define transformations that are not going to be changing during the operational time.  </a:t>
            </a:r>
          </a:p>
          <a:p>
            <a:pPr lvl="1" algn="just"/>
            <a:endParaRPr lang="en-GB" dirty="0"/>
          </a:p>
          <a:p>
            <a:pPr marL="457200" lvl="1" indent="0" algn="just">
              <a:buNone/>
            </a:pPr>
            <a:endParaRPr lang="en-GB" dirty="0"/>
          </a:p>
        </p:txBody>
      </p:sp>
      <p:sp>
        <p:nvSpPr>
          <p:cNvPr id="6" name="Rounded Rectangle 5">
            <a:extLst>
              <a:ext uri="{FF2B5EF4-FFF2-40B4-BE49-F238E27FC236}">
                <a16:creationId xmlns:a16="http://schemas.microsoft.com/office/drawing/2014/main" id="{279357A5-51F6-234D-BDF2-8E8CBD49419A}"/>
              </a:ext>
            </a:extLst>
          </p:cNvPr>
          <p:cNvSpPr/>
          <p:nvPr/>
        </p:nvSpPr>
        <p:spPr>
          <a:xfrm>
            <a:off x="6359238" y="1716593"/>
            <a:ext cx="5001490" cy="4488439"/>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3">
            <a:extLst>
              <a:ext uri="{FF2B5EF4-FFF2-40B4-BE49-F238E27FC236}">
                <a16:creationId xmlns:a16="http://schemas.microsoft.com/office/drawing/2014/main" id="{7DA35F94-5476-1D41-A548-B5BD2030A181}"/>
              </a:ext>
            </a:extLst>
          </p:cNvPr>
          <p:cNvSpPr txBox="1">
            <a:spLocks/>
          </p:cNvSpPr>
          <p:nvPr/>
        </p:nvSpPr>
        <p:spPr>
          <a:xfrm>
            <a:off x="6584374" y="1910989"/>
            <a:ext cx="4240942" cy="4048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Dynamic Transform</a:t>
            </a:r>
          </a:p>
          <a:p>
            <a:pPr lvl="1" algn="just"/>
            <a:r>
              <a:rPr lang="en-GB" sz="2000" dirty="0"/>
              <a:t>Used in scenarios where the relative position of the frame changes over time and needs to be updated </a:t>
            </a:r>
          </a:p>
          <a:p>
            <a:pPr marL="0" indent="0">
              <a:buFont typeface="Arial" panose="020B0604020202020204" pitchFamily="34" charset="0"/>
              <a:buNone/>
            </a:pPr>
            <a:r>
              <a:rPr lang="en-GB" sz="2000" dirty="0">
                <a:latin typeface="Consolas" panose="020B0609020204030204" pitchFamily="49" charset="0"/>
                <a:cs typeface="Consolas" panose="020B0609020204030204" pitchFamily="49" charset="0"/>
              </a:rPr>
              <a:t> </a:t>
            </a:r>
          </a:p>
        </p:txBody>
      </p:sp>
      <p:cxnSp>
        <p:nvCxnSpPr>
          <p:cNvPr id="9" name="Straight Arrow Connector 8">
            <a:extLst>
              <a:ext uri="{FF2B5EF4-FFF2-40B4-BE49-F238E27FC236}">
                <a16:creationId xmlns:a16="http://schemas.microsoft.com/office/drawing/2014/main" id="{72334051-8987-BF4B-9A7F-2A2F5D343B02}"/>
              </a:ext>
            </a:extLst>
          </p:cNvPr>
          <p:cNvCxnSpPr/>
          <p:nvPr/>
        </p:nvCxnSpPr>
        <p:spPr>
          <a:xfrm>
            <a:off x="1844368" y="4070844"/>
            <a:ext cx="2949677" cy="0"/>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5DE693A-C79B-7E4F-9173-3DE29266178A}"/>
              </a:ext>
            </a:extLst>
          </p:cNvPr>
          <p:cNvCxnSpPr>
            <a:cxnSpLocks/>
          </p:cNvCxnSpPr>
          <p:nvPr/>
        </p:nvCxnSpPr>
        <p:spPr>
          <a:xfrm>
            <a:off x="7500940" y="4070844"/>
            <a:ext cx="3048904" cy="0"/>
          </a:xfrm>
          <a:prstGeom prst="straightConnector1">
            <a:avLst/>
          </a:prstGeom>
          <a:ln w="50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BBAE843-51A2-3949-BAB1-4292E5811BBB}"/>
              </a:ext>
            </a:extLst>
          </p:cNvPr>
          <p:cNvSpPr txBox="1"/>
          <p:nvPr/>
        </p:nvSpPr>
        <p:spPr>
          <a:xfrm>
            <a:off x="2537855" y="3626782"/>
            <a:ext cx="1498556" cy="369332"/>
          </a:xfrm>
          <a:prstGeom prst="rect">
            <a:avLst/>
          </a:prstGeom>
          <a:noFill/>
        </p:spPr>
        <p:txBody>
          <a:bodyPr wrap="square" rtlCol="0">
            <a:spAutoFit/>
          </a:bodyPr>
          <a:lstStyle/>
          <a:p>
            <a:r>
              <a:rPr lang="en-US" dirty="0" err="1"/>
              <a:t>tf_static</a:t>
            </a:r>
            <a:r>
              <a:rPr lang="en-US" dirty="0"/>
              <a:t> topic</a:t>
            </a:r>
          </a:p>
        </p:txBody>
      </p:sp>
      <p:sp>
        <p:nvSpPr>
          <p:cNvPr id="12" name="TextBox 11">
            <a:extLst>
              <a:ext uri="{FF2B5EF4-FFF2-40B4-BE49-F238E27FC236}">
                <a16:creationId xmlns:a16="http://schemas.microsoft.com/office/drawing/2014/main" id="{78A5B6D4-A1C3-784D-BF8C-92B5F19ABA7F}"/>
              </a:ext>
            </a:extLst>
          </p:cNvPr>
          <p:cNvSpPr txBox="1"/>
          <p:nvPr/>
        </p:nvSpPr>
        <p:spPr>
          <a:xfrm>
            <a:off x="8661145" y="3626782"/>
            <a:ext cx="855388" cy="369332"/>
          </a:xfrm>
          <a:prstGeom prst="rect">
            <a:avLst/>
          </a:prstGeom>
          <a:noFill/>
        </p:spPr>
        <p:txBody>
          <a:bodyPr wrap="square" rtlCol="0">
            <a:spAutoFit/>
          </a:bodyPr>
          <a:lstStyle/>
          <a:p>
            <a:r>
              <a:rPr lang="en-US" dirty="0" err="1"/>
              <a:t>tf</a:t>
            </a:r>
            <a:r>
              <a:rPr lang="en-US" dirty="0"/>
              <a:t> topic</a:t>
            </a:r>
          </a:p>
        </p:txBody>
      </p:sp>
      <p:grpSp>
        <p:nvGrpSpPr>
          <p:cNvPr id="18" name="Group 17">
            <a:extLst>
              <a:ext uri="{FF2B5EF4-FFF2-40B4-BE49-F238E27FC236}">
                <a16:creationId xmlns:a16="http://schemas.microsoft.com/office/drawing/2014/main" id="{B99D09F5-58DC-EA48-80EC-58B1B2C9E219}"/>
              </a:ext>
            </a:extLst>
          </p:cNvPr>
          <p:cNvGrpSpPr/>
          <p:nvPr/>
        </p:nvGrpSpPr>
        <p:grpSpPr>
          <a:xfrm>
            <a:off x="1813910" y="4611182"/>
            <a:ext cx="783298" cy="1178350"/>
            <a:chOff x="1587669" y="4428468"/>
            <a:chExt cx="783298" cy="1178350"/>
          </a:xfrm>
        </p:grpSpPr>
        <p:pic>
          <p:nvPicPr>
            <p:cNvPr id="15" name="Picture 14" descr="A picture containing text, clock, watch&#10;&#10;Description automatically generated">
              <a:extLst>
                <a:ext uri="{FF2B5EF4-FFF2-40B4-BE49-F238E27FC236}">
                  <a16:creationId xmlns:a16="http://schemas.microsoft.com/office/drawing/2014/main" id="{B5E6C23F-433F-694F-B1A4-C32A21C25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669" y="4428468"/>
              <a:ext cx="773816" cy="773816"/>
            </a:xfrm>
            <a:prstGeom prst="rect">
              <a:avLst/>
            </a:prstGeom>
          </p:spPr>
        </p:pic>
        <p:sp>
          <p:nvSpPr>
            <p:cNvPr id="16" name="Rounded Rectangle 15">
              <a:extLst>
                <a:ext uri="{FF2B5EF4-FFF2-40B4-BE49-F238E27FC236}">
                  <a16:creationId xmlns:a16="http://schemas.microsoft.com/office/drawing/2014/main" id="{D0D0FE14-045F-6445-B71A-2D6E3460EF25}"/>
                </a:ext>
              </a:extLst>
            </p:cNvPr>
            <p:cNvSpPr/>
            <p:nvPr/>
          </p:nvSpPr>
          <p:spPr>
            <a:xfrm>
              <a:off x="1597150" y="4436799"/>
              <a:ext cx="773817" cy="730078"/>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B32B56F-9BA0-EE4C-B150-1DE876A3397B}"/>
                </a:ext>
              </a:extLst>
            </p:cNvPr>
            <p:cNvSpPr txBox="1"/>
            <p:nvPr/>
          </p:nvSpPr>
          <p:spPr>
            <a:xfrm>
              <a:off x="1759423" y="5237486"/>
              <a:ext cx="430308" cy="369332"/>
            </a:xfrm>
            <a:prstGeom prst="rect">
              <a:avLst/>
            </a:prstGeom>
            <a:noFill/>
          </p:spPr>
          <p:txBody>
            <a:bodyPr wrap="square" rtlCol="0">
              <a:spAutoFit/>
            </a:bodyPr>
            <a:lstStyle/>
            <a:p>
              <a:r>
                <a:rPr lang="en-US" dirty="0"/>
                <a:t>tf</a:t>
              </a:r>
              <a:r>
                <a:rPr lang="en-US" baseline="-25000" dirty="0"/>
                <a:t>0</a:t>
              </a:r>
              <a:endParaRPr lang="en-US" dirty="0"/>
            </a:p>
          </p:txBody>
        </p:sp>
      </p:grpSp>
      <p:grpSp>
        <p:nvGrpSpPr>
          <p:cNvPr id="19" name="Group 18">
            <a:extLst>
              <a:ext uri="{FF2B5EF4-FFF2-40B4-BE49-F238E27FC236}">
                <a16:creationId xmlns:a16="http://schemas.microsoft.com/office/drawing/2014/main" id="{F9E094A6-1409-664C-A0DD-8C02132A3843}"/>
              </a:ext>
            </a:extLst>
          </p:cNvPr>
          <p:cNvGrpSpPr/>
          <p:nvPr/>
        </p:nvGrpSpPr>
        <p:grpSpPr>
          <a:xfrm>
            <a:off x="7500940" y="4611182"/>
            <a:ext cx="783298" cy="1178350"/>
            <a:chOff x="1587669" y="4428468"/>
            <a:chExt cx="783298" cy="1178350"/>
          </a:xfrm>
        </p:grpSpPr>
        <p:pic>
          <p:nvPicPr>
            <p:cNvPr id="20" name="Picture 19" descr="A picture containing text, clock, watch&#10;&#10;Description automatically generated">
              <a:extLst>
                <a:ext uri="{FF2B5EF4-FFF2-40B4-BE49-F238E27FC236}">
                  <a16:creationId xmlns:a16="http://schemas.microsoft.com/office/drawing/2014/main" id="{CE9C5FEF-DC81-AE49-8B3F-B593F72F4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669" y="4428468"/>
              <a:ext cx="773816" cy="773816"/>
            </a:xfrm>
            <a:prstGeom prst="rect">
              <a:avLst/>
            </a:prstGeom>
          </p:spPr>
        </p:pic>
        <p:sp>
          <p:nvSpPr>
            <p:cNvPr id="21" name="Rounded Rectangle 20">
              <a:extLst>
                <a:ext uri="{FF2B5EF4-FFF2-40B4-BE49-F238E27FC236}">
                  <a16:creationId xmlns:a16="http://schemas.microsoft.com/office/drawing/2014/main" id="{5D1FE769-71F4-D748-B437-78A71B091A66}"/>
                </a:ext>
              </a:extLst>
            </p:cNvPr>
            <p:cNvSpPr/>
            <p:nvPr/>
          </p:nvSpPr>
          <p:spPr>
            <a:xfrm>
              <a:off x="1597150" y="4436799"/>
              <a:ext cx="773817" cy="730078"/>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2BA03C3-9714-EB4D-AC0C-5676F14F2297}"/>
                </a:ext>
              </a:extLst>
            </p:cNvPr>
            <p:cNvSpPr txBox="1"/>
            <p:nvPr/>
          </p:nvSpPr>
          <p:spPr>
            <a:xfrm>
              <a:off x="1759423" y="5237486"/>
              <a:ext cx="430308" cy="369332"/>
            </a:xfrm>
            <a:prstGeom prst="rect">
              <a:avLst/>
            </a:prstGeom>
            <a:noFill/>
          </p:spPr>
          <p:txBody>
            <a:bodyPr wrap="square" rtlCol="0">
              <a:spAutoFit/>
            </a:bodyPr>
            <a:lstStyle/>
            <a:p>
              <a:r>
                <a:rPr lang="en-US" dirty="0"/>
                <a:t>tf</a:t>
              </a:r>
              <a:r>
                <a:rPr lang="en-US" baseline="-25000" dirty="0"/>
                <a:t>0</a:t>
              </a:r>
              <a:endParaRPr lang="en-US" dirty="0"/>
            </a:p>
          </p:txBody>
        </p:sp>
      </p:grpSp>
      <p:grpSp>
        <p:nvGrpSpPr>
          <p:cNvPr id="23" name="Group 22">
            <a:extLst>
              <a:ext uri="{FF2B5EF4-FFF2-40B4-BE49-F238E27FC236}">
                <a16:creationId xmlns:a16="http://schemas.microsoft.com/office/drawing/2014/main" id="{9FA7CA9B-3009-4944-B95C-CAC71A16B2DE}"/>
              </a:ext>
            </a:extLst>
          </p:cNvPr>
          <p:cNvGrpSpPr/>
          <p:nvPr/>
        </p:nvGrpSpPr>
        <p:grpSpPr>
          <a:xfrm>
            <a:off x="8697190" y="4619513"/>
            <a:ext cx="783298" cy="1178350"/>
            <a:chOff x="1587669" y="4428468"/>
            <a:chExt cx="783298" cy="1178350"/>
          </a:xfrm>
        </p:grpSpPr>
        <p:pic>
          <p:nvPicPr>
            <p:cNvPr id="24" name="Picture 23" descr="A picture containing text, clock, watch&#10;&#10;Description automatically generated">
              <a:extLst>
                <a:ext uri="{FF2B5EF4-FFF2-40B4-BE49-F238E27FC236}">
                  <a16:creationId xmlns:a16="http://schemas.microsoft.com/office/drawing/2014/main" id="{EA2AFB32-432F-474F-A8A4-10A38989C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669" y="4428468"/>
              <a:ext cx="773816" cy="773816"/>
            </a:xfrm>
            <a:prstGeom prst="rect">
              <a:avLst/>
            </a:prstGeom>
          </p:spPr>
        </p:pic>
        <p:sp>
          <p:nvSpPr>
            <p:cNvPr id="25" name="Rounded Rectangle 24">
              <a:extLst>
                <a:ext uri="{FF2B5EF4-FFF2-40B4-BE49-F238E27FC236}">
                  <a16:creationId xmlns:a16="http://schemas.microsoft.com/office/drawing/2014/main" id="{EA5281F5-7479-EE43-BC48-A9021A7E8BD7}"/>
                </a:ext>
              </a:extLst>
            </p:cNvPr>
            <p:cNvSpPr/>
            <p:nvPr/>
          </p:nvSpPr>
          <p:spPr>
            <a:xfrm>
              <a:off x="1597150" y="4436799"/>
              <a:ext cx="773817" cy="730078"/>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68B118E-EDF5-134E-9C02-F0BD7ACA9C9A}"/>
                </a:ext>
              </a:extLst>
            </p:cNvPr>
            <p:cNvSpPr txBox="1"/>
            <p:nvPr/>
          </p:nvSpPr>
          <p:spPr>
            <a:xfrm>
              <a:off x="1759423" y="5237486"/>
              <a:ext cx="430308" cy="369332"/>
            </a:xfrm>
            <a:prstGeom prst="rect">
              <a:avLst/>
            </a:prstGeom>
            <a:noFill/>
          </p:spPr>
          <p:txBody>
            <a:bodyPr wrap="square" rtlCol="0">
              <a:spAutoFit/>
            </a:bodyPr>
            <a:lstStyle/>
            <a:p>
              <a:r>
                <a:rPr lang="en-US" dirty="0"/>
                <a:t>tf</a:t>
              </a:r>
              <a:r>
                <a:rPr lang="en-US" baseline="-25000" dirty="0"/>
                <a:t>1</a:t>
              </a:r>
              <a:endParaRPr lang="en-US" dirty="0"/>
            </a:p>
          </p:txBody>
        </p:sp>
      </p:grpSp>
      <p:grpSp>
        <p:nvGrpSpPr>
          <p:cNvPr id="27" name="Group 26">
            <a:extLst>
              <a:ext uri="{FF2B5EF4-FFF2-40B4-BE49-F238E27FC236}">
                <a16:creationId xmlns:a16="http://schemas.microsoft.com/office/drawing/2014/main" id="{E5B86506-0C04-A248-82D6-B85DE5285392}"/>
              </a:ext>
            </a:extLst>
          </p:cNvPr>
          <p:cNvGrpSpPr/>
          <p:nvPr/>
        </p:nvGrpSpPr>
        <p:grpSpPr>
          <a:xfrm>
            <a:off x="9776028" y="4619513"/>
            <a:ext cx="783298" cy="1178350"/>
            <a:chOff x="1587669" y="4428468"/>
            <a:chExt cx="783298" cy="1178350"/>
          </a:xfrm>
        </p:grpSpPr>
        <p:pic>
          <p:nvPicPr>
            <p:cNvPr id="28" name="Picture 27" descr="A picture containing text, clock, watch&#10;&#10;Description automatically generated">
              <a:extLst>
                <a:ext uri="{FF2B5EF4-FFF2-40B4-BE49-F238E27FC236}">
                  <a16:creationId xmlns:a16="http://schemas.microsoft.com/office/drawing/2014/main" id="{E746E5C6-D697-964A-9B9C-5751F82CB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669" y="4428468"/>
              <a:ext cx="773816" cy="773816"/>
            </a:xfrm>
            <a:prstGeom prst="rect">
              <a:avLst/>
            </a:prstGeom>
          </p:spPr>
        </p:pic>
        <p:sp>
          <p:nvSpPr>
            <p:cNvPr id="29" name="Rounded Rectangle 28">
              <a:extLst>
                <a:ext uri="{FF2B5EF4-FFF2-40B4-BE49-F238E27FC236}">
                  <a16:creationId xmlns:a16="http://schemas.microsoft.com/office/drawing/2014/main" id="{34C1CEE1-8785-A740-8660-DC30A2E5400E}"/>
                </a:ext>
              </a:extLst>
            </p:cNvPr>
            <p:cNvSpPr/>
            <p:nvPr/>
          </p:nvSpPr>
          <p:spPr>
            <a:xfrm>
              <a:off x="1597150" y="4436799"/>
              <a:ext cx="773817" cy="730078"/>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CF63B20-883C-BE42-89F9-DC88AD027ED4}"/>
                </a:ext>
              </a:extLst>
            </p:cNvPr>
            <p:cNvSpPr txBox="1"/>
            <p:nvPr/>
          </p:nvSpPr>
          <p:spPr>
            <a:xfrm>
              <a:off x="1759423" y="5237486"/>
              <a:ext cx="430308" cy="369332"/>
            </a:xfrm>
            <a:prstGeom prst="rect">
              <a:avLst/>
            </a:prstGeom>
            <a:noFill/>
          </p:spPr>
          <p:txBody>
            <a:bodyPr wrap="square" rtlCol="0">
              <a:spAutoFit/>
            </a:bodyPr>
            <a:lstStyle/>
            <a:p>
              <a:r>
                <a:rPr lang="en-US" dirty="0"/>
                <a:t>tf</a:t>
              </a:r>
              <a:r>
                <a:rPr lang="en-US" baseline="-25000" dirty="0"/>
                <a:t>2</a:t>
              </a:r>
              <a:endParaRPr lang="en-US" dirty="0"/>
            </a:p>
          </p:txBody>
        </p:sp>
      </p:grpSp>
      <p:cxnSp>
        <p:nvCxnSpPr>
          <p:cNvPr id="33" name="Straight Arrow Connector 32">
            <a:extLst>
              <a:ext uri="{FF2B5EF4-FFF2-40B4-BE49-F238E27FC236}">
                <a16:creationId xmlns:a16="http://schemas.microsoft.com/office/drawing/2014/main" id="{1FFE714B-C564-A94E-ADC0-73B77D347E51}"/>
              </a:ext>
            </a:extLst>
          </p:cNvPr>
          <p:cNvCxnSpPr>
            <a:cxnSpLocks/>
          </p:cNvCxnSpPr>
          <p:nvPr/>
        </p:nvCxnSpPr>
        <p:spPr>
          <a:xfrm flipV="1">
            <a:off x="7887848" y="4157133"/>
            <a:ext cx="3310" cy="36406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1128EC8-3B34-0148-A713-C3F8FFA2DFA9}"/>
              </a:ext>
            </a:extLst>
          </p:cNvPr>
          <p:cNvCxnSpPr>
            <a:cxnSpLocks/>
          </p:cNvCxnSpPr>
          <p:nvPr/>
        </p:nvCxnSpPr>
        <p:spPr>
          <a:xfrm flipV="1">
            <a:off x="9075742" y="4157133"/>
            <a:ext cx="3310" cy="36406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C5E91FE-F77C-B249-8990-2FDE4F4DB50C}"/>
              </a:ext>
            </a:extLst>
          </p:cNvPr>
          <p:cNvCxnSpPr>
            <a:cxnSpLocks/>
          </p:cNvCxnSpPr>
          <p:nvPr/>
        </p:nvCxnSpPr>
        <p:spPr>
          <a:xfrm flipV="1">
            <a:off x="10172417" y="4157133"/>
            <a:ext cx="3310" cy="36406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212AD48-F5DF-5B42-9C93-D9B14763147D}"/>
              </a:ext>
            </a:extLst>
          </p:cNvPr>
          <p:cNvCxnSpPr>
            <a:cxnSpLocks/>
          </p:cNvCxnSpPr>
          <p:nvPr/>
        </p:nvCxnSpPr>
        <p:spPr>
          <a:xfrm flipV="1">
            <a:off x="2197508" y="4157133"/>
            <a:ext cx="3310" cy="36406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99D7324-6100-1B49-A306-1538318522FE}"/>
              </a:ext>
            </a:extLst>
          </p:cNvPr>
          <p:cNvSpPr/>
          <p:nvPr/>
        </p:nvSpPr>
        <p:spPr>
          <a:xfrm>
            <a:off x="2861571" y="4868333"/>
            <a:ext cx="129852" cy="138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6484B7E-7AD9-7D45-A056-30FDC14C27FA}"/>
              </a:ext>
            </a:extLst>
          </p:cNvPr>
          <p:cNvSpPr/>
          <p:nvPr/>
        </p:nvSpPr>
        <p:spPr>
          <a:xfrm>
            <a:off x="3222207" y="4868333"/>
            <a:ext cx="129852" cy="138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3E24EBD-453B-4C48-9F01-5672020B34A1}"/>
              </a:ext>
            </a:extLst>
          </p:cNvPr>
          <p:cNvSpPr/>
          <p:nvPr/>
        </p:nvSpPr>
        <p:spPr>
          <a:xfrm>
            <a:off x="3577195" y="4868333"/>
            <a:ext cx="129852" cy="138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872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tf2 </a:t>
            </a:r>
            <a:br>
              <a:rPr lang="en-US" dirty="0"/>
            </a:br>
            <a:r>
              <a:rPr lang="en-US" sz="3200" dirty="0"/>
              <a:t>Computing a transform</a:t>
            </a:r>
          </a:p>
        </p:txBody>
      </p:sp>
      <p:sp>
        <p:nvSpPr>
          <p:cNvPr id="3" name="Content Placeholder 2">
            <a:extLst>
              <a:ext uri="{FF2B5EF4-FFF2-40B4-BE49-F238E27FC236}">
                <a16:creationId xmlns:a16="http://schemas.microsoft.com/office/drawing/2014/main" id="{C8C72B71-A702-8B41-A987-4C2A0FAFCD18}"/>
              </a:ext>
            </a:extLst>
          </p:cNvPr>
          <p:cNvSpPr>
            <a:spLocks noGrp="1"/>
          </p:cNvSpPr>
          <p:nvPr>
            <p:ph idx="1"/>
          </p:nvPr>
        </p:nvSpPr>
        <p:spPr>
          <a:xfrm>
            <a:off x="1542585" y="1980980"/>
            <a:ext cx="9106829" cy="2312240"/>
          </a:xfrm>
        </p:spPr>
        <p:txBody>
          <a:bodyPr>
            <a:normAutofit/>
          </a:bodyPr>
          <a:lstStyle/>
          <a:p>
            <a:pPr marL="0" indent="0">
              <a:buNone/>
            </a:pPr>
            <a:r>
              <a:rPr lang="en-GB" sz="1800" dirty="0">
                <a:solidFill>
                  <a:srgbClr val="A5C261"/>
                </a:solidFill>
                <a:latin typeface="Consolas" panose="020B0609020204030204" pitchFamily="49" charset="0"/>
                <a:cs typeface="Consolas" panose="020B0609020204030204" pitchFamily="49" charset="0"/>
              </a:rPr>
              <a:t># Initialize objects to store the transforms on them</a:t>
            </a:r>
          </a:p>
          <a:p>
            <a:pPr marL="0" indent="0">
              <a:buNone/>
            </a:pPr>
            <a:r>
              <a:rPr lang="en-GB" sz="1900" dirty="0" err="1">
                <a:solidFill>
                  <a:srgbClr val="94558D"/>
                </a:solidFill>
                <a:latin typeface="Consolas" panose="020B0609020204030204" pitchFamily="49" charset="0"/>
                <a:cs typeface="Consolas" panose="020B0609020204030204" pitchFamily="49" charset="0"/>
              </a:rPr>
              <a:t>self</a:t>
            </a:r>
            <a:r>
              <a:rPr lang="en-GB" sz="1900" dirty="0" err="1">
                <a:latin typeface="Consolas" panose="020B0609020204030204" pitchFamily="49" charset="0"/>
                <a:cs typeface="Consolas" panose="020B0609020204030204" pitchFamily="49" charset="0"/>
              </a:rPr>
              <a:t>.tfBuffer</a:t>
            </a:r>
            <a:r>
              <a:rPr lang="en-GB" sz="1900" dirty="0">
                <a:latin typeface="Consolas" panose="020B0609020204030204" pitchFamily="49" charset="0"/>
                <a:cs typeface="Consolas" panose="020B0609020204030204" pitchFamily="49" charset="0"/>
              </a:rPr>
              <a:t> = tf2_ros.Buffer()</a:t>
            </a:r>
            <a:br>
              <a:rPr lang="en-GB" sz="1900" dirty="0">
                <a:latin typeface="Consolas" panose="020B0609020204030204" pitchFamily="49" charset="0"/>
                <a:cs typeface="Consolas" panose="020B0609020204030204" pitchFamily="49" charset="0"/>
              </a:rPr>
            </a:br>
            <a:r>
              <a:rPr lang="en-GB" sz="1900" dirty="0" err="1">
                <a:solidFill>
                  <a:srgbClr val="94558D"/>
                </a:solidFill>
                <a:latin typeface="Consolas" panose="020B0609020204030204" pitchFamily="49" charset="0"/>
                <a:cs typeface="Consolas" panose="020B0609020204030204" pitchFamily="49" charset="0"/>
              </a:rPr>
              <a:t>self</a:t>
            </a:r>
            <a:r>
              <a:rPr lang="en-GB" sz="1900" dirty="0" err="1">
                <a:latin typeface="Consolas" panose="020B0609020204030204" pitchFamily="49" charset="0"/>
                <a:cs typeface="Consolas" panose="020B0609020204030204" pitchFamily="49" charset="0"/>
              </a:rPr>
              <a:t>.listener</a:t>
            </a:r>
            <a:r>
              <a:rPr lang="en-GB" sz="1900" dirty="0">
                <a:latin typeface="Consolas" panose="020B0609020204030204" pitchFamily="49" charset="0"/>
                <a:cs typeface="Consolas" panose="020B0609020204030204" pitchFamily="49" charset="0"/>
              </a:rPr>
              <a:t> = tf2_ros.TransformListener(</a:t>
            </a:r>
            <a:r>
              <a:rPr lang="en-GB" sz="1900" dirty="0" err="1">
                <a:solidFill>
                  <a:srgbClr val="94558D"/>
                </a:solidFill>
                <a:latin typeface="Consolas" panose="020B0609020204030204" pitchFamily="49" charset="0"/>
                <a:cs typeface="Consolas" panose="020B0609020204030204" pitchFamily="49" charset="0"/>
              </a:rPr>
              <a:t>self</a:t>
            </a:r>
            <a:r>
              <a:rPr lang="en-GB" sz="1900" dirty="0" err="1">
                <a:latin typeface="Consolas" panose="020B0609020204030204" pitchFamily="49" charset="0"/>
                <a:cs typeface="Consolas" panose="020B0609020204030204" pitchFamily="49" charset="0"/>
              </a:rPr>
              <a:t>.tfBuffer</a:t>
            </a:r>
            <a:r>
              <a:rPr lang="en-GB" sz="1900" dirty="0">
                <a:latin typeface="Consolas" panose="020B0609020204030204" pitchFamily="49" charset="0"/>
                <a:cs typeface="Consolas" panose="020B0609020204030204" pitchFamily="49" charset="0"/>
              </a:rPr>
              <a:t>)</a:t>
            </a:r>
          </a:p>
          <a:p>
            <a:pPr marL="0" indent="0">
              <a:buNone/>
            </a:pPr>
            <a:r>
              <a:rPr lang="en-GB" sz="2000" dirty="0">
                <a:solidFill>
                  <a:srgbClr val="A5C261"/>
                </a:solidFill>
                <a:latin typeface="Consolas" panose="020B0609020204030204" pitchFamily="49" charset="0"/>
                <a:cs typeface="Consolas" panose="020B0609020204030204" pitchFamily="49" charset="0"/>
              </a:rPr>
              <a:t># Compute the transform between two frames at a given time </a:t>
            </a:r>
            <a:endParaRPr lang="en-GB" sz="1900" dirty="0">
              <a:latin typeface="Consolas" panose="020B0609020204030204" pitchFamily="49" charset="0"/>
              <a:cs typeface="Consolas" panose="020B0609020204030204" pitchFamily="49" charset="0"/>
            </a:endParaRPr>
          </a:p>
          <a:p>
            <a:pPr marL="0" indent="0">
              <a:buNone/>
            </a:pPr>
            <a:r>
              <a:rPr lang="en-GB" sz="1900" dirty="0" err="1">
                <a:solidFill>
                  <a:srgbClr val="94558D"/>
                </a:solidFill>
                <a:latin typeface="Consolas" panose="020B0609020204030204" pitchFamily="49" charset="0"/>
                <a:cs typeface="Consolas" panose="020B0609020204030204" pitchFamily="49" charset="0"/>
              </a:rPr>
              <a:t>self</a:t>
            </a:r>
            <a:r>
              <a:rPr lang="en-GB" sz="1900" dirty="0" err="1">
                <a:latin typeface="Consolas" panose="020B0609020204030204" pitchFamily="49" charset="0"/>
                <a:cs typeface="Consolas" panose="020B0609020204030204" pitchFamily="49" charset="0"/>
              </a:rPr>
              <a:t>.tfBuffer.lookup_transform</a:t>
            </a:r>
            <a:r>
              <a:rPr lang="en-GB" sz="1900" dirty="0">
                <a:latin typeface="Consolas" panose="020B0609020204030204" pitchFamily="49" charset="0"/>
                <a:cs typeface="Consolas" panose="020B0609020204030204" pitchFamily="49" charset="0"/>
              </a:rPr>
              <a:t>(</a:t>
            </a:r>
            <a:r>
              <a:rPr lang="en-GB" sz="1900" dirty="0">
                <a:solidFill>
                  <a:srgbClr val="A5C261"/>
                </a:solidFill>
                <a:latin typeface="Consolas" panose="020B0609020204030204" pitchFamily="49" charset="0"/>
                <a:cs typeface="Consolas" panose="020B0609020204030204" pitchFamily="49" charset="0"/>
              </a:rPr>
              <a:t>"link_</a:t>
            </a:r>
            <a:r>
              <a:rPr lang="en-GB" sz="1900" dirty="0" err="1">
                <a:solidFill>
                  <a:srgbClr val="A5C261"/>
                </a:solidFill>
                <a:latin typeface="Consolas" panose="020B0609020204030204" pitchFamily="49" charset="0"/>
                <a:cs typeface="Consolas" panose="020B0609020204030204" pitchFamily="49" charset="0"/>
              </a:rPr>
              <a:t>eef</a:t>
            </a:r>
            <a:r>
              <a:rPr lang="en-GB" sz="1900" dirty="0">
                <a:solidFill>
                  <a:srgbClr val="A5C261"/>
                </a:solidFill>
                <a:latin typeface="Consolas" panose="020B0609020204030204" pitchFamily="49" charset="0"/>
                <a:cs typeface="Consolas" panose="020B0609020204030204" pitchFamily="49" charset="0"/>
              </a:rPr>
              <a:t>"</a:t>
            </a:r>
            <a:r>
              <a:rPr lang="en-GB" sz="1900" dirty="0">
                <a:solidFill>
                  <a:srgbClr val="CC7832"/>
                </a:solidFill>
                <a:latin typeface="Consolas" panose="020B0609020204030204" pitchFamily="49" charset="0"/>
                <a:cs typeface="Consolas" panose="020B0609020204030204" pitchFamily="49" charset="0"/>
              </a:rPr>
              <a:t>,</a:t>
            </a:r>
            <a:r>
              <a:rPr lang="en-GB" sz="1900" dirty="0" err="1">
                <a:latin typeface="Consolas" panose="020B0609020204030204" pitchFamily="49" charset="0"/>
                <a:cs typeface="Consolas" panose="020B0609020204030204" pitchFamily="49" charset="0"/>
              </a:rPr>
              <a:t>data.frame</a:t>
            </a:r>
            <a:r>
              <a:rPr lang="en-GB" sz="1900" dirty="0" err="1">
                <a:solidFill>
                  <a:srgbClr val="CC7832"/>
                </a:solidFill>
                <a:latin typeface="Consolas" panose="020B0609020204030204" pitchFamily="49" charset="0"/>
                <a:cs typeface="Consolas" panose="020B0609020204030204" pitchFamily="49" charset="0"/>
              </a:rPr>
              <a:t>,</a:t>
            </a:r>
            <a:r>
              <a:rPr lang="en-GB" sz="1900" dirty="0" err="1">
                <a:latin typeface="Consolas" panose="020B0609020204030204" pitchFamily="49" charset="0"/>
                <a:cs typeface="Consolas" panose="020B0609020204030204" pitchFamily="49" charset="0"/>
              </a:rPr>
              <a:t>rospy.Time</a:t>
            </a:r>
            <a:r>
              <a:rPr lang="en-GB" sz="1900" dirty="0">
                <a:latin typeface="Consolas" panose="020B0609020204030204" pitchFamily="49" charset="0"/>
                <a:cs typeface="Consolas" panose="020B0609020204030204" pitchFamily="49" charset="0"/>
              </a:rPr>
              <a:t>()</a:t>
            </a:r>
            <a:r>
              <a:rPr lang="en-GB" sz="1900" dirty="0">
                <a:solidFill>
                  <a:srgbClr val="CC7832"/>
                </a:solidFill>
                <a:latin typeface="Consolas" panose="020B0609020204030204" pitchFamily="49" charset="0"/>
                <a:cs typeface="Consolas" panose="020B0609020204030204" pitchFamily="49" charset="0"/>
              </a:rPr>
              <a:t>,</a:t>
            </a:r>
          </a:p>
          <a:p>
            <a:pPr marL="0" indent="0">
              <a:buNone/>
            </a:pPr>
            <a:r>
              <a:rPr lang="en-GB" sz="1900" dirty="0">
                <a:latin typeface="Consolas" panose="020B0609020204030204" pitchFamily="49" charset="0"/>
                <a:cs typeface="Consolas" panose="020B0609020204030204" pitchFamily="49" charset="0"/>
              </a:rPr>
              <a:t>			           </a:t>
            </a:r>
            <a:r>
              <a:rPr lang="en-GB" sz="1900" dirty="0" err="1">
                <a:latin typeface="Consolas" panose="020B0609020204030204" pitchFamily="49" charset="0"/>
                <a:cs typeface="Consolas" panose="020B0609020204030204" pitchFamily="49" charset="0"/>
              </a:rPr>
              <a:t>rospy.Duration</a:t>
            </a:r>
            <a:r>
              <a:rPr lang="en-GB" sz="1900" dirty="0">
                <a:latin typeface="Consolas" panose="020B0609020204030204" pitchFamily="49" charset="0"/>
                <a:cs typeface="Consolas" panose="020B0609020204030204" pitchFamily="49" charset="0"/>
              </a:rPr>
              <a:t>(</a:t>
            </a:r>
            <a:r>
              <a:rPr lang="en-GB" sz="1900" dirty="0">
                <a:solidFill>
                  <a:srgbClr val="6897BB"/>
                </a:solidFill>
                <a:latin typeface="Consolas" panose="020B0609020204030204" pitchFamily="49" charset="0"/>
                <a:cs typeface="Consolas" panose="020B0609020204030204" pitchFamily="49" charset="0"/>
              </a:rPr>
              <a:t>0.5</a:t>
            </a:r>
            <a:r>
              <a:rPr lang="en-GB" sz="1900" dirty="0">
                <a:latin typeface="Consolas" panose="020B0609020204030204" pitchFamily="49" charset="0"/>
                <a:cs typeface="Consolas" panose="020B0609020204030204" pitchFamily="49" charset="0"/>
              </a:rPr>
              <a:t>))</a:t>
            </a:r>
            <a:endParaRPr lang="en-US" sz="1900" dirty="0">
              <a:latin typeface="Consolas" panose="020B0609020204030204" pitchFamily="49" charset="0"/>
              <a:cs typeface="Consolas" panose="020B0609020204030204" pitchFamily="49" charset="0"/>
            </a:endParaRPr>
          </a:p>
        </p:txBody>
      </p:sp>
      <p:grpSp>
        <p:nvGrpSpPr>
          <p:cNvPr id="4" name="Group 3">
            <a:extLst>
              <a:ext uri="{FF2B5EF4-FFF2-40B4-BE49-F238E27FC236}">
                <a16:creationId xmlns:a16="http://schemas.microsoft.com/office/drawing/2014/main" id="{8E3A4E04-53E9-1341-831F-ADEC32BBD6FE}"/>
              </a:ext>
            </a:extLst>
          </p:cNvPr>
          <p:cNvGrpSpPr/>
          <p:nvPr/>
        </p:nvGrpSpPr>
        <p:grpSpPr>
          <a:xfrm>
            <a:off x="845584" y="4308763"/>
            <a:ext cx="10122599" cy="1890017"/>
            <a:chOff x="8017727" y="2921620"/>
            <a:chExt cx="3735658" cy="1449658"/>
          </a:xfrm>
        </p:grpSpPr>
        <p:sp>
          <p:nvSpPr>
            <p:cNvPr id="5" name="TextBox 4">
              <a:extLst>
                <a:ext uri="{FF2B5EF4-FFF2-40B4-BE49-F238E27FC236}">
                  <a16:creationId xmlns:a16="http://schemas.microsoft.com/office/drawing/2014/main" id="{AA093BCF-4D11-524B-89E5-183AB8858008}"/>
                </a:ext>
              </a:extLst>
            </p:cNvPr>
            <p:cNvSpPr txBox="1"/>
            <p:nvPr/>
          </p:nvSpPr>
          <p:spPr>
            <a:xfrm>
              <a:off x="8118088" y="3079887"/>
              <a:ext cx="3534936" cy="1133122"/>
            </a:xfrm>
            <a:prstGeom prst="rect">
              <a:avLst/>
            </a:prstGeom>
            <a:noFill/>
          </p:spPr>
          <p:txBody>
            <a:bodyPr wrap="square" rtlCol="0">
              <a:spAutoFit/>
            </a:bodyPr>
            <a:lstStyle/>
            <a:p>
              <a:pPr algn="just"/>
              <a:r>
                <a:rPr lang="en-US" dirty="0"/>
                <a:t>The </a:t>
              </a:r>
              <a:r>
                <a:rPr lang="en-US" dirty="0">
                  <a:latin typeface="Consolas" panose="020B0609020204030204" pitchFamily="49" charset="0"/>
                  <a:cs typeface="Consolas" panose="020B0609020204030204" pitchFamily="49" charset="0"/>
                </a:rPr>
                <a:t>Buffer</a:t>
              </a:r>
              <a:r>
                <a:rPr lang="en-US" dirty="0"/>
                <a:t> object is used as a container for </a:t>
              </a:r>
              <a:r>
                <a:rPr lang="en-US" dirty="0">
                  <a:latin typeface="Consolas" panose="020B0609020204030204" pitchFamily="49" charset="0"/>
                  <a:cs typeface="Consolas" panose="020B0609020204030204" pitchFamily="49" charset="0"/>
                </a:rPr>
                <a:t>Listener </a:t>
              </a:r>
              <a:r>
                <a:rPr lang="en-US" dirty="0"/>
                <a:t>to allocate the information retrieved from the function </a:t>
              </a:r>
              <a:r>
                <a:rPr lang="en-GB" dirty="0" err="1">
                  <a:latin typeface="Consolas" panose="020B0609020204030204" pitchFamily="49" charset="0"/>
                  <a:cs typeface="Consolas" panose="020B0609020204030204" pitchFamily="49" charset="0"/>
                </a:rPr>
                <a:t>lookup_transform</a:t>
              </a:r>
              <a:r>
                <a:rPr lang="en-GB" dirty="0">
                  <a:latin typeface="Consolas" panose="020B0609020204030204" pitchFamily="49" charset="0"/>
                  <a:cs typeface="Consolas" panose="020B0609020204030204" pitchFamily="49" charset="0"/>
                </a:rPr>
                <a:t>. </a:t>
              </a:r>
              <a:r>
                <a:rPr lang="en-GB" dirty="0"/>
                <a:t>In order to compute a transform, we need to provide the function with two frame names, destination and source, a time at which the transform is recorded and a time out. You can retrieve the transform between any two frames that can be connected though a tree.</a:t>
              </a:r>
              <a:endParaRPr lang="en-US" dirty="0"/>
            </a:p>
          </p:txBody>
        </p:sp>
        <p:sp>
          <p:nvSpPr>
            <p:cNvPr id="6" name="Rounded Rectangle 5">
              <a:extLst>
                <a:ext uri="{FF2B5EF4-FFF2-40B4-BE49-F238E27FC236}">
                  <a16:creationId xmlns:a16="http://schemas.microsoft.com/office/drawing/2014/main" id="{15913E69-7F6D-3E47-B6F0-FB22D45BF64C}"/>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445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DA9D-D724-0745-A10E-E860E3146026}"/>
              </a:ext>
            </a:extLst>
          </p:cNvPr>
          <p:cNvSpPr>
            <a:spLocks noGrp="1"/>
          </p:cNvSpPr>
          <p:nvPr>
            <p:ph type="title"/>
          </p:nvPr>
        </p:nvSpPr>
        <p:spPr/>
        <p:txBody>
          <a:bodyPr/>
          <a:lstStyle/>
          <a:p>
            <a:r>
              <a:rPr lang="en-US" sz="4000" dirty="0"/>
              <a:t>tf2</a:t>
            </a:r>
            <a:r>
              <a:rPr lang="en-US" dirty="0"/>
              <a:t> </a:t>
            </a:r>
            <a:br>
              <a:rPr lang="en-US" dirty="0"/>
            </a:br>
            <a:r>
              <a:rPr lang="en-US" sz="3200" dirty="0"/>
              <a:t>Sending a transform </a:t>
            </a:r>
          </a:p>
        </p:txBody>
      </p:sp>
      <p:sp>
        <p:nvSpPr>
          <p:cNvPr id="3" name="Content Placeholder 2">
            <a:extLst>
              <a:ext uri="{FF2B5EF4-FFF2-40B4-BE49-F238E27FC236}">
                <a16:creationId xmlns:a16="http://schemas.microsoft.com/office/drawing/2014/main" id="{370FD607-D75C-C04C-9C54-0294AB15F124}"/>
              </a:ext>
            </a:extLst>
          </p:cNvPr>
          <p:cNvSpPr>
            <a:spLocks noGrp="1"/>
          </p:cNvSpPr>
          <p:nvPr>
            <p:ph idx="1"/>
          </p:nvPr>
        </p:nvSpPr>
        <p:spPr>
          <a:xfrm>
            <a:off x="838201" y="1825625"/>
            <a:ext cx="6555658" cy="4044233"/>
          </a:xfrm>
        </p:spPr>
        <p:txBody>
          <a:bodyPr>
            <a:normAutofit fontScale="92500" lnSpcReduction="10000"/>
          </a:bodyPr>
          <a:lstStyle/>
          <a:p>
            <a:pPr marL="0" indent="0">
              <a:buNone/>
            </a:pPr>
            <a:r>
              <a:rPr lang="en-GB" sz="2000" dirty="0">
                <a:solidFill>
                  <a:srgbClr val="A5C261"/>
                </a:solidFill>
                <a:latin typeface="Consolas" panose="020B0609020204030204" pitchFamily="49" charset="0"/>
                <a:cs typeface="Consolas" panose="020B0609020204030204" pitchFamily="49" charset="0"/>
              </a:rPr>
              <a:t># Populate the vector with the transformation of the system</a:t>
            </a:r>
          </a:p>
          <a:p>
            <a:pPr marL="0" indent="0">
              <a:buNone/>
            </a:pPr>
            <a:r>
              <a:rPr lang="en-GB" sz="2000" dirty="0">
                <a:latin typeface="Consolas" panose="020B0609020204030204" pitchFamily="49" charset="0"/>
                <a:cs typeface="Consolas" panose="020B0609020204030204" pitchFamily="49" charset="0"/>
              </a:rPr>
              <a:t>t = </a:t>
            </a:r>
            <a:r>
              <a:rPr lang="en-GB" sz="2000" dirty="0" err="1">
                <a:latin typeface="Consolas" panose="020B0609020204030204" pitchFamily="49" charset="0"/>
                <a:cs typeface="Consolas" panose="020B0609020204030204" pitchFamily="49" charset="0"/>
              </a:rPr>
              <a:t>TransformStamped</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t.header.stamp</a:t>
            </a:r>
            <a:r>
              <a:rPr lang="en-GB" sz="2000" dirty="0">
                <a:latin typeface="Consolas" panose="020B0609020204030204" pitchFamily="49" charset="0"/>
                <a:cs typeface="Consolas" panose="020B0609020204030204" pitchFamily="49" charset="0"/>
              </a:rPr>
              <a:t> = </a:t>
            </a:r>
            <a:r>
              <a:rPr lang="en-GB" sz="2000" dirty="0" err="1">
                <a:latin typeface="Consolas" panose="020B0609020204030204" pitchFamily="49" charset="0"/>
                <a:cs typeface="Consolas" panose="020B0609020204030204" pitchFamily="49" charset="0"/>
              </a:rPr>
              <a:t>rospy.Time.now</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t.header.frame_id</a:t>
            </a:r>
            <a:r>
              <a:rPr lang="en-GB" sz="2000" dirty="0">
                <a:latin typeface="Consolas" panose="020B0609020204030204" pitchFamily="49" charset="0"/>
                <a:cs typeface="Consolas" panose="020B0609020204030204" pitchFamily="49" charset="0"/>
              </a:rPr>
              <a:t> = </a:t>
            </a:r>
            <a:r>
              <a:rPr lang="en-GB" sz="2000" dirty="0">
                <a:solidFill>
                  <a:srgbClr val="A5C261"/>
                </a:solidFill>
                <a:latin typeface="Consolas" panose="020B0609020204030204" pitchFamily="49" charset="0"/>
                <a:cs typeface="Consolas" panose="020B0609020204030204" pitchFamily="49" charset="0"/>
              </a:rPr>
              <a:t>"</a:t>
            </a:r>
            <a:r>
              <a:rPr lang="en-GB" sz="2000" dirty="0" err="1">
                <a:solidFill>
                  <a:srgbClr val="A5C261"/>
                </a:solidFill>
                <a:latin typeface="Consolas" panose="020B0609020204030204" pitchFamily="49" charset="0"/>
                <a:cs typeface="Consolas" panose="020B0609020204030204" pitchFamily="49" charset="0"/>
              </a:rPr>
              <a:t>sensor_frame</a:t>
            </a:r>
            <a:r>
              <a:rPr lang="en-GB" sz="2000" dirty="0">
                <a:solidFill>
                  <a:srgbClr val="A5C261"/>
                </a:solidFill>
                <a:latin typeface="Consolas" panose="020B0609020204030204" pitchFamily="49" charset="0"/>
                <a:cs typeface="Consolas" panose="020B0609020204030204" pitchFamily="49" charset="0"/>
              </a:rPr>
              <a:t>"</a:t>
            </a:r>
            <a:br>
              <a:rPr lang="en-GB" sz="2000" dirty="0">
                <a:solidFill>
                  <a:srgbClr val="A5C261"/>
                </a:solidFill>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t.child_frame_id</a:t>
            </a:r>
            <a:r>
              <a:rPr lang="en-GB" sz="2000" dirty="0">
                <a:latin typeface="Consolas" panose="020B0609020204030204" pitchFamily="49" charset="0"/>
                <a:cs typeface="Consolas" panose="020B0609020204030204" pitchFamily="49" charset="0"/>
              </a:rPr>
              <a:t> = </a:t>
            </a:r>
            <a:r>
              <a:rPr lang="en-GB" sz="2000" dirty="0">
                <a:solidFill>
                  <a:srgbClr val="A5C261"/>
                </a:solidFill>
                <a:latin typeface="Consolas" panose="020B0609020204030204" pitchFamily="49" charset="0"/>
                <a:cs typeface="Consolas" panose="020B0609020204030204" pitchFamily="49" charset="0"/>
              </a:rPr>
              <a:t>"goal"</a:t>
            </a:r>
            <a:br>
              <a:rPr lang="en-GB" sz="2000" dirty="0">
                <a:solidFill>
                  <a:srgbClr val="A5C261"/>
                </a:solidFill>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t.transform.translation</a:t>
            </a:r>
            <a:r>
              <a:rPr lang="en-GB" sz="2000" dirty="0">
                <a:latin typeface="Consolas" panose="020B0609020204030204" pitchFamily="49" charset="0"/>
                <a:cs typeface="Consolas" panose="020B0609020204030204" pitchFamily="49" charset="0"/>
              </a:rPr>
              <a:t> = </a:t>
            </a:r>
            <a:r>
              <a:rPr lang="en-GB" sz="2000" dirty="0">
                <a:solidFill>
                  <a:srgbClr val="A5C261"/>
                </a:solidFill>
                <a:latin typeface="Consolas" panose="020B0609020204030204" pitchFamily="49" charset="0"/>
                <a:cs typeface="Consolas" panose="020B0609020204030204" pitchFamily="49" charset="0"/>
              </a:rPr>
              <a:t>”</a:t>
            </a:r>
            <a:r>
              <a:rPr lang="en-GB" sz="2000" dirty="0" err="1">
                <a:solidFill>
                  <a:srgbClr val="A5C261"/>
                </a:solidFill>
                <a:latin typeface="Consolas" panose="020B0609020204030204" pitchFamily="49" charset="0"/>
                <a:cs typeface="Consolas" panose="020B0609020204030204" pitchFamily="49" charset="0"/>
              </a:rPr>
              <a:t>some_translation</a:t>
            </a:r>
            <a:r>
              <a:rPr lang="en-GB" sz="2000" dirty="0">
                <a:solidFill>
                  <a:srgbClr val="A5C261"/>
                </a:solidFill>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t.transform.rotation</a:t>
            </a:r>
            <a:r>
              <a:rPr lang="en-GB" sz="2000" dirty="0">
                <a:latin typeface="Consolas" panose="020B0609020204030204" pitchFamily="49" charset="0"/>
                <a:cs typeface="Consolas" panose="020B0609020204030204" pitchFamily="49" charset="0"/>
              </a:rPr>
              <a:t> = </a:t>
            </a:r>
            <a:r>
              <a:rPr lang="en-GB" sz="2000" dirty="0">
                <a:solidFill>
                  <a:srgbClr val="A5C261"/>
                </a:solidFill>
                <a:latin typeface="Consolas" panose="020B0609020204030204" pitchFamily="49" charset="0"/>
                <a:cs typeface="Consolas" panose="020B0609020204030204" pitchFamily="49" charset="0"/>
              </a:rPr>
              <a:t>”</a:t>
            </a:r>
            <a:r>
              <a:rPr lang="en-GB" sz="2000" dirty="0" err="1">
                <a:solidFill>
                  <a:srgbClr val="A5C261"/>
                </a:solidFill>
                <a:latin typeface="Consolas" panose="020B0609020204030204" pitchFamily="49" charset="0"/>
                <a:cs typeface="Consolas" panose="020B0609020204030204" pitchFamily="49" charset="0"/>
              </a:rPr>
              <a:t>some_rotation</a:t>
            </a:r>
            <a:r>
              <a:rPr lang="en-GB" sz="2000" dirty="0">
                <a:solidFill>
                  <a:srgbClr val="A5C261"/>
                </a:solidFill>
                <a:latin typeface="Consolas" panose="020B0609020204030204" pitchFamily="49" charset="0"/>
                <a:cs typeface="Consolas" panose="020B0609020204030204" pitchFamily="49" charset="0"/>
              </a:rPr>
              <a:t>"</a:t>
            </a:r>
            <a:endParaRPr lang="en-GB" sz="2000" dirty="0">
              <a:latin typeface="Consolas" panose="020B0609020204030204" pitchFamily="49" charset="0"/>
              <a:cs typeface="Consolas" panose="020B0609020204030204" pitchFamily="49" charset="0"/>
            </a:endParaRPr>
          </a:p>
          <a:p>
            <a:pPr marL="0" indent="0">
              <a:buNone/>
            </a:pPr>
            <a:r>
              <a:rPr lang="en-GB" sz="2000" dirty="0">
                <a:solidFill>
                  <a:srgbClr val="A5C261"/>
                </a:solidFill>
                <a:latin typeface="Consolas" panose="020B0609020204030204" pitchFamily="49" charset="0"/>
                <a:cs typeface="Consolas" panose="020B0609020204030204" pitchFamily="49" charset="0"/>
              </a:rPr>
              <a:t># Input the transformation into the system</a:t>
            </a:r>
          </a:p>
          <a:p>
            <a:pPr marL="0" indent="0">
              <a:buNone/>
            </a:pPr>
            <a:r>
              <a:rPr lang="en-GB" sz="2000" dirty="0" err="1">
                <a:latin typeface="Consolas" panose="020B0609020204030204" pitchFamily="49" charset="0"/>
                <a:cs typeface="Consolas" panose="020B0609020204030204" pitchFamily="49" charset="0"/>
              </a:rPr>
              <a:t>br</a:t>
            </a:r>
            <a:r>
              <a:rPr lang="en-GB" sz="2000" dirty="0">
                <a:latin typeface="Consolas" panose="020B0609020204030204" pitchFamily="49" charset="0"/>
                <a:cs typeface="Consolas" panose="020B0609020204030204" pitchFamily="49" charset="0"/>
              </a:rPr>
              <a:t> = tf2_ros.StaticTransformBroadcaster()</a:t>
            </a: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br.sendTransform</a:t>
            </a:r>
            <a:r>
              <a:rPr lang="en-GB" sz="2000" dirty="0">
                <a:latin typeface="Consolas" panose="020B0609020204030204" pitchFamily="49" charset="0"/>
                <a:cs typeface="Consolas" panose="020B0609020204030204" pitchFamily="49" charset="0"/>
              </a:rPr>
              <a:t>(t)</a:t>
            </a:r>
            <a:r>
              <a:rPr lang="en-GB" sz="2000" dirty="0">
                <a:solidFill>
                  <a:srgbClr val="A5C261"/>
                </a:solidFill>
                <a:latin typeface="Consolas" panose="020B0609020204030204" pitchFamily="49" charset="0"/>
                <a:cs typeface="Consolas" panose="020B0609020204030204" pitchFamily="49" charset="0"/>
              </a:rPr>
              <a:t> </a:t>
            </a:r>
          </a:p>
          <a:p>
            <a:pPr marL="0" indent="0">
              <a:buNone/>
            </a:pPr>
            <a:r>
              <a:rPr lang="en-GB" sz="2000" dirty="0">
                <a:solidFill>
                  <a:srgbClr val="A5C261"/>
                </a:solidFill>
                <a:latin typeface="Consolas" panose="020B0609020204030204" pitchFamily="49" charset="0"/>
                <a:cs typeface="Consolas" panose="020B0609020204030204" pitchFamily="49" charset="0"/>
              </a:rPr>
              <a:t># Input the transformation into the system</a:t>
            </a:r>
          </a:p>
          <a:p>
            <a:pPr marL="0" indent="0">
              <a:buNone/>
            </a:pPr>
            <a:r>
              <a:rPr lang="en-GB" sz="2000" dirty="0" err="1">
                <a:latin typeface="Consolas" panose="020B0609020204030204" pitchFamily="49" charset="0"/>
                <a:cs typeface="Consolas" panose="020B0609020204030204" pitchFamily="49" charset="0"/>
              </a:rPr>
              <a:t>br</a:t>
            </a:r>
            <a:r>
              <a:rPr lang="en-GB" sz="2000" dirty="0">
                <a:latin typeface="Consolas" panose="020B0609020204030204" pitchFamily="49" charset="0"/>
                <a:cs typeface="Consolas" panose="020B0609020204030204" pitchFamily="49" charset="0"/>
              </a:rPr>
              <a:t> = tf2_ros.TransformBroadcaster()</a:t>
            </a:r>
            <a:br>
              <a:rPr lang="en-GB" sz="2000" dirty="0">
                <a:latin typeface="Consolas" panose="020B0609020204030204" pitchFamily="49" charset="0"/>
                <a:cs typeface="Consolas" panose="020B0609020204030204" pitchFamily="49" charset="0"/>
              </a:rPr>
            </a:br>
            <a:r>
              <a:rPr lang="en-GB" sz="2000" dirty="0" err="1">
                <a:latin typeface="Consolas" panose="020B0609020204030204" pitchFamily="49" charset="0"/>
                <a:cs typeface="Consolas" panose="020B0609020204030204" pitchFamily="49" charset="0"/>
              </a:rPr>
              <a:t>br.sendTransform</a:t>
            </a:r>
            <a:r>
              <a:rPr lang="en-GB" sz="2000" dirty="0">
                <a:latin typeface="Consolas" panose="020B0609020204030204" pitchFamily="49" charset="0"/>
                <a:cs typeface="Consolas" panose="020B0609020204030204" pitchFamily="49" charset="0"/>
              </a:rPr>
              <a:t>(t)</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grpSp>
        <p:nvGrpSpPr>
          <p:cNvPr id="4" name="Group 3">
            <a:extLst>
              <a:ext uri="{FF2B5EF4-FFF2-40B4-BE49-F238E27FC236}">
                <a16:creationId xmlns:a16="http://schemas.microsoft.com/office/drawing/2014/main" id="{BB50A0B1-19BD-4242-8FD0-74AE0EE3B630}"/>
              </a:ext>
            </a:extLst>
          </p:cNvPr>
          <p:cNvGrpSpPr/>
          <p:nvPr/>
        </p:nvGrpSpPr>
        <p:grpSpPr>
          <a:xfrm>
            <a:off x="7393859" y="2428573"/>
            <a:ext cx="4192957" cy="2838335"/>
            <a:chOff x="8017727" y="2921620"/>
            <a:chExt cx="3735658" cy="1449658"/>
          </a:xfrm>
        </p:grpSpPr>
        <p:sp>
          <p:nvSpPr>
            <p:cNvPr id="5" name="TextBox 4">
              <a:extLst>
                <a:ext uri="{FF2B5EF4-FFF2-40B4-BE49-F238E27FC236}">
                  <a16:creationId xmlns:a16="http://schemas.microsoft.com/office/drawing/2014/main" id="{F6DF5F31-B913-A44D-AD67-AA8B8ACD50F9}"/>
                </a:ext>
              </a:extLst>
            </p:cNvPr>
            <p:cNvSpPr txBox="1"/>
            <p:nvPr/>
          </p:nvSpPr>
          <p:spPr>
            <a:xfrm>
              <a:off x="8118087" y="2954097"/>
              <a:ext cx="3534936" cy="956968"/>
            </a:xfrm>
            <a:prstGeom prst="rect">
              <a:avLst/>
            </a:prstGeom>
            <a:noFill/>
          </p:spPr>
          <p:txBody>
            <a:bodyPr wrap="square" rtlCol="0">
              <a:spAutoFit/>
            </a:bodyPr>
            <a:lstStyle/>
            <a:p>
              <a:pPr algn="just"/>
              <a:r>
                <a:rPr lang="en-US" dirty="0"/>
                <a:t>In order to send any transform within ROS the format of the transform must be </a:t>
              </a:r>
              <a:r>
                <a:rPr lang="en-GB" dirty="0" err="1">
                  <a:latin typeface="Consolas" panose="020B0609020204030204" pitchFamily="49" charset="0"/>
                  <a:cs typeface="Consolas" panose="020B0609020204030204" pitchFamily="49" charset="0"/>
                </a:rPr>
                <a:t>TransformStamped</a:t>
              </a:r>
              <a:r>
                <a:rPr lang="en-GB" dirty="0">
                  <a:latin typeface="Consolas" panose="020B0609020204030204" pitchFamily="49" charset="0"/>
                  <a:cs typeface="Consolas" panose="020B0609020204030204" pitchFamily="49" charset="0"/>
                </a:rPr>
                <a:t>(),</a:t>
              </a:r>
              <a:r>
                <a:rPr lang="en-GB" dirty="0"/>
                <a:t> </a:t>
              </a:r>
              <a:r>
                <a:rPr lang="en-GB" dirty="0">
                  <a:latin typeface="Calibri" panose="020F0502020204030204" pitchFamily="34" charset="0"/>
                  <a:cs typeface="Calibri" panose="020F0502020204030204" pitchFamily="34" charset="0"/>
                </a:rPr>
                <a:t>which contains both a temporal reference and the transform object. Once the transform is defined it can be sent either as a static or dynamic transform by calling the appropriate </a:t>
              </a:r>
              <a:r>
                <a:rPr lang="en-GB" dirty="0" err="1">
                  <a:latin typeface="Consolas" panose="020B0609020204030204" pitchFamily="49" charset="0"/>
                  <a:cs typeface="Consolas" panose="020B0609020204030204" pitchFamily="49" charset="0"/>
                </a:rPr>
                <a:t>sendTransform</a:t>
              </a:r>
              <a:r>
                <a:rPr lang="en-GB" dirty="0">
                  <a:latin typeface="Consolas" panose="020B0609020204030204" pitchFamily="49" charset="0"/>
                  <a:cs typeface="Consolas" panose="020B0609020204030204" pitchFamily="49" charset="0"/>
                </a:rPr>
                <a:t> </a:t>
              </a:r>
              <a:r>
                <a:rPr lang="en-GB" dirty="0">
                  <a:latin typeface="Calibri" panose="020F0502020204030204" pitchFamily="34" charset="0"/>
                  <a:cs typeface="Calibri" panose="020F0502020204030204" pitchFamily="34" charset="0"/>
                </a:rPr>
                <a:t>function from the broadcaster class. </a:t>
              </a:r>
              <a:endParaRPr lang="en-US" dirty="0">
                <a:latin typeface="Calibri" panose="020F0502020204030204" pitchFamily="34" charset="0"/>
                <a:cs typeface="Calibri" panose="020F0502020204030204" pitchFamily="34" charset="0"/>
              </a:endParaRPr>
            </a:p>
          </p:txBody>
        </p:sp>
        <p:sp>
          <p:nvSpPr>
            <p:cNvPr id="6" name="Rounded Rectangle 5">
              <a:extLst>
                <a:ext uri="{FF2B5EF4-FFF2-40B4-BE49-F238E27FC236}">
                  <a16:creationId xmlns:a16="http://schemas.microsoft.com/office/drawing/2014/main" id="{666EB32F-DA01-7C44-9842-3DAFC2958A83}"/>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6625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tf2</a:t>
            </a:r>
            <a:br>
              <a:rPr lang="en-US" dirty="0"/>
            </a:br>
            <a:r>
              <a:rPr lang="en-US" sz="3200" dirty="0"/>
              <a:t>Debugging tools</a:t>
            </a:r>
          </a:p>
        </p:txBody>
      </p:sp>
      <p:sp>
        <p:nvSpPr>
          <p:cNvPr id="3" name="Content Placeholder 2">
            <a:extLst>
              <a:ext uri="{FF2B5EF4-FFF2-40B4-BE49-F238E27FC236}">
                <a16:creationId xmlns:a16="http://schemas.microsoft.com/office/drawing/2014/main" id="{C8C72B71-A702-8B41-A987-4C2A0FAFCD18}"/>
              </a:ext>
            </a:extLst>
          </p:cNvPr>
          <p:cNvSpPr>
            <a:spLocks noGrp="1"/>
          </p:cNvSpPr>
          <p:nvPr>
            <p:ph idx="1"/>
          </p:nvPr>
        </p:nvSpPr>
        <p:spPr/>
        <p:txBody>
          <a:bodyPr/>
          <a:lstStyle/>
          <a:p>
            <a:pPr marL="0" indent="0">
              <a:buNone/>
            </a:pPr>
            <a:r>
              <a:rPr lang="en-US" dirty="0"/>
              <a:t>The main tools used to analyze tf2 behavior are</a:t>
            </a:r>
          </a:p>
          <a:p>
            <a:pPr lvl="1"/>
            <a:r>
              <a:rPr lang="en-US" dirty="0"/>
              <a:t>Command line tools </a:t>
            </a:r>
          </a:p>
          <a:p>
            <a:pPr lvl="2"/>
            <a:r>
              <a:rPr lang="en-GB" dirty="0" err="1"/>
              <a:t>rosrun</a:t>
            </a:r>
            <a:r>
              <a:rPr lang="en-GB" dirty="0"/>
              <a:t> tf2_tools </a:t>
            </a:r>
            <a:r>
              <a:rPr lang="en-GB" dirty="0" err="1"/>
              <a:t>view_frames.py</a:t>
            </a:r>
            <a:endParaRPr lang="en-US" dirty="0"/>
          </a:p>
          <a:p>
            <a:pPr lvl="2"/>
            <a:r>
              <a:rPr lang="en-GB" dirty="0" err="1"/>
              <a:t>rosrun</a:t>
            </a:r>
            <a:r>
              <a:rPr lang="en-GB" dirty="0"/>
              <a:t> tf2 tf2_monitor turtle2 turtle1</a:t>
            </a:r>
            <a:endParaRPr lang="en-US" dirty="0"/>
          </a:p>
          <a:p>
            <a:pPr lvl="2"/>
            <a:r>
              <a:rPr lang="en-GB" dirty="0" err="1"/>
              <a:t>rosrun</a:t>
            </a:r>
            <a:r>
              <a:rPr lang="en-GB" dirty="0"/>
              <a:t> </a:t>
            </a:r>
            <a:r>
              <a:rPr lang="en-GB" dirty="0" err="1"/>
              <a:t>tf</a:t>
            </a:r>
            <a:r>
              <a:rPr lang="en-GB" dirty="0"/>
              <a:t> </a:t>
            </a:r>
            <a:r>
              <a:rPr lang="en-GB" dirty="0" err="1"/>
              <a:t>tf_echo</a:t>
            </a:r>
            <a:r>
              <a:rPr lang="en-GB" dirty="0"/>
              <a:t> [base] [target]</a:t>
            </a:r>
            <a:endParaRPr lang="en-US" dirty="0"/>
          </a:p>
          <a:p>
            <a:pPr lvl="1"/>
            <a:r>
              <a:rPr lang="en-US" dirty="0" err="1"/>
              <a:t>RQT_tree</a:t>
            </a:r>
            <a:r>
              <a:rPr lang="en-US" dirty="0"/>
              <a:t>: A graphical representation of all the relationships within the network</a:t>
            </a:r>
          </a:p>
          <a:p>
            <a:pPr lvl="1"/>
            <a:r>
              <a:rPr lang="en-US" dirty="0"/>
              <a:t>RVIZ: The temporal evolution of each transformation can be displayed in real time.</a:t>
            </a:r>
          </a:p>
          <a:p>
            <a:pPr lvl="1"/>
            <a:r>
              <a:rPr lang="en-US" dirty="0"/>
              <a:t>Broadcasting transforms in your launch files</a:t>
            </a:r>
          </a:p>
        </p:txBody>
      </p:sp>
    </p:spTree>
    <p:extLst>
      <p:ext uri="{BB962C8B-B14F-4D97-AF65-F5344CB8AC3E}">
        <p14:creationId xmlns:p14="http://schemas.microsoft.com/office/powerpoint/2010/main" val="3836857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50FD-9D2E-C344-B95D-4A96F2981CFE}"/>
              </a:ext>
            </a:extLst>
          </p:cNvPr>
          <p:cNvSpPr>
            <a:spLocks noGrp="1"/>
          </p:cNvSpPr>
          <p:nvPr>
            <p:ph type="title"/>
          </p:nvPr>
        </p:nvSpPr>
        <p:spPr/>
        <p:txBody>
          <a:bodyPr/>
          <a:lstStyle/>
          <a:p>
            <a:r>
              <a:rPr lang="en-US" sz="4000" dirty="0"/>
              <a:t>tf2 </a:t>
            </a:r>
            <a:br>
              <a:rPr lang="en-US" dirty="0"/>
            </a:br>
            <a:r>
              <a:rPr lang="en-US" sz="3200" dirty="0"/>
              <a:t>Timing Concerns</a:t>
            </a:r>
            <a:endParaRPr lang="en-US" dirty="0"/>
          </a:p>
        </p:txBody>
      </p:sp>
      <p:sp>
        <p:nvSpPr>
          <p:cNvPr id="3" name="Content Placeholder 2">
            <a:extLst>
              <a:ext uri="{FF2B5EF4-FFF2-40B4-BE49-F238E27FC236}">
                <a16:creationId xmlns:a16="http://schemas.microsoft.com/office/drawing/2014/main" id="{C8C72B71-A702-8B41-A987-4C2A0FAFCD18}"/>
              </a:ext>
            </a:extLst>
          </p:cNvPr>
          <p:cNvSpPr>
            <a:spLocks noGrp="1"/>
          </p:cNvSpPr>
          <p:nvPr>
            <p:ph idx="1"/>
          </p:nvPr>
        </p:nvSpPr>
        <p:spPr>
          <a:xfrm>
            <a:off x="838200" y="1825625"/>
            <a:ext cx="10515600" cy="1325563"/>
          </a:xfrm>
        </p:spPr>
        <p:txBody>
          <a:bodyPr/>
          <a:lstStyle/>
          <a:p>
            <a:r>
              <a:rPr lang="en-GB" dirty="0"/>
              <a:t>Tf2 keeps track of the status of the system through time. It is very important to populate the header files to keep temporal relationships correct. </a:t>
            </a:r>
          </a:p>
        </p:txBody>
      </p:sp>
      <p:grpSp>
        <p:nvGrpSpPr>
          <p:cNvPr id="9" name="Group 8">
            <a:extLst>
              <a:ext uri="{FF2B5EF4-FFF2-40B4-BE49-F238E27FC236}">
                <a16:creationId xmlns:a16="http://schemas.microsoft.com/office/drawing/2014/main" id="{B02655FC-3782-5648-8564-F7593E131B63}"/>
              </a:ext>
            </a:extLst>
          </p:cNvPr>
          <p:cNvGrpSpPr/>
          <p:nvPr/>
        </p:nvGrpSpPr>
        <p:grpSpPr>
          <a:xfrm>
            <a:off x="1647505" y="3151188"/>
            <a:ext cx="4938532" cy="2862322"/>
            <a:chOff x="1580128" y="3151188"/>
            <a:chExt cx="4938532" cy="2862322"/>
          </a:xfrm>
        </p:grpSpPr>
        <p:sp>
          <p:nvSpPr>
            <p:cNvPr id="5" name="TextBox 4">
              <a:extLst>
                <a:ext uri="{FF2B5EF4-FFF2-40B4-BE49-F238E27FC236}">
                  <a16:creationId xmlns:a16="http://schemas.microsoft.com/office/drawing/2014/main" id="{2D016716-0A90-974A-8510-804832B099F1}"/>
                </a:ext>
              </a:extLst>
            </p:cNvPr>
            <p:cNvSpPr txBox="1"/>
            <p:nvPr/>
          </p:nvSpPr>
          <p:spPr>
            <a:xfrm>
              <a:off x="1580128" y="3215314"/>
              <a:ext cx="4802190" cy="372454"/>
            </a:xfrm>
            <a:prstGeom prst="rect">
              <a:avLst/>
            </a:prstGeom>
            <a:noFill/>
          </p:spPr>
          <p:txBody>
            <a:bodyPr wrap="square" rtlCol="0">
              <a:spAutoFit/>
            </a:bodyPr>
            <a:lstStyle/>
            <a:p>
              <a:pPr algn="just"/>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521C6CE-4197-F548-AE9E-023454D43AEF}"/>
                </a:ext>
              </a:extLst>
            </p:cNvPr>
            <p:cNvSpPr txBox="1"/>
            <p:nvPr/>
          </p:nvSpPr>
          <p:spPr>
            <a:xfrm>
              <a:off x="1807143" y="3151188"/>
              <a:ext cx="4711517" cy="2862322"/>
            </a:xfrm>
            <a:prstGeom prst="rect">
              <a:avLst/>
            </a:prstGeom>
            <a:noFill/>
          </p:spPr>
          <p:txBody>
            <a:bodyPr wrap="square">
              <a:spAutoFit/>
            </a:bodyPr>
            <a:lstStyle/>
            <a:p>
              <a:r>
                <a:rPr lang="en-GB" dirty="0">
                  <a:solidFill>
                    <a:srgbClr val="CC7832"/>
                  </a:solidFill>
                  <a:effectLst/>
                </a:rPr>
                <a:t>try</a:t>
              </a:r>
              <a:r>
                <a:rPr lang="en-GB" dirty="0"/>
                <a:t>:</a:t>
              </a:r>
              <a:br>
                <a:rPr lang="en-GB" dirty="0"/>
              </a:br>
              <a:r>
                <a:rPr lang="en-GB" dirty="0"/>
                <a:t>    past = </a:t>
              </a:r>
              <a:r>
                <a:rPr lang="en-GB" dirty="0" err="1"/>
                <a:t>rospy.Time.now</a:t>
              </a:r>
              <a:r>
                <a:rPr lang="en-GB" dirty="0"/>
                <a:t>() - </a:t>
              </a:r>
              <a:r>
                <a:rPr lang="en-GB" dirty="0" err="1"/>
                <a:t>rospy.Duration</a:t>
              </a:r>
              <a:r>
                <a:rPr lang="en-GB" dirty="0"/>
                <a:t>(</a:t>
              </a:r>
              <a:r>
                <a:rPr lang="en-GB" dirty="0">
                  <a:solidFill>
                    <a:srgbClr val="6897BB"/>
                  </a:solidFill>
                  <a:effectLst/>
                </a:rPr>
                <a:t>5.0</a:t>
              </a:r>
              <a:r>
                <a:rPr lang="en-GB" dirty="0"/>
                <a:t>)</a:t>
              </a:r>
              <a:br>
                <a:rPr lang="en-GB" dirty="0"/>
              </a:br>
              <a:r>
                <a:rPr lang="en-GB" dirty="0"/>
                <a:t>    trans = </a:t>
              </a:r>
              <a:r>
                <a:rPr lang="en-GB" dirty="0" err="1"/>
                <a:t>tfBuffer.lookup_transform_full</a:t>
              </a:r>
              <a:r>
                <a:rPr lang="en-GB" dirty="0"/>
                <a:t>(</a:t>
              </a:r>
              <a:br>
                <a:rPr lang="en-GB" dirty="0"/>
              </a:br>
              <a:r>
                <a:rPr lang="en-GB" dirty="0"/>
                <a:t>        </a:t>
              </a:r>
              <a:r>
                <a:rPr lang="en-GB" dirty="0" err="1">
                  <a:solidFill>
                    <a:srgbClr val="AA4926"/>
                  </a:solidFill>
                  <a:effectLst/>
                </a:rPr>
                <a:t>target_frame</a:t>
              </a:r>
              <a:r>
                <a:rPr lang="en-GB" dirty="0">
                  <a:solidFill>
                    <a:srgbClr val="AA4926"/>
                  </a:solidFill>
                  <a:effectLst/>
                </a:rPr>
                <a:t> </a:t>
              </a:r>
              <a:r>
                <a:rPr lang="en-GB" dirty="0"/>
                <a:t>=</a:t>
              </a:r>
              <a:r>
                <a:rPr lang="en-GB" dirty="0">
                  <a:solidFill>
                    <a:srgbClr val="6A8759"/>
                  </a:solidFill>
                </a:rPr>
                <a:t>  ‘robot1'</a:t>
              </a:r>
              <a:r>
                <a:rPr lang="en-GB" dirty="0">
                  <a:solidFill>
                    <a:srgbClr val="CC7832"/>
                  </a:solidFill>
                </a:rPr>
                <a:t>,</a:t>
              </a:r>
              <a:br>
                <a:rPr lang="en-GB" dirty="0">
                  <a:solidFill>
                    <a:srgbClr val="CC7832"/>
                  </a:solidFill>
                  <a:effectLst/>
                </a:rPr>
              </a:br>
              <a:r>
                <a:rPr lang="en-GB" dirty="0">
                  <a:solidFill>
                    <a:srgbClr val="CC7832"/>
                  </a:solidFill>
                  <a:effectLst/>
                </a:rPr>
                <a:t>        </a:t>
              </a:r>
              <a:r>
                <a:rPr lang="en-GB" dirty="0" err="1">
                  <a:solidFill>
                    <a:srgbClr val="AA4926"/>
                  </a:solidFill>
                  <a:effectLst/>
                </a:rPr>
                <a:t>target_time</a:t>
              </a:r>
              <a:r>
                <a:rPr lang="en-GB" dirty="0">
                  <a:solidFill>
                    <a:srgbClr val="AA4926"/>
                  </a:solidFill>
                  <a:effectLst/>
                </a:rPr>
                <a:t> </a:t>
              </a:r>
              <a:r>
                <a:rPr lang="en-GB" dirty="0"/>
                <a:t>= </a:t>
              </a:r>
              <a:r>
                <a:rPr lang="en-GB" dirty="0" err="1"/>
                <a:t>rospy.Time.now</a:t>
              </a:r>
              <a:r>
                <a:rPr lang="en-GB" dirty="0"/>
                <a:t>()</a:t>
              </a:r>
              <a:r>
                <a:rPr lang="en-GB" dirty="0">
                  <a:solidFill>
                    <a:srgbClr val="CC7832"/>
                  </a:solidFill>
                  <a:effectLst/>
                </a:rPr>
                <a:t>,</a:t>
              </a:r>
              <a:br>
                <a:rPr lang="en-GB" dirty="0">
                  <a:solidFill>
                    <a:srgbClr val="CC7832"/>
                  </a:solidFill>
                  <a:effectLst/>
                </a:rPr>
              </a:br>
              <a:r>
                <a:rPr lang="en-GB" dirty="0">
                  <a:solidFill>
                    <a:srgbClr val="CC7832"/>
                  </a:solidFill>
                  <a:effectLst/>
                </a:rPr>
                <a:t>        </a:t>
              </a:r>
              <a:r>
                <a:rPr lang="en-GB" dirty="0" err="1">
                  <a:solidFill>
                    <a:srgbClr val="AA4926"/>
                  </a:solidFill>
                  <a:effectLst/>
                </a:rPr>
                <a:t>source_frame</a:t>
              </a:r>
              <a:r>
                <a:rPr lang="en-GB" dirty="0">
                  <a:solidFill>
                    <a:srgbClr val="AA4926"/>
                  </a:solidFill>
                  <a:effectLst/>
                </a:rPr>
                <a:t> </a:t>
              </a:r>
              <a:r>
                <a:rPr lang="en-GB" dirty="0"/>
                <a:t>= </a:t>
              </a:r>
              <a:r>
                <a:rPr lang="en-GB" dirty="0">
                  <a:solidFill>
                    <a:srgbClr val="6A8759"/>
                  </a:solidFill>
                  <a:effectLst/>
                </a:rPr>
                <a:t>'carrot1'</a:t>
              </a:r>
              <a:r>
                <a:rPr lang="en-GB" dirty="0">
                  <a:solidFill>
                    <a:srgbClr val="CC7832"/>
                  </a:solidFill>
                  <a:effectLst/>
                </a:rPr>
                <a:t>,</a:t>
              </a:r>
              <a:br>
                <a:rPr lang="en-GB" dirty="0">
                  <a:solidFill>
                    <a:srgbClr val="CC7832"/>
                  </a:solidFill>
                  <a:effectLst/>
                </a:rPr>
              </a:br>
              <a:r>
                <a:rPr lang="en-GB" dirty="0">
                  <a:solidFill>
                    <a:srgbClr val="CC7832"/>
                  </a:solidFill>
                  <a:effectLst/>
                </a:rPr>
                <a:t>        </a:t>
              </a:r>
              <a:r>
                <a:rPr lang="en-GB" dirty="0" err="1">
                  <a:solidFill>
                    <a:srgbClr val="AA4926"/>
                  </a:solidFill>
                  <a:effectLst/>
                </a:rPr>
                <a:t>source_time</a:t>
              </a:r>
              <a:r>
                <a:rPr lang="en-GB" dirty="0">
                  <a:solidFill>
                    <a:srgbClr val="AA4926"/>
                  </a:solidFill>
                  <a:effectLst/>
                </a:rPr>
                <a:t> </a:t>
              </a:r>
              <a:r>
                <a:rPr lang="en-GB" dirty="0"/>
                <a:t>= past</a:t>
              </a:r>
              <a:r>
                <a:rPr lang="en-GB" dirty="0">
                  <a:solidFill>
                    <a:srgbClr val="CC7832"/>
                  </a:solidFill>
                  <a:effectLst/>
                </a:rPr>
                <a:t>,</a:t>
              </a:r>
              <a:br>
                <a:rPr lang="en-GB" dirty="0">
                  <a:solidFill>
                    <a:srgbClr val="CC7832"/>
                  </a:solidFill>
                  <a:effectLst/>
                </a:rPr>
              </a:br>
              <a:r>
                <a:rPr lang="en-GB" dirty="0">
                  <a:solidFill>
                    <a:srgbClr val="CC7832"/>
                  </a:solidFill>
                  <a:effectLst/>
                </a:rPr>
                <a:t>        </a:t>
              </a:r>
              <a:r>
                <a:rPr lang="en-GB" dirty="0" err="1">
                  <a:solidFill>
                    <a:srgbClr val="AA4926"/>
                  </a:solidFill>
                  <a:effectLst/>
                </a:rPr>
                <a:t>fixed_frame</a:t>
              </a:r>
              <a:r>
                <a:rPr lang="en-GB" dirty="0">
                  <a:solidFill>
                    <a:srgbClr val="AA4926"/>
                  </a:solidFill>
                  <a:effectLst/>
                </a:rPr>
                <a:t> </a:t>
              </a:r>
              <a:r>
                <a:rPr lang="en-GB" dirty="0"/>
                <a:t>= </a:t>
              </a:r>
              <a:r>
                <a:rPr lang="en-GB" dirty="0">
                  <a:solidFill>
                    <a:srgbClr val="6A8759"/>
                  </a:solidFill>
                  <a:effectLst/>
                </a:rPr>
                <a:t>'world'</a:t>
              </a:r>
              <a:r>
                <a:rPr lang="en-GB" dirty="0">
                  <a:solidFill>
                    <a:srgbClr val="CC7832"/>
                  </a:solidFill>
                  <a:effectLst/>
                </a:rPr>
                <a:t>,</a:t>
              </a:r>
              <a:br>
                <a:rPr lang="en-GB" dirty="0">
                  <a:solidFill>
                    <a:srgbClr val="CC7832"/>
                  </a:solidFill>
                  <a:effectLst/>
                </a:rPr>
              </a:br>
              <a:r>
                <a:rPr lang="en-GB" dirty="0">
                  <a:solidFill>
                    <a:srgbClr val="CC7832"/>
                  </a:solidFill>
                  <a:effectLst/>
                </a:rPr>
                <a:t>        </a:t>
              </a:r>
              <a:r>
                <a:rPr lang="en-GB" dirty="0">
                  <a:solidFill>
                    <a:srgbClr val="AA4926"/>
                  </a:solidFill>
                  <a:effectLst/>
                </a:rPr>
                <a:t>timeout </a:t>
              </a:r>
              <a:r>
                <a:rPr lang="en-GB" dirty="0"/>
                <a:t>= </a:t>
              </a:r>
              <a:r>
                <a:rPr lang="en-GB" dirty="0" err="1"/>
                <a:t>rospy.Duration</a:t>
              </a:r>
              <a:r>
                <a:rPr lang="en-GB" dirty="0"/>
                <a:t>(</a:t>
              </a:r>
              <a:r>
                <a:rPr lang="en-GB" dirty="0">
                  <a:solidFill>
                    <a:srgbClr val="6897BB"/>
                  </a:solidFill>
                  <a:effectLst/>
                </a:rPr>
                <a:t>1.0</a:t>
              </a:r>
              <a:r>
                <a:rPr lang="en-GB" dirty="0"/>
                <a:t>)</a:t>
              </a:r>
              <a:br>
                <a:rPr lang="en-GB" dirty="0"/>
              </a:br>
              <a:r>
                <a:rPr lang="en-GB" dirty="0"/>
                <a:t>    )</a:t>
              </a:r>
              <a:endParaRPr lang="en-US" dirty="0"/>
            </a:p>
          </p:txBody>
        </p:sp>
      </p:grpSp>
      <p:grpSp>
        <p:nvGrpSpPr>
          <p:cNvPr id="10" name="Group 9">
            <a:extLst>
              <a:ext uri="{FF2B5EF4-FFF2-40B4-BE49-F238E27FC236}">
                <a16:creationId xmlns:a16="http://schemas.microsoft.com/office/drawing/2014/main" id="{573ADF57-1147-AF4C-87FD-E25FF4C8F08F}"/>
              </a:ext>
            </a:extLst>
          </p:cNvPr>
          <p:cNvGrpSpPr/>
          <p:nvPr/>
        </p:nvGrpSpPr>
        <p:grpSpPr>
          <a:xfrm>
            <a:off x="7157249" y="3112782"/>
            <a:ext cx="4192957" cy="2838335"/>
            <a:chOff x="8017727" y="2921620"/>
            <a:chExt cx="3735658" cy="1449658"/>
          </a:xfrm>
        </p:grpSpPr>
        <p:sp>
          <p:nvSpPr>
            <p:cNvPr id="11" name="TextBox 10">
              <a:extLst>
                <a:ext uri="{FF2B5EF4-FFF2-40B4-BE49-F238E27FC236}">
                  <a16:creationId xmlns:a16="http://schemas.microsoft.com/office/drawing/2014/main" id="{1EF622F1-0979-3043-8F43-17A358D73E53}"/>
                </a:ext>
              </a:extLst>
            </p:cNvPr>
            <p:cNvSpPr txBox="1"/>
            <p:nvPr/>
          </p:nvSpPr>
          <p:spPr>
            <a:xfrm>
              <a:off x="8118087" y="2954097"/>
              <a:ext cx="3534936" cy="1320434"/>
            </a:xfrm>
            <a:prstGeom prst="rect">
              <a:avLst/>
            </a:prstGeom>
            <a:noFill/>
          </p:spPr>
          <p:txBody>
            <a:bodyPr wrap="square" rtlCol="0">
              <a:spAutoFit/>
            </a:bodyPr>
            <a:lstStyle/>
            <a:p>
              <a:pPr algn="just"/>
              <a:r>
                <a:rPr lang="en-GB" dirty="0">
                  <a:latin typeface="Calibri" panose="020F0502020204030204" pitchFamily="34" charset="0"/>
                  <a:cs typeface="Calibri" panose="020F0502020204030204" pitchFamily="34" charset="0"/>
                </a:rPr>
                <a:t>tf2 allows to compute the spatial distance in terms of translation and rotation between two frames in difference instances of time. In this example the position of </a:t>
              </a:r>
              <a:r>
                <a:rPr lang="en-GB" dirty="0">
                  <a:solidFill>
                    <a:srgbClr val="6A8759"/>
                  </a:solidFill>
                </a:rPr>
                <a:t>‘robot1’</a:t>
              </a:r>
              <a:r>
                <a:rPr lang="en-GB" dirty="0">
                  <a:solidFill>
                    <a:srgbClr val="CC7832"/>
                  </a:solidFill>
                </a:rPr>
                <a:t> </a:t>
              </a:r>
              <a:r>
                <a:rPr lang="en-GB" dirty="0">
                  <a:latin typeface="Calibri" panose="020F0502020204030204" pitchFamily="34" charset="0"/>
                  <a:cs typeface="Calibri" panose="020F0502020204030204" pitchFamily="34" charset="0"/>
                </a:rPr>
                <a:t>in time t is expressed with respect</a:t>
              </a:r>
              <a:r>
                <a:rPr lang="en-GB" dirty="0">
                  <a:solidFill>
                    <a:srgbClr val="CC7832"/>
                  </a:solidFill>
                </a:rPr>
                <a:t> </a:t>
              </a:r>
              <a:r>
                <a:rPr lang="en-GB" dirty="0">
                  <a:solidFill>
                    <a:srgbClr val="6A8759"/>
                  </a:solidFill>
                </a:rPr>
                <a:t>'carrot1’ </a:t>
              </a:r>
              <a:r>
                <a:rPr lang="en-GB" dirty="0">
                  <a:latin typeface="Calibri" panose="020F0502020204030204" pitchFamily="34" charset="0"/>
                  <a:cs typeface="Calibri" panose="020F0502020204030204" pitchFamily="34" charset="0"/>
                </a:rPr>
                <a:t>in time t-5, considering </a:t>
              </a:r>
              <a:r>
                <a:rPr lang="en-GB" dirty="0">
                  <a:solidFill>
                    <a:srgbClr val="6A8759"/>
                  </a:solidFill>
                </a:rPr>
                <a:t>'world’ </a:t>
              </a:r>
              <a:r>
                <a:rPr lang="en-GB" dirty="0">
                  <a:latin typeface="Calibri" panose="020F0502020204030204" pitchFamily="34" charset="0"/>
                  <a:cs typeface="Calibri" panose="020F0502020204030204" pitchFamily="34" charset="0"/>
                </a:rPr>
                <a:t>as a fixed frame maintaining its position between both time instances. </a:t>
              </a:r>
              <a:endParaRPr lang="en-US" dirty="0">
                <a:latin typeface="Calibri" panose="020F0502020204030204" pitchFamily="34" charset="0"/>
                <a:cs typeface="Calibri" panose="020F0502020204030204" pitchFamily="34" charset="0"/>
              </a:endParaRPr>
            </a:p>
          </p:txBody>
        </p:sp>
        <p:sp>
          <p:nvSpPr>
            <p:cNvPr id="12" name="Rounded Rectangle 11">
              <a:extLst>
                <a:ext uri="{FF2B5EF4-FFF2-40B4-BE49-F238E27FC236}">
                  <a16:creationId xmlns:a16="http://schemas.microsoft.com/office/drawing/2014/main" id="{37D63485-F5AE-3A4D-81AE-4A1520CD5D81}"/>
                </a:ext>
              </a:extLst>
            </p:cNvPr>
            <p:cNvSpPr/>
            <p:nvPr/>
          </p:nvSpPr>
          <p:spPr>
            <a:xfrm>
              <a:off x="8017727" y="2921620"/>
              <a:ext cx="3735658" cy="1449658"/>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519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1CBC-C34A-534C-83FD-5439A4BFE1B0}"/>
              </a:ext>
            </a:extLst>
          </p:cNvPr>
          <p:cNvSpPr>
            <a:spLocks noGrp="1"/>
          </p:cNvSpPr>
          <p:nvPr>
            <p:ph type="title"/>
          </p:nvPr>
        </p:nvSpPr>
        <p:spPr/>
        <p:txBody>
          <a:bodyPr/>
          <a:lstStyle/>
          <a:p>
            <a:r>
              <a:rPr lang="en-US" sz="4000" dirty="0" err="1"/>
              <a:t>Xarm</a:t>
            </a:r>
            <a:br>
              <a:rPr lang="en-US" dirty="0"/>
            </a:br>
            <a:r>
              <a:rPr lang="en-US" sz="3200" dirty="0"/>
              <a:t>Model of a robotic arm </a:t>
            </a:r>
          </a:p>
        </p:txBody>
      </p:sp>
      <p:pic>
        <p:nvPicPr>
          <p:cNvPr id="5" name="Content Placeholder 4" descr="A picture containing text, device, gauge&#10;&#10;Description automatically generated">
            <a:extLst>
              <a:ext uri="{FF2B5EF4-FFF2-40B4-BE49-F238E27FC236}">
                <a16:creationId xmlns:a16="http://schemas.microsoft.com/office/drawing/2014/main" id="{6E5866B2-3BA5-FA4D-9626-75467F7904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4441" y="1690688"/>
            <a:ext cx="7823118" cy="4004691"/>
          </a:xfrm>
        </p:spPr>
      </p:pic>
    </p:spTree>
    <p:extLst>
      <p:ext uri="{BB962C8B-B14F-4D97-AF65-F5344CB8AC3E}">
        <p14:creationId xmlns:p14="http://schemas.microsoft.com/office/powerpoint/2010/main" val="342359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7499</TotalTime>
  <Words>2526</Words>
  <Application>Microsoft Macintosh PowerPoint</Application>
  <PresentationFormat>Widescreen</PresentationFormat>
  <Paragraphs>164</Paragraphs>
  <Slides>32</Slides>
  <Notes>17</Notes>
  <HiddenSlides>13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Consolas</vt:lpstr>
      <vt:lpstr>Office Theme</vt:lpstr>
      <vt:lpstr>      </vt:lpstr>
      <vt:lpstr>tf2  Introduction</vt:lpstr>
      <vt:lpstr>tf2  Concept</vt:lpstr>
      <vt:lpstr>tf2  Static vs dynamic transform</vt:lpstr>
      <vt:lpstr>tf2  Computing a transform</vt:lpstr>
      <vt:lpstr>tf2  Sending a transform </vt:lpstr>
      <vt:lpstr>tf2 Debugging tools</vt:lpstr>
      <vt:lpstr>tf2  Timing Concerns</vt:lpstr>
      <vt:lpstr>Xarm Model of a robotic arm </vt:lpstr>
      <vt:lpstr>MoveIt!  Introduction</vt:lpstr>
      <vt:lpstr>MoveIt!  Set Up </vt:lpstr>
      <vt:lpstr>MoveIt ! Wizard Summary</vt:lpstr>
      <vt:lpstr>MoveIt ! Wizard  Self-Collision</vt:lpstr>
      <vt:lpstr>MoveIt ! Wizard Controllers</vt:lpstr>
      <vt:lpstr>MoveIt ! Wizard  Robot Poses</vt:lpstr>
      <vt:lpstr>MoveIt! Wizard  Perception</vt:lpstr>
      <vt:lpstr>MoveIt! Wizard  Passive Joints</vt:lpstr>
      <vt:lpstr>MoveIt! Wizard Plan Groups</vt:lpstr>
      <vt:lpstr>MoveIt!  Rviz Interface</vt:lpstr>
      <vt:lpstr>MoveIt! Rviz Interface</vt:lpstr>
      <vt:lpstr>MoveIt!  Rviz Interface</vt:lpstr>
      <vt:lpstr>MoveIt!  Rviz Interface</vt:lpstr>
      <vt:lpstr>MoveIt!  Rviz Interface</vt:lpstr>
      <vt:lpstr>MoveIt!  Rviz Interface</vt:lpstr>
      <vt:lpstr>Activity Controlling the robot through the interface</vt:lpstr>
      <vt:lpstr>MoveIt!  Python API</vt:lpstr>
      <vt:lpstr>MoveIt! Python API</vt:lpstr>
      <vt:lpstr>MoveIt! Move</vt:lpstr>
      <vt:lpstr>MoveIt! Add Obstacles </vt:lpstr>
      <vt:lpstr>MoveIt! Attach and detach</vt:lpstr>
      <vt:lpstr>MoveIt! Generate plans</vt:lpstr>
      <vt:lpstr>Activity Pick and Place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Puzzle-Bot</dc:title>
  <dc:creator>Mario Martínez Guerrero</dc:creator>
  <cp:lastModifiedBy>Marc Facerias Pelegri</cp:lastModifiedBy>
  <cp:revision>42</cp:revision>
  <dcterms:created xsi:type="dcterms:W3CDTF">2021-08-23T09:28:39Z</dcterms:created>
  <dcterms:modified xsi:type="dcterms:W3CDTF">2022-01-19T18:43:47Z</dcterms:modified>
</cp:coreProperties>
</file>