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tags/tag8.xml" ContentType="application/vnd.openxmlformats-officedocument.presentationml.tags+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0.xml" ContentType="application/vnd.openxmlformats-officedocument.presentationml.tags+xml"/>
  <Override PartName="/ppt/notesSlides/notesSlide25.xml" ContentType="application/vnd.openxmlformats-officedocument.presentationml.notesSlide+xml"/>
  <Override PartName="/ppt/tags/tag1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xml" ContentType="application/inkml+xml"/>
  <Override PartName="/ppt/ink/ink2.xml" ContentType="application/inkml+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44"/>
  </p:notesMasterIdLst>
  <p:handoutMasterIdLst>
    <p:handoutMasterId r:id="rId45"/>
  </p:handoutMasterIdLst>
  <p:sldIdLst>
    <p:sldId id="256" r:id="rId2"/>
    <p:sldId id="303" r:id="rId3"/>
    <p:sldId id="257" r:id="rId4"/>
    <p:sldId id="283" r:id="rId5"/>
    <p:sldId id="282" r:id="rId6"/>
    <p:sldId id="285" r:id="rId7"/>
    <p:sldId id="260" r:id="rId8"/>
    <p:sldId id="261" r:id="rId9"/>
    <p:sldId id="270" r:id="rId10"/>
    <p:sldId id="286" r:id="rId11"/>
    <p:sldId id="287" r:id="rId12"/>
    <p:sldId id="279" r:id="rId13"/>
    <p:sldId id="259" r:id="rId14"/>
    <p:sldId id="262" r:id="rId15"/>
    <p:sldId id="263" r:id="rId16"/>
    <p:sldId id="264" r:id="rId17"/>
    <p:sldId id="265" r:id="rId18"/>
    <p:sldId id="269" r:id="rId19"/>
    <p:sldId id="274" r:id="rId20"/>
    <p:sldId id="304" r:id="rId21"/>
    <p:sldId id="288" r:id="rId22"/>
    <p:sldId id="290" r:id="rId23"/>
    <p:sldId id="278" r:id="rId24"/>
    <p:sldId id="310" r:id="rId25"/>
    <p:sldId id="311" r:id="rId26"/>
    <p:sldId id="312" r:id="rId27"/>
    <p:sldId id="299" r:id="rId28"/>
    <p:sldId id="313" r:id="rId29"/>
    <p:sldId id="291" r:id="rId30"/>
    <p:sldId id="300" r:id="rId31"/>
    <p:sldId id="293" r:id="rId32"/>
    <p:sldId id="294" r:id="rId33"/>
    <p:sldId id="301" r:id="rId34"/>
    <p:sldId id="296" r:id="rId35"/>
    <p:sldId id="302" r:id="rId36"/>
    <p:sldId id="298" r:id="rId37"/>
    <p:sldId id="297" r:id="rId38"/>
    <p:sldId id="273" r:id="rId39"/>
    <p:sldId id="314" r:id="rId40"/>
    <p:sldId id="315" r:id="rId41"/>
    <p:sldId id="276" r:id="rId42"/>
    <p:sldId id="27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0959"/>
  </p:normalViewPr>
  <p:slideViewPr>
    <p:cSldViewPr snapToGrid="0">
      <p:cViewPr varScale="1">
        <p:scale>
          <a:sx n="95" d="100"/>
          <a:sy n="95" d="100"/>
        </p:scale>
        <p:origin x="288"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12/20/21</a:t>
            </a:fld>
            <a:endParaRPr lang="en-US"/>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12:29:44.467"/>
    </inkml:context>
    <inkml:brush xml:id="br0">
      <inkml:brushProperty name="width" value="0.05" units="cm"/>
      <inkml:brushProperty name="height" value="0.05" units="cm"/>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12:29:44.561"/>
    </inkml:context>
    <inkml:brush xml:id="br0">
      <inkml:brushProperty name="width" value="0.05" units="cm"/>
      <inkml:brushProperty name="height" value="0.05" units="cm"/>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a:t>
            </a:fld>
            <a:endParaRPr lang="en-US"/>
          </a:p>
        </p:txBody>
      </p:sp>
    </p:spTree>
    <p:extLst>
      <p:ext uri="{BB962C8B-B14F-4D97-AF65-F5344CB8AC3E}">
        <p14:creationId xmlns:p14="http://schemas.microsoft.com/office/powerpoint/2010/main" val="3528261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their structure and compare them with the </a:t>
            </a:r>
            <a:r>
              <a:rPr lang="en-US" dirty="0" err="1"/>
              <a:t>msgs</a:t>
            </a:r>
            <a:r>
              <a:rPr lang="en-US" dirty="0"/>
              <a:t> structure</a:t>
            </a:r>
          </a:p>
        </p:txBody>
      </p:sp>
      <p:sp>
        <p:nvSpPr>
          <p:cNvPr id="4" name="Slide Number Placeholder 3"/>
          <p:cNvSpPr>
            <a:spLocks noGrp="1"/>
          </p:cNvSpPr>
          <p:nvPr>
            <p:ph type="sldNum" sz="quarter" idx="5"/>
          </p:nvPr>
        </p:nvSpPr>
        <p:spPr/>
        <p:txBody>
          <a:bodyPr/>
          <a:lstStyle/>
          <a:p>
            <a:fld id="{E6263D67-EF4C-8247-91B6-64C2A295C9AC}" type="slidenum">
              <a:rPr lang="en-US" smtClean="0"/>
              <a:t>11</a:t>
            </a:fld>
            <a:endParaRPr lang="en-US"/>
          </a:p>
        </p:txBody>
      </p:sp>
    </p:spTree>
    <p:extLst>
      <p:ext uri="{BB962C8B-B14F-4D97-AF65-F5344CB8AC3E}">
        <p14:creationId xmlns:p14="http://schemas.microsoft.com/office/powerpoint/2010/main" val="3922420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 the theory explained with an example of a physical robot (relate to the experiments that we are </a:t>
            </a:r>
            <a:r>
              <a:rPr lang="en-US" dirty="0" err="1"/>
              <a:t>gonna</a:t>
            </a:r>
            <a:r>
              <a:rPr lang="en-US" dirty="0"/>
              <a:t> do afterwards in the course)</a:t>
            </a:r>
          </a:p>
        </p:txBody>
      </p:sp>
      <p:sp>
        <p:nvSpPr>
          <p:cNvPr id="4" name="Slide Number Placeholder 3"/>
          <p:cNvSpPr>
            <a:spLocks noGrp="1"/>
          </p:cNvSpPr>
          <p:nvPr>
            <p:ph type="sldNum" sz="quarter" idx="5"/>
          </p:nvPr>
        </p:nvSpPr>
        <p:spPr/>
        <p:txBody>
          <a:bodyPr/>
          <a:lstStyle/>
          <a:p>
            <a:fld id="{E6263D67-EF4C-8247-91B6-64C2A295C9AC}" type="slidenum">
              <a:rPr lang="en-US" smtClean="0"/>
              <a:t>12</a:t>
            </a:fld>
            <a:endParaRPr lang="en-US"/>
          </a:p>
        </p:txBody>
      </p:sp>
    </p:spTree>
    <p:extLst>
      <p:ext uri="{BB962C8B-B14F-4D97-AF65-F5344CB8AC3E}">
        <p14:creationId xmlns:p14="http://schemas.microsoft.com/office/powerpoint/2010/main" val="3685096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Remark physical layer and software</a:t>
            </a:r>
          </a:p>
          <a:p>
            <a:r>
              <a:rPr lang="en-US" dirty="0"/>
              <a:t>Relate with class example</a:t>
            </a:r>
          </a:p>
          <a:p>
            <a:r>
              <a:rPr lang="en-US" dirty="0"/>
              <a:t>Relate each element In physical system with a part of the ROS Implementation</a:t>
            </a:r>
          </a:p>
        </p:txBody>
      </p:sp>
      <p:sp>
        <p:nvSpPr>
          <p:cNvPr id="4" name="Slide Number Placeholder 3"/>
          <p:cNvSpPr>
            <a:spLocks noGrp="1"/>
          </p:cNvSpPr>
          <p:nvPr>
            <p:ph type="sldNum" sz="quarter" idx="5"/>
          </p:nvPr>
        </p:nvSpPr>
        <p:spPr/>
        <p:txBody>
          <a:bodyPr/>
          <a:lstStyle/>
          <a:p>
            <a:fld id="{E6263D67-EF4C-8247-91B6-64C2A295C9AC}" type="slidenum">
              <a:rPr lang="en-US" smtClean="0"/>
              <a:t>13</a:t>
            </a:fld>
            <a:endParaRPr lang="en-US"/>
          </a:p>
        </p:txBody>
      </p:sp>
    </p:spTree>
    <p:extLst>
      <p:ext uri="{BB962C8B-B14F-4D97-AF65-F5344CB8AC3E}">
        <p14:creationId xmlns:p14="http://schemas.microsoft.com/office/powerpoint/2010/main" val="1531669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of explaining  packages will be relating it to a school in the University, different  ”families”  within engineering </a:t>
            </a:r>
          </a:p>
        </p:txBody>
      </p:sp>
      <p:sp>
        <p:nvSpPr>
          <p:cNvPr id="4" name="Slide Number Placeholder 3"/>
          <p:cNvSpPr>
            <a:spLocks noGrp="1"/>
          </p:cNvSpPr>
          <p:nvPr>
            <p:ph type="sldNum" sz="quarter" idx="5"/>
          </p:nvPr>
        </p:nvSpPr>
        <p:spPr/>
        <p:txBody>
          <a:bodyPr/>
          <a:lstStyle/>
          <a:p>
            <a:fld id="{E6263D67-EF4C-8247-91B6-64C2A295C9AC}" type="slidenum">
              <a:rPr lang="en-US" smtClean="0"/>
              <a:t>14</a:t>
            </a:fld>
            <a:endParaRPr lang="en-US"/>
          </a:p>
        </p:txBody>
      </p:sp>
    </p:spTree>
    <p:extLst>
      <p:ext uri="{BB962C8B-B14F-4D97-AF65-F5344CB8AC3E}">
        <p14:creationId xmlns:p14="http://schemas.microsoft.com/office/powerpoint/2010/main" val="737491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setting up nodes, node names must be unique</a:t>
            </a:r>
          </a:p>
          <a:p>
            <a:r>
              <a:rPr lang="en-US" dirty="0"/>
              <a:t>Sleep matches the rate Hz, it is not a fixed sleep for 0.1s</a:t>
            </a:r>
          </a:p>
          <a:p>
            <a:r>
              <a:rPr lang="en-US" dirty="0"/>
              <a:t>ROS will do its best to match the desired rate, but it’s not real-time so the rate will not always be accurate</a:t>
            </a:r>
          </a:p>
        </p:txBody>
      </p:sp>
      <p:sp>
        <p:nvSpPr>
          <p:cNvPr id="4" name="Slide Number Placeholder 3"/>
          <p:cNvSpPr>
            <a:spLocks noGrp="1"/>
          </p:cNvSpPr>
          <p:nvPr>
            <p:ph type="sldNum" sz="quarter" idx="5"/>
          </p:nvPr>
        </p:nvSpPr>
        <p:spPr/>
        <p:txBody>
          <a:bodyPr/>
          <a:lstStyle/>
          <a:p>
            <a:fld id="{E6263D67-EF4C-8247-91B6-64C2A295C9AC}" type="slidenum">
              <a:rPr lang="en-US" smtClean="0"/>
              <a:t>16</a:t>
            </a:fld>
            <a:endParaRPr lang="en-US"/>
          </a:p>
        </p:txBody>
      </p:sp>
    </p:spTree>
    <p:extLst>
      <p:ext uri="{BB962C8B-B14F-4D97-AF65-F5344CB8AC3E}">
        <p14:creationId xmlns:p14="http://schemas.microsoft.com/office/powerpoint/2010/main" val="3564108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Callbacks must be really short</a:t>
            </a:r>
          </a:p>
          <a:p>
            <a:endParaRPr lang="en-US" dirty="0"/>
          </a:p>
          <a:p>
            <a:r>
              <a:rPr lang="en-US" dirty="0"/>
              <a:t>Blank our listener in this and talker in the next</a:t>
            </a:r>
          </a:p>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17</a:t>
            </a:fld>
            <a:endParaRPr lang="en-US"/>
          </a:p>
        </p:txBody>
      </p:sp>
    </p:spTree>
    <p:extLst>
      <p:ext uri="{BB962C8B-B14F-4D97-AF65-F5344CB8AC3E}">
        <p14:creationId xmlns:p14="http://schemas.microsoft.com/office/powerpoint/2010/main" val="1475471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t>Demonstrate how is ROS set up in the terminal, what are the good practices, set up and some of the useful tools that can be used </a:t>
            </a:r>
          </a:p>
        </p:txBody>
      </p:sp>
      <p:sp>
        <p:nvSpPr>
          <p:cNvPr id="4" name="Slide Number Placeholder 3"/>
          <p:cNvSpPr>
            <a:spLocks noGrp="1"/>
          </p:cNvSpPr>
          <p:nvPr>
            <p:ph type="sldNum" sz="quarter" idx="5"/>
          </p:nvPr>
        </p:nvSpPr>
        <p:spPr/>
        <p:txBody>
          <a:bodyPr/>
          <a:lstStyle/>
          <a:p>
            <a:fld id="{E6263D67-EF4C-8247-91B6-64C2A295C9AC}" type="slidenum">
              <a:rPr lang="en-US" smtClean="0"/>
              <a:t>20</a:t>
            </a:fld>
            <a:endParaRPr lang="en-US"/>
          </a:p>
        </p:txBody>
      </p:sp>
    </p:spTree>
    <p:extLst>
      <p:ext uri="{BB962C8B-B14F-4D97-AF65-F5344CB8AC3E}">
        <p14:creationId xmlns:p14="http://schemas.microsoft.com/office/powerpoint/2010/main" val="1931407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Videos of gazebo doing it instead of image</a:t>
            </a:r>
          </a:p>
        </p:txBody>
      </p:sp>
      <p:sp>
        <p:nvSpPr>
          <p:cNvPr id="4" name="Slide Number Placeholder 3"/>
          <p:cNvSpPr>
            <a:spLocks noGrp="1"/>
          </p:cNvSpPr>
          <p:nvPr>
            <p:ph type="sldNum" sz="quarter" idx="5"/>
          </p:nvPr>
        </p:nvSpPr>
        <p:spPr/>
        <p:txBody>
          <a:bodyPr/>
          <a:lstStyle/>
          <a:p>
            <a:fld id="{E6263D67-EF4C-8247-91B6-64C2A295C9AC}" type="slidenum">
              <a:rPr lang="en-US" smtClean="0"/>
              <a:t>21</a:t>
            </a:fld>
            <a:endParaRPr lang="en-US"/>
          </a:p>
        </p:txBody>
      </p:sp>
    </p:spTree>
    <p:extLst>
      <p:ext uri="{BB962C8B-B14F-4D97-AF65-F5344CB8AC3E}">
        <p14:creationId xmlns:p14="http://schemas.microsoft.com/office/powerpoint/2010/main" val="3935105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ROS allows to load information in its system</a:t>
            </a:r>
          </a:p>
          <a:p>
            <a:r>
              <a:rPr lang="en-US" dirty="0"/>
              <a:t>Very useful to store system hyperparameters and change them easily during the testing phase </a:t>
            </a:r>
            <a:r>
              <a:rPr lang="en-US" dirty="0" err="1"/>
              <a:t>fe</a:t>
            </a:r>
            <a:r>
              <a:rPr lang="en-US" dirty="0"/>
              <a:t> you could have all the </a:t>
            </a:r>
            <a:r>
              <a:rPr lang="en-US" dirty="0" err="1"/>
              <a:t>hyperameters</a:t>
            </a:r>
            <a:r>
              <a:rPr lang="en-US" dirty="0"/>
              <a:t> for a given image </a:t>
            </a:r>
            <a:r>
              <a:rPr lang="en-US" dirty="0" err="1"/>
              <a:t>recognision</a:t>
            </a:r>
            <a:r>
              <a:rPr lang="en-US" dirty="0"/>
              <a:t> task in the same file and iterate though them without having to change the main code or recompile the system. If your application changes you only have to copy and paste the config file</a:t>
            </a:r>
          </a:p>
        </p:txBody>
      </p:sp>
      <p:sp>
        <p:nvSpPr>
          <p:cNvPr id="4" name="Slide Number Placeholder 3"/>
          <p:cNvSpPr>
            <a:spLocks noGrp="1"/>
          </p:cNvSpPr>
          <p:nvPr>
            <p:ph type="sldNum" sz="quarter" idx="5"/>
          </p:nvPr>
        </p:nvSpPr>
        <p:spPr/>
        <p:txBody>
          <a:bodyPr/>
          <a:lstStyle/>
          <a:p>
            <a:fld id="{E6263D67-EF4C-8247-91B6-64C2A295C9AC}" type="slidenum">
              <a:rPr lang="en-US" smtClean="0"/>
              <a:t>22</a:t>
            </a:fld>
            <a:endParaRPr lang="en-US"/>
          </a:p>
        </p:txBody>
      </p:sp>
    </p:spTree>
    <p:extLst>
      <p:ext uri="{BB962C8B-B14F-4D97-AF65-F5344CB8AC3E}">
        <p14:creationId xmlns:p14="http://schemas.microsoft.com/office/powerpoint/2010/main" val="3744358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Lanch</a:t>
            </a:r>
            <a:r>
              <a:rPr lang="en-US" dirty="0"/>
              <a:t> scheme </a:t>
            </a:r>
          </a:p>
        </p:txBody>
      </p:sp>
      <p:sp>
        <p:nvSpPr>
          <p:cNvPr id="4" name="Slide Number Placeholder 3"/>
          <p:cNvSpPr>
            <a:spLocks noGrp="1"/>
          </p:cNvSpPr>
          <p:nvPr>
            <p:ph type="sldNum" sz="quarter" idx="5"/>
          </p:nvPr>
        </p:nvSpPr>
        <p:spPr/>
        <p:txBody>
          <a:bodyPr/>
          <a:lstStyle/>
          <a:p>
            <a:fld id="{E6263D67-EF4C-8247-91B6-64C2A295C9AC}" type="slidenum">
              <a:rPr lang="en-US" smtClean="0"/>
              <a:t>23</a:t>
            </a:fld>
            <a:endParaRPr lang="en-US"/>
          </a:p>
        </p:txBody>
      </p:sp>
    </p:spTree>
    <p:extLst>
      <p:ext uri="{BB962C8B-B14F-4D97-AF65-F5344CB8AC3E}">
        <p14:creationId xmlns:p14="http://schemas.microsoft.com/office/powerpoint/2010/main" val="2588013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Basically define ROS In one sentence to place the students, What is ROS and Where is it used </a:t>
            </a:r>
          </a:p>
          <a:p>
            <a:r>
              <a:rPr lang="en-US" dirty="0">
                <a:cs typeface="Calibri"/>
              </a:rPr>
              <a:t>Move onto the example, </a:t>
            </a:r>
            <a:r>
              <a:rPr lang="en-US" dirty="0" err="1">
                <a:cs typeface="Calibri"/>
              </a:rPr>
              <a:t>smthing</a:t>
            </a:r>
            <a:r>
              <a:rPr lang="en-US" dirty="0">
                <a:cs typeface="Calibri"/>
              </a:rPr>
              <a:t> like so that you can understand it better </a:t>
            </a:r>
            <a:r>
              <a:rPr lang="en-US" dirty="0" err="1">
                <a:cs typeface="Calibri"/>
              </a:rPr>
              <a:t>bla</a:t>
            </a:r>
            <a:r>
              <a:rPr lang="en-US" dirty="0">
                <a:cs typeface="Calibri"/>
              </a:rPr>
              <a:t> </a:t>
            </a:r>
            <a:r>
              <a:rPr lang="en-US" dirty="0" err="1">
                <a:cs typeface="Calibri"/>
              </a:rPr>
              <a:t>bla</a:t>
            </a:r>
            <a:r>
              <a:rPr lang="en-US" dirty="0">
                <a:cs typeface="Calibri"/>
              </a:rPr>
              <a:t> </a:t>
            </a:r>
            <a:r>
              <a:rPr lang="en-US" dirty="0" err="1">
                <a:cs typeface="Calibri"/>
              </a:rPr>
              <a:t>bla</a:t>
            </a:r>
            <a:r>
              <a:rPr lang="en-US" dirty="0">
                <a:cs typeface="Calibri" panose="020F0502020204030204"/>
              </a:rPr>
              <a:t> </a:t>
            </a:r>
          </a:p>
        </p:txBody>
      </p:sp>
      <p:sp>
        <p:nvSpPr>
          <p:cNvPr id="4" name="Slide Number Placeholder 3"/>
          <p:cNvSpPr>
            <a:spLocks noGrp="1"/>
          </p:cNvSpPr>
          <p:nvPr>
            <p:ph type="sldNum" sz="quarter" idx="5"/>
          </p:nvPr>
        </p:nvSpPr>
        <p:spPr/>
        <p:txBody>
          <a:bodyPr/>
          <a:lstStyle/>
          <a:p>
            <a:fld id="{E6263D67-EF4C-8247-91B6-64C2A295C9AC}" type="slidenum">
              <a:rPr lang="en-US" smtClean="0"/>
              <a:t>3</a:t>
            </a:fld>
            <a:endParaRPr lang="en-US"/>
          </a:p>
        </p:txBody>
      </p:sp>
    </p:spTree>
    <p:extLst>
      <p:ext uri="{BB962C8B-B14F-4D97-AF65-F5344CB8AC3E}">
        <p14:creationId xmlns:p14="http://schemas.microsoft.com/office/powerpoint/2010/main" val="3503940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Roslaunch</a:t>
            </a:r>
            <a:r>
              <a:rPr lang="en-US" dirty="0"/>
              <a:t> basics </a:t>
            </a:r>
          </a:p>
        </p:txBody>
      </p:sp>
      <p:sp>
        <p:nvSpPr>
          <p:cNvPr id="4" name="Slide Number Placeholder 3"/>
          <p:cNvSpPr>
            <a:spLocks noGrp="1"/>
          </p:cNvSpPr>
          <p:nvPr>
            <p:ph type="sldNum" sz="quarter" idx="5"/>
          </p:nvPr>
        </p:nvSpPr>
        <p:spPr/>
        <p:txBody>
          <a:bodyPr/>
          <a:lstStyle/>
          <a:p>
            <a:fld id="{E6263D67-EF4C-8247-91B6-64C2A295C9AC}" type="slidenum">
              <a:rPr lang="en-US" smtClean="0"/>
              <a:t>24</a:t>
            </a:fld>
            <a:endParaRPr lang="en-US"/>
          </a:p>
        </p:txBody>
      </p:sp>
    </p:spTree>
    <p:extLst>
      <p:ext uri="{BB962C8B-B14F-4D97-AF65-F5344CB8AC3E}">
        <p14:creationId xmlns:p14="http://schemas.microsoft.com/office/powerpoint/2010/main" val="2787847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code lines used to make the launch files </a:t>
            </a:r>
          </a:p>
        </p:txBody>
      </p:sp>
      <p:sp>
        <p:nvSpPr>
          <p:cNvPr id="4" name="Slide Number Placeholder 3"/>
          <p:cNvSpPr>
            <a:spLocks noGrp="1"/>
          </p:cNvSpPr>
          <p:nvPr>
            <p:ph type="sldNum" sz="quarter" idx="5"/>
          </p:nvPr>
        </p:nvSpPr>
        <p:spPr/>
        <p:txBody>
          <a:bodyPr/>
          <a:lstStyle/>
          <a:p>
            <a:fld id="{E6263D67-EF4C-8247-91B6-64C2A295C9AC}" type="slidenum">
              <a:rPr lang="en-US" smtClean="0"/>
              <a:t>25</a:t>
            </a:fld>
            <a:endParaRPr lang="en-US"/>
          </a:p>
        </p:txBody>
      </p:sp>
    </p:spTree>
    <p:extLst>
      <p:ext uri="{BB962C8B-B14F-4D97-AF65-F5344CB8AC3E}">
        <p14:creationId xmlns:p14="http://schemas.microsoft.com/office/powerpoint/2010/main" val="1617619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the code </a:t>
            </a:r>
          </a:p>
        </p:txBody>
      </p:sp>
      <p:sp>
        <p:nvSpPr>
          <p:cNvPr id="4" name="Slide Number Placeholder 3"/>
          <p:cNvSpPr>
            <a:spLocks noGrp="1"/>
          </p:cNvSpPr>
          <p:nvPr>
            <p:ph type="sldNum" sz="quarter" idx="5"/>
          </p:nvPr>
        </p:nvSpPr>
        <p:spPr/>
        <p:txBody>
          <a:bodyPr/>
          <a:lstStyle/>
          <a:p>
            <a:fld id="{E6263D67-EF4C-8247-91B6-64C2A295C9AC}" type="slidenum">
              <a:rPr lang="en-US" smtClean="0"/>
              <a:t>26</a:t>
            </a:fld>
            <a:endParaRPr lang="en-US"/>
          </a:p>
        </p:txBody>
      </p:sp>
    </p:spTree>
    <p:extLst>
      <p:ext uri="{BB962C8B-B14F-4D97-AF65-F5344CB8AC3E}">
        <p14:creationId xmlns:p14="http://schemas.microsoft.com/office/powerpoint/2010/main" val="905749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27</a:t>
            </a:fld>
            <a:endParaRPr lang="en-US"/>
          </a:p>
        </p:txBody>
      </p:sp>
    </p:spTree>
    <p:extLst>
      <p:ext uri="{BB962C8B-B14F-4D97-AF65-F5344CB8AC3E}">
        <p14:creationId xmlns:p14="http://schemas.microsoft.com/office/powerpoint/2010/main" val="1281884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we need to compile the packages and add dependencies even if we are working on python</a:t>
            </a:r>
          </a:p>
          <a:p>
            <a:r>
              <a:rPr lang="en-US" dirty="0"/>
              <a:t>Mention catkin!! </a:t>
            </a:r>
          </a:p>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28</a:t>
            </a:fld>
            <a:endParaRPr lang="en-US"/>
          </a:p>
        </p:txBody>
      </p:sp>
    </p:spTree>
    <p:extLst>
      <p:ext uri="{BB962C8B-B14F-4D97-AF65-F5344CB8AC3E}">
        <p14:creationId xmlns:p14="http://schemas.microsoft.com/office/powerpoint/2010/main" val="737491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launches </a:t>
            </a:r>
            <a:r>
              <a:rPr lang="en-US" dirty="0" err="1"/>
              <a:t>roscore</a:t>
            </a:r>
            <a:r>
              <a:rPr lang="en-US" dirty="0"/>
              <a:t> automatically if necessary</a:t>
            </a:r>
          </a:p>
        </p:txBody>
      </p:sp>
      <p:sp>
        <p:nvSpPr>
          <p:cNvPr id="4" name="Slide Number Placeholder 3"/>
          <p:cNvSpPr>
            <a:spLocks noGrp="1"/>
          </p:cNvSpPr>
          <p:nvPr>
            <p:ph type="sldNum" sz="quarter" idx="5"/>
          </p:nvPr>
        </p:nvSpPr>
        <p:spPr/>
        <p:txBody>
          <a:bodyPr/>
          <a:lstStyle/>
          <a:p>
            <a:fld id="{E6263D67-EF4C-8247-91B6-64C2A295C9AC}" type="slidenum">
              <a:rPr lang="en-US" smtClean="0"/>
              <a:t>29</a:t>
            </a:fld>
            <a:endParaRPr lang="en-US"/>
          </a:p>
        </p:txBody>
      </p:sp>
    </p:spTree>
    <p:extLst>
      <p:ext uri="{BB962C8B-B14F-4D97-AF65-F5344CB8AC3E}">
        <p14:creationId xmlns:p14="http://schemas.microsoft.com/office/powerpoint/2010/main" val="814481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launches </a:t>
            </a:r>
            <a:r>
              <a:rPr lang="en-US" dirty="0" err="1"/>
              <a:t>roscore</a:t>
            </a:r>
            <a:r>
              <a:rPr lang="en-US" dirty="0"/>
              <a:t> automatically if necessary</a:t>
            </a:r>
          </a:p>
        </p:txBody>
      </p:sp>
      <p:sp>
        <p:nvSpPr>
          <p:cNvPr id="4" name="Slide Number Placeholder 3"/>
          <p:cNvSpPr>
            <a:spLocks noGrp="1"/>
          </p:cNvSpPr>
          <p:nvPr>
            <p:ph type="sldNum" sz="quarter" idx="5"/>
          </p:nvPr>
        </p:nvSpPr>
        <p:spPr/>
        <p:txBody>
          <a:bodyPr/>
          <a:lstStyle/>
          <a:p>
            <a:fld id="{E6263D67-EF4C-8247-91B6-64C2A295C9AC}" type="slidenum">
              <a:rPr lang="en-US" smtClean="0"/>
              <a:t>30</a:t>
            </a:fld>
            <a:endParaRPr lang="en-US"/>
          </a:p>
        </p:txBody>
      </p:sp>
    </p:spTree>
    <p:extLst>
      <p:ext uri="{BB962C8B-B14F-4D97-AF65-F5344CB8AC3E}">
        <p14:creationId xmlns:p14="http://schemas.microsoft.com/office/powerpoint/2010/main" val="3872782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Teacher make this steps sharing the screen, using the opportunity to show a </a:t>
            </a:r>
            <a:r>
              <a:rPr lang="en-GB" dirty="0" err="1"/>
              <a:t>Cmake</a:t>
            </a:r>
            <a:r>
              <a:rPr lang="en-GB" dirty="0"/>
              <a:t> List and a </a:t>
            </a:r>
            <a:r>
              <a:rPr lang="en-GB" dirty="0" err="1"/>
              <a:t>package.xml</a:t>
            </a: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31</a:t>
            </a:fld>
            <a:endParaRPr lang="en-US"/>
          </a:p>
        </p:txBody>
      </p:sp>
    </p:spTree>
    <p:extLst>
      <p:ext uri="{BB962C8B-B14F-4D97-AF65-F5344CB8AC3E}">
        <p14:creationId xmlns:p14="http://schemas.microsoft.com/office/powerpoint/2010/main" val="2622345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Teacher make this steps sharing the screen, using the opportunity to show a </a:t>
            </a:r>
            <a:r>
              <a:rPr lang="en-GB" dirty="0" err="1"/>
              <a:t>Cmake</a:t>
            </a:r>
            <a:r>
              <a:rPr lang="en-GB" dirty="0"/>
              <a:t> List and a </a:t>
            </a:r>
            <a:r>
              <a:rPr lang="en-GB" dirty="0" err="1"/>
              <a:t>package.xml</a:t>
            </a: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32</a:t>
            </a:fld>
            <a:endParaRPr lang="en-US"/>
          </a:p>
        </p:txBody>
      </p:sp>
    </p:spTree>
    <p:extLst>
      <p:ext uri="{BB962C8B-B14F-4D97-AF65-F5344CB8AC3E}">
        <p14:creationId xmlns:p14="http://schemas.microsoft.com/office/powerpoint/2010/main" val="1959606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launches </a:t>
            </a:r>
            <a:r>
              <a:rPr lang="en-US" dirty="0" err="1"/>
              <a:t>roscore</a:t>
            </a:r>
            <a:r>
              <a:rPr lang="en-US" dirty="0"/>
              <a:t> automatically if necessary</a:t>
            </a:r>
          </a:p>
        </p:txBody>
      </p:sp>
      <p:sp>
        <p:nvSpPr>
          <p:cNvPr id="4" name="Slide Number Placeholder 3"/>
          <p:cNvSpPr>
            <a:spLocks noGrp="1"/>
          </p:cNvSpPr>
          <p:nvPr>
            <p:ph type="sldNum" sz="quarter" idx="5"/>
          </p:nvPr>
        </p:nvSpPr>
        <p:spPr/>
        <p:txBody>
          <a:bodyPr/>
          <a:lstStyle/>
          <a:p>
            <a:fld id="{E6263D67-EF4C-8247-91B6-64C2A295C9AC}" type="slidenum">
              <a:rPr lang="en-US" smtClean="0"/>
              <a:t>33</a:t>
            </a:fld>
            <a:endParaRPr lang="en-US"/>
          </a:p>
        </p:txBody>
      </p:sp>
    </p:spTree>
    <p:extLst>
      <p:ext uri="{BB962C8B-B14F-4D97-AF65-F5344CB8AC3E}">
        <p14:creationId xmlns:p14="http://schemas.microsoft.com/office/powerpoint/2010/main" val="3102795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are attending  a lecture, in that case the infrastructure that makes it possible is the University (ROS Master) where you attend a certain room (subscribe to a topic) so that you can listen a teacher. Within the same Building other lecturers are talking to their students similarly and at the same time students get to talk to each other about what are they going to make during the weekend and which party are the going to attend. In ROS, the system that makes the whole thing possible is known as ROS Master. People attending to classes are nodes and the mean of communication are known as topics</a:t>
            </a:r>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a:p>
        </p:txBody>
      </p:sp>
    </p:spTree>
    <p:extLst>
      <p:ext uri="{BB962C8B-B14F-4D97-AF65-F5344CB8AC3E}">
        <p14:creationId xmlns:p14="http://schemas.microsoft.com/office/powerpoint/2010/main" val="510039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t>Teacher shares screen and plots info from the robot, </a:t>
            </a:r>
            <a:r>
              <a:rPr lang="en-US" sz="1200" dirty="0" err="1"/>
              <a:t>f.e</a:t>
            </a:r>
            <a:r>
              <a:rPr lang="en-US" sz="1200" dirty="0"/>
              <a:t> setting a camera</a:t>
            </a:r>
          </a:p>
        </p:txBody>
      </p:sp>
      <p:sp>
        <p:nvSpPr>
          <p:cNvPr id="4" name="Slide Number Placeholder 3"/>
          <p:cNvSpPr>
            <a:spLocks noGrp="1"/>
          </p:cNvSpPr>
          <p:nvPr>
            <p:ph type="sldNum" sz="quarter" idx="5"/>
          </p:nvPr>
        </p:nvSpPr>
        <p:spPr/>
        <p:txBody>
          <a:bodyPr/>
          <a:lstStyle/>
          <a:p>
            <a:fld id="{E6263D67-EF4C-8247-91B6-64C2A295C9AC}" type="slidenum">
              <a:rPr lang="en-US" smtClean="0"/>
              <a:t>34</a:t>
            </a:fld>
            <a:endParaRPr lang="en-US"/>
          </a:p>
        </p:txBody>
      </p:sp>
    </p:spTree>
    <p:extLst>
      <p:ext uri="{BB962C8B-B14F-4D97-AF65-F5344CB8AC3E}">
        <p14:creationId xmlns:p14="http://schemas.microsoft.com/office/powerpoint/2010/main" val="815218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launches </a:t>
            </a:r>
            <a:r>
              <a:rPr lang="en-US" dirty="0" err="1"/>
              <a:t>roscore</a:t>
            </a:r>
            <a:r>
              <a:rPr lang="en-US" dirty="0"/>
              <a:t> automatically if necessary</a:t>
            </a:r>
          </a:p>
        </p:txBody>
      </p:sp>
      <p:sp>
        <p:nvSpPr>
          <p:cNvPr id="4" name="Slide Number Placeholder 3"/>
          <p:cNvSpPr>
            <a:spLocks noGrp="1"/>
          </p:cNvSpPr>
          <p:nvPr>
            <p:ph type="sldNum" sz="quarter" idx="5"/>
          </p:nvPr>
        </p:nvSpPr>
        <p:spPr/>
        <p:txBody>
          <a:bodyPr/>
          <a:lstStyle/>
          <a:p>
            <a:fld id="{E6263D67-EF4C-8247-91B6-64C2A295C9AC}" type="slidenum">
              <a:rPr lang="en-US" smtClean="0"/>
              <a:t>35</a:t>
            </a:fld>
            <a:endParaRPr lang="en-US"/>
          </a:p>
        </p:txBody>
      </p:sp>
    </p:spTree>
    <p:extLst>
      <p:ext uri="{BB962C8B-B14F-4D97-AF65-F5344CB8AC3E}">
        <p14:creationId xmlns:p14="http://schemas.microsoft.com/office/powerpoint/2010/main" val="421502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t>Teacher shares screen and plots info from the robot, </a:t>
            </a:r>
            <a:r>
              <a:rPr lang="en-US" sz="1200" dirty="0" err="1"/>
              <a:t>f.e</a:t>
            </a:r>
            <a:r>
              <a:rPr lang="en-US" sz="1200" dirty="0"/>
              <a:t> setting a camera</a:t>
            </a:r>
          </a:p>
        </p:txBody>
      </p:sp>
      <p:sp>
        <p:nvSpPr>
          <p:cNvPr id="4" name="Slide Number Placeholder 3"/>
          <p:cNvSpPr>
            <a:spLocks noGrp="1"/>
          </p:cNvSpPr>
          <p:nvPr>
            <p:ph type="sldNum" sz="quarter" idx="5"/>
          </p:nvPr>
        </p:nvSpPr>
        <p:spPr/>
        <p:txBody>
          <a:bodyPr/>
          <a:lstStyle/>
          <a:p>
            <a:fld id="{E6263D67-EF4C-8247-91B6-64C2A295C9AC}" type="slidenum">
              <a:rPr lang="en-US" smtClean="0"/>
              <a:t>36</a:t>
            </a:fld>
            <a:endParaRPr lang="en-US"/>
          </a:p>
        </p:txBody>
      </p:sp>
    </p:spTree>
    <p:extLst>
      <p:ext uri="{BB962C8B-B14F-4D97-AF65-F5344CB8AC3E}">
        <p14:creationId xmlns:p14="http://schemas.microsoft.com/office/powerpoint/2010/main" val="1685582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Teacher make this steps sharing the screen, using the opportunity to show a </a:t>
            </a:r>
            <a:r>
              <a:rPr lang="en-GB" dirty="0" err="1"/>
              <a:t>Cmake</a:t>
            </a:r>
            <a:r>
              <a:rPr lang="en-GB" dirty="0"/>
              <a:t> List and a </a:t>
            </a:r>
            <a:r>
              <a:rPr lang="en-GB" dirty="0" err="1"/>
              <a:t>package.xml</a:t>
            </a: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37</a:t>
            </a:fld>
            <a:endParaRPr lang="en-US"/>
          </a:p>
        </p:txBody>
      </p:sp>
    </p:spTree>
    <p:extLst>
      <p:ext uri="{BB962C8B-B14F-4D97-AF65-F5344CB8AC3E}">
        <p14:creationId xmlns:p14="http://schemas.microsoft.com/office/powerpoint/2010/main" val="953685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a:t>
            </a:r>
            <a:r>
              <a:rPr lang="en-GB" dirty="0" err="1"/>
              <a:t>marcs</a:t>
            </a:r>
            <a:r>
              <a:rPr lang="en-GB" dirty="0"/>
              <a:t> image, and </a:t>
            </a:r>
            <a:r>
              <a:rPr lang="en-GB" dirty="0" err="1"/>
              <a:t>mario’s</a:t>
            </a:r>
            <a:r>
              <a:rPr lang="en-GB" dirty="0"/>
              <a:t> image</a:t>
            </a:r>
          </a:p>
        </p:txBody>
      </p:sp>
      <p:sp>
        <p:nvSpPr>
          <p:cNvPr id="4" name="Slide Number Placeholder 3"/>
          <p:cNvSpPr>
            <a:spLocks noGrp="1"/>
          </p:cNvSpPr>
          <p:nvPr>
            <p:ph type="sldNum" sz="quarter" idx="5"/>
          </p:nvPr>
        </p:nvSpPr>
        <p:spPr/>
        <p:txBody>
          <a:bodyPr/>
          <a:lstStyle/>
          <a:p>
            <a:fld id="{E6263D67-EF4C-8247-91B6-64C2A295C9AC}" type="slidenum">
              <a:rPr lang="en-US" smtClean="0"/>
              <a:t>38</a:t>
            </a:fld>
            <a:endParaRPr lang="en-US"/>
          </a:p>
        </p:txBody>
      </p:sp>
    </p:spTree>
    <p:extLst>
      <p:ext uri="{BB962C8B-B14F-4D97-AF65-F5344CB8AC3E}">
        <p14:creationId xmlns:p14="http://schemas.microsoft.com/office/powerpoint/2010/main" val="577893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a:t>
            </a:r>
            <a:r>
              <a:rPr lang="en-GB" dirty="0" err="1"/>
              <a:t>marcs</a:t>
            </a:r>
            <a:r>
              <a:rPr lang="en-GB" dirty="0"/>
              <a:t> image, and </a:t>
            </a:r>
            <a:r>
              <a:rPr lang="en-GB" dirty="0" err="1"/>
              <a:t>mario’s</a:t>
            </a:r>
            <a:r>
              <a:rPr lang="en-GB" dirty="0"/>
              <a:t> image</a:t>
            </a:r>
          </a:p>
        </p:txBody>
      </p:sp>
      <p:sp>
        <p:nvSpPr>
          <p:cNvPr id="4" name="Slide Number Placeholder 3"/>
          <p:cNvSpPr>
            <a:spLocks noGrp="1"/>
          </p:cNvSpPr>
          <p:nvPr>
            <p:ph type="sldNum" sz="quarter" idx="5"/>
          </p:nvPr>
        </p:nvSpPr>
        <p:spPr/>
        <p:txBody>
          <a:bodyPr/>
          <a:lstStyle/>
          <a:p>
            <a:fld id="{E6263D67-EF4C-8247-91B6-64C2A295C9AC}" type="slidenum">
              <a:rPr lang="en-US" smtClean="0"/>
              <a:t>40</a:t>
            </a:fld>
            <a:endParaRPr lang="en-US"/>
          </a:p>
        </p:txBody>
      </p:sp>
    </p:spTree>
    <p:extLst>
      <p:ext uri="{BB962C8B-B14F-4D97-AF65-F5344CB8AC3E}">
        <p14:creationId xmlns:p14="http://schemas.microsoft.com/office/powerpoint/2010/main" val="179777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structure is wrong you won’t understand it, same happens to ROS </a:t>
            </a:r>
          </a:p>
          <a:p>
            <a:r>
              <a:rPr lang="en-US" dirty="0"/>
              <a:t>Each topic has a particular type associated to it, For the computer they are always 1 and 0, so we need some way to decode it </a:t>
            </a:r>
          </a:p>
        </p:txBody>
      </p:sp>
      <p:sp>
        <p:nvSpPr>
          <p:cNvPr id="4" name="Slide Number Placeholder 3"/>
          <p:cNvSpPr>
            <a:spLocks noGrp="1"/>
          </p:cNvSpPr>
          <p:nvPr>
            <p:ph type="sldNum" sz="quarter" idx="5"/>
          </p:nvPr>
        </p:nvSpPr>
        <p:spPr/>
        <p:txBody>
          <a:bodyPr/>
          <a:lstStyle/>
          <a:p>
            <a:fld id="{E6263D67-EF4C-8247-91B6-64C2A295C9AC}" type="slidenum">
              <a:rPr lang="en-US" smtClean="0"/>
              <a:t>5</a:t>
            </a:fld>
            <a:endParaRPr lang="en-US"/>
          </a:p>
        </p:txBody>
      </p:sp>
    </p:spTree>
    <p:extLst>
      <p:ext uri="{BB962C8B-B14F-4D97-AF65-F5344CB8AC3E}">
        <p14:creationId xmlns:p14="http://schemas.microsoft.com/office/powerpoint/2010/main" val="59454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Explain that ROS versions are update more or less annually, and that more than one of them at a time is maintained </a:t>
            </a:r>
          </a:p>
          <a:p>
            <a:endParaRPr lang="en-US" dirty="0">
              <a:cs typeface="Calibri" panose="020F0502020204030204"/>
            </a:endParaRPr>
          </a:p>
          <a:p>
            <a:r>
              <a:rPr lang="en-US" dirty="0">
                <a:cs typeface="Calibri" panose="020F0502020204030204"/>
              </a:rPr>
              <a:t>Explain that we use melodic due to Nvidia and older projects compatibility</a:t>
            </a:r>
          </a:p>
          <a:p>
            <a:endParaRPr lang="en-US" dirty="0">
              <a:cs typeface="Calibri" panose="020F0502020204030204"/>
            </a:endParaRPr>
          </a:p>
          <a:p>
            <a:r>
              <a:rPr lang="en-US" dirty="0">
                <a:cs typeface="Calibri" panose="020F0502020204030204"/>
              </a:rPr>
              <a:t>Explain the existence of ROS2 -&gt; Introduced to provide a decentralized structure, real time </a:t>
            </a:r>
            <a:r>
              <a:rPr lang="en-US" dirty="0" err="1">
                <a:cs typeface="Calibri" panose="020F0502020204030204"/>
              </a:rPr>
              <a:t>aplications</a:t>
            </a:r>
            <a:r>
              <a:rPr lang="en-US" dirty="0">
                <a:cs typeface="Calibri" panose="020F0502020204030204"/>
              </a:rPr>
              <a:t> and enhance communication security between subsystems</a:t>
            </a:r>
          </a:p>
        </p:txBody>
      </p:sp>
      <p:sp>
        <p:nvSpPr>
          <p:cNvPr id="4" name="Slide Number Placeholder 3"/>
          <p:cNvSpPr>
            <a:spLocks noGrp="1"/>
          </p:cNvSpPr>
          <p:nvPr>
            <p:ph type="sldNum" sz="quarter" idx="5"/>
          </p:nvPr>
        </p:nvSpPr>
        <p:spPr/>
        <p:txBody>
          <a:bodyPr/>
          <a:lstStyle/>
          <a:p>
            <a:fld id="{E6263D67-EF4C-8247-91B6-64C2A295C9AC}" type="slidenum">
              <a:rPr lang="en-US" smtClean="0"/>
              <a:t>6</a:t>
            </a:fld>
            <a:endParaRPr lang="en-US"/>
          </a:p>
        </p:txBody>
      </p:sp>
    </p:spTree>
    <p:extLst>
      <p:ext uri="{BB962C8B-B14F-4D97-AF65-F5344CB8AC3E}">
        <p14:creationId xmlns:p14="http://schemas.microsoft.com/office/powerpoint/2010/main" val="172388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 MASTER is the brain of ROS, going back to the University is the administration staff that books a room for you and makes sure that students attend the correct lectures, or in a online lecture the role of zoom </a:t>
            </a:r>
          </a:p>
        </p:txBody>
      </p:sp>
      <p:sp>
        <p:nvSpPr>
          <p:cNvPr id="4" name="Slide Number Placeholder 3"/>
          <p:cNvSpPr>
            <a:spLocks noGrp="1"/>
          </p:cNvSpPr>
          <p:nvPr>
            <p:ph type="sldNum" sz="quarter" idx="5"/>
          </p:nvPr>
        </p:nvSpPr>
        <p:spPr/>
        <p:txBody>
          <a:bodyPr/>
          <a:lstStyle/>
          <a:p>
            <a:fld id="{E6263D67-EF4C-8247-91B6-64C2A295C9AC}" type="slidenum">
              <a:rPr lang="en-US" smtClean="0"/>
              <a:t>7</a:t>
            </a:fld>
            <a:endParaRPr lang="en-US"/>
          </a:p>
        </p:txBody>
      </p:sp>
    </p:spTree>
    <p:extLst>
      <p:ext uri="{BB962C8B-B14F-4D97-AF65-F5344CB8AC3E}">
        <p14:creationId xmlns:p14="http://schemas.microsoft.com/office/powerpoint/2010/main" val="473914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how cool it is to have a camera node done by someone else that deals with the hardware for you</a:t>
            </a:r>
          </a:p>
          <a:p>
            <a:r>
              <a:rPr lang="en-US" dirty="0"/>
              <a:t>Nodes make sure to standardize the information along the </a:t>
            </a:r>
            <a:r>
              <a:rPr lang="en-US" dirty="0" err="1"/>
              <a:t>ros</a:t>
            </a:r>
            <a:r>
              <a:rPr lang="en-US" dirty="0"/>
              <a:t> network</a:t>
            </a:r>
          </a:p>
          <a:p>
            <a:r>
              <a:rPr lang="en-US" dirty="0"/>
              <a:t>Example with different models of cameras </a:t>
            </a:r>
            <a:r>
              <a:rPr lang="en-US" dirty="0" err="1"/>
              <a:t>f.e</a:t>
            </a:r>
            <a:r>
              <a:rPr lang="en-US" dirty="0"/>
              <a:t> by changing your node </a:t>
            </a:r>
            <a:r>
              <a:rPr lang="en-US" dirty="0" err="1"/>
              <a:t>sony</a:t>
            </a:r>
            <a:r>
              <a:rPr lang="en-US" dirty="0"/>
              <a:t> and Logitech cameras would work in the same way regarding your code</a:t>
            </a:r>
          </a:p>
          <a:p>
            <a:r>
              <a:rPr lang="en-US" dirty="0"/>
              <a:t>Remark difference between the parsing node and our node </a:t>
            </a:r>
          </a:p>
        </p:txBody>
      </p:sp>
      <p:sp>
        <p:nvSpPr>
          <p:cNvPr id="4" name="Slide Number Placeholder 3"/>
          <p:cNvSpPr>
            <a:spLocks noGrp="1"/>
          </p:cNvSpPr>
          <p:nvPr>
            <p:ph type="sldNum" sz="quarter" idx="5"/>
          </p:nvPr>
        </p:nvSpPr>
        <p:spPr/>
        <p:txBody>
          <a:bodyPr/>
          <a:lstStyle/>
          <a:p>
            <a:fld id="{E6263D67-EF4C-8247-91B6-64C2A295C9AC}" type="slidenum">
              <a:rPr lang="en-US" smtClean="0"/>
              <a:t>8</a:t>
            </a:fld>
            <a:endParaRPr lang="en-US"/>
          </a:p>
        </p:txBody>
      </p:sp>
    </p:spTree>
    <p:extLst>
      <p:ext uri="{BB962C8B-B14F-4D97-AF65-F5344CB8AC3E}">
        <p14:creationId xmlns:p14="http://schemas.microsoft.com/office/powerpoint/2010/main" val="3447005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how </a:t>
            </a:r>
            <a:r>
              <a:rPr lang="en-US" dirty="0" err="1"/>
              <a:t>msgs</a:t>
            </a:r>
            <a:r>
              <a:rPr lang="en-US" dirty="0"/>
              <a:t> can be 1 variable, vectors of variables and can embed different msg types</a:t>
            </a:r>
          </a:p>
        </p:txBody>
      </p:sp>
      <p:sp>
        <p:nvSpPr>
          <p:cNvPr id="4" name="Slide Number Placeholder 3"/>
          <p:cNvSpPr>
            <a:spLocks noGrp="1"/>
          </p:cNvSpPr>
          <p:nvPr>
            <p:ph type="sldNum" sz="quarter" idx="5"/>
          </p:nvPr>
        </p:nvSpPr>
        <p:spPr/>
        <p:txBody>
          <a:bodyPr/>
          <a:lstStyle/>
          <a:p>
            <a:fld id="{E6263D67-EF4C-8247-91B6-64C2A295C9AC}" type="slidenum">
              <a:rPr lang="en-US" smtClean="0"/>
              <a:t>9</a:t>
            </a:fld>
            <a:endParaRPr lang="en-US"/>
          </a:p>
        </p:txBody>
      </p:sp>
    </p:spTree>
    <p:extLst>
      <p:ext uri="{BB962C8B-B14F-4D97-AF65-F5344CB8AC3E}">
        <p14:creationId xmlns:p14="http://schemas.microsoft.com/office/powerpoint/2010/main" val="2787317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Service and actions are used to avoid having redundant </a:t>
            </a:r>
            <a:r>
              <a:rPr lang="en-US" dirty="0" err="1"/>
              <a:t>msgs</a:t>
            </a:r>
            <a:r>
              <a:rPr lang="en-US" dirty="0"/>
              <a:t> in our network </a:t>
            </a:r>
          </a:p>
          <a:p>
            <a:r>
              <a:rPr lang="en-US" dirty="0"/>
              <a:t>Emphasis on the option of having two-way communication</a:t>
            </a:r>
          </a:p>
        </p:txBody>
      </p:sp>
      <p:sp>
        <p:nvSpPr>
          <p:cNvPr id="4" name="Slide Number Placeholder 3"/>
          <p:cNvSpPr>
            <a:spLocks noGrp="1"/>
          </p:cNvSpPr>
          <p:nvPr>
            <p:ph type="sldNum" sz="quarter" idx="5"/>
          </p:nvPr>
        </p:nvSpPr>
        <p:spPr/>
        <p:txBody>
          <a:bodyPr/>
          <a:lstStyle/>
          <a:p>
            <a:fld id="{E6263D67-EF4C-8247-91B6-64C2A295C9AC}" type="slidenum">
              <a:rPr lang="en-US" smtClean="0"/>
              <a:t>10</a:t>
            </a:fld>
            <a:endParaRPr lang="en-US"/>
          </a:p>
        </p:txBody>
      </p:sp>
    </p:spTree>
    <p:extLst>
      <p:ext uri="{BB962C8B-B14F-4D97-AF65-F5344CB8AC3E}">
        <p14:creationId xmlns:p14="http://schemas.microsoft.com/office/powerpoint/2010/main" val="177036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E3730AB-7AF5-B148-A16D-A2320CD0CD7A}"/>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22" name="Content Placeholder 2">
            <a:extLst>
              <a:ext uri="{FF2B5EF4-FFF2-40B4-BE49-F238E27FC236}">
                <a16:creationId xmlns:a16="http://schemas.microsoft.com/office/drawing/2014/main" id="{EE5634C9-69AA-2245-AA53-E6F7E7647AD8}"/>
              </a:ext>
            </a:extLst>
          </p:cNvPr>
          <p:cNvSpPr>
            <a:spLocks noGrp="1"/>
          </p:cNvSpPr>
          <p:nvPr>
            <p:ph idx="1"/>
          </p:nvPr>
        </p:nvSpPr>
        <p:spPr>
          <a:xfrm>
            <a:off x="838200" y="1825625"/>
            <a:ext cx="10515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Date Placeholder 3">
            <a:extLst>
              <a:ext uri="{FF2B5EF4-FFF2-40B4-BE49-F238E27FC236}">
                <a16:creationId xmlns:a16="http://schemas.microsoft.com/office/drawing/2014/main" id="{9CB5CA64-1CF4-F449-908A-BDA1E6995635}"/>
              </a:ext>
            </a:extLst>
          </p:cNvPr>
          <p:cNvSpPr>
            <a:spLocks noGrp="1"/>
          </p:cNvSpPr>
          <p:nvPr>
            <p:ph type="dt" sz="half" idx="10"/>
          </p:nvPr>
        </p:nvSpPr>
        <p:spPr>
          <a:xfrm>
            <a:off x="838200" y="6356350"/>
            <a:ext cx="2743200" cy="365125"/>
          </a:xfrm>
        </p:spPr>
        <p:txBody>
          <a:bodyPr/>
          <a:lstStyle/>
          <a:p>
            <a:fld id="{8C367D54-26AC-4AC2-B9E9-6058043B4D3D}" type="datetimeFigureOut">
              <a:rPr lang="en-GB" smtClean="0"/>
              <a:t>20/12/2021</a:t>
            </a:fld>
            <a:endParaRPr lang="en-GB"/>
          </a:p>
        </p:txBody>
      </p:sp>
      <p:sp>
        <p:nvSpPr>
          <p:cNvPr id="24" name="Footer Placeholder 4">
            <a:extLst>
              <a:ext uri="{FF2B5EF4-FFF2-40B4-BE49-F238E27FC236}">
                <a16:creationId xmlns:a16="http://schemas.microsoft.com/office/drawing/2014/main" id="{C4FEE61F-D9AB-554F-977D-C0B561101B7A}"/>
              </a:ext>
            </a:extLst>
          </p:cNvPr>
          <p:cNvSpPr>
            <a:spLocks noGrp="1"/>
          </p:cNvSpPr>
          <p:nvPr>
            <p:ph type="ftr" sz="quarter" idx="11"/>
          </p:nvPr>
        </p:nvSpPr>
        <p:spPr>
          <a:xfrm>
            <a:off x="4038600" y="6356350"/>
            <a:ext cx="4114800" cy="365125"/>
          </a:xfrm>
        </p:spPr>
        <p:txBody>
          <a:bodyPr/>
          <a:lstStyle/>
          <a:p>
            <a:endParaRPr lang="en-GB"/>
          </a:p>
        </p:txBody>
      </p:sp>
      <p:sp>
        <p:nvSpPr>
          <p:cNvPr id="25" name="Slide Number Placeholder 5">
            <a:extLst>
              <a:ext uri="{FF2B5EF4-FFF2-40B4-BE49-F238E27FC236}">
                <a16:creationId xmlns:a16="http://schemas.microsoft.com/office/drawing/2014/main" id="{4787C2F7-4ACE-4148-8B80-4A0AC0D59160}"/>
              </a:ext>
            </a:extLst>
          </p:cNvPr>
          <p:cNvSpPr>
            <a:spLocks noGrp="1"/>
          </p:cNvSpPr>
          <p:nvPr>
            <p:ph type="sldNum" sz="quarter" idx="12"/>
          </p:nvPr>
        </p:nvSpPr>
        <p:spPr>
          <a:xfrm>
            <a:off x="8610600" y="6356350"/>
            <a:ext cx="2743200" cy="365125"/>
          </a:xfrm>
        </p:spPr>
        <p:txBody>
          <a:bodyPr/>
          <a:lstStyle/>
          <a:p>
            <a:fld id="{02D2CB76-0D67-49F2-BB09-FA7C973C6F11}" type="slidenum">
              <a:rPr lang="en-GB" smtClean="0"/>
              <a:t>‹#›</a:t>
            </a:fld>
            <a:endParaRPr lang="en-GB"/>
          </a:p>
        </p:txBody>
      </p:sp>
      <p:pic>
        <p:nvPicPr>
          <p:cNvPr id="26" name="Picture 25" descr="Logo&#10;&#10;Description automatically generated with low confidence">
            <a:extLst>
              <a:ext uri="{FF2B5EF4-FFF2-40B4-BE49-F238E27FC236}">
                <a16:creationId xmlns:a16="http://schemas.microsoft.com/office/drawing/2014/main" id="{844FE198-10C9-E44C-9CE8-46F49054C27A}"/>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27" name="Picture 26" descr="Text&#10;&#10;Description automatically generated with medium confidence">
            <a:extLst>
              <a:ext uri="{FF2B5EF4-FFF2-40B4-BE49-F238E27FC236}">
                <a16:creationId xmlns:a16="http://schemas.microsoft.com/office/drawing/2014/main" id="{406FB149-4F53-1F4A-8817-4F62F943C26B}"/>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28" name="Picture 27" descr="Text&#10;&#10;Description automatically generated">
            <a:extLst>
              <a:ext uri="{FF2B5EF4-FFF2-40B4-BE49-F238E27FC236}">
                <a16:creationId xmlns:a16="http://schemas.microsoft.com/office/drawing/2014/main" id="{87C8AFE2-ECA2-054D-8A9B-C50C2A2FA40B}"/>
              </a:ext>
            </a:extLst>
          </p:cNvPr>
          <p:cNvPicPr>
            <a:picLocks noChangeAspect="1"/>
          </p:cNvPicPr>
          <p:nvPr userDrawn="1"/>
        </p:nvPicPr>
        <p:blipFill>
          <a:blip r:embed="rId4">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20/12/2021</a:t>
            </a:fld>
            <a:endParaRPr lang="en-GB"/>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20/12/2021</a:t>
            </a:fld>
            <a:endParaRPr lang="en-GB"/>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hyperlink" Target="http://wiki.ros.org/ROS/Tutorials/CreatingPackag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hyperlink" Target="http://docs.ros.org/en/noetic/api/std_msgs/html/msg/Header.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iki.ros.org/melodic/Installation/Ubunt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docs.ros.org/en/noetic/api/std_msgs/html/index-msg.html" TargetMode="External"/><Relationship Id="rId3" Type="http://schemas.openxmlformats.org/officeDocument/2006/relationships/hyperlink" Target="http://docs.ros.org/en/noetic/api/std_msgs/html/msg/Header.html" TargetMode="External"/><Relationship Id="rId7" Type="http://schemas.openxmlformats.org/officeDocument/2006/relationships/hyperlink" Target="http://docs.ros.org/en/noetic/api/sensor_msgs/html/index-msg.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docs.ros.org/en/noetic/api/geometry_msgs/html/msg/Quaternion.html" TargetMode="External"/><Relationship Id="rId5" Type="http://schemas.openxmlformats.org/officeDocument/2006/relationships/hyperlink" Target="http://docs.ros.org/en/noetic/api/geometry_msgs/html/msg/Point.html" TargetMode="External"/><Relationship Id="rId4" Type="http://schemas.openxmlformats.org/officeDocument/2006/relationships/hyperlink" Target="http://docs.ros.org/en/noetic/api/geometry_msgs/html/msg/Pose.html" TargetMode="External"/><Relationship Id="rId9" Type="http://schemas.openxmlformats.org/officeDocument/2006/relationships/hyperlink" Target="http://docs.ros.org/en/noetic/api/geometry_msgs/html/index-ms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GB" sz="3000" b="1" dirty="0">
                <a:solidFill>
                  <a:schemeClr val="tx1">
                    <a:lumMod val="65000"/>
                    <a:lumOff val="35000"/>
                  </a:schemeClr>
                </a:solidFill>
                <a:latin typeface="Arial"/>
                <a:cs typeface="Arial"/>
              </a:rPr>
              <a:t>Introduction to ROS</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767289"/>
            <a:ext cx="3597694" cy="94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From zero to a functional communication scheme</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3" name="Content Placeholder 3" descr="Diagram, engineering drawing&#10;&#10;Description automatically generated">
            <a:extLst>
              <a:ext uri="{FF2B5EF4-FFF2-40B4-BE49-F238E27FC236}">
                <a16:creationId xmlns:a16="http://schemas.microsoft.com/office/drawing/2014/main" id="{3DC329AF-DD03-814D-B713-CE6BA3190CE3}"/>
              </a:ext>
            </a:extLst>
          </p:cNvPr>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a:off x="1338861" y="1491995"/>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14" name="Picture 13" descr="Text&#10;&#10;Description automatically generated with medium confidence">
            <a:extLst>
              <a:ext uri="{FF2B5EF4-FFF2-40B4-BE49-F238E27FC236}">
                <a16:creationId xmlns:a16="http://schemas.microsoft.com/office/drawing/2014/main" id="{91350621-A78C-984C-B564-CB55D9089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94CB0A60-6375-C34D-B58D-B4BAD54EE99D}"/>
              </a:ext>
            </a:extLst>
          </p:cNvPr>
          <p:cNvPicPr>
            <a:picLocks noChangeAspect="1"/>
          </p:cNvPicPr>
          <p:nvPr/>
        </p:nvPicPr>
        <p:blipFill rotWithShape="1">
          <a:blip r:embed="rId4">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17" name="Picture 16">
            <a:extLst>
              <a:ext uri="{FF2B5EF4-FFF2-40B4-BE49-F238E27FC236}">
                <a16:creationId xmlns:a16="http://schemas.microsoft.com/office/drawing/2014/main" id="{39C3D326-5B87-004C-8AEC-7D66AFEF5C0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spTree>
    <p:extLst>
      <p:ext uri="{BB962C8B-B14F-4D97-AF65-F5344CB8AC3E}">
        <p14:creationId xmlns:p14="http://schemas.microsoft.com/office/powerpoint/2010/main" val="1435911778"/>
      </p:ext>
    </p:extLst>
  </p:cSld>
  <p:clrMapOvr>
    <a:masterClrMapping/>
  </p:clrMapOvr>
  <mc:AlternateContent xmlns:mc="http://schemas.openxmlformats.org/markup-compatibility/2006" xmlns:p14="http://schemas.microsoft.com/office/powerpoint/2010/main">
    <mc:Choice Requires="p14">
      <p:transition spd="slow" p14:dur="2000" advTm="1282"/>
    </mc:Choice>
    <mc:Fallback xmlns="">
      <p:transition spd="slow" advTm="1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4254-0368-464F-8D9A-ED6EBA58F0FC}"/>
              </a:ext>
            </a:extLst>
          </p:cNvPr>
          <p:cNvSpPr>
            <a:spLocks noGrp="1"/>
          </p:cNvSpPr>
          <p:nvPr>
            <p:ph type="title"/>
          </p:nvPr>
        </p:nvSpPr>
        <p:spPr>
          <a:xfrm>
            <a:off x="1597152" y="365125"/>
            <a:ext cx="7656576" cy="1325563"/>
          </a:xfrm>
        </p:spPr>
        <p:txBody>
          <a:bodyPr/>
          <a:lstStyle/>
          <a:p>
            <a:r>
              <a:rPr lang="en-US" sz="4000" dirty="0"/>
              <a:t>ROS Architecture </a:t>
            </a:r>
            <a:br>
              <a:rPr lang="en-US" dirty="0"/>
            </a:br>
            <a:r>
              <a:rPr lang="en-US" sz="3200" dirty="0"/>
              <a:t>services and actions </a:t>
            </a:r>
            <a:endParaRPr lang="en-US" dirty="0"/>
          </a:p>
        </p:txBody>
      </p:sp>
      <p:sp>
        <p:nvSpPr>
          <p:cNvPr id="3" name="Content Placeholder 2">
            <a:extLst>
              <a:ext uri="{FF2B5EF4-FFF2-40B4-BE49-F238E27FC236}">
                <a16:creationId xmlns:a16="http://schemas.microsoft.com/office/drawing/2014/main" id="{2E7659E1-7643-F447-B62C-C7F715E39CE6}"/>
              </a:ext>
            </a:extLst>
          </p:cNvPr>
          <p:cNvSpPr>
            <a:spLocks noGrp="1"/>
          </p:cNvSpPr>
          <p:nvPr>
            <p:ph idx="4294967295"/>
          </p:nvPr>
        </p:nvSpPr>
        <p:spPr>
          <a:xfrm>
            <a:off x="838200" y="1863802"/>
            <a:ext cx="10515600" cy="1502089"/>
          </a:xfrm>
        </p:spPr>
        <p:txBody>
          <a:bodyPr vert="horz" lIns="91440" tIns="45720" rIns="91440" bIns="45720" rtlCol="0" anchor="t">
            <a:normAutofit lnSpcReduction="10000"/>
          </a:bodyPr>
          <a:lstStyle/>
          <a:p>
            <a:r>
              <a:rPr lang="en-US" sz="2400" dirty="0"/>
              <a:t>While topics are one way communication, services and actions allow feedback in the communication. They are used to eliminate unnecessary communication. </a:t>
            </a:r>
          </a:p>
          <a:p>
            <a:r>
              <a:rPr lang="en-US" sz="2400" dirty="0"/>
              <a:t>Services follow a question-answer structure, while actions are designed to execute a task and give feedback during the process. </a:t>
            </a:r>
          </a:p>
        </p:txBody>
      </p:sp>
      <p:sp>
        <p:nvSpPr>
          <p:cNvPr id="27" name="Rounded Rectangle 26">
            <a:extLst>
              <a:ext uri="{FF2B5EF4-FFF2-40B4-BE49-F238E27FC236}">
                <a16:creationId xmlns:a16="http://schemas.microsoft.com/office/drawing/2014/main" id="{5EF908F8-EF46-7644-9E4D-BA411CF86F44}"/>
              </a:ext>
            </a:extLst>
          </p:cNvPr>
          <p:cNvSpPr/>
          <p:nvPr/>
        </p:nvSpPr>
        <p:spPr>
          <a:xfrm>
            <a:off x="1706136" y="3320052"/>
            <a:ext cx="3579541" cy="281312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1" name="Content Placeholder 3">
            <a:extLst>
              <a:ext uri="{FF2B5EF4-FFF2-40B4-BE49-F238E27FC236}">
                <a16:creationId xmlns:a16="http://schemas.microsoft.com/office/drawing/2014/main" id="{D18E5307-4D13-1B49-9B2F-12669DF1FBB3}"/>
              </a:ext>
            </a:extLst>
          </p:cNvPr>
          <p:cNvSpPr txBox="1">
            <a:spLocks/>
          </p:cNvSpPr>
          <p:nvPr/>
        </p:nvSpPr>
        <p:spPr>
          <a:xfrm>
            <a:off x="1056411" y="3976513"/>
            <a:ext cx="2478610" cy="1983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GB" dirty="0"/>
          </a:p>
          <a:p>
            <a:pPr marL="457200" lvl="1" indent="0" algn="just">
              <a:buFont typeface="Arial" panose="020B0604020202020204" pitchFamily="34" charset="0"/>
              <a:buNone/>
            </a:pPr>
            <a:endParaRPr lang="en-GB" dirty="0"/>
          </a:p>
        </p:txBody>
      </p:sp>
      <p:grpSp>
        <p:nvGrpSpPr>
          <p:cNvPr id="52" name="Group 51">
            <a:extLst>
              <a:ext uri="{FF2B5EF4-FFF2-40B4-BE49-F238E27FC236}">
                <a16:creationId xmlns:a16="http://schemas.microsoft.com/office/drawing/2014/main" id="{75810BBA-4F2C-3140-811E-DEE6B7B5A606}"/>
              </a:ext>
            </a:extLst>
          </p:cNvPr>
          <p:cNvGrpSpPr/>
          <p:nvPr/>
        </p:nvGrpSpPr>
        <p:grpSpPr>
          <a:xfrm>
            <a:off x="2001227" y="5420493"/>
            <a:ext cx="3067587" cy="552311"/>
            <a:chOff x="9547211" y="5613235"/>
            <a:chExt cx="1301780" cy="655021"/>
          </a:xfrm>
        </p:grpSpPr>
        <p:sp>
          <p:nvSpPr>
            <p:cNvPr id="54" name="TextBox 53">
              <a:extLst>
                <a:ext uri="{FF2B5EF4-FFF2-40B4-BE49-F238E27FC236}">
                  <a16:creationId xmlns:a16="http://schemas.microsoft.com/office/drawing/2014/main" id="{D9C97181-E83A-AD4C-82C5-F1BD840B22AD}"/>
                </a:ext>
              </a:extLst>
            </p:cNvPr>
            <p:cNvSpPr txBox="1"/>
            <p:nvPr/>
          </p:nvSpPr>
          <p:spPr>
            <a:xfrm>
              <a:off x="9574927" y="5714425"/>
              <a:ext cx="1274064" cy="421619"/>
            </a:xfrm>
            <a:prstGeom prst="rect">
              <a:avLst/>
            </a:prstGeom>
            <a:noFill/>
          </p:spPr>
          <p:txBody>
            <a:bodyPr wrap="square" rtlCol="0">
              <a:spAutoFit/>
            </a:bodyPr>
            <a:lstStyle/>
            <a:p>
              <a:pPr algn="ctr"/>
              <a:r>
                <a:rPr lang="en-US" dirty="0"/>
                <a:t>Planning Node</a:t>
              </a:r>
            </a:p>
          </p:txBody>
        </p:sp>
        <p:sp>
          <p:nvSpPr>
            <p:cNvPr id="55" name="Rounded Rectangle 54">
              <a:extLst>
                <a:ext uri="{FF2B5EF4-FFF2-40B4-BE49-F238E27FC236}">
                  <a16:creationId xmlns:a16="http://schemas.microsoft.com/office/drawing/2014/main" id="{8F9123D0-5587-934B-BE54-ECDEF81AC63E}"/>
                </a:ext>
              </a:extLst>
            </p:cNvPr>
            <p:cNvSpPr/>
            <p:nvPr/>
          </p:nvSpPr>
          <p:spPr>
            <a:xfrm>
              <a:off x="9547211" y="5613235"/>
              <a:ext cx="1274064" cy="65502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802CD4B-F6AA-A54D-A13F-16CF059A0F77}"/>
              </a:ext>
            </a:extLst>
          </p:cNvPr>
          <p:cNvGrpSpPr/>
          <p:nvPr/>
        </p:nvGrpSpPr>
        <p:grpSpPr>
          <a:xfrm>
            <a:off x="1940645" y="3451364"/>
            <a:ext cx="3128149" cy="508802"/>
            <a:chOff x="9547211" y="5613235"/>
            <a:chExt cx="1301780" cy="655021"/>
          </a:xfrm>
        </p:grpSpPr>
        <p:sp>
          <p:nvSpPr>
            <p:cNvPr id="57" name="TextBox 56">
              <a:extLst>
                <a:ext uri="{FF2B5EF4-FFF2-40B4-BE49-F238E27FC236}">
                  <a16:creationId xmlns:a16="http://schemas.microsoft.com/office/drawing/2014/main" id="{2D3BDE13-7DBE-3949-A7A4-C7578D4306CB}"/>
                </a:ext>
              </a:extLst>
            </p:cNvPr>
            <p:cNvSpPr txBox="1"/>
            <p:nvPr/>
          </p:nvSpPr>
          <p:spPr>
            <a:xfrm>
              <a:off x="9574927" y="5714425"/>
              <a:ext cx="1274064" cy="421619"/>
            </a:xfrm>
            <a:prstGeom prst="rect">
              <a:avLst/>
            </a:prstGeom>
            <a:noFill/>
          </p:spPr>
          <p:txBody>
            <a:bodyPr wrap="square" rtlCol="0">
              <a:spAutoFit/>
            </a:bodyPr>
            <a:lstStyle/>
            <a:p>
              <a:pPr algn="ctr"/>
              <a:r>
                <a:rPr lang="en-US" dirty="0"/>
                <a:t>Control Node</a:t>
              </a:r>
            </a:p>
          </p:txBody>
        </p:sp>
        <p:sp>
          <p:nvSpPr>
            <p:cNvPr id="58" name="Rounded Rectangle 57">
              <a:extLst>
                <a:ext uri="{FF2B5EF4-FFF2-40B4-BE49-F238E27FC236}">
                  <a16:creationId xmlns:a16="http://schemas.microsoft.com/office/drawing/2014/main" id="{42561184-D268-6A4F-9FE0-684511CD7FC2}"/>
                </a:ext>
              </a:extLst>
            </p:cNvPr>
            <p:cNvSpPr/>
            <p:nvPr/>
          </p:nvSpPr>
          <p:spPr>
            <a:xfrm>
              <a:off x="9547211" y="5613235"/>
              <a:ext cx="1274064" cy="65502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9" name="Straight Arrow Connector 58">
            <a:extLst>
              <a:ext uri="{FF2B5EF4-FFF2-40B4-BE49-F238E27FC236}">
                <a16:creationId xmlns:a16="http://schemas.microsoft.com/office/drawing/2014/main" id="{1C925B83-A8B7-1D45-9A52-7C6EDD8A7521}"/>
              </a:ext>
            </a:extLst>
          </p:cNvPr>
          <p:cNvCxnSpPr>
            <a:cxnSpLocks/>
          </p:cNvCxnSpPr>
          <p:nvPr/>
        </p:nvCxnSpPr>
        <p:spPr>
          <a:xfrm flipV="1">
            <a:off x="2229705" y="4071647"/>
            <a:ext cx="0" cy="1247488"/>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B0D1198-97DB-1543-9507-A556C15DDE4E}"/>
              </a:ext>
            </a:extLst>
          </p:cNvPr>
          <p:cNvCxnSpPr>
            <a:cxnSpLocks/>
          </p:cNvCxnSpPr>
          <p:nvPr/>
        </p:nvCxnSpPr>
        <p:spPr>
          <a:xfrm flipV="1">
            <a:off x="3642192" y="4053567"/>
            <a:ext cx="0" cy="1265568"/>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A2AB30C-D4F4-294A-B518-5BBE03635B64}"/>
              </a:ext>
            </a:extLst>
          </p:cNvPr>
          <p:cNvSpPr txBox="1"/>
          <p:nvPr/>
        </p:nvSpPr>
        <p:spPr>
          <a:xfrm>
            <a:off x="2327935" y="4187163"/>
            <a:ext cx="1039731" cy="923330"/>
          </a:xfrm>
          <a:prstGeom prst="rect">
            <a:avLst/>
          </a:prstGeom>
          <a:noFill/>
        </p:spPr>
        <p:txBody>
          <a:bodyPr wrap="square" rtlCol="0">
            <a:spAutoFit/>
          </a:bodyPr>
          <a:lstStyle/>
          <a:p>
            <a:pPr algn="just"/>
            <a:r>
              <a:rPr lang="en-US" dirty="0"/>
              <a:t>Can you send me a path ?</a:t>
            </a:r>
          </a:p>
        </p:txBody>
      </p:sp>
      <p:sp>
        <p:nvSpPr>
          <p:cNvPr id="62" name="TextBox 61">
            <a:extLst>
              <a:ext uri="{FF2B5EF4-FFF2-40B4-BE49-F238E27FC236}">
                <a16:creationId xmlns:a16="http://schemas.microsoft.com/office/drawing/2014/main" id="{4F5AB742-2C45-594D-9453-400ACE7F81AD}"/>
              </a:ext>
            </a:extLst>
          </p:cNvPr>
          <p:cNvSpPr txBox="1"/>
          <p:nvPr/>
        </p:nvSpPr>
        <p:spPr>
          <a:xfrm>
            <a:off x="3769904" y="4357997"/>
            <a:ext cx="1039731" cy="646331"/>
          </a:xfrm>
          <a:prstGeom prst="rect">
            <a:avLst/>
          </a:prstGeom>
          <a:noFill/>
        </p:spPr>
        <p:txBody>
          <a:bodyPr wrap="square" rtlCol="0">
            <a:spAutoFit/>
          </a:bodyPr>
          <a:lstStyle/>
          <a:p>
            <a:pPr algn="just"/>
            <a:r>
              <a:rPr lang="en-US" dirty="0"/>
              <a:t>Updated path</a:t>
            </a:r>
          </a:p>
        </p:txBody>
      </p:sp>
      <p:sp>
        <p:nvSpPr>
          <p:cNvPr id="63" name="Rounded Rectangle 62">
            <a:extLst>
              <a:ext uri="{FF2B5EF4-FFF2-40B4-BE49-F238E27FC236}">
                <a16:creationId xmlns:a16="http://schemas.microsoft.com/office/drawing/2014/main" id="{DE7B3828-40E4-2C45-986E-691DBBDF40BE}"/>
              </a:ext>
            </a:extLst>
          </p:cNvPr>
          <p:cNvSpPr/>
          <p:nvPr/>
        </p:nvSpPr>
        <p:spPr>
          <a:xfrm>
            <a:off x="2325840" y="4193118"/>
            <a:ext cx="1039730" cy="923330"/>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64" name="Rounded Rectangle 63">
            <a:extLst>
              <a:ext uri="{FF2B5EF4-FFF2-40B4-BE49-F238E27FC236}">
                <a16:creationId xmlns:a16="http://schemas.microsoft.com/office/drawing/2014/main" id="{E7B2951C-2D93-0E41-975E-67659B5FD0FA}"/>
              </a:ext>
            </a:extLst>
          </p:cNvPr>
          <p:cNvSpPr/>
          <p:nvPr/>
        </p:nvSpPr>
        <p:spPr>
          <a:xfrm>
            <a:off x="3769904" y="4357997"/>
            <a:ext cx="958213" cy="702696"/>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65" name="TextBox 64">
            <a:extLst>
              <a:ext uri="{FF2B5EF4-FFF2-40B4-BE49-F238E27FC236}">
                <a16:creationId xmlns:a16="http://schemas.microsoft.com/office/drawing/2014/main" id="{F76293CF-3690-184B-A72C-4C5B24FEB2D5}"/>
              </a:ext>
            </a:extLst>
          </p:cNvPr>
          <p:cNvSpPr txBox="1"/>
          <p:nvPr/>
        </p:nvSpPr>
        <p:spPr>
          <a:xfrm>
            <a:off x="1597152" y="6147423"/>
            <a:ext cx="968298" cy="369332"/>
          </a:xfrm>
          <a:prstGeom prst="rect">
            <a:avLst/>
          </a:prstGeom>
          <a:noFill/>
        </p:spPr>
        <p:txBody>
          <a:bodyPr wrap="square" rtlCol="0">
            <a:spAutoFit/>
          </a:bodyPr>
          <a:lstStyle/>
          <a:p>
            <a:pPr algn="ctr"/>
            <a:r>
              <a:rPr lang="en-US" dirty="0">
                <a:solidFill>
                  <a:schemeClr val="accent2"/>
                </a:solidFill>
              </a:rPr>
              <a:t>Service</a:t>
            </a:r>
          </a:p>
        </p:txBody>
      </p:sp>
      <p:sp>
        <p:nvSpPr>
          <p:cNvPr id="66" name="Rounded Rectangle 65">
            <a:extLst>
              <a:ext uri="{FF2B5EF4-FFF2-40B4-BE49-F238E27FC236}">
                <a16:creationId xmlns:a16="http://schemas.microsoft.com/office/drawing/2014/main" id="{A7E4E844-6B84-E549-86D6-881D9DFE712D}"/>
              </a:ext>
            </a:extLst>
          </p:cNvPr>
          <p:cNvSpPr/>
          <p:nvPr/>
        </p:nvSpPr>
        <p:spPr>
          <a:xfrm>
            <a:off x="5592362" y="3317244"/>
            <a:ext cx="5761437" cy="281312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67" name="Content Placeholder 3">
            <a:extLst>
              <a:ext uri="{FF2B5EF4-FFF2-40B4-BE49-F238E27FC236}">
                <a16:creationId xmlns:a16="http://schemas.microsoft.com/office/drawing/2014/main" id="{FA89F8C8-72B0-354F-9608-D9CCF570DE94}"/>
              </a:ext>
            </a:extLst>
          </p:cNvPr>
          <p:cNvSpPr txBox="1">
            <a:spLocks/>
          </p:cNvSpPr>
          <p:nvPr/>
        </p:nvSpPr>
        <p:spPr>
          <a:xfrm>
            <a:off x="6256600" y="3973705"/>
            <a:ext cx="2478610" cy="1983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GB" dirty="0"/>
          </a:p>
          <a:p>
            <a:pPr marL="457200" lvl="1" indent="0" algn="just">
              <a:buFont typeface="Arial" panose="020B0604020202020204" pitchFamily="34" charset="0"/>
              <a:buNone/>
            </a:pPr>
            <a:endParaRPr lang="en-GB" dirty="0"/>
          </a:p>
        </p:txBody>
      </p:sp>
      <p:grpSp>
        <p:nvGrpSpPr>
          <p:cNvPr id="68" name="Group 67">
            <a:extLst>
              <a:ext uri="{FF2B5EF4-FFF2-40B4-BE49-F238E27FC236}">
                <a16:creationId xmlns:a16="http://schemas.microsoft.com/office/drawing/2014/main" id="{EAE5171B-8C12-0E47-A087-1C57E20BE63A}"/>
              </a:ext>
            </a:extLst>
          </p:cNvPr>
          <p:cNvGrpSpPr/>
          <p:nvPr/>
        </p:nvGrpSpPr>
        <p:grpSpPr>
          <a:xfrm>
            <a:off x="5935401" y="5417685"/>
            <a:ext cx="4903563" cy="552311"/>
            <a:chOff x="9547211" y="5613235"/>
            <a:chExt cx="1301780" cy="655021"/>
          </a:xfrm>
        </p:grpSpPr>
        <p:sp>
          <p:nvSpPr>
            <p:cNvPr id="69" name="TextBox 68">
              <a:extLst>
                <a:ext uri="{FF2B5EF4-FFF2-40B4-BE49-F238E27FC236}">
                  <a16:creationId xmlns:a16="http://schemas.microsoft.com/office/drawing/2014/main" id="{7AFF8A2E-C2EF-9743-B6D8-CF2EFEF9CE93}"/>
                </a:ext>
              </a:extLst>
            </p:cNvPr>
            <p:cNvSpPr txBox="1"/>
            <p:nvPr/>
          </p:nvSpPr>
          <p:spPr>
            <a:xfrm>
              <a:off x="9574927" y="5714425"/>
              <a:ext cx="1274064" cy="438014"/>
            </a:xfrm>
            <a:prstGeom prst="rect">
              <a:avLst/>
            </a:prstGeom>
            <a:noFill/>
          </p:spPr>
          <p:txBody>
            <a:bodyPr wrap="square" rtlCol="0">
              <a:spAutoFit/>
            </a:bodyPr>
            <a:lstStyle/>
            <a:p>
              <a:pPr algn="ctr"/>
              <a:r>
                <a:rPr lang="en-US" dirty="0"/>
                <a:t>Control Node</a:t>
              </a:r>
            </a:p>
          </p:txBody>
        </p:sp>
        <p:sp>
          <p:nvSpPr>
            <p:cNvPr id="70" name="Rounded Rectangle 69">
              <a:extLst>
                <a:ext uri="{FF2B5EF4-FFF2-40B4-BE49-F238E27FC236}">
                  <a16:creationId xmlns:a16="http://schemas.microsoft.com/office/drawing/2014/main" id="{54F4CBAD-5313-0348-A5A6-A30E1192C7C5}"/>
                </a:ext>
              </a:extLst>
            </p:cNvPr>
            <p:cNvSpPr/>
            <p:nvPr/>
          </p:nvSpPr>
          <p:spPr>
            <a:xfrm>
              <a:off x="9547211" y="5613235"/>
              <a:ext cx="1274064" cy="65502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30055E2F-2D1E-B44D-9CED-A2ADF1E3B77D}"/>
              </a:ext>
            </a:extLst>
          </p:cNvPr>
          <p:cNvGrpSpPr/>
          <p:nvPr/>
        </p:nvGrpSpPr>
        <p:grpSpPr>
          <a:xfrm>
            <a:off x="5935402" y="3448556"/>
            <a:ext cx="4903578" cy="508802"/>
            <a:chOff x="9547211" y="5613235"/>
            <a:chExt cx="1301780" cy="655021"/>
          </a:xfrm>
        </p:grpSpPr>
        <p:sp>
          <p:nvSpPr>
            <p:cNvPr id="72" name="TextBox 71">
              <a:extLst>
                <a:ext uri="{FF2B5EF4-FFF2-40B4-BE49-F238E27FC236}">
                  <a16:creationId xmlns:a16="http://schemas.microsoft.com/office/drawing/2014/main" id="{33C975B7-07C2-A84A-8401-8F4DC7D2F9E9}"/>
                </a:ext>
              </a:extLst>
            </p:cNvPr>
            <p:cNvSpPr txBox="1"/>
            <p:nvPr/>
          </p:nvSpPr>
          <p:spPr>
            <a:xfrm>
              <a:off x="9574927" y="5714426"/>
              <a:ext cx="1274064" cy="475470"/>
            </a:xfrm>
            <a:prstGeom prst="rect">
              <a:avLst/>
            </a:prstGeom>
            <a:noFill/>
          </p:spPr>
          <p:txBody>
            <a:bodyPr wrap="square" rtlCol="0">
              <a:spAutoFit/>
            </a:bodyPr>
            <a:lstStyle/>
            <a:p>
              <a:pPr algn="ctr"/>
              <a:r>
                <a:rPr lang="en-US" dirty="0"/>
                <a:t>User Input Node</a:t>
              </a:r>
            </a:p>
          </p:txBody>
        </p:sp>
        <p:sp>
          <p:nvSpPr>
            <p:cNvPr id="73" name="Rounded Rectangle 72">
              <a:extLst>
                <a:ext uri="{FF2B5EF4-FFF2-40B4-BE49-F238E27FC236}">
                  <a16:creationId xmlns:a16="http://schemas.microsoft.com/office/drawing/2014/main" id="{21BFC444-0535-3C48-BA58-0A107F9F976A}"/>
                </a:ext>
              </a:extLst>
            </p:cNvPr>
            <p:cNvSpPr/>
            <p:nvPr/>
          </p:nvSpPr>
          <p:spPr>
            <a:xfrm>
              <a:off x="9547211" y="5613235"/>
              <a:ext cx="1274064" cy="65502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Arrow Connector 73">
            <a:extLst>
              <a:ext uri="{FF2B5EF4-FFF2-40B4-BE49-F238E27FC236}">
                <a16:creationId xmlns:a16="http://schemas.microsoft.com/office/drawing/2014/main" id="{D876E0C2-89BA-A948-9430-9C755911A593}"/>
              </a:ext>
            </a:extLst>
          </p:cNvPr>
          <p:cNvCxnSpPr>
            <a:cxnSpLocks/>
          </p:cNvCxnSpPr>
          <p:nvPr/>
        </p:nvCxnSpPr>
        <p:spPr>
          <a:xfrm flipV="1">
            <a:off x="6125205" y="4068839"/>
            <a:ext cx="0" cy="1247488"/>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E0CD12E-14E2-C145-A4AA-81B94CD488A7}"/>
              </a:ext>
            </a:extLst>
          </p:cNvPr>
          <p:cNvCxnSpPr>
            <a:cxnSpLocks/>
          </p:cNvCxnSpPr>
          <p:nvPr/>
        </p:nvCxnSpPr>
        <p:spPr>
          <a:xfrm flipV="1">
            <a:off x="10002103" y="4050759"/>
            <a:ext cx="0" cy="1265568"/>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7BA2011-17B1-A14D-82D5-EAF0B00680E0}"/>
              </a:ext>
            </a:extLst>
          </p:cNvPr>
          <p:cNvSpPr txBox="1"/>
          <p:nvPr/>
        </p:nvSpPr>
        <p:spPr>
          <a:xfrm>
            <a:off x="6232377" y="4296166"/>
            <a:ext cx="1039731" cy="646331"/>
          </a:xfrm>
          <a:prstGeom prst="rect">
            <a:avLst/>
          </a:prstGeom>
          <a:noFill/>
        </p:spPr>
        <p:txBody>
          <a:bodyPr wrap="square" rtlCol="0">
            <a:spAutoFit/>
          </a:bodyPr>
          <a:lstStyle/>
          <a:p>
            <a:pPr algn="just"/>
            <a:r>
              <a:rPr lang="en-US" dirty="0"/>
              <a:t>Move to point A</a:t>
            </a:r>
          </a:p>
        </p:txBody>
      </p:sp>
      <p:sp>
        <p:nvSpPr>
          <p:cNvPr id="77" name="TextBox 76">
            <a:extLst>
              <a:ext uri="{FF2B5EF4-FFF2-40B4-BE49-F238E27FC236}">
                <a16:creationId xmlns:a16="http://schemas.microsoft.com/office/drawing/2014/main" id="{BA5D5898-4B00-B544-95DC-C5BCD400101F}"/>
              </a:ext>
            </a:extLst>
          </p:cNvPr>
          <p:cNvSpPr txBox="1"/>
          <p:nvPr/>
        </p:nvSpPr>
        <p:spPr>
          <a:xfrm>
            <a:off x="10151134" y="4512687"/>
            <a:ext cx="1043443" cy="369332"/>
          </a:xfrm>
          <a:prstGeom prst="rect">
            <a:avLst/>
          </a:prstGeom>
          <a:noFill/>
        </p:spPr>
        <p:txBody>
          <a:bodyPr wrap="square" rtlCol="0">
            <a:spAutoFit/>
          </a:bodyPr>
          <a:lstStyle/>
          <a:p>
            <a:pPr algn="just"/>
            <a:r>
              <a:rPr lang="en-US" dirty="0"/>
              <a:t>Success !</a:t>
            </a:r>
          </a:p>
        </p:txBody>
      </p:sp>
      <p:sp>
        <p:nvSpPr>
          <p:cNvPr id="78" name="Rounded Rectangle 77">
            <a:extLst>
              <a:ext uri="{FF2B5EF4-FFF2-40B4-BE49-F238E27FC236}">
                <a16:creationId xmlns:a16="http://schemas.microsoft.com/office/drawing/2014/main" id="{AEA1D338-6899-6F4B-9520-B984A8B03C63}"/>
              </a:ext>
            </a:extLst>
          </p:cNvPr>
          <p:cNvSpPr/>
          <p:nvPr/>
        </p:nvSpPr>
        <p:spPr>
          <a:xfrm>
            <a:off x="6221340" y="4190310"/>
            <a:ext cx="1039730" cy="923330"/>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79" name="Rounded Rectangle 78">
            <a:extLst>
              <a:ext uri="{FF2B5EF4-FFF2-40B4-BE49-F238E27FC236}">
                <a16:creationId xmlns:a16="http://schemas.microsoft.com/office/drawing/2014/main" id="{C4AC13D9-CCA7-8046-86F9-9B7EE27908AE}"/>
              </a:ext>
            </a:extLst>
          </p:cNvPr>
          <p:cNvSpPr/>
          <p:nvPr/>
        </p:nvSpPr>
        <p:spPr>
          <a:xfrm>
            <a:off x="10131473" y="4502855"/>
            <a:ext cx="1043433" cy="404645"/>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80" name="TextBox 79">
            <a:extLst>
              <a:ext uri="{FF2B5EF4-FFF2-40B4-BE49-F238E27FC236}">
                <a16:creationId xmlns:a16="http://schemas.microsoft.com/office/drawing/2014/main" id="{D3B3113B-CB93-4F4B-BC5A-CEE818BD062C}"/>
              </a:ext>
            </a:extLst>
          </p:cNvPr>
          <p:cNvSpPr txBox="1"/>
          <p:nvPr/>
        </p:nvSpPr>
        <p:spPr>
          <a:xfrm>
            <a:off x="5592363" y="6155534"/>
            <a:ext cx="968298" cy="369332"/>
          </a:xfrm>
          <a:prstGeom prst="rect">
            <a:avLst/>
          </a:prstGeom>
          <a:noFill/>
        </p:spPr>
        <p:txBody>
          <a:bodyPr wrap="square" rtlCol="0">
            <a:spAutoFit/>
          </a:bodyPr>
          <a:lstStyle/>
          <a:p>
            <a:pPr algn="ctr"/>
            <a:r>
              <a:rPr lang="en-US" dirty="0">
                <a:solidFill>
                  <a:schemeClr val="accent2"/>
                </a:solidFill>
              </a:rPr>
              <a:t>Action</a:t>
            </a:r>
          </a:p>
        </p:txBody>
      </p:sp>
      <p:cxnSp>
        <p:nvCxnSpPr>
          <p:cNvPr id="81" name="Straight Arrow Connector 80">
            <a:extLst>
              <a:ext uri="{FF2B5EF4-FFF2-40B4-BE49-F238E27FC236}">
                <a16:creationId xmlns:a16="http://schemas.microsoft.com/office/drawing/2014/main" id="{C57E7EB1-271A-834B-BBD5-BE8A1ECB3F93}"/>
              </a:ext>
            </a:extLst>
          </p:cNvPr>
          <p:cNvCxnSpPr>
            <a:cxnSpLocks/>
          </p:cNvCxnSpPr>
          <p:nvPr/>
        </p:nvCxnSpPr>
        <p:spPr>
          <a:xfrm flipV="1">
            <a:off x="7545117" y="4050759"/>
            <a:ext cx="0" cy="1265568"/>
          </a:xfrm>
          <a:prstGeom prst="straightConnector1">
            <a:avLst/>
          </a:prstGeom>
          <a:ln w="50800">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EBEA9CF-47DE-A94E-B0C3-F9B38418C591}"/>
              </a:ext>
            </a:extLst>
          </p:cNvPr>
          <p:cNvCxnSpPr>
            <a:cxnSpLocks/>
          </p:cNvCxnSpPr>
          <p:nvPr/>
        </p:nvCxnSpPr>
        <p:spPr>
          <a:xfrm flipV="1">
            <a:off x="9743293" y="4046537"/>
            <a:ext cx="0" cy="1265568"/>
          </a:xfrm>
          <a:prstGeom prst="straightConnector1">
            <a:avLst/>
          </a:prstGeom>
          <a:ln w="50800">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86A4D33-6889-BF4A-B145-953D145D53AE}"/>
              </a:ext>
            </a:extLst>
          </p:cNvPr>
          <p:cNvSpPr txBox="1"/>
          <p:nvPr/>
        </p:nvSpPr>
        <p:spPr>
          <a:xfrm>
            <a:off x="8025362" y="4395261"/>
            <a:ext cx="1346095" cy="523220"/>
          </a:xfrm>
          <a:prstGeom prst="rect">
            <a:avLst/>
          </a:prstGeom>
          <a:noFill/>
        </p:spPr>
        <p:txBody>
          <a:bodyPr wrap="square" rtlCol="0">
            <a:spAutoFit/>
          </a:bodyPr>
          <a:lstStyle/>
          <a:p>
            <a:pPr algn="ctr"/>
            <a:r>
              <a:rPr lang="en-US" sz="1400" dirty="0"/>
              <a:t>Updates: </a:t>
            </a:r>
          </a:p>
          <a:p>
            <a:pPr algn="ctr"/>
            <a:r>
              <a:rPr lang="en-US" sz="1400" dirty="0"/>
              <a:t>Current pose</a:t>
            </a:r>
          </a:p>
        </p:txBody>
      </p:sp>
      <p:sp>
        <p:nvSpPr>
          <p:cNvPr id="85" name="Rounded Rectangle 84">
            <a:extLst>
              <a:ext uri="{FF2B5EF4-FFF2-40B4-BE49-F238E27FC236}">
                <a16:creationId xmlns:a16="http://schemas.microsoft.com/office/drawing/2014/main" id="{F514710A-81E2-D447-81CB-E49BE9A2A702}"/>
              </a:ext>
            </a:extLst>
          </p:cNvPr>
          <p:cNvSpPr/>
          <p:nvPr/>
        </p:nvSpPr>
        <p:spPr>
          <a:xfrm>
            <a:off x="7901683" y="4321968"/>
            <a:ext cx="1580581" cy="682360"/>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2103218346"/>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4254-0368-464F-8D9A-ED6EBA58F0FC}"/>
              </a:ext>
            </a:extLst>
          </p:cNvPr>
          <p:cNvSpPr>
            <a:spLocks noGrp="1"/>
          </p:cNvSpPr>
          <p:nvPr>
            <p:ph type="title"/>
          </p:nvPr>
        </p:nvSpPr>
        <p:spPr>
          <a:xfrm>
            <a:off x="1597152" y="365125"/>
            <a:ext cx="7656576" cy="1325563"/>
          </a:xfrm>
        </p:spPr>
        <p:txBody>
          <a:bodyPr/>
          <a:lstStyle/>
          <a:p>
            <a:r>
              <a:rPr lang="en-US" sz="4000" dirty="0"/>
              <a:t>ROS Architecture </a:t>
            </a:r>
            <a:br>
              <a:rPr lang="en-US" dirty="0"/>
            </a:br>
            <a:r>
              <a:rPr lang="en-US" sz="3200" dirty="0"/>
              <a:t>Services and actions</a:t>
            </a:r>
            <a:endParaRPr lang="en-US" dirty="0"/>
          </a:p>
        </p:txBody>
      </p:sp>
      <p:grpSp>
        <p:nvGrpSpPr>
          <p:cNvPr id="31" name="Group 30">
            <a:extLst>
              <a:ext uri="{FF2B5EF4-FFF2-40B4-BE49-F238E27FC236}">
                <a16:creationId xmlns:a16="http://schemas.microsoft.com/office/drawing/2014/main" id="{B8A6E844-E3FA-284B-AB86-8DA7ADC81C5A}"/>
              </a:ext>
            </a:extLst>
          </p:cNvPr>
          <p:cNvGrpSpPr/>
          <p:nvPr/>
        </p:nvGrpSpPr>
        <p:grpSpPr>
          <a:xfrm>
            <a:off x="2673979" y="2909062"/>
            <a:ext cx="6446229" cy="3575436"/>
            <a:chOff x="1525403" y="3003786"/>
            <a:chExt cx="6446229" cy="3575436"/>
          </a:xfrm>
        </p:grpSpPr>
        <p:sp>
          <p:nvSpPr>
            <p:cNvPr id="5" name="TextBox 4">
              <a:extLst>
                <a:ext uri="{FF2B5EF4-FFF2-40B4-BE49-F238E27FC236}">
                  <a16:creationId xmlns:a16="http://schemas.microsoft.com/office/drawing/2014/main" id="{3975F3F5-BCB7-8843-88C4-C6BC45F2E2FF}"/>
                </a:ext>
              </a:extLst>
            </p:cNvPr>
            <p:cNvSpPr txBox="1"/>
            <p:nvPr/>
          </p:nvSpPr>
          <p:spPr>
            <a:xfrm>
              <a:off x="1885434" y="4001271"/>
              <a:ext cx="1146048" cy="646331"/>
            </a:xfrm>
            <a:prstGeom prst="rect">
              <a:avLst/>
            </a:prstGeom>
            <a:noFill/>
          </p:spPr>
          <p:txBody>
            <a:bodyPr wrap="square" rtlCol="0">
              <a:spAutoFit/>
            </a:bodyPr>
            <a:lstStyle/>
            <a:p>
              <a:r>
                <a:rPr lang="en-GB" dirty="0"/>
                <a:t>int64 a </a:t>
              </a:r>
            </a:p>
            <a:p>
              <a:r>
                <a:rPr lang="en-GB" dirty="0"/>
                <a:t>int64 b</a:t>
              </a:r>
            </a:p>
          </p:txBody>
        </p:sp>
        <p:sp>
          <p:nvSpPr>
            <p:cNvPr id="8" name="Rounded Rectangle 7">
              <a:extLst>
                <a:ext uri="{FF2B5EF4-FFF2-40B4-BE49-F238E27FC236}">
                  <a16:creationId xmlns:a16="http://schemas.microsoft.com/office/drawing/2014/main" id="{68BE8154-501B-734A-A93F-774ECB688D52}"/>
                </a:ext>
              </a:extLst>
            </p:cNvPr>
            <p:cNvSpPr/>
            <p:nvPr/>
          </p:nvSpPr>
          <p:spPr>
            <a:xfrm>
              <a:off x="1552545" y="3629719"/>
              <a:ext cx="1478647" cy="2180063"/>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0FF41512-381B-6746-A520-FD64B6BD5A78}"/>
                </a:ext>
              </a:extLst>
            </p:cNvPr>
            <p:cNvSpPr/>
            <p:nvPr/>
          </p:nvSpPr>
          <p:spPr>
            <a:xfrm>
              <a:off x="1780897" y="3967818"/>
              <a:ext cx="1031735" cy="693389"/>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62989EA-E0B7-5D48-8135-8C6D5918D9EF}"/>
                </a:ext>
              </a:extLst>
            </p:cNvPr>
            <p:cNvSpPr txBox="1"/>
            <p:nvPr/>
          </p:nvSpPr>
          <p:spPr>
            <a:xfrm>
              <a:off x="1780607" y="3618334"/>
              <a:ext cx="1146048" cy="369332"/>
            </a:xfrm>
            <a:prstGeom prst="rect">
              <a:avLst/>
            </a:prstGeom>
            <a:noFill/>
          </p:spPr>
          <p:txBody>
            <a:bodyPr wrap="square">
              <a:spAutoFit/>
            </a:bodyPr>
            <a:lstStyle/>
            <a:p>
              <a:r>
                <a:rPr lang="en-GB" dirty="0"/>
                <a:t>Request</a:t>
              </a:r>
              <a:endParaRPr lang="en-US" dirty="0"/>
            </a:p>
          </p:txBody>
        </p:sp>
        <p:sp>
          <p:nvSpPr>
            <p:cNvPr id="12" name="TextBox 11">
              <a:extLst>
                <a:ext uri="{FF2B5EF4-FFF2-40B4-BE49-F238E27FC236}">
                  <a16:creationId xmlns:a16="http://schemas.microsoft.com/office/drawing/2014/main" id="{29E25CA6-253D-8644-8A2C-370210D1261A}"/>
                </a:ext>
              </a:extLst>
            </p:cNvPr>
            <p:cNvSpPr txBox="1"/>
            <p:nvPr/>
          </p:nvSpPr>
          <p:spPr>
            <a:xfrm>
              <a:off x="1885144" y="5247288"/>
              <a:ext cx="1146048" cy="369332"/>
            </a:xfrm>
            <a:prstGeom prst="rect">
              <a:avLst/>
            </a:prstGeom>
            <a:noFill/>
          </p:spPr>
          <p:txBody>
            <a:bodyPr wrap="square" rtlCol="0">
              <a:spAutoFit/>
            </a:bodyPr>
            <a:lstStyle/>
            <a:p>
              <a:r>
                <a:rPr lang="en-GB" dirty="0"/>
                <a:t>int64 c</a:t>
              </a:r>
            </a:p>
          </p:txBody>
        </p:sp>
        <p:sp>
          <p:nvSpPr>
            <p:cNvPr id="13" name="Rounded Rectangle 12">
              <a:extLst>
                <a:ext uri="{FF2B5EF4-FFF2-40B4-BE49-F238E27FC236}">
                  <a16:creationId xmlns:a16="http://schemas.microsoft.com/office/drawing/2014/main" id="{0AE5C16C-6571-1F4E-8B1A-67D7E3311AFC}"/>
                </a:ext>
              </a:extLst>
            </p:cNvPr>
            <p:cNvSpPr/>
            <p:nvPr/>
          </p:nvSpPr>
          <p:spPr>
            <a:xfrm>
              <a:off x="1780607" y="5236137"/>
              <a:ext cx="1032025" cy="402785"/>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6D3184B-D2E9-2A45-82FB-FDC5B3426CDA}"/>
                </a:ext>
              </a:extLst>
            </p:cNvPr>
            <p:cNvSpPr txBox="1"/>
            <p:nvPr/>
          </p:nvSpPr>
          <p:spPr>
            <a:xfrm>
              <a:off x="1780317" y="4886653"/>
              <a:ext cx="1146048" cy="369332"/>
            </a:xfrm>
            <a:prstGeom prst="rect">
              <a:avLst/>
            </a:prstGeom>
            <a:noFill/>
          </p:spPr>
          <p:txBody>
            <a:bodyPr wrap="square">
              <a:spAutoFit/>
            </a:bodyPr>
            <a:lstStyle/>
            <a:p>
              <a:r>
                <a:rPr lang="en-GB" dirty="0"/>
                <a:t>Response</a:t>
              </a:r>
              <a:endParaRPr lang="en-US" dirty="0"/>
            </a:p>
          </p:txBody>
        </p:sp>
        <p:sp>
          <p:nvSpPr>
            <p:cNvPr id="15" name="TextBox 14">
              <a:extLst>
                <a:ext uri="{FF2B5EF4-FFF2-40B4-BE49-F238E27FC236}">
                  <a16:creationId xmlns:a16="http://schemas.microsoft.com/office/drawing/2014/main" id="{6CEA9ADA-2EDE-E844-827E-31D36C46791D}"/>
                </a:ext>
              </a:extLst>
            </p:cNvPr>
            <p:cNvSpPr txBox="1"/>
            <p:nvPr/>
          </p:nvSpPr>
          <p:spPr>
            <a:xfrm>
              <a:off x="6825584" y="3744798"/>
              <a:ext cx="1146048" cy="646331"/>
            </a:xfrm>
            <a:prstGeom prst="rect">
              <a:avLst/>
            </a:prstGeom>
            <a:noFill/>
          </p:spPr>
          <p:txBody>
            <a:bodyPr wrap="square" rtlCol="0">
              <a:spAutoFit/>
            </a:bodyPr>
            <a:lstStyle/>
            <a:p>
              <a:r>
                <a:rPr lang="en-GB" dirty="0"/>
                <a:t>int64 a </a:t>
              </a:r>
            </a:p>
            <a:p>
              <a:r>
                <a:rPr lang="en-GB" dirty="0"/>
                <a:t>int64 b</a:t>
              </a:r>
            </a:p>
          </p:txBody>
        </p:sp>
        <p:sp>
          <p:nvSpPr>
            <p:cNvPr id="16" name="Rounded Rectangle 15">
              <a:extLst>
                <a:ext uri="{FF2B5EF4-FFF2-40B4-BE49-F238E27FC236}">
                  <a16:creationId xmlns:a16="http://schemas.microsoft.com/office/drawing/2014/main" id="{3D2BEBA2-4701-1144-8457-C382094F2A97}"/>
                </a:ext>
              </a:extLst>
            </p:cNvPr>
            <p:cNvSpPr/>
            <p:nvPr/>
          </p:nvSpPr>
          <p:spPr>
            <a:xfrm>
              <a:off x="6492695" y="3373246"/>
              <a:ext cx="1478647" cy="3205976"/>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83B8058-F3F3-4B40-A568-D73DC0B68251}"/>
                </a:ext>
              </a:extLst>
            </p:cNvPr>
            <p:cNvSpPr/>
            <p:nvPr/>
          </p:nvSpPr>
          <p:spPr>
            <a:xfrm>
              <a:off x="6721047" y="3711345"/>
              <a:ext cx="1031735" cy="693389"/>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FBE05-9E4E-E24D-B120-3BC209F94775}"/>
                </a:ext>
              </a:extLst>
            </p:cNvPr>
            <p:cNvSpPr txBox="1"/>
            <p:nvPr/>
          </p:nvSpPr>
          <p:spPr>
            <a:xfrm>
              <a:off x="6720757" y="3361861"/>
              <a:ext cx="1146048" cy="369332"/>
            </a:xfrm>
            <a:prstGeom prst="rect">
              <a:avLst/>
            </a:prstGeom>
            <a:noFill/>
          </p:spPr>
          <p:txBody>
            <a:bodyPr wrap="square">
              <a:spAutoFit/>
            </a:bodyPr>
            <a:lstStyle/>
            <a:p>
              <a:r>
                <a:rPr lang="en-GB" dirty="0"/>
                <a:t>Request</a:t>
              </a:r>
              <a:endParaRPr lang="en-US" dirty="0"/>
            </a:p>
          </p:txBody>
        </p:sp>
        <p:sp>
          <p:nvSpPr>
            <p:cNvPr id="19" name="TextBox 18">
              <a:extLst>
                <a:ext uri="{FF2B5EF4-FFF2-40B4-BE49-F238E27FC236}">
                  <a16:creationId xmlns:a16="http://schemas.microsoft.com/office/drawing/2014/main" id="{722789D0-5307-6449-A87B-DA023A1DF458}"/>
                </a:ext>
              </a:extLst>
            </p:cNvPr>
            <p:cNvSpPr txBox="1"/>
            <p:nvPr/>
          </p:nvSpPr>
          <p:spPr>
            <a:xfrm>
              <a:off x="6825294" y="5938664"/>
              <a:ext cx="1146048" cy="369332"/>
            </a:xfrm>
            <a:prstGeom prst="rect">
              <a:avLst/>
            </a:prstGeom>
            <a:noFill/>
          </p:spPr>
          <p:txBody>
            <a:bodyPr wrap="square" rtlCol="0">
              <a:spAutoFit/>
            </a:bodyPr>
            <a:lstStyle/>
            <a:p>
              <a:r>
                <a:rPr lang="en-GB" dirty="0"/>
                <a:t>int64 d</a:t>
              </a:r>
            </a:p>
          </p:txBody>
        </p:sp>
        <p:sp>
          <p:nvSpPr>
            <p:cNvPr id="20" name="Rounded Rectangle 19">
              <a:extLst>
                <a:ext uri="{FF2B5EF4-FFF2-40B4-BE49-F238E27FC236}">
                  <a16:creationId xmlns:a16="http://schemas.microsoft.com/office/drawing/2014/main" id="{69503B6B-6FBC-2B44-B2B1-8F9047A6C893}"/>
                </a:ext>
              </a:extLst>
            </p:cNvPr>
            <p:cNvSpPr/>
            <p:nvPr/>
          </p:nvSpPr>
          <p:spPr>
            <a:xfrm>
              <a:off x="6720757" y="5927513"/>
              <a:ext cx="1032025" cy="402785"/>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7D51C3E-450E-EF47-A6BE-708001115487}"/>
                </a:ext>
              </a:extLst>
            </p:cNvPr>
            <p:cNvSpPr txBox="1"/>
            <p:nvPr/>
          </p:nvSpPr>
          <p:spPr>
            <a:xfrm>
              <a:off x="6720467" y="5578029"/>
              <a:ext cx="1146048" cy="369332"/>
            </a:xfrm>
            <a:prstGeom prst="rect">
              <a:avLst/>
            </a:prstGeom>
            <a:noFill/>
          </p:spPr>
          <p:txBody>
            <a:bodyPr wrap="square">
              <a:spAutoFit/>
            </a:bodyPr>
            <a:lstStyle/>
            <a:p>
              <a:r>
                <a:rPr lang="en-GB" dirty="0"/>
                <a:t>Response</a:t>
              </a:r>
              <a:endParaRPr lang="en-US" dirty="0"/>
            </a:p>
          </p:txBody>
        </p:sp>
        <p:sp>
          <p:nvSpPr>
            <p:cNvPr id="22" name="TextBox 21">
              <a:extLst>
                <a:ext uri="{FF2B5EF4-FFF2-40B4-BE49-F238E27FC236}">
                  <a16:creationId xmlns:a16="http://schemas.microsoft.com/office/drawing/2014/main" id="{188AA24B-EBFB-5D4E-B75D-50E3C4013E18}"/>
                </a:ext>
              </a:extLst>
            </p:cNvPr>
            <p:cNvSpPr txBox="1"/>
            <p:nvPr/>
          </p:nvSpPr>
          <p:spPr>
            <a:xfrm>
              <a:off x="6825294" y="4952255"/>
              <a:ext cx="1146048" cy="369332"/>
            </a:xfrm>
            <a:prstGeom prst="rect">
              <a:avLst/>
            </a:prstGeom>
            <a:noFill/>
          </p:spPr>
          <p:txBody>
            <a:bodyPr wrap="square" rtlCol="0">
              <a:spAutoFit/>
            </a:bodyPr>
            <a:lstStyle/>
            <a:p>
              <a:r>
                <a:rPr lang="en-GB" dirty="0"/>
                <a:t>int64 c</a:t>
              </a:r>
            </a:p>
          </p:txBody>
        </p:sp>
        <p:sp>
          <p:nvSpPr>
            <p:cNvPr id="23" name="Rounded Rectangle 22">
              <a:extLst>
                <a:ext uri="{FF2B5EF4-FFF2-40B4-BE49-F238E27FC236}">
                  <a16:creationId xmlns:a16="http://schemas.microsoft.com/office/drawing/2014/main" id="{9BB4E49B-A73B-A645-BAEC-83DA84A964F0}"/>
                </a:ext>
              </a:extLst>
            </p:cNvPr>
            <p:cNvSpPr/>
            <p:nvPr/>
          </p:nvSpPr>
          <p:spPr>
            <a:xfrm>
              <a:off x="6720757" y="4941104"/>
              <a:ext cx="1032025" cy="402785"/>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FA83FB6-638E-D342-A46E-8D2A6BF1B960}"/>
                </a:ext>
              </a:extLst>
            </p:cNvPr>
            <p:cNvSpPr txBox="1"/>
            <p:nvPr/>
          </p:nvSpPr>
          <p:spPr>
            <a:xfrm>
              <a:off x="6720467" y="4591620"/>
              <a:ext cx="1146048" cy="369332"/>
            </a:xfrm>
            <a:prstGeom prst="rect">
              <a:avLst/>
            </a:prstGeom>
            <a:noFill/>
          </p:spPr>
          <p:txBody>
            <a:bodyPr wrap="square">
              <a:spAutoFit/>
            </a:bodyPr>
            <a:lstStyle/>
            <a:p>
              <a:r>
                <a:rPr lang="en-GB" dirty="0"/>
                <a:t>Feedback</a:t>
              </a:r>
              <a:endParaRPr lang="en-US" dirty="0"/>
            </a:p>
          </p:txBody>
        </p:sp>
        <p:sp>
          <p:nvSpPr>
            <p:cNvPr id="25" name="TextBox 24">
              <a:extLst>
                <a:ext uri="{FF2B5EF4-FFF2-40B4-BE49-F238E27FC236}">
                  <a16:creationId xmlns:a16="http://schemas.microsoft.com/office/drawing/2014/main" id="{BFD7A46C-3BEF-8F4E-8142-811BED489FC1}"/>
                </a:ext>
              </a:extLst>
            </p:cNvPr>
            <p:cNvSpPr txBox="1"/>
            <p:nvPr/>
          </p:nvSpPr>
          <p:spPr>
            <a:xfrm>
              <a:off x="1525403" y="3218873"/>
              <a:ext cx="858440" cy="369332"/>
            </a:xfrm>
            <a:prstGeom prst="rect">
              <a:avLst/>
            </a:prstGeom>
            <a:noFill/>
          </p:spPr>
          <p:txBody>
            <a:bodyPr wrap="none" rtlCol="0">
              <a:spAutoFit/>
            </a:bodyPr>
            <a:lstStyle/>
            <a:p>
              <a:r>
                <a:rPr lang="en-US" dirty="0"/>
                <a:t>Service</a:t>
              </a:r>
            </a:p>
          </p:txBody>
        </p:sp>
        <p:sp>
          <p:nvSpPr>
            <p:cNvPr id="26" name="TextBox 25">
              <a:extLst>
                <a:ext uri="{FF2B5EF4-FFF2-40B4-BE49-F238E27FC236}">
                  <a16:creationId xmlns:a16="http://schemas.microsoft.com/office/drawing/2014/main" id="{048F5C16-4D43-A043-B3AE-943172CD08FB}"/>
                </a:ext>
              </a:extLst>
            </p:cNvPr>
            <p:cNvSpPr txBox="1"/>
            <p:nvPr/>
          </p:nvSpPr>
          <p:spPr>
            <a:xfrm>
              <a:off x="6401597" y="3003786"/>
              <a:ext cx="878767" cy="369332"/>
            </a:xfrm>
            <a:prstGeom prst="rect">
              <a:avLst/>
            </a:prstGeom>
            <a:noFill/>
          </p:spPr>
          <p:txBody>
            <a:bodyPr wrap="none" rtlCol="0">
              <a:spAutoFit/>
            </a:bodyPr>
            <a:lstStyle/>
            <a:p>
              <a:r>
                <a:rPr lang="en-US" dirty="0"/>
                <a:t>Actions</a:t>
              </a:r>
            </a:p>
          </p:txBody>
        </p:sp>
      </p:grpSp>
      <p:sp>
        <p:nvSpPr>
          <p:cNvPr id="30" name="Content Placeholder 2">
            <a:extLst>
              <a:ext uri="{FF2B5EF4-FFF2-40B4-BE49-F238E27FC236}">
                <a16:creationId xmlns:a16="http://schemas.microsoft.com/office/drawing/2014/main" id="{A5550904-05CB-FB4F-9636-D558FED15352}"/>
              </a:ext>
            </a:extLst>
          </p:cNvPr>
          <p:cNvSpPr>
            <a:spLocks noGrp="1"/>
          </p:cNvSpPr>
          <p:nvPr>
            <p:ph idx="4294967295"/>
          </p:nvPr>
        </p:nvSpPr>
        <p:spPr>
          <a:xfrm>
            <a:off x="1067629" y="1829557"/>
            <a:ext cx="10515600" cy="1201149"/>
          </a:xfrm>
        </p:spPr>
        <p:txBody>
          <a:bodyPr vert="horz" lIns="91440" tIns="45720" rIns="91440" bIns="45720" rtlCol="0" anchor="t">
            <a:normAutofit/>
          </a:bodyPr>
          <a:lstStyle/>
          <a:p>
            <a:r>
              <a:rPr lang="en-US" sz="2400" dirty="0"/>
              <a:t>When defining either an action or a service we need to stablish each member involved in the communication. Usually both are project dependent, so users define their own structure</a:t>
            </a:r>
          </a:p>
        </p:txBody>
      </p:sp>
      <p:sp>
        <p:nvSpPr>
          <p:cNvPr id="27" name="TextBox 26">
            <a:extLst>
              <a:ext uri="{FF2B5EF4-FFF2-40B4-BE49-F238E27FC236}">
                <a16:creationId xmlns:a16="http://schemas.microsoft.com/office/drawing/2014/main" id="{75FD59FE-D244-624F-B83F-5E4829C91924}"/>
              </a:ext>
            </a:extLst>
          </p:cNvPr>
          <p:cNvSpPr txBox="1"/>
          <p:nvPr/>
        </p:nvSpPr>
        <p:spPr>
          <a:xfrm>
            <a:off x="2773290" y="4555098"/>
            <a:ext cx="1430333" cy="369332"/>
          </a:xfrm>
          <a:prstGeom prst="rect">
            <a:avLst/>
          </a:prstGeom>
          <a:noFill/>
        </p:spPr>
        <p:txBody>
          <a:bodyPr wrap="square">
            <a:spAutoFit/>
          </a:bodyPr>
          <a:lstStyle/>
          <a:p>
            <a:r>
              <a:rPr lang="en-GB" dirty="0"/>
              <a:t>-----------------</a:t>
            </a:r>
            <a:endParaRPr lang="en-US" dirty="0"/>
          </a:p>
        </p:txBody>
      </p:sp>
      <p:sp>
        <p:nvSpPr>
          <p:cNvPr id="29" name="TextBox 28">
            <a:extLst>
              <a:ext uri="{FF2B5EF4-FFF2-40B4-BE49-F238E27FC236}">
                <a16:creationId xmlns:a16="http://schemas.microsoft.com/office/drawing/2014/main" id="{33F921C4-397E-514B-8771-935DABBCF0A0}"/>
              </a:ext>
            </a:extLst>
          </p:cNvPr>
          <p:cNvSpPr txBox="1"/>
          <p:nvPr/>
        </p:nvSpPr>
        <p:spPr>
          <a:xfrm>
            <a:off x="7713773" y="4290004"/>
            <a:ext cx="1430333" cy="369332"/>
          </a:xfrm>
          <a:prstGeom prst="rect">
            <a:avLst/>
          </a:prstGeom>
          <a:noFill/>
        </p:spPr>
        <p:txBody>
          <a:bodyPr wrap="square">
            <a:spAutoFit/>
          </a:bodyPr>
          <a:lstStyle/>
          <a:p>
            <a:r>
              <a:rPr lang="en-GB" dirty="0"/>
              <a:t>-----------------</a:t>
            </a:r>
            <a:endParaRPr lang="en-US" dirty="0"/>
          </a:p>
        </p:txBody>
      </p:sp>
      <p:sp>
        <p:nvSpPr>
          <p:cNvPr id="32" name="TextBox 31">
            <a:extLst>
              <a:ext uri="{FF2B5EF4-FFF2-40B4-BE49-F238E27FC236}">
                <a16:creationId xmlns:a16="http://schemas.microsoft.com/office/drawing/2014/main" id="{BE200981-944F-CD44-93D1-F652C151EC1E}"/>
              </a:ext>
            </a:extLst>
          </p:cNvPr>
          <p:cNvSpPr txBox="1"/>
          <p:nvPr/>
        </p:nvSpPr>
        <p:spPr>
          <a:xfrm>
            <a:off x="7729331" y="5236523"/>
            <a:ext cx="1430333" cy="369332"/>
          </a:xfrm>
          <a:prstGeom prst="rect">
            <a:avLst/>
          </a:prstGeom>
          <a:noFill/>
        </p:spPr>
        <p:txBody>
          <a:bodyPr wrap="square">
            <a:spAutoFit/>
          </a:bodyPr>
          <a:lstStyle/>
          <a:p>
            <a:r>
              <a:rPr lang="en-GB" dirty="0"/>
              <a:t>-----------------</a:t>
            </a:r>
            <a:endParaRPr lang="en-US" dirty="0"/>
          </a:p>
        </p:txBody>
      </p:sp>
    </p:spTree>
    <p:extLst>
      <p:ext uri="{BB962C8B-B14F-4D97-AF65-F5344CB8AC3E}">
        <p14:creationId xmlns:p14="http://schemas.microsoft.com/office/powerpoint/2010/main" val="2350694794"/>
      </p:ext>
    </p:extLst>
  </p:cSld>
  <p:clrMapOvr>
    <a:masterClrMapping/>
  </p:clrMapOvr>
  <mc:AlternateContent xmlns:mc="http://schemas.openxmlformats.org/markup-compatibility/2006" xmlns:p14="http://schemas.microsoft.com/office/powerpoint/2010/main">
    <mc:Choice Requires="p14">
      <p:transition spd="slow" p14:dur="2000" advTm="168"/>
    </mc:Choice>
    <mc:Fallback xmlns="">
      <p:transition spd="slow" advTm="1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4290-2837-9E40-9171-DB5E9B72AF0A}"/>
              </a:ext>
            </a:extLst>
          </p:cNvPr>
          <p:cNvSpPr>
            <a:spLocks noGrp="1"/>
          </p:cNvSpPr>
          <p:nvPr>
            <p:ph type="title"/>
          </p:nvPr>
        </p:nvSpPr>
        <p:spPr/>
        <p:txBody>
          <a:bodyPr>
            <a:normAutofit/>
          </a:bodyPr>
          <a:lstStyle/>
          <a:p>
            <a:r>
              <a:rPr lang="en-US" dirty="0"/>
              <a:t>ROS Architecture </a:t>
            </a:r>
            <a:br>
              <a:rPr lang="en-US" dirty="0"/>
            </a:br>
            <a:r>
              <a:rPr lang="en-US" sz="3200" dirty="0"/>
              <a:t>A practical example</a:t>
            </a:r>
            <a:endParaRPr lang="en-US" dirty="0"/>
          </a:p>
        </p:txBody>
      </p:sp>
      <p:grpSp>
        <p:nvGrpSpPr>
          <p:cNvPr id="10" name="Group 9">
            <a:extLst>
              <a:ext uri="{FF2B5EF4-FFF2-40B4-BE49-F238E27FC236}">
                <a16:creationId xmlns:a16="http://schemas.microsoft.com/office/drawing/2014/main" id="{8D8E73AF-6A70-4A40-8F9D-E0C836DF380D}"/>
              </a:ext>
            </a:extLst>
          </p:cNvPr>
          <p:cNvGrpSpPr/>
          <p:nvPr/>
        </p:nvGrpSpPr>
        <p:grpSpPr>
          <a:xfrm>
            <a:off x="1247279" y="2408401"/>
            <a:ext cx="8940866" cy="3500731"/>
            <a:chOff x="1247279" y="2408401"/>
            <a:chExt cx="8940866" cy="3500731"/>
          </a:xfrm>
        </p:grpSpPr>
        <p:pic>
          <p:nvPicPr>
            <p:cNvPr id="1028" name="Picture 4" descr="Laptop Icons - Download 75 Free Laptop icons here">
              <a:extLst>
                <a:ext uri="{FF2B5EF4-FFF2-40B4-BE49-F238E27FC236}">
                  <a16:creationId xmlns:a16="http://schemas.microsoft.com/office/drawing/2014/main" id="{274A041E-4C0B-9545-8970-E5004F25A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279" y="2408401"/>
              <a:ext cx="1545347" cy="15453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9FF04BC-3BA5-D64F-A06B-70350A1B6774}"/>
                </a:ext>
              </a:extLst>
            </p:cNvPr>
            <p:cNvPicPr>
              <a:picLocks noChangeAspect="1"/>
            </p:cNvPicPr>
            <p:nvPr/>
          </p:nvPicPr>
          <p:blipFill>
            <a:blip r:embed="rId4"/>
            <a:stretch>
              <a:fillRect/>
            </a:stretch>
          </p:blipFill>
          <p:spPr>
            <a:xfrm>
              <a:off x="4096853" y="4232000"/>
              <a:ext cx="2286027" cy="1677132"/>
            </a:xfrm>
            <a:prstGeom prst="rect">
              <a:avLst/>
            </a:prstGeom>
          </p:spPr>
        </p:pic>
        <p:sp>
          <p:nvSpPr>
            <p:cNvPr id="4" name="Oval 3">
              <a:extLst>
                <a:ext uri="{FF2B5EF4-FFF2-40B4-BE49-F238E27FC236}">
                  <a16:creationId xmlns:a16="http://schemas.microsoft.com/office/drawing/2014/main" id="{C60369D4-C0B5-C944-841D-14308E4DE6F1}"/>
                </a:ext>
              </a:extLst>
            </p:cNvPr>
            <p:cNvSpPr/>
            <p:nvPr/>
          </p:nvSpPr>
          <p:spPr>
            <a:xfrm>
              <a:off x="7160740" y="2545077"/>
              <a:ext cx="3027405" cy="2817341"/>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Camera icon Royalty Free Vector Image - VectorStock">
              <a:extLst>
                <a:ext uri="{FF2B5EF4-FFF2-40B4-BE49-F238E27FC236}">
                  <a16:creationId xmlns:a16="http://schemas.microsoft.com/office/drawing/2014/main" id="{6FAE06A4-0018-F84E-822D-698527F7E4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473" t="26913" r="20398" b="33494"/>
            <a:stretch/>
          </p:blipFill>
          <p:spPr bwMode="auto">
            <a:xfrm>
              <a:off x="7878297" y="2922249"/>
              <a:ext cx="838163" cy="6500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lectric Motor Icon Images, Stock Photos &amp;amp; Vectors | Shutterstock">
              <a:extLst>
                <a:ext uri="{FF2B5EF4-FFF2-40B4-BE49-F238E27FC236}">
                  <a16:creationId xmlns:a16="http://schemas.microsoft.com/office/drawing/2014/main" id="{52A28B94-9578-5C4A-82B7-0332A64E44F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758" t="11429" r="15509" b="20772"/>
            <a:stretch/>
          </p:blipFill>
          <p:spPr bwMode="auto">
            <a:xfrm>
              <a:off x="8717888" y="3429000"/>
              <a:ext cx="1071679" cy="72999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3F1BCAA-5AEC-BE4C-A2BF-78048DF2A86C}"/>
                </a:ext>
              </a:extLst>
            </p:cNvPr>
            <p:cNvCxnSpPr>
              <a:cxnSpLocks/>
            </p:cNvCxnSpPr>
            <p:nvPr/>
          </p:nvCxnSpPr>
          <p:spPr>
            <a:xfrm flipH="1">
              <a:off x="6317213" y="4302340"/>
              <a:ext cx="843527" cy="322414"/>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CEE1D2-83A3-D04C-8192-E360D52D7127}"/>
                </a:ext>
              </a:extLst>
            </p:cNvPr>
            <p:cNvCxnSpPr>
              <a:cxnSpLocks/>
            </p:cNvCxnSpPr>
            <p:nvPr/>
          </p:nvCxnSpPr>
          <p:spPr>
            <a:xfrm flipH="1" flipV="1">
              <a:off x="2787263" y="3953747"/>
              <a:ext cx="1309590" cy="717714"/>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Shape&#10;&#10;Description automatically generated with low confidence">
              <a:extLst>
                <a:ext uri="{FF2B5EF4-FFF2-40B4-BE49-F238E27FC236}">
                  <a16:creationId xmlns:a16="http://schemas.microsoft.com/office/drawing/2014/main" id="{55F96696-A98D-5946-B203-24F30C9B3B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8297" y="4079098"/>
              <a:ext cx="982967" cy="997298"/>
            </a:xfrm>
            <a:prstGeom prst="rect">
              <a:avLst/>
            </a:prstGeom>
          </p:spPr>
        </p:pic>
      </p:grpSp>
      <p:sp>
        <p:nvSpPr>
          <p:cNvPr id="19" name="TextBox 18">
            <a:extLst>
              <a:ext uri="{FF2B5EF4-FFF2-40B4-BE49-F238E27FC236}">
                <a16:creationId xmlns:a16="http://schemas.microsoft.com/office/drawing/2014/main" id="{D21E8AA5-A439-484D-89B2-BB8C190D1EF6}"/>
              </a:ext>
            </a:extLst>
          </p:cNvPr>
          <p:cNvSpPr txBox="1"/>
          <p:nvPr/>
        </p:nvSpPr>
        <p:spPr>
          <a:xfrm>
            <a:off x="1151098" y="2241345"/>
            <a:ext cx="1867989" cy="461665"/>
          </a:xfrm>
          <a:prstGeom prst="rect">
            <a:avLst/>
          </a:prstGeom>
          <a:noFill/>
        </p:spPr>
        <p:txBody>
          <a:bodyPr wrap="square" rtlCol="0">
            <a:spAutoFit/>
          </a:bodyPr>
          <a:lstStyle/>
          <a:p>
            <a:r>
              <a:rPr lang="en-US" sz="2400" dirty="0"/>
              <a:t>PC</a:t>
            </a:r>
          </a:p>
        </p:txBody>
      </p:sp>
    </p:spTree>
    <p:extLst>
      <p:ext uri="{BB962C8B-B14F-4D97-AF65-F5344CB8AC3E}">
        <p14:creationId xmlns:p14="http://schemas.microsoft.com/office/powerpoint/2010/main" val="306787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sz="4000" dirty="0"/>
              <a:t>ROS Architecture</a:t>
            </a:r>
            <a:br>
              <a:rPr lang="en-US" sz="4000" dirty="0"/>
            </a:br>
            <a:r>
              <a:rPr lang="en-US" sz="3200" dirty="0"/>
              <a:t>Overview</a:t>
            </a:r>
            <a:endParaRPr lang="en-US" dirty="0"/>
          </a:p>
        </p:txBody>
      </p:sp>
      <p:sp>
        <p:nvSpPr>
          <p:cNvPr id="11" name="TextBox 10">
            <a:extLst>
              <a:ext uri="{FF2B5EF4-FFF2-40B4-BE49-F238E27FC236}">
                <a16:creationId xmlns:a16="http://schemas.microsoft.com/office/drawing/2014/main" id="{71CEB5C7-8374-AD48-A96E-424CB919E312}"/>
              </a:ext>
            </a:extLst>
          </p:cNvPr>
          <p:cNvSpPr txBox="1"/>
          <p:nvPr/>
        </p:nvSpPr>
        <p:spPr>
          <a:xfrm>
            <a:off x="5346899" y="1927457"/>
            <a:ext cx="1867989" cy="461665"/>
          </a:xfrm>
          <a:prstGeom prst="rect">
            <a:avLst/>
          </a:prstGeom>
          <a:noFill/>
        </p:spPr>
        <p:txBody>
          <a:bodyPr wrap="square" rtlCol="0">
            <a:spAutoFit/>
          </a:bodyPr>
          <a:lstStyle/>
          <a:p>
            <a:r>
              <a:rPr lang="en-US" sz="2400" dirty="0">
                <a:solidFill>
                  <a:srgbClr val="7030A0"/>
                </a:solidFill>
              </a:rPr>
              <a:t>Ros Master</a:t>
            </a:r>
          </a:p>
        </p:txBody>
      </p:sp>
      <p:sp>
        <p:nvSpPr>
          <p:cNvPr id="13" name="Rounded Rectangle 12">
            <a:extLst>
              <a:ext uri="{FF2B5EF4-FFF2-40B4-BE49-F238E27FC236}">
                <a16:creationId xmlns:a16="http://schemas.microsoft.com/office/drawing/2014/main" id="{1D08B1D5-5C76-F14C-9D37-88C57B903A65}"/>
              </a:ext>
            </a:extLst>
          </p:cNvPr>
          <p:cNvSpPr/>
          <p:nvPr/>
        </p:nvSpPr>
        <p:spPr>
          <a:xfrm>
            <a:off x="5346899" y="2432806"/>
            <a:ext cx="6506434" cy="3198435"/>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4B0EA90A-C935-534F-843F-D2CCE25D5EEB}"/>
              </a:ext>
            </a:extLst>
          </p:cNvPr>
          <p:cNvGrpSpPr/>
          <p:nvPr/>
        </p:nvGrpSpPr>
        <p:grpSpPr>
          <a:xfrm>
            <a:off x="474786" y="2834087"/>
            <a:ext cx="4398245" cy="2518090"/>
            <a:chOff x="474786" y="2834086"/>
            <a:chExt cx="5401082" cy="3197265"/>
          </a:xfrm>
        </p:grpSpPr>
        <p:grpSp>
          <p:nvGrpSpPr>
            <p:cNvPr id="27" name="Group 26">
              <a:extLst>
                <a:ext uri="{FF2B5EF4-FFF2-40B4-BE49-F238E27FC236}">
                  <a16:creationId xmlns:a16="http://schemas.microsoft.com/office/drawing/2014/main" id="{2F1FE5BD-65D2-B548-9A76-67EFD9D93B2A}"/>
                </a:ext>
              </a:extLst>
            </p:cNvPr>
            <p:cNvGrpSpPr/>
            <p:nvPr/>
          </p:nvGrpSpPr>
          <p:grpSpPr>
            <a:xfrm>
              <a:off x="748933" y="2991817"/>
              <a:ext cx="4862066" cy="2415916"/>
              <a:chOff x="1247279" y="2408401"/>
              <a:chExt cx="8940866" cy="3571071"/>
            </a:xfrm>
          </p:grpSpPr>
          <p:pic>
            <p:nvPicPr>
              <p:cNvPr id="28" name="Picture 4" descr="Laptop Icons - Download 75 Free Laptop icons here">
                <a:extLst>
                  <a:ext uri="{FF2B5EF4-FFF2-40B4-BE49-F238E27FC236}">
                    <a16:creationId xmlns:a16="http://schemas.microsoft.com/office/drawing/2014/main" id="{0C23349A-67DD-B343-9E60-EA171B13F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279" y="2408401"/>
                <a:ext cx="1545347" cy="15453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AB7B118F-EC3E-B848-A8AF-1E457EB166B2}"/>
                  </a:ext>
                </a:extLst>
              </p:cNvPr>
              <p:cNvPicPr>
                <a:picLocks noChangeAspect="1"/>
              </p:cNvPicPr>
              <p:nvPr/>
            </p:nvPicPr>
            <p:blipFill>
              <a:blip r:embed="rId4"/>
              <a:stretch>
                <a:fillRect/>
              </a:stretch>
            </p:blipFill>
            <p:spPr>
              <a:xfrm>
                <a:off x="4096853" y="4302340"/>
                <a:ext cx="2286027" cy="1677132"/>
              </a:xfrm>
              <a:prstGeom prst="rect">
                <a:avLst/>
              </a:prstGeom>
            </p:spPr>
          </p:pic>
          <p:sp>
            <p:nvSpPr>
              <p:cNvPr id="30" name="Oval 29">
                <a:extLst>
                  <a:ext uri="{FF2B5EF4-FFF2-40B4-BE49-F238E27FC236}">
                    <a16:creationId xmlns:a16="http://schemas.microsoft.com/office/drawing/2014/main" id="{76DCFE7A-E02D-7347-B4FF-F10813CE3CE6}"/>
                  </a:ext>
                </a:extLst>
              </p:cNvPr>
              <p:cNvSpPr/>
              <p:nvPr/>
            </p:nvSpPr>
            <p:spPr>
              <a:xfrm>
                <a:off x="7160740" y="2545077"/>
                <a:ext cx="3027405" cy="2817341"/>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6" descr="Camera icon Royalty Free Vector Image - VectorStock">
                <a:extLst>
                  <a:ext uri="{FF2B5EF4-FFF2-40B4-BE49-F238E27FC236}">
                    <a16:creationId xmlns:a16="http://schemas.microsoft.com/office/drawing/2014/main" id="{2162F4D1-96AE-2D43-BC68-7DCFC04658B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473" t="26913" r="20398" b="33494"/>
              <a:stretch/>
            </p:blipFill>
            <p:spPr bwMode="auto">
              <a:xfrm>
                <a:off x="7878297" y="2922249"/>
                <a:ext cx="838163" cy="65009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Electric Motor Icon Images, Stock Photos &amp;amp; Vectors | Shutterstock">
                <a:extLst>
                  <a:ext uri="{FF2B5EF4-FFF2-40B4-BE49-F238E27FC236}">
                    <a16:creationId xmlns:a16="http://schemas.microsoft.com/office/drawing/2014/main" id="{CAF603AB-B115-1C42-8751-D31097B22B9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758" t="11429" r="15509" b="20772"/>
              <a:stretch/>
            </p:blipFill>
            <p:spPr bwMode="auto">
              <a:xfrm>
                <a:off x="8717888" y="3429000"/>
                <a:ext cx="1071679" cy="729993"/>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D4E59EDA-5BA1-0A4C-BF32-2079596D86D7}"/>
                  </a:ext>
                </a:extLst>
              </p:cNvPr>
              <p:cNvCxnSpPr>
                <a:cxnSpLocks/>
              </p:cNvCxnSpPr>
              <p:nvPr/>
            </p:nvCxnSpPr>
            <p:spPr>
              <a:xfrm flipH="1">
                <a:off x="6317213" y="4302340"/>
                <a:ext cx="843527" cy="322414"/>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1D6D70C-0265-5443-BFB9-694255D18B62}"/>
                  </a:ext>
                </a:extLst>
              </p:cNvPr>
              <p:cNvCxnSpPr>
                <a:cxnSpLocks/>
              </p:cNvCxnSpPr>
              <p:nvPr/>
            </p:nvCxnSpPr>
            <p:spPr>
              <a:xfrm flipH="1" flipV="1">
                <a:off x="2787263" y="3953747"/>
                <a:ext cx="1309590" cy="717714"/>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Shape&#10;&#10;Description automatically generated with low confidence">
                <a:extLst>
                  <a:ext uri="{FF2B5EF4-FFF2-40B4-BE49-F238E27FC236}">
                    <a16:creationId xmlns:a16="http://schemas.microsoft.com/office/drawing/2014/main" id="{48D2EF33-0405-CE43-AD05-B2833F001A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8297" y="4079098"/>
                <a:ext cx="982967" cy="997298"/>
              </a:xfrm>
              <a:prstGeom prst="rect">
                <a:avLst/>
              </a:prstGeom>
            </p:spPr>
          </p:pic>
        </p:grpSp>
        <p:sp>
          <p:nvSpPr>
            <p:cNvPr id="4" name="Rounded Rectangle 3">
              <a:extLst>
                <a:ext uri="{FF2B5EF4-FFF2-40B4-BE49-F238E27FC236}">
                  <a16:creationId xmlns:a16="http://schemas.microsoft.com/office/drawing/2014/main" id="{39DD086A-53CB-594A-BFFB-18B023305C12}"/>
                </a:ext>
              </a:extLst>
            </p:cNvPr>
            <p:cNvSpPr/>
            <p:nvPr/>
          </p:nvSpPr>
          <p:spPr>
            <a:xfrm>
              <a:off x="474786" y="2834086"/>
              <a:ext cx="5401082" cy="2587388"/>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FFA491-9279-1744-95E7-70482DFF8DA8}"/>
                </a:ext>
              </a:extLst>
            </p:cNvPr>
            <p:cNvSpPr txBox="1"/>
            <p:nvPr/>
          </p:nvSpPr>
          <p:spPr>
            <a:xfrm>
              <a:off x="2453114" y="5631241"/>
              <a:ext cx="1832352" cy="400110"/>
            </a:xfrm>
            <a:prstGeom prst="rect">
              <a:avLst/>
            </a:prstGeom>
            <a:noFill/>
          </p:spPr>
          <p:txBody>
            <a:bodyPr wrap="square" rtlCol="0">
              <a:spAutoFit/>
            </a:bodyPr>
            <a:lstStyle/>
            <a:p>
              <a:r>
                <a:rPr lang="en-US" sz="2000" dirty="0"/>
                <a:t>Physical System</a:t>
              </a:r>
            </a:p>
          </p:txBody>
        </p:sp>
      </p:grpSp>
      <p:sp>
        <p:nvSpPr>
          <p:cNvPr id="36" name="TextBox 35">
            <a:extLst>
              <a:ext uri="{FF2B5EF4-FFF2-40B4-BE49-F238E27FC236}">
                <a16:creationId xmlns:a16="http://schemas.microsoft.com/office/drawing/2014/main" id="{5BCC37CF-D008-6F4D-8AE2-B0811FE59012}"/>
              </a:ext>
            </a:extLst>
          </p:cNvPr>
          <p:cNvSpPr txBox="1"/>
          <p:nvPr/>
        </p:nvSpPr>
        <p:spPr>
          <a:xfrm>
            <a:off x="7153582" y="5764556"/>
            <a:ext cx="2336594" cy="400110"/>
          </a:xfrm>
          <a:prstGeom prst="rect">
            <a:avLst/>
          </a:prstGeom>
          <a:noFill/>
        </p:spPr>
        <p:txBody>
          <a:bodyPr wrap="square" rtlCol="0">
            <a:spAutoFit/>
          </a:bodyPr>
          <a:lstStyle/>
          <a:p>
            <a:r>
              <a:rPr lang="en-US" sz="2000" dirty="0"/>
              <a:t>ROS Implementation</a:t>
            </a:r>
          </a:p>
        </p:txBody>
      </p:sp>
      <p:sp>
        <p:nvSpPr>
          <p:cNvPr id="53" name="Rounded Rectangle 52">
            <a:extLst>
              <a:ext uri="{FF2B5EF4-FFF2-40B4-BE49-F238E27FC236}">
                <a16:creationId xmlns:a16="http://schemas.microsoft.com/office/drawing/2014/main" id="{A4628128-06CA-1B44-9D2E-57E4EEF34D94}"/>
              </a:ext>
            </a:extLst>
          </p:cNvPr>
          <p:cNvSpPr/>
          <p:nvPr/>
        </p:nvSpPr>
        <p:spPr>
          <a:xfrm>
            <a:off x="7373924" y="2817231"/>
            <a:ext cx="4329156" cy="2694336"/>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grpSp>
        <p:nvGrpSpPr>
          <p:cNvPr id="71" name="Group 70">
            <a:extLst>
              <a:ext uri="{FF2B5EF4-FFF2-40B4-BE49-F238E27FC236}">
                <a16:creationId xmlns:a16="http://schemas.microsoft.com/office/drawing/2014/main" id="{49AB94AE-4FFF-4844-9146-C2F9E2CFBB29}"/>
              </a:ext>
            </a:extLst>
          </p:cNvPr>
          <p:cNvGrpSpPr/>
          <p:nvPr/>
        </p:nvGrpSpPr>
        <p:grpSpPr>
          <a:xfrm>
            <a:off x="7699020" y="3658040"/>
            <a:ext cx="1182207" cy="866501"/>
            <a:chOff x="8437652" y="3680919"/>
            <a:chExt cx="1182207" cy="866501"/>
          </a:xfrm>
        </p:grpSpPr>
        <p:sp>
          <p:nvSpPr>
            <p:cNvPr id="52" name="Rounded Rectangle 51">
              <a:extLst>
                <a:ext uri="{FF2B5EF4-FFF2-40B4-BE49-F238E27FC236}">
                  <a16:creationId xmlns:a16="http://schemas.microsoft.com/office/drawing/2014/main" id="{B1637EC7-D893-F946-9B33-4BFF85DC3457}"/>
                </a:ext>
              </a:extLst>
            </p:cNvPr>
            <p:cNvSpPr/>
            <p:nvPr/>
          </p:nvSpPr>
          <p:spPr>
            <a:xfrm>
              <a:off x="8452291" y="3680919"/>
              <a:ext cx="1079860"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17A9467-F654-7E46-B0A4-CC33F71D001F}"/>
                </a:ext>
              </a:extLst>
            </p:cNvPr>
            <p:cNvSpPr txBox="1"/>
            <p:nvPr/>
          </p:nvSpPr>
          <p:spPr>
            <a:xfrm>
              <a:off x="8437652" y="3696577"/>
              <a:ext cx="1182207" cy="830997"/>
            </a:xfrm>
            <a:prstGeom prst="rect">
              <a:avLst/>
            </a:prstGeom>
            <a:noFill/>
          </p:spPr>
          <p:txBody>
            <a:bodyPr wrap="square" rtlCol="0">
              <a:spAutoFit/>
            </a:bodyPr>
            <a:lstStyle/>
            <a:p>
              <a:pPr algn="ctr"/>
              <a:r>
                <a:rPr lang="en-US" sz="2400" dirty="0">
                  <a:solidFill>
                    <a:schemeClr val="accent6">
                      <a:lumMod val="75000"/>
                    </a:schemeClr>
                  </a:solidFill>
                </a:rPr>
                <a:t>Control</a:t>
              </a:r>
            </a:p>
            <a:p>
              <a:pPr algn="ctr"/>
              <a:r>
                <a:rPr lang="en-US" sz="2400" dirty="0">
                  <a:solidFill>
                    <a:schemeClr val="accent6">
                      <a:lumMod val="75000"/>
                    </a:schemeClr>
                  </a:solidFill>
                </a:rPr>
                <a:t>Node</a:t>
              </a:r>
            </a:p>
          </p:txBody>
        </p:sp>
      </p:grpSp>
      <p:grpSp>
        <p:nvGrpSpPr>
          <p:cNvPr id="66" name="Group 65">
            <a:extLst>
              <a:ext uri="{FF2B5EF4-FFF2-40B4-BE49-F238E27FC236}">
                <a16:creationId xmlns:a16="http://schemas.microsoft.com/office/drawing/2014/main" id="{6022C96D-6A77-1B47-995A-667CEDFA5E5F}"/>
              </a:ext>
            </a:extLst>
          </p:cNvPr>
          <p:cNvGrpSpPr/>
          <p:nvPr/>
        </p:nvGrpSpPr>
        <p:grpSpPr>
          <a:xfrm>
            <a:off x="5638716" y="3031135"/>
            <a:ext cx="1182207" cy="887936"/>
            <a:chOff x="6426316" y="3030288"/>
            <a:chExt cx="1182207" cy="887936"/>
          </a:xfrm>
        </p:grpSpPr>
        <p:sp>
          <p:nvSpPr>
            <p:cNvPr id="22" name="Rounded Rectangle 21">
              <a:extLst>
                <a:ext uri="{FF2B5EF4-FFF2-40B4-BE49-F238E27FC236}">
                  <a16:creationId xmlns:a16="http://schemas.microsoft.com/office/drawing/2014/main" id="{1BB4428C-1CF2-794D-BF3A-98A39BE680A1}"/>
                </a:ext>
              </a:extLst>
            </p:cNvPr>
            <p:cNvSpPr/>
            <p:nvPr/>
          </p:nvSpPr>
          <p:spPr>
            <a:xfrm>
              <a:off x="6457780" y="3030288"/>
              <a:ext cx="1079860"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86B10EE-97F3-5643-BC7C-7A7491A2FF32}"/>
                </a:ext>
              </a:extLst>
            </p:cNvPr>
            <p:cNvSpPr txBox="1"/>
            <p:nvPr/>
          </p:nvSpPr>
          <p:spPr>
            <a:xfrm>
              <a:off x="6426316" y="3058757"/>
              <a:ext cx="1182207" cy="830997"/>
            </a:xfrm>
            <a:prstGeom prst="rect">
              <a:avLst/>
            </a:prstGeom>
            <a:noFill/>
          </p:spPr>
          <p:txBody>
            <a:bodyPr wrap="square" rtlCol="0">
              <a:spAutoFit/>
            </a:bodyPr>
            <a:lstStyle/>
            <a:p>
              <a:pPr algn="ctr"/>
              <a:r>
                <a:rPr lang="en-US" sz="2400" dirty="0">
                  <a:solidFill>
                    <a:schemeClr val="accent6">
                      <a:lumMod val="75000"/>
                    </a:schemeClr>
                  </a:solidFill>
                </a:rPr>
                <a:t>User</a:t>
              </a:r>
            </a:p>
            <a:p>
              <a:pPr algn="ctr"/>
              <a:r>
                <a:rPr lang="en-US" sz="2400" dirty="0">
                  <a:solidFill>
                    <a:schemeClr val="accent6">
                      <a:lumMod val="75000"/>
                    </a:schemeClr>
                  </a:solidFill>
                </a:rPr>
                <a:t>Node</a:t>
              </a:r>
            </a:p>
          </p:txBody>
        </p:sp>
      </p:grpSp>
      <p:sp>
        <p:nvSpPr>
          <p:cNvPr id="67" name="TextBox 66">
            <a:extLst>
              <a:ext uri="{FF2B5EF4-FFF2-40B4-BE49-F238E27FC236}">
                <a16:creationId xmlns:a16="http://schemas.microsoft.com/office/drawing/2014/main" id="{89BF3E64-93E1-E645-BD50-87296036839B}"/>
              </a:ext>
            </a:extLst>
          </p:cNvPr>
          <p:cNvSpPr txBox="1"/>
          <p:nvPr/>
        </p:nvSpPr>
        <p:spPr>
          <a:xfrm>
            <a:off x="7373924" y="2495968"/>
            <a:ext cx="1111794" cy="338554"/>
          </a:xfrm>
          <a:prstGeom prst="rect">
            <a:avLst/>
          </a:prstGeom>
          <a:noFill/>
        </p:spPr>
        <p:txBody>
          <a:bodyPr wrap="square" rtlCol="0">
            <a:spAutoFit/>
          </a:bodyPr>
          <a:lstStyle/>
          <a:p>
            <a:r>
              <a:rPr lang="en-US" sz="1600" dirty="0">
                <a:solidFill>
                  <a:schemeClr val="accent2"/>
                </a:solidFill>
              </a:rPr>
              <a:t>Jetson</a:t>
            </a:r>
            <a:endParaRPr lang="en-US" sz="2400" dirty="0">
              <a:solidFill>
                <a:schemeClr val="accent2"/>
              </a:solidFill>
            </a:endParaRPr>
          </a:p>
        </p:txBody>
      </p:sp>
      <p:grpSp>
        <p:nvGrpSpPr>
          <p:cNvPr id="73" name="Group 72">
            <a:extLst>
              <a:ext uri="{FF2B5EF4-FFF2-40B4-BE49-F238E27FC236}">
                <a16:creationId xmlns:a16="http://schemas.microsoft.com/office/drawing/2014/main" id="{FCEFA191-0429-7642-BD31-F0C0C0E7747C}"/>
              </a:ext>
            </a:extLst>
          </p:cNvPr>
          <p:cNvGrpSpPr/>
          <p:nvPr/>
        </p:nvGrpSpPr>
        <p:grpSpPr>
          <a:xfrm>
            <a:off x="9610395" y="3148580"/>
            <a:ext cx="1883573" cy="2245541"/>
            <a:chOff x="9534894" y="3031134"/>
            <a:chExt cx="1883573" cy="2245541"/>
          </a:xfrm>
        </p:grpSpPr>
        <p:grpSp>
          <p:nvGrpSpPr>
            <p:cNvPr id="40" name="Group 39">
              <a:extLst>
                <a:ext uri="{FF2B5EF4-FFF2-40B4-BE49-F238E27FC236}">
                  <a16:creationId xmlns:a16="http://schemas.microsoft.com/office/drawing/2014/main" id="{6BA4EB1E-2FE6-A04C-89B6-00ADAEE5D3A4}"/>
                </a:ext>
              </a:extLst>
            </p:cNvPr>
            <p:cNvGrpSpPr/>
            <p:nvPr/>
          </p:nvGrpSpPr>
          <p:grpSpPr>
            <a:xfrm>
              <a:off x="9839728" y="3186822"/>
              <a:ext cx="1281233" cy="866501"/>
              <a:chOff x="6379030" y="3130733"/>
              <a:chExt cx="1183078" cy="796834"/>
            </a:xfrm>
          </p:grpSpPr>
          <p:sp>
            <p:nvSpPr>
              <p:cNvPr id="41" name="Rounded Rectangle 40">
                <a:extLst>
                  <a:ext uri="{FF2B5EF4-FFF2-40B4-BE49-F238E27FC236}">
                    <a16:creationId xmlns:a16="http://schemas.microsoft.com/office/drawing/2014/main" id="{46C2AB1A-7328-1C45-BCDD-D1EB1855628B}"/>
                  </a:ext>
                </a:extLst>
              </p:cNvPr>
              <p:cNvSpPr/>
              <p:nvPr/>
            </p:nvSpPr>
            <p:spPr>
              <a:xfrm>
                <a:off x="6379030" y="3130733"/>
                <a:ext cx="1183078" cy="796834"/>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663323B-71AE-7F44-ABC7-3D8903687811}"/>
                  </a:ext>
                </a:extLst>
              </p:cNvPr>
              <p:cNvSpPr txBox="1"/>
              <p:nvPr/>
            </p:nvSpPr>
            <p:spPr>
              <a:xfrm>
                <a:off x="6424749" y="3163382"/>
                <a:ext cx="1091638" cy="764185"/>
              </a:xfrm>
              <a:prstGeom prst="rect">
                <a:avLst/>
              </a:prstGeom>
              <a:noFill/>
            </p:spPr>
            <p:txBody>
              <a:bodyPr wrap="square" rtlCol="0">
                <a:spAutoFit/>
              </a:bodyPr>
              <a:lstStyle/>
              <a:p>
                <a:pPr algn="ctr"/>
                <a:r>
                  <a:rPr lang="en-US" sz="2400" dirty="0">
                    <a:solidFill>
                      <a:schemeClr val="accent6">
                        <a:lumMod val="75000"/>
                      </a:schemeClr>
                    </a:solidFill>
                  </a:rPr>
                  <a:t>Sensors</a:t>
                </a:r>
              </a:p>
              <a:p>
                <a:pPr algn="ctr"/>
                <a:r>
                  <a:rPr lang="en-US" sz="2400" dirty="0">
                    <a:solidFill>
                      <a:schemeClr val="accent6">
                        <a:lumMod val="75000"/>
                      </a:schemeClr>
                    </a:solidFill>
                  </a:rPr>
                  <a:t>Node</a:t>
                </a:r>
              </a:p>
            </p:txBody>
          </p:sp>
        </p:grpSp>
        <p:grpSp>
          <p:nvGrpSpPr>
            <p:cNvPr id="43" name="Group 42">
              <a:extLst>
                <a:ext uri="{FF2B5EF4-FFF2-40B4-BE49-F238E27FC236}">
                  <a16:creationId xmlns:a16="http://schemas.microsoft.com/office/drawing/2014/main" id="{D8A307B2-6124-DE49-A779-68D6A70C6FAD}"/>
                </a:ext>
              </a:extLst>
            </p:cNvPr>
            <p:cNvGrpSpPr/>
            <p:nvPr/>
          </p:nvGrpSpPr>
          <p:grpSpPr>
            <a:xfrm>
              <a:off x="9767541" y="4284460"/>
              <a:ext cx="1535628" cy="866501"/>
              <a:chOff x="6251742" y="3130733"/>
              <a:chExt cx="1417983" cy="796834"/>
            </a:xfrm>
          </p:grpSpPr>
          <p:sp>
            <p:nvSpPr>
              <p:cNvPr id="44" name="Rounded Rectangle 43">
                <a:extLst>
                  <a:ext uri="{FF2B5EF4-FFF2-40B4-BE49-F238E27FC236}">
                    <a16:creationId xmlns:a16="http://schemas.microsoft.com/office/drawing/2014/main" id="{A036A3B8-A860-C747-B4DA-E7C77455F222}"/>
                  </a:ext>
                </a:extLst>
              </p:cNvPr>
              <p:cNvSpPr/>
              <p:nvPr/>
            </p:nvSpPr>
            <p:spPr>
              <a:xfrm>
                <a:off x="6343583" y="3130733"/>
                <a:ext cx="1218524" cy="796834"/>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16B9366-17D5-FC41-81D1-1A30F8109ABE}"/>
                  </a:ext>
                </a:extLst>
              </p:cNvPr>
              <p:cNvSpPr txBox="1"/>
              <p:nvPr/>
            </p:nvSpPr>
            <p:spPr>
              <a:xfrm>
                <a:off x="6251742" y="3163382"/>
                <a:ext cx="1417983" cy="764185"/>
              </a:xfrm>
              <a:prstGeom prst="rect">
                <a:avLst/>
              </a:prstGeom>
              <a:noFill/>
            </p:spPr>
            <p:txBody>
              <a:bodyPr wrap="square" rtlCol="0">
                <a:spAutoFit/>
              </a:bodyPr>
              <a:lstStyle/>
              <a:p>
                <a:pPr algn="ctr"/>
                <a:r>
                  <a:rPr lang="en-US" sz="2400" dirty="0">
                    <a:solidFill>
                      <a:schemeClr val="accent6">
                        <a:lumMod val="75000"/>
                      </a:schemeClr>
                    </a:solidFill>
                  </a:rPr>
                  <a:t>Actuators</a:t>
                </a:r>
              </a:p>
              <a:p>
                <a:pPr algn="ctr"/>
                <a:r>
                  <a:rPr lang="en-US" sz="2400" dirty="0">
                    <a:solidFill>
                      <a:schemeClr val="accent6">
                        <a:lumMod val="75000"/>
                      </a:schemeClr>
                    </a:solidFill>
                  </a:rPr>
                  <a:t>Node</a:t>
                </a:r>
              </a:p>
            </p:txBody>
          </p:sp>
        </p:grpSp>
        <p:sp>
          <p:nvSpPr>
            <p:cNvPr id="72" name="Rounded Rectangle 71">
              <a:extLst>
                <a:ext uri="{FF2B5EF4-FFF2-40B4-BE49-F238E27FC236}">
                  <a16:creationId xmlns:a16="http://schemas.microsoft.com/office/drawing/2014/main" id="{403E773B-05E5-264E-947A-13591355C17A}"/>
                </a:ext>
              </a:extLst>
            </p:cNvPr>
            <p:cNvSpPr/>
            <p:nvPr/>
          </p:nvSpPr>
          <p:spPr>
            <a:xfrm>
              <a:off x="9534894" y="3031134"/>
              <a:ext cx="1883573" cy="2245541"/>
            </a:xfrm>
            <a:prstGeom prst="round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grpSp>
      <p:sp>
        <p:nvSpPr>
          <p:cNvPr id="74" name="TextBox 73">
            <a:extLst>
              <a:ext uri="{FF2B5EF4-FFF2-40B4-BE49-F238E27FC236}">
                <a16:creationId xmlns:a16="http://schemas.microsoft.com/office/drawing/2014/main" id="{D336F64F-7C42-5B42-A137-6AC43A7B5BAF}"/>
              </a:ext>
            </a:extLst>
          </p:cNvPr>
          <p:cNvSpPr txBox="1"/>
          <p:nvPr/>
        </p:nvSpPr>
        <p:spPr>
          <a:xfrm>
            <a:off x="9658914" y="2801616"/>
            <a:ext cx="1335479" cy="369332"/>
          </a:xfrm>
          <a:prstGeom prst="rect">
            <a:avLst/>
          </a:prstGeom>
          <a:noFill/>
        </p:spPr>
        <p:txBody>
          <a:bodyPr wrap="square" rtlCol="0">
            <a:spAutoFit/>
          </a:bodyPr>
          <a:lstStyle/>
          <a:p>
            <a:r>
              <a:rPr lang="en-US" dirty="0">
                <a:solidFill>
                  <a:schemeClr val="accent4"/>
                </a:solidFill>
              </a:rPr>
              <a:t>Arduino</a:t>
            </a:r>
            <a:endParaRPr lang="en-US" sz="2400" dirty="0">
              <a:solidFill>
                <a:schemeClr val="accent4"/>
              </a:solidFill>
            </a:endParaRPr>
          </a:p>
        </p:txBody>
      </p:sp>
      <p:cxnSp>
        <p:nvCxnSpPr>
          <p:cNvPr id="76" name="Elbow Connector 75">
            <a:extLst>
              <a:ext uri="{FF2B5EF4-FFF2-40B4-BE49-F238E27FC236}">
                <a16:creationId xmlns:a16="http://schemas.microsoft.com/office/drawing/2014/main" id="{C9C111F2-1C46-4740-A048-CDAF3A6B9B51}"/>
              </a:ext>
            </a:extLst>
          </p:cNvPr>
          <p:cNvCxnSpPr>
            <a:stCxn id="55" idx="3"/>
            <a:endCxn id="54" idx="1"/>
          </p:cNvCxnSpPr>
          <p:nvPr/>
        </p:nvCxnSpPr>
        <p:spPr>
          <a:xfrm>
            <a:off x="6820923" y="3475103"/>
            <a:ext cx="878097" cy="614094"/>
          </a:xfrm>
          <a:prstGeom prst="bentConnector3">
            <a:avLst>
              <a:gd name="adj1" fmla="val 34714"/>
            </a:avLst>
          </a:prstGeom>
          <a:ln w="508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A4E9A761-454A-844A-8419-F1527E59216D}"/>
              </a:ext>
            </a:extLst>
          </p:cNvPr>
          <p:cNvCxnSpPr>
            <a:stCxn id="54" idx="3"/>
            <a:endCxn id="41" idx="1"/>
          </p:cNvCxnSpPr>
          <p:nvPr/>
        </p:nvCxnSpPr>
        <p:spPr>
          <a:xfrm flipV="1">
            <a:off x="8881227" y="3737519"/>
            <a:ext cx="1034002" cy="351678"/>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28314250-D150-424F-9825-BC1E7912767F}"/>
              </a:ext>
            </a:extLst>
          </p:cNvPr>
          <p:cNvCxnSpPr>
            <a:stCxn id="54" idx="3"/>
          </p:cNvCxnSpPr>
          <p:nvPr/>
        </p:nvCxnSpPr>
        <p:spPr>
          <a:xfrm>
            <a:off x="8881227" y="4089197"/>
            <a:ext cx="1083514" cy="782655"/>
          </a:xfrm>
          <a:prstGeom prst="bentConnector3">
            <a:avLst>
              <a:gd name="adj1" fmla="val 47677"/>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23449"/>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4254-0368-464F-8D9A-ED6EBA58F0FC}"/>
              </a:ext>
            </a:extLst>
          </p:cNvPr>
          <p:cNvSpPr>
            <a:spLocks noGrp="1"/>
          </p:cNvSpPr>
          <p:nvPr>
            <p:ph type="title"/>
          </p:nvPr>
        </p:nvSpPr>
        <p:spPr>
          <a:xfrm>
            <a:off x="1597152" y="365125"/>
            <a:ext cx="7656576" cy="1325563"/>
          </a:xfrm>
        </p:spPr>
        <p:txBody>
          <a:bodyPr/>
          <a:lstStyle/>
          <a:p>
            <a:r>
              <a:rPr lang="en-US" sz="4000" dirty="0"/>
              <a:t>ROS Architecture </a:t>
            </a:r>
            <a:br>
              <a:rPr lang="en-US" dirty="0"/>
            </a:br>
            <a:r>
              <a:rPr lang="en-US" sz="3200" dirty="0"/>
              <a:t>ROS Packages</a:t>
            </a:r>
            <a:endParaRPr lang="en-US" dirty="0"/>
          </a:p>
        </p:txBody>
      </p:sp>
      <p:sp>
        <p:nvSpPr>
          <p:cNvPr id="3" name="Content Placeholder 2">
            <a:extLst>
              <a:ext uri="{FF2B5EF4-FFF2-40B4-BE49-F238E27FC236}">
                <a16:creationId xmlns:a16="http://schemas.microsoft.com/office/drawing/2014/main" id="{2E7659E1-7643-F447-B62C-C7F715E39CE6}"/>
              </a:ext>
            </a:extLst>
          </p:cNvPr>
          <p:cNvSpPr>
            <a:spLocks noGrp="1"/>
          </p:cNvSpPr>
          <p:nvPr>
            <p:ph idx="4294967295"/>
          </p:nvPr>
        </p:nvSpPr>
        <p:spPr>
          <a:xfrm>
            <a:off x="838200" y="1825625"/>
            <a:ext cx="10515600" cy="1257329"/>
          </a:xfrm>
        </p:spPr>
        <p:txBody>
          <a:bodyPr vert="horz" lIns="91440" tIns="45720" rIns="91440" bIns="45720" rtlCol="0" anchor="t">
            <a:normAutofit/>
          </a:bodyPr>
          <a:lstStyle/>
          <a:p>
            <a:pPr algn="just"/>
            <a:r>
              <a:rPr lang="en-US" sz="2400" dirty="0"/>
              <a:t>Ros Packages are a way of organizing codes related between each other.</a:t>
            </a:r>
            <a:endParaRPr lang="en-US" sz="2400" dirty="0">
              <a:cs typeface="Calibri"/>
            </a:endParaRPr>
          </a:p>
          <a:p>
            <a:pPr algn="just"/>
            <a:r>
              <a:rPr lang="en-US" sz="2400" dirty="0"/>
              <a:t>The same way teachers are gathered within the Engineering school nodes are gathered in ROS packages </a:t>
            </a:r>
          </a:p>
        </p:txBody>
      </p:sp>
      <p:grpSp>
        <p:nvGrpSpPr>
          <p:cNvPr id="10" name="Group 9">
            <a:extLst>
              <a:ext uri="{FF2B5EF4-FFF2-40B4-BE49-F238E27FC236}">
                <a16:creationId xmlns:a16="http://schemas.microsoft.com/office/drawing/2014/main" id="{1DB8EB79-5CE4-BC4F-9C7C-65A80BCC0ED6}"/>
              </a:ext>
            </a:extLst>
          </p:cNvPr>
          <p:cNvGrpSpPr/>
          <p:nvPr/>
        </p:nvGrpSpPr>
        <p:grpSpPr>
          <a:xfrm>
            <a:off x="2054128" y="3429000"/>
            <a:ext cx="8083744" cy="1929468"/>
            <a:chOff x="1597151" y="2726422"/>
            <a:chExt cx="8083744" cy="1929468"/>
          </a:xfrm>
        </p:grpSpPr>
        <p:sp>
          <p:nvSpPr>
            <p:cNvPr id="9" name="Rounded Rectangle 8">
              <a:extLst>
                <a:ext uri="{FF2B5EF4-FFF2-40B4-BE49-F238E27FC236}">
                  <a16:creationId xmlns:a16="http://schemas.microsoft.com/office/drawing/2014/main" id="{ACD40BD4-C27C-8643-8355-64D93254041D}"/>
                </a:ext>
              </a:extLst>
            </p:cNvPr>
            <p:cNvSpPr/>
            <p:nvPr/>
          </p:nvSpPr>
          <p:spPr>
            <a:xfrm>
              <a:off x="1597152" y="3075584"/>
              <a:ext cx="3536910" cy="1580306"/>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5" name="TextBox 4">
              <a:extLst>
                <a:ext uri="{FF2B5EF4-FFF2-40B4-BE49-F238E27FC236}">
                  <a16:creationId xmlns:a16="http://schemas.microsoft.com/office/drawing/2014/main" id="{D9A1B721-A281-1F4E-9D1F-2C88EDF58A77}"/>
                </a:ext>
              </a:extLst>
            </p:cNvPr>
            <p:cNvSpPr txBox="1"/>
            <p:nvPr/>
          </p:nvSpPr>
          <p:spPr>
            <a:xfrm>
              <a:off x="1597151" y="2726422"/>
              <a:ext cx="2119172" cy="369332"/>
            </a:xfrm>
            <a:prstGeom prst="rect">
              <a:avLst/>
            </a:prstGeom>
            <a:noFill/>
          </p:spPr>
          <p:txBody>
            <a:bodyPr wrap="square" rtlCol="0">
              <a:spAutoFit/>
            </a:bodyPr>
            <a:lstStyle/>
            <a:p>
              <a:r>
                <a:rPr lang="en-US" dirty="0"/>
                <a:t>Engineering School </a:t>
              </a:r>
            </a:p>
          </p:txBody>
        </p:sp>
        <p:sp>
          <p:nvSpPr>
            <p:cNvPr id="8" name="Rounded Rectangle 7">
              <a:extLst>
                <a:ext uri="{FF2B5EF4-FFF2-40B4-BE49-F238E27FC236}">
                  <a16:creationId xmlns:a16="http://schemas.microsoft.com/office/drawing/2014/main" id="{C157209F-64C7-7E40-9867-5037B86EEAC6}"/>
                </a:ext>
              </a:extLst>
            </p:cNvPr>
            <p:cNvSpPr/>
            <p:nvPr/>
          </p:nvSpPr>
          <p:spPr>
            <a:xfrm>
              <a:off x="3481835" y="3233707"/>
              <a:ext cx="1282706" cy="523246"/>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rPr>
                <a:t>MACE</a:t>
              </a:r>
            </a:p>
          </p:txBody>
        </p:sp>
        <p:sp>
          <p:nvSpPr>
            <p:cNvPr id="12" name="Rounded Rectangle 11">
              <a:extLst>
                <a:ext uri="{FF2B5EF4-FFF2-40B4-BE49-F238E27FC236}">
                  <a16:creationId xmlns:a16="http://schemas.microsoft.com/office/drawing/2014/main" id="{5AA4CD52-CF1D-974C-BD93-15D14F6DCB33}"/>
                </a:ext>
              </a:extLst>
            </p:cNvPr>
            <p:cNvSpPr/>
            <p:nvPr/>
          </p:nvSpPr>
          <p:spPr>
            <a:xfrm>
              <a:off x="1897532" y="3238998"/>
              <a:ext cx="1270892" cy="503448"/>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rPr>
                <a:t>EEE</a:t>
              </a:r>
            </a:p>
          </p:txBody>
        </p:sp>
        <p:sp>
          <p:nvSpPr>
            <p:cNvPr id="13" name="Rounded Rectangle 12">
              <a:extLst>
                <a:ext uri="{FF2B5EF4-FFF2-40B4-BE49-F238E27FC236}">
                  <a16:creationId xmlns:a16="http://schemas.microsoft.com/office/drawing/2014/main" id="{3CC6CA0B-64FF-0B4B-852E-E71D2488038B}"/>
                </a:ext>
              </a:extLst>
            </p:cNvPr>
            <p:cNvSpPr/>
            <p:nvPr/>
          </p:nvSpPr>
          <p:spPr>
            <a:xfrm>
              <a:off x="3491439" y="3906941"/>
              <a:ext cx="1273102" cy="517955"/>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rPr>
                <a:t>ChemEng</a:t>
              </a:r>
            </a:p>
          </p:txBody>
        </p:sp>
        <p:sp>
          <p:nvSpPr>
            <p:cNvPr id="14" name="Rounded Rectangle 13">
              <a:extLst>
                <a:ext uri="{FF2B5EF4-FFF2-40B4-BE49-F238E27FC236}">
                  <a16:creationId xmlns:a16="http://schemas.microsoft.com/office/drawing/2014/main" id="{95AF100A-5381-7245-86C0-B164EE222644}"/>
                </a:ext>
              </a:extLst>
            </p:cNvPr>
            <p:cNvSpPr/>
            <p:nvPr/>
          </p:nvSpPr>
          <p:spPr>
            <a:xfrm>
              <a:off x="1897532" y="3906942"/>
              <a:ext cx="1273102" cy="503448"/>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rPr>
                <a:t>CompSci</a:t>
              </a:r>
            </a:p>
          </p:txBody>
        </p:sp>
        <p:sp>
          <p:nvSpPr>
            <p:cNvPr id="16" name="Rounded Rectangle 15">
              <a:extLst>
                <a:ext uri="{FF2B5EF4-FFF2-40B4-BE49-F238E27FC236}">
                  <a16:creationId xmlns:a16="http://schemas.microsoft.com/office/drawing/2014/main" id="{A592C382-34C4-324B-9FD3-9981A92A81EF}"/>
                </a:ext>
              </a:extLst>
            </p:cNvPr>
            <p:cNvSpPr/>
            <p:nvPr/>
          </p:nvSpPr>
          <p:spPr>
            <a:xfrm>
              <a:off x="6447386" y="3075584"/>
              <a:ext cx="3233509" cy="1580306"/>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7" name="TextBox 16">
              <a:extLst>
                <a:ext uri="{FF2B5EF4-FFF2-40B4-BE49-F238E27FC236}">
                  <a16:creationId xmlns:a16="http://schemas.microsoft.com/office/drawing/2014/main" id="{F6DD26E2-8E69-D94C-93D8-1B18B07DA5EF}"/>
                </a:ext>
              </a:extLst>
            </p:cNvPr>
            <p:cNvSpPr txBox="1"/>
            <p:nvPr/>
          </p:nvSpPr>
          <p:spPr>
            <a:xfrm>
              <a:off x="6447385" y="2726422"/>
              <a:ext cx="2119172" cy="369332"/>
            </a:xfrm>
            <a:prstGeom prst="rect">
              <a:avLst/>
            </a:prstGeom>
            <a:noFill/>
          </p:spPr>
          <p:txBody>
            <a:bodyPr wrap="square" rtlCol="0">
              <a:spAutoFit/>
            </a:bodyPr>
            <a:lstStyle/>
            <a:p>
              <a:r>
                <a:rPr lang="en-US" dirty="0"/>
                <a:t>Camera Package </a:t>
              </a:r>
            </a:p>
          </p:txBody>
        </p:sp>
        <p:sp>
          <p:nvSpPr>
            <p:cNvPr id="18" name="Rounded Rectangle 17">
              <a:extLst>
                <a:ext uri="{FF2B5EF4-FFF2-40B4-BE49-F238E27FC236}">
                  <a16:creationId xmlns:a16="http://schemas.microsoft.com/office/drawing/2014/main" id="{0A519640-0259-3E49-A3CD-B22D2BDA276C}"/>
                </a:ext>
              </a:extLst>
            </p:cNvPr>
            <p:cNvSpPr/>
            <p:nvPr/>
          </p:nvSpPr>
          <p:spPr>
            <a:xfrm>
              <a:off x="8266174" y="3228417"/>
              <a:ext cx="1214782" cy="533827"/>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rPr>
                <a:t>Video </a:t>
              </a:r>
            </a:p>
            <a:p>
              <a:pPr algn="ctr"/>
              <a:r>
                <a:rPr lang="en-US" sz="1600" dirty="0">
                  <a:solidFill>
                    <a:schemeClr val="accent6"/>
                  </a:solidFill>
                </a:rPr>
                <a:t>recording</a:t>
              </a:r>
            </a:p>
          </p:txBody>
        </p:sp>
        <p:sp>
          <p:nvSpPr>
            <p:cNvPr id="19" name="Rounded Rectangle 18">
              <a:extLst>
                <a:ext uri="{FF2B5EF4-FFF2-40B4-BE49-F238E27FC236}">
                  <a16:creationId xmlns:a16="http://schemas.microsoft.com/office/drawing/2014/main" id="{2B96CE4D-839A-A64D-AEA4-8086BA3F9818}"/>
                </a:ext>
              </a:extLst>
            </p:cNvPr>
            <p:cNvSpPr/>
            <p:nvPr/>
          </p:nvSpPr>
          <p:spPr>
            <a:xfrm>
              <a:off x="6663876" y="3228419"/>
              <a:ext cx="1288887" cy="533828"/>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rPr>
                <a:t>Data acquisition</a:t>
              </a:r>
              <a:endParaRPr lang="en-US" dirty="0">
                <a:solidFill>
                  <a:schemeClr val="accent6"/>
                </a:solidFill>
              </a:endParaRPr>
            </a:p>
          </p:txBody>
        </p:sp>
        <p:sp>
          <p:nvSpPr>
            <p:cNvPr id="21" name="Rounded Rectangle 20">
              <a:extLst>
                <a:ext uri="{FF2B5EF4-FFF2-40B4-BE49-F238E27FC236}">
                  <a16:creationId xmlns:a16="http://schemas.microsoft.com/office/drawing/2014/main" id="{4FE18CD8-F804-C548-9015-A7BDA9EAC300}"/>
                </a:ext>
              </a:extLst>
            </p:cNvPr>
            <p:cNvSpPr/>
            <p:nvPr/>
          </p:nvSpPr>
          <p:spPr>
            <a:xfrm>
              <a:off x="6663876" y="3934174"/>
              <a:ext cx="1214783" cy="533828"/>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accent6"/>
                  </a:solidFill>
                </a:rPr>
                <a:t>Video display</a:t>
              </a:r>
              <a:endParaRPr lang="en-US" sz="1600" dirty="0">
                <a:solidFill>
                  <a:schemeClr val="accent6"/>
                </a:solidFill>
              </a:endParaRPr>
            </a:p>
          </p:txBody>
        </p:sp>
      </p:grpSp>
    </p:spTree>
    <p:extLst>
      <p:ext uri="{BB962C8B-B14F-4D97-AF65-F5344CB8AC3E}">
        <p14:creationId xmlns:p14="http://schemas.microsoft.com/office/powerpoint/2010/main" val="721672227"/>
      </p:ext>
    </p:extLst>
  </p:cSld>
  <p:clrMapOvr>
    <a:masterClrMapping/>
  </p:clrMapOvr>
  <mc:AlternateContent xmlns:mc="http://schemas.openxmlformats.org/markup-compatibility/2006" xmlns:p14="http://schemas.microsoft.com/office/powerpoint/2010/main">
    <mc:Choice Requires="p14">
      <p:transition spd="slow" p14:dur="2000" advTm="170"/>
    </mc:Choice>
    <mc:Fallback xmlns="">
      <p:transition spd="slow" advTm="17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sz="4000" dirty="0"/>
              <a:t>ROS Code</a:t>
            </a:r>
            <a:br>
              <a:rPr lang="en-US" dirty="0"/>
            </a:br>
            <a:r>
              <a:rPr lang="en-US" sz="3200" dirty="0"/>
              <a:t>Talker and listener framework</a:t>
            </a:r>
            <a:endParaRPr lang="en-US" dirty="0"/>
          </a:p>
        </p:txBody>
      </p:sp>
      <p:pic>
        <p:nvPicPr>
          <p:cNvPr id="4" name="Picture 3" descr="A picture containing diagram&#10;&#10;Description automatically generated">
            <a:extLst>
              <a:ext uri="{FF2B5EF4-FFF2-40B4-BE49-F238E27FC236}">
                <a16:creationId xmlns:a16="http://schemas.microsoft.com/office/drawing/2014/main" id="{90CC5CAB-21FB-1742-B9F4-735AF3833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763" y="2421965"/>
            <a:ext cx="7531070" cy="1898242"/>
          </a:xfrm>
          <a:prstGeom prst="rect">
            <a:avLst/>
          </a:prstGeom>
        </p:spPr>
      </p:pic>
      <p:sp>
        <p:nvSpPr>
          <p:cNvPr id="5" name="TextBox 4">
            <a:extLst>
              <a:ext uri="{FF2B5EF4-FFF2-40B4-BE49-F238E27FC236}">
                <a16:creationId xmlns:a16="http://schemas.microsoft.com/office/drawing/2014/main" id="{6F41D645-BAB6-6542-B1F6-DBC4DEDD50AF}"/>
              </a:ext>
            </a:extLst>
          </p:cNvPr>
          <p:cNvSpPr txBox="1"/>
          <p:nvPr/>
        </p:nvSpPr>
        <p:spPr>
          <a:xfrm>
            <a:off x="3911074" y="5051484"/>
            <a:ext cx="4369851" cy="461665"/>
          </a:xfrm>
          <a:prstGeom prst="rect">
            <a:avLst/>
          </a:prstGeom>
          <a:noFill/>
        </p:spPr>
        <p:txBody>
          <a:bodyPr wrap="none" rtlCol="0">
            <a:spAutoFit/>
          </a:bodyPr>
          <a:lstStyle/>
          <a:p>
            <a:r>
              <a:rPr lang="en-US" sz="2400" dirty="0"/>
              <a:t>Simplest communication scheme.</a:t>
            </a:r>
          </a:p>
        </p:txBody>
      </p:sp>
    </p:spTree>
    <p:extLst>
      <p:ext uri="{BB962C8B-B14F-4D97-AF65-F5344CB8AC3E}">
        <p14:creationId xmlns:p14="http://schemas.microsoft.com/office/powerpoint/2010/main" val="1695345830"/>
      </p:ext>
    </p:extLst>
  </p:cSld>
  <p:clrMapOvr>
    <a:masterClrMapping/>
  </p:clrMapOvr>
  <mc:AlternateContent xmlns:mc="http://schemas.openxmlformats.org/markup-compatibility/2006" xmlns:p14="http://schemas.microsoft.com/office/powerpoint/2010/main">
    <mc:Choice Requires="p14">
      <p:transition spd="slow" p14:dur="2000" advTm="176"/>
    </mc:Choice>
    <mc:Fallback xmlns="">
      <p:transition spd="slow" advTm="17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picture containing diagram&#10;&#10;Description automatically generated">
            <a:extLst>
              <a:ext uri="{FF2B5EF4-FFF2-40B4-BE49-F238E27FC236}">
                <a16:creationId xmlns:a16="http://schemas.microsoft.com/office/drawing/2014/main" id="{8A8ADC9A-8091-497F-B892-F3FE94EA3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251" y="260358"/>
            <a:ext cx="4632378" cy="1167613"/>
          </a:xfrm>
          <a:prstGeom prst="rect">
            <a:avLst/>
          </a:prstGeom>
        </p:spPr>
      </p:pic>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sz="4000" dirty="0"/>
              <a:t>ROS Code</a:t>
            </a:r>
            <a:br>
              <a:rPr lang="en-US" dirty="0"/>
            </a:br>
            <a:r>
              <a:rPr lang="en-US" sz="3200" dirty="0"/>
              <a:t>Talker</a:t>
            </a:r>
            <a:endParaRPr lang="en-US" dirty="0"/>
          </a:p>
        </p:txBody>
      </p:sp>
      <p:sp>
        <p:nvSpPr>
          <p:cNvPr id="9" name="TextBox 8">
            <a:extLst>
              <a:ext uri="{FF2B5EF4-FFF2-40B4-BE49-F238E27FC236}">
                <a16:creationId xmlns:a16="http://schemas.microsoft.com/office/drawing/2014/main" id="{943A72FA-95A4-EC4D-90B2-9D59C06065D2}"/>
              </a:ext>
            </a:extLst>
          </p:cNvPr>
          <p:cNvSpPr txBox="1"/>
          <p:nvPr/>
        </p:nvSpPr>
        <p:spPr>
          <a:xfrm>
            <a:off x="635758" y="1690688"/>
            <a:ext cx="6922873" cy="3785652"/>
          </a:xfrm>
          <a:prstGeom prst="rect">
            <a:avLst/>
          </a:prstGeom>
          <a:noFill/>
        </p:spPr>
        <p:txBody>
          <a:bodyPr wrap="square">
            <a:spAutoFit/>
          </a:bodyPr>
          <a:lstStyle/>
          <a:p>
            <a:r>
              <a:rPr lang="en-GB" sz="1600" dirty="0">
                <a:solidFill>
                  <a:srgbClr val="808080"/>
                </a:solidFill>
                <a:effectLst/>
                <a:latin typeface="Consolas" panose="020B0609020204030204" pitchFamily="49" charset="0"/>
              </a:rPr>
              <a:t>#!/usr/bin/env python</a:t>
            </a:r>
            <a:br>
              <a:rPr lang="en-GB" sz="1600" dirty="0">
                <a:solidFill>
                  <a:srgbClr val="808080"/>
                </a:solidFill>
                <a:effectLst/>
                <a:latin typeface="Consolas" panose="020B0609020204030204" pitchFamily="49" charset="0"/>
              </a:rPr>
            </a:br>
            <a:r>
              <a:rPr lang="en-GB" sz="1600" dirty="0">
                <a:solidFill>
                  <a:srgbClr val="CC7832"/>
                </a:solidFill>
                <a:effectLst/>
                <a:latin typeface="Consolas" panose="020B0609020204030204" pitchFamily="49" charset="0"/>
              </a:rPr>
              <a:t>import </a:t>
            </a:r>
            <a:r>
              <a:rPr lang="en-GB" sz="1600" dirty="0" err="1">
                <a:latin typeface="Consolas" panose="020B0609020204030204" pitchFamily="49" charset="0"/>
              </a:rPr>
              <a:t>rospy</a:t>
            </a:r>
            <a:br>
              <a:rPr lang="en-GB" sz="1600" dirty="0">
                <a:latin typeface="Consolas" panose="020B0609020204030204" pitchFamily="49" charset="0"/>
              </a:rPr>
            </a:br>
            <a:r>
              <a:rPr lang="en-GB" sz="1600" dirty="0">
                <a:solidFill>
                  <a:srgbClr val="CC7832"/>
                </a:solidFill>
                <a:effectLst/>
                <a:latin typeface="Consolas" panose="020B0609020204030204" pitchFamily="49" charset="0"/>
              </a:rPr>
              <a:t>from </a:t>
            </a:r>
            <a:r>
              <a:rPr lang="en-GB" sz="1600" dirty="0">
                <a:latin typeface="Consolas" panose="020B0609020204030204" pitchFamily="49" charset="0"/>
              </a:rPr>
              <a:t>std_msgs.msg </a:t>
            </a:r>
            <a:r>
              <a:rPr lang="en-GB" sz="1600" dirty="0">
                <a:solidFill>
                  <a:srgbClr val="CC7832"/>
                </a:solidFill>
                <a:effectLst/>
                <a:latin typeface="Consolas" panose="020B0609020204030204" pitchFamily="49" charset="0"/>
              </a:rPr>
              <a:t>import </a:t>
            </a:r>
            <a:r>
              <a:rPr lang="en-GB" sz="1600" dirty="0">
                <a:latin typeface="Consolas" panose="020B0609020204030204" pitchFamily="49" charset="0"/>
              </a:rPr>
              <a:t>String</a:t>
            </a:r>
          </a:p>
          <a:p>
            <a:r>
              <a:rPr lang="en-GB" sz="1600" dirty="0">
                <a:latin typeface="Consolas" panose="020B0609020204030204" pitchFamily="49" charset="0"/>
              </a:rPr>
              <a:t>    </a:t>
            </a:r>
            <a:br>
              <a:rPr lang="en-GB" sz="1600" dirty="0">
                <a:latin typeface="Consolas" panose="020B0609020204030204" pitchFamily="49" charset="0"/>
              </a:rPr>
            </a:br>
            <a:r>
              <a:rPr lang="en-GB" sz="1600" dirty="0">
                <a:solidFill>
                  <a:srgbClr val="CC7832"/>
                </a:solidFill>
                <a:effectLst/>
                <a:latin typeface="Consolas" panose="020B0609020204030204" pitchFamily="49" charset="0"/>
              </a:rPr>
              <a:t>if </a:t>
            </a:r>
            <a:r>
              <a:rPr lang="en-GB" sz="1600" dirty="0">
                <a:latin typeface="Consolas" panose="020B0609020204030204" pitchFamily="49" charset="0"/>
              </a:rPr>
              <a:t>__name__ == </a:t>
            </a:r>
            <a:r>
              <a:rPr lang="en-GB" sz="1600" dirty="0">
                <a:solidFill>
                  <a:srgbClr val="6A8759"/>
                </a:solidFill>
                <a:effectLst/>
                <a:latin typeface="Consolas" panose="020B0609020204030204" pitchFamily="49" charset="0"/>
              </a:rPr>
              <a:t>'__main__'</a:t>
            </a:r>
            <a:r>
              <a:rPr lang="en-GB" sz="1600" dirty="0">
                <a:latin typeface="Consolas" panose="020B0609020204030204" pitchFamily="49" charset="0"/>
              </a:rPr>
              <a:t>:</a:t>
            </a:r>
            <a:br>
              <a:rPr lang="en-GB" sz="1600" dirty="0">
                <a:latin typeface="Consolas" panose="020B0609020204030204" pitchFamily="49" charset="0"/>
              </a:rPr>
            </a:br>
            <a:r>
              <a:rPr lang="en-GB" sz="1600" dirty="0">
                <a:latin typeface="Consolas" panose="020B0609020204030204" pitchFamily="49" charset="0"/>
              </a:rPr>
              <a:t>    pub = </a:t>
            </a:r>
            <a:r>
              <a:rPr lang="en-GB" sz="1600" dirty="0" err="1">
                <a:latin typeface="Consolas" panose="020B0609020204030204" pitchFamily="49" charset="0"/>
              </a:rPr>
              <a:t>rospy.Publisher</a:t>
            </a:r>
            <a:r>
              <a:rPr lang="en-GB" sz="1600" dirty="0">
                <a:latin typeface="Consolas" panose="020B0609020204030204" pitchFamily="49" charset="0"/>
              </a:rPr>
              <a:t>(</a:t>
            </a:r>
            <a:r>
              <a:rPr lang="en-GB" sz="1600" dirty="0">
                <a:solidFill>
                  <a:srgbClr val="6A8759"/>
                </a:solidFill>
                <a:latin typeface="Consolas" panose="020B0609020204030204" pitchFamily="49" charset="0"/>
              </a:rPr>
              <a:t>"chatter"</a:t>
            </a:r>
            <a:r>
              <a:rPr lang="en-GB" sz="1600" dirty="0">
                <a:solidFill>
                  <a:srgbClr val="CC7832"/>
                </a:solidFill>
                <a:latin typeface="Consolas" panose="020B0609020204030204" pitchFamily="49" charset="0"/>
              </a:rPr>
              <a:t>, </a:t>
            </a:r>
            <a:r>
              <a:rPr lang="en-GB" sz="1600" dirty="0">
                <a:latin typeface="Consolas" panose="020B0609020204030204" pitchFamily="49" charset="0"/>
              </a:rPr>
              <a:t>String</a:t>
            </a:r>
            <a:r>
              <a:rPr lang="en-GB" sz="1600" dirty="0">
                <a:solidFill>
                  <a:srgbClr val="CC7832"/>
                </a:solidFill>
                <a:latin typeface="Consolas" panose="020B0609020204030204" pitchFamily="49" charset="0"/>
              </a:rPr>
              <a:t>, </a:t>
            </a:r>
            <a:r>
              <a:rPr lang="en-GB" sz="1600" dirty="0" err="1">
                <a:solidFill>
                  <a:srgbClr val="AA4926"/>
                </a:solidFill>
                <a:latin typeface="Consolas" panose="020B0609020204030204" pitchFamily="49" charset="0"/>
              </a:rPr>
              <a:t>queue_size</a:t>
            </a:r>
            <a:r>
              <a:rPr lang="en-GB" sz="1600" dirty="0">
                <a:latin typeface="Consolas" panose="020B0609020204030204" pitchFamily="49" charset="0"/>
              </a:rPr>
              <a:t>=</a:t>
            </a:r>
            <a:r>
              <a:rPr lang="en-GB" sz="1600" dirty="0">
                <a:solidFill>
                  <a:srgbClr val="6897BB"/>
                </a:solidFill>
                <a:latin typeface="Consolas" panose="020B0609020204030204" pitchFamily="49" charset="0"/>
              </a:rPr>
              <a:t>10</a:t>
            </a:r>
            <a:r>
              <a:rPr lang="en-GB" sz="1600" dirty="0">
                <a:latin typeface="Consolas" panose="020B0609020204030204" pitchFamily="49" charset="0"/>
              </a:rPr>
              <a:t>)</a:t>
            </a:r>
            <a:br>
              <a:rPr lang="en-GB" sz="1600" dirty="0">
                <a:latin typeface="Consolas" panose="020B0609020204030204" pitchFamily="49" charset="0"/>
              </a:rPr>
            </a:br>
            <a:r>
              <a:rPr lang="en-GB" sz="1600" dirty="0">
                <a:latin typeface="Consolas" panose="020B0609020204030204" pitchFamily="49" charset="0"/>
              </a:rPr>
              <a:t>    </a:t>
            </a:r>
            <a:r>
              <a:rPr lang="en-GB" sz="1600" dirty="0" err="1">
                <a:latin typeface="Consolas" panose="020B0609020204030204" pitchFamily="49" charset="0"/>
              </a:rPr>
              <a:t>rospy.init_node</a:t>
            </a:r>
            <a:r>
              <a:rPr lang="en-GB" sz="1600" dirty="0">
                <a:latin typeface="Consolas" panose="020B0609020204030204" pitchFamily="49" charset="0"/>
              </a:rPr>
              <a:t>(</a:t>
            </a:r>
            <a:r>
              <a:rPr lang="en-GB" sz="1600" dirty="0">
                <a:solidFill>
                  <a:srgbClr val="6A8759"/>
                </a:solidFill>
                <a:latin typeface="Consolas" panose="020B0609020204030204" pitchFamily="49" charset="0"/>
              </a:rPr>
              <a:t>"talker"</a:t>
            </a:r>
            <a:r>
              <a:rPr lang="en-GB" sz="1600" dirty="0">
                <a:latin typeface="Consolas" panose="020B0609020204030204" pitchFamily="49" charset="0"/>
              </a:rPr>
              <a:t>)</a:t>
            </a:r>
            <a:br>
              <a:rPr lang="en-GB" sz="1600" dirty="0">
                <a:latin typeface="Consolas" panose="020B0609020204030204" pitchFamily="49" charset="0"/>
              </a:rPr>
            </a:br>
            <a:r>
              <a:rPr lang="en-GB" sz="1600" dirty="0">
                <a:latin typeface="Consolas" panose="020B0609020204030204" pitchFamily="49" charset="0"/>
              </a:rPr>
              <a:t>    rate = </a:t>
            </a:r>
            <a:r>
              <a:rPr lang="en-GB" sz="1600" dirty="0" err="1">
                <a:latin typeface="Consolas" panose="020B0609020204030204" pitchFamily="49" charset="0"/>
              </a:rPr>
              <a:t>rospy.Rate</a:t>
            </a:r>
            <a:r>
              <a:rPr lang="en-GB" sz="1600" dirty="0">
                <a:latin typeface="Consolas" panose="020B0609020204030204" pitchFamily="49" charset="0"/>
              </a:rPr>
              <a:t>(</a:t>
            </a:r>
            <a:r>
              <a:rPr lang="en-GB" sz="1600" dirty="0">
                <a:solidFill>
                  <a:srgbClr val="6897BB"/>
                </a:solidFill>
                <a:latin typeface="Consolas" panose="020B0609020204030204" pitchFamily="49" charset="0"/>
              </a:rPr>
              <a:t>10</a:t>
            </a:r>
            <a:r>
              <a:rPr lang="en-GB" sz="1600" dirty="0">
                <a:latin typeface="Consolas" panose="020B0609020204030204" pitchFamily="49" charset="0"/>
              </a:rPr>
              <a:t>)</a:t>
            </a:r>
          </a:p>
          <a:p>
            <a:br>
              <a:rPr lang="en-GB" sz="1600" dirty="0">
                <a:latin typeface="Consolas" panose="020B0609020204030204" pitchFamily="49" charset="0"/>
              </a:rPr>
            </a:br>
            <a:r>
              <a:rPr lang="en-GB" sz="1600" dirty="0">
                <a:latin typeface="Consolas" panose="020B0609020204030204" pitchFamily="49" charset="0"/>
              </a:rPr>
              <a:t>    </a:t>
            </a:r>
            <a:r>
              <a:rPr lang="en-GB" sz="1600" dirty="0">
                <a:solidFill>
                  <a:srgbClr val="CC7832"/>
                </a:solidFill>
                <a:latin typeface="Consolas" panose="020B0609020204030204" pitchFamily="49" charset="0"/>
              </a:rPr>
              <a:t>while not </a:t>
            </a:r>
            <a:r>
              <a:rPr lang="en-GB" sz="1600" dirty="0" err="1">
                <a:latin typeface="Consolas" panose="020B0609020204030204" pitchFamily="49" charset="0"/>
              </a:rPr>
              <a:t>rospy.is_shutdown</a:t>
            </a:r>
            <a:r>
              <a:rPr lang="en-GB" sz="1600" dirty="0">
                <a:latin typeface="Consolas" panose="020B0609020204030204" pitchFamily="49" charset="0"/>
              </a:rPr>
              <a:t>():</a:t>
            </a:r>
            <a:br>
              <a:rPr lang="en-GB" sz="1600" dirty="0">
                <a:latin typeface="Consolas" panose="020B0609020204030204" pitchFamily="49" charset="0"/>
              </a:rPr>
            </a:br>
            <a:r>
              <a:rPr lang="en-GB" sz="1600" dirty="0">
                <a:latin typeface="Consolas" panose="020B0609020204030204" pitchFamily="49" charset="0"/>
              </a:rPr>
              <a:t>        </a:t>
            </a:r>
            <a:r>
              <a:rPr lang="en-GB" sz="1600" dirty="0" err="1">
                <a:latin typeface="Consolas" panose="020B0609020204030204" pitchFamily="49" charset="0"/>
              </a:rPr>
              <a:t>hello_str</a:t>
            </a:r>
            <a:r>
              <a:rPr lang="en-GB" sz="1600" dirty="0">
                <a:latin typeface="Consolas" panose="020B0609020204030204" pitchFamily="49" charset="0"/>
              </a:rPr>
              <a:t> = </a:t>
            </a:r>
            <a:r>
              <a:rPr lang="en-GB" sz="1600" dirty="0">
                <a:solidFill>
                  <a:srgbClr val="6A8759"/>
                </a:solidFill>
                <a:latin typeface="Consolas" panose="020B0609020204030204" pitchFamily="49" charset="0"/>
              </a:rPr>
              <a:t>"hello world %s" </a:t>
            </a:r>
            <a:r>
              <a:rPr lang="en-GB" sz="1600" dirty="0">
                <a:latin typeface="Consolas" panose="020B0609020204030204" pitchFamily="49" charset="0"/>
              </a:rPr>
              <a:t>% </a:t>
            </a:r>
            <a:r>
              <a:rPr lang="en-GB" sz="1600" dirty="0" err="1">
                <a:latin typeface="Consolas" panose="020B0609020204030204" pitchFamily="49" charset="0"/>
              </a:rPr>
              <a:t>rospy.get_time</a:t>
            </a:r>
            <a:r>
              <a:rPr lang="en-GB" sz="1600" dirty="0">
                <a:latin typeface="Consolas" panose="020B0609020204030204" pitchFamily="49" charset="0"/>
              </a:rPr>
              <a:t>()</a:t>
            </a:r>
            <a:br>
              <a:rPr lang="en-GB" sz="1600" dirty="0">
                <a:latin typeface="Consolas" panose="020B0609020204030204" pitchFamily="49" charset="0"/>
              </a:rPr>
            </a:br>
            <a:r>
              <a:rPr lang="en-GB" sz="1600" dirty="0">
                <a:latin typeface="Consolas" panose="020B0609020204030204" pitchFamily="49" charset="0"/>
              </a:rPr>
              <a:t>        </a:t>
            </a:r>
            <a:r>
              <a:rPr lang="en-GB" sz="1600" dirty="0" err="1">
                <a:latin typeface="Consolas" panose="020B0609020204030204" pitchFamily="49" charset="0"/>
              </a:rPr>
              <a:t>pub.publish</a:t>
            </a:r>
            <a:r>
              <a:rPr lang="en-GB" sz="1600" dirty="0">
                <a:latin typeface="Consolas" panose="020B0609020204030204" pitchFamily="49" charset="0"/>
              </a:rPr>
              <a:t>(</a:t>
            </a:r>
            <a:r>
              <a:rPr lang="en-GB" sz="1600" dirty="0" err="1">
                <a:latin typeface="Consolas" panose="020B0609020204030204" pitchFamily="49" charset="0"/>
              </a:rPr>
              <a:t>hello_str</a:t>
            </a:r>
            <a:r>
              <a:rPr lang="en-GB" sz="1600" dirty="0">
                <a:latin typeface="Consolas" panose="020B0609020204030204" pitchFamily="49" charset="0"/>
              </a:rPr>
              <a:t>)</a:t>
            </a:r>
            <a:br>
              <a:rPr lang="en-GB" sz="1600" dirty="0">
                <a:latin typeface="Consolas" panose="020B0609020204030204" pitchFamily="49" charset="0"/>
              </a:rPr>
            </a:br>
            <a:r>
              <a:rPr lang="en-GB" sz="1600" dirty="0">
                <a:latin typeface="Consolas" panose="020B0609020204030204" pitchFamily="49" charset="0"/>
              </a:rPr>
              <a:t>        </a:t>
            </a:r>
          </a:p>
          <a:p>
            <a:r>
              <a:rPr lang="en-GB" sz="1600" dirty="0">
                <a:latin typeface="Consolas" panose="020B0609020204030204" pitchFamily="49" charset="0"/>
              </a:rPr>
              <a:t>	</a:t>
            </a:r>
            <a:r>
              <a:rPr lang="en-GB" sz="1600" dirty="0" err="1">
                <a:latin typeface="Consolas" panose="020B0609020204030204" pitchFamily="49" charset="0"/>
              </a:rPr>
              <a:t>rate.sleep</a:t>
            </a:r>
            <a:r>
              <a:rPr lang="en-GB" sz="1600" dirty="0">
                <a:latin typeface="Consolas" panose="020B0609020204030204" pitchFamily="49" charset="0"/>
              </a:rPr>
              <a:t>()</a:t>
            </a:r>
          </a:p>
          <a:p>
            <a:endParaRPr lang="en-US" sz="1600" dirty="0">
              <a:latin typeface="Consolas" panose="020B0609020204030204" pitchFamily="49" charset="0"/>
            </a:endParaRPr>
          </a:p>
        </p:txBody>
      </p:sp>
      <p:sp>
        <p:nvSpPr>
          <p:cNvPr id="4" name="TextBox 3">
            <a:extLst>
              <a:ext uri="{FF2B5EF4-FFF2-40B4-BE49-F238E27FC236}">
                <a16:creationId xmlns:a16="http://schemas.microsoft.com/office/drawing/2014/main" id="{170685D5-1410-493F-BF8A-8C3D6BFE0225}"/>
              </a:ext>
            </a:extLst>
          </p:cNvPr>
          <p:cNvSpPr txBox="1"/>
          <p:nvPr/>
        </p:nvSpPr>
        <p:spPr>
          <a:xfrm>
            <a:off x="7799929" y="5476340"/>
            <a:ext cx="6922873" cy="1107996"/>
          </a:xfrm>
          <a:prstGeom prst="rect">
            <a:avLst/>
          </a:prstGeom>
          <a:noFill/>
        </p:spPr>
        <p:txBody>
          <a:bodyPr wrap="square">
            <a:spAutoFit/>
          </a:bodyPr>
          <a:lstStyle/>
          <a:p>
            <a:r>
              <a:rPr lang="en-US" b="1" dirty="0"/>
              <a:t>Terminal Commands</a:t>
            </a:r>
          </a:p>
          <a:p>
            <a:pPr lvl="1"/>
            <a:r>
              <a:rPr lang="en-US" sz="1600" b="1" dirty="0" err="1">
                <a:latin typeface="Consolas" panose="020B0609020204030204" pitchFamily="49" charset="0"/>
              </a:rPr>
              <a:t>roscore</a:t>
            </a:r>
            <a:endParaRPr lang="en-US" sz="1600" b="1" dirty="0">
              <a:latin typeface="Consolas" panose="020B0609020204030204" pitchFamily="49" charset="0"/>
            </a:endParaRPr>
          </a:p>
          <a:p>
            <a:pPr lvl="1"/>
            <a:r>
              <a:rPr lang="en-US" sz="1600" b="1" dirty="0" err="1">
                <a:latin typeface="Consolas" panose="020B0609020204030204" pitchFamily="49" charset="0"/>
              </a:rPr>
              <a:t>rosrun</a:t>
            </a:r>
            <a:r>
              <a:rPr lang="en-US" sz="1600" b="1" dirty="0">
                <a:latin typeface="Consolas" panose="020B0609020204030204" pitchFamily="49" charset="0"/>
              </a:rPr>
              <a:t> </a:t>
            </a:r>
            <a:r>
              <a:rPr lang="en-US" sz="1600" b="1" dirty="0" err="1">
                <a:latin typeface="Consolas" panose="020B0609020204030204" pitchFamily="49" charset="0"/>
              </a:rPr>
              <a:t>basic_comms</a:t>
            </a:r>
            <a:r>
              <a:rPr lang="en-US" sz="1600" b="1" dirty="0">
                <a:latin typeface="Consolas" panose="020B0609020204030204" pitchFamily="49" charset="0"/>
              </a:rPr>
              <a:t> talker.py</a:t>
            </a:r>
          </a:p>
          <a:p>
            <a:pPr lvl="1"/>
            <a:r>
              <a:rPr lang="en-US" sz="1600" b="1" dirty="0" err="1">
                <a:latin typeface="Consolas" panose="020B0609020204030204" pitchFamily="49" charset="0"/>
              </a:rPr>
              <a:t>rostopic</a:t>
            </a:r>
            <a:r>
              <a:rPr lang="en-US" sz="1600" b="1" dirty="0">
                <a:latin typeface="Consolas" panose="020B0609020204030204" pitchFamily="49" charset="0"/>
              </a:rPr>
              <a:t> echo /chatter</a:t>
            </a:r>
          </a:p>
        </p:txBody>
      </p:sp>
      <p:sp>
        <p:nvSpPr>
          <p:cNvPr id="5" name="TextBox 4">
            <a:extLst>
              <a:ext uri="{FF2B5EF4-FFF2-40B4-BE49-F238E27FC236}">
                <a16:creationId xmlns:a16="http://schemas.microsoft.com/office/drawing/2014/main" id="{8AA542D7-70DE-458B-9D21-AF38F75DFE18}"/>
              </a:ext>
            </a:extLst>
          </p:cNvPr>
          <p:cNvSpPr txBox="1"/>
          <p:nvPr/>
        </p:nvSpPr>
        <p:spPr>
          <a:xfrm>
            <a:off x="930634" y="5730942"/>
            <a:ext cx="6922873" cy="615553"/>
          </a:xfrm>
          <a:prstGeom prst="rect">
            <a:avLst/>
          </a:prstGeom>
          <a:noFill/>
        </p:spPr>
        <p:txBody>
          <a:bodyPr wrap="square">
            <a:spAutoFit/>
          </a:bodyPr>
          <a:lstStyle/>
          <a:p>
            <a:r>
              <a:rPr lang="en-US" b="1" dirty="0">
                <a:latin typeface="Consolas" panose="020B0609020204030204" pitchFamily="49" charset="0"/>
              </a:rPr>
              <a:t>File Location</a:t>
            </a:r>
          </a:p>
          <a:p>
            <a:pPr lvl="1"/>
            <a:r>
              <a:rPr lang="en-US" sz="1600" b="1" dirty="0">
                <a:latin typeface="Consolas" panose="020B0609020204030204" pitchFamily="49" charset="0"/>
              </a:rPr>
              <a:t>home/catkin_ws/src/chatter/src/talker.py</a:t>
            </a:r>
          </a:p>
        </p:txBody>
      </p:sp>
      <p:grpSp>
        <p:nvGrpSpPr>
          <p:cNvPr id="37" name="Group 36">
            <a:extLst>
              <a:ext uri="{FF2B5EF4-FFF2-40B4-BE49-F238E27FC236}">
                <a16:creationId xmlns:a16="http://schemas.microsoft.com/office/drawing/2014/main" id="{D25F737D-40D5-4905-86F6-F47A58DF7F4E}"/>
              </a:ext>
            </a:extLst>
          </p:cNvPr>
          <p:cNvGrpSpPr/>
          <p:nvPr/>
        </p:nvGrpSpPr>
        <p:grpSpPr>
          <a:xfrm>
            <a:off x="2119423" y="2244328"/>
            <a:ext cx="3976577" cy="3195192"/>
            <a:chOff x="7824214" y="1875354"/>
            <a:chExt cx="3976577" cy="3195192"/>
          </a:xfrm>
        </p:grpSpPr>
        <p:sp>
          <p:nvSpPr>
            <p:cNvPr id="3" name="TextBox 2">
              <a:extLst>
                <a:ext uri="{FF2B5EF4-FFF2-40B4-BE49-F238E27FC236}">
                  <a16:creationId xmlns:a16="http://schemas.microsoft.com/office/drawing/2014/main" id="{95709019-CAF3-46F8-BAC7-3FBC35A40A9C}"/>
                </a:ext>
              </a:extLst>
            </p:cNvPr>
            <p:cNvSpPr txBox="1"/>
            <p:nvPr/>
          </p:nvSpPr>
          <p:spPr>
            <a:xfrm>
              <a:off x="7824214" y="1875354"/>
              <a:ext cx="3976577" cy="369332"/>
            </a:xfrm>
            <a:prstGeom prst="rect">
              <a:avLst/>
            </a:prstGeom>
            <a:noFill/>
            <a:ln w="28575">
              <a:solidFill>
                <a:srgbClr val="0070C0"/>
              </a:solidFill>
            </a:ln>
          </p:spPr>
          <p:txBody>
            <a:bodyPr wrap="square" rtlCol="0">
              <a:spAutoFit/>
            </a:bodyPr>
            <a:lstStyle/>
            <a:p>
              <a:pPr algn="ctr"/>
              <a:r>
                <a:rPr lang="en-GB" dirty="0"/>
                <a:t>Setup environment and import libraries</a:t>
              </a:r>
            </a:p>
          </p:txBody>
        </p:sp>
        <p:sp>
          <p:nvSpPr>
            <p:cNvPr id="7" name="TextBox 6">
              <a:extLst>
                <a:ext uri="{FF2B5EF4-FFF2-40B4-BE49-F238E27FC236}">
                  <a16:creationId xmlns:a16="http://schemas.microsoft.com/office/drawing/2014/main" id="{1BB61461-8F70-4EF7-A9A6-F0734A5F9EF8}"/>
                </a:ext>
              </a:extLst>
            </p:cNvPr>
            <p:cNvSpPr txBox="1"/>
            <p:nvPr/>
          </p:nvSpPr>
          <p:spPr>
            <a:xfrm>
              <a:off x="7824214" y="3092394"/>
              <a:ext cx="3976577" cy="369332"/>
            </a:xfrm>
            <a:prstGeom prst="rect">
              <a:avLst/>
            </a:prstGeom>
            <a:noFill/>
            <a:ln w="28575">
              <a:solidFill>
                <a:srgbClr val="C00000"/>
              </a:solidFill>
            </a:ln>
          </p:spPr>
          <p:txBody>
            <a:bodyPr wrap="square" rtlCol="0">
              <a:spAutoFit/>
            </a:bodyPr>
            <a:lstStyle/>
            <a:p>
              <a:pPr algn="ctr"/>
              <a:r>
                <a:rPr lang="en-GB" dirty="0"/>
                <a:t>Create variables and setup node</a:t>
              </a:r>
            </a:p>
          </p:txBody>
        </p:sp>
        <p:sp>
          <p:nvSpPr>
            <p:cNvPr id="8" name="TextBox 7">
              <a:extLst>
                <a:ext uri="{FF2B5EF4-FFF2-40B4-BE49-F238E27FC236}">
                  <a16:creationId xmlns:a16="http://schemas.microsoft.com/office/drawing/2014/main" id="{B3D4EAB0-47DA-4316-81C9-E5D9B0192A89}"/>
                </a:ext>
              </a:extLst>
            </p:cNvPr>
            <p:cNvSpPr txBox="1"/>
            <p:nvPr/>
          </p:nvSpPr>
          <p:spPr>
            <a:xfrm>
              <a:off x="8818359" y="3962550"/>
              <a:ext cx="1988290" cy="369332"/>
            </a:xfrm>
            <a:prstGeom prst="rect">
              <a:avLst/>
            </a:prstGeom>
            <a:noFill/>
            <a:ln w="28575">
              <a:solidFill>
                <a:srgbClr val="00B050"/>
              </a:solidFill>
            </a:ln>
          </p:spPr>
          <p:txBody>
            <a:bodyPr wrap="square" rtlCol="0">
              <a:spAutoFit/>
            </a:bodyPr>
            <a:lstStyle/>
            <a:p>
              <a:pPr algn="ctr"/>
              <a:r>
                <a:rPr lang="en-GB" dirty="0"/>
                <a:t>Publish message</a:t>
              </a:r>
            </a:p>
          </p:txBody>
        </p:sp>
        <p:sp>
          <p:nvSpPr>
            <p:cNvPr id="10" name="TextBox 9">
              <a:extLst>
                <a:ext uri="{FF2B5EF4-FFF2-40B4-BE49-F238E27FC236}">
                  <a16:creationId xmlns:a16="http://schemas.microsoft.com/office/drawing/2014/main" id="{F022A5A6-E29E-4B67-9AB9-8B73856C8662}"/>
                </a:ext>
              </a:extLst>
            </p:cNvPr>
            <p:cNvSpPr txBox="1"/>
            <p:nvPr/>
          </p:nvSpPr>
          <p:spPr>
            <a:xfrm>
              <a:off x="8775151" y="4701214"/>
              <a:ext cx="2074700" cy="369332"/>
            </a:xfrm>
            <a:prstGeom prst="rect">
              <a:avLst/>
            </a:prstGeom>
            <a:noFill/>
            <a:ln w="28575">
              <a:solidFill>
                <a:srgbClr val="7030A0"/>
              </a:solidFill>
            </a:ln>
          </p:spPr>
          <p:txBody>
            <a:bodyPr wrap="square" rtlCol="0">
              <a:spAutoFit/>
            </a:bodyPr>
            <a:lstStyle/>
            <a:p>
              <a:pPr algn="ctr"/>
              <a:r>
                <a:rPr lang="en-GB" dirty="0"/>
                <a:t>Wait to run again</a:t>
              </a:r>
            </a:p>
          </p:txBody>
        </p:sp>
        <p:cxnSp>
          <p:nvCxnSpPr>
            <p:cNvPr id="11" name="Straight Arrow Connector 10">
              <a:extLst>
                <a:ext uri="{FF2B5EF4-FFF2-40B4-BE49-F238E27FC236}">
                  <a16:creationId xmlns:a16="http://schemas.microsoft.com/office/drawing/2014/main" id="{93128178-8337-411F-A1F3-542CC1A5D4B3}"/>
                </a:ext>
              </a:extLst>
            </p:cNvPr>
            <p:cNvCxnSpPr>
              <a:stCxn id="3" idx="2"/>
              <a:endCxn id="7" idx="0"/>
            </p:cNvCxnSpPr>
            <p:nvPr/>
          </p:nvCxnSpPr>
          <p:spPr>
            <a:xfrm>
              <a:off x="9812503" y="2244686"/>
              <a:ext cx="0" cy="847708"/>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E65AFB-7EEE-433E-AFD5-981808E72C00}"/>
                </a:ext>
              </a:extLst>
            </p:cNvPr>
            <p:cNvCxnSpPr>
              <a:cxnSpLocks/>
              <a:stCxn id="7" idx="2"/>
              <a:endCxn id="8" idx="0"/>
            </p:cNvCxnSpPr>
            <p:nvPr/>
          </p:nvCxnSpPr>
          <p:spPr>
            <a:xfrm>
              <a:off x="9812503" y="3461726"/>
              <a:ext cx="1" cy="500824"/>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DD0E64-1DB0-4320-B186-B7E2C3D459BE}"/>
                </a:ext>
              </a:extLst>
            </p:cNvPr>
            <p:cNvCxnSpPr>
              <a:cxnSpLocks/>
              <a:stCxn id="8" idx="2"/>
              <a:endCxn id="10" idx="0"/>
            </p:cNvCxnSpPr>
            <p:nvPr/>
          </p:nvCxnSpPr>
          <p:spPr>
            <a:xfrm flipH="1">
              <a:off x="9812501" y="4331882"/>
              <a:ext cx="3" cy="369332"/>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73401EF-B56F-4C42-94D6-7839B5AC6022}"/>
                </a:ext>
              </a:extLst>
            </p:cNvPr>
            <p:cNvCxnSpPr>
              <a:cxnSpLocks/>
              <a:endCxn id="8" idx="3"/>
            </p:cNvCxnSpPr>
            <p:nvPr/>
          </p:nvCxnSpPr>
          <p:spPr>
            <a:xfrm flipH="1">
              <a:off x="10806649" y="4147216"/>
              <a:ext cx="548923" cy="0"/>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3D75330-CDF1-429E-80BD-AE770422F1E3}"/>
                </a:ext>
              </a:extLst>
            </p:cNvPr>
            <p:cNvCxnSpPr>
              <a:cxnSpLocks/>
              <a:stCxn id="10" idx="3"/>
            </p:cNvCxnSpPr>
            <p:nvPr/>
          </p:nvCxnSpPr>
          <p:spPr>
            <a:xfrm flipV="1">
              <a:off x="10849851" y="4885879"/>
              <a:ext cx="505721" cy="1"/>
            </a:xfrm>
            <a:prstGeom prst="line">
              <a:avLst/>
            </a:prstGeom>
            <a:ln w="5715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85CC0A6-CA27-4F0B-9918-CD84E5B61537}"/>
                </a:ext>
              </a:extLst>
            </p:cNvPr>
            <p:cNvCxnSpPr>
              <a:cxnSpLocks/>
            </p:cNvCxnSpPr>
            <p:nvPr/>
          </p:nvCxnSpPr>
          <p:spPr>
            <a:xfrm flipV="1">
              <a:off x="11355572" y="4147216"/>
              <a:ext cx="0" cy="738663"/>
            </a:xfrm>
            <a:prstGeom prst="line">
              <a:avLst/>
            </a:prstGeom>
            <a:ln w="57150">
              <a:solidFill>
                <a:srgbClr val="77B903"/>
              </a:solidFill>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2374D9E9-7A5E-45A4-A717-8DE1E5C1ED17}"/>
              </a:ext>
            </a:extLst>
          </p:cNvPr>
          <p:cNvSpPr/>
          <p:nvPr/>
        </p:nvSpPr>
        <p:spPr>
          <a:xfrm>
            <a:off x="656789" y="4899033"/>
            <a:ext cx="6726985" cy="26867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B183AFAB-7195-4F86-B6A8-C43DE1BCFE8B}"/>
              </a:ext>
            </a:extLst>
          </p:cNvPr>
          <p:cNvSpPr/>
          <p:nvPr/>
        </p:nvSpPr>
        <p:spPr>
          <a:xfrm>
            <a:off x="635757" y="3939223"/>
            <a:ext cx="6748019" cy="7853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320C6B5-AC85-4A08-AC6A-F703DA5A5148}"/>
              </a:ext>
            </a:extLst>
          </p:cNvPr>
          <p:cNvSpPr/>
          <p:nvPr/>
        </p:nvSpPr>
        <p:spPr>
          <a:xfrm>
            <a:off x="635758" y="2675424"/>
            <a:ext cx="6748021" cy="10237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61416644-19FC-4B22-832E-67C96AA1A89C}"/>
              </a:ext>
            </a:extLst>
          </p:cNvPr>
          <p:cNvSpPr/>
          <p:nvPr/>
        </p:nvSpPr>
        <p:spPr>
          <a:xfrm>
            <a:off x="635759" y="1740763"/>
            <a:ext cx="6748020" cy="76017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4F9ADB2-5E2E-4B30-BC4C-155CC9C489C2}"/>
              </a:ext>
            </a:extLst>
          </p:cNvPr>
          <p:cNvSpPr txBox="1"/>
          <p:nvPr/>
        </p:nvSpPr>
        <p:spPr>
          <a:xfrm>
            <a:off x="6950699" y="1357356"/>
            <a:ext cx="1869949" cy="369332"/>
          </a:xfrm>
          <a:prstGeom prst="rect">
            <a:avLst/>
          </a:prstGeom>
          <a:noFill/>
        </p:spPr>
        <p:txBody>
          <a:bodyPr wrap="square" rtlCol="0">
            <a:spAutoFit/>
          </a:bodyPr>
          <a:lstStyle/>
          <a:p>
            <a:r>
              <a:rPr lang="en-GB" dirty="0" err="1">
                <a:latin typeface="Consolas" panose="020B0609020204030204" pitchFamily="49" charset="0"/>
              </a:rPr>
              <a:t>rostopic</a:t>
            </a:r>
            <a:r>
              <a:rPr lang="en-GB" dirty="0">
                <a:latin typeface="Consolas" panose="020B0609020204030204" pitchFamily="49" charset="0"/>
              </a:rPr>
              <a:t> echo</a:t>
            </a:r>
          </a:p>
        </p:txBody>
      </p:sp>
      <p:cxnSp>
        <p:nvCxnSpPr>
          <p:cNvPr id="14" name="Connector: Elbow 13">
            <a:extLst>
              <a:ext uri="{FF2B5EF4-FFF2-40B4-BE49-F238E27FC236}">
                <a16:creationId xmlns:a16="http://schemas.microsoft.com/office/drawing/2014/main" id="{027AB077-C2D0-4B83-A9AB-5BD5DF451F35}"/>
              </a:ext>
            </a:extLst>
          </p:cNvPr>
          <p:cNvCxnSpPr>
            <a:cxnSpLocks/>
            <a:endCxn id="6" idx="1"/>
          </p:cNvCxnSpPr>
          <p:nvPr/>
        </p:nvCxnSpPr>
        <p:spPr>
          <a:xfrm>
            <a:off x="6251043" y="898294"/>
            <a:ext cx="699656" cy="6437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764D9FB-93E6-4DFE-935B-1B4B5F691FA8}"/>
              </a:ext>
            </a:extLst>
          </p:cNvPr>
          <p:cNvSpPr/>
          <p:nvPr/>
        </p:nvSpPr>
        <p:spPr>
          <a:xfrm>
            <a:off x="6950699" y="494505"/>
            <a:ext cx="1915521" cy="893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801203640"/>
      </p:ext>
    </p:extLst>
  </p:cSld>
  <p:clrMapOvr>
    <a:masterClrMapping/>
  </p:clrMapOvr>
  <mc:AlternateContent xmlns:mc="http://schemas.openxmlformats.org/markup-compatibility/2006" xmlns:p14="http://schemas.microsoft.com/office/powerpoint/2010/main">
    <mc:Choice Requires="p14">
      <p:transition spd="slow" p14:dur="2000" advTm="1054"/>
    </mc:Choice>
    <mc:Fallback xmlns="">
      <p:transition spd="slow" advTm="10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25000" decel="25000" fill="hold" nodeType="clickEffect">
                                  <p:stCondLst>
                                    <p:cond delay="0"/>
                                  </p:stCondLst>
                                  <p:childTnLst>
                                    <p:animMotion origin="layout" path="M 1.04167E-6 4.81481E-6 L 0.46628 -0.0426 " pathEditMode="relative" rAng="0" ptsTypes="AA">
                                      <p:cBhvr>
                                        <p:cTn id="6" dur="2000" fill="hold"/>
                                        <p:tgtEl>
                                          <p:spTgt spid="37"/>
                                        </p:tgtEl>
                                        <p:attrNameLst>
                                          <p:attrName>ppt_x</p:attrName>
                                          <p:attrName>ppt_y</p:attrName>
                                        </p:attrNameLst>
                                      </p:cBhvr>
                                      <p:rCtr x="23307" y="-2130"/>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fade">
                                      <p:cBhvr>
                                        <p:cTn id="34" dur="500"/>
                                        <p:tgtEl>
                                          <p:spTgt spid="9">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41"/>
                                        </p:tgtEl>
                                      </p:cBhvr>
                                    </p:animEffect>
                                    <p:set>
                                      <p:cBhvr>
                                        <p:cTn id="63" dur="1" fill="hold">
                                          <p:stCondLst>
                                            <p:cond delay="499"/>
                                          </p:stCondLst>
                                        </p:cTn>
                                        <p:tgtEl>
                                          <p:spTgt spid="41"/>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40"/>
                                        </p:tgtEl>
                                      </p:cBhvr>
                                    </p:animEffect>
                                    <p:set>
                                      <p:cBhvr>
                                        <p:cTn id="66" dur="1" fill="hold">
                                          <p:stCondLst>
                                            <p:cond delay="499"/>
                                          </p:stCondLst>
                                        </p:cTn>
                                        <p:tgtEl>
                                          <p:spTgt spid="40"/>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9"/>
                                        </p:tgtEl>
                                      </p:cBhvr>
                                    </p:animEffect>
                                    <p:set>
                                      <p:cBhvr>
                                        <p:cTn id="69" dur="1" fill="hold">
                                          <p:stCondLst>
                                            <p:cond delay="499"/>
                                          </p:stCondLst>
                                        </p:cTn>
                                        <p:tgtEl>
                                          <p:spTgt spid="3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8"/>
                                        </p:tgtEl>
                                      </p:cBhvr>
                                    </p:animEffect>
                                    <p:set>
                                      <p:cBhvr>
                                        <p:cTn id="7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4" grpId="0"/>
      <p:bldP spid="5" grpId="0"/>
      <p:bldP spid="38" grpId="0" animBg="1"/>
      <p:bldP spid="38" grpId="1" animBg="1"/>
      <p:bldP spid="39" grpId="0" animBg="1"/>
      <p:bldP spid="39" grpId="1" animBg="1"/>
      <p:bldP spid="40" grpId="0" animBg="1"/>
      <p:bldP spid="40" grpId="1" animBg="1"/>
      <p:bldP spid="41" grpId="0" animBg="1"/>
      <p:bldP spid="41" grpId="1" animBg="1"/>
      <p:bldP spid="6" grpId="0"/>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sz="4000" dirty="0"/>
              <a:t>ROS Code</a:t>
            </a:r>
            <a:br>
              <a:rPr lang="en-US" dirty="0"/>
            </a:br>
            <a:r>
              <a:rPr lang="en-US" sz="3200" dirty="0"/>
              <a:t>Listener</a:t>
            </a:r>
            <a:endParaRPr lang="en-US" dirty="0"/>
          </a:p>
        </p:txBody>
      </p:sp>
      <p:sp>
        <p:nvSpPr>
          <p:cNvPr id="8" name="TextBox 7">
            <a:extLst>
              <a:ext uri="{FF2B5EF4-FFF2-40B4-BE49-F238E27FC236}">
                <a16:creationId xmlns:a16="http://schemas.microsoft.com/office/drawing/2014/main" id="{4AEA6165-A9C4-BD46-AD4A-7B6E40E175EA}"/>
              </a:ext>
            </a:extLst>
          </p:cNvPr>
          <p:cNvSpPr txBox="1"/>
          <p:nvPr/>
        </p:nvSpPr>
        <p:spPr>
          <a:xfrm>
            <a:off x="635757" y="1747688"/>
            <a:ext cx="8197768" cy="3046988"/>
          </a:xfrm>
          <a:prstGeom prst="rect">
            <a:avLst/>
          </a:prstGeom>
          <a:noFill/>
        </p:spPr>
        <p:txBody>
          <a:bodyPr wrap="square">
            <a:spAutoFit/>
          </a:bodyPr>
          <a:lstStyle/>
          <a:p>
            <a:r>
              <a:rPr lang="en-GB" sz="1600" dirty="0">
                <a:solidFill>
                  <a:srgbClr val="808080"/>
                </a:solidFill>
                <a:effectLst/>
                <a:latin typeface="Consolas" panose="020B0609020204030204" pitchFamily="49" charset="0"/>
              </a:rPr>
              <a:t>#!/usr/bin/env python</a:t>
            </a:r>
            <a:br>
              <a:rPr lang="en-GB" sz="1600" dirty="0">
                <a:solidFill>
                  <a:srgbClr val="808080"/>
                </a:solidFill>
                <a:effectLst/>
                <a:latin typeface="Consolas" panose="020B0609020204030204" pitchFamily="49" charset="0"/>
              </a:rPr>
            </a:br>
            <a:r>
              <a:rPr lang="en-GB" sz="1600" dirty="0">
                <a:solidFill>
                  <a:srgbClr val="CC7832"/>
                </a:solidFill>
                <a:effectLst/>
                <a:latin typeface="Consolas" panose="020B0609020204030204" pitchFamily="49" charset="0"/>
              </a:rPr>
              <a:t>import </a:t>
            </a:r>
            <a:r>
              <a:rPr lang="en-GB" sz="1600" dirty="0" err="1">
                <a:latin typeface="Consolas" panose="020B0609020204030204" pitchFamily="49" charset="0"/>
              </a:rPr>
              <a:t>rospy</a:t>
            </a:r>
            <a:br>
              <a:rPr lang="en-GB" sz="1600" dirty="0">
                <a:latin typeface="Consolas" panose="020B0609020204030204" pitchFamily="49" charset="0"/>
              </a:rPr>
            </a:br>
            <a:r>
              <a:rPr lang="en-GB" sz="1600" dirty="0">
                <a:solidFill>
                  <a:srgbClr val="CC7832"/>
                </a:solidFill>
                <a:effectLst/>
                <a:latin typeface="Consolas" panose="020B0609020204030204" pitchFamily="49" charset="0"/>
              </a:rPr>
              <a:t>from </a:t>
            </a:r>
            <a:r>
              <a:rPr lang="en-GB" sz="1600" dirty="0">
                <a:latin typeface="Consolas" panose="020B0609020204030204" pitchFamily="49" charset="0"/>
              </a:rPr>
              <a:t>std_msgs.msg </a:t>
            </a:r>
            <a:r>
              <a:rPr lang="en-GB" sz="1600" dirty="0">
                <a:solidFill>
                  <a:srgbClr val="CC7832"/>
                </a:solidFill>
                <a:effectLst/>
                <a:latin typeface="Consolas" panose="020B0609020204030204" pitchFamily="49" charset="0"/>
              </a:rPr>
              <a:t>import </a:t>
            </a:r>
            <a:r>
              <a:rPr lang="en-GB" sz="1600" dirty="0">
                <a:latin typeface="Consolas" panose="020B0609020204030204" pitchFamily="49" charset="0"/>
              </a:rPr>
              <a:t>String</a:t>
            </a:r>
          </a:p>
          <a:p>
            <a:br>
              <a:rPr lang="en-GB" sz="1600" dirty="0">
                <a:latin typeface="Consolas" panose="020B0609020204030204" pitchFamily="49" charset="0"/>
              </a:rPr>
            </a:br>
            <a:r>
              <a:rPr lang="en-GB" sz="1600" dirty="0">
                <a:solidFill>
                  <a:srgbClr val="CC7832"/>
                </a:solidFill>
                <a:effectLst/>
                <a:latin typeface="Consolas" panose="020B0609020204030204" pitchFamily="49" charset="0"/>
              </a:rPr>
              <a:t>def </a:t>
            </a:r>
            <a:r>
              <a:rPr lang="en-GB" sz="1600" dirty="0">
                <a:solidFill>
                  <a:srgbClr val="FFC66D"/>
                </a:solidFill>
                <a:effectLst/>
                <a:latin typeface="Consolas" panose="020B0609020204030204" pitchFamily="49" charset="0"/>
              </a:rPr>
              <a:t>callback</a:t>
            </a:r>
            <a:r>
              <a:rPr lang="en-GB" sz="1600" dirty="0">
                <a:latin typeface="Consolas" panose="020B0609020204030204" pitchFamily="49" charset="0"/>
              </a:rPr>
              <a:t>(</a:t>
            </a:r>
            <a:r>
              <a:rPr lang="en-GB" sz="1600" dirty="0" err="1">
                <a:latin typeface="Consolas" panose="020B0609020204030204" pitchFamily="49" charset="0"/>
              </a:rPr>
              <a:t>msg</a:t>
            </a:r>
            <a:r>
              <a:rPr lang="en-GB" sz="1600" dirty="0">
                <a:latin typeface="Consolas" panose="020B0609020204030204" pitchFamily="49" charset="0"/>
              </a:rPr>
              <a:t>):</a:t>
            </a:r>
            <a:br>
              <a:rPr lang="en-GB" sz="1600" dirty="0">
                <a:latin typeface="Consolas" panose="020B0609020204030204" pitchFamily="49" charset="0"/>
              </a:rPr>
            </a:br>
            <a:r>
              <a:rPr lang="en-GB" sz="1600" dirty="0">
                <a:latin typeface="Consolas" panose="020B0609020204030204" pitchFamily="49" charset="0"/>
              </a:rPr>
              <a:t>    </a:t>
            </a:r>
            <a:r>
              <a:rPr lang="en-GB" sz="1600" dirty="0" err="1">
                <a:latin typeface="Consolas" panose="020B0609020204030204" pitchFamily="49" charset="0"/>
              </a:rPr>
              <a:t>rospy.loginfo</a:t>
            </a:r>
            <a:r>
              <a:rPr lang="en-GB" sz="1600" dirty="0">
                <a:latin typeface="Consolas" panose="020B0609020204030204" pitchFamily="49" charset="0"/>
              </a:rPr>
              <a:t>(</a:t>
            </a:r>
            <a:r>
              <a:rPr lang="en-GB" sz="1600" dirty="0">
                <a:solidFill>
                  <a:srgbClr val="6A8759"/>
                </a:solidFill>
                <a:effectLst/>
                <a:latin typeface="Consolas" panose="020B0609020204030204" pitchFamily="49" charset="0"/>
              </a:rPr>
              <a:t>"I heard %s"</a:t>
            </a:r>
            <a:r>
              <a:rPr lang="en-GB" sz="1600" dirty="0">
                <a:solidFill>
                  <a:srgbClr val="CC7832"/>
                </a:solidFill>
                <a:effectLst/>
                <a:latin typeface="Consolas" panose="020B0609020204030204" pitchFamily="49" charset="0"/>
              </a:rPr>
              <a:t>, </a:t>
            </a:r>
            <a:r>
              <a:rPr lang="en-GB" sz="1600" dirty="0" err="1">
                <a:latin typeface="Consolas" panose="020B0609020204030204" pitchFamily="49" charset="0"/>
              </a:rPr>
              <a:t>msg.data</a:t>
            </a:r>
            <a:r>
              <a:rPr lang="en-GB" sz="1600" dirty="0">
                <a:latin typeface="Consolas" panose="020B0609020204030204" pitchFamily="49" charset="0"/>
              </a:rPr>
              <a:t>)</a:t>
            </a:r>
          </a:p>
          <a:p>
            <a:br>
              <a:rPr lang="en-GB" sz="1600" dirty="0">
                <a:latin typeface="Consolas" panose="020B0609020204030204" pitchFamily="49" charset="0"/>
              </a:rPr>
            </a:br>
            <a:r>
              <a:rPr lang="en-GB" sz="1600" dirty="0">
                <a:solidFill>
                  <a:srgbClr val="CC7832"/>
                </a:solidFill>
                <a:effectLst/>
                <a:latin typeface="Consolas" panose="020B0609020204030204" pitchFamily="49" charset="0"/>
              </a:rPr>
              <a:t>if </a:t>
            </a:r>
            <a:r>
              <a:rPr lang="en-GB" sz="1600" dirty="0">
                <a:latin typeface="Consolas" panose="020B0609020204030204" pitchFamily="49" charset="0"/>
              </a:rPr>
              <a:t>__name__ == </a:t>
            </a:r>
            <a:r>
              <a:rPr lang="en-GB" sz="1600" dirty="0">
                <a:solidFill>
                  <a:srgbClr val="6A8759"/>
                </a:solidFill>
                <a:effectLst/>
                <a:latin typeface="Consolas" panose="020B0609020204030204" pitchFamily="49" charset="0"/>
              </a:rPr>
              <a:t>'__main__'</a:t>
            </a:r>
            <a:r>
              <a:rPr lang="en-GB" sz="1600" dirty="0">
                <a:latin typeface="Consolas" panose="020B0609020204030204" pitchFamily="49" charset="0"/>
              </a:rPr>
              <a:t>:</a:t>
            </a:r>
            <a:br>
              <a:rPr lang="en-GB" sz="1600" dirty="0">
                <a:latin typeface="Consolas" panose="020B0609020204030204" pitchFamily="49" charset="0"/>
              </a:rPr>
            </a:br>
            <a:r>
              <a:rPr lang="en-GB" sz="1600" dirty="0">
                <a:latin typeface="Consolas" panose="020B0609020204030204" pitchFamily="49" charset="0"/>
              </a:rPr>
              <a:t>    </a:t>
            </a:r>
            <a:r>
              <a:rPr lang="en-GB" sz="1600" dirty="0" err="1">
                <a:latin typeface="Consolas" panose="020B0609020204030204" pitchFamily="49" charset="0"/>
              </a:rPr>
              <a:t>rospy.init_node</a:t>
            </a:r>
            <a:r>
              <a:rPr lang="en-GB" sz="1600" dirty="0">
                <a:latin typeface="Consolas" panose="020B0609020204030204" pitchFamily="49" charset="0"/>
              </a:rPr>
              <a:t>(</a:t>
            </a:r>
            <a:r>
              <a:rPr lang="en-GB" sz="1600" dirty="0">
                <a:solidFill>
                  <a:srgbClr val="6A8759"/>
                </a:solidFill>
                <a:latin typeface="Consolas" panose="020B0609020204030204" pitchFamily="49" charset="0"/>
              </a:rPr>
              <a:t>'listener'</a:t>
            </a:r>
            <a:r>
              <a:rPr lang="en-GB" sz="1600" dirty="0">
                <a:latin typeface="Consolas" panose="020B0609020204030204" pitchFamily="49" charset="0"/>
              </a:rPr>
              <a:t>)</a:t>
            </a:r>
            <a:br>
              <a:rPr lang="en-GB" sz="1600" dirty="0">
                <a:latin typeface="Consolas" panose="020B0609020204030204" pitchFamily="49" charset="0"/>
              </a:rPr>
            </a:br>
            <a:r>
              <a:rPr lang="en-GB" sz="1600" dirty="0">
                <a:latin typeface="Consolas" panose="020B0609020204030204" pitchFamily="49" charset="0"/>
              </a:rPr>
              <a:t>    </a:t>
            </a:r>
            <a:r>
              <a:rPr lang="en-GB" sz="1600" dirty="0" err="1">
                <a:latin typeface="Consolas" panose="020B0609020204030204" pitchFamily="49" charset="0"/>
              </a:rPr>
              <a:t>rospy.Subscriber</a:t>
            </a:r>
            <a:r>
              <a:rPr lang="en-GB" sz="1600" dirty="0">
                <a:latin typeface="Consolas" panose="020B0609020204030204" pitchFamily="49" charset="0"/>
              </a:rPr>
              <a:t>(</a:t>
            </a:r>
            <a:r>
              <a:rPr lang="en-GB" sz="1600" dirty="0">
                <a:solidFill>
                  <a:srgbClr val="6A8759"/>
                </a:solidFill>
                <a:latin typeface="Consolas" panose="020B0609020204030204" pitchFamily="49" charset="0"/>
              </a:rPr>
              <a:t>"chatter"</a:t>
            </a:r>
            <a:r>
              <a:rPr lang="en-GB" sz="1600" dirty="0">
                <a:solidFill>
                  <a:srgbClr val="CC7832"/>
                </a:solidFill>
                <a:latin typeface="Consolas" panose="020B0609020204030204" pitchFamily="49" charset="0"/>
              </a:rPr>
              <a:t>, </a:t>
            </a:r>
            <a:r>
              <a:rPr lang="en-GB" sz="1600" dirty="0">
                <a:latin typeface="Consolas" panose="020B0609020204030204" pitchFamily="49" charset="0"/>
              </a:rPr>
              <a:t>String</a:t>
            </a:r>
            <a:r>
              <a:rPr lang="en-GB" sz="1600" dirty="0">
                <a:solidFill>
                  <a:srgbClr val="CC7832"/>
                </a:solidFill>
                <a:latin typeface="Consolas" panose="020B0609020204030204" pitchFamily="49" charset="0"/>
              </a:rPr>
              <a:t>, </a:t>
            </a:r>
            <a:r>
              <a:rPr lang="en-GB" sz="1600" dirty="0">
                <a:latin typeface="Consolas" panose="020B0609020204030204" pitchFamily="49" charset="0"/>
              </a:rPr>
              <a:t>callback)</a:t>
            </a:r>
            <a:br>
              <a:rPr lang="en-GB" sz="1600" dirty="0">
                <a:latin typeface="Consolas" panose="020B0609020204030204" pitchFamily="49" charset="0"/>
              </a:rPr>
            </a:br>
            <a:r>
              <a:rPr lang="en-GB" sz="1600" dirty="0">
                <a:latin typeface="Consolas" panose="020B0609020204030204" pitchFamily="49" charset="0"/>
              </a:rPr>
              <a:t>    </a:t>
            </a:r>
          </a:p>
          <a:p>
            <a:r>
              <a:rPr lang="en-GB" sz="1600" dirty="0">
                <a:latin typeface="Consolas" panose="020B0609020204030204" pitchFamily="49" charset="0"/>
              </a:rPr>
              <a:t>    </a:t>
            </a:r>
            <a:r>
              <a:rPr lang="en-GB" sz="1600" dirty="0" err="1">
                <a:latin typeface="Consolas" panose="020B0609020204030204" pitchFamily="49" charset="0"/>
              </a:rPr>
              <a:t>rospy.spin</a:t>
            </a:r>
            <a:r>
              <a:rPr lang="en-GB" sz="1600" dirty="0">
                <a:latin typeface="Consolas" panose="020B0609020204030204" pitchFamily="49" charset="0"/>
              </a:rPr>
              <a:t>()</a:t>
            </a:r>
            <a:endParaRPr lang="en-US" sz="1600" dirty="0">
              <a:latin typeface="Consolas" panose="020B0609020204030204" pitchFamily="49" charset="0"/>
            </a:endParaRPr>
          </a:p>
        </p:txBody>
      </p:sp>
      <p:sp>
        <p:nvSpPr>
          <p:cNvPr id="4" name="TextBox 3">
            <a:extLst>
              <a:ext uri="{FF2B5EF4-FFF2-40B4-BE49-F238E27FC236}">
                <a16:creationId xmlns:a16="http://schemas.microsoft.com/office/drawing/2014/main" id="{F0E97A87-36F6-45E0-A3D1-F40A67BD836B}"/>
              </a:ext>
            </a:extLst>
          </p:cNvPr>
          <p:cNvSpPr txBox="1"/>
          <p:nvPr/>
        </p:nvSpPr>
        <p:spPr>
          <a:xfrm>
            <a:off x="6782976" y="5534877"/>
            <a:ext cx="6922873" cy="1107996"/>
          </a:xfrm>
          <a:prstGeom prst="rect">
            <a:avLst/>
          </a:prstGeom>
          <a:noFill/>
        </p:spPr>
        <p:txBody>
          <a:bodyPr wrap="square">
            <a:spAutoFit/>
          </a:bodyPr>
          <a:lstStyle/>
          <a:p>
            <a:r>
              <a:rPr lang="en-US" b="1" dirty="0"/>
              <a:t>Terminal Commands</a:t>
            </a:r>
          </a:p>
          <a:p>
            <a:pPr lvl="1"/>
            <a:r>
              <a:rPr lang="en-US" sz="1600" b="1" dirty="0" err="1">
                <a:latin typeface="Consolas" panose="020B0609020204030204" pitchFamily="49" charset="0"/>
              </a:rPr>
              <a:t>roscore</a:t>
            </a:r>
            <a:endParaRPr lang="en-US" sz="1600" b="1" dirty="0">
              <a:latin typeface="Consolas" panose="020B0609020204030204" pitchFamily="49" charset="0"/>
            </a:endParaRPr>
          </a:p>
          <a:p>
            <a:pPr lvl="1"/>
            <a:r>
              <a:rPr lang="en-US" sz="1600" b="1" dirty="0" err="1">
                <a:latin typeface="Consolas" panose="020B0609020204030204" pitchFamily="49" charset="0"/>
              </a:rPr>
              <a:t>rosrun</a:t>
            </a:r>
            <a:r>
              <a:rPr lang="en-US" sz="1600" b="1" dirty="0">
                <a:latin typeface="Consolas" panose="020B0609020204030204" pitchFamily="49" charset="0"/>
              </a:rPr>
              <a:t> </a:t>
            </a:r>
            <a:r>
              <a:rPr lang="en-US" sz="1600" b="1" dirty="0" err="1">
                <a:latin typeface="Consolas" panose="020B0609020204030204" pitchFamily="49" charset="0"/>
              </a:rPr>
              <a:t>basic_comms</a:t>
            </a:r>
            <a:r>
              <a:rPr lang="en-US" sz="1600" b="1" dirty="0">
                <a:latin typeface="Consolas" panose="020B0609020204030204" pitchFamily="49" charset="0"/>
              </a:rPr>
              <a:t> listener.py</a:t>
            </a:r>
          </a:p>
          <a:p>
            <a:pPr lvl="1"/>
            <a:r>
              <a:rPr lang="en-US" sz="1600" b="1" dirty="0" err="1">
                <a:latin typeface="Consolas" panose="020B0609020204030204" pitchFamily="49" charset="0"/>
              </a:rPr>
              <a:t>rostopic</a:t>
            </a:r>
            <a:r>
              <a:rPr lang="en-US" sz="1600" b="1" dirty="0">
                <a:latin typeface="Consolas" panose="020B0609020204030204" pitchFamily="49" charset="0"/>
              </a:rPr>
              <a:t> pub /chatter &lt;tab complete&gt;</a:t>
            </a:r>
          </a:p>
        </p:txBody>
      </p:sp>
      <p:sp>
        <p:nvSpPr>
          <p:cNvPr id="5" name="TextBox 4">
            <a:extLst>
              <a:ext uri="{FF2B5EF4-FFF2-40B4-BE49-F238E27FC236}">
                <a16:creationId xmlns:a16="http://schemas.microsoft.com/office/drawing/2014/main" id="{AA8DCB98-83D1-41E4-97C2-112A40023D95}"/>
              </a:ext>
            </a:extLst>
          </p:cNvPr>
          <p:cNvSpPr txBox="1"/>
          <p:nvPr/>
        </p:nvSpPr>
        <p:spPr>
          <a:xfrm>
            <a:off x="717073" y="5781099"/>
            <a:ext cx="6922873" cy="615553"/>
          </a:xfrm>
          <a:prstGeom prst="rect">
            <a:avLst/>
          </a:prstGeom>
          <a:noFill/>
        </p:spPr>
        <p:txBody>
          <a:bodyPr wrap="square">
            <a:spAutoFit/>
          </a:bodyPr>
          <a:lstStyle/>
          <a:p>
            <a:r>
              <a:rPr lang="en-US" b="1" dirty="0"/>
              <a:t>File Location</a:t>
            </a:r>
          </a:p>
          <a:p>
            <a:r>
              <a:rPr lang="en-US" sz="1600" b="1" dirty="0">
                <a:latin typeface="Consolas" panose="020B0609020204030204" pitchFamily="49" charset="0"/>
              </a:rPr>
              <a:t>	home/catkin_ws/src/chatter/src/listener.py</a:t>
            </a:r>
          </a:p>
        </p:txBody>
      </p:sp>
      <p:grpSp>
        <p:nvGrpSpPr>
          <p:cNvPr id="6" name="Group 5">
            <a:extLst>
              <a:ext uri="{FF2B5EF4-FFF2-40B4-BE49-F238E27FC236}">
                <a16:creationId xmlns:a16="http://schemas.microsoft.com/office/drawing/2014/main" id="{9B3A22B7-01C9-4276-8CA8-BFC2C9BB1224}"/>
              </a:ext>
            </a:extLst>
          </p:cNvPr>
          <p:cNvGrpSpPr/>
          <p:nvPr/>
        </p:nvGrpSpPr>
        <p:grpSpPr>
          <a:xfrm>
            <a:off x="2438863" y="2117953"/>
            <a:ext cx="3976577" cy="2990055"/>
            <a:chOff x="7824214" y="1875354"/>
            <a:chExt cx="3976577" cy="2990055"/>
          </a:xfrm>
        </p:grpSpPr>
        <p:sp>
          <p:nvSpPr>
            <p:cNvPr id="7" name="TextBox 6">
              <a:extLst>
                <a:ext uri="{FF2B5EF4-FFF2-40B4-BE49-F238E27FC236}">
                  <a16:creationId xmlns:a16="http://schemas.microsoft.com/office/drawing/2014/main" id="{735D4697-5F91-436B-A8E0-884F00681407}"/>
                </a:ext>
              </a:extLst>
            </p:cNvPr>
            <p:cNvSpPr txBox="1"/>
            <p:nvPr/>
          </p:nvSpPr>
          <p:spPr>
            <a:xfrm>
              <a:off x="7824214" y="1875354"/>
              <a:ext cx="3976577" cy="369332"/>
            </a:xfrm>
            <a:prstGeom prst="rect">
              <a:avLst/>
            </a:prstGeom>
            <a:noFill/>
            <a:ln w="28575">
              <a:solidFill>
                <a:srgbClr val="0070C0"/>
              </a:solidFill>
            </a:ln>
          </p:spPr>
          <p:txBody>
            <a:bodyPr wrap="square" rtlCol="0">
              <a:spAutoFit/>
            </a:bodyPr>
            <a:lstStyle/>
            <a:p>
              <a:pPr algn="ctr"/>
              <a:r>
                <a:rPr lang="en-GB" dirty="0"/>
                <a:t>Setup environment and import libraries</a:t>
              </a:r>
            </a:p>
          </p:txBody>
        </p:sp>
        <p:sp>
          <p:nvSpPr>
            <p:cNvPr id="9" name="TextBox 8">
              <a:extLst>
                <a:ext uri="{FF2B5EF4-FFF2-40B4-BE49-F238E27FC236}">
                  <a16:creationId xmlns:a16="http://schemas.microsoft.com/office/drawing/2014/main" id="{0EFC9C9B-81A7-4E59-8AFE-DE8D7CF143A7}"/>
                </a:ext>
              </a:extLst>
            </p:cNvPr>
            <p:cNvSpPr txBox="1"/>
            <p:nvPr/>
          </p:nvSpPr>
          <p:spPr>
            <a:xfrm>
              <a:off x="8592331" y="2785831"/>
              <a:ext cx="2437937" cy="369332"/>
            </a:xfrm>
            <a:prstGeom prst="rect">
              <a:avLst/>
            </a:prstGeom>
            <a:noFill/>
            <a:ln w="28575">
              <a:solidFill>
                <a:srgbClr val="C00000"/>
              </a:solidFill>
            </a:ln>
          </p:spPr>
          <p:txBody>
            <a:bodyPr wrap="square" rtlCol="0">
              <a:spAutoFit/>
            </a:bodyPr>
            <a:lstStyle/>
            <a:p>
              <a:pPr algn="ctr"/>
              <a:r>
                <a:rPr lang="en-GB" dirty="0"/>
                <a:t>Define Callback</a:t>
              </a:r>
            </a:p>
          </p:txBody>
        </p:sp>
        <p:sp>
          <p:nvSpPr>
            <p:cNvPr id="10" name="TextBox 9">
              <a:extLst>
                <a:ext uri="{FF2B5EF4-FFF2-40B4-BE49-F238E27FC236}">
                  <a16:creationId xmlns:a16="http://schemas.microsoft.com/office/drawing/2014/main" id="{CA7A5262-346F-40D4-AA8F-F377C223D958}"/>
                </a:ext>
              </a:extLst>
            </p:cNvPr>
            <p:cNvSpPr txBox="1"/>
            <p:nvPr/>
          </p:nvSpPr>
          <p:spPr>
            <a:xfrm>
              <a:off x="8037076" y="3715240"/>
              <a:ext cx="3548448" cy="369332"/>
            </a:xfrm>
            <a:prstGeom prst="rect">
              <a:avLst/>
            </a:prstGeom>
            <a:noFill/>
            <a:ln w="28575">
              <a:solidFill>
                <a:srgbClr val="00B050"/>
              </a:solidFill>
            </a:ln>
          </p:spPr>
          <p:txBody>
            <a:bodyPr wrap="square" rtlCol="0">
              <a:spAutoFit/>
            </a:bodyPr>
            <a:lstStyle/>
            <a:p>
              <a:pPr algn="ctr"/>
              <a:r>
                <a:rPr lang="en-GB" dirty="0"/>
                <a:t>Create variables and initialise node</a:t>
              </a:r>
            </a:p>
          </p:txBody>
        </p:sp>
        <p:sp>
          <p:nvSpPr>
            <p:cNvPr id="11" name="TextBox 10">
              <a:extLst>
                <a:ext uri="{FF2B5EF4-FFF2-40B4-BE49-F238E27FC236}">
                  <a16:creationId xmlns:a16="http://schemas.microsoft.com/office/drawing/2014/main" id="{E826837C-C82D-416A-8A27-7552120101C1}"/>
                </a:ext>
              </a:extLst>
            </p:cNvPr>
            <p:cNvSpPr txBox="1"/>
            <p:nvPr/>
          </p:nvSpPr>
          <p:spPr>
            <a:xfrm>
              <a:off x="7925349" y="4496077"/>
              <a:ext cx="3771900" cy="369332"/>
            </a:xfrm>
            <a:prstGeom prst="rect">
              <a:avLst/>
            </a:prstGeom>
            <a:noFill/>
            <a:ln w="28575">
              <a:solidFill>
                <a:srgbClr val="7030A0"/>
              </a:solidFill>
            </a:ln>
          </p:spPr>
          <p:txBody>
            <a:bodyPr wrap="square" rtlCol="0">
              <a:spAutoFit/>
            </a:bodyPr>
            <a:lstStyle/>
            <a:p>
              <a:pPr algn="ctr"/>
              <a:r>
                <a:rPr lang="en-GB" dirty="0"/>
                <a:t>Continuously check for new messages</a:t>
              </a:r>
            </a:p>
          </p:txBody>
        </p:sp>
        <p:cxnSp>
          <p:nvCxnSpPr>
            <p:cNvPr id="12" name="Straight Arrow Connector 11">
              <a:extLst>
                <a:ext uri="{FF2B5EF4-FFF2-40B4-BE49-F238E27FC236}">
                  <a16:creationId xmlns:a16="http://schemas.microsoft.com/office/drawing/2014/main" id="{5F87ADB1-155A-4008-A2E4-4E230C16AEEB}"/>
                </a:ext>
              </a:extLst>
            </p:cNvPr>
            <p:cNvCxnSpPr>
              <a:cxnSpLocks/>
              <a:stCxn id="7" idx="2"/>
              <a:endCxn id="9" idx="0"/>
            </p:cNvCxnSpPr>
            <p:nvPr/>
          </p:nvCxnSpPr>
          <p:spPr>
            <a:xfrm flipH="1">
              <a:off x="9811300" y="2244686"/>
              <a:ext cx="1203" cy="541145"/>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04A5BE-6338-4B40-AC51-ABC9F2C30D8E}"/>
                </a:ext>
              </a:extLst>
            </p:cNvPr>
            <p:cNvCxnSpPr>
              <a:cxnSpLocks/>
              <a:stCxn id="9" idx="2"/>
              <a:endCxn id="10" idx="0"/>
            </p:cNvCxnSpPr>
            <p:nvPr/>
          </p:nvCxnSpPr>
          <p:spPr>
            <a:xfrm>
              <a:off x="9811300" y="3155163"/>
              <a:ext cx="0" cy="560077"/>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34ED1A-D6D3-495C-BBD4-9A09EC958E7D}"/>
                </a:ext>
              </a:extLst>
            </p:cNvPr>
            <p:cNvCxnSpPr>
              <a:cxnSpLocks/>
              <a:stCxn id="10" idx="2"/>
              <a:endCxn id="11" idx="0"/>
            </p:cNvCxnSpPr>
            <p:nvPr/>
          </p:nvCxnSpPr>
          <p:spPr>
            <a:xfrm flipH="1">
              <a:off x="9811299" y="4084572"/>
              <a:ext cx="1" cy="411505"/>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33FA309B-25C9-4567-A310-20E3AA342221}"/>
              </a:ext>
            </a:extLst>
          </p:cNvPr>
          <p:cNvSpPr/>
          <p:nvPr/>
        </p:nvSpPr>
        <p:spPr>
          <a:xfrm>
            <a:off x="635757" y="4455636"/>
            <a:ext cx="5676141" cy="26867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629CB9F-2A5E-4267-9A9D-29D2FFD50303}"/>
              </a:ext>
            </a:extLst>
          </p:cNvPr>
          <p:cNvSpPr/>
          <p:nvPr/>
        </p:nvSpPr>
        <p:spPr>
          <a:xfrm>
            <a:off x="635758" y="3460240"/>
            <a:ext cx="5663430" cy="78284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DB9D86B8-0FE1-4E1C-B4D7-5123C926EA27}"/>
              </a:ext>
            </a:extLst>
          </p:cNvPr>
          <p:cNvSpPr/>
          <p:nvPr/>
        </p:nvSpPr>
        <p:spPr>
          <a:xfrm>
            <a:off x="635759" y="2675424"/>
            <a:ext cx="5663430" cy="6984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CFD9BD21-5642-45EF-B2F2-4B9727EC0B2B}"/>
              </a:ext>
            </a:extLst>
          </p:cNvPr>
          <p:cNvSpPr/>
          <p:nvPr/>
        </p:nvSpPr>
        <p:spPr>
          <a:xfrm>
            <a:off x="635758" y="1740762"/>
            <a:ext cx="5663429" cy="83288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Picture 18" descr="A picture containing diagram&#10;&#10;Description automatically generated">
            <a:extLst>
              <a:ext uri="{FF2B5EF4-FFF2-40B4-BE49-F238E27FC236}">
                <a16:creationId xmlns:a16="http://schemas.microsoft.com/office/drawing/2014/main" id="{B4FB3654-231E-4F5F-8C22-B3E9FA327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251" y="260358"/>
            <a:ext cx="4632378" cy="1167613"/>
          </a:xfrm>
          <a:prstGeom prst="rect">
            <a:avLst/>
          </a:prstGeom>
        </p:spPr>
      </p:pic>
      <p:sp>
        <p:nvSpPr>
          <p:cNvPr id="20" name="TextBox 19">
            <a:extLst>
              <a:ext uri="{FF2B5EF4-FFF2-40B4-BE49-F238E27FC236}">
                <a16:creationId xmlns:a16="http://schemas.microsoft.com/office/drawing/2014/main" id="{01EC4148-455E-4C9D-9826-6BDBBBD70D40}"/>
              </a:ext>
            </a:extLst>
          </p:cNvPr>
          <p:cNvSpPr txBox="1"/>
          <p:nvPr/>
        </p:nvSpPr>
        <p:spPr>
          <a:xfrm>
            <a:off x="3827417" y="1279128"/>
            <a:ext cx="1869949" cy="369332"/>
          </a:xfrm>
          <a:prstGeom prst="rect">
            <a:avLst/>
          </a:prstGeom>
          <a:noFill/>
        </p:spPr>
        <p:txBody>
          <a:bodyPr wrap="square" rtlCol="0">
            <a:spAutoFit/>
          </a:bodyPr>
          <a:lstStyle/>
          <a:p>
            <a:r>
              <a:rPr lang="en-GB" dirty="0" err="1">
                <a:latin typeface="Consolas" panose="020B0609020204030204" pitchFamily="49" charset="0"/>
              </a:rPr>
              <a:t>rostopic</a:t>
            </a:r>
            <a:r>
              <a:rPr lang="en-GB" dirty="0">
                <a:latin typeface="Consolas" panose="020B0609020204030204" pitchFamily="49" charset="0"/>
              </a:rPr>
              <a:t> pub</a:t>
            </a:r>
          </a:p>
        </p:txBody>
      </p:sp>
      <p:cxnSp>
        <p:nvCxnSpPr>
          <p:cNvPr id="21" name="Connector: Elbow 20">
            <a:extLst>
              <a:ext uri="{FF2B5EF4-FFF2-40B4-BE49-F238E27FC236}">
                <a16:creationId xmlns:a16="http://schemas.microsoft.com/office/drawing/2014/main" id="{0056BFBC-5AAD-4CAC-98EC-12AACF5997EC}"/>
              </a:ext>
            </a:extLst>
          </p:cNvPr>
          <p:cNvCxnSpPr>
            <a:cxnSpLocks/>
          </p:cNvCxnSpPr>
          <p:nvPr/>
        </p:nvCxnSpPr>
        <p:spPr>
          <a:xfrm flipV="1">
            <a:off x="5452482" y="928772"/>
            <a:ext cx="668471" cy="558627"/>
          </a:xfrm>
          <a:prstGeom prst="bentConnector3">
            <a:avLst>
              <a:gd name="adj1" fmla="val 10072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F68F792-2DC6-458A-BEE5-8C69BC3EB44B}"/>
              </a:ext>
            </a:extLst>
          </p:cNvPr>
          <p:cNvSpPr/>
          <p:nvPr/>
        </p:nvSpPr>
        <p:spPr>
          <a:xfrm>
            <a:off x="3872989" y="416277"/>
            <a:ext cx="1869949" cy="893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069524320"/>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1.85185E-6 L 0.45768 -1.85185E-6 " pathEditMode="relative" rAng="0" ptsTypes="AA">
                                      <p:cBhvr>
                                        <p:cTn id="6" dur="2000" fill="hold"/>
                                        <p:tgtEl>
                                          <p:spTgt spid="6"/>
                                        </p:tgtEl>
                                        <p:attrNameLst>
                                          <p:attrName>ppt_x</p:attrName>
                                          <p:attrName>ppt_y</p:attrName>
                                        </p:attrNameLst>
                                      </p:cBhvr>
                                      <p:rCtr x="22878"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500"/>
                                        <p:tgtEl>
                                          <p:spTgt spid="8">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500"/>
                                        <p:tgtEl>
                                          <p:spTgt spid="8">
                                            <p:txEl>
                                              <p:pRg st="3" end="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40"/>
                                        </p:tgtEl>
                                      </p:cBhvr>
                                    </p:animEffect>
                                    <p:set>
                                      <p:cBhvr>
                                        <p:cTn id="64" dur="1" fill="hold">
                                          <p:stCondLst>
                                            <p:cond delay="499"/>
                                          </p:stCondLst>
                                        </p:cTn>
                                        <p:tgtEl>
                                          <p:spTgt spid="40"/>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9"/>
                                        </p:tgtEl>
                                      </p:cBhvr>
                                    </p:animEffect>
                                    <p:set>
                                      <p:cBhvr>
                                        <p:cTn id="67" dur="1" fill="hold">
                                          <p:stCondLst>
                                            <p:cond delay="499"/>
                                          </p:stCondLst>
                                        </p:cTn>
                                        <p:tgtEl>
                                          <p:spTgt spid="39"/>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38"/>
                                        </p:tgtEl>
                                      </p:cBhvr>
                                    </p:animEffect>
                                    <p:set>
                                      <p:cBhvr>
                                        <p:cTn id="70" dur="1" fill="hold">
                                          <p:stCondLst>
                                            <p:cond delay="499"/>
                                          </p:stCondLst>
                                        </p:cTn>
                                        <p:tgtEl>
                                          <p:spTgt spid="38"/>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37"/>
                                        </p:tgtEl>
                                      </p:cBhvr>
                                    </p:animEffect>
                                    <p:set>
                                      <p:cBhvr>
                                        <p:cTn id="73"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P spid="5" grpId="0"/>
      <p:bldP spid="37" grpId="0" animBg="1"/>
      <p:bldP spid="37" grpId="1" animBg="1"/>
      <p:bldP spid="38" grpId="0" animBg="1"/>
      <p:bldP spid="38" grpId="1" animBg="1"/>
      <p:bldP spid="39" grpId="0" animBg="1"/>
      <p:bldP spid="39" grpId="1" animBg="1"/>
      <p:bldP spid="40" grpId="0" animBg="1"/>
      <p:bldP spid="40" grpId="1" animBg="1"/>
      <p:bldP spid="20" grpId="0"/>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4254-0368-464F-8D9A-ED6EBA58F0FC}"/>
              </a:ext>
            </a:extLst>
          </p:cNvPr>
          <p:cNvSpPr>
            <a:spLocks noGrp="1"/>
          </p:cNvSpPr>
          <p:nvPr>
            <p:ph type="title"/>
          </p:nvPr>
        </p:nvSpPr>
        <p:spPr>
          <a:xfrm>
            <a:off x="1597152" y="365125"/>
            <a:ext cx="7656576" cy="1325563"/>
          </a:xfrm>
        </p:spPr>
        <p:txBody>
          <a:bodyPr/>
          <a:lstStyle/>
          <a:p>
            <a:r>
              <a:rPr lang="en-US" sz="4000" dirty="0"/>
              <a:t>ROS Tools</a:t>
            </a:r>
            <a:br>
              <a:rPr lang="en-US" dirty="0"/>
            </a:br>
            <a:r>
              <a:rPr lang="en-US" sz="3200" dirty="0"/>
              <a:t>ROS Terminal tools</a:t>
            </a:r>
            <a:endParaRPr lang="en-US" dirty="0"/>
          </a:p>
        </p:txBody>
      </p:sp>
      <p:sp>
        <p:nvSpPr>
          <p:cNvPr id="3" name="Content Placeholder 2">
            <a:extLst>
              <a:ext uri="{FF2B5EF4-FFF2-40B4-BE49-F238E27FC236}">
                <a16:creationId xmlns:a16="http://schemas.microsoft.com/office/drawing/2014/main" id="{4E333A6E-2961-784E-A55B-FB6DF751EC4E}"/>
              </a:ext>
            </a:extLst>
          </p:cNvPr>
          <p:cNvSpPr>
            <a:spLocks noGrp="1"/>
          </p:cNvSpPr>
          <p:nvPr>
            <p:ph idx="4294967295"/>
          </p:nvPr>
        </p:nvSpPr>
        <p:spPr>
          <a:xfrm>
            <a:off x="838201" y="1825625"/>
            <a:ext cx="5257800" cy="4351338"/>
          </a:xfrm>
        </p:spPr>
        <p:txBody>
          <a:bodyPr>
            <a:normAutofit lnSpcReduction="10000"/>
          </a:bodyPr>
          <a:lstStyle/>
          <a:p>
            <a:r>
              <a:rPr lang="en-US" sz="3200" dirty="0" err="1"/>
              <a:t>roscore</a:t>
            </a:r>
            <a:endParaRPr lang="en-US" sz="3200" dirty="0"/>
          </a:p>
          <a:p>
            <a:pPr lvl="1"/>
            <a:r>
              <a:rPr lang="en-US" dirty="0"/>
              <a:t>Must be executed before working with </a:t>
            </a:r>
            <a:r>
              <a:rPr lang="en-US" dirty="0" err="1"/>
              <a:t>ros</a:t>
            </a:r>
            <a:endParaRPr lang="en-US" dirty="0"/>
          </a:p>
          <a:p>
            <a:pPr lvl="1"/>
            <a:r>
              <a:rPr lang="en-US" dirty="0"/>
              <a:t>Handles the correct functionality of the network</a:t>
            </a:r>
          </a:p>
          <a:p>
            <a:r>
              <a:rPr lang="en-US" sz="3200" dirty="0" err="1"/>
              <a:t>rostopic</a:t>
            </a:r>
            <a:endParaRPr lang="en-US" sz="3200" dirty="0"/>
          </a:p>
          <a:p>
            <a:pPr lvl="1"/>
            <a:r>
              <a:rPr lang="en-US" dirty="0"/>
              <a:t>Contains useful tools related with topics</a:t>
            </a:r>
          </a:p>
          <a:p>
            <a:pPr lvl="1"/>
            <a:r>
              <a:rPr lang="en-US" i="1" dirty="0" err="1"/>
              <a:t>rostopic</a:t>
            </a:r>
            <a:r>
              <a:rPr lang="en-US" i="1" dirty="0"/>
              <a:t> echo [topic name]</a:t>
            </a:r>
          </a:p>
          <a:p>
            <a:pPr lvl="1"/>
            <a:r>
              <a:rPr lang="en-US" i="1" dirty="0" err="1"/>
              <a:t>rostopic</a:t>
            </a:r>
            <a:r>
              <a:rPr lang="en-US" i="1" dirty="0"/>
              <a:t> list </a:t>
            </a:r>
          </a:p>
          <a:p>
            <a:pPr lvl="1"/>
            <a:r>
              <a:rPr lang="en-US" i="1" dirty="0" err="1"/>
              <a:t>rostopic</a:t>
            </a:r>
            <a:r>
              <a:rPr lang="en-US" i="1" dirty="0"/>
              <a:t> </a:t>
            </a:r>
            <a:r>
              <a:rPr lang="en-US" i="1" dirty="0" err="1"/>
              <a:t>hz</a:t>
            </a:r>
            <a:r>
              <a:rPr lang="en-US" i="1" dirty="0"/>
              <a:t> [topic name]</a:t>
            </a:r>
          </a:p>
          <a:p>
            <a:pPr marL="457200" lvl="1" indent="0">
              <a:buNone/>
            </a:pPr>
            <a:endParaRPr lang="en-US" dirty="0"/>
          </a:p>
          <a:p>
            <a:pPr lvl="1"/>
            <a:endParaRPr lang="en-US" dirty="0"/>
          </a:p>
          <a:p>
            <a:pPr lvl="1"/>
            <a:endParaRPr lang="en-US" dirty="0"/>
          </a:p>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E7340EE6-C4C6-4F45-8D75-68BB8DFBDD40}"/>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err="1"/>
              <a:t>rosrun</a:t>
            </a:r>
            <a:endParaRPr lang="en-US" sz="3200" dirty="0"/>
          </a:p>
          <a:p>
            <a:pPr lvl="1"/>
            <a:r>
              <a:rPr lang="en-US" dirty="0"/>
              <a:t>Executes a given node</a:t>
            </a:r>
          </a:p>
          <a:p>
            <a:pPr lvl="1"/>
            <a:r>
              <a:rPr lang="en-US" i="1" dirty="0" err="1"/>
              <a:t>rosrun</a:t>
            </a:r>
            <a:r>
              <a:rPr lang="en-US" i="1" dirty="0"/>
              <a:t> [package] [node name]</a:t>
            </a:r>
          </a:p>
          <a:p>
            <a:r>
              <a:rPr lang="en-US" sz="3200" dirty="0" err="1"/>
              <a:t>rosnode</a:t>
            </a:r>
            <a:endParaRPr lang="en-US" sz="3200" dirty="0"/>
          </a:p>
          <a:p>
            <a:pPr lvl="1"/>
            <a:r>
              <a:rPr lang="en-US" dirty="0"/>
              <a:t>Contains useful tools related with nodes</a:t>
            </a:r>
          </a:p>
          <a:p>
            <a:pPr lvl="1"/>
            <a:r>
              <a:rPr lang="en-US" i="1" dirty="0" err="1"/>
              <a:t>rosnode</a:t>
            </a:r>
            <a:r>
              <a:rPr lang="en-US" i="1" dirty="0"/>
              <a:t> list</a:t>
            </a:r>
          </a:p>
          <a:p>
            <a:pPr lvl="1"/>
            <a:r>
              <a:rPr lang="en-US" i="1" dirty="0" err="1"/>
              <a:t>rostopic</a:t>
            </a:r>
            <a:r>
              <a:rPr lang="en-US" i="1" dirty="0"/>
              <a:t> info [node] </a:t>
            </a:r>
          </a:p>
          <a:p>
            <a:pPr lvl="1"/>
            <a:endParaRPr lang="en-US" dirty="0"/>
          </a:p>
          <a:p>
            <a:pPr lvl="1"/>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00943991"/>
      </p:ext>
    </p:extLst>
  </p:cSld>
  <p:clrMapOvr>
    <a:masterClrMapping/>
  </p:clrMapOvr>
  <mc:AlternateContent xmlns:mc="http://schemas.openxmlformats.org/markup-compatibility/2006" xmlns:p14="http://schemas.microsoft.com/office/powerpoint/2010/main">
    <mc:Choice Requires="p14">
      <p:transition spd="slow" p14:dur="2000" advTm="156"/>
    </mc:Choice>
    <mc:Fallback xmlns="">
      <p:transition spd="slow" advTm="15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4254-0368-464F-8D9A-ED6EBA58F0FC}"/>
              </a:ext>
            </a:extLst>
          </p:cNvPr>
          <p:cNvSpPr>
            <a:spLocks noGrp="1"/>
          </p:cNvSpPr>
          <p:nvPr>
            <p:ph type="title"/>
          </p:nvPr>
        </p:nvSpPr>
        <p:spPr>
          <a:xfrm>
            <a:off x="1597152" y="365125"/>
            <a:ext cx="7656576" cy="1325563"/>
          </a:xfrm>
        </p:spPr>
        <p:txBody>
          <a:bodyPr>
            <a:normAutofit/>
          </a:bodyPr>
          <a:lstStyle/>
          <a:p>
            <a:r>
              <a:rPr lang="en-US" sz="4000" dirty="0"/>
              <a:t>ROS Tools</a:t>
            </a:r>
            <a:br>
              <a:rPr lang="en-US" dirty="0"/>
            </a:br>
            <a:r>
              <a:rPr lang="en-US" sz="3200" dirty="0"/>
              <a:t>ROS Terminal tools II </a:t>
            </a:r>
            <a:endParaRPr lang="en-US" dirty="0"/>
          </a:p>
        </p:txBody>
      </p:sp>
      <p:sp>
        <p:nvSpPr>
          <p:cNvPr id="3" name="Content Placeholder 2">
            <a:extLst>
              <a:ext uri="{FF2B5EF4-FFF2-40B4-BE49-F238E27FC236}">
                <a16:creationId xmlns:a16="http://schemas.microsoft.com/office/drawing/2014/main" id="{4E333A6E-2961-784E-A55B-FB6DF751EC4E}"/>
              </a:ext>
            </a:extLst>
          </p:cNvPr>
          <p:cNvSpPr>
            <a:spLocks noGrp="1"/>
          </p:cNvSpPr>
          <p:nvPr>
            <p:ph idx="4294967295"/>
          </p:nvPr>
        </p:nvSpPr>
        <p:spPr>
          <a:xfrm>
            <a:off x="838201" y="1825625"/>
            <a:ext cx="5257800" cy="4351338"/>
          </a:xfrm>
        </p:spPr>
        <p:txBody>
          <a:bodyPr>
            <a:normAutofit lnSpcReduction="10000"/>
          </a:bodyPr>
          <a:lstStyle/>
          <a:p>
            <a:r>
              <a:rPr lang="en-US" sz="3200" dirty="0" err="1"/>
              <a:t>roslaunch</a:t>
            </a:r>
            <a:endParaRPr lang="en-US" sz="3200" dirty="0"/>
          </a:p>
          <a:p>
            <a:pPr lvl="1"/>
            <a:r>
              <a:rPr lang="en-US" dirty="0"/>
              <a:t>Allows to launch multiple nodes with a single command by calling .launch files</a:t>
            </a:r>
          </a:p>
          <a:p>
            <a:pPr lvl="1"/>
            <a:r>
              <a:rPr lang="en-US" i="1" dirty="0" err="1"/>
              <a:t>roslaunch</a:t>
            </a:r>
            <a:r>
              <a:rPr lang="en-US" i="1" dirty="0"/>
              <a:t> [package] [.launch]</a:t>
            </a:r>
          </a:p>
          <a:p>
            <a:r>
              <a:rPr lang="en-US" sz="3200" dirty="0" err="1"/>
              <a:t>rosbag</a:t>
            </a:r>
            <a:endParaRPr lang="en-US" sz="3200" dirty="0"/>
          </a:p>
          <a:p>
            <a:pPr lvl="1"/>
            <a:r>
              <a:rPr lang="en-US" dirty="0"/>
              <a:t>Records the activity of the topics in the network</a:t>
            </a:r>
          </a:p>
          <a:p>
            <a:pPr lvl="1"/>
            <a:r>
              <a:rPr lang="en-US" dirty="0" err="1"/>
              <a:t>rosbag</a:t>
            </a:r>
            <a:r>
              <a:rPr lang="en-US" dirty="0"/>
              <a:t> record </a:t>
            </a:r>
          </a:p>
          <a:p>
            <a:pPr lvl="1"/>
            <a:r>
              <a:rPr lang="en-US" i="1" dirty="0" err="1"/>
              <a:t>rosbag</a:t>
            </a:r>
            <a:r>
              <a:rPr lang="en-US" i="1" dirty="0"/>
              <a:t> info [bag file]</a:t>
            </a:r>
          </a:p>
          <a:p>
            <a:pPr lvl="1"/>
            <a:r>
              <a:rPr lang="en-US" i="1" dirty="0" err="1"/>
              <a:t>rosbag</a:t>
            </a:r>
            <a:r>
              <a:rPr lang="en-US" i="1" dirty="0"/>
              <a:t> play [bag file]</a:t>
            </a:r>
          </a:p>
          <a:p>
            <a:pPr marL="457200" lvl="1" indent="0">
              <a:buNone/>
            </a:pPr>
            <a:endParaRPr lang="en-US" dirty="0"/>
          </a:p>
          <a:p>
            <a:pPr lvl="1"/>
            <a:endParaRPr lang="en-US" dirty="0"/>
          </a:p>
          <a:p>
            <a:pPr lvl="1"/>
            <a:endParaRPr lang="en-US" dirty="0"/>
          </a:p>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E7340EE6-C4C6-4F45-8D75-68BB8DFBDD40}"/>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config files</a:t>
            </a:r>
          </a:p>
          <a:p>
            <a:pPr lvl="1"/>
            <a:r>
              <a:rPr lang="en-US" dirty="0"/>
              <a:t>Load parameters into the system that can be accessed by any node</a:t>
            </a:r>
          </a:p>
          <a:p>
            <a:r>
              <a:rPr lang="en-US" sz="3200" dirty="0" err="1"/>
              <a:t>rqt</a:t>
            </a:r>
            <a:endParaRPr lang="en-US" sz="3200" dirty="0"/>
          </a:p>
          <a:p>
            <a:pPr lvl="1"/>
            <a:r>
              <a:rPr lang="en-US" dirty="0"/>
              <a:t>ROS visualization tool that provides graphical information of the system status</a:t>
            </a:r>
          </a:p>
          <a:p>
            <a:pPr marL="457200" lvl="1" indent="0">
              <a:buNone/>
            </a:pPr>
            <a:endParaRPr lang="en-US" dirty="0"/>
          </a:p>
          <a:p>
            <a:pPr marL="457200" lvl="1" indent="0">
              <a:buNone/>
            </a:pPr>
            <a:endParaRPr lang="en-US" dirty="0"/>
          </a:p>
          <a:p>
            <a:pPr lvl="1"/>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10730100"/>
      </p:ext>
    </p:extLst>
  </p:cSld>
  <p:clrMapOvr>
    <a:masterClrMapping/>
  </p:clrMapOvr>
  <mc:AlternateContent xmlns:mc="http://schemas.openxmlformats.org/markup-compatibility/2006" xmlns:p14="http://schemas.microsoft.com/office/powerpoint/2010/main">
    <mc:Choice Requires="p14">
      <p:transition spd="slow" p14:dur="2000" advTm="170"/>
    </mc:Choice>
    <mc:Fallback xmlns="">
      <p:transition spd="slow" advTm="17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dirty="0"/>
              <a:t>Schedule for the day </a:t>
            </a:r>
          </a:p>
        </p:txBody>
      </p:sp>
      <p:sp>
        <p:nvSpPr>
          <p:cNvPr id="6" name="Content Placeholder 5">
            <a:extLst>
              <a:ext uri="{FF2B5EF4-FFF2-40B4-BE49-F238E27FC236}">
                <a16:creationId xmlns:a16="http://schemas.microsoft.com/office/drawing/2014/main" id="{47227B2F-15FA-2B44-AB08-0F64387B6B11}"/>
              </a:ext>
            </a:extLst>
          </p:cNvPr>
          <p:cNvSpPr>
            <a:spLocks noGrp="1"/>
          </p:cNvSpPr>
          <p:nvPr>
            <p:ph idx="4294967295"/>
          </p:nvPr>
        </p:nvSpPr>
        <p:spPr>
          <a:xfrm>
            <a:off x="838200" y="1825625"/>
            <a:ext cx="10515600" cy="4351338"/>
          </a:xfrm>
        </p:spPr>
        <p:txBody>
          <a:bodyPr>
            <a:normAutofit lnSpcReduction="10000"/>
          </a:bodyPr>
          <a:lstStyle/>
          <a:p>
            <a:r>
              <a:rPr lang="en-GB" dirty="0"/>
              <a:t>Morning Content</a:t>
            </a:r>
          </a:p>
          <a:p>
            <a:pPr lvl="1"/>
            <a:r>
              <a:rPr lang="en-GB" dirty="0"/>
              <a:t>What is ROS </a:t>
            </a:r>
          </a:p>
          <a:p>
            <a:pPr lvl="1"/>
            <a:r>
              <a:rPr lang="en-GB" dirty="0"/>
              <a:t>How is ROS communication done </a:t>
            </a:r>
          </a:p>
          <a:p>
            <a:pPr lvl="1"/>
            <a:r>
              <a:rPr lang="en-GB" dirty="0"/>
              <a:t>Terminal tools </a:t>
            </a:r>
          </a:p>
          <a:p>
            <a:pPr lvl="1"/>
            <a:r>
              <a:rPr lang="en-GB" dirty="0"/>
              <a:t>Talker and listener </a:t>
            </a:r>
          </a:p>
          <a:p>
            <a:r>
              <a:rPr lang="en-GB" dirty="0"/>
              <a:t>Lunch pause</a:t>
            </a:r>
          </a:p>
          <a:p>
            <a:r>
              <a:rPr lang="en-GB" dirty="0"/>
              <a:t>Afternoon Content</a:t>
            </a:r>
          </a:p>
          <a:p>
            <a:pPr lvl="1"/>
            <a:r>
              <a:rPr lang="en-GB" dirty="0"/>
              <a:t>ROS Launch</a:t>
            </a:r>
          </a:p>
          <a:p>
            <a:pPr lvl="1"/>
            <a:r>
              <a:rPr lang="en-GB" dirty="0"/>
              <a:t>Advanced concepts from </a:t>
            </a:r>
            <a:r>
              <a:rPr lang="en-GB" dirty="0" err="1"/>
              <a:t>ros</a:t>
            </a:r>
            <a:r>
              <a:rPr lang="en-GB" dirty="0"/>
              <a:t> </a:t>
            </a:r>
          </a:p>
          <a:p>
            <a:pPr lvl="1"/>
            <a:r>
              <a:rPr lang="en-GB" dirty="0"/>
              <a:t>Activity</a:t>
            </a:r>
          </a:p>
          <a:p>
            <a:pPr lvl="1"/>
            <a:r>
              <a:rPr lang="en-GB" dirty="0"/>
              <a:t>Questions</a:t>
            </a:r>
          </a:p>
          <a:p>
            <a:endParaRPr lang="en-GB" dirty="0"/>
          </a:p>
        </p:txBody>
      </p:sp>
    </p:spTree>
    <p:extLst>
      <p:ext uri="{BB962C8B-B14F-4D97-AF65-F5344CB8AC3E}">
        <p14:creationId xmlns:p14="http://schemas.microsoft.com/office/powerpoint/2010/main" val="84175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dirty="0">
                <a:solidFill>
                  <a:srgbClr val="C00000"/>
                </a:solidFill>
              </a:rPr>
              <a:t>FOR LECTURER ONLY: </a:t>
            </a:r>
            <a:r>
              <a:rPr lang="en-US" dirty="0" err="1">
                <a:solidFill>
                  <a:srgbClr val="C00000"/>
                </a:solidFill>
              </a:rPr>
              <a:t>ros</a:t>
            </a:r>
            <a:r>
              <a:rPr lang="en-US" dirty="0">
                <a:solidFill>
                  <a:srgbClr val="C00000"/>
                </a:solidFill>
              </a:rPr>
              <a:t> terminal tools</a:t>
            </a:r>
            <a:endParaRPr lang="en-US" dirty="0">
              <a:solidFill>
                <a:srgbClr val="C00000"/>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83325263-BC60-2C45-A687-164DA9EC6910}"/>
              </a:ext>
            </a:extLst>
          </p:cNvPr>
          <p:cNvSpPr>
            <a:spLocks noGrp="1"/>
          </p:cNvSpPr>
          <p:nvPr>
            <p:ph idx="4294967295"/>
          </p:nvPr>
        </p:nvSpPr>
        <p:spPr>
          <a:xfrm>
            <a:off x="838200" y="1825625"/>
            <a:ext cx="10515600" cy="3311859"/>
          </a:xfrm>
        </p:spPr>
        <p:txBody>
          <a:bodyPr vert="horz" lIns="91440" tIns="45720" rIns="91440" bIns="45720" rtlCol="0" anchor="t">
            <a:normAutofit/>
          </a:bodyPr>
          <a:lstStyle/>
          <a:p>
            <a:pPr algn="just"/>
            <a:r>
              <a:rPr lang="en-US" sz="2400" dirty="0"/>
              <a:t>Share screen, open the terminal and briefly explain what it is</a:t>
            </a:r>
          </a:p>
          <a:p>
            <a:pPr algn="just"/>
            <a:r>
              <a:rPr lang="en-US" sz="2400" dirty="0"/>
              <a:t>Execute a </a:t>
            </a:r>
            <a:r>
              <a:rPr lang="en-US" sz="2400" dirty="0" err="1"/>
              <a:t>ROScore</a:t>
            </a:r>
            <a:r>
              <a:rPr lang="en-US" sz="2400" dirty="0"/>
              <a:t> and some nodes</a:t>
            </a:r>
          </a:p>
          <a:p>
            <a:pPr algn="just"/>
            <a:r>
              <a:rPr lang="en-US" sz="2400" dirty="0"/>
              <a:t>Echo the listener and the talker to show how to get feedback from them </a:t>
            </a:r>
          </a:p>
          <a:p>
            <a:pPr lvl="1" algn="just"/>
            <a:r>
              <a:rPr lang="en-US" sz="2000" dirty="0"/>
              <a:t>Use </a:t>
            </a:r>
            <a:r>
              <a:rPr lang="en-US" sz="2000" dirty="0" err="1"/>
              <a:t>rostopic</a:t>
            </a:r>
            <a:r>
              <a:rPr lang="en-US" sz="2000" dirty="0"/>
              <a:t> tools </a:t>
            </a:r>
          </a:p>
          <a:p>
            <a:pPr algn="just"/>
            <a:r>
              <a:rPr lang="en-US" sz="2400" dirty="0"/>
              <a:t>Use </a:t>
            </a:r>
            <a:r>
              <a:rPr lang="en-US" sz="2400" dirty="0" err="1"/>
              <a:t>rosnode</a:t>
            </a:r>
            <a:r>
              <a:rPr lang="en-US" sz="2400" dirty="0"/>
              <a:t> tools to check the architecture of the system</a:t>
            </a:r>
          </a:p>
          <a:p>
            <a:pPr algn="just"/>
            <a:r>
              <a:rPr lang="en-US" sz="2400" dirty="0"/>
              <a:t>Use </a:t>
            </a:r>
            <a:r>
              <a:rPr lang="en-US" sz="2400" dirty="0" err="1"/>
              <a:t>rqt</a:t>
            </a:r>
            <a:r>
              <a:rPr lang="en-US" sz="2400" dirty="0"/>
              <a:t> to generate the plot of the system</a:t>
            </a:r>
          </a:p>
        </p:txBody>
      </p:sp>
    </p:spTree>
    <p:custDataLst>
      <p:tags r:id="rId1"/>
    </p:custDataLst>
    <p:extLst>
      <p:ext uri="{BB962C8B-B14F-4D97-AF65-F5344CB8AC3E}">
        <p14:creationId xmlns:p14="http://schemas.microsoft.com/office/powerpoint/2010/main" val="2470290388"/>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sz="4000" dirty="0"/>
              <a:t>Activity</a:t>
            </a:r>
            <a:br>
              <a:rPr lang="en-US" dirty="0"/>
            </a:br>
            <a:r>
              <a:rPr lang="en-US" sz="3200" dirty="0"/>
              <a:t>Implement a listener-talker</a:t>
            </a:r>
            <a:endParaRPr lang="en-US" dirty="0"/>
          </a:p>
        </p:txBody>
      </p:sp>
      <p:sp>
        <p:nvSpPr>
          <p:cNvPr id="26" name="Content Placeholder 2">
            <a:extLst>
              <a:ext uri="{FF2B5EF4-FFF2-40B4-BE49-F238E27FC236}">
                <a16:creationId xmlns:a16="http://schemas.microsoft.com/office/drawing/2014/main" id="{687CF686-F0E0-3E41-B210-18672B8C8AE6}"/>
              </a:ext>
            </a:extLst>
          </p:cNvPr>
          <p:cNvSpPr>
            <a:spLocks noGrp="1"/>
          </p:cNvSpPr>
          <p:nvPr>
            <p:ph idx="4294967295"/>
          </p:nvPr>
        </p:nvSpPr>
        <p:spPr>
          <a:xfrm>
            <a:off x="838200" y="1825625"/>
            <a:ext cx="10515600" cy="1731614"/>
          </a:xfrm>
        </p:spPr>
        <p:txBody>
          <a:bodyPr vert="horz" lIns="91440" tIns="45720" rIns="91440" bIns="45720" rtlCol="0" anchor="t">
            <a:normAutofit/>
          </a:bodyPr>
          <a:lstStyle/>
          <a:p>
            <a:pPr algn="just"/>
            <a:r>
              <a:rPr lang="en-US" sz="2400" dirty="0"/>
              <a:t>Implement the code in either Python or </a:t>
            </a:r>
            <a:r>
              <a:rPr lang="en-US" sz="2400" dirty="0" err="1"/>
              <a:t>Cpp</a:t>
            </a:r>
            <a:r>
              <a:rPr lang="en-US" sz="2400" dirty="0"/>
              <a:t> (You can find a commented version of the </a:t>
            </a:r>
            <a:r>
              <a:rPr lang="en-US" sz="2400" dirty="0" err="1"/>
              <a:t>Cpp</a:t>
            </a:r>
            <a:r>
              <a:rPr lang="en-US" sz="2400" dirty="0"/>
              <a:t> code in the handout)</a:t>
            </a:r>
            <a:endParaRPr lang="en-US" sz="2400" dirty="0">
              <a:cs typeface="Calibri"/>
            </a:endParaRPr>
          </a:p>
          <a:p>
            <a:pPr algn="just"/>
            <a:r>
              <a:rPr lang="en-US" sz="2400" dirty="0"/>
              <a:t>Use some of the command line tools to verify the correct functioning of the system.</a:t>
            </a:r>
          </a:p>
        </p:txBody>
      </p:sp>
      <p:pic>
        <p:nvPicPr>
          <p:cNvPr id="5" name="Picture 4" descr="A picture containing diagram&#10;&#10;Description automatically generated">
            <a:extLst>
              <a:ext uri="{FF2B5EF4-FFF2-40B4-BE49-F238E27FC236}">
                <a16:creationId xmlns:a16="http://schemas.microsoft.com/office/drawing/2014/main" id="{CB28DEFC-ABBD-E545-A532-CDD4025DC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465" y="4025912"/>
            <a:ext cx="7531070" cy="1898242"/>
          </a:xfrm>
          <a:prstGeom prst="rect">
            <a:avLst/>
          </a:prstGeom>
        </p:spPr>
      </p:pic>
    </p:spTree>
    <p:extLst>
      <p:ext uri="{BB962C8B-B14F-4D97-AF65-F5344CB8AC3E}">
        <p14:creationId xmlns:p14="http://schemas.microsoft.com/office/powerpoint/2010/main" val="3341236821"/>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sz="4000" dirty="0"/>
              <a:t>ROS Tools</a:t>
            </a:r>
            <a:br>
              <a:rPr lang="en-US" dirty="0"/>
            </a:br>
            <a:r>
              <a:rPr lang="en-US" sz="3200" dirty="0"/>
              <a:t>ROS Parameter Server</a:t>
            </a:r>
            <a:endParaRPr lang="en-US" dirty="0">
              <a:latin typeface="Consolas" panose="020B0609020204030204" pitchFamily="49" charset="0"/>
            </a:endParaRPr>
          </a:p>
        </p:txBody>
      </p:sp>
      <p:sp>
        <p:nvSpPr>
          <p:cNvPr id="4" name="Content Placeholder 2">
            <a:extLst>
              <a:ext uri="{FF2B5EF4-FFF2-40B4-BE49-F238E27FC236}">
                <a16:creationId xmlns:a16="http://schemas.microsoft.com/office/drawing/2014/main" id="{083CE610-0241-704E-B193-70DA49D3D3FC}"/>
              </a:ext>
            </a:extLst>
          </p:cNvPr>
          <p:cNvSpPr>
            <a:spLocks noGrp="1"/>
          </p:cNvSpPr>
          <p:nvPr>
            <p:ph idx="4294967295"/>
          </p:nvPr>
        </p:nvSpPr>
        <p:spPr>
          <a:xfrm>
            <a:off x="838200" y="1825625"/>
            <a:ext cx="10515600" cy="2602077"/>
          </a:xfrm>
        </p:spPr>
        <p:txBody>
          <a:bodyPr>
            <a:normAutofit lnSpcReduction="10000"/>
          </a:bodyPr>
          <a:lstStyle/>
          <a:p>
            <a:pPr algn="just"/>
            <a:r>
              <a:rPr lang="en-US" sz="2400" dirty="0"/>
              <a:t>ROS allows to load variables into the master which are accessible by all the nodes of the system. </a:t>
            </a:r>
          </a:p>
          <a:p>
            <a:pPr algn="just"/>
            <a:r>
              <a:rPr lang="en-US" sz="2400" dirty="0"/>
              <a:t>Typically, a .</a:t>
            </a:r>
            <a:r>
              <a:rPr lang="en-US" sz="2400" dirty="0" err="1"/>
              <a:t>yaml</a:t>
            </a:r>
            <a:r>
              <a:rPr lang="en-US" sz="2400" dirty="0"/>
              <a:t> file is loaded into the system through a launch file and configuration parameters are stored there. </a:t>
            </a:r>
          </a:p>
          <a:p>
            <a:pPr algn="just"/>
            <a:r>
              <a:rPr lang="en-US" sz="2400" dirty="0"/>
              <a:t>It is very typically to use them when loading robot models or constants that may vary in different scenarios where the same code is applied. </a:t>
            </a:r>
          </a:p>
          <a:p>
            <a:pPr algn="just"/>
            <a:r>
              <a:rPr lang="en-US" sz="2400" dirty="0"/>
              <a:t>An example of a config file can be found in </a:t>
            </a:r>
            <a:r>
              <a:rPr lang="en-US" sz="2400" dirty="0">
                <a:highlight>
                  <a:srgbClr val="FF0000"/>
                </a:highlight>
              </a:rPr>
              <a:t>[path in project]</a:t>
            </a:r>
          </a:p>
        </p:txBody>
      </p:sp>
      <p:grpSp>
        <p:nvGrpSpPr>
          <p:cNvPr id="47" name="Group 46">
            <a:extLst>
              <a:ext uri="{FF2B5EF4-FFF2-40B4-BE49-F238E27FC236}">
                <a16:creationId xmlns:a16="http://schemas.microsoft.com/office/drawing/2014/main" id="{4019FDB9-7491-2143-8EB3-D6F612EE0B69}"/>
              </a:ext>
            </a:extLst>
          </p:cNvPr>
          <p:cNvGrpSpPr/>
          <p:nvPr/>
        </p:nvGrpSpPr>
        <p:grpSpPr>
          <a:xfrm>
            <a:off x="1677328" y="4852053"/>
            <a:ext cx="8837344" cy="1398890"/>
            <a:chOff x="838200" y="4528668"/>
            <a:chExt cx="8837344" cy="1398890"/>
          </a:xfrm>
        </p:grpSpPr>
        <p:sp>
          <p:nvSpPr>
            <p:cNvPr id="24" name="Rounded Rectangle 23">
              <a:extLst>
                <a:ext uri="{FF2B5EF4-FFF2-40B4-BE49-F238E27FC236}">
                  <a16:creationId xmlns:a16="http://schemas.microsoft.com/office/drawing/2014/main" id="{7788D67B-0EA1-7846-B49C-20DEBB49651E}"/>
                </a:ext>
              </a:extLst>
            </p:cNvPr>
            <p:cNvSpPr/>
            <p:nvPr/>
          </p:nvSpPr>
          <p:spPr>
            <a:xfrm>
              <a:off x="3979871" y="4886573"/>
              <a:ext cx="2413604" cy="573997"/>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nvGrpSpPr>
            <p:cNvPr id="25" name="Group 24">
              <a:extLst>
                <a:ext uri="{FF2B5EF4-FFF2-40B4-BE49-F238E27FC236}">
                  <a16:creationId xmlns:a16="http://schemas.microsoft.com/office/drawing/2014/main" id="{2BECE254-EBA3-994D-9624-AB8082F8F6CC}"/>
                </a:ext>
              </a:extLst>
            </p:cNvPr>
            <p:cNvGrpSpPr/>
            <p:nvPr/>
          </p:nvGrpSpPr>
          <p:grpSpPr>
            <a:xfrm>
              <a:off x="7640030" y="5375247"/>
              <a:ext cx="2035514" cy="552311"/>
              <a:chOff x="9547211" y="5613235"/>
              <a:chExt cx="1301780" cy="655021"/>
            </a:xfrm>
          </p:grpSpPr>
          <p:sp>
            <p:nvSpPr>
              <p:cNvPr id="26" name="TextBox 25">
                <a:extLst>
                  <a:ext uri="{FF2B5EF4-FFF2-40B4-BE49-F238E27FC236}">
                    <a16:creationId xmlns:a16="http://schemas.microsoft.com/office/drawing/2014/main" id="{6AC4DCE2-D882-8342-AA58-EE4FAC7C337A}"/>
                  </a:ext>
                </a:extLst>
              </p:cNvPr>
              <p:cNvSpPr txBox="1"/>
              <p:nvPr/>
            </p:nvSpPr>
            <p:spPr>
              <a:xfrm>
                <a:off x="9574927" y="5714425"/>
                <a:ext cx="1274064" cy="421619"/>
              </a:xfrm>
              <a:prstGeom prst="rect">
                <a:avLst/>
              </a:prstGeom>
              <a:noFill/>
            </p:spPr>
            <p:txBody>
              <a:bodyPr wrap="square" rtlCol="0">
                <a:spAutoFit/>
              </a:bodyPr>
              <a:lstStyle/>
              <a:p>
                <a:pPr algn="ctr"/>
                <a:r>
                  <a:rPr lang="en-US" dirty="0"/>
                  <a:t>Planning Node</a:t>
                </a:r>
              </a:p>
            </p:txBody>
          </p:sp>
          <p:sp>
            <p:nvSpPr>
              <p:cNvPr id="27" name="Rounded Rectangle 26">
                <a:extLst>
                  <a:ext uri="{FF2B5EF4-FFF2-40B4-BE49-F238E27FC236}">
                    <a16:creationId xmlns:a16="http://schemas.microsoft.com/office/drawing/2014/main" id="{ACDAB129-731E-2D46-8565-6F77CC28EF28}"/>
                  </a:ext>
                </a:extLst>
              </p:cNvPr>
              <p:cNvSpPr/>
              <p:nvPr/>
            </p:nvSpPr>
            <p:spPr>
              <a:xfrm>
                <a:off x="9547211" y="5613235"/>
                <a:ext cx="1274064" cy="65502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BEEB32B8-69B5-F64F-8656-7B915040E4C4}"/>
                </a:ext>
              </a:extLst>
            </p:cNvPr>
            <p:cNvGrpSpPr/>
            <p:nvPr/>
          </p:nvGrpSpPr>
          <p:grpSpPr>
            <a:xfrm>
              <a:off x="7640031" y="4528668"/>
              <a:ext cx="1992176" cy="508802"/>
              <a:chOff x="9547211" y="5613235"/>
              <a:chExt cx="1301780" cy="655021"/>
            </a:xfrm>
          </p:grpSpPr>
          <p:sp>
            <p:nvSpPr>
              <p:cNvPr id="29" name="TextBox 28">
                <a:extLst>
                  <a:ext uri="{FF2B5EF4-FFF2-40B4-BE49-F238E27FC236}">
                    <a16:creationId xmlns:a16="http://schemas.microsoft.com/office/drawing/2014/main" id="{81123776-B15C-7247-BF08-390E5D472B48}"/>
                  </a:ext>
                </a:extLst>
              </p:cNvPr>
              <p:cNvSpPr txBox="1"/>
              <p:nvPr/>
            </p:nvSpPr>
            <p:spPr>
              <a:xfrm>
                <a:off x="9574927" y="5714425"/>
                <a:ext cx="1274064" cy="421619"/>
              </a:xfrm>
              <a:prstGeom prst="rect">
                <a:avLst/>
              </a:prstGeom>
              <a:noFill/>
            </p:spPr>
            <p:txBody>
              <a:bodyPr wrap="square" rtlCol="0">
                <a:spAutoFit/>
              </a:bodyPr>
              <a:lstStyle/>
              <a:p>
                <a:pPr algn="ctr"/>
                <a:r>
                  <a:rPr lang="en-US" dirty="0"/>
                  <a:t>Control Node</a:t>
                </a:r>
              </a:p>
            </p:txBody>
          </p:sp>
          <p:sp>
            <p:nvSpPr>
              <p:cNvPr id="30" name="Rounded Rectangle 29">
                <a:extLst>
                  <a:ext uri="{FF2B5EF4-FFF2-40B4-BE49-F238E27FC236}">
                    <a16:creationId xmlns:a16="http://schemas.microsoft.com/office/drawing/2014/main" id="{C6B3D32A-D2CA-C744-AC99-358C5ACABE73}"/>
                  </a:ext>
                </a:extLst>
              </p:cNvPr>
              <p:cNvSpPr/>
              <p:nvPr/>
            </p:nvSpPr>
            <p:spPr>
              <a:xfrm>
                <a:off x="9547211" y="5613235"/>
                <a:ext cx="1274064" cy="65502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a:extLst>
                <a:ext uri="{FF2B5EF4-FFF2-40B4-BE49-F238E27FC236}">
                  <a16:creationId xmlns:a16="http://schemas.microsoft.com/office/drawing/2014/main" id="{6A990167-328A-7741-B4B5-070E4F49F43F}"/>
                </a:ext>
              </a:extLst>
            </p:cNvPr>
            <p:cNvCxnSpPr>
              <a:cxnSpLocks/>
            </p:cNvCxnSpPr>
            <p:nvPr/>
          </p:nvCxnSpPr>
          <p:spPr>
            <a:xfrm flipH="1" flipV="1">
              <a:off x="2207402" y="5187609"/>
              <a:ext cx="1595164" cy="18424"/>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1EF532F-0246-714E-8B24-0954255E727D}"/>
                </a:ext>
              </a:extLst>
            </p:cNvPr>
            <p:cNvCxnSpPr>
              <a:cxnSpLocks/>
            </p:cNvCxnSpPr>
            <p:nvPr/>
          </p:nvCxnSpPr>
          <p:spPr>
            <a:xfrm flipV="1">
              <a:off x="6619873" y="4783069"/>
              <a:ext cx="953556" cy="262992"/>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111BC1D7-E17A-084D-974F-574F3B76AB31}"/>
                </a:ext>
              </a:extLst>
            </p:cNvPr>
            <p:cNvGrpSpPr/>
            <p:nvPr/>
          </p:nvGrpSpPr>
          <p:grpSpPr>
            <a:xfrm>
              <a:off x="838200" y="4941889"/>
              <a:ext cx="1215852" cy="508803"/>
              <a:chOff x="958635" y="4709967"/>
              <a:chExt cx="1215852" cy="508803"/>
            </a:xfrm>
          </p:grpSpPr>
          <p:sp>
            <p:nvSpPr>
              <p:cNvPr id="35" name="Rounded Rectangle 34">
                <a:extLst>
                  <a:ext uri="{FF2B5EF4-FFF2-40B4-BE49-F238E27FC236}">
                    <a16:creationId xmlns:a16="http://schemas.microsoft.com/office/drawing/2014/main" id="{625AC6BA-6F17-8241-996F-12E40DAED7A1}"/>
                  </a:ext>
                </a:extLst>
              </p:cNvPr>
              <p:cNvSpPr/>
              <p:nvPr/>
            </p:nvSpPr>
            <p:spPr>
              <a:xfrm>
                <a:off x="958635" y="4709967"/>
                <a:ext cx="1215851" cy="508803"/>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TextBox 36">
                <a:extLst>
                  <a:ext uri="{FF2B5EF4-FFF2-40B4-BE49-F238E27FC236}">
                    <a16:creationId xmlns:a16="http://schemas.microsoft.com/office/drawing/2014/main" id="{90124955-EA29-4F41-ACBC-659FE5E49982}"/>
                  </a:ext>
                </a:extLst>
              </p:cNvPr>
              <p:cNvSpPr txBox="1"/>
              <p:nvPr/>
            </p:nvSpPr>
            <p:spPr>
              <a:xfrm>
                <a:off x="960446" y="4771021"/>
                <a:ext cx="1214041" cy="369332"/>
              </a:xfrm>
              <a:prstGeom prst="rect">
                <a:avLst/>
              </a:prstGeom>
              <a:noFill/>
            </p:spPr>
            <p:txBody>
              <a:bodyPr wrap="square" rtlCol="0">
                <a:spAutoFit/>
              </a:bodyPr>
              <a:lstStyle/>
              <a:p>
                <a:pPr algn="ctr"/>
                <a:r>
                  <a:rPr lang="en-US" dirty="0" err="1"/>
                  <a:t>roslaunch</a:t>
                </a:r>
                <a:endParaRPr lang="en-US" dirty="0"/>
              </a:p>
            </p:txBody>
          </p:sp>
        </p:grpSp>
        <p:sp>
          <p:nvSpPr>
            <p:cNvPr id="40" name="TextBox 39">
              <a:extLst>
                <a:ext uri="{FF2B5EF4-FFF2-40B4-BE49-F238E27FC236}">
                  <a16:creationId xmlns:a16="http://schemas.microsoft.com/office/drawing/2014/main" id="{6A4F3413-20D5-2A4F-A48E-5969CCDB1FA7}"/>
                </a:ext>
              </a:extLst>
            </p:cNvPr>
            <p:cNvSpPr txBox="1"/>
            <p:nvPr/>
          </p:nvSpPr>
          <p:spPr>
            <a:xfrm>
              <a:off x="2243082" y="4826776"/>
              <a:ext cx="1359179" cy="369332"/>
            </a:xfrm>
            <a:prstGeom prst="rect">
              <a:avLst/>
            </a:prstGeom>
            <a:noFill/>
          </p:spPr>
          <p:txBody>
            <a:bodyPr wrap="square" rtlCol="0">
              <a:spAutoFit/>
            </a:bodyPr>
            <a:lstStyle/>
            <a:p>
              <a:pPr algn="ctr"/>
              <a:r>
                <a:rPr lang="en-US" dirty="0" err="1"/>
                <a:t>Config.yaml</a:t>
              </a:r>
              <a:endParaRPr lang="en-US" dirty="0"/>
            </a:p>
          </p:txBody>
        </p:sp>
        <p:sp>
          <p:nvSpPr>
            <p:cNvPr id="41" name="TextBox 40">
              <a:extLst>
                <a:ext uri="{FF2B5EF4-FFF2-40B4-BE49-F238E27FC236}">
                  <a16:creationId xmlns:a16="http://schemas.microsoft.com/office/drawing/2014/main" id="{D26E6A5C-860D-E648-A0AE-E46D41EF12C1}"/>
                </a:ext>
              </a:extLst>
            </p:cNvPr>
            <p:cNvSpPr txBox="1"/>
            <p:nvPr/>
          </p:nvSpPr>
          <p:spPr>
            <a:xfrm>
              <a:off x="3828659" y="4545233"/>
              <a:ext cx="1068133" cy="369332"/>
            </a:xfrm>
            <a:prstGeom prst="rect">
              <a:avLst/>
            </a:prstGeom>
            <a:noFill/>
          </p:spPr>
          <p:txBody>
            <a:bodyPr wrap="square" rtlCol="0">
              <a:spAutoFit/>
            </a:bodyPr>
            <a:lstStyle/>
            <a:p>
              <a:pPr algn="ctr"/>
              <a:r>
                <a:rPr lang="en-US" dirty="0">
                  <a:solidFill>
                    <a:schemeClr val="accent2"/>
                  </a:solidFill>
                </a:rPr>
                <a:t>ROS Core</a:t>
              </a:r>
            </a:p>
          </p:txBody>
        </p:sp>
        <p:sp>
          <p:nvSpPr>
            <p:cNvPr id="42" name="TextBox 41">
              <a:extLst>
                <a:ext uri="{FF2B5EF4-FFF2-40B4-BE49-F238E27FC236}">
                  <a16:creationId xmlns:a16="http://schemas.microsoft.com/office/drawing/2014/main" id="{D6F6A5BE-AD9A-844E-BABC-326C1E40389E}"/>
                </a:ext>
              </a:extLst>
            </p:cNvPr>
            <p:cNvSpPr txBox="1"/>
            <p:nvPr/>
          </p:nvSpPr>
          <p:spPr>
            <a:xfrm>
              <a:off x="4093612" y="4974322"/>
              <a:ext cx="2126124" cy="369332"/>
            </a:xfrm>
            <a:prstGeom prst="rect">
              <a:avLst/>
            </a:prstGeom>
            <a:noFill/>
          </p:spPr>
          <p:txBody>
            <a:bodyPr wrap="square" rtlCol="0">
              <a:spAutoFit/>
            </a:bodyPr>
            <a:lstStyle/>
            <a:p>
              <a:pPr algn="ctr"/>
              <a:r>
                <a:rPr lang="en-US" dirty="0"/>
                <a:t>Parameter Server</a:t>
              </a:r>
            </a:p>
          </p:txBody>
        </p:sp>
        <p:cxnSp>
          <p:nvCxnSpPr>
            <p:cNvPr id="44" name="Straight Arrow Connector 43">
              <a:extLst>
                <a:ext uri="{FF2B5EF4-FFF2-40B4-BE49-F238E27FC236}">
                  <a16:creationId xmlns:a16="http://schemas.microsoft.com/office/drawing/2014/main" id="{6FAFC896-BE6D-904B-B9F9-72C87E6D0533}"/>
                </a:ext>
              </a:extLst>
            </p:cNvPr>
            <p:cNvCxnSpPr>
              <a:cxnSpLocks/>
            </p:cNvCxnSpPr>
            <p:nvPr/>
          </p:nvCxnSpPr>
          <p:spPr>
            <a:xfrm>
              <a:off x="6619873" y="5234099"/>
              <a:ext cx="953556" cy="22647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8187497"/>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normAutofit/>
          </a:bodyPr>
          <a:lstStyle/>
          <a:p>
            <a:r>
              <a:rPr lang="en-US" sz="4000" dirty="0"/>
              <a:t>ROS Tools</a:t>
            </a:r>
            <a:br>
              <a:rPr lang="en-US" dirty="0"/>
            </a:br>
            <a:r>
              <a:rPr lang="en-US" sz="3200" dirty="0"/>
              <a:t>ROS Launch</a:t>
            </a:r>
            <a:endParaRPr lang="en-US" dirty="0">
              <a:latin typeface="Consolas" panose="020B0609020204030204" pitchFamily="49" charset="0"/>
            </a:endParaRPr>
          </a:p>
        </p:txBody>
      </p:sp>
      <p:sp>
        <p:nvSpPr>
          <p:cNvPr id="10" name="Oval 9">
            <a:extLst>
              <a:ext uri="{FF2B5EF4-FFF2-40B4-BE49-F238E27FC236}">
                <a16:creationId xmlns:a16="http://schemas.microsoft.com/office/drawing/2014/main" id="{86AB8BBC-9500-4977-BC44-798603621E83}"/>
              </a:ext>
            </a:extLst>
          </p:cNvPr>
          <p:cNvSpPr/>
          <p:nvPr/>
        </p:nvSpPr>
        <p:spPr>
          <a:xfrm>
            <a:off x="1667491" y="5001523"/>
            <a:ext cx="2807174" cy="1045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Config files</a:t>
            </a:r>
          </a:p>
        </p:txBody>
      </p:sp>
      <p:sp>
        <p:nvSpPr>
          <p:cNvPr id="11" name="Oval 10">
            <a:extLst>
              <a:ext uri="{FF2B5EF4-FFF2-40B4-BE49-F238E27FC236}">
                <a16:creationId xmlns:a16="http://schemas.microsoft.com/office/drawing/2014/main" id="{62C8749A-E138-429B-A06A-0050C1DC883F}"/>
              </a:ext>
            </a:extLst>
          </p:cNvPr>
          <p:cNvSpPr/>
          <p:nvPr/>
        </p:nvSpPr>
        <p:spPr>
          <a:xfrm>
            <a:off x="5442566" y="1723059"/>
            <a:ext cx="2807174" cy="1045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Master</a:t>
            </a:r>
          </a:p>
        </p:txBody>
      </p:sp>
      <p:sp>
        <p:nvSpPr>
          <p:cNvPr id="12" name="Oval 11">
            <a:extLst>
              <a:ext uri="{FF2B5EF4-FFF2-40B4-BE49-F238E27FC236}">
                <a16:creationId xmlns:a16="http://schemas.microsoft.com/office/drawing/2014/main" id="{43D92667-4C9F-4D70-BF93-24AC63B28EE7}"/>
              </a:ext>
            </a:extLst>
          </p:cNvPr>
          <p:cNvSpPr/>
          <p:nvPr/>
        </p:nvSpPr>
        <p:spPr>
          <a:xfrm>
            <a:off x="5442566" y="3047545"/>
            <a:ext cx="2807174" cy="1045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Node 1</a:t>
            </a:r>
          </a:p>
        </p:txBody>
      </p:sp>
      <p:sp>
        <p:nvSpPr>
          <p:cNvPr id="14" name="Oval 13">
            <a:extLst>
              <a:ext uri="{FF2B5EF4-FFF2-40B4-BE49-F238E27FC236}">
                <a16:creationId xmlns:a16="http://schemas.microsoft.com/office/drawing/2014/main" id="{9268AED9-3543-4653-9450-A9B44300F506}"/>
              </a:ext>
            </a:extLst>
          </p:cNvPr>
          <p:cNvSpPr/>
          <p:nvPr/>
        </p:nvSpPr>
        <p:spPr>
          <a:xfrm>
            <a:off x="5442566" y="4348746"/>
            <a:ext cx="2807174" cy="1045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Node 2</a:t>
            </a:r>
          </a:p>
        </p:txBody>
      </p:sp>
      <p:cxnSp>
        <p:nvCxnSpPr>
          <p:cNvPr id="15" name="Straight Arrow Connector 14">
            <a:extLst>
              <a:ext uri="{FF2B5EF4-FFF2-40B4-BE49-F238E27FC236}">
                <a16:creationId xmlns:a16="http://schemas.microsoft.com/office/drawing/2014/main" id="{972AA848-2740-43DA-A27C-E4D69888BC98}"/>
              </a:ext>
            </a:extLst>
          </p:cNvPr>
          <p:cNvCxnSpPr>
            <a:cxnSpLocks/>
            <a:stCxn id="10" idx="0"/>
            <a:endCxn id="3" idx="2"/>
          </p:cNvCxnSpPr>
          <p:nvPr/>
        </p:nvCxnSpPr>
        <p:spPr>
          <a:xfrm flipV="1">
            <a:off x="3071078" y="4278936"/>
            <a:ext cx="0" cy="722587"/>
          </a:xfrm>
          <a:prstGeom prst="straightConnector1">
            <a:avLst/>
          </a:prstGeom>
          <a:ln w="57150">
            <a:solidFill>
              <a:srgbClr val="77B903"/>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A997DE8-0EC5-425E-8AFF-1D5EC2CF8F9F}"/>
              </a:ext>
            </a:extLst>
          </p:cNvPr>
          <p:cNvCxnSpPr>
            <a:cxnSpLocks/>
            <a:stCxn id="3" idx="3"/>
            <a:endCxn id="12" idx="2"/>
          </p:cNvCxnSpPr>
          <p:nvPr/>
        </p:nvCxnSpPr>
        <p:spPr>
          <a:xfrm>
            <a:off x="4397244" y="3535454"/>
            <a:ext cx="1045322" cy="34905"/>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ED08EC-2395-484E-AA99-121809156FC3}"/>
              </a:ext>
            </a:extLst>
          </p:cNvPr>
          <p:cNvCxnSpPr>
            <a:cxnSpLocks/>
            <a:stCxn id="3" idx="3"/>
            <a:endCxn id="11" idx="2"/>
          </p:cNvCxnSpPr>
          <p:nvPr/>
        </p:nvCxnSpPr>
        <p:spPr>
          <a:xfrm flipV="1">
            <a:off x="4397244" y="2245873"/>
            <a:ext cx="1045322" cy="1289581"/>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0D8DE9-F7B5-4E29-9958-D1E89306515D}"/>
              </a:ext>
            </a:extLst>
          </p:cNvPr>
          <p:cNvCxnSpPr>
            <a:cxnSpLocks/>
            <a:stCxn id="3" idx="3"/>
            <a:endCxn id="14" idx="2"/>
          </p:cNvCxnSpPr>
          <p:nvPr/>
        </p:nvCxnSpPr>
        <p:spPr>
          <a:xfrm>
            <a:off x="4397244" y="3535454"/>
            <a:ext cx="1045322" cy="1336106"/>
          </a:xfrm>
          <a:prstGeom prst="straightConnector1">
            <a:avLst/>
          </a:prstGeom>
          <a:ln w="5715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CEA174B-0671-49E5-886B-B6A4C45846D5}"/>
              </a:ext>
            </a:extLst>
          </p:cNvPr>
          <p:cNvCxnSpPr>
            <a:cxnSpLocks/>
          </p:cNvCxnSpPr>
          <p:nvPr/>
        </p:nvCxnSpPr>
        <p:spPr>
          <a:xfrm flipV="1">
            <a:off x="6828240" y="5394373"/>
            <a:ext cx="0" cy="956704"/>
          </a:xfrm>
          <a:prstGeom prst="line">
            <a:avLst/>
          </a:prstGeom>
          <a:ln w="57150">
            <a:solidFill>
              <a:srgbClr val="77B903"/>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9D7107-98B0-4864-8CC6-6304E3A14573}"/>
              </a:ext>
            </a:extLst>
          </p:cNvPr>
          <p:cNvSpPr/>
          <p:nvPr/>
        </p:nvSpPr>
        <p:spPr>
          <a:xfrm>
            <a:off x="1744912" y="2791971"/>
            <a:ext cx="2652332" cy="1486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ROS Launch</a:t>
            </a:r>
          </a:p>
        </p:txBody>
      </p:sp>
    </p:spTree>
    <p:custDataLst>
      <p:tags r:id="rId1"/>
    </p:custDataLst>
    <p:extLst>
      <p:ext uri="{BB962C8B-B14F-4D97-AF65-F5344CB8AC3E}">
        <p14:creationId xmlns:p14="http://schemas.microsoft.com/office/powerpoint/2010/main" val="2988375040"/>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normAutofit/>
          </a:bodyPr>
          <a:lstStyle/>
          <a:p>
            <a:r>
              <a:rPr lang="en-US" sz="4000" dirty="0"/>
              <a:t>ROS Tools</a:t>
            </a:r>
            <a:br>
              <a:rPr lang="en-US" dirty="0"/>
            </a:br>
            <a:r>
              <a:rPr lang="en-US" sz="3200" dirty="0"/>
              <a:t>ROS Launch Syntax</a:t>
            </a:r>
            <a:endParaRPr lang="en-US" dirty="0">
              <a:latin typeface="Consolas" panose="020B0609020204030204" pitchFamily="49" charset="0"/>
            </a:endParaRPr>
          </a:p>
        </p:txBody>
      </p:sp>
      <p:sp>
        <p:nvSpPr>
          <p:cNvPr id="7" name="Content Placeholder 2">
            <a:extLst>
              <a:ext uri="{FF2B5EF4-FFF2-40B4-BE49-F238E27FC236}">
                <a16:creationId xmlns:a16="http://schemas.microsoft.com/office/drawing/2014/main" id="{83325263-BC60-2C45-A687-164DA9EC6910}"/>
              </a:ext>
            </a:extLst>
          </p:cNvPr>
          <p:cNvSpPr>
            <a:spLocks noGrp="1"/>
          </p:cNvSpPr>
          <p:nvPr>
            <p:ph idx="4294967295"/>
          </p:nvPr>
        </p:nvSpPr>
        <p:spPr>
          <a:xfrm>
            <a:off x="838200" y="1825625"/>
            <a:ext cx="10515600" cy="4417859"/>
          </a:xfrm>
        </p:spPr>
        <p:txBody>
          <a:bodyPr vert="horz" lIns="91440" tIns="45720" rIns="91440" bIns="45720" rtlCol="0" anchor="t">
            <a:normAutofit/>
          </a:bodyPr>
          <a:lstStyle/>
          <a:p>
            <a:pPr algn="just"/>
            <a:r>
              <a:rPr lang="en-US" sz="2400" dirty="0"/>
              <a:t>Launch files are sets of commands written in xml that allow executing various scripts at the same time. </a:t>
            </a:r>
          </a:p>
          <a:p>
            <a:pPr algn="just"/>
            <a:r>
              <a:rPr lang="en-US" sz="2400" dirty="0"/>
              <a:t>The general syntaxis is the following </a:t>
            </a:r>
          </a:p>
          <a:p>
            <a:pPr marL="457200" lvl="1" indent="0">
              <a:buNone/>
            </a:pPr>
            <a:r>
              <a:rPr lang="en-GB" sz="2000" dirty="0">
                <a:solidFill>
                  <a:srgbClr val="808080"/>
                </a:solidFill>
                <a:latin typeface="Consolas" panose="020B0609020204030204" pitchFamily="49" charset="0"/>
              </a:rPr>
              <a:t>&lt;?xml version=“1.0”?&gt;</a:t>
            </a:r>
          </a:p>
          <a:p>
            <a:pPr marL="457200" lvl="1" indent="0">
              <a:buNone/>
            </a:pPr>
            <a:r>
              <a:rPr lang="en-GB" sz="2000" dirty="0">
                <a:solidFill>
                  <a:srgbClr val="808080"/>
                </a:solidFill>
                <a:latin typeface="Consolas" panose="020B0609020204030204" pitchFamily="49" charset="0"/>
              </a:rPr>
              <a:t>&lt;launch&gt;</a:t>
            </a:r>
          </a:p>
          <a:p>
            <a:pPr marL="457200" lvl="1" indent="0">
              <a:buNone/>
            </a:pPr>
            <a:r>
              <a:rPr lang="en-GB" sz="2000" dirty="0">
                <a:solidFill>
                  <a:srgbClr val="808080"/>
                </a:solidFill>
                <a:latin typeface="Consolas" panose="020B0609020204030204" pitchFamily="49" charset="0"/>
              </a:rPr>
              <a:t>	[Body of the </a:t>
            </a:r>
            <a:r>
              <a:rPr lang="en-GB" sz="2000" dirty="0" err="1">
                <a:solidFill>
                  <a:srgbClr val="808080"/>
                </a:solidFill>
                <a:latin typeface="Consolas" panose="020B0609020204030204" pitchFamily="49" charset="0"/>
              </a:rPr>
              <a:t>launchfile</a:t>
            </a:r>
            <a:r>
              <a:rPr lang="en-GB" sz="2000" dirty="0">
                <a:solidFill>
                  <a:srgbClr val="808080"/>
                </a:solidFill>
                <a:latin typeface="Consolas" panose="020B0609020204030204" pitchFamily="49" charset="0"/>
              </a:rPr>
              <a:t>]</a:t>
            </a:r>
          </a:p>
          <a:p>
            <a:pPr marL="457200" lvl="1" indent="0">
              <a:buNone/>
            </a:pPr>
            <a:r>
              <a:rPr lang="en-GB" sz="2000" dirty="0">
                <a:solidFill>
                  <a:srgbClr val="808080"/>
                </a:solidFill>
                <a:latin typeface="Consolas" panose="020B0609020204030204" pitchFamily="49" charset="0"/>
              </a:rPr>
              <a:t>&lt;/launch&gt;</a:t>
            </a:r>
            <a:endParaRPr lang="en-US" sz="2000" dirty="0">
              <a:solidFill>
                <a:srgbClr val="808080"/>
              </a:solidFill>
              <a:latin typeface="Consolas" panose="020B0609020204030204" pitchFamily="49" charset="0"/>
            </a:endParaRPr>
          </a:p>
          <a:p>
            <a:pPr algn="just"/>
            <a:r>
              <a:rPr lang="en-US" sz="2400" dirty="0"/>
              <a:t>This syntaxis allows to run any object used within the ROS architecture and has a wide variety of tools that allow to parametrize the launch file so that it can be adapted to the requirements of you project. </a:t>
            </a:r>
          </a:p>
          <a:p>
            <a:pPr algn="just"/>
            <a:r>
              <a:rPr lang="en-US" sz="2400" dirty="0"/>
              <a:t>An extensive documentation can be found in http://</a:t>
            </a:r>
            <a:r>
              <a:rPr lang="en-US" sz="2400" dirty="0" err="1"/>
              <a:t>wiki.ros.org</a:t>
            </a:r>
            <a:r>
              <a:rPr lang="en-US" sz="2400" dirty="0"/>
              <a:t>/</a:t>
            </a:r>
            <a:r>
              <a:rPr lang="en-US" sz="2400" dirty="0" err="1"/>
              <a:t>roslaunch</a:t>
            </a:r>
            <a:endParaRPr lang="en-US" sz="2400" dirty="0"/>
          </a:p>
          <a:p>
            <a:pPr algn="just"/>
            <a:endParaRPr lang="en-US" sz="2400" dirty="0"/>
          </a:p>
        </p:txBody>
      </p:sp>
    </p:spTree>
    <p:custDataLst>
      <p:tags r:id="rId1"/>
    </p:custDataLst>
    <p:extLst>
      <p:ext uri="{BB962C8B-B14F-4D97-AF65-F5344CB8AC3E}">
        <p14:creationId xmlns:p14="http://schemas.microsoft.com/office/powerpoint/2010/main" val="686204304"/>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normAutofit/>
          </a:bodyPr>
          <a:lstStyle/>
          <a:p>
            <a:r>
              <a:rPr lang="en-US" sz="4000" dirty="0"/>
              <a:t>ROS Tools</a:t>
            </a:r>
            <a:br>
              <a:rPr lang="en-US" dirty="0"/>
            </a:br>
            <a:r>
              <a:rPr lang="en-US" sz="3200" dirty="0"/>
              <a:t>ROS Launch code tools</a:t>
            </a:r>
            <a:endParaRPr lang="en-US" dirty="0">
              <a:latin typeface="Consolas" panose="020B0609020204030204" pitchFamily="49" charset="0"/>
            </a:endParaRPr>
          </a:p>
        </p:txBody>
      </p:sp>
      <p:sp>
        <p:nvSpPr>
          <p:cNvPr id="7" name="Content Placeholder 2">
            <a:extLst>
              <a:ext uri="{FF2B5EF4-FFF2-40B4-BE49-F238E27FC236}">
                <a16:creationId xmlns:a16="http://schemas.microsoft.com/office/drawing/2014/main" id="{83325263-BC60-2C45-A687-164DA9EC6910}"/>
              </a:ext>
            </a:extLst>
          </p:cNvPr>
          <p:cNvSpPr>
            <a:spLocks noGrp="1"/>
          </p:cNvSpPr>
          <p:nvPr>
            <p:ph idx="4294967295"/>
          </p:nvPr>
        </p:nvSpPr>
        <p:spPr>
          <a:xfrm>
            <a:off x="838200" y="1986048"/>
            <a:ext cx="10515600" cy="3837238"/>
          </a:xfrm>
        </p:spPr>
        <p:txBody>
          <a:bodyPr vert="horz" lIns="91440" tIns="45720" rIns="91440" bIns="45720" rtlCol="0" anchor="t">
            <a:normAutofit/>
          </a:bodyPr>
          <a:lstStyle/>
          <a:p>
            <a:pPr algn="just"/>
            <a:r>
              <a:rPr lang="en-US" sz="2400" dirty="0"/>
              <a:t>Running a node</a:t>
            </a:r>
          </a:p>
          <a:p>
            <a:pPr marL="457200" lvl="1" indent="0" algn="just">
              <a:buNone/>
            </a:pPr>
            <a:r>
              <a:rPr lang="en-GB" sz="2000" dirty="0">
                <a:solidFill>
                  <a:srgbClr val="808080"/>
                </a:solidFill>
                <a:latin typeface="Consolas" panose="020B0609020204030204" pitchFamily="49" charset="0"/>
              </a:rPr>
              <a:t>&lt;node name=“listener” </a:t>
            </a:r>
            <a:r>
              <a:rPr lang="en-GB" sz="2000" dirty="0" err="1">
                <a:solidFill>
                  <a:srgbClr val="808080"/>
                </a:solidFill>
                <a:latin typeface="Consolas" panose="020B0609020204030204" pitchFamily="49" charset="0"/>
              </a:rPr>
              <a:t>pkg</a:t>
            </a:r>
            <a:r>
              <a:rPr lang="en-GB" sz="2000" dirty="0">
                <a:solidFill>
                  <a:srgbClr val="808080"/>
                </a:solidFill>
                <a:latin typeface="Consolas" panose="020B0609020204030204" pitchFamily="49" charset="0"/>
              </a:rPr>
              <a:t>=“</a:t>
            </a:r>
            <a:r>
              <a:rPr lang="en-GB" sz="2000" dirty="0" err="1">
                <a:solidFill>
                  <a:srgbClr val="808080"/>
                </a:solidFill>
                <a:latin typeface="Consolas" panose="020B0609020204030204" pitchFamily="49" charset="0"/>
              </a:rPr>
              <a:t>basic_comms</a:t>
            </a:r>
            <a:r>
              <a:rPr lang="en-GB" sz="2000" dirty="0">
                <a:solidFill>
                  <a:srgbClr val="808080"/>
                </a:solidFill>
                <a:latin typeface="Consolas" panose="020B0609020204030204" pitchFamily="49" charset="0"/>
              </a:rPr>
              <a:t>” type=“</a:t>
            </a:r>
            <a:r>
              <a:rPr lang="en-GB" sz="2000" dirty="0" err="1">
                <a:solidFill>
                  <a:srgbClr val="808080"/>
                </a:solidFill>
                <a:latin typeface="Consolas" panose="020B0609020204030204" pitchFamily="49" charset="0"/>
              </a:rPr>
              <a:t>listener.py</a:t>
            </a:r>
            <a:r>
              <a:rPr lang="en-GB" sz="2000" dirty="0">
                <a:solidFill>
                  <a:srgbClr val="808080"/>
                </a:solidFill>
                <a:latin typeface="Consolas" panose="020B0609020204030204" pitchFamily="49" charset="0"/>
              </a:rPr>
              <a:t>” output=“screen”/&gt;</a:t>
            </a:r>
            <a:endParaRPr lang="en-US" sz="2000" dirty="0"/>
          </a:p>
          <a:p>
            <a:pPr algn="just"/>
            <a:r>
              <a:rPr lang="en-US" sz="2400" dirty="0"/>
              <a:t>Running another launch file  </a:t>
            </a:r>
          </a:p>
          <a:p>
            <a:pPr marL="457200" lvl="1" indent="0" algn="just">
              <a:buNone/>
            </a:pPr>
            <a:r>
              <a:rPr lang="en-GB" sz="2000" dirty="0">
                <a:solidFill>
                  <a:srgbClr val="808080"/>
                </a:solidFill>
                <a:latin typeface="Consolas" panose="020B0609020204030204" pitchFamily="49" charset="0"/>
              </a:rPr>
              <a:t>&lt;include file="$(</a:t>
            </a:r>
            <a:r>
              <a:rPr lang="en-GB" sz="2000" dirty="0" err="1">
                <a:solidFill>
                  <a:srgbClr val="808080"/>
                </a:solidFill>
                <a:latin typeface="Consolas" panose="020B0609020204030204" pitchFamily="49" charset="0"/>
              </a:rPr>
              <a:t>dirname</a:t>
            </a:r>
            <a:r>
              <a:rPr lang="en-GB" sz="2000" dirty="0">
                <a:solidFill>
                  <a:srgbClr val="808080"/>
                </a:solidFill>
                <a:latin typeface="Consolas" panose="020B0609020204030204" pitchFamily="49" charset="0"/>
              </a:rPr>
              <a:t>)/</a:t>
            </a:r>
            <a:r>
              <a:rPr lang="en-GB" sz="2000" dirty="0" err="1">
                <a:solidFill>
                  <a:srgbClr val="808080"/>
                </a:solidFill>
                <a:latin typeface="Consolas" panose="020B0609020204030204" pitchFamily="49" charset="0"/>
              </a:rPr>
              <a:t>other.launch</a:t>
            </a:r>
            <a:r>
              <a:rPr lang="en-GB" sz="2000" dirty="0">
                <a:solidFill>
                  <a:srgbClr val="808080"/>
                </a:solidFill>
                <a:latin typeface="Consolas" panose="020B0609020204030204" pitchFamily="49" charset="0"/>
              </a:rPr>
              <a:t>" /&gt;</a:t>
            </a:r>
          </a:p>
          <a:p>
            <a:pPr algn="just"/>
            <a:r>
              <a:rPr lang="en-GB" sz="2400" dirty="0"/>
              <a:t>Set parameters </a:t>
            </a:r>
            <a:r>
              <a:rPr lang="en-GB" sz="2400" dirty="0">
                <a:solidFill>
                  <a:srgbClr val="FF0000"/>
                </a:solidFill>
              </a:rPr>
              <a:t>(add file)</a:t>
            </a:r>
          </a:p>
          <a:p>
            <a:pPr marL="457200" lvl="1" indent="0" algn="just">
              <a:buNone/>
            </a:pPr>
            <a:r>
              <a:rPr lang="en-GB" sz="2000" dirty="0">
                <a:solidFill>
                  <a:srgbClr val="808080"/>
                </a:solidFill>
                <a:latin typeface="Consolas" panose="020B0609020204030204" pitchFamily="49" charset="0"/>
              </a:rPr>
              <a:t>&lt;param name="</a:t>
            </a:r>
            <a:r>
              <a:rPr lang="en-GB" sz="2000" dirty="0" err="1">
                <a:solidFill>
                  <a:srgbClr val="808080"/>
                </a:solidFill>
                <a:latin typeface="Consolas" panose="020B0609020204030204" pitchFamily="49" charset="0"/>
              </a:rPr>
              <a:t>publish_frequency</a:t>
            </a:r>
            <a:r>
              <a:rPr lang="en-GB" sz="2000" dirty="0">
                <a:solidFill>
                  <a:srgbClr val="808080"/>
                </a:solidFill>
                <a:latin typeface="Consolas" panose="020B0609020204030204" pitchFamily="49" charset="0"/>
              </a:rPr>
              <a:t>" type="double" value="10.0" /&gt;</a:t>
            </a:r>
          </a:p>
          <a:p>
            <a:pPr algn="just"/>
            <a:r>
              <a:rPr lang="en-GB" sz="2400" dirty="0"/>
              <a:t>Pass </a:t>
            </a:r>
            <a:r>
              <a:rPr lang="en-GB" sz="2400" dirty="0" err="1"/>
              <a:t>args</a:t>
            </a:r>
            <a:r>
              <a:rPr lang="en-GB" sz="2400" dirty="0"/>
              <a:t> to the launch file</a:t>
            </a:r>
          </a:p>
          <a:p>
            <a:pPr marL="457200" lvl="1" indent="0" algn="just">
              <a:buNone/>
            </a:pPr>
            <a:r>
              <a:rPr lang="en-GB" sz="2000" dirty="0">
                <a:solidFill>
                  <a:srgbClr val="808080"/>
                </a:solidFill>
                <a:latin typeface="Consolas" panose="020B0609020204030204" pitchFamily="49" charset="0"/>
              </a:rPr>
              <a:t>&lt;</a:t>
            </a:r>
            <a:r>
              <a:rPr lang="en-GB" sz="2000" dirty="0" err="1">
                <a:solidFill>
                  <a:srgbClr val="808080"/>
                </a:solidFill>
                <a:latin typeface="Consolas" panose="020B0609020204030204" pitchFamily="49" charset="0"/>
              </a:rPr>
              <a:t>arg</a:t>
            </a:r>
            <a:r>
              <a:rPr lang="en-GB" sz="2000" dirty="0">
                <a:solidFill>
                  <a:srgbClr val="808080"/>
                </a:solidFill>
                <a:latin typeface="Consolas" panose="020B0609020204030204" pitchFamily="49" charset="0"/>
              </a:rPr>
              <a:t> name=”</a:t>
            </a:r>
            <a:r>
              <a:rPr lang="en-GB" sz="2000" dirty="0" err="1">
                <a:solidFill>
                  <a:srgbClr val="808080"/>
                </a:solidFill>
                <a:latin typeface="Consolas" panose="020B0609020204030204" pitchFamily="49" charset="0"/>
              </a:rPr>
              <a:t>camera_id</a:t>
            </a:r>
            <a:r>
              <a:rPr lang="en-GB" sz="2000" dirty="0">
                <a:solidFill>
                  <a:srgbClr val="808080"/>
                </a:solidFill>
                <a:latin typeface="Consolas" panose="020B0609020204030204" pitchFamily="49" charset="0"/>
              </a:rPr>
              <a:t>" value=”cam_3" /&gt;</a:t>
            </a:r>
            <a:endParaRPr lang="en-US" sz="2000" dirty="0">
              <a:solidFill>
                <a:srgbClr val="808080"/>
              </a:solidFill>
              <a:latin typeface="Consolas" panose="020B0609020204030204" pitchFamily="49" charset="0"/>
            </a:endParaRPr>
          </a:p>
          <a:p>
            <a:pPr algn="just"/>
            <a:endParaRPr lang="en-US" sz="2400" dirty="0"/>
          </a:p>
        </p:txBody>
      </p:sp>
    </p:spTree>
    <p:custDataLst>
      <p:tags r:id="rId1"/>
    </p:custDataLst>
    <p:extLst>
      <p:ext uri="{BB962C8B-B14F-4D97-AF65-F5344CB8AC3E}">
        <p14:creationId xmlns:p14="http://schemas.microsoft.com/office/powerpoint/2010/main" val="3215906873"/>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normAutofit/>
          </a:bodyPr>
          <a:lstStyle/>
          <a:p>
            <a:r>
              <a:rPr lang="en-US" dirty="0"/>
              <a:t>ROS Tools</a:t>
            </a:r>
            <a:br>
              <a:rPr lang="en-US" dirty="0"/>
            </a:br>
            <a:r>
              <a:rPr lang="en-US" sz="3200" dirty="0"/>
              <a:t>ROS Launch example</a:t>
            </a:r>
            <a:endParaRPr lang="en-US" sz="3200" dirty="0">
              <a:latin typeface="Consolas" panose="020B0609020204030204" pitchFamily="49" charset="0"/>
            </a:endParaRPr>
          </a:p>
        </p:txBody>
      </p:sp>
      <p:sp>
        <p:nvSpPr>
          <p:cNvPr id="8" name="TextBox 7">
            <a:extLst>
              <a:ext uri="{FF2B5EF4-FFF2-40B4-BE49-F238E27FC236}">
                <a16:creationId xmlns:a16="http://schemas.microsoft.com/office/drawing/2014/main" id="{4AEA6165-A9C4-BD46-AD4A-7B6E40E175EA}"/>
              </a:ext>
            </a:extLst>
          </p:cNvPr>
          <p:cNvSpPr txBox="1"/>
          <p:nvPr/>
        </p:nvSpPr>
        <p:spPr>
          <a:xfrm>
            <a:off x="1355852" y="3006259"/>
            <a:ext cx="9728591" cy="1323439"/>
          </a:xfrm>
          <a:prstGeom prst="rect">
            <a:avLst/>
          </a:prstGeom>
          <a:noFill/>
        </p:spPr>
        <p:txBody>
          <a:bodyPr wrap="square">
            <a:spAutoFit/>
          </a:bodyPr>
          <a:lstStyle/>
          <a:p>
            <a:r>
              <a:rPr lang="en-GB" sz="1600" dirty="0">
                <a:solidFill>
                  <a:srgbClr val="808080"/>
                </a:solidFill>
                <a:effectLst/>
                <a:latin typeface="Consolas" panose="020B0609020204030204" pitchFamily="49" charset="0"/>
              </a:rPr>
              <a:t>&lt;?xml version=“1.0”?&gt;</a:t>
            </a:r>
          </a:p>
          <a:p>
            <a:r>
              <a:rPr lang="en-GB" sz="1600" dirty="0">
                <a:solidFill>
                  <a:srgbClr val="808080"/>
                </a:solidFill>
                <a:latin typeface="Consolas" panose="020B0609020204030204" pitchFamily="49" charset="0"/>
              </a:rPr>
              <a:t>&lt;launch&gt;</a:t>
            </a:r>
          </a:p>
          <a:p>
            <a:r>
              <a:rPr lang="en-GB" sz="1600" dirty="0">
                <a:solidFill>
                  <a:srgbClr val="808080"/>
                </a:solidFill>
                <a:latin typeface="Consolas" panose="020B0609020204030204" pitchFamily="49" charset="0"/>
              </a:rPr>
              <a:t>	&lt;node name=“listener” </a:t>
            </a:r>
            <a:r>
              <a:rPr lang="en-GB" sz="1600" dirty="0" err="1">
                <a:solidFill>
                  <a:srgbClr val="808080"/>
                </a:solidFill>
                <a:latin typeface="Consolas" panose="020B0609020204030204" pitchFamily="49" charset="0"/>
              </a:rPr>
              <a:t>pkg</a:t>
            </a:r>
            <a:r>
              <a:rPr lang="en-GB" sz="1600" dirty="0">
                <a:solidFill>
                  <a:srgbClr val="808080"/>
                </a:solidFill>
                <a:latin typeface="Consolas" panose="020B0609020204030204" pitchFamily="49" charset="0"/>
              </a:rPr>
              <a:t>=“</a:t>
            </a:r>
            <a:r>
              <a:rPr lang="en-GB" sz="1600" dirty="0" err="1">
                <a:solidFill>
                  <a:srgbClr val="808080"/>
                </a:solidFill>
                <a:latin typeface="Consolas" panose="020B0609020204030204" pitchFamily="49" charset="0"/>
              </a:rPr>
              <a:t>basic_comms</a:t>
            </a:r>
            <a:r>
              <a:rPr lang="en-GB" sz="1600" dirty="0">
                <a:solidFill>
                  <a:srgbClr val="808080"/>
                </a:solidFill>
                <a:latin typeface="Consolas" panose="020B0609020204030204" pitchFamily="49" charset="0"/>
              </a:rPr>
              <a:t>” type=“listener.py” output=“screen”/&gt;</a:t>
            </a:r>
            <a:endParaRPr lang="en-US" sz="1600" dirty="0">
              <a:latin typeface="Consolas" panose="020B0609020204030204" pitchFamily="49" charset="0"/>
            </a:endParaRPr>
          </a:p>
          <a:p>
            <a:r>
              <a:rPr lang="en-US" sz="1600" dirty="0">
                <a:solidFill>
                  <a:srgbClr val="808080"/>
                </a:solidFill>
                <a:latin typeface="Consolas" panose="020B0609020204030204" pitchFamily="49" charset="0"/>
              </a:rPr>
              <a:t>	&lt;node name=“talker” pkg=“</a:t>
            </a:r>
            <a:r>
              <a:rPr lang="en-US" sz="1600" dirty="0" err="1">
                <a:solidFill>
                  <a:srgbClr val="808080"/>
                </a:solidFill>
                <a:latin typeface="Consolas" panose="020B0609020204030204" pitchFamily="49" charset="0"/>
              </a:rPr>
              <a:t>basic_comms</a:t>
            </a:r>
            <a:r>
              <a:rPr lang="en-US" sz="1600" dirty="0">
                <a:solidFill>
                  <a:srgbClr val="808080"/>
                </a:solidFill>
                <a:latin typeface="Consolas" panose="020B0609020204030204" pitchFamily="49" charset="0"/>
              </a:rPr>
              <a:t>” type=“talker.py” </a:t>
            </a:r>
            <a:r>
              <a:rPr lang="en-US" sz="1600" dirty="0" err="1">
                <a:solidFill>
                  <a:srgbClr val="808080"/>
                </a:solidFill>
                <a:latin typeface="Consolas" panose="020B0609020204030204" pitchFamily="49" charset="0"/>
              </a:rPr>
              <a:t>ouput</a:t>
            </a:r>
            <a:r>
              <a:rPr lang="en-US" sz="1600" dirty="0">
                <a:solidFill>
                  <a:srgbClr val="808080"/>
                </a:solidFill>
                <a:latin typeface="Consolas" panose="020B0609020204030204" pitchFamily="49" charset="0"/>
              </a:rPr>
              <a:t>=“screen”/&gt;</a:t>
            </a:r>
            <a:endParaRPr lang="en-GB" sz="1600" dirty="0">
              <a:solidFill>
                <a:srgbClr val="808080"/>
              </a:solidFill>
              <a:latin typeface="Consolas" panose="020B0609020204030204" pitchFamily="49" charset="0"/>
            </a:endParaRPr>
          </a:p>
          <a:p>
            <a:r>
              <a:rPr lang="en-GB" sz="1600" dirty="0">
                <a:solidFill>
                  <a:srgbClr val="808080"/>
                </a:solidFill>
                <a:latin typeface="Consolas" panose="020B0609020204030204" pitchFamily="49" charset="0"/>
              </a:rPr>
              <a:t>&lt;/launch&gt;</a:t>
            </a:r>
            <a:endParaRPr lang="en-US" sz="1600" dirty="0">
              <a:solidFill>
                <a:srgbClr val="808080"/>
              </a:solidFill>
              <a:latin typeface="Consolas" panose="020B0609020204030204" pitchFamily="49" charset="0"/>
            </a:endParaRPr>
          </a:p>
        </p:txBody>
      </p:sp>
      <p:sp>
        <p:nvSpPr>
          <p:cNvPr id="4" name="TextBox 3">
            <a:extLst>
              <a:ext uri="{FF2B5EF4-FFF2-40B4-BE49-F238E27FC236}">
                <a16:creationId xmlns:a16="http://schemas.microsoft.com/office/drawing/2014/main" id="{F0E97A87-36F6-45E0-A3D1-F40A67BD836B}"/>
              </a:ext>
            </a:extLst>
          </p:cNvPr>
          <p:cNvSpPr txBox="1"/>
          <p:nvPr/>
        </p:nvSpPr>
        <p:spPr>
          <a:xfrm>
            <a:off x="1428537" y="4329698"/>
            <a:ext cx="6922873" cy="338554"/>
          </a:xfrm>
          <a:prstGeom prst="rect">
            <a:avLst/>
          </a:prstGeom>
          <a:noFill/>
        </p:spPr>
        <p:txBody>
          <a:bodyPr wrap="square">
            <a:spAutoFit/>
          </a:bodyPr>
          <a:lstStyle/>
          <a:p>
            <a:r>
              <a:rPr lang="en-US" sz="1600" b="1" dirty="0" err="1">
                <a:latin typeface="Consolas" panose="020B0609020204030204" pitchFamily="49" charset="0"/>
              </a:rPr>
              <a:t>roslaunch</a:t>
            </a:r>
            <a:r>
              <a:rPr lang="en-US" sz="1600" b="1" dirty="0">
                <a:latin typeface="Consolas" panose="020B0609020204030204" pitchFamily="49" charset="0"/>
              </a:rPr>
              <a:t> </a:t>
            </a:r>
            <a:r>
              <a:rPr lang="en-US" sz="1600" b="1" dirty="0" err="1">
                <a:latin typeface="Consolas" panose="020B0609020204030204" pitchFamily="49" charset="0"/>
              </a:rPr>
              <a:t>basic_comms</a:t>
            </a:r>
            <a:r>
              <a:rPr lang="en-US" sz="1600" b="1" dirty="0">
                <a:latin typeface="Consolas" panose="020B0609020204030204" pitchFamily="49" charset="0"/>
              </a:rPr>
              <a:t> </a:t>
            </a:r>
            <a:r>
              <a:rPr lang="en-US" sz="1600" b="1" dirty="0" err="1">
                <a:latin typeface="Consolas" panose="020B0609020204030204" pitchFamily="49" charset="0"/>
              </a:rPr>
              <a:t>chatter.launch</a:t>
            </a:r>
            <a:endParaRPr lang="en-US" sz="1600" b="1" dirty="0">
              <a:latin typeface="Consolas" panose="020B0609020204030204" pitchFamily="49" charset="0"/>
            </a:endParaRPr>
          </a:p>
        </p:txBody>
      </p:sp>
      <p:sp>
        <p:nvSpPr>
          <p:cNvPr id="5" name="TextBox 4">
            <a:extLst>
              <a:ext uri="{FF2B5EF4-FFF2-40B4-BE49-F238E27FC236}">
                <a16:creationId xmlns:a16="http://schemas.microsoft.com/office/drawing/2014/main" id="{2A911348-7D23-4748-BAE5-CE536E5754DC}"/>
              </a:ext>
            </a:extLst>
          </p:cNvPr>
          <p:cNvSpPr txBox="1"/>
          <p:nvPr/>
        </p:nvSpPr>
        <p:spPr>
          <a:xfrm>
            <a:off x="1428538" y="2574593"/>
            <a:ext cx="6922873" cy="338554"/>
          </a:xfrm>
          <a:prstGeom prst="rect">
            <a:avLst/>
          </a:prstGeom>
          <a:noFill/>
        </p:spPr>
        <p:txBody>
          <a:bodyPr wrap="square">
            <a:spAutoFit/>
          </a:bodyPr>
          <a:lstStyle/>
          <a:p>
            <a:r>
              <a:rPr lang="en-US" sz="1600" b="1" dirty="0">
                <a:latin typeface="Consolas" panose="020B0609020204030204" pitchFamily="49" charset="0"/>
              </a:rPr>
              <a:t>home/</a:t>
            </a:r>
            <a:r>
              <a:rPr lang="en-US" sz="1600" b="1" dirty="0" err="1">
                <a:latin typeface="Consolas" panose="020B0609020204030204" pitchFamily="49" charset="0"/>
              </a:rPr>
              <a:t>catkin_ws</a:t>
            </a:r>
            <a:r>
              <a:rPr lang="en-US" sz="1600" b="1" dirty="0">
                <a:latin typeface="Consolas" panose="020B0609020204030204" pitchFamily="49" charset="0"/>
              </a:rPr>
              <a:t>/</a:t>
            </a:r>
            <a:r>
              <a:rPr lang="en-US" sz="1600" b="1" dirty="0" err="1">
                <a:latin typeface="Consolas" panose="020B0609020204030204" pitchFamily="49" charset="0"/>
              </a:rPr>
              <a:t>src</a:t>
            </a:r>
            <a:r>
              <a:rPr lang="en-US" sz="1600" b="1" dirty="0">
                <a:latin typeface="Consolas" panose="020B0609020204030204" pitchFamily="49" charset="0"/>
              </a:rPr>
              <a:t>/chatter/launch/</a:t>
            </a:r>
            <a:r>
              <a:rPr lang="en-US" sz="1600" b="1" dirty="0" err="1">
                <a:latin typeface="Consolas" panose="020B0609020204030204" pitchFamily="49" charset="0"/>
              </a:rPr>
              <a:t>chatter.launch</a:t>
            </a:r>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38026710"/>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uild="p"/>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dirty="0">
                <a:solidFill>
                  <a:srgbClr val="C00000"/>
                </a:solidFill>
              </a:rPr>
              <a:t>FOR LECTURER ONLY: </a:t>
            </a:r>
            <a:r>
              <a:rPr lang="en-US" dirty="0" err="1">
                <a:solidFill>
                  <a:srgbClr val="C00000"/>
                </a:solidFill>
              </a:rPr>
              <a:t>launchfiles</a:t>
            </a:r>
            <a:endParaRPr lang="en-US" dirty="0">
              <a:solidFill>
                <a:srgbClr val="C00000"/>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83325263-BC60-2C45-A687-164DA9EC6910}"/>
              </a:ext>
            </a:extLst>
          </p:cNvPr>
          <p:cNvSpPr>
            <a:spLocks noGrp="1"/>
          </p:cNvSpPr>
          <p:nvPr>
            <p:ph idx="4294967295"/>
          </p:nvPr>
        </p:nvSpPr>
        <p:spPr>
          <a:xfrm>
            <a:off x="838200" y="1825625"/>
            <a:ext cx="10515600" cy="3311859"/>
          </a:xfrm>
        </p:spPr>
        <p:txBody>
          <a:bodyPr vert="horz" lIns="91440" tIns="45720" rIns="91440" bIns="45720" rtlCol="0" anchor="t">
            <a:normAutofit/>
          </a:bodyPr>
          <a:lstStyle/>
          <a:p>
            <a:pPr algn="just"/>
            <a:r>
              <a:rPr lang="en-US" sz="2400" dirty="0"/>
              <a:t>Here we should share screen and open a launch file that we can use as a example to go through the code of one of the files that we are using + questions, relating to the tools provided in the previous slide  </a:t>
            </a:r>
          </a:p>
        </p:txBody>
      </p:sp>
    </p:spTree>
    <p:custDataLst>
      <p:tags r:id="rId1"/>
    </p:custDataLst>
    <p:extLst>
      <p:ext uri="{BB962C8B-B14F-4D97-AF65-F5344CB8AC3E}">
        <p14:creationId xmlns:p14="http://schemas.microsoft.com/office/powerpoint/2010/main" val="1095841033"/>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4254-0368-464F-8D9A-ED6EBA58F0FC}"/>
              </a:ext>
            </a:extLst>
          </p:cNvPr>
          <p:cNvSpPr>
            <a:spLocks noGrp="1"/>
          </p:cNvSpPr>
          <p:nvPr>
            <p:ph type="title"/>
          </p:nvPr>
        </p:nvSpPr>
        <p:spPr/>
        <p:txBody>
          <a:bodyPr/>
          <a:lstStyle/>
          <a:p>
            <a:r>
              <a:rPr lang="en-US" sz="4000" dirty="0"/>
              <a:t>ROS Tools</a:t>
            </a:r>
            <a:br>
              <a:rPr lang="en-US" dirty="0"/>
            </a:br>
            <a:r>
              <a:rPr lang="en-US" sz="3200" dirty="0"/>
              <a:t>ROS File structure</a:t>
            </a:r>
          </a:p>
        </p:txBody>
      </p:sp>
      <p:sp>
        <p:nvSpPr>
          <p:cNvPr id="3" name="Content Placeholder 2">
            <a:extLst>
              <a:ext uri="{FF2B5EF4-FFF2-40B4-BE49-F238E27FC236}">
                <a16:creationId xmlns:a16="http://schemas.microsoft.com/office/drawing/2014/main" id="{2E7659E1-7643-F447-B62C-C7F715E39CE6}"/>
              </a:ext>
            </a:extLst>
          </p:cNvPr>
          <p:cNvSpPr>
            <a:spLocks noGrp="1"/>
          </p:cNvSpPr>
          <p:nvPr>
            <p:ph idx="1"/>
          </p:nvPr>
        </p:nvSpPr>
        <p:spPr/>
        <p:txBody>
          <a:bodyPr>
            <a:normAutofit/>
          </a:bodyPr>
          <a:lstStyle/>
          <a:p>
            <a:pPr algn="just"/>
            <a:r>
              <a:rPr lang="en-US" sz="2400" dirty="0"/>
              <a:t>ROS projects are organized using workspaces, which are a collection of grouped codes called packages. </a:t>
            </a:r>
          </a:p>
          <a:p>
            <a:pPr algn="just"/>
            <a:r>
              <a:rPr lang="en-US" sz="2400" dirty="0"/>
              <a:t>Instructions for the compiler need to be allocated in .</a:t>
            </a:r>
            <a:r>
              <a:rPr lang="en-US" sz="2400" dirty="0" err="1"/>
              <a:t>cmake</a:t>
            </a:r>
            <a:r>
              <a:rPr lang="en-US" sz="2400" dirty="0"/>
              <a:t> and package files </a:t>
            </a:r>
          </a:p>
        </p:txBody>
      </p:sp>
      <p:sp>
        <p:nvSpPr>
          <p:cNvPr id="7" name="TextBox 6">
            <a:extLst>
              <a:ext uri="{FF2B5EF4-FFF2-40B4-BE49-F238E27FC236}">
                <a16:creationId xmlns:a16="http://schemas.microsoft.com/office/drawing/2014/main" id="{94E9A6E3-BD38-7B42-8093-D99DA4C98EC9}"/>
              </a:ext>
            </a:extLst>
          </p:cNvPr>
          <p:cNvSpPr txBox="1"/>
          <p:nvPr/>
        </p:nvSpPr>
        <p:spPr>
          <a:xfrm>
            <a:off x="6424090" y="3264912"/>
            <a:ext cx="431292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6"/>
                </a:solidFill>
              </a:rPr>
              <a:t>Package files are exportable between projects</a:t>
            </a:r>
          </a:p>
          <a:p>
            <a:pPr marL="285750" indent="-285750">
              <a:buFont typeface="Arial" panose="020B0604020202020204" pitchFamily="34" charset="0"/>
              <a:buChar char="•"/>
            </a:pPr>
            <a:r>
              <a:rPr lang="en-US" sz="2400" dirty="0">
                <a:solidFill>
                  <a:srgbClr val="C00000"/>
                </a:solidFill>
              </a:rPr>
              <a:t>Configuration files used to stablish code dependencies</a:t>
            </a:r>
          </a:p>
          <a:p>
            <a:pPr marL="285750" indent="-285750">
              <a:buFont typeface="Arial" panose="020B0604020202020204" pitchFamily="34" charset="0"/>
              <a:buChar char="•"/>
            </a:pPr>
            <a:r>
              <a:rPr lang="en-US" sz="2400" dirty="0">
                <a:solidFill>
                  <a:schemeClr val="accent1"/>
                </a:solidFill>
              </a:rPr>
              <a:t>Code that we will execute</a:t>
            </a:r>
          </a:p>
          <a:p>
            <a:pPr marL="285750" indent="-285750">
              <a:buFont typeface="Arial" panose="020B0604020202020204" pitchFamily="34" charset="0"/>
              <a:buChar char="•"/>
            </a:pPr>
            <a:r>
              <a:rPr lang="en-US" sz="2400" dirty="0" err="1"/>
              <a:t>Catkin_make</a:t>
            </a:r>
            <a:r>
              <a:rPr lang="en-US" sz="2400" dirty="0"/>
              <a:t> will generate ‘</a:t>
            </a:r>
            <a:r>
              <a:rPr lang="en-US" sz="2400" dirty="0" err="1"/>
              <a:t>src</a:t>
            </a:r>
            <a:r>
              <a:rPr lang="en-US" sz="2400" dirty="0"/>
              <a:t>’ and ‘</a:t>
            </a:r>
            <a:r>
              <a:rPr lang="en-US" sz="2400" dirty="0" err="1"/>
              <a:t>devel</a:t>
            </a:r>
            <a:r>
              <a:rPr lang="en-US" sz="2400" dirty="0"/>
              <a:t>’ for you when compiling the workspace</a:t>
            </a:r>
            <a:endParaRPr lang="en-US" dirty="0"/>
          </a:p>
        </p:txBody>
      </p:sp>
      <p:pic>
        <p:nvPicPr>
          <p:cNvPr id="4" name="Picture 3">
            <a:extLst>
              <a:ext uri="{FF2B5EF4-FFF2-40B4-BE49-F238E27FC236}">
                <a16:creationId xmlns:a16="http://schemas.microsoft.com/office/drawing/2014/main" id="{A912BADB-0E5B-9A43-86E9-0F1D76B554C9}"/>
              </a:ext>
            </a:extLst>
          </p:cNvPr>
          <p:cNvPicPr>
            <a:picLocks noChangeAspect="1"/>
          </p:cNvPicPr>
          <p:nvPr/>
        </p:nvPicPr>
        <p:blipFill>
          <a:blip r:embed="rId3"/>
          <a:stretch>
            <a:fillRect/>
          </a:stretch>
        </p:blipFill>
        <p:spPr>
          <a:xfrm>
            <a:off x="1901536" y="3036755"/>
            <a:ext cx="3241964" cy="3451731"/>
          </a:xfrm>
          <a:prstGeom prst="rect">
            <a:avLst/>
          </a:prstGeom>
        </p:spPr>
      </p:pic>
      <p:sp>
        <p:nvSpPr>
          <p:cNvPr id="11" name="Rectangle 10">
            <a:extLst>
              <a:ext uri="{FF2B5EF4-FFF2-40B4-BE49-F238E27FC236}">
                <a16:creationId xmlns:a16="http://schemas.microsoft.com/office/drawing/2014/main" id="{311A4DDB-F8D2-9143-ADDD-36492BDFA9AB}"/>
              </a:ext>
            </a:extLst>
          </p:cNvPr>
          <p:cNvSpPr/>
          <p:nvPr/>
        </p:nvSpPr>
        <p:spPr>
          <a:xfrm>
            <a:off x="2770909" y="4109017"/>
            <a:ext cx="2019301" cy="1076047"/>
          </a:xfrm>
          <a:prstGeom prst="rect">
            <a:avLst/>
          </a:prstGeom>
          <a:noFill/>
          <a:ln w="349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7A6C7C8-34AF-FB4C-9B63-81D299C6501E}"/>
              </a:ext>
            </a:extLst>
          </p:cNvPr>
          <p:cNvSpPr/>
          <p:nvPr/>
        </p:nvSpPr>
        <p:spPr>
          <a:xfrm>
            <a:off x="3200399" y="5392738"/>
            <a:ext cx="1558638" cy="488517"/>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4452F51-9FFF-DF48-8FAE-F7DD06126DC1}"/>
              </a:ext>
            </a:extLst>
          </p:cNvPr>
          <p:cNvSpPr/>
          <p:nvPr/>
        </p:nvSpPr>
        <p:spPr>
          <a:xfrm>
            <a:off x="3148445" y="4748647"/>
            <a:ext cx="1641765" cy="426026"/>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8070813"/>
      </p:ext>
    </p:extLst>
  </p:cSld>
  <p:clrMapOvr>
    <a:masterClrMapping/>
  </p:clrMapOvr>
  <mc:AlternateContent xmlns:mc="http://schemas.openxmlformats.org/markup-compatibility/2006" xmlns:p14="http://schemas.microsoft.com/office/powerpoint/2010/main">
    <mc:Choice Requires="p14">
      <p:transition spd="slow" p14:dur="2000" advTm="170"/>
    </mc:Choice>
    <mc:Fallback xmlns="">
      <p:transition spd="slow" advTm="17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sz="4000" dirty="0">
                <a:solidFill>
                  <a:prstClr val="black"/>
                </a:solidFill>
              </a:rPr>
              <a:t>ROS Tools</a:t>
            </a:r>
            <a:br>
              <a:rPr lang="en-US" dirty="0">
                <a:solidFill>
                  <a:prstClr val="black"/>
                </a:solidFill>
              </a:rPr>
            </a:br>
            <a:r>
              <a:rPr lang="en-US" sz="3200" dirty="0">
                <a:solidFill>
                  <a:prstClr val="black"/>
                </a:solidFill>
              </a:rPr>
              <a:t>ROS Compilation tools </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D0758F30-D0DF-8346-B9E4-1362F60347F8}"/>
              </a:ext>
            </a:extLst>
          </p:cNvPr>
          <p:cNvSpPr>
            <a:spLocks noGrp="1"/>
          </p:cNvSpPr>
          <p:nvPr>
            <p:ph idx="4294967295"/>
          </p:nvPr>
        </p:nvSpPr>
        <p:spPr>
          <a:xfrm>
            <a:off x="838200" y="1825625"/>
            <a:ext cx="10515600" cy="4351338"/>
          </a:xfrm>
        </p:spPr>
        <p:txBody>
          <a:bodyPr>
            <a:normAutofit lnSpcReduction="10000"/>
          </a:bodyPr>
          <a:lstStyle/>
          <a:p>
            <a:pPr algn="just"/>
            <a:r>
              <a:rPr lang="en-US" sz="2400" dirty="0"/>
              <a:t>ROS requires to compile each package, generating dependencies related with other packages, external libraries or custom messages, services and actions.</a:t>
            </a:r>
          </a:p>
          <a:p>
            <a:pPr algn="just"/>
            <a:r>
              <a:rPr lang="en-US" sz="2400" dirty="0"/>
              <a:t>The preferred compilation tool is known as </a:t>
            </a:r>
            <a:r>
              <a:rPr lang="en-US" sz="2000" dirty="0">
                <a:latin typeface="Consolas" panose="020B0609020204030204" pitchFamily="49" charset="0"/>
                <a:cs typeface="Consolas" panose="020B0609020204030204" pitchFamily="49" charset="0"/>
              </a:rPr>
              <a:t>catkin</a:t>
            </a:r>
            <a:r>
              <a:rPr lang="en-US" sz="2400" dirty="0"/>
              <a:t> and uses two separated files, </a:t>
            </a:r>
            <a:r>
              <a:rPr lang="en-US" sz="2000" dirty="0" err="1">
                <a:latin typeface="Consolas" panose="020B0609020204030204" pitchFamily="49" charset="0"/>
                <a:cs typeface="Consolas" panose="020B0609020204030204" pitchFamily="49" charset="0"/>
              </a:rPr>
              <a:t>package.xml</a:t>
            </a:r>
            <a:r>
              <a:rPr lang="en-US" sz="2000" dirty="0">
                <a:latin typeface="Consolas" panose="020B0609020204030204" pitchFamily="49" charset="0"/>
                <a:cs typeface="Consolas" panose="020B0609020204030204" pitchFamily="49" charset="0"/>
              </a:rPr>
              <a:t> </a:t>
            </a:r>
            <a:r>
              <a:rPr lang="en-US" sz="2400" dirty="0"/>
              <a:t>and </a:t>
            </a:r>
            <a:r>
              <a:rPr lang="en-US" sz="2000" dirty="0" err="1">
                <a:latin typeface="Consolas" panose="020B0609020204030204" pitchFamily="49" charset="0"/>
                <a:cs typeface="Consolas" panose="020B0609020204030204" pitchFamily="49" charset="0"/>
              </a:rPr>
              <a:t>CMakeLists.txt</a:t>
            </a:r>
            <a:r>
              <a:rPr lang="en-US" sz="2000" dirty="0">
                <a:latin typeface="Consolas" panose="020B0609020204030204" pitchFamily="49" charset="0"/>
                <a:cs typeface="Consolas" panose="020B0609020204030204" pitchFamily="49" charset="0"/>
              </a:rPr>
              <a:t>. </a:t>
            </a:r>
          </a:p>
          <a:p>
            <a:pPr algn="just"/>
            <a:r>
              <a:rPr lang="en-US" sz="2400" dirty="0"/>
              <a:t>An useful command to create packages is:</a:t>
            </a:r>
          </a:p>
          <a:p>
            <a:pPr marL="457200" lvl="1" indent="0" algn="just">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catkin_create_pkg</a:t>
            </a:r>
            <a:r>
              <a:rPr lang="en-GB" sz="2000" dirty="0">
                <a:latin typeface="Consolas" panose="020B0609020204030204" pitchFamily="49" charset="0"/>
                <a:cs typeface="Consolas" panose="020B0609020204030204" pitchFamily="49" charset="0"/>
              </a:rPr>
              <a:t> [name] [list of dependencies]</a:t>
            </a:r>
            <a:endParaRPr lang="en-US" sz="2000" dirty="0">
              <a:latin typeface="Consolas" panose="020B0609020204030204" pitchFamily="49" charset="0"/>
              <a:cs typeface="Consolas" panose="020B0609020204030204" pitchFamily="49" charset="0"/>
            </a:endParaRPr>
          </a:p>
          <a:p>
            <a:pPr algn="just"/>
            <a:r>
              <a:rPr lang="en-US" sz="2400" dirty="0"/>
              <a:t>Which generates an empty package and templates of both </a:t>
            </a:r>
            <a:r>
              <a:rPr lang="en-US" sz="2400" dirty="0" err="1"/>
              <a:t>CMakeLists</a:t>
            </a:r>
            <a:r>
              <a:rPr lang="en-US" sz="2400" dirty="0"/>
              <a:t> and package files. </a:t>
            </a:r>
          </a:p>
          <a:p>
            <a:pPr algn="just"/>
            <a:r>
              <a:rPr lang="en-GB" sz="2400" dirty="0"/>
              <a:t>More information about the syntaxis of this files can be found In </a:t>
            </a:r>
            <a:r>
              <a:rPr lang="en-GB" sz="2400" dirty="0">
                <a:hlinkClick r:id="rId4"/>
              </a:rPr>
              <a:t>http://wiki.ros.org/ROS/Tutorials/CreatingPackage</a:t>
            </a:r>
            <a:endParaRPr lang="en-GB" sz="2400" dirty="0"/>
          </a:p>
          <a:p>
            <a:pPr algn="just"/>
            <a:r>
              <a:rPr lang="en-GB" sz="2400" dirty="0"/>
              <a:t>Projects are compiled with the instruction </a:t>
            </a:r>
            <a:r>
              <a:rPr lang="en-GB" sz="2000" dirty="0" err="1">
                <a:latin typeface="Consolas" panose="020B0609020204030204" pitchFamily="49" charset="0"/>
                <a:cs typeface="Consolas" panose="020B0609020204030204" pitchFamily="49" charset="0"/>
              </a:rPr>
              <a:t>catkin_make</a:t>
            </a:r>
            <a:r>
              <a:rPr lang="en-GB" sz="2000" dirty="0">
                <a:latin typeface="Consolas" panose="020B0609020204030204" pitchFamily="49" charset="0"/>
                <a:cs typeface="Consolas" panose="020B0609020204030204" pitchFamily="49" charset="0"/>
              </a:rPr>
              <a:t> </a:t>
            </a:r>
            <a:r>
              <a:rPr lang="en-GB" sz="2400" dirty="0"/>
              <a:t>and the instruction </a:t>
            </a:r>
            <a:r>
              <a:rPr lang="en-GB" sz="2000" dirty="0">
                <a:latin typeface="Consolas" panose="020B0609020204030204" pitchFamily="49" charset="0"/>
                <a:cs typeface="Consolas" panose="020B0609020204030204" pitchFamily="49" charset="0"/>
              </a:rPr>
              <a:t>source [project]/</a:t>
            </a:r>
            <a:r>
              <a:rPr lang="en-GB" sz="2000" dirty="0" err="1">
                <a:latin typeface="Consolas" panose="020B0609020204030204" pitchFamily="49" charset="0"/>
                <a:cs typeface="Consolas" panose="020B0609020204030204" pitchFamily="49" charset="0"/>
              </a:rPr>
              <a:t>devel</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setup.bash</a:t>
            </a:r>
            <a:r>
              <a:rPr lang="en-GB" sz="2000" dirty="0">
                <a:latin typeface="Consolas" panose="020B0609020204030204" pitchFamily="49" charset="0"/>
                <a:cs typeface="Consolas" panose="020B0609020204030204" pitchFamily="49" charset="0"/>
              </a:rPr>
              <a:t> </a:t>
            </a:r>
            <a:r>
              <a:rPr lang="en-GB" sz="2400" dirty="0"/>
              <a:t>needs to be executed to load the changes.</a:t>
            </a:r>
          </a:p>
        </p:txBody>
      </p:sp>
    </p:spTree>
    <p:custDataLst>
      <p:tags r:id="rId1"/>
    </p:custDataLst>
    <p:extLst>
      <p:ext uri="{BB962C8B-B14F-4D97-AF65-F5344CB8AC3E}">
        <p14:creationId xmlns:p14="http://schemas.microsoft.com/office/powerpoint/2010/main" val="3480567281"/>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GB" sz="4000" dirty="0">
                <a:ea typeface="+mj-lt"/>
                <a:cs typeface="+mj-lt"/>
              </a:rPr>
              <a:t>ROS basics</a:t>
            </a:r>
            <a:br>
              <a:rPr lang="en-GB" dirty="0">
                <a:cs typeface="Calibri Light"/>
              </a:rPr>
            </a:br>
            <a:r>
              <a:rPr lang="en-GB" sz="3200" dirty="0">
                <a:cs typeface="Calibri Light"/>
              </a:rPr>
              <a:t>What is ROS ? </a:t>
            </a:r>
            <a:endParaRPr lang="en-US" sz="3200" dirty="0"/>
          </a:p>
        </p:txBody>
      </p:sp>
      <p:sp>
        <p:nvSpPr>
          <p:cNvPr id="6" name="Content Placeholder 5">
            <a:extLst>
              <a:ext uri="{FF2B5EF4-FFF2-40B4-BE49-F238E27FC236}">
                <a16:creationId xmlns:a16="http://schemas.microsoft.com/office/drawing/2014/main" id="{47227B2F-15FA-2B44-AB08-0F64387B6B11}"/>
              </a:ext>
            </a:extLst>
          </p:cNvPr>
          <p:cNvSpPr>
            <a:spLocks noGrp="1"/>
          </p:cNvSpPr>
          <p:nvPr>
            <p:ph idx="4294967295"/>
          </p:nvPr>
        </p:nvSpPr>
        <p:spPr>
          <a:xfrm>
            <a:off x="838200" y="1825625"/>
            <a:ext cx="10515600" cy="4351338"/>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ctr">
              <a:buNone/>
            </a:pPr>
            <a:r>
              <a:rPr lang="en-GB" dirty="0"/>
              <a:t>“ROS is an open-source framework that helps researchers and developers build and reuse code between robotics applications”</a:t>
            </a:r>
            <a:endParaRPr lang="en-US" dirty="0">
              <a:cs typeface="Calibri" panose="020F0502020204030204"/>
            </a:endParaRPr>
          </a:p>
        </p:txBody>
      </p:sp>
      <p:pic>
        <p:nvPicPr>
          <p:cNvPr id="5" name="Picture 4" descr="Graphical user interface, icon&#10;&#10;Description automatically generated">
            <a:extLst>
              <a:ext uri="{FF2B5EF4-FFF2-40B4-BE49-F238E27FC236}">
                <a16:creationId xmlns:a16="http://schemas.microsoft.com/office/drawing/2014/main" id="{CECFE693-6764-074A-B39A-CE8E5F0D9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120" y="1825625"/>
            <a:ext cx="5044440" cy="2674592"/>
          </a:xfrm>
          <a:prstGeom prst="rect">
            <a:avLst/>
          </a:prstGeom>
          <a:effectLst>
            <a:softEdge rad="0"/>
          </a:effectLst>
        </p:spPr>
      </p:pic>
    </p:spTree>
    <p:extLst>
      <p:ext uri="{BB962C8B-B14F-4D97-AF65-F5344CB8AC3E}">
        <p14:creationId xmlns:p14="http://schemas.microsoft.com/office/powerpoint/2010/main" val="3963220823"/>
      </p:ext>
    </p:extLst>
  </p:cSld>
  <p:clrMapOvr>
    <a:masterClrMapping/>
  </p:clrMapOvr>
  <mc:AlternateContent xmlns:mc="http://schemas.openxmlformats.org/markup-compatibility/2006" xmlns:p14="http://schemas.microsoft.com/office/powerpoint/2010/main">
    <mc:Choice Requires="p14">
      <p:transition spd="slow" p14:dur="2000" advTm="268"/>
    </mc:Choice>
    <mc:Fallback xmlns="">
      <p:transition spd="slow" advTm="268"/>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dirty="0">
                <a:solidFill>
                  <a:srgbClr val="C00000"/>
                </a:solidFill>
              </a:rPr>
              <a:t>FOR LECTURER ONLY: catkin</a:t>
            </a:r>
            <a:endParaRPr lang="en-US" dirty="0">
              <a:solidFill>
                <a:srgbClr val="C00000"/>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83325263-BC60-2C45-A687-164DA9EC6910}"/>
              </a:ext>
            </a:extLst>
          </p:cNvPr>
          <p:cNvSpPr>
            <a:spLocks noGrp="1"/>
          </p:cNvSpPr>
          <p:nvPr>
            <p:ph idx="4294967295"/>
          </p:nvPr>
        </p:nvSpPr>
        <p:spPr>
          <a:xfrm>
            <a:off x="838200" y="1825625"/>
            <a:ext cx="10515600" cy="3311859"/>
          </a:xfrm>
        </p:spPr>
        <p:txBody>
          <a:bodyPr vert="horz" lIns="91440" tIns="45720" rIns="91440" bIns="45720" rtlCol="0" anchor="t">
            <a:normAutofit/>
          </a:bodyPr>
          <a:lstStyle/>
          <a:p>
            <a:pPr algn="just"/>
            <a:r>
              <a:rPr lang="en-US" sz="2400" dirty="0"/>
              <a:t>Here we should share screen and go through the file structure of a project, showing where the different folders need to be placed, what are the templates generated when creating a package and how to fill them </a:t>
            </a:r>
          </a:p>
          <a:p>
            <a:pPr algn="just"/>
            <a:r>
              <a:rPr lang="en-US" sz="2400" dirty="0"/>
              <a:t>We can use the example of talker listener and go trough the template </a:t>
            </a:r>
          </a:p>
        </p:txBody>
      </p:sp>
    </p:spTree>
    <p:custDataLst>
      <p:tags r:id="rId1"/>
    </p:custDataLst>
    <p:extLst>
      <p:ext uri="{BB962C8B-B14F-4D97-AF65-F5344CB8AC3E}">
        <p14:creationId xmlns:p14="http://schemas.microsoft.com/office/powerpoint/2010/main" val="270686247"/>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sz="4000" dirty="0"/>
              <a:t>Example</a:t>
            </a:r>
            <a:br>
              <a:rPr lang="en-US" dirty="0"/>
            </a:br>
            <a:r>
              <a:rPr lang="en-US" sz="3200" dirty="0"/>
              <a:t>Using custom messages</a:t>
            </a:r>
          </a:p>
        </p:txBody>
      </p:sp>
      <p:sp>
        <p:nvSpPr>
          <p:cNvPr id="26" name="Content Placeholder 2">
            <a:extLst>
              <a:ext uri="{FF2B5EF4-FFF2-40B4-BE49-F238E27FC236}">
                <a16:creationId xmlns:a16="http://schemas.microsoft.com/office/drawing/2014/main" id="{687CF686-F0E0-3E41-B210-18672B8C8AE6}"/>
              </a:ext>
            </a:extLst>
          </p:cNvPr>
          <p:cNvSpPr>
            <a:spLocks noGrp="1"/>
          </p:cNvSpPr>
          <p:nvPr>
            <p:ph idx="4294967295"/>
          </p:nvPr>
        </p:nvSpPr>
        <p:spPr>
          <a:xfrm>
            <a:off x="838200" y="2172900"/>
            <a:ext cx="10515600" cy="2512199"/>
          </a:xfrm>
        </p:spPr>
        <p:txBody>
          <a:bodyPr vert="horz" lIns="91440" tIns="45720" rIns="91440" bIns="45720" rtlCol="0" anchor="t">
            <a:normAutofit/>
          </a:bodyPr>
          <a:lstStyle/>
          <a:p>
            <a:pPr marL="457200" indent="-457200" algn="just">
              <a:buFont typeface="+mj-lt"/>
              <a:buAutoNum type="arabicPeriod"/>
            </a:pPr>
            <a:r>
              <a:rPr lang="en-US" sz="2400" dirty="0"/>
              <a:t>Create a folder called </a:t>
            </a:r>
            <a:r>
              <a:rPr lang="en-US" sz="2400" dirty="0">
                <a:latin typeface="Consolas" panose="020B0609020204030204" pitchFamily="49" charset="0"/>
                <a:cs typeface="Consolas" panose="020B0609020204030204" pitchFamily="49" charset="0"/>
              </a:rPr>
              <a:t>msg </a:t>
            </a:r>
            <a:r>
              <a:rPr lang="en-US" sz="2400" dirty="0"/>
              <a:t>in your workspace.</a:t>
            </a:r>
          </a:p>
          <a:p>
            <a:pPr marL="457200" indent="-457200" algn="just">
              <a:buFont typeface="+mj-lt"/>
              <a:buAutoNum type="arabicPeriod"/>
            </a:pPr>
            <a:r>
              <a:rPr lang="en-US" sz="2400" dirty="0"/>
              <a:t>Make a custom msg definition with a Header and a Float32.</a:t>
            </a:r>
          </a:p>
          <a:p>
            <a:pPr marL="457200" indent="-457200" algn="just">
              <a:buFont typeface="+mj-lt"/>
              <a:buAutoNum type="arabicPeriod"/>
            </a:pPr>
            <a:r>
              <a:rPr lang="en-US" sz="2400" dirty="0"/>
              <a:t>Open both </a:t>
            </a:r>
            <a:r>
              <a:rPr lang="en-US" sz="2400" dirty="0" err="1"/>
              <a:t>CMakeLists</a:t>
            </a:r>
            <a:r>
              <a:rPr lang="en-US" sz="2400" dirty="0"/>
              <a:t> and </a:t>
            </a:r>
            <a:r>
              <a:rPr lang="en-US" sz="2400" dirty="0" err="1"/>
              <a:t>package.xml</a:t>
            </a:r>
            <a:r>
              <a:rPr lang="en-US" sz="2400" dirty="0"/>
              <a:t> and modify them to compile our new msg.</a:t>
            </a:r>
          </a:p>
          <a:p>
            <a:pPr marL="457200" indent="-457200" algn="just">
              <a:buFont typeface="+mj-lt"/>
              <a:buAutoNum type="arabicPeriod"/>
            </a:pPr>
            <a:r>
              <a:rPr lang="en-US" sz="2400" dirty="0"/>
              <a:t>Modify the code of the previous activity using the new msg definition.</a:t>
            </a:r>
          </a:p>
        </p:txBody>
      </p:sp>
      <p:grpSp>
        <p:nvGrpSpPr>
          <p:cNvPr id="4" name="Group 3">
            <a:extLst>
              <a:ext uri="{FF2B5EF4-FFF2-40B4-BE49-F238E27FC236}">
                <a16:creationId xmlns:a16="http://schemas.microsoft.com/office/drawing/2014/main" id="{05625028-33F1-D746-A7C3-D3855BEE1355}"/>
              </a:ext>
            </a:extLst>
          </p:cNvPr>
          <p:cNvGrpSpPr/>
          <p:nvPr/>
        </p:nvGrpSpPr>
        <p:grpSpPr>
          <a:xfrm>
            <a:off x="4003978" y="4870563"/>
            <a:ext cx="3281725" cy="896514"/>
            <a:chOff x="1260777" y="3709145"/>
            <a:chExt cx="3151419" cy="2201676"/>
          </a:xfrm>
        </p:grpSpPr>
        <p:sp>
          <p:nvSpPr>
            <p:cNvPr id="5" name="TextBox 4">
              <a:extLst>
                <a:ext uri="{FF2B5EF4-FFF2-40B4-BE49-F238E27FC236}">
                  <a16:creationId xmlns:a16="http://schemas.microsoft.com/office/drawing/2014/main" id="{8E0443AB-128E-214B-BFAC-12230955469A}"/>
                </a:ext>
              </a:extLst>
            </p:cNvPr>
            <p:cNvSpPr txBox="1"/>
            <p:nvPr/>
          </p:nvSpPr>
          <p:spPr>
            <a:xfrm>
              <a:off x="1260777" y="4016346"/>
              <a:ext cx="3151419" cy="1587272"/>
            </a:xfrm>
            <a:prstGeom prst="rect">
              <a:avLst/>
            </a:prstGeom>
            <a:noFill/>
          </p:spPr>
          <p:txBody>
            <a:bodyPr wrap="square" rtlCol="0">
              <a:spAutoFit/>
            </a:bodyPr>
            <a:lstStyle/>
            <a:p>
              <a:pPr lvl="1"/>
              <a:r>
                <a:rPr lang="en-GB" dirty="0">
                  <a:hlinkClick r:id="rId3"/>
                </a:rPr>
                <a:t>std_msgs/Header</a:t>
              </a:r>
              <a:r>
                <a:rPr lang="en-GB" dirty="0"/>
                <a:t> header</a:t>
              </a:r>
              <a:br>
                <a:rPr lang="en-GB" dirty="0"/>
              </a:br>
              <a:r>
                <a:rPr lang="en-US" dirty="0"/>
                <a:t>float32</a:t>
              </a:r>
              <a:r>
                <a:rPr lang="en-GB" dirty="0"/>
                <a:t> data</a:t>
              </a:r>
            </a:p>
          </p:txBody>
        </p:sp>
        <p:sp>
          <p:nvSpPr>
            <p:cNvPr id="6" name="Rounded Rectangle 5">
              <a:extLst>
                <a:ext uri="{FF2B5EF4-FFF2-40B4-BE49-F238E27FC236}">
                  <a16:creationId xmlns:a16="http://schemas.microsoft.com/office/drawing/2014/main" id="{040ABF86-150A-B446-B7B8-109C86F0EBF4}"/>
                </a:ext>
              </a:extLst>
            </p:cNvPr>
            <p:cNvSpPr/>
            <p:nvPr/>
          </p:nvSpPr>
          <p:spPr>
            <a:xfrm>
              <a:off x="1501359" y="3709145"/>
              <a:ext cx="2910837" cy="2201676"/>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B76538E5-F8EE-414A-9A5B-A1C6E1EEDACC}"/>
              </a:ext>
            </a:extLst>
          </p:cNvPr>
          <p:cNvSpPr txBox="1"/>
          <p:nvPr/>
        </p:nvSpPr>
        <p:spPr>
          <a:xfrm>
            <a:off x="4156185" y="4513442"/>
            <a:ext cx="2706731" cy="369332"/>
          </a:xfrm>
          <a:prstGeom prst="rect">
            <a:avLst/>
          </a:prstGeom>
          <a:noFill/>
        </p:spPr>
        <p:txBody>
          <a:bodyPr wrap="square" rtlCol="0">
            <a:spAutoFit/>
          </a:bodyPr>
          <a:lstStyle/>
          <a:p>
            <a:r>
              <a:rPr lang="en-GB" b="1" dirty="0"/>
              <a:t>package/</a:t>
            </a:r>
            <a:r>
              <a:rPr lang="en-GB" b="1" dirty="0" err="1"/>
              <a:t>StampedCmd</a:t>
            </a:r>
            <a:endParaRPr lang="en-GB" b="1" dirty="0"/>
          </a:p>
        </p:txBody>
      </p:sp>
    </p:spTree>
    <p:extLst>
      <p:ext uri="{BB962C8B-B14F-4D97-AF65-F5344CB8AC3E}">
        <p14:creationId xmlns:p14="http://schemas.microsoft.com/office/powerpoint/2010/main" val="3802856914"/>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sz="4000" dirty="0"/>
              <a:t>ROS tools </a:t>
            </a:r>
            <a:br>
              <a:rPr lang="en-US" dirty="0"/>
            </a:br>
            <a:r>
              <a:rPr lang="en-US" sz="3200" dirty="0" err="1"/>
              <a:t>Rviz</a:t>
            </a:r>
            <a:r>
              <a:rPr lang="en-US" sz="3200" dirty="0"/>
              <a:t> visualization tool</a:t>
            </a:r>
          </a:p>
        </p:txBody>
      </p:sp>
      <p:sp>
        <p:nvSpPr>
          <p:cNvPr id="26" name="Content Placeholder 2">
            <a:extLst>
              <a:ext uri="{FF2B5EF4-FFF2-40B4-BE49-F238E27FC236}">
                <a16:creationId xmlns:a16="http://schemas.microsoft.com/office/drawing/2014/main" id="{687CF686-F0E0-3E41-B210-18672B8C8AE6}"/>
              </a:ext>
            </a:extLst>
          </p:cNvPr>
          <p:cNvSpPr>
            <a:spLocks noGrp="1"/>
          </p:cNvSpPr>
          <p:nvPr>
            <p:ph idx="4294967295"/>
          </p:nvPr>
        </p:nvSpPr>
        <p:spPr>
          <a:xfrm>
            <a:off x="838200" y="2172900"/>
            <a:ext cx="10515600" cy="2512199"/>
          </a:xfrm>
        </p:spPr>
        <p:txBody>
          <a:bodyPr vert="horz" lIns="91440" tIns="45720" rIns="91440" bIns="45720" rtlCol="0" anchor="t">
            <a:normAutofit/>
          </a:bodyPr>
          <a:lstStyle/>
          <a:p>
            <a:pPr algn="just"/>
            <a:r>
              <a:rPr lang="en-US" sz="2400" dirty="0" err="1"/>
              <a:t>Rviz</a:t>
            </a:r>
            <a:r>
              <a:rPr lang="en-US" sz="2400" dirty="0"/>
              <a:t> is a program used to visualize 3D representations of any system simulated with ROS. </a:t>
            </a:r>
          </a:p>
          <a:p>
            <a:pPr algn="just"/>
            <a:r>
              <a:rPr lang="en-US" sz="2400" dirty="0"/>
              <a:t>Is commonly used to represent sensor information, such as point clouds, spatial relationship between elements using transform frames or robots. </a:t>
            </a:r>
          </a:p>
          <a:p>
            <a:pPr algn="just"/>
            <a:r>
              <a:rPr lang="en-US" sz="2400" dirty="0"/>
              <a:t>Remember that </a:t>
            </a:r>
            <a:r>
              <a:rPr lang="en-US" sz="2400" dirty="0" err="1"/>
              <a:t>Rviz</a:t>
            </a:r>
            <a:r>
              <a:rPr lang="en-US" sz="2400" dirty="0"/>
              <a:t> is only a visualization tool, it does not allow any kind of simulation. </a:t>
            </a:r>
          </a:p>
        </p:txBody>
      </p:sp>
      <p:sp>
        <p:nvSpPr>
          <p:cNvPr id="5" name="Rounded Rectangle 4">
            <a:extLst>
              <a:ext uri="{FF2B5EF4-FFF2-40B4-BE49-F238E27FC236}">
                <a16:creationId xmlns:a16="http://schemas.microsoft.com/office/drawing/2014/main" id="{2C9E6902-EFBF-4741-A839-64143B4E7579}"/>
              </a:ext>
            </a:extLst>
          </p:cNvPr>
          <p:cNvSpPr/>
          <p:nvPr/>
        </p:nvSpPr>
        <p:spPr>
          <a:xfrm>
            <a:off x="2615056" y="4669601"/>
            <a:ext cx="6133170" cy="1616269"/>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6" name="TextBox 5">
            <a:extLst>
              <a:ext uri="{FF2B5EF4-FFF2-40B4-BE49-F238E27FC236}">
                <a16:creationId xmlns:a16="http://schemas.microsoft.com/office/drawing/2014/main" id="{F1017D5F-1F1E-4145-B471-819240E5964D}"/>
              </a:ext>
            </a:extLst>
          </p:cNvPr>
          <p:cNvSpPr txBox="1"/>
          <p:nvPr/>
        </p:nvSpPr>
        <p:spPr>
          <a:xfrm>
            <a:off x="6278823" y="5729893"/>
            <a:ext cx="1992176" cy="355507"/>
          </a:xfrm>
          <a:prstGeom prst="rect">
            <a:avLst/>
          </a:prstGeom>
          <a:noFill/>
        </p:spPr>
        <p:txBody>
          <a:bodyPr wrap="square" rtlCol="0">
            <a:spAutoFit/>
          </a:bodyPr>
          <a:lstStyle/>
          <a:p>
            <a:pPr algn="ctr"/>
            <a:r>
              <a:rPr lang="en-US" dirty="0"/>
              <a:t>Planning Node</a:t>
            </a:r>
          </a:p>
        </p:txBody>
      </p:sp>
      <p:sp>
        <p:nvSpPr>
          <p:cNvPr id="7" name="Rounded Rectangle 6">
            <a:extLst>
              <a:ext uri="{FF2B5EF4-FFF2-40B4-BE49-F238E27FC236}">
                <a16:creationId xmlns:a16="http://schemas.microsoft.com/office/drawing/2014/main" id="{BBCADDED-5854-3F4E-9683-2C7CD57BA6F1}"/>
              </a:ext>
            </a:extLst>
          </p:cNvPr>
          <p:cNvSpPr/>
          <p:nvPr/>
        </p:nvSpPr>
        <p:spPr>
          <a:xfrm>
            <a:off x="6235485" y="5644570"/>
            <a:ext cx="1992176" cy="55231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7C1185-463F-F845-ADA2-429853D532A2}"/>
              </a:ext>
            </a:extLst>
          </p:cNvPr>
          <p:cNvSpPr txBox="1"/>
          <p:nvPr/>
        </p:nvSpPr>
        <p:spPr>
          <a:xfrm>
            <a:off x="6277901" y="4876593"/>
            <a:ext cx="1949761" cy="327502"/>
          </a:xfrm>
          <a:prstGeom prst="rect">
            <a:avLst/>
          </a:prstGeom>
          <a:noFill/>
        </p:spPr>
        <p:txBody>
          <a:bodyPr wrap="square" rtlCol="0">
            <a:spAutoFit/>
          </a:bodyPr>
          <a:lstStyle/>
          <a:p>
            <a:pPr algn="ctr"/>
            <a:r>
              <a:rPr lang="en-US" dirty="0"/>
              <a:t>Control Node</a:t>
            </a:r>
          </a:p>
        </p:txBody>
      </p:sp>
      <p:sp>
        <p:nvSpPr>
          <p:cNvPr id="9" name="Rounded Rectangle 8">
            <a:extLst>
              <a:ext uri="{FF2B5EF4-FFF2-40B4-BE49-F238E27FC236}">
                <a16:creationId xmlns:a16="http://schemas.microsoft.com/office/drawing/2014/main" id="{DF7A7683-9DEC-5943-A64B-A586A15B095D}"/>
              </a:ext>
            </a:extLst>
          </p:cNvPr>
          <p:cNvSpPr/>
          <p:nvPr/>
        </p:nvSpPr>
        <p:spPr>
          <a:xfrm>
            <a:off x="6235486" y="4797991"/>
            <a:ext cx="1949761" cy="508802"/>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81BC3D1-1399-DE42-A0C3-6063C827B07B}"/>
              </a:ext>
            </a:extLst>
          </p:cNvPr>
          <p:cNvCxnSpPr>
            <a:cxnSpLocks/>
          </p:cNvCxnSpPr>
          <p:nvPr/>
        </p:nvCxnSpPr>
        <p:spPr>
          <a:xfrm flipH="1" flipV="1">
            <a:off x="4347761" y="5488224"/>
            <a:ext cx="1713022" cy="356615"/>
          </a:xfrm>
          <a:prstGeom prst="straightConnector1">
            <a:avLst/>
          </a:prstGeom>
          <a:ln w="50800">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17C1E4-07D7-4A4A-A477-ECAE4B5C9E2D}"/>
              </a:ext>
            </a:extLst>
          </p:cNvPr>
          <p:cNvCxnSpPr>
            <a:cxnSpLocks/>
          </p:cNvCxnSpPr>
          <p:nvPr/>
        </p:nvCxnSpPr>
        <p:spPr>
          <a:xfrm flipH="1">
            <a:off x="4347761" y="5110630"/>
            <a:ext cx="1713022" cy="377594"/>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pic>
        <p:nvPicPr>
          <p:cNvPr id="12" name="Picture 6" descr="GitHub - ros-visualization/rviz: ROS 3D Robot Visualizer">
            <a:extLst>
              <a:ext uri="{FF2B5EF4-FFF2-40B4-BE49-F238E27FC236}">
                <a16:creationId xmlns:a16="http://schemas.microsoft.com/office/drawing/2014/main" id="{E569C2B7-C167-C144-819A-6FA89BB97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505" y="5121119"/>
            <a:ext cx="1129553" cy="73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65801"/>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dirty="0">
                <a:solidFill>
                  <a:srgbClr val="C00000"/>
                </a:solidFill>
              </a:rPr>
              <a:t>FOR LECTURER ONLY: E1</a:t>
            </a:r>
            <a:endParaRPr lang="en-US" dirty="0">
              <a:solidFill>
                <a:srgbClr val="C00000"/>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83325263-BC60-2C45-A687-164DA9EC6910}"/>
              </a:ext>
            </a:extLst>
          </p:cNvPr>
          <p:cNvSpPr>
            <a:spLocks noGrp="1"/>
          </p:cNvSpPr>
          <p:nvPr>
            <p:ph idx="4294967295"/>
          </p:nvPr>
        </p:nvSpPr>
        <p:spPr>
          <a:xfrm>
            <a:off x="838200" y="1825625"/>
            <a:ext cx="10515600" cy="3311859"/>
          </a:xfrm>
        </p:spPr>
        <p:txBody>
          <a:bodyPr vert="horz" lIns="91440" tIns="45720" rIns="91440" bIns="45720" rtlCol="0" anchor="t">
            <a:normAutofit/>
          </a:bodyPr>
          <a:lstStyle/>
          <a:p>
            <a:pPr algn="just"/>
            <a:r>
              <a:rPr lang="en-US" sz="2400" dirty="0"/>
              <a:t>Demonstrate the contents of the next slide, and keep the slide as a reference for the students </a:t>
            </a:r>
          </a:p>
        </p:txBody>
      </p:sp>
    </p:spTree>
    <p:custDataLst>
      <p:tags r:id="rId1"/>
    </p:custDataLst>
    <p:extLst>
      <p:ext uri="{BB962C8B-B14F-4D97-AF65-F5344CB8AC3E}">
        <p14:creationId xmlns:p14="http://schemas.microsoft.com/office/powerpoint/2010/main" val="2962669573"/>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normAutofit/>
          </a:bodyPr>
          <a:lstStyle/>
          <a:p>
            <a:r>
              <a:rPr lang="en-US" sz="4000" dirty="0" err="1"/>
              <a:t>RViz</a:t>
            </a:r>
            <a:r>
              <a:rPr lang="en-US" sz="4000" dirty="0"/>
              <a:t> Example</a:t>
            </a:r>
            <a:br>
              <a:rPr lang="en-US" dirty="0"/>
            </a:br>
            <a:r>
              <a:rPr lang="en-US" sz="3600" dirty="0"/>
              <a:t>Displaying information from a camera</a:t>
            </a:r>
          </a:p>
        </p:txBody>
      </p:sp>
      <p:sp>
        <p:nvSpPr>
          <p:cNvPr id="26" name="Content Placeholder 2">
            <a:extLst>
              <a:ext uri="{FF2B5EF4-FFF2-40B4-BE49-F238E27FC236}">
                <a16:creationId xmlns:a16="http://schemas.microsoft.com/office/drawing/2014/main" id="{687CF686-F0E0-3E41-B210-18672B8C8AE6}"/>
              </a:ext>
            </a:extLst>
          </p:cNvPr>
          <p:cNvSpPr>
            <a:spLocks noGrp="1"/>
          </p:cNvSpPr>
          <p:nvPr>
            <p:ph idx="4294967295"/>
          </p:nvPr>
        </p:nvSpPr>
        <p:spPr>
          <a:xfrm>
            <a:off x="838200" y="2172901"/>
            <a:ext cx="10515600" cy="1159846"/>
          </a:xfrm>
        </p:spPr>
        <p:txBody>
          <a:bodyPr vert="horz" lIns="91440" tIns="45720" rIns="91440" bIns="45720" rtlCol="0" anchor="t">
            <a:normAutofit/>
          </a:bodyPr>
          <a:lstStyle/>
          <a:p>
            <a:pPr marL="0" indent="0" algn="just">
              <a:buNone/>
            </a:pPr>
            <a:r>
              <a:rPr lang="en-US" sz="2400" dirty="0"/>
              <a:t>In order to display information from a camera we need to follow these steps </a:t>
            </a:r>
          </a:p>
          <a:p>
            <a:pPr marL="914400" lvl="1" indent="-457200" algn="just">
              <a:buFont typeface="+mj-lt"/>
              <a:buAutoNum type="arabicPeriod"/>
            </a:pPr>
            <a:r>
              <a:rPr lang="en-US" sz="2000" dirty="0"/>
              <a:t>Set up a fixed frame that acts as the origin of our world</a:t>
            </a:r>
          </a:p>
          <a:p>
            <a:pPr marL="914400" lvl="1" indent="-457200" algn="just">
              <a:buFont typeface="+mj-lt"/>
              <a:buAutoNum type="arabicPeriod"/>
            </a:pPr>
            <a:r>
              <a:rPr lang="en-US" sz="2000" dirty="0"/>
              <a:t>Select a topic containing the images that we want to display </a:t>
            </a:r>
          </a:p>
        </p:txBody>
      </p:sp>
      <p:pic>
        <p:nvPicPr>
          <p:cNvPr id="4" name="Picture 3" descr="A picture containing text, screenshot, computer&#10;&#10;Description automatically generated">
            <a:extLst>
              <a:ext uri="{FF2B5EF4-FFF2-40B4-BE49-F238E27FC236}">
                <a16:creationId xmlns:a16="http://schemas.microsoft.com/office/drawing/2014/main" id="{2D652846-2EDF-7249-823A-24903D721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011" y="3429000"/>
            <a:ext cx="5703119" cy="3208774"/>
          </a:xfrm>
          <a:prstGeom prst="rect">
            <a:avLst/>
          </a:prstGeom>
        </p:spPr>
      </p:pic>
      <p:sp>
        <p:nvSpPr>
          <p:cNvPr id="6" name="Rounded Rectangle 5">
            <a:extLst>
              <a:ext uri="{FF2B5EF4-FFF2-40B4-BE49-F238E27FC236}">
                <a16:creationId xmlns:a16="http://schemas.microsoft.com/office/drawing/2014/main" id="{F8107CDC-B312-744D-B9A0-AFA36798A5DD}"/>
              </a:ext>
            </a:extLst>
          </p:cNvPr>
          <p:cNvSpPr/>
          <p:nvPr/>
        </p:nvSpPr>
        <p:spPr>
          <a:xfrm>
            <a:off x="1345379" y="3616090"/>
            <a:ext cx="1642533" cy="718844"/>
          </a:xfrm>
          <a:prstGeom prst="round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26DACA1C-6F21-B643-A27C-E0C350745F29}"/>
              </a:ext>
            </a:extLst>
          </p:cNvPr>
          <p:cNvSpPr/>
          <p:nvPr/>
        </p:nvSpPr>
        <p:spPr>
          <a:xfrm>
            <a:off x="3333135" y="3716595"/>
            <a:ext cx="1789471" cy="2261418"/>
          </a:xfrm>
          <a:prstGeom prst="round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BB906F55-411A-5941-9214-A94BB3328C5D}"/>
              </a:ext>
            </a:extLst>
          </p:cNvPr>
          <p:cNvSpPr/>
          <p:nvPr/>
        </p:nvSpPr>
        <p:spPr>
          <a:xfrm>
            <a:off x="1406011" y="6213985"/>
            <a:ext cx="334299" cy="137653"/>
          </a:xfrm>
          <a:prstGeom prst="round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EEF0F4A-80D2-034C-988D-E63A79615D8C}"/>
              </a:ext>
            </a:extLst>
          </p:cNvPr>
          <p:cNvSpPr txBox="1"/>
          <p:nvPr/>
        </p:nvSpPr>
        <p:spPr>
          <a:xfrm>
            <a:off x="7161709" y="3812502"/>
            <a:ext cx="3879917"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6"/>
                </a:solidFill>
              </a:rPr>
              <a:t>“Global options” allow to set up a common reference frame and background for all the objects visualized</a:t>
            </a:r>
          </a:p>
          <a:p>
            <a:pPr marL="285750" indent="-285750" algn="just">
              <a:buFont typeface="Arial" panose="020B0604020202020204" pitchFamily="34" charset="0"/>
              <a:buChar char="•"/>
            </a:pPr>
            <a:r>
              <a:rPr lang="en-US" sz="2400" dirty="0">
                <a:solidFill>
                  <a:srgbClr val="C00000"/>
                </a:solidFill>
              </a:rPr>
              <a:t>The ”add” tab is used to manage information </a:t>
            </a:r>
          </a:p>
        </p:txBody>
      </p:sp>
    </p:spTree>
    <p:extLst>
      <p:ext uri="{BB962C8B-B14F-4D97-AF65-F5344CB8AC3E}">
        <p14:creationId xmlns:p14="http://schemas.microsoft.com/office/powerpoint/2010/main" val="1080415752"/>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lstStyle/>
          <a:p>
            <a:r>
              <a:rPr lang="en-US" dirty="0">
                <a:solidFill>
                  <a:srgbClr val="C00000"/>
                </a:solidFill>
              </a:rPr>
              <a:t>FOR LECTURER ONLY: E2</a:t>
            </a:r>
            <a:endParaRPr lang="en-US" dirty="0">
              <a:solidFill>
                <a:srgbClr val="C00000"/>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83325263-BC60-2C45-A687-164DA9EC6910}"/>
              </a:ext>
            </a:extLst>
          </p:cNvPr>
          <p:cNvSpPr>
            <a:spLocks noGrp="1"/>
          </p:cNvSpPr>
          <p:nvPr>
            <p:ph idx="4294967295"/>
          </p:nvPr>
        </p:nvSpPr>
        <p:spPr>
          <a:xfrm>
            <a:off x="838200" y="1825625"/>
            <a:ext cx="10515600" cy="3311859"/>
          </a:xfrm>
        </p:spPr>
        <p:txBody>
          <a:bodyPr vert="horz" lIns="91440" tIns="45720" rIns="91440" bIns="45720" rtlCol="0" anchor="t">
            <a:normAutofit/>
          </a:bodyPr>
          <a:lstStyle/>
          <a:p>
            <a:pPr algn="just"/>
            <a:r>
              <a:rPr lang="en-US" sz="2400" dirty="0"/>
              <a:t>Demonstrate the contents of the next slide, and keep the slide as a reference for the students. </a:t>
            </a:r>
          </a:p>
          <a:p>
            <a:pPr algn="just"/>
            <a:r>
              <a:rPr lang="en-US" sz="2400" dirty="0"/>
              <a:t>In this second demonstration show how the world can be saved and opened afterwards (contents of the next slide )</a:t>
            </a:r>
          </a:p>
        </p:txBody>
      </p:sp>
    </p:spTree>
    <p:custDataLst>
      <p:tags r:id="rId1"/>
    </p:custDataLst>
    <p:extLst>
      <p:ext uri="{BB962C8B-B14F-4D97-AF65-F5344CB8AC3E}">
        <p14:creationId xmlns:p14="http://schemas.microsoft.com/office/powerpoint/2010/main" val="3424977507"/>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normAutofit/>
          </a:bodyPr>
          <a:lstStyle/>
          <a:p>
            <a:r>
              <a:rPr lang="en-US" sz="4000" dirty="0" err="1"/>
              <a:t>RViz</a:t>
            </a:r>
            <a:r>
              <a:rPr lang="en-US" sz="4000" dirty="0"/>
              <a:t> Example</a:t>
            </a:r>
            <a:br>
              <a:rPr lang="en-US" dirty="0"/>
            </a:br>
            <a:r>
              <a:rPr lang="en-US" sz="3600" dirty="0"/>
              <a:t>Loading and moving a robot in </a:t>
            </a:r>
            <a:r>
              <a:rPr lang="en-US" sz="3600" dirty="0" err="1"/>
              <a:t>Rviz</a:t>
            </a:r>
            <a:r>
              <a:rPr lang="en-US" sz="3600" dirty="0"/>
              <a:t> </a:t>
            </a:r>
          </a:p>
        </p:txBody>
      </p:sp>
      <p:sp>
        <p:nvSpPr>
          <p:cNvPr id="26" name="Content Placeholder 2">
            <a:extLst>
              <a:ext uri="{FF2B5EF4-FFF2-40B4-BE49-F238E27FC236}">
                <a16:creationId xmlns:a16="http://schemas.microsoft.com/office/drawing/2014/main" id="{687CF686-F0E0-3E41-B210-18672B8C8AE6}"/>
              </a:ext>
            </a:extLst>
          </p:cNvPr>
          <p:cNvSpPr>
            <a:spLocks noGrp="1"/>
          </p:cNvSpPr>
          <p:nvPr>
            <p:ph idx="4294967295"/>
          </p:nvPr>
        </p:nvSpPr>
        <p:spPr>
          <a:xfrm>
            <a:off x="838200" y="1927095"/>
            <a:ext cx="10515600" cy="1159846"/>
          </a:xfrm>
        </p:spPr>
        <p:txBody>
          <a:bodyPr vert="horz" lIns="91440" tIns="45720" rIns="91440" bIns="45720" rtlCol="0" anchor="t">
            <a:normAutofit fontScale="92500" lnSpcReduction="20000"/>
          </a:bodyPr>
          <a:lstStyle/>
          <a:p>
            <a:pPr marL="0" indent="0" algn="just">
              <a:buNone/>
            </a:pPr>
            <a:r>
              <a:rPr lang="en-US" sz="2400" dirty="0"/>
              <a:t>In order to display the movement of a robot in </a:t>
            </a:r>
            <a:r>
              <a:rPr lang="en-US" sz="2400" dirty="0" err="1"/>
              <a:t>Rviz</a:t>
            </a:r>
            <a:r>
              <a:rPr lang="en-US" sz="2400" dirty="0"/>
              <a:t> we need to follow these steps:</a:t>
            </a:r>
          </a:p>
          <a:p>
            <a:pPr marL="914400" lvl="1" indent="-457200" algn="just">
              <a:buFont typeface="+mj-lt"/>
              <a:buAutoNum type="arabicPeriod"/>
            </a:pPr>
            <a:r>
              <a:rPr lang="en-US" sz="2000" dirty="0"/>
              <a:t>Set up a fixed frame that acts as the origin of our world</a:t>
            </a:r>
          </a:p>
          <a:p>
            <a:pPr marL="914400" lvl="1" indent="-457200" algn="just">
              <a:buFont typeface="+mj-lt"/>
              <a:buAutoNum type="arabicPeriod"/>
            </a:pPr>
            <a:r>
              <a:rPr lang="en-US" sz="2000" dirty="0"/>
              <a:t>Add a robot object </a:t>
            </a:r>
          </a:p>
          <a:p>
            <a:pPr marL="914400" lvl="1" indent="-457200" algn="just">
              <a:buFont typeface="+mj-lt"/>
              <a:buAutoNum type="arabicPeriod"/>
            </a:pPr>
            <a:r>
              <a:rPr lang="en-US" sz="2000" dirty="0"/>
              <a:t>Link it to a 3D model and a topic describing its state </a:t>
            </a:r>
          </a:p>
        </p:txBody>
      </p:sp>
      <p:pic>
        <p:nvPicPr>
          <p:cNvPr id="4" name="Picture 3">
            <a:extLst>
              <a:ext uri="{FF2B5EF4-FFF2-40B4-BE49-F238E27FC236}">
                <a16:creationId xmlns:a16="http://schemas.microsoft.com/office/drawing/2014/main" id="{2D652846-2EDF-7249-823A-24903D7214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4817" y="3165987"/>
            <a:ext cx="5861458" cy="3471787"/>
          </a:xfrm>
          <a:prstGeom prst="rect">
            <a:avLst/>
          </a:prstGeom>
        </p:spPr>
      </p:pic>
      <p:sp>
        <p:nvSpPr>
          <p:cNvPr id="10" name="TextBox 9">
            <a:extLst>
              <a:ext uri="{FF2B5EF4-FFF2-40B4-BE49-F238E27FC236}">
                <a16:creationId xmlns:a16="http://schemas.microsoft.com/office/drawing/2014/main" id="{DEEF0F4A-80D2-034C-988D-E63A79615D8C}"/>
              </a:ext>
            </a:extLst>
          </p:cNvPr>
          <p:cNvSpPr txBox="1"/>
          <p:nvPr/>
        </p:nvSpPr>
        <p:spPr>
          <a:xfrm>
            <a:off x="7207266" y="3165987"/>
            <a:ext cx="3879917"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6"/>
                </a:solidFill>
              </a:rPr>
              <a:t>“Global options” allow to set up a common reference frame and background for all the objects visualized</a:t>
            </a:r>
          </a:p>
        </p:txBody>
      </p:sp>
      <p:sp>
        <p:nvSpPr>
          <p:cNvPr id="9" name="Rounded Rectangle 8">
            <a:extLst>
              <a:ext uri="{FF2B5EF4-FFF2-40B4-BE49-F238E27FC236}">
                <a16:creationId xmlns:a16="http://schemas.microsoft.com/office/drawing/2014/main" id="{F0A795C6-193E-7348-8B3D-7CCD1F8D8CD8}"/>
              </a:ext>
            </a:extLst>
          </p:cNvPr>
          <p:cNvSpPr/>
          <p:nvPr/>
        </p:nvSpPr>
        <p:spPr>
          <a:xfrm>
            <a:off x="1104817" y="3453080"/>
            <a:ext cx="1323751" cy="528985"/>
          </a:xfrm>
          <a:prstGeom prst="round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85A9ECA1-8E5F-D546-A9A1-F565BFC35D5A}"/>
              </a:ext>
            </a:extLst>
          </p:cNvPr>
          <p:cNvSpPr/>
          <p:nvPr/>
        </p:nvSpPr>
        <p:spPr>
          <a:xfrm>
            <a:off x="1104817" y="4031615"/>
            <a:ext cx="1323751" cy="658372"/>
          </a:xfrm>
          <a:prstGeom prst="round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B769A0F-6499-AF4D-9F1C-F9A8611CCFE2}"/>
              </a:ext>
            </a:extLst>
          </p:cNvPr>
          <p:cNvSpPr txBox="1"/>
          <p:nvPr/>
        </p:nvSpPr>
        <p:spPr>
          <a:xfrm>
            <a:off x="7207267" y="4814693"/>
            <a:ext cx="3879916" cy="184665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rgbClr val="C00000"/>
                </a:solidFill>
              </a:rPr>
              <a:t>The ”</a:t>
            </a:r>
            <a:r>
              <a:rPr lang="en-US" sz="2400" dirty="0" err="1">
                <a:solidFill>
                  <a:srgbClr val="C00000"/>
                </a:solidFill>
              </a:rPr>
              <a:t>RobotModel</a:t>
            </a:r>
            <a:r>
              <a:rPr lang="en-US" sz="2400" dirty="0">
                <a:solidFill>
                  <a:srgbClr val="C00000"/>
                </a:solidFill>
              </a:rPr>
              <a:t>” tab is used to link a robot model (Robot Descriptor) and position information (links) </a:t>
            </a:r>
          </a:p>
          <a:p>
            <a:endParaRPr lang="en-US" dirty="0"/>
          </a:p>
        </p:txBody>
      </p:sp>
    </p:spTree>
    <p:extLst>
      <p:ext uri="{BB962C8B-B14F-4D97-AF65-F5344CB8AC3E}">
        <p14:creationId xmlns:p14="http://schemas.microsoft.com/office/powerpoint/2010/main" val="3565991697"/>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normAutofit/>
          </a:bodyPr>
          <a:lstStyle/>
          <a:p>
            <a:r>
              <a:rPr lang="en-US" dirty="0"/>
              <a:t>ROS tools</a:t>
            </a:r>
            <a:br>
              <a:rPr lang="en-US" dirty="0"/>
            </a:br>
            <a:r>
              <a:rPr lang="en-US" sz="3600" dirty="0"/>
              <a:t>Saving and opening </a:t>
            </a:r>
            <a:r>
              <a:rPr lang="en-US" sz="3600" dirty="0" err="1"/>
              <a:t>Rviz</a:t>
            </a:r>
            <a:r>
              <a:rPr lang="en-US" sz="3600" dirty="0"/>
              <a:t> configurations</a:t>
            </a:r>
            <a:endParaRPr lang="en-US" sz="3600" dirty="0">
              <a:solidFill>
                <a:srgbClr val="C00000"/>
              </a:solidFill>
            </a:endParaRPr>
          </a:p>
        </p:txBody>
      </p:sp>
      <p:sp>
        <p:nvSpPr>
          <p:cNvPr id="26" name="Content Placeholder 2">
            <a:extLst>
              <a:ext uri="{FF2B5EF4-FFF2-40B4-BE49-F238E27FC236}">
                <a16:creationId xmlns:a16="http://schemas.microsoft.com/office/drawing/2014/main" id="{687CF686-F0E0-3E41-B210-18672B8C8AE6}"/>
              </a:ext>
            </a:extLst>
          </p:cNvPr>
          <p:cNvSpPr>
            <a:spLocks noGrp="1"/>
          </p:cNvSpPr>
          <p:nvPr>
            <p:ph idx="4294967295"/>
          </p:nvPr>
        </p:nvSpPr>
        <p:spPr>
          <a:xfrm>
            <a:off x="838200" y="2359707"/>
            <a:ext cx="10515600" cy="3816503"/>
          </a:xfrm>
        </p:spPr>
        <p:txBody>
          <a:bodyPr vert="horz" lIns="91440" tIns="45720" rIns="91440" bIns="45720" rtlCol="0" anchor="t">
            <a:normAutofit/>
          </a:bodyPr>
          <a:lstStyle/>
          <a:p>
            <a:pPr algn="just"/>
            <a:r>
              <a:rPr lang="en-US" sz="2400" dirty="0"/>
              <a:t>Once your </a:t>
            </a:r>
            <a:r>
              <a:rPr lang="en-US" sz="2400" dirty="0" err="1"/>
              <a:t>Rviz</a:t>
            </a:r>
            <a:r>
              <a:rPr lang="en-US" sz="2400" dirty="0"/>
              <a:t> environment is properly set up you can save it using the tab</a:t>
            </a:r>
            <a:r>
              <a:rPr lang="en-US" sz="2400" dirty="0">
                <a:latin typeface="Consolas" panose="020B0609020204030204" pitchFamily="49" charset="0"/>
                <a:cs typeface="Consolas" panose="020B0609020204030204" pitchFamily="49" charset="0"/>
              </a:rPr>
              <a:t> file -&gt; save, </a:t>
            </a:r>
            <a:r>
              <a:rPr lang="en-US" sz="2400" dirty="0"/>
              <a:t>this generates a .</a:t>
            </a:r>
            <a:r>
              <a:rPr lang="en-US" sz="2400" dirty="0" err="1"/>
              <a:t>rviz</a:t>
            </a:r>
            <a:r>
              <a:rPr lang="en-US" sz="2400" dirty="0"/>
              <a:t> file that can be launched within any </a:t>
            </a:r>
            <a:r>
              <a:rPr lang="en-US" sz="2400" dirty="0" err="1"/>
              <a:t>roslaunch</a:t>
            </a:r>
            <a:r>
              <a:rPr lang="en-US" sz="2400" dirty="0"/>
              <a:t> file. </a:t>
            </a:r>
          </a:p>
          <a:p>
            <a:pPr algn="just"/>
            <a:r>
              <a:rPr lang="en-US" sz="2400" dirty="0"/>
              <a:t>The code used to do so is the following and can be added to any of the </a:t>
            </a:r>
            <a:r>
              <a:rPr lang="en-US" sz="2400" dirty="0" err="1"/>
              <a:t>ros</a:t>
            </a:r>
            <a:r>
              <a:rPr lang="en-US" sz="2400" dirty="0"/>
              <a:t> files</a:t>
            </a:r>
          </a:p>
          <a:p>
            <a:pPr marL="457200" lvl="1" indent="0" algn="just">
              <a:buNone/>
            </a:pPr>
            <a:r>
              <a:rPr lang="en-US" sz="2000" dirty="0">
                <a:latin typeface="Consolas" panose="020B0609020204030204" pitchFamily="49" charset="0"/>
                <a:cs typeface="Consolas" panose="020B0609020204030204" pitchFamily="49" charset="0"/>
              </a:rPr>
              <a:t>&lt;node name=”</a:t>
            </a:r>
            <a:r>
              <a:rPr lang="en-US" sz="2000" dirty="0" err="1">
                <a:latin typeface="Consolas" panose="020B0609020204030204" pitchFamily="49" charset="0"/>
                <a:cs typeface="Consolas" panose="020B0609020204030204" pitchFamily="49" charset="0"/>
              </a:rPr>
              <a:t>rviz</a:t>
            </a:r>
            <a:r>
              <a:rPr lang="en-US" sz="2000" dirty="0">
                <a:latin typeface="Consolas" panose="020B0609020204030204" pitchFamily="49" charset="0"/>
                <a:cs typeface="Consolas" panose="020B0609020204030204" pitchFamily="49" charset="0"/>
              </a:rPr>
              <a:t>” pkg=“</a:t>
            </a:r>
            <a:r>
              <a:rPr lang="en-US" sz="2000" dirty="0" err="1">
                <a:latin typeface="Consolas" panose="020B0609020204030204" pitchFamily="49" charset="0"/>
                <a:cs typeface="Consolas" panose="020B0609020204030204" pitchFamily="49" charset="0"/>
              </a:rPr>
              <a:t>rviz</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=“-d [file path]” required=”true” /&gt; </a:t>
            </a:r>
          </a:p>
          <a:p>
            <a:pPr algn="just"/>
            <a:r>
              <a:rPr lang="en-US" sz="2400" dirty="0">
                <a:latin typeface="Consolas" panose="020B0609020204030204" pitchFamily="49" charset="0"/>
                <a:cs typeface="Consolas" panose="020B0609020204030204" pitchFamily="49" charset="0"/>
              </a:rPr>
              <a:t>Remember that if your </a:t>
            </a:r>
            <a:r>
              <a:rPr lang="en-US" sz="2400" dirty="0" err="1">
                <a:latin typeface="Consolas" panose="020B0609020204030204" pitchFamily="49" charset="0"/>
                <a:cs typeface="Consolas" panose="020B0609020204030204" pitchFamily="49" charset="0"/>
              </a:rPr>
              <a:t>rviz</a:t>
            </a:r>
            <a:r>
              <a:rPr lang="en-US" sz="2400" dirty="0">
                <a:latin typeface="Consolas" panose="020B0609020204030204" pitchFamily="49" charset="0"/>
                <a:cs typeface="Consolas" panose="020B0609020204030204" pitchFamily="49" charset="0"/>
              </a:rPr>
              <a:t> required a robot model it need to be loaded into the system by adding</a:t>
            </a:r>
          </a:p>
          <a:p>
            <a:pPr marL="457200" lvl="1" indent="0" algn="just">
              <a:buNone/>
            </a:pPr>
            <a:r>
              <a:rPr lang="en-US" sz="2000" dirty="0">
                <a:latin typeface="Consolas" panose="020B0609020204030204" pitchFamily="49" charset="0"/>
                <a:cs typeface="Consolas" panose="020B0609020204030204" pitchFamily="49" charset="0"/>
              </a:rPr>
              <a:t>&lt;param name=”</a:t>
            </a:r>
            <a:r>
              <a:rPr lang="en-US" sz="2000" dirty="0" err="1">
                <a:latin typeface="Consolas" panose="020B0609020204030204" pitchFamily="49" charset="0"/>
                <a:cs typeface="Consolas" panose="020B0609020204030204" pitchFamily="49" charset="0"/>
              </a:rPr>
              <a:t>robot_description</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coomand</a:t>
            </a:r>
            <a:r>
              <a:rPr lang="en-US" sz="2000" dirty="0">
                <a:latin typeface="Consolas" panose="020B0609020204030204" pitchFamily="49" charset="0"/>
                <a:cs typeface="Consolas" panose="020B0609020204030204" pitchFamily="49" charset="0"/>
              </a:rPr>
              <a:t>=[model path]/&gt; </a:t>
            </a:r>
          </a:p>
          <a:p>
            <a:pPr algn="just"/>
            <a:r>
              <a:rPr lang="en-US" sz="2400" dirty="0"/>
              <a:t>This will execute your code along with an </a:t>
            </a:r>
            <a:r>
              <a:rPr lang="en-US" sz="2400" dirty="0" err="1"/>
              <a:t>Rviz</a:t>
            </a:r>
            <a:r>
              <a:rPr lang="en-US" sz="2400" dirty="0"/>
              <a:t> window, allowing to display the information that you find relevant to your application</a:t>
            </a:r>
          </a:p>
        </p:txBody>
      </p:sp>
    </p:spTree>
    <p:extLst>
      <p:ext uri="{BB962C8B-B14F-4D97-AF65-F5344CB8AC3E}">
        <p14:creationId xmlns:p14="http://schemas.microsoft.com/office/powerpoint/2010/main" val="3491655286"/>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632663" y="193953"/>
            <a:ext cx="7656576" cy="1325563"/>
          </a:xfrm>
        </p:spPr>
        <p:txBody>
          <a:bodyPr/>
          <a:lstStyle/>
          <a:p>
            <a:r>
              <a:rPr lang="en-US" sz="4000" dirty="0"/>
              <a:t>Activity</a:t>
            </a:r>
            <a:br>
              <a:rPr lang="en-US" dirty="0"/>
            </a:br>
            <a:r>
              <a:rPr lang="en-US" sz="3200" dirty="0"/>
              <a:t>Problem architecture</a:t>
            </a:r>
          </a:p>
        </p:txBody>
      </p:sp>
      <p:sp>
        <p:nvSpPr>
          <p:cNvPr id="6" name="TextBox 5">
            <a:extLst>
              <a:ext uri="{FF2B5EF4-FFF2-40B4-BE49-F238E27FC236}">
                <a16:creationId xmlns:a16="http://schemas.microsoft.com/office/drawing/2014/main" id="{F874E8CB-F2ED-4C45-B007-70A44FBFF71C}"/>
              </a:ext>
            </a:extLst>
          </p:cNvPr>
          <p:cNvSpPr txBox="1"/>
          <p:nvPr/>
        </p:nvSpPr>
        <p:spPr>
          <a:xfrm>
            <a:off x="1632663" y="1671566"/>
            <a:ext cx="1867989" cy="461665"/>
          </a:xfrm>
          <a:prstGeom prst="rect">
            <a:avLst/>
          </a:prstGeom>
          <a:noFill/>
        </p:spPr>
        <p:txBody>
          <a:bodyPr wrap="square" rtlCol="0">
            <a:spAutoFit/>
          </a:bodyPr>
          <a:lstStyle/>
          <a:p>
            <a:r>
              <a:rPr lang="en-US" sz="2400" dirty="0">
                <a:solidFill>
                  <a:srgbClr val="7030A0"/>
                </a:solidFill>
              </a:rPr>
              <a:t>Ros Master</a:t>
            </a:r>
          </a:p>
        </p:txBody>
      </p:sp>
      <p:sp>
        <p:nvSpPr>
          <p:cNvPr id="7" name="Rounded Rectangle 6">
            <a:extLst>
              <a:ext uri="{FF2B5EF4-FFF2-40B4-BE49-F238E27FC236}">
                <a16:creationId xmlns:a16="http://schemas.microsoft.com/office/drawing/2014/main" id="{2BFEF5CD-56A0-C14E-85ED-1D7B9443F840}"/>
              </a:ext>
            </a:extLst>
          </p:cNvPr>
          <p:cNvSpPr/>
          <p:nvPr/>
        </p:nvSpPr>
        <p:spPr>
          <a:xfrm>
            <a:off x="1632662" y="2176915"/>
            <a:ext cx="9388263" cy="3198435"/>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2CE8818-7DC4-004D-ABC7-0FB6BD31DA7A}"/>
              </a:ext>
            </a:extLst>
          </p:cNvPr>
          <p:cNvSpPr txBox="1"/>
          <p:nvPr/>
        </p:nvSpPr>
        <p:spPr>
          <a:xfrm>
            <a:off x="4927703" y="5478676"/>
            <a:ext cx="2336594" cy="400110"/>
          </a:xfrm>
          <a:prstGeom prst="rect">
            <a:avLst/>
          </a:prstGeom>
          <a:noFill/>
        </p:spPr>
        <p:txBody>
          <a:bodyPr wrap="square" rtlCol="0">
            <a:spAutoFit/>
          </a:bodyPr>
          <a:lstStyle/>
          <a:p>
            <a:r>
              <a:rPr lang="en-US" sz="2000" dirty="0"/>
              <a:t>ROS Implementation</a:t>
            </a:r>
          </a:p>
        </p:txBody>
      </p:sp>
      <p:sp>
        <p:nvSpPr>
          <p:cNvPr id="9" name="Rounded Rectangle 8">
            <a:extLst>
              <a:ext uri="{FF2B5EF4-FFF2-40B4-BE49-F238E27FC236}">
                <a16:creationId xmlns:a16="http://schemas.microsoft.com/office/drawing/2014/main" id="{C148F2B4-AF59-4E45-9907-B407E9641814}"/>
              </a:ext>
            </a:extLst>
          </p:cNvPr>
          <p:cNvSpPr/>
          <p:nvPr/>
        </p:nvSpPr>
        <p:spPr>
          <a:xfrm>
            <a:off x="3659688" y="2561340"/>
            <a:ext cx="4329156" cy="2694336"/>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grpSp>
        <p:nvGrpSpPr>
          <p:cNvPr id="11" name="Group 10">
            <a:extLst>
              <a:ext uri="{FF2B5EF4-FFF2-40B4-BE49-F238E27FC236}">
                <a16:creationId xmlns:a16="http://schemas.microsoft.com/office/drawing/2014/main" id="{F9D93214-7599-C146-AC43-9D931B6D0360}"/>
              </a:ext>
            </a:extLst>
          </p:cNvPr>
          <p:cNvGrpSpPr/>
          <p:nvPr/>
        </p:nvGrpSpPr>
        <p:grpSpPr>
          <a:xfrm>
            <a:off x="3984784" y="3402149"/>
            <a:ext cx="1182207" cy="866501"/>
            <a:chOff x="8437652" y="3680919"/>
            <a:chExt cx="1182207" cy="866501"/>
          </a:xfrm>
        </p:grpSpPr>
        <p:sp>
          <p:nvSpPr>
            <p:cNvPr id="14" name="Rounded Rectangle 13">
              <a:extLst>
                <a:ext uri="{FF2B5EF4-FFF2-40B4-BE49-F238E27FC236}">
                  <a16:creationId xmlns:a16="http://schemas.microsoft.com/office/drawing/2014/main" id="{C69E9ED9-B21D-9D49-A001-D6D8208ED0DC}"/>
                </a:ext>
              </a:extLst>
            </p:cNvPr>
            <p:cNvSpPr/>
            <p:nvPr/>
          </p:nvSpPr>
          <p:spPr>
            <a:xfrm>
              <a:off x="8452291" y="3680919"/>
              <a:ext cx="1079860"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D3566E8-66E8-FD46-8167-5F6A8E76F395}"/>
                </a:ext>
              </a:extLst>
            </p:cNvPr>
            <p:cNvSpPr txBox="1"/>
            <p:nvPr/>
          </p:nvSpPr>
          <p:spPr>
            <a:xfrm>
              <a:off x="8437652" y="3696577"/>
              <a:ext cx="1182207" cy="830997"/>
            </a:xfrm>
            <a:prstGeom prst="rect">
              <a:avLst/>
            </a:prstGeom>
            <a:noFill/>
          </p:spPr>
          <p:txBody>
            <a:bodyPr wrap="square" rtlCol="0">
              <a:spAutoFit/>
            </a:bodyPr>
            <a:lstStyle/>
            <a:p>
              <a:pPr algn="ctr"/>
              <a:r>
                <a:rPr lang="en-US" sz="2400" dirty="0">
                  <a:solidFill>
                    <a:schemeClr val="accent6">
                      <a:lumMod val="75000"/>
                    </a:schemeClr>
                  </a:solidFill>
                </a:rPr>
                <a:t>Control</a:t>
              </a:r>
            </a:p>
            <a:p>
              <a:pPr algn="ctr"/>
              <a:r>
                <a:rPr lang="en-US" sz="2400" dirty="0">
                  <a:solidFill>
                    <a:schemeClr val="accent6">
                      <a:lumMod val="75000"/>
                    </a:schemeClr>
                  </a:solidFill>
                </a:rPr>
                <a:t>Node</a:t>
              </a:r>
            </a:p>
          </p:txBody>
        </p:sp>
      </p:grpSp>
      <p:sp>
        <p:nvSpPr>
          <p:cNvPr id="17" name="Rounded Rectangle 16">
            <a:extLst>
              <a:ext uri="{FF2B5EF4-FFF2-40B4-BE49-F238E27FC236}">
                <a16:creationId xmlns:a16="http://schemas.microsoft.com/office/drawing/2014/main" id="{5E5E1C72-7305-8348-8365-B6F14733C91D}"/>
              </a:ext>
            </a:extLst>
          </p:cNvPr>
          <p:cNvSpPr/>
          <p:nvPr/>
        </p:nvSpPr>
        <p:spPr>
          <a:xfrm>
            <a:off x="1955944" y="2775244"/>
            <a:ext cx="1079860" cy="887936"/>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EF5D76-5DB1-0C42-9302-878C0A131599}"/>
              </a:ext>
            </a:extLst>
          </p:cNvPr>
          <p:cNvSpPr txBox="1"/>
          <p:nvPr/>
        </p:nvSpPr>
        <p:spPr>
          <a:xfrm>
            <a:off x="1924480" y="2803713"/>
            <a:ext cx="1182207" cy="830997"/>
          </a:xfrm>
          <a:prstGeom prst="rect">
            <a:avLst/>
          </a:prstGeom>
          <a:noFill/>
        </p:spPr>
        <p:txBody>
          <a:bodyPr wrap="square" rtlCol="0">
            <a:spAutoFit/>
          </a:bodyPr>
          <a:lstStyle/>
          <a:p>
            <a:pPr algn="ctr"/>
            <a:r>
              <a:rPr lang="en-US" sz="2400" dirty="0">
                <a:solidFill>
                  <a:schemeClr val="accent6">
                    <a:lumMod val="75000"/>
                  </a:schemeClr>
                </a:solidFill>
              </a:rPr>
              <a:t>User</a:t>
            </a:r>
          </a:p>
          <a:p>
            <a:pPr algn="ctr"/>
            <a:r>
              <a:rPr lang="en-US" sz="2400" dirty="0">
                <a:solidFill>
                  <a:schemeClr val="accent6">
                    <a:lumMod val="75000"/>
                  </a:schemeClr>
                </a:solidFill>
              </a:rPr>
              <a:t>Node</a:t>
            </a:r>
          </a:p>
        </p:txBody>
      </p:sp>
      <p:sp>
        <p:nvSpPr>
          <p:cNvPr id="19" name="TextBox 18">
            <a:extLst>
              <a:ext uri="{FF2B5EF4-FFF2-40B4-BE49-F238E27FC236}">
                <a16:creationId xmlns:a16="http://schemas.microsoft.com/office/drawing/2014/main" id="{A843353A-F3FE-D741-8076-89DBB8A88617}"/>
              </a:ext>
            </a:extLst>
          </p:cNvPr>
          <p:cNvSpPr txBox="1"/>
          <p:nvPr/>
        </p:nvSpPr>
        <p:spPr>
          <a:xfrm>
            <a:off x="3659688" y="2240077"/>
            <a:ext cx="1111794" cy="338554"/>
          </a:xfrm>
          <a:prstGeom prst="rect">
            <a:avLst/>
          </a:prstGeom>
          <a:noFill/>
        </p:spPr>
        <p:txBody>
          <a:bodyPr wrap="square" rtlCol="0">
            <a:spAutoFit/>
          </a:bodyPr>
          <a:lstStyle/>
          <a:p>
            <a:r>
              <a:rPr lang="en-US" sz="1600" dirty="0">
                <a:solidFill>
                  <a:schemeClr val="accent2"/>
                </a:solidFill>
              </a:rPr>
              <a:t>Simulator</a:t>
            </a:r>
            <a:endParaRPr lang="en-US" sz="2400" dirty="0">
              <a:solidFill>
                <a:schemeClr val="accent2"/>
              </a:solidFill>
            </a:endParaRPr>
          </a:p>
        </p:txBody>
      </p:sp>
      <p:grpSp>
        <p:nvGrpSpPr>
          <p:cNvPr id="21" name="Group 20">
            <a:extLst>
              <a:ext uri="{FF2B5EF4-FFF2-40B4-BE49-F238E27FC236}">
                <a16:creationId xmlns:a16="http://schemas.microsoft.com/office/drawing/2014/main" id="{13A57753-FFF3-7C40-B38A-440C102260E0}"/>
              </a:ext>
            </a:extLst>
          </p:cNvPr>
          <p:cNvGrpSpPr/>
          <p:nvPr/>
        </p:nvGrpSpPr>
        <p:grpSpPr>
          <a:xfrm>
            <a:off x="6423045" y="3400054"/>
            <a:ext cx="1281233" cy="866501"/>
            <a:chOff x="6379030" y="3130733"/>
            <a:chExt cx="1183078" cy="796834"/>
          </a:xfrm>
        </p:grpSpPr>
        <p:sp>
          <p:nvSpPr>
            <p:cNvPr id="26" name="Rounded Rectangle 25">
              <a:extLst>
                <a:ext uri="{FF2B5EF4-FFF2-40B4-BE49-F238E27FC236}">
                  <a16:creationId xmlns:a16="http://schemas.microsoft.com/office/drawing/2014/main" id="{6002452D-FBCA-4344-80BB-03D185F99106}"/>
                </a:ext>
              </a:extLst>
            </p:cNvPr>
            <p:cNvSpPr/>
            <p:nvPr/>
          </p:nvSpPr>
          <p:spPr>
            <a:xfrm>
              <a:off x="6379030" y="3130733"/>
              <a:ext cx="1183078" cy="796834"/>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5F78CAF-A514-3D40-A35E-FCBB8B85B30F}"/>
                </a:ext>
              </a:extLst>
            </p:cNvPr>
            <p:cNvSpPr txBox="1"/>
            <p:nvPr/>
          </p:nvSpPr>
          <p:spPr>
            <a:xfrm>
              <a:off x="6424749" y="3163382"/>
              <a:ext cx="1091638" cy="764185"/>
            </a:xfrm>
            <a:prstGeom prst="rect">
              <a:avLst/>
            </a:prstGeom>
            <a:noFill/>
          </p:spPr>
          <p:txBody>
            <a:bodyPr wrap="square" rtlCol="0">
              <a:spAutoFit/>
            </a:bodyPr>
            <a:lstStyle/>
            <a:p>
              <a:pPr algn="ctr"/>
              <a:r>
                <a:rPr lang="en-US" sz="2400" dirty="0">
                  <a:solidFill>
                    <a:schemeClr val="accent6">
                      <a:lumMod val="75000"/>
                    </a:schemeClr>
                  </a:solidFill>
                </a:rPr>
                <a:t>Model</a:t>
              </a:r>
            </a:p>
            <a:p>
              <a:pPr algn="ctr"/>
              <a:r>
                <a:rPr lang="en-US" sz="2400" dirty="0">
                  <a:solidFill>
                    <a:schemeClr val="accent6">
                      <a:lumMod val="75000"/>
                    </a:schemeClr>
                  </a:solidFill>
                </a:rPr>
                <a:t>Node</a:t>
              </a:r>
            </a:p>
          </p:txBody>
        </p:sp>
      </p:grpSp>
      <p:cxnSp>
        <p:nvCxnSpPr>
          <p:cNvPr id="29" name="Elbow Connector 28">
            <a:extLst>
              <a:ext uri="{FF2B5EF4-FFF2-40B4-BE49-F238E27FC236}">
                <a16:creationId xmlns:a16="http://schemas.microsoft.com/office/drawing/2014/main" id="{119A7A33-1A04-164F-8220-D516B1B4865D}"/>
              </a:ext>
            </a:extLst>
          </p:cNvPr>
          <p:cNvCxnSpPr>
            <a:cxnSpLocks/>
            <a:stCxn id="18" idx="3"/>
            <a:endCxn id="15" idx="1"/>
          </p:cNvCxnSpPr>
          <p:nvPr/>
        </p:nvCxnSpPr>
        <p:spPr>
          <a:xfrm>
            <a:off x="3106687" y="3219212"/>
            <a:ext cx="878097" cy="614094"/>
          </a:xfrm>
          <a:prstGeom prst="bentConnector3">
            <a:avLst>
              <a:gd name="adj1" fmla="val 34714"/>
            </a:avLst>
          </a:prstGeom>
          <a:ln w="508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AE1F53F1-D470-D743-88BE-D200E362BE74}"/>
              </a:ext>
            </a:extLst>
          </p:cNvPr>
          <p:cNvCxnSpPr>
            <a:cxnSpLocks/>
          </p:cNvCxnSpPr>
          <p:nvPr/>
        </p:nvCxnSpPr>
        <p:spPr>
          <a:xfrm flipV="1">
            <a:off x="5166991" y="3624759"/>
            <a:ext cx="1159802" cy="1"/>
          </a:xfrm>
          <a:prstGeom prst="bentConnector3">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F4F8E17-E6A3-9042-BE16-83B48640059A}"/>
              </a:ext>
            </a:extLst>
          </p:cNvPr>
          <p:cNvCxnSpPr>
            <a:cxnSpLocks/>
          </p:cNvCxnSpPr>
          <p:nvPr/>
        </p:nvCxnSpPr>
        <p:spPr>
          <a:xfrm flipV="1">
            <a:off x="5175013" y="4065915"/>
            <a:ext cx="1159802" cy="1"/>
          </a:xfrm>
          <a:prstGeom prst="bentConnector3">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55A71593-F2E4-1049-82E3-A680DBA0A4B8}"/>
              </a:ext>
            </a:extLst>
          </p:cNvPr>
          <p:cNvCxnSpPr>
            <a:cxnSpLocks/>
          </p:cNvCxnSpPr>
          <p:nvPr/>
        </p:nvCxnSpPr>
        <p:spPr>
          <a:xfrm flipV="1">
            <a:off x="8107748" y="3825209"/>
            <a:ext cx="1159802" cy="1"/>
          </a:xfrm>
          <a:prstGeom prst="bentConnector3">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573366F-BBDB-AC42-923D-F807429802DC}"/>
              </a:ext>
            </a:extLst>
          </p:cNvPr>
          <p:cNvSpPr txBox="1"/>
          <p:nvPr/>
        </p:nvSpPr>
        <p:spPr>
          <a:xfrm>
            <a:off x="1848738" y="2408220"/>
            <a:ext cx="1111794" cy="338554"/>
          </a:xfrm>
          <a:prstGeom prst="rect">
            <a:avLst/>
          </a:prstGeom>
          <a:noFill/>
        </p:spPr>
        <p:txBody>
          <a:bodyPr wrap="square" rtlCol="0">
            <a:spAutoFit/>
          </a:bodyPr>
          <a:lstStyle/>
          <a:p>
            <a:r>
              <a:rPr lang="en-US" sz="1600" dirty="0">
                <a:solidFill>
                  <a:srgbClr val="C00000"/>
                </a:solidFill>
              </a:rPr>
              <a:t>Task</a:t>
            </a:r>
            <a:endParaRPr lang="en-US" sz="2400" dirty="0">
              <a:solidFill>
                <a:srgbClr val="C00000"/>
              </a:solidFill>
            </a:endParaRPr>
          </a:p>
        </p:txBody>
      </p:sp>
      <p:grpSp>
        <p:nvGrpSpPr>
          <p:cNvPr id="10" name="Group 9">
            <a:extLst>
              <a:ext uri="{FF2B5EF4-FFF2-40B4-BE49-F238E27FC236}">
                <a16:creationId xmlns:a16="http://schemas.microsoft.com/office/drawing/2014/main" id="{E37A6300-60D1-654A-8A1C-2DF00BF21725}"/>
              </a:ext>
            </a:extLst>
          </p:cNvPr>
          <p:cNvGrpSpPr/>
          <p:nvPr/>
        </p:nvGrpSpPr>
        <p:grpSpPr>
          <a:xfrm>
            <a:off x="2379429" y="2580202"/>
            <a:ext cx="360" cy="360"/>
            <a:chOff x="2379429" y="2580202"/>
            <a:chExt cx="36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A43E9CF-AC68-224F-A1AC-B4940C82B8C1}"/>
                    </a:ext>
                  </a:extLst>
                </p14:cNvPr>
                <p14:cNvContentPartPr/>
                <p14:nvPr/>
              </p14:nvContentPartPr>
              <p14:xfrm>
                <a:off x="2379429" y="2580202"/>
                <a:ext cx="360" cy="360"/>
              </p14:xfrm>
            </p:contentPart>
          </mc:Choice>
          <mc:Fallback xmlns="">
            <p:pic>
              <p:nvPicPr>
                <p:cNvPr id="4" name="Ink 3">
                  <a:extLst>
                    <a:ext uri="{FF2B5EF4-FFF2-40B4-BE49-F238E27FC236}">
                      <a16:creationId xmlns:a16="http://schemas.microsoft.com/office/drawing/2014/main" id="{3A43E9CF-AC68-224F-A1AC-B4940C82B8C1}"/>
                    </a:ext>
                  </a:extLst>
                </p:cNvPr>
                <p:cNvPicPr/>
                <p:nvPr/>
              </p:nvPicPr>
              <p:blipFill>
                <a:blip r:embed="rId5"/>
                <a:stretch>
                  <a:fillRect/>
                </a:stretch>
              </p:blipFill>
              <p:spPr>
                <a:xfrm>
                  <a:off x="2370789" y="25712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BBFB044D-A491-BD40-A0D9-13FCB983BA78}"/>
                    </a:ext>
                  </a:extLst>
                </p14:cNvPr>
                <p14:cNvContentPartPr/>
                <p14:nvPr/>
              </p14:nvContentPartPr>
              <p14:xfrm>
                <a:off x="2379429" y="2580202"/>
                <a:ext cx="360" cy="360"/>
              </p14:xfrm>
            </p:contentPart>
          </mc:Choice>
          <mc:Fallback xmlns="">
            <p:pic>
              <p:nvPicPr>
                <p:cNvPr id="5" name="Ink 4">
                  <a:extLst>
                    <a:ext uri="{FF2B5EF4-FFF2-40B4-BE49-F238E27FC236}">
                      <a16:creationId xmlns:a16="http://schemas.microsoft.com/office/drawing/2014/main" id="{BBFB044D-A491-BD40-A0D9-13FCB983BA78}"/>
                    </a:ext>
                  </a:extLst>
                </p:cNvPr>
                <p:cNvPicPr/>
                <p:nvPr/>
              </p:nvPicPr>
              <p:blipFill>
                <a:blip r:embed="rId5"/>
                <a:stretch>
                  <a:fillRect/>
                </a:stretch>
              </p:blipFill>
              <p:spPr>
                <a:xfrm>
                  <a:off x="2370789" y="2571202"/>
                  <a:ext cx="18000" cy="18000"/>
                </a:xfrm>
                <a:prstGeom prst="rect">
                  <a:avLst/>
                </a:prstGeom>
              </p:spPr>
            </p:pic>
          </mc:Fallback>
        </mc:AlternateContent>
      </p:grpSp>
      <p:pic>
        <p:nvPicPr>
          <p:cNvPr id="25" name="Picture 6" descr="GitHub - ros-visualization/rviz: ROS 3D Robot Visualizer">
            <a:extLst>
              <a:ext uri="{FF2B5EF4-FFF2-40B4-BE49-F238E27FC236}">
                <a16:creationId xmlns:a16="http://schemas.microsoft.com/office/drawing/2014/main" id="{6F1418F0-3446-F349-BE44-1A161C2916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8879" y="3489646"/>
            <a:ext cx="1129553" cy="73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168878"/>
      </p:ext>
    </p:extLst>
  </p:cSld>
  <p:clrMapOvr>
    <a:masterClrMapping/>
  </p:clrMapOvr>
  <mc:AlternateContent xmlns:mc="http://schemas.openxmlformats.org/markup-compatibility/2006" xmlns:p14="http://schemas.microsoft.com/office/powerpoint/2010/main">
    <mc:Choice Requires="p14">
      <p:transition spd="slow" p14:dur="2000" advTm="172"/>
    </mc:Choice>
    <mc:Fallback xmlns="">
      <p:transition spd="slow" advTm="17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sz="4000" dirty="0"/>
              <a:t>Activity</a:t>
            </a:r>
            <a:br>
              <a:rPr lang="en-US" dirty="0"/>
            </a:br>
            <a:r>
              <a:rPr lang="en-US" sz="3200" dirty="0"/>
              <a:t>Teleoperate a PuzzleBot</a:t>
            </a:r>
          </a:p>
        </p:txBody>
      </p:sp>
      <p:sp>
        <p:nvSpPr>
          <p:cNvPr id="7" name="TextBox 6">
            <a:extLst>
              <a:ext uri="{FF2B5EF4-FFF2-40B4-BE49-F238E27FC236}">
                <a16:creationId xmlns:a16="http://schemas.microsoft.com/office/drawing/2014/main" id="{BD5B5BE3-1BCD-7645-B300-25181E0EEE98}"/>
              </a:ext>
            </a:extLst>
          </p:cNvPr>
          <p:cNvSpPr txBox="1"/>
          <p:nvPr/>
        </p:nvSpPr>
        <p:spPr>
          <a:xfrm>
            <a:off x="1303112" y="1690688"/>
            <a:ext cx="3035807" cy="523221"/>
          </a:xfrm>
          <a:prstGeom prst="rect">
            <a:avLst/>
          </a:prstGeom>
          <a:noFill/>
        </p:spPr>
        <p:txBody>
          <a:bodyPr wrap="square" rtlCol="0">
            <a:spAutoFit/>
          </a:bodyPr>
          <a:lstStyle/>
          <a:p>
            <a:r>
              <a:rPr lang="en-US" sz="2800" dirty="0">
                <a:solidFill>
                  <a:srgbClr val="7030A0"/>
                </a:solidFill>
              </a:rPr>
              <a:t>Teleoperation</a:t>
            </a:r>
          </a:p>
        </p:txBody>
      </p:sp>
      <p:sp>
        <p:nvSpPr>
          <p:cNvPr id="13" name="Rounded Rectangle 12">
            <a:extLst>
              <a:ext uri="{FF2B5EF4-FFF2-40B4-BE49-F238E27FC236}">
                <a16:creationId xmlns:a16="http://schemas.microsoft.com/office/drawing/2014/main" id="{7A755588-D7F0-5042-BEB6-5F52988A0CE8}"/>
              </a:ext>
            </a:extLst>
          </p:cNvPr>
          <p:cNvSpPr/>
          <p:nvPr/>
        </p:nvSpPr>
        <p:spPr>
          <a:xfrm>
            <a:off x="1303111" y="2354163"/>
            <a:ext cx="4470160" cy="3727087"/>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58120D5-C27D-1D47-A7D9-5728828DBA9C}"/>
              </a:ext>
            </a:extLst>
          </p:cNvPr>
          <p:cNvSpPr txBox="1"/>
          <p:nvPr/>
        </p:nvSpPr>
        <p:spPr>
          <a:xfrm>
            <a:off x="6547458" y="1699656"/>
            <a:ext cx="3035807" cy="523221"/>
          </a:xfrm>
          <a:prstGeom prst="rect">
            <a:avLst/>
          </a:prstGeom>
          <a:noFill/>
        </p:spPr>
        <p:txBody>
          <a:bodyPr wrap="square" rtlCol="0">
            <a:spAutoFit/>
          </a:bodyPr>
          <a:lstStyle/>
          <a:p>
            <a:r>
              <a:rPr lang="en-US" sz="2800" dirty="0">
                <a:solidFill>
                  <a:srgbClr val="7030A0"/>
                </a:solidFill>
              </a:rPr>
              <a:t>Square</a:t>
            </a:r>
          </a:p>
        </p:txBody>
      </p:sp>
      <p:sp>
        <p:nvSpPr>
          <p:cNvPr id="21" name="TextBox 20">
            <a:extLst>
              <a:ext uri="{FF2B5EF4-FFF2-40B4-BE49-F238E27FC236}">
                <a16:creationId xmlns:a16="http://schemas.microsoft.com/office/drawing/2014/main" id="{BF53679A-7A33-D04D-99C9-F37A990795F2}"/>
              </a:ext>
            </a:extLst>
          </p:cNvPr>
          <p:cNvSpPr txBox="1"/>
          <p:nvPr/>
        </p:nvSpPr>
        <p:spPr>
          <a:xfrm>
            <a:off x="1694964" y="4569228"/>
            <a:ext cx="3686453" cy="1200329"/>
          </a:xfrm>
          <a:prstGeom prst="rect">
            <a:avLst/>
          </a:prstGeom>
          <a:noFill/>
        </p:spPr>
        <p:txBody>
          <a:bodyPr wrap="square">
            <a:spAutoFit/>
          </a:bodyPr>
          <a:lstStyle/>
          <a:p>
            <a:pPr algn="just"/>
            <a:r>
              <a:rPr lang="en-US" sz="2400" dirty="0"/>
              <a:t>Input in the terminal the commands to move the robot</a:t>
            </a:r>
          </a:p>
        </p:txBody>
      </p:sp>
      <p:sp>
        <p:nvSpPr>
          <p:cNvPr id="22" name="Rounded Rectangle 21">
            <a:extLst>
              <a:ext uri="{FF2B5EF4-FFF2-40B4-BE49-F238E27FC236}">
                <a16:creationId xmlns:a16="http://schemas.microsoft.com/office/drawing/2014/main" id="{167FA9E8-BF13-904F-9961-F9A9189F44D6}"/>
              </a:ext>
            </a:extLst>
          </p:cNvPr>
          <p:cNvSpPr/>
          <p:nvPr/>
        </p:nvSpPr>
        <p:spPr>
          <a:xfrm>
            <a:off x="6547458" y="2354163"/>
            <a:ext cx="4470160" cy="3727087"/>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9DA5E9C-65D0-C94F-B594-61D6236A9731}"/>
              </a:ext>
            </a:extLst>
          </p:cNvPr>
          <p:cNvPicPr>
            <a:picLocks noChangeAspect="1"/>
          </p:cNvPicPr>
          <p:nvPr/>
        </p:nvPicPr>
        <p:blipFill>
          <a:blip r:embed="rId2">
            <a:alphaModFix amt="72000"/>
          </a:blip>
          <a:stretch>
            <a:fillRect/>
          </a:stretch>
        </p:blipFill>
        <p:spPr>
          <a:xfrm rot="16200000">
            <a:off x="6937390" y="3587440"/>
            <a:ext cx="1173476" cy="1082467"/>
          </a:xfrm>
          <a:prstGeom prst="rect">
            <a:avLst/>
          </a:prstGeom>
        </p:spPr>
      </p:pic>
      <p:sp>
        <p:nvSpPr>
          <p:cNvPr id="25" name="TextBox 24">
            <a:extLst>
              <a:ext uri="{FF2B5EF4-FFF2-40B4-BE49-F238E27FC236}">
                <a16:creationId xmlns:a16="http://schemas.microsoft.com/office/drawing/2014/main" id="{DE3DC5C2-CDD4-994C-A301-F6F8B29AD8B9}"/>
              </a:ext>
            </a:extLst>
          </p:cNvPr>
          <p:cNvSpPr txBox="1"/>
          <p:nvPr/>
        </p:nvSpPr>
        <p:spPr>
          <a:xfrm>
            <a:off x="6825265" y="4753893"/>
            <a:ext cx="3949577" cy="830997"/>
          </a:xfrm>
          <a:prstGeom prst="rect">
            <a:avLst/>
          </a:prstGeom>
          <a:noFill/>
        </p:spPr>
        <p:txBody>
          <a:bodyPr wrap="square">
            <a:spAutoFit/>
          </a:bodyPr>
          <a:lstStyle/>
          <a:p>
            <a:r>
              <a:rPr lang="en-US" sz="2400" dirty="0"/>
              <a:t>See how the robot traverses accordingly the environment.</a:t>
            </a:r>
          </a:p>
        </p:txBody>
      </p:sp>
      <p:cxnSp>
        <p:nvCxnSpPr>
          <p:cNvPr id="6" name="Curved Connector 5">
            <a:extLst>
              <a:ext uri="{FF2B5EF4-FFF2-40B4-BE49-F238E27FC236}">
                <a16:creationId xmlns:a16="http://schemas.microsoft.com/office/drawing/2014/main" id="{C326AD98-28D5-C045-96E9-D2E2DB2C999B}"/>
              </a:ext>
            </a:extLst>
          </p:cNvPr>
          <p:cNvCxnSpPr/>
          <p:nvPr/>
        </p:nvCxnSpPr>
        <p:spPr>
          <a:xfrm flipV="1">
            <a:off x="8373640" y="3428694"/>
            <a:ext cx="1517904" cy="661418"/>
          </a:xfrm>
          <a:prstGeom prst="curvedConnector3">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Keyboard arrow keys stroke icon #AD , #Aff, #Aff, #arrow, #icon, #stroke, # Keyboard | Business card design creative, Key icon, Game logo design">
            <a:extLst>
              <a:ext uri="{FF2B5EF4-FFF2-40B4-BE49-F238E27FC236}">
                <a16:creationId xmlns:a16="http://schemas.microsoft.com/office/drawing/2014/main" id="{D563858C-2060-D547-9D11-B0B7FE2C7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456" y="2392296"/>
            <a:ext cx="2176932" cy="217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44505"/>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B095-FD61-4A4F-B76A-B2853B40D820}"/>
              </a:ext>
            </a:extLst>
          </p:cNvPr>
          <p:cNvSpPr>
            <a:spLocks noGrp="1"/>
          </p:cNvSpPr>
          <p:nvPr>
            <p:ph type="title"/>
          </p:nvPr>
        </p:nvSpPr>
        <p:spPr>
          <a:xfrm>
            <a:off x="1597152" y="365125"/>
            <a:ext cx="7656576" cy="1325563"/>
          </a:xfrm>
        </p:spPr>
        <p:txBody>
          <a:bodyPr>
            <a:normAutofit/>
          </a:bodyPr>
          <a:lstStyle/>
          <a:p>
            <a:r>
              <a:rPr lang="en-GB" dirty="0">
                <a:ea typeface="+mj-lt"/>
                <a:cs typeface="+mj-lt"/>
              </a:rPr>
              <a:t>ROS basics</a:t>
            </a:r>
            <a:br>
              <a:rPr lang="en-GB" dirty="0">
                <a:cs typeface="Calibri Light"/>
              </a:rPr>
            </a:br>
            <a:r>
              <a:rPr lang="en-GB" sz="3200" dirty="0">
                <a:cs typeface="Calibri Light"/>
              </a:rPr>
              <a:t>The conceptual idea behind ROS</a:t>
            </a:r>
            <a:endParaRPr lang="en-US" dirty="0"/>
          </a:p>
        </p:txBody>
      </p:sp>
      <p:sp>
        <p:nvSpPr>
          <p:cNvPr id="4" name="Rounded Rectangle 3">
            <a:extLst>
              <a:ext uri="{FF2B5EF4-FFF2-40B4-BE49-F238E27FC236}">
                <a16:creationId xmlns:a16="http://schemas.microsoft.com/office/drawing/2014/main" id="{75FC25EE-0C4F-AF4D-AA33-3D6BC10D091A}"/>
              </a:ext>
            </a:extLst>
          </p:cNvPr>
          <p:cNvSpPr/>
          <p:nvPr/>
        </p:nvSpPr>
        <p:spPr>
          <a:xfrm>
            <a:off x="703386" y="2321171"/>
            <a:ext cx="10395816" cy="3323494"/>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282D17-0656-AF45-8A3D-504F992B2C08}"/>
              </a:ext>
            </a:extLst>
          </p:cNvPr>
          <p:cNvSpPr txBox="1"/>
          <p:nvPr/>
        </p:nvSpPr>
        <p:spPr>
          <a:xfrm>
            <a:off x="566521" y="1859506"/>
            <a:ext cx="1867989" cy="461665"/>
          </a:xfrm>
          <a:prstGeom prst="rect">
            <a:avLst/>
          </a:prstGeom>
          <a:noFill/>
        </p:spPr>
        <p:txBody>
          <a:bodyPr wrap="square" rtlCol="0">
            <a:spAutoFit/>
          </a:bodyPr>
          <a:lstStyle/>
          <a:p>
            <a:r>
              <a:rPr lang="en-US" sz="2400" dirty="0">
                <a:solidFill>
                  <a:srgbClr val="7030A0"/>
                </a:solidFill>
              </a:rPr>
              <a:t>University</a:t>
            </a:r>
          </a:p>
        </p:txBody>
      </p:sp>
      <p:grpSp>
        <p:nvGrpSpPr>
          <p:cNvPr id="12" name="Group 11">
            <a:extLst>
              <a:ext uri="{FF2B5EF4-FFF2-40B4-BE49-F238E27FC236}">
                <a16:creationId xmlns:a16="http://schemas.microsoft.com/office/drawing/2014/main" id="{5B1F7083-C6FF-A74D-A12E-6C1885C0EDD2}"/>
              </a:ext>
            </a:extLst>
          </p:cNvPr>
          <p:cNvGrpSpPr/>
          <p:nvPr/>
        </p:nvGrpSpPr>
        <p:grpSpPr>
          <a:xfrm>
            <a:off x="1092798" y="2917158"/>
            <a:ext cx="4584319" cy="2055320"/>
            <a:chOff x="2161916" y="2650339"/>
            <a:chExt cx="4584319" cy="2055320"/>
          </a:xfrm>
        </p:grpSpPr>
        <p:sp>
          <p:nvSpPr>
            <p:cNvPr id="7" name="TextBox 6">
              <a:extLst>
                <a:ext uri="{FF2B5EF4-FFF2-40B4-BE49-F238E27FC236}">
                  <a16:creationId xmlns:a16="http://schemas.microsoft.com/office/drawing/2014/main" id="{6BD3E07E-5791-0449-964C-C42BC3F71587}"/>
                </a:ext>
              </a:extLst>
            </p:cNvPr>
            <p:cNvSpPr txBox="1"/>
            <p:nvPr/>
          </p:nvSpPr>
          <p:spPr>
            <a:xfrm rot="1821367">
              <a:off x="4219146" y="2908115"/>
              <a:ext cx="932841" cy="461665"/>
            </a:xfrm>
            <a:prstGeom prst="rect">
              <a:avLst/>
            </a:prstGeom>
            <a:noFill/>
          </p:spPr>
          <p:txBody>
            <a:bodyPr wrap="square" rtlCol="0">
              <a:spAutoFit/>
            </a:bodyPr>
            <a:lstStyle/>
            <a:p>
              <a:r>
                <a:rPr lang="en-US" sz="2400" dirty="0">
                  <a:solidFill>
                    <a:schemeClr val="accent1"/>
                  </a:solidFill>
                </a:rPr>
                <a:t>/ROS</a:t>
              </a:r>
            </a:p>
          </p:txBody>
        </p:sp>
        <p:grpSp>
          <p:nvGrpSpPr>
            <p:cNvPr id="3" name="Group 2">
              <a:extLst>
                <a:ext uri="{FF2B5EF4-FFF2-40B4-BE49-F238E27FC236}">
                  <a16:creationId xmlns:a16="http://schemas.microsoft.com/office/drawing/2014/main" id="{3ABF2E92-AD0B-6949-857D-316468EAEB53}"/>
                </a:ext>
              </a:extLst>
            </p:cNvPr>
            <p:cNvGrpSpPr/>
            <p:nvPr/>
          </p:nvGrpSpPr>
          <p:grpSpPr>
            <a:xfrm>
              <a:off x="2161916" y="2650339"/>
              <a:ext cx="2056276" cy="936439"/>
              <a:chOff x="2888668" y="3186131"/>
              <a:chExt cx="1489734" cy="878299"/>
            </a:xfrm>
          </p:grpSpPr>
          <p:sp>
            <p:nvSpPr>
              <p:cNvPr id="8" name="Rounded Rectangle 7">
                <a:extLst>
                  <a:ext uri="{FF2B5EF4-FFF2-40B4-BE49-F238E27FC236}">
                    <a16:creationId xmlns:a16="http://schemas.microsoft.com/office/drawing/2014/main" id="{3AD8F85B-DE40-384C-9491-6ADD95FAC03A}"/>
                  </a:ext>
                </a:extLst>
              </p:cNvPr>
              <p:cNvSpPr/>
              <p:nvPr/>
            </p:nvSpPr>
            <p:spPr>
              <a:xfrm>
                <a:off x="2888668" y="3186131"/>
                <a:ext cx="1353324" cy="55627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CDD2FE4-19F2-7F4F-9429-2E3B6E918AF0}"/>
                  </a:ext>
                </a:extLst>
              </p:cNvPr>
              <p:cNvSpPr txBox="1"/>
              <p:nvPr/>
            </p:nvSpPr>
            <p:spPr>
              <a:xfrm>
                <a:off x="3045187" y="3233433"/>
                <a:ext cx="1333215" cy="830997"/>
              </a:xfrm>
              <a:prstGeom prst="rect">
                <a:avLst/>
              </a:prstGeom>
              <a:noFill/>
            </p:spPr>
            <p:txBody>
              <a:bodyPr wrap="square" rtlCol="0">
                <a:spAutoFit/>
              </a:bodyPr>
              <a:lstStyle/>
              <a:p>
                <a:r>
                  <a:rPr lang="en-US" sz="2400" dirty="0">
                    <a:solidFill>
                      <a:schemeClr val="accent6"/>
                    </a:solidFill>
                  </a:rPr>
                  <a:t>Teacher 1</a:t>
                </a:r>
              </a:p>
            </p:txBody>
          </p:sp>
        </p:grpSp>
        <p:sp>
          <p:nvSpPr>
            <p:cNvPr id="15" name="Rounded Rectangle 14">
              <a:extLst>
                <a:ext uri="{FF2B5EF4-FFF2-40B4-BE49-F238E27FC236}">
                  <a16:creationId xmlns:a16="http://schemas.microsoft.com/office/drawing/2014/main" id="{BB8BE07B-D1BF-2342-864A-75502B671CB8}"/>
                </a:ext>
              </a:extLst>
            </p:cNvPr>
            <p:cNvSpPr/>
            <p:nvPr/>
          </p:nvSpPr>
          <p:spPr>
            <a:xfrm>
              <a:off x="5094288" y="3290231"/>
              <a:ext cx="1534709" cy="593094"/>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B7A787B3-60B1-4F4C-96B6-D58B6A2EA5C4}"/>
                </a:ext>
              </a:extLst>
            </p:cNvPr>
            <p:cNvSpPr/>
            <p:nvPr/>
          </p:nvSpPr>
          <p:spPr>
            <a:xfrm>
              <a:off x="3124627" y="4112565"/>
              <a:ext cx="1573437" cy="593094"/>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84D435-2585-974E-ADF2-EE199E4F8D53}"/>
                </a:ext>
              </a:extLst>
            </p:cNvPr>
            <p:cNvSpPr txBox="1"/>
            <p:nvPr/>
          </p:nvSpPr>
          <p:spPr>
            <a:xfrm>
              <a:off x="3219473" y="4195357"/>
              <a:ext cx="1429463" cy="461665"/>
            </a:xfrm>
            <a:prstGeom prst="rect">
              <a:avLst/>
            </a:prstGeom>
            <a:noFill/>
          </p:spPr>
          <p:txBody>
            <a:bodyPr wrap="square" rtlCol="0">
              <a:spAutoFit/>
            </a:bodyPr>
            <a:lstStyle/>
            <a:p>
              <a:r>
                <a:rPr lang="en-US" sz="2400" dirty="0">
                  <a:solidFill>
                    <a:schemeClr val="accent6"/>
                  </a:solidFill>
                </a:rPr>
                <a:t>Student A</a:t>
              </a:r>
            </a:p>
          </p:txBody>
        </p:sp>
        <p:sp>
          <p:nvSpPr>
            <p:cNvPr id="19" name="TextBox 18">
              <a:extLst>
                <a:ext uri="{FF2B5EF4-FFF2-40B4-BE49-F238E27FC236}">
                  <a16:creationId xmlns:a16="http://schemas.microsoft.com/office/drawing/2014/main" id="{E43B8824-9266-DB47-9EC1-9D32B689B335}"/>
                </a:ext>
              </a:extLst>
            </p:cNvPr>
            <p:cNvSpPr txBox="1"/>
            <p:nvPr/>
          </p:nvSpPr>
          <p:spPr>
            <a:xfrm>
              <a:off x="5211526" y="3339922"/>
              <a:ext cx="1534709" cy="461665"/>
            </a:xfrm>
            <a:prstGeom prst="rect">
              <a:avLst/>
            </a:prstGeom>
            <a:noFill/>
          </p:spPr>
          <p:txBody>
            <a:bodyPr wrap="square" rtlCol="0">
              <a:spAutoFit/>
            </a:bodyPr>
            <a:lstStyle/>
            <a:p>
              <a:r>
                <a:rPr lang="en-US" sz="2400" dirty="0">
                  <a:solidFill>
                    <a:schemeClr val="accent6"/>
                  </a:solidFill>
                </a:rPr>
                <a:t>Student B</a:t>
              </a:r>
            </a:p>
          </p:txBody>
        </p:sp>
        <p:cxnSp>
          <p:nvCxnSpPr>
            <p:cNvPr id="21" name="Straight Arrow Connector 20">
              <a:extLst>
                <a:ext uri="{FF2B5EF4-FFF2-40B4-BE49-F238E27FC236}">
                  <a16:creationId xmlns:a16="http://schemas.microsoft.com/office/drawing/2014/main" id="{9D909277-53FC-7240-BAD7-D7B139AD3746}"/>
                </a:ext>
              </a:extLst>
            </p:cNvPr>
            <p:cNvCxnSpPr>
              <a:cxnSpLocks/>
              <a:stCxn id="8" idx="2"/>
              <a:endCxn id="16" idx="0"/>
            </p:cNvCxnSpPr>
            <p:nvPr/>
          </p:nvCxnSpPr>
          <p:spPr>
            <a:xfrm>
              <a:off x="3095911" y="3243433"/>
              <a:ext cx="815435" cy="86913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4E5EA7-F886-7C40-88FB-9EEDE0ACF55B}"/>
                </a:ext>
              </a:extLst>
            </p:cNvPr>
            <p:cNvCxnSpPr>
              <a:cxnSpLocks/>
              <a:stCxn id="8" idx="3"/>
              <a:endCxn id="15" idx="1"/>
            </p:cNvCxnSpPr>
            <p:nvPr/>
          </p:nvCxnSpPr>
          <p:spPr>
            <a:xfrm>
              <a:off x="4029906" y="2946886"/>
              <a:ext cx="1064382" cy="63989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7647D09-0CC8-F140-A603-6BFD92E3D3F5}"/>
              </a:ext>
            </a:extLst>
          </p:cNvPr>
          <p:cNvSpPr txBox="1"/>
          <p:nvPr/>
        </p:nvSpPr>
        <p:spPr>
          <a:xfrm rot="2788859">
            <a:off x="2208742" y="3685697"/>
            <a:ext cx="927271" cy="461665"/>
          </a:xfrm>
          <a:prstGeom prst="rect">
            <a:avLst/>
          </a:prstGeom>
          <a:noFill/>
        </p:spPr>
        <p:txBody>
          <a:bodyPr wrap="square" rtlCol="0">
            <a:spAutoFit/>
          </a:bodyPr>
          <a:lstStyle/>
          <a:p>
            <a:r>
              <a:rPr lang="en-US" sz="2400" dirty="0">
                <a:solidFill>
                  <a:schemeClr val="accent1"/>
                </a:solidFill>
              </a:rPr>
              <a:t>/ROS</a:t>
            </a:r>
          </a:p>
        </p:txBody>
      </p:sp>
      <p:grpSp>
        <p:nvGrpSpPr>
          <p:cNvPr id="27" name="Group 26">
            <a:extLst>
              <a:ext uri="{FF2B5EF4-FFF2-40B4-BE49-F238E27FC236}">
                <a16:creationId xmlns:a16="http://schemas.microsoft.com/office/drawing/2014/main" id="{E925F692-01A6-0244-9622-8AA196A54AE3}"/>
              </a:ext>
            </a:extLst>
          </p:cNvPr>
          <p:cNvGrpSpPr/>
          <p:nvPr/>
        </p:nvGrpSpPr>
        <p:grpSpPr>
          <a:xfrm>
            <a:off x="6123869" y="2917158"/>
            <a:ext cx="4664568" cy="2351867"/>
            <a:chOff x="2161916" y="2650339"/>
            <a:chExt cx="4664568" cy="2351867"/>
          </a:xfrm>
        </p:grpSpPr>
        <p:sp>
          <p:nvSpPr>
            <p:cNvPr id="28" name="TextBox 27">
              <a:extLst>
                <a:ext uri="{FF2B5EF4-FFF2-40B4-BE49-F238E27FC236}">
                  <a16:creationId xmlns:a16="http://schemas.microsoft.com/office/drawing/2014/main" id="{B8CACF7E-C07D-FC40-832A-6ECD88653813}"/>
                </a:ext>
              </a:extLst>
            </p:cNvPr>
            <p:cNvSpPr txBox="1"/>
            <p:nvPr/>
          </p:nvSpPr>
          <p:spPr>
            <a:xfrm rot="2193342">
              <a:off x="4084280" y="3038765"/>
              <a:ext cx="1309705" cy="461665"/>
            </a:xfrm>
            <a:prstGeom prst="rect">
              <a:avLst/>
            </a:prstGeom>
            <a:noFill/>
          </p:spPr>
          <p:txBody>
            <a:bodyPr wrap="square" rtlCol="0">
              <a:spAutoFit/>
            </a:bodyPr>
            <a:lstStyle/>
            <a:p>
              <a:r>
                <a:rPr lang="en-US" sz="2400" dirty="0">
                  <a:solidFill>
                    <a:schemeClr val="accent1"/>
                  </a:solidFill>
                </a:rPr>
                <a:t>/Control</a:t>
              </a:r>
            </a:p>
          </p:txBody>
        </p:sp>
        <p:grpSp>
          <p:nvGrpSpPr>
            <p:cNvPr id="29" name="Group 28">
              <a:extLst>
                <a:ext uri="{FF2B5EF4-FFF2-40B4-BE49-F238E27FC236}">
                  <a16:creationId xmlns:a16="http://schemas.microsoft.com/office/drawing/2014/main" id="{00F1E0CA-5A0F-6346-9832-11D74DF901C1}"/>
                </a:ext>
              </a:extLst>
            </p:cNvPr>
            <p:cNvGrpSpPr/>
            <p:nvPr/>
          </p:nvGrpSpPr>
          <p:grpSpPr>
            <a:xfrm>
              <a:off x="2161916" y="2650339"/>
              <a:ext cx="2056276" cy="593094"/>
              <a:chOff x="2888668" y="3186131"/>
              <a:chExt cx="1489734" cy="556271"/>
            </a:xfrm>
          </p:grpSpPr>
          <p:sp>
            <p:nvSpPr>
              <p:cNvPr id="36" name="Rounded Rectangle 35">
                <a:extLst>
                  <a:ext uri="{FF2B5EF4-FFF2-40B4-BE49-F238E27FC236}">
                    <a16:creationId xmlns:a16="http://schemas.microsoft.com/office/drawing/2014/main" id="{7023C32C-E858-9846-AD2B-C8B1967CA8D8}"/>
                  </a:ext>
                </a:extLst>
              </p:cNvPr>
              <p:cNvSpPr/>
              <p:nvPr/>
            </p:nvSpPr>
            <p:spPr>
              <a:xfrm>
                <a:off x="2888668" y="3186131"/>
                <a:ext cx="1353324" cy="55627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370AA26-91D6-8140-A92F-AC31F9D93FB4}"/>
                  </a:ext>
                </a:extLst>
              </p:cNvPr>
              <p:cNvSpPr txBox="1"/>
              <p:nvPr/>
            </p:nvSpPr>
            <p:spPr>
              <a:xfrm>
                <a:off x="3045187" y="3233433"/>
                <a:ext cx="1333215" cy="433002"/>
              </a:xfrm>
              <a:prstGeom prst="rect">
                <a:avLst/>
              </a:prstGeom>
              <a:noFill/>
            </p:spPr>
            <p:txBody>
              <a:bodyPr wrap="square" rtlCol="0">
                <a:spAutoFit/>
              </a:bodyPr>
              <a:lstStyle/>
              <a:p>
                <a:r>
                  <a:rPr lang="en-US" sz="2400" dirty="0">
                    <a:solidFill>
                      <a:schemeClr val="accent6"/>
                    </a:solidFill>
                  </a:rPr>
                  <a:t>Teacher 2</a:t>
                </a:r>
              </a:p>
            </p:txBody>
          </p:sp>
        </p:grpSp>
        <p:sp>
          <p:nvSpPr>
            <p:cNvPr id="30" name="Rounded Rectangle 29">
              <a:extLst>
                <a:ext uri="{FF2B5EF4-FFF2-40B4-BE49-F238E27FC236}">
                  <a16:creationId xmlns:a16="http://schemas.microsoft.com/office/drawing/2014/main" id="{AFA179D7-AF01-EC4C-9103-C8EBF96B7149}"/>
                </a:ext>
              </a:extLst>
            </p:cNvPr>
            <p:cNvSpPr/>
            <p:nvPr/>
          </p:nvSpPr>
          <p:spPr>
            <a:xfrm>
              <a:off x="5219779" y="3519471"/>
              <a:ext cx="1534709" cy="593094"/>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a:extLst>
                <a:ext uri="{FF2B5EF4-FFF2-40B4-BE49-F238E27FC236}">
                  <a16:creationId xmlns:a16="http://schemas.microsoft.com/office/drawing/2014/main" id="{9C358FEF-7DDF-0445-BFF0-C35D03F84CF7}"/>
                </a:ext>
              </a:extLst>
            </p:cNvPr>
            <p:cNvSpPr/>
            <p:nvPr/>
          </p:nvSpPr>
          <p:spPr>
            <a:xfrm>
              <a:off x="3272507" y="4409112"/>
              <a:ext cx="1573437" cy="593094"/>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2267488-82EB-7C4F-9634-67CF86C816B9}"/>
                </a:ext>
              </a:extLst>
            </p:cNvPr>
            <p:cNvSpPr txBox="1"/>
            <p:nvPr/>
          </p:nvSpPr>
          <p:spPr>
            <a:xfrm>
              <a:off x="3354547" y="4474826"/>
              <a:ext cx="1429463" cy="461665"/>
            </a:xfrm>
            <a:prstGeom prst="rect">
              <a:avLst/>
            </a:prstGeom>
            <a:noFill/>
          </p:spPr>
          <p:txBody>
            <a:bodyPr wrap="square" rtlCol="0">
              <a:spAutoFit/>
            </a:bodyPr>
            <a:lstStyle/>
            <a:p>
              <a:r>
                <a:rPr lang="en-US" sz="2400" dirty="0">
                  <a:solidFill>
                    <a:schemeClr val="accent6"/>
                  </a:solidFill>
                </a:rPr>
                <a:t>Student D</a:t>
              </a:r>
            </a:p>
          </p:txBody>
        </p:sp>
        <p:sp>
          <p:nvSpPr>
            <p:cNvPr id="33" name="TextBox 32">
              <a:extLst>
                <a:ext uri="{FF2B5EF4-FFF2-40B4-BE49-F238E27FC236}">
                  <a16:creationId xmlns:a16="http://schemas.microsoft.com/office/drawing/2014/main" id="{C260AD28-4E66-3B4C-8C69-5FF6EEAB710B}"/>
                </a:ext>
              </a:extLst>
            </p:cNvPr>
            <p:cNvSpPr txBox="1"/>
            <p:nvPr/>
          </p:nvSpPr>
          <p:spPr>
            <a:xfrm>
              <a:off x="5291775" y="3575643"/>
              <a:ext cx="1534709" cy="461665"/>
            </a:xfrm>
            <a:prstGeom prst="rect">
              <a:avLst/>
            </a:prstGeom>
            <a:noFill/>
          </p:spPr>
          <p:txBody>
            <a:bodyPr wrap="square" rtlCol="0">
              <a:spAutoFit/>
            </a:bodyPr>
            <a:lstStyle/>
            <a:p>
              <a:r>
                <a:rPr lang="en-US" sz="2400" dirty="0">
                  <a:solidFill>
                    <a:schemeClr val="accent6"/>
                  </a:solidFill>
                </a:rPr>
                <a:t>Student C</a:t>
              </a:r>
            </a:p>
          </p:txBody>
        </p:sp>
        <p:cxnSp>
          <p:nvCxnSpPr>
            <p:cNvPr id="34" name="Straight Arrow Connector 33">
              <a:extLst>
                <a:ext uri="{FF2B5EF4-FFF2-40B4-BE49-F238E27FC236}">
                  <a16:creationId xmlns:a16="http://schemas.microsoft.com/office/drawing/2014/main" id="{5419884D-A44E-9A4F-89E1-E4A813612004}"/>
                </a:ext>
              </a:extLst>
            </p:cNvPr>
            <p:cNvCxnSpPr>
              <a:cxnSpLocks/>
              <a:stCxn id="36" idx="2"/>
              <a:endCxn id="31" idx="0"/>
            </p:cNvCxnSpPr>
            <p:nvPr/>
          </p:nvCxnSpPr>
          <p:spPr>
            <a:xfrm>
              <a:off x="3095911" y="3243433"/>
              <a:ext cx="963315" cy="11656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C42D223-CF94-9649-9160-E76AF64CC5BF}"/>
                </a:ext>
              </a:extLst>
            </p:cNvPr>
            <p:cNvCxnSpPr>
              <a:cxnSpLocks/>
              <a:stCxn id="36" idx="3"/>
              <a:endCxn id="30" idx="1"/>
            </p:cNvCxnSpPr>
            <p:nvPr/>
          </p:nvCxnSpPr>
          <p:spPr>
            <a:xfrm>
              <a:off x="4029906" y="2946886"/>
              <a:ext cx="1189873" cy="86913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CE8AEDA9-1BDD-2F47-B9F0-40B2BC70FE96}"/>
              </a:ext>
            </a:extLst>
          </p:cNvPr>
          <p:cNvSpPr txBox="1"/>
          <p:nvPr/>
        </p:nvSpPr>
        <p:spPr>
          <a:xfrm rot="3053232">
            <a:off x="7090347" y="3842099"/>
            <a:ext cx="1331907" cy="461665"/>
          </a:xfrm>
          <a:prstGeom prst="rect">
            <a:avLst/>
          </a:prstGeom>
          <a:noFill/>
        </p:spPr>
        <p:txBody>
          <a:bodyPr wrap="square" rtlCol="0">
            <a:spAutoFit/>
          </a:bodyPr>
          <a:lstStyle/>
          <a:p>
            <a:r>
              <a:rPr lang="en-US" sz="2400" dirty="0">
                <a:solidFill>
                  <a:schemeClr val="accent1"/>
                </a:solidFill>
              </a:rPr>
              <a:t>/Control</a:t>
            </a:r>
          </a:p>
        </p:txBody>
      </p:sp>
      <p:cxnSp>
        <p:nvCxnSpPr>
          <p:cNvPr id="43" name="Straight Arrow Connector 42">
            <a:extLst>
              <a:ext uri="{FF2B5EF4-FFF2-40B4-BE49-F238E27FC236}">
                <a16:creationId xmlns:a16="http://schemas.microsoft.com/office/drawing/2014/main" id="{73D3CD0A-11AD-584D-A0E9-A7692B8AB07F}"/>
              </a:ext>
            </a:extLst>
          </p:cNvPr>
          <p:cNvCxnSpPr>
            <a:cxnSpLocks/>
          </p:cNvCxnSpPr>
          <p:nvPr/>
        </p:nvCxnSpPr>
        <p:spPr>
          <a:xfrm>
            <a:off x="5610941" y="3672539"/>
            <a:ext cx="1574391" cy="1165714"/>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EC69B9F-254D-9B4C-9E60-BBC8D49726A3}"/>
              </a:ext>
            </a:extLst>
          </p:cNvPr>
          <p:cNvSpPr txBox="1"/>
          <p:nvPr/>
        </p:nvSpPr>
        <p:spPr>
          <a:xfrm rot="2210617">
            <a:off x="5780128" y="3881291"/>
            <a:ext cx="1507479" cy="461665"/>
          </a:xfrm>
          <a:prstGeom prst="rect">
            <a:avLst/>
          </a:prstGeom>
          <a:noFill/>
        </p:spPr>
        <p:txBody>
          <a:bodyPr wrap="square" rtlCol="0">
            <a:spAutoFit/>
          </a:bodyPr>
          <a:lstStyle/>
          <a:p>
            <a:r>
              <a:rPr lang="en-US" sz="2400" dirty="0">
                <a:solidFill>
                  <a:schemeClr val="accent1"/>
                </a:solidFill>
              </a:rPr>
              <a:t>/Weekend</a:t>
            </a:r>
          </a:p>
        </p:txBody>
      </p:sp>
      <p:cxnSp>
        <p:nvCxnSpPr>
          <p:cNvPr id="46" name="Straight Arrow Connector 45">
            <a:extLst>
              <a:ext uri="{FF2B5EF4-FFF2-40B4-BE49-F238E27FC236}">
                <a16:creationId xmlns:a16="http://schemas.microsoft.com/office/drawing/2014/main" id="{3EAB5E17-9E23-E14D-A36D-EA14B1E654D3}"/>
              </a:ext>
            </a:extLst>
          </p:cNvPr>
          <p:cNvCxnSpPr>
            <a:cxnSpLocks/>
          </p:cNvCxnSpPr>
          <p:nvPr/>
        </p:nvCxnSpPr>
        <p:spPr>
          <a:xfrm>
            <a:off x="5582689" y="3895067"/>
            <a:ext cx="1574391" cy="1165714"/>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AF03927-8C65-3148-A21F-EF17E41A6ADD}"/>
              </a:ext>
            </a:extLst>
          </p:cNvPr>
          <p:cNvSpPr txBox="1"/>
          <p:nvPr/>
        </p:nvSpPr>
        <p:spPr>
          <a:xfrm rot="2210617">
            <a:off x="5748907" y="4396265"/>
            <a:ext cx="1012560" cy="461665"/>
          </a:xfrm>
          <a:prstGeom prst="rect">
            <a:avLst/>
          </a:prstGeom>
          <a:noFill/>
        </p:spPr>
        <p:txBody>
          <a:bodyPr wrap="square" rtlCol="0">
            <a:spAutoFit/>
          </a:bodyPr>
          <a:lstStyle/>
          <a:p>
            <a:r>
              <a:rPr lang="en-US" sz="2400" dirty="0">
                <a:solidFill>
                  <a:schemeClr val="accent1"/>
                </a:solidFill>
              </a:rPr>
              <a:t>/Party</a:t>
            </a:r>
          </a:p>
        </p:txBody>
      </p:sp>
    </p:spTree>
    <p:extLst>
      <p:ext uri="{BB962C8B-B14F-4D97-AF65-F5344CB8AC3E}">
        <p14:creationId xmlns:p14="http://schemas.microsoft.com/office/powerpoint/2010/main" val="336794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632663" y="193953"/>
            <a:ext cx="7656576" cy="1325563"/>
          </a:xfrm>
        </p:spPr>
        <p:txBody>
          <a:bodyPr/>
          <a:lstStyle/>
          <a:p>
            <a:r>
              <a:rPr lang="en-US" sz="4000" dirty="0"/>
              <a:t>Activity</a:t>
            </a:r>
            <a:br>
              <a:rPr lang="en-US" dirty="0"/>
            </a:br>
            <a:r>
              <a:rPr lang="en-US" sz="3200" dirty="0"/>
              <a:t>How is the robot modelled?</a:t>
            </a:r>
          </a:p>
        </p:txBody>
      </p:sp>
    </p:spTree>
    <p:extLst>
      <p:ext uri="{BB962C8B-B14F-4D97-AF65-F5344CB8AC3E}">
        <p14:creationId xmlns:p14="http://schemas.microsoft.com/office/powerpoint/2010/main" val="1227113955"/>
      </p:ext>
    </p:extLst>
  </p:cSld>
  <p:clrMapOvr>
    <a:masterClrMapping/>
  </p:clrMapOvr>
  <mc:AlternateContent xmlns:mc="http://schemas.openxmlformats.org/markup-compatibility/2006" xmlns:p14="http://schemas.microsoft.com/office/powerpoint/2010/main">
    <mc:Choice Requires="p14">
      <p:transition spd="slow" p14:dur="2000" advTm="172"/>
    </mc:Choice>
    <mc:Fallback xmlns="">
      <p:transition spd="slow" advTm="17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sz="4000" dirty="0"/>
              <a:t>Activity</a:t>
            </a:r>
            <a:br>
              <a:rPr lang="en-US" dirty="0"/>
            </a:br>
            <a:r>
              <a:rPr lang="en-US" sz="3200" dirty="0"/>
              <a:t>Moving a PuzzleBot</a:t>
            </a:r>
          </a:p>
        </p:txBody>
      </p:sp>
      <p:sp>
        <p:nvSpPr>
          <p:cNvPr id="7" name="TextBox 6">
            <a:extLst>
              <a:ext uri="{FF2B5EF4-FFF2-40B4-BE49-F238E27FC236}">
                <a16:creationId xmlns:a16="http://schemas.microsoft.com/office/drawing/2014/main" id="{BD5B5BE3-1BCD-7645-B300-25181E0EEE98}"/>
              </a:ext>
            </a:extLst>
          </p:cNvPr>
          <p:cNvSpPr txBox="1"/>
          <p:nvPr/>
        </p:nvSpPr>
        <p:spPr>
          <a:xfrm>
            <a:off x="1303112" y="1690688"/>
            <a:ext cx="3035807" cy="523221"/>
          </a:xfrm>
          <a:prstGeom prst="rect">
            <a:avLst/>
          </a:prstGeom>
          <a:noFill/>
        </p:spPr>
        <p:txBody>
          <a:bodyPr wrap="square" rtlCol="0">
            <a:spAutoFit/>
          </a:bodyPr>
          <a:lstStyle/>
          <a:p>
            <a:r>
              <a:rPr lang="en-US" sz="2800" dirty="0">
                <a:solidFill>
                  <a:srgbClr val="7030A0"/>
                </a:solidFill>
              </a:rPr>
              <a:t>Straight line</a:t>
            </a:r>
          </a:p>
        </p:txBody>
      </p:sp>
      <p:sp>
        <p:nvSpPr>
          <p:cNvPr id="13" name="Rounded Rectangle 12">
            <a:extLst>
              <a:ext uri="{FF2B5EF4-FFF2-40B4-BE49-F238E27FC236}">
                <a16:creationId xmlns:a16="http://schemas.microsoft.com/office/drawing/2014/main" id="{7A755588-D7F0-5042-BEB6-5F52988A0CE8}"/>
              </a:ext>
            </a:extLst>
          </p:cNvPr>
          <p:cNvSpPr/>
          <p:nvPr/>
        </p:nvSpPr>
        <p:spPr>
          <a:xfrm>
            <a:off x="1303111" y="2354163"/>
            <a:ext cx="4470160" cy="3727087"/>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58120D5-C27D-1D47-A7D9-5728828DBA9C}"/>
              </a:ext>
            </a:extLst>
          </p:cNvPr>
          <p:cNvSpPr txBox="1"/>
          <p:nvPr/>
        </p:nvSpPr>
        <p:spPr>
          <a:xfrm>
            <a:off x="6547458" y="1699656"/>
            <a:ext cx="3035807" cy="523221"/>
          </a:xfrm>
          <a:prstGeom prst="rect">
            <a:avLst/>
          </a:prstGeom>
          <a:noFill/>
        </p:spPr>
        <p:txBody>
          <a:bodyPr wrap="square" rtlCol="0">
            <a:spAutoFit/>
          </a:bodyPr>
          <a:lstStyle/>
          <a:p>
            <a:r>
              <a:rPr lang="en-US" sz="2800" dirty="0">
                <a:solidFill>
                  <a:srgbClr val="7030A0"/>
                </a:solidFill>
              </a:rPr>
              <a:t>Square</a:t>
            </a:r>
          </a:p>
        </p:txBody>
      </p:sp>
      <p:cxnSp>
        <p:nvCxnSpPr>
          <p:cNvPr id="19" name="Straight Arrow Connector 18">
            <a:extLst>
              <a:ext uri="{FF2B5EF4-FFF2-40B4-BE49-F238E27FC236}">
                <a16:creationId xmlns:a16="http://schemas.microsoft.com/office/drawing/2014/main" id="{B9810CB8-328C-B24C-9118-06AC162CE1BD}"/>
              </a:ext>
            </a:extLst>
          </p:cNvPr>
          <p:cNvCxnSpPr>
            <a:cxnSpLocks/>
          </p:cNvCxnSpPr>
          <p:nvPr/>
        </p:nvCxnSpPr>
        <p:spPr>
          <a:xfrm>
            <a:off x="2699720" y="3681153"/>
            <a:ext cx="2269147" cy="0"/>
          </a:xfrm>
          <a:prstGeom prst="straightConnector1">
            <a:avLst/>
          </a:prstGeom>
          <a:ln w="66675"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26E68A6-C2CB-D346-91EC-72481EE1F3E3}"/>
              </a:ext>
            </a:extLst>
          </p:cNvPr>
          <p:cNvPicPr>
            <a:picLocks noChangeAspect="1"/>
          </p:cNvPicPr>
          <p:nvPr/>
        </p:nvPicPr>
        <p:blipFill>
          <a:blip r:embed="rId2">
            <a:alphaModFix amt="67000"/>
          </a:blip>
          <a:stretch>
            <a:fillRect/>
          </a:stretch>
        </p:blipFill>
        <p:spPr>
          <a:xfrm rot="16200000">
            <a:off x="1680344" y="2921096"/>
            <a:ext cx="1638759" cy="1511666"/>
          </a:xfrm>
          <a:prstGeom prst="rect">
            <a:avLst/>
          </a:prstGeom>
        </p:spPr>
      </p:pic>
      <p:sp>
        <p:nvSpPr>
          <p:cNvPr id="21" name="TextBox 20">
            <a:extLst>
              <a:ext uri="{FF2B5EF4-FFF2-40B4-BE49-F238E27FC236}">
                <a16:creationId xmlns:a16="http://schemas.microsoft.com/office/drawing/2014/main" id="{BF53679A-7A33-D04D-99C9-F37A990795F2}"/>
              </a:ext>
            </a:extLst>
          </p:cNvPr>
          <p:cNvSpPr txBox="1"/>
          <p:nvPr/>
        </p:nvSpPr>
        <p:spPr>
          <a:xfrm>
            <a:off x="1694964" y="4569228"/>
            <a:ext cx="3686453" cy="830997"/>
          </a:xfrm>
          <a:prstGeom prst="rect">
            <a:avLst/>
          </a:prstGeom>
          <a:noFill/>
        </p:spPr>
        <p:txBody>
          <a:bodyPr wrap="square">
            <a:spAutoFit/>
          </a:bodyPr>
          <a:lstStyle/>
          <a:p>
            <a:r>
              <a:rPr lang="en-US" sz="2400" dirty="0"/>
              <a:t>Drive the robot in a straight line.</a:t>
            </a:r>
          </a:p>
        </p:txBody>
      </p:sp>
      <p:sp>
        <p:nvSpPr>
          <p:cNvPr id="22" name="Rounded Rectangle 21">
            <a:extLst>
              <a:ext uri="{FF2B5EF4-FFF2-40B4-BE49-F238E27FC236}">
                <a16:creationId xmlns:a16="http://schemas.microsoft.com/office/drawing/2014/main" id="{167FA9E8-BF13-904F-9961-F9A9189F44D6}"/>
              </a:ext>
            </a:extLst>
          </p:cNvPr>
          <p:cNvSpPr/>
          <p:nvPr/>
        </p:nvSpPr>
        <p:spPr>
          <a:xfrm>
            <a:off x="6547458" y="2354163"/>
            <a:ext cx="4470160" cy="3727087"/>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AFA5CE7-5342-5B46-9237-BE39B14D0743}"/>
              </a:ext>
            </a:extLst>
          </p:cNvPr>
          <p:cNvCxnSpPr>
            <a:cxnSpLocks/>
          </p:cNvCxnSpPr>
          <p:nvPr/>
        </p:nvCxnSpPr>
        <p:spPr>
          <a:xfrm>
            <a:off x="8205575" y="2984593"/>
            <a:ext cx="1393200" cy="0"/>
          </a:xfrm>
          <a:prstGeom prst="straightConnector1">
            <a:avLst/>
          </a:prstGeom>
          <a:ln w="66675"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F9DA5E9C-65D0-C94F-B594-61D6236A9731}"/>
              </a:ext>
            </a:extLst>
          </p:cNvPr>
          <p:cNvPicPr>
            <a:picLocks noChangeAspect="1"/>
          </p:cNvPicPr>
          <p:nvPr/>
        </p:nvPicPr>
        <p:blipFill>
          <a:blip r:embed="rId2">
            <a:alphaModFix amt="72000"/>
          </a:blip>
          <a:stretch>
            <a:fillRect/>
          </a:stretch>
        </p:blipFill>
        <p:spPr>
          <a:xfrm rot="16200000">
            <a:off x="7683815" y="2629666"/>
            <a:ext cx="839278" cy="774188"/>
          </a:xfrm>
          <a:prstGeom prst="rect">
            <a:avLst/>
          </a:prstGeom>
        </p:spPr>
      </p:pic>
      <p:sp>
        <p:nvSpPr>
          <p:cNvPr id="25" name="TextBox 24">
            <a:extLst>
              <a:ext uri="{FF2B5EF4-FFF2-40B4-BE49-F238E27FC236}">
                <a16:creationId xmlns:a16="http://schemas.microsoft.com/office/drawing/2014/main" id="{DE3DC5C2-CDD4-994C-A301-F6F8B29AD8B9}"/>
              </a:ext>
            </a:extLst>
          </p:cNvPr>
          <p:cNvSpPr txBox="1"/>
          <p:nvPr/>
        </p:nvSpPr>
        <p:spPr>
          <a:xfrm>
            <a:off x="6939311" y="4569228"/>
            <a:ext cx="3686453" cy="1200329"/>
          </a:xfrm>
          <a:prstGeom prst="rect">
            <a:avLst/>
          </a:prstGeom>
          <a:noFill/>
        </p:spPr>
        <p:txBody>
          <a:bodyPr wrap="square">
            <a:spAutoFit/>
          </a:bodyPr>
          <a:lstStyle/>
          <a:p>
            <a:r>
              <a:rPr lang="en-US" sz="2400" dirty="0"/>
              <a:t>Drive the robot making a square with a side length of 1m.</a:t>
            </a:r>
          </a:p>
        </p:txBody>
      </p:sp>
      <p:cxnSp>
        <p:nvCxnSpPr>
          <p:cNvPr id="27" name="Straight Arrow Connector 26">
            <a:extLst>
              <a:ext uri="{FF2B5EF4-FFF2-40B4-BE49-F238E27FC236}">
                <a16:creationId xmlns:a16="http://schemas.microsoft.com/office/drawing/2014/main" id="{008E6470-6730-194D-AA3E-3326789FD69C}"/>
              </a:ext>
            </a:extLst>
          </p:cNvPr>
          <p:cNvCxnSpPr>
            <a:cxnSpLocks/>
          </p:cNvCxnSpPr>
          <p:nvPr/>
        </p:nvCxnSpPr>
        <p:spPr>
          <a:xfrm>
            <a:off x="9560314" y="2984593"/>
            <a:ext cx="0" cy="1393120"/>
          </a:xfrm>
          <a:prstGeom prst="straightConnector1">
            <a:avLst/>
          </a:prstGeom>
          <a:ln w="66675"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0103857-BE1B-454C-A73B-FB33DB3FD629}"/>
              </a:ext>
            </a:extLst>
          </p:cNvPr>
          <p:cNvCxnSpPr>
            <a:cxnSpLocks/>
          </p:cNvCxnSpPr>
          <p:nvPr/>
        </p:nvCxnSpPr>
        <p:spPr>
          <a:xfrm flipH="1">
            <a:off x="8103454" y="4355949"/>
            <a:ext cx="1393200" cy="0"/>
          </a:xfrm>
          <a:prstGeom prst="straightConnector1">
            <a:avLst/>
          </a:prstGeom>
          <a:ln w="66675"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542338C-6221-D14B-8904-53DF1EB88E1E}"/>
              </a:ext>
            </a:extLst>
          </p:cNvPr>
          <p:cNvCxnSpPr>
            <a:cxnSpLocks/>
          </p:cNvCxnSpPr>
          <p:nvPr/>
        </p:nvCxnSpPr>
        <p:spPr>
          <a:xfrm flipV="1">
            <a:off x="8116356" y="2984593"/>
            <a:ext cx="0" cy="1393200"/>
          </a:xfrm>
          <a:prstGeom prst="straightConnector1">
            <a:avLst/>
          </a:prstGeom>
          <a:ln w="66675"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519F5A65-D832-4BA0-819E-41E4EC38BFEC}"/>
              </a:ext>
            </a:extLst>
          </p:cNvPr>
          <p:cNvSpPr txBox="1">
            <a:spLocks noGrp="1"/>
          </p:cNvSpPr>
          <p:nvPr>
            <p:ph idx="1"/>
          </p:nvPr>
        </p:nvSpPr>
        <p:spPr>
          <a:xfrm>
            <a:off x="926977" y="6264594"/>
            <a:ext cx="10515600" cy="480131"/>
          </a:xfrm>
          <a:prstGeom prst="rect">
            <a:avLst/>
          </a:prstGeom>
          <a:noFill/>
        </p:spPr>
        <p:txBody>
          <a:bodyPr wrap="square" rtlCol="0">
            <a:spAutoFit/>
          </a:bodyPr>
          <a:lstStyle/>
          <a:p>
            <a:pPr marL="0" indent="0" algn="ctr">
              <a:buNone/>
            </a:pPr>
            <a:r>
              <a:rPr lang="en-US" dirty="0"/>
              <a:t>Modify the file “square.py” inside the </a:t>
            </a:r>
            <a:r>
              <a:rPr lang="en-US" dirty="0" err="1"/>
              <a:t>puzzlebot</a:t>
            </a:r>
            <a:r>
              <a:rPr lang="en-US" dirty="0"/>
              <a:t> package.</a:t>
            </a:r>
          </a:p>
        </p:txBody>
      </p:sp>
    </p:spTree>
    <p:extLst>
      <p:ext uri="{BB962C8B-B14F-4D97-AF65-F5344CB8AC3E}">
        <p14:creationId xmlns:p14="http://schemas.microsoft.com/office/powerpoint/2010/main" val="2554904641"/>
      </p:ext>
    </p:extLst>
  </p:cSld>
  <p:clrMapOvr>
    <a:masterClrMapping/>
  </p:clrMapOvr>
  <mc:AlternateContent xmlns:mc="http://schemas.openxmlformats.org/markup-compatibility/2006" xmlns:p14="http://schemas.microsoft.com/office/powerpoint/2010/main">
    <mc:Choice Requires="p14">
      <p:transition spd="slow" p14:dur="2000" advTm="180"/>
    </mc:Choice>
    <mc:Fallback xmlns="">
      <p:transition spd="slow" advTm="18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normAutofit/>
          </a:bodyPr>
          <a:lstStyle/>
          <a:p>
            <a:r>
              <a:rPr lang="en-US" dirty="0"/>
              <a:t>Activity</a:t>
            </a:r>
            <a:br>
              <a:rPr lang="en-US" dirty="0"/>
            </a:br>
            <a:r>
              <a:rPr lang="en-US" sz="3600" dirty="0"/>
              <a:t>Some tips and tricks</a:t>
            </a:r>
            <a:endParaRPr lang="en-US" sz="3600" dirty="0">
              <a:solidFill>
                <a:srgbClr val="FF0000"/>
              </a:solidFill>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FA2B0233-7A52-E44B-8F59-2D908F4484B1}"/>
                  </a:ext>
                </a:extLst>
              </p:cNvPr>
              <p:cNvSpPr txBox="1">
                <a:spLocks noGrp="1"/>
              </p:cNvSpPr>
              <p:nvPr>
                <p:ph idx="4294967295"/>
              </p:nvPr>
            </p:nvSpPr>
            <p:spPr>
              <a:xfrm>
                <a:off x="838200" y="1825625"/>
                <a:ext cx="10515600" cy="4894545"/>
              </a:xfrm>
              <a:prstGeom prst="rect">
                <a:avLst/>
              </a:prstGeom>
              <a:noFill/>
            </p:spPr>
            <p:txBody>
              <a:bodyPr wrap="square" rtlCol="0">
                <a:spAutoFit/>
              </a:bodyPr>
              <a:lstStyle/>
              <a:p>
                <a:r>
                  <a:rPr lang="en-US" sz="2000" dirty="0"/>
                  <a:t>One publisher </a:t>
                </a:r>
                <a:r>
                  <a:rPr lang="en-US" sz="2000" dirty="0" err="1">
                    <a:latin typeface="Consolas" panose="020B0609020204030204" pitchFamily="49" charset="0"/>
                  </a:rPr>
                  <a:t>cmd_vel</a:t>
                </a:r>
                <a:endParaRPr lang="en-US" sz="2000" dirty="0"/>
              </a:p>
              <a:p>
                <a:r>
                  <a:rPr lang="en-US" sz="2000" dirty="0">
                    <a:latin typeface="Consolas" panose="020B0609020204030204" pitchFamily="49" charset="0"/>
                  </a:rPr>
                  <a:t>cmd_vel</a:t>
                </a:r>
                <a:r>
                  <a:rPr lang="en-US" sz="2000" dirty="0"/>
                  <a:t> –  </a:t>
                </a:r>
                <a:r>
                  <a:rPr lang="en-US" sz="2000" dirty="0">
                    <a:latin typeface="Consolas" panose="020B0609020204030204" pitchFamily="49" charset="0"/>
                  </a:rPr>
                  <a:t>from geometry_msgs.msg import </a:t>
                </a:r>
                <a:r>
                  <a:rPr lang="en-US" sz="2000" dirty="0"/>
                  <a:t>Twist – 3 linear and 3 angular velocities.</a:t>
                </a:r>
              </a:p>
              <a:p>
                <a:pPr lvl="1"/>
                <a:r>
                  <a:rPr lang="en-US" sz="1800" dirty="0" err="1">
                    <a:latin typeface="Consolas" panose="020B0609020204030204" pitchFamily="49" charset="0"/>
                  </a:rPr>
                  <a:t>msg.linear.x</a:t>
                </a:r>
                <a:r>
                  <a:rPr lang="en-US" sz="1800" dirty="0">
                    <a:latin typeface="Consolas" panose="020B0609020204030204" pitchFamily="49" charset="0"/>
                  </a:rPr>
                  <a:t>, </a:t>
                </a:r>
                <a:r>
                  <a:rPr lang="en-US" sz="1800" dirty="0" err="1">
                    <a:latin typeface="Consolas" panose="020B0609020204030204" pitchFamily="49" charset="0"/>
                  </a:rPr>
                  <a:t>msg.linear.y</a:t>
                </a:r>
                <a:r>
                  <a:rPr lang="en-US" sz="1800" dirty="0">
                    <a:latin typeface="Consolas" panose="020B0609020204030204" pitchFamily="49" charset="0"/>
                  </a:rPr>
                  <a:t>, </a:t>
                </a:r>
                <a:r>
                  <a:rPr lang="en-US" sz="1800" dirty="0" err="1">
                    <a:latin typeface="Consolas" panose="020B0609020204030204" pitchFamily="49" charset="0"/>
                  </a:rPr>
                  <a:t>msg.linear.z</a:t>
                </a:r>
                <a:endParaRPr lang="en-US" sz="1800" dirty="0">
                  <a:latin typeface="Consolas" panose="020B0609020204030204" pitchFamily="49" charset="0"/>
                </a:endParaRPr>
              </a:p>
              <a:p>
                <a:pPr lvl="1"/>
                <a:r>
                  <a:rPr lang="en-US" sz="1800" dirty="0" err="1">
                    <a:latin typeface="Consolas" panose="020B0609020204030204" pitchFamily="49" charset="0"/>
                  </a:rPr>
                  <a:t>msg.angular.x</a:t>
                </a:r>
                <a:r>
                  <a:rPr lang="en-US" sz="1800" dirty="0">
                    <a:latin typeface="Consolas" panose="020B0609020204030204" pitchFamily="49" charset="0"/>
                  </a:rPr>
                  <a:t>, </a:t>
                </a:r>
                <a:r>
                  <a:rPr lang="en-US" sz="1800" dirty="0" err="1">
                    <a:latin typeface="Consolas" panose="020B0609020204030204" pitchFamily="49" charset="0"/>
                  </a:rPr>
                  <a:t>msg.angular.y</a:t>
                </a:r>
                <a:r>
                  <a:rPr lang="en-US" sz="1800" dirty="0">
                    <a:latin typeface="Consolas" panose="020B0609020204030204" pitchFamily="49" charset="0"/>
                  </a:rPr>
                  <a:t>, </a:t>
                </a:r>
                <a:r>
                  <a:rPr lang="en-US" sz="1800" dirty="0" err="1">
                    <a:latin typeface="Consolas" panose="020B0609020204030204" pitchFamily="49" charset="0"/>
                  </a:rPr>
                  <a:t>msg.angular.z</a:t>
                </a:r>
                <a:endParaRPr lang="en-US" sz="1800" dirty="0"/>
              </a:p>
              <a:p>
                <a:r>
                  <a:rPr lang="en-US" sz="2000" dirty="0"/>
                  <a:t>Use the equations below to compute the distance moved and the angle turned by the robot</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𝑑</m:t>
                      </m:r>
                      <m:r>
                        <a:rPr lang="en-GB" sz="2000" b="0" i="1" smtClean="0">
                          <a:latin typeface="Cambria Math" panose="02040503050406030204" pitchFamily="18" charset="0"/>
                        </a:rPr>
                        <m:t>=</m:t>
                      </m:r>
                      <m:r>
                        <a:rPr lang="en-GB" sz="2000" b="0" i="1" smtClean="0">
                          <a:latin typeface="Cambria Math" panose="02040503050406030204" pitchFamily="18" charset="0"/>
                        </a:rPr>
                        <m:t>𝑟</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𝜔</m:t>
                          </m:r>
                          <m:r>
                            <a:rPr lang="en-GB" sz="2000" b="0" i="1" smtClean="0">
                              <a:latin typeface="Cambria Math" panose="02040503050406030204" pitchFamily="18" charset="0"/>
                            </a:rPr>
                            <m:t>𝑟</m:t>
                          </m:r>
                          <m:r>
                            <a:rPr lang="en-GB" sz="2000" b="0" i="1" smtClean="0">
                              <a:latin typeface="Cambria Math" panose="02040503050406030204" pitchFamily="18" charset="0"/>
                            </a:rPr>
                            <m:t>+</m:t>
                          </m:r>
                          <m:r>
                            <a:rPr lang="en-GB" sz="2000" b="0" i="1" smtClean="0">
                              <a:latin typeface="Cambria Math" panose="02040503050406030204" pitchFamily="18" charset="0"/>
                            </a:rPr>
                            <m:t>𝜔</m:t>
                          </m:r>
                          <m:r>
                            <a:rPr lang="en-GB" sz="2000" b="0" i="1" smtClean="0">
                              <a:latin typeface="Cambria Math" panose="02040503050406030204" pitchFamily="18" charset="0"/>
                            </a:rPr>
                            <m:t>𝑙</m:t>
                          </m:r>
                        </m:num>
                        <m:den>
                          <m:r>
                            <a:rPr lang="en-GB" sz="2000" b="0" i="1" smtClean="0">
                              <a:latin typeface="Cambria Math" panose="02040503050406030204" pitchFamily="18" charset="0"/>
                            </a:rPr>
                            <m:t>2</m:t>
                          </m:r>
                        </m:den>
                      </m:f>
                      <m:r>
                        <a:rPr lang="en-GB" sz="2000" b="0" i="1" smtClean="0">
                          <a:latin typeface="Cambria Math" panose="02040503050406030204" pitchFamily="18" charset="0"/>
                        </a:rPr>
                        <m:t>×</m:t>
                      </m:r>
                      <m:r>
                        <a:rPr lang="en-GB" sz="2000" b="0" i="1" smtClean="0">
                          <a:latin typeface="Cambria Math" panose="02040503050406030204" pitchFamily="18" charset="0"/>
                        </a:rPr>
                        <m:t>𝑑𝑡</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𝜃</m:t>
                      </m:r>
                      <m:r>
                        <a:rPr lang="en-GB" sz="2000" b="0" i="1" smtClean="0">
                          <a:latin typeface="Cambria Math" panose="02040503050406030204" pitchFamily="18" charset="0"/>
                        </a:rPr>
                        <m:t>=</m:t>
                      </m:r>
                      <m:r>
                        <a:rPr lang="en-GB" sz="2000" b="0" i="1" smtClean="0">
                          <a:latin typeface="Cambria Math" panose="02040503050406030204" pitchFamily="18" charset="0"/>
                        </a:rPr>
                        <m:t>𝑟</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𝜔</m:t>
                              </m:r>
                              <m:r>
                                <a:rPr lang="en-GB" sz="2000" b="0" i="1" smtClean="0">
                                  <a:latin typeface="Cambria Math" panose="02040503050406030204" pitchFamily="18" charset="0"/>
                                </a:rPr>
                                <m:t>𝑟</m:t>
                              </m:r>
                              <m:r>
                                <a:rPr lang="en-GB" sz="2000" b="0" i="1" smtClean="0">
                                  <a:latin typeface="Cambria Math" panose="02040503050406030204" pitchFamily="18" charset="0"/>
                                </a:rPr>
                                <m:t>−</m:t>
                              </m:r>
                              <m:r>
                                <a:rPr lang="en-GB" sz="2000" b="0" i="1" smtClean="0">
                                  <a:latin typeface="Cambria Math" panose="02040503050406030204" pitchFamily="18" charset="0"/>
                                </a:rPr>
                                <m:t>𝜔</m:t>
                              </m:r>
                              <m:r>
                                <a:rPr lang="en-GB" sz="2000" b="0" i="1" smtClean="0">
                                  <a:latin typeface="Cambria Math" panose="02040503050406030204" pitchFamily="18" charset="0"/>
                                </a:rPr>
                                <m:t>𝑙</m:t>
                              </m:r>
                            </m:e>
                          </m:d>
                        </m:num>
                        <m:den>
                          <m:r>
                            <a:rPr lang="en-GB" sz="2000" b="0" i="1" smtClean="0">
                              <a:latin typeface="Cambria Math" panose="02040503050406030204" pitchFamily="18" charset="0"/>
                            </a:rPr>
                            <m:t>𝑙</m:t>
                          </m:r>
                        </m:den>
                      </m:f>
                      <m:r>
                        <a:rPr lang="en-GB" sz="2000" b="0" i="1" smtClean="0">
                          <a:latin typeface="Cambria Math" panose="02040503050406030204" pitchFamily="18" charset="0"/>
                        </a:rPr>
                        <m:t>×</m:t>
                      </m:r>
                      <m:r>
                        <a:rPr lang="en-GB" sz="2000" b="0" i="1" smtClean="0">
                          <a:latin typeface="Cambria Math" panose="02040503050406030204" pitchFamily="18" charset="0"/>
                        </a:rPr>
                        <m:t>𝑑𝑡</m:t>
                      </m:r>
                    </m:oMath>
                  </m:oMathPara>
                </a14:m>
                <a:endParaRPr lang="en-GB" sz="2000" b="0" dirty="0"/>
              </a:p>
              <a:p>
                <a:pPr marL="0" indent="0">
                  <a:buNone/>
                </a:pPr>
                <a:r>
                  <a:rPr lang="en-US" sz="2000" dirty="0"/>
                  <a:t>where </a:t>
                </a:r>
                <a14:m>
                  <m:oMath xmlns:m="http://schemas.openxmlformats.org/officeDocument/2006/math">
                    <m:r>
                      <a:rPr lang="en-GB" sz="2000" b="0" i="1" smtClean="0">
                        <a:latin typeface="Cambria Math" panose="02040503050406030204" pitchFamily="18" charset="0"/>
                      </a:rPr>
                      <m:t>𝑟</m:t>
                    </m:r>
                  </m:oMath>
                </a14:m>
                <a:r>
                  <a:rPr lang="en-US" sz="2000" dirty="0"/>
                  <a:t> is the radius of the wheels (=0.05) and </a:t>
                </a:r>
                <a14:m>
                  <m:oMath xmlns:m="http://schemas.openxmlformats.org/officeDocument/2006/math">
                    <m:r>
                      <a:rPr lang="en-GB" sz="2000" b="0" i="1" smtClean="0">
                        <a:latin typeface="Cambria Math" panose="02040503050406030204" pitchFamily="18" charset="0"/>
                      </a:rPr>
                      <m:t>𝑙</m:t>
                    </m:r>
                  </m:oMath>
                </a14:m>
                <a:r>
                  <a:rPr lang="en-US" sz="2000" dirty="0"/>
                  <a:t> is the distance between the wheels (=0.18)</a:t>
                </a:r>
              </a:p>
              <a:p>
                <a:r>
                  <a:rPr lang="en-US" sz="2000" dirty="0"/>
                  <a:t>Use </a:t>
                </a:r>
                <a:r>
                  <a:rPr lang="en-GB" sz="2000" dirty="0" err="1">
                    <a:latin typeface="Consolas" panose="020B0609020204030204" pitchFamily="49" charset="0"/>
                  </a:rPr>
                  <a:t>rospy.get_time</a:t>
                </a:r>
                <a:r>
                  <a:rPr lang="en-GB" sz="2000" dirty="0">
                    <a:latin typeface="Consolas" panose="020B0609020204030204" pitchFamily="49" charset="0"/>
                  </a:rPr>
                  <a:t>()</a:t>
                </a:r>
                <a:r>
                  <a:rPr lang="en-GB" sz="2000" dirty="0"/>
                  <a:t> to measure the time </a:t>
                </a:r>
                <a14:m>
                  <m:oMath xmlns:m="http://schemas.openxmlformats.org/officeDocument/2006/math">
                    <m:r>
                      <a:rPr lang="en-GB" sz="2000" b="0" i="1" smtClean="0">
                        <a:latin typeface="Cambria Math" panose="02040503050406030204" pitchFamily="18" charset="0"/>
                      </a:rPr>
                      <m:t>𝑑𝑡</m:t>
                    </m:r>
                    <m:r>
                      <a:rPr lang="en-GB" sz="2000" b="0" i="1" smtClean="0">
                        <a:latin typeface="Cambria Math" panose="02040503050406030204" pitchFamily="18" charset="0"/>
                      </a:rPr>
                      <m:t> </m:t>
                    </m:r>
                  </m:oMath>
                </a14:m>
                <a:r>
                  <a:rPr lang="en-GB" sz="2000" dirty="0"/>
                  <a:t>between each loop</a:t>
                </a:r>
              </a:p>
              <a:p>
                <a:r>
                  <a:rPr lang="en-GB" sz="2000" dirty="0"/>
                  <a:t>If the robot is not moving, check your topics with </a:t>
                </a:r>
                <a:r>
                  <a:rPr lang="en-GB" sz="2000" dirty="0" err="1">
                    <a:latin typeface="Consolas" panose="020B0609020204030204" pitchFamily="49" charset="0"/>
                  </a:rPr>
                  <a:t>rostopic</a:t>
                </a:r>
                <a:r>
                  <a:rPr lang="en-GB" sz="2000" dirty="0">
                    <a:latin typeface="Consolas" panose="020B0609020204030204" pitchFamily="49" charset="0"/>
                  </a:rPr>
                  <a:t> echo </a:t>
                </a:r>
                <a:r>
                  <a:rPr lang="en-GB" sz="2000" dirty="0"/>
                  <a:t>and </a:t>
                </a:r>
                <a:r>
                  <a:rPr lang="en-GB" sz="2000" dirty="0" err="1">
                    <a:latin typeface="Consolas" panose="020B0609020204030204" pitchFamily="49" charset="0"/>
                  </a:rPr>
                  <a:t>rostopic</a:t>
                </a:r>
                <a:r>
                  <a:rPr lang="en-GB" sz="2000" dirty="0">
                    <a:latin typeface="Consolas" panose="020B0609020204030204" pitchFamily="49" charset="0"/>
                  </a:rPr>
                  <a:t> pub</a:t>
                </a:r>
              </a:p>
              <a:p>
                <a:r>
                  <a:rPr lang="en-GB" sz="2000" dirty="0"/>
                  <a:t>See the Eventbrite for a link to the simulator</a:t>
                </a:r>
              </a:p>
              <a:p>
                <a:r>
                  <a:rPr lang="en-GB" sz="2000" dirty="0"/>
                  <a:t>Ensure your python file is executable: </a:t>
                </a:r>
                <a:r>
                  <a:rPr lang="en-GB" sz="2000" dirty="0" err="1">
                    <a:latin typeface="Consolas" panose="020B0609020204030204" pitchFamily="49" charset="0"/>
                  </a:rPr>
                  <a:t>sudo</a:t>
                </a:r>
                <a:r>
                  <a:rPr lang="en-GB" sz="2000" dirty="0">
                    <a:latin typeface="Consolas" panose="020B0609020204030204" pitchFamily="49" charset="0"/>
                  </a:rPr>
                  <a:t> </a:t>
                </a:r>
                <a:r>
                  <a:rPr lang="en-GB" sz="2000" dirty="0" err="1">
                    <a:latin typeface="Consolas" panose="020B0609020204030204" pitchFamily="49" charset="0"/>
                  </a:rPr>
                  <a:t>chmod</a:t>
                </a:r>
                <a:r>
                  <a:rPr lang="en-GB" sz="2000" dirty="0">
                    <a:latin typeface="Consolas" panose="020B0609020204030204" pitchFamily="49" charset="0"/>
                  </a:rPr>
                  <a:t> +x &lt;</a:t>
                </a:r>
                <a:r>
                  <a:rPr lang="en-GB" sz="2000" dirty="0" err="1">
                    <a:latin typeface="Consolas" panose="020B0609020204030204" pitchFamily="49" charset="0"/>
                  </a:rPr>
                  <a:t>path_to_file</a:t>
                </a:r>
                <a:r>
                  <a:rPr lang="en-GB" sz="2000" dirty="0">
                    <a:latin typeface="Consolas" panose="020B0609020204030204" pitchFamily="49" charset="0"/>
                  </a:rPr>
                  <a:t>&gt;.</a:t>
                </a:r>
                <a:r>
                  <a:rPr lang="en-GB" sz="2000" dirty="0" err="1">
                    <a:latin typeface="Consolas" panose="020B0609020204030204" pitchFamily="49" charset="0"/>
                  </a:rPr>
                  <a:t>py</a:t>
                </a:r>
                <a:endParaRPr lang="en-GB" sz="2000" dirty="0"/>
              </a:p>
            </p:txBody>
          </p:sp>
        </mc:Choice>
        <mc:Fallback>
          <p:sp>
            <p:nvSpPr>
              <p:cNvPr id="6" name="Content Placeholder 5">
                <a:extLst>
                  <a:ext uri="{FF2B5EF4-FFF2-40B4-BE49-F238E27FC236}">
                    <a16:creationId xmlns:a16="http://schemas.microsoft.com/office/drawing/2014/main" id="{FA2B0233-7A52-E44B-8F59-2D908F4484B1}"/>
                  </a:ext>
                </a:extLst>
              </p:cNvPr>
              <p:cNvSpPr txBox="1">
                <a:spLocks noGrp="1" noRot="1" noChangeAspect="1" noMove="1" noResize="1" noEditPoints="1" noAdjustHandles="1" noChangeArrowheads="1" noChangeShapeType="1" noTextEdit="1"/>
              </p:cNvSpPr>
              <p:nvPr>
                <p:ph idx="4294967295"/>
              </p:nvPr>
            </p:nvSpPr>
            <p:spPr>
              <a:xfrm>
                <a:off x="838200" y="1825625"/>
                <a:ext cx="10515600" cy="4894545"/>
              </a:xfrm>
              <a:prstGeom prst="rect">
                <a:avLst/>
              </a:prstGeom>
              <a:blipFill>
                <a:blip r:embed="rId2"/>
                <a:stretch>
                  <a:fillRect l="-724" t="-1295" b="-129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99C80D62-8DCC-4F24-B530-30D81B29ABE8}"/>
              </a:ext>
            </a:extLst>
          </p:cNvPr>
          <p:cNvSpPr/>
          <p:nvPr/>
        </p:nvSpPr>
        <p:spPr>
          <a:xfrm>
            <a:off x="1526958" y="2601156"/>
            <a:ext cx="1713391" cy="25745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8A76B3B-5B6C-4F5A-BB0D-885F3DF7BCF0}"/>
              </a:ext>
            </a:extLst>
          </p:cNvPr>
          <p:cNvSpPr/>
          <p:nvPr/>
        </p:nvSpPr>
        <p:spPr>
          <a:xfrm>
            <a:off x="5345836" y="2922232"/>
            <a:ext cx="1713391" cy="25745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7977627"/>
      </p:ext>
    </p:extLst>
  </p:cSld>
  <p:clrMapOvr>
    <a:masterClrMapping/>
  </p:clrMapOvr>
  <mc:AlternateContent xmlns:mc="http://schemas.openxmlformats.org/markup-compatibility/2006" xmlns:p14="http://schemas.microsoft.com/office/powerpoint/2010/main">
    <mc:Choice Requires="p14">
      <p:transition spd="slow" p14:dur="2000" advTm="164"/>
    </mc:Choice>
    <mc:Fallback xmlns="">
      <p:transition spd="slow" advTm="1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B869-8F2D-9D48-8E36-F71692772A80}"/>
              </a:ext>
            </a:extLst>
          </p:cNvPr>
          <p:cNvSpPr>
            <a:spLocks noGrp="1"/>
          </p:cNvSpPr>
          <p:nvPr>
            <p:ph type="title"/>
          </p:nvPr>
        </p:nvSpPr>
        <p:spPr>
          <a:xfrm>
            <a:off x="1597152" y="365125"/>
            <a:ext cx="7656576" cy="1325563"/>
          </a:xfrm>
        </p:spPr>
        <p:txBody>
          <a:bodyPr>
            <a:normAutofit/>
          </a:bodyPr>
          <a:lstStyle/>
          <a:p>
            <a:r>
              <a:rPr lang="en-GB" dirty="0">
                <a:ea typeface="+mj-lt"/>
                <a:cs typeface="+mj-lt"/>
              </a:rPr>
              <a:t>ROS basics</a:t>
            </a:r>
            <a:br>
              <a:rPr lang="en-GB" dirty="0">
                <a:cs typeface="Calibri Light"/>
              </a:rPr>
            </a:br>
            <a:r>
              <a:rPr lang="en-GB" sz="3200" dirty="0">
                <a:cs typeface="Calibri Light"/>
              </a:rPr>
              <a:t>What is the information delivered? </a:t>
            </a:r>
            <a:endParaRPr lang="en-US" dirty="0"/>
          </a:p>
        </p:txBody>
      </p:sp>
      <p:sp>
        <p:nvSpPr>
          <p:cNvPr id="3" name="Content Placeholder 2">
            <a:extLst>
              <a:ext uri="{FF2B5EF4-FFF2-40B4-BE49-F238E27FC236}">
                <a16:creationId xmlns:a16="http://schemas.microsoft.com/office/drawing/2014/main" id="{4ED48AA2-FAFE-8F4D-AF17-58BDCE458AEF}"/>
              </a:ext>
            </a:extLst>
          </p:cNvPr>
          <p:cNvSpPr>
            <a:spLocks noGrp="1"/>
          </p:cNvSpPr>
          <p:nvPr>
            <p:ph idx="4294967295"/>
          </p:nvPr>
        </p:nvSpPr>
        <p:spPr>
          <a:xfrm>
            <a:off x="838200" y="1825625"/>
            <a:ext cx="10451123" cy="917575"/>
          </a:xfrm>
        </p:spPr>
        <p:txBody>
          <a:bodyPr>
            <a:normAutofit fontScale="70000" lnSpcReduction="20000"/>
          </a:bodyPr>
          <a:lstStyle/>
          <a:p>
            <a:r>
              <a:rPr lang="en-US" dirty="0"/>
              <a:t>Any class has a certain format, which both the teacher and the student know off and is expected to be followed.</a:t>
            </a:r>
          </a:p>
          <a:p>
            <a:r>
              <a:rPr lang="en-US" dirty="0"/>
              <a:t>Between two friends you are not expecting a power point presentation but some plain text</a:t>
            </a:r>
          </a:p>
        </p:txBody>
      </p:sp>
      <p:grpSp>
        <p:nvGrpSpPr>
          <p:cNvPr id="48" name="Group 47">
            <a:extLst>
              <a:ext uri="{FF2B5EF4-FFF2-40B4-BE49-F238E27FC236}">
                <a16:creationId xmlns:a16="http://schemas.microsoft.com/office/drawing/2014/main" id="{63402493-E703-564C-A04A-1F525178BBC2}"/>
              </a:ext>
            </a:extLst>
          </p:cNvPr>
          <p:cNvGrpSpPr/>
          <p:nvPr/>
        </p:nvGrpSpPr>
        <p:grpSpPr>
          <a:xfrm>
            <a:off x="1897825" y="3136715"/>
            <a:ext cx="8331872" cy="2538472"/>
            <a:chOff x="1597152" y="2851489"/>
            <a:chExt cx="8331872" cy="2538472"/>
          </a:xfrm>
        </p:grpSpPr>
        <p:sp>
          <p:nvSpPr>
            <p:cNvPr id="4" name="Rounded Rectangle 3">
              <a:extLst>
                <a:ext uri="{FF2B5EF4-FFF2-40B4-BE49-F238E27FC236}">
                  <a16:creationId xmlns:a16="http://schemas.microsoft.com/office/drawing/2014/main" id="{49CF8E85-58BF-6F47-8E02-2223E29842AB}"/>
                </a:ext>
              </a:extLst>
            </p:cNvPr>
            <p:cNvSpPr/>
            <p:nvPr/>
          </p:nvSpPr>
          <p:spPr>
            <a:xfrm>
              <a:off x="1597152" y="3469647"/>
              <a:ext cx="1489734" cy="55627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4C6AB6C-820F-CD46-8E45-3E99B448AAFE}"/>
                </a:ext>
              </a:extLst>
            </p:cNvPr>
            <p:cNvSpPr txBox="1"/>
            <p:nvPr/>
          </p:nvSpPr>
          <p:spPr>
            <a:xfrm>
              <a:off x="1753671" y="3516949"/>
              <a:ext cx="1176695" cy="461665"/>
            </a:xfrm>
            <a:prstGeom prst="rect">
              <a:avLst/>
            </a:prstGeom>
            <a:noFill/>
          </p:spPr>
          <p:txBody>
            <a:bodyPr wrap="square" rtlCol="0">
              <a:spAutoFit/>
            </a:bodyPr>
            <a:lstStyle/>
            <a:p>
              <a:r>
                <a:rPr lang="en-US" sz="2400" dirty="0">
                  <a:solidFill>
                    <a:schemeClr val="accent6"/>
                  </a:solidFill>
                </a:rPr>
                <a:t>Teacher</a:t>
              </a:r>
            </a:p>
          </p:txBody>
        </p:sp>
        <p:sp>
          <p:nvSpPr>
            <p:cNvPr id="6" name="Rounded Rectangle 5">
              <a:extLst>
                <a:ext uri="{FF2B5EF4-FFF2-40B4-BE49-F238E27FC236}">
                  <a16:creationId xmlns:a16="http://schemas.microsoft.com/office/drawing/2014/main" id="{EB017E15-6672-8F4F-B67B-9EF1FDD19E75}"/>
                </a:ext>
              </a:extLst>
            </p:cNvPr>
            <p:cNvSpPr/>
            <p:nvPr/>
          </p:nvSpPr>
          <p:spPr>
            <a:xfrm>
              <a:off x="8360249" y="3469647"/>
              <a:ext cx="1489734" cy="55627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7441E4F-2325-7349-90ED-A1722F912E1B}"/>
                </a:ext>
              </a:extLst>
            </p:cNvPr>
            <p:cNvSpPr txBox="1"/>
            <p:nvPr/>
          </p:nvSpPr>
          <p:spPr>
            <a:xfrm>
              <a:off x="8516768" y="3516949"/>
              <a:ext cx="1333215" cy="461665"/>
            </a:xfrm>
            <a:prstGeom prst="rect">
              <a:avLst/>
            </a:prstGeom>
            <a:noFill/>
          </p:spPr>
          <p:txBody>
            <a:bodyPr wrap="square" rtlCol="0">
              <a:spAutoFit/>
            </a:bodyPr>
            <a:lstStyle/>
            <a:p>
              <a:r>
                <a:rPr lang="en-US" sz="2400" dirty="0">
                  <a:solidFill>
                    <a:schemeClr val="accent6"/>
                  </a:solidFill>
                </a:rPr>
                <a:t>Students</a:t>
              </a:r>
            </a:p>
          </p:txBody>
        </p:sp>
        <p:grpSp>
          <p:nvGrpSpPr>
            <p:cNvPr id="28" name="Group 27">
              <a:extLst>
                <a:ext uri="{FF2B5EF4-FFF2-40B4-BE49-F238E27FC236}">
                  <a16:creationId xmlns:a16="http://schemas.microsoft.com/office/drawing/2014/main" id="{5A644343-B07E-2A4C-B393-7C9818C9EDEB}"/>
                </a:ext>
              </a:extLst>
            </p:cNvPr>
            <p:cNvGrpSpPr/>
            <p:nvPr/>
          </p:nvGrpSpPr>
          <p:grpSpPr>
            <a:xfrm>
              <a:off x="5215348" y="3404951"/>
              <a:ext cx="2430322" cy="681952"/>
              <a:chOff x="4666770" y="3143761"/>
              <a:chExt cx="2430322" cy="681952"/>
            </a:xfrm>
          </p:grpSpPr>
          <p:sp>
            <p:nvSpPr>
              <p:cNvPr id="26" name="Rounded Rectangle 25">
                <a:extLst>
                  <a:ext uri="{FF2B5EF4-FFF2-40B4-BE49-F238E27FC236}">
                    <a16:creationId xmlns:a16="http://schemas.microsoft.com/office/drawing/2014/main" id="{F58DEB44-5017-E540-878D-EFD573CBAD71}"/>
                  </a:ext>
                </a:extLst>
              </p:cNvPr>
              <p:cNvSpPr/>
              <p:nvPr/>
            </p:nvSpPr>
            <p:spPr>
              <a:xfrm>
                <a:off x="4666770" y="3147469"/>
                <a:ext cx="2430322" cy="678244"/>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77BA6F-97F8-9942-850C-9D62CC62AE43}"/>
                  </a:ext>
                </a:extLst>
              </p:cNvPr>
              <p:cNvSpPr txBox="1"/>
              <p:nvPr/>
            </p:nvSpPr>
            <p:spPr>
              <a:xfrm>
                <a:off x="4857781" y="3143761"/>
                <a:ext cx="2132892" cy="646331"/>
              </a:xfrm>
              <a:prstGeom prst="rect">
                <a:avLst/>
              </a:prstGeom>
              <a:noFill/>
            </p:spPr>
            <p:txBody>
              <a:bodyPr wrap="none" lIns="91440" tIns="45720" rIns="91440" bIns="45720" rtlCol="0" anchor="t">
                <a:spAutoFit/>
              </a:bodyPr>
              <a:lstStyle/>
              <a:p>
                <a:r>
                  <a:rPr lang="en-US" dirty="0"/>
                  <a:t>Presentation and a </a:t>
                </a:r>
                <a:endParaRPr lang="en-US" dirty="0">
                  <a:cs typeface="Calibri"/>
                </a:endParaRPr>
              </a:p>
              <a:p>
                <a:r>
                  <a:rPr lang="en-US" dirty="0"/>
                  <a:t>practical explanation</a:t>
                </a:r>
                <a:endParaRPr lang="en-US" dirty="0">
                  <a:cs typeface="Calibri"/>
                </a:endParaRPr>
              </a:p>
            </p:txBody>
          </p:sp>
        </p:grpSp>
        <p:cxnSp>
          <p:nvCxnSpPr>
            <p:cNvPr id="30" name="Straight Arrow Connector 29">
              <a:extLst>
                <a:ext uri="{FF2B5EF4-FFF2-40B4-BE49-F238E27FC236}">
                  <a16:creationId xmlns:a16="http://schemas.microsoft.com/office/drawing/2014/main" id="{786B4B9A-8CFC-0F49-B3EE-D665EB419435}"/>
                </a:ext>
              </a:extLst>
            </p:cNvPr>
            <p:cNvCxnSpPr>
              <a:stCxn id="4" idx="3"/>
              <a:endCxn id="26" idx="1"/>
            </p:cNvCxnSpPr>
            <p:nvPr/>
          </p:nvCxnSpPr>
          <p:spPr>
            <a:xfrm flipV="1">
              <a:off x="3086886" y="3747781"/>
              <a:ext cx="2128462" cy="2"/>
            </a:xfrm>
            <a:prstGeom prst="straightConnector1">
              <a:avLst/>
            </a:prstGeom>
            <a:ln w="50800">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29F2AD7-9DD1-A348-81B8-984182FAA73D}"/>
                </a:ext>
              </a:extLst>
            </p:cNvPr>
            <p:cNvCxnSpPr>
              <a:stCxn id="26" idx="3"/>
              <a:endCxn id="6" idx="1"/>
            </p:cNvCxnSpPr>
            <p:nvPr/>
          </p:nvCxnSpPr>
          <p:spPr>
            <a:xfrm>
              <a:off x="7645670" y="3747781"/>
              <a:ext cx="714579" cy="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E86C4F04-2C94-F441-9DCE-4021825FF8A0}"/>
                </a:ext>
              </a:extLst>
            </p:cNvPr>
            <p:cNvSpPr/>
            <p:nvPr/>
          </p:nvSpPr>
          <p:spPr>
            <a:xfrm>
              <a:off x="1597152" y="4772705"/>
              <a:ext cx="1489734" cy="55627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C100FBF-2A0E-3544-9684-36E4C2E37E5F}"/>
                </a:ext>
              </a:extLst>
            </p:cNvPr>
            <p:cNvSpPr txBox="1"/>
            <p:nvPr/>
          </p:nvSpPr>
          <p:spPr>
            <a:xfrm>
              <a:off x="1753671" y="4820007"/>
              <a:ext cx="1176695" cy="461665"/>
            </a:xfrm>
            <a:prstGeom prst="rect">
              <a:avLst/>
            </a:prstGeom>
            <a:noFill/>
          </p:spPr>
          <p:txBody>
            <a:bodyPr wrap="square" rtlCol="0">
              <a:spAutoFit/>
            </a:bodyPr>
            <a:lstStyle/>
            <a:p>
              <a:r>
                <a:rPr lang="en-US" sz="2400" dirty="0">
                  <a:solidFill>
                    <a:schemeClr val="accent6"/>
                  </a:solidFill>
                </a:rPr>
                <a:t>Student</a:t>
              </a:r>
            </a:p>
          </p:txBody>
        </p:sp>
        <p:sp>
          <p:nvSpPr>
            <p:cNvPr id="35" name="Rounded Rectangle 34">
              <a:extLst>
                <a:ext uri="{FF2B5EF4-FFF2-40B4-BE49-F238E27FC236}">
                  <a16:creationId xmlns:a16="http://schemas.microsoft.com/office/drawing/2014/main" id="{FE5BF7C4-83B6-CB45-BECD-E84363D4AB0A}"/>
                </a:ext>
              </a:extLst>
            </p:cNvPr>
            <p:cNvSpPr/>
            <p:nvPr/>
          </p:nvSpPr>
          <p:spPr>
            <a:xfrm>
              <a:off x="8360249" y="4772705"/>
              <a:ext cx="1489734" cy="55627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1CEF554-7506-5D44-9A09-7351C623949E}"/>
                </a:ext>
              </a:extLst>
            </p:cNvPr>
            <p:cNvSpPr txBox="1"/>
            <p:nvPr/>
          </p:nvSpPr>
          <p:spPr>
            <a:xfrm>
              <a:off x="8516768" y="4820007"/>
              <a:ext cx="1333215" cy="461665"/>
            </a:xfrm>
            <a:prstGeom prst="rect">
              <a:avLst/>
            </a:prstGeom>
            <a:noFill/>
          </p:spPr>
          <p:txBody>
            <a:bodyPr wrap="square" rtlCol="0">
              <a:spAutoFit/>
            </a:bodyPr>
            <a:lstStyle/>
            <a:p>
              <a:r>
                <a:rPr lang="en-US" sz="2400" dirty="0">
                  <a:solidFill>
                    <a:schemeClr val="accent6"/>
                  </a:solidFill>
                </a:rPr>
                <a:t>Student</a:t>
              </a:r>
            </a:p>
          </p:txBody>
        </p:sp>
        <p:grpSp>
          <p:nvGrpSpPr>
            <p:cNvPr id="37" name="Group 36">
              <a:extLst>
                <a:ext uri="{FF2B5EF4-FFF2-40B4-BE49-F238E27FC236}">
                  <a16:creationId xmlns:a16="http://schemas.microsoft.com/office/drawing/2014/main" id="{4653F500-9903-9743-83D5-C631F33EE014}"/>
                </a:ext>
              </a:extLst>
            </p:cNvPr>
            <p:cNvGrpSpPr/>
            <p:nvPr/>
          </p:nvGrpSpPr>
          <p:grpSpPr>
            <a:xfrm>
              <a:off x="5206959" y="4711717"/>
              <a:ext cx="2430322" cy="678244"/>
              <a:chOff x="4666770" y="3147469"/>
              <a:chExt cx="2430322" cy="678244"/>
            </a:xfrm>
          </p:grpSpPr>
          <p:sp>
            <p:nvSpPr>
              <p:cNvPr id="38" name="Rounded Rectangle 37">
                <a:extLst>
                  <a:ext uri="{FF2B5EF4-FFF2-40B4-BE49-F238E27FC236}">
                    <a16:creationId xmlns:a16="http://schemas.microsoft.com/office/drawing/2014/main" id="{548664B4-FDE1-EC4F-A00C-584DD6EA7776}"/>
                  </a:ext>
                </a:extLst>
              </p:cNvPr>
              <p:cNvSpPr/>
              <p:nvPr/>
            </p:nvSpPr>
            <p:spPr>
              <a:xfrm>
                <a:off x="4666770" y="3147469"/>
                <a:ext cx="2430322" cy="678244"/>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7096655-7326-2146-BED7-E6553158556A}"/>
                  </a:ext>
                </a:extLst>
              </p:cNvPr>
              <p:cNvSpPr txBox="1"/>
              <p:nvPr/>
            </p:nvSpPr>
            <p:spPr>
              <a:xfrm>
                <a:off x="4783620" y="3282678"/>
                <a:ext cx="2260106" cy="369332"/>
              </a:xfrm>
              <a:prstGeom prst="rect">
                <a:avLst/>
              </a:prstGeom>
              <a:noFill/>
            </p:spPr>
            <p:txBody>
              <a:bodyPr wrap="none" lIns="91440" tIns="45720" rIns="91440" bIns="45720" rtlCol="0" anchor="t">
                <a:spAutoFit/>
              </a:bodyPr>
              <a:lstStyle/>
              <a:p>
                <a:r>
                  <a:rPr lang="en-US" dirty="0"/>
                  <a:t>Plain text and memes </a:t>
                </a:r>
                <a:endParaRPr lang="en-US" dirty="0">
                  <a:cs typeface="Calibri"/>
                </a:endParaRPr>
              </a:p>
            </p:txBody>
          </p:sp>
        </p:grpSp>
        <p:cxnSp>
          <p:nvCxnSpPr>
            <p:cNvPr id="40" name="Straight Arrow Connector 39">
              <a:extLst>
                <a:ext uri="{FF2B5EF4-FFF2-40B4-BE49-F238E27FC236}">
                  <a16:creationId xmlns:a16="http://schemas.microsoft.com/office/drawing/2014/main" id="{FBFD7686-DF73-EE41-8160-5699E33AFCFA}"/>
                </a:ext>
              </a:extLst>
            </p:cNvPr>
            <p:cNvCxnSpPr>
              <a:stCxn id="33" idx="3"/>
              <a:endCxn id="38" idx="1"/>
            </p:cNvCxnSpPr>
            <p:nvPr/>
          </p:nvCxnSpPr>
          <p:spPr>
            <a:xfrm flipV="1">
              <a:off x="3086886" y="5050839"/>
              <a:ext cx="2120073" cy="2"/>
            </a:xfrm>
            <a:prstGeom prst="straightConnector1">
              <a:avLst/>
            </a:prstGeom>
            <a:ln w="50800">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62F199A-8B65-1343-A194-A517878A668A}"/>
                </a:ext>
              </a:extLst>
            </p:cNvPr>
            <p:cNvCxnSpPr>
              <a:stCxn id="38" idx="3"/>
              <a:endCxn id="35" idx="1"/>
            </p:cNvCxnSpPr>
            <p:nvPr/>
          </p:nvCxnSpPr>
          <p:spPr>
            <a:xfrm>
              <a:off x="7637281" y="5050839"/>
              <a:ext cx="722968" cy="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B6C1A0D-3E4E-C641-A05D-5BB8F2C915F4}"/>
                </a:ext>
              </a:extLst>
            </p:cNvPr>
            <p:cNvSpPr txBox="1"/>
            <p:nvPr/>
          </p:nvSpPr>
          <p:spPr>
            <a:xfrm>
              <a:off x="3738129" y="3398789"/>
              <a:ext cx="746620" cy="369332"/>
            </a:xfrm>
            <a:prstGeom prst="rect">
              <a:avLst/>
            </a:prstGeom>
            <a:noFill/>
          </p:spPr>
          <p:txBody>
            <a:bodyPr wrap="square" rtlCol="0">
              <a:spAutoFit/>
            </a:bodyPr>
            <a:lstStyle/>
            <a:p>
              <a:r>
                <a:rPr lang="en-US" dirty="0">
                  <a:solidFill>
                    <a:schemeClr val="accent1"/>
                  </a:solidFill>
                </a:rPr>
                <a:t>/ROS</a:t>
              </a:r>
            </a:p>
          </p:txBody>
        </p:sp>
        <p:sp>
          <p:nvSpPr>
            <p:cNvPr id="44" name="TextBox 43">
              <a:extLst>
                <a:ext uri="{FF2B5EF4-FFF2-40B4-BE49-F238E27FC236}">
                  <a16:creationId xmlns:a16="http://schemas.microsoft.com/office/drawing/2014/main" id="{A51CD214-2346-BB49-9A28-DC132BE401F1}"/>
                </a:ext>
              </a:extLst>
            </p:cNvPr>
            <p:cNvSpPr txBox="1"/>
            <p:nvPr/>
          </p:nvSpPr>
          <p:spPr>
            <a:xfrm>
              <a:off x="3555573" y="4711717"/>
              <a:ext cx="1182697" cy="369332"/>
            </a:xfrm>
            <a:prstGeom prst="rect">
              <a:avLst/>
            </a:prstGeom>
            <a:noFill/>
          </p:spPr>
          <p:txBody>
            <a:bodyPr wrap="square" rtlCol="0">
              <a:spAutoFit/>
            </a:bodyPr>
            <a:lstStyle/>
            <a:p>
              <a:r>
                <a:rPr lang="en-US" dirty="0">
                  <a:solidFill>
                    <a:schemeClr val="accent1"/>
                  </a:solidFill>
                </a:rPr>
                <a:t>/Weekend</a:t>
              </a:r>
            </a:p>
          </p:txBody>
        </p:sp>
        <p:sp>
          <p:nvSpPr>
            <p:cNvPr id="45" name="TextBox 44">
              <a:extLst>
                <a:ext uri="{FF2B5EF4-FFF2-40B4-BE49-F238E27FC236}">
                  <a16:creationId xmlns:a16="http://schemas.microsoft.com/office/drawing/2014/main" id="{3D9BA0C4-3EFC-7344-901A-C89704D19A97}"/>
                </a:ext>
              </a:extLst>
            </p:cNvPr>
            <p:cNvSpPr txBox="1"/>
            <p:nvPr/>
          </p:nvSpPr>
          <p:spPr>
            <a:xfrm>
              <a:off x="1597152" y="2851489"/>
              <a:ext cx="1489734" cy="461665"/>
            </a:xfrm>
            <a:prstGeom prst="rect">
              <a:avLst/>
            </a:prstGeom>
            <a:noFill/>
          </p:spPr>
          <p:txBody>
            <a:bodyPr wrap="square" rtlCol="0">
              <a:spAutoFit/>
            </a:bodyPr>
            <a:lstStyle/>
            <a:p>
              <a:r>
                <a:rPr lang="en-US" sz="2400" dirty="0">
                  <a:solidFill>
                    <a:schemeClr val="accent6"/>
                  </a:solidFill>
                </a:rPr>
                <a:t>Publishers</a:t>
              </a:r>
            </a:p>
          </p:txBody>
        </p:sp>
        <p:sp>
          <p:nvSpPr>
            <p:cNvPr id="46" name="TextBox 45">
              <a:extLst>
                <a:ext uri="{FF2B5EF4-FFF2-40B4-BE49-F238E27FC236}">
                  <a16:creationId xmlns:a16="http://schemas.microsoft.com/office/drawing/2014/main" id="{0051AA91-4B00-234E-A869-1F99E62038DC}"/>
                </a:ext>
              </a:extLst>
            </p:cNvPr>
            <p:cNvSpPr txBox="1"/>
            <p:nvPr/>
          </p:nvSpPr>
          <p:spPr>
            <a:xfrm>
              <a:off x="5640895" y="2858045"/>
              <a:ext cx="1562447" cy="461665"/>
            </a:xfrm>
            <a:prstGeom prst="rect">
              <a:avLst/>
            </a:prstGeom>
            <a:noFill/>
          </p:spPr>
          <p:txBody>
            <a:bodyPr wrap="square" rtlCol="0">
              <a:spAutoFit/>
            </a:bodyPr>
            <a:lstStyle/>
            <a:p>
              <a:r>
                <a:rPr lang="en-US" sz="2400" dirty="0"/>
                <a:t>Data types</a:t>
              </a:r>
            </a:p>
          </p:txBody>
        </p:sp>
        <p:sp>
          <p:nvSpPr>
            <p:cNvPr id="47" name="TextBox 46">
              <a:extLst>
                <a:ext uri="{FF2B5EF4-FFF2-40B4-BE49-F238E27FC236}">
                  <a16:creationId xmlns:a16="http://schemas.microsoft.com/office/drawing/2014/main" id="{C08B1D35-CAC0-B248-9010-3E1E45377180}"/>
                </a:ext>
              </a:extLst>
            </p:cNvPr>
            <p:cNvSpPr txBox="1"/>
            <p:nvPr/>
          </p:nvSpPr>
          <p:spPr>
            <a:xfrm>
              <a:off x="8281207" y="2889783"/>
              <a:ext cx="1647817" cy="461665"/>
            </a:xfrm>
            <a:prstGeom prst="rect">
              <a:avLst/>
            </a:prstGeom>
            <a:noFill/>
          </p:spPr>
          <p:txBody>
            <a:bodyPr wrap="square" rtlCol="0">
              <a:spAutoFit/>
            </a:bodyPr>
            <a:lstStyle/>
            <a:p>
              <a:r>
                <a:rPr lang="en-US" sz="2400" dirty="0">
                  <a:solidFill>
                    <a:schemeClr val="accent6"/>
                  </a:solidFill>
                </a:rPr>
                <a:t>Subscribers</a:t>
              </a:r>
            </a:p>
          </p:txBody>
        </p:sp>
      </p:grpSp>
    </p:spTree>
    <p:extLst>
      <p:ext uri="{BB962C8B-B14F-4D97-AF65-F5344CB8AC3E}">
        <p14:creationId xmlns:p14="http://schemas.microsoft.com/office/powerpoint/2010/main" val="132685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a:xfrm>
            <a:off x="1597152" y="365125"/>
            <a:ext cx="7656576" cy="1325563"/>
          </a:xfrm>
        </p:spPr>
        <p:txBody>
          <a:bodyPr>
            <a:normAutofit/>
          </a:bodyPr>
          <a:lstStyle/>
          <a:p>
            <a:r>
              <a:rPr lang="en-GB" sz="4000" dirty="0">
                <a:ea typeface="+mj-lt"/>
                <a:cs typeface="+mj-lt"/>
              </a:rPr>
              <a:t>ROS basics</a:t>
            </a:r>
            <a:br>
              <a:rPr lang="en-GB" dirty="0">
                <a:cs typeface="Calibri Light"/>
              </a:rPr>
            </a:br>
            <a:r>
              <a:rPr lang="en-GB" sz="3200" dirty="0">
                <a:cs typeface="Calibri Light"/>
              </a:rPr>
              <a:t>ROS </a:t>
            </a:r>
            <a:r>
              <a:rPr lang="en-US" sz="3200" dirty="0"/>
              <a:t>versions and installation </a:t>
            </a:r>
            <a:endParaRPr lang="en-US" dirty="0"/>
          </a:p>
        </p:txBody>
      </p:sp>
      <p:sp>
        <p:nvSpPr>
          <p:cNvPr id="6" name="Content Placeholder 5">
            <a:extLst>
              <a:ext uri="{FF2B5EF4-FFF2-40B4-BE49-F238E27FC236}">
                <a16:creationId xmlns:a16="http://schemas.microsoft.com/office/drawing/2014/main" id="{47227B2F-15FA-2B44-AB08-0F64387B6B11}"/>
              </a:ext>
            </a:extLst>
          </p:cNvPr>
          <p:cNvSpPr>
            <a:spLocks noGrp="1"/>
          </p:cNvSpPr>
          <p:nvPr>
            <p:ph idx="4294967295"/>
          </p:nvPr>
        </p:nvSpPr>
        <p:spPr>
          <a:xfrm>
            <a:off x="1118937" y="1837657"/>
            <a:ext cx="9954126" cy="4351338"/>
          </a:xfrm>
        </p:spPr>
        <p:txBody>
          <a:bodyPr vert="horz" lIns="91440" tIns="45720" rIns="91440" bIns="45720" rtlCol="0" anchor="t">
            <a:normAutofit/>
          </a:bodyPr>
          <a:lstStyle/>
          <a:p>
            <a:pPr algn="just"/>
            <a:r>
              <a:rPr lang="en-GB" sz="2400" dirty="0"/>
              <a:t>New version of ROS are released with each Linux distributions, due to compatibility in this course we are going to be working with ROS melodic (released with Ubuntu 18.04).</a:t>
            </a:r>
          </a:p>
          <a:p>
            <a:pPr algn="just"/>
            <a:r>
              <a:rPr lang="en-GB" sz="2400" dirty="0"/>
              <a:t>Instructions for the installation can be found in:</a:t>
            </a:r>
          </a:p>
          <a:p>
            <a:pPr marL="457200" lvl="1" indent="0" algn="just">
              <a:buNone/>
            </a:pPr>
            <a:r>
              <a:rPr lang="en-GB" sz="2000" dirty="0"/>
              <a:t>     </a:t>
            </a:r>
            <a:r>
              <a:rPr lang="en-GB" sz="2800" dirty="0"/>
              <a:t> </a:t>
            </a:r>
            <a:r>
              <a:rPr lang="en-GB" sz="2000" dirty="0">
                <a:latin typeface="Consolas" panose="020B0609020204030204" pitchFamily="49" charset="0"/>
                <a:cs typeface="Consolas" panose="020B0609020204030204" pitchFamily="49" charset="0"/>
                <a:hlinkClick r:id="rId3"/>
              </a:rPr>
              <a:t>http://wiki.ros.org/melodic/Installation/Ubuntu</a:t>
            </a:r>
            <a:endParaRPr lang="en-GB" sz="2000" dirty="0">
              <a:latin typeface="Consolas" panose="020B0609020204030204" pitchFamily="49" charset="0"/>
              <a:cs typeface="Consolas" panose="020B0609020204030204" pitchFamily="49" charset="0"/>
            </a:endParaRPr>
          </a:p>
          <a:p>
            <a:pPr marL="457200" lvl="1" indent="0" algn="just">
              <a:buNone/>
            </a:pPr>
            <a:r>
              <a:rPr lang="en-GB" sz="2000" dirty="0">
                <a:latin typeface="Consolas" panose="020B0609020204030204" pitchFamily="49" charset="0"/>
                <a:cs typeface="Consolas" panose="020B0609020204030204" pitchFamily="49" charset="0"/>
              </a:rPr>
              <a:t>	</a:t>
            </a:r>
          </a:p>
          <a:p>
            <a:pPr algn="just"/>
            <a:r>
              <a:rPr lang="en-GB" sz="2400" dirty="0"/>
              <a:t>Currently there’s another version of ROS available for Ubuntu 20.04 and a revision of the ROS structure, known as ROS2, that aims to increase the robustness of the framework for industrial applications and distributed systems.</a:t>
            </a:r>
          </a:p>
        </p:txBody>
      </p:sp>
    </p:spTree>
    <p:extLst>
      <p:ext uri="{BB962C8B-B14F-4D97-AF65-F5344CB8AC3E}">
        <p14:creationId xmlns:p14="http://schemas.microsoft.com/office/powerpoint/2010/main" val="3933588274"/>
      </p:ext>
    </p:extLst>
  </p:cSld>
  <p:clrMapOvr>
    <a:masterClrMapping/>
  </p:clrMapOvr>
  <mc:AlternateContent xmlns:mc="http://schemas.openxmlformats.org/markup-compatibility/2006" xmlns:p14="http://schemas.microsoft.com/office/powerpoint/2010/main">
    <mc:Choice Requires="p14">
      <p:transition spd="slow" p14:dur="2000" advTm="268"/>
    </mc:Choice>
    <mc:Fallback xmlns="">
      <p:transition spd="slow" advTm="2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4254-0368-464F-8D9A-ED6EBA58F0FC}"/>
              </a:ext>
            </a:extLst>
          </p:cNvPr>
          <p:cNvSpPr>
            <a:spLocks noGrp="1"/>
          </p:cNvSpPr>
          <p:nvPr>
            <p:ph type="title"/>
          </p:nvPr>
        </p:nvSpPr>
        <p:spPr>
          <a:xfrm>
            <a:off x="1597152" y="365125"/>
            <a:ext cx="7656576" cy="1325563"/>
          </a:xfrm>
        </p:spPr>
        <p:txBody>
          <a:bodyPr/>
          <a:lstStyle/>
          <a:p>
            <a:r>
              <a:rPr lang="en-US" sz="4000" dirty="0"/>
              <a:t>ROS Architecture </a:t>
            </a:r>
            <a:br>
              <a:rPr lang="en-US" dirty="0"/>
            </a:br>
            <a:r>
              <a:rPr lang="en-US" sz="3200" dirty="0"/>
              <a:t>ROS Master</a:t>
            </a:r>
            <a:endParaRPr lang="en-US" dirty="0"/>
          </a:p>
        </p:txBody>
      </p:sp>
      <p:sp>
        <p:nvSpPr>
          <p:cNvPr id="3" name="Content Placeholder 2">
            <a:extLst>
              <a:ext uri="{FF2B5EF4-FFF2-40B4-BE49-F238E27FC236}">
                <a16:creationId xmlns:a16="http://schemas.microsoft.com/office/drawing/2014/main" id="{2E7659E1-7643-F447-B62C-C7F715E39CE6}"/>
              </a:ext>
            </a:extLst>
          </p:cNvPr>
          <p:cNvSpPr>
            <a:spLocks noGrp="1"/>
          </p:cNvSpPr>
          <p:nvPr>
            <p:ph idx="4294967295"/>
          </p:nvPr>
        </p:nvSpPr>
        <p:spPr>
          <a:xfrm>
            <a:off x="838200" y="1825625"/>
            <a:ext cx="10515600" cy="4351338"/>
          </a:xfrm>
        </p:spPr>
        <p:txBody>
          <a:bodyPr>
            <a:normAutofit/>
          </a:bodyPr>
          <a:lstStyle/>
          <a:p>
            <a:r>
              <a:rPr lang="en-US" sz="2400" dirty="0"/>
              <a:t>Brain of ROS -&gt; Process manager that enables the communication between different agents in the network. </a:t>
            </a:r>
          </a:p>
          <a:p>
            <a:r>
              <a:rPr lang="en-US" sz="2400" dirty="0"/>
              <a:t>Allows communication between different computers or robots by means of a Server – Client architecture</a:t>
            </a:r>
          </a:p>
        </p:txBody>
      </p:sp>
      <p:cxnSp>
        <p:nvCxnSpPr>
          <p:cNvPr id="18" name="Straight Arrow Connector 17">
            <a:extLst>
              <a:ext uri="{FF2B5EF4-FFF2-40B4-BE49-F238E27FC236}">
                <a16:creationId xmlns:a16="http://schemas.microsoft.com/office/drawing/2014/main" id="{40AA0279-95F6-2844-8288-EF707E25CA32}"/>
              </a:ext>
            </a:extLst>
          </p:cNvPr>
          <p:cNvCxnSpPr>
            <a:cxnSpLocks/>
          </p:cNvCxnSpPr>
          <p:nvPr/>
        </p:nvCxnSpPr>
        <p:spPr>
          <a:xfrm>
            <a:off x="7833364" y="5743226"/>
            <a:ext cx="1371596" cy="7366"/>
          </a:xfrm>
          <a:prstGeom prst="straightConnector1">
            <a:avLst/>
          </a:prstGeom>
          <a:ln w="603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634276-9DBA-6D43-BC91-B2203C4EA1EC}"/>
              </a:ext>
            </a:extLst>
          </p:cNvPr>
          <p:cNvCxnSpPr>
            <a:cxnSpLocks/>
          </p:cNvCxnSpPr>
          <p:nvPr/>
        </p:nvCxnSpPr>
        <p:spPr>
          <a:xfrm>
            <a:off x="5989320" y="4636248"/>
            <a:ext cx="518163" cy="730294"/>
          </a:xfrm>
          <a:prstGeom prst="straightConnector1">
            <a:avLst/>
          </a:prstGeom>
          <a:ln w="60325">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9604752-94B0-6B4C-AE5D-74339F813840}"/>
              </a:ext>
            </a:extLst>
          </p:cNvPr>
          <p:cNvCxnSpPr>
            <a:cxnSpLocks/>
          </p:cNvCxnSpPr>
          <p:nvPr/>
        </p:nvCxnSpPr>
        <p:spPr>
          <a:xfrm flipH="1">
            <a:off x="3672840" y="4636248"/>
            <a:ext cx="598169" cy="685147"/>
          </a:xfrm>
          <a:prstGeom prst="straightConnector1">
            <a:avLst/>
          </a:prstGeom>
          <a:ln w="60325">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35B81DB-65A6-7249-99AB-0AD150F9BC39}"/>
              </a:ext>
            </a:extLst>
          </p:cNvPr>
          <p:cNvSpPr txBox="1"/>
          <p:nvPr/>
        </p:nvSpPr>
        <p:spPr>
          <a:xfrm>
            <a:off x="7833364" y="5208179"/>
            <a:ext cx="1371596" cy="400110"/>
          </a:xfrm>
          <a:prstGeom prst="rect">
            <a:avLst/>
          </a:prstGeom>
          <a:noFill/>
        </p:spPr>
        <p:txBody>
          <a:bodyPr wrap="square" rtlCol="0">
            <a:spAutoFit/>
          </a:bodyPr>
          <a:lstStyle/>
          <a:p>
            <a:r>
              <a:rPr lang="en-US" sz="2000" dirty="0"/>
              <a:t>ROS Serial</a:t>
            </a:r>
          </a:p>
        </p:txBody>
      </p:sp>
      <p:sp>
        <p:nvSpPr>
          <p:cNvPr id="31" name="TextBox 30">
            <a:extLst>
              <a:ext uri="{FF2B5EF4-FFF2-40B4-BE49-F238E27FC236}">
                <a16:creationId xmlns:a16="http://schemas.microsoft.com/office/drawing/2014/main" id="{00C0A422-7C1D-D34A-9483-8DA93CBFE8CF}"/>
              </a:ext>
            </a:extLst>
          </p:cNvPr>
          <p:cNvSpPr txBox="1"/>
          <p:nvPr/>
        </p:nvSpPr>
        <p:spPr>
          <a:xfrm>
            <a:off x="6419858" y="4591842"/>
            <a:ext cx="1501132" cy="400110"/>
          </a:xfrm>
          <a:prstGeom prst="rect">
            <a:avLst/>
          </a:prstGeom>
          <a:noFill/>
        </p:spPr>
        <p:txBody>
          <a:bodyPr wrap="square" rtlCol="0">
            <a:spAutoFit/>
          </a:bodyPr>
          <a:lstStyle/>
          <a:p>
            <a:r>
              <a:rPr lang="en-US" sz="2000" dirty="0"/>
              <a:t>TCP IP Com</a:t>
            </a:r>
          </a:p>
        </p:txBody>
      </p:sp>
      <p:sp>
        <p:nvSpPr>
          <p:cNvPr id="34" name="Rounded Rectangle 33">
            <a:extLst>
              <a:ext uri="{FF2B5EF4-FFF2-40B4-BE49-F238E27FC236}">
                <a16:creationId xmlns:a16="http://schemas.microsoft.com/office/drawing/2014/main" id="{26D145CA-87E3-FF4B-A478-15E35728E2DB}"/>
              </a:ext>
            </a:extLst>
          </p:cNvPr>
          <p:cNvSpPr/>
          <p:nvPr/>
        </p:nvSpPr>
        <p:spPr>
          <a:xfrm>
            <a:off x="1181116" y="3688999"/>
            <a:ext cx="9547844" cy="2629694"/>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AC9D51B-E454-C94D-9257-687D11F1C20F}"/>
              </a:ext>
            </a:extLst>
          </p:cNvPr>
          <p:cNvSpPr txBox="1"/>
          <p:nvPr/>
        </p:nvSpPr>
        <p:spPr>
          <a:xfrm>
            <a:off x="1463040" y="3713909"/>
            <a:ext cx="2118374" cy="400110"/>
          </a:xfrm>
          <a:prstGeom prst="rect">
            <a:avLst/>
          </a:prstGeom>
          <a:noFill/>
        </p:spPr>
        <p:txBody>
          <a:bodyPr wrap="square" rtlCol="0">
            <a:spAutoFit/>
          </a:bodyPr>
          <a:lstStyle/>
          <a:p>
            <a:r>
              <a:rPr lang="en-US" sz="2000" dirty="0"/>
              <a:t>ROS Master</a:t>
            </a:r>
          </a:p>
        </p:txBody>
      </p:sp>
      <p:sp>
        <p:nvSpPr>
          <p:cNvPr id="19" name="Rounded Rectangle 18">
            <a:extLst>
              <a:ext uri="{FF2B5EF4-FFF2-40B4-BE49-F238E27FC236}">
                <a16:creationId xmlns:a16="http://schemas.microsoft.com/office/drawing/2014/main" id="{EF28B195-8F0C-1744-87D4-5DB54C986449}"/>
              </a:ext>
            </a:extLst>
          </p:cNvPr>
          <p:cNvSpPr/>
          <p:nvPr/>
        </p:nvSpPr>
        <p:spPr>
          <a:xfrm>
            <a:off x="2493320" y="5334119"/>
            <a:ext cx="1079860"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5449FF3-D8E0-2842-96A5-82E735303171}"/>
              </a:ext>
            </a:extLst>
          </p:cNvPr>
          <p:cNvSpPr txBox="1"/>
          <p:nvPr/>
        </p:nvSpPr>
        <p:spPr>
          <a:xfrm>
            <a:off x="2433489" y="5338981"/>
            <a:ext cx="1182207" cy="830997"/>
          </a:xfrm>
          <a:prstGeom prst="rect">
            <a:avLst/>
          </a:prstGeom>
          <a:noFill/>
        </p:spPr>
        <p:txBody>
          <a:bodyPr wrap="square" rtlCol="0">
            <a:spAutoFit/>
          </a:bodyPr>
          <a:lstStyle/>
          <a:p>
            <a:pPr algn="ctr"/>
            <a:r>
              <a:rPr lang="en-US" sz="2400" dirty="0">
                <a:solidFill>
                  <a:schemeClr val="accent6">
                    <a:lumMod val="75000"/>
                  </a:schemeClr>
                </a:solidFill>
              </a:rPr>
              <a:t>User </a:t>
            </a:r>
          </a:p>
          <a:p>
            <a:pPr algn="ctr"/>
            <a:r>
              <a:rPr lang="en-US" sz="2400" dirty="0">
                <a:solidFill>
                  <a:schemeClr val="accent6">
                    <a:lumMod val="75000"/>
                  </a:schemeClr>
                </a:solidFill>
              </a:rPr>
              <a:t>Node 1</a:t>
            </a:r>
          </a:p>
        </p:txBody>
      </p:sp>
      <p:sp>
        <p:nvSpPr>
          <p:cNvPr id="22" name="Rounded Rectangle 21">
            <a:extLst>
              <a:ext uri="{FF2B5EF4-FFF2-40B4-BE49-F238E27FC236}">
                <a16:creationId xmlns:a16="http://schemas.microsoft.com/office/drawing/2014/main" id="{6136C662-7580-CE40-B44E-7A51C507C2BC}"/>
              </a:ext>
            </a:extLst>
          </p:cNvPr>
          <p:cNvSpPr/>
          <p:nvPr/>
        </p:nvSpPr>
        <p:spPr>
          <a:xfrm>
            <a:off x="4598876" y="3876889"/>
            <a:ext cx="1079860"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E4FCAE2-86E4-F04A-87CD-DB5D0B920B8A}"/>
              </a:ext>
            </a:extLst>
          </p:cNvPr>
          <p:cNvSpPr txBox="1"/>
          <p:nvPr/>
        </p:nvSpPr>
        <p:spPr>
          <a:xfrm>
            <a:off x="4539045" y="3881751"/>
            <a:ext cx="1182207" cy="830997"/>
          </a:xfrm>
          <a:prstGeom prst="rect">
            <a:avLst/>
          </a:prstGeom>
          <a:noFill/>
        </p:spPr>
        <p:txBody>
          <a:bodyPr wrap="square" rtlCol="0">
            <a:spAutoFit/>
          </a:bodyPr>
          <a:lstStyle/>
          <a:p>
            <a:pPr algn="ctr"/>
            <a:r>
              <a:rPr lang="en-US" sz="2400" dirty="0">
                <a:solidFill>
                  <a:schemeClr val="accent6">
                    <a:lumMod val="75000"/>
                  </a:schemeClr>
                </a:solidFill>
              </a:rPr>
              <a:t>User </a:t>
            </a:r>
          </a:p>
          <a:p>
            <a:pPr algn="ctr"/>
            <a:r>
              <a:rPr lang="en-US" sz="2400" dirty="0">
                <a:solidFill>
                  <a:schemeClr val="accent6">
                    <a:lumMod val="75000"/>
                  </a:schemeClr>
                </a:solidFill>
              </a:rPr>
              <a:t>Node 2</a:t>
            </a:r>
          </a:p>
        </p:txBody>
      </p:sp>
      <p:sp>
        <p:nvSpPr>
          <p:cNvPr id="25" name="Rounded Rectangle 24">
            <a:extLst>
              <a:ext uri="{FF2B5EF4-FFF2-40B4-BE49-F238E27FC236}">
                <a16:creationId xmlns:a16="http://schemas.microsoft.com/office/drawing/2014/main" id="{9AB0AE0E-00F9-3844-9FCD-F35BD37ECEE7}"/>
              </a:ext>
            </a:extLst>
          </p:cNvPr>
          <p:cNvSpPr/>
          <p:nvPr/>
        </p:nvSpPr>
        <p:spPr>
          <a:xfrm>
            <a:off x="6621292" y="5334119"/>
            <a:ext cx="1079860"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E42BB1E-4D05-814C-80D0-4D72CB046A93}"/>
              </a:ext>
            </a:extLst>
          </p:cNvPr>
          <p:cNvSpPr txBox="1"/>
          <p:nvPr/>
        </p:nvSpPr>
        <p:spPr>
          <a:xfrm>
            <a:off x="6561461" y="5338981"/>
            <a:ext cx="1182207" cy="830997"/>
          </a:xfrm>
          <a:prstGeom prst="rect">
            <a:avLst/>
          </a:prstGeom>
          <a:noFill/>
        </p:spPr>
        <p:txBody>
          <a:bodyPr wrap="square" rtlCol="0">
            <a:spAutoFit/>
          </a:bodyPr>
          <a:lstStyle/>
          <a:p>
            <a:pPr algn="ctr"/>
            <a:r>
              <a:rPr lang="en-US" sz="2400" dirty="0">
                <a:solidFill>
                  <a:schemeClr val="accent6">
                    <a:lumMod val="75000"/>
                  </a:schemeClr>
                </a:solidFill>
              </a:rPr>
              <a:t>Robot</a:t>
            </a:r>
          </a:p>
          <a:p>
            <a:pPr algn="ctr"/>
            <a:r>
              <a:rPr lang="en-US" sz="2400" dirty="0">
                <a:solidFill>
                  <a:schemeClr val="accent6">
                    <a:lumMod val="75000"/>
                  </a:schemeClr>
                </a:solidFill>
              </a:rPr>
              <a:t>Node</a:t>
            </a:r>
          </a:p>
        </p:txBody>
      </p:sp>
      <p:sp>
        <p:nvSpPr>
          <p:cNvPr id="27" name="Rounded Rectangle 26">
            <a:extLst>
              <a:ext uri="{FF2B5EF4-FFF2-40B4-BE49-F238E27FC236}">
                <a16:creationId xmlns:a16="http://schemas.microsoft.com/office/drawing/2014/main" id="{BC7955F5-6CAC-AB43-9509-8AD520173852}"/>
              </a:ext>
            </a:extLst>
          </p:cNvPr>
          <p:cNvSpPr/>
          <p:nvPr/>
        </p:nvSpPr>
        <p:spPr>
          <a:xfrm>
            <a:off x="9354487" y="5334119"/>
            <a:ext cx="1079860"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AE5B0A6-4D09-F943-8642-51A3E203692D}"/>
              </a:ext>
            </a:extLst>
          </p:cNvPr>
          <p:cNvSpPr txBox="1"/>
          <p:nvPr/>
        </p:nvSpPr>
        <p:spPr>
          <a:xfrm>
            <a:off x="9294656" y="5338981"/>
            <a:ext cx="1182207" cy="830997"/>
          </a:xfrm>
          <a:prstGeom prst="rect">
            <a:avLst/>
          </a:prstGeom>
          <a:noFill/>
        </p:spPr>
        <p:txBody>
          <a:bodyPr wrap="square" rtlCol="0">
            <a:spAutoFit/>
          </a:bodyPr>
          <a:lstStyle/>
          <a:p>
            <a:pPr algn="ctr"/>
            <a:r>
              <a:rPr lang="en-US" sz="2400" dirty="0">
                <a:solidFill>
                  <a:schemeClr val="accent6">
                    <a:lumMod val="75000"/>
                  </a:schemeClr>
                </a:solidFill>
              </a:rPr>
              <a:t>Arduino</a:t>
            </a:r>
          </a:p>
          <a:p>
            <a:pPr algn="ctr"/>
            <a:r>
              <a:rPr lang="en-US" sz="2400" dirty="0">
                <a:solidFill>
                  <a:schemeClr val="accent6">
                    <a:lumMod val="75000"/>
                  </a:schemeClr>
                </a:solidFill>
              </a:rPr>
              <a:t>Node</a:t>
            </a:r>
          </a:p>
        </p:txBody>
      </p:sp>
    </p:spTree>
    <p:extLst>
      <p:ext uri="{BB962C8B-B14F-4D97-AF65-F5344CB8AC3E}">
        <p14:creationId xmlns:p14="http://schemas.microsoft.com/office/powerpoint/2010/main" val="3993086763"/>
      </p:ext>
    </p:extLst>
  </p:cSld>
  <p:clrMapOvr>
    <a:masterClrMapping/>
  </p:clrMapOvr>
  <mc:AlternateContent xmlns:mc="http://schemas.openxmlformats.org/markup-compatibility/2006" xmlns:p14="http://schemas.microsoft.com/office/powerpoint/2010/main">
    <mc:Choice Requires="p14">
      <p:transition spd="slow" p14:dur="2000" advTm="203"/>
    </mc:Choice>
    <mc:Fallback xmlns="">
      <p:transition spd="slow" advTm="2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4254-0368-464F-8D9A-ED6EBA58F0FC}"/>
              </a:ext>
            </a:extLst>
          </p:cNvPr>
          <p:cNvSpPr>
            <a:spLocks noGrp="1"/>
          </p:cNvSpPr>
          <p:nvPr>
            <p:ph type="title"/>
          </p:nvPr>
        </p:nvSpPr>
        <p:spPr>
          <a:xfrm>
            <a:off x="1597152" y="365125"/>
            <a:ext cx="7656576" cy="1325563"/>
          </a:xfrm>
        </p:spPr>
        <p:txBody>
          <a:bodyPr/>
          <a:lstStyle/>
          <a:p>
            <a:r>
              <a:rPr lang="en-US" sz="4000" dirty="0"/>
              <a:t>ROS Architecture </a:t>
            </a:r>
            <a:br>
              <a:rPr lang="en-US" dirty="0"/>
            </a:br>
            <a:r>
              <a:rPr lang="en-US" sz="3200" dirty="0"/>
              <a:t>nodes and topics</a:t>
            </a:r>
            <a:endParaRPr lang="en-US" dirty="0"/>
          </a:p>
        </p:txBody>
      </p:sp>
      <p:sp>
        <p:nvSpPr>
          <p:cNvPr id="3" name="Content Placeholder 2">
            <a:extLst>
              <a:ext uri="{FF2B5EF4-FFF2-40B4-BE49-F238E27FC236}">
                <a16:creationId xmlns:a16="http://schemas.microsoft.com/office/drawing/2014/main" id="{2E7659E1-7643-F447-B62C-C7F715E39CE6}"/>
              </a:ext>
            </a:extLst>
          </p:cNvPr>
          <p:cNvSpPr>
            <a:spLocks noGrp="1"/>
          </p:cNvSpPr>
          <p:nvPr>
            <p:ph idx="4294967295"/>
          </p:nvPr>
        </p:nvSpPr>
        <p:spPr>
          <a:xfrm>
            <a:off x="838200" y="1863802"/>
            <a:ext cx="10515600" cy="1502089"/>
          </a:xfrm>
        </p:spPr>
        <p:txBody>
          <a:bodyPr vert="horz" lIns="91440" tIns="45720" rIns="91440" bIns="45720" rtlCol="0" anchor="t">
            <a:normAutofit fontScale="92500" lnSpcReduction="10000"/>
          </a:bodyPr>
          <a:lstStyle/>
          <a:p>
            <a:r>
              <a:rPr lang="en-US" sz="2400" dirty="0"/>
              <a:t>Piece of software that acts as an element in the network. </a:t>
            </a:r>
          </a:p>
          <a:p>
            <a:r>
              <a:rPr lang="en-US" sz="2400" dirty="0"/>
              <a:t>It is in charge of executing a part of the code and can be programmed in </a:t>
            </a:r>
            <a:r>
              <a:rPr lang="en-US" sz="2400" dirty="0" err="1"/>
              <a:t>Cpp</a:t>
            </a:r>
            <a:r>
              <a:rPr lang="en-US" sz="2400" dirty="0"/>
              <a:t>, Python or Lisp. </a:t>
            </a:r>
          </a:p>
          <a:p>
            <a:r>
              <a:rPr lang="en-US" sz="2400" dirty="0"/>
              <a:t>Each topic has a unique msg type.</a:t>
            </a:r>
            <a:endParaRPr lang="en-US" sz="2400" dirty="0">
              <a:cs typeface="Calibri"/>
            </a:endParaRPr>
          </a:p>
        </p:txBody>
      </p:sp>
      <p:grpSp>
        <p:nvGrpSpPr>
          <p:cNvPr id="9" name="Group 8">
            <a:extLst>
              <a:ext uri="{FF2B5EF4-FFF2-40B4-BE49-F238E27FC236}">
                <a16:creationId xmlns:a16="http://schemas.microsoft.com/office/drawing/2014/main" id="{C0CFDB38-15D6-0345-B054-FF4F17D3CF1D}"/>
              </a:ext>
            </a:extLst>
          </p:cNvPr>
          <p:cNvGrpSpPr/>
          <p:nvPr/>
        </p:nvGrpSpPr>
        <p:grpSpPr>
          <a:xfrm>
            <a:off x="7972337" y="3429000"/>
            <a:ext cx="2394580" cy="2015181"/>
            <a:chOff x="5366460" y="3723790"/>
            <a:chExt cx="2394580" cy="2015181"/>
          </a:xfrm>
        </p:grpSpPr>
        <p:sp>
          <p:nvSpPr>
            <p:cNvPr id="23" name="TextBox 22">
              <a:extLst>
                <a:ext uri="{FF2B5EF4-FFF2-40B4-BE49-F238E27FC236}">
                  <a16:creationId xmlns:a16="http://schemas.microsoft.com/office/drawing/2014/main" id="{3D856BBF-6AE7-D24F-A40B-569F74B7DC6D}"/>
                </a:ext>
              </a:extLst>
            </p:cNvPr>
            <p:cNvSpPr txBox="1"/>
            <p:nvPr/>
          </p:nvSpPr>
          <p:spPr>
            <a:xfrm>
              <a:off x="5366460" y="3723790"/>
              <a:ext cx="1045028" cy="338554"/>
            </a:xfrm>
            <a:prstGeom prst="rect">
              <a:avLst/>
            </a:prstGeom>
            <a:noFill/>
          </p:spPr>
          <p:txBody>
            <a:bodyPr wrap="square" rtlCol="0">
              <a:spAutoFit/>
            </a:bodyPr>
            <a:lstStyle/>
            <a:p>
              <a:r>
                <a:rPr lang="en-US" sz="1600" dirty="0">
                  <a:solidFill>
                    <a:schemeClr val="accent6"/>
                  </a:solidFill>
                </a:rPr>
                <a:t>Node</a:t>
              </a:r>
            </a:p>
          </p:txBody>
        </p:sp>
        <p:sp>
          <p:nvSpPr>
            <p:cNvPr id="39" name="TextBox 38">
              <a:extLst>
                <a:ext uri="{FF2B5EF4-FFF2-40B4-BE49-F238E27FC236}">
                  <a16:creationId xmlns:a16="http://schemas.microsoft.com/office/drawing/2014/main" id="{1D2C2309-A68C-B94E-88C8-23EF6F59A4D4}"/>
                </a:ext>
              </a:extLst>
            </p:cNvPr>
            <p:cNvSpPr txBox="1"/>
            <p:nvPr/>
          </p:nvSpPr>
          <p:spPr>
            <a:xfrm>
              <a:off x="5515878" y="5092640"/>
              <a:ext cx="2147189" cy="646331"/>
            </a:xfrm>
            <a:prstGeom prst="rect">
              <a:avLst/>
            </a:prstGeom>
            <a:noFill/>
          </p:spPr>
          <p:txBody>
            <a:bodyPr wrap="square" rtlCol="0">
              <a:spAutoFit/>
            </a:bodyPr>
            <a:lstStyle/>
            <a:p>
              <a:r>
                <a:rPr lang="en-US" dirty="0"/>
                <a:t>White line detection</a:t>
              </a:r>
            </a:p>
            <a:p>
              <a:pPr algn="ctr"/>
              <a:r>
                <a:rPr lang="en-US" dirty="0"/>
                <a:t>node</a:t>
              </a:r>
            </a:p>
          </p:txBody>
        </p:sp>
        <p:sp>
          <p:nvSpPr>
            <p:cNvPr id="51" name="Rounded Rectangle 50">
              <a:extLst>
                <a:ext uri="{FF2B5EF4-FFF2-40B4-BE49-F238E27FC236}">
                  <a16:creationId xmlns:a16="http://schemas.microsoft.com/office/drawing/2014/main" id="{1CE77FF8-B013-0846-93AB-AE08D37CAAB2}"/>
                </a:ext>
              </a:extLst>
            </p:cNvPr>
            <p:cNvSpPr/>
            <p:nvPr/>
          </p:nvSpPr>
          <p:spPr>
            <a:xfrm>
              <a:off x="5515878" y="5032472"/>
              <a:ext cx="2245162" cy="706499"/>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B3C7F8DB-227E-2049-99B2-589551F1FFDE}"/>
              </a:ext>
            </a:extLst>
          </p:cNvPr>
          <p:cNvGrpSpPr/>
          <p:nvPr/>
        </p:nvGrpSpPr>
        <p:grpSpPr>
          <a:xfrm>
            <a:off x="8121755" y="3749674"/>
            <a:ext cx="2207328" cy="670282"/>
            <a:chOff x="9547211" y="5613235"/>
            <a:chExt cx="1274064" cy="655021"/>
          </a:xfrm>
        </p:grpSpPr>
        <p:sp>
          <p:nvSpPr>
            <p:cNvPr id="41" name="TextBox 40">
              <a:extLst>
                <a:ext uri="{FF2B5EF4-FFF2-40B4-BE49-F238E27FC236}">
                  <a16:creationId xmlns:a16="http://schemas.microsoft.com/office/drawing/2014/main" id="{6FADC0D5-38CD-E548-BA73-8F7F9F2D1A1B}"/>
                </a:ext>
              </a:extLst>
            </p:cNvPr>
            <p:cNvSpPr txBox="1"/>
            <p:nvPr/>
          </p:nvSpPr>
          <p:spPr>
            <a:xfrm>
              <a:off x="9574076" y="5630888"/>
              <a:ext cx="1212487" cy="472055"/>
            </a:xfrm>
            <a:prstGeom prst="rect">
              <a:avLst/>
            </a:prstGeom>
            <a:noFill/>
          </p:spPr>
          <p:txBody>
            <a:bodyPr wrap="square" rtlCol="0">
              <a:spAutoFit/>
            </a:bodyPr>
            <a:lstStyle/>
            <a:p>
              <a:pPr algn="ctr"/>
              <a:r>
                <a:rPr lang="en-US" dirty="0"/>
                <a:t>Obstacle detection </a:t>
              </a:r>
            </a:p>
            <a:p>
              <a:pPr algn="ctr"/>
              <a:r>
                <a:rPr lang="en-US" dirty="0"/>
                <a:t>node</a:t>
              </a:r>
            </a:p>
          </p:txBody>
        </p:sp>
        <p:sp>
          <p:nvSpPr>
            <p:cNvPr id="53" name="Rounded Rectangle 52">
              <a:extLst>
                <a:ext uri="{FF2B5EF4-FFF2-40B4-BE49-F238E27FC236}">
                  <a16:creationId xmlns:a16="http://schemas.microsoft.com/office/drawing/2014/main" id="{A5374485-465E-D743-A4DE-8AF2615E4EA7}"/>
                </a:ext>
              </a:extLst>
            </p:cNvPr>
            <p:cNvSpPr/>
            <p:nvPr/>
          </p:nvSpPr>
          <p:spPr>
            <a:xfrm>
              <a:off x="9547211" y="5613235"/>
              <a:ext cx="1274064" cy="65502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27AD3A31-F773-1140-B087-CA78BD0E6635}"/>
              </a:ext>
            </a:extLst>
          </p:cNvPr>
          <p:cNvSpPr txBox="1"/>
          <p:nvPr/>
        </p:nvSpPr>
        <p:spPr>
          <a:xfrm>
            <a:off x="1825082" y="3533730"/>
            <a:ext cx="1570389" cy="338554"/>
          </a:xfrm>
          <a:prstGeom prst="rect">
            <a:avLst/>
          </a:prstGeom>
          <a:noFill/>
        </p:spPr>
        <p:txBody>
          <a:bodyPr wrap="square" rtlCol="0">
            <a:spAutoFit/>
          </a:bodyPr>
          <a:lstStyle/>
          <a:p>
            <a:r>
              <a:rPr lang="en-US" sz="1600" dirty="0">
                <a:solidFill>
                  <a:schemeClr val="accent6"/>
                </a:solidFill>
              </a:rPr>
              <a:t>Hardware</a:t>
            </a:r>
          </a:p>
        </p:txBody>
      </p:sp>
      <p:grpSp>
        <p:nvGrpSpPr>
          <p:cNvPr id="14" name="Group 13">
            <a:extLst>
              <a:ext uri="{FF2B5EF4-FFF2-40B4-BE49-F238E27FC236}">
                <a16:creationId xmlns:a16="http://schemas.microsoft.com/office/drawing/2014/main" id="{5CDE0BF8-3776-3942-AFA4-EE43D64CDA61}"/>
              </a:ext>
            </a:extLst>
          </p:cNvPr>
          <p:cNvGrpSpPr/>
          <p:nvPr/>
        </p:nvGrpSpPr>
        <p:grpSpPr>
          <a:xfrm>
            <a:off x="4982354" y="3818869"/>
            <a:ext cx="1060729" cy="1033042"/>
            <a:chOff x="3272356" y="3735053"/>
            <a:chExt cx="1060729" cy="1033042"/>
          </a:xfrm>
        </p:grpSpPr>
        <p:sp>
          <p:nvSpPr>
            <p:cNvPr id="25" name="Rounded Rectangle 24">
              <a:extLst>
                <a:ext uri="{FF2B5EF4-FFF2-40B4-BE49-F238E27FC236}">
                  <a16:creationId xmlns:a16="http://schemas.microsoft.com/office/drawing/2014/main" id="{FEA1E08D-8969-6A43-AA3B-CACA2E8D22DC}"/>
                </a:ext>
              </a:extLst>
            </p:cNvPr>
            <p:cNvSpPr/>
            <p:nvPr/>
          </p:nvSpPr>
          <p:spPr>
            <a:xfrm>
              <a:off x="3430187" y="4085561"/>
              <a:ext cx="681351" cy="682534"/>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TextBox 25">
              <a:extLst>
                <a:ext uri="{FF2B5EF4-FFF2-40B4-BE49-F238E27FC236}">
                  <a16:creationId xmlns:a16="http://schemas.microsoft.com/office/drawing/2014/main" id="{7563D49F-4691-0E41-ACEC-11D06BD39CF4}"/>
                </a:ext>
              </a:extLst>
            </p:cNvPr>
            <p:cNvSpPr txBox="1"/>
            <p:nvPr/>
          </p:nvSpPr>
          <p:spPr>
            <a:xfrm>
              <a:off x="3288057" y="3735053"/>
              <a:ext cx="1045028" cy="338554"/>
            </a:xfrm>
            <a:prstGeom prst="rect">
              <a:avLst/>
            </a:prstGeom>
            <a:noFill/>
          </p:spPr>
          <p:txBody>
            <a:bodyPr wrap="square" rtlCol="0">
              <a:spAutoFit/>
            </a:bodyPr>
            <a:lstStyle/>
            <a:p>
              <a:r>
                <a:rPr lang="en-US" sz="1600" dirty="0">
                  <a:solidFill>
                    <a:schemeClr val="accent6"/>
                  </a:solidFill>
                </a:rPr>
                <a:t>Node</a:t>
              </a:r>
              <a:endParaRPr lang="en-US" sz="2400" dirty="0">
                <a:solidFill>
                  <a:schemeClr val="accent6"/>
                </a:solidFill>
              </a:endParaRPr>
            </a:p>
          </p:txBody>
        </p:sp>
        <p:sp>
          <p:nvSpPr>
            <p:cNvPr id="30" name="TextBox 29">
              <a:extLst>
                <a:ext uri="{FF2B5EF4-FFF2-40B4-BE49-F238E27FC236}">
                  <a16:creationId xmlns:a16="http://schemas.microsoft.com/office/drawing/2014/main" id="{91E03D6C-9A2A-004C-9972-40731BE7B76A}"/>
                </a:ext>
              </a:extLst>
            </p:cNvPr>
            <p:cNvSpPr txBox="1"/>
            <p:nvPr/>
          </p:nvSpPr>
          <p:spPr>
            <a:xfrm>
              <a:off x="3272356" y="4082017"/>
              <a:ext cx="979989" cy="646331"/>
            </a:xfrm>
            <a:prstGeom prst="rect">
              <a:avLst/>
            </a:prstGeom>
            <a:noFill/>
          </p:spPr>
          <p:txBody>
            <a:bodyPr wrap="square" rtlCol="0">
              <a:spAutoFit/>
            </a:bodyPr>
            <a:lstStyle/>
            <a:p>
              <a:pPr algn="ctr"/>
              <a:r>
                <a:rPr lang="en-US" dirty="0"/>
                <a:t>Get</a:t>
              </a:r>
            </a:p>
            <a:p>
              <a:pPr algn="ctr"/>
              <a:r>
                <a:rPr lang="en-US" dirty="0"/>
                <a:t>data</a:t>
              </a:r>
            </a:p>
          </p:txBody>
        </p:sp>
      </p:grpSp>
      <p:sp>
        <p:nvSpPr>
          <p:cNvPr id="32" name="Rounded Rectangle 31">
            <a:extLst>
              <a:ext uri="{FF2B5EF4-FFF2-40B4-BE49-F238E27FC236}">
                <a16:creationId xmlns:a16="http://schemas.microsoft.com/office/drawing/2014/main" id="{B9722F41-7293-2A4D-A54B-988EA0E9CE0E}"/>
              </a:ext>
            </a:extLst>
          </p:cNvPr>
          <p:cNvSpPr/>
          <p:nvPr/>
        </p:nvSpPr>
        <p:spPr>
          <a:xfrm>
            <a:off x="1931141" y="3868427"/>
            <a:ext cx="1397122" cy="1227004"/>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356B17E-B2DC-764F-A511-B6E74D37A6DF}"/>
              </a:ext>
            </a:extLst>
          </p:cNvPr>
          <p:cNvSpPr/>
          <p:nvPr/>
        </p:nvSpPr>
        <p:spPr>
          <a:xfrm>
            <a:off x="3581053" y="4400376"/>
            <a:ext cx="230489" cy="226567"/>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14EA4A4-94EC-864A-B325-535E8C8B777F}"/>
              </a:ext>
            </a:extLst>
          </p:cNvPr>
          <p:cNvSpPr/>
          <p:nvPr/>
        </p:nvSpPr>
        <p:spPr>
          <a:xfrm>
            <a:off x="4119340" y="4385356"/>
            <a:ext cx="230489" cy="226567"/>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CE875A2-0F54-4D43-BA50-551F247ED963}"/>
              </a:ext>
            </a:extLst>
          </p:cNvPr>
          <p:cNvSpPr/>
          <p:nvPr/>
        </p:nvSpPr>
        <p:spPr>
          <a:xfrm>
            <a:off x="4661349" y="4385356"/>
            <a:ext cx="230489" cy="226567"/>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6AF544-1D6B-1540-9016-BE8694D8CBCB}"/>
              </a:ext>
            </a:extLst>
          </p:cNvPr>
          <p:cNvSpPr txBox="1"/>
          <p:nvPr/>
        </p:nvSpPr>
        <p:spPr>
          <a:xfrm>
            <a:off x="5892163" y="4066896"/>
            <a:ext cx="1097267" cy="461665"/>
          </a:xfrm>
          <a:prstGeom prst="rect">
            <a:avLst/>
          </a:prstGeom>
          <a:noFill/>
        </p:spPr>
        <p:txBody>
          <a:bodyPr wrap="square" lIns="91440" tIns="45720" rIns="91440" bIns="45720" rtlCol="0" anchor="t">
            <a:spAutoFit/>
          </a:bodyPr>
          <a:lstStyle/>
          <a:p>
            <a:r>
              <a:rPr lang="en-US" sz="2400" dirty="0">
                <a:solidFill>
                  <a:schemeClr val="accent1"/>
                </a:solidFill>
              </a:rPr>
              <a:t>/</a:t>
            </a:r>
            <a:r>
              <a:rPr lang="en-US" sz="2000" dirty="0">
                <a:solidFill>
                  <a:schemeClr val="accent1"/>
                </a:solidFill>
              </a:rPr>
              <a:t>Image</a:t>
            </a:r>
          </a:p>
        </p:txBody>
      </p:sp>
      <p:sp>
        <p:nvSpPr>
          <p:cNvPr id="47" name="TextBox 46">
            <a:extLst>
              <a:ext uri="{FF2B5EF4-FFF2-40B4-BE49-F238E27FC236}">
                <a16:creationId xmlns:a16="http://schemas.microsoft.com/office/drawing/2014/main" id="{5FC0E37B-B7BF-8D46-8677-BB1EE78E7A4E}"/>
              </a:ext>
            </a:extLst>
          </p:cNvPr>
          <p:cNvSpPr txBox="1"/>
          <p:nvPr/>
        </p:nvSpPr>
        <p:spPr>
          <a:xfrm>
            <a:off x="3842305" y="4793905"/>
            <a:ext cx="783838" cy="338554"/>
          </a:xfrm>
          <a:prstGeom prst="rect">
            <a:avLst/>
          </a:prstGeom>
          <a:noFill/>
        </p:spPr>
        <p:txBody>
          <a:bodyPr wrap="square" rtlCol="0">
            <a:spAutoFit/>
          </a:bodyPr>
          <a:lstStyle/>
          <a:p>
            <a:r>
              <a:rPr lang="en-US" sz="1600" dirty="0">
                <a:solidFill>
                  <a:schemeClr val="accent6"/>
                </a:solidFill>
              </a:rPr>
              <a:t>Cables</a:t>
            </a:r>
            <a:endParaRPr lang="en-US" sz="2400" dirty="0">
              <a:solidFill>
                <a:schemeClr val="accent6"/>
              </a:solidFill>
            </a:endParaRPr>
          </a:p>
        </p:txBody>
      </p:sp>
      <p:sp>
        <p:nvSpPr>
          <p:cNvPr id="49" name="TextBox 48">
            <a:extLst>
              <a:ext uri="{FF2B5EF4-FFF2-40B4-BE49-F238E27FC236}">
                <a16:creationId xmlns:a16="http://schemas.microsoft.com/office/drawing/2014/main" id="{F2B767AC-E9C4-D54E-AEE3-D349CA2DDDCE}"/>
              </a:ext>
            </a:extLst>
          </p:cNvPr>
          <p:cNvSpPr txBox="1"/>
          <p:nvPr/>
        </p:nvSpPr>
        <p:spPr>
          <a:xfrm>
            <a:off x="7972337" y="4429212"/>
            <a:ext cx="1045028" cy="338554"/>
          </a:xfrm>
          <a:prstGeom prst="rect">
            <a:avLst/>
          </a:prstGeom>
          <a:noFill/>
        </p:spPr>
        <p:txBody>
          <a:bodyPr wrap="square" rtlCol="0">
            <a:spAutoFit/>
          </a:bodyPr>
          <a:lstStyle/>
          <a:p>
            <a:r>
              <a:rPr lang="en-US" sz="1600" dirty="0">
                <a:solidFill>
                  <a:schemeClr val="accent6"/>
                </a:solidFill>
              </a:rPr>
              <a:t>Node</a:t>
            </a:r>
          </a:p>
        </p:txBody>
      </p:sp>
      <p:cxnSp>
        <p:nvCxnSpPr>
          <p:cNvPr id="22" name="Elbow Connector 21">
            <a:extLst>
              <a:ext uri="{FF2B5EF4-FFF2-40B4-BE49-F238E27FC236}">
                <a16:creationId xmlns:a16="http://schemas.microsoft.com/office/drawing/2014/main" id="{51079D73-2ABD-3D44-AE9C-A04792189AB0}"/>
              </a:ext>
            </a:extLst>
          </p:cNvPr>
          <p:cNvCxnSpPr>
            <a:cxnSpLocks/>
            <a:stCxn id="25" idx="3"/>
            <a:endCxn id="51" idx="1"/>
          </p:cNvCxnSpPr>
          <p:nvPr/>
        </p:nvCxnSpPr>
        <p:spPr>
          <a:xfrm>
            <a:off x="5821536" y="4510644"/>
            <a:ext cx="2300219" cy="580288"/>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7FC4AB1E-FDED-3E40-B37E-8DAAA319934C}"/>
              </a:ext>
            </a:extLst>
          </p:cNvPr>
          <p:cNvCxnSpPr>
            <a:cxnSpLocks/>
            <a:stCxn id="25" idx="3"/>
            <a:endCxn id="53" idx="1"/>
          </p:cNvCxnSpPr>
          <p:nvPr/>
        </p:nvCxnSpPr>
        <p:spPr>
          <a:xfrm flipV="1">
            <a:off x="5821536" y="4084815"/>
            <a:ext cx="2300219" cy="425829"/>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picture containing electronics&#10;&#10;Description automatically generated">
            <a:extLst>
              <a:ext uri="{FF2B5EF4-FFF2-40B4-BE49-F238E27FC236}">
                <a16:creationId xmlns:a16="http://schemas.microsoft.com/office/drawing/2014/main" id="{FA0F8B92-FA52-0D4F-BE85-08A79A7CABE3}"/>
              </a:ext>
            </a:extLst>
          </p:cNvPr>
          <p:cNvPicPr>
            <a:picLocks noChangeAspect="1"/>
          </p:cNvPicPr>
          <p:nvPr/>
        </p:nvPicPr>
        <p:blipFill rotWithShape="1">
          <a:blip r:embed="rId3">
            <a:extLst>
              <a:ext uri="{28A0092B-C50C-407E-A947-70E740481C1C}">
                <a14:useLocalDpi xmlns:a14="http://schemas.microsoft.com/office/drawing/2010/main" val="0"/>
              </a:ext>
            </a:extLst>
          </a:blip>
          <a:srcRect l="19086" t="22400" r="16286" b="15886"/>
          <a:stretch/>
        </p:blipFill>
        <p:spPr>
          <a:xfrm>
            <a:off x="2103673" y="4050817"/>
            <a:ext cx="1023793" cy="919655"/>
          </a:xfrm>
          <a:prstGeom prst="rect">
            <a:avLst/>
          </a:prstGeom>
        </p:spPr>
      </p:pic>
    </p:spTree>
    <p:extLst>
      <p:ext uri="{BB962C8B-B14F-4D97-AF65-F5344CB8AC3E}">
        <p14:creationId xmlns:p14="http://schemas.microsoft.com/office/powerpoint/2010/main" val="1020905547"/>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4254-0368-464F-8D9A-ED6EBA58F0FC}"/>
              </a:ext>
            </a:extLst>
          </p:cNvPr>
          <p:cNvSpPr>
            <a:spLocks noGrp="1"/>
          </p:cNvSpPr>
          <p:nvPr>
            <p:ph type="title"/>
          </p:nvPr>
        </p:nvSpPr>
        <p:spPr>
          <a:xfrm>
            <a:off x="1597152" y="365125"/>
            <a:ext cx="7656576" cy="1325563"/>
          </a:xfrm>
        </p:spPr>
        <p:txBody>
          <a:bodyPr/>
          <a:lstStyle/>
          <a:p>
            <a:r>
              <a:rPr lang="en-US" sz="4000" dirty="0"/>
              <a:t>ROS Architecture </a:t>
            </a:r>
            <a:br>
              <a:rPr lang="en-US" sz="4000" dirty="0"/>
            </a:br>
            <a:r>
              <a:rPr lang="en-US" sz="3200" dirty="0"/>
              <a:t>messages</a:t>
            </a:r>
            <a:endParaRPr lang="en-US" dirty="0"/>
          </a:p>
        </p:txBody>
      </p:sp>
      <p:sp>
        <p:nvSpPr>
          <p:cNvPr id="4" name="TextBox 3">
            <a:extLst>
              <a:ext uri="{FF2B5EF4-FFF2-40B4-BE49-F238E27FC236}">
                <a16:creationId xmlns:a16="http://schemas.microsoft.com/office/drawing/2014/main" id="{BF72C16C-3ECD-094B-A9ED-FA37B08E61CD}"/>
              </a:ext>
            </a:extLst>
          </p:cNvPr>
          <p:cNvSpPr txBox="1"/>
          <p:nvPr/>
        </p:nvSpPr>
        <p:spPr>
          <a:xfrm>
            <a:off x="1260778" y="2356563"/>
            <a:ext cx="2263034" cy="369332"/>
          </a:xfrm>
          <a:prstGeom prst="rect">
            <a:avLst/>
          </a:prstGeom>
          <a:noFill/>
        </p:spPr>
        <p:txBody>
          <a:bodyPr wrap="square" rtlCol="0">
            <a:spAutoFit/>
          </a:bodyPr>
          <a:lstStyle/>
          <a:p>
            <a:pPr lvl="1"/>
            <a:r>
              <a:rPr lang="en-GB" dirty="0"/>
              <a:t>float 32 data</a:t>
            </a:r>
          </a:p>
        </p:txBody>
      </p:sp>
      <p:sp>
        <p:nvSpPr>
          <p:cNvPr id="6" name="TextBox 5">
            <a:extLst>
              <a:ext uri="{FF2B5EF4-FFF2-40B4-BE49-F238E27FC236}">
                <a16:creationId xmlns:a16="http://schemas.microsoft.com/office/drawing/2014/main" id="{8FC7DF5D-03A0-3349-BE4C-57951BE99890}"/>
              </a:ext>
            </a:extLst>
          </p:cNvPr>
          <p:cNvSpPr txBox="1"/>
          <p:nvPr/>
        </p:nvSpPr>
        <p:spPr>
          <a:xfrm>
            <a:off x="5425440" y="2012643"/>
            <a:ext cx="5002237" cy="4801314"/>
          </a:xfrm>
          <a:prstGeom prst="rect">
            <a:avLst/>
          </a:prstGeom>
          <a:noFill/>
        </p:spPr>
        <p:txBody>
          <a:bodyPr wrap="square" rtlCol="0">
            <a:spAutoFit/>
          </a:bodyPr>
          <a:lstStyle/>
          <a:p>
            <a:endParaRPr lang="en-GB" dirty="0"/>
          </a:p>
          <a:p>
            <a:pPr lvl="1"/>
            <a:r>
              <a:rPr lang="en-GB" dirty="0">
                <a:hlinkClick r:id="rId3"/>
              </a:rPr>
              <a:t>std_msgs/Header </a:t>
            </a:r>
            <a:r>
              <a:rPr lang="en-GB" dirty="0"/>
              <a:t> header</a:t>
            </a:r>
          </a:p>
          <a:p>
            <a:pPr lvl="1"/>
            <a:r>
              <a:rPr lang="en-GB" dirty="0"/>
              <a:t>	uint32 </a:t>
            </a:r>
            <a:r>
              <a:rPr lang="en-GB" dirty="0" err="1"/>
              <a:t>seq</a:t>
            </a:r>
            <a:br>
              <a:rPr lang="en-GB" dirty="0"/>
            </a:br>
            <a:r>
              <a:rPr lang="en-GB" dirty="0"/>
              <a:t>	time stamp</a:t>
            </a:r>
            <a:br>
              <a:rPr lang="en-GB" dirty="0"/>
            </a:br>
            <a:r>
              <a:rPr lang="en-GB" dirty="0"/>
              <a:t>	string </a:t>
            </a:r>
            <a:r>
              <a:rPr lang="en-GB" dirty="0" err="1"/>
              <a:t>frame_id</a:t>
            </a:r>
            <a:br>
              <a:rPr lang="en-GB" dirty="0"/>
            </a:br>
            <a:r>
              <a:rPr lang="en-GB" dirty="0">
                <a:hlinkClick r:id="rId4"/>
              </a:rPr>
              <a:t>geometry_msgs/Pose</a:t>
            </a:r>
            <a:r>
              <a:rPr lang="en-GB" dirty="0"/>
              <a:t> pose</a:t>
            </a:r>
          </a:p>
          <a:p>
            <a:pPr lvl="1"/>
            <a:r>
              <a:rPr lang="en-GB" dirty="0"/>
              <a:t>	</a:t>
            </a:r>
            <a:r>
              <a:rPr lang="en-GB" dirty="0">
                <a:hlinkClick r:id="rId5"/>
              </a:rPr>
              <a:t>geometry_msgs/Point</a:t>
            </a:r>
            <a:r>
              <a:rPr lang="en-GB" dirty="0"/>
              <a:t> position</a:t>
            </a:r>
          </a:p>
          <a:p>
            <a:pPr lvl="1"/>
            <a:r>
              <a:rPr lang="en-GB" dirty="0"/>
              <a:t>		float64 x</a:t>
            </a:r>
            <a:br>
              <a:rPr lang="en-GB" dirty="0"/>
            </a:br>
            <a:r>
              <a:rPr lang="en-GB" dirty="0"/>
              <a:t>		float64 y</a:t>
            </a:r>
            <a:br>
              <a:rPr lang="en-GB" dirty="0"/>
            </a:br>
            <a:r>
              <a:rPr lang="en-GB" dirty="0"/>
              <a:t>		float64 z</a:t>
            </a:r>
            <a:br>
              <a:rPr lang="en-GB" dirty="0"/>
            </a:br>
            <a:r>
              <a:rPr lang="en-GB" dirty="0"/>
              <a:t>	</a:t>
            </a:r>
            <a:r>
              <a:rPr lang="en-GB" dirty="0">
                <a:hlinkClick r:id="rId6"/>
              </a:rPr>
              <a:t>geometry_msgs/Quaternion</a:t>
            </a:r>
            <a:r>
              <a:rPr lang="en-GB" dirty="0"/>
              <a:t> orientation</a:t>
            </a:r>
          </a:p>
          <a:p>
            <a:pPr lvl="1"/>
            <a:r>
              <a:rPr lang="en-GB" dirty="0"/>
              <a:t>		float64 x</a:t>
            </a:r>
            <a:br>
              <a:rPr lang="en-GB" dirty="0"/>
            </a:br>
            <a:r>
              <a:rPr lang="en-GB" dirty="0"/>
              <a:t>		float64 y</a:t>
            </a:r>
            <a:br>
              <a:rPr lang="en-GB" dirty="0"/>
            </a:br>
            <a:r>
              <a:rPr lang="en-GB" dirty="0"/>
              <a:t>		float64 z</a:t>
            </a:r>
            <a:br>
              <a:rPr lang="en-GB" dirty="0"/>
            </a:br>
            <a:r>
              <a:rPr lang="en-GB" dirty="0"/>
              <a:t>		float64 w</a:t>
            </a:r>
          </a:p>
          <a:p>
            <a:pPr lvl="1"/>
            <a:r>
              <a:rPr lang="en-GB" dirty="0"/>
              <a:t>	</a:t>
            </a:r>
            <a:br>
              <a:rPr lang="en-GB" dirty="0"/>
            </a:br>
            <a:endParaRPr lang="en-GB" dirty="0"/>
          </a:p>
        </p:txBody>
      </p:sp>
      <p:sp>
        <p:nvSpPr>
          <p:cNvPr id="7" name="Rounded Rectangle 6">
            <a:extLst>
              <a:ext uri="{FF2B5EF4-FFF2-40B4-BE49-F238E27FC236}">
                <a16:creationId xmlns:a16="http://schemas.microsoft.com/office/drawing/2014/main" id="{06768D4D-33F1-114C-B82C-68368CBC6D35}"/>
              </a:ext>
            </a:extLst>
          </p:cNvPr>
          <p:cNvSpPr/>
          <p:nvPr/>
        </p:nvSpPr>
        <p:spPr>
          <a:xfrm>
            <a:off x="5221571" y="2209232"/>
            <a:ext cx="5373278" cy="4091819"/>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003AA00-260F-284C-8D7A-907743BDFF6F}"/>
              </a:ext>
            </a:extLst>
          </p:cNvPr>
          <p:cNvGrpSpPr/>
          <p:nvPr/>
        </p:nvGrpSpPr>
        <p:grpSpPr>
          <a:xfrm>
            <a:off x="1260778" y="3907552"/>
            <a:ext cx="3151419" cy="2585323"/>
            <a:chOff x="1260777" y="3517322"/>
            <a:chExt cx="3151419" cy="2585323"/>
          </a:xfrm>
        </p:grpSpPr>
        <p:sp>
          <p:nvSpPr>
            <p:cNvPr id="5" name="TextBox 4">
              <a:extLst>
                <a:ext uri="{FF2B5EF4-FFF2-40B4-BE49-F238E27FC236}">
                  <a16:creationId xmlns:a16="http://schemas.microsoft.com/office/drawing/2014/main" id="{3975F3F5-BCB7-8843-88C4-C6BC45F2E2FF}"/>
                </a:ext>
              </a:extLst>
            </p:cNvPr>
            <p:cNvSpPr txBox="1"/>
            <p:nvPr/>
          </p:nvSpPr>
          <p:spPr>
            <a:xfrm>
              <a:off x="1260777" y="3517322"/>
              <a:ext cx="3151419" cy="2585323"/>
            </a:xfrm>
            <a:prstGeom prst="rect">
              <a:avLst/>
            </a:prstGeom>
            <a:noFill/>
          </p:spPr>
          <p:txBody>
            <a:bodyPr wrap="square" rtlCol="0">
              <a:spAutoFit/>
            </a:bodyPr>
            <a:lstStyle/>
            <a:p>
              <a:endParaRPr lang="en-GB" dirty="0"/>
            </a:p>
            <a:p>
              <a:pPr lvl="1"/>
              <a:r>
                <a:rPr lang="en-GB" dirty="0">
                  <a:hlinkClick r:id="rId3"/>
                </a:rPr>
                <a:t>std_msgs/Header</a:t>
              </a:r>
              <a:r>
                <a:rPr lang="en-GB" dirty="0"/>
                <a:t> header</a:t>
              </a:r>
              <a:br>
                <a:rPr lang="en-GB" dirty="0"/>
              </a:br>
              <a:r>
                <a:rPr lang="en-GB" dirty="0"/>
                <a:t>uint32 height</a:t>
              </a:r>
              <a:br>
                <a:rPr lang="en-GB" dirty="0"/>
              </a:br>
              <a:r>
                <a:rPr lang="en-GB" dirty="0"/>
                <a:t>uint32 width</a:t>
              </a:r>
              <a:br>
                <a:rPr lang="en-GB" dirty="0"/>
              </a:br>
              <a:r>
                <a:rPr lang="en-GB" dirty="0"/>
                <a:t>string encoding</a:t>
              </a:r>
              <a:br>
                <a:rPr lang="en-GB" dirty="0"/>
              </a:br>
              <a:r>
                <a:rPr lang="en-GB" dirty="0"/>
                <a:t>uint8 </a:t>
              </a:r>
              <a:r>
                <a:rPr lang="en-GB" dirty="0" err="1"/>
                <a:t>is_bigendian</a:t>
              </a:r>
              <a:br>
                <a:rPr lang="en-GB" dirty="0"/>
              </a:br>
              <a:r>
                <a:rPr lang="en-GB" dirty="0"/>
                <a:t>uint32 step</a:t>
              </a:r>
              <a:br>
                <a:rPr lang="en-GB" dirty="0"/>
              </a:br>
              <a:r>
                <a:rPr lang="en-GB" dirty="0"/>
                <a:t>uint8[] data</a:t>
              </a:r>
              <a:br>
                <a:rPr lang="en-GB" dirty="0"/>
              </a:br>
              <a:endParaRPr lang="en-GB" dirty="0"/>
            </a:p>
          </p:txBody>
        </p:sp>
        <p:sp>
          <p:nvSpPr>
            <p:cNvPr id="8" name="Rounded Rectangle 7">
              <a:extLst>
                <a:ext uri="{FF2B5EF4-FFF2-40B4-BE49-F238E27FC236}">
                  <a16:creationId xmlns:a16="http://schemas.microsoft.com/office/drawing/2014/main" id="{68BE8154-501B-734A-A93F-774ECB688D52}"/>
                </a:ext>
              </a:extLst>
            </p:cNvPr>
            <p:cNvSpPr/>
            <p:nvPr/>
          </p:nvSpPr>
          <p:spPr>
            <a:xfrm>
              <a:off x="1501359" y="3709145"/>
              <a:ext cx="2910837" cy="2201676"/>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ounded Rectangle 8">
            <a:extLst>
              <a:ext uri="{FF2B5EF4-FFF2-40B4-BE49-F238E27FC236}">
                <a16:creationId xmlns:a16="http://schemas.microsoft.com/office/drawing/2014/main" id="{C3AEB142-C1D5-FE42-884D-1C1890A63127}"/>
              </a:ext>
            </a:extLst>
          </p:cNvPr>
          <p:cNvSpPr/>
          <p:nvPr/>
        </p:nvSpPr>
        <p:spPr>
          <a:xfrm>
            <a:off x="1488120" y="2209233"/>
            <a:ext cx="2726091" cy="694171"/>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89AED8A-60D2-D342-AF76-9990D51B3241}"/>
              </a:ext>
            </a:extLst>
          </p:cNvPr>
          <p:cNvSpPr txBox="1"/>
          <p:nvPr/>
        </p:nvSpPr>
        <p:spPr>
          <a:xfrm>
            <a:off x="1501359" y="3670362"/>
            <a:ext cx="2074986" cy="369332"/>
          </a:xfrm>
          <a:prstGeom prst="rect">
            <a:avLst/>
          </a:prstGeom>
          <a:noFill/>
        </p:spPr>
        <p:txBody>
          <a:bodyPr wrap="square" rtlCol="0">
            <a:spAutoFit/>
          </a:bodyPr>
          <a:lstStyle/>
          <a:p>
            <a:r>
              <a:rPr lang="en-GB" b="1" dirty="0">
                <a:hlinkClick r:id="rId7"/>
              </a:rPr>
              <a:t>sensor_msgs</a:t>
            </a:r>
            <a:r>
              <a:rPr lang="en-GB" b="1" dirty="0"/>
              <a:t>/Image</a:t>
            </a:r>
          </a:p>
        </p:txBody>
      </p:sp>
      <p:sp>
        <p:nvSpPr>
          <p:cNvPr id="11" name="TextBox 10">
            <a:extLst>
              <a:ext uri="{FF2B5EF4-FFF2-40B4-BE49-F238E27FC236}">
                <a16:creationId xmlns:a16="http://schemas.microsoft.com/office/drawing/2014/main" id="{24AB4525-C205-CF45-BD6F-FEC743CCA3BC}"/>
              </a:ext>
            </a:extLst>
          </p:cNvPr>
          <p:cNvSpPr txBox="1"/>
          <p:nvPr/>
        </p:nvSpPr>
        <p:spPr>
          <a:xfrm>
            <a:off x="1447320" y="1765294"/>
            <a:ext cx="3018915" cy="369332"/>
          </a:xfrm>
          <a:prstGeom prst="rect">
            <a:avLst/>
          </a:prstGeom>
          <a:noFill/>
        </p:spPr>
        <p:txBody>
          <a:bodyPr wrap="square" rtlCol="0">
            <a:spAutoFit/>
          </a:bodyPr>
          <a:lstStyle/>
          <a:p>
            <a:r>
              <a:rPr lang="en-GB" b="1" strike="noStrike" dirty="0">
                <a:effectLst/>
                <a:hlinkClick r:id="rId8"/>
              </a:rPr>
              <a:t>std_msgs</a:t>
            </a:r>
            <a:r>
              <a:rPr lang="en-GB" b="1" dirty="0">
                <a:effectLst/>
              </a:rPr>
              <a:t>/Float32</a:t>
            </a:r>
          </a:p>
        </p:txBody>
      </p:sp>
      <p:sp>
        <p:nvSpPr>
          <p:cNvPr id="13" name="TextBox 12">
            <a:extLst>
              <a:ext uri="{FF2B5EF4-FFF2-40B4-BE49-F238E27FC236}">
                <a16:creationId xmlns:a16="http://schemas.microsoft.com/office/drawing/2014/main" id="{90E0CD14-976E-7F47-995D-50EF276B018C}"/>
              </a:ext>
            </a:extLst>
          </p:cNvPr>
          <p:cNvSpPr txBox="1"/>
          <p:nvPr/>
        </p:nvSpPr>
        <p:spPr>
          <a:xfrm>
            <a:off x="5221571" y="1765294"/>
            <a:ext cx="6093068" cy="369332"/>
          </a:xfrm>
          <a:prstGeom prst="rect">
            <a:avLst/>
          </a:prstGeom>
          <a:noFill/>
        </p:spPr>
        <p:txBody>
          <a:bodyPr wrap="square">
            <a:spAutoFit/>
          </a:bodyPr>
          <a:lstStyle/>
          <a:p>
            <a:r>
              <a:rPr lang="en-GB" b="1" u="none" strike="noStrike" dirty="0">
                <a:effectLst/>
                <a:hlinkClick r:id="rId9"/>
              </a:rPr>
              <a:t>geometry_msgs</a:t>
            </a:r>
            <a:r>
              <a:rPr lang="en-GB" b="1" dirty="0">
                <a:effectLst/>
              </a:rPr>
              <a:t>/</a:t>
            </a:r>
            <a:r>
              <a:rPr lang="en-GB" b="1" dirty="0" err="1">
                <a:effectLst/>
              </a:rPr>
              <a:t>PoseStamped</a:t>
            </a:r>
            <a:endParaRPr lang="en-GB" b="1" dirty="0">
              <a:effectLst/>
            </a:endParaRPr>
          </a:p>
        </p:txBody>
      </p:sp>
    </p:spTree>
    <p:extLst>
      <p:ext uri="{BB962C8B-B14F-4D97-AF65-F5344CB8AC3E}">
        <p14:creationId xmlns:p14="http://schemas.microsoft.com/office/powerpoint/2010/main" val="2724289382"/>
      </p:ext>
    </p:extLst>
  </p:cSld>
  <p:clrMapOvr>
    <a:masterClrMapping/>
  </p:clrMapOvr>
  <mc:AlternateContent xmlns:mc="http://schemas.openxmlformats.org/markup-compatibility/2006" xmlns:p14="http://schemas.microsoft.com/office/powerpoint/2010/main">
    <mc:Choice Requires="p14">
      <p:transition spd="slow" p14:dur="2000" advTm="168"/>
    </mc:Choice>
    <mc:Fallback xmlns="">
      <p:transition spd="slow" advTm="16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0.1|0.1|0.1"/>
</p:tagLst>
</file>

<file path=ppt/tags/tag10.xml><?xml version="1.0" encoding="utf-8"?>
<p:tagLst xmlns:a="http://schemas.openxmlformats.org/drawingml/2006/main" xmlns:r="http://schemas.openxmlformats.org/officeDocument/2006/relationships" xmlns:p="http://schemas.openxmlformats.org/presentationml/2006/main">
  <p:tag name="TIMING" val="|0.1|0.1|0.1|0.1"/>
</p:tagLst>
</file>

<file path=ppt/tags/tag11.xml><?xml version="1.0" encoding="utf-8"?>
<p:tagLst xmlns:a="http://schemas.openxmlformats.org/drawingml/2006/main" xmlns:r="http://schemas.openxmlformats.org/officeDocument/2006/relationships" xmlns:p="http://schemas.openxmlformats.org/presentationml/2006/main">
  <p:tag name="TIMING" val="|0.1|0.1|0.1|0.1"/>
</p:tagLst>
</file>

<file path=ppt/tags/tag12.xml><?xml version="1.0" encoding="utf-8"?>
<p:tagLst xmlns:a="http://schemas.openxmlformats.org/drawingml/2006/main" xmlns:r="http://schemas.openxmlformats.org/officeDocument/2006/relationships" xmlns:p="http://schemas.openxmlformats.org/presentationml/2006/main">
  <p:tag name="TIMING" val="|0.1|0.1|0.1|0.1"/>
</p:tagLst>
</file>

<file path=ppt/tags/tag13.xml><?xml version="1.0" encoding="utf-8"?>
<p:tagLst xmlns:a="http://schemas.openxmlformats.org/drawingml/2006/main" xmlns:r="http://schemas.openxmlformats.org/officeDocument/2006/relationships" xmlns:p="http://schemas.openxmlformats.org/presentationml/2006/main">
  <p:tag name="TIMING" val="|0.1|0.1|0.1|0.1"/>
</p:tagLst>
</file>

<file path=ppt/tags/tag2.xml><?xml version="1.0" encoding="utf-8"?>
<p:tagLst xmlns:a="http://schemas.openxmlformats.org/drawingml/2006/main" xmlns:r="http://schemas.openxmlformats.org/officeDocument/2006/relationships" xmlns:p="http://schemas.openxmlformats.org/presentationml/2006/main">
  <p:tag name="TIMING" val="|0.1|0.1|0.1|0.1"/>
</p:tagLst>
</file>

<file path=ppt/tags/tag3.xml><?xml version="1.0" encoding="utf-8"?>
<p:tagLst xmlns:a="http://schemas.openxmlformats.org/drawingml/2006/main" xmlns:r="http://schemas.openxmlformats.org/officeDocument/2006/relationships" xmlns:p="http://schemas.openxmlformats.org/presentationml/2006/main">
  <p:tag name="TIMING" val="|0.1|0.1|0.1|0.1"/>
</p:tagLst>
</file>

<file path=ppt/tags/tag4.xml><?xml version="1.0" encoding="utf-8"?>
<p:tagLst xmlns:a="http://schemas.openxmlformats.org/drawingml/2006/main" xmlns:r="http://schemas.openxmlformats.org/officeDocument/2006/relationships" xmlns:p="http://schemas.openxmlformats.org/presentationml/2006/main">
  <p:tag name="TIMING" val="|0.1|0.1|0.1|0.1"/>
</p:tagLst>
</file>

<file path=ppt/tags/tag5.xml><?xml version="1.0" encoding="utf-8"?>
<p:tagLst xmlns:a="http://schemas.openxmlformats.org/drawingml/2006/main" xmlns:r="http://schemas.openxmlformats.org/officeDocument/2006/relationships" xmlns:p="http://schemas.openxmlformats.org/presentationml/2006/main">
  <p:tag name="TIMING" val="|0.1|0.1|0.1|0.1"/>
</p:tagLst>
</file>

<file path=ppt/tags/tag6.xml><?xml version="1.0" encoding="utf-8"?>
<p:tagLst xmlns:a="http://schemas.openxmlformats.org/drawingml/2006/main" xmlns:r="http://schemas.openxmlformats.org/officeDocument/2006/relationships" xmlns:p="http://schemas.openxmlformats.org/presentationml/2006/main">
  <p:tag name="TIMING" val="|0.1|0.1|0.1|0.1"/>
</p:tagLst>
</file>

<file path=ppt/tags/tag7.xml><?xml version="1.0" encoding="utf-8"?>
<p:tagLst xmlns:a="http://schemas.openxmlformats.org/drawingml/2006/main" xmlns:r="http://schemas.openxmlformats.org/officeDocument/2006/relationships" xmlns:p="http://schemas.openxmlformats.org/presentationml/2006/main">
  <p:tag name="TIMING" val="|0.1|0.1|0.1|0.1"/>
</p:tagLst>
</file>

<file path=ppt/tags/tag8.xml><?xml version="1.0" encoding="utf-8"?>
<p:tagLst xmlns:a="http://schemas.openxmlformats.org/drawingml/2006/main" xmlns:r="http://schemas.openxmlformats.org/officeDocument/2006/relationships" xmlns:p="http://schemas.openxmlformats.org/presentationml/2006/main">
  <p:tag name="TIMING" val="|0.1|0.1|0.1|0.1"/>
</p:tagLst>
</file>

<file path=ppt/tags/tag9.xml><?xml version="1.0" encoding="utf-8"?>
<p:tagLst xmlns:a="http://schemas.openxmlformats.org/drawingml/2006/main" xmlns:r="http://schemas.openxmlformats.org/officeDocument/2006/relationships" xmlns:p="http://schemas.openxmlformats.org/presentationml/2006/main">
  <p:tag name="TIMING" val="|0.1|0.1|0.1|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1505</TotalTime>
  <Words>3655</Words>
  <Application>Microsoft Macintosh PowerPoint</Application>
  <PresentationFormat>Widescreen</PresentationFormat>
  <Paragraphs>472</Paragraphs>
  <Slides>42</Slides>
  <Notes>35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Consolas</vt:lpstr>
      <vt:lpstr>Office Theme</vt:lpstr>
      <vt:lpstr>      </vt:lpstr>
      <vt:lpstr>Schedule for the day </vt:lpstr>
      <vt:lpstr>ROS basics What is ROS ? </vt:lpstr>
      <vt:lpstr>ROS basics The conceptual idea behind ROS</vt:lpstr>
      <vt:lpstr>ROS basics What is the information delivered? </vt:lpstr>
      <vt:lpstr>ROS basics ROS versions and installation </vt:lpstr>
      <vt:lpstr>ROS Architecture  ROS Master</vt:lpstr>
      <vt:lpstr>ROS Architecture  nodes and topics</vt:lpstr>
      <vt:lpstr>ROS Architecture  messages</vt:lpstr>
      <vt:lpstr>ROS Architecture  services and actions </vt:lpstr>
      <vt:lpstr>ROS Architecture  Services and actions</vt:lpstr>
      <vt:lpstr>ROS Architecture  A practical example</vt:lpstr>
      <vt:lpstr>ROS Architecture Overview</vt:lpstr>
      <vt:lpstr>ROS Architecture  ROS Packages</vt:lpstr>
      <vt:lpstr>ROS Code Talker and listener framework</vt:lpstr>
      <vt:lpstr>ROS Code Talker</vt:lpstr>
      <vt:lpstr>ROS Code Listener</vt:lpstr>
      <vt:lpstr>ROS Tools ROS Terminal tools</vt:lpstr>
      <vt:lpstr>ROS Tools ROS Terminal tools II </vt:lpstr>
      <vt:lpstr>FOR LECTURER ONLY: ros terminal tools</vt:lpstr>
      <vt:lpstr>Activity Implement a listener-talker</vt:lpstr>
      <vt:lpstr>ROS Tools ROS Parameter Server</vt:lpstr>
      <vt:lpstr>ROS Tools ROS Launch</vt:lpstr>
      <vt:lpstr>ROS Tools ROS Launch Syntax</vt:lpstr>
      <vt:lpstr>ROS Tools ROS Launch code tools</vt:lpstr>
      <vt:lpstr>ROS Tools ROS Launch example</vt:lpstr>
      <vt:lpstr>FOR LECTURER ONLY: launchfiles</vt:lpstr>
      <vt:lpstr>ROS Tools ROS File structure</vt:lpstr>
      <vt:lpstr>ROS Tools ROS Compilation tools </vt:lpstr>
      <vt:lpstr>FOR LECTURER ONLY: catkin</vt:lpstr>
      <vt:lpstr>Example Using custom messages</vt:lpstr>
      <vt:lpstr>ROS tools  Rviz visualization tool</vt:lpstr>
      <vt:lpstr>FOR LECTURER ONLY: E1</vt:lpstr>
      <vt:lpstr>RViz Example Displaying information from a camera</vt:lpstr>
      <vt:lpstr>FOR LECTURER ONLY: E2</vt:lpstr>
      <vt:lpstr>RViz Example Loading and moving a robot in Rviz </vt:lpstr>
      <vt:lpstr>ROS tools Saving and opening Rviz configurations</vt:lpstr>
      <vt:lpstr>Activity Problem architecture</vt:lpstr>
      <vt:lpstr>Activity Teleoperate a PuzzleBot</vt:lpstr>
      <vt:lpstr>Activity How is the robot modelled?</vt:lpstr>
      <vt:lpstr>Activity Moving a PuzzleBot</vt:lpstr>
      <vt:lpstr>Activity Some tips and tricks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Marc Facerias Pelegri</cp:lastModifiedBy>
  <cp:revision>164</cp:revision>
  <dcterms:created xsi:type="dcterms:W3CDTF">2021-08-23T09:28:39Z</dcterms:created>
  <dcterms:modified xsi:type="dcterms:W3CDTF">2021-12-20T14:10:08Z</dcterms:modified>
</cp:coreProperties>
</file>