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3"/>
  </p:notesMasterIdLst>
  <p:handoutMasterIdLst>
    <p:handoutMasterId r:id="rId24"/>
  </p:handoutMasterIdLst>
  <p:sldIdLst>
    <p:sldId id="256" r:id="rId2"/>
    <p:sldId id="283" r:id="rId3"/>
    <p:sldId id="277" r:id="rId4"/>
    <p:sldId id="281" r:id="rId5"/>
    <p:sldId id="257" r:id="rId6"/>
    <p:sldId id="272" r:id="rId7"/>
    <p:sldId id="271" r:id="rId8"/>
    <p:sldId id="260" r:id="rId9"/>
    <p:sldId id="259" r:id="rId10"/>
    <p:sldId id="263" r:id="rId11"/>
    <p:sldId id="273" r:id="rId12"/>
    <p:sldId id="262" r:id="rId13"/>
    <p:sldId id="261" r:id="rId14"/>
    <p:sldId id="264" r:id="rId15"/>
    <p:sldId id="265" r:id="rId16"/>
    <p:sldId id="274" r:id="rId17"/>
    <p:sldId id="266" r:id="rId18"/>
    <p:sldId id="268" r:id="rId19"/>
    <p:sldId id="275" r:id="rId20"/>
    <p:sldId id="280"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a:srgbClr val="77B9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43" autoAdjust="0"/>
    <p:restoredTop sz="82726" autoAdjust="0"/>
  </p:normalViewPr>
  <p:slideViewPr>
    <p:cSldViewPr snapToGrid="0">
      <p:cViewPr varScale="1">
        <p:scale>
          <a:sx n="92" d="100"/>
          <a:sy n="92" d="100"/>
        </p:scale>
        <p:origin x="750" y="9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BFE7DA-DA58-5D43-BE2D-FC8351A2F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40F672C-C95C-EE47-B98A-27DF2D7C2C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16B0-1F2F-CF4F-BC53-96BB2AF3C68A}" type="datetimeFigureOut">
              <a:rPr lang="en-US" smtClean="0"/>
              <a:t>1/19/2022</a:t>
            </a:fld>
            <a:endParaRPr lang="en-US" dirty="0"/>
          </a:p>
        </p:txBody>
      </p:sp>
      <p:sp>
        <p:nvSpPr>
          <p:cNvPr id="4" name="Footer Placeholder 3">
            <a:extLst>
              <a:ext uri="{FF2B5EF4-FFF2-40B4-BE49-F238E27FC236}">
                <a16:creationId xmlns:a16="http://schemas.microsoft.com/office/drawing/2014/main" id="{EC10B99D-8123-2542-8999-445F022BA9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DE4DEA-2F7F-C447-8EF7-E946144F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B84FE6-9899-6041-834C-F1C811F09335}" type="slidenum">
              <a:rPr lang="en-US" smtClean="0"/>
              <a:t>‹#›</a:t>
            </a:fld>
            <a:endParaRPr lang="en-US" dirty="0"/>
          </a:p>
        </p:txBody>
      </p:sp>
    </p:spTree>
    <p:extLst>
      <p:ext uri="{BB962C8B-B14F-4D97-AF65-F5344CB8AC3E}">
        <p14:creationId xmlns:p14="http://schemas.microsoft.com/office/powerpoint/2010/main" val="3237369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B0E3-79F5-7745-84FA-60F4FEA39356}" type="datetimeFigureOut">
              <a:rPr lang="en-US" smtClean="0"/>
              <a:t>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63D67-EF4C-8247-91B6-64C2A295C9AC}" type="slidenum">
              <a:rPr lang="en-US" smtClean="0"/>
              <a:t>‹#›</a:t>
            </a:fld>
            <a:endParaRPr lang="en-US" dirty="0"/>
          </a:p>
        </p:txBody>
      </p:sp>
    </p:spTree>
    <p:extLst>
      <p:ext uri="{BB962C8B-B14F-4D97-AF65-F5344CB8AC3E}">
        <p14:creationId xmlns:p14="http://schemas.microsoft.com/office/powerpoint/2010/main" val="398063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a:t>
            </a:fld>
            <a:endParaRPr lang="en-US" dirty="0"/>
          </a:p>
        </p:txBody>
      </p:sp>
    </p:spTree>
    <p:extLst>
      <p:ext uri="{BB962C8B-B14F-4D97-AF65-F5344CB8AC3E}">
        <p14:creationId xmlns:p14="http://schemas.microsoft.com/office/powerpoint/2010/main" val="1941413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Rosserial</a:t>
            </a:r>
            <a:r>
              <a:rPr lang="en-GB" dirty="0"/>
              <a:t> package enables USB communication with the hacker board. When </a:t>
            </a:r>
            <a:r>
              <a:rPr lang="en-GB" dirty="0" err="1"/>
              <a:t>rosserial</a:t>
            </a:r>
            <a:r>
              <a:rPr lang="en-GB" dirty="0"/>
              <a:t> is activated, a set of topics appear to the Jetson which enable it to control the hacker board. </a:t>
            </a:r>
          </a:p>
          <a:p>
            <a:r>
              <a:rPr lang="en-GB" dirty="0"/>
              <a:t>The jetson is setup by flashing an OS image to an SD card, and then inserting it. Full instructions linked here.</a:t>
            </a:r>
          </a:p>
          <a:p>
            <a:r>
              <a:rPr lang="en-GB" dirty="0"/>
              <a:t>However, the Jetson does not come with ROS, so there are three methods to install it and configure it for use on the </a:t>
            </a:r>
            <a:r>
              <a:rPr lang="en-GB" dirty="0" err="1"/>
              <a:t>puzzlebot</a:t>
            </a:r>
            <a:r>
              <a:rPr lang="en-GB" dirty="0"/>
              <a:t>.</a:t>
            </a:r>
          </a:p>
          <a:p>
            <a:pPr marL="171450" indent="-171450">
              <a:buFontTx/>
              <a:buChar char="-"/>
            </a:pPr>
            <a:r>
              <a:rPr lang="en-GB" dirty="0"/>
              <a:t>Firstly, a pre-created image is available. This can be flashed onto the jetson using the same method as the standard image.</a:t>
            </a:r>
          </a:p>
          <a:p>
            <a:pPr marL="628650" lvl="1" indent="-171450">
              <a:buFontTx/>
              <a:buChar char="-"/>
            </a:pPr>
            <a:r>
              <a:rPr lang="en-GB" dirty="0"/>
              <a:t>The base image includes all the necessary programs (including ROS) for basic communication with the hacker board.</a:t>
            </a:r>
          </a:p>
          <a:p>
            <a:pPr marL="628650" lvl="1" indent="-171450">
              <a:buFontTx/>
              <a:buChar char="-"/>
            </a:pPr>
            <a:r>
              <a:rPr lang="en-GB" dirty="0"/>
              <a:t>A second version of the image also sets up OpenCV and the Pi Camera for communication with ROS</a:t>
            </a:r>
          </a:p>
          <a:p>
            <a:pPr marL="171450" indent="-171450">
              <a:buFontTx/>
              <a:buChar char="-"/>
            </a:pPr>
            <a:r>
              <a:rPr lang="en-GB" dirty="0"/>
              <a:t>Secondly, if the user already has a Jetson up and running, ROS and the required packages can be installed by running a bash script</a:t>
            </a:r>
          </a:p>
          <a:p>
            <a:pPr marL="171450" indent="-171450">
              <a:buFontTx/>
              <a:buChar char="-"/>
            </a:pPr>
            <a:r>
              <a:rPr lang="en-GB" dirty="0"/>
              <a:t>Thirdly, detailed instructions for the manual configuration of ROS on the Jetson are provided in the Puzzlebot User Manual</a:t>
            </a:r>
          </a:p>
        </p:txBody>
      </p:sp>
      <p:sp>
        <p:nvSpPr>
          <p:cNvPr id="4" name="Slide Number Placeholder 3"/>
          <p:cNvSpPr>
            <a:spLocks noGrp="1"/>
          </p:cNvSpPr>
          <p:nvPr>
            <p:ph type="sldNum" sz="quarter" idx="5"/>
          </p:nvPr>
        </p:nvSpPr>
        <p:spPr/>
        <p:txBody>
          <a:bodyPr/>
          <a:lstStyle/>
          <a:p>
            <a:fld id="{E6263D67-EF4C-8247-91B6-64C2A295C9AC}" type="slidenum">
              <a:rPr lang="en-US" smtClean="0"/>
              <a:t>12</a:t>
            </a:fld>
            <a:endParaRPr lang="en-US" dirty="0"/>
          </a:p>
        </p:txBody>
      </p:sp>
    </p:spTree>
    <p:extLst>
      <p:ext uri="{BB962C8B-B14F-4D97-AF65-F5344CB8AC3E}">
        <p14:creationId xmlns:p14="http://schemas.microsoft.com/office/powerpoint/2010/main" val="112010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ROS Master running on the Nvidia Jetson</a:t>
            </a:r>
          </a:p>
          <a:p>
            <a:pPr marL="171450" indent="-171450">
              <a:buFontTx/>
              <a:buChar char="-"/>
            </a:pPr>
            <a:r>
              <a:rPr lang="en-GB" dirty="0"/>
              <a:t>Control nodes can be built to run on the jetson or on an external PC</a:t>
            </a:r>
          </a:p>
          <a:p>
            <a:pPr marL="171450" indent="-171450">
              <a:buFontTx/>
              <a:buChar char="-"/>
            </a:pPr>
            <a:r>
              <a:rPr lang="en-GB" dirty="0"/>
              <a:t>Pros of Jetson control nodes:</a:t>
            </a:r>
          </a:p>
          <a:p>
            <a:pPr marL="628650" lvl="1" indent="-171450">
              <a:buFontTx/>
              <a:buChar char="-"/>
            </a:pPr>
            <a:r>
              <a:rPr lang="en-GB" dirty="0"/>
              <a:t>Jetson should have sufficient power to deal with most problems</a:t>
            </a:r>
          </a:p>
          <a:p>
            <a:pPr marL="628650" lvl="1" indent="-171450">
              <a:buFontTx/>
              <a:buChar char="-"/>
            </a:pPr>
            <a:r>
              <a:rPr lang="en-GB" dirty="0" err="1"/>
              <a:t>Wifi</a:t>
            </a:r>
            <a:r>
              <a:rPr lang="en-GB" dirty="0"/>
              <a:t> transmission (e.g. of images) is slow</a:t>
            </a:r>
          </a:p>
          <a:p>
            <a:pPr marL="171450" lvl="0" indent="-171450">
              <a:buFontTx/>
              <a:buChar char="-"/>
            </a:pPr>
            <a:r>
              <a:rPr lang="en-GB" dirty="0"/>
              <a:t>Pros of External compute unit control nodes:</a:t>
            </a:r>
          </a:p>
          <a:p>
            <a:pPr marL="628650" lvl="1" indent="-171450">
              <a:buFontTx/>
              <a:buChar char="-"/>
            </a:pPr>
            <a:r>
              <a:rPr lang="en-GB" dirty="0"/>
              <a:t>Easier to debug without hooking the jetson up to peripherals</a:t>
            </a:r>
          </a:p>
          <a:p>
            <a:pPr marL="628650" lvl="1" indent="-171450">
              <a:buFontTx/>
              <a:buChar char="-"/>
            </a:pPr>
            <a:r>
              <a:rPr lang="en-GB" dirty="0"/>
              <a:t>External computer can be very powerful, but still likely to be bottlenecked by wireless transmission speeds</a:t>
            </a:r>
          </a:p>
          <a:p>
            <a:pPr marL="628650" lvl="1" indent="-171450">
              <a:buFontTx/>
              <a:buChar char="-"/>
            </a:pPr>
            <a:r>
              <a:rPr lang="en-GB" dirty="0"/>
              <a:t>Ideal for high level commands</a:t>
            </a:r>
          </a:p>
          <a:p>
            <a:pPr marL="628650" lvl="1" indent="-171450">
              <a:buFontTx/>
              <a:buChar char="-"/>
            </a:pPr>
            <a:r>
              <a:rPr lang="en-GB" dirty="0"/>
              <a:t>Use of world-level vision</a:t>
            </a:r>
          </a:p>
        </p:txBody>
      </p:sp>
      <p:sp>
        <p:nvSpPr>
          <p:cNvPr id="4" name="Slide Number Placeholder 3"/>
          <p:cNvSpPr>
            <a:spLocks noGrp="1"/>
          </p:cNvSpPr>
          <p:nvPr>
            <p:ph type="sldNum" sz="quarter" idx="5"/>
          </p:nvPr>
        </p:nvSpPr>
        <p:spPr/>
        <p:txBody>
          <a:bodyPr/>
          <a:lstStyle/>
          <a:p>
            <a:fld id="{E6263D67-EF4C-8247-91B6-64C2A295C9AC}" type="slidenum">
              <a:rPr lang="en-US" smtClean="0"/>
              <a:t>13</a:t>
            </a:fld>
            <a:endParaRPr lang="en-US" dirty="0"/>
          </a:p>
        </p:txBody>
      </p:sp>
    </p:spTree>
    <p:extLst>
      <p:ext uri="{BB962C8B-B14F-4D97-AF65-F5344CB8AC3E}">
        <p14:creationId xmlns:p14="http://schemas.microsoft.com/office/powerpoint/2010/main" val="1527442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With Puzzlebot, the ROS Master runs on the </a:t>
            </a:r>
            <a:r>
              <a:rPr lang="en-GB" dirty="0" err="1"/>
              <a:t>puzzlebot</a:t>
            </a:r>
            <a:r>
              <a:rPr lang="en-GB" dirty="0"/>
              <a:t>, so the external PC must be directed to that master. </a:t>
            </a:r>
          </a:p>
          <a:p>
            <a:pPr marL="171450" indent="-171450">
              <a:buFontTx/>
              <a:buChar char="-"/>
            </a:pPr>
            <a:r>
              <a:rPr lang="en-GB" dirty="0"/>
              <a:t>This enables remote control of the </a:t>
            </a:r>
            <a:r>
              <a:rPr lang="en-GB" dirty="0" err="1"/>
              <a:t>puzzlebot</a:t>
            </a:r>
            <a:r>
              <a:rPr lang="en-GB" dirty="0"/>
              <a:t> and debugging of the Jetson code, without needing to connect the jetson to a monitor/keyboard</a:t>
            </a:r>
          </a:p>
          <a:p>
            <a:pPr marL="171450" indent="-171450">
              <a:buFontTx/>
              <a:buChar char="-"/>
            </a:pPr>
            <a:r>
              <a:rPr lang="en-GB" dirty="0"/>
              <a:t>Mention </a:t>
            </a:r>
            <a:r>
              <a:rPr lang="en-GB" dirty="0" err="1"/>
              <a:t>ROS_Hostname</a:t>
            </a:r>
            <a:r>
              <a:rPr lang="en-GB" dirty="0"/>
              <a:t> – with more devices, referring to each by IP can be confusing, so ROS hostname provides a way to give each device a name</a:t>
            </a:r>
          </a:p>
        </p:txBody>
      </p:sp>
      <p:sp>
        <p:nvSpPr>
          <p:cNvPr id="4" name="Slide Number Placeholder 3"/>
          <p:cNvSpPr>
            <a:spLocks noGrp="1"/>
          </p:cNvSpPr>
          <p:nvPr>
            <p:ph type="sldNum" sz="quarter" idx="5"/>
          </p:nvPr>
        </p:nvSpPr>
        <p:spPr/>
        <p:txBody>
          <a:bodyPr/>
          <a:lstStyle/>
          <a:p>
            <a:fld id="{E6263D67-EF4C-8247-91B6-64C2A295C9AC}" type="slidenum">
              <a:rPr lang="en-US" smtClean="0"/>
              <a:t>14</a:t>
            </a:fld>
            <a:endParaRPr lang="en-US" dirty="0"/>
          </a:p>
        </p:txBody>
      </p:sp>
    </p:spTree>
    <p:extLst>
      <p:ext uri="{BB962C8B-B14F-4D97-AF65-F5344CB8AC3E}">
        <p14:creationId xmlns:p14="http://schemas.microsoft.com/office/powerpoint/2010/main" val="1383758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For the Mexico course, the PuzzleBot will already be setup. Suggested to guide them through the setup process anyway as this will not always be the case. Click on the link, show them the etcher software</a:t>
            </a:r>
          </a:p>
          <a:p>
            <a:pPr marL="171450" indent="-171450">
              <a:buFontTx/>
              <a:buChar char="-"/>
            </a:pPr>
            <a:r>
              <a:rPr lang="en-GB" dirty="0"/>
              <a:t>The teleoperation package enables basic keyboard control by publishing messages to the </a:t>
            </a:r>
            <a:r>
              <a:rPr lang="en-GB" dirty="0" err="1"/>
              <a:t>rostopic</a:t>
            </a:r>
            <a:r>
              <a:rPr lang="en-GB" dirty="0"/>
              <a:t> package</a:t>
            </a:r>
          </a:p>
          <a:p>
            <a:pPr marL="171450" indent="-171450">
              <a:buFontTx/>
              <a:buChar char="-"/>
            </a:pPr>
            <a:r>
              <a:rPr lang="en-GB" dirty="0"/>
              <a:t>NOTE: if multiple Jetsons are to be run in the same area, they will need to have unique Network names. Suggest demonstrating how to do this.</a:t>
            </a:r>
          </a:p>
          <a:p>
            <a:pPr marL="171450" indent="-171450">
              <a:buFontTx/>
              <a:buChar char="-"/>
            </a:pPr>
            <a:r>
              <a:rPr lang="en-GB" dirty="0"/>
              <a:t>Puzzlebot72 is also the default password for the Jetson itself, so if </a:t>
            </a:r>
            <a:r>
              <a:rPr lang="en-GB" dirty="0" err="1"/>
              <a:t>sudo</a:t>
            </a:r>
            <a:r>
              <a:rPr lang="en-GB" dirty="0"/>
              <a:t> is required, that is the password</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15</a:t>
            </a:fld>
            <a:endParaRPr lang="en-US" dirty="0"/>
          </a:p>
        </p:txBody>
      </p:sp>
    </p:spTree>
    <p:extLst>
      <p:ext uri="{BB962C8B-B14F-4D97-AF65-F5344CB8AC3E}">
        <p14:creationId xmlns:p14="http://schemas.microsoft.com/office/powerpoint/2010/main" val="824762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Troubleshooting:</a:t>
            </a:r>
          </a:p>
          <a:p>
            <a:pPr marL="628650" lvl="1" indent="-171450">
              <a:buFontTx/>
              <a:buChar char="-"/>
            </a:pPr>
            <a:r>
              <a:rPr lang="en-GB" dirty="0"/>
              <a:t>If we can see the master on the external PC but not the right topics (usually just 2 or 3 topics including /</a:t>
            </a:r>
            <a:r>
              <a:rPr lang="en-GB" dirty="0" err="1"/>
              <a:t>rosout</a:t>
            </a:r>
            <a:r>
              <a:rPr lang="en-GB" dirty="0"/>
              <a:t>), there is a problem with the </a:t>
            </a:r>
            <a:r>
              <a:rPr lang="en-GB" dirty="0" err="1"/>
              <a:t>hackerboard</a:t>
            </a:r>
            <a:r>
              <a:rPr lang="en-GB" dirty="0"/>
              <a:t> communication</a:t>
            </a:r>
          </a:p>
          <a:p>
            <a:pPr marL="628650" lvl="1" indent="-171450">
              <a:buFontTx/>
              <a:buChar char="-"/>
            </a:pPr>
            <a:r>
              <a:rPr lang="en-GB" dirty="0"/>
              <a:t>The communication can be restarted with </a:t>
            </a:r>
            <a:r>
              <a:rPr lang="en-GB" dirty="0" err="1"/>
              <a:t>sudo</a:t>
            </a:r>
            <a:r>
              <a:rPr lang="en-GB" dirty="0"/>
              <a:t> </a:t>
            </a:r>
            <a:r>
              <a:rPr lang="en-GB" dirty="0" err="1"/>
              <a:t>systemctl</a:t>
            </a:r>
            <a:r>
              <a:rPr lang="en-GB" dirty="0"/>
              <a:t> restart </a:t>
            </a:r>
            <a:r>
              <a:rPr lang="en-GB" dirty="0" err="1"/>
              <a:t>puzzlebot.service</a:t>
            </a:r>
            <a:endParaRPr lang="en-GB" dirty="0"/>
          </a:p>
          <a:p>
            <a:pPr marL="628650" lvl="1" indent="-171450">
              <a:buFontTx/>
              <a:buChar char="-"/>
            </a:pPr>
            <a:r>
              <a:rPr lang="en-GB" dirty="0"/>
              <a:t>The status of the communication can be checked with </a:t>
            </a:r>
            <a:r>
              <a:rPr lang="en-GB" dirty="0" err="1"/>
              <a:t>sudo</a:t>
            </a:r>
            <a:r>
              <a:rPr lang="en-GB" dirty="0"/>
              <a:t> </a:t>
            </a:r>
            <a:r>
              <a:rPr lang="en-GB" dirty="0" err="1"/>
              <a:t>systemctl</a:t>
            </a:r>
            <a:r>
              <a:rPr lang="en-GB" dirty="0"/>
              <a:t> status </a:t>
            </a:r>
            <a:r>
              <a:rPr lang="en-GB" dirty="0" err="1"/>
              <a:t>puzzlebot.service</a:t>
            </a:r>
            <a:endParaRPr lang="en-GB" dirty="0"/>
          </a:p>
          <a:p>
            <a:pPr marL="628650" lvl="1"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16</a:t>
            </a:fld>
            <a:endParaRPr lang="en-US" dirty="0"/>
          </a:p>
        </p:txBody>
      </p:sp>
    </p:spTree>
    <p:extLst>
      <p:ext uri="{BB962C8B-B14F-4D97-AF65-F5344CB8AC3E}">
        <p14:creationId xmlns:p14="http://schemas.microsoft.com/office/powerpoint/2010/main" val="3723749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Simple sensors that require little processing power are typically connected to the hacker board, which supports sonar, line sensors, some LIDARs, and encoders out of the box. The data is then published to a ROS topic by the node which runs on the hacker board</a:t>
            </a:r>
          </a:p>
          <a:p>
            <a:pPr marL="171450" indent="-171450">
              <a:buFontTx/>
              <a:buChar char="-"/>
            </a:pPr>
            <a:r>
              <a:rPr lang="en-GB" dirty="0"/>
              <a:t>More complex sensors, such as some LIDARs or camera, are to be connected to the jetson. ROS packages to support those devices are typically made available either by their manufacturers, or by NVIDIA</a:t>
            </a:r>
          </a:p>
          <a:p>
            <a:pPr marL="171450" indent="-171450">
              <a:buFontTx/>
              <a:buChar char="-"/>
            </a:pPr>
            <a:endParaRPr lang="en-GB" dirty="0"/>
          </a:p>
          <a:p>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17</a:t>
            </a:fld>
            <a:endParaRPr lang="en-US" dirty="0"/>
          </a:p>
        </p:txBody>
      </p:sp>
    </p:spTree>
    <p:extLst>
      <p:ext uri="{BB962C8B-B14F-4D97-AF65-F5344CB8AC3E}">
        <p14:creationId xmlns:p14="http://schemas.microsoft.com/office/powerpoint/2010/main" val="151694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18</a:t>
            </a:fld>
            <a:endParaRPr lang="en-US" dirty="0"/>
          </a:p>
        </p:txBody>
      </p:sp>
    </p:spTree>
    <p:extLst>
      <p:ext uri="{BB962C8B-B14F-4D97-AF65-F5344CB8AC3E}">
        <p14:creationId xmlns:p14="http://schemas.microsoft.com/office/powerpoint/2010/main" val="296912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Firstly, the robot should be made to drive in a square simply by sending commands on /cmd_vel for specific amounts of time, as was done with the simulator on day 1</a:t>
            </a:r>
          </a:p>
          <a:p>
            <a:pPr marL="171450" indent="-171450">
              <a:buFontTx/>
              <a:buChar char="-"/>
            </a:pPr>
            <a:r>
              <a:rPr lang="en-GB" dirty="0"/>
              <a:t>Secondly, a pair of P/PI/PID controllers should be added to control the forward speed and angle. Integrate </a:t>
            </a:r>
            <a:r>
              <a:rPr lang="en-GB" dirty="0" err="1"/>
              <a:t>wr</a:t>
            </a:r>
            <a:r>
              <a:rPr lang="en-GB" dirty="0"/>
              <a:t> and </a:t>
            </a:r>
            <a:r>
              <a:rPr lang="en-GB" dirty="0" err="1"/>
              <a:t>wl</a:t>
            </a:r>
            <a:r>
              <a:rPr lang="en-GB" dirty="0"/>
              <a:t>, work out the distance and angle of the robot, and then use them as error inputs to the controllers</a:t>
            </a:r>
          </a:p>
          <a:p>
            <a:pPr marL="171450" indent="-171450">
              <a:buFontTx/>
              <a:buChar char="-"/>
            </a:pPr>
            <a:r>
              <a:rPr lang="en-GB" dirty="0"/>
              <a:t>This figure shows the suggested structure of the controller node</a:t>
            </a:r>
          </a:p>
          <a:p>
            <a:pPr marL="171450" indent="-171450">
              <a:buFontTx/>
              <a:buChar char="-"/>
            </a:pPr>
            <a:r>
              <a:rPr lang="en-GB" dirty="0"/>
              <a:t>A loop such as this could be implemented either on  the jetson or a remote PC. However, here we shall be implementing it on the Jetson as future code will depend on this and will need to be on the Jetson</a:t>
            </a:r>
          </a:p>
          <a:p>
            <a:pPr marL="171450" indent="-171450">
              <a:buFontTx/>
              <a:buChar char="-"/>
            </a:pPr>
            <a:r>
              <a:rPr lang="en-GB" dirty="0"/>
              <a:t>Now we should have a basic navigation algorithm, based on dead-reckoning localisation. </a:t>
            </a:r>
          </a:p>
        </p:txBody>
      </p:sp>
      <p:sp>
        <p:nvSpPr>
          <p:cNvPr id="4" name="Slide Number Placeholder 3"/>
          <p:cNvSpPr>
            <a:spLocks noGrp="1"/>
          </p:cNvSpPr>
          <p:nvPr>
            <p:ph type="sldNum" sz="quarter" idx="5"/>
          </p:nvPr>
        </p:nvSpPr>
        <p:spPr/>
        <p:txBody>
          <a:bodyPr/>
          <a:lstStyle/>
          <a:p>
            <a:fld id="{E6263D67-EF4C-8247-91B6-64C2A295C9AC}" type="slidenum">
              <a:rPr lang="en-US" smtClean="0"/>
              <a:t>19</a:t>
            </a:fld>
            <a:endParaRPr lang="en-US" dirty="0"/>
          </a:p>
        </p:txBody>
      </p:sp>
    </p:spTree>
    <p:extLst>
      <p:ext uri="{BB962C8B-B14F-4D97-AF65-F5344CB8AC3E}">
        <p14:creationId xmlns:p14="http://schemas.microsoft.com/office/powerpoint/2010/main" val="2690504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This setup currently only has one node, however we may require multiple</a:t>
            </a:r>
          </a:p>
          <a:p>
            <a:pPr marL="171450" indent="-171450">
              <a:buFontTx/>
              <a:buChar char="-"/>
            </a:pPr>
            <a:r>
              <a:rPr lang="en-GB" dirty="0"/>
              <a:t>Also, it is useful to be able to edit the PID parameters from a config file.</a:t>
            </a:r>
          </a:p>
          <a:p>
            <a:pPr marL="628650" lvl="1" indent="-171450">
              <a:buFontTx/>
              <a:buChar char="-"/>
            </a:pPr>
            <a:r>
              <a:rPr lang="en-GB" dirty="0"/>
              <a:t>Easier to navigate on an external PC</a:t>
            </a:r>
          </a:p>
          <a:p>
            <a:pPr marL="628650" lvl="1" indent="-171450">
              <a:buFontTx/>
              <a:buChar char="-"/>
            </a:pPr>
            <a:r>
              <a:rPr lang="en-GB" dirty="0"/>
              <a:t>When using </a:t>
            </a:r>
            <a:r>
              <a:rPr lang="en-GB" dirty="0" err="1"/>
              <a:t>c++</a:t>
            </a:r>
            <a:r>
              <a:rPr lang="en-GB" dirty="0"/>
              <a:t>, we have to call </a:t>
            </a:r>
            <a:r>
              <a:rPr lang="en-GB" dirty="0" err="1"/>
              <a:t>catkin_make</a:t>
            </a:r>
            <a:r>
              <a:rPr lang="en-GB" dirty="0"/>
              <a:t> every time we modify the source files, which is time-consuming when tuning things such as PID parameters. Storing these parameters in a config file removes this step</a:t>
            </a:r>
          </a:p>
          <a:p>
            <a:pPr marL="628650" lvl="1" indent="-171450">
              <a:buFontTx/>
              <a:buChar char="-"/>
            </a:pPr>
            <a:r>
              <a:rPr lang="en-GB" dirty="0"/>
              <a:t>Multiple nodes can access the same shared parameters</a:t>
            </a:r>
          </a:p>
        </p:txBody>
      </p:sp>
      <p:sp>
        <p:nvSpPr>
          <p:cNvPr id="4" name="Slide Number Placeholder 3"/>
          <p:cNvSpPr>
            <a:spLocks noGrp="1"/>
          </p:cNvSpPr>
          <p:nvPr>
            <p:ph type="sldNum" sz="quarter" idx="5"/>
          </p:nvPr>
        </p:nvSpPr>
        <p:spPr/>
        <p:txBody>
          <a:bodyPr/>
          <a:lstStyle/>
          <a:p>
            <a:fld id="{E6263D67-EF4C-8247-91B6-64C2A295C9AC}" type="slidenum">
              <a:rPr lang="en-US" smtClean="0"/>
              <a:t>20</a:t>
            </a:fld>
            <a:endParaRPr lang="en-US" dirty="0"/>
          </a:p>
        </p:txBody>
      </p:sp>
    </p:spTree>
    <p:extLst>
      <p:ext uri="{BB962C8B-B14F-4D97-AF65-F5344CB8AC3E}">
        <p14:creationId xmlns:p14="http://schemas.microsoft.com/office/powerpoint/2010/main" val="3849453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Now to tune the PID loop, the robot will need to be on the ground, so disconnect</a:t>
            </a:r>
          </a:p>
        </p:txBody>
      </p:sp>
      <p:sp>
        <p:nvSpPr>
          <p:cNvPr id="4" name="Slide Number Placeholder 3"/>
          <p:cNvSpPr>
            <a:spLocks noGrp="1"/>
          </p:cNvSpPr>
          <p:nvPr>
            <p:ph type="sldNum" sz="quarter" idx="5"/>
          </p:nvPr>
        </p:nvSpPr>
        <p:spPr/>
        <p:txBody>
          <a:bodyPr/>
          <a:lstStyle/>
          <a:p>
            <a:fld id="{E6263D67-EF4C-8247-91B6-64C2A295C9AC}" type="slidenum">
              <a:rPr lang="en-US" smtClean="0"/>
              <a:t>21</a:t>
            </a:fld>
            <a:endParaRPr lang="en-US" dirty="0"/>
          </a:p>
        </p:txBody>
      </p:sp>
    </p:spTree>
    <p:extLst>
      <p:ext uri="{BB962C8B-B14F-4D97-AF65-F5344CB8AC3E}">
        <p14:creationId xmlns:p14="http://schemas.microsoft.com/office/powerpoint/2010/main" val="196634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a:t>
            </a:fld>
            <a:endParaRPr lang="en-US"/>
          </a:p>
        </p:txBody>
      </p:sp>
    </p:spTree>
    <p:extLst>
      <p:ext uri="{BB962C8B-B14F-4D97-AF65-F5344CB8AC3E}">
        <p14:creationId xmlns:p14="http://schemas.microsoft.com/office/powerpoint/2010/main" val="3702422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5</a:t>
            </a:fld>
            <a:endParaRPr lang="en-US"/>
          </a:p>
        </p:txBody>
      </p:sp>
    </p:spTree>
    <p:extLst>
      <p:ext uri="{BB962C8B-B14F-4D97-AF65-F5344CB8AC3E}">
        <p14:creationId xmlns:p14="http://schemas.microsoft.com/office/powerpoint/2010/main" val="350394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Here is a basic block diagram of the </a:t>
            </a:r>
            <a:r>
              <a:rPr lang="en-GB" dirty="0" err="1"/>
              <a:t>puzzlebot</a:t>
            </a:r>
            <a:endParaRPr lang="en-GB"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Power can be provided via a USB power bank or an external 5V power supply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High level control algorithms are programmed in the high level compute unit, and control signals can be communicated to the robot via </a:t>
            </a:r>
            <a:r>
              <a:rPr lang="en-GB" dirty="0" err="1"/>
              <a:t>WiFi</a:t>
            </a:r>
            <a:r>
              <a:rPr lang="en-GB" dirty="0"/>
              <a:t> or USB Serial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Low level – </a:t>
            </a:r>
            <a:r>
              <a:rPr lang="en-GB" dirty="0" err="1"/>
              <a:t>realtime</a:t>
            </a:r>
            <a:r>
              <a:rPr lang="en-GB" dirty="0"/>
              <a:t> – on the Hacker Board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High level – AI – Real-time not necessary</a:t>
            </a:r>
          </a:p>
        </p:txBody>
      </p:sp>
      <p:sp>
        <p:nvSpPr>
          <p:cNvPr id="4" name="Slide Number Placeholder 3"/>
          <p:cNvSpPr>
            <a:spLocks noGrp="1"/>
          </p:cNvSpPr>
          <p:nvPr>
            <p:ph type="sldNum" sz="quarter" idx="5"/>
          </p:nvPr>
        </p:nvSpPr>
        <p:spPr/>
        <p:txBody>
          <a:bodyPr/>
          <a:lstStyle/>
          <a:p>
            <a:fld id="{E6263D67-EF4C-8247-91B6-64C2A295C9AC}" type="slidenum">
              <a:rPr lang="en-US" smtClean="0"/>
              <a:t>6</a:t>
            </a:fld>
            <a:endParaRPr lang="en-US" dirty="0"/>
          </a:p>
        </p:txBody>
      </p:sp>
    </p:spTree>
    <p:extLst>
      <p:ext uri="{BB962C8B-B14F-4D97-AF65-F5344CB8AC3E}">
        <p14:creationId xmlns:p14="http://schemas.microsoft.com/office/powerpoint/2010/main" val="227244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Note: Mexico course has V1, but the new robots will be V2</a:t>
            </a:r>
          </a:p>
          <a:p>
            <a:pPr marL="171450" indent="-171450">
              <a:buFontTx/>
              <a:buChar char="-"/>
            </a:pPr>
            <a:r>
              <a:rPr lang="en-GB" dirty="0"/>
              <a:t>For control of low level, low power components such as motors and encoders</a:t>
            </a:r>
          </a:p>
          <a:p>
            <a:pPr marL="171450" indent="-171450">
              <a:buFontTx/>
              <a:buChar char="-"/>
            </a:pPr>
            <a:r>
              <a:rPr lang="en-GB" dirty="0"/>
              <a:t>DC-DC convertor provides the voltages necessary for all onboard components</a:t>
            </a:r>
          </a:p>
          <a:p>
            <a:pPr marL="171450" indent="-171450">
              <a:buFontTx/>
              <a:buChar char="-"/>
            </a:pPr>
            <a:r>
              <a:rPr lang="en-GB" dirty="0"/>
              <a:t>Screen by default displays information such as motor speeds, sonar distance, and connection details</a:t>
            </a:r>
          </a:p>
        </p:txBody>
      </p:sp>
      <p:sp>
        <p:nvSpPr>
          <p:cNvPr id="4" name="Slide Number Placeholder 3"/>
          <p:cNvSpPr>
            <a:spLocks noGrp="1"/>
          </p:cNvSpPr>
          <p:nvPr>
            <p:ph type="sldNum" sz="quarter" idx="5"/>
          </p:nvPr>
        </p:nvSpPr>
        <p:spPr/>
        <p:txBody>
          <a:bodyPr/>
          <a:lstStyle/>
          <a:p>
            <a:fld id="{E6263D67-EF4C-8247-91B6-64C2A295C9AC}" type="slidenum">
              <a:rPr lang="en-US" smtClean="0"/>
              <a:t>7</a:t>
            </a:fld>
            <a:endParaRPr lang="en-US" dirty="0"/>
          </a:p>
        </p:txBody>
      </p:sp>
    </p:spTree>
    <p:extLst>
      <p:ext uri="{BB962C8B-B14F-4D97-AF65-F5344CB8AC3E}">
        <p14:creationId xmlns:p14="http://schemas.microsoft.com/office/powerpoint/2010/main" val="3401566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Standalone Configuration: </a:t>
            </a:r>
          </a:p>
          <a:p>
            <a:pPr marL="628650" lvl="1" indent="-171450">
              <a:buFontTx/>
              <a:buChar char="-"/>
            </a:pPr>
            <a:r>
              <a:rPr lang="en-GB" dirty="0"/>
              <a:t>The Hacker Board is programmed directly, making use of the provided libraries to interface with other hardware</a:t>
            </a:r>
          </a:p>
          <a:p>
            <a:pPr marL="628650" lvl="1" indent="-171450">
              <a:buFontTx/>
              <a:buChar char="-"/>
            </a:pPr>
            <a:r>
              <a:rPr lang="en-GB" dirty="0"/>
              <a:t>This is done using Arduino because it is very popular, however other options (such as </a:t>
            </a:r>
            <a:r>
              <a:rPr lang="en-GB" dirty="0" err="1"/>
              <a:t>Espressif’s</a:t>
            </a:r>
            <a:r>
              <a:rPr lang="en-GB" dirty="0"/>
              <a:t> system)</a:t>
            </a:r>
          </a:p>
          <a:p>
            <a:pPr marL="171450" indent="-171450">
              <a:buFontTx/>
              <a:buChar char="-"/>
            </a:pPr>
            <a:r>
              <a:rPr lang="en-GB" b="0" dirty="0"/>
              <a:t>External-control Configuration: C</a:t>
            </a:r>
            <a:r>
              <a:rPr lang="en-GB" dirty="0"/>
              <a:t>ontrol is provided by an external computer, with communication achieved via </a:t>
            </a:r>
            <a:r>
              <a:rPr lang="en-GB" dirty="0" err="1"/>
              <a:t>WiFi</a:t>
            </a:r>
            <a:r>
              <a:rPr lang="en-GB" dirty="0"/>
              <a:t> or Serial.</a:t>
            </a:r>
          </a:p>
          <a:p>
            <a:pPr marL="628650" lvl="1" indent="-171450">
              <a:buFontTx/>
              <a:buChar char="-"/>
            </a:pPr>
            <a:r>
              <a:rPr lang="en-GB" dirty="0"/>
              <a:t>All the low level interaction with peripherals is abstracted away</a:t>
            </a:r>
          </a:p>
          <a:p>
            <a:pPr marL="628650" lvl="1" indent="-171450">
              <a:buFontTx/>
              <a:buChar char="-"/>
            </a:pPr>
            <a:r>
              <a:rPr lang="en-GB" dirty="0"/>
              <a:t>Control algorithms can therefore be tested and implemented with ease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Simple controls can be sent from a webpage, and more complex algorithms can be implemented in MATLAB or </a:t>
            </a:r>
            <a:r>
              <a:rPr lang="en-US" dirty="0" err="1"/>
              <a:t>labView</a:t>
            </a:r>
            <a:r>
              <a:rPr lang="en-US" dirty="0"/>
              <a:t> (python coming soon). MATLAB (and soon python) feature simulations of the </a:t>
            </a:r>
            <a:r>
              <a:rPr lang="en-US" dirty="0" err="1"/>
              <a:t>puzzlebot</a:t>
            </a:r>
            <a:r>
              <a:rPr lang="en-US" dirty="0"/>
              <a:t>, enabling algorithms to be tested before being implemented on the real robot.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this course, the external compute unit will be the NVIDIA Jetson Nano. Combined with the raspberry pi camera, this setup enables basic control such as line following along with the use of AI for object recognition and identification.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well as communicating with the </a:t>
            </a:r>
            <a:r>
              <a:rPr lang="en-US" dirty="0" err="1"/>
              <a:t>hackerboard</a:t>
            </a:r>
            <a:r>
              <a:rPr lang="en-US" dirty="0"/>
              <a:t> using ROS, the jetson can communicate with an external PC to receive commands, and could be configured to communicate with other robots for multi-agent control</a:t>
            </a:r>
          </a:p>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8</a:t>
            </a:fld>
            <a:endParaRPr lang="en-US"/>
          </a:p>
        </p:txBody>
      </p:sp>
    </p:spTree>
    <p:extLst>
      <p:ext uri="{BB962C8B-B14F-4D97-AF65-F5344CB8AC3E}">
        <p14:creationId xmlns:p14="http://schemas.microsoft.com/office/powerpoint/2010/main" val="3482294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Explain functionality of webpage, how to control wheels and read speed, that it can be used to test the hardware and debug problems</a:t>
            </a:r>
          </a:p>
          <a:p>
            <a:pPr marL="171450" indent="-171450">
              <a:buFontTx/>
              <a:buChar char="-"/>
            </a:pPr>
            <a:r>
              <a:rPr lang="en-GB" dirty="0"/>
              <a:t>Mini Task</a:t>
            </a:r>
          </a:p>
          <a:p>
            <a:pPr marL="628650" lvl="1" indent="-171450">
              <a:buFontTx/>
              <a:buChar char="-"/>
            </a:pPr>
            <a:r>
              <a:rPr lang="en-GB" dirty="0"/>
              <a:t>Navigate to the webpage</a:t>
            </a:r>
          </a:p>
          <a:p>
            <a:pPr marL="628650" lvl="1" indent="-171450">
              <a:buFontTx/>
              <a:buChar char="-"/>
            </a:pPr>
            <a:r>
              <a:rPr lang="en-GB" dirty="0"/>
              <a:t>Read the speed of the wheels (by manually rotating them)</a:t>
            </a:r>
          </a:p>
          <a:p>
            <a:pPr marL="628650" lvl="1" indent="-171450">
              <a:buFontTx/>
              <a:buChar char="-"/>
            </a:pPr>
            <a:r>
              <a:rPr lang="en-GB" dirty="0"/>
              <a:t>Set the speed of the wheels</a:t>
            </a:r>
          </a:p>
          <a:p>
            <a:pPr marL="171450" lvl="0" indent="-171450">
              <a:buFontTx/>
              <a:buChar char="-"/>
            </a:pPr>
            <a:r>
              <a:rPr lang="en-GB" dirty="0"/>
              <a:t>Robot Should be lifted off the ground</a:t>
            </a:r>
          </a:p>
        </p:txBody>
      </p:sp>
      <p:sp>
        <p:nvSpPr>
          <p:cNvPr id="4" name="Slide Number Placeholder 3"/>
          <p:cNvSpPr>
            <a:spLocks noGrp="1"/>
          </p:cNvSpPr>
          <p:nvPr>
            <p:ph type="sldNum" sz="quarter" idx="5"/>
          </p:nvPr>
        </p:nvSpPr>
        <p:spPr/>
        <p:txBody>
          <a:bodyPr/>
          <a:lstStyle/>
          <a:p>
            <a:fld id="{E6263D67-EF4C-8247-91B6-64C2A295C9AC}" type="slidenum">
              <a:rPr lang="en-US" smtClean="0"/>
              <a:t>9</a:t>
            </a:fld>
            <a:endParaRPr lang="en-US"/>
          </a:p>
        </p:txBody>
      </p:sp>
    </p:spTree>
    <p:extLst>
      <p:ext uri="{BB962C8B-B14F-4D97-AF65-F5344CB8AC3E}">
        <p14:creationId xmlns:p14="http://schemas.microsoft.com/office/powerpoint/2010/main" val="3203573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This file allows the parameters of the firmware to be set by the user.</a:t>
            </a:r>
          </a:p>
          <a:p>
            <a:pPr marL="171450" indent="-171450">
              <a:buFontTx/>
              <a:buChar char="-"/>
            </a:pPr>
            <a:r>
              <a:rPr lang="en-GB" dirty="0"/>
              <a:t>3 Control modes </a:t>
            </a:r>
          </a:p>
          <a:p>
            <a:pPr marL="628650" lvl="1" indent="-171450">
              <a:buFontTx/>
              <a:buChar char="-"/>
            </a:pPr>
            <a:r>
              <a:rPr lang="en-GB" dirty="0"/>
              <a:t>1 – Send v and </a:t>
            </a:r>
            <a:r>
              <a:rPr lang="el-GR" dirty="0"/>
              <a:t>ω</a:t>
            </a:r>
            <a:r>
              <a:rPr lang="en-GB" dirty="0"/>
              <a:t>, the linear and angular velocities of the whole robot</a:t>
            </a:r>
          </a:p>
          <a:p>
            <a:pPr marL="628650" lvl="1" indent="-171450">
              <a:buFontTx/>
              <a:buChar char="-"/>
            </a:pPr>
            <a:r>
              <a:rPr lang="en-GB" dirty="0"/>
              <a:t>2 - Send </a:t>
            </a:r>
            <a:r>
              <a:rPr lang="el-GR" dirty="0"/>
              <a:t>ω</a:t>
            </a:r>
            <a:r>
              <a:rPr lang="en-GB" dirty="0"/>
              <a:t>r and </a:t>
            </a:r>
            <a:r>
              <a:rPr lang="el-GR" dirty="0"/>
              <a:t>ω</a:t>
            </a:r>
            <a:r>
              <a:rPr lang="en-GB" dirty="0"/>
              <a:t>l, the velocities of the left and right wheels</a:t>
            </a:r>
          </a:p>
          <a:p>
            <a:pPr marL="628650" lvl="1" indent="-171450">
              <a:buFontTx/>
              <a:buChar char="-"/>
            </a:pPr>
            <a:r>
              <a:rPr lang="en-GB" dirty="0"/>
              <a:t>3 – Send </a:t>
            </a:r>
            <a:r>
              <a:rPr lang="en-GB" dirty="0" err="1"/>
              <a:t>pwmr</a:t>
            </a:r>
            <a:r>
              <a:rPr lang="en-GB" dirty="0"/>
              <a:t> and </a:t>
            </a:r>
            <a:r>
              <a:rPr lang="en-GB" dirty="0" err="1"/>
              <a:t>pwml</a:t>
            </a:r>
            <a:r>
              <a:rPr lang="en-GB" dirty="0"/>
              <a:t>, the </a:t>
            </a:r>
            <a:r>
              <a:rPr lang="en-GB" dirty="0" err="1"/>
              <a:t>pwm</a:t>
            </a:r>
            <a:r>
              <a:rPr lang="en-GB" dirty="0"/>
              <a:t> values for the left and right motors (between 0 and 1)</a:t>
            </a:r>
          </a:p>
          <a:p>
            <a:pPr marL="171450" indent="-171450">
              <a:buFontTx/>
              <a:buChar char="-"/>
            </a:pPr>
            <a:r>
              <a:rPr lang="en-GB" dirty="0"/>
              <a:t>Other key Parameters:</a:t>
            </a:r>
          </a:p>
          <a:p>
            <a:pPr marL="628650" lvl="1" indent="-171450">
              <a:buFontTx/>
              <a:buChar char="-"/>
            </a:pPr>
            <a:r>
              <a:rPr lang="en-GB" dirty="0"/>
              <a:t>Robot geometry</a:t>
            </a:r>
          </a:p>
          <a:p>
            <a:pPr marL="628650" lvl="1" indent="-171450">
              <a:buFontTx/>
              <a:buChar char="-"/>
            </a:pPr>
            <a:r>
              <a:rPr lang="en-GB" dirty="0"/>
              <a:t>Pins for hardware (do not need changing except between hacker-board updates)</a:t>
            </a:r>
          </a:p>
          <a:p>
            <a:pPr marL="628650" lvl="1" indent="-171450">
              <a:buFontTx/>
              <a:buChar char="-"/>
            </a:pPr>
            <a:r>
              <a:rPr lang="en-GB" dirty="0"/>
              <a:t>PID constants for the internal controllers (explain that control modes 1 and 2 use an internal PID controller to set the PWM sent to the motor)</a:t>
            </a:r>
          </a:p>
          <a:p>
            <a:pPr marL="628650" lvl="1" indent="-171450">
              <a:buFontTx/>
              <a:buChar char="-"/>
            </a:pPr>
            <a:r>
              <a:rPr lang="en-GB" dirty="0"/>
              <a:t>Webpage parameters </a:t>
            </a:r>
          </a:p>
          <a:p>
            <a:pPr marL="628650" lvl="1" indent="-171450">
              <a:buFontTx/>
              <a:buChar char="-"/>
            </a:pPr>
            <a:r>
              <a:rPr lang="en-GB" dirty="0"/>
              <a:t>Activation values for hardware and software features (such as ROS/sonar/Lidar/etc)</a:t>
            </a:r>
          </a:p>
          <a:p>
            <a:pPr marL="171450" lvl="0" indent="-171450">
              <a:buFontTx/>
              <a:buChar char="-"/>
            </a:pPr>
            <a:r>
              <a:rPr lang="en-GB" dirty="0"/>
              <a:t>For the change to take effect, click “upload to robot”, and then “restart robot”</a:t>
            </a:r>
          </a:p>
          <a:p>
            <a:pPr marL="171450" lvl="0" indent="-171450">
              <a:buFontTx/>
              <a:buChar char="-"/>
            </a:pPr>
            <a:r>
              <a:rPr lang="en-GB" dirty="0"/>
              <a:t>For today’s activity:</a:t>
            </a:r>
          </a:p>
          <a:p>
            <a:pPr marL="628650" lvl="1" indent="-171450">
              <a:buFontTx/>
              <a:buChar char="-"/>
            </a:pPr>
            <a:r>
              <a:rPr lang="en-GB" dirty="0"/>
              <a:t>Ensure the control input is set to type 2</a:t>
            </a:r>
          </a:p>
          <a:p>
            <a:pPr marL="628650" lvl="1" indent="-171450">
              <a:buFontTx/>
              <a:buChar char="-"/>
            </a:pPr>
            <a:r>
              <a:rPr lang="en-GB" dirty="0"/>
              <a:t>Return to the main webpage and check if the controllers are working correctly by commanding the wheels to move. </a:t>
            </a:r>
          </a:p>
          <a:p>
            <a:pPr marL="628650" lvl="1" indent="-171450">
              <a:buFontTx/>
              <a:buChar char="-"/>
            </a:pPr>
            <a:r>
              <a:rPr lang="en-GB" dirty="0"/>
              <a:t>If the wheels immediately accelerate to full speed, there is a sign issue. Try changing the sign of the motor, encoder, or both.</a:t>
            </a:r>
          </a:p>
          <a:p>
            <a:pPr marL="628650" lvl="1" indent="-171450">
              <a:buFontTx/>
              <a:buChar char="-"/>
            </a:pPr>
            <a:r>
              <a:rPr lang="en-GB" dirty="0"/>
              <a:t>Now set the control input to type 1</a:t>
            </a:r>
          </a:p>
          <a:p>
            <a:pPr marL="628650" lvl="1" indent="-171450">
              <a:buFontTx/>
              <a:buChar char="-"/>
            </a:pPr>
            <a:r>
              <a:rPr lang="en-GB" dirty="0"/>
              <a:t>Ensure the wheelbase is set to 0.19</a:t>
            </a:r>
          </a:p>
          <a:p>
            <a:pPr marL="628650" lvl="1" indent="-171450">
              <a:buFontTx/>
              <a:buChar char="-"/>
            </a:pPr>
            <a:r>
              <a:rPr lang="en-GB" dirty="0"/>
              <a:t>Ensure that ROS is turned on</a:t>
            </a:r>
          </a:p>
          <a:p>
            <a:pPr marL="628650" lvl="1"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10</a:t>
            </a:fld>
            <a:endParaRPr lang="en-US"/>
          </a:p>
        </p:txBody>
      </p:sp>
    </p:spTree>
    <p:extLst>
      <p:ext uri="{BB962C8B-B14F-4D97-AF65-F5344CB8AC3E}">
        <p14:creationId xmlns:p14="http://schemas.microsoft.com/office/powerpoint/2010/main" val="1413866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Designed for AI applications, but also featuring hardware and software which enables easy communication with the </a:t>
            </a:r>
            <a:r>
              <a:rPr lang="en-GB" dirty="0" err="1"/>
              <a:t>puzzlebot</a:t>
            </a:r>
            <a:endParaRPr lang="en-GB" dirty="0"/>
          </a:p>
          <a:p>
            <a:pPr marL="171450" indent="-171450">
              <a:buFontTx/>
              <a:buChar char="-"/>
            </a:pPr>
            <a:r>
              <a:rPr lang="en-GB" dirty="0"/>
              <a:t>It can be interfaced with like a PC for the writing and debugging of code. Once the code is written, it commands to run the code can be sent remotely such that the robot can move freely</a:t>
            </a:r>
          </a:p>
          <a:p>
            <a:pPr marL="171450" indent="-171450">
              <a:buFontTx/>
              <a:buChar char="-"/>
            </a:pPr>
            <a:r>
              <a:rPr lang="en-GB" dirty="0"/>
              <a:t>The operating system is an NVIDIA-modified version of ubuntu 18.04, which comes with a selection of useful tools for robotics and AI, such as OpenCV, pre-installed</a:t>
            </a:r>
          </a:p>
          <a:p>
            <a:pPr marL="171450" indent="-171450">
              <a:buFontTx/>
              <a:buChar char="-"/>
            </a:pPr>
            <a:r>
              <a:rPr lang="en-GB" dirty="0"/>
              <a:t>The OS is loaded onto an SD card from an external computer, which is then inserted into the Jetson</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11</a:t>
            </a:fld>
            <a:endParaRPr lang="en-US" dirty="0"/>
          </a:p>
        </p:txBody>
      </p:sp>
    </p:spTree>
    <p:extLst>
      <p:ext uri="{BB962C8B-B14F-4D97-AF65-F5344CB8AC3E}">
        <p14:creationId xmlns:p14="http://schemas.microsoft.com/office/powerpoint/2010/main" val="49097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70CE-0A0D-6D40-8FCD-E1F149BF33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1C33B5-FDF7-484A-8A31-419E865C7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46B461-E64C-C24D-B6DA-22B89CD7279A}"/>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74248CE0-B424-134C-8B2C-C247780D990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EC3678-CB39-434B-BF40-46E39D0F8216}"/>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307561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F41E-7E24-D846-A77B-39C6A13EE59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02065-D8A6-3542-AB46-9F8F8B689C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DBC4A6-0C4D-E84C-B47D-7B08AA0C9C92}"/>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3AD514E1-D6C0-CE46-BCC7-033235ED4D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C954663-ABB1-B44F-A9D8-6C747B62FFB4}"/>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7202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8B16-7ADE-E24B-8AA4-9FCEC67D9D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C41A38-35E2-4E49-B157-A68B979815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CFDBAE-EFB1-5442-8CBA-04F58618E5A2}"/>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7BD284BE-4158-1243-927D-C7E2B899F87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637959D-1A04-0E43-9AE8-2173DDD3DE86}"/>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42318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52C-2265-8143-B1C3-1FCDAC567864}"/>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1C19811-D73D-5A4B-B1CE-EE52DE2C53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C197F4-FD20-E743-9FC4-E4E1E34D58EB}"/>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2CD0A2AB-3AA0-DE47-ABF7-374AB30DB1F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E27A68B-E225-B049-B94C-073CABB95742}"/>
              </a:ext>
            </a:extLst>
          </p:cNvPr>
          <p:cNvSpPr>
            <a:spLocks noGrp="1"/>
          </p:cNvSpPr>
          <p:nvPr>
            <p:ph type="sldNum" sz="quarter" idx="12"/>
          </p:nvPr>
        </p:nvSpPr>
        <p:spPr/>
        <p:txBody>
          <a:bodyPr/>
          <a:lstStyle/>
          <a:p>
            <a:fld id="{02D2CB76-0D67-49F2-BB09-FA7C973C6F11}" type="slidenum">
              <a:rPr lang="en-GB" smtClean="0"/>
              <a:t>‹#›</a:t>
            </a:fld>
            <a:endParaRPr lang="en-GB" dirty="0"/>
          </a:p>
        </p:txBody>
      </p:sp>
      <p:pic>
        <p:nvPicPr>
          <p:cNvPr id="8" name="Picture 7" descr="Logo&#10;&#10;Description automatically generated with low confidence">
            <a:extLst>
              <a:ext uri="{FF2B5EF4-FFF2-40B4-BE49-F238E27FC236}">
                <a16:creationId xmlns:a16="http://schemas.microsoft.com/office/drawing/2014/main" id="{FCD62DB1-90A5-6A42-909B-AA6118884116}"/>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36D26BBA-431E-C54A-91BA-B21A316DCCB6}"/>
              </a:ext>
            </a:extLst>
          </p:cNvPr>
          <p:cNvPicPr>
            <a:picLocks noChangeAspect="1"/>
          </p:cNvPicPr>
          <p:nvPr userDrawn="1"/>
        </p:nvPicPr>
        <p:blipFill rotWithShape="1">
          <a:blip r:embed="rId3">
            <a:alphaModFix amt="45000"/>
            <a:extLst>
              <a:ext uri="{28A0092B-C50C-407E-A947-70E740481C1C}">
                <a14:useLocalDpi xmlns:a14="http://schemas.microsoft.com/office/drawing/2010/main" val="0"/>
              </a:ext>
            </a:extLst>
          </a:blip>
          <a:srcRect t="27725" b="38598"/>
          <a:stretch/>
        </p:blipFill>
        <p:spPr>
          <a:xfrm>
            <a:off x="9358884" y="363655"/>
            <a:ext cx="2032000" cy="684325"/>
          </a:xfrm>
          <a:prstGeom prst="rect">
            <a:avLst/>
          </a:prstGeom>
        </p:spPr>
      </p:pic>
      <p:pic>
        <p:nvPicPr>
          <p:cNvPr id="16" name="Picture 15" descr="Text&#10;&#10;Description automatically generated">
            <a:extLst>
              <a:ext uri="{FF2B5EF4-FFF2-40B4-BE49-F238E27FC236}">
                <a16:creationId xmlns:a16="http://schemas.microsoft.com/office/drawing/2014/main" id="{26936CBD-8E4F-8C48-AD08-4E2BC91D4FC8}"/>
              </a:ext>
            </a:extLst>
          </p:cNvPr>
          <p:cNvPicPr>
            <a:picLocks noChangeAspect="1"/>
          </p:cNvPicPr>
          <p:nvPr userDrawn="1"/>
        </p:nvPicPr>
        <p:blipFill>
          <a:blip r:embed="rId4">
            <a:alphaModFix amt="45000"/>
            <a:extLst>
              <a:ext uri="{28A0092B-C50C-407E-A947-70E740481C1C}">
                <a14:useLocalDpi xmlns:a14="http://schemas.microsoft.com/office/drawing/2010/main" val="0"/>
              </a:ext>
            </a:extLst>
          </a:blip>
          <a:stretch>
            <a:fillRect/>
          </a:stretch>
        </p:blipFill>
        <p:spPr>
          <a:xfrm>
            <a:off x="204470" y="363656"/>
            <a:ext cx="1291844" cy="1331350"/>
          </a:xfrm>
          <a:prstGeom prst="rect">
            <a:avLst/>
          </a:prstGeom>
        </p:spPr>
      </p:pic>
    </p:spTree>
    <p:extLst>
      <p:ext uri="{BB962C8B-B14F-4D97-AF65-F5344CB8AC3E}">
        <p14:creationId xmlns:p14="http://schemas.microsoft.com/office/powerpoint/2010/main" val="353732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4A4E-2F30-374A-ABA5-A099A64DDA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CF437F-5BAC-7046-B075-389BC3368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7703E7-C9E8-3140-8D37-7F4FC71541C6}"/>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2FB5A6CE-4EB2-224C-B8BB-71317297101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5AF06BD-3D05-164E-AE29-7C48612FBACC}"/>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222413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D41-FEB3-F54A-9C69-FB87270BC1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55EB6F-1BC4-3D40-9A86-2A7074297C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C2342A-A667-A548-85BD-96B7DCEDB3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112ACB-68BE-AB4E-BD79-6D180DF3C82C}"/>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6" name="Footer Placeholder 5">
            <a:extLst>
              <a:ext uri="{FF2B5EF4-FFF2-40B4-BE49-F238E27FC236}">
                <a16:creationId xmlns:a16="http://schemas.microsoft.com/office/drawing/2014/main" id="{B25D387D-A652-9640-B72C-B80F75B99C6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1B35DFB-FE37-354B-8A5A-4520CDAD9D51}"/>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301434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DC01-8C00-744D-A1E5-DD50BB7CB9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01A601-7277-EF48-8BB3-23070178C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10563B-6628-9946-B260-B370176D92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C3AB41-502C-BF46-8755-5DDFFB408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EAA6F6-5A2A-E941-AB96-CEC1B3238C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5FDEE61-D5E3-CA44-8C8C-AF745CC500A8}"/>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8" name="Footer Placeholder 7">
            <a:extLst>
              <a:ext uri="{FF2B5EF4-FFF2-40B4-BE49-F238E27FC236}">
                <a16:creationId xmlns:a16="http://schemas.microsoft.com/office/drawing/2014/main" id="{40B01FF7-FC8B-DA44-9AAB-EB22FD587546}"/>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986528CF-C4B7-4B49-A637-5B5693436D78}"/>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69521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26C-4C34-974B-93C6-A62D6F2F17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8C0A0A-4E60-6E40-A4B2-CFB8C634A72F}"/>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4" name="Footer Placeholder 3">
            <a:extLst>
              <a:ext uri="{FF2B5EF4-FFF2-40B4-BE49-F238E27FC236}">
                <a16:creationId xmlns:a16="http://schemas.microsoft.com/office/drawing/2014/main" id="{6AE60D3C-9E5A-5248-BB27-DAE23B0BD8D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AD2DF60-D3C3-E64F-A6FE-2DE7386FC72C}"/>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3844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3E598-786F-CD45-A9EA-7DEF7957A788}"/>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3" name="Footer Placeholder 2">
            <a:extLst>
              <a:ext uri="{FF2B5EF4-FFF2-40B4-BE49-F238E27FC236}">
                <a16:creationId xmlns:a16="http://schemas.microsoft.com/office/drawing/2014/main" id="{559DB9E6-D744-8348-8DF1-02654E019D0C}"/>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1BB54F7-5E58-1B49-BDBF-CEF28B4BC091}"/>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55297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0297-3402-CD42-BEAA-25EC99FA6E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9F05B2-F59F-254F-9325-423FB94A0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EC5819-E9B3-0F4D-BEBA-225D1BF46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5AC5E-8463-6E48-B823-2215879C8D7C}"/>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6" name="Footer Placeholder 5">
            <a:extLst>
              <a:ext uri="{FF2B5EF4-FFF2-40B4-BE49-F238E27FC236}">
                <a16:creationId xmlns:a16="http://schemas.microsoft.com/office/drawing/2014/main" id="{139AC0C0-D9AA-D948-B5EA-B860BCF0469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2834BE7-6C3F-254C-9ED6-E91A8F59469A}"/>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8792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C73-14D8-6047-B4E5-4487EA6CBC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D2E4E9-96A7-2E4E-8C3D-B41F4D265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5FC989-853E-2C42-A059-4A7265FC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70D350-1B72-1348-A01B-A49A82E4E004}"/>
              </a:ext>
            </a:extLst>
          </p:cNvPr>
          <p:cNvSpPr>
            <a:spLocks noGrp="1"/>
          </p:cNvSpPr>
          <p:nvPr>
            <p:ph type="dt" sz="half" idx="10"/>
          </p:nvPr>
        </p:nvSpPr>
        <p:spPr/>
        <p:txBody>
          <a:bodyPr/>
          <a:lstStyle/>
          <a:p>
            <a:fld id="{8C367D54-26AC-4AC2-B9E9-6058043B4D3D}" type="datetimeFigureOut">
              <a:rPr lang="en-GB" smtClean="0"/>
              <a:t>19/01/2022</a:t>
            </a:fld>
            <a:endParaRPr lang="en-GB" dirty="0"/>
          </a:p>
        </p:txBody>
      </p:sp>
      <p:sp>
        <p:nvSpPr>
          <p:cNvPr id="6" name="Footer Placeholder 5">
            <a:extLst>
              <a:ext uri="{FF2B5EF4-FFF2-40B4-BE49-F238E27FC236}">
                <a16:creationId xmlns:a16="http://schemas.microsoft.com/office/drawing/2014/main" id="{5B63D341-5D0B-DD4B-96F7-9FED908565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55709A-27AA-D644-ADF8-BB951498B194}"/>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13046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E0458-D512-B14D-BCBB-A58FB1511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1C25FA-286C-DB43-B62B-EE09759C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BB230-F687-3046-A249-6C2022AEC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7D54-26AC-4AC2-B9E9-6058043B4D3D}" type="datetimeFigureOut">
              <a:rPr lang="en-GB" smtClean="0"/>
              <a:t>19/01/2022</a:t>
            </a:fld>
            <a:endParaRPr lang="en-GB" dirty="0"/>
          </a:p>
        </p:txBody>
      </p:sp>
      <p:sp>
        <p:nvSpPr>
          <p:cNvPr id="5" name="Footer Placeholder 4">
            <a:extLst>
              <a:ext uri="{FF2B5EF4-FFF2-40B4-BE49-F238E27FC236}">
                <a16:creationId xmlns:a16="http://schemas.microsoft.com/office/drawing/2014/main" id="{B08FF37A-F35A-C64C-8020-0EFB0AA7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7A78B07-C023-E640-A2F4-AAF630BE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2CB76-0D67-49F2-BB09-FA7C973C6F11}" type="slidenum">
              <a:rPr lang="en-GB" smtClean="0"/>
              <a:t>‹#›</a:t>
            </a:fld>
            <a:endParaRPr lang="en-GB" dirty="0"/>
          </a:p>
        </p:txBody>
      </p:sp>
    </p:spTree>
    <p:extLst>
      <p:ext uri="{BB962C8B-B14F-4D97-AF65-F5344CB8AC3E}">
        <p14:creationId xmlns:p14="http://schemas.microsoft.com/office/powerpoint/2010/main" val="407563967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nvidia.com/embedded/learn/get-started-jetson-nano-devkit#writ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E44551-8E23-9C49-84CD-D4A0791F0CFC}"/>
              </a:ext>
            </a:extLst>
          </p:cNvPr>
          <p:cNvSpPr>
            <a:spLocks noGrp="1"/>
          </p:cNvSpPr>
          <p:nvPr>
            <p:ph type="ctrTitle"/>
          </p:nvPr>
        </p:nvSpPr>
        <p:spPr>
          <a:xfrm>
            <a:off x="4279392" y="1370684"/>
            <a:ext cx="3828288" cy="879475"/>
          </a:xfrm>
        </p:spPr>
        <p:txBody>
          <a:bodyPr>
            <a:normAutofit fontScale="90000"/>
          </a:bodyPr>
          <a:lstStyle/>
          <a:p>
            <a:r>
              <a:rPr lang="en-US" dirty="0"/>
              <a:t>      </a:t>
            </a:r>
          </a:p>
        </p:txBody>
      </p:sp>
      <p:pic>
        <p:nvPicPr>
          <p:cNvPr id="34" name="Content Placeholder 3" descr="Diagram, engineering drawing&#10;&#10;Description automatically generated">
            <a:extLst>
              <a:ext uri="{FF2B5EF4-FFF2-40B4-BE49-F238E27FC236}">
                <a16:creationId xmlns:a16="http://schemas.microsoft.com/office/drawing/2014/main" id="{7F8D92BD-1788-E345-88FC-C41C774BAF53}"/>
              </a:ext>
            </a:extLst>
          </p:cNvPr>
          <p:cNvPicPr>
            <a:picLocks noGrp="1" noChangeAspect="1"/>
          </p:cNvPicPr>
          <p:nvPr>
            <p:ph idx="4294967295"/>
          </p:nvPr>
        </p:nvPicPr>
        <p:blipFill>
          <a:blip r:embed="rId3">
            <a:alphaModFix amt="19000"/>
            <a:extLst>
              <a:ext uri="{28A0092B-C50C-407E-A947-70E740481C1C}">
                <a14:useLocalDpi xmlns:a14="http://schemas.microsoft.com/office/drawing/2010/main" val="0"/>
              </a:ext>
            </a:extLst>
          </a:blip>
          <a:stretch>
            <a:fillRect/>
          </a:stretch>
        </p:blipFill>
        <p:spPr>
          <a:xfrm>
            <a:off x="1186461" y="1339595"/>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23" name="Picture 22" descr="Graphical user interface, application&#10;&#10;Description automatically generated">
            <a:extLst>
              <a:ext uri="{FF2B5EF4-FFF2-40B4-BE49-F238E27FC236}">
                <a16:creationId xmlns:a16="http://schemas.microsoft.com/office/drawing/2014/main" id="{7494802E-29DB-D243-80DF-0A65B80E1D41}"/>
              </a:ext>
            </a:extLst>
          </p:cNvPr>
          <p:cNvPicPr>
            <a:picLocks noChangeAspect="1"/>
          </p:cNvPicPr>
          <p:nvPr/>
        </p:nvPicPr>
        <p:blipFill rotWithShape="1">
          <a:blip r:embed="rId4">
            <a:extLst>
              <a:ext uri="{28A0092B-C50C-407E-A947-70E740481C1C}">
                <a14:useLocalDpi xmlns:a14="http://schemas.microsoft.com/office/drawing/2010/main" val="0"/>
              </a:ext>
            </a:extLst>
          </a:blip>
          <a:srcRect l="15670" t="27034" r="14833" b="37359"/>
          <a:stretch/>
        </p:blipFill>
        <p:spPr>
          <a:xfrm>
            <a:off x="7630933" y="356097"/>
            <a:ext cx="2049515" cy="677291"/>
          </a:xfrm>
          <a:prstGeom prst="rect">
            <a:avLst/>
          </a:prstGeom>
        </p:spPr>
      </p:pic>
      <p:pic>
        <p:nvPicPr>
          <p:cNvPr id="31" name="Picture 30">
            <a:extLst>
              <a:ext uri="{FF2B5EF4-FFF2-40B4-BE49-F238E27FC236}">
                <a16:creationId xmlns:a16="http://schemas.microsoft.com/office/drawing/2014/main" id="{5D5A3465-56EB-0947-B625-206090DAB54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921932" y="465577"/>
            <a:ext cx="1478494" cy="458333"/>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42B82C49-6922-4BDB-9B39-99AD8A7167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370" y="378176"/>
            <a:ext cx="1770892" cy="1770892"/>
          </a:xfrm>
          <a:prstGeom prst="rect">
            <a:avLst/>
          </a:prstGeom>
        </p:spPr>
      </p:pic>
      <p:sp>
        <p:nvSpPr>
          <p:cNvPr id="37" name="Rectangle 6">
            <a:extLst>
              <a:ext uri="{FF2B5EF4-FFF2-40B4-BE49-F238E27FC236}">
                <a16:creationId xmlns:a16="http://schemas.microsoft.com/office/drawing/2014/main" id="{2D91AC2C-BBC6-AE44-9328-C09EE07A39EC}"/>
              </a:ext>
            </a:extLst>
          </p:cNvPr>
          <p:cNvSpPr>
            <a:spLocks noChangeArrowheads="1"/>
          </p:cNvSpPr>
          <p:nvPr/>
        </p:nvSpPr>
        <p:spPr bwMode="auto">
          <a:xfrm>
            <a:off x="3900387" y="2251872"/>
            <a:ext cx="39512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defRPr/>
            </a:pPr>
            <a:r>
              <a:rPr lang="en-GB" sz="3000" b="1" dirty="0">
                <a:solidFill>
                  <a:schemeClr val="tx1">
                    <a:lumMod val="65000"/>
                    <a:lumOff val="35000"/>
                  </a:schemeClr>
                </a:solidFill>
                <a:latin typeface="Arial"/>
                <a:cs typeface="Arial"/>
              </a:rPr>
              <a:t>The PuzzleBot</a:t>
            </a:r>
            <a:endParaRPr lang="en-US" sz="3000" dirty="0">
              <a:solidFill>
                <a:schemeClr val="tx1">
                  <a:lumMod val="65000"/>
                  <a:lumOff val="35000"/>
                </a:schemeClr>
              </a:solidFill>
              <a:latin typeface="Arial"/>
              <a:cs typeface="Arial"/>
            </a:endParaRPr>
          </a:p>
        </p:txBody>
      </p:sp>
      <p:sp>
        <p:nvSpPr>
          <p:cNvPr id="38" name="Rectangle 7">
            <a:extLst>
              <a:ext uri="{FF2B5EF4-FFF2-40B4-BE49-F238E27FC236}">
                <a16:creationId xmlns:a16="http://schemas.microsoft.com/office/drawing/2014/main" id="{ACAC13A1-E124-7349-BAA2-F80AB0A1EA3A}"/>
              </a:ext>
            </a:extLst>
          </p:cNvPr>
          <p:cNvSpPr>
            <a:spLocks noChangeArrowheads="1"/>
          </p:cNvSpPr>
          <p:nvPr/>
        </p:nvSpPr>
        <p:spPr bwMode="auto">
          <a:xfrm>
            <a:off x="3979634" y="3767289"/>
            <a:ext cx="3597694" cy="94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GB" sz="2400" dirty="0">
                <a:solidFill>
                  <a:srgbClr val="595959"/>
                </a:solidFill>
                <a:cs typeface="Arial" charset="0"/>
              </a:rPr>
              <a:t>Hardware, firmware, software, and simulation</a:t>
            </a:r>
          </a:p>
        </p:txBody>
      </p:sp>
      <p:cxnSp>
        <p:nvCxnSpPr>
          <p:cNvPr id="39" name="Straight Connector 38">
            <a:extLst>
              <a:ext uri="{FF2B5EF4-FFF2-40B4-BE49-F238E27FC236}">
                <a16:creationId xmlns:a16="http://schemas.microsoft.com/office/drawing/2014/main" id="{23047511-ED22-9248-95A2-5443989E148E}"/>
              </a:ext>
            </a:extLst>
          </p:cNvPr>
          <p:cNvCxnSpPr>
            <a:cxnSpLocks noChangeShapeType="1"/>
          </p:cNvCxnSpPr>
          <p:nvPr/>
        </p:nvCxnSpPr>
        <p:spPr bwMode="auto">
          <a:xfrm>
            <a:off x="3059138" y="3136995"/>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35911778"/>
      </p:ext>
    </p:extLst>
  </p:cSld>
  <p:clrMapOvr>
    <a:masterClrMapping/>
  </p:clrMapOvr>
  <mc:AlternateContent xmlns:mc="http://schemas.openxmlformats.org/markup-compatibility/2006" xmlns:p14="http://schemas.microsoft.com/office/powerpoint/2010/main">
    <mc:Choice Requires="p14">
      <p:transition spd="slow" p14:dur="2000" advTm="1282"/>
    </mc:Choice>
    <mc:Fallback xmlns="">
      <p:transition spd="slow" advTm="12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Config</a:t>
            </a:r>
          </a:p>
        </p:txBody>
      </p:sp>
      <p:sp>
        <p:nvSpPr>
          <p:cNvPr id="26" name="Content Placeholder 2">
            <a:extLst>
              <a:ext uri="{FF2B5EF4-FFF2-40B4-BE49-F238E27FC236}">
                <a16:creationId xmlns:a16="http://schemas.microsoft.com/office/drawing/2014/main" id="{B7D47E9E-963C-4E61-9078-725898E18363}"/>
              </a:ext>
            </a:extLst>
          </p:cNvPr>
          <p:cNvSpPr>
            <a:spLocks noGrp="1"/>
          </p:cNvSpPr>
          <p:nvPr>
            <p:ph idx="1"/>
          </p:nvPr>
        </p:nvSpPr>
        <p:spPr>
          <a:xfrm>
            <a:off x="4492960" y="789305"/>
            <a:ext cx="9521536" cy="2852907"/>
          </a:xfrm>
        </p:spPr>
        <p:txBody>
          <a:bodyPr/>
          <a:lstStyle/>
          <a:p>
            <a:r>
              <a:rPr lang="en-GB" dirty="0"/>
              <a:t>Now visit 192.168.1.1/config</a:t>
            </a:r>
          </a:p>
        </p:txBody>
      </p:sp>
      <p:pic>
        <p:nvPicPr>
          <p:cNvPr id="4" name="Picture 3">
            <a:extLst>
              <a:ext uri="{FF2B5EF4-FFF2-40B4-BE49-F238E27FC236}">
                <a16:creationId xmlns:a16="http://schemas.microsoft.com/office/drawing/2014/main" id="{C412F9FB-4BB2-4766-9C53-923B4180703E}"/>
              </a:ext>
            </a:extLst>
          </p:cNvPr>
          <p:cNvPicPr>
            <a:picLocks noChangeAspect="1"/>
          </p:cNvPicPr>
          <p:nvPr/>
        </p:nvPicPr>
        <p:blipFill>
          <a:blip r:embed="rId3"/>
          <a:stretch>
            <a:fillRect/>
          </a:stretch>
        </p:blipFill>
        <p:spPr>
          <a:xfrm>
            <a:off x="1597152" y="1502492"/>
            <a:ext cx="7656577" cy="5127799"/>
          </a:xfrm>
          <a:prstGeom prst="rect">
            <a:avLst/>
          </a:prstGeom>
        </p:spPr>
      </p:pic>
    </p:spTree>
    <p:extLst>
      <p:ext uri="{BB962C8B-B14F-4D97-AF65-F5344CB8AC3E}">
        <p14:creationId xmlns:p14="http://schemas.microsoft.com/office/powerpoint/2010/main" val="550643150"/>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76FE-7A49-4D90-9B67-FBD042C24C1F}"/>
              </a:ext>
            </a:extLst>
          </p:cNvPr>
          <p:cNvSpPr>
            <a:spLocks noGrp="1"/>
          </p:cNvSpPr>
          <p:nvPr>
            <p:ph type="title"/>
          </p:nvPr>
        </p:nvSpPr>
        <p:spPr/>
        <p:txBody>
          <a:bodyPr/>
          <a:lstStyle/>
          <a:p>
            <a:r>
              <a:rPr lang="en-GB" dirty="0"/>
              <a:t>The Jetson Nano 2GB</a:t>
            </a:r>
          </a:p>
        </p:txBody>
      </p:sp>
      <p:sp>
        <p:nvSpPr>
          <p:cNvPr id="3" name="Content Placeholder 2">
            <a:extLst>
              <a:ext uri="{FF2B5EF4-FFF2-40B4-BE49-F238E27FC236}">
                <a16:creationId xmlns:a16="http://schemas.microsoft.com/office/drawing/2014/main" id="{875470D3-4CBD-4A58-93F2-6E4997930FE7}"/>
              </a:ext>
            </a:extLst>
          </p:cNvPr>
          <p:cNvSpPr>
            <a:spLocks noGrp="1"/>
          </p:cNvSpPr>
          <p:nvPr>
            <p:ph idx="1"/>
          </p:nvPr>
        </p:nvSpPr>
        <p:spPr/>
        <p:txBody>
          <a:bodyPr/>
          <a:lstStyle/>
          <a:p>
            <a:r>
              <a:rPr lang="en-GB" dirty="0"/>
              <a:t>128-core NVIDA Maxwell GPU</a:t>
            </a:r>
          </a:p>
          <a:p>
            <a:r>
              <a:rPr lang="en-GB" dirty="0"/>
              <a:t>1.43 GHz Quad-core ARM A57 CPU</a:t>
            </a:r>
          </a:p>
          <a:p>
            <a:r>
              <a:rPr lang="en-GB" dirty="0"/>
              <a:t>2 GB of 64-bit LPDDR4 Memory</a:t>
            </a:r>
          </a:p>
          <a:p>
            <a:r>
              <a:rPr lang="en-GB" dirty="0"/>
              <a:t>SD card for storage</a:t>
            </a:r>
          </a:p>
          <a:p>
            <a:r>
              <a:rPr lang="en-GB" dirty="0"/>
              <a:t>Ethernet &amp; </a:t>
            </a:r>
            <a:r>
              <a:rPr lang="en-GB" dirty="0" err="1"/>
              <a:t>WiFi</a:t>
            </a:r>
            <a:endParaRPr lang="en-GB" dirty="0"/>
          </a:p>
          <a:p>
            <a:r>
              <a:rPr lang="en-GB" dirty="0"/>
              <a:t>CSI-2 Connector for Camera</a:t>
            </a:r>
          </a:p>
          <a:p>
            <a:r>
              <a:rPr lang="en-GB" dirty="0"/>
              <a:t>Runs a modified version of Ubuntu 18.04</a:t>
            </a:r>
          </a:p>
        </p:txBody>
      </p:sp>
      <p:pic>
        <p:nvPicPr>
          <p:cNvPr id="1026" name="Picture 2" descr="NVIDIA Jetson Nano Developer Kit | NVIDIA Developer">
            <a:extLst>
              <a:ext uri="{FF2B5EF4-FFF2-40B4-BE49-F238E27FC236}">
                <a16:creationId xmlns:a16="http://schemas.microsoft.com/office/drawing/2014/main" id="{40EE1795-F07D-4727-AA22-93417B4BD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889" y="1825625"/>
            <a:ext cx="4649827" cy="379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6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Jetson Nano 2GB</a:t>
            </a:r>
          </a:p>
        </p:txBody>
      </p:sp>
      <p:sp>
        <p:nvSpPr>
          <p:cNvPr id="26" name="Content Placeholder 2">
            <a:extLst>
              <a:ext uri="{FF2B5EF4-FFF2-40B4-BE49-F238E27FC236}">
                <a16:creationId xmlns:a16="http://schemas.microsoft.com/office/drawing/2014/main" id="{B7D47E9E-963C-4E61-9078-725898E18363}"/>
              </a:ext>
            </a:extLst>
          </p:cNvPr>
          <p:cNvSpPr>
            <a:spLocks noGrp="1"/>
          </p:cNvSpPr>
          <p:nvPr>
            <p:ph idx="1"/>
          </p:nvPr>
        </p:nvSpPr>
        <p:spPr>
          <a:xfrm>
            <a:off x="838200" y="1825625"/>
            <a:ext cx="9521536" cy="4667250"/>
          </a:xfrm>
        </p:spPr>
        <p:txBody>
          <a:bodyPr>
            <a:normAutofit/>
          </a:bodyPr>
          <a:lstStyle/>
          <a:p>
            <a:r>
              <a:rPr lang="en-GB" dirty="0"/>
              <a:t>Communicates with the Hacker Board serially via ROS</a:t>
            </a:r>
          </a:p>
          <a:p>
            <a:r>
              <a:rPr lang="en-GB" dirty="0"/>
              <a:t>Runs NVIDIA’s own version of Linux, similar to Ubuntu</a:t>
            </a:r>
          </a:p>
          <a:p>
            <a:r>
              <a:rPr lang="en-GB" dirty="0"/>
              <a:t>The OS is flashed onto the SD card by a PC</a:t>
            </a:r>
          </a:p>
          <a:p>
            <a:r>
              <a:rPr lang="en-GB" dirty="0"/>
              <a:t>Three options for setup</a:t>
            </a:r>
          </a:p>
          <a:p>
            <a:pPr lvl="1"/>
            <a:r>
              <a:rPr lang="en-GB" dirty="0"/>
              <a:t>Use the provided image in place of the NVIDIA image (recommended)</a:t>
            </a:r>
          </a:p>
          <a:p>
            <a:pPr lvl="1"/>
            <a:r>
              <a:rPr lang="en-GB" dirty="0"/>
              <a:t>Run a setup bash file</a:t>
            </a:r>
          </a:p>
          <a:p>
            <a:pPr lvl="1"/>
            <a:r>
              <a:rPr lang="en-GB" dirty="0"/>
              <a:t>Manual installation</a:t>
            </a:r>
          </a:p>
          <a:p>
            <a:pPr lvl="1"/>
            <a:endParaRPr lang="en-GB" dirty="0"/>
          </a:p>
        </p:txBody>
      </p:sp>
    </p:spTree>
    <p:extLst>
      <p:ext uri="{BB962C8B-B14F-4D97-AF65-F5344CB8AC3E}">
        <p14:creationId xmlns:p14="http://schemas.microsoft.com/office/powerpoint/2010/main" val="236806603"/>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Jetson Nano with ROS</a:t>
            </a:r>
          </a:p>
        </p:txBody>
      </p:sp>
      <p:grpSp>
        <p:nvGrpSpPr>
          <p:cNvPr id="26" name="Group 25">
            <a:extLst>
              <a:ext uri="{FF2B5EF4-FFF2-40B4-BE49-F238E27FC236}">
                <a16:creationId xmlns:a16="http://schemas.microsoft.com/office/drawing/2014/main" id="{FA599283-D850-426B-B17D-192A63428469}"/>
              </a:ext>
            </a:extLst>
          </p:cNvPr>
          <p:cNvGrpSpPr/>
          <p:nvPr/>
        </p:nvGrpSpPr>
        <p:grpSpPr>
          <a:xfrm>
            <a:off x="2097482" y="1517553"/>
            <a:ext cx="7997035" cy="5047208"/>
            <a:chOff x="5346899" y="1927457"/>
            <a:chExt cx="6506434" cy="4237209"/>
          </a:xfrm>
        </p:grpSpPr>
        <p:sp>
          <p:nvSpPr>
            <p:cNvPr id="27" name="TextBox 26">
              <a:extLst>
                <a:ext uri="{FF2B5EF4-FFF2-40B4-BE49-F238E27FC236}">
                  <a16:creationId xmlns:a16="http://schemas.microsoft.com/office/drawing/2014/main" id="{885DF500-4396-466E-A4EC-08B633C14109}"/>
                </a:ext>
              </a:extLst>
            </p:cNvPr>
            <p:cNvSpPr txBox="1"/>
            <p:nvPr/>
          </p:nvSpPr>
          <p:spPr>
            <a:xfrm>
              <a:off x="5346899" y="1927457"/>
              <a:ext cx="1867989" cy="461665"/>
            </a:xfrm>
            <a:prstGeom prst="rect">
              <a:avLst/>
            </a:prstGeom>
            <a:noFill/>
          </p:spPr>
          <p:txBody>
            <a:bodyPr wrap="square" rtlCol="0">
              <a:spAutoFit/>
            </a:bodyPr>
            <a:lstStyle/>
            <a:p>
              <a:r>
                <a:rPr lang="en-US" sz="2400" dirty="0">
                  <a:solidFill>
                    <a:srgbClr val="7030A0"/>
                  </a:solidFill>
                </a:rPr>
                <a:t>Ros Master</a:t>
              </a:r>
            </a:p>
          </p:txBody>
        </p:sp>
        <p:sp>
          <p:nvSpPr>
            <p:cNvPr id="28" name="Rounded Rectangle 6">
              <a:extLst>
                <a:ext uri="{FF2B5EF4-FFF2-40B4-BE49-F238E27FC236}">
                  <a16:creationId xmlns:a16="http://schemas.microsoft.com/office/drawing/2014/main" id="{7FF9A629-B80D-4B29-8281-B820821667CD}"/>
                </a:ext>
              </a:extLst>
            </p:cNvPr>
            <p:cNvSpPr/>
            <p:nvPr/>
          </p:nvSpPr>
          <p:spPr>
            <a:xfrm>
              <a:off x="5346899" y="2432806"/>
              <a:ext cx="6506434" cy="3198435"/>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8FCCBA3-1113-4715-A352-1CF391947472}"/>
                </a:ext>
              </a:extLst>
            </p:cNvPr>
            <p:cNvSpPr txBox="1"/>
            <p:nvPr/>
          </p:nvSpPr>
          <p:spPr>
            <a:xfrm>
              <a:off x="7153582" y="5764556"/>
              <a:ext cx="2336594" cy="400110"/>
            </a:xfrm>
            <a:prstGeom prst="rect">
              <a:avLst/>
            </a:prstGeom>
            <a:noFill/>
          </p:spPr>
          <p:txBody>
            <a:bodyPr wrap="square" rtlCol="0">
              <a:spAutoFit/>
            </a:bodyPr>
            <a:lstStyle/>
            <a:p>
              <a:r>
                <a:rPr lang="en-US" sz="2000" dirty="0"/>
                <a:t>ROS Implementation</a:t>
              </a:r>
            </a:p>
          </p:txBody>
        </p:sp>
        <p:sp>
          <p:nvSpPr>
            <p:cNvPr id="30" name="Rounded Rectangle 8">
              <a:extLst>
                <a:ext uri="{FF2B5EF4-FFF2-40B4-BE49-F238E27FC236}">
                  <a16:creationId xmlns:a16="http://schemas.microsoft.com/office/drawing/2014/main" id="{82D4B7C0-AF8C-4A8C-A8C7-DAEE04F7E1C8}"/>
                </a:ext>
              </a:extLst>
            </p:cNvPr>
            <p:cNvSpPr/>
            <p:nvPr/>
          </p:nvSpPr>
          <p:spPr>
            <a:xfrm>
              <a:off x="7373924" y="2817231"/>
              <a:ext cx="4329156" cy="2694336"/>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48" name="Rounded Rectangle 13">
              <a:extLst>
                <a:ext uri="{FF2B5EF4-FFF2-40B4-BE49-F238E27FC236}">
                  <a16:creationId xmlns:a16="http://schemas.microsoft.com/office/drawing/2014/main" id="{FA0412E6-2F5D-498C-A1CD-4930FFE5F252}"/>
                </a:ext>
              </a:extLst>
            </p:cNvPr>
            <p:cNvSpPr/>
            <p:nvPr/>
          </p:nvSpPr>
          <p:spPr>
            <a:xfrm>
              <a:off x="7838190" y="3775344"/>
              <a:ext cx="1079860" cy="86650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Control</a:t>
              </a:r>
            </a:p>
            <a:p>
              <a:pPr algn="ctr"/>
              <a:r>
                <a:rPr lang="en-US" sz="2400" dirty="0">
                  <a:solidFill>
                    <a:schemeClr val="accent6">
                      <a:lumMod val="75000"/>
                    </a:schemeClr>
                  </a:solidFill>
                </a:rPr>
                <a:t>Node(s)</a:t>
              </a:r>
            </a:p>
          </p:txBody>
        </p:sp>
        <p:sp>
          <p:nvSpPr>
            <p:cNvPr id="46" name="Rounded Rectangle 16">
              <a:extLst>
                <a:ext uri="{FF2B5EF4-FFF2-40B4-BE49-F238E27FC236}">
                  <a16:creationId xmlns:a16="http://schemas.microsoft.com/office/drawing/2014/main" id="{CE315AD1-026A-4538-B118-0E358724ADA5}"/>
                </a:ext>
              </a:extLst>
            </p:cNvPr>
            <p:cNvSpPr/>
            <p:nvPr/>
          </p:nvSpPr>
          <p:spPr>
            <a:xfrm>
              <a:off x="5715759" y="3764625"/>
              <a:ext cx="1079860" cy="887936"/>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User</a:t>
              </a:r>
            </a:p>
            <a:p>
              <a:pPr algn="ctr"/>
              <a:r>
                <a:rPr lang="en-US" sz="2400" dirty="0">
                  <a:solidFill>
                    <a:schemeClr val="accent6">
                      <a:lumMod val="75000"/>
                    </a:schemeClr>
                  </a:solidFill>
                </a:rPr>
                <a:t>Node(s)</a:t>
              </a:r>
            </a:p>
          </p:txBody>
        </p:sp>
        <p:sp>
          <p:nvSpPr>
            <p:cNvPr id="33" name="TextBox 32">
              <a:extLst>
                <a:ext uri="{FF2B5EF4-FFF2-40B4-BE49-F238E27FC236}">
                  <a16:creationId xmlns:a16="http://schemas.microsoft.com/office/drawing/2014/main" id="{BB7F5A95-2D42-4D80-A34C-97F3651D7C79}"/>
                </a:ext>
              </a:extLst>
            </p:cNvPr>
            <p:cNvSpPr txBox="1"/>
            <p:nvPr/>
          </p:nvSpPr>
          <p:spPr>
            <a:xfrm>
              <a:off x="7373924" y="2495968"/>
              <a:ext cx="1111794" cy="338554"/>
            </a:xfrm>
            <a:prstGeom prst="rect">
              <a:avLst/>
            </a:prstGeom>
            <a:noFill/>
          </p:spPr>
          <p:txBody>
            <a:bodyPr wrap="square" rtlCol="0">
              <a:spAutoFit/>
            </a:bodyPr>
            <a:lstStyle/>
            <a:p>
              <a:r>
                <a:rPr lang="en-US" sz="1600" dirty="0">
                  <a:solidFill>
                    <a:schemeClr val="accent2"/>
                  </a:solidFill>
                </a:rPr>
                <a:t>Jetson</a:t>
              </a:r>
              <a:endParaRPr lang="en-US" sz="2400" dirty="0">
                <a:solidFill>
                  <a:schemeClr val="accent2"/>
                </a:solidFill>
              </a:endParaRPr>
            </a:p>
          </p:txBody>
        </p:sp>
        <p:grpSp>
          <p:nvGrpSpPr>
            <p:cNvPr id="34" name="Group 33">
              <a:extLst>
                <a:ext uri="{FF2B5EF4-FFF2-40B4-BE49-F238E27FC236}">
                  <a16:creationId xmlns:a16="http://schemas.microsoft.com/office/drawing/2014/main" id="{0264D860-C0BF-4F8B-BCC1-B16EAA412A03}"/>
                </a:ext>
              </a:extLst>
            </p:cNvPr>
            <p:cNvGrpSpPr/>
            <p:nvPr/>
          </p:nvGrpSpPr>
          <p:grpSpPr>
            <a:xfrm>
              <a:off x="9610395" y="3148580"/>
              <a:ext cx="1883573" cy="2245541"/>
              <a:chOff x="9534894" y="3031134"/>
              <a:chExt cx="1883573" cy="2245541"/>
            </a:xfrm>
          </p:grpSpPr>
          <p:sp>
            <p:nvSpPr>
              <p:cNvPr id="44" name="Rounded Rectangle 25">
                <a:extLst>
                  <a:ext uri="{FF2B5EF4-FFF2-40B4-BE49-F238E27FC236}">
                    <a16:creationId xmlns:a16="http://schemas.microsoft.com/office/drawing/2014/main" id="{049CFC1F-B6D4-430E-919A-C1C3CFA594A6}"/>
                  </a:ext>
                </a:extLst>
              </p:cNvPr>
              <p:cNvSpPr/>
              <p:nvPr/>
            </p:nvSpPr>
            <p:spPr>
              <a:xfrm>
                <a:off x="9839725" y="3186821"/>
                <a:ext cx="1346895" cy="86650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548235"/>
                    </a:solidFill>
                  </a:rPr>
                  <a:t>Sensor node(s)</a:t>
                </a:r>
              </a:p>
            </p:txBody>
          </p:sp>
          <p:sp>
            <p:nvSpPr>
              <p:cNvPr id="42" name="Rounded Rectangle 23">
                <a:extLst>
                  <a:ext uri="{FF2B5EF4-FFF2-40B4-BE49-F238E27FC236}">
                    <a16:creationId xmlns:a16="http://schemas.microsoft.com/office/drawing/2014/main" id="{9627391C-AE0E-40B5-BD8C-E783242962C2}"/>
                  </a:ext>
                </a:extLst>
              </p:cNvPr>
              <p:cNvSpPr/>
              <p:nvPr/>
            </p:nvSpPr>
            <p:spPr>
              <a:xfrm>
                <a:off x="9867002" y="4284460"/>
                <a:ext cx="1319621" cy="86650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Actuator</a:t>
                </a:r>
              </a:p>
              <a:p>
                <a:pPr algn="ctr"/>
                <a:r>
                  <a:rPr lang="en-US" sz="2400" dirty="0">
                    <a:solidFill>
                      <a:schemeClr val="accent6">
                        <a:lumMod val="75000"/>
                      </a:schemeClr>
                    </a:solidFill>
                  </a:rPr>
                  <a:t>Node(s)</a:t>
                </a:r>
              </a:p>
            </p:txBody>
          </p:sp>
          <p:sp>
            <p:nvSpPr>
              <p:cNvPr id="41" name="Rounded Rectangle 22">
                <a:extLst>
                  <a:ext uri="{FF2B5EF4-FFF2-40B4-BE49-F238E27FC236}">
                    <a16:creationId xmlns:a16="http://schemas.microsoft.com/office/drawing/2014/main" id="{D6609FF4-3749-4704-9EF8-7CDEA82386E7}"/>
                  </a:ext>
                </a:extLst>
              </p:cNvPr>
              <p:cNvSpPr/>
              <p:nvPr/>
            </p:nvSpPr>
            <p:spPr>
              <a:xfrm>
                <a:off x="9534894" y="3031134"/>
                <a:ext cx="1883573" cy="2245541"/>
              </a:xfrm>
              <a:prstGeom prst="round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grpSp>
        <p:sp>
          <p:nvSpPr>
            <p:cNvPr id="35" name="TextBox 34">
              <a:extLst>
                <a:ext uri="{FF2B5EF4-FFF2-40B4-BE49-F238E27FC236}">
                  <a16:creationId xmlns:a16="http://schemas.microsoft.com/office/drawing/2014/main" id="{1089B82F-1983-46ED-B883-212A21A7F4A0}"/>
                </a:ext>
              </a:extLst>
            </p:cNvPr>
            <p:cNvSpPr txBox="1"/>
            <p:nvPr/>
          </p:nvSpPr>
          <p:spPr>
            <a:xfrm>
              <a:off x="9658914" y="2801616"/>
              <a:ext cx="1603208" cy="387575"/>
            </a:xfrm>
            <a:prstGeom prst="rect">
              <a:avLst/>
            </a:prstGeom>
            <a:noFill/>
          </p:spPr>
          <p:txBody>
            <a:bodyPr wrap="square" rtlCol="0">
              <a:spAutoFit/>
            </a:bodyPr>
            <a:lstStyle/>
            <a:p>
              <a:r>
                <a:rPr lang="en-US" sz="2400" dirty="0">
                  <a:solidFill>
                    <a:schemeClr val="accent4"/>
                  </a:solidFill>
                </a:rPr>
                <a:t>Hacker Board</a:t>
              </a:r>
            </a:p>
          </p:txBody>
        </p:sp>
        <p:cxnSp>
          <p:nvCxnSpPr>
            <p:cNvPr id="36" name="Elbow Connector 28">
              <a:extLst>
                <a:ext uri="{FF2B5EF4-FFF2-40B4-BE49-F238E27FC236}">
                  <a16:creationId xmlns:a16="http://schemas.microsoft.com/office/drawing/2014/main" id="{EDF98B5B-C362-4F51-9CB3-4831B3A50BBE}"/>
                </a:ext>
              </a:extLst>
            </p:cNvPr>
            <p:cNvCxnSpPr>
              <a:cxnSpLocks/>
              <a:stCxn id="46" idx="3"/>
              <a:endCxn id="48" idx="1"/>
            </p:cNvCxnSpPr>
            <p:nvPr/>
          </p:nvCxnSpPr>
          <p:spPr>
            <a:xfrm>
              <a:off x="6795619" y="4208593"/>
              <a:ext cx="1042571" cy="1"/>
            </a:xfrm>
            <a:prstGeom prst="bentConnector3">
              <a:avLst>
                <a:gd name="adj1" fmla="val 50000"/>
              </a:avLst>
            </a:prstGeom>
            <a:ln w="508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29">
              <a:extLst>
                <a:ext uri="{FF2B5EF4-FFF2-40B4-BE49-F238E27FC236}">
                  <a16:creationId xmlns:a16="http://schemas.microsoft.com/office/drawing/2014/main" id="{CAF675E7-E3E7-4638-980C-831F50BDEB3F}"/>
                </a:ext>
              </a:extLst>
            </p:cNvPr>
            <p:cNvCxnSpPr>
              <a:cxnSpLocks/>
              <a:stCxn id="48" idx="3"/>
              <a:endCxn id="44" idx="1"/>
            </p:cNvCxnSpPr>
            <p:nvPr/>
          </p:nvCxnSpPr>
          <p:spPr>
            <a:xfrm flipV="1">
              <a:off x="8918050" y="3737518"/>
              <a:ext cx="997176" cy="471076"/>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0">
              <a:extLst>
                <a:ext uri="{FF2B5EF4-FFF2-40B4-BE49-F238E27FC236}">
                  <a16:creationId xmlns:a16="http://schemas.microsoft.com/office/drawing/2014/main" id="{67D386B0-D1E8-4AFF-83EE-6F774BE94378}"/>
                </a:ext>
              </a:extLst>
            </p:cNvPr>
            <p:cNvCxnSpPr>
              <a:cxnSpLocks/>
              <a:stCxn id="48" idx="3"/>
              <a:endCxn id="42" idx="1"/>
            </p:cNvCxnSpPr>
            <p:nvPr/>
          </p:nvCxnSpPr>
          <p:spPr>
            <a:xfrm>
              <a:off x="8918050" y="4208594"/>
              <a:ext cx="1024453" cy="626562"/>
            </a:xfrm>
            <a:prstGeom prst="bentConnector3">
              <a:avLst>
                <a:gd name="adj1" fmla="val 48497"/>
              </a:avLst>
            </a:prstGeom>
            <a:ln w="508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0747663"/>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Multi-device Communication</a:t>
            </a:r>
          </a:p>
        </p:txBody>
      </p:sp>
      <p:grpSp>
        <p:nvGrpSpPr>
          <p:cNvPr id="26" name="Group 25">
            <a:extLst>
              <a:ext uri="{FF2B5EF4-FFF2-40B4-BE49-F238E27FC236}">
                <a16:creationId xmlns:a16="http://schemas.microsoft.com/office/drawing/2014/main" id="{FA599283-D850-426B-B17D-192A63428469}"/>
              </a:ext>
            </a:extLst>
          </p:cNvPr>
          <p:cNvGrpSpPr/>
          <p:nvPr/>
        </p:nvGrpSpPr>
        <p:grpSpPr>
          <a:xfrm>
            <a:off x="1967537" y="4368626"/>
            <a:ext cx="8256927" cy="1057677"/>
            <a:chOff x="5715759" y="3674626"/>
            <a:chExt cx="3176414" cy="887936"/>
          </a:xfrm>
        </p:grpSpPr>
        <p:sp>
          <p:nvSpPr>
            <p:cNvPr id="48" name="Rounded Rectangle 13">
              <a:extLst>
                <a:ext uri="{FF2B5EF4-FFF2-40B4-BE49-F238E27FC236}">
                  <a16:creationId xmlns:a16="http://schemas.microsoft.com/office/drawing/2014/main" id="{FA0412E6-2F5D-498C-A1CD-4930FFE5F252}"/>
                </a:ext>
              </a:extLst>
            </p:cNvPr>
            <p:cNvSpPr/>
            <p:nvPr/>
          </p:nvSpPr>
          <p:spPr>
            <a:xfrm>
              <a:off x="8319642" y="3685344"/>
              <a:ext cx="572531" cy="86650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Jetson</a:t>
              </a:r>
            </a:p>
          </p:txBody>
        </p:sp>
        <p:sp>
          <p:nvSpPr>
            <p:cNvPr id="46" name="Rounded Rectangle 16">
              <a:extLst>
                <a:ext uri="{FF2B5EF4-FFF2-40B4-BE49-F238E27FC236}">
                  <a16:creationId xmlns:a16="http://schemas.microsoft.com/office/drawing/2014/main" id="{CE315AD1-026A-4538-B118-0E358724ADA5}"/>
                </a:ext>
              </a:extLst>
            </p:cNvPr>
            <p:cNvSpPr/>
            <p:nvPr/>
          </p:nvSpPr>
          <p:spPr>
            <a:xfrm>
              <a:off x="5715759" y="3674626"/>
              <a:ext cx="519159" cy="887936"/>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External PC</a:t>
              </a:r>
            </a:p>
          </p:txBody>
        </p:sp>
      </p:grpSp>
      <p:cxnSp>
        <p:nvCxnSpPr>
          <p:cNvPr id="5" name="Straight Arrow Connector 4">
            <a:extLst>
              <a:ext uri="{FF2B5EF4-FFF2-40B4-BE49-F238E27FC236}">
                <a16:creationId xmlns:a16="http://schemas.microsoft.com/office/drawing/2014/main" id="{F0EF8D6D-0131-4FDC-AF08-6291C7634284}"/>
              </a:ext>
            </a:extLst>
          </p:cNvPr>
          <p:cNvCxnSpPr>
            <a:cxnSpLocks/>
            <a:stCxn id="46" idx="3"/>
            <a:endCxn id="48" idx="1"/>
          </p:cNvCxnSpPr>
          <p:nvPr/>
        </p:nvCxnSpPr>
        <p:spPr>
          <a:xfrm>
            <a:off x="3317064" y="4897465"/>
            <a:ext cx="5419135" cy="0"/>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2952B3E2-5DAC-4AF2-BE12-FAA9A98C0385}"/>
              </a:ext>
            </a:extLst>
          </p:cNvPr>
          <p:cNvSpPr>
            <a:spLocks noGrp="1"/>
          </p:cNvSpPr>
          <p:nvPr>
            <p:ph idx="1"/>
          </p:nvPr>
        </p:nvSpPr>
        <p:spPr>
          <a:xfrm>
            <a:off x="1335232" y="1431697"/>
            <a:ext cx="9521536" cy="2852907"/>
          </a:xfrm>
        </p:spPr>
        <p:txBody>
          <a:bodyPr>
            <a:normAutofit/>
          </a:bodyPr>
          <a:lstStyle/>
          <a:p>
            <a:r>
              <a:rPr lang="en-GB" dirty="0"/>
              <a:t>Each device has its own ROS_IP and ROS_ MASTER_URI variables</a:t>
            </a:r>
          </a:p>
          <a:p>
            <a:r>
              <a:rPr lang="en-GB" dirty="0"/>
              <a:t>The ROS_IP is always the local IP of the device</a:t>
            </a:r>
          </a:p>
          <a:p>
            <a:r>
              <a:rPr lang="en-GB" dirty="0"/>
              <a:t>The ROS_MASTER_URI informs the devices where in the network the ROS master is</a:t>
            </a:r>
          </a:p>
          <a:p>
            <a:r>
              <a:rPr lang="en-GB" dirty="0"/>
              <a:t>By default, both IP and URI are local to each device</a:t>
            </a:r>
          </a:p>
          <a:p>
            <a:pPr lvl="1"/>
            <a:endParaRPr lang="en-GB" dirty="0"/>
          </a:p>
        </p:txBody>
      </p:sp>
      <p:sp>
        <p:nvSpPr>
          <p:cNvPr id="32" name="Content Placeholder 2">
            <a:extLst>
              <a:ext uri="{FF2B5EF4-FFF2-40B4-BE49-F238E27FC236}">
                <a16:creationId xmlns:a16="http://schemas.microsoft.com/office/drawing/2014/main" id="{156F4B27-A01C-426A-B3D2-4660D74ED1E0}"/>
              </a:ext>
            </a:extLst>
          </p:cNvPr>
          <p:cNvSpPr txBox="1">
            <a:spLocks/>
          </p:cNvSpPr>
          <p:nvPr/>
        </p:nvSpPr>
        <p:spPr>
          <a:xfrm>
            <a:off x="251832" y="5533506"/>
            <a:ext cx="5347136" cy="142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ROS IP – local IP with reference to Jetson Network</a:t>
            </a:r>
          </a:p>
          <a:p>
            <a:r>
              <a:rPr lang="en-GB" sz="1800" dirty="0"/>
              <a:t>ROS Master URI – Points to master on the Jetson</a:t>
            </a:r>
          </a:p>
          <a:p>
            <a:pPr lvl="1"/>
            <a:endParaRPr lang="en-GB" dirty="0"/>
          </a:p>
        </p:txBody>
      </p:sp>
      <p:sp>
        <p:nvSpPr>
          <p:cNvPr id="39" name="Content Placeholder 2">
            <a:extLst>
              <a:ext uri="{FF2B5EF4-FFF2-40B4-BE49-F238E27FC236}">
                <a16:creationId xmlns:a16="http://schemas.microsoft.com/office/drawing/2014/main" id="{30FDF4EA-DFE6-4C60-A56A-3474A553F013}"/>
              </a:ext>
            </a:extLst>
          </p:cNvPr>
          <p:cNvSpPr txBox="1">
            <a:spLocks/>
          </p:cNvSpPr>
          <p:nvPr/>
        </p:nvSpPr>
        <p:spPr>
          <a:xfrm>
            <a:off x="6728305" y="5533506"/>
            <a:ext cx="5347136" cy="142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ROS IP – local IP with reference to Jetson Network</a:t>
            </a:r>
          </a:p>
          <a:p>
            <a:r>
              <a:rPr lang="en-GB" sz="1800" dirty="0"/>
              <a:t>ROS Master URI – Points to local master</a:t>
            </a:r>
          </a:p>
          <a:p>
            <a:pPr lvl="1"/>
            <a:endParaRPr lang="en-GB" dirty="0"/>
          </a:p>
        </p:txBody>
      </p:sp>
    </p:spTree>
    <p:extLst>
      <p:ext uri="{BB962C8B-B14F-4D97-AF65-F5344CB8AC3E}">
        <p14:creationId xmlns:p14="http://schemas.microsoft.com/office/powerpoint/2010/main" val="3581914605"/>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947E-86C9-4EFC-ABCE-54F54E90C1A8}"/>
              </a:ext>
            </a:extLst>
          </p:cNvPr>
          <p:cNvSpPr>
            <a:spLocks noGrp="1"/>
          </p:cNvSpPr>
          <p:nvPr>
            <p:ph type="title"/>
          </p:nvPr>
        </p:nvSpPr>
        <p:spPr/>
        <p:txBody>
          <a:bodyPr/>
          <a:lstStyle/>
          <a:p>
            <a:r>
              <a:rPr lang="en-GB" dirty="0"/>
              <a:t>Activity Teleoperation	</a:t>
            </a:r>
          </a:p>
        </p:txBody>
      </p:sp>
      <p:sp>
        <p:nvSpPr>
          <p:cNvPr id="3" name="Content Placeholder 2">
            <a:extLst>
              <a:ext uri="{FF2B5EF4-FFF2-40B4-BE49-F238E27FC236}">
                <a16:creationId xmlns:a16="http://schemas.microsoft.com/office/drawing/2014/main" id="{7AE395FF-929B-4744-A89F-03F815618822}"/>
              </a:ext>
            </a:extLst>
          </p:cNvPr>
          <p:cNvSpPr>
            <a:spLocks noGrp="1"/>
          </p:cNvSpPr>
          <p:nvPr>
            <p:ph idx="1"/>
          </p:nvPr>
        </p:nvSpPr>
        <p:spPr>
          <a:xfrm>
            <a:off x="838200" y="1690687"/>
            <a:ext cx="10515600" cy="4891481"/>
          </a:xfrm>
        </p:spPr>
        <p:txBody>
          <a:bodyPr>
            <a:normAutofit lnSpcReduction="10000"/>
          </a:bodyPr>
          <a:lstStyle/>
          <a:p>
            <a:r>
              <a:rPr lang="en-GB" dirty="0"/>
              <a:t>Setup a PuzzleBot Jetson:</a:t>
            </a:r>
          </a:p>
          <a:p>
            <a:pPr lvl="1"/>
            <a:r>
              <a:rPr lang="en-GB" dirty="0">
                <a:hlinkClick r:id="rId3"/>
              </a:rPr>
              <a:t>https://developer.nvidia.com/embedded/learn/get-started-jetson-nano-devkit#write</a:t>
            </a:r>
            <a:r>
              <a:rPr lang="en-GB" dirty="0"/>
              <a:t> </a:t>
            </a:r>
          </a:p>
          <a:p>
            <a:r>
              <a:rPr lang="en-GB" dirty="0"/>
              <a:t>Install the ROS </a:t>
            </a:r>
            <a:r>
              <a:rPr lang="en-GB" dirty="0" err="1"/>
              <a:t>teleop</a:t>
            </a:r>
            <a:r>
              <a:rPr lang="en-GB" dirty="0"/>
              <a:t> twist keyboard package on an external PC</a:t>
            </a:r>
          </a:p>
          <a:p>
            <a:pPr lvl="1"/>
            <a:r>
              <a:rPr lang="en-GB" dirty="0" err="1"/>
              <a:t>sudo</a:t>
            </a:r>
            <a:r>
              <a:rPr lang="en-GB" dirty="0"/>
              <a:t> apt install </a:t>
            </a:r>
            <a:r>
              <a:rPr lang="en-GB" dirty="0" err="1"/>
              <a:t>ros</a:t>
            </a:r>
            <a:r>
              <a:rPr lang="en-GB" dirty="0"/>
              <a:t>-melodic-</a:t>
            </a:r>
            <a:r>
              <a:rPr lang="en-GB" dirty="0" err="1"/>
              <a:t>teleop</a:t>
            </a:r>
            <a:r>
              <a:rPr lang="en-GB" dirty="0"/>
              <a:t>-twist-keyboard</a:t>
            </a:r>
          </a:p>
          <a:p>
            <a:r>
              <a:rPr lang="en-GB" dirty="0"/>
              <a:t>Connect the external laptop/PC</a:t>
            </a:r>
          </a:p>
          <a:p>
            <a:pPr lvl="1"/>
            <a:r>
              <a:rPr lang="en-GB" dirty="0"/>
              <a:t>The Jetson will create its own </a:t>
            </a:r>
            <a:r>
              <a:rPr lang="en-GB" dirty="0" err="1"/>
              <a:t>WiFi</a:t>
            </a:r>
            <a:r>
              <a:rPr lang="en-GB" dirty="0"/>
              <a:t> network that can be used to communicate with it</a:t>
            </a:r>
          </a:p>
          <a:p>
            <a:pPr lvl="1"/>
            <a:r>
              <a:rPr lang="en-GB" dirty="0"/>
              <a:t>Name: </a:t>
            </a:r>
            <a:r>
              <a:rPr lang="en-GB" dirty="0" err="1"/>
              <a:t>PuzzlebotJetson</a:t>
            </a:r>
            <a:endParaRPr lang="en-GB" dirty="0"/>
          </a:p>
          <a:p>
            <a:pPr lvl="1"/>
            <a:r>
              <a:rPr lang="en-GB" dirty="0"/>
              <a:t>Password: Puzzlebot72</a:t>
            </a:r>
          </a:p>
          <a:p>
            <a:r>
              <a:rPr lang="en-GB" dirty="0"/>
              <a:t>The </a:t>
            </a:r>
            <a:r>
              <a:rPr lang="en-GB" dirty="0" err="1"/>
              <a:t>WiFi</a:t>
            </a:r>
            <a:r>
              <a:rPr lang="en-GB" dirty="0"/>
              <a:t> details can be changed on the Jetson by selecting:</a:t>
            </a:r>
          </a:p>
          <a:p>
            <a:pPr marL="0" indent="0">
              <a:buNone/>
            </a:pPr>
            <a:r>
              <a:rPr lang="en-GB" dirty="0"/>
              <a:t>Networks-&gt;Edit Connections-&gt;Hotspot</a:t>
            </a:r>
          </a:p>
        </p:txBody>
      </p:sp>
    </p:spTree>
    <p:extLst>
      <p:ext uri="{BB962C8B-B14F-4D97-AF65-F5344CB8AC3E}">
        <p14:creationId xmlns:p14="http://schemas.microsoft.com/office/powerpoint/2010/main" val="29705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04C9-AB5D-40EE-B00F-D15E7AFE5320}"/>
              </a:ext>
            </a:extLst>
          </p:cNvPr>
          <p:cNvSpPr>
            <a:spLocks noGrp="1"/>
          </p:cNvSpPr>
          <p:nvPr>
            <p:ph type="title"/>
          </p:nvPr>
        </p:nvSpPr>
        <p:spPr/>
        <p:txBody>
          <a:bodyPr/>
          <a:lstStyle/>
          <a:p>
            <a:r>
              <a:rPr lang="en-GB" dirty="0"/>
              <a:t>Activity: Teleoperation</a:t>
            </a:r>
          </a:p>
        </p:txBody>
      </p:sp>
      <p:sp>
        <p:nvSpPr>
          <p:cNvPr id="3" name="Content Placeholder 2">
            <a:extLst>
              <a:ext uri="{FF2B5EF4-FFF2-40B4-BE49-F238E27FC236}">
                <a16:creationId xmlns:a16="http://schemas.microsoft.com/office/drawing/2014/main" id="{DBE0BAAD-2A0A-4625-A44B-40DF70DB83A5}"/>
              </a:ext>
            </a:extLst>
          </p:cNvPr>
          <p:cNvSpPr>
            <a:spLocks noGrp="1"/>
          </p:cNvSpPr>
          <p:nvPr>
            <p:ph idx="1"/>
          </p:nvPr>
        </p:nvSpPr>
        <p:spPr/>
        <p:txBody>
          <a:bodyPr>
            <a:normAutofit lnSpcReduction="10000"/>
          </a:bodyPr>
          <a:lstStyle/>
          <a:p>
            <a:r>
              <a:rPr lang="en-GB" dirty="0"/>
              <a:t>Remotely connect to the PuzzleBot from the external device</a:t>
            </a:r>
          </a:p>
          <a:p>
            <a:pPr lvl="1"/>
            <a:r>
              <a:rPr lang="en-GB" dirty="0"/>
              <a:t>Use </a:t>
            </a:r>
            <a:r>
              <a:rPr lang="en-GB" dirty="0">
                <a:latin typeface="Consolas" panose="020B0609020204030204" pitchFamily="49" charset="0"/>
              </a:rPr>
              <a:t>ifconfig</a:t>
            </a:r>
            <a:r>
              <a:rPr lang="en-GB" dirty="0"/>
              <a:t> to get local IP. It will be of the form 10.42.0.XXX</a:t>
            </a:r>
          </a:p>
          <a:p>
            <a:pPr lvl="1"/>
            <a:r>
              <a:rPr lang="en-GB" dirty="0">
                <a:latin typeface="Consolas" panose="020B0609020204030204" pitchFamily="49" charset="0"/>
              </a:rPr>
              <a:t>export ROS_MASTER_URI=http://10.42.0.1:11311</a:t>
            </a:r>
          </a:p>
          <a:p>
            <a:pPr lvl="1"/>
            <a:r>
              <a:rPr lang="en-GB" dirty="0">
                <a:latin typeface="Consolas" panose="020B0609020204030204" pitchFamily="49" charset="0"/>
              </a:rPr>
              <a:t>export ROS_IP=&lt;</a:t>
            </a:r>
            <a:r>
              <a:rPr lang="en-GB" dirty="0" err="1">
                <a:latin typeface="Consolas" panose="020B0609020204030204" pitchFamily="49" charset="0"/>
              </a:rPr>
              <a:t>your_local_ip</a:t>
            </a:r>
            <a:r>
              <a:rPr lang="en-GB" dirty="0">
                <a:latin typeface="Consolas" panose="020B0609020204030204" pitchFamily="49" charset="0"/>
              </a:rPr>
              <a:t>&gt;</a:t>
            </a:r>
          </a:p>
          <a:p>
            <a:r>
              <a:rPr lang="en-GB" dirty="0"/>
              <a:t>Once connected, use </a:t>
            </a:r>
            <a:r>
              <a:rPr lang="en-GB" dirty="0" err="1">
                <a:latin typeface="Consolas" panose="020B0609020204030204" pitchFamily="49" charset="0"/>
              </a:rPr>
              <a:t>rostopic</a:t>
            </a:r>
            <a:r>
              <a:rPr lang="en-GB" dirty="0">
                <a:latin typeface="Consolas" panose="020B0609020204030204" pitchFamily="49" charset="0"/>
              </a:rPr>
              <a:t> list</a:t>
            </a:r>
            <a:r>
              <a:rPr lang="en-GB" dirty="0"/>
              <a:t> to check if the connection has been successful</a:t>
            </a:r>
          </a:p>
          <a:p>
            <a:pPr lvl="1"/>
            <a:r>
              <a:rPr lang="en-GB" dirty="0"/>
              <a:t>The topics </a:t>
            </a:r>
            <a:r>
              <a:rPr lang="en-GB" dirty="0">
                <a:latin typeface="Consolas" panose="020B0609020204030204" pitchFamily="49" charset="0"/>
              </a:rPr>
              <a:t>/cmd_vel</a:t>
            </a:r>
            <a:r>
              <a:rPr lang="en-GB" dirty="0"/>
              <a:t>, </a:t>
            </a:r>
            <a:r>
              <a:rPr lang="en-GB" dirty="0">
                <a:latin typeface="Consolas" panose="020B0609020204030204" pitchFamily="49" charset="0"/>
              </a:rPr>
              <a:t>/</a:t>
            </a:r>
            <a:r>
              <a:rPr lang="en-GB" dirty="0" err="1">
                <a:latin typeface="Consolas" panose="020B0609020204030204" pitchFamily="49" charset="0"/>
              </a:rPr>
              <a:t>wr</a:t>
            </a:r>
            <a:r>
              <a:rPr lang="en-GB" dirty="0"/>
              <a:t>, and </a:t>
            </a:r>
            <a:r>
              <a:rPr lang="en-GB" dirty="0">
                <a:latin typeface="Consolas" panose="020B0609020204030204" pitchFamily="49" charset="0"/>
              </a:rPr>
              <a:t>/</a:t>
            </a:r>
            <a:r>
              <a:rPr lang="en-GB" dirty="0" err="1">
                <a:latin typeface="Consolas" panose="020B0609020204030204" pitchFamily="49" charset="0"/>
              </a:rPr>
              <a:t>wl</a:t>
            </a:r>
            <a:r>
              <a:rPr lang="en-GB" dirty="0">
                <a:latin typeface="Consolas" panose="020B0609020204030204" pitchFamily="49" charset="0"/>
              </a:rPr>
              <a:t> </a:t>
            </a:r>
            <a:r>
              <a:rPr lang="en-GB" dirty="0"/>
              <a:t>should be displayed, along with a few others</a:t>
            </a:r>
          </a:p>
          <a:p>
            <a:r>
              <a:rPr lang="en-GB" dirty="0"/>
              <a:t>Use the external device to remotely operate the </a:t>
            </a:r>
            <a:r>
              <a:rPr lang="en-GB" dirty="0" err="1"/>
              <a:t>puzzlebot</a:t>
            </a:r>
            <a:endParaRPr lang="en-GB" dirty="0"/>
          </a:p>
          <a:p>
            <a:pPr lvl="1"/>
            <a:r>
              <a:rPr lang="en-GB" dirty="0" err="1">
                <a:latin typeface="Consolas" panose="020B0609020204030204" pitchFamily="49" charset="0"/>
              </a:rPr>
              <a:t>rosrun</a:t>
            </a:r>
            <a:r>
              <a:rPr lang="en-GB" dirty="0">
                <a:latin typeface="Consolas" panose="020B0609020204030204" pitchFamily="49" charset="0"/>
              </a:rPr>
              <a:t> </a:t>
            </a:r>
            <a:r>
              <a:rPr lang="en-GB" dirty="0" err="1">
                <a:latin typeface="Consolas" panose="020B0609020204030204" pitchFamily="49" charset="0"/>
              </a:rPr>
              <a:t>teleop_twist_keyboard</a:t>
            </a:r>
            <a:r>
              <a:rPr lang="en-GB" dirty="0">
                <a:latin typeface="Consolas" panose="020B0609020204030204" pitchFamily="49" charset="0"/>
              </a:rPr>
              <a:t> teleop_twist_keyboard.py</a:t>
            </a:r>
          </a:p>
          <a:p>
            <a:pPr lvl="1"/>
            <a:r>
              <a:rPr lang="en-GB" dirty="0"/>
              <a:t>Follow the instructions displayed in the command window</a:t>
            </a:r>
          </a:p>
        </p:txBody>
      </p:sp>
    </p:spTree>
    <p:extLst>
      <p:ext uri="{BB962C8B-B14F-4D97-AF65-F5344CB8AC3E}">
        <p14:creationId xmlns:p14="http://schemas.microsoft.com/office/powerpoint/2010/main" val="722174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363B-5481-4DA6-9148-BACA678CDDDD}"/>
              </a:ext>
            </a:extLst>
          </p:cNvPr>
          <p:cNvSpPr>
            <a:spLocks noGrp="1"/>
          </p:cNvSpPr>
          <p:nvPr>
            <p:ph type="title"/>
          </p:nvPr>
        </p:nvSpPr>
        <p:spPr/>
        <p:txBody>
          <a:bodyPr/>
          <a:lstStyle/>
          <a:p>
            <a:r>
              <a:rPr lang="en-GB" dirty="0"/>
              <a:t>Sensors</a:t>
            </a:r>
          </a:p>
        </p:txBody>
      </p:sp>
      <p:graphicFrame>
        <p:nvGraphicFramePr>
          <p:cNvPr id="6" name="Table 6">
            <a:extLst>
              <a:ext uri="{FF2B5EF4-FFF2-40B4-BE49-F238E27FC236}">
                <a16:creationId xmlns:a16="http://schemas.microsoft.com/office/drawing/2014/main" id="{8E1B9F8B-50FB-4ABF-97B5-7DC2D0C9A6CE}"/>
              </a:ext>
            </a:extLst>
          </p:cNvPr>
          <p:cNvGraphicFramePr>
            <a:graphicFrameLocks noGrp="1"/>
          </p:cNvGraphicFramePr>
          <p:nvPr>
            <p:ph idx="1"/>
            <p:extLst>
              <p:ext uri="{D42A27DB-BD31-4B8C-83A1-F6EECF244321}">
                <p14:modId xmlns:p14="http://schemas.microsoft.com/office/powerpoint/2010/main" val="2860952473"/>
              </p:ext>
            </p:extLst>
          </p:nvPr>
        </p:nvGraphicFramePr>
        <p:xfrm>
          <a:off x="256309" y="1469367"/>
          <a:ext cx="10655596" cy="1402080"/>
        </p:xfrm>
        <a:graphic>
          <a:graphicData uri="http://schemas.openxmlformats.org/drawingml/2006/table">
            <a:tbl>
              <a:tblPr firstRow="1" bandRow="1">
                <a:tableStyleId>{2D5ABB26-0587-4C30-8999-92F81FD0307C}</a:tableStyleId>
              </a:tblPr>
              <a:tblGrid>
                <a:gridCol w="5327798">
                  <a:extLst>
                    <a:ext uri="{9D8B030D-6E8A-4147-A177-3AD203B41FA5}">
                      <a16:colId xmlns:a16="http://schemas.microsoft.com/office/drawing/2014/main" val="3923693712"/>
                    </a:ext>
                  </a:extLst>
                </a:gridCol>
                <a:gridCol w="5327798">
                  <a:extLst>
                    <a:ext uri="{9D8B030D-6E8A-4147-A177-3AD203B41FA5}">
                      <a16:colId xmlns:a16="http://schemas.microsoft.com/office/drawing/2014/main" val="22667904"/>
                    </a:ext>
                  </a:extLst>
                </a:gridCol>
              </a:tblGrid>
              <a:tr h="128471">
                <a:tc>
                  <a:txBody>
                    <a:bodyPr/>
                    <a:lstStyle/>
                    <a:p>
                      <a:pPr algn="ctr"/>
                      <a:r>
                        <a:rPr lang="en-GB" sz="2000" b="1" dirty="0"/>
                        <a:t>Hacker Board</a:t>
                      </a:r>
                    </a:p>
                    <a:p>
                      <a:pPr algn="ctr"/>
                      <a:endParaRPr lang="en-GB" dirty="0"/>
                    </a:p>
                  </a:txBody>
                  <a:tcPr/>
                </a:tc>
                <a:tc>
                  <a:txBody>
                    <a:bodyPr/>
                    <a:lstStyle/>
                    <a:p>
                      <a:pPr algn="ctr"/>
                      <a:r>
                        <a:rPr lang="en-GB" sz="2000" b="1" dirty="0"/>
                        <a:t>Jetson</a:t>
                      </a:r>
                      <a:endParaRPr lang="en-GB" b="1" dirty="0"/>
                    </a:p>
                  </a:txBody>
                  <a:tcPr/>
                </a:tc>
                <a:extLst>
                  <a:ext uri="{0D108BD9-81ED-4DB2-BD59-A6C34878D82A}">
                    <a16:rowId xmlns:a16="http://schemas.microsoft.com/office/drawing/2014/main" val="1579786671"/>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839947368"/>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41471404"/>
                  </a:ext>
                </a:extLst>
              </a:tr>
            </a:tbl>
          </a:graphicData>
        </a:graphic>
      </p:graphicFrame>
      <p:pic>
        <p:nvPicPr>
          <p:cNvPr id="4" name="Picture 3" descr="A picture containing electronics&#10;&#10;Description automatically generated">
            <a:extLst>
              <a:ext uri="{FF2B5EF4-FFF2-40B4-BE49-F238E27FC236}">
                <a16:creationId xmlns:a16="http://schemas.microsoft.com/office/drawing/2014/main" id="{6B5CC6C9-C5F5-43AC-B7FC-8431BE7C5E83}"/>
              </a:ext>
            </a:extLst>
          </p:cNvPr>
          <p:cNvPicPr>
            <a:picLocks noChangeAspect="1"/>
          </p:cNvPicPr>
          <p:nvPr/>
        </p:nvPicPr>
        <p:blipFill>
          <a:blip r:embed="rId3"/>
          <a:stretch>
            <a:fillRect/>
          </a:stretch>
        </p:blipFill>
        <p:spPr>
          <a:xfrm>
            <a:off x="1716683" y="2112153"/>
            <a:ext cx="2608517" cy="1644500"/>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7713B9FA-65B7-46E8-85C1-FA27D026AE44}"/>
              </a:ext>
            </a:extLst>
          </p:cNvPr>
          <p:cNvPicPr>
            <a:picLocks noChangeAspect="1"/>
          </p:cNvPicPr>
          <p:nvPr/>
        </p:nvPicPr>
        <p:blipFill>
          <a:blip r:embed="rId4"/>
          <a:stretch>
            <a:fillRect/>
          </a:stretch>
        </p:blipFill>
        <p:spPr>
          <a:xfrm>
            <a:off x="7388153" y="1908179"/>
            <a:ext cx="1865575" cy="1865575"/>
          </a:xfrm>
          <a:prstGeom prst="rect">
            <a:avLst/>
          </a:prstGeom>
        </p:spPr>
      </p:pic>
      <p:pic>
        <p:nvPicPr>
          <p:cNvPr id="9" name="Picture 8" descr="A close-up of a circuit board&#10;&#10;Description automatically generated with low confidence">
            <a:extLst>
              <a:ext uri="{FF2B5EF4-FFF2-40B4-BE49-F238E27FC236}">
                <a16:creationId xmlns:a16="http://schemas.microsoft.com/office/drawing/2014/main" id="{B23E4FA3-92E2-4393-B2C2-04C443F1F9E6}"/>
              </a:ext>
            </a:extLst>
          </p:cNvPr>
          <p:cNvPicPr>
            <a:picLocks noChangeAspect="1"/>
          </p:cNvPicPr>
          <p:nvPr/>
        </p:nvPicPr>
        <p:blipFill>
          <a:blip r:embed="rId5"/>
          <a:stretch>
            <a:fillRect/>
          </a:stretch>
        </p:blipFill>
        <p:spPr>
          <a:xfrm>
            <a:off x="7209741" y="4685868"/>
            <a:ext cx="2667000" cy="1498854"/>
          </a:xfrm>
          <a:prstGeom prst="rect">
            <a:avLst/>
          </a:prstGeom>
        </p:spPr>
      </p:pic>
      <p:pic>
        <p:nvPicPr>
          <p:cNvPr id="1026" name="Picture 2" descr="34:1 METAL GEARMOTOR 25DX67L HP 6V 48 CP POLOLU - Motor: DC | with encoder,with  gearbox; HP; 6VDC; 6.5A; 280rpm; 34: 1; POLOLU-4804 | TME - Electronic  components">
            <a:extLst>
              <a:ext uri="{FF2B5EF4-FFF2-40B4-BE49-F238E27FC236}">
                <a16:creationId xmlns:a16="http://schemas.microsoft.com/office/drawing/2014/main" id="{796BBDEF-8EBA-4794-BA51-59E2B29341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6683" y="4366930"/>
            <a:ext cx="2815443" cy="211158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87468924-2300-425D-96E7-35AC58DCCBD6}"/>
              </a:ext>
            </a:extLst>
          </p:cNvPr>
          <p:cNvSpPr/>
          <p:nvPr/>
        </p:nvSpPr>
        <p:spPr>
          <a:xfrm>
            <a:off x="2115671" y="4258235"/>
            <a:ext cx="1434353" cy="89647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le 6">
            <a:extLst>
              <a:ext uri="{FF2B5EF4-FFF2-40B4-BE49-F238E27FC236}">
                <a16:creationId xmlns:a16="http://schemas.microsoft.com/office/drawing/2014/main" id="{9838ED7A-1DED-45D4-9A05-A6D65F9D0A66}"/>
              </a:ext>
            </a:extLst>
          </p:cNvPr>
          <p:cNvGraphicFramePr>
            <a:graphicFrameLocks/>
          </p:cNvGraphicFramePr>
          <p:nvPr>
            <p:extLst>
              <p:ext uri="{D42A27DB-BD31-4B8C-83A1-F6EECF244321}">
                <p14:modId xmlns:p14="http://schemas.microsoft.com/office/powerpoint/2010/main" val="3229636492"/>
              </p:ext>
            </p:extLst>
          </p:nvPr>
        </p:nvGraphicFramePr>
        <p:xfrm>
          <a:off x="345956" y="3783106"/>
          <a:ext cx="10655596" cy="1371600"/>
        </p:xfrm>
        <a:graphic>
          <a:graphicData uri="http://schemas.openxmlformats.org/drawingml/2006/table">
            <a:tbl>
              <a:tblPr firstRow="1" bandRow="1">
                <a:tableStyleId>{2D5ABB26-0587-4C30-8999-92F81FD0307C}</a:tableStyleId>
              </a:tblPr>
              <a:tblGrid>
                <a:gridCol w="5327798">
                  <a:extLst>
                    <a:ext uri="{9D8B030D-6E8A-4147-A177-3AD203B41FA5}">
                      <a16:colId xmlns:a16="http://schemas.microsoft.com/office/drawing/2014/main" val="3923693712"/>
                    </a:ext>
                  </a:extLst>
                </a:gridCol>
                <a:gridCol w="5327798">
                  <a:extLst>
                    <a:ext uri="{9D8B030D-6E8A-4147-A177-3AD203B41FA5}">
                      <a16:colId xmlns:a16="http://schemas.microsoft.com/office/drawing/2014/main" val="22667904"/>
                    </a:ext>
                  </a:extLst>
                </a:gridCol>
              </a:tblGrid>
              <a:tr h="128471">
                <a:tc>
                  <a:txBody>
                    <a:bodyPr/>
                    <a:lstStyle/>
                    <a:p>
                      <a:pPr algn="ctr"/>
                      <a:r>
                        <a:rPr lang="en-GB" dirty="0"/>
                        <a:t>Sonar</a:t>
                      </a:r>
                    </a:p>
                    <a:p>
                      <a:pPr algn="ctr"/>
                      <a:endParaRPr lang="en-GB" dirty="0"/>
                    </a:p>
                  </a:txBody>
                  <a:tcPr/>
                </a:tc>
                <a:tc>
                  <a:txBody>
                    <a:bodyPr/>
                    <a:lstStyle/>
                    <a:p>
                      <a:pPr algn="ctr"/>
                      <a:r>
                        <a:rPr lang="en-GB" dirty="0"/>
                        <a:t>LIDAR</a:t>
                      </a:r>
                    </a:p>
                  </a:txBody>
                  <a:tcPr/>
                </a:tc>
                <a:extLst>
                  <a:ext uri="{0D108BD9-81ED-4DB2-BD59-A6C34878D82A}">
                    <a16:rowId xmlns:a16="http://schemas.microsoft.com/office/drawing/2014/main" val="1579786671"/>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839947368"/>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41471404"/>
                  </a:ext>
                </a:extLst>
              </a:tr>
            </a:tbl>
          </a:graphicData>
        </a:graphic>
      </p:graphicFrame>
      <p:graphicFrame>
        <p:nvGraphicFramePr>
          <p:cNvPr id="11" name="Table 6">
            <a:extLst>
              <a:ext uri="{FF2B5EF4-FFF2-40B4-BE49-F238E27FC236}">
                <a16:creationId xmlns:a16="http://schemas.microsoft.com/office/drawing/2014/main" id="{2026B606-343F-46F5-A7A6-9809A780CB7E}"/>
              </a:ext>
            </a:extLst>
          </p:cNvPr>
          <p:cNvGraphicFramePr>
            <a:graphicFrameLocks/>
          </p:cNvGraphicFramePr>
          <p:nvPr>
            <p:extLst>
              <p:ext uri="{D42A27DB-BD31-4B8C-83A1-F6EECF244321}">
                <p14:modId xmlns:p14="http://schemas.microsoft.com/office/powerpoint/2010/main" val="1867656705"/>
              </p:ext>
            </p:extLst>
          </p:nvPr>
        </p:nvGraphicFramePr>
        <p:xfrm>
          <a:off x="256309" y="6478512"/>
          <a:ext cx="10655596" cy="1371600"/>
        </p:xfrm>
        <a:graphic>
          <a:graphicData uri="http://schemas.openxmlformats.org/drawingml/2006/table">
            <a:tbl>
              <a:tblPr firstRow="1" bandRow="1">
                <a:tableStyleId>{2D5ABB26-0587-4C30-8999-92F81FD0307C}</a:tableStyleId>
              </a:tblPr>
              <a:tblGrid>
                <a:gridCol w="5327798">
                  <a:extLst>
                    <a:ext uri="{9D8B030D-6E8A-4147-A177-3AD203B41FA5}">
                      <a16:colId xmlns:a16="http://schemas.microsoft.com/office/drawing/2014/main" val="3923693712"/>
                    </a:ext>
                  </a:extLst>
                </a:gridCol>
                <a:gridCol w="5327798">
                  <a:extLst>
                    <a:ext uri="{9D8B030D-6E8A-4147-A177-3AD203B41FA5}">
                      <a16:colId xmlns:a16="http://schemas.microsoft.com/office/drawing/2014/main" val="22667904"/>
                    </a:ext>
                  </a:extLst>
                </a:gridCol>
              </a:tblGrid>
              <a:tr h="128471">
                <a:tc>
                  <a:txBody>
                    <a:bodyPr/>
                    <a:lstStyle/>
                    <a:p>
                      <a:pPr algn="ctr"/>
                      <a:r>
                        <a:rPr lang="en-GB" dirty="0"/>
                        <a:t>Encoder</a:t>
                      </a:r>
                    </a:p>
                    <a:p>
                      <a:pPr algn="ctr"/>
                      <a:endParaRPr lang="en-GB" dirty="0"/>
                    </a:p>
                  </a:txBody>
                  <a:tcPr/>
                </a:tc>
                <a:tc>
                  <a:txBody>
                    <a:bodyPr/>
                    <a:lstStyle/>
                    <a:p>
                      <a:pPr algn="ctr"/>
                      <a:r>
                        <a:rPr lang="en-GB" dirty="0"/>
                        <a:t>Camera</a:t>
                      </a:r>
                    </a:p>
                  </a:txBody>
                  <a:tcPr/>
                </a:tc>
                <a:extLst>
                  <a:ext uri="{0D108BD9-81ED-4DB2-BD59-A6C34878D82A}">
                    <a16:rowId xmlns:a16="http://schemas.microsoft.com/office/drawing/2014/main" val="1579786671"/>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839947368"/>
                  </a:ext>
                </a:extLst>
              </a:tr>
              <a:tr h="1284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41471404"/>
                  </a:ext>
                </a:extLst>
              </a:tr>
            </a:tbl>
          </a:graphicData>
        </a:graphic>
      </p:graphicFrame>
    </p:spTree>
    <p:extLst>
      <p:ext uri="{BB962C8B-B14F-4D97-AF65-F5344CB8AC3E}">
        <p14:creationId xmlns:p14="http://schemas.microsoft.com/office/powerpoint/2010/main" val="219335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CE7C-B810-41C6-ADD2-6CFD8CABF889}"/>
              </a:ext>
            </a:extLst>
          </p:cNvPr>
          <p:cNvSpPr>
            <a:spLocks noGrp="1"/>
          </p:cNvSpPr>
          <p:nvPr>
            <p:ph type="title"/>
          </p:nvPr>
        </p:nvSpPr>
        <p:spPr/>
        <p:txBody>
          <a:bodyPr/>
          <a:lstStyle/>
          <a:p>
            <a:r>
              <a:rPr lang="en-GB" dirty="0"/>
              <a:t>Closing the Loop</a:t>
            </a:r>
          </a:p>
        </p:txBody>
      </p:sp>
      <p:sp>
        <p:nvSpPr>
          <p:cNvPr id="73" name="Rounded Rectangle 13">
            <a:extLst>
              <a:ext uri="{FF2B5EF4-FFF2-40B4-BE49-F238E27FC236}">
                <a16:creationId xmlns:a16="http://schemas.microsoft.com/office/drawing/2014/main" id="{0094CFB1-2AC6-4C4B-ABAF-038E88746BD4}"/>
              </a:ext>
            </a:extLst>
          </p:cNvPr>
          <p:cNvSpPr/>
          <p:nvPr/>
        </p:nvSpPr>
        <p:spPr>
          <a:xfrm>
            <a:off x="9547080" y="2415473"/>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Robot</a:t>
            </a:r>
          </a:p>
          <a:p>
            <a:pPr algn="ctr"/>
            <a:r>
              <a:rPr lang="en-US" sz="2400" dirty="0">
                <a:solidFill>
                  <a:schemeClr val="accent6">
                    <a:lumMod val="75000"/>
                  </a:schemeClr>
                </a:solidFill>
              </a:rPr>
              <a:t>Node</a:t>
            </a:r>
          </a:p>
        </p:txBody>
      </p:sp>
      <p:sp>
        <p:nvSpPr>
          <p:cNvPr id="74" name="Rounded Rectangle 13">
            <a:extLst>
              <a:ext uri="{FF2B5EF4-FFF2-40B4-BE49-F238E27FC236}">
                <a16:creationId xmlns:a16="http://schemas.microsoft.com/office/drawing/2014/main" id="{05517898-6653-46A9-8B5D-F8B9A8963F47}"/>
              </a:ext>
            </a:extLst>
          </p:cNvPr>
          <p:cNvSpPr/>
          <p:nvPr/>
        </p:nvSpPr>
        <p:spPr>
          <a:xfrm>
            <a:off x="9547079" y="4398239"/>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Controller</a:t>
            </a:r>
          </a:p>
          <a:p>
            <a:pPr algn="ctr"/>
            <a:r>
              <a:rPr lang="en-US" sz="2400" dirty="0">
                <a:solidFill>
                  <a:schemeClr val="accent6">
                    <a:lumMod val="75000"/>
                  </a:schemeClr>
                </a:solidFill>
              </a:rPr>
              <a:t>Node</a:t>
            </a:r>
          </a:p>
        </p:txBody>
      </p:sp>
      <p:cxnSp>
        <p:nvCxnSpPr>
          <p:cNvPr id="77" name="Connector: Curved 76">
            <a:extLst>
              <a:ext uri="{FF2B5EF4-FFF2-40B4-BE49-F238E27FC236}">
                <a16:creationId xmlns:a16="http://schemas.microsoft.com/office/drawing/2014/main" id="{55F7D6CB-077B-495B-8B9F-2E4F9442F7D1}"/>
              </a:ext>
            </a:extLst>
          </p:cNvPr>
          <p:cNvCxnSpPr>
            <a:cxnSpLocks/>
          </p:cNvCxnSpPr>
          <p:nvPr/>
        </p:nvCxnSpPr>
        <p:spPr>
          <a:xfrm rot="10800000" flipH="1" flipV="1">
            <a:off x="9518765" y="2689785"/>
            <a:ext cx="19282" cy="2516832"/>
          </a:xfrm>
          <a:prstGeom prst="curvedConnector3">
            <a:avLst>
              <a:gd name="adj1" fmla="val -272525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C1C197E8-A597-4502-A22B-FE4E844B0AEC}"/>
              </a:ext>
            </a:extLst>
          </p:cNvPr>
          <p:cNvCxnSpPr>
            <a:cxnSpLocks/>
            <a:stCxn id="74" idx="3"/>
            <a:endCxn id="73" idx="3"/>
          </p:cNvCxnSpPr>
          <p:nvPr/>
        </p:nvCxnSpPr>
        <p:spPr>
          <a:xfrm flipV="1">
            <a:off x="11156240" y="2955157"/>
            <a:ext cx="1" cy="1982766"/>
          </a:xfrm>
          <a:prstGeom prst="curvedConnector3">
            <a:avLst>
              <a:gd name="adj1" fmla="val 228601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4" name="Connector: Curved 103">
            <a:extLst>
              <a:ext uri="{FF2B5EF4-FFF2-40B4-BE49-F238E27FC236}">
                <a16:creationId xmlns:a16="http://schemas.microsoft.com/office/drawing/2014/main" id="{0798BAB1-9258-4B07-9602-082A2830994D}"/>
              </a:ext>
            </a:extLst>
          </p:cNvPr>
          <p:cNvCxnSpPr>
            <a:cxnSpLocks/>
            <a:stCxn id="73" idx="1"/>
            <a:endCxn id="74" idx="1"/>
          </p:cNvCxnSpPr>
          <p:nvPr/>
        </p:nvCxnSpPr>
        <p:spPr>
          <a:xfrm rot="10800000" flipV="1">
            <a:off x="9547080" y="2955157"/>
            <a:ext cx="1" cy="1982766"/>
          </a:xfrm>
          <a:prstGeom prst="curvedConnector3">
            <a:avLst>
              <a:gd name="adj1" fmla="val 228601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66137929-D884-4368-BEEC-4B493D7F322B}"/>
              </a:ext>
            </a:extLst>
          </p:cNvPr>
          <p:cNvSpPr txBox="1"/>
          <p:nvPr/>
        </p:nvSpPr>
        <p:spPr>
          <a:xfrm>
            <a:off x="8983770" y="3837465"/>
            <a:ext cx="1197638" cy="369332"/>
          </a:xfrm>
          <a:prstGeom prst="rect">
            <a:avLst/>
          </a:prstGeom>
          <a:noFill/>
        </p:spPr>
        <p:txBody>
          <a:bodyPr wrap="square">
            <a:spAutoFit/>
          </a:bodyPr>
          <a:lstStyle/>
          <a:p>
            <a:pPr algn="ctr"/>
            <a:r>
              <a:rPr lang="en-US" sz="1800" dirty="0">
                <a:solidFill>
                  <a:schemeClr val="accent6">
                    <a:lumMod val="75000"/>
                  </a:schemeClr>
                </a:solidFill>
              </a:rPr>
              <a:t>/</a:t>
            </a:r>
            <a:r>
              <a:rPr lang="en-US" sz="1800" dirty="0" err="1">
                <a:solidFill>
                  <a:schemeClr val="accent6">
                    <a:lumMod val="75000"/>
                  </a:schemeClr>
                </a:solidFill>
              </a:rPr>
              <a:t>wl</a:t>
            </a:r>
            <a:endParaRPr lang="en-US" sz="1800" dirty="0">
              <a:solidFill>
                <a:schemeClr val="accent6">
                  <a:lumMod val="75000"/>
                </a:schemeClr>
              </a:solidFill>
            </a:endParaRPr>
          </a:p>
        </p:txBody>
      </p:sp>
      <p:sp>
        <p:nvSpPr>
          <p:cNvPr id="121" name="TextBox 120">
            <a:extLst>
              <a:ext uri="{FF2B5EF4-FFF2-40B4-BE49-F238E27FC236}">
                <a16:creationId xmlns:a16="http://schemas.microsoft.com/office/drawing/2014/main" id="{6C458484-2F45-4263-A122-C61E3214C00D}"/>
              </a:ext>
            </a:extLst>
          </p:cNvPr>
          <p:cNvSpPr txBox="1"/>
          <p:nvPr/>
        </p:nvSpPr>
        <p:spPr>
          <a:xfrm>
            <a:off x="8238040" y="4152709"/>
            <a:ext cx="1197638" cy="369332"/>
          </a:xfrm>
          <a:prstGeom prst="rect">
            <a:avLst/>
          </a:prstGeom>
          <a:noFill/>
        </p:spPr>
        <p:txBody>
          <a:bodyPr wrap="square">
            <a:spAutoFit/>
          </a:bodyPr>
          <a:lstStyle/>
          <a:p>
            <a:pPr algn="ctr"/>
            <a:r>
              <a:rPr lang="en-US" dirty="0">
                <a:solidFill>
                  <a:schemeClr val="accent6">
                    <a:lumMod val="75000"/>
                  </a:schemeClr>
                </a:solidFill>
              </a:rPr>
              <a:t>/</a:t>
            </a:r>
            <a:r>
              <a:rPr lang="en-US" dirty="0" err="1">
                <a:solidFill>
                  <a:schemeClr val="accent6">
                    <a:lumMod val="75000"/>
                  </a:schemeClr>
                </a:solidFill>
              </a:rPr>
              <a:t>wr</a:t>
            </a:r>
            <a:endParaRPr lang="en-US" sz="1800" dirty="0">
              <a:solidFill>
                <a:schemeClr val="accent6">
                  <a:lumMod val="75000"/>
                </a:schemeClr>
              </a:solidFill>
            </a:endParaRPr>
          </a:p>
        </p:txBody>
      </p:sp>
      <p:sp>
        <p:nvSpPr>
          <p:cNvPr id="122" name="TextBox 121">
            <a:extLst>
              <a:ext uri="{FF2B5EF4-FFF2-40B4-BE49-F238E27FC236}">
                <a16:creationId xmlns:a16="http://schemas.microsoft.com/office/drawing/2014/main" id="{00B7056C-FFA9-42C7-A7E1-05D7FBD590F8}"/>
              </a:ext>
            </a:extLst>
          </p:cNvPr>
          <p:cNvSpPr txBox="1"/>
          <p:nvPr/>
        </p:nvSpPr>
        <p:spPr>
          <a:xfrm>
            <a:off x="10312006" y="3686283"/>
            <a:ext cx="1197638" cy="369332"/>
          </a:xfrm>
          <a:prstGeom prst="rect">
            <a:avLst/>
          </a:prstGeom>
          <a:noFill/>
        </p:spPr>
        <p:txBody>
          <a:bodyPr wrap="square">
            <a:spAutoFit/>
          </a:bodyPr>
          <a:lstStyle/>
          <a:p>
            <a:pPr algn="ctr"/>
            <a:r>
              <a:rPr lang="en-US" sz="1800" dirty="0">
                <a:solidFill>
                  <a:schemeClr val="accent6">
                    <a:lumMod val="75000"/>
                  </a:schemeClr>
                </a:solidFill>
              </a:rPr>
              <a:t>/cmd_vel</a:t>
            </a:r>
          </a:p>
        </p:txBody>
      </p:sp>
      <p:grpSp>
        <p:nvGrpSpPr>
          <p:cNvPr id="40" name="Group 39">
            <a:extLst>
              <a:ext uri="{FF2B5EF4-FFF2-40B4-BE49-F238E27FC236}">
                <a16:creationId xmlns:a16="http://schemas.microsoft.com/office/drawing/2014/main" id="{08719624-A5D3-4057-9B15-22A39F190574}"/>
              </a:ext>
            </a:extLst>
          </p:cNvPr>
          <p:cNvGrpSpPr/>
          <p:nvPr/>
        </p:nvGrpSpPr>
        <p:grpSpPr>
          <a:xfrm>
            <a:off x="-92174" y="2653702"/>
            <a:ext cx="8836980" cy="3092600"/>
            <a:chOff x="-92174" y="2653702"/>
            <a:chExt cx="8836980" cy="3092600"/>
          </a:xfrm>
        </p:grpSpPr>
        <p:grpSp>
          <p:nvGrpSpPr>
            <p:cNvPr id="70" name="Group 69">
              <a:extLst>
                <a:ext uri="{FF2B5EF4-FFF2-40B4-BE49-F238E27FC236}">
                  <a16:creationId xmlns:a16="http://schemas.microsoft.com/office/drawing/2014/main" id="{2330EFDB-5EB6-4531-B287-195E23992767}"/>
                </a:ext>
              </a:extLst>
            </p:cNvPr>
            <p:cNvGrpSpPr/>
            <p:nvPr/>
          </p:nvGrpSpPr>
          <p:grpSpPr>
            <a:xfrm>
              <a:off x="-92174" y="2685315"/>
              <a:ext cx="8836980" cy="3060987"/>
              <a:chOff x="1228483" y="2303539"/>
              <a:chExt cx="8836980" cy="3060987"/>
            </a:xfrm>
          </p:grpSpPr>
          <p:sp>
            <p:nvSpPr>
              <p:cNvPr id="9" name="Rounded Rectangle 13">
                <a:extLst>
                  <a:ext uri="{FF2B5EF4-FFF2-40B4-BE49-F238E27FC236}">
                    <a16:creationId xmlns:a16="http://schemas.microsoft.com/office/drawing/2014/main" id="{04499B29-016B-4118-A534-86C4648B15D1}"/>
                  </a:ext>
                </a:extLst>
              </p:cNvPr>
              <p:cNvSpPr/>
              <p:nvPr/>
            </p:nvSpPr>
            <p:spPr>
              <a:xfrm>
                <a:off x="6482213" y="2303539"/>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Robot</a:t>
                </a:r>
              </a:p>
            </p:txBody>
          </p:sp>
          <p:cxnSp>
            <p:nvCxnSpPr>
              <p:cNvPr id="22" name="Straight Arrow Connector 21">
                <a:extLst>
                  <a:ext uri="{FF2B5EF4-FFF2-40B4-BE49-F238E27FC236}">
                    <a16:creationId xmlns:a16="http://schemas.microsoft.com/office/drawing/2014/main" id="{FEC918A1-F7B5-4D3A-9DD7-4DB572496E79}"/>
                  </a:ext>
                </a:extLst>
              </p:cNvPr>
              <p:cNvCxnSpPr>
                <a:cxnSpLocks/>
                <a:stCxn id="9" idx="3"/>
              </p:cNvCxnSpPr>
              <p:nvPr/>
            </p:nvCxnSpPr>
            <p:spPr>
              <a:xfrm flipV="1">
                <a:off x="8091374" y="2843221"/>
                <a:ext cx="838067"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A9AEE42-EC89-412E-A637-92783FEB36F6}"/>
                  </a:ext>
                </a:extLst>
              </p:cNvPr>
              <p:cNvCxnSpPr>
                <a:cxnSpLocks/>
                <a:endCxn id="9" idx="1"/>
              </p:cNvCxnSpPr>
              <p:nvPr/>
            </p:nvCxnSpPr>
            <p:spPr>
              <a:xfrm>
                <a:off x="5465134" y="2843223"/>
                <a:ext cx="10170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CDD5E9B-65B7-4F14-BFE7-832BF3DB482A}"/>
                  </a:ext>
                </a:extLst>
              </p:cNvPr>
              <p:cNvSpPr/>
              <p:nvPr/>
            </p:nvSpPr>
            <p:spPr>
              <a:xfrm>
                <a:off x="2768346" y="2573382"/>
                <a:ext cx="580910" cy="53968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a:extLst>
                  <a:ext uri="{FF2B5EF4-FFF2-40B4-BE49-F238E27FC236}">
                    <a16:creationId xmlns:a16="http://schemas.microsoft.com/office/drawing/2014/main" id="{6DEA2863-8C0A-4C9E-874D-C339800D3A85}"/>
                  </a:ext>
                </a:extLst>
              </p:cNvPr>
              <p:cNvCxnSpPr>
                <a:cxnSpLocks/>
                <a:endCxn id="27" idx="4"/>
              </p:cNvCxnSpPr>
              <p:nvPr/>
            </p:nvCxnSpPr>
            <p:spPr>
              <a:xfrm flipV="1">
                <a:off x="3058801" y="3113065"/>
                <a:ext cx="0" cy="1711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B6BD754-6633-4A92-BB7D-FC47F875B26A}"/>
                  </a:ext>
                </a:extLst>
              </p:cNvPr>
              <p:cNvCxnSpPr>
                <a:cxnSpLocks/>
              </p:cNvCxnSpPr>
              <p:nvPr/>
            </p:nvCxnSpPr>
            <p:spPr>
              <a:xfrm>
                <a:off x="8399721" y="2843223"/>
                <a:ext cx="0" cy="19816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D85B67A-D303-4563-8F88-7EEE57C5A5BD}"/>
                  </a:ext>
                </a:extLst>
              </p:cNvPr>
              <p:cNvCxnSpPr>
                <a:cxnSpLocks/>
                <a:endCxn id="27" idx="2"/>
              </p:cNvCxnSpPr>
              <p:nvPr/>
            </p:nvCxnSpPr>
            <p:spPr>
              <a:xfrm>
                <a:off x="1914064" y="2843222"/>
                <a:ext cx="85428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13">
                <a:extLst>
                  <a:ext uri="{FF2B5EF4-FFF2-40B4-BE49-F238E27FC236}">
                    <a16:creationId xmlns:a16="http://schemas.microsoft.com/office/drawing/2014/main" id="{BC4FF494-CEF2-45FD-929C-70E55785CFC7}"/>
                  </a:ext>
                </a:extLst>
              </p:cNvPr>
              <p:cNvSpPr/>
              <p:nvPr/>
            </p:nvSpPr>
            <p:spPr>
              <a:xfrm>
                <a:off x="3855973" y="2303539"/>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Controller</a:t>
                </a:r>
              </a:p>
            </p:txBody>
          </p:sp>
          <p:sp>
            <p:nvSpPr>
              <p:cNvPr id="54" name="Rounded Rectangle 13">
                <a:extLst>
                  <a:ext uri="{FF2B5EF4-FFF2-40B4-BE49-F238E27FC236}">
                    <a16:creationId xmlns:a16="http://schemas.microsoft.com/office/drawing/2014/main" id="{F13D9A07-87A9-4C31-B0C0-DA2F1FF637FC}"/>
                  </a:ext>
                </a:extLst>
              </p:cNvPr>
              <p:cNvSpPr/>
              <p:nvPr/>
            </p:nvSpPr>
            <p:spPr>
              <a:xfrm>
                <a:off x="4924681" y="4285158"/>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Encoders</a:t>
                </a:r>
              </a:p>
            </p:txBody>
          </p:sp>
          <p:cxnSp>
            <p:nvCxnSpPr>
              <p:cNvPr id="55" name="Straight Arrow Connector 54">
                <a:extLst>
                  <a:ext uri="{FF2B5EF4-FFF2-40B4-BE49-F238E27FC236}">
                    <a16:creationId xmlns:a16="http://schemas.microsoft.com/office/drawing/2014/main" id="{90C6E483-5935-4672-8B1B-5E14A3C42C42}"/>
                  </a:ext>
                </a:extLst>
              </p:cNvPr>
              <p:cNvCxnSpPr>
                <a:cxnSpLocks/>
                <a:stCxn id="27" idx="6"/>
                <a:endCxn id="53" idx="1"/>
              </p:cNvCxnSpPr>
              <p:nvPr/>
            </p:nvCxnSpPr>
            <p:spPr>
              <a:xfrm flipV="1">
                <a:off x="3349256" y="2843223"/>
                <a:ext cx="50671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B1635C6-F536-43E8-AC14-4555F76EFA1E}"/>
                  </a:ext>
                </a:extLst>
              </p:cNvPr>
              <p:cNvCxnSpPr>
                <a:cxnSpLocks/>
                <a:endCxn id="54" idx="3"/>
              </p:cNvCxnSpPr>
              <p:nvPr/>
            </p:nvCxnSpPr>
            <p:spPr>
              <a:xfrm flipH="1">
                <a:off x="6533842" y="4824842"/>
                <a:ext cx="18658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E4D9EA-6E8E-443E-A478-C20AF4061138}"/>
                  </a:ext>
                </a:extLst>
              </p:cNvPr>
              <p:cNvCxnSpPr>
                <a:cxnSpLocks/>
                <a:stCxn id="54" idx="1"/>
              </p:cNvCxnSpPr>
              <p:nvPr/>
            </p:nvCxnSpPr>
            <p:spPr>
              <a:xfrm flipH="1">
                <a:off x="3058801" y="4824842"/>
                <a:ext cx="18658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85AC668-99B3-4A13-9E1D-F2244D5E0123}"/>
                  </a:ext>
                </a:extLst>
              </p:cNvPr>
              <p:cNvSpPr txBox="1"/>
              <p:nvPr/>
            </p:nvSpPr>
            <p:spPr>
              <a:xfrm>
                <a:off x="8266052" y="2520334"/>
                <a:ext cx="1799411" cy="646331"/>
              </a:xfrm>
              <a:prstGeom prst="rect">
                <a:avLst/>
              </a:prstGeom>
              <a:noFill/>
            </p:spPr>
            <p:txBody>
              <a:bodyPr wrap="square">
                <a:spAutoFit/>
              </a:bodyPr>
              <a:lstStyle/>
              <a:p>
                <a:pPr algn="ctr"/>
                <a:r>
                  <a:rPr lang="en-US" dirty="0">
                    <a:solidFill>
                      <a:schemeClr val="accent6">
                        <a:lumMod val="75000"/>
                      </a:schemeClr>
                    </a:solidFill>
                  </a:rPr>
                  <a:t>Output</a:t>
                </a:r>
              </a:p>
              <a:p>
                <a:pPr algn="ctr"/>
                <a:r>
                  <a:rPr lang="en-US" dirty="0">
                    <a:solidFill>
                      <a:schemeClr val="accent6">
                        <a:lumMod val="75000"/>
                      </a:schemeClr>
                    </a:solidFill>
                  </a:rPr>
                  <a:t>(Robot Motion)</a:t>
                </a:r>
                <a:endParaRPr lang="en-US" sz="1800" dirty="0">
                  <a:solidFill>
                    <a:schemeClr val="accent6">
                      <a:lumMod val="75000"/>
                    </a:schemeClr>
                  </a:solidFill>
                </a:endParaRPr>
              </a:p>
            </p:txBody>
          </p:sp>
          <p:sp>
            <p:nvSpPr>
              <p:cNvPr id="68" name="TextBox 67">
                <a:extLst>
                  <a:ext uri="{FF2B5EF4-FFF2-40B4-BE49-F238E27FC236}">
                    <a16:creationId xmlns:a16="http://schemas.microsoft.com/office/drawing/2014/main" id="{0F7446C9-D2E9-476A-914E-6CE7E318EF33}"/>
                  </a:ext>
                </a:extLst>
              </p:cNvPr>
              <p:cNvSpPr txBox="1"/>
              <p:nvPr/>
            </p:nvSpPr>
            <p:spPr>
              <a:xfrm>
                <a:off x="1228483" y="2520056"/>
                <a:ext cx="1312962" cy="646331"/>
              </a:xfrm>
              <a:prstGeom prst="rect">
                <a:avLst/>
              </a:prstGeom>
              <a:noFill/>
            </p:spPr>
            <p:txBody>
              <a:bodyPr wrap="square">
                <a:spAutoFit/>
              </a:bodyPr>
              <a:lstStyle/>
              <a:p>
                <a:pPr algn="ctr"/>
                <a:r>
                  <a:rPr lang="en-US" sz="1800" dirty="0">
                    <a:solidFill>
                      <a:schemeClr val="accent6">
                        <a:lumMod val="75000"/>
                      </a:schemeClr>
                    </a:solidFill>
                  </a:rPr>
                  <a:t>Velocity Set Point</a:t>
                </a:r>
              </a:p>
            </p:txBody>
          </p:sp>
        </p:grpSp>
        <p:sp>
          <p:nvSpPr>
            <p:cNvPr id="109" name="TextBox 108">
              <a:extLst>
                <a:ext uri="{FF2B5EF4-FFF2-40B4-BE49-F238E27FC236}">
                  <a16:creationId xmlns:a16="http://schemas.microsoft.com/office/drawing/2014/main" id="{B71D5EE1-AD88-4F1D-9499-26A0DEA41E0F}"/>
                </a:ext>
              </a:extLst>
            </p:cNvPr>
            <p:cNvSpPr txBox="1"/>
            <p:nvPr/>
          </p:nvSpPr>
          <p:spPr>
            <a:xfrm>
              <a:off x="4036428" y="2770491"/>
              <a:ext cx="1197638" cy="369332"/>
            </a:xfrm>
            <a:prstGeom prst="rect">
              <a:avLst/>
            </a:prstGeom>
            <a:noFill/>
          </p:spPr>
          <p:txBody>
            <a:bodyPr wrap="square">
              <a:spAutoFit/>
            </a:bodyPr>
            <a:lstStyle/>
            <a:p>
              <a:pPr algn="ctr"/>
              <a:r>
                <a:rPr lang="en-US" sz="1800" dirty="0">
                  <a:solidFill>
                    <a:schemeClr val="accent6">
                      <a:lumMod val="75000"/>
                    </a:schemeClr>
                  </a:solidFill>
                </a:rPr>
                <a:t>/cmd_vel</a:t>
              </a:r>
            </a:p>
          </p:txBody>
        </p:sp>
        <p:sp>
          <p:nvSpPr>
            <p:cNvPr id="110" name="TextBox 109">
              <a:extLst>
                <a:ext uri="{FF2B5EF4-FFF2-40B4-BE49-F238E27FC236}">
                  <a16:creationId xmlns:a16="http://schemas.microsoft.com/office/drawing/2014/main" id="{5E4F207C-3FC3-44FB-AE58-A404748C75F0}"/>
                </a:ext>
              </a:extLst>
            </p:cNvPr>
            <p:cNvSpPr txBox="1"/>
            <p:nvPr/>
          </p:nvSpPr>
          <p:spPr>
            <a:xfrm>
              <a:off x="2625638" y="4837285"/>
              <a:ext cx="1197638" cy="369332"/>
            </a:xfrm>
            <a:prstGeom prst="rect">
              <a:avLst/>
            </a:prstGeom>
            <a:noFill/>
          </p:spPr>
          <p:txBody>
            <a:bodyPr wrap="square">
              <a:spAutoFit/>
            </a:bodyPr>
            <a:lstStyle/>
            <a:p>
              <a:pPr algn="ctr"/>
              <a:r>
                <a:rPr lang="en-US" dirty="0">
                  <a:solidFill>
                    <a:schemeClr val="accent6">
                      <a:lumMod val="75000"/>
                    </a:schemeClr>
                  </a:solidFill>
                </a:rPr>
                <a:t>/</a:t>
              </a:r>
              <a:r>
                <a:rPr lang="en-US" dirty="0" err="1">
                  <a:solidFill>
                    <a:schemeClr val="accent6">
                      <a:lumMod val="75000"/>
                    </a:schemeClr>
                  </a:solidFill>
                </a:rPr>
                <a:t>wr</a:t>
              </a:r>
              <a:endParaRPr lang="en-US" sz="1800" dirty="0">
                <a:solidFill>
                  <a:schemeClr val="accent6">
                    <a:lumMod val="75000"/>
                  </a:schemeClr>
                </a:solidFill>
              </a:endParaRPr>
            </a:p>
          </p:txBody>
        </p:sp>
        <p:sp>
          <p:nvSpPr>
            <p:cNvPr id="111" name="TextBox 110">
              <a:extLst>
                <a:ext uri="{FF2B5EF4-FFF2-40B4-BE49-F238E27FC236}">
                  <a16:creationId xmlns:a16="http://schemas.microsoft.com/office/drawing/2014/main" id="{C627064F-036D-491B-A342-061A20821C73}"/>
                </a:ext>
              </a:extLst>
            </p:cNvPr>
            <p:cNvSpPr txBox="1"/>
            <p:nvPr/>
          </p:nvSpPr>
          <p:spPr>
            <a:xfrm>
              <a:off x="2609136" y="5233000"/>
              <a:ext cx="1197638" cy="369332"/>
            </a:xfrm>
            <a:prstGeom prst="rect">
              <a:avLst/>
            </a:prstGeom>
            <a:noFill/>
          </p:spPr>
          <p:txBody>
            <a:bodyPr wrap="square">
              <a:spAutoFit/>
            </a:bodyPr>
            <a:lstStyle/>
            <a:p>
              <a:pPr algn="ctr"/>
              <a:r>
                <a:rPr lang="en-US" sz="1800" dirty="0">
                  <a:solidFill>
                    <a:schemeClr val="accent6">
                      <a:lumMod val="75000"/>
                    </a:schemeClr>
                  </a:solidFill>
                </a:rPr>
                <a:t>/</a:t>
              </a:r>
              <a:r>
                <a:rPr lang="en-US" sz="1800" dirty="0" err="1">
                  <a:solidFill>
                    <a:schemeClr val="accent6">
                      <a:lumMod val="75000"/>
                    </a:schemeClr>
                  </a:solidFill>
                </a:rPr>
                <a:t>wl</a:t>
              </a:r>
              <a:endParaRPr lang="en-US" sz="1800" dirty="0">
                <a:solidFill>
                  <a:schemeClr val="accent6">
                    <a:lumMod val="75000"/>
                  </a:schemeClr>
                </a:solidFill>
              </a:endParaRPr>
            </a:p>
          </p:txBody>
        </p:sp>
        <p:sp>
          <p:nvSpPr>
            <p:cNvPr id="112" name="TextBox 111">
              <a:extLst>
                <a:ext uri="{FF2B5EF4-FFF2-40B4-BE49-F238E27FC236}">
                  <a16:creationId xmlns:a16="http://schemas.microsoft.com/office/drawing/2014/main" id="{66CB2F47-1B20-44D7-A49B-26A8FA613078}"/>
                </a:ext>
              </a:extLst>
            </p:cNvPr>
            <p:cNvSpPr txBox="1"/>
            <p:nvPr/>
          </p:nvSpPr>
          <p:spPr>
            <a:xfrm>
              <a:off x="1546707" y="2653702"/>
              <a:ext cx="1312962" cy="369332"/>
            </a:xfrm>
            <a:prstGeom prst="rect">
              <a:avLst/>
            </a:prstGeom>
            <a:noFill/>
          </p:spPr>
          <p:txBody>
            <a:bodyPr wrap="square">
              <a:spAutoFit/>
            </a:bodyPr>
            <a:lstStyle/>
            <a:p>
              <a:pPr algn="ctr"/>
              <a:r>
                <a:rPr lang="en-US" sz="1800" dirty="0">
                  <a:solidFill>
                    <a:schemeClr val="accent6">
                      <a:lumMod val="75000"/>
                    </a:schemeClr>
                  </a:solidFill>
                </a:rPr>
                <a:t>Error</a:t>
              </a:r>
            </a:p>
          </p:txBody>
        </p:sp>
        <p:sp>
          <p:nvSpPr>
            <p:cNvPr id="123" name="TextBox 122">
              <a:extLst>
                <a:ext uri="{FF2B5EF4-FFF2-40B4-BE49-F238E27FC236}">
                  <a16:creationId xmlns:a16="http://schemas.microsoft.com/office/drawing/2014/main" id="{46967207-2F97-4F52-8B6E-6A6C5680B75A}"/>
                </a:ext>
              </a:extLst>
            </p:cNvPr>
            <p:cNvSpPr txBox="1"/>
            <p:nvPr/>
          </p:nvSpPr>
          <p:spPr>
            <a:xfrm>
              <a:off x="715637" y="2730647"/>
              <a:ext cx="1312962" cy="584775"/>
            </a:xfrm>
            <a:prstGeom prst="rect">
              <a:avLst/>
            </a:prstGeom>
            <a:noFill/>
          </p:spPr>
          <p:txBody>
            <a:bodyPr wrap="square">
              <a:spAutoFit/>
            </a:bodyPr>
            <a:lstStyle/>
            <a:p>
              <a:pPr algn="ctr"/>
              <a:r>
                <a:rPr lang="en-US" sz="3200" dirty="0">
                  <a:solidFill>
                    <a:schemeClr val="accent6">
                      <a:lumMod val="75000"/>
                    </a:schemeClr>
                  </a:solidFill>
                </a:rPr>
                <a:t>+</a:t>
              </a:r>
            </a:p>
          </p:txBody>
        </p:sp>
        <p:sp>
          <p:nvSpPr>
            <p:cNvPr id="124" name="TextBox 123">
              <a:extLst>
                <a:ext uri="{FF2B5EF4-FFF2-40B4-BE49-F238E27FC236}">
                  <a16:creationId xmlns:a16="http://schemas.microsoft.com/office/drawing/2014/main" id="{89C449AD-5114-4A8E-AECF-09AB5166FC60}"/>
                </a:ext>
              </a:extLst>
            </p:cNvPr>
            <p:cNvSpPr txBox="1"/>
            <p:nvPr/>
          </p:nvSpPr>
          <p:spPr>
            <a:xfrm>
              <a:off x="890226" y="3255776"/>
              <a:ext cx="1312962" cy="584775"/>
            </a:xfrm>
            <a:prstGeom prst="rect">
              <a:avLst/>
            </a:prstGeom>
            <a:noFill/>
          </p:spPr>
          <p:txBody>
            <a:bodyPr wrap="square">
              <a:spAutoFit/>
            </a:bodyPr>
            <a:lstStyle/>
            <a:p>
              <a:pPr algn="ctr"/>
              <a:r>
                <a:rPr lang="en-US" sz="3200" dirty="0">
                  <a:solidFill>
                    <a:schemeClr val="accent6">
                      <a:lumMod val="75000"/>
                    </a:schemeClr>
                  </a:solidFill>
                </a:rPr>
                <a:t>-</a:t>
              </a:r>
            </a:p>
          </p:txBody>
        </p:sp>
      </p:grpSp>
    </p:spTree>
    <p:extLst>
      <p:ext uri="{BB962C8B-B14F-4D97-AF65-F5344CB8AC3E}">
        <p14:creationId xmlns:p14="http://schemas.microsoft.com/office/powerpoint/2010/main" val="1768730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84A9-2BC6-45F5-A656-A7BFE0CCC6B8}"/>
              </a:ext>
            </a:extLst>
          </p:cNvPr>
          <p:cNvSpPr>
            <a:spLocks noGrp="1"/>
          </p:cNvSpPr>
          <p:nvPr>
            <p:ph type="title"/>
          </p:nvPr>
        </p:nvSpPr>
        <p:spPr/>
        <p:txBody>
          <a:bodyPr/>
          <a:lstStyle/>
          <a:p>
            <a:r>
              <a:rPr lang="en-GB" dirty="0"/>
              <a:t>Activity: Closing the Loop</a:t>
            </a:r>
          </a:p>
        </p:txBody>
      </p:sp>
      <p:sp>
        <p:nvSpPr>
          <p:cNvPr id="3" name="Content Placeholder 2">
            <a:extLst>
              <a:ext uri="{FF2B5EF4-FFF2-40B4-BE49-F238E27FC236}">
                <a16:creationId xmlns:a16="http://schemas.microsoft.com/office/drawing/2014/main" id="{88A6321B-7657-41B7-B77D-C85D9A641125}"/>
              </a:ext>
            </a:extLst>
          </p:cNvPr>
          <p:cNvSpPr>
            <a:spLocks noGrp="1"/>
          </p:cNvSpPr>
          <p:nvPr>
            <p:ph idx="1"/>
          </p:nvPr>
        </p:nvSpPr>
        <p:spPr>
          <a:xfrm>
            <a:off x="838200" y="1825625"/>
            <a:ext cx="10515600" cy="3150479"/>
          </a:xfrm>
        </p:spPr>
        <p:txBody>
          <a:bodyPr/>
          <a:lstStyle/>
          <a:p>
            <a:r>
              <a:rPr lang="en-GB" dirty="0"/>
              <a:t>First, use the code that drove the simulator in a square to drive the real robot</a:t>
            </a:r>
          </a:p>
          <a:p>
            <a:r>
              <a:rPr lang="en-GB" dirty="0"/>
              <a:t>Next, attempt to improve the performance of the robot by making use of the encoders, implementing the PID loop shown on the previous slide. </a:t>
            </a:r>
          </a:p>
          <a:p>
            <a:r>
              <a:rPr lang="en-GB" dirty="0"/>
              <a:t>There is no need to tune the PID constants at this stage</a:t>
            </a:r>
          </a:p>
        </p:txBody>
      </p:sp>
      <p:sp>
        <p:nvSpPr>
          <p:cNvPr id="5" name="Rounded Rectangle 13">
            <a:extLst>
              <a:ext uri="{FF2B5EF4-FFF2-40B4-BE49-F238E27FC236}">
                <a16:creationId xmlns:a16="http://schemas.microsoft.com/office/drawing/2014/main" id="{DF4E6FC3-281E-445A-A4C4-45FE8770B48D}"/>
              </a:ext>
            </a:extLst>
          </p:cNvPr>
          <p:cNvSpPr/>
          <p:nvPr/>
        </p:nvSpPr>
        <p:spPr>
          <a:xfrm>
            <a:off x="6456787" y="5111041"/>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Controller</a:t>
            </a:r>
          </a:p>
        </p:txBody>
      </p:sp>
      <p:cxnSp>
        <p:nvCxnSpPr>
          <p:cNvPr id="6" name="Straight Arrow Connector 5">
            <a:extLst>
              <a:ext uri="{FF2B5EF4-FFF2-40B4-BE49-F238E27FC236}">
                <a16:creationId xmlns:a16="http://schemas.microsoft.com/office/drawing/2014/main" id="{FEE527E4-CFF4-4A1F-919C-55632DA7D360}"/>
              </a:ext>
            </a:extLst>
          </p:cNvPr>
          <p:cNvCxnSpPr>
            <a:cxnSpLocks/>
            <a:stCxn id="5" idx="3"/>
            <a:endCxn id="24" idx="1"/>
          </p:cNvCxnSpPr>
          <p:nvPr/>
        </p:nvCxnSpPr>
        <p:spPr>
          <a:xfrm>
            <a:off x="8065948" y="5650725"/>
            <a:ext cx="4261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77273F-039E-4699-ADF4-66C2EB83927C}"/>
              </a:ext>
            </a:extLst>
          </p:cNvPr>
          <p:cNvCxnSpPr>
            <a:cxnSpLocks/>
            <a:stCxn id="12" idx="3"/>
            <a:endCxn id="26" idx="1"/>
          </p:cNvCxnSpPr>
          <p:nvPr/>
        </p:nvCxnSpPr>
        <p:spPr>
          <a:xfrm>
            <a:off x="3680614" y="5650725"/>
            <a:ext cx="4913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3">
            <a:extLst>
              <a:ext uri="{FF2B5EF4-FFF2-40B4-BE49-F238E27FC236}">
                <a16:creationId xmlns:a16="http://schemas.microsoft.com/office/drawing/2014/main" id="{90710F21-02EE-4CC0-8B4D-CAFA98C78240}"/>
              </a:ext>
            </a:extLst>
          </p:cNvPr>
          <p:cNvSpPr/>
          <p:nvPr/>
        </p:nvSpPr>
        <p:spPr>
          <a:xfrm>
            <a:off x="1832589" y="5111041"/>
            <a:ext cx="1848025"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 Subscribers</a:t>
            </a:r>
          </a:p>
        </p:txBody>
      </p:sp>
      <p:cxnSp>
        <p:nvCxnSpPr>
          <p:cNvPr id="14" name="Straight Arrow Connector 13">
            <a:extLst>
              <a:ext uri="{FF2B5EF4-FFF2-40B4-BE49-F238E27FC236}">
                <a16:creationId xmlns:a16="http://schemas.microsoft.com/office/drawing/2014/main" id="{61FE3391-884C-4201-A324-A3BC250BBB5C}"/>
              </a:ext>
            </a:extLst>
          </p:cNvPr>
          <p:cNvCxnSpPr>
            <a:cxnSpLocks/>
            <a:endCxn id="12" idx="1"/>
          </p:cNvCxnSpPr>
          <p:nvPr/>
        </p:nvCxnSpPr>
        <p:spPr>
          <a:xfrm>
            <a:off x="466926" y="5650725"/>
            <a:ext cx="13656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85D013F-7EE0-4216-B6D5-B383502BB4C7}"/>
              </a:ext>
            </a:extLst>
          </p:cNvPr>
          <p:cNvSpPr txBox="1"/>
          <p:nvPr/>
        </p:nvSpPr>
        <p:spPr>
          <a:xfrm>
            <a:off x="10063678" y="5316629"/>
            <a:ext cx="2073046" cy="646331"/>
          </a:xfrm>
          <a:prstGeom prst="rect">
            <a:avLst/>
          </a:prstGeom>
          <a:noFill/>
        </p:spPr>
        <p:txBody>
          <a:bodyPr wrap="square">
            <a:spAutoFit/>
          </a:bodyPr>
          <a:lstStyle/>
          <a:p>
            <a:pPr algn="ctr"/>
            <a:r>
              <a:rPr lang="en-US" dirty="0">
                <a:solidFill>
                  <a:schemeClr val="accent6">
                    <a:lumMod val="75000"/>
                  </a:schemeClr>
                </a:solidFill>
              </a:rPr>
              <a:t>Robot Velocity</a:t>
            </a:r>
          </a:p>
          <a:p>
            <a:pPr algn="ctr"/>
            <a:r>
              <a:rPr lang="en-US" dirty="0">
                <a:solidFill>
                  <a:schemeClr val="accent6">
                    <a:lumMod val="75000"/>
                  </a:schemeClr>
                </a:solidFill>
              </a:rPr>
              <a:t>to topic /cmd_vel</a:t>
            </a:r>
          </a:p>
        </p:txBody>
      </p:sp>
      <p:sp>
        <p:nvSpPr>
          <p:cNvPr id="18" name="TextBox 17">
            <a:extLst>
              <a:ext uri="{FF2B5EF4-FFF2-40B4-BE49-F238E27FC236}">
                <a16:creationId xmlns:a16="http://schemas.microsoft.com/office/drawing/2014/main" id="{827F3978-5FA0-46C6-95C5-006FC933FD4B}"/>
              </a:ext>
            </a:extLst>
          </p:cNvPr>
          <p:cNvSpPr txBox="1"/>
          <p:nvPr/>
        </p:nvSpPr>
        <p:spPr>
          <a:xfrm>
            <a:off x="7609286" y="5327559"/>
            <a:ext cx="1312962" cy="646331"/>
          </a:xfrm>
          <a:prstGeom prst="rect">
            <a:avLst/>
          </a:prstGeom>
          <a:noFill/>
        </p:spPr>
        <p:txBody>
          <a:bodyPr wrap="square">
            <a:spAutoFit/>
          </a:bodyPr>
          <a:lstStyle/>
          <a:p>
            <a:pPr algn="ctr"/>
            <a:r>
              <a:rPr lang="en-US" dirty="0">
                <a:solidFill>
                  <a:schemeClr val="accent6">
                    <a:lumMod val="75000"/>
                  </a:schemeClr>
                </a:solidFill>
              </a:rPr>
              <a:t>v</a:t>
            </a:r>
          </a:p>
          <a:p>
            <a:pPr algn="ctr"/>
            <a:r>
              <a:rPr lang="el-GR" sz="1800" dirty="0">
                <a:solidFill>
                  <a:schemeClr val="accent6">
                    <a:lumMod val="75000"/>
                  </a:schemeClr>
                </a:solidFill>
              </a:rPr>
              <a:t>ω</a:t>
            </a:r>
            <a:endParaRPr lang="en-US" sz="1800" dirty="0">
              <a:solidFill>
                <a:schemeClr val="accent6">
                  <a:lumMod val="75000"/>
                </a:schemeClr>
              </a:solidFill>
            </a:endParaRPr>
          </a:p>
        </p:txBody>
      </p:sp>
      <p:sp>
        <p:nvSpPr>
          <p:cNvPr id="24" name="Rounded Rectangle 13">
            <a:extLst>
              <a:ext uri="{FF2B5EF4-FFF2-40B4-BE49-F238E27FC236}">
                <a16:creationId xmlns:a16="http://schemas.microsoft.com/office/drawing/2014/main" id="{615920A4-31AE-4624-89DD-EB7A79952101}"/>
              </a:ext>
            </a:extLst>
          </p:cNvPr>
          <p:cNvSpPr/>
          <p:nvPr/>
        </p:nvSpPr>
        <p:spPr>
          <a:xfrm>
            <a:off x="8492052" y="5111041"/>
            <a:ext cx="1609161"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Publisher</a:t>
            </a:r>
          </a:p>
        </p:txBody>
      </p:sp>
      <p:cxnSp>
        <p:nvCxnSpPr>
          <p:cNvPr id="25" name="Straight Arrow Connector 24">
            <a:extLst>
              <a:ext uri="{FF2B5EF4-FFF2-40B4-BE49-F238E27FC236}">
                <a16:creationId xmlns:a16="http://schemas.microsoft.com/office/drawing/2014/main" id="{4484C057-4D66-4BC1-82E6-B973A652856F}"/>
              </a:ext>
            </a:extLst>
          </p:cNvPr>
          <p:cNvCxnSpPr>
            <a:cxnSpLocks/>
            <a:stCxn id="24" idx="3"/>
          </p:cNvCxnSpPr>
          <p:nvPr/>
        </p:nvCxnSpPr>
        <p:spPr>
          <a:xfrm>
            <a:off x="10101213" y="5650725"/>
            <a:ext cx="13965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CF4824F-181F-4442-AA3E-ACA9F208D141}"/>
              </a:ext>
            </a:extLst>
          </p:cNvPr>
          <p:cNvSpPr txBox="1"/>
          <p:nvPr/>
        </p:nvSpPr>
        <p:spPr>
          <a:xfrm>
            <a:off x="-28782" y="5316628"/>
            <a:ext cx="1520043" cy="646331"/>
          </a:xfrm>
          <a:prstGeom prst="rect">
            <a:avLst/>
          </a:prstGeom>
          <a:noFill/>
        </p:spPr>
        <p:txBody>
          <a:bodyPr wrap="square">
            <a:spAutoFit/>
          </a:bodyPr>
          <a:lstStyle/>
          <a:p>
            <a:pPr algn="ctr"/>
            <a:r>
              <a:rPr lang="en-US" dirty="0">
                <a:solidFill>
                  <a:schemeClr val="accent6">
                    <a:lumMod val="75000"/>
                  </a:schemeClr>
                </a:solidFill>
              </a:rPr>
              <a:t>Encoder data on topics</a:t>
            </a:r>
            <a:endParaRPr lang="en-US" sz="1800" dirty="0">
              <a:solidFill>
                <a:schemeClr val="accent6">
                  <a:lumMod val="75000"/>
                </a:schemeClr>
              </a:solidFill>
            </a:endParaRPr>
          </a:p>
        </p:txBody>
      </p:sp>
      <p:sp>
        <p:nvSpPr>
          <p:cNvPr id="43" name="TextBox 42">
            <a:extLst>
              <a:ext uri="{FF2B5EF4-FFF2-40B4-BE49-F238E27FC236}">
                <a16:creationId xmlns:a16="http://schemas.microsoft.com/office/drawing/2014/main" id="{A1E264AC-D1B1-4305-8D20-7A889938E3BF}"/>
              </a:ext>
            </a:extLst>
          </p:cNvPr>
          <p:cNvSpPr txBox="1"/>
          <p:nvPr/>
        </p:nvSpPr>
        <p:spPr>
          <a:xfrm>
            <a:off x="3287124" y="5316627"/>
            <a:ext cx="1312962" cy="646331"/>
          </a:xfrm>
          <a:prstGeom prst="rect">
            <a:avLst/>
          </a:prstGeom>
          <a:noFill/>
        </p:spPr>
        <p:txBody>
          <a:bodyPr wrap="square">
            <a:spAutoFit/>
          </a:bodyPr>
          <a:lstStyle/>
          <a:p>
            <a:pPr algn="ctr"/>
            <a:r>
              <a:rPr lang="en-US" sz="1800" dirty="0" err="1">
                <a:solidFill>
                  <a:schemeClr val="accent6">
                    <a:lumMod val="75000"/>
                  </a:schemeClr>
                </a:solidFill>
              </a:rPr>
              <a:t>ωr</a:t>
            </a:r>
            <a:endParaRPr lang="en-US" sz="1800" dirty="0">
              <a:solidFill>
                <a:schemeClr val="accent6">
                  <a:lumMod val="75000"/>
                </a:schemeClr>
              </a:solidFill>
            </a:endParaRPr>
          </a:p>
          <a:p>
            <a:pPr algn="ctr"/>
            <a:r>
              <a:rPr lang="el-GR" sz="1800" dirty="0">
                <a:solidFill>
                  <a:schemeClr val="accent6">
                    <a:lumMod val="75000"/>
                  </a:schemeClr>
                </a:solidFill>
              </a:rPr>
              <a:t>ω</a:t>
            </a:r>
            <a:r>
              <a:rPr lang="en-GB" sz="1800" dirty="0">
                <a:solidFill>
                  <a:schemeClr val="accent6">
                    <a:lumMod val="75000"/>
                  </a:schemeClr>
                </a:solidFill>
              </a:rPr>
              <a:t>l</a:t>
            </a:r>
            <a:endParaRPr lang="en-US" sz="1800" dirty="0">
              <a:solidFill>
                <a:schemeClr val="accent6">
                  <a:lumMod val="75000"/>
                </a:schemeClr>
              </a:solidFill>
            </a:endParaRPr>
          </a:p>
        </p:txBody>
      </p:sp>
      <p:sp>
        <p:nvSpPr>
          <p:cNvPr id="44" name="TextBox 43">
            <a:extLst>
              <a:ext uri="{FF2B5EF4-FFF2-40B4-BE49-F238E27FC236}">
                <a16:creationId xmlns:a16="http://schemas.microsoft.com/office/drawing/2014/main" id="{9E5A4D11-F9D1-4763-AB09-0AA78265A157}"/>
              </a:ext>
            </a:extLst>
          </p:cNvPr>
          <p:cNvSpPr txBox="1"/>
          <p:nvPr/>
        </p:nvSpPr>
        <p:spPr>
          <a:xfrm>
            <a:off x="930522" y="5316628"/>
            <a:ext cx="1312962" cy="646331"/>
          </a:xfrm>
          <a:prstGeom prst="rect">
            <a:avLst/>
          </a:prstGeom>
          <a:noFill/>
        </p:spPr>
        <p:txBody>
          <a:bodyPr wrap="square">
            <a:spAutoFit/>
          </a:bodyPr>
          <a:lstStyle/>
          <a:p>
            <a:pPr algn="ctr"/>
            <a:r>
              <a:rPr lang="en-US" sz="1800" dirty="0">
                <a:solidFill>
                  <a:schemeClr val="accent6">
                    <a:lumMod val="75000"/>
                  </a:schemeClr>
                </a:solidFill>
              </a:rPr>
              <a:t>/</a:t>
            </a:r>
            <a:r>
              <a:rPr lang="en-US" sz="1800" dirty="0" err="1">
                <a:solidFill>
                  <a:schemeClr val="accent6">
                    <a:lumMod val="75000"/>
                  </a:schemeClr>
                </a:solidFill>
              </a:rPr>
              <a:t>wr</a:t>
            </a:r>
            <a:endParaRPr lang="en-US" sz="1800" dirty="0">
              <a:solidFill>
                <a:schemeClr val="accent6">
                  <a:lumMod val="75000"/>
                </a:schemeClr>
              </a:solidFill>
            </a:endParaRPr>
          </a:p>
          <a:p>
            <a:pPr algn="ctr"/>
            <a:r>
              <a:rPr lang="en-GB" dirty="0">
                <a:solidFill>
                  <a:schemeClr val="accent6">
                    <a:lumMod val="75000"/>
                  </a:schemeClr>
                </a:solidFill>
              </a:rPr>
              <a:t>/</a:t>
            </a:r>
            <a:r>
              <a:rPr lang="en-GB" dirty="0" err="1">
                <a:solidFill>
                  <a:schemeClr val="accent6">
                    <a:lumMod val="75000"/>
                  </a:schemeClr>
                </a:solidFill>
              </a:rPr>
              <a:t>wl</a:t>
            </a:r>
            <a:endParaRPr lang="en-US" sz="1800" dirty="0">
              <a:solidFill>
                <a:schemeClr val="accent6">
                  <a:lumMod val="75000"/>
                </a:schemeClr>
              </a:solidFill>
            </a:endParaRPr>
          </a:p>
        </p:txBody>
      </p:sp>
      <p:cxnSp>
        <p:nvCxnSpPr>
          <p:cNvPr id="23" name="Straight Arrow Connector 22">
            <a:extLst>
              <a:ext uri="{FF2B5EF4-FFF2-40B4-BE49-F238E27FC236}">
                <a16:creationId xmlns:a16="http://schemas.microsoft.com/office/drawing/2014/main" id="{9AA2374B-D352-4B16-8EF1-5428B7DD3829}"/>
              </a:ext>
            </a:extLst>
          </p:cNvPr>
          <p:cNvCxnSpPr>
            <a:cxnSpLocks/>
            <a:stCxn id="26" idx="3"/>
          </p:cNvCxnSpPr>
          <p:nvPr/>
        </p:nvCxnSpPr>
        <p:spPr>
          <a:xfrm>
            <a:off x="6019961" y="5650725"/>
            <a:ext cx="4144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13">
            <a:extLst>
              <a:ext uri="{FF2B5EF4-FFF2-40B4-BE49-F238E27FC236}">
                <a16:creationId xmlns:a16="http://schemas.microsoft.com/office/drawing/2014/main" id="{73A296E0-E1ED-45A2-AB7F-40EBCD3DC61A}"/>
              </a:ext>
            </a:extLst>
          </p:cNvPr>
          <p:cNvSpPr/>
          <p:nvPr/>
        </p:nvSpPr>
        <p:spPr>
          <a:xfrm>
            <a:off x="4171936" y="5111041"/>
            <a:ext cx="1848025" cy="1079368"/>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 Integrators</a:t>
            </a:r>
          </a:p>
        </p:txBody>
      </p:sp>
      <p:sp>
        <p:nvSpPr>
          <p:cNvPr id="27" name="TextBox 26">
            <a:extLst>
              <a:ext uri="{FF2B5EF4-FFF2-40B4-BE49-F238E27FC236}">
                <a16:creationId xmlns:a16="http://schemas.microsoft.com/office/drawing/2014/main" id="{DA767D76-DE97-4657-A862-24B1769BCE7F}"/>
              </a:ext>
            </a:extLst>
          </p:cNvPr>
          <p:cNvSpPr txBox="1"/>
          <p:nvPr/>
        </p:nvSpPr>
        <p:spPr>
          <a:xfrm>
            <a:off x="5556258" y="5316627"/>
            <a:ext cx="1312962" cy="646331"/>
          </a:xfrm>
          <a:prstGeom prst="rect">
            <a:avLst/>
          </a:prstGeom>
          <a:noFill/>
        </p:spPr>
        <p:txBody>
          <a:bodyPr wrap="square">
            <a:spAutoFit/>
          </a:bodyPr>
          <a:lstStyle/>
          <a:p>
            <a:pPr algn="ctr"/>
            <a:r>
              <a:rPr lang="en-US" sz="1800" dirty="0">
                <a:solidFill>
                  <a:schemeClr val="accent6">
                    <a:lumMod val="75000"/>
                  </a:schemeClr>
                </a:solidFill>
              </a:rPr>
              <a:t>d</a:t>
            </a:r>
          </a:p>
          <a:p>
            <a:pPr algn="ctr"/>
            <a:r>
              <a:rPr lang="el-GR" dirty="0">
                <a:solidFill>
                  <a:schemeClr val="accent6">
                    <a:lumMod val="75000"/>
                  </a:schemeClr>
                </a:solidFill>
              </a:rPr>
              <a:t>θ</a:t>
            </a:r>
            <a:endParaRPr lang="en-US" sz="1800" dirty="0">
              <a:solidFill>
                <a:schemeClr val="accent6">
                  <a:lumMod val="75000"/>
                </a:schemeClr>
              </a:solidFill>
            </a:endParaRPr>
          </a:p>
        </p:txBody>
      </p:sp>
    </p:spTree>
    <p:extLst>
      <p:ext uri="{BB962C8B-B14F-4D97-AF65-F5344CB8AC3E}">
        <p14:creationId xmlns:p14="http://schemas.microsoft.com/office/powerpoint/2010/main" val="124833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In previous days …</a:t>
            </a:r>
          </a:p>
        </p:txBody>
      </p:sp>
      <p:sp>
        <p:nvSpPr>
          <p:cNvPr id="6" name="Content Placeholder 5">
            <a:extLst>
              <a:ext uri="{FF2B5EF4-FFF2-40B4-BE49-F238E27FC236}">
                <a16:creationId xmlns:a16="http://schemas.microsoft.com/office/drawing/2014/main" id="{47227B2F-15FA-2B44-AB08-0F64387B6B11}"/>
              </a:ext>
            </a:extLst>
          </p:cNvPr>
          <p:cNvSpPr>
            <a:spLocks noGrp="1"/>
          </p:cNvSpPr>
          <p:nvPr>
            <p:ph idx="1"/>
          </p:nvPr>
        </p:nvSpPr>
        <p:spPr/>
        <p:txBody>
          <a:bodyPr>
            <a:normAutofit/>
          </a:bodyPr>
          <a:lstStyle/>
          <a:p>
            <a:r>
              <a:rPr lang="en-GB" dirty="0"/>
              <a:t>Day 1: ROS basics</a:t>
            </a:r>
          </a:p>
          <a:p>
            <a:r>
              <a:rPr lang="en-GB" dirty="0"/>
              <a:t>Day 2: ROS Manipulators</a:t>
            </a:r>
          </a:p>
          <a:p>
            <a:pPr lvl="1"/>
            <a:r>
              <a:rPr lang="en-GB" dirty="0"/>
              <a:t>Modelling in ROS </a:t>
            </a:r>
          </a:p>
          <a:p>
            <a:pPr lvl="1"/>
            <a:r>
              <a:rPr lang="en-GB" dirty="0"/>
              <a:t>Gazebo as a simulation environment</a:t>
            </a:r>
          </a:p>
          <a:p>
            <a:pPr lvl="1"/>
            <a:r>
              <a:rPr lang="en-GB" dirty="0"/>
              <a:t>Spatial relationships</a:t>
            </a:r>
          </a:p>
          <a:p>
            <a:pPr lvl="1"/>
            <a:r>
              <a:rPr lang="en-GB" dirty="0" err="1"/>
              <a:t>sRobot</a:t>
            </a:r>
            <a:r>
              <a:rPr lang="en-GB" dirty="0"/>
              <a:t> manipulation </a:t>
            </a:r>
          </a:p>
        </p:txBody>
      </p:sp>
    </p:spTree>
    <p:extLst>
      <p:ext uri="{BB962C8B-B14F-4D97-AF65-F5344CB8AC3E}">
        <p14:creationId xmlns:p14="http://schemas.microsoft.com/office/powerpoint/2010/main" val="4292287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929D-3649-48CE-B71D-09F0A879CD70}"/>
              </a:ext>
            </a:extLst>
          </p:cNvPr>
          <p:cNvSpPr>
            <a:spLocks noGrp="1"/>
          </p:cNvSpPr>
          <p:nvPr>
            <p:ph type="title"/>
          </p:nvPr>
        </p:nvSpPr>
        <p:spPr/>
        <p:txBody>
          <a:bodyPr/>
          <a:lstStyle/>
          <a:p>
            <a:r>
              <a:rPr lang="en-GB" dirty="0"/>
              <a:t>Activity: Launch and config files</a:t>
            </a:r>
          </a:p>
        </p:txBody>
      </p:sp>
      <p:sp>
        <p:nvSpPr>
          <p:cNvPr id="3" name="Content Placeholder 2">
            <a:extLst>
              <a:ext uri="{FF2B5EF4-FFF2-40B4-BE49-F238E27FC236}">
                <a16:creationId xmlns:a16="http://schemas.microsoft.com/office/drawing/2014/main" id="{ABDBCC6F-B47E-48E8-8AEA-571E7100183F}"/>
              </a:ext>
            </a:extLst>
          </p:cNvPr>
          <p:cNvSpPr>
            <a:spLocks noGrp="1"/>
          </p:cNvSpPr>
          <p:nvPr>
            <p:ph idx="1"/>
          </p:nvPr>
        </p:nvSpPr>
        <p:spPr/>
        <p:txBody>
          <a:bodyPr/>
          <a:lstStyle/>
          <a:p>
            <a:r>
              <a:rPr lang="en-GB" dirty="0"/>
              <a:t>Using the guidance given on day 1, create a config file which contains the tuning parameters for the PID controller</a:t>
            </a:r>
          </a:p>
          <a:p>
            <a:r>
              <a:rPr lang="en-GB" dirty="0"/>
              <a:t>Create a launch file that sets the gains in the ROS parameter server and starts the controller node</a:t>
            </a:r>
          </a:p>
          <a:p>
            <a:r>
              <a:rPr lang="en-GB" dirty="0"/>
              <a:t>Check that your launch file has worked</a:t>
            </a:r>
          </a:p>
          <a:p>
            <a:pPr lvl="1"/>
            <a:r>
              <a:rPr lang="en-GB" dirty="0" err="1">
                <a:latin typeface="Consolas" panose="020B0609020204030204" pitchFamily="49" charset="0"/>
              </a:rPr>
              <a:t>rosparam</a:t>
            </a:r>
            <a:r>
              <a:rPr lang="en-GB" dirty="0">
                <a:latin typeface="Consolas" panose="020B0609020204030204" pitchFamily="49" charset="0"/>
              </a:rPr>
              <a:t> list</a:t>
            </a:r>
          </a:p>
          <a:p>
            <a:pPr lvl="1"/>
            <a:r>
              <a:rPr lang="en-GB" dirty="0" err="1">
                <a:latin typeface="Consolas" panose="020B0609020204030204" pitchFamily="49" charset="0"/>
              </a:rPr>
              <a:t>rosparam</a:t>
            </a:r>
            <a:r>
              <a:rPr lang="en-GB" dirty="0">
                <a:latin typeface="Consolas" panose="020B0609020204030204" pitchFamily="49" charset="0"/>
              </a:rPr>
              <a:t> get &lt;</a:t>
            </a:r>
            <a:r>
              <a:rPr lang="en-GB" dirty="0" err="1">
                <a:latin typeface="Consolas" panose="020B0609020204030204" pitchFamily="49" charset="0"/>
              </a:rPr>
              <a:t>parameter_name</a:t>
            </a:r>
            <a:r>
              <a:rPr lang="en-GB" dirty="0">
                <a:latin typeface="Consolas" panose="020B0609020204030204" pitchFamily="49" charset="0"/>
              </a:rPr>
              <a:t>&gt;</a:t>
            </a:r>
            <a:endParaRPr lang="en-GB" dirty="0"/>
          </a:p>
          <a:p>
            <a:r>
              <a:rPr lang="en-GB" dirty="0"/>
              <a:t>Modify the controller code so it takes the PID gains from the parameter server</a:t>
            </a:r>
          </a:p>
        </p:txBody>
      </p:sp>
    </p:spTree>
    <p:extLst>
      <p:ext uri="{BB962C8B-B14F-4D97-AF65-F5344CB8AC3E}">
        <p14:creationId xmlns:p14="http://schemas.microsoft.com/office/powerpoint/2010/main" val="136916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B6F0-505F-43DD-A6EF-93E74D142A50}"/>
              </a:ext>
            </a:extLst>
          </p:cNvPr>
          <p:cNvSpPr>
            <a:spLocks noGrp="1"/>
          </p:cNvSpPr>
          <p:nvPr>
            <p:ph type="title"/>
          </p:nvPr>
        </p:nvSpPr>
        <p:spPr/>
        <p:txBody>
          <a:bodyPr/>
          <a:lstStyle/>
          <a:p>
            <a:r>
              <a:rPr lang="en-GB" dirty="0"/>
              <a:t>Activity: Remote access</a:t>
            </a:r>
          </a:p>
        </p:txBody>
      </p:sp>
      <p:sp>
        <p:nvSpPr>
          <p:cNvPr id="3" name="Content Placeholder 2">
            <a:extLst>
              <a:ext uri="{FF2B5EF4-FFF2-40B4-BE49-F238E27FC236}">
                <a16:creationId xmlns:a16="http://schemas.microsoft.com/office/drawing/2014/main" id="{BC717EAF-C3CF-41B7-80EE-C8F4D292FFAD}"/>
              </a:ext>
            </a:extLst>
          </p:cNvPr>
          <p:cNvSpPr>
            <a:spLocks noGrp="1"/>
          </p:cNvSpPr>
          <p:nvPr>
            <p:ph idx="1"/>
          </p:nvPr>
        </p:nvSpPr>
        <p:spPr>
          <a:xfrm>
            <a:off x="1004455" y="1690688"/>
            <a:ext cx="10906496" cy="4351338"/>
          </a:xfrm>
        </p:spPr>
        <p:txBody>
          <a:bodyPr/>
          <a:lstStyle/>
          <a:p>
            <a:r>
              <a:rPr lang="en-GB" dirty="0"/>
              <a:t>Since the config file is small and easy to edit, we can tune the parameters remotely</a:t>
            </a:r>
          </a:p>
          <a:p>
            <a:r>
              <a:rPr lang="en-GB" dirty="0"/>
              <a:t>On the external PC, access the Jetson with </a:t>
            </a:r>
            <a:r>
              <a:rPr lang="en-GB" dirty="0" err="1"/>
              <a:t>ssh</a:t>
            </a:r>
            <a:r>
              <a:rPr lang="en-GB" dirty="0"/>
              <a:t>:</a:t>
            </a:r>
          </a:p>
          <a:p>
            <a:pPr lvl="1"/>
            <a:r>
              <a:rPr lang="en-GB" dirty="0" err="1">
                <a:latin typeface="Consolas" panose="020B0609020204030204" pitchFamily="49" charset="0"/>
              </a:rPr>
              <a:t>ssh</a:t>
            </a:r>
            <a:r>
              <a:rPr lang="en-GB" dirty="0">
                <a:latin typeface="Consolas" panose="020B0609020204030204" pitchFamily="49" charset="0"/>
              </a:rPr>
              <a:t> puzzlebot@10.42.0.1</a:t>
            </a:r>
          </a:p>
          <a:p>
            <a:pPr lvl="1"/>
            <a:r>
              <a:rPr lang="en-GB" dirty="0"/>
              <a:t>Password: </a:t>
            </a:r>
            <a:r>
              <a:rPr lang="en-GB" dirty="0">
                <a:latin typeface="Consolas" panose="020B0609020204030204" pitchFamily="49" charset="0"/>
              </a:rPr>
              <a:t>Puzzlebot72</a:t>
            </a:r>
          </a:p>
          <a:p>
            <a:r>
              <a:rPr lang="en-GB" dirty="0"/>
              <a:t>This command window is now equivalent to one running on the Jetson. </a:t>
            </a:r>
          </a:p>
          <a:p>
            <a:r>
              <a:rPr lang="en-GB" dirty="0"/>
              <a:t>We can edit the PID constants with </a:t>
            </a:r>
            <a:r>
              <a:rPr lang="en-GB" dirty="0">
                <a:latin typeface="Consolas" panose="020B0609020204030204" pitchFamily="49" charset="0"/>
              </a:rPr>
              <a:t>nano &lt;</a:t>
            </a:r>
            <a:r>
              <a:rPr lang="en-GB" dirty="0" err="1">
                <a:latin typeface="Consolas" panose="020B0609020204030204" pitchFamily="49" charset="0"/>
              </a:rPr>
              <a:t>path_to_config</a:t>
            </a:r>
            <a:r>
              <a:rPr lang="en-GB" dirty="0">
                <a:latin typeface="Consolas" panose="020B0609020204030204" pitchFamily="49" charset="0"/>
              </a:rPr>
              <a:t>&gt;.</a:t>
            </a:r>
            <a:r>
              <a:rPr lang="en-GB" dirty="0" err="1">
                <a:latin typeface="Consolas" panose="020B0609020204030204" pitchFamily="49" charset="0"/>
              </a:rPr>
              <a:t>yaml</a:t>
            </a:r>
            <a:endParaRPr lang="en-GB" dirty="0">
              <a:latin typeface="Consolas" panose="020B0609020204030204" pitchFamily="49" charset="0"/>
            </a:endParaRPr>
          </a:p>
          <a:p>
            <a:r>
              <a:rPr lang="en-GB" dirty="0"/>
              <a:t>Launch ROS files  using </a:t>
            </a:r>
            <a:r>
              <a:rPr lang="en-GB" dirty="0" err="1">
                <a:latin typeface="Consolas" panose="020B0609020204030204" pitchFamily="49" charset="0"/>
              </a:rPr>
              <a:t>roslaunch</a:t>
            </a:r>
            <a:r>
              <a:rPr lang="en-GB" dirty="0">
                <a:latin typeface="Consolas" panose="020B0609020204030204" pitchFamily="49" charset="0"/>
              </a:rPr>
              <a:t> &lt;package&gt; &lt;file&gt;.launch</a:t>
            </a:r>
          </a:p>
          <a:p>
            <a:r>
              <a:rPr lang="en-GB" dirty="0"/>
              <a:t>Now tune the PID Loop using this remote access. </a:t>
            </a:r>
          </a:p>
        </p:txBody>
      </p:sp>
    </p:spTree>
    <p:extLst>
      <p:ext uri="{BB962C8B-B14F-4D97-AF65-F5344CB8AC3E}">
        <p14:creationId xmlns:p14="http://schemas.microsoft.com/office/powerpoint/2010/main" val="140754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B5B6-9A81-452F-B718-0088DF158F8A}"/>
              </a:ext>
            </a:extLst>
          </p:cNvPr>
          <p:cNvSpPr>
            <a:spLocks noGrp="1"/>
          </p:cNvSpPr>
          <p:nvPr>
            <p:ph type="title"/>
          </p:nvPr>
        </p:nvSpPr>
        <p:spPr/>
        <p:txBody>
          <a:bodyPr/>
          <a:lstStyle/>
          <a:p>
            <a:r>
              <a:rPr lang="en-GB" dirty="0"/>
              <a:t>Schedule</a:t>
            </a:r>
          </a:p>
        </p:txBody>
      </p:sp>
      <p:sp>
        <p:nvSpPr>
          <p:cNvPr id="3" name="Content Placeholder 2">
            <a:extLst>
              <a:ext uri="{FF2B5EF4-FFF2-40B4-BE49-F238E27FC236}">
                <a16:creationId xmlns:a16="http://schemas.microsoft.com/office/drawing/2014/main" id="{A2E136EA-9EA2-4C10-B69D-75398D0CF05E}"/>
              </a:ext>
            </a:extLst>
          </p:cNvPr>
          <p:cNvSpPr>
            <a:spLocks noGrp="1"/>
          </p:cNvSpPr>
          <p:nvPr>
            <p:ph idx="1"/>
          </p:nvPr>
        </p:nvSpPr>
        <p:spPr/>
        <p:txBody>
          <a:bodyPr>
            <a:normAutofit/>
          </a:bodyPr>
          <a:lstStyle/>
          <a:p>
            <a:pPr lvl="1"/>
            <a:r>
              <a:rPr lang="en-GB" dirty="0"/>
              <a:t>What is a PuzzleBot?</a:t>
            </a:r>
          </a:p>
          <a:p>
            <a:pPr lvl="1"/>
            <a:r>
              <a:rPr lang="en-GB" dirty="0"/>
              <a:t>Puzzlebot setup and configuration</a:t>
            </a:r>
          </a:p>
          <a:p>
            <a:pPr lvl="1"/>
            <a:r>
              <a:rPr lang="en-GB" dirty="0"/>
              <a:t>Adding Encoder data to the control loop</a:t>
            </a:r>
          </a:p>
          <a:p>
            <a:pPr lvl="1"/>
            <a:r>
              <a:rPr lang="en-GB" dirty="0"/>
              <a:t>What is OpenCV?</a:t>
            </a:r>
          </a:p>
          <a:p>
            <a:pPr lvl="1"/>
            <a:r>
              <a:rPr lang="en-GB" dirty="0"/>
              <a:t>Adding camera response to the control</a:t>
            </a:r>
          </a:p>
          <a:p>
            <a:pPr lvl="1"/>
            <a:endParaRPr lang="en-GB" dirty="0"/>
          </a:p>
        </p:txBody>
      </p:sp>
    </p:spTree>
    <p:extLst>
      <p:ext uri="{BB962C8B-B14F-4D97-AF65-F5344CB8AC3E}">
        <p14:creationId xmlns:p14="http://schemas.microsoft.com/office/powerpoint/2010/main" val="425797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BBBF-D140-4865-AFB2-05D1D32FA7A8}"/>
              </a:ext>
            </a:extLst>
          </p:cNvPr>
          <p:cNvSpPr>
            <a:spLocks noGrp="1"/>
          </p:cNvSpPr>
          <p:nvPr>
            <p:ph type="title"/>
          </p:nvPr>
        </p:nvSpPr>
        <p:spPr/>
        <p:txBody>
          <a:bodyPr/>
          <a:lstStyle/>
          <a:p>
            <a:r>
              <a:rPr lang="en-GB" dirty="0"/>
              <a:t>Required HW/SW</a:t>
            </a:r>
          </a:p>
        </p:txBody>
      </p:sp>
      <p:sp>
        <p:nvSpPr>
          <p:cNvPr id="3" name="Content Placeholder 2">
            <a:extLst>
              <a:ext uri="{FF2B5EF4-FFF2-40B4-BE49-F238E27FC236}">
                <a16:creationId xmlns:a16="http://schemas.microsoft.com/office/drawing/2014/main" id="{3742E4CD-4BA0-4F1E-936B-69BCF41A874F}"/>
              </a:ext>
            </a:extLst>
          </p:cNvPr>
          <p:cNvSpPr>
            <a:spLocks noGrp="1"/>
          </p:cNvSpPr>
          <p:nvPr>
            <p:ph idx="1"/>
          </p:nvPr>
        </p:nvSpPr>
        <p:spPr/>
        <p:txBody>
          <a:bodyPr/>
          <a:lstStyle/>
          <a:p>
            <a:r>
              <a:rPr lang="en-GB" dirty="0"/>
              <a:t>Puzzlebot Jetson edition</a:t>
            </a:r>
          </a:p>
          <a:p>
            <a:r>
              <a:rPr lang="en-GB" dirty="0"/>
              <a:t>Computer with ubuntu 18.04 and </a:t>
            </a:r>
            <a:r>
              <a:rPr lang="en-GB" dirty="0" err="1"/>
              <a:t>ros</a:t>
            </a:r>
            <a:r>
              <a:rPr lang="en-GB" dirty="0"/>
              <a:t> melodic installed</a:t>
            </a:r>
          </a:p>
          <a:p>
            <a:r>
              <a:rPr lang="en-GB" dirty="0"/>
              <a:t>Start with the Jetson connected to a screen, keyboard and mouse, ideally with the wheels lifted off the ground</a:t>
            </a:r>
          </a:p>
        </p:txBody>
      </p:sp>
    </p:spTree>
    <p:extLst>
      <p:ext uri="{BB962C8B-B14F-4D97-AF65-F5344CB8AC3E}">
        <p14:creationId xmlns:p14="http://schemas.microsoft.com/office/powerpoint/2010/main" val="3244088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Puzzlebot: Jetson Edition </a:t>
            </a:r>
          </a:p>
        </p:txBody>
      </p:sp>
      <p:pic>
        <p:nvPicPr>
          <p:cNvPr id="1026" name="Picture 2">
            <a:extLst>
              <a:ext uri="{FF2B5EF4-FFF2-40B4-BE49-F238E27FC236}">
                <a16:creationId xmlns:a16="http://schemas.microsoft.com/office/drawing/2014/main" id="{4AD21FF7-9A51-47E1-9429-238BF76501B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33900"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9E5040-2D11-4931-A089-5D5883D52F02}"/>
              </a:ext>
            </a:extLst>
          </p:cNvPr>
          <p:cNvSpPr txBox="1"/>
          <p:nvPr/>
        </p:nvSpPr>
        <p:spPr>
          <a:xfrm>
            <a:off x="481311" y="4088571"/>
            <a:ext cx="3159140" cy="646331"/>
          </a:xfrm>
          <a:prstGeom prst="rect">
            <a:avLst/>
          </a:prstGeom>
          <a:noFill/>
        </p:spPr>
        <p:txBody>
          <a:bodyPr wrap="square" rtlCol="0">
            <a:spAutoFit/>
          </a:bodyPr>
          <a:lstStyle/>
          <a:p>
            <a:r>
              <a:rPr lang="en-GB" dirty="0"/>
              <a:t>Hacker Board</a:t>
            </a:r>
          </a:p>
          <a:p>
            <a:r>
              <a:rPr lang="en-GB" dirty="0"/>
              <a:t>For low-level control algorithms</a:t>
            </a:r>
          </a:p>
        </p:txBody>
      </p:sp>
      <p:sp>
        <p:nvSpPr>
          <p:cNvPr id="10" name="TextBox 9">
            <a:extLst>
              <a:ext uri="{FF2B5EF4-FFF2-40B4-BE49-F238E27FC236}">
                <a16:creationId xmlns:a16="http://schemas.microsoft.com/office/drawing/2014/main" id="{D37B62A9-7173-49E5-88C7-4544E4576C38}"/>
              </a:ext>
            </a:extLst>
          </p:cNvPr>
          <p:cNvSpPr txBox="1"/>
          <p:nvPr/>
        </p:nvSpPr>
        <p:spPr>
          <a:xfrm>
            <a:off x="948902" y="2068871"/>
            <a:ext cx="2691549" cy="646331"/>
          </a:xfrm>
          <a:prstGeom prst="rect">
            <a:avLst/>
          </a:prstGeom>
          <a:noFill/>
        </p:spPr>
        <p:txBody>
          <a:bodyPr wrap="square" rtlCol="0">
            <a:spAutoFit/>
          </a:bodyPr>
          <a:lstStyle/>
          <a:p>
            <a:r>
              <a:rPr lang="en-GB" dirty="0"/>
              <a:t>NVIDIA Jetson Nano</a:t>
            </a:r>
          </a:p>
          <a:p>
            <a:r>
              <a:rPr lang="en-GB" dirty="0"/>
              <a:t>For AI and computer vision</a:t>
            </a:r>
          </a:p>
        </p:txBody>
      </p:sp>
      <p:sp>
        <p:nvSpPr>
          <p:cNvPr id="11" name="TextBox 10">
            <a:extLst>
              <a:ext uri="{FF2B5EF4-FFF2-40B4-BE49-F238E27FC236}">
                <a16:creationId xmlns:a16="http://schemas.microsoft.com/office/drawing/2014/main" id="{53DDE182-3A3F-4828-8BCF-57269029E01B}"/>
              </a:ext>
            </a:extLst>
          </p:cNvPr>
          <p:cNvSpPr txBox="1"/>
          <p:nvPr/>
        </p:nvSpPr>
        <p:spPr>
          <a:xfrm>
            <a:off x="8749446" y="1967719"/>
            <a:ext cx="2123766" cy="646331"/>
          </a:xfrm>
          <a:prstGeom prst="rect">
            <a:avLst/>
          </a:prstGeom>
          <a:noFill/>
        </p:spPr>
        <p:txBody>
          <a:bodyPr wrap="square" rtlCol="0">
            <a:spAutoFit/>
          </a:bodyPr>
          <a:lstStyle/>
          <a:p>
            <a:r>
              <a:rPr lang="en-GB" dirty="0"/>
              <a:t>Raspberry Pi Camera</a:t>
            </a:r>
          </a:p>
          <a:p>
            <a:endParaRPr lang="en-GB" dirty="0"/>
          </a:p>
        </p:txBody>
      </p:sp>
      <p:sp>
        <p:nvSpPr>
          <p:cNvPr id="12" name="TextBox 11">
            <a:extLst>
              <a:ext uri="{FF2B5EF4-FFF2-40B4-BE49-F238E27FC236}">
                <a16:creationId xmlns:a16="http://schemas.microsoft.com/office/drawing/2014/main" id="{AA57A6F2-FE8D-40F8-84DC-FB1DE3108314}"/>
              </a:ext>
            </a:extLst>
          </p:cNvPr>
          <p:cNvSpPr txBox="1"/>
          <p:nvPr/>
        </p:nvSpPr>
        <p:spPr>
          <a:xfrm>
            <a:off x="8749446" y="3429000"/>
            <a:ext cx="2691549" cy="646331"/>
          </a:xfrm>
          <a:prstGeom prst="rect">
            <a:avLst/>
          </a:prstGeom>
          <a:noFill/>
        </p:spPr>
        <p:txBody>
          <a:bodyPr wrap="square" rtlCol="0">
            <a:spAutoFit/>
          </a:bodyPr>
          <a:lstStyle/>
          <a:p>
            <a:r>
              <a:rPr lang="en-GB" dirty="0"/>
              <a:t>GPIO Arrays</a:t>
            </a:r>
          </a:p>
          <a:p>
            <a:r>
              <a:rPr lang="en-GB" dirty="0"/>
              <a:t>Expansion possible via the</a:t>
            </a:r>
          </a:p>
        </p:txBody>
      </p:sp>
      <p:cxnSp>
        <p:nvCxnSpPr>
          <p:cNvPr id="8" name="Straight Arrow Connector 7">
            <a:extLst>
              <a:ext uri="{FF2B5EF4-FFF2-40B4-BE49-F238E27FC236}">
                <a16:creationId xmlns:a16="http://schemas.microsoft.com/office/drawing/2014/main" id="{D61AECC6-382E-478A-9978-6CBBD22CC19F}"/>
              </a:ext>
            </a:extLst>
          </p:cNvPr>
          <p:cNvCxnSpPr>
            <a:stCxn id="10" idx="3"/>
          </p:cNvCxnSpPr>
          <p:nvPr/>
        </p:nvCxnSpPr>
        <p:spPr>
          <a:xfrm>
            <a:off x="3640451" y="2392037"/>
            <a:ext cx="2788293" cy="486245"/>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EE42EB3-63C8-4D76-AF91-463E19CC6E0F}"/>
              </a:ext>
            </a:extLst>
          </p:cNvPr>
          <p:cNvCxnSpPr>
            <a:cxnSpLocks/>
            <a:stCxn id="5" idx="3"/>
          </p:cNvCxnSpPr>
          <p:nvPr/>
        </p:nvCxnSpPr>
        <p:spPr>
          <a:xfrm flipV="1">
            <a:off x="3640451" y="3579631"/>
            <a:ext cx="1692040" cy="832106"/>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22306D-B348-4B8E-BE48-6710D43A12AC}"/>
              </a:ext>
            </a:extLst>
          </p:cNvPr>
          <p:cNvCxnSpPr>
            <a:cxnSpLocks/>
            <a:stCxn id="11" idx="1"/>
          </p:cNvCxnSpPr>
          <p:nvPr/>
        </p:nvCxnSpPr>
        <p:spPr>
          <a:xfrm flipH="1">
            <a:off x="7912730" y="2290885"/>
            <a:ext cx="836716" cy="214753"/>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77915FA-F879-4C82-A399-2A23379B4C25}"/>
              </a:ext>
            </a:extLst>
          </p:cNvPr>
          <p:cNvSpPr txBox="1"/>
          <p:nvPr/>
        </p:nvSpPr>
        <p:spPr>
          <a:xfrm>
            <a:off x="8749446" y="3903905"/>
            <a:ext cx="2691549" cy="369332"/>
          </a:xfrm>
          <a:prstGeom prst="rect">
            <a:avLst/>
          </a:prstGeom>
          <a:noFill/>
        </p:spPr>
        <p:txBody>
          <a:bodyPr wrap="square">
            <a:spAutoFit/>
          </a:bodyPr>
          <a:lstStyle/>
          <a:p>
            <a:r>
              <a:rPr lang="en-GB" dirty="0"/>
              <a:t>Jetson or the Hacker Board</a:t>
            </a:r>
          </a:p>
        </p:txBody>
      </p:sp>
      <p:cxnSp>
        <p:nvCxnSpPr>
          <p:cNvPr id="27" name="Straight Arrow Connector 26">
            <a:extLst>
              <a:ext uri="{FF2B5EF4-FFF2-40B4-BE49-F238E27FC236}">
                <a16:creationId xmlns:a16="http://schemas.microsoft.com/office/drawing/2014/main" id="{9F95F22C-715B-45D3-B7B2-16E7C0098294}"/>
              </a:ext>
            </a:extLst>
          </p:cNvPr>
          <p:cNvCxnSpPr>
            <a:cxnSpLocks/>
            <a:stCxn id="12" idx="1"/>
          </p:cNvCxnSpPr>
          <p:nvPr/>
        </p:nvCxnSpPr>
        <p:spPr>
          <a:xfrm flipH="1" flipV="1">
            <a:off x="7404802" y="3509306"/>
            <a:ext cx="1344644" cy="242860"/>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E95325-BCBF-4285-85E9-32B91ED22DD2}"/>
              </a:ext>
            </a:extLst>
          </p:cNvPr>
          <p:cNvCxnSpPr>
            <a:cxnSpLocks/>
            <a:stCxn id="12" idx="1"/>
          </p:cNvCxnSpPr>
          <p:nvPr/>
        </p:nvCxnSpPr>
        <p:spPr>
          <a:xfrm flipH="1">
            <a:off x="5205744" y="3752166"/>
            <a:ext cx="3543702" cy="151739"/>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1024" name="Straight Connector 1023">
            <a:extLst>
              <a:ext uri="{FF2B5EF4-FFF2-40B4-BE49-F238E27FC236}">
                <a16:creationId xmlns:a16="http://schemas.microsoft.com/office/drawing/2014/main" id="{B4CE1A41-8913-4C10-8C0B-33EF323B4E18}"/>
              </a:ext>
            </a:extLst>
          </p:cNvPr>
          <p:cNvCxnSpPr>
            <a:cxnSpLocks/>
            <a:stCxn id="5" idx="1"/>
            <a:endCxn id="5" idx="3"/>
          </p:cNvCxnSpPr>
          <p:nvPr/>
        </p:nvCxnSpPr>
        <p:spPr>
          <a:xfrm>
            <a:off x="481311" y="4411737"/>
            <a:ext cx="3159140"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E25DBD-93FB-45A9-866B-6A267CBAD629}"/>
              </a:ext>
            </a:extLst>
          </p:cNvPr>
          <p:cNvCxnSpPr>
            <a:cxnSpLocks/>
            <a:stCxn id="10" idx="1"/>
            <a:endCxn id="10" idx="3"/>
          </p:cNvCxnSpPr>
          <p:nvPr/>
        </p:nvCxnSpPr>
        <p:spPr>
          <a:xfrm>
            <a:off x="948902" y="2392037"/>
            <a:ext cx="2691549"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9A6BAB1-E872-4329-B447-6C72C208E69E}"/>
              </a:ext>
            </a:extLst>
          </p:cNvPr>
          <p:cNvCxnSpPr>
            <a:cxnSpLocks/>
            <a:stCxn id="11" idx="1"/>
            <a:endCxn id="11" idx="3"/>
          </p:cNvCxnSpPr>
          <p:nvPr/>
        </p:nvCxnSpPr>
        <p:spPr>
          <a:xfrm>
            <a:off x="8749446" y="2290885"/>
            <a:ext cx="2123766"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D0048E6-9D2D-473A-92A3-9FBDD1F1B2A2}"/>
              </a:ext>
            </a:extLst>
          </p:cNvPr>
          <p:cNvCxnSpPr>
            <a:cxnSpLocks/>
            <a:stCxn id="12" idx="3"/>
            <a:endCxn id="12" idx="1"/>
          </p:cNvCxnSpPr>
          <p:nvPr/>
        </p:nvCxnSpPr>
        <p:spPr>
          <a:xfrm flipH="1">
            <a:off x="8749446" y="3752166"/>
            <a:ext cx="2691549"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220823"/>
      </p:ext>
    </p:extLst>
  </p:cSld>
  <p:clrMapOvr>
    <a:masterClrMapping/>
  </p:clrMapOvr>
  <mc:AlternateContent xmlns:mc="http://schemas.openxmlformats.org/markup-compatibility/2006" xmlns:p14="http://schemas.microsoft.com/office/powerpoint/2010/main">
    <mc:Choice Requires="p14">
      <p:transition spd="slow" p14:dur="2000" advTm="268"/>
    </mc:Choice>
    <mc:Fallback xmlns="">
      <p:transition spd="slow" advTm="2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7013-CAC7-41BA-AD2E-13D2891B1D9F}"/>
              </a:ext>
            </a:extLst>
          </p:cNvPr>
          <p:cNvSpPr>
            <a:spLocks noGrp="1"/>
          </p:cNvSpPr>
          <p:nvPr>
            <p:ph type="title"/>
          </p:nvPr>
        </p:nvSpPr>
        <p:spPr/>
        <p:txBody>
          <a:bodyPr/>
          <a:lstStyle/>
          <a:p>
            <a:r>
              <a:rPr lang="en-GB" dirty="0"/>
              <a:t>The PuzzleBot</a:t>
            </a:r>
          </a:p>
        </p:txBody>
      </p:sp>
      <p:cxnSp>
        <p:nvCxnSpPr>
          <p:cNvPr id="6" name="Elbow Connector 151">
            <a:extLst>
              <a:ext uri="{FF2B5EF4-FFF2-40B4-BE49-F238E27FC236}">
                <a16:creationId xmlns:a16="http://schemas.microsoft.com/office/drawing/2014/main" id="{5D1DD6EA-7467-458C-A81D-A8B2D9E33255}"/>
              </a:ext>
            </a:extLst>
          </p:cNvPr>
          <p:cNvCxnSpPr>
            <a:cxnSpLocks/>
            <a:stCxn id="10" idx="1"/>
            <a:endCxn id="27" idx="3"/>
          </p:cNvCxnSpPr>
          <p:nvPr/>
        </p:nvCxnSpPr>
        <p:spPr>
          <a:xfrm rot="10800000">
            <a:off x="7152776" y="3480103"/>
            <a:ext cx="882601" cy="2576927"/>
          </a:xfrm>
          <a:prstGeom prst="bentConnector3">
            <a:avLst>
              <a:gd name="adj1" fmla="val 29167"/>
            </a:avLst>
          </a:prstGeom>
          <a:ln>
            <a:solidFill>
              <a:schemeClr val="accent5"/>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7" name="Elbow Connector 184">
            <a:extLst>
              <a:ext uri="{FF2B5EF4-FFF2-40B4-BE49-F238E27FC236}">
                <a16:creationId xmlns:a16="http://schemas.microsoft.com/office/drawing/2014/main" id="{84BE75E8-3976-4CB1-BFDE-F0ABDD28E0C6}"/>
              </a:ext>
            </a:extLst>
          </p:cNvPr>
          <p:cNvCxnSpPr>
            <a:cxnSpLocks/>
            <a:stCxn id="35" idx="1"/>
          </p:cNvCxnSpPr>
          <p:nvPr/>
        </p:nvCxnSpPr>
        <p:spPr>
          <a:xfrm rot="10800000">
            <a:off x="7157169" y="3345477"/>
            <a:ext cx="2171106" cy="2711375"/>
          </a:xfrm>
          <a:prstGeom prst="bentConnector3">
            <a:avLst>
              <a:gd name="adj1" fmla="val 13879"/>
            </a:avLst>
          </a:prstGeom>
          <a:ln>
            <a:solidFill>
              <a:schemeClr val="accent5"/>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8" name="Rounded Rectangle 3">
            <a:extLst>
              <a:ext uri="{FF2B5EF4-FFF2-40B4-BE49-F238E27FC236}">
                <a16:creationId xmlns:a16="http://schemas.microsoft.com/office/drawing/2014/main" id="{FE5FF182-6622-4754-812E-5EBF5B2E67A1}"/>
              </a:ext>
            </a:extLst>
          </p:cNvPr>
          <p:cNvSpPr/>
          <p:nvPr/>
        </p:nvSpPr>
        <p:spPr>
          <a:xfrm>
            <a:off x="2768742" y="4432315"/>
            <a:ext cx="1331148" cy="1403451"/>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External Power Supply (5 V, 3 A)</a:t>
            </a:r>
            <a:r>
              <a:rPr lang="en-GB" dirty="0"/>
              <a:t> </a:t>
            </a:r>
          </a:p>
          <a:p>
            <a:pPr algn="ctr"/>
            <a:r>
              <a:rPr lang="en-GB" sz="1100" dirty="0"/>
              <a:t>(not included)</a:t>
            </a:r>
            <a:endParaRPr lang="en-GB" dirty="0"/>
          </a:p>
        </p:txBody>
      </p:sp>
      <p:sp>
        <p:nvSpPr>
          <p:cNvPr id="9" name="Rectangle 8">
            <a:extLst>
              <a:ext uri="{FF2B5EF4-FFF2-40B4-BE49-F238E27FC236}">
                <a16:creationId xmlns:a16="http://schemas.microsoft.com/office/drawing/2014/main" id="{E4975587-6AF6-4D5A-BA7C-EE7BA3CCB19D}"/>
              </a:ext>
            </a:extLst>
          </p:cNvPr>
          <p:cNvSpPr/>
          <p:nvPr/>
        </p:nvSpPr>
        <p:spPr>
          <a:xfrm>
            <a:off x="7997232" y="4589650"/>
            <a:ext cx="864096"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47208A65-AD18-413F-AF25-AEFB878AA5CF}"/>
              </a:ext>
            </a:extLst>
          </p:cNvPr>
          <p:cNvSpPr/>
          <p:nvPr/>
        </p:nvSpPr>
        <p:spPr>
          <a:xfrm>
            <a:off x="8035376" y="5957802"/>
            <a:ext cx="794299" cy="198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D4C9B202-8B8F-4B32-9112-A5E20011033C}"/>
              </a:ext>
            </a:extLst>
          </p:cNvPr>
          <p:cNvSpPr/>
          <p:nvPr/>
        </p:nvSpPr>
        <p:spPr>
          <a:xfrm>
            <a:off x="8408819" y="3971342"/>
            <a:ext cx="45719" cy="219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6B337D2-CDDB-494F-87E6-E1A29DCE954B}"/>
              </a:ext>
            </a:extLst>
          </p:cNvPr>
          <p:cNvSpPr/>
          <p:nvPr/>
        </p:nvSpPr>
        <p:spPr>
          <a:xfrm>
            <a:off x="9293376" y="4589650"/>
            <a:ext cx="864096"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F49D8B23-88D7-4652-B379-43BD8F6CBBDE}"/>
              </a:ext>
            </a:extLst>
          </p:cNvPr>
          <p:cNvSpPr/>
          <p:nvPr/>
        </p:nvSpPr>
        <p:spPr>
          <a:xfrm>
            <a:off x="9527402" y="4157603"/>
            <a:ext cx="3960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AB55949B-189D-4FC3-861F-274B4DF4DE78}"/>
              </a:ext>
            </a:extLst>
          </p:cNvPr>
          <p:cNvSpPr/>
          <p:nvPr/>
        </p:nvSpPr>
        <p:spPr>
          <a:xfrm>
            <a:off x="9702564" y="3938559"/>
            <a:ext cx="45719" cy="219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FBABB94-6A5B-448D-8392-85C7F320AD01}"/>
              </a:ext>
            </a:extLst>
          </p:cNvPr>
          <p:cNvSpPr txBox="1"/>
          <p:nvPr/>
        </p:nvSpPr>
        <p:spPr>
          <a:xfrm>
            <a:off x="7997232" y="4883913"/>
            <a:ext cx="864096" cy="646331"/>
          </a:xfrm>
          <a:prstGeom prst="rect">
            <a:avLst/>
          </a:prstGeom>
          <a:noFill/>
        </p:spPr>
        <p:txBody>
          <a:bodyPr wrap="square" rtlCol="0">
            <a:spAutoFit/>
          </a:bodyPr>
          <a:lstStyle/>
          <a:p>
            <a:pPr algn="ctr"/>
            <a:r>
              <a:rPr lang="en-GB" dirty="0"/>
              <a:t>Left Motor</a:t>
            </a:r>
          </a:p>
        </p:txBody>
      </p:sp>
      <p:sp>
        <p:nvSpPr>
          <p:cNvPr id="16" name="TextBox 15">
            <a:extLst>
              <a:ext uri="{FF2B5EF4-FFF2-40B4-BE49-F238E27FC236}">
                <a16:creationId xmlns:a16="http://schemas.microsoft.com/office/drawing/2014/main" id="{F55CEE19-D0CF-4D8A-B9DE-3ED808B21950}"/>
              </a:ext>
            </a:extLst>
          </p:cNvPr>
          <p:cNvSpPr txBox="1"/>
          <p:nvPr/>
        </p:nvSpPr>
        <p:spPr>
          <a:xfrm>
            <a:off x="9294844" y="4883911"/>
            <a:ext cx="864096" cy="646331"/>
          </a:xfrm>
          <a:prstGeom prst="rect">
            <a:avLst/>
          </a:prstGeom>
          <a:noFill/>
        </p:spPr>
        <p:txBody>
          <a:bodyPr wrap="square" rtlCol="0">
            <a:spAutoFit/>
          </a:bodyPr>
          <a:lstStyle/>
          <a:p>
            <a:pPr algn="ctr"/>
            <a:r>
              <a:rPr lang="en-GB" dirty="0"/>
              <a:t>Right Motor</a:t>
            </a:r>
          </a:p>
        </p:txBody>
      </p:sp>
      <p:sp>
        <p:nvSpPr>
          <p:cNvPr id="17" name="Rounded Rectangle 36">
            <a:extLst>
              <a:ext uri="{FF2B5EF4-FFF2-40B4-BE49-F238E27FC236}">
                <a16:creationId xmlns:a16="http://schemas.microsoft.com/office/drawing/2014/main" id="{8B5C9463-3FB0-42CD-ADF3-B9458C497B84}"/>
              </a:ext>
            </a:extLst>
          </p:cNvPr>
          <p:cNvSpPr/>
          <p:nvPr/>
        </p:nvSpPr>
        <p:spPr>
          <a:xfrm>
            <a:off x="8605548" y="2262757"/>
            <a:ext cx="1517026" cy="751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Graphic Display</a:t>
            </a:r>
          </a:p>
        </p:txBody>
      </p:sp>
      <p:cxnSp>
        <p:nvCxnSpPr>
          <p:cNvPr id="18" name="Elbow Connector 125">
            <a:extLst>
              <a:ext uri="{FF2B5EF4-FFF2-40B4-BE49-F238E27FC236}">
                <a16:creationId xmlns:a16="http://schemas.microsoft.com/office/drawing/2014/main" id="{CD6E1778-9AEF-469B-8487-DF147504A4C8}"/>
              </a:ext>
            </a:extLst>
          </p:cNvPr>
          <p:cNvCxnSpPr>
            <a:cxnSpLocks/>
            <a:endCxn id="35" idx="2"/>
          </p:cNvCxnSpPr>
          <p:nvPr/>
        </p:nvCxnSpPr>
        <p:spPr>
          <a:xfrm>
            <a:off x="6096000" y="5840265"/>
            <a:ext cx="3629425" cy="315813"/>
          </a:xfrm>
          <a:prstGeom prst="bentConnector4">
            <a:avLst>
              <a:gd name="adj1" fmla="val 308"/>
              <a:gd name="adj2" fmla="val 207069"/>
            </a:avLst>
          </a:prstGeom>
          <a:ln>
            <a:solidFill>
              <a:schemeClr val="accent1"/>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9" name="Elbow Connector 138">
            <a:extLst>
              <a:ext uri="{FF2B5EF4-FFF2-40B4-BE49-F238E27FC236}">
                <a16:creationId xmlns:a16="http://schemas.microsoft.com/office/drawing/2014/main" id="{7ABD345A-AADE-4D8E-9EA0-AECD4BBCD992}"/>
              </a:ext>
            </a:extLst>
          </p:cNvPr>
          <p:cNvCxnSpPr>
            <a:cxnSpLocks/>
            <a:endCxn id="10" idx="2"/>
          </p:cNvCxnSpPr>
          <p:nvPr/>
        </p:nvCxnSpPr>
        <p:spPr>
          <a:xfrm>
            <a:off x="6583663" y="5837065"/>
            <a:ext cx="1848863" cy="319191"/>
          </a:xfrm>
          <a:prstGeom prst="bentConnector4">
            <a:avLst>
              <a:gd name="adj1" fmla="val -151"/>
              <a:gd name="adj2" fmla="val 158190"/>
            </a:avLst>
          </a:prstGeom>
          <a:ln>
            <a:solidFill>
              <a:schemeClr val="accent1"/>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E3130532-41A1-48ED-9B4E-83F2E8C9EAF3}"/>
              </a:ext>
            </a:extLst>
          </p:cNvPr>
          <p:cNvSpPr txBox="1"/>
          <p:nvPr/>
        </p:nvSpPr>
        <p:spPr>
          <a:xfrm>
            <a:off x="7667973" y="3356278"/>
            <a:ext cx="918102" cy="584775"/>
          </a:xfrm>
          <a:prstGeom prst="rect">
            <a:avLst/>
          </a:prstGeom>
          <a:noFill/>
        </p:spPr>
        <p:txBody>
          <a:bodyPr wrap="square" rtlCol="0">
            <a:spAutoFit/>
          </a:bodyPr>
          <a:lstStyle/>
          <a:p>
            <a:pPr algn="ctr"/>
            <a:r>
              <a:rPr lang="en-GB" sz="1600" dirty="0"/>
              <a:t>Left </a:t>
            </a:r>
          </a:p>
          <a:p>
            <a:pPr algn="ctr"/>
            <a:r>
              <a:rPr lang="en-GB" sz="1600" dirty="0"/>
              <a:t>Encoder</a:t>
            </a:r>
          </a:p>
        </p:txBody>
      </p:sp>
      <p:sp>
        <p:nvSpPr>
          <p:cNvPr id="21" name="TextBox 20">
            <a:extLst>
              <a:ext uri="{FF2B5EF4-FFF2-40B4-BE49-F238E27FC236}">
                <a16:creationId xmlns:a16="http://schemas.microsoft.com/office/drawing/2014/main" id="{76A00E63-BB3B-4D37-BFD2-4306F5AA7399}"/>
              </a:ext>
            </a:extLst>
          </p:cNvPr>
          <p:cNvSpPr txBox="1"/>
          <p:nvPr/>
        </p:nvSpPr>
        <p:spPr>
          <a:xfrm>
            <a:off x="9044386" y="3351911"/>
            <a:ext cx="918102" cy="584775"/>
          </a:xfrm>
          <a:prstGeom prst="rect">
            <a:avLst/>
          </a:prstGeom>
          <a:noFill/>
        </p:spPr>
        <p:txBody>
          <a:bodyPr wrap="square" rtlCol="0">
            <a:spAutoFit/>
          </a:bodyPr>
          <a:lstStyle/>
          <a:p>
            <a:pPr algn="ctr"/>
            <a:r>
              <a:rPr lang="en-GB" sz="1600" dirty="0"/>
              <a:t>Right </a:t>
            </a:r>
          </a:p>
          <a:p>
            <a:pPr algn="ctr"/>
            <a:r>
              <a:rPr lang="en-GB" sz="1600" dirty="0"/>
              <a:t>Encoder</a:t>
            </a:r>
          </a:p>
        </p:txBody>
      </p:sp>
      <p:cxnSp>
        <p:nvCxnSpPr>
          <p:cNvPr id="22" name="Elbow Connector 50">
            <a:extLst>
              <a:ext uri="{FF2B5EF4-FFF2-40B4-BE49-F238E27FC236}">
                <a16:creationId xmlns:a16="http://schemas.microsoft.com/office/drawing/2014/main" id="{6DDC9275-5101-4C9B-BAE3-BA967A7E70A0}"/>
              </a:ext>
            </a:extLst>
          </p:cNvPr>
          <p:cNvCxnSpPr>
            <a:cxnSpLocks/>
          </p:cNvCxnSpPr>
          <p:nvPr/>
        </p:nvCxnSpPr>
        <p:spPr>
          <a:xfrm rot="16200000" flipV="1">
            <a:off x="6480918" y="4261466"/>
            <a:ext cx="368338" cy="1"/>
          </a:xfrm>
          <a:prstGeom prst="bentConnector3">
            <a:avLst>
              <a:gd name="adj1" fmla="val 50000"/>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3" name="Elbow Connector 50">
            <a:extLst>
              <a:ext uri="{FF2B5EF4-FFF2-40B4-BE49-F238E27FC236}">
                <a16:creationId xmlns:a16="http://schemas.microsoft.com/office/drawing/2014/main" id="{9684F4ED-8C2B-4257-836A-234DBAD05009}"/>
              </a:ext>
            </a:extLst>
          </p:cNvPr>
          <p:cNvCxnSpPr>
            <a:cxnSpLocks/>
          </p:cNvCxnSpPr>
          <p:nvPr/>
        </p:nvCxnSpPr>
        <p:spPr>
          <a:xfrm rot="10800000" flipV="1">
            <a:off x="7152775" y="2638672"/>
            <a:ext cx="1452773" cy="517227"/>
          </a:xfrm>
          <a:prstGeom prst="bentConnector3">
            <a:avLst>
              <a:gd name="adj1" fmla="val 50000"/>
            </a:avLst>
          </a:prstGeom>
          <a:ln>
            <a:solidFill>
              <a:schemeClr val="accent5"/>
            </a:solidFill>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24" name="Rounded Rectangle 36">
            <a:extLst>
              <a:ext uri="{FF2B5EF4-FFF2-40B4-BE49-F238E27FC236}">
                <a16:creationId xmlns:a16="http://schemas.microsoft.com/office/drawing/2014/main" id="{B142AD76-3295-420B-8DA1-BAB9B9D54E32}"/>
              </a:ext>
            </a:extLst>
          </p:cNvPr>
          <p:cNvSpPr/>
          <p:nvPr/>
        </p:nvSpPr>
        <p:spPr>
          <a:xfrm>
            <a:off x="4378622" y="1612715"/>
            <a:ext cx="1006619" cy="6393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Servo Motors</a:t>
            </a:r>
            <a:endParaRPr lang="en-GB" sz="1200" dirty="0"/>
          </a:p>
        </p:txBody>
      </p:sp>
      <p:sp>
        <p:nvSpPr>
          <p:cNvPr id="25" name="Rounded Rectangle 36">
            <a:extLst>
              <a:ext uri="{FF2B5EF4-FFF2-40B4-BE49-F238E27FC236}">
                <a16:creationId xmlns:a16="http://schemas.microsoft.com/office/drawing/2014/main" id="{29E8D36C-CFD2-45B9-8768-06F047EA4DF8}"/>
              </a:ext>
            </a:extLst>
          </p:cNvPr>
          <p:cNvSpPr/>
          <p:nvPr/>
        </p:nvSpPr>
        <p:spPr>
          <a:xfrm>
            <a:off x="6568978" y="1612741"/>
            <a:ext cx="1006619" cy="6393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Sensors</a:t>
            </a:r>
            <a:endParaRPr lang="en-GB" sz="1200" dirty="0"/>
          </a:p>
        </p:txBody>
      </p:sp>
      <p:cxnSp>
        <p:nvCxnSpPr>
          <p:cNvPr id="26" name="Elbow Connector 50">
            <a:extLst>
              <a:ext uri="{FF2B5EF4-FFF2-40B4-BE49-F238E27FC236}">
                <a16:creationId xmlns:a16="http://schemas.microsoft.com/office/drawing/2014/main" id="{BD9C9802-4457-4F46-ACF4-AC9971956360}"/>
              </a:ext>
            </a:extLst>
          </p:cNvPr>
          <p:cNvCxnSpPr>
            <a:cxnSpLocks/>
          </p:cNvCxnSpPr>
          <p:nvPr/>
        </p:nvCxnSpPr>
        <p:spPr>
          <a:xfrm rot="16200000" flipV="1">
            <a:off x="5793503" y="4249444"/>
            <a:ext cx="368338" cy="1"/>
          </a:xfrm>
          <a:prstGeom prst="bentConnector3">
            <a:avLst>
              <a:gd name="adj1" fmla="val 50000"/>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sp>
        <p:nvSpPr>
          <p:cNvPr id="27" name="Rounded Rectangle 37">
            <a:extLst>
              <a:ext uri="{FF2B5EF4-FFF2-40B4-BE49-F238E27FC236}">
                <a16:creationId xmlns:a16="http://schemas.microsoft.com/office/drawing/2014/main" id="{23457B62-06C2-41BB-813C-29F0C6828BA7}"/>
              </a:ext>
            </a:extLst>
          </p:cNvPr>
          <p:cNvSpPr/>
          <p:nvPr/>
        </p:nvSpPr>
        <p:spPr>
          <a:xfrm>
            <a:off x="4799371" y="2882906"/>
            <a:ext cx="2353404" cy="11943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Puzzle-Bot </a:t>
            </a:r>
            <a:br>
              <a:rPr lang="en-GB" dirty="0"/>
            </a:br>
            <a:r>
              <a:rPr lang="en-GB" dirty="0"/>
              <a:t>Control Unit</a:t>
            </a:r>
          </a:p>
        </p:txBody>
      </p:sp>
      <p:sp>
        <p:nvSpPr>
          <p:cNvPr id="28" name="Rounded Rectangle 27">
            <a:extLst>
              <a:ext uri="{FF2B5EF4-FFF2-40B4-BE49-F238E27FC236}">
                <a16:creationId xmlns:a16="http://schemas.microsoft.com/office/drawing/2014/main" id="{3250DAA5-CFC5-4563-A393-347F6930D8B6}"/>
              </a:ext>
            </a:extLst>
          </p:cNvPr>
          <p:cNvSpPr/>
          <p:nvPr/>
        </p:nvSpPr>
        <p:spPr>
          <a:xfrm>
            <a:off x="5620968" y="4445634"/>
            <a:ext cx="1440160" cy="13946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Motor driver</a:t>
            </a:r>
          </a:p>
        </p:txBody>
      </p:sp>
      <p:sp>
        <p:nvSpPr>
          <p:cNvPr id="29" name="Rounded Rectangle 27">
            <a:extLst>
              <a:ext uri="{FF2B5EF4-FFF2-40B4-BE49-F238E27FC236}">
                <a16:creationId xmlns:a16="http://schemas.microsoft.com/office/drawing/2014/main" id="{6A2E4F60-1B36-46A6-BF2E-6CCF9B999B08}"/>
              </a:ext>
            </a:extLst>
          </p:cNvPr>
          <p:cNvSpPr/>
          <p:nvPr/>
        </p:nvSpPr>
        <p:spPr>
          <a:xfrm>
            <a:off x="4337924" y="4432838"/>
            <a:ext cx="1083606" cy="14034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Wi-Fi / Bluetooth Module (Built-in)</a:t>
            </a:r>
          </a:p>
        </p:txBody>
      </p:sp>
      <p:cxnSp>
        <p:nvCxnSpPr>
          <p:cNvPr id="30" name="Elbow Connector 50">
            <a:extLst>
              <a:ext uri="{FF2B5EF4-FFF2-40B4-BE49-F238E27FC236}">
                <a16:creationId xmlns:a16="http://schemas.microsoft.com/office/drawing/2014/main" id="{F431929F-5B00-407F-8ABC-D245DB99B5F1}"/>
              </a:ext>
            </a:extLst>
          </p:cNvPr>
          <p:cNvCxnSpPr>
            <a:cxnSpLocks/>
            <a:stCxn id="29" idx="0"/>
          </p:cNvCxnSpPr>
          <p:nvPr/>
        </p:nvCxnSpPr>
        <p:spPr>
          <a:xfrm rot="5400000" flipH="1" flipV="1">
            <a:off x="4867678" y="4088571"/>
            <a:ext cx="356316" cy="332218"/>
          </a:xfrm>
          <a:prstGeom prst="bentConnector3">
            <a:avLst>
              <a:gd name="adj1" fmla="val 50000"/>
            </a:avLst>
          </a:prstGeom>
          <a:ln>
            <a:solidFill>
              <a:schemeClr val="accent5"/>
            </a:solidFill>
            <a:headEnd type="arrow" w="med" len="med"/>
            <a:tailEnd type="arrow" w="med" len="med"/>
          </a:ln>
        </p:spPr>
        <p:style>
          <a:lnRef idx="3">
            <a:schemeClr val="accent5"/>
          </a:lnRef>
          <a:fillRef idx="0">
            <a:schemeClr val="accent5"/>
          </a:fillRef>
          <a:effectRef idx="2">
            <a:schemeClr val="accent5"/>
          </a:effectRef>
          <a:fontRef idx="minor">
            <a:schemeClr val="tx1"/>
          </a:fontRef>
        </p:style>
      </p:cxnSp>
      <p:sp>
        <p:nvSpPr>
          <p:cNvPr id="31" name="Rounded Rectangle 3">
            <a:extLst>
              <a:ext uri="{FF2B5EF4-FFF2-40B4-BE49-F238E27FC236}">
                <a16:creationId xmlns:a16="http://schemas.microsoft.com/office/drawing/2014/main" id="{CD17DAD3-F90A-4D14-90A7-FF468074DFD8}"/>
              </a:ext>
            </a:extLst>
          </p:cNvPr>
          <p:cNvSpPr/>
          <p:nvPr/>
        </p:nvSpPr>
        <p:spPr>
          <a:xfrm>
            <a:off x="1491207" y="1403304"/>
            <a:ext cx="2111375" cy="1147727"/>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High Level Computing units (RPi, NVIDIA computing units, Laptop, …)</a:t>
            </a:r>
          </a:p>
        </p:txBody>
      </p:sp>
      <p:cxnSp>
        <p:nvCxnSpPr>
          <p:cNvPr id="32" name="Elbow Connector 41">
            <a:extLst>
              <a:ext uri="{FF2B5EF4-FFF2-40B4-BE49-F238E27FC236}">
                <a16:creationId xmlns:a16="http://schemas.microsoft.com/office/drawing/2014/main" id="{8BA4B19A-4A19-4962-B08C-DD1291D016B0}"/>
              </a:ext>
            </a:extLst>
          </p:cNvPr>
          <p:cNvCxnSpPr>
            <a:cxnSpLocks/>
          </p:cNvCxnSpPr>
          <p:nvPr/>
        </p:nvCxnSpPr>
        <p:spPr>
          <a:xfrm>
            <a:off x="3618378" y="1822898"/>
            <a:ext cx="1196789" cy="1502934"/>
          </a:xfrm>
          <a:prstGeom prst="bentConnector3">
            <a:avLst>
              <a:gd name="adj1" fmla="val 50000"/>
            </a:avLst>
          </a:prstGeom>
          <a:ln>
            <a:solidFill>
              <a:schemeClr val="accent5"/>
            </a:solidFill>
            <a:prstDash val="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3" name="Rounded Rectangle 3">
            <a:extLst>
              <a:ext uri="{FF2B5EF4-FFF2-40B4-BE49-F238E27FC236}">
                <a16:creationId xmlns:a16="http://schemas.microsoft.com/office/drawing/2014/main" id="{D304365F-2022-4C88-A998-3EBEAB96276B}"/>
              </a:ext>
            </a:extLst>
          </p:cNvPr>
          <p:cNvSpPr/>
          <p:nvPr/>
        </p:nvSpPr>
        <p:spPr>
          <a:xfrm>
            <a:off x="3192841" y="2672861"/>
            <a:ext cx="1331148" cy="506324"/>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GB" sz="1400" dirty="0"/>
              <a:t>Serial</a:t>
            </a:r>
          </a:p>
          <a:p>
            <a:pPr algn="ctr"/>
            <a:r>
              <a:rPr lang="en-GB" sz="1400" dirty="0"/>
              <a:t>or Wi-Fi</a:t>
            </a:r>
          </a:p>
        </p:txBody>
      </p:sp>
      <p:sp>
        <p:nvSpPr>
          <p:cNvPr id="34" name="Rectangle 33">
            <a:extLst>
              <a:ext uri="{FF2B5EF4-FFF2-40B4-BE49-F238E27FC236}">
                <a16:creationId xmlns:a16="http://schemas.microsoft.com/office/drawing/2014/main" id="{A3BC47ED-3FB3-4F92-972B-22C97156146A}"/>
              </a:ext>
            </a:extLst>
          </p:cNvPr>
          <p:cNvSpPr/>
          <p:nvPr/>
        </p:nvSpPr>
        <p:spPr>
          <a:xfrm>
            <a:off x="8231413" y="4157668"/>
            <a:ext cx="3960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5" name="Rectangle 34">
            <a:extLst>
              <a:ext uri="{FF2B5EF4-FFF2-40B4-BE49-F238E27FC236}">
                <a16:creationId xmlns:a16="http://schemas.microsoft.com/office/drawing/2014/main" id="{292E3959-FDBE-4A0E-8299-A9BD93E7484A}"/>
              </a:ext>
            </a:extLst>
          </p:cNvPr>
          <p:cNvSpPr/>
          <p:nvPr/>
        </p:nvSpPr>
        <p:spPr>
          <a:xfrm>
            <a:off x="9328275" y="5957624"/>
            <a:ext cx="794299" cy="198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36" name="Elbow Connector 41">
            <a:extLst>
              <a:ext uri="{FF2B5EF4-FFF2-40B4-BE49-F238E27FC236}">
                <a16:creationId xmlns:a16="http://schemas.microsoft.com/office/drawing/2014/main" id="{1AD97ED2-C66A-4F12-9887-74BE62ABFC4A}"/>
              </a:ext>
            </a:extLst>
          </p:cNvPr>
          <p:cNvCxnSpPr>
            <a:cxnSpLocks/>
            <a:stCxn id="8" idx="0"/>
          </p:cNvCxnSpPr>
          <p:nvPr/>
        </p:nvCxnSpPr>
        <p:spPr>
          <a:xfrm rot="5400000" flipH="1" flipV="1">
            <a:off x="3771499" y="3409470"/>
            <a:ext cx="685663" cy="1360029"/>
          </a:xfrm>
          <a:prstGeom prst="bentConnector2">
            <a:avLst/>
          </a:prstGeom>
          <a:ln>
            <a:prstDash val="solid"/>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7" name="Rounded Rectangle 36">
            <a:extLst>
              <a:ext uri="{FF2B5EF4-FFF2-40B4-BE49-F238E27FC236}">
                <a16:creationId xmlns:a16="http://schemas.microsoft.com/office/drawing/2014/main" id="{6B3FCF70-CAE0-403B-99AB-8625518C7ABF}"/>
              </a:ext>
            </a:extLst>
          </p:cNvPr>
          <p:cNvSpPr/>
          <p:nvPr/>
        </p:nvSpPr>
        <p:spPr>
          <a:xfrm>
            <a:off x="5473800" y="1612715"/>
            <a:ext cx="1006619" cy="6393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GPIO</a:t>
            </a:r>
            <a:endParaRPr lang="en-GB" sz="1200" dirty="0"/>
          </a:p>
        </p:txBody>
      </p:sp>
      <p:cxnSp>
        <p:nvCxnSpPr>
          <p:cNvPr id="38" name="Elbow Connector 50">
            <a:extLst>
              <a:ext uri="{FF2B5EF4-FFF2-40B4-BE49-F238E27FC236}">
                <a16:creationId xmlns:a16="http://schemas.microsoft.com/office/drawing/2014/main" id="{362F3020-EDE2-41C1-B745-7246A02B0ADB}"/>
              </a:ext>
            </a:extLst>
          </p:cNvPr>
          <p:cNvCxnSpPr>
            <a:cxnSpLocks/>
            <a:stCxn id="25" idx="2"/>
          </p:cNvCxnSpPr>
          <p:nvPr/>
        </p:nvCxnSpPr>
        <p:spPr>
          <a:xfrm rot="5400000">
            <a:off x="6542382" y="2337128"/>
            <a:ext cx="614964" cy="444848"/>
          </a:xfrm>
          <a:prstGeom prst="bentConnector3">
            <a:avLst>
              <a:gd name="adj1" fmla="val 50000"/>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39" name="Elbow Connector 50">
            <a:extLst>
              <a:ext uri="{FF2B5EF4-FFF2-40B4-BE49-F238E27FC236}">
                <a16:creationId xmlns:a16="http://schemas.microsoft.com/office/drawing/2014/main" id="{3407DB2F-ECBC-4DC7-A0D4-A46BA9E1826A}"/>
              </a:ext>
            </a:extLst>
          </p:cNvPr>
          <p:cNvCxnSpPr>
            <a:cxnSpLocks/>
            <a:stCxn id="37" idx="2"/>
            <a:endCxn id="27" idx="0"/>
          </p:cNvCxnSpPr>
          <p:nvPr/>
        </p:nvCxnSpPr>
        <p:spPr>
          <a:xfrm rot="5400000">
            <a:off x="5661161" y="2566957"/>
            <a:ext cx="630862" cy="1037"/>
          </a:xfrm>
          <a:prstGeom prst="bentConnector3">
            <a:avLst>
              <a:gd name="adj1" fmla="val 50000"/>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40" name="Elbow Connector 50">
            <a:extLst>
              <a:ext uri="{FF2B5EF4-FFF2-40B4-BE49-F238E27FC236}">
                <a16:creationId xmlns:a16="http://schemas.microsoft.com/office/drawing/2014/main" id="{B77A2E9D-620D-4B6C-B2FB-6F8E2C2967D1}"/>
              </a:ext>
            </a:extLst>
          </p:cNvPr>
          <p:cNvCxnSpPr>
            <a:cxnSpLocks/>
            <a:stCxn id="24" idx="2"/>
          </p:cNvCxnSpPr>
          <p:nvPr/>
        </p:nvCxnSpPr>
        <p:spPr>
          <a:xfrm rot="16200000" flipH="1">
            <a:off x="4802285" y="2331691"/>
            <a:ext cx="630684" cy="471390"/>
          </a:xfrm>
          <a:prstGeom prst="bentConnector3">
            <a:avLst>
              <a:gd name="adj1" fmla="val 50000"/>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41" name="Elbow Connector 41">
            <a:extLst>
              <a:ext uri="{FF2B5EF4-FFF2-40B4-BE49-F238E27FC236}">
                <a16:creationId xmlns:a16="http://schemas.microsoft.com/office/drawing/2014/main" id="{E285610D-2604-445A-92D3-B659D7643999}"/>
              </a:ext>
            </a:extLst>
          </p:cNvPr>
          <p:cNvCxnSpPr>
            <a:cxnSpLocks/>
            <a:stCxn id="8" idx="0"/>
            <a:endCxn id="31" idx="2"/>
          </p:cNvCxnSpPr>
          <p:nvPr/>
        </p:nvCxnSpPr>
        <p:spPr>
          <a:xfrm rot="16200000" flipV="1">
            <a:off x="2049964" y="3047962"/>
            <a:ext cx="1881284" cy="887421"/>
          </a:xfrm>
          <a:prstGeom prst="bentConnector3">
            <a:avLst>
              <a:gd name="adj1" fmla="val 36264"/>
            </a:avLst>
          </a:prstGeom>
          <a:ln>
            <a:prstDash val="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42" name="TextBox 41">
            <a:extLst>
              <a:ext uri="{FF2B5EF4-FFF2-40B4-BE49-F238E27FC236}">
                <a16:creationId xmlns:a16="http://schemas.microsoft.com/office/drawing/2014/main" id="{7786C74D-2CF5-47AD-B549-D824427C3C15}"/>
              </a:ext>
            </a:extLst>
          </p:cNvPr>
          <p:cNvSpPr txBox="1"/>
          <p:nvPr/>
        </p:nvSpPr>
        <p:spPr>
          <a:xfrm>
            <a:off x="467139" y="4076522"/>
            <a:ext cx="1792075" cy="1538883"/>
          </a:xfrm>
          <a:prstGeom prst="rect">
            <a:avLst/>
          </a:prstGeom>
          <a:noFill/>
        </p:spPr>
        <p:txBody>
          <a:bodyPr wrap="square" rtlCol="0">
            <a:spAutoFit/>
          </a:bodyPr>
          <a:lstStyle/>
          <a:p>
            <a:r>
              <a:rPr lang="en-US" sz="2000" dirty="0"/>
              <a:t>Key</a:t>
            </a:r>
          </a:p>
          <a:p>
            <a:r>
              <a:rPr lang="en-US" sz="1400" dirty="0"/>
              <a:t>Data Signals</a:t>
            </a:r>
          </a:p>
          <a:p>
            <a:r>
              <a:rPr lang="en-US" sz="1400" dirty="0"/>
              <a:t>Power</a:t>
            </a:r>
          </a:p>
          <a:p>
            <a:r>
              <a:rPr lang="en-US" sz="1400" dirty="0"/>
              <a:t>Motor Signals</a:t>
            </a:r>
          </a:p>
          <a:p>
            <a:r>
              <a:rPr lang="en-US" sz="1400" dirty="0"/>
              <a:t>Optional connection</a:t>
            </a:r>
            <a:endParaRPr lang="en-US" sz="2000" dirty="0"/>
          </a:p>
          <a:p>
            <a:endParaRPr lang="en-GB" dirty="0"/>
          </a:p>
        </p:txBody>
      </p:sp>
      <p:cxnSp>
        <p:nvCxnSpPr>
          <p:cNvPr id="43" name="Straight Connector 42">
            <a:extLst>
              <a:ext uri="{FF2B5EF4-FFF2-40B4-BE49-F238E27FC236}">
                <a16:creationId xmlns:a16="http://schemas.microsoft.com/office/drawing/2014/main" id="{9698F5E4-816D-488F-88B9-2480DCC5F83A}"/>
              </a:ext>
            </a:extLst>
          </p:cNvPr>
          <p:cNvCxnSpPr>
            <a:cxnSpLocks/>
          </p:cNvCxnSpPr>
          <p:nvPr/>
        </p:nvCxnSpPr>
        <p:spPr>
          <a:xfrm>
            <a:off x="224367" y="4540884"/>
            <a:ext cx="281632"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0BCC910-EEA3-47A3-8892-4D7BEAF00E82}"/>
              </a:ext>
            </a:extLst>
          </p:cNvPr>
          <p:cNvCxnSpPr>
            <a:cxnSpLocks/>
          </p:cNvCxnSpPr>
          <p:nvPr/>
        </p:nvCxnSpPr>
        <p:spPr>
          <a:xfrm>
            <a:off x="224367" y="4745354"/>
            <a:ext cx="28163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B91222-53E4-4C09-9768-2809A98F7EF0}"/>
              </a:ext>
            </a:extLst>
          </p:cNvPr>
          <p:cNvCxnSpPr>
            <a:cxnSpLocks/>
          </p:cNvCxnSpPr>
          <p:nvPr/>
        </p:nvCxnSpPr>
        <p:spPr>
          <a:xfrm>
            <a:off x="224367" y="4954480"/>
            <a:ext cx="28163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B846C69-610E-4101-99BC-107B701A936B}"/>
              </a:ext>
            </a:extLst>
          </p:cNvPr>
          <p:cNvCxnSpPr>
            <a:cxnSpLocks/>
          </p:cNvCxnSpPr>
          <p:nvPr/>
        </p:nvCxnSpPr>
        <p:spPr>
          <a:xfrm>
            <a:off x="224367" y="5178847"/>
            <a:ext cx="28163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60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0C5D-33C3-4BEA-9F5F-C5849176DC15}"/>
              </a:ext>
            </a:extLst>
          </p:cNvPr>
          <p:cNvSpPr>
            <a:spLocks noGrp="1"/>
          </p:cNvSpPr>
          <p:nvPr>
            <p:ph type="title"/>
          </p:nvPr>
        </p:nvSpPr>
        <p:spPr/>
        <p:txBody>
          <a:bodyPr/>
          <a:lstStyle/>
          <a:p>
            <a:r>
              <a:rPr lang="en-GB" dirty="0"/>
              <a:t>The Hacker Board</a:t>
            </a:r>
          </a:p>
        </p:txBody>
      </p:sp>
      <p:sp>
        <p:nvSpPr>
          <p:cNvPr id="3" name="Content Placeholder 2">
            <a:extLst>
              <a:ext uri="{FF2B5EF4-FFF2-40B4-BE49-F238E27FC236}">
                <a16:creationId xmlns:a16="http://schemas.microsoft.com/office/drawing/2014/main" id="{F43750AC-C6CA-4DBD-BCE9-5334FF7D3401}"/>
              </a:ext>
            </a:extLst>
          </p:cNvPr>
          <p:cNvSpPr>
            <a:spLocks noGrp="1"/>
          </p:cNvSpPr>
          <p:nvPr>
            <p:ph idx="1"/>
          </p:nvPr>
        </p:nvSpPr>
        <p:spPr/>
        <p:txBody>
          <a:bodyPr/>
          <a:lstStyle/>
          <a:p>
            <a:r>
              <a:rPr lang="en-GB" dirty="0"/>
              <a:t>ESP32-based Microcontroller</a:t>
            </a:r>
          </a:p>
          <a:p>
            <a:pPr lvl="1"/>
            <a:r>
              <a:rPr lang="en-GB" dirty="0" err="1"/>
              <a:t>Xtensa</a:t>
            </a:r>
            <a:r>
              <a:rPr lang="en-GB" dirty="0"/>
              <a:t> dual-core 32-bit LX6 microprocessor</a:t>
            </a:r>
          </a:p>
          <a:p>
            <a:pPr lvl="1"/>
            <a:r>
              <a:rPr lang="en-GB" dirty="0"/>
              <a:t>520 KB of SRAM</a:t>
            </a:r>
          </a:p>
          <a:p>
            <a:pPr lvl="1"/>
            <a:r>
              <a:rPr lang="en-GB" dirty="0" err="1"/>
              <a:t>WiFi</a:t>
            </a:r>
            <a:r>
              <a:rPr lang="en-GB" dirty="0"/>
              <a:t> &amp; Bluetooth</a:t>
            </a:r>
          </a:p>
          <a:p>
            <a:r>
              <a:rPr lang="en-GB" dirty="0"/>
              <a:t>DC-DC Converter</a:t>
            </a:r>
          </a:p>
          <a:p>
            <a:r>
              <a:rPr lang="en-GB" dirty="0"/>
              <a:t>Motor Driver</a:t>
            </a:r>
          </a:p>
          <a:p>
            <a:r>
              <a:rPr lang="en-GB" dirty="0"/>
              <a:t>0.96” I2C LCD Display</a:t>
            </a:r>
          </a:p>
        </p:txBody>
      </p:sp>
      <p:pic>
        <p:nvPicPr>
          <p:cNvPr id="2050" name="Picture 2">
            <a:extLst>
              <a:ext uri="{FF2B5EF4-FFF2-40B4-BE49-F238E27FC236}">
                <a16:creationId xmlns:a16="http://schemas.microsoft.com/office/drawing/2014/main" id="{018AA9AD-26C4-4195-8C49-AE4D200A60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55" r="15195"/>
          <a:stretch/>
        </p:blipFill>
        <p:spPr bwMode="auto">
          <a:xfrm>
            <a:off x="7243947" y="0"/>
            <a:ext cx="494805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3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Hacker Board</a:t>
            </a:r>
          </a:p>
        </p:txBody>
      </p:sp>
      <p:sp>
        <p:nvSpPr>
          <p:cNvPr id="3" name="Content Placeholder 2">
            <a:extLst>
              <a:ext uri="{FF2B5EF4-FFF2-40B4-BE49-F238E27FC236}">
                <a16:creationId xmlns:a16="http://schemas.microsoft.com/office/drawing/2014/main" id="{4C5E36B1-71A8-44C3-9668-B05B03DAB9D7}"/>
              </a:ext>
            </a:extLst>
          </p:cNvPr>
          <p:cNvSpPr>
            <a:spLocks noGrp="1"/>
          </p:cNvSpPr>
          <p:nvPr>
            <p:ph idx="1"/>
          </p:nvPr>
        </p:nvSpPr>
        <p:spPr>
          <a:xfrm>
            <a:off x="838200" y="1825625"/>
            <a:ext cx="9521536" cy="1078201"/>
          </a:xfrm>
        </p:spPr>
        <p:txBody>
          <a:bodyPr/>
          <a:lstStyle/>
          <a:p>
            <a:r>
              <a:rPr lang="en-GB" dirty="0"/>
              <a:t>Preprogramed firmware including basic control, sensing, and communication libraries</a:t>
            </a:r>
          </a:p>
        </p:txBody>
      </p:sp>
      <p:pic>
        <p:nvPicPr>
          <p:cNvPr id="2050" name="Picture 2">
            <a:extLst>
              <a:ext uri="{FF2B5EF4-FFF2-40B4-BE49-F238E27FC236}">
                <a16:creationId xmlns:a16="http://schemas.microsoft.com/office/drawing/2014/main" id="{DC697C02-3D92-4A6F-A0F3-849C0D613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13232"/>
            <a:ext cx="5599926" cy="3379643"/>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C5059A83-89EF-4666-8074-D076328ADBA6}"/>
              </a:ext>
            </a:extLst>
          </p:cNvPr>
          <p:cNvSpPr txBox="1">
            <a:spLocks/>
          </p:cNvSpPr>
          <p:nvPr/>
        </p:nvSpPr>
        <p:spPr>
          <a:xfrm>
            <a:off x="838200" y="2611870"/>
            <a:ext cx="5126182" cy="3622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Two programming configurations:</a:t>
            </a:r>
          </a:p>
          <a:p>
            <a:pPr lvl="1"/>
            <a:r>
              <a:rPr lang="en-GB" b="1" dirty="0"/>
              <a:t>Standalone Configuration </a:t>
            </a:r>
            <a:r>
              <a:rPr lang="en-GB" dirty="0"/>
              <a:t>	</a:t>
            </a:r>
          </a:p>
          <a:p>
            <a:pPr lvl="1"/>
            <a:r>
              <a:rPr lang="en-GB" b="1" dirty="0"/>
              <a:t>External-Control Configuration</a:t>
            </a:r>
            <a:endParaRPr lang="en-GB" dirty="0"/>
          </a:p>
        </p:txBody>
      </p:sp>
    </p:spTree>
    <p:extLst>
      <p:ext uri="{BB962C8B-B14F-4D97-AF65-F5344CB8AC3E}">
        <p14:creationId xmlns:p14="http://schemas.microsoft.com/office/powerpoint/2010/main" val="1549356848"/>
      </p:ext>
    </p:extLst>
  </p:cSld>
  <p:clrMapOvr>
    <a:masterClrMapping/>
  </p:clrMapOvr>
  <mc:AlternateContent xmlns:mc="http://schemas.openxmlformats.org/markup-compatibility/2006" xmlns:p14="http://schemas.microsoft.com/office/powerpoint/2010/main">
    <mc:Choice Requires="p14">
      <p:transition spd="slow" p14:dur="2000" advTm="268"/>
    </mc:Choice>
    <mc:Fallback xmlns="">
      <p:transition spd="slow" advTm="26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Webpage</a:t>
            </a:r>
          </a:p>
        </p:txBody>
      </p:sp>
      <p:sp>
        <p:nvSpPr>
          <p:cNvPr id="26" name="Content Placeholder 2">
            <a:extLst>
              <a:ext uri="{FF2B5EF4-FFF2-40B4-BE49-F238E27FC236}">
                <a16:creationId xmlns:a16="http://schemas.microsoft.com/office/drawing/2014/main" id="{B7D47E9E-963C-4E61-9078-725898E18363}"/>
              </a:ext>
            </a:extLst>
          </p:cNvPr>
          <p:cNvSpPr>
            <a:spLocks noGrp="1"/>
          </p:cNvSpPr>
          <p:nvPr>
            <p:ph idx="1"/>
          </p:nvPr>
        </p:nvSpPr>
        <p:spPr>
          <a:xfrm>
            <a:off x="6096000" y="4733554"/>
            <a:ext cx="5684520" cy="2852907"/>
          </a:xfrm>
        </p:spPr>
        <p:txBody>
          <a:bodyPr/>
          <a:lstStyle/>
          <a:p>
            <a:r>
              <a:rPr lang="en-GB" dirty="0"/>
              <a:t>Connect to the </a:t>
            </a:r>
            <a:r>
              <a:rPr lang="en-GB" dirty="0" err="1"/>
              <a:t>WiFi</a:t>
            </a:r>
            <a:r>
              <a:rPr lang="en-GB" dirty="0"/>
              <a:t> Network displayed on the Hacker Board</a:t>
            </a:r>
          </a:p>
          <a:p>
            <a:r>
              <a:rPr lang="en-GB" dirty="0"/>
              <a:t>Go to 192.168.1.1 in a browser</a:t>
            </a:r>
          </a:p>
          <a:p>
            <a:endParaRPr lang="en-GB" dirty="0"/>
          </a:p>
        </p:txBody>
      </p:sp>
      <p:pic>
        <p:nvPicPr>
          <p:cNvPr id="4" name="Picture 3">
            <a:extLst>
              <a:ext uri="{FF2B5EF4-FFF2-40B4-BE49-F238E27FC236}">
                <a16:creationId xmlns:a16="http://schemas.microsoft.com/office/drawing/2014/main" id="{8B1B663D-B487-4C6E-AF0C-924647256961}"/>
              </a:ext>
            </a:extLst>
          </p:cNvPr>
          <p:cNvPicPr>
            <a:picLocks noChangeAspect="1"/>
          </p:cNvPicPr>
          <p:nvPr/>
        </p:nvPicPr>
        <p:blipFill rotWithShape="1">
          <a:blip r:embed="rId3">
            <a:clrChange>
              <a:clrFrom>
                <a:srgbClr val="FFFFFF"/>
              </a:clrFrom>
              <a:clrTo>
                <a:srgbClr val="FFFFFF">
                  <a:alpha val="0"/>
                </a:srgbClr>
              </a:clrTo>
            </a:clrChange>
          </a:blip>
          <a:srcRect t="-1" r="48998" b="10551"/>
          <a:stretch/>
        </p:blipFill>
        <p:spPr>
          <a:xfrm>
            <a:off x="1696072" y="1250079"/>
            <a:ext cx="5684519" cy="5607921"/>
          </a:xfrm>
          <a:prstGeom prst="rect">
            <a:avLst/>
          </a:prstGeom>
        </p:spPr>
      </p:pic>
    </p:spTree>
    <p:extLst>
      <p:ext uri="{BB962C8B-B14F-4D97-AF65-F5344CB8AC3E}">
        <p14:creationId xmlns:p14="http://schemas.microsoft.com/office/powerpoint/2010/main" val="272323449"/>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2624</Words>
  <Application>Microsoft Office PowerPoint</Application>
  <PresentationFormat>Widescreen</PresentationFormat>
  <Paragraphs>301</Paragraphs>
  <Slides>21</Slides>
  <Notes>19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      </vt:lpstr>
      <vt:lpstr>In previous days …</vt:lpstr>
      <vt:lpstr>Schedule</vt:lpstr>
      <vt:lpstr>Required HW/SW</vt:lpstr>
      <vt:lpstr>Puzzlebot: Jetson Edition </vt:lpstr>
      <vt:lpstr>The PuzzleBot</vt:lpstr>
      <vt:lpstr>The Hacker Board</vt:lpstr>
      <vt:lpstr>The Hacker Board</vt:lpstr>
      <vt:lpstr>The Webpage</vt:lpstr>
      <vt:lpstr>The Config</vt:lpstr>
      <vt:lpstr>The Jetson Nano 2GB</vt:lpstr>
      <vt:lpstr>The Jetson Nano 2GB</vt:lpstr>
      <vt:lpstr>The Jetson Nano with ROS</vt:lpstr>
      <vt:lpstr>Multi-device Communication</vt:lpstr>
      <vt:lpstr>Activity Teleoperation </vt:lpstr>
      <vt:lpstr>Activity: Teleoperation</vt:lpstr>
      <vt:lpstr>Sensors</vt:lpstr>
      <vt:lpstr>Closing the Loop</vt:lpstr>
      <vt:lpstr>Activity: Closing the Loop</vt:lpstr>
      <vt:lpstr>Activity: Launch and config files</vt:lpstr>
      <vt:lpstr>Activity: Remote access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Puzzle-Bot</dc:title>
  <dc:creator>Mario Martínez Guerrero</dc:creator>
  <cp:lastModifiedBy>Christopher Blum</cp:lastModifiedBy>
  <cp:revision>66</cp:revision>
  <dcterms:created xsi:type="dcterms:W3CDTF">2021-08-23T09:28:39Z</dcterms:created>
  <dcterms:modified xsi:type="dcterms:W3CDTF">2022-01-19T12:25:16Z</dcterms:modified>
</cp:coreProperties>
</file>