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5"/>
  </p:notesMasterIdLst>
  <p:handoutMasterIdLst>
    <p:handoutMasterId r:id="rId16"/>
  </p:handoutMasterIdLst>
  <p:sldIdLst>
    <p:sldId id="256" r:id="rId2"/>
    <p:sldId id="267" r:id="rId3"/>
    <p:sldId id="269" r:id="rId4"/>
    <p:sldId id="270" r:id="rId5"/>
    <p:sldId id="316" r:id="rId6"/>
    <p:sldId id="317" r:id="rId7"/>
    <p:sldId id="306" r:id="rId8"/>
    <p:sldId id="307" r:id="rId9"/>
    <p:sldId id="308" r:id="rId10"/>
    <p:sldId id="309" r:id="rId11"/>
    <p:sldId id="310" r:id="rId12"/>
    <p:sldId id="312" r:id="rId13"/>
    <p:sldId id="3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72" autoAdjust="0"/>
    <p:restoredTop sz="41847" autoAdjust="0"/>
  </p:normalViewPr>
  <p:slideViewPr>
    <p:cSldViewPr snapToGrid="0">
      <p:cViewPr varScale="1">
        <p:scale>
          <a:sx n="46" d="100"/>
          <a:sy n="46" d="100"/>
        </p:scale>
        <p:origin x="2424" y="60"/>
      </p:cViewPr>
      <p:guideLst/>
    </p:cSldViewPr>
  </p:slideViewPr>
  <p:notesTextViewPr>
    <p:cViewPr>
      <p:scale>
        <a:sx n="150" d="100"/>
        <a:sy n="150" d="100"/>
      </p:scale>
      <p:origin x="0" y="0"/>
    </p:cViewPr>
  </p:notesTextViewPr>
  <p:sorterViewPr>
    <p:cViewPr>
      <p:scale>
        <a:sx n="80" d="100"/>
        <a:sy n="80" d="100"/>
      </p:scale>
      <p:origin x="0" y="0"/>
    </p:cViewPr>
  </p:sorterViewPr>
  <p:notesViewPr>
    <p:cSldViewPr snapToGrid="0">
      <p:cViewPr varScale="1">
        <p:scale>
          <a:sx n="121" d="100"/>
          <a:sy n="121" d="100"/>
        </p:scale>
        <p:origin x="386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1/19/2022</a:t>
            </a:fld>
            <a:endParaRPr lang="en-US"/>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These resources are available from this repository, featuring full installation instructions, however the necessary packages are pre-installed on the Puzzzlebot-002 image</a:t>
            </a:r>
          </a:p>
          <a:p>
            <a:pPr marL="171450" indent="-171450">
              <a:buFontTx/>
              <a:buChar char="-"/>
            </a:pPr>
            <a:r>
              <a:rPr lang="en-GB" dirty="0"/>
              <a:t>Mini-task – preview the camera</a:t>
            </a:r>
          </a:p>
          <a:p>
            <a:pPr marL="171450" indent="-171450">
              <a:buFontTx/>
              <a:buChar char="-"/>
            </a:pPr>
            <a:r>
              <a:rPr lang="en-GB" dirty="0"/>
              <a:t>Mini-task – preview the camera with ROS</a:t>
            </a:r>
          </a:p>
        </p:txBody>
      </p:sp>
      <p:sp>
        <p:nvSpPr>
          <p:cNvPr id="4" name="Slide Number Placeholder 3"/>
          <p:cNvSpPr>
            <a:spLocks noGrp="1"/>
          </p:cNvSpPr>
          <p:nvPr>
            <p:ph type="sldNum" sz="quarter" idx="5"/>
          </p:nvPr>
        </p:nvSpPr>
        <p:spPr/>
        <p:txBody>
          <a:bodyPr/>
          <a:lstStyle/>
          <a:p>
            <a:fld id="{E6263D67-EF4C-8247-91B6-64C2A295C9AC}" type="slidenum">
              <a:rPr lang="en-US" smtClean="0"/>
              <a:t>2</a:t>
            </a:fld>
            <a:endParaRPr lang="en-US" dirty="0"/>
          </a:p>
        </p:txBody>
      </p:sp>
    </p:spTree>
    <p:extLst>
      <p:ext uri="{BB962C8B-B14F-4D97-AF65-F5344CB8AC3E}">
        <p14:creationId xmlns:p14="http://schemas.microsoft.com/office/powerpoint/2010/main" val="3466456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a:t>Numpy</a:t>
            </a:r>
            <a:r>
              <a:rPr lang="en-GB" dirty="0"/>
              <a:t> provides a function to find the peak value in an array, which returns the index where the maximum value of the array is</a:t>
            </a:r>
          </a:p>
          <a:p>
            <a:pPr marL="171450" indent="-171450">
              <a:buFontTx/>
              <a:buChar char="-"/>
            </a:pPr>
            <a:r>
              <a:rPr lang="en-GB" dirty="0"/>
              <a:t>Since the </a:t>
            </a:r>
            <a:r>
              <a:rPr lang="en-GB" dirty="0" err="1"/>
              <a:t>indeces</a:t>
            </a:r>
            <a:r>
              <a:rPr lang="en-GB" dirty="0"/>
              <a:t> represent pixels, this is an easy solution. </a:t>
            </a:r>
          </a:p>
          <a:p>
            <a:pPr marL="171450" indent="-171450">
              <a:buFontTx/>
              <a:buChar char="-"/>
            </a:pPr>
            <a:r>
              <a:rPr lang="en-GB" dirty="0"/>
              <a:t>Activity: Write the node shown by the diagram, to find the simple solution to the line problem</a:t>
            </a:r>
          </a:p>
          <a:p>
            <a:pPr marL="171450" indent="-171450">
              <a:buFontTx/>
              <a:buChar char="-"/>
            </a:pPr>
            <a:r>
              <a:rPr lang="en-GB" dirty="0"/>
              <a:t>Potential problems with this solution:</a:t>
            </a:r>
          </a:p>
          <a:p>
            <a:pPr marL="628650" lvl="1" indent="-171450">
              <a:buFontTx/>
              <a:buChar char="-"/>
            </a:pPr>
            <a:r>
              <a:rPr lang="en-GB" dirty="0"/>
              <a:t>Uneven lighting sometimes the road surface can appear brighter than the line, especially if it is slightly reflective, which would put the peak higher than the line</a:t>
            </a:r>
          </a:p>
          <a:p>
            <a:pPr marL="628650" lvl="1" indent="-171450">
              <a:buFontTx/>
              <a:buChar char="-"/>
            </a:pPr>
            <a:r>
              <a:rPr lang="en-GB" dirty="0"/>
              <a:t>Multiple lines – we could get the top two peaks but then noise often becomes even more of an issue, especially if we lose sight of one of the lines</a:t>
            </a:r>
          </a:p>
          <a:p>
            <a:pPr marL="628650" lvl="1" indent="-171450">
              <a:buFontTx/>
              <a:buChar char="-"/>
            </a:pPr>
            <a:r>
              <a:rPr lang="en-GB" dirty="0"/>
              <a:t>Noise – no way to reject small spikes with this method since we do not know the width of the line. If the width of the line could be determined, we could reject noise which is smaller or larger than a given value</a:t>
            </a:r>
          </a:p>
        </p:txBody>
      </p:sp>
      <p:sp>
        <p:nvSpPr>
          <p:cNvPr id="4" name="Slide Number Placeholder 3"/>
          <p:cNvSpPr>
            <a:spLocks noGrp="1"/>
          </p:cNvSpPr>
          <p:nvPr>
            <p:ph type="sldNum" sz="quarter" idx="5"/>
          </p:nvPr>
        </p:nvSpPr>
        <p:spPr/>
        <p:txBody>
          <a:bodyPr/>
          <a:lstStyle/>
          <a:p>
            <a:fld id="{E6263D67-EF4C-8247-91B6-64C2A295C9AC}" type="slidenum">
              <a:rPr lang="en-US" smtClean="0"/>
              <a:t>11</a:t>
            </a:fld>
            <a:endParaRPr lang="en-US"/>
          </a:p>
        </p:txBody>
      </p:sp>
    </p:spTree>
    <p:extLst>
      <p:ext uri="{BB962C8B-B14F-4D97-AF65-F5344CB8AC3E}">
        <p14:creationId xmlns:p14="http://schemas.microsoft.com/office/powerpoint/2010/main" val="138381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Additional information could be used to filter out noise and further decrease the likelihood of a false positive</a:t>
            </a:r>
          </a:p>
          <a:p>
            <a:pPr marL="171450" indent="-171450">
              <a:buFontTx/>
              <a:buChar char="-"/>
            </a:pPr>
            <a:r>
              <a:rPr lang="en-GB" dirty="0"/>
              <a:t>For example, if we can find the edges of the line, we can use known factors such as the line width to filter out excess noise</a:t>
            </a:r>
          </a:p>
          <a:p>
            <a:pPr marL="171450" indent="-171450">
              <a:buFontTx/>
              <a:buChar char="-"/>
            </a:pPr>
            <a:r>
              <a:rPr lang="en-GB" dirty="0"/>
              <a:t>There are naturally multiple ways to go about this, and we will cover one example here:</a:t>
            </a:r>
          </a:p>
          <a:p>
            <a:pPr marL="628650" lvl="1" indent="-171450">
              <a:buFontTx/>
              <a:buChar char="-"/>
            </a:pPr>
            <a:r>
              <a:rPr lang="en-GB" dirty="0"/>
              <a:t>Using the gradient and the second gradient, we can extract additional information from the line plot</a:t>
            </a:r>
          </a:p>
          <a:p>
            <a:pPr marL="628650" lvl="1" indent="-171450">
              <a:buFontTx/>
              <a:buChar char="-"/>
            </a:pPr>
            <a:r>
              <a:rPr lang="en-GB" dirty="0"/>
              <a:t>As seen here (TODO insert plot), the gradient spikes positively and negatively at each side of the line</a:t>
            </a:r>
          </a:p>
          <a:p>
            <a:pPr marL="628650" lvl="1" indent="-171450">
              <a:buFontTx/>
              <a:buChar char="-"/>
            </a:pPr>
            <a:r>
              <a:rPr lang="en-GB" dirty="0"/>
              <a:t>Applying a threshold to this will remove a large proportion of the noise</a:t>
            </a:r>
          </a:p>
          <a:p>
            <a:pPr marL="628650" lvl="1" indent="-171450">
              <a:buFontTx/>
              <a:buChar char="-"/>
            </a:pPr>
            <a:r>
              <a:rPr lang="en-GB" dirty="0"/>
              <a:t>Additionally, the second derivative shows where the gradient is at it’s peak (by finding the turning points)</a:t>
            </a:r>
          </a:p>
          <a:p>
            <a:pPr marL="628650" lvl="1" indent="-171450">
              <a:buFontTx/>
              <a:buChar char="-"/>
            </a:pPr>
            <a:r>
              <a:rPr lang="en-GB" dirty="0"/>
              <a:t>There are many options to combine this information. One might be to multiply them together, which gives the following plot</a:t>
            </a:r>
          </a:p>
          <a:p>
            <a:pPr marL="628650" lvl="1" indent="-171450">
              <a:buFontTx/>
              <a:buChar char="-"/>
            </a:pPr>
            <a:r>
              <a:rPr lang="en-GB" dirty="0"/>
              <a:t>There are two spikes per edge (one for the positive gradient and one for the negative. We only need one, so lets remove the negative</a:t>
            </a:r>
          </a:p>
          <a:p>
            <a:pPr marL="628650" lvl="1" indent="-171450">
              <a:buFontTx/>
              <a:buChar char="-"/>
            </a:pPr>
            <a:r>
              <a:rPr lang="en-GB" dirty="0"/>
              <a:t>Now nearly done, but we still have a small collection of points for each edge, so lets get rid of those. One way to do this is to shift the graph one pixel to the right.</a:t>
            </a:r>
          </a:p>
          <a:p>
            <a:pPr marL="628650" lvl="1" indent="-171450">
              <a:buFontTx/>
              <a:buChar char="-"/>
            </a:pPr>
            <a:r>
              <a:rPr lang="en-GB" dirty="0"/>
              <a:t>Next, just compare the two. If we create an array that is 1 everywhere the original graph is greater than the shifted graph, that gives us 1 pixel for each spike</a:t>
            </a:r>
          </a:p>
          <a:p>
            <a:pPr marL="628650" lvl="1" indent="-171450">
              <a:buFontTx/>
              <a:buChar char="-"/>
            </a:pPr>
            <a:r>
              <a:rPr lang="en-GB" dirty="0"/>
              <a:t>Now, we have two arrays of left and right edges</a:t>
            </a:r>
          </a:p>
          <a:p>
            <a:pPr marL="628650" lvl="1" indent="-171450">
              <a:buFontTx/>
              <a:buChar char="-"/>
            </a:pPr>
            <a:endParaRPr lang="en-GB" dirty="0"/>
          </a:p>
          <a:p>
            <a:pPr marL="171450" lvl="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12</a:t>
            </a:fld>
            <a:endParaRPr lang="en-US"/>
          </a:p>
        </p:txBody>
      </p:sp>
    </p:spTree>
    <p:extLst>
      <p:ext uri="{BB962C8B-B14F-4D97-AF65-F5344CB8AC3E}">
        <p14:creationId xmlns:p14="http://schemas.microsoft.com/office/powerpoint/2010/main" val="175927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Use known facts about the dimensions of the track to further clean up the results</a:t>
            </a:r>
          </a:p>
          <a:p>
            <a:pPr marL="171450" indent="-171450">
              <a:buFontTx/>
              <a:buChar char="-"/>
            </a:pPr>
            <a:r>
              <a:rPr lang="en-GB" dirty="0"/>
              <a:t>This is often not necessary with such a simple track as this, however if more complex challenges are required, such as following a lane made up of two lines, or the addition of other road markings, it quickly becomes necessary</a:t>
            </a:r>
          </a:p>
          <a:p>
            <a:pPr marL="171450" indent="-171450">
              <a:buFontTx/>
              <a:buChar char="-"/>
            </a:pPr>
            <a:r>
              <a:rPr lang="en-GB" dirty="0"/>
              <a:t>Examples of further processing:</a:t>
            </a:r>
          </a:p>
          <a:p>
            <a:pPr marL="628650" lvl="1" indent="-171450">
              <a:buFontTx/>
              <a:buChar char="-"/>
            </a:pPr>
            <a:r>
              <a:rPr lang="en-GB" dirty="0"/>
              <a:t>Left edges and right edges that are on their own are likely not lines and should be removed</a:t>
            </a:r>
          </a:p>
          <a:p>
            <a:pPr marL="628650" lvl="1" indent="-171450">
              <a:buFontTx/>
              <a:buChar char="-"/>
            </a:pPr>
            <a:r>
              <a:rPr lang="en-GB" dirty="0"/>
              <a:t>Edges that are too far or too close from their counterparts are likely noise and should be removed</a:t>
            </a:r>
          </a:p>
          <a:p>
            <a:pPr marL="628650" lvl="1" indent="-171450">
              <a:buFontTx/>
              <a:buChar char="-"/>
            </a:pPr>
            <a:r>
              <a:rPr lang="en-GB" dirty="0"/>
              <a:t>Occasionally, this method gives two spikes for one edge, so if any pair of same-side edges next to each other is detected, one should be removed</a:t>
            </a:r>
          </a:p>
          <a:p>
            <a:pPr marL="171450" lvl="0" indent="-171450">
              <a:buFontTx/>
              <a:buChar char="-"/>
            </a:pPr>
            <a:r>
              <a:rPr lang="en-GB" dirty="0"/>
              <a:t>Bear in mind that no algorithm is perfect, and there may still be times that you end up with a different number of left and right edges. </a:t>
            </a:r>
          </a:p>
          <a:p>
            <a:pPr marL="628650" lvl="1" indent="-171450">
              <a:buFontTx/>
              <a:buChar char="-"/>
            </a:pPr>
            <a:r>
              <a:rPr lang="en-GB" dirty="0"/>
              <a:t>Your code should account for this and handle it appropriately</a:t>
            </a:r>
          </a:p>
          <a:p>
            <a:pPr marL="628650" lvl="1" indent="-171450">
              <a:buFontTx/>
              <a:buChar char="-"/>
            </a:pPr>
            <a:r>
              <a:rPr lang="en-GB" dirty="0"/>
              <a:t>For example, it could store nan in the value for line location. </a:t>
            </a:r>
            <a:r>
              <a:rPr lang="en-GB" dirty="0" err="1"/>
              <a:t>NaN</a:t>
            </a:r>
            <a:r>
              <a:rPr lang="en-GB" dirty="0"/>
              <a:t> is a generally accepted term for the result of an impossible operation, such as dividing by zero.</a:t>
            </a:r>
          </a:p>
          <a:p>
            <a:pPr marL="628650" lvl="1"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13</a:t>
            </a:fld>
            <a:endParaRPr lang="en-US"/>
          </a:p>
        </p:txBody>
      </p:sp>
    </p:spTree>
    <p:extLst>
      <p:ext uri="{BB962C8B-B14F-4D97-AF65-F5344CB8AC3E}">
        <p14:creationId xmlns:p14="http://schemas.microsoft.com/office/powerpoint/2010/main" val="109271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OpenCV can be programmed in either </a:t>
            </a:r>
            <a:r>
              <a:rPr lang="en-GB" dirty="0" err="1"/>
              <a:t>c++</a:t>
            </a:r>
            <a:r>
              <a:rPr lang="en-GB" dirty="0"/>
              <a:t> or python and features powerful image manipulation tools.</a:t>
            </a:r>
          </a:p>
          <a:p>
            <a:pPr marL="171450" indent="-171450">
              <a:buFontTx/>
              <a:buChar char="-"/>
            </a:pPr>
            <a:r>
              <a:rPr lang="en-GB" dirty="0"/>
              <a:t>ROS melodic only works with OpenCV 3, so the OpenCV 4 that comes with the Jetson must be downgraded to make it compatible. This is already done in the </a:t>
            </a:r>
            <a:r>
              <a:rPr lang="en-GB" dirty="0" err="1"/>
              <a:t>puzzlebot</a:t>
            </a:r>
            <a:r>
              <a:rPr lang="en-GB" dirty="0"/>
              <a:t> CV image</a:t>
            </a:r>
          </a:p>
          <a:p>
            <a:pPr marL="171450" indent="-171450">
              <a:buFontTx/>
              <a:buChar char="-"/>
            </a:pPr>
            <a:r>
              <a:rPr lang="en-GB" dirty="0"/>
              <a:t>As usual with ROS, to access the OpenCV libraries, they must be added to the </a:t>
            </a:r>
            <a:r>
              <a:rPr lang="en-GB" dirty="0" err="1"/>
              <a:t>cmakelists</a:t>
            </a:r>
            <a:r>
              <a:rPr lang="en-GB" dirty="0"/>
              <a:t> file, in the format shown. We also need to specify the directory as OpenCV is not a ROS package so we have to inform the compiler where the OpenCV files are located. </a:t>
            </a:r>
          </a:p>
          <a:p>
            <a:endParaRPr lang="en-GB" dirty="0"/>
          </a:p>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3</a:t>
            </a:fld>
            <a:endParaRPr lang="en-US" dirty="0"/>
          </a:p>
        </p:txBody>
      </p:sp>
    </p:spTree>
    <p:extLst>
      <p:ext uri="{BB962C8B-B14F-4D97-AF65-F5344CB8AC3E}">
        <p14:creationId xmlns:p14="http://schemas.microsoft.com/office/powerpoint/2010/main" val="70276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Image format is important when reading images, and ROS uses different standards to OpenCV</a:t>
            </a:r>
          </a:p>
          <a:p>
            <a:pPr marL="171450" indent="-171450">
              <a:buFontTx/>
              <a:buChar char="-"/>
            </a:pPr>
            <a:r>
              <a:rPr lang="en-GB" dirty="0"/>
              <a:t>The cv-bridge ROS package provides the functions necessary to convert between ROS image messages and </a:t>
            </a:r>
            <a:r>
              <a:rPr lang="en-GB" dirty="0" err="1"/>
              <a:t>opencv</a:t>
            </a:r>
            <a:r>
              <a:rPr lang="en-GB" dirty="0"/>
              <a:t>-compatible images</a:t>
            </a:r>
          </a:p>
          <a:p>
            <a:pPr marL="171450" indent="-171450">
              <a:buFontTx/>
              <a:buChar char="-"/>
            </a:pPr>
            <a:r>
              <a:rPr lang="en-GB" dirty="0"/>
              <a:t>The package is installed through the normal method</a:t>
            </a:r>
          </a:p>
          <a:p>
            <a:pPr marL="171450" indent="-171450">
              <a:buFontTx/>
              <a:buChar char="-"/>
            </a:pPr>
            <a:r>
              <a:rPr lang="en-GB" dirty="0"/>
              <a:t>These commands convert between ROS and OpenCV</a:t>
            </a:r>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dirty="0"/>
          </a:p>
        </p:txBody>
      </p:sp>
    </p:spTree>
    <p:extLst>
      <p:ext uri="{BB962C8B-B14F-4D97-AF65-F5344CB8AC3E}">
        <p14:creationId xmlns:p14="http://schemas.microsoft.com/office/powerpoint/2010/main" val="93549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activity will start the process of adding an outer loop to correct for the imperfection in the inner loop</a:t>
            </a:r>
          </a:p>
          <a:p>
            <a:pPr marL="171450" indent="-171450">
              <a:buFontTx/>
              <a:buChar char="-"/>
            </a:pPr>
            <a:r>
              <a:rPr lang="en-GB" dirty="0"/>
              <a:t>It will involve a simple node that publishes a set-point to the previously created PID controller. The robot should drive in a square as before, but if enough red is detected on the camera, it should stop</a:t>
            </a:r>
          </a:p>
          <a:p>
            <a:pPr marL="171450" indent="-171450">
              <a:buFontTx/>
              <a:buChar char="-"/>
            </a:pPr>
            <a:r>
              <a:rPr lang="en-GB" dirty="0"/>
              <a:t>This diagram shows the basic flow of a ROS node</a:t>
            </a:r>
          </a:p>
          <a:p>
            <a:pPr marL="628650" lvl="1" indent="-171450">
              <a:buFontTx/>
              <a:buChar char="-"/>
            </a:pPr>
            <a:r>
              <a:rPr lang="en-GB" dirty="0"/>
              <a:t>Firstly, as discussed previously, the cv bridge package is used to convert a ROS image to an OpenCV image (which will be updated by the ROS callback function)</a:t>
            </a:r>
          </a:p>
          <a:p>
            <a:pPr marL="628650" lvl="1" indent="-171450">
              <a:buFontTx/>
              <a:buChar char="-"/>
            </a:pPr>
            <a:r>
              <a:rPr lang="en-GB" dirty="0"/>
              <a:t>Secondly, it is often useful to work with a fixed size of image, as different resolutions can change the way our image process works. If the image is re-sized to a fixed size, any camera or resolution can be input and the code should still function</a:t>
            </a:r>
          </a:p>
          <a:p>
            <a:pPr marL="628650" lvl="1" indent="-171450">
              <a:buFontTx/>
              <a:buChar char="-"/>
            </a:pPr>
            <a:r>
              <a:rPr lang="en-GB" dirty="0"/>
              <a:t>Thirdly, some form of blur is applied. This can help remove excessive noise from the image while retaining key features that we need to observe </a:t>
            </a:r>
          </a:p>
          <a:p>
            <a:pPr marL="628650" lvl="1" indent="-171450">
              <a:buFontTx/>
              <a:buChar char="-"/>
            </a:pPr>
            <a:r>
              <a:rPr lang="en-GB" dirty="0"/>
              <a:t>Next, a colour filter is often applied. What colour this is depends on the application, often it is greyscale (e.g. for detecting a white line), but it could also be any other colour. Finally we get to the actual image processing. This varies depending on our application</a:t>
            </a:r>
          </a:p>
          <a:p>
            <a:pPr marL="628650" lvl="1" indent="-171450">
              <a:buFontTx/>
              <a:buChar char="-"/>
            </a:pPr>
            <a:r>
              <a:rPr lang="en-GB" dirty="0"/>
              <a:t>Once the image processing is done, we can output any desired information that we have gained from our image processing. For us this will often be a controller set-point, but could be information about objects or signage detected by the algorithm</a:t>
            </a:r>
          </a:p>
          <a:p>
            <a:pPr marL="628650" lvl="1" indent="-171450">
              <a:buFontTx/>
              <a:buChar char="-"/>
            </a:pPr>
            <a:r>
              <a:rPr lang="en-GB" dirty="0"/>
              <a:t>Image processing is applied to the input image, and there will be visible effects on that image. </a:t>
            </a:r>
          </a:p>
          <a:p>
            <a:pPr marL="1085850" lvl="2" indent="-171450">
              <a:buFontTx/>
              <a:buChar char="-"/>
            </a:pPr>
            <a:r>
              <a:rPr lang="en-GB" dirty="0"/>
              <a:t>It is therefore useful to publish the image back to ROS as we can then see the effect of our image processing algorithms. </a:t>
            </a:r>
          </a:p>
          <a:p>
            <a:pPr marL="1085850" lvl="2" indent="-171450">
              <a:buFontTx/>
              <a:buChar char="-"/>
            </a:pPr>
            <a:r>
              <a:rPr lang="en-GB" dirty="0"/>
              <a:t>Also, it can be useful to draw the information we are outputting on the image itself (e.g. the position of a line), as the visualisation of the algorithm can be very useful for debugging</a:t>
            </a:r>
          </a:p>
          <a:p>
            <a:pPr marL="1085850" lvl="2" indent="-171450">
              <a:buFontTx/>
              <a:buChar char="-"/>
            </a:pPr>
            <a:r>
              <a:rPr lang="en-GB" dirty="0"/>
              <a:t>However, this will use up some computing resources, so it is advisable to switch this off once debugging is complete to maximise the efficiency of the algorithm</a:t>
            </a:r>
          </a:p>
        </p:txBody>
      </p:sp>
      <p:sp>
        <p:nvSpPr>
          <p:cNvPr id="4" name="Slide Number Placeholder 3"/>
          <p:cNvSpPr>
            <a:spLocks noGrp="1"/>
          </p:cNvSpPr>
          <p:nvPr>
            <p:ph type="sldNum" sz="quarter" idx="5"/>
          </p:nvPr>
        </p:nvSpPr>
        <p:spPr/>
        <p:txBody>
          <a:bodyPr/>
          <a:lstStyle/>
          <a:p>
            <a:fld id="{E6263D67-EF4C-8247-91B6-64C2A295C9AC}" type="slidenum">
              <a:rPr lang="en-US" smtClean="0"/>
              <a:t>5</a:t>
            </a:fld>
            <a:endParaRPr lang="en-US" dirty="0"/>
          </a:p>
        </p:txBody>
      </p:sp>
    </p:spTree>
    <p:extLst>
      <p:ext uri="{BB962C8B-B14F-4D97-AF65-F5344CB8AC3E}">
        <p14:creationId xmlns:p14="http://schemas.microsoft.com/office/powerpoint/2010/main" val="143941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In this case we suggest doing the following:</a:t>
            </a:r>
          </a:p>
          <a:p>
            <a:pPr marL="628650" lvl="1" indent="-171450">
              <a:buFontTx/>
              <a:buChar char="-"/>
            </a:pPr>
            <a:r>
              <a:rPr lang="en-GB" dirty="0"/>
              <a:t>Convert the image to HSV</a:t>
            </a:r>
          </a:p>
          <a:p>
            <a:pPr marL="628650" lvl="1" indent="-171450">
              <a:buFontTx/>
              <a:buChar char="-"/>
            </a:pPr>
            <a:r>
              <a:rPr lang="en-GB" dirty="0"/>
              <a:t>Apply a bitwise AND between specific ranges to filter the RED</a:t>
            </a:r>
          </a:p>
          <a:p>
            <a:pPr marL="628650" lvl="1" indent="-171450">
              <a:buFontTx/>
              <a:buChar char="-"/>
            </a:pPr>
            <a:r>
              <a:rPr lang="en-GB" dirty="0"/>
              <a:t>Count how many pixels in the resulting mask are non-zero (to determine the amount of red on the screen)</a:t>
            </a:r>
          </a:p>
          <a:p>
            <a:pPr marL="628650" lvl="1" indent="-171450">
              <a:buFontTx/>
              <a:buChar char="-"/>
            </a:pPr>
            <a:r>
              <a:rPr lang="en-GB" dirty="0"/>
              <a:t>Apply a threshold such that when the amount of red is above a certain amount, a stop signal can be sent to the robot</a:t>
            </a:r>
          </a:p>
        </p:txBody>
      </p:sp>
      <p:sp>
        <p:nvSpPr>
          <p:cNvPr id="4" name="Slide Number Placeholder 3"/>
          <p:cNvSpPr>
            <a:spLocks noGrp="1"/>
          </p:cNvSpPr>
          <p:nvPr>
            <p:ph type="sldNum" sz="quarter" idx="5"/>
          </p:nvPr>
        </p:nvSpPr>
        <p:spPr/>
        <p:txBody>
          <a:bodyPr/>
          <a:lstStyle/>
          <a:p>
            <a:fld id="{E6263D67-EF4C-8247-91B6-64C2A295C9AC}" type="slidenum">
              <a:rPr lang="en-US" smtClean="0"/>
              <a:t>6</a:t>
            </a:fld>
            <a:endParaRPr lang="en-US" dirty="0"/>
          </a:p>
        </p:txBody>
      </p:sp>
    </p:spTree>
    <p:extLst>
      <p:ext uri="{BB962C8B-B14F-4D97-AF65-F5344CB8AC3E}">
        <p14:creationId xmlns:p14="http://schemas.microsoft.com/office/powerpoint/2010/main" val="328989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For line detection, we must take an image as shown, and convert it into something that can be used as a set-point to our control loop. </a:t>
            </a:r>
          </a:p>
          <a:p>
            <a:pPr marL="171450" indent="-171450">
              <a:buFontTx/>
              <a:buChar char="-"/>
            </a:pPr>
            <a:r>
              <a:rPr lang="en-GB" dirty="0"/>
              <a:t>A simple setup would have the robot move forwards at a fixed speed and use the position of the line to turn. </a:t>
            </a:r>
          </a:p>
          <a:p>
            <a:pPr marL="171450" indent="-171450">
              <a:buFontTx/>
              <a:buChar char="-"/>
            </a:pPr>
            <a:r>
              <a:rPr lang="en-GB" dirty="0"/>
              <a:t>Hence, our image processing should provide a value that indicates the horizontal position of the white line on the camera. </a:t>
            </a:r>
          </a:p>
          <a:p>
            <a:pPr marL="171450" indent="-171450">
              <a:buFontTx/>
              <a:buChar char="-"/>
            </a:pPr>
            <a:r>
              <a:rPr lang="en-GB" dirty="0"/>
              <a:t>This can be in pixels as the controller gains can simply be tuned to adjust to the scale.</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7</a:t>
            </a:fld>
            <a:endParaRPr lang="en-US"/>
          </a:p>
        </p:txBody>
      </p:sp>
    </p:spTree>
    <p:extLst>
      <p:ext uri="{BB962C8B-B14F-4D97-AF65-F5344CB8AC3E}">
        <p14:creationId xmlns:p14="http://schemas.microsoft.com/office/powerpoint/2010/main" val="1547824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Firstly, since the line is bright on a dark background, we can apply a grayscale filter to remove the unnecessary information about colour</a:t>
            </a:r>
          </a:p>
          <a:p>
            <a:pPr marL="171450" indent="-171450">
              <a:buFontTx/>
              <a:buChar char="-"/>
            </a:pPr>
            <a:r>
              <a:rPr lang="en-GB" dirty="0"/>
              <a:t>Next, we will work on the “Other processing” section</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8</a:t>
            </a:fld>
            <a:endParaRPr lang="en-US"/>
          </a:p>
        </p:txBody>
      </p:sp>
    </p:spTree>
    <p:extLst>
      <p:ext uri="{BB962C8B-B14F-4D97-AF65-F5344CB8AC3E}">
        <p14:creationId xmlns:p14="http://schemas.microsoft.com/office/powerpoint/2010/main" val="3424057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Firstly, notice that there are many objects in the field of view of the camera, most of which we are not interested in for this task. The only thing we are interested in is the track in front</a:t>
            </a:r>
          </a:p>
          <a:p>
            <a:pPr marL="171450" indent="-171450">
              <a:buFontTx/>
              <a:buChar char="-"/>
            </a:pPr>
            <a:r>
              <a:rPr lang="en-GB" dirty="0"/>
              <a:t>Hence, it is useful to remove the unnecessary objects from the image by cropping it to a specific ROI. In this case, a simple rectangle will do the job nicely</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a:p>
        </p:txBody>
      </p:sp>
    </p:spTree>
    <p:extLst>
      <p:ext uri="{BB962C8B-B14F-4D97-AF65-F5344CB8AC3E}">
        <p14:creationId xmlns:p14="http://schemas.microsoft.com/office/powerpoint/2010/main" val="494328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Since each row of pixels will have high values in the middle, and the white line now covers the entire image, summing vertically will greatly exaggerate the effect of the white line and help to remove any noise, since noise is unlikely to take up the entire image vertically</a:t>
            </a:r>
          </a:p>
          <a:p>
            <a:pPr marL="171450" indent="-171450">
              <a:buFontTx/>
              <a:buChar char="-"/>
            </a:pPr>
            <a:r>
              <a:rPr lang="en-GB" dirty="0"/>
              <a:t>NumPy is a python library that provides complex numerical operations efficiently, and is very widely used in the python workspace. </a:t>
            </a:r>
            <a:r>
              <a:rPr lang="en-GB" dirty="0" err="1"/>
              <a:t>Numpy</a:t>
            </a:r>
            <a:r>
              <a:rPr lang="en-GB" dirty="0"/>
              <a:t> can interact directly with OpenCV images, and OpenCV can interpret </a:t>
            </a:r>
            <a:r>
              <a:rPr lang="en-GB" dirty="0" err="1"/>
              <a:t>numpy</a:t>
            </a:r>
            <a:r>
              <a:rPr lang="en-GB" dirty="0"/>
              <a:t> arrays as images</a:t>
            </a:r>
          </a:p>
          <a:p>
            <a:pPr marL="171450" indent="-171450">
              <a:buFontTx/>
              <a:buChar char="-"/>
            </a:pPr>
            <a:r>
              <a:rPr lang="en-GB" dirty="0"/>
              <a:t>Now that we have these as </a:t>
            </a:r>
            <a:r>
              <a:rPr lang="en-GB" dirty="0" err="1"/>
              <a:t>numpy</a:t>
            </a:r>
            <a:r>
              <a:rPr lang="en-GB" dirty="0"/>
              <a:t> arrays, we have a mathematical problem of detecting the line</a:t>
            </a:r>
          </a:p>
        </p:txBody>
      </p:sp>
      <p:sp>
        <p:nvSpPr>
          <p:cNvPr id="4" name="Slide Number Placeholder 3"/>
          <p:cNvSpPr>
            <a:spLocks noGrp="1"/>
          </p:cNvSpPr>
          <p:nvPr>
            <p:ph type="sldNum" sz="quarter" idx="5"/>
          </p:nvPr>
        </p:nvSpPr>
        <p:spPr/>
        <p:txBody>
          <a:bodyPr/>
          <a:lstStyle/>
          <a:p>
            <a:fld id="{E6263D67-EF4C-8247-91B6-64C2A295C9AC}" type="slidenum">
              <a:rPr lang="en-US" smtClean="0"/>
              <a:t>10</a:t>
            </a:fld>
            <a:endParaRPr lang="en-US"/>
          </a:p>
        </p:txBody>
      </p:sp>
    </p:spTree>
    <p:extLst>
      <p:ext uri="{BB962C8B-B14F-4D97-AF65-F5344CB8AC3E}">
        <p14:creationId xmlns:p14="http://schemas.microsoft.com/office/powerpoint/2010/main" val="279323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cstate="hqprint">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cstate="hqprint">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usty-nv/jetson-inferen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2">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GB" sz="3000" b="1" dirty="0">
                <a:solidFill>
                  <a:schemeClr val="tx1">
                    <a:lumMod val="65000"/>
                    <a:lumOff val="35000"/>
                  </a:schemeClr>
                </a:solidFill>
                <a:latin typeface="Arial"/>
                <a:cs typeface="Arial"/>
              </a:rPr>
              <a:t>Introduction to ROS</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343544"/>
            <a:ext cx="3597694" cy="139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Perception and Artificial Intelligence implemented in ROS </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B84D-0F4D-4CC5-9537-D8ADD88FF725}"/>
              </a:ext>
            </a:extLst>
          </p:cNvPr>
          <p:cNvSpPr>
            <a:spLocks noGrp="1"/>
          </p:cNvSpPr>
          <p:nvPr>
            <p:ph idx="1"/>
          </p:nvPr>
        </p:nvSpPr>
        <p:spPr>
          <a:xfrm>
            <a:off x="1022567" y="1690688"/>
            <a:ext cx="10515600" cy="4351338"/>
          </a:xfrm>
        </p:spPr>
        <p:txBody>
          <a:bodyPr/>
          <a:lstStyle/>
          <a:p>
            <a:r>
              <a:rPr lang="en-GB" dirty="0"/>
              <a:t>The picture is now a matrix of values between 0 and 255</a:t>
            </a:r>
          </a:p>
          <a:p>
            <a:r>
              <a:rPr lang="en-GB" dirty="0"/>
              <a:t>Each row will have higher values around the line</a:t>
            </a:r>
          </a:p>
          <a:p>
            <a:r>
              <a:rPr lang="en-GB" dirty="0"/>
              <a:t>Exaggerate this by summing vertically</a:t>
            </a:r>
          </a:p>
          <a:p>
            <a:r>
              <a:rPr lang="en-GB" dirty="0"/>
              <a:t>This is easily done using a python library called </a:t>
            </a:r>
            <a:r>
              <a:rPr lang="en-GB" dirty="0" err="1"/>
              <a:t>numpy</a:t>
            </a:r>
            <a:endParaRPr lang="en-GB" dirty="0"/>
          </a:p>
        </p:txBody>
      </p:sp>
      <p:pic>
        <p:nvPicPr>
          <p:cNvPr id="9" name="Picture 8" descr="Chart&#10;&#10;Description automatically generated">
            <a:extLst>
              <a:ext uri="{FF2B5EF4-FFF2-40B4-BE49-F238E27FC236}">
                <a16:creationId xmlns:a16="http://schemas.microsoft.com/office/drawing/2014/main" id="{7175D481-5191-49B3-81C7-4DC71A1F6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859" y="1587573"/>
            <a:ext cx="8490746" cy="4905302"/>
          </a:xfrm>
          <a:prstGeom prst="rect">
            <a:avLst/>
          </a:prstGeom>
        </p:spPr>
      </p:pic>
      <p:sp>
        <p:nvSpPr>
          <p:cNvPr id="2" name="Title 1">
            <a:extLst>
              <a:ext uri="{FF2B5EF4-FFF2-40B4-BE49-F238E27FC236}">
                <a16:creationId xmlns:a16="http://schemas.microsoft.com/office/drawing/2014/main" id="{54A0ED89-7533-4B7F-A32D-86685F4FCA85}"/>
              </a:ext>
            </a:extLst>
          </p:cNvPr>
          <p:cNvSpPr>
            <a:spLocks noGrp="1"/>
          </p:cNvSpPr>
          <p:nvPr>
            <p:ph type="title"/>
          </p:nvPr>
        </p:nvSpPr>
        <p:spPr/>
        <p:txBody>
          <a:bodyPr/>
          <a:lstStyle/>
          <a:p>
            <a:r>
              <a:rPr lang="en-GB" dirty="0"/>
              <a:t>Convert to graph</a:t>
            </a:r>
          </a:p>
        </p:txBody>
      </p:sp>
      <p:pic>
        <p:nvPicPr>
          <p:cNvPr id="5" name="Picture 4" descr="Chart, histogram&#10;&#10;Description automatically generated">
            <a:extLst>
              <a:ext uri="{FF2B5EF4-FFF2-40B4-BE49-F238E27FC236}">
                <a16:creationId xmlns:a16="http://schemas.microsoft.com/office/drawing/2014/main" id="{EEF03EFD-29FB-4887-BDCA-A6C5BF6CF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636" y="2741588"/>
            <a:ext cx="5797477" cy="3667969"/>
          </a:xfrm>
          <a:prstGeom prst="rect">
            <a:avLst/>
          </a:prstGeom>
        </p:spPr>
      </p:pic>
      <p:pic>
        <p:nvPicPr>
          <p:cNvPr id="7" name="Picture 6" descr="Chart, line chart&#10;&#10;Description automatically generated">
            <a:extLst>
              <a:ext uri="{FF2B5EF4-FFF2-40B4-BE49-F238E27FC236}">
                <a16:creationId xmlns:a16="http://schemas.microsoft.com/office/drawing/2014/main" id="{CF8C284A-85A6-4AA2-8420-CEB8EDFAE7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113" y="2741588"/>
            <a:ext cx="6049541" cy="3667969"/>
          </a:xfrm>
          <a:prstGeom prst="rect">
            <a:avLst/>
          </a:prstGeom>
        </p:spPr>
      </p:pic>
      <mc:AlternateContent xmlns:mc="http://schemas.openxmlformats.org/markup-compatibility/2006" xmlns:a14="http://schemas.microsoft.com/office/drawing/2010/main">
        <mc:Choice Requires="a14">
          <p:graphicFrame>
            <p:nvGraphicFramePr>
              <p:cNvPr id="4" name="Table 5">
                <a:extLst>
                  <a:ext uri="{FF2B5EF4-FFF2-40B4-BE49-F238E27FC236}">
                    <a16:creationId xmlns:a16="http://schemas.microsoft.com/office/drawing/2014/main" id="{3649FE1D-B6E6-4056-B9EC-48F38051771C}"/>
                  </a:ext>
                </a:extLst>
              </p:cNvPr>
              <p:cNvGraphicFramePr>
                <a:graphicFrameLocks noGrp="1"/>
              </p:cNvGraphicFramePr>
              <p:nvPr>
                <p:extLst>
                  <p:ext uri="{D42A27DB-BD31-4B8C-83A1-F6EECF244321}">
                    <p14:modId xmlns:p14="http://schemas.microsoft.com/office/powerpoint/2010/main" val="831257295"/>
                  </p:ext>
                </p:extLst>
              </p:nvPr>
            </p:nvGraphicFramePr>
            <p:xfrm>
              <a:off x="3054432" y="3196974"/>
              <a:ext cx="5689600" cy="2595880"/>
            </p:xfrm>
            <a:graphic>
              <a:graphicData uri="http://schemas.openxmlformats.org/drawingml/2006/table">
                <a:tbl>
                  <a:tblPr firstRow="1" bandRow="1">
                    <a:tableStyleId>{2D5ABB26-0587-4C30-8999-92F81FD0307C}</a:tableStyleId>
                  </a:tblPr>
                  <a:tblGrid>
                    <a:gridCol w="812800">
                      <a:extLst>
                        <a:ext uri="{9D8B030D-6E8A-4147-A177-3AD203B41FA5}">
                          <a16:colId xmlns:a16="http://schemas.microsoft.com/office/drawing/2014/main" val="3240103730"/>
                        </a:ext>
                      </a:extLst>
                    </a:gridCol>
                    <a:gridCol w="812800">
                      <a:extLst>
                        <a:ext uri="{9D8B030D-6E8A-4147-A177-3AD203B41FA5}">
                          <a16:colId xmlns:a16="http://schemas.microsoft.com/office/drawing/2014/main" val="1616705842"/>
                        </a:ext>
                      </a:extLst>
                    </a:gridCol>
                    <a:gridCol w="812800">
                      <a:extLst>
                        <a:ext uri="{9D8B030D-6E8A-4147-A177-3AD203B41FA5}">
                          <a16:colId xmlns:a16="http://schemas.microsoft.com/office/drawing/2014/main" val="2333952929"/>
                        </a:ext>
                      </a:extLst>
                    </a:gridCol>
                    <a:gridCol w="812800">
                      <a:extLst>
                        <a:ext uri="{9D8B030D-6E8A-4147-A177-3AD203B41FA5}">
                          <a16:colId xmlns:a16="http://schemas.microsoft.com/office/drawing/2014/main" val="4065451786"/>
                        </a:ext>
                      </a:extLst>
                    </a:gridCol>
                    <a:gridCol w="812800">
                      <a:extLst>
                        <a:ext uri="{9D8B030D-6E8A-4147-A177-3AD203B41FA5}">
                          <a16:colId xmlns:a16="http://schemas.microsoft.com/office/drawing/2014/main" val="2951634105"/>
                        </a:ext>
                      </a:extLst>
                    </a:gridCol>
                    <a:gridCol w="812800">
                      <a:extLst>
                        <a:ext uri="{9D8B030D-6E8A-4147-A177-3AD203B41FA5}">
                          <a16:colId xmlns:a16="http://schemas.microsoft.com/office/drawing/2014/main" val="2614187628"/>
                        </a:ext>
                      </a:extLst>
                    </a:gridCol>
                    <a:gridCol w="812800">
                      <a:extLst>
                        <a:ext uri="{9D8B030D-6E8A-4147-A177-3AD203B41FA5}">
                          <a16:colId xmlns:a16="http://schemas.microsoft.com/office/drawing/2014/main" val="2823803506"/>
                        </a:ext>
                      </a:extLst>
                    </a:gridCol>
                  </a:tblGrid>
                  <a:tr h="370840">
                    <a:tc>
                      <a:txBody>
                        <a:bodyPr/>
                        <a:lstStyle/>
                        <a:p>
                          <a:pPr algn="ctr"/>
                          <a:r>
                            <a:rPr lang="en-GB" dirty="0"/>
                            <a:t>3</a:t>
                          </a:r>
                        </a:p>
                      </a:txBody>
                      <a:tcPr anchor="ctr"/>
                    </a:tc>
                    <a:tc>
                      <a:txBody>
                        <a:bodyPr/>
                        <a:lstStyle/>
                        <a:p>
                          <a:pPr algn="ctr"/>
                          <a:r>
                            <a:rPr lang="en-GB" dirty="0"/>
                            <a:t>4</a:t>
                          </a:r>
                        </a:p>
                      </a:txBody>
                      <a:tcPr anchor="ctr"/>
                    </a:tc>
                    <a:tc>
                      <a:txBody>
                        <a:bodyPr/>
                        <a:lstStyle/>
                        <a:p>
                          <a:pPr algn="ctr"/>
                          <a:r>
                            <a:rPr lang="en-GB" dirty="0"/>
                            <a:t>151</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r>
                            <a:rPr lang="en-GB" dirty="0"/>
                            <a:t>112</a:t>
                          </a:r>
                        </a:p>
                      </a:txBody>
                      <a:tcPr anchor="ctr"/>
                    </a:tc>
                    <a:tc>
                      <a:txBody>
                        <a:bodyPr/>
                        <a:lstStyle/>
                        <a:p>
                          <a:pPr algn="ctr"/>
                          <a:r>
                            <a:rPr lang="en-GB" dirty="0"/>
                            <a:t>2</a:t>
                          </a:r>
                        </a:p>
                      </a:txBody>
                      <a:tcPr anchor="ctr"/>
                    </a:tc>
                    <a:tc>
                      <a:txBody>
                        <a:bodyPr/>
                        <a:lstStyle/>
                        <a:p>
                          <a:pPr algn="ctr"/>
                          <a:r>
                            <a:rPr lang="en-GB" dirty="0"/>
                            <a:t>3</a:t>
                          </a:r>
                        </a:p>
                      </a:txBody>
                      <a:tcPr anchor="ctr"/>
                    </a:tc>
                    <a:extLst>
                      <a:ext uri="{0D108BD9-81ED-4DB2-BD59-A6C34878D82A}">
                        <a16:rowId xmlns:a16="http://schemas.microsoft.com/office/drawing/2014/main" val="4246108805"/>
                      </a:ext>
                    </a:extLst>
                  </a:tr>
                  <a:tr h="370840">
                    <a:tc>
                      <a:txBody>
                        <a:bodyPr/>
                        <a:lstStyle/>
                        <a:p>
                          <a:pPr algn="ctr"/>
                          <a:r>
                            <a:rPr lang="en-GB" dirty="0"/>
                            <a:t>5</a:t>
                          </a:r>
                        </a:p>
                      </a:txBody>
                      <a:tcPr anchor="ctr"/>
                    </a:tc>
                    <a:tc>
                      <a:txBody>
                        <a:bodyPr/>
                        <a:lstStyle/>
                        <a:p>
                          <a:pPr algn="ctr"/>
                          <a:r>
                            <a:rPr lang="en-GB" dirty="0"/>
                            <a:t>1</a:t>
                          </a:r>
                        </a:p>
                      </a:txBody>
                      <a:tcPr anchor="ctr"/>
                    </a:tc>
                    <a:tc>
                      <a:txBody>
                        <a:bodyPr/>
                        <a:lstStyle/>
                        <a:p>
                          <a:pPr algn="ctr"/>
                          <a:r>
                            <a:rPr lang="en-GB" dirty="0"/>
                            <a:t>175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r>
                            <a:rPr lang="en-GB" dirty="0"/>
                            <a:t>158</a:t>
                          </a:r>
                        </a:p>
                      </a:txBody>
                      <a:tcPr anchor="ctr"/>
                    </a:tc>
                    <a:tc>
                      <a:txBody>
                        <a:bodyPr/>
                        <a:lstStyle/>
                        <a:p>
                          <a:pPr algn="ctr"/>
                          <a:r>
                            <a:rPr lang="en-GB" dirty="0"/>
                            <a:t>3</a:t>
                          </a:r>
                        </a:p>
                      </a:txBody>
                      <a:tcPr anchor="ctr"/>
                    </a:tc>
                    <a:tc>
                      <a:txBody>
                        <a:bodyPr/>
                        <a:lstStyle/>
                        <a:p>
                          <a:pPr algn="ctr"/>
                          <a:r>
                            <a:rPr lang="en-GB" dirty="0"/>
                            <a:t>6</a:t>
                          </a:r>
                        </a:p>
                      </a:txBody>
                      <a:tcPr anchor="ctr"/>
                    </a:tc>
                    <a:extLst>
                      <a:ext uri="{0D108BD9-81ED-4DB2-BD59-A6C34878D82A}">
                        <a16:rowId xmlns:a16="http://schemas.microsoft.com/office/drawing/2014/main" val="329864162"/>
                      </a:ext>
                    </a:extLst>
                  </a:tr>
                  <a:tr h="370840">
                    <a:tc>
                      <a:txBody>
                        <a:bodyPr/>
                        <a:lstStyle/>
                        <a:p>
                          <a:pPr algn="ctr"/>
                          <a:r>
                            <a:rPr lang="en-GB" dirty="0"/>
                            <a:t>1</a:t>
                          </a:r>
                        </a:p>
                      </a:txBody>
                      <a:tcPr anchor="ctr"/>
                    </a:tc>
                    <a:tc>
                      <a:txBody>
                        <a:bodyPr/>
                        <a:lstStyle/>
                        <a:p>
                          <a:pPr algn="ctr"/>
                          <a:r>
                            <a:rPr lang="en-GB" dirty="0"/>
                            <a:t>2</a:t>
                          </a:r>
                        </a:p>
                      </a:txBody>
                      <a:tcPr anchor="ctr"/>
                    </a:tc>
                    <a:tc>
                      <a:txBody>
                        <a:bodyPr/>
                        <a:lstStyle/>
                        <a:p>
                          <a:pPr algn="ctr"/>
                          <a:r>
                            <a:rPr lang="en-GB" dirty="0"/>
                            <a:t>147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r>
                            <a:rPr lang="en-GB" dirty="0"/>
                            <a:t>145</a:t>
                          </a:r>
                        </a:p>
                      </a:txBody>
                      <a:tcPr anchor="ctr"/>
                    </a:tc>
                    <a:tc>
                      <a:txBody>
                        <a:bodyPr/>
                        <a:lstStyle/>
                        <a:p>
                          <a:pPr algn="ctr"/>
                          <a:r>
                            <a:rPr lang="en-GB" dirty="0"/>
                            <a:t>31</a:t>
                          </a:r>
                        </a:p>
                      </a:txBody>
                      <a:tcPr anchor="ctr"/>
                    </a:tc>
                    <a:tc>
                      <a:txBody>
                        <a:bodyPr/>
                        <a:lstStyle/>
                        <a:p>
                          <a:pPr algn="ctr"/>
                          <a:r>
                            <a:rPr lang="en-GB" dirty="0"/>
                            <a:t>2</a:t>
                          </a:r>
                        </a:p>
                      </a:txBody>
                      <a:tcPr anchor="ctr"/>
                    </a:tc>
                    <a:extLst>
                      <a:ext uri="{0D108BD9-81ED-4DB2-BD59-A6C34878D82A}">
                        <a16:rowId xmlns:a16="http://schemas.microsoft.com/office/drawing/2014/main" val="1549417765"/>
                      </a:ext>
                    </a:extLst>
                  </a:tr>
                  <a:tr h="370840">
                    <a:tc>
                      <a:txBody>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extLst>
                      <a:ext uri="{0D108BD9-81ED-4DB2-BD59-A6C34878D82A}">
                        <a16:rowId xmlns:a16="http://schemas.microsoft.com/office/drawing/2014/main" val="1192777010"/>
                      </a:ext>
                    </a:extLst>
                  </a:tr>
                  <a:tr h="370840">
                    <a:tc>
                      <a:txBody>
                        <a:bodyPr/>
                        <a:lstStyle/>
                        <a:p>
                          <a:pPr algn="ctr"/>
                          <a:r>
                            <a:rPr lang="en-GB" dirty="0"/>
                            <a:t>3</a:t>
                          </a:r>
                        </a:p>
                      </a:txBody>
                      <a:tcPr anchor="ctr"/>
                    </a:tc>
                    <a:tc>
                      <a:txBody>
                        <a:bodyPr/>
                        <a:lstStyle/>
                        <a:p>
                          <a:pPr algn="ctr"/>
                          <a:r>
                            <a:rPr lang="en-GB" dirty="0"/>
                            <a:t>5</a:t>
                          </a:r>
                        </a:p>
                      </a:txBody>
                      <a:tcPr anchor="ctr"/>
                    </a:tc>
                    <a:tc>
                      <a:txBody>
                        <a:bodyPr/>
                        <a:lstStyle/>
                        <a:p>
                          <a:pPr algn="ctr"/>
                          <a:r>
                            <a:rPr lang="en-GB" dirty="0"/>
                            <a:t>163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r>
                            <a:rPr lang="en-GB" dirty="0"/>
                            <a:t>122</a:t>
                          </a:r>
                        </a:p>
                      </a:txBody>
                      <a:tcPr anchor="ctr"/>
                    </a:tc>
                    <a:tc>
                      <a:txBody>
                        <a:bodyPr/>
                        <a:lstStyle/>
                        <a:p>
                          <a:pPr algn="ctr"/>
                          <a:r>
                            <a:rPr lang="en-GB" dirty="0"/>
                            <a:t>41</a:t>
                          </a:r>
                        </a:p>
                      </a:txBody>
                      <a:tcPr anchor="ctr"/>
                    </a:tc>
                    <a:tc>
                      <a:txBody>
                        <a:bodyPr/>
                        <a:lstStyle/>
                        <a:p>
                          <a:pPr algn="ctr"/>
                          <a:r>
                            <a:rPr lang="en-GB" dirty="0"/>
                            <a:t>10</a:t>
                          </a:r>
                        </a:p>
                      </a:txBody>
                      <a:tcPr anchor="ctr"/>
                    </a:tc>
                    <a:extLst>
                      <a:ext uri="{0D108BD9-81ED-4DB2-BD59-A6C34878D82A}">
                        <a16:rowId xmlns:a16="http://schemas.microsoft.com/office/drawing/2014/main" val="1907939101"/>
                      </a:ext>
                    </a:extLst>
                  </a:tr>
                  <a:tr h="370840">
                    <a:tc>
                      <a:txBody>
                        <a:bodyPr/>
                        <a:lstStyle/>
                        <a:p>
                          <a:pPr algn="ctr"/>
                          <a:r>
                            <a:rPr lang="en-GB" dirty="0"/>
                            <a:t>18</a:t>
                          </a:r>
                        </a:p>
                      </a:txBody>
                      <a:tcPr anchor="ctr"/>
                    </a:tc>
                    <a:tc>
                      <a:txBody>
                        <a:bodyPr/>
                        <a:lstStyle/>
                        <a:p>
                          <a:pPr algn="ctr"/>
                          <a:r>
                            <a:rPr lang="en-GB" dirty="0"/>
                            <a:t>12</a:t>
                          </a:r>
                        </a:p>
                      </a:txBody>
                      <a:tcPr anchor="ctr"/>
                    </a:tc>
                    <a:tc>
                      <a:txBody>
                        <a:bodyPr/>
                        <a:lstStyle/>
                        <a:p>
                          <a:pPr algn="ctr"/>
                          <a:r>
                            <a:rPr lang="en-GB" dirty="0"/>
                            <a:t>189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r>
                            <a:rPr lang="en-GB" dirty="0"/>
                            <a:t>168</a:t>
                          </a:r>
                        </a:p>
                      </a:txBody>
                      <a:tcPr anchor="ctr"/>
                    </a:tc>
                    <a:tc>
                      <a:txBody>
                        <a:bodyPr/>
                        <a:lstStyle/>
                        <a:p>
                          <a:pPr algn="ctr"/>
                          <a:r>
                            <a:rPr lang="en-GB" dirty="0"/>
                            <a:t>15</a:t>
                          </a:r>
                        </a:p>
                      </a:txBody>
                      <a:tcPr anchor="ctr"/>
                    </a:tc>
                    <a:tc>
                      <a:txBody>
                        <a:bodyPr/>
                        <a:lstStyle/>
                        <a:p>
                          <a:pPr algn="ctr"/>
                          <a:r>
                            <a:rPr lang="en-GB" dirty="0"/>
                            <a:t>11</a:t>
                          </a:r>
                        </a:p>
                      </a:txBody>
                      <a:tcPr anchor="ctr"/>
                    </a:tc>
                    <a:extLst>
                      <a:ext uri="{0D108BD9-81ED-4DB2-BD59-A6C34878D82A}">
                        <a16:rowId xmlns:a16="http://schemas.microsoft.com/office/drawing/2014/main" val="3883034038"/>
                      </a:ext>
                    </a:extLst>
                  </a:tr>
                  <a:tr h="370840">
                    <a:tc>
                      <a:txBody>
                        <a:bodyPr/>
                        <a:lstStyle/>
                        <a:p>
                          <a:pPr algn="ctr"/>
                          <a:r>
                            <a:rPr lang="en-GB" dirty="0"/>
                            <a:t>2</a:t>
                          </a:r>
                        </a:p>
                      </a:txBody>
                      <a:tcPr anchor="ctr"/>
                    </a:tc>
                    <a:tc>
                      <a:txBody>
                        <a:bodyPr/>
                        <a:lstStyle/>
                        <a:p>
                          <a:pPr algn="ctr"/>
                          <a:r>
                            <a:rPr lang="en-GB" dirty="0"/>
                            <a:t>14</a:t>
                          </a:r>
                        </a:p>
                      </a:txBody>
                      <a:tcPr anchor="ctr"/>
                    </a:tc>
                    <a:tc>
                      <a:txBody>
                        <a:bodyPr/>
                        <a:lstStyle/>
                        <a:p>
                          <a:pPr algn="ctr"/>
                          <a:r>
                            <a:rPr lang="en-GB" dirty="0"/>
                            <a:t>74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a:txBody>
                      <a:tcPr anchor="ctr"/>
                    </a:tc>
                    <a:tc>
                      <a:txBody>
                        <a:bodyPr/>
                        <a:lstStyle/>
                        <a:p>
                          <a:pPr algn="ctr"/>
                          <a:r>
                            <a:rPr lang="en-GB" dirty="0"/>
                            <a:t>185</a:t>
                          </a:r>
                        </a:p>
                      </a:txBody>
                      <a:tcPr anchor="ctr"/>
                    </a:tc>
                    <a:tc>
                      <a:txBody>
                        <a:bodyPr/>
                        <a:lstStyle/>
                        <a:p>
                          <a:pPr algn="ctr"/>
                          <a:r>
                            <a:rPr lang="en-GB" dirty="0"/>
                            <a:t>19</a:t>
                          </a:r>
                        </a:p>
                      </a:txBody>
                      <a:tcPr anchor="ctr"/>
                    </a:tc>
                    <a:tc>
                      <a:txBody>
                        <a:bodyPr/>
                        <a:lstStyle/>
                        <a:p>
                          <a:pPr algn="ctr"/>
                          <a:r>
                            <a:rPr lang="en-GB" dirty="0"/>
                            <a:t>5</a:t>
                          </a:r>
                        </a:p>
                      </a:txBody>
                      <a:tcPr anchor="ctr"/>
                    </a:tc>
                    <a:extLst>
                      <a:ext uri="{0D108BD9-81ED-4DB2-BD59-A6C34878D82A}">
                        <a16:rowId xmlns:a16="http://schemas.microsoft.com/office/drawing/2014/main" val="4240647385"/>
                      </a:ext>
                    </a:extLst>
                  </a:tr>
                </a:tbl>
              </a:graphicData>
            </a:graphic>
          </p:graphicFrame>
        </mc:Choice>
        <mc:Fallback xmlns="">
          <p:graphicFrame>
            <p:nvGraphicFramePr>
              <p:cNvPr id="4" name="Table 5">
                <a:extLst>
                  <a:ext uri="{FF2B5EF4-FFF2-40B4-BE49-F238E27FC236}">
                    <a16:creationId xmlns:a16="http://schemas.microsoft.com/office/drawing/2014/main" id="{3649FE1D-B6E6-4056-B9EC-48F38051771C}"/>
                  </a:ext>
                </a:extLst>
              </p:cNvPr>
              <p:cNvGraphicFramePr>
                <a:graphicFrameLocks noGrp="1"/>
              </p:cNvGraphicFramePr>
              <p:nvPr>
                <p:extLst>
                  <p:ext uri="{D42A27DB-BD31-4B8C-83A1-F6EECF244321}">
                    <p14:modId xmlns:p14="http://schemas.microsoft.com/office/powerpoint/2010/main" val="831257295"/>
                  </p:ext>
                </p:extLst>
              </p:nvPr>
            </p:nvGraphicFramePr>
            <p:xfrm>
              <a:off x="3054432" y="3196974"/>
              <a:ext cx="5689600" cy="2595880"/>
            </p:xfrm>
            <a:graphic>
              <a:graphicData uri="http://schemas.openxmlformats.org/drawingml/2006/table">
                <a:tbl>
                  <a:tblPr firstRow="1" bandRow="1">
                    <a:tableStyleId>{2D5ABB26-0587-4C30-8999-92F81FD0307C}</a:tableStyleId>
                  </a:tblPr>
                  <a:tblGrid>
                    <a:gridCol w="812800">
                      <a:extLst>
                        <a:ext uri="{9D8B030D-6E8A-4147-A177-3AD203B41FA5}">
                          <a16:colId xmlns:a16="http://schemas.microsoft.com/office/drawing/2014/main" val="3240103730"/>
                        </a:ext>
                      </a:extLst>
                    </a:gridCol>
                    <a:gridCol w="812800">
                      <a:extLst>
                        <a:ext uri="{9D8B030D-6E8A-4147-A177-3AD203B41FA5}">
                          <a16:colId xmlns:a16="http://schemas.microsoft.com/office/drawing/2014/main" val="1616705842"/>
                        </a:ext>
                      </a:extLst>
                    </a:gridCol>
                    <a:gridCol w="812800">
                      <a:extLst>
                        <a:ext uri="{9D8B030D-6E8A-4147-A177-3AD203B41FA5}">
                          <a16:colId xmlns:a16="http://schemas.microsoft.com/office/drawing/2014/main" val="2333952929"/>
                        </a:ext>
                      </a:extLst>
                    </a:gridCol>
                    <a:gridCol w="812800">
                      <a:extLst>
                        <a:ext uri="{9D8B030D-6E8A-4147-A177-3AD203B41FA5}">
                          <a16:colId xmlns:a16="http://schemas.microsoft.com/office/drawing/2014/main" val="4065451786"/>
                        </a:ext>
                      </a:extLst>
                    </a:gridCol>
                    <a:gridCol w="812800">
                      <a:extLst>
                        <a:ext uri="{9D8B030D-6E8A-4147-A177-3AD203B41FA5}">
                          <a16:colId xmlns:a16="http://schemas.microsoft.com/office/drawing/2014/main" val="2951634105"/>
                        </a:ext>
                      </a:extLst>
                    </a:gridCol>
                    <a:gridCol w="812800">
                      <a:extLst>
                        <a:ext uri="{9D8B030D-6E8A-4147-A177-3AD203B41FA5}">
                          <a16:colId xmlns:a16="http://schemas.microsoft.com/office/drawing/2014/main" val="2614187628"/>
                        </a:ext>
                      </a:extLst>
                    </a:gridCol>
                    <a:gridCol w="812800">
                      <a:extLst>
                        <a:ext uri="{9D8B030D-6E8A-4147-A177-3AD203B41FA5}">
                          <a16:colId xmlns:a16="http://schemas.microsoft.com/office/drawing/2014/main" val="2823803506"/>
                        </a:ext>
                      </a:extLst>
                    </a:gridCol>
                  </a:tblGrid>
                  <a:tr h="370840">
                    <a:tc>
                      <a:txBody>
                        <a:bodyPr/>
                        <a:lstStyle/>
                        <a:p>
                          <a:pPr algn="ctr"/>
                          <a:r>
                            <a:rPr lang="en-GB" dirty="0"/>
                            <a:t>3</a:t>
                          </a:r>
                        </a:p>
                      </a:txBody>
                      <a:tcPr anchor="ctr"/>
                    </a:tc>
                    <a:tc>
                      <a:txBody>
                        <a:bodyPr/>
                        <a:lstStyle/>
                        <a:p>
                          <a:pPr algn="ctr"/>
                          <a:r>
                            <a:rPr lang="en-GB" dirty="0"/>
                            <a:t>4</a:t>
                          </a:r>
                        </a:p>
                      </a:txBody>
                      <a:tcPr anchor="ctr"/>
                    </a:tc>
                    <a:tc>
                      <a:txBody>
                        <a:bodyPr/>
                        <a:lstStyle/>
                        <a:p>
                          <a:pPr algn="ctr"/>
                          <a:r>
                            <a:rPr lang="en-GB" dirty="0"/>
                            <a:t>151</a:t>
                          </a:r>
                        </a:p>
                      </a:txBody>
                      <a:tcPr anchor="ctr"/>
                    </a:tc>
                    <a:tc>
                      <a:txBody>
                        <a:bodyPr/>
                        <a:lstStyle/>
                        <a:p>
                          <a:endParaRPr lang="en-US"/>
                        </a:p>
                      </a:txBody>
                      <a:tcPr anchor="ctr">
                        <a:blipFill>
                          <a:blip r:embed="rId6"/>
                          <a:stretch>
                            <a:fillRect l="-298507" t="-8197" r="-298507" b="-624590"/>
                          </a:stretch>
                        </a:blipFill>
                      </a:tcPr>
                    </a:tc>
                    <a:tc>
                      <a:txBody>
                        <a:bodyPr/>
                        <a:lstStyle/>
                        <a:p>
                          <a:pPr algn="ctr"/>
                          <a:r>
                            <a:rPr lang="en-GB" dirty="0"/>
                            <a:t>112</a:t>
                          </a:r>
                        </a:p>
                      </a:txBody>
                      <a:tcPr anchor="ctr"/>
                    </a:tc>
                    <a:tc>
                      <a:txBody>
                        <a:bodyPr/>
                        <a:lstStyle/>
                        <a:p>
                          <a:pPr algn="ctr"/>
                          <a:r>
                            <a:rPr lang="en-GB" dirty="0"/>
                            <a:t>2</a:t>
                          </a:r>
                        </a:p>
                      </a:txBody>
                      <a:tcPr anchor="ctr"/>
                    </a:tc>
                    <a:tc>
                      <a:txBody>
                        <a:bodyPr/>
                        <a:lstStyle/>
                        <a:p>
                          <a:pPr algn="ctr"/>
                          <a:r>
                            <a:rPr lang="en-GB" dirty="0"/>
                            <a:t>3</a:t>
                          </a:r>
                        </a:p>
                      </a:txBody>
                      <a:tcPr anchor="ctr"/>
                    </a:tc>
                    <a:extLst>
                      <a:ext uri="{0D108BD9-81ED-4DB2-BD59-A6C34878D82A}">
                        <a16:rowId xmlns:a16="http://schemas.microsoft.com/office/drawing/2014/main" val="4246108805"/>
                      </a:ext>
                    </a:extLst>
                  </a:tr>
                  <a:tr h="370840">
                    <a:tc>
                      <a:txBody>
                        <a:bodyPr/>
                        <a:lstStyle/>
                        <a:p>
                          <a:pPr algn="ctr"/>
                          <a:r>
                            <a:rPr lang="en-GB" dirty="0"/>
                            <a:t>5</a:t>
                          </a:r>
                        </a:p>
                      </a:txBody>
                      <a:tcPr anchor="ctr"/>
                    </a:tc>
                    <a:tc>
                      <a:txBody>
                        <a:bodyPr/>
                        <a:lstStyle/>
                        <a:p>
                          <a:pPr algn="ctr"/>
                          <a:r>
                            <a:rPr lang="en-GB" dirty="0"/>
                            <a:t>1</a:t>
                          </a:r>
                        </a:p>
                      </a:txBody>
                      <a:tcPr anchor="ctr"/>
                    </a:tc>
                    <a:tc>
                      <a:txBody>
                        <a:bodyPr/>
                        <a:lstStyle/>
                        <a:p>
                          <a:pPr algn="ctr"/>
                          <a:r>
                            <a:rPr lang="en-GB" dirty="0"/>
                            <a:t>175</a:t>
                          </a:r>
                        </a:p>
                      </a:txBody>
                      <a:tcPr anchor="ctr"/>
                    </a:tc>
                    <a:tc>
                      <a:txBody>
                        <a:bodyPr/>
                        <a:lstStyle/>
                        <a:p>
                          <a:endParaRPr lang="en-US"/>
                        </a:p>
                      </a:txBody>
                      <a:tcPr anchor="ctr">
                        <a:blipFill>
                          <a:blip r:embed="rId6"/>
                          <a:stretch>
                            <a:fillRect l="-298507" t="-108197" r="-298507" b="-524590"/>
                          </a:stretch>
                        </a:blipFill>
                      </a:tcPr>
                    </a:tc>
                    <a:tc>
                      <a:txBody>
                        <a:bodyPr/>
                        <a:lstStyle/>
                        <a:p>
                          <a:pPr algn="ctr"/>
                          <a:r>
                            <a:rPr lang="en-GB" dirty="0"/>
                            <a:t>158</a:t>
                          </a:r>
                        </a:p>
                      </a:txBody>
                      <a:tcPr anchor="ctr"/>
                    </a:tc>
                    <a:tc>
                      <a:txBody>
                        <a:bodyPr/>
                        <a:lstStyle/>
                        <a:p>
                          <a:pPr algn="ctr"/>
                          <a:r>
                            <a:rPr lang="en-GB" dirty="0"/>
                            <a:t>3</a:t>
                          </a:r>
                        </a:p>
                      </a:txBody>
                      <a:tcPr anchor="ctr"/>
                    </a:tc>
                    <a:tc>
                      <a:txBody>
                        <a:bodyPr/>
                        <a:lstStyle/>
                        <a:p>
                          <a:pPr algn="ctr"/>
                          <a:r>
                            <a:rPr lang="en-GB" dirty="0"/>
                            <a:t>6</a:t>
                          </a:r>
                        </a:p>
                      </a:txBody>
                      <a:tcPr anchor="ctr"/>
                    </a:tc>
                    <a:extLst>
                      <a:ext uri="{0D108BD9-81ED-4DB2-BD59-A6C34878D82A}">
                        <a16:rowId xmlns:a16="http://schemas.microsoft.com/office/drawing/2014/main" val="329864162"/>
                      </a:ext>
                    </a:extLst>
                  </a:tr>
                  <a:tr h="370840">
                    <a:tc>
                      <a:txBody>
                        <a:bodyPr/>
                        <a:lstStyle/>
                        <a:p>
                          <a:pPr algn="ctr"/>
                          <a:r>
                            <a:rPr lang="en-GB" dirty="0"/>
                            <a:t>1</a:t>
                          </a:r>
                        </a:p>
                      </a:txBody>
                      <a:tcPr anchor="ctr"/>
                    </a:tc>
                    <a:tc>
                      <a:txBody>
                        <a:bodyPr/>
                        <a:lstStyle/>
                        <a:p>
                          <a:pPr algn="ctr"/>
                          <a:r>
                            <a:rPr lang="en-GB" dirty="0"/>
                            <a:t>2</a:t>
                          </a:r>
                        </a:p>
                      </a:txBody>
                      <a:tcPr anchor="ctr"/>
                    </a:tc>
                    <a:tc>
                      <a:txBody>
                        <a:bodyPr/>
                        <a:lstStyle/>
                        <a:p>
                          <a:pPr algn="ctr"/>
                          <a:r>
                            <a:rPr lang="en-GB" dirty="0"/>
                            <a:t>147</a:t>
                          </a:r>
                        </a:p>
                      </a:txBody>
                      <a:tcPr anchor="ctr"/>
                    </a:tc>
                    <a:tc>
                      <a:txBody>
                        <a:bodyPr/>
                        <a:lstStyle/>
                        <a:p>
                          <a:endParaRPr lang="en-US"/>
                        </a:p>
                      </a:txBody>
                      <a:tcPr anchor="ctr">
                        <a:blipFill>
                          <a:blip r:embed="rId6"/>
                          <a:stretch>
                            <a:fillRect l="-298507" t="-208197" r="-298507" b="-424590"/>
                          </a:stretch>
                        </a:blipFill>
                      </a:tcPr>
                    </a:tc>
                    <a:tc>
                      <a:txBody>
                        <a:bodyPr/>
                        <a:lstStyle/>
                        <a:p>
                          <a:pPr algn="ctr"/>
                          <a:r>
                            <a:rPr lang="en-GB" dirty="0"/>
                            <a:t>145</a:t>
                          </a:r>
                        </a:p>
                      </a:txBody>
                      <a:tcPr anchor="ctr"/>
                    </a:tc>
                    <a:tc>
                      <a:txBody>
                        <a:bodyPr/>
                        <a:lstStyle/>
                        <a:p>
                          <a:pPr algn="ctr"/>
                          <a:r>
                            <a:rPr lang="en-GB" dirty="0"/>
                            <a:t>31</a:t>
                          </a:r>
                        </a:p>
                      </a:txBody>
                      <a:tcPr anchor="ctr"/>
                    </a:tc>
                    <a:tc>
                      <a:txBody>
                        <a:bodyPr/>
                        <a:lstStyle/>
                        <a:p>
                          <a:pPr algn="ctr"/>
                          <a:r>
                            <a:rPr lang="en-GB" dirty="0"/>
                            <a:t>2</a:t>
                          </a:r>
                        </a:p>
                      </a:txBody>
                      <a:tcPr anchor="ctr"/>
                    </a:tc>
                    <a:extLst>
                      <a:ext uri="{0D108BD9-81ED-4DB2-BD59-A6C34878D82A}">
                        <a16:rowId xmlns:a16="http://schemas.microsoft.com/office/drawing/2014/main" val="1549417765"/>
                      </a:ext>
                    </a:extLst>
                  </a:tr>
                  <a:tr h="370840">
                    <a:tc>
                      <a:txBody>
                        <a:bodyPr/>
                        <a:lstStyle/>
                        <a:p>
                          <a:endParaRPr lang="en-US"/>
                        </a:p>
                      </a:txBody>
                      <a:tcPr anchor="ctr">
                        <a:blipFill>
                          <a:blip r:embed="rId6"/>
                          <a:stretch>
                            <a:fillRect t="-308197" r="-602256" b="-324590"/>
                          </a:stretch>
                        </a:blipFill>
                      </a:tcPr>
                    </a:tc>
                    <a:tc>
                      <a:txBody>
                        <a:bodyPr/>
                        <a:lstStyle/>
                        <a:p>
                          <a:endParaRPr lang="en-US"/>
                        </a:p>
                      </a:txBody>
                      <a:tcPr anchor="ctr">
                        <a:blipFill>
                          <a:blip r:embed="rId6"/>
                          <a:stretch>
                            <a:fillRect l="-99254" t="-308197" r="-497761" b="-324590"/>
                          </a:stretch>
                        </a:blipFill>
                      </a:tcPr>
                    </a:tc>
                    <a:tc>
                      <a:txBody>
                        <a:bodyPr/>
                        <a:lstStyle/>
                        <a:p>
                          <a:endParaRPr lang="en-US"/>
                        </a:p>
                      </a:txBody>
                      <a:tcPr anchor="ctr">
                        <a:blipFill>
                          <a:blip r:embed="rId6"/>
                          <a:stretch>
                            <a:fillRect l="-200752" t="-308197" r="-401504" b="-324590"/>
                          </a:stretch>
                        </a:blipFill>
                      </a:tcPr>
                    </a:tc>
                    <a:tc>
                      <a:txBody>
                        <a:bodyPr/>
                        <a:lstStyle/>
                        <a:p>
                          <a:endParaRPr lang="en-US"/>
                        </a:p>
                      </a:txBody>
                      <a:tcPr anchor="ctr">
                        <a:blipFill>
                          <a:blip r:embed="rId6"/>
                          <a:stretch>
                            <a:fillRect l="-298507" t="-308197" r="-298507" b="-324590"/>
                          </a:stretch>
                        </a:blipFill>
                      </a:tcPr>
                    </a:tc>
                    <a:tc>
                      <a:txBody>
                        <a:bodyPr/>
                        <a:lstStyle/>
                        <a:p>
                          <a:endParaRPr lang="en-US"/>
                        </a:p>
                      </a:txBody>
                      <a:tcPr anchor="ctr">
                        <a:blipFill>
                          <a:blip r:embed="rId6"/>
                          <a:stretch>
                            <a:fillRect l="-401504" t="-308197" r="-200752" b="-324590"/>
                          </a:stretch>
                        </a:blipFill>
                      </a:tcPr>
                    </a:tc>
                    <a:tc>
                      <a:txBody>
                        <a:bodyPr/>
                        <a:lstStyle/>
                        <a:p>
                          <a:endParaRPr lang="en-US"/>
                        </a:p>
                      </a:txBody>
                      <a:tcPr anchor="ctr">
                        <a:blipFill>
                          <a:blip r:embed="rId6"/>
                          <a:stretch>
                            <a:fillRect l="-497761" t="-308197" r="-99254" b="-324590"/>
                          </a:stretch>
                        </a:blipFill>
                      </a:tcPr>
                    </a:tc>
                    <a:tc>
                      <a:txBody>
                        <a:bodyPr/>
                        <a:lstStyle/>
                        <a:p>
                          <a:endParaRPr lang="en-US"/>
                        </a:p>
                      </a:txBody>
                      <a:tcPr anchor="ctr">
                        <a:blipFill>
                          <a:blip r:embed="rId6"/>
                          <a:stretch>
                            <a:fillRect l="-602256" t="-308197" b="-324590"/>
                          </a:stretch>
                        </a:blipFill>
                      </a:tcPr>
                    </a:tc>
                    <a:extLst>
                      <a:ext uri="{0D108BD9-81ED-4DB2-BD59-A6C34878D82A}">
                        <a16:rowId xmlns:a16="http://schemas.microsoft.com/office/drawing/2014/main" val="1192777010"/>
                      </a:ext>
                    </a:extLst>
                  </a:tr>
                  <a:tr h="370840">
                    <a:tc>
                      <a:txBody>
                        <a:bodyPr/>
                        <a:lstStyle/>
                        <a:p>
                          <a:pPr algn="ctr"/>
                          <a:r>
                            <a:rPr lang="en-GB" dirty="0"/>
                            <a:t>3</a:t>
                          </a:r>
                        </a:p>
                      </a:txBody>
                      <a:tcPr anchor="ctr"/>
                    </a:tc>
                    <a:tc>
                      <a:txBody>
                        <a:bodyPr/>
                        <a:lstStyle/>
                        <a:p>
                          <a:pPr algn="ctr"/>
                          <a:r>
                            <a:rPr lang="en-GB" dirty="0"/>
                            <a:t>5</a:t>
                          </a:r>
                        </a:p>
                      </a:txBody>
                      <a:tcPr anchor="ctr"/>
                    </a:tc>
                    <a:tc>
                      <a:txBody>
                        <a:bodyPr/>
                        <a:lstStyle/>
                        <a:p>
                          <a:pPr algn="ctr"/>
                          <a:r>
                            <a:rPr lang="en-GB" dirty="0"/>
                            <a:t>163</a:t>
                          </a:r>
                        </a:p>
                      </a:txBody>
                      <a:tcPr anchor="ctr"/>
                    </a:tc>
                    <a:tc>
                      <a:txBody>
                        <a:bodyPr/>
                        <a:lstStyle/>
                        <a:p>
                          <a:endParaRPr lang="en-US"/>
                        </a:p>
                      </a:txBody>
                      <a:tcPr anchor="ctr">
                        <a:blipFill>
                          <a:blip r:embed="rId6"/>
                          <a:stretch>
                            <a:fillRect l="-298507" t="-408197" r="-298507" b="-224590"/>
                          </a:stretch>
                        </a:blipFill>
                      </a:tcPr>
                    </a:tc>
                    <a:tc>
                      <a:txBody>
                        <a:bodyPr/>
                        <a:lstStyle/>
                        <a:p>
                          <a:pPr algn="ctr"/>
                          <a:r>
                            <a:rPr lang="en-GB" dirty="0"/>
                            <a:t>122</a:t>
                          </a:r>
                        </a:p>
                      </a:txBody>
                      <a:tcPr anchor="ctr"/>
                    </a:tc>
                    <a:tc>
                      <a:txBody>
                        <a:bodyPr/>
                        <a:lstStyle/>
                        <a:p>
                          <a:pPr algn="ctr"/>
                          <a:r>
                            <a:rPr lang="en-GB" dirty="0"/>
                            <a:t>41</a:t>
                          </a:r>
                        </a:p>
                      </a:txBody>
                      <a:tcPr anchor="ctr"/>
                    </a:tc>
                    <a:tc>
                      <a:txBody>
                        <a:bodyPr/>
                        <a:lstStyle/>
                        <a:p>
                          <a:pPr algn="ctr"/>
                          <a:r>
                            <a:rPr lang="en-GB" dirty="0"/>
                            <a:t>10</a:t>
                          </a:r>
                        </a:p>
                      </a:txBody>
                      <a:tcPr anchor="ctr"/>
                    </a:tc>
                    <a:extLst>
                      <a:ext uri="{0D108BD9-81ED-4DB2-BD59-A6C34878D82A}">
                        <a16:rowId xmlns:a16="http://schemas.microsoft.com/office/drawing/2014/main" val="1907939101"/>
                      </a:ext>
                    </a:extLst>
                  </a:tr>
                  <a:tr h="370840">
                    <a:tc>
                      <a:txBody>
                        <a:bodyPr/>
                        <a:lstStyle/>
                        <a:p>
                          <a:pPr algn="ctr"/>
                          <a:r>
                            <a:rPr lang="en-GB" dirty="0"/>
                            <a:t>18</a:t>
                          </a:r>
                        </a:p>
                      </a:txBody>
                      <a:tcPr anchor="ctr"/>
                    </a:tc>
                    <a:tc>
                      <a:txBody>
                        <a:bodyPr/>
                        <a:lstStyle/>
                        <a:p>
                          <a:pPr algn="ctr"/>
                          <a:r>
                            <a:rPr lang="en-GB" dirty="0"/>
                            <a:t>12</a:t>
                          </a:r>
                        </a:p>
                      </a:txBody>
                      <a:tcPr anchor="ctr"/>
                    </a:tc>
                    <a:tc>
                      <a:txBody>
                        <a:bodyPr/>
                        <a:lstStyle/>
                        <a:p>
                          <a:pPr algn="ctr"/>
                          <a:r>
                            <a:rPr lang="en-GB" dirty="0"/>
                            <a:t>189</a:t>
                          </a:r>
                        </a:p>
                      </a:txBody>
                      <a:tcPr anchor="ctr"/>
                    </a:tc>
                    <a:tc>
                      <a:txBody>
                        <a:bodyPr/>
                        <a:lstStyle/>
                        <a:p>
                          <a:endParaRPr lang="en-US"/>
                        </a:p>
                      </a:txBody>
                      <a:tcPr anchor="ctr">
                        <a:blipFill>
                          <a:blip r:embed="rId6"/>
                          <a:stretch>
                            <a:fillRect l="-298507" t="-508197" r="-298507" b="-124590"/>
                          </a:stretch>
                        </a:blipFill>
                      </a:tcPr>
                    </a:tc>
                    <a:tc>
                      <a:txBody>
                        <a:bodyPr/>
                        <a:lstStyle/>
                        <a:p>
                          <a:pPr algn="ctr"/>
                          <a:r>
                            <a:rPr lang="en-GB" dirty="0"/>
                            <a:t>168</a:t>
                          </a:r>
                        </a:p>
                      </a:txBody>
                      <a:tcPr anchor="ctr"/>
                    </a:tc>
                    <a:tc>
                      <a:txBody>
                        <a:bodyPr/>
                        <a:lstStyle/>
                        <a:p>
                          <a:pPr algn="ctr"/>
                          <a:r>
                            <a:rPr lang="en-GB" dirty="0"/>
                            <a:t>15</a:t>
                          </a:r>
                        </a:p>
                      </a:txBody>
                      <a:tcPr anchor="ctr"/>
                    </a:tc>
                    <a:tc>
                      <a:txBody>
                        <a:bodyPr/>
                        <a:lstStyle/>
                        <a:p>
                          <a:pPr algn="ctr"/>
                          <a:r>
                            <a:rPr lang="en-GB" dirty="0"/>
                            <a:t>11</a:t>
                          </a:r>
                        </a:p>
                      </a:txBody>
                      <a:tcPr anchor="ctr"/>
                    </a:tc>
                    <a:extLst>
                      <a:ext uri="{0D108BD9-81ED-4DB2-BD59-A6C34878D82A}">
                        <a16:rowId xmlns:a16="http://schemas.microsoft.com/office/drawing/2014/main" val="3883034038"/>
                      </a:ext>
                    </a:extLst>
                  </a:tr>
                  <a:tr h="370840">
                    <a:tc>
                      <a:txBody>
                        <a:bodyPr/>
                        <a:lstStyle/>
                        <a:p>
                          <a:pPr algn="ctr"/>
                          <a:r>
                            <a:rPr lang="en-GB" dirty="0"/>
                            <a:t>2</a:t>
                          </a:r>
                        </a:p>
                      </a:txBody>
                      <a:tcPr anchor="ctr"/>
                    </a:tc>
                    <a:tc>
                      <a:txBody>
                        <a:bodyPr/>
                        <a:lstStyle/>
                        <a:p>
                          <a:pPr algn="ctr"/>
                          <a:r>
                            <a:rPr lang="en-GB" dirty="0"/>
                            <a:t>14</a:t>
                          </a:r>
                        </a:p>
                      </a:txBody>
                      <a:tcPr anchor="ctr"/>
                    </a:tc>
                    <a:tc>
                      <a:txBody>
                        <a:bodyPr/>
                        <a:lstStyle/>
                        <a:p>
                          <a:pPr algn="ctr"/>
                          <a:r>
                            <a:rPr lang="en-GB" dirty="0"/>
                            <a:t>74</a:t>
                          </a:r>
                        </a:p>
                      </a:txBody>
                      <a:tcPr anchor="ctr"/>
                    </a:tc>
                    <a:tc>
                      <a:txBody>
                        <a:bodyPr/>
                        <a:lstStyle/>
                        <a:p>
                          <a:endParaRPr lang="en-US"/>
                        </a:p>
                      </a:txBody>
                      <a:tcPr anchor="ctr">
                        <a:blipFill>
                          <a:blip r:embed="rId6"/>
                          <a:stretch>
                            <a:fillRect l="-298507" t="-608197" r="-298507" b="-24590"/>
                          </a:stretch>
                        </a:blipFill>
                      </a:tcPr>
                    </a:tc>
                    <a:tc>
                      <a:txBody>
                        <a:bodyPr/>
                        <a:lstStyle/>
                        <a:p>
                          <a:pPr algn="ctr"/>
                          <a:r>
                            <a:rPr lang="en-GB" dirty="0"/>
                            <a:t>185</a:t>
                          </a:r>
                        </a:p>
                      </a:txBody>
                      <a:tcPr anchor="ctr"/>
                    </a:tc>
                    <a:tc>
                      <a:txBody>
                        <a:bodyPr/>
                        <a:lstStyle/>
                        <a:p>
                          <a:pPr algn="ctr"/>
                          <a:r>
                            <a:rPr lang="en-GB" dirty="0"/>
                            <a:t>19</a:t>
                          </a:r>
                        </a:p>
                      </a:txBody>
                      <a:tcPr anchor="ctr"/>
                    </a:tc>
                    <a:tc>
                      <a:txBody>
                        <a:bodyPr/>
                        <a:lstStyle/>
                        <a:p>
                          <a:pPr algn="ctr"/>
                          <a:r>
                            <a:rPr lang="en-GB" dirty="0"/>
                            <a:t>5</a:t>
                          </a:r>
                        </a:p>
                      </a:txBody>
                      <a:tcPr anchor="ctr"/>
                    </a:tc>
                    <a:extLst>
                      <a:ext uri="{0D108BD9-81ED-4DB2-BD59-A6C34878D82A}">
                        <a16:rowId xmlns:a16="http://schemas.microsoft.com/office/drawing/2014/main" val="4240647385"/>
                      </a:ext>
                    </a:extLst>
                  </a:tr>
                </a:tbl>
              </a:graphicData>
            </a:graphic>
          </p:graphicFrame>
        </mc:Fallback>
      </mc:AlternateContent>
      <p:cxnSp>
        <p:nvCxnSpPr>
          <p:cNvPr id="8" name="Straight Arrow Connector 7">
            <a:extLst>
              <a:ext uri="{FF2B5EF4-FFF2-40B4-BE49-F238E27FC236}">
                <a16:creationId xmlns:a16="http://schemas.microsoft.com/office/drawing/2014/main" id="{A2AE53E2-8B79-426A-9733-4007019689AC}"/>
              </a:ext>
            </a:extLst>
          </p:cNvPr>
          <p:cNvCxnSpPr>
            <a:cxnSpLocks/>
          </p:cNvCxnSpPr>
          <p:nvPr/>
        </p:nvCxnSpPr>
        <p:spPr>
          <a:xfrm>
            <a:off x="8754192" y="3196974"/>
            <a:ext cx="0" cy="259588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96D2A6-FFEC-4C88-8C55-187EC72BCE38}"/>
              </a:ext>
            </a:extLst>
          </p:cNvPr>
          <p:cNvCxnSpPr>
            <a:cxnSpLocks/>
          </p:cNvCxnSpPr>
          <p:nvPr/>
        </p:nvCxnSpPr>
        <p:spPr>
          <a:xfrm flipH="1">
            <a:off x="3251200" y="5914774"/>
            <a:ext cx="524256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E6D5BA-5B7A-4634-AFFA-9CB6281AD53B}"/>
              </a:ext>
            </a:extLst>
          </p:cNvPr>
          <p:cNvSpPr txBox="1"/>
          <p:nvPr/>
        </p:nvSpPr>
        <p:spPr>
          <a:xfrm>
            <a:off x="9023883" y="4252406"/>
            <a:ext cx="1617472" cy="646331"/>
          </a:xfrm>
          <a:prstGeom prst="rect">
            <a:avLst/>
          </a:prstGeom>
          <a:noFill/>
        </p:spPr>
        <p:txBody>
          <a:bodyPr wrap="square" rtlCol="0">
            <a:spAutoFit/>
          </a:bodyPr>
          <a:lstStyle/>
          <a:p>
            <a:r>
              <a:rPr lang="en-GB" dirty="0"/>
              <a:t>Image </a:t>
            </a:r>
          </a:p>
          <a:p>
            <a:r>
              <a:rPr lang="en-GB" dirty="0"/>
              <a:t>height</a:t>
            </a:r>
          </a:p>
        </p:txBody>
      </p:sp>
      <p:sp>
        <p:nvSpPr>
          <p:cNvPr id="15" name="TextBox 14">
            <a:extLst>
              <a:ext uri="{FF2B5EF4-FFF2-40B4-BE49-F238E27FC236}">
                <a16:creationId xmlns:a16="http://schemas.microsoft.com/office/drawing/2014/main" id="{6ED50C9C-5143-4E7B-B6EE-4AE6F328AE64}"/>
              </a:ext>
            </a:extLst>
          </p:cNvPr>
          <p:cNvSpPr txBox="1"/>
          <p:nvPr/>
        </p:nvSpPr>
        <p:spPr>
          <a:xfrm>
            <a:off x="5333665" y="5981946"/>
            <a:ext cx="1617472" cy="369332"/>
          </a:xfrm>
          <a:prstGeom prst="rect">
            <a:avLst/>
          </a:prstGeom>
          <a:noFill/>
        </p:spPr>
        <p:txBody>
          <a:bodyPr wrap="square" rtlCol="0">
            <a:spAutoFit/>
          </a:bodyPr>
          <a:lstStyle/>
          <a:p>
            <a:r>
              <a:rPr lang="en-GB" dirty="0"/>
              <a:t>Image Width</a:t>
            </a:r>
          </a:p>
        </p:txBody>
      </p:sp>
    </p:spTree>
    <p:extLst>
      <p:ext uri="{BB962C8B-B14F-4D97-AF65-F5344CB8AC3E}">
        <p14:creationId xmlns:p14="http://schemas.microsoft.com/office/powerpoint/2010/main" val="144447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5"/>
                                        </p:tgtEl>
                                      </p:cBhvr>
                                    </p:animEffect>
                                    <p:set>
                                      <p:cBhvr>
                                        <p:cTn id="19" dur="1" fill="hold">
                                          <p:stCondLst>
                                            <p:cond delay="499"/>
                                          </p:stCondLst>
                                        </p:cTn>
                                        <p:tgtEl>
                                          <p:spTgt spid="15"/>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500"/>
                                        <p:tgtEl>
                                          <p:spTgt spid="3">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500"/>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3">
                                            <p:txEl>
                                              <p:pRg st="0" end="0"/>
                                            </p:txEl>
                                          </p:spTgt>
                                        </p:tgtEl>
                                      </p:cBhvr>
                                    </p:animEffect>
                                    <p:set>
                                      <p:cBhvr>
                                        <p:cTn id="48" dur="1" fill="hold">
                                          <p:stCondLst>
                                            <p:cond delay="499"/>
                                          </p:stCondLst>
                                        </p:cTn>
                                        <p:tgtEl>
                                          <p:spTgt spid="3">
                                            <p:txEl>
                                              <p:pRg st="0" end="0"/>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
                                            <p:txEl>
                                              <p:pRg st="1" end="1"/>
                                            </p:txEl>
                                          </p:spTgt>
                                        </p:tgtEl>
                                      </p:cBhvr>
                                    </p:animEffect>
                                    <p:set>
                                      <p:cBhvr>
                                        <p:cTn id="51" dur="1" fill="hold">
                                          <p:stCondLst>
                                            <p:cond delay="499"/>
                                          </p:stCondLst>
                                        </p:cTn>
                                        <p:tgtEl>
                                          <p:spTgt spid="3">
                                            <p:txEl>
                                              <p:pRg st="1" end="1"/>
                                            </p:txEl>
                                          </p:spTgt>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3">
                                            <p:txEl>
                                              <p:pRg st="2" end="2"/>
                                            </p:txEl>
                                          </p:spTgt>
                                        </p:tgtEl>
                                      </p:cBhvr>
                                    </p:animEffect>
                                    <p:set>
                                      <p:cBhvr>
                                        <p:cTn id="54" dur="1" fill="hold">
                                          <p:stCondLst>
                                            <p:cond delay="499"/>
                                          </p:stCondLst>
                                        </p:cTn>
                                        <p:tgtEl>
                                          <p:spTgt spid="3">
                                            <p:txEl>
                                              <p:pRg st="2" end="2"/>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
                                            <p:txEl>
                                              <p:pRg st="3" end="3"/>
                                            </p:txEl>
                                          </p:spTgt>
                                        </p:tgtEl>
                                      </p:cBhvr>
                                    </p:animEffect>
                                    <p:set>
                                      <p:cBhvr>
                                        <p:cTn id="57" dur="1" fill="hold">
                                          <p:stCondLst>
                                            <p:cond delay="499"/>
                                          </p:stCondLst>
                                        </p:cTn>
                                        <p:tgtEl>
                                          <p:spTgt spid="3">
                                            <p:txEl>
                                              <p:pRg st="3" end="3"/>
                                            </p:txEl>
                                          </p:spTgt>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3" grpId="1" uiExpand="1" build="allAtOnce"/>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10;&#10;Description automatically generated">
            <a:extLst>
              <a:ext uri="{FF2B5EF4-FFF2-40B4-BE49-F238E27FC236}">
                <a16:creationId xmlns:a16="http://schemas.microsoft.com/office/drawing/2014/main" id="{524296C2-1537-4D16-AA2B-9019BCA2B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098" y="1772304"/>
            <a:ext cx="7201410" cy="4160421"/>
          </a:xfrm>
          <a:prstGeom prst="rect">
            <a:avLst/>
          </a:prstGeom>
        </p:spPr>
      </p:pic>
      <p:pic>
        <p:nvPicPr>
          <p:cNvPr id="27" name="Picture 26" descr="Chart, line chart&#10;&#10;Description automatically generated">
            <a:extLst>
              <a:ext uri="{FF2B5EF4-FFF2-40B4-BE49-F238E27FC236}">
                <a16:creationId xmlns:a16="http://schemas.microsoft.com/office/drawing/2014/main" id="{7B7C9B46-C045-443E-8A83-E15D8D1EF341}"/>
              </a:ext>
            </a:extLst>
          </p:cNvPr>
          <p:cNvPicPr>
            <a:picLocks noChangeAspect="1"/>
          </p:cNvPicPr>
          <p:nvPr/>
        </p:nvPicPr>
        <p:blipFill rotWithShape="1">
          <a:blip r:embed="rId4">
            <a:extLst>
              <a:ext uri="{28A0092B-C50C-407E-A947-70E740481C1C}">
                <a14:useLocalDpi xmlns:a14="http://schemas.microsoft.com/office/drawing/2010/main" val="0"/>
              </a:ext>
            </a:extLst>
          </a:blip>
          <a:srcRect r="2881"/>
          <a:stretch/>
        </p:blipFill>
        <p:spPr>
          <a:xfrm>
            <a:off x="1829361" y="1521069"/>
            <a:ext cx="7350081" cy="4411656"/>
          </a:xfrm>
          <a:prstGeom prst="rect">
            <a:avLst/>
          </a:prstGeom>
        </p:spPr>
      </p:pic>
      <p:sp>
        <p:nvSpPr>
          <p:cNvPr id="2" name="Title 1">
            <a:extLst>
              <a:ext uri="{FF2B5EF4-FFF2-40B4-BE49-F238E27FC236}">
                <a16:creationId xmlns:a16="http://schemas.microsoft.com/office/drawing/2014/main" id="{D9F65A25-0059-4875-BE14-6DB234445E50}"/>
              </a:ext>
            </a:extLst>
          </p:cNvPr>
          <p:cNvSpPr>
            <a:spLocks noGrp="1"/>
          </p:cNvSpPr>
          <p:nvPr>
            <p:ph type="title"/>
          </p:nvPr>
        </p:nvSpPr>
        <p:spPr/>
        <p:txBody>
          <a:bodyPr/>
          <a:lstStyle/>
          <a:p>
            <a:r>
              <a:rPr lang="en-GB" dirty="0"/>
              <a:t>Activity: Peaks</a:t>
            </a:r>
          </a:p>
        </p:txBody>
      </p:sp>
      <p:sp>
        <p:nvSpPr>
          <p:cNvPr id="3" name="Content Placeholder 2">
            <a:extLst>
              <a:ext uri="{FF2B5EF4-FFF2-40B4-BE49-F238E27FC236}">
                <a16:creationId xmlns:a16="http://schemas.microsoft.com/office/drawing/2014/main" id="{47C2F1F6-E9A5-41A5-AFE4-CD3B905AC145}"/>
              </a:ext>
            </a:extLst>
          </p:cNvPr>
          <p:cNvSpPr>
            <a:spLocks noGrp="1"/>
          </p:cNvSpPr>
          <p:nvPr>
            <p:ph idx="1"/>
          </p:nvPr>
        </p:nvSpPr>
        <p:spPr>
          <a:xfrm>
            <a:off x="716756" y="1758754"/>
            <a:ext cx="10515600" cy="549234"/>
          </a:xfrm>
        </p:spPr>
        <p:txBody>
          <a:bodyPr/>
          <a:lstStyle/>
          <a:p>
            <a:r>
              <a:rPr lang="en-GB" dirty="0"/>
              <a:t>The simplest solution is to just use the peak</a:t>
            </a:r>
          </a:p>
        </p:txBody>
      </p:sp>
      <p:grpSp>
        <p:nvGrpSpPr>
          <p:cNvPr id="28" name="Group 27">
            <a:extLst>
              <a:ext uri="{FF2B5EF4-FFF2-40B4-BE49-F238E27FC236}">
                <a16:creationId xmlns:a16="http://schemas.microsoft.com/office/drawing/2014/main" id="{1ABED108-0183-4F0C-B583-F9D61454A1BF}"/>
              </a:ext>
            </a:extLst>
          </p:cNvPr>
          <p:cNvGrpSpPr/>
          <p:nvPr/>
        </p:nvGrpSpPr>
        <p:grpSpPr>
          <a:xfrm>
            <a:off x="1164319" y="2464750"/>
            <a:ext cx="9780470" cy="3533283"/>
            <a:chOff x="1164319" y="2464750"/>
            <a:chExt cx="9780470" cy="3533283"/>
          </a:xfrm>
        </p:grpSpPr>
        <p:cxnSp>
          <p:nvCxnSpPr>
            <p:cNvPr id="4" name="Straight Arrow Connector 3">
              <a:extLst>
                <a:ext uri="{FF2B5EF4-FFF2-40B4-BE49-F238E27FC236}">
                  <a16:creationId xmlns:a16="http://schemas.microsoft.com/office/drawing/2014/main" id="{25C8C8FF-D6C0-488B-8BA1-A1457904D083}"/>
                </a:ext>
              </a:extLst>
            </p:cNvPr>
            <p:cNvCxnSpPr>
              <a:cxnSpLocks/>
            </p:cNvCxnSpPr>
            <p:nvPr/>
          </p:nvCxnSpPr>
          <p:spPr>
            <a:xfrm>
              <a:off x="4151025" y="3020794"/>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13">
              <a:extLst>
                <a:ext uri="{FF2B5EF4-FFF2-40B4-BE49-F238E27FC236}">
                  <a16:creationId xmlns:a16="http://schemas.microsoft.com/office/drawing/2014/main" id="{A536FD47-0D4A-4B2C-AAFC-7E555AC8947D}"/>
                </a:ext>
              </a:extLst>
            </p:cNvPr>
            <p:cNvSpPr/>
            <p:nvPr/>
          </p:nvSpPr>
          <p:spPr>
            <a:xfrm>
              <a:off x="4808838" y="2464750"/>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Resize</a:t>
              </a:r>
            </a:p>
          </p:txBody>
        </p:sp>
        <p:sp>
          <p:nvSpPr>
            <p:cNvPr id="6" name="TextBox 5">
              <a:extLst>
                <a:ext uri="{FF2B5EF4-FFF2-40B4-BE49-F238E27FC236}">
                  <a16:creationId xmlns:a16="http://schemas.microsoft.com/office/drawing/2014/main" id="{94C52B7B-21B2-4D2F-A042-980ADF6A7FD2}"/>
                </a:ext>
              </a:extLst>
            </p:cNvPr>
            <p:cNvSpPr txBox="1"/>
            <p:nvPr/>
          </p:nvSpPr>
          <p:spPr>
            <a:xfrm>
              <a:off x="1164319" y="2560135"/>
              <a:ext cx="1197638" cy="369332"/>
            </a:xfrm>
            <a:prstGeom prst="rect">
              <a:avLst/>
            </a:prstGeom>
            <a:noFill/>
          </p:spPr>
          <p:txBody>
            <a:bodyPr wrap="square">
              <a:spAutoFit/>
            </a:bodyPr>
            <a:lstStyle/>
            <a:p>
              <a:pPr algn="ctr"/>
              <a:r>
                <a:rPr lang="en-US" dirty="0">
                  <a:solidFill>
                    <a:schemeClr val="accent6">
                      <a:lumMod val="75000"/>
                    </a:schemeClr>
                  </a:solidFill>
                </a:rPr>
                <a:t>ROS Image</a:t>
              </a:r>
              <a:endParaRPr lang="en-US" sz="1800" dirty="0">
                <a:solidFill>
                  <a:schemeClr val="accent6">
                    <a:lumMod val="75000"/>
                  </a:schemeClr>
                </a:solidFill>
              </a:endParaRPr>
            </a:p>
          </p:txBody>
        </p:sp>
        <p:cxnSp>
          <p:nvCxnSpPr>
            <p:cNvPr id="7" name="Straight Arrow Connector 6">
              <a:extLst>
                <a:ext uri="{FF2B5EF4-FFF2-40B4-BE49-F238E27FC236}">
                  <a16:creationId xmlns:a16="http://schemas.microsoft.com/office/drawing/2014/main" id="{124806E4-1D0C-42E6-9508-906157921E3B}"/>
                </a:ext>
              </a:extLst>
            </p:cNvPr>
            <p:cNvCxnSpPr>
              <a:cxnSpLocks/>
            </p:cNvCxnSpPr>
            <p:nvPr/>
          </p:nvCxnSpPr>
          <p:spPr>
            <a:xfrm>
              <a:off x="1472611" y="3004434"/>
              <a:ext cx="10692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3">
              <a:extLst>
                <a:ext uri="{FF2B5EF4-FFF2-40B4-BE49-F238E27FC236}">
                  <a16:creationId xmlns:a16="http://schemas.microsoft.com/office/drawing/2014/main" id="{49E2CA1E-D89E-4304-BFC5-C25248C6BF3E}"/>
                </a:ext>
              </a:extLst>
            </p:cNvPr>
            <p:cNvSpPr/>
            <p:nvPr/>
          </p:nvSpPr>
          <p:spPr>
            <a:xfrm>
              <a:off x="2541864" y="2485168"/>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OpenCV</a:t>
              </a:r>
            </a:p>
          </p:txBody>
        </p:sp>
        <p:sp>
          <p:nvSpPr>
            <p:cNvPr id="9" name="Rounded Rectangle 13">
              <a:extLst>
                <a:ext uri="{FF2B5EF4-FFF2-40B4-BE49-F238E27FC236}">
                  <a16:creationId xmlns:a16="http://schemas.microsoft.com/office/drawing/2014/main" id="{71EA15F9-452B-488D-B336-C3C5295D0C37}"/>
                </a:ext>
              </a:extLst>
            </p:cNvPr>
            <p:cNvSpPr/>
            <p:nvPr/>
          </p:nvSpPr>
          <p:spPr>
            <a:xfrm>
              <a:off x="7072233" y="2464750"/>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Gaussian Blur</a:t>
              </a:r>
            </a:p>
          </p:txBody>
        </p:sp>
        <p:cxnSp>
          <p:nvCxnSpPr>
            <p:cNvPr id="10" name="Straight Arrow Connector 9">
              <a:extLst>
                <a:ext uri="{FF2B5EF4-FFF2-40B4-BE49-F238E27FC236}">
                  <a16:creationId xmlns:a16="http://schemas.microsoft.com/office/drawing/2014/main" id="{90EE50E8-D224-4190-AD7B-4679049A877B}"/>
                </a:ext>
              </a:extLst>
            </p:cNvPr>
            <p:cNvCxnSpPr>
              <a:cxnSpLocks/>
            </p:cNvCxnSpPr>
            <p:nvPr/>
          </p:nvCxnSpPr>
          <p:spPr>
            <a:xfrm>
              <a:off x="6417999" y="3004434"/>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3">
              <a:extLst>
                <a:ext uri="{FF2B5EF4-FFF2-40B4-BE49-F238E27FC236}">
                  <a16:creationId xmlns:a16="http://schemas.microsoft.com/office/drawing/2014/main" id="{79F892E0-98FD-4DEE-B41D-03D23F79D388}"/>
                </a:ext>
              </a:extLst>
            </p:cNvPr>
            <p:cNvSpPr/>
            <p:nvPr/>
          </p:nvSpPr>
          <p:spPr>
            <a:xfrm>
              <a:off x="9335629" y="2464750"/>
              <a:ext cx="1609160"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Greyscale Filter &amp; ROI</a:t>
              </a:r>
            </a:p>
          </p:txBody>
        </p:sp>
        <p:cxnSp>
          <p:nvCxnSpPr>
            <p:cNvPr id="12" name="Straight Arrow Connector 11">
              <a:extLst>
                <a:ext uri="{FF2B5EF4-FFF2-40B4-BE49-F238E27FC236}">
                  <a16:creationId xmlns:a16="http://schemas.microsoft.com/office/drawing/2014/main" id="{542D99A1-2707-4581-91EF-EE93DF8D51E3}"/>
                </a:ext>
              </a:extLst>
            </p:cNvPr>
            <p:cNvCxnSpPr>
              <a:cxnSpLocks/>
            </p:cNvCxnSpPr>
            <p:nvPr/>
          </p:nvCxnSpPr>
          <p:spPr>
            <a:xfrm>
              <a:off x="8681394" y="3020794"/>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3">
              <a:extLst>
                <a:ext uri="{FF2B5EF4-FFF2-40B4-BE49-F238E27FC236}">
                  <a16:creationId xmlns:a16="http://schemas.microsoft.com/office/drawing/2014/main" id="{EBDF0B10-ACC1-4D54-B2BD-E04A7C7A805A}"/>
                </a:ext>
              </a:extLst>
            </p:cNvPr>
            <p:cNvSpPr/>
            <p:nvPr/>
          </p:nvSpPr>
          <p:spPr>
            <a:xfrm>
              <a:off x="9335627" y="3930731"/>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Sum vertically</a:t>
              </a:r>
            </a:p>
          </p:txBody>
        </p:sp>
        <p:cxnSp>
          <p:nvCxnSpPr>
            <p:cNvPr id="14" name="Straight Arrow Connector 13">
              <a:extLst>
                <a:ext uri="{FF2B5EF4-FFF2-40B4-BE49-F238E27FC236}">
                  <a16:creationId xmlns:a16="http://schemas.microsoft.com/office/drawing/2014/main" id="{C37A0A11-4DD9-4E7B-8B79-C657C57282C2}"/>
                </a:ext>
              </a:extLst>
            </p:cNvPr>
            <p:cNvCxnSpPr>
              <a:cxnSpLocks/>
              <a:stCxn id="22" idx="2"/>
            </p:cNvCxnSpPr>
            <p:nvPr/>
          </p:nvCxnSpPr>
          <p:spPr>
            <a:xfrm flipH="1">
              <a:off x="7876812" y="5007030"/>
              <a:ext cx="1" cy="3482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1A020E-6576-46EC-83A1-F14E60A5753A}"/>
                </a:ext>
              </a:extLst>
            </p:cNvPr>
            <p:cNvCxnSpPr>
              <a:cxnSpLocks/>
              <a:stCxn id="22" idx="1"/>
              <a:endCxn id="26" idx="3"/>
            </p:cNvCxnSpPr>
            <p:nvPr/>
          </p:nvCxnSpPr>
          <p:spPr>
            <a:xfrm flipH="1">
              <a:off x="6473881" y="4467346"/>
              <a:ext cx="598351" cy="6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3">
              <a:extLst>
                <a:ext uri="{FF2B5EF4-FFF2-40B4-BE49-F238E27FC236}">
                  <a16:creationId xmlns:a16="http://schemas.microsoft.com/office/drawing/2014/main" id="{8DC0077F-EC37-44A2-820C-F4E4548A01C8}"/>
                </a:ext>
              </a:extLst>
            </p:cNvPr>
            <p:cNvSpPr/>
            <p:nvPr/>
          </p:nvSpPr>
          <p:spPr>
            <a:xfrm>
              <a:off x="2600013" y="3927662"/>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ROS</a:t>
              </a:r>
            </a:p>
          </p:txBody>
        </p:sp>
        <p:cxnSp>
          <p:nvCxnSpPr>
            <p:cNvPr id="17" name="Straight Arrow Connector 16">
              <a:extLst>
                <a:ext uri="{FF2B5EF4-FFF2-40B4-BE49-F238E27FC236}">
                  <a16:creationId xmlns:a16="http://schemas.microsoft.com/office/drawing/2014/main" id="{DC20FBF2-ACD4-4C7A-879D-9E3AC136B431}"/>
                </a:ext>
              </a:extLst>
            </p:cNvPr>
            <p:cNvCxnSpPr>
              <a:cxnSpLocks/>
              <a:stCxn id="16" idx="1"/>
            </p:cNvCxnSpPr>
            <p:nvPr/>
          </p:nvCxnSpPr>
          <p:spPr>
            <a:xfrm flipH="1">
              <a:off x="1620310" y="4467346"/>
              <a:ext cx="979703" cy="6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1BC1CCA-F20A-428C-839B-D79F573828E3}"/>
                </a:ext>
              </a:extLst>
            </p:cNvPr>
            <p:cNvSpPr txBox="1"/>
            <p:nvPr/>
          </p:nvSpPr>
          <p:spPr>
            <a:xfrm>
              <a:off x="1176609" y="4080733"/>
              <a:ext cx="1197638" cy="369332"/>
            </a:xfrm>
            <a:prstGeom prst="rect">
              <a:avLst/>
            </a:prstGeom>
            <a:noFill/>
          </p:spPr>
          <p:txBody>
            <a:bodyPr wrap="square">
              <a:spAutoFit/>
            </a:bodyPr>
            <a:lstStyle/>
            <a:p>
              <a:pPr algn="ctr"/>
              <a:r>
                <a:rPr lang="en-US" dirty="0">
                  <a:solidFill>
                    <a:schemeClr val="accent6">
                      <a:lumMod val="75000"/>
                    </a:schemeClr>
                  </a:solidFill>
                </a:rPr>
                <a:t>ROS Image</a:t>
              </a:r>
              <a:endParaRPr lang="en-US" sz="1800" dirty="0">
                <a:solidFill>
                  <a:schemeClr val="accent6">
                    <a:lumMod val="75000"/>
                  </a:schemeClr>
                </a:solidFill>
              </a:endParaRPr>
            </a:p>
          </p:txBody>
        </p:sp>
        <p:sp>
          <p:nvSpPr>
            <p:cNvPr id="19" name="TextBox 18">
              <a:extLst>
                <a:ext uri="{FF2B5EF4-FFF2-40B4-BE49-F238E27FC236}">
                  <a16:creationId xmlns:a16="http://schemas.microsoft.com/office/drawing/2014/main" id="{9CB0D545-399F-4AC9-9053-CD4E4BE6F1C9}"/>
                </a:ext>
              </a:extLst>
            </p:cNvPr>
            <p:cNvSpPr txBox="1"/>
            <p:nvPr/>
          </p:nvSpPr>
          <p:spPr>
            <a:xfrm>
              <a:off x="7277993" y="5351702"/>
              <a:ext cx="1197638" cy="646331"/>
            </a:xfrm>
            <a:prstGeom prst="rect">
              <a:avLst/>
            </a:prstGeom>
            <a:noFill/>
          </p:spPr>
          <p:txBody>
            <a:bodyPr wrap="square">
              <a:spAutoFit/>
            </a:bodyPr>
            <a:lstStyle/>
            <a:p>
              <a:pPr algn="ctr"/>
              <a:r>
                <a:rPr lang="en-US" dirty="0">
                  <a:solidFill>
                    <a:schemeClr val="accent6">
                      <a:lumMod val="75000"/>
                    </a:schemeClr>
                  </a:solidFill>
                </a:rPr>
                <a:t>Controller Set point</a:t>
              </a:r>
              <a:endParaRPr lang="en-US" sz="1800" dirty="0">
                <a:solidFill>
                  <a:schemeClr val="accent6">
                    <a:lumMod val="75000"/>
                  </a:schemeClr>
                </a:solidFill>
              </a:endParaRPr>
            </a:p>
          </p:txBody>
        </p:sp>
        <p:cxnSp>
          <p:nvCxnSpPr>
            <p:cNvPr id="20" name="Straight Arrow Connector 19">
              <a:extLst>
                <a:ext uri="{FF2B5EF4-FFF2-40B4-BE49-F238E27FC236}">
                  <a16:creationId xmlns:a16="http://schemas.microsoft.com/office/drawing/2014/main" id="{639F538A-9A25-419C-B00E-967ADB100689}"/>
                </a:ext>
              </a:extLst>
            </p:cNvPr>
            <p:cNvCxnSpPr>
              <a:cxnSpLocks/>
              <a:stCxn id="11" idx="2"/>
              <a:endCxn id="13" idx="0"/>
            </p:cNvCxnSpPr>
            <p:nvPr/>
          </p:nvCxnSpPr>
          <p:spPr>
            <a:xfrm flipH="1">
              <a:off x="10140208" y="3544118"/>
              <a:ext cx="1" cy="3866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13">
              <a:extLst>
                <a:ext uri="{FF2B5EF4-FFF2-40B4-BE49-F238E27FC236}">
                  <a16:creationId xmlns:a16="http://schemas.microsoft.com/office/drawing/2014/main" id="{F4C01978-61BD-4C16-ACE0-FF0715B379B3}"/>
                </a:ext>
              </a:extLst>
            </p:cNvPr>
            <p:cNvSpPr/>
            <p:nvPr/>
          </p:nvSpPr>
          <p:spPr>
            <a:xfrm>
              <a:off x="7072232" y="3927662"/>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Extract Peak</a:t>
              </a:r>
            </a:p>
          </p:txBody>
        </p:sp>
        <p:cxnSp>
          <p:nvCxnSpPr>
            <p:cNvPr id="23" name="Straight Arrow Connector 22">
              <a:extLst>
                <a:ext uri="{FF2B5EF4-FFF2-40B4-BE49-F238E27FC236}">
                  <a16:creationId xmlns:a16="http://schemas.microsoft.com/office/drawing/2014/main" id="{394BAC35-0C13-48AB-A78C-1839EA86E17C}"/>
                </a:ext>
              </a:extLst>
            </p:cNvPr>
            <p:cNvCxnSpPr>
              <a:cxnSpLocks/>
              <a:stCxn id="13" idx="1"/>
              <a:endCxn id="22" idx="3"/>
            </p:cNvCxnSpPr>
            <p:nvPr/>
          </p:nvCxnSpPr>
          <p:spPr>
            <a:xfrm flipH="1" flipV="1">
              <a:off x="8681393" y="4467346"/>
              <a:ext cx="654234" cy="30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13">
              <a:extLst>
                <a:ext uri="{FF2B5EF4-FFF2-40B4-BE49-F238E27FC236}">
                  <a16:creationId xmlns:a16="http://schemas.microsoft.com/office/drawing/2014/main" id="{35D67E48-9410-4C5A-B1E4-E0BE1C2DDBCE}"/>
                </a:ext>
              </a:extLst>
            </p:cNvPr>
            <p:cNvSpPr/>
            <p:nvPr/>
          </p:nvSpPr>
          <p:spPr>
            <a:xfrm>
              <a:off x="4864720" y="3934423"/>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Plot on original image</a:t>
              </a:r>
            </a:p>
          </p:txBody>
        </p:sp>
        <p:cxnSp>
          <p:nvCxnSpPr>
            <p:cNvPr id="29" name="Straight Arrow Connector 28">
              <a:extLst>
                <a:ext uri="{FF2B5EF4-FFF2-40B4-BE49-F238E27FC236}">
                  <a16:creationId xmlns:a16="http://schemas.microsoft.com/office/drawing/2014/main" id="{82DFF335-54A8-4868-81B2-9B8F21A2AC0B}"/>
                </a:ext>
              </a:extLst>
            </p:cNvPr>
            <p:cNvCxnSpPr>
              <a:cxnSpLocks/>
              <a:stCxn id="26" idx="1"/>
              <a:endCxn id="16" idx="3"/>
            </p:cNvCxnSpPr>
            <p:nvPr/>
          </p:nvCxnSpPr>
          <p:spPr>
            <a:xfrm flipH="1" flipV="1">
              <a:off x="4209174" y="4467346"/>
              <a:ext cx="655546" cy="6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5" name="Content Placeholder 2">
            <a:extLst>
              <a:ext uri="{FF2B5EF4-FFF2-40B4-BE49-F238E27FC236}">
                <a16:creationId xmlns:a16="http://schemas.microsoft.com/office/drawing/2014/main" id="{DC0C035E-F959-4AF0-8F23-640CF617C931}"/>
              </a:ext>
            </a:extLst>
          </p:cNvPr>
          <p:cNvSpPr txBox="1">
            <a:spLocks/>
          </p:cNvSpPr>
          <p:nvPr/>
        </p:nvSpPr>
        <p:spPr>
          <a:xfrm>
            <a:off x="1025501" y="60900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Problems with this solution?</a:t>
            </a:r>
          </a:p>
        </p:txBody>
      </p:sp>
    </p:spTree>
    <p:extLst>
      <p:ext uri="{BB962C8B-B14F-4D97-AF65-F5344CB8AC3E}">
        <p14:creationId xmlns:p14="http://schemas.microsoft.com/office/powerpoint/2010/main" val="427360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E104-BEEA-4376-BEB4-EBA1029E54C1}"/>
              </a:ext>
            </a:extLst>
          </p:cNvPr>
          <p:cNvSpPr>
            <a:spLocks noGrp="1"/>
          </p:cNvSpPr>
          <p:nvPr>
            <p:ph type="title"/>
          </p:nvPr>
        </p:nvSpPr>
        <p:spPr/>
        <p:txBody>
          <a:bodyPr/>
          <a:lstStyle/>
          <a:p>
            <a:r>
              <a:rPr lang="en-GB" dirty="0"/>
              <a:t>Increasing reliability</a:t>
            </a:r>
          </a:p>
        </p:txBody>
      </p:sp>
      <p:sp>
        <p:nvSpPr>
          <p:cNvPr id="3" name="Content Placeholder 2">
            <a:extLst>
              <a:ext uri="{FF2B5EF4-FFF2-40B4-BE49-F238E27FC236}">
                <a16:creationId xmlns:a16="http://schemas.microsoft.com/office/drawing/2014/main" id="{4DC3856E-9DDD-40BF-BD91-B0E017077F92}"/>
              </a:ext>
            </a:extLst>
          </p:cNvPr>
          <p:cNvSpPr>
            <a:spLocks noGrp="1"/>
          </p:cNvSpPr>
          <p:nvPr>
            <p:ph idx="1"/>
          </p:nvPr>
        </p:nvSpPr>
        <p:spPr/>
        <p:txBody>
          <a:bodyPr/>
          <a:lstStyle/>
          <a:p>
            <a:r>
              <a:rPr lang="en-GB" dirty="0"/>
              <a:t>If additional information could be extracted, the algorithm may become more reliable</a:t>
            </a:r>
          </a:p>
          <a:p>
            <a:r>
              <a:rPr lang="en-GB" dirty="0"/>
              <a:t>Using the derivative and second derivative can do this for us</a:t>
            </a:r>
          </a:p>
        </p:txBody>
      </p:sp>
      <p:pic>
        <p:nvPicPr>
          <p:cNvPr id="9" name="Picture 8" descr="Chart, box and whisker chart&#10;&#10;Description automatically generated">
            <a:extLst>
              <a:ext uri="{FF2B5EF4-FFF2-40B4-BE49-F238E27FC236}">
                <a16:creationId xmlns:a16="http://schemas.microsoft.com/office/drawing/2014/main" id="{70B71752-BC1E-4E8D-A590-115DA53A6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202" y="1710889"/>
            <a:ext cx="7753350" cy="4267200"/>
          </a:xfrm>
          <a:prstGeom prst="rect">
            <a:avLst/>
          </a:prstGeom>
        </p:spPr>
      </p:pic>
      <p:pic>
        <p:nvPicPr>
          <p:cNvPr id="11" name="Picture 10" descr="Chart&#10;&#10;Description automatically generated">
            <a:extLst>
              <a:ext uri="{FF2B5EF4-FFF2-40B4-BE49-F238E27FC236}">
                <a16:creationId xmlns:a16="http://schemas.microsoft.com/office/drawing/2014/main" id="{79D1A767-9824-4886-B78E-E9373E380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180" y="1381125"/>
            <a:ext cx="8303754" cy="5122832"/>
          </a:xfrm>
          <a:prstGeom prst="rect">
            <a:avLst/>
          </a:prstGeom>
        </p:spPr>
      </p:pic>
      <p:pic>
        <p:nvPicPr>
          <p:cNvPr id="12" name="Picture 11" descr="Chart&#10;&#10;Description automatically generated">
            <a:extLst>
              <a:ext uri="{FF2B5EF4-FFF2-40B4-BE49-F238E27FC236}">
                <a16:creationId xmlns:a16="http://schemas.microsoft.com/office/drawing/2014/main" id="{B7E64FDD-5569-4B48-ABFF-E1580880D072}"/>
              </a:ext>
            </a:extLst>
          </p:cNvPr>
          <p:cNvPicPr>
            <a:picLocks noChangeAspect="1"/>
          </p:cNvPicPr>
          <p:nvPr/>
        </p:nvPicPr>
        <p:blipFill rotWithShape="1">
          <a:blip r:embed="rId5">
            <a:extLst>
              <a:ext uri="{28A0092B-C50C-407E-A947-70E740481C1C}">
                <a14:useLocalDpi xmlns:a14="http://schemas.microsoft.com/office/drawing/2010/main" val="0"/>
              </a:ext>
            </a:extLst>
          </a:blip>
          <a:srcRect b="4277"/>
          <a:stretch/>
        </p:blipFill>
        <p:spPr>
          <a:xfrm>
            <a:off x="1669787" y="1598428"/>
            <a:ext cx="8822540" cy="5016140"/>
          </a:xfrm>
          <a:prstGeom prst="rect">
            <a:avLst/>
          </a:prstGeom>
        </p:spPr>
      </p:pic>
      <p:pic>
        <p:nvPicPr>
          <p:cNvPr id="7" name="Picture 6" descr="Chart, histogram, box and whisker chart&#10;&#10;Description automatically generated">
            <a:extLst>
              <a:ext uri="{FF2B5EF4-FFF2-40B4-BE49-F238E27FC236}">
                <a16:creationId xmlns:a16="http://schemas.microsoft.com/office/drawing/2014/main" id="{A23DF566-91D1-4A99-960E-568B879438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4502" y="1986981"/>
            <a:ext cx="6626157" cy="4011309"/>
          </a:xfrm>
          <a:prstGeom prst="rect">
            <a:avLst/>
          </a:prstGeom>
        </p:spPr>
      </p:pic>
      <p:pic>
        <p:nvPicPr>
          <p:cNvPr id="5" name="Picture 4" descr="Chart, line chart&#10;&#10;Description automatically generated">
            <a:extLst>
              <a:ext uri="{FF2B5EF4-FFF2-40B4-BE49-F238E27FC236}">
                <a16:creationId xmlns:a16="http://schemas.microsoft.com/office/drawing/2014/main" id="{760EB8F2-4B2C-4B85-8BFF-541DD867BE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5" y="1959691"/>
            <a:ext cx="6553200" cy="4038600"/>
          </a:xfrm>
          <a:prstGeom prst="rect">
            <a:avLst/>
          </a:prstGeom>
        </p:spPr>
      </p:pic>
    </p:spTree>
    <p:extLst>
      <p:ext uri="{BB962C8B-B14F-4D97-AF65-F5344CB8AC3E}">
        <p14:creationId xmlns:p14="http://schemas.microsoft.com/office/powerpoint/2010/main" val="121463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80C2-0B3B-477D-AF4E-4B544EA052DF}"/>
              </a:ext>
            </a:extLst>
          </p:cNvPr>
          <p:cNvSpPr>
            <a:spLocks noGrp="1"/>
          </p:cNvSpPr>
          <p:nvPr>
            <p:ph type="title"/>
          </p:nvPr>
        </p:nvSpPr>
        <p:spPr/>
        <p:txBody>
          <a:bodyPr/>
          <a:lstStyle/>
          <a:p>
            <a:r>
              <a:rPr lang="en-GB" dirty="0"/>
              <a:t>Further processing</a:t>
            </a:r>
          </a:p>
        </p:txBody>
      </p:sp>
      <p:sp>
        <p:nvSpPr>
          <p:cNvPr id="3" name="Content Placeholder 2">
            <a:extLst>
              <a:ext uri="{FF2B5EF4-FFF2-40B4-BE49-F238E27FC236}">
                <a16:creationId xmlns:a16="http://schemas.microsoft.com/office/drawing/2014/main" id="{342F0E07-61F3-440C-8A37-B9A34F195F2E}"/>
              </a:ext>
            </a:extLst>
          </p:cNvPr>
          <p:cNvSpPr>
            <a:spLocks noGrp="1"/>
          </p:cNvSpPr>
          <p:nvPr>
            <p:ph idx="1"/>
          </p:nvPr>
        </p:nvSpPr>
        <p:spPr/>
        <p:txBody>
          <a:bodyPr/>
          <a:lstStyle/>
          <a:p>
            <a:r>
              <a:rPr lang="en-GB" dirty="0"/>
              <a:t>Every left edge must have a right edge associated with it</a:t>
            </a:r>
          </a:p>
          <a:p>
            <a:r>
              <a:rPr lang="en-GB" dirty="0"/>
              <a:t>Consecutive edges should be of alternating types</a:t>
            </a:r>
          </a:p>
          <a:p>
            <a:r>
              <a:rPr lang="en-GB" dirty="0"/>
              <a:t>The line has a maximum and minimum width</a:t>
            </a:r>
          </a:p>
          <a:p>
            <a:r>
              <a:rPr lang="en-GB" dirty="0"/>
              <a:t>Exception handling is essential</a:t>
            </a:r>
          </a:p>
          <a:p>
            <a:endParaRPr lang="en-GB" dirty="0"/>
          </a:p>
        </p:txBody>
      </p:sp>
      <p:grpSp>
        <p:nvGrpSpPr>
          <p:cNvPr id="10" name="Group 9">
            <a:extLst>
              <a:ext uri="{FF2B5EF4-FFF2-40B4-BE49-F238E27FC236}">
                <a16:creationId xmlns:a16="http://schemas.microsoft.com/office/drawing/2014/main" id="{D53E57F0-F231-4473-8B2C-758A04BF7DBA}"/>
              </a:ext>
            </a:extLst>
          </p:cNvPr>
          <p:cNvGrpSpPr/>
          <p:nvPr/>
        </p:nvGrpSpPr>
        <p:grpSpPr>
          <a:xfrm>
            <a:off x="1597152" y="4066264"/>
            <a:ext cx="8808953" cy="746876"/>
            <a:chOff x="1570958" y="4073884"/>
            <a:chExt cx="8808953" cy="746876"/>
          </a:xfrm>
        </p:grpSpPr>
        <p:sp>
          <p:nvSpPr>
            <p:cNvPr id="4" name="Rectangle 3">
              <a:extLst>
                <a:ext uri="{FF2B5EF4-FFF2-40B4-BE49-F238E27FC236}">
                  <a16:creationId xmlns:a16="http://schemas.microsoft.com/office/drawing/2014/main" id="{FDE91FE1-E024-4212-AC8D-4614BC5B2C33}"/>
                </a:ext>
              </a:extLst>
            </p:cNvPr>
            <p:cNvSpPr/>
            <p:nvPr/>
          </p:nvSpPr>
          <p:spPr>
            <a:xfrm>
              <a:off x="1570958" y="4073884"/>
              <a:ext cx="8808953" cy="746876"/>
            </a:xfrm>
            <a:prstGeom prst="rect">
              <a:avLst/>
            </a:prstGeom>
            <a:solidFill>
              <a:schemeClr val="tx1">
                <a:lumMod val="75000"/>
                <a:lumOff val="25000"/>
              </a:schemeClr>
            </a:solidFill>
            <a:ln w="57150">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AB6896C5-020B-478B-8EA0-3BA9BB38F5E3}"/>
                </a:ext>
              </a:extLst>
            </p:cNvPr>
            <p:cNvSpPr/>
            <p:nvPr/>
          </p:nvSpPr>
          <p:spPr>
            <a:xfrm>
              <a:off x="5514322" y="4105173"/>
              <a:ext cx="581678" cy="690445"/>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8CE47644-8EC5-4E1D-BE5A-71949ACE9BE7}"/>
                </a:ext>
              </a:extLst>
            </p:cNvPr>
            <p:cNvCxnSpPr/>
            <p:nvPr/>
          </p:nvCxnSpPr>
          <p:spPr>
            <a:xfrm>
              <a:off x="5514322" y="4089916"/>
              <a:ext cx="0" cy="7148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A8C3240-85C2-4B92-896B-7ACC621AA784}"/>
                </a:ext>
              </a:extLst>
            </p:cNvPr>
            <p:cNvCxnSpPr/>
            <p:nvPr/>
          </p:nvCxnSpPr>
          <p:spPr>
            <a:xfrm>
              <a:off x="6096000" y="4089916"/>
              <a:ext cx="0" cy="7148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4242D0-5E67-4F52-9F9B-C33112D53BFF}"/>
                </a:ext>
              </a:extLst>
            </p:cNvPr>
            <p:cNvCxnSpPr/>
            <p:nvPr/>
          </p:nvCxnSpPr>
          <p:spPr>
            <a:xfrm>
              <a:off x="8331200" y="4089916"/>
              <a:ext cx="0" cy="71481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169F108-4CA8-4EE8-9BBD-A4C3CB776DAB}"/>
              </a:ext>
            </a:extLst>
          </p:cNvPr>
          <p:cNvGrpSpPr/>
          <p:nvPr/>
        </p:nvGrpSpPr>
        <p:grpSpPr>
          <a:xfrm>
            <a:off x="1597151" y="5028847"/>
            <a:ext cx="8808953" cy="746876"/>
            <a:chOff x="1570958" y="4073884"/>
            <a:chExt cx="8808953" cy="746876"/>
          </a:xfrm>
        </p:grpSpPr>
        <p:sp>
          <p:nvSpPr>
            <p:cNvPr id="12" name="Rectangle 11">
              <a:extLst>
                <a:ext uri="{FF2B5EF4-FFF2-40B4-BE49-F238E27FC236}">
                  <a16:creationId xmlns:a16="http://schemas.microsoft.com/office/drawing/2014/main" id="{64332965-2234-4FE2-BF75-4DA094345F8B}"/>
                </a:ext>
              </a:extLst>
            </p:cNvPr>
            <p:cNvSpPr/>
            <p:nvPr/>
          </p:nvSpPr>
          <p:spPr>
            <a:xfrm>
              <a:off x="1570958" y="4073884"/>
              <a:ext cx="8808953" cy="746876"/>
            </a:xfrm>
            <a:prstGeom prst="rect">
              <a:avLst/>
            </a:prstGeom>
            <a:solidFill>
              <a:schemeClr val="tx1">
                <a:lumMod val="75000"/>
                <a:lumOff val="25000"/>
              </a:schemeClr>
            </a:solidFill>
            <a:ln w="57150">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C14396FF-48F9-4857-9E99-DBBB0BFD3E1D}"/>
                </a:ext>
              </a:extLst>
            </p:cNvPr>
            <p:cNvSpPr/>
            <p:nvPr/>
          </p:nvSpPr>
          <p:spPr>
            <a:xfrm>
              <a:off x="5514322" y="4105173"/>
              <a:ext cx="581678" cy="690445"/>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D6C92AE9-4CFB-4B68-8242-B38774986CB5}"/>
                </a:ext>
              </a:extLst>
            </p:cNvPr>
            <p:cNvCxnSpPr/>
            <p:nvPr/>
          </p:nvCxnSpPr>
          <p:spPr>
            <a:xfrm>
              <a:off x="5514322" y="4089916"/>
              <a:ext cx="0" cy="7148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2A89E8-94E8-42B6-9A2C-3BDC287DB1C8}"/>
                </a:ext>
              </a:extLst>
            </p:cNvPr>
            <p:cNvCxnSpPr/>
            <p:nvPr/>
          </p:nvCxnSpPr>
          <p:spPr>
            <a:xfrm>
              <a:off x="6096000" y="4089916"/>
              <a:ext cx="0" cy="7148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B36421-AC1E-4CC1-A1B1-D14316ED7E0F}"/>
                </a:ext>
              </a:extLst>
            </p:cNvPr>
            <p:cNvCxnSpPr/>
            <p:nvPr/>
          </p:nvCxnSpPr>
          <p:spPr>
            <a:xfrm>
              <a:off x="5588000" y="4089916"/>
              <a:ext cx="0" cy="71481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B23C6202-1E25-4166-A6E5-C63D47A906F7}"/>
              </a:ext>
            </a:extLst>
          </p:cNvPr>
          <p:cNvGrpSpPr/>
          <p:nvPr/>
        </p:nvGrpSpPr>
        <p:grpSpPr>
          <a:xfrm>
            <a:off x="1597151" y="5963371"/>
            <a:ext cx="8808953" cy="746876"/>
            <a:chOff x="1597151" y="5966546"/>
            <a:chExt cx="8808953" cy="746876"/>
          </a:xfrm>
        </p:grpSpPr>
        <p:grpSp>
          <p:nvGrpSpPr>
            <p:cNvPr id="17" name="Group 16">
              <a:extLst>
                <a:ext uri="{FF2B5EF4-FFF2-40B4-BE49-F238E27FC236}">
                  <a16:creationId xmlns:a16="http://schemas.microsoft.com/office/drawing/2014/main" id="{C81CD8AC-EFE8-4FAA-A72F-40B279A6AB1E}"/>
                </a:ext>
              </a:extLst>
            </p:cNvPr>
            <p:cNvGrpSpPr/>
            <p:nvPr/>
          </p:nvGrpSpPr>
          <p:grpSpPr>
            <a:xfrm>
              <a:off x="1597151" y="5966546"/>
              <a:ext cx="8808953" cy="746876"/>
              <a:chOff x="1570958" y="4073884"/>
              <a:chExt cx="8808953" cy="746876"/>
            </a:xfrm>
          </p:grpSpPr>
          <p:sp>
            <p:nvSpPr>
              <p:cNvPr id="18" name="Rectangle 17">
                <a:extLst>
                  <a:ext uri="{FF2B5EF4-FFF2-40B4-BE49-F238E27FC236}">
                    <a16:creationId xmlns:a16="http://schemas.microsoft.com/office/drawing/2014/main" id="{78E2AF82-DE13-41F2-A4CC-6A8AEDFA926B}"/>
                  </a:ext>
                </a:extLst>
              </p:cNvPr>
              <p:cNvSpPr/>
              <p:nvPr/>
            </p:nvSpPr>
            <p:spPr>
              <a:xfrm>
                <a:off x="1570958" y="4073884"/>
                <a:ext cx="8808953" cy="746876"/>
              </a:xfrm>
              <a:prstGeom prst="rect">
                <a:avLst/>
              </a:prstGeom>
              <a:solidFill>
                <a:schemeClr val="tx1">
                  <a:lumMod val="75000"/>
                  <a:lumOff val="25000"/>
                </a:schemeClr>
              </a:solidFill>
              <a:ln w="57150">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74D8B4E1-CD44-4EB9-B289-EBA8AC6A8E7E}"/>
                  </a:ext>
                </a:extLst>
              </p:cNvPr>
              <p:cNvSpPr/>
              <p:nvPr/>
            </p:nvSpPr>
            <p:spPr>
              <a:xfrm>
                <a:off x="5514322" y="4105173"/>
                <a:ext cx="581678" cy="690445"/>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a:extLst>
                  <a:ext uri="{FF2B5EF4-FFF2-40B4-BE49-F238E27FC236}">
                    <a16:creationId xmlns:a16="http://schemas.microsoft.com/office/drawing/2014/main" id="{D8A49B35-1E86-42B9-B44A-EEF5F11961CC}"/>
                  </a:ext>
                </a:extLst>
              </p:cNvPr>
              <p:cNvCxnSpPr/>
              <p:nvPr/>
            </p:nvCxnSpPr>
            <p:spPr>
              <a:xfrm>
                <a:off x="5514322" y="4089916"/>
                <a:ext cx="0" cy="7148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719F839-5B46-4AF4-BBEF-AC0B79A67C7A}"/>
                  </a:ext>
                </a:extLst>
              </p:cNvPr>
              <p:cNvCxnSpPr/>
              <p:nvPr/>
            </p:nvCxnSpPr>
            <p:spPr>
              <a:xfrm>
                <a:off x="6096000" y="4089916"/>
                <a:ext cx="0" cy="7148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0E1544-FB47-4A43-B38F-67E6139556F6}"/>
                  </a:ext>
                </a:extLst>
              </p:cNvPr>
              <p:cNvCxnSpPr/>
              <p:nvPr/>
            </p:nvCxnSpPr>
            <p:spPr>
              <a:xfrm>
                <a:off x="4320699" y="4089916"/>
                <a:ext cx="0" cy="714812"/>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4CC7B9B6-3D61-4B64-8BAF-3560FD12B0C5}"/>
                </a:ext>
              </a:extLst>
            </p:cNvPr>
            <p:cNvCxnSpPr/>
            <p:nvPr/>
          </p:nvCxnSpPr>
          <p:spPr>
            <a:xfrm>
              <a:off x="4437858" y="5982578"/>
              <a:ext cx="0" cy="7148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130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363B-5481-4DA6-9148-BACA678CDDDD}"/>
              </a:ext>
            </a:extLst>
          </p:cNvPr>
          <p:cNvSpPr>
            <a:spLocks noGrp="1"/>
          </p:cNvSpPr>
          <p:nvPr>
            <p:ph type="title"/>
          </p:nvPr>
        </p:nvSpPr>
        <p:spPr/>
        <p:txBody>
          <a:bodyPr/>
          <a:lstStyle/>
          <a:p>
            <a:r>
              <a:rPr lang="en-GB" dirty="0" err="1"/>
              <a:t>Rasperry</a:t>
            </a:r>
            <a:r>
              <a:rPr lang="en-GB" dirty="0"/>
              <a:t> Pi Camera</a:t>
            </a:r>
          </a:p>
        </p:txBody>
      </p:sp>
      <p:sp>
        <p:nvSpPr>
          <p:cNvPr id="3" name="Content Placeholder 2">
            <a:extLst>
              <a:ext uri="{FF2B5EF4-FFF2-40B4-BE49-F238E27FC236}">
                <a16:creationId xmlns:a16="http://schemas.microsoft.com/office/drawing/2014/main" id="{561C379D-E058-4A19-8117-29496632F456}"/>
              </a:ext>
            </a:extLst>
          </p:cNvPr>
          <p:cNvSpPr>
            <a:spLocks noGrp="1"/>
          </p:cNvSpPr>
          <p:nvPr>
            <p:ph idx="1"/>
          </p:nvPr>
        </p:nvSpPr>
        <p:spPr/>
        <p:txBody>
          <a:bodyPr/>
          <a:lstStyle/>
          <a:p>
            <a:r>
              <a:rPr lang="en-GB" dirty="0"/>
              <a:t>NVIDIA provides a package for interfacing with a CSI camera</a:t>
            </a:r>
          </a:p>
          <a:p>
            <a:r>
              <a:rPr lang="en-GB" dirty="0"/>
              <a:t>This package also comes with optional pre-trained neural networks</a:t>
            </a:r>
          </a:p>
          <a:p>
            <a:pPr lvl="1"/>
            <a:r>
              <a:rPr lang="en-GB" dirty="0">
                <a:hlinkClick r:id="rId3"/>
              </a:rPr>
              <a:t>https://github.com/dusty-nv/jetson-inference</a:t>
            </a:r>
            <a:endParaRPr lang="en-GB" dirty="0"/>
          </a:p>
          <a:p>
            <a:r>
              <a:rPr lang="en-GB" dirty="0"/>
              <a:t>Several launch files are available. Only 2 are of interest to us:</a:t>
            </a:r>
          </a:p>
          <a:p>
            <a:pPr lvl="1"/>
            <a:r>
              <a:rPr lang="en-GB" dirty="0" err="1"/>
              <a:t>ros_deep_learning</a:t>
            </a:r>
            <a:r>
              <a:rPr lang="en-GB" dirty="0"/>
              <a:t> video_viewer.ros1.launch</a:t>
            </a:r>
          </a:p>
          <a:p>
            <a:pPr lvl="1"/>
            <a:r>
              <a:rPr lang="en-GB" dirty="0" err="1"/>
              <a:t>ros_deep_learning</a:t>
            </a:r>
            <a:r>
              <a:rPr lang="en-GB" dirty="0"/>
              <a:t> video_source.ros1.launch</a:t>
            </a:r>
          </a:p>
        </p:txBody>
      </p:sp>
    </p:spTree>
    <p:extLst>
      <p:ext uri="{BB962C8B-B14F-4D97-AF65-F5344CB8AC3E}">
        <p14:creationId xmlns:p14="http://schemas.microsoft.com/office/powerpoint/2010/main" val="29988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1BDA-89EA-42F4-B2F1-DC7EEF568ABB}"/>
              </a:ext>
            </a:extLst>
          </p:cNvPr>
          <p:cNvSpPr>
            <a:spLocks noGrp="1"/>
          </p:cNvSpPr>
          <p:nvPr>
            <p:ph type="title"/>
          </p:nvPr>
        </p:nvSpPr>
        <p:spPr/>
        <p:txBody>
          <a:bodyPr/>
          <a:lstStyle/>
          <a:p>
            <a:r>
              <a:rPr lang="en-GB" dirty="0"/>
              <a:t>ROS and OpenCV</a:t>
            </a:r>
          </a:p>
        </p:txBody>
      </p:sp>
      <p:sp>
        <p:nvSpPr>
          <p:cNvPr id="3" name="Content Placeholder 2">
            <a:extLst>
              <a:ext uri="{FF2B5EF4-FFF2-40B4-BE49-F238E27FC236}">
                <a16:creationId xmlns:a16="http://schemas.microsoft.com/office/drawing/2014/main" id="{8C3110B8-81F5-4819-9895-90DF6883233D}"/>
              </a:ext>
            </a:extLst>
          </p:cNvPr>
          <p:cNvSpPr>
            <a:spLocks noGrp="1"/>
          </p:cNvSpPr>
          <p:nvPr>
            <p:ph idx="1"/>
          </p:nvPr>
        </p:nvSpPr>
        <p:spPr/>
        <p:txBody>
          <a:bodyPr>
            <a:normAutofit/>
          </a:bodyPr>
          <a:lstStyle/>
          <a:p>
            <a:r>
              <a:rPr lang="en-GB" dirty="0"/>
              <a:t>OpenCV is a widely-used open-source computer vision library</a:t>
            </a:r>
          </a:p>
          <a:p>
            <a:r>
              <a:rPr lang="en-GB" dirty="0"/>
              <a:t>It is pre-installed on the Jetson, but needs downgrading to work with melodic</a:t>
            </a:r>
          </a:p>
          <a:p>
            <a:r>
              <a:rPr lang="en-GB" dirty="0"/>
              <a:t>To enable OpenCV in the ROS environment on the Jetson, add the following to the CMakeLists.txt in the package where OpenCV is required:</a:t>
            </a:r>
          </a:p>
          <a:p>
            <a:pPr lvl="1"/>
            <a:r>
              <a:rPr lang="en-US" b="0" i="0" dirty="0">
                <a:effectLst/>
                <a:latin typeface="Consolas" panose="020B0609020204030204" pitchFamily="49" charset="0"/>
              </a:rPr>
              <a:t>set(</a:t>
            </a:r>
            <a:r>
              <a:rPr lang="en-US" b="0" i="0" dirty="0" err="1">
                <a:effectLst/>
                <a:latin typeface="Consolas" panose="020B0609020204030204" pitchFamily="49" charset="0"/>
              </a:rPr>
              <a:t>OpenCV_DIR</a:t>
            </a:r>
            <a:r>
              <a:rPr lang="en-US" b="0" i="0" dirty="0">
                <a:effectLst/>
                <a:latin typeface="Consolas" panose="020B0609020204030204" pitchFamily="49" charset="0"/>
              </a:rPr>
              <a:t> /</a:t>
            </a:r>
            <a:r>
              <a:rPr lang="en-US" b="0" i="0" dirty="0" err="1">
                <a:effectLst/>
                <a:latin typeface="Consolas" panose="020B0609020204030204" pitchFamily="49" charset="0"/>
              </a:rPr>
              <a:t>usr</a:t>
            </a:r>
            <a:r>
              <a:rPr lang="en-US" b="0" i="0" dirty="0">
                <a:effectLst/>
                <a:latin typeface="Consolas" panose="020B0609020204030204" pitchFamily="49" charset="0"/>
              </a:rPr>
              <a:t>/share/OpenCV)</a:t>
            </a:r>
          </a:p>
          <a:p>
            <a:pPr lvl="1"/>
            <a:r>
              <a:rPr lang="en-US" b="0" i="0" dirty="0" err="1">
                <a:effectLst/>
                <a:latin typeface="Consolas" panose="020B0609020204030204" pitchFamily="49" charset="0"/>
              </a:rPr>
              <a:t>find_package</a:t>
            </a:r>
            <a:r>
              <a:rPr lang="en-US" b="0" i="0" dirty="0">
                <a:effectLst/>
                <a:latin typeface="Consolas" panose="020B0609020204030204" pitchFamily="49" charset="0"/>
              </a:rPr>
              <a:t>(catkin REQUIRED COMPONENTS(OpenCV)</a:t>
            </a:r>
          </a:p>
          <a:p>
            <a:r>
              <a:rPr lang="en-GB" dirty="0"/>
              <a:t>Once this line is added, </a:t>
            </a:r>
            <a:r>
              <a:rPr lang="en-GB" dirty="0">
                <a:latin typeface="Consolas" panose="020B0609020204030204" pitchFamily="49" charset="0"/>
              </a:rPr>
              <a:t>import cv2 </a:t>
            </a:r>
            <a:r>
              <a:rPr lang="en-GB" dirty="0"/>
              <a:t>at the top of a python file will enable OpenCV methods to be used</a:t>
            </a:r>
          </a:p>
        </p:txBody>
      </p:sp>
    </p:spTree>
    <p:extLst>
      <p:ext uri="{BB962C8B-B14F-4D97-AF65-F5344CB8AC3E}">
        <p14:creationId xmlns:p14="http://schemas.microsoft.com/office/powerpoint/2010/main" val="270059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3B8F-3CE6-48F7-A8FE-431AC59B30F4}"/>
              </a:ext>
            </a:extLst>
          </p:cNvPr>
          <p:cNvSpPr>
            <a:spLocks noGrp="1"/>
          </p:cNvSpPr>
          <p:nvPr>
            <p:ph type="title"/>
          </p:nvPr>
        </p:nvSpPr>
        <p:spPr/>
        <p:txBody>
          <a:bodyPr/>
          <a:lstStyle/>
          <a:p>
            <a:r>
              <a:rPr lang="en-GB" dirty="0"/>
              <a:t>Accessing Images in ROS	</a:t>
            </a:r>
          </a:p>
        </p:txBody>
      </p:sp>
      <p:sp>
        <p:nvSpPr>
          <p:cNvPr id="3" name="Content Placeholder 2">
            <a:extLst>
              <a:ext uri="{FF2B5EF4-FFF2-40B4-BE49-F238E27FC236}">
                <a16:creationId xmlns:a16="http://schemas.microsoft.com/office/drawing/2014/main" id="{18D841EE-E38A-4ECD-AA46-6704DE060BB5}"/>
              </a:ext>
            </a:extLst>
          </p:cNvPr>
          <p:cNvSpPr>
            <a:spLocks noGrp="1"/>
          </p:cNvSpPr>
          <p:nvPr>
            <p:ph idx="1"/>
          </p:nvPr>
        </p:nvSpPr>
        <p:spPr/>
        <p:txBody>
          <a:bodyPr/>
          <a:lstStyle/>
          <a:p>
            <a:r>
              <a:rPr lang="en-GB" dirty="0"/>
              <a:t>The ROS package </a:t>
            </a:r>
            <a:r>
              <a:rPr lang="en-GB" dirty="0" err="1"/>
              <a:t>cv_bridge</a:t>
            </a:r>
            <a:r>
              <a:rPr lang="en-GB" dirty="0"/>
              <a:t> provides tools to enable OpenCV to manipulate images transmitted using ROS</a:t>
            </a:r>
          </a:p>
          <a:p>
            <a:endParaRPr lang="en-GB" dirty="0"/>
          </a:p>
          <a:p>
            <a:endParaRPr lang="en-GB" dirty="0"/>
          </a:p>
          <a:p>
            <a:endParaRPr lang="en-GB" dirty="0"/>
          </a:p>
          <a:p>
            <a:r>
              <a:rPr lang="en-GB" dirty="0" err="1"/>
              <a:t>sudo</a:t>
            </a:r>
            <a:r>
              <a:rPr lang="en-GB" dirty="0"/>
              <a:t> apt install </a:t>
            </a:r>
            <a:r>
              <a:rPr lang="en-GB" dirty="0" err="1"/>
              <a:t>ros</a:t>
            </a:r>
            <a:r>
              <a:rPr lang="en-GB" dirty="0"/>
              <a:t>-melodic-cv-bridge</a:t>
            </a:r>
          </a:p>
          <a:p>
            <a:pPr lvl="1"/>
            <a:r>
              <a:rPr lang="en-US" dirty="0">
                <a:latin typeface="Consolas" panose="020B0609020204030204" pitchFamily="49" charset="0"/>
              </a:rPr>
              <a:t>bridge = </a:t>
            </a:r>
            <a:r>
              <a:rPr lang="en-US" dirty="0" err="1">
                <a:latin typeface="Consolas" panose="020B0609020204030204" pitchFamily="49" charset="0"/>
              </a:rPr>
              <a:t>cv_bridge.CvBridge</a:t>
            </a:r>
            <a:r>
              <a:rPr lang="en-US" dirty="0">
                <a:latin typeface="Consolas" panose="020B0609020204030204" pitchFamily="49" charset="0"/>
              </a:rPr>
              <a:t>()</a:t>
            </a:r>
          </a:p>
          <a:p>
            <a:pPr lvl="1"/>
            <a:r>
              <a:rPr lang="en-GB" dirty="0">
                <a:latin typeface="Consolas" panose="020B0609020204030204" pitchFamily="49" charset="0"/>
              </a:rPr>
              <a:t>image = bridge.imgmsg_to_cv2(</a:t>
            </a:r>
            <a:r>
              <a:rPr lang="en-GB" dirty="0" err="1">
                <a:latin typeface="Consolas" panose="020B0609020204030204" pitchFamily="49" charset="0"/>
              </a:rPr>
              <a:t>msg,desired_encoding</a:t>
            </a:r>
            <a:r>
              <a:rPr lang="en-GB" dirty="0">
                <a:latin typeface="Consolas" panose="020B0609020204030204" pitchFamily="49" charset="0"/>
              </a:rPr>
              <a:t>='bgr8’)</a:t>
            </a:r>
          </a:p>
          <a:p>
            <a:pPr lvl="1"/>
            <a:r>
              <a:rPr lang="en-US" dirty="0" err="1">
                <a:latin typeface="Consolas" panose="020B0609020204030204" pitchFamily="49" charset="0"/>
              </a:rPr>
              <a:t>img_back</a:t>
            </a:r>
            <a:r>
              <a:rPr lang="en-US" dirty="0">
                <a:latin typeface="Consolas" panose="020B0609020204030204" pitchFamily="49" charset="0"/>
              </a:rPr>
              <a:t> = bridge.cv2_to_imgmsg(</a:t>
            </a:r>
            <a:r>
              <a:rPr lang="en-US" dirty="0" err="1">
                <a:latin typeface="Consolas" panose="020B0609020204030204" pitchFamily="49" charset="0"/>
              </a:rPr>
              <a:t>result_image</a:t>
            </a:r>
            <a:r>
              <a:rPr lang="en-US" dirty="0">
                <a:latin typeface="Consolas" panose="020B0609020204030204" pitchFamily="49" charset="0"/>
              </a:rPr>
              <a:t>)</a:t>
            </a:r>
            <a:endParaRPr lang="en-GB" dirty="0">
              <a:latin typeface="Consolas" panose="020B0609020204030204" pitchFamily="49" charset="0"/>
            </a:endParaRPr>
          </a:p>
        </p:txBody>
      </p:sp>
      <p:pic>
        <p:nvPicPr>
          <p:cNvPr id="5" name="Picture 4">
            <a:extLst>
              <a:ext uri="{FF2B5EF4-FFF2-40B4-BE49-F238E27FC236}">
                <a16:creationId xmlns:a16="http://schemas.microsoft.com/office/drawing/2014/main" id="{CC1B9106-24AA-4811-8C35-588DD2B60ED8}"/>
              </a:ext>
            </a:extLst>
          </p:cNvPr>
          <p:cNvPicPr>
            <a:picLocks noChangeAspect="1"/>
          </p:cNvPicPr>
          <p:nvPr/>
        </p:nvPicPr>
        <p:blipFill>
          <a:blip r:embed="rId3"/>
          <a:stretch>
            <a:fillRect/>
          </a:stretch>
        </p:blipFill>
        <p:spPr>
          <a:xfrm>
            <a:off x="7305866" y="2223644"/>
            <a:ext cx="3086100" cy="2676525"/>
          </a:xfrm>
          <a:prstGeom prst="rect">
            <a:avLst/>
          </a:prstGeom>
        </p:spPr>
      </p:pic>
    </p:spTree>
    <p:extLst>
      <p:ext uri="{BB962C8B-B14F-4D97-AF65-F5344CB8AC3E}">
        <p14:creationId xmlns:p14="http://schemas.microsoft.com/office/powerpoint/2010/main" val="30717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B532-B3B7-4BB5-8B9E-6DB9EE51EDF6}"/>
              </a:ext>
            </a:extLst>
          </p:cNvPr>
          <p:cNvSpPr>
            <a:spLocks noGrp="1"/>
          </p:cNvSpPr>
          <p:nvPr>
            <p:ph type="title"/>
          </p:nvPr>
        </p:nvSpPr>
        <p:spPr/>
        <p:txBody>
          <a:bodyPr/>
          <a:lstStyle/>
          <a:p>
            <a:r>
              <a:rPr lang="en-GB" dirty="0"/>
              <a:t>Activity: ROS Image processing</a:t>
            </a:r>
          </a:p>
        </p:txBody>
      </p:sp>
      <p:sp>
        <p:nvSpPr>
          <p:cNvPr id="3" name="Content Placeholder 2">
            <a:extLst>
              <a:ext uri="{FF2B5EF4-FFF2-40B4-BE49-F238E27FC236}">
                <a16:creationId xmlns:a16="http://schemas.microsoft.com/office/drawing/2014/main" id="{23177E7C-6B33-4478-B516-6C38BE114362}"/>
              </a:ext>
            </a:extLst>
          </p:cNvPr>
          <p:cNvSpPr>
            <a:spLocks noGrp="1"/>
          </p:cNvSpPr>
          <p:nvPr>
            <p:ph idx="1"/>
          </p:nvPr>
        </p:nvSpPr>
        <p:spPr/>
        <p:txBody>
          <a:bodyPr/>
          <a:lstStyle/>
          <a:p>
            <a:r>
              <a:rPr lang="en-GB" dirty="0"/>
              <a:t>Add a node that publishes a set-point to the PID controller</a:t>
            </a:r>
          </a:p>
          <a:p>
            <a:r>
              <a:rPr lang="en-GB" dirty="0"/>
              <a:t>If the node sees a large amount of red, it should command the controller to stop</a:t>
            </a:r>
          </a:p>
          <a:p>
            <a:pPr marL="0" indent="0">
              <a:buNone/>
            </a:pPr>
            <a:endParaRPr lang="en-GB" dirty="0"/>
          </a:p>
        </p:txBody>
      </p:sp>
      <p:cxnSp>
        <p:nvCxnSpPr>
          <p:cNvPr id="4" name="Straight Arrow Connector 3">
            <a:extLst>
              <a:ext uri="{FF2B5EF4-FFF2-40B4-BE49-F238E27FC236}">
                <a16:creationId xmlns:a16="http://schemas.microsoft.com/office/drawing/2014/main" id="{081200DE-2277-468B-867C-A73A29592323}"/>
              </a:ext>
            </a:extLst>
          </p:cNvPr>
          <p:cNvCxnSpPr>
            <a:cxnSpLocks/>
          </p:cNvCxnSpPr>
          <p:nvPr/>
        </p:nvCxnSpPr>
        <p:spPr>
          <a:xfrm>
            <a:off x="3065081" y="3746731"/>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13">
            <a:extLst>
              <a:ext uri="{FF2B5EF4-FFF2-40B4-BE49-F238E27FC236}">
                <a16:creationId xmlns:a16="http://schemas.microsoft.com/office/drawing/2014/main" id="{981162EF-F96D-4AC3-B8A8-D7C31E8E99B8}"/>
              </a:ext>
            </a:extLst>
          </p:cNvPr>
          <p:cNvSpPr/>
          <p:nvPr/>
        </p:nvSpPr>
        <p:spPr>
          <a:xfrm>
            <a:off x="3722894" y="3190687"/>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Resize</a:t>
            </a:r>
          </a:p>
        </p:txBody>
      </p:sp>
      <p:sp>
        <p:nvSpPr>
          <p:cNvPr id="6" name="TextBox 5">
            <a:extLst>
              <a:ext uri="{FF2B5EF4-FFF2-40B4-BE49-F238E27FC236}">
                <a16:creationId xmlns:a16="http://schemas.microsoft.com/office/drawing/2014/main" id="{DD452C73-436E-4D78-B51B-83B785D94156}"/>
              </a:ext>
            </a:extLst>
          </p:cNvPr>
          <p:cNvSpPr txBox="1"/>
          <p:nvPr/>
        </p:nvSpPr>
        <p:spPr>
          <a:xfrm>
            <a:off x="78375" y="3286072"/>
            <a:ext cx="1197638" cy="369332"/>
          </a:xfrm>
          <a:prstGeom prst="rect">
            <a:avLst/>
          </a:prstGeom>
          <a:noFill/>
        </p:spPr>
        <p:txBody>
          <a:bodyPr wrap="square">
            <a:spAutoFit/>
          </a:bodyPr>
          <a:lstStyle/>
          <a:p>
            <a:pPr algn="ctr"/>
            <a:r>
              <a:rPr lang="en-US" dirty="0">
                <a:solidFill>
                  <a:schemeClr val="accent6">
                    <a:lumMod val="75000"/>
                  </a:schemeClr>
                </a:solidFill>
              </a:rPr>
              <a:t>ROS Image</a:t>
            </a:r>
            <a:endParaRPr lang="en-US" sz="1800" dirty="0">
              <a:solidFill>
                <a:schemeClr val="accent6">
                  <a:lumMod val="75000"/>
                </a:schemeClr>
              </a:solidFill>
            </a:endParaRPr>
          </a:p>
        </p:txBody>
      </p:sp>
      <p:cxnSp>
        <p:nvCxnSpPr>
          <p:cNvPr id="7" name="Straight Arrow Connector 6">
            <a:extLst>
              <a:ext uri="{FF2B5EF4-FFF2-40B4-BE49-F238E27FC236}">
                <a16:creationId xmlns:a16="http://schemas.microsoft.com/office/drawing/2014/main" id="{AEAED928-1BDB-4F8F-A500-0F38F995E2CF}"/>
              </a:ext>
            </a:extLst>
          </p:cNvPr>
          <p:cNvCxnSpPr>
            <a:cxnSpLocks/>
          </p:cNvCxnSpPr>
          <p:nvPr/>
        </p:nvCxnSpPr>
        <p:spPr>
          <a:xfrm>
            <a:off x="386667" y="3730371"/>
            <a:ext cx="10692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3">
            <a:extLst>
              <a:ext uri="{FF2B5EF4-FFF2-40B4-BE49-F238E27FC236}">
                <a16:creationId xmlns:a16="http://schemas.microsoft.com/office/drawing/2014/main" id="{2EDA3095-B128-443F-9814-038C3660A33F}"/>
              </a:ext>
            </a:extLst>
          </p:cNvPr>
          <p:cNvSpPr/>
          <p:nvPr/>
        </p:nvSpPr>
        <p:spPr>
          <a:xfrm>
            <a:off x="1455920" y="3211105"/>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OpenCV</a:t>
            </a:r>
          </a:p>
        </p:txBody>
      </p:sp>
      <p:sp>
        <p:nvSpPr>
          <p:cNvPr id="13" name="Rounded Rectangle 13">
            <a:extLst>
              <a:ext uri="{FF2B5EF4-FFF2-40B4-BE49-F238E27FC236}">
                <a16:creationId xmlns:a16="http://schemas.microsoft.com/office/drawing/2014/main" id="{C6E7585D-8B77-45E9-8418-E3381E77A785}"/>
              </a:ext>
            </a:extLst>
          </p:cNvPr>
          <p:cNvSpPr/>
          <p:nvPr/>
        </p:nvSpPr>
        <p:spPr>
          <a:xfrm>
            <a:off x="5986289" y="3190687"/>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Gaussian Blur</a:t>
            </a:r>
          </a:p>
        </p:txBody>
      </p:sp>
      <p:cxnSp>
        <p:nvCxnSpPr>
          <p:cNvPr id="14" name="Straight Arrow Connector 13">
            <a:extLst>
              <a:ext uri="{FF2B5EF4-FFF2-40B4-BE49-F238E27FC236}">
                <a16:creationId xmlns:a16="http://schemas.microsoft.com/office/drawing/2014/main" id="{CE9E8686-2F6A-43F7-B87F-9125ED7778E5}"/>
              </a:ext>
            </a:extLst>
          </p:cNvPr>
          <p:cNvCxnSpPr>
            <a:cxnSpLocks/>
          </p:cNvCxnSpPr>
          <p:nvPr/>
        </p:nvCxnSpPr>
        <p:spPr>
          <a:xfrm>
            <a:off x="5332055" y="3730371"/>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3">
            <a:extLst>
              <a:ext uri="{FF2B5EF4-FFF2-40B4-BE49-F238E27FC236}">
                <a16:creationId xmlns:a16="http://schemas.microsoft.com/office/drawing/2014/main" id="{3FEFDE26-9FDC-4B45-B2CD-1AE24357DB70}"/>
              </a:ext>
            </a:extLst>
          </p:cNvPr>
          <p:cNvSpPr/>
          <p:nvPr/>
        </p:nvSpPr>
        <p:spPr>
          <a:xfrm>
            <a:off x="8249684" y="3190687"/>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accent6">
                    <a:lumMod val="75000"/>
                  </a:schemeClr>
                </a:solidFill>
              </a:rPr>
              <a:t>Colour</a:t>
            </a:r>
            <a:r>
              <a:rPr lang="en-US" sz="2400" dirty="0">
                <a:solidFill>
                  <a:schemeClr val="accent6">
                    <a:lumMod val="75000"/>
                  </a:schemeClr>
                </a:solidFill>
              </a:rPr>
              <a:t> Filter</a:t>
            </a:r>
          </a:p>
        </p:txBody>
      </p:sp>
      <p:cxnSp>
        <p:nvCxnSpPr>
          <p:cNvPr id="17" name="Straight Arrow Connector 16">
            <a:extLst>
              <a:ext uri="{FF2B5EF4-FFF2-40B4-BE49-F238E27FC236}">
                <a16:creationId xmlns:a16="http://schemas.microsoft.com/office/drawing/2014/main" id="{4B8E25A7-1839-4315-889D-489BD5AE06A1}"/>
              </a:ext>
            </a:extLst>
          </p:cNvPr>
          <p:cNvCxnSpPr>
            <a:cxnSpLocks/>
          </p:cNvCxnSpPr>
          <p:nvPr/>
        </p:nvCxnSpPr>
        <p:spPr>
          <a:xfrm>
            <a:off x="7595450" y="3746731"/>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3">
            <a:extLst>
              <a:ext uri="{FF2B5EF4-FFF2-40B4-BE49-F238E27FC236}">
                <a16:creationId xmlns:a16="http://schemas.microsoft.com/office/drawing/2014/main" id="{820B1A9F-68D4-4C16-8AA8-B88E78651427}"/>
              </a:ext>
            </a:extLst>
          </p:cNvPr>
          <p:cNvSpPr/>
          <p:nvPr/>
        </p:nvSpPr>
        <p:spPr>
          <a:xfrm>
            <a:off x="8249683" y="4656668"/>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Other Processing</a:t>
            </a:r>
          </a:p>
        </p:txBody>
      </p:sp>
      <p:cxnSp>
        <p:nvCxnSpPr>
          <p:cNvPr id="19" name="Straight Arrow Connector 18">
            <a:extLst>
              <a:ext uri="{FF2B5EF4-FFF2-40B4-BE49-F238E27FC236}">
                <a16:creationId xmlns:a16="http://schemas.microsoft.com/office/drawing/2014/main" id="{4D947ED1-D065-44EF-9C5D-A1C08453DC82}"/>
              </a:ext>
            </a:extLst>
          </p:cNvPr>
          <p:cNvCxnSpPr>
            <a:cxnSpLocks/>
            <a:stCxn id="18" idx="3"/>
          </p:cNvCxnSpPr>
          <p:nvPr/>
        </p:nvCxnSpPr>
        <p:spPr>
          <a:xfrm>
            <a:off x="9858844" y="5196352"/>
            <a:ext cx="10692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B812D5-D946-433B-9C02-EFFF03BC3153}"/>
              </a:ext>
            </a:extLst>
          </p:cNvPr>
          <p:cNvCxnSpPr>
            <a:cxnSpLocks/>
            <a:stCxn id="18" idx="1"/>
            <a:endCxn id="24" idx="3"/>
          </p:cNvCxnSpPr>
          <p:nvPr/>
        </p:nvCxnSpPr>
        <p:spPr>
          <a:xfrm flipH="1">
            <a:off x="7591614" y="5196352"/>
            <a:ext cx="6580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3">
            <a:extLst>
              <a:ext uri="{FF2B5EF4-FFF2-40B4-BE49-F238E27FC236}">
                <a16:creationId xmlns:a16="http://schemas.microsoft.com/office/drawing/2014/main" id="{C1BF3BC4-F781-44B3-A15A-027171FB6733}"/>
              </a:ext>
            </a:extLst>
          </p:cNvPr>
          <p:cNvSpPr/>
          <p:nvPr/>
        </p:nvSpPr>
        <p:spPr>
          <a:xfrm>
            <a:off x="5982453" y="4656668"/>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ROS</a:t>
            </a:r>
          </a:p>
        </p:txBody>
      </p:sp>
      <p:cxnSp>
        <p:nvCxnSpPr>
          <p:cNvPr id="25" name="Straight Arrow Connector 24">
            <a:extLst>
              <a:ext uri="{FF2B5EF4-FFF2-40B4-BE49-F238E27FC236}">
                <a16:creationId xmlns:a16="http://schemas.microsoft.com/office/drawing/2014/main" id="{F8E4A17C-E8C2-43D5-8591-E559F7D03F4A}"/>
              </a:ext>
            </a:extLst>
          </p:cNvPr>
          <p:cNvCxnSpPr>
            <a:cxnSpLocks/>
            <a:stCxn id="24" idx="1"/>
          </p:cNvCxnSpPr>
          <p:nvPr/>
        </p:nvCxnSpPr>
        <p:spPr>
          <a:xfrm flipH="1">
            <a:off x="5002750" y="5196352"/>
            <a:ext cx="979703" cy="6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B8C430-49BC-4F66-BA9C-3A6990218A5B}"/>
              </a:ext>
            </a:extLst>
          </p:cNvPr>
          <p:cNvSpPr txBox="1"/>
          <p:nvPr/>
        </p:nvSpPr>
        <p:spPr>
          <a:xfrm>
            <a:off x="4559049" y="4809739"/>
            <a:ext cx="1197638" cy="369332"/>
          </a:xfrm>
          <a:prstGeom prst="rect">
            <a:avLst/>
          </a:prstGeom>
          <a:noFill/>
        </p:spPr>
        <p:txBody>
          <a:bodyPr wrap="square">
            <a:spAutoFit/>
          </a:bodyPr>
          <a:lstStyle/>
          <a:p>
            <a:pPr algn="ctr"/>
            <a:r>
              <a:rPr lang="en-US" dirty="0">
                <a:solidFill>
                  <a:schemeClr val="accent6">
                    <a:lumMod val="75000"/>
                  </a:schemeClr>
                </a:solidFill>
              </a:rPr>
              <a:t>ROS Image</a:t>
            </a:r>
            <a:endParaRPr lang="en-US" sz="1800" dirty="0">
              <a:solidFill>
                <a:schemeClr val="accent6">
                  <a:lumMod val="75000"/>
                </a:schemeClr>
              </a:solidFill>
            </a:endParaRPr>
          </a:p>
        </p:txBody>
      </p:sp>
      <p:sp>
        <p:nvSpPr>
          <p:cNvPr id="29" name="TextBox 28">
            <a:extLst>
              <a:ext uri="{FF2B5EF4-FFF2-40B4-BE49-F238E27FC236}">
                <a16:creationId xmlns:a16="http://schemas.microsoft.com/office/drawing/2014/main" id="{14091412-10EC-4733-B4AB-126B63F1911A}"/>
              </a:ext>
            </a:extLst>
          </p:cNvPr>
          <p:cNvSpPr txBox="1"/>
          <p:nvPr/>
        </p:nvSpPr>
        <p:spPr>
          <a:xfrm>
            <a:off x="9951605" y="4550021"/>
            <a:ext cx="1197638" cy="646331"/>
          </a:xfrm>
          <a:prstGeom prst="rect">
            <a:avLst/>
          </a:prstGeom>
          <a:noFill/>
        </p:spPr>
        <p:txBody>
          <a:bodyPr wrap="square">
            <a:spAutoFit/>
          </a:bodyPr>
          <a:lstStyle/>
          <a:p>
            <a:pPr algn="ctr"/>
            <a:r>
              <a:rPr lang="en-US" dirty="0">
                <a:solidFill>
                  <a:schemeClr val="accent6">
                    <a:lumMod val="75000"/>
                  </a:schemeClr>
                </a:solidFill>
              </a:rPr>
              <a:t>Controller Set point</a:t>
            </a:r>
            <a:endParaRPr lang="en-US" sz="1800" dirty="0">
              <a:solidFill>
                <a:schemeClr val="accent6">
                  <a:lumMod val="75000"/>
                </a:schemeClr>
              </a:solidFill>
            </a:endParaRPr>
          </a:p>
        </p:txBody>
      </p:sp>
      <p:cxnSp>
        <p:nvCxnSpPr>
          <p:cNvPr id="30" name="Straight Arrow Connector 29">
            <a:extLst>
              <a:ext uri="{FF2B5EF4-FFF2-40B4-BE49-F238E27FC236}">
                <a16:creationId xmlns:a16="http://schemas.microsoft.com/office/drawing/2014/main" id="{40F2586D-FE09-4035-A052-B265AE8BD395}"/>
              </a:ext>
            </a:extLst>
          </p:cNvPr>
          <p:cNvCxnSpPr>
            <a:cxnSpLocks/>
            <a:stCxn id="16" idx="2"/>
            <a:endCxn id="18" idx="0"/>
          </p:cNvCxnSpPr>
          <p:nvPr/>
        </p:nvCxnSpPr>
        <p:spPr>
          <a:xfrm flipH="1">
            <a:off x="9054264" y="4270055"/>
            <a:ext cx="1" cy="3866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B532-B3B7-4BB5-8B9E-6DB9EE51EDF6}"/>
              </a:ext>
            </a:extLst>
          </p:cNvPr>
          <p:cNvSpPr>
            <a:spLocks noGrp="1"/>
          </p:cNvSpPr>
          <p:nvPr>
            <p:ph type="title"/>
          </p:nvPr>
        </p:nvSpPr>
        <p:spPr/>
        <p:txBody>
          <a:bodyPr/>
          <a:lstStyle/>
          <a:p>
            <a:r>
              <a:rPr lang="en-GB" dirty="0"/>
              <a:t>Activity: ROS Image processing</a:t>
            </a:r>
          </a:p>
        </p:txBody>
      </p:sp>
      <p:sp>
        <p:nvSpPr>
          <p:cNvPr id="3" name="Content Placeholder 2">
            <a:extLst>
              <a:ext uri="{FF2B5EF4-FFF2-40B4-BE49-F238E27FC236}">
                <a16:creationId xmlns:a16="http://schemas.microsoft.com/office/drawing/2014/main" id="{23177E7C-6B33-4478-B516-6C38BE114362}"/>
              </a:ext>
            </a:extLst>
          </p:cNvPr>
          <p:cNvSpPr>
            <a:spLocks noGrp="1"/>
          </p:cNvSpPr>
          <p:nvPr>
            <p:ph idx="1"/>
          </p:nvPr>
        </p:nvSpPr>
        <p:spPr/>
        <p:txBody>
          <a:bodyPr/>
          <a:lstStyle/>
          <a:p>
            <a:r>
              <a:rPr lang="en-GB" dirty="0"/>
              <a:t>Add a node that publishes a set-point to the PID controller</a:t>
            </a:r>
          </a:p>
          <a:p>
            <a:r>
              <a:rPr lang="en-GB" dirty="0"/>
              <a:t>If the node sees a large amount of red, it should command the controller to stop</a:t>
            </a:r>
          </a:p>
          <a:p>
            <a:pPr marL="0" indent="0">
              <a:buNone/>
            </a:pPr>
            <a:endParaRPr lang="en-GB" dirty="0"/>
          </a:p>
        </p:txBody>
      </p:sp>
      <p:cxnSp>
        <p:nvCxnSpPr>
          <p:cNvPr id="4" name="Straight Arrow Connector 3">
            <a:extLst>
              <a:ext uri="{FF2B5EF4-FFF2-40B4-BE49-F238E27FC236}">
                <a16:creationId xmlns:a16="http://schemas.microsoft.com/office/drawing/2014/main" id="{081200DE-2277-468B-867C-A73A29592323}"/>
              </a:ext>
            </a:extLst>
          </p:cNvPr>
          <p:cNvCxnSpPr>
            <a:cxnSpLocks/>
          </p:cNvCxnSpPr>
          <p:nvPr/>
        </p:nvCxnSpPr>
        <p:spPr>
          <a:xfrm>
            <a:off x="3065081" y="3746731"/>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13">
            <a:extLst>
              <a:ext uri="{FF2B5EF4-FFF2-40B4-BE49-F238E27FC236}">
                <a16:creationId xmlns:a16="http://schemas.microsoft.com/office/drawing/2014/main" id="{981162EF-F96D-4AC3-B8A8-D7C31E8E99B8}"/>
              </a:ext>
            </a:extLst>
          </p:cNvPr>
          <p:cNvSpPr/>
          <p:nvPr/>
        </p:nvSpPr>
        <p:spPr>
          <a:xfrm>
            <a:off x="3722894" y="3190687"/>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Resize</a:t>
            </a:r>
          </a:p>
        </p:txBody>
      </p:sp>
      <p:sp>
        <p:nvSpPr>
          <p:cNvPr id="6" name="TextBox 5">
            <a:extLst>
              <a:ext uri="{FF2B5EF4-FFF2-40B4-BE49-F238E27FC236}">
                <a16:creationId xmlns:a16="http://schemas.microsoft.com/office/drawing/2014/main" id="{DD452C73-436E-4D78-B51B-83B785D94156}"/>
              </a:ext>
            </a:extLst>
          </p:cNvPr>
          <p:cNvSpPr txBox="1"/>
          <p:nvPr/>
        </p:nvSpPr>
        <p:spPr>
          <a:xfrm>
            <a:off x="78375" y="3286072"/>
            <a:ext cx="1197638" cy="369332"/>
          </a:xfrm>
          <a:prstGeom prst="rect">
            <a:avLst/>
          </a:prstGeom>
          <a:noFill/>
        </p:spPr>
        <p:txBody>
          <a:bodyPr wrap="square">
            <a:spAutoFit/>
          </a:bodyPr>
          <a:lstStyle/>
          <a:p>
            <a:pPr algn="ctr"/>
            <a:r>
              <a:rPr lang="en-US" dirty="0">
                <a:solidFill>
                  <a:schemeClr val="accent6">
                    <a:lumMod val="75000"/>
                  </a:schemeClr>
                </a:solidFill>
              </a:rPr>
              <a:t>ROS Image</a:t>
            </a:r>
            <a:endParaRPr lang="en-US" sz="1800" dirty="0">
              <a:solidFill>
                <a:schemeClr val="accent6">
                  <a:lumMod val="75000"/>
                </a:schemeClr>
              </a:solidFill>
            </a:endParaRPr>
          </a:p>
        </p:txBody>
      </p:sp>
      <p:cxnSp>
        <p:nvCxnSpPr>
          <p:cNvPr id="7" name="Straight Arrow Connector 6">
            <a:extLst>
              <a:ext uri="{FF2B5EF4-FFF2-40B4-BE49-F238E27FC236}">
                <a16:creationId xmlns:a16="http://schemas.microsoft.com/office/drawing/2014/main" id="{AEAED928-1BDB-4F8F-A500-0F38F995E2CF}"/>
              </a:ext>
            </a:extLst>
          </p:cNvPr>
          <p:cNvCxnSpPr>
            <a:cxnSpLocks/>
          </p:cNvCxnSpPr>
          <p:nvPr/>
        </p:nvCxnSpPr>
        <p:spPr>
          <a:xfrm>
            <a:off x="386667" y="3730371"/>
            <a:ext cx="10692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3">
            <a:extLst>
              <a:ext uri="{FF2B5EF4-FFF2-40B4-BE49-F238E27FC236}">
                <a16:creationId xmlns:a16="http://schemas.microsoft.com/office/drawing/2014/main" id="{2EDA3095-B128-443F-9814-038C3660A33F}"/>
              </a:ext>
            </a:extLst>
          </p:cNvPr>
          <p:cNvSpPr/>
          <p:nvPr/>
        </p:nvSpPr>
        <p:spPr>
          <a:xfrm>
            <a:off x="1455920" y="3211105"/>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OpenCV</a:t>
            </a:r>
          </a:p>
        </p:txBody>
      </p:sp>
      <p:sp>
        <p:nvSpPr>
          <p:cNvPr id="13" name="Rounded Rectangle 13">
            <a:extLst>
              <a:ext uri="{FF2B5EF4-FFF2-40B4-BE49-F238E27FC236}">
                <a16:creationId xmlns:a16="http://schemas.microsoft.com/office/drawing/2014/main" id="{C6E7585D-8B77-45E9-8418-E3381E77A785}"/>
              </a:ext>
            </a:extLst>
          </p:cNvPr>
          <p:cNvSpPr/>
          <p:nvPr/>
        </p:nvSpPr>
        <p:spPr>
          <a:xfrm>
            <a:off x="5986289" y="3190687"/>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Gaussian Blur</a:t>
            </a:r>
          </a:p>
        </p:txBody>
      </p:sp>
      <p:cxnSp>
        <p:nvCxnSpPr>
          <p:cNvPr id="14" name="Straight Arrow Connector 13">
            <a:extLst>
              <a:ext uri="{FF2B5EF4-FFF2-40B4-BE49-F238E27FC236}">
                <a16:creationId xmlns:a16="http://schemas.microsoft.com/office/drawing/2014/main" id="{CE9E8686-2F6A-43F7-B87F-9125ED7778E5}"/>
              </a:ext>
            </a:extLst>
          </p:cNvPr>
          <p:cNvCxnSpPr>
            <a:cxnSpLocks/>
          </p:cNvCxnSpPr>
          <p:nvPr/>
        </p:nvCxnSpPr>
        <p:spPr>
          <a:xfrm>
            <a:off x="5332055" y="3730371"/>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3">
            <a:extLst>
              <a:ext uri="{FF2B5EF4-FFF2-40B4-BE49-F238E27FC236}">
                <a16:creationId xmlns:a16="http://schemas.microsoft.com/office/drawing/2014/main" id="{3FEFDE26-9FDC-4B45-B2CD-1AE24357DB70}"/>
              </a:ext>
            </a:extLst>
          </p:cNvPr>
          <p:cNvSpPr/>
          <p:nvPr/>
        </p:nvSpPr>
        <p:spPr>
          <a:xfrm>
            <a:off x="8249684" y="3190687"/>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HSV</a:t>
            </a:r>
          </a:p>
        </p:txBody>
      </p:sp>
      <p:cxnSp>
        <p:nvCxnSpPr>
          <p:cNvPr id="17" name="Straight Arrow Connector 16">
            <a:extLst>
              <a:ext uri="{FF2B5EF4-FFF2-40B4-BE49-F238E27FC236}">
                <a16:creationId xmlns:a16="http://schemas.microsoft.com/office/drawing/2014/main" id="{4B8E25A7-1839-4315-889D-489BD5AE06A1}"/>
              </a:ext>
            </a:extLst>
          </p:cNvPr>
          <p:cNvCxnSpPr>
            <a:cxnSpLocks/>
          </p:cNvCxnSpPr>
          <p:nvPr/>
        </p:nvCxnSpPr>
        <p:spPr>
          <a:xfrm>
            <a:off x="7595450" y="3746731"/>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3">
            <a:extLst>
              <a:ext uri="{FF2B5EF4-FFF2-40B4-BE49-F238E27FC236}">
                <a16:creationId xmlns:a16="http://schemas.microsoft.com/office/drawing/2014/main" id="{820B1A9F-68D4-4C16-8AA8-B88E78651427}"/>
              </a:ext>
            </a:extLst>
          </p:cNvPr>
          <p:cNvSpPr/>
          <p:nvPr/>
        </p:nvSpPr>
        <p:spPr>
          <a:xfrm>
            <a:off x="8249683" y="4656668"/>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Mask for RED</a:t>
            </a:r>
          </a:p>
        </p:txBody>
      </p:sp>
      <p:cxnSp>
        <p:nvCxnSpPr>
          <p:cNvPr id="19" name="Straight Arrow Connector 18">
            <a:extLst>
              <a:ext uri="{FF2B5EF4-FFF2-40B4-BE49-F238E27FC236}">
                <a16:creationId xmlns:a16="http://schemas.microsoft.com/office/drawing/2014/main" id="{4D947ED1-D065-44EF-9C5D-A1C08453DC82}"/>
              </a:ext>
            </a:extLst>
          </p:cNvPr>
          <p:cNvCxnSpPr>
            <a:cxnSpLocks/>
            <a:stCxn id="18" idx="3"/>
          </p:cNvCxnSpPr>
          <p:nvPr/>
        </p:nvCxnSpPr>
        <p:spPr>
          <a:xfrm>
            <a:off x="9858844" y="5196352"/>
            <a:ext cx="10692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B812D5-D946-433B-9C02-EFFF03BC3153}"/>
              </a:ext>
            </a:extLst>
          </p:cNvPr>
          <p:cNvCxnSpPr>
            <a:cxnSpLocks/>
            <a:stCxn id="18" idx="1"/>
            <a:endCxn id="24" idx="3"/>
          </p:cNvCxnSpPr>
          <p:nvPr/>
        </p:nvCxnSpPr>
        <p:spPr>
          <a:xfrm flipH="1">
            <a:off x="7591614" y="5196352"/>
            <a:ext cx="6580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3">
            <a:extLst>
              <a:ext uri="{FF2B5EF4-FFF2-40B4-BE49-F238E27FC236}">
                <a16:creationId xmlns:a16="http://schemas.microsoft.com/office/drawing/2014/main" id="{C1BF3BC4-F781-44B3-A15A-027171FB6733}"/>
              </a:ext>
            </a:extLst>
          </p:cNvPr>
          <p:cNvSpPr/>
          <p:nvPr/>
        </p:nvSpPr>
        <p:spPr>
          <a:xfrm>
            <a:off x="5982453" y="4656668"/>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ROS</a:t>
            </a:r>
          </a:p>
        </p:txBody>
      </p:sp>
      <p:cxnSp>
        <p:nvCxnSpPr>
          <p:cNvPr id="25" name="Straight Arrow Connector 24">
            <a:extLst>
              <a:ext uri="{FF2B5EF4-FFF2-40B4-BE49-F238E27FC236}">
                <a16:creationId xmlns:a16="http://schemas.microsoft.com/office/drawing/2014/main" id="{F8E4A17C-E8C2-43D5-8591-E559F7D03F4A}"/>
              </a:ext>
            </a:extLst>
          </p:cNvPr>
          <p:cNvCxnSpPr>
            <a:cxnSpLocks/>
            <a:stCxn id="24" idx="1"/>
          </p:cNvCxnSpPr>
          <p:nvPr/>
        </p:nvCxnSpPr>
        <p:spPr>
          <a:xfrm flipH="1">
            <a:off x="5002750" y="5196352"/>
            <a:ext cx="979703" cy="6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B8C430-49BC-4F66-BA9C-3A6990218A5B}"/>
              </a:ext>
            </a:extLst>
          </p:cNvPr>
          <p:cNvSpPr txBox="1"/>
          <p:nvPr/>
        </p:nvSpPr>
        <p:spPr>
          <a:xfrm>
            <a:off x="4583968" y="5204102"/>
            <a:ext cx="1197638" cy="369332"/>
          </a:xfrm>
          <a:prstGeom prst="rect">
            <a:avLst/>
          </a:prstGeom>
          <a:noFill/>
        </p:spPr>
        <p:txBody>
          <a:bodyPr wrap="square">
            <a:spAutoFit/>
          </a:bodyPr>
          <a:lstStyle/>
          <a:p>
            <a:pPr algn="ctr"/>
            <a:r>
              <a:rPr lang="en-US" dirty="0">
                <a:solidFill>
                  <a:schemeClr val="accent6">
                    <a:lumMod val="75000"/>
                  </a:schemeClr>
                </a:solidFill>
              </a:rPr>
              <a:t>ROS Image</a:t>
            </a:r>
            <a:endParaRPr lang="en-US" sz="1800" dirty="0">
              <a:solidFill>
                <a:schemeClr val="accent6">
                  <a:lumMod val="75000"/>
                </a:schemeClr>
              </a:solidFill>
            </a:endParaRPr>
          </a:p>
        </p:txBody>
      </p:sp>
      <p:sp>
        <p:nvSpPr>
          <p:cNvPr id="29" name="TextBox 28">
            <a:extLst>
              <a:ext uri="{FF2B5EF4-FFF2-40B4-BE49-F238E27FC236}">
                <a16:creationId xmlns:a16="http://schemas.microsoft.com/office/drawing/2014/main" id="{14091412-10EC-4733-B4AB-126B63F1911A}"/>
              </a:ext>
            </a:extLst>
          </p:cNvPr>
          <p:cNvSpPr txBox="1"/>
          <p:nvPr/>
        </p:nvSpPr>
        <p:spPr>
          <a:xfrm>
            <a:off x="9951605" y="4550021"/>
            <a:ext cx="1197638" cy="646331"/>
          </a:xfrm>
          <a:prstGeom prst="rect">
            <a:avLst/>
          </a:prstGeom>
          <a:noFill/>
        </p:spPr>
        <p:txBody>
          <a:bodyPr wrap="square">
            <a:spAutoFit/>
          </a:bodyPr>
          <a:lstStyle/>
          <a:p>
            <a:pPr algn="ctr"/>
            <a:r>
              <a:rPr lang="en-US" dirty="0">
                <a:solidFill>
                  <a:schemeClr val="accent6">
                    <a:lumMod val="75000"/>
                  </a:schemeClr>
                </a:solidFill>
              </a:rPr>
              <a:t>Controller Set point</a:t>
            </a:r>
            <a:endParaRPr lang="en-US" sz="1800" dirty="0">
              <a:solidFill>
                <a:schemeClr val="accent6">
                  <a:lumMod val="75000"/>
                </a:schemeClr>
              </a:solidFill>
            </a:endParaRPr>
          </a:p>
        </p:txBody>
      </p:sp>
      <p:cxnSp>
        <p:nvCxnSpPr>
          <p:cNvPr id="30" name="Straight Arrow Connector 29">
            <a:extLst>
              <a:ext uri="{FF2B5EF4-FFF2-40B4-BE49-F238E27FC236}">
                <a16:creationId xmlns:a16="http://schemas.microsoft.com/office/drawing/2014/main" id="{40F2586D-FE09-4035-A052-B265AE8BD395}"/>
              </a:ext>
            </a:extLst>
          </p:cNvPr>
          <p:cNvCxnSpPr>
            <a:cxnSpLocks/>
            <a:stCxn id="16" idx="2"/>
            <a:endCxn id="18" idx="0"/>
          </p:cNvCxnSpPr>
          <p:nvPr/>
        </p:nvCxnSpPr>
        <p:spPr>
          <a:xfrm flipH="1">
            <a:off x="9054264" y="4270055"/>
            <a:ext cx="1" cy="3866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479429E2-4813-4214-A9C6-E5548116E374}"/>
              </a:ext>
            </a:extLst>
          </p:cNvPr>
          <p:cNvGrpSpPr/>
          <p:nvPr/>
        </p:nvGrpSpPr>
        <p:grpSpPr>
          <a:xfrm>
            <a:off x="9725025" y="2818491"/>
            <a:ext cx="2007652" cy="610509"/>
            <a:chOff x="9725025" y="2818491"/>
            <a:chExt cx="2007652" cy="610509"/>
          </a:xfrm>
        </p:grpSpPr>
        <p:sp>
          <p:nvSpPr>
            <p:cNvPr id="21" name="TextBox 20">
              <a:extLst>
                <a:ext uri="{FF2B5EF4-FFF2-40B4-BE49-F238E27FC236}">
                  <a16:creationId xmlns:a16="http://schemas.microsoft.com/office/drawing/2014/main" id="{8419271B-4255-480B-9568-692626855641}"/>
                </a:ext>
              </a:extLst>
            </p:cNvPr>
            <p:cNvSpPr txBox="1"/>
            <p:nvPr/>
          </p:nvSpPr>
          <p:spPr>
            <a:xfrm>
              <a:off x="10123517" y="2818491"/>
              <a:ext cx="1609160" cy="369332"/>
            </a:xfrm>
            <a:prstGeom prst="rect">
              <a:avLst/>
            </a:prstGeom>
            <a:noFill/>
          </p:spPr>
          <p:txBody>
            <a:bodyPr wrap="square">
              <a:spAutoFit/>
            </a:bodyPr>
            <a:lstStyle/>
            <a:p>
              <a:pPr algn="ctr"/>
              <a:r>
                <a:rPr lang="en-US" dirty="0">
                  <a:solidFill>
                    <a:srgbClr val="C00000"/>
                  </a:solidFill>
                </a:rPr>
                <a:t>cv2.cvtColor</a:t>
              </a:r>
              <a:endParaRPr lang="en-US" sz="1800" dirty="0">
                <a:solidFill>
                  <a:srgbClr val="C00000"/>
                </a:solidFill>
              </a:endParaRPr>
            </a:p>
          </p:txBody>
        </p:sp>
        <p:cxnSp>
          <p:nvCxnSpPr>
            <p:cNvPr id="9" name="Straight Connector 8">
              <a:extLst>
                <a:ext uri="{FF2B5EF4-FFF2-40B4-BE49-F238E27FC236}">
                  <a16:creationId xmlns:a16="http://schemas.microsoft.com/office/drawing/2014/main" id="{CB66780B-C68F-420B-91D4-3B6289067E12}"/>
                </a:ext>
              </a:extLst>
            </p:cNvPr>
            <p:cNvCxnSpPr>
              <a:cxnSpLocks/>
            </p:cNvCxnSpPr>
            <p:nvPr/>
          </p:nvCxnSpPr>
          <p:spPr>
            <a:xfrm>
              <a:off x="10283825" y="3144555"/>
              <a:ext cx="125941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7B978A-6851-44AD-B95A-598C6F8900B7}"/>
                </a:ext>
              </a:extLst>
            </p:cNvPr>
            <p:cNvCxnSpPr>
              <a:cxnSpLocks/>
            </p:cNvCxnSpPr>
            <p:nvPr/>
          </p:nvCxnSpPr>
          <p:spPr>
            <a:xfrm flipH="1">
              <a:off x="9725025" y="3144555"/>
              <a:ext cx="558800" cy="28444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157F0EE1-E6C7-4CC8-86FA-6E6BBDA64052}"/>
              </a:ext>
            </a:extLst>
          </p:cNvPr>
          <p:cNvGrpSpPr/>
          <p:nvPr/>
        </p:nvGrpSpPr>
        <p:grpSpPr>
          <a:xfrm>
            <a:off x="9639855" y="4209999"/>
            <a:ext cx="2007652" cy="610509"/>
            <a:chOff x="9725025" y="2818491"/>
            <a:chExt cx="2007652" cy="610509"/>
          </a:xfrm>
        </p:grpSpPr>
        <p:sp>
          <p:nvSpPr>
            <p:cNvPr id="32" name="TextBox 31">
              <a:extLst>
                <a:ext uri="{FF2B5EF4-FFF2-40B4-BE49-F238E27FC236}">
                  <a16:creationId xmlns:a16="http://schemas.microsoft.com/office/drawing/2014/main" id="{3BD785BA-245F-4B0F-86AD-344979B60E76}"/>
                </a:ext>
              </a:extLst>
            </p:cNvPr>
            <p:cNvSpPr txBox="1"/>
            <p:nvPr/>
          </p:nvSpPr>
          <p:spPr>
            <a:xfrm>
              <a:off x="10123517" y="2818491"/>
              <a:ext cx="1609160" cy="369332"/>
            </a:xfrm>
            <a:prstGeom prst="rect">
              <a:avLst/>
            </a:prstGeom>
            <a:noFill/>
          </p:spPr>
          <p:txBody>
            <a:bodyPr wrap="square">
              <a:spAutoFit/>
            </a:bodyPr>
            <a:lstStyle/>
            <a:p>
              <a:pPr algn="ctr"/>
              <a:r>
                <a:rPr lang="en-US" dirty="0">
                  <a:solidFill>
                    <a:srgbClr val="C00000"/>
                  </a:solidFill>
                </a:rPr>
                <a:t>cv2.inRange</a:t>
              </a:r>
              <a:endParaRPr lang="en-US" sz="1800" dirty="0">
                <a:solidFill>
                  <a:srgbClr val="C00000"/>
                </a:solidFill>
              </a:endParaRPr>
            </a:p>
          </p:txBody>
        </p:sp>
        <p:cxnSp>
          <p:nvCxnSpPr>
            <p:cNvPr id="33" name="Straight Connector 32">
              <a:extLst>
                <a:ext uri="{FF2B5EF4-FFF2-40B4-BE49-F238E27FC236}">
                  <a16:creationId xmlns:a16="http://schemas.microsoft.com/office/drawing/2014/main" id="{97EC9596-C081-438A-A7DF-ECEBCC06D7F8}"/>
                </a:ext>
              </a:extLst>
            </p:cNvPr>
            <p:cNvCxnSpPr>
              <a:cxnSpLocks/>
            </p:cNvCxnSpPr>
            <p:nvPr/>
          </p:nvCxnSpPr>
          <p:spPr>
            <a:xfrm>
              <a:off x="10283825" y="3144555"/>
              <a:ext cx="125941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FA9F886-E3C4-4F34-BD75-EF5920C4C915}"/>
                </a:ext>
              </a:extLst>
            </p:cNvPr>
            <p:cNvCxnSpPr>
              <a:cxnSpLocks/>
            </p:cNvCxnSpPr>
            <p:nvPr/>
          </p:nvCxnSpPr>
          <p:spPr>
            <a:xfrm flipH="1">
              <a:off x="9725025" y="3144555"/>
              <a:ext cx="558800" cy="28444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35" name="Table 35">
            <a:extLst>
              <a:ext uri="{FF2B5EF4-FFF2-40B4-BE49-F238E27FC236}">
                <a16:creationId xmlns:a16="http://schemas.microsoft.com/office/drawing/2014/main" id="{CD3FC9AC-18DC-4ECA-8137-E27AD1566FD3}"/>
              </a:ext>
            </a:extLst>
          </p:cNvPr>
          <p:cNvGraphicFramePr>
            <a:graphicFrameLocks noGrp="1"/>
          </p:cNvGraphicFramePr>
          <p:nvPr/>
        </p:nvGraphicFramePr>
        <p:xfrm>
          <a:off x="436506" y="5039796"/>
          <a:ext cx="3767154" cy="1381412"/>
        </p:xfrm>
        <a:graphic>
          <a:graphicData uri="http://schemas.openxmlformats.org/drawingml/2006/table">
            <a:tbl>
              <a:tblPr firstRow="1" bandRow="1">
                <a:tableStyleId>{5C22544A-7EE6-4342-B048-85BDC9FD1C3A}</a:tableStyleId>
              </a:tblPr>
              <a:tblGrid>
                <a:gridCol w="1255718">
                  <a:extLst>
                    <a:ext uri="{9D8B030D-6E8A-4147-A177-3AD203B41FA5}">
                      <a16:colId xmlns:a16="http://schemas.microsoft.com/office/drawing/2014/main" val="1962122653"/>
                    </a:ext>
                  </a:extLst>
                </a:gridCol>
                <a:gridCol w="1255718">
                  <a:extLst>
                    <a:ext uri="{9D8B030D-6E8A-4147-A177-3AD203B41FA5}">
                      <a16:colId xmlns:a16="http://schemas.microsoft.com/office/drawing/2014/main" val="3695575215"/>
                    </a:ext>
                  </a:extLst>
                </a:gridCol>
                <a:gridCol w="1255718">
                  <a:extLst>
                    <a:ext uri="{9D8B030D-6E8A-4147-A177-3AD203B41FA5}">
                      <a16:colId xmlns:a16="http://schemas.microsoft.com/office/drawing/2014/main" val="3240462945"/>
                    </a:ext>
                  </a:extLst>
                </a:gridCol>
              </a:tblGrid>
              <a:tr h="375572">
                <a:tc>
                  <a:txBody>
                    <a:bodyPr/>
                    <a:lstStyle/>
                    <a:p>
                      <a:pPr algn="ctr"/>
                      <a:r>
                        <a:rPr lang="en-GB" sz="1600" dirty="0"/>
                        <a:t>Param</a:t>
                      </a:r>
                    </a:p>
                  </a:txBody>
                  <a:tcPr/>
                </a:tc>
                <a:tc>
                  <a:txBody>
                    <a:bodyPr/>
                    <a:lstStyle/>
                    <a:p>
                      <a:pPr algn="ctr"/>
                      <a:r>
                        <a:rPr lang="en-GB" sz="1600" dirty="0"/>
                        <a:t>Lower Limit</a:t>
                      </a:r>
                    </a:p>
                  </a:txBody>
                  <a:tcPr/>
                </a:tc>
                <a:tc>
                  <a:txBody>
                    <a:bodyPr/>
                    <a:lstStyle/>
                    <a:p>
                      <a:pPr algn="ctr"/>
                      <a:r>
                        <a:rPr lang="en-GB" sz="1600" dirty="0"/>
                        <a:t>Upper Limit</a:t>
                      </a:r>
                    </a:p>
                  </a:txBody>
                  <a:tcPr/>
                </a:tc>
                <a:extLst>
                  <a:ext uri="{0D108BD9-81ED-4DB2-BD59-A6C34878D82A}">
                    <a16:rowId xmlns:a16="http://schemas.microsoft.com/office/drawing/2014/main" val="4281191422"/>
                  </a:ext>
                </a:extLst>
              </a:tr>
              <a:tr h="270045">
                <a:tc>
                  <a:txBody>
                    <a:bodyPr/>
                    <a:lstStyle/>
                    <a:p>
                      <a:pPr algn="ctr"/>
                      <a:r>
                        <a:rPr lang="en-GB" sz="1600" dirty="0"/>
                        <a:t>H</a:t>
                      </a:r>
                    </a:p>
                  </a:txBody>
                  <a:tcPr/>
                </a:tc>
                <a:tc>
                  <a:txBody>
                    <a:bodyPr/>
                    <a:lstStyle/>
                    <a:p>
                      <a:pPr algn="ctr"/>
                      <a:r>
                        <a:rPr lang="en-GB" sz="1600" dirty="0"/>
                        <a:t>140</a:t>
                      </a:r>
                    </a:p>
                  </a:txBody>
                  <a:tcPr/>
                </a:tc>
                <a:tc>
                  <a:txBody>
                    <a:bodyPr/>
                    <a:lstStyle/>
                    <a:p>
                      <a:pPr algn="ctr"/>
                      <a:r>
                        <a:rPr lang="en-GB" sz="1600" dirty="0"/>
                        <a:t>200</a:t>
                      </a:r>
                    </a:p>
                  </a:txBody>
                  <a:tcPr/>
                </a:tc>
                <a:extLst>
                  <a:ext uri="{0D108BD9-81ED-4DB2-BD59-A6C34878D82A}">
                    <a16:rowId xmlns:a16="http://schemas.microsoft.com/office/drawing/2014/main" val="595555938"/>
                  </a:ext>
                </a:extLst>
              </a:tr>
              <a:tr h="270045">
                <a:tc>
                  <a:txBody>
                    <a:bodyPr/>
                    <a:lstStyle/>
                    <a:p>
                      <a:pPr algn="ctr"/>
                      <a:r>
                        <a:rPr lang="en-GB" sz="1600" dirty="0"/>
                        <a:t>S</a:t>
                      </a:r>
                    </a:p>
                  </a:txBody>
                  <a:tcPr/>
                </a:tc>
                <a:tc>
                  <a:txBody>
                    <a:bodyPr/>
                    <a:lstStyle/>
                    <a:p>
                      <a:pPr algn="ctr"/>
                      <a:r>
                        <a:rPr lang="en-GB" sz="1600" dirty="0"/>
                        <a:t>140</a:t>
                      </a:r>
                    </a:p>
                  </a:txBody>
                  <a:tcPr/>
                </a:tc>
                <a:tc>
                  <a:txBody>
                    <a:bodyPr/>
                    <a:lstStyle/>
                    <a:p>
                      <a:pPr algn="ctr"/>
                      <a:r>
                        <a:rPr lang="en-GB" sz="1600" dirty="0"/>
                        <a:t>255</a:t>
                      </a:r>
                    </a:p>
                  </a:txBody>
                  <a:tcPr/>
                </a:tc>
                <a:extLst>
                  <a:ext uri="{0D108BD9-81ED-4DB2-BD59-A6C34878D82A}">
                    <a16:rowId xmlns:a16="http://schemas.microsoft.com/office/drawing/2014/main" val="1809104621"/>
                  </a:ext>
                </a:extLst>
              </a:tr>
              <a:tr h="270045">
                <a:tc>
                  <a:txBody>
                    <a:bodyPr/>
                    <a:lstStyle/>
                    <a:p>
                      <a:pPr algn="ctr"/>
                      <a:r>
                        <a:rPr lang="en-GB" sz="1600" dirty="0"/>
                        <a:t>V</a:t>
                      </a:r>
                    </a:p>
                  </a:txBody>
                  <a:tcPr/>
                </a:tc>
                <a:tc>
                  <a:txBody>
                    <a:bodyPr/>
                    <a:lstStyle/>
                    <a:p>
                      <a:pPr algn="ctr"/>
                      <a:r>
                        <a:rPr lang="en-GB" sz="1600" dirty="0"/>
                        <a:t>70</a:t>
                      </a:r>
                    </a:p>
                  </a:txBody>
                  <a:tcPr/>
                </a:tc>
                <a:tc>
                  <a:txBody>
                    <a:bodyPr/>
                    <a:lstStyle/>
                    <a:p>
                      <a:pPr algn="ctr"/>
                      <a:r>
                        <a:rPr lang="en-GB" sz="1600" dirty="0"/>
                        <a:t>255</a:t>
                      </a:r>
                    </a:p>
                  </a:txBody>
                  <a:tcPr/>
                </a:tc>
                <a:extLst>
                  <a:ext uri="{0D108BD9-81ED-4DB2-BD59-A6C34878D82A}">
                    <a16:rowId xmlns:a16="http://schemas.microsoft.com/office/drawing/2014/main" val="1459630384"/>
                  </a:ext>
                </a:extLst>
              </a:tr>
            </a:tbl>
          </a:graphicData>
        </a:graphic>
      </p:graphicFrame>
      <p:grpSp>
        <p:nvGrpSpPr>
          <p:cNvPr id="37" name="Group 36">
            <a:extLst>
              <a:ext uri="{FF2B5EF4-FFF2-40B4-BE49-F238E27FC236}">
                <a16:creationId xmlns:a16="http://schemas.microsoft.com/office/drawing/2014/main" id="{3B6A049D-CA21-4EEE-886C-BAA94DBCF6E6}"/>
              </a:ext>
            </a:extLst>
          </p:cNvPr>
          <p:cNvGrpSpPr/>
          <p:nvPr/>
        </p:nvGrpSpPr>
        <p:grpSpPr>
          <a:xfrm>
            <a:off x="6859439" y="2651004"/>
            <a:ext cx="2440605" cy="646331"/>
            <a:chOff x="9725025" y="2818491"/>
            <a:chExt cx="2007652" cy="646331"/>
          </a:xfrm>
        </p:grpSpPr>
        <p:sp>
          <p:nvSpPr>
            <p:cNvPr id="38" name="TextBox 37">
              <a:extLst>
                <a:ext uri="{FF2B5EF4-FFF2-40B4-BE49-F238E27FC236}">
                  <a16:creationId xmlns:a16="http://schemas.microsoft.com/office/drawing/2014/main" id="{752F430F-79A7-4C15-8A68-362C873547A6}"/>
                </a:ext>
              </a:extLst>
            </p:cNvPr>
            <p:cNvSpPr txBox="1"/>
            <p:nvPr/>
          </p:nvSpPr>
          <p:spPr>
            <a:xfrm>
              <a:off x="10123517" y="2818491"/>
              <a:ext cx="1609160" cy="646331"/>
            </a:xfrm>
            <a:prstGeom prst="rect">
              <a:avLst/>
            </a:prstGeom>
            <a:noFill/>
          </p:spPr>
          <p:txBody>
            <a:bodyPr wrap="square">
              <a:spAutoFit/>
            </a:bodyPr>
            <a:lstStyle/>
            <a:p>
              <a:pPr algn="ctr"/>
              <a:r>
                <a:rPr lang="en-US" dirty="0">
                  <a:solidFill>
                    <a:srgbClr val="C00000"/>
                  </a:solidFill>
                </a:rPr>
                <a:t>cv2.GaussianBlur</a:t>
              </a:r>
              <a:endParaRPr lang="en-US" sz="1800" dirty="0">
                <a:solidFill>
                  <a:srgbClr val="C00000"/>
                </a:solidFill>
              </a:endParaRPr>
            </a:p>
          </p:txBody>
        </p:sp>
        <p:cxnSp>
          <p:nvCxnSpPr>
            <p:cNvPr id="39" name="Straight Connector 38">
              <a:extLst>
                <a:ext uri="{FF2B5EF4-FFF2-40B4-BE49-F238E27FC236}">
                  <a16:creationId xmlns:a16="http://schemas.microsoft.com/office/drawing/2014/main" id="{E9E5BF9D-4460-4DFC-A81D-B7EC320394C2}"/>
                </a:ext>
              </a:extLst>
            </p:cNvPr>
            <p:cNvCxnSpPr>
              <a:cxnSpLocks/>
            </p:cNvCxnSpPr>
            <p:nvPr/>
          </p:nvCxnSpPr>
          <p:spPr>
            <a:xfrm>
              <a:off x="10283825" y="3144555"/>
              <a:ext cx="125941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B238B9-84BB-488B-A62E-2384B5900141}"/>
                </a:ext>
              </a:extLst>
            </p:cNvPr>
            <p:cNvCxnSpPr>
              <a:cxnSpLocks/>
            </p:cNvCxnSpPr>
            <p:nvPr/>
          </p:nvCxnSpPr>
          <p:spPr>
            <a:xfrm flipH="1">
              <a:off x="9725025" y="3144555"/>
              <a:ext cx="558800" cy="28444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A281B46B-D211-4DF2-9963-8CEFF145D0E0}"/>
              </a:ext>
            </a:extLst>
          </p:cNvPr>
          <p:cNvGrpSpPr/>
          <p:nvPr/>
        </p:nvGrpSpPr>
        <p:grpSpPr>
          <a:xfrm>
            <a:off x="4446530" y="2679991"/>
            <a:ext cx="1758675" cy="610509"/>
            <a:chOff x="9725025" y="2818491"/>
            <a:chExt cx="2007652" cy="610509"/>
          </a:xfrm>
        </p:grpSpPr>
        <p:sp>
          <p:nvSpPr>
            <p:cNvPr id="42" name="TextBox 41">
              <a:extLst>
                <a:ext uri="{FF2B5EF4-FFF2-40B4-BE49-F238E27FC236}">
                  <a16:creationId xmlns:a16="http://schemas.microsoft.com/office/drawing/2014/main" id="{0C6D4CAB-DF15-456E-A119-696AE1943953}"/>
                </a:ext>
              </a:extLst>
            </p:cNvPr>
            <p:cNvSpPr txBox="1"/>
            <p:nvPr/>
          </p:nvSpPr>
          <p:spPr>
            <a:xfrm>
              <a:off x="10123517" y="2818491"/>
              <a:ext cx="1609160" cy="369332"/>
            </a:xfrm>
            <a:prstGeom prst="rect">
              <a:avLst/>
            </a:prstGeom>
            <a:noFill/>
          </p:spPr>
          <p:txBody>
            <a:bodyPr wrap="square">
              <a:spAutoFit/>
            </a:bodyPr>
            <a:lstStyle/>
            <a:p>
              <a:pPr algn="ctr"/>
              <a:r>
                <a:rPr lang="en-US" dirty="0">
                  <a:solidFill>
                    <a:srgbClr val="C00000"/>
                  </a:solidFill>
                </a:rPr>
                <a:t>cv2.resize</a:t>
              </a:r>
              <a:endParaRPr lang="en-US" sz="1800" dirty="0">
                <a:solidFill>
                  <a:srgbClr val="C00000"/>
                </a:solidFill>
              </a:endParaRPr>
            </a:p>
          </p:txBody>
        </p:sp>
        <p:cxnSp>
          <p:nvCxnSpPr>
            <p:cNvPr id="43" name="Straight Connector 42">
              <a:extLst>
                <a:ext uri="{FF2B5EF4-FFF2-40B4-BE49-F238E27FC236}">
                  <a16:creationId xmlns:a16="http://schemas.microsoft.com/office/drawing/2014/main" id="{43D6B72A-79F3-4E29-A4B3-F454CF573D3A}"/>
                </a:ext>
              </a:extLst>
            </p:cNvPr>
            <p:cNvCxnSpPr>
              <a:cxnSpLocks/>
            </p:cNvCxnSpPr>
            <p:nvPr/>
          </p:nvCxnSpPr>
          <p:spPr>
            <a:xfrm>
              <a:off x="10283825" y="3144555"/>
              <a:ext cx="125941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C902A4-56F2-430E-9F72-69F01524CF01}"/>
                </a:ext>
              </a:extLst>
            </p:cNvPr>
            <p:cNvCxnSpPr>
              <a:cxnSpLocks/>
            </p:cNvCxnSpPr>
            <p:nvPr/>
          </p:nvCxnSpPr>
          <p:spPr>
            <a:xfrm flipH="1">
              <a:off x="9725025" y="3144555"/>
              <a:ext cx="558800" cy="28444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14C851CB-34D5-4ABE-9468-DFBEC6390440}"/>
              </a:ext>
            </a:extLst>
          </p:cNvPr>
          <p:cNvGrpSpPr/>
          <p:nvPr/>
        </p:nvGrpSpPr>
        <p:grpSpPr>
          <a:xfrm>
            <a:off x="2413431" y="4111381"/>
            <a:ext cx="3389520" cy="856022"/>
            <a:chOff x="9967684" y="2608800"/>
            <a:chExt cx="1764993" cy="856022"/>
          </a:xfrm>
        </p:grpSpPr>
        <p:sp>
          <p:nvSpPr>
            <p:cNvPr id="46" name="TextBox 45">
              <a:extLst>
                <a:ext uri="{FF2B5EF4-FFF2-40B4-BE49-F238E27FC236}">
                  <a16:creationId xmlns:a16="http://schemas.microsoft.com/office/drawing/2014/main" id="{1F3C1027-A1A8-45A3-8D67-C9850697236F}"/>
                </a:ext>
              </a:extLst>
            </p:cNvPr>
            <p:cNvSpPr txBox="1"/>
            <p:nvPr/>
          </p:nvSpPr>
          <p:spPr>
            <a:xfrm>
              <a:off x="10123517" y="2818491"/>
              <a:ext cx="1609160" cy="646331"/>
            </a:xfrm>
            <a:prstGeom prst="rect">
              <a:avLst/>
            </a:prstGeom>
            <a:noFill/>
          </p:spPr>
          <p:txBody>
            <a:bodyPr wrap="square">
              <a:spAutoFit/>
            </a:bodyPr>
            <a:lstStyle/>
            <a:p>
              <a:pPr algn="ctr"/>
              <a:r>
                <a:rPr lang="en-US" dirty="0">
                  <a:solidFill>
                    <a:srgbClr val="C00000"/>
                  </a:solidFill>
                </a:rPr>
                <a:t>cv_bridge.imgmsg_to_cv2</a:t>
              </a:r>
              <a:endParaRPr lang="en-US" sz="1800" dirty="0">
                <a:solidFill>
                  <a:srgbClr val="C00000"/>
                </a:solidFill>
              </a:endParaRPr>
            </a:p>
          </p:txBody>
        </p:sp>
        <p:cxnSp>
          <p:nvCxnSpPr>
            <p:cNvPr id="47" name="Straight Connector 46">
              <a:extLst>
                <a:ext uri="{FF2B5EF4-FFF2-40B4-BE49-F238E27FC236}">
                  <a16:creationId xmlns:a16="http://schemas.microsoft.com/office/drawing/2014/main" id="{7B8661DC-CADD-4C0D-9873-39D63E737F7D}"/>
                </a:ext>
              </a:extLst>
            </p:cNvPr>
            <p:cNvCxnSpPr>
              <a:cxnSpLocks/>
            </p:cNvCxnSpPr>
            <p:nvPr/>
          </p:nvCxnSpPr>
          <p:spPr>
            <a:xfrm>
              <a:off x="10283825" y="3144555"/>
              <a:ext cx="125941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7252742-7F8F-4D5F-9970-21E9A61DFE29}"/>
                </a:ext>
              </a:extLst>
            </p:cNvPr>
            <p:cNvCxnSpPr>
              <a:cxnSpLocks/>
            </p:cNvCxnSpPr>
            <p:nvPr/>
          </p:nvCxnSpPr>
          <p:spPr>
            <a:xfrm flipH="1" flipV="1">
              <a:off x="9967684" y="2608800"/>
              <a:ext cx="316141" cy="53575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F826612B-5A91-4306-880F-44885B71ED30}"/>
              </a:ext>
            </a:extLst>
          </p:cNvPr>
          <p:cNvGrpSpPr/>
          <p:nvPr/>
        </p:nvGrpSpPr>
        <p:grpSpPr>
          <a:xfrm>
            <a:off x="6908499" y="5634739"/>
            <a:ext cx="3389520" cy="579023"/>
            <a:chOff x="9967684" y="2608800"/>
            <a:chExt cx="1764993" cy="579023"/>
          </a:xfrm>
        </p:grpSpPr>
        <p:sp>
          <p:nvSpPr>
            <p:cNvPr id="52" name="TextBox 51">
              <a:extLst>
                <a:ext uri="{FF2B5EF4-FFF2-40B4-BE49-F238E27FC236}">
                  <a16:creationId xmlns:a16="http://schemas.microsoft.com/office/drawing/2014/main" id="{519466EA-EDD6-4F53-82F6-1A288941BD07}"/>
                </a:ext>
              </a:extLst>
            </p:cNvPr>
            <p:cNvSpPr txBox="1"/>
            <p:nvPr/>
          </p:nvSpPr>
          <p:spPr>
            <a:xfrm>
              <a:off x="10123517" y="2818491"/>
              <a:ext cx="1609160" cy="369332"/>
            </a:xfrm>
            <a:prstGeom prst="rect">
              <a:avLst/>
            </a:prstGeom>
            <a:noFill/>
          </p:spPr>
          <p:txBody>
            <a:bodyPr wrap="square">
              <a:spAutoFit/>
            </a:bodyPr>
            <a:lstStyle/>
            <a:p>
              <a:pPr algn="ctr"/>
              <a:r>
                <a:rPr lang="en-US" dirty="0">
                  <a:solidFill>
                    <a:srgbClr val="C00000"/>
                  </a:solidFill>
                </a:rPr>
                <a:t>cv_bridge.cv2_to_imgmsg</a:t>
              </a:r>
              <a:endParaRPr lang="en-US" sz="1800" dirty="0">
                <a:solidFill>
                  <a:srgbClr val="C00000"/>
                </a:solidFill>
              </a:endParaRPr>
            </a:p>
          </p:txBody>
        </p:sp>
        <p:cxnSp>
          <p:nvCxnSpPr>
            <p:cNvPr id="53" name="Straight Connector 52">
              <a:extLst>
                <a:ext uri="{FF2B5EF4-FFF2-40B4-BE49-F238E27FC236}">
                  <a16:creationId xmlns:a16="http://schemas.microsoft.com/office/drawing/2014/main" id="{BCC0C189-3D40-4F59-AA61-56071B0C2840}"/>
                </a:ext>
              </a:extLst>
            </p:cNvPr>
            <p:cNvCxnSpPr>
              <a:cxnSpLocks/>
            </p:cNvCxnSpPr>
            <p:nvPr/>
          </p:nvCxnSpPr>
          <p:spPr>
            <a:xfrm>
              <a:off x="10283825" y="3144555"/>
              <a:ext cx="125941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D13B288-C64E-458B-AD49-BF86D6CAE76C}"/>
                </a:ext>
              </a:extLst>
            </p:cNvPr>
            <p:cNvCxnSpPr>
              <a:cxnSpLocks/>
            </p:cNvCxnSpPr>
            <p:nvPr/>
          </p:nvCxnSpPr>
          <p:spPr>
            <a:xfrm flipH="1" flipV="1">
              <a:off x="9967684" y="2608800"/>
              <a:ext cx="316141" cy="53575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871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C3DF-FAAB-4F14-981C-C6EE262DC51C}"/>
              </a:ext>
            </a:extLst>
          </p:cNvPr>
          <p:cNvSpPr>
            <a:spLocks noGrp="1"/>
          </p:cNvSpPr>
          <p:nvPr>
            <p:ph type="title"/>
          </p:nvPr>
        </p:nvSpPr>
        <p:spPr/>
        <p:txBody>
          <a:bodyPr/>
          <a:lstStyle/>
          <a:p>
            <a:r>
              <a:rPr lang="en-GB" dirty="0"/>
              <a:t>Line Detection</a:t>
            </a:r>
          </a:p>
        </p:txBody>
      </p:sp>
      <p:cxnSp>
        <p:nvCxnSpPr>
          <p:cNvPr id="5" name="Straight Arrow Connector 4">
            <a:extLst>
              <a:ext uri="{FF2B5EF4-FFF2-40B4-BE49-F238E27FC236}">
                <a16:creationId xmlns:a16="http://schemas.microsoft.com/office/drawing/2014/main" id="{CFAEBEDB-51B9-415C-9D13-AF04F8FA63A0}"/>
              </a:ext>
            </a:extLst>
          </p:cNvPr>
          <p:cNvCxnSpPr>
            <a:cxnSpLocks/>
          </p:cNvCxnSpPr>
          <p:nvPr/>
        </p:nvCxnSpPr>
        <p:spPr>
          <a:xfrm>
            <a:off x="6637306" y="3906194"/>
            <a:ext cx="1154036" cy="94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10A2FC63-9D66-4585-ADE0-D40D69B501EF}"/>
              </a:ext>
            </a:extLst>
          </p:cNvPr>
          <p:cNvSpPr txBox="1">
            <a:spLocks/>
          </p:cNvSpPr>
          <p:nvPr/>
        </p:nvSpPr>
        <p:spPr>
          <a:xfrm>
            <a:off x="8789512" y="3668700"/>
            <a:ext cx="2737419" cy="1316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a:t>
            </a:r>
          </a:p>
        </p:txBody>
      </p:sp>
      <p:pic>
        <p:nvPicPr>
          <p:cNvPr id="7" name="Picture 6" descr="A picture containing text&#10;&#10;Description automatically generated">
            <a:extLst>
              <a:ext uri="{FF2B5EF4-FFF2-40B4-BE49-F238E27FC236}">
                <a16:creationId xmlns:a16="http://schemas.microsoft.com/office/drawing/2014/main" id="{25D7E3B2-13F8-456E-80F9-CB4D2CD78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82" y="2371368"/>
            <a:ext cx="5534485" cy="3113148"/>
          </a:xfrm>
          <a:prstGeom prst="rect">
            <a:avLst/>
          </a:prstGeom>
        </p:spPr>
      </p:pic>
    </p:spTree>
    <p:extLst>
      <p:ext uri="{BB962C8B-B14F-4D97-AF65-F5344CB8AC3E}">
        <p14:creationId xmlns:p14="http://schemas.microsoft.com/office/powerpoint/2010/main" val="147420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1A1C-A80D-4386-A50D-3D4532F45716}"/>
              </a:ext>
            </a:extLst>
          </p:cNvPr>
          <p:cNvSpPr>
            <a:spLocks noGrp="1"/>
          </p:cNvSpPr>
          <p:nvPr>
            <p:ph type="title"/>
          </p:nvPr>
        </p:nvSpPr>
        <p:spPr/>
        <p:txBody>
          <a:bodyPr/>
          <a:lstStyle/>
          <a:p>
            <a:r>
              <a:rPr lang="en-GB" dirty="0"/>
              <a:t>Line Detection</a:t>
            </a:r>
          </a:p>
        </p:txBody>
      </p:sp>
      <p:sp>
        <p:nvSpPr>
          <p:cNvPr id="3" name="Content Placeholder 2">
            <a:extLst>
              <a:ext uri="{FF2B5EF4-FFF2-40B4-BE49-F238E27FC236}">
                <a16:creationId xmlns:a16="http://schemas.microsoft.com/office/drawing/2014/main" id="{CFB15A94-EB39-4176-A9D2-A3E06C01D2A0}"/>
              </a:ext>
            </a:extLst>
          </p:cNvPr>
          <p:cNvSpPr>
            <a:spLocks noGrp="1"/>
          </p:cNvSpPr>
          <p:nvPr>
            <p:ph idx="1"/>
          </p:nvPr>
        </p:nvSpPr>
        <p:spPr/>
        <p:txBody>
          <a:bodyPr/>
          <a:lstStyle/>
          <a:p>
            <a:r>
              <a:rPr lang="en-GB" dirty="0"/>
              <a:t>Recall this diagram from yesterday:</a:t>
            </a:r>
          </a:p>
        </p:txBody>
      </p:sp>
      <p:cxnSp>
        <p:nvCxnSpPr>
          <p:cNvPr id="4" name="Straight Arrow Connector 3">
            <a:extLst>
              <a:ext uri="{FF2B5EF4-FFF2-40B4-BE49-F238E27FC236}">
                <a16:creationId xmlns:a16="http://schemas.microsoft.com/office/drawing/2014/main" id="{83BFC536-FEEB-47A5-A1FC-A8544E94073D}"/>
              </a:ext>
            </a:extLst>
          </p:cNvPr>
          <p:cNvCxnSpPr>
            <a:cxnSpLocks/>
          </p:cNvCxnSpPr>
          <p:nvPr/>
        </p:nvCxnSpPr>
        <p:spPr>
          <a:xfrm>
            <a:off x="3269638" y="3090596"/>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13">
            <a:extLst>
              <a:ext uri="{FF2B5EF4-FFF2-40B4-BE49-F238E27FC236}">
                <a16:creationId xmlns:a16="http://schemas.microsoft.com/office/drawing/2014/main" id="{82B933A9-C7EC-4062-8DCC-17616D453924}"/>
              </a:ext>
            </a:extLst>
          </p:cNvPr>
          <p:cNvSpPr/>
          <p:nvPr/>
        </p:nvSpPr>
        <p:spPr>
          <a:xfrm>
            <a:off x="3927451" y="2534552"/>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Resize</a:t>
            </a:r>
          </a:p>
        </p:txBody>
      </p:sp>
      <p:sp>
        <p:nvSpPr>
          <p:cNvPr id="6" name="TextBox 5">
            <a:extLst>
              <a:ext uri="{FF2B5EF4-FFF2-40B4-BE49-F238E27FC236}">
                <a16:creationId xmlns:a16="http://schemas.microsoft.com/office/drawing/2014/main" id="{0D208691-56F4-46B7-AF44-C34E29C2EE5D}"/>
              </a:ext>
            </a:extLst>
          </p:cNvPr>
          <p:cNvSpPr txBox="1"/>
          <p:nvPr/>
        </p:nvSpPr>
        <p:spPr>
          <a:xfrm>
            <a:off x="282932" y="2629937"/>
            <a:ext cx="1197638" cy="369332"/>
          </a:xfrm>
          <a:prstGeom prst="rect">
            <a:avLst/>
          </a:prstGeom>
          <a:noFill/>
        </p:spPr>
        <p:txBody>
          <a:bodyPr wrap="square">
            <a:spAutoFit/>
          </a:bodyPr>
          <a:lstStyle/>
          <a:p>
            <a:pPr algn="ctr"/>
            <a:r>
              <a:rPr lang="en-US" dirty="0">
                <a:solidFill>
                  <a:schemeClr val="accent6">
                    <a:lumMod val="75000"/>
                  </a:schemeClr>
                </a:solidFill>
              </a:rPr>
              <a:t>ROS Image</a:t>
            </a:r>
            <a:endParaRPr lang="en-US" sz="1800" dirty="0">
              <a:solidFill>
                <a:schemeClr val="accent6">
                  <a:lumMod val="75000"/>
                </a:schemeClr>
              </a:solidFill>
            </a:endParaRPr>
          </a:p>
        </p:txBody>
      </p:sp>
      <p:cxnSp>
        <p:nvCxnSpPr>
          <p:cNvPr id="7" name="Straight Arrow Connector 6">
            <a:extLst>
              <a:ext uri="{FF2B5EF4-FFF2-40B4-BE49-F238E27FC236}">
                <a16:creationId xmlns:a16="http://schemas.microsoft.com/office/drawing/2014/main" id="{819F5DC3-3DEA-47E0-A8C5-CA9AE8EA4B24}"/>
              </a:ext>
            </a:extLst>
          </p:cNvPr>
          <p:cNvCxnSpPr>
            <a:cxnSpLocks/>
          </p:cNvCxnSpPr>
          <p:nvPr/>
        </p:nvCxnSpPr>
        <p:spPr>
          <a:xfrm>
            <a:off x="591224" y="3074236"/>
            <a:ext cx="10692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3">
            <a:extLst>
              <a:ext uri="{FF2B5EF4-FFF2-40B4-BE49-F238E27FC236}">
                <a16:creationId xmlns:a16="http://schemas.microsoft.com/office/drawing/2014/main" id="{D5D0DA84-2D37-4003-B583-BC9526BC09E6}"/>
              </a:ext>
            </a:extLst>
          </p:cNvPr>
          <p:cNvSpPr/>
          <p:nvPr/>
        </p:nvSpPr>
        <p:spPr>
          <a:xfrm>
            <a:off x="1660477" y="2554970"/>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OpenCV</a:t>
            </a:r>
          </a:p>
        </p:txBody>
      </p:sp>
      <p:sp>
        <p:nvSpPr>
          <p:cNvPr id="9" name="Rounded Rectangle 13">
            <a:extLst>
              <a:ext uri="{FF2B5EF4-FFF2-40B4-BE49-F238E27FC236}">
                <a16:creationId xmlns:a16="http://schemas.microsoft.com/office/drawing/2014/main" id="{5247FC90-AF37-4872-87FF-E5277D0C59D0}"/>
              </a:ext>
            </a:extLst>
          </p:cNvPr>
          <p:cNvSpPr/>
          <p:nvPr/>
        </p:nvSpPr>
        <p:spPr>
          <a:xfrm>
            <a:off x="6190846" y="2534552"/>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Gaussian Blur</a:t>
            </a:r>
          </a:p>
        </p:txBody>
      </p:sp>
      <p:cxnSp>
        <p:nvCxnSpPr>
          <p:cNvPr id="10" name="Straight Arrow Connector 9">
            <a:extLst>
              <a:ext uri="{FF2B5EF4-FFF2-40B4-BE49-F238E27FC236}">
                <a16:creationId xmlns:a16="http://schemas.microsoft.com/office/drawing/2014/main" id="{349F519B-2C94-4522-AC29-97353B050FC2}"/>
              </a:ext>
            </a:extLst>
          </p:cNvPr>
          <p:cNvCxnSpPr>
            <a:cxnSpLocks/>
          </p:cNvCxnSpPr>
          <p:nvPr/>
        </p:nvCxnSpPr>
        <p:spPr>
          <a:xfrm>
            <a:off x="5536612" y="3074236"/>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3">
            <a:extLst>
              <a:ext uri="{FF2B5EF4-FFF2-40B4-BE49-F238E27FC236}">
                <a16:creationId xmlns:a16="http://schemas.microsoft.com/office/drawing/2014/main" id="{8BB3F341-B3A2-4CCF-82D1-AACB4BCC8219}"/>
              </a:ext>
            </a:extLst>
          </p:cNvPr>
          <p:cNvSpPr/>
          <p:nvPr/>
        </p:nvSpPr>
        <p:spPr>
          <a:xfrm>
            <a:off x="8454241" y="2534552"/>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accent6">
                    <a:lumMod val="75000"/>
                  </a:schemeClr>
                </a:solidFill>
              </a:rPr>
              <a:t>Colour</a:t>
            </a:r>
            <a:r>
              <a:rPr lang="en-US" sz="2400" dirty="0">
                <a:solidFill>
                  <a:schemeClr val="accent6">
                    <a:lumMod val="75000"/>
                  </a:schemeClr>
                </a:solidFill>
              </a:rPr>
              <a:t> Filter</a:t>
            </a:r>
          </a:p>
        </p:txBody>
      </p:sp>
      <p:cxnSp>
        <p:nvCxnSpPr>
          <p:cNvPr id="12" name="Straight Arrow Connector 11">
            <a:extLst>
              <a:ext uri="{FF2B5EF4-FFF2-40B4-BE49-F238E27FC236}">
                <a16:creationId xmlns:a16="http://schemas.microsoft.com/office/drawing/2014/main" id="{EB107523-FF58-4252-A14F-C98247D75CE6}"/>
              </a:ext>
            </a:extLst>
          </p:cNvPr>
          <p:cNvCxnSpPr>
            <a:cxnSpLocks/>
          </p:cNvCxnSpPr>
          <p:nvPr/>
        </p:nvCxnSpPr>
        <p:spPr>
          <a:xfrm>
            <a:off x="7800007" y="3090596"/>
            <a:ext cx="6542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3">
            <a:extLst>
              <a:ext uri="{FF2B5EF4-FFF2-40B4-BE49-F238E27FC236}">
                <a16:creationId xmlns:a16="http://schemas.microsoft.com/office/drawing/2014/main" id="{08312699-56E9-4221-8E66-C1548D8AFD65}"/>
              </a:ext>
            </a:extLst>
          </p:cNvPr>
          <p:cNvSpPr/>
          <p:nvPr/>
        </p:nvSpPr>
        <p:spPr>
          <a:xfrm>
            <a:off x="8454240" y="4000533"/>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Other Processing</a:t>
            </a:r>
          </a:p>
        </p:txBody>
      </p:sp>
      <p:cxnSp>
        <p:nvCxnSpPr>
          <p:cNvPr id="14" name="Straight Arrow Connector 13">
            <a:extLst>
              <a:ext uri="{FF2B5EF4-FFF2-40B4-BE49-F238E27FC236}">
                <a16:creationId xmlns:a16="http://schemas.microsoft.com/office/drawing/2014/main" id="{1BCBB831-1C84-4B48-8E38-1B2B65899A05}"/>
              </a:ext>
            </a:extLst>
          </p:cNvPr>
          <p:cNvCxnSpPr>
            <a:cxnSpLocks/>
            <a:stCxn id="13" idx="3"/>
          </p:cNvCxnSpPr>
          <p:nvPr/>
        </p:nvCxnSpPr>
        <p:spPr>
          <a:xfrm>
            <a:off x="10063401" y="4540217"/>
            <a:ext cx="10692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1091AC-2845-49AE-B20E-57793F4DDC14}"/>
              </a:ext>
            </a:extLst>
          </p:cNvPr>
          <p:cNvCxnSpPr>
            <a:cxnSpLocks/>
            <a:stCxn id="13" idx="1"/>
            <a:endCxn id="16" idx="3"/>
          </p:cNvCxnSpPr>
          <p:nvPr/>
        </p:nvCxnSpPr>
        <p:spPr>
          <a:xfrm flipH="1">
            <a:off x="7796171" y="4540217"/>
            <a:ext cx="6580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3">
            <a:extLst>
              <a:ext uri="{FF2B5EF4-FFF2-40B4-BE49-F238E27FC236}">
                <a16:creationId xmlns:a16="http://schemas.microsoft.com/office/drawing/2014/main" id="{A32C9263-5C01-406B-9461-B63F3706106E}"/>
              </a:ext>
            </a:extLst>
          </p:cNvPr>
          <p:cNvSpPr/>
          <p:nvPr/>
        </p:nvSpPr>
        <p:spPr>
          <a:xfrm>
            <a:off x="6187010" y="4000533"/>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Convert to ROS</a:t>
            </a:r>
          </a:p>
        </p:txBody>
      </p:sp>
      <p:cxnSp>
        <p:nvCxnSpPr>
          <p:cNvPr id="17" name="Straight Arrow Connector 16">
            <a:extLst>
              <a:ext uri="{FF2B5EF4-FFF2-40B4-BE49-F238E27FC236}">
                <a16:creationId xmlns:a16="http://schemas.microsoft.com/office/drawing/2014/main" id="{1B6A2EFE-B2F3-4D89-8F0F-2CFA9C9232F0}"/>
              </a:ext>
            </a:extLst>
          </p:cNvPr>
          <p:cNvCxnSpPr>
            <a:cxnSpLocks/>
            <a:stCxn id="16" idx="1"/>
          </p:cNvCxnSpPr>
          <p:nvPr/>
        </p:nvCxnSpPr>
        <p:spPr>
          <a:xfrm flipH="1">
            <a:off x="5207307" y="4540217"/>
            <a:ext cx="979703" cy="6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37474A-D17A-4733-A732-ECD2F3F89F37}"/>
              </a:ext>
            </a:extLst>
          </p:cNvPr>
          <p:cNvSpPr txBox="1"/>
          <p:nvPr/>
        </p:nvSpPr>
        <p:spPr>
          <a:xfrm>
            <a:off x="4763606" y="4153604"/>
            <a:ext cx="1197638" cy="369332"/>
          </a:xfrm>
          <a:prstGeom prst="rect">
            <a:avLst/>
          </a:prstGeom>
          <a:noFill/>
        </p:spPr>
        <p:txBody>
          <a:bodyPr wrap="square">
            <a:spAutoFit/>
          </a:bodyPr>
          <a:lstStyle/>
          <a:p>
            <a:pPr algn="ctr"/>
            <a:r>
              <a:rPr lang="en-US" dirty="0">
                <a:solidFill>
                  <a:schemeClr val="accent6">
                    <a:lumMod val="75000"/>
                  </a:schemeClr>
                </a:solidFill>
              </a:rPr>
              <a:t>ROS Image</a:t>
            </a:r>
            <a:endParaRPr lang="en-US" sz="1800" dirty="0">
              <a:solidFill>
                <a:schemeClr val="accent6">
                  <a:lumMod val="75000"/>
                </a:schemeClr>
              </a:solidFill>
            </a:endParaRPr>
          </a:p>
        </p:txBody>
      </p:sp>
      <p:sp>
        <p:nvSpPr>
          <p:cNvPr id="19" name="TextBox 18">
            <a:extLst>
              <a:ext uri="{FF2B5EF4-FFF2-40B4-BE49-F238E27FC236}">
                <a16:creationId xmlns:a16="http://schemas.microsoft.com/office/drawing/2014/main" id="{F571142A-1824-4FB2-9C6A-F8ABDFBE854C}"/>
              </a:ext>
            </a:extLst>
          </p:cNvPr>
          <p:cNvSpPr txBox="1"/>
          <p:nvPr/>
        </p:nvSpPr>
        <p:spPr>
          <a:xfrm>
            <a:off x="10156162" y="3893886"/>
            <a:ext cx="1197638" cy="646331"/>
          </a:xfrm>
          <a:prstGeom prst="rect">
            <a:avLst/>
          </a:prstGeom>
          <a:noFill/>
        </p:spPr>
        <p:txBody>
          <a:bodyPr wrap="square">
            <a:spAutoFit/>
          </a:bodyPr>
          <a:lstStyle/>
          <a:p>
            <a:pPr algn="ctr"/>
            <a:r>
              <a:rPr lang="en-US" dirty="0">
                <a:solidFill>
                  <a:schemeClr val="accent6">
                    <a:lumMod val="75000"/>
                  </a:schemeClr>
                </a:solidFill>
              </a:rPr>
              <a:t>Controller Set point</a:t>
            </a:r>
            <a:endParaRPr lang="en-US" sz="1800" dirty="0">
              <a:solidFill>
                <a:schemeClr val="accent6">
                  <a:lumMod val="75000"/>
                </a:schemeClr>
              </a:solidFill>
            </a:endParaRPr>
          </a:p>
        </p:txBody>
      </p:sp>
      <p:cxnSp>
        <p:nvCxnSpPr>
          <p:cNvPr id="20" name="Straight Arrow Connector 19">
            <a:extLst>
              <a:ext uri="{FF2B5EF4-FFF2-40B4-BE49-F238E27FC236}">
                <a16:creationId xmlns:a16="http://schemas.microsoft.com/office/drawing/2014/main" id="{2F61C27D-66D6-4389-A04F-3579252D59B9}"/>
              </a:ext>
            </a:extLst>
          </p:cNvPr>
          <p:cNvCxnSpPr>
            <a:cxnSpLocks/>
            <a:stCxn id="11" idx="2"/>
            <a:endCxn id="13" idx="0"/>
          </p:cNvCxnSpPr>
          <p:nvPr/>
        </p:nvCxnSpPr>
        <p:spPr>
          <a:xfrm flipH="1">
            <a:off x="9258821" y="3613920"/>
            <a:ext cx="1" cy="3866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85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F045-EB1A-4679-98EB-FE22518B0B75}"/>
              </a:ext>
            </a:extLst>
          </p:cNvPr>
          <p:cNvSpPr>
            <a:spLocks noGrp="1"/>
          </p:cNvSpPr>
          <p:nvPr>
            <p:ph type="title"/>
          </p:nvPr>
        </p:nvSpPr>
        <p:spPr/>
        <p:txBody>
          <a:bodyPr/>
          <a:lstStyle/>
          <a:p>
            <a:r>
              <a:rPr lang="en-GB" dirty="0"/>
              <a:t>Region of Interest</a:t>
            </a:r>
          </a:p>
        </p:txBody>
      </p:sp>
      <p:pic>
        <p:nvPicPr>
          <p:cNvPr id="5" name="Picture 4">
            <a:extLst>
              <a:ext uri="{FF2B5EF4-FFF2-40B4-BE49-F238E27FC236}">
                <a16:creationId xmlns:a16="http://schemas.microsoft.com/office/drawing/2014/main" id="{F354CABA-D858-49D7-8130-C6D0E8A64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54" y="1788252"/>
            <a:ext cx="6096000" cy="4572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A8E14CED-7DFF-4860-81E5-64635FA31E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889" y="1961128"/>
            <a:ext cx="6549008" cy="3683817"/>
          </a:xfrm>
          <a:prstGeom prst="rect">
            <a:avLst/>
          </a:prstGeom>
        </p:spPr>
      </p:pic>
      <p:pic>
        <p:nvPicPr>
          <p:cNvPr id="8" name="Picture 7" descr="A picture containing black, dark, light&#10;&#10;Description automatically generated">
            <a:extLst>
              <a:ext uri="{FF2B5EF4-FFF2-40B4-BE49-F238E27FC236}">
                <a16:creationId xmlns:a16="http://schemas.microsoft.com/office/drawing/2014/main" id="{738AA3EC-1A49-499C-AF68-6299B49FB5A8}"/>
              </a:ext>
            </a:extLst>
          </p:cNvPr>
          <p:cNvPicPr>
            <a:picLocks noChangeAspect="1"/>
          </p:cNvPicPr>
          <p:nvPr/>
        </p:nvPicPr>
        <p:blipFill rotWithShape="1">
          <a:blip r:embed="rId5">
            <a:extLst>
              <a:ext uri="{28A0092B-C50C-407E-A947-70E740481C1C}">
                <a14:useLocalDpi xmlns:a14="http://schemas.microsoft.com/office/drawing/2010/main" val="0"/>
              </a:ext>
            </a:extLst>
          </a:blip>
          <a:srcRect l="24758" r="24678"/>
          <a:stretch/>
        </p:blipFill>
        <p:spPr>
          <a:xfrm>
            <a:off x="7712521" y="1788252"/>
            <a:ext cx="3082414" cy="4572000"/>
          </a:xfrm>
          <a:prstGeom prst="rect">
            <a:avLst/>
          </a:prstGeom>
        </p:spPr>
      </p:pic>
    </p:spTree>
    <p:extLst>
      <p:ext uri="{BB962C8B-B14F-4D97-AF65-F5344CB8AC3E}">
        <p14:creationId xmlns:p14="http://schemas.microsoft.com/office/powerpoint/2010/main" val="329905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2236</Words>
  <Application>Microsoft Office PowerPoint</Application>
  <PresentationFormat>Widescreen</PresentationFormat>
  <Paragraphs>239</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Consolas</vt:lpstr>
      <vt:lpstr>Office Theme</vt:lpstr>
      <vt:lpstr>      </vt:lpstr>
      <vt:lpstr>Rasperry Pi Camera</vt:lpstr>
      <vt:lpstr>ROS and OpenCV</vt:lpstr>
      <vt:lpstr>Accessing Images in ROS </vt:lpstr>
      <vt:lpstr>Activity: ROS Image processing</vt:lpstr>
      <vt:lpstr>Activity: ROS Image processing</vt:lpstr>
      <vt:lpstr>Line Detection</vt:lpstr>
      <vt:lpstr>Line Detection</vt:lpstr>
      <vt:lpstr>Region of Interest</vt:lpstr>
      <vt:lpstr>Convert to graph</vt:lpstr>
      <vt:lpstr>Activity: Peaks</vt:lpstr>
      <vt:lpstr>Increasing reliability</vt:lpstr>
      <vt:lpstr>Further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Christopher Blum</cp:lastModifiedBy>
  <cp:revision>133</cp:revision>
  <dcterms:created xsi:type="dcterms:W3CDTF">2021-08-23T09:28:39Z</dcterms:created>
  <dcterms:modified xsi:type="dcterms:W3CDTF">2022-01-19T12:25:18Z</dcterms:modified>
</cp:coreProperties>
</file>