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sldIdLst>
    <p:sldId id="256" r:id="rId2"/>
    <p:sldId id="267" r:id="rId3"/>
    <p:sldId id="268" r:id="rId4"/>
    <p:sldId id="266" r:id="rId5"/>
    <p:sldId id="269" r:id="rId6"/>
    <p:sldId id="271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ebeccaharrison/Downloads/classified_tweets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Example</a:t>
            </a:r>
            <a:r>
              <a:rPr lang="en-GB" baseline="0" dirty="0"/>
              <a:t> analysis: </a:t>
            </a:r>
          </a:p>
          <a:p>
            <a:pPr>
              <a:defRPr/>
            </a:pPr>
            <a:r>
              <a:rPr lang="en-GB" dirty="0"/>
              <a:t>Proportion of tweets that are "Hate</a:t>
            </a:r>
            <a:r>
              <a:rPr lang="en-GB" baseline="0" dirty="0"/>
              <a:t> speech"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Twitter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m/d/yy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Sheet1!$B$2:$B$13</c:f>
              <c:numCache>
                <c:formatCode>0.00%</c:formatCode>
                <c:ptCount val="12"/>
                <c:pt idx="0" formatCode="0%">
                  <c:v>1.2E-2</c:v>
                </c:pt>
                <c:pt idx="1">
                  <c:v>1.4999999999999999E-2</c:v>
                </c:pt>
                <c:pt idx="2">
                  <c:v>1.2E-2</c:v>
                </c:pt>
                <c:pt idx="3">
                  <c:v>1.2999999999999999E-2</c:v>
                </c:pt>
                <c:pt idx="4">
                  <c:v>1.23E-2</c:v>
                </c:pt>
                <c:pt idx="5">
                  <c:v>1.54E-2</c:v>
                </c:pt>
                <c:pt idx="6">
                  <c:v>1.34E-2</c:v>
                </c:pt>
                <c:pt idx="7">
                  <c:v>1.32E-2</c:v>
                </c:pt>
                <c:pt idx="8">
                  <c:v>1.34E-2</c:v>
                </c:pt>
                <c:pt idx="9">
                  <c:v>1.3100000000000001E-2</c:v>
                </c:pt>
                <c:pt idx="10">
                  <c:v>5.3999999999999999E-2</c:v>
                </c:pt>
                <c:pt idx="11">
                  <c:v>5.5E-2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31-9B40-A87D-9FA3935ECC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Tiktok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m/d/yy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Sheet1!$C$2:$C$13</c:f>
              <c:numCache>
                <c:formatCode>0.00%</c:formatCode>
                <c:ptCount val="12"/>
                <c:pt idx="0" formatCode="0%">
                  <c:v>0.01</c:v>
                </c:pt>
                <c:pt idx="1">
                  <c:v>0.01</c:v>
                </c:pt>
                <c:pt idx="2">
                  <c:v>8.9999999999999993E-3</c:v>
                </c:pt>
                <c:pt idx="3">
                  <c:v>9.4999999999999998E-3</c:v>
                </c:pt>
                <c:pt idx="4">
                  <c:v>1.01E-2</c:v>
                </c:pt>
                <c:pt idx="5">
                  <c:v>1.0200000000000001E-2</c:v>
                </c:pt>
                <c:pt idx="6">
                  <c:v>1.04E-2</c:v>
                </c:pt>
                <c:pt idx="7">
                  <c:v>1.0500000000000001E-2</c:v>
                </c:pt>
                <c:pt idx="8">
                  <c:v>1.0699999999999999E-2</c:v>
                </c:pt>
                <c:pt idx="9">
                  <c:v>1.5599999999999999E-2</c:v>
                </c:pt>
                <c:pt idx="10">
                  <c:v>5.45E-2</c:v>
                </c:pt>
                <c:pt idx="11">
                  <c:v>3.2000000000000001E-2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31-9B40-A87D-9FA3935ECC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Youtube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m/d/yy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Sheet1!$D$2:$D$13</c:f>
              <c:numCache>
                <c:formatCode>0.00%</c:formatCode>
                <c:ptCount val="12"/>
                <c:pt idx="0" formatCode="0%">
                  <c:v>8.9999999999999993E-3</c:v>
                </c:pt>
                <c:pt idx="1">
                  <c:v>1.0999999999999999E-2</c:v>
                </c:pt>
                <c:pt idx="2">
                  <c:v>1.15E-2</c:v>
                </c:pt>
                <c:pt idx="3">
                  <c:v>1.17E-2</c:v>
                </c:pt>
                <c:pt idx="4">
                  <c:v>1.1900000000000001E-2</c:v>
                </c:pt>
                <c:pt idx="5">
                  <c:v>1.24E-2</c:v>
                </c:pt>
                <c:pt idx="6">
                  <c:v>1.24E-2</c:v>
                </c:pt>
                <c:pt idx="7">
                  <c:v>1.2200000000000001E-2</c:v>
                </c:pt>
                <c:pt idx="8">
                  <c:v>1.2800000000000001E-2</c:v>
                </c:pt>
                <c:pt idx="9">
                  <c:v>1.26E-2</c:v>
                </c:pt>
                <c:pt idx="10">
                  <c:v>1.2999999999999999E-2</c:v>
                </c:pt>
                <c:pt idx="11">
                  <c:v>1.4E-2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31-9B40-A87D-9FA3935EC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0378127"/>
        <c:axId val="990548207"/>
      </c:lineChart>
      <c:dateAx>
        <c:axId val="990378127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548207"/>
        <c:crosses val="autoZero"/>
        <c:auto val="1"/>
        <c:lblOffset val="100"/>
        <c:baseTimeUnit val="months"/>
      </c:dateAx>
      <c:valAx>
        <c:axId val="990548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37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30966044498675"/>
          <c:y val="0.91431287018326246"/>
          <c:w val="0.51380679110026506"/>
          <c:h val="8.56871298167375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0.0783</cdr:x>
      <cdr:y>0.17326</cdr:y>
    </cdr:from>
    <cdr:to>
      <cdr:x>0.78506</cdr:x>
      <cdr:y>0.72555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6FDDCC6-2472-A119-B57F-9D91A2E2D4A0}"/>
            </a:ext>
          </a:extLst>
        </cdr:cNvPr>
        <cdr:cNvSpPr/>
      </cdr:nvSpPr>
      <cdr:spPr>
        <a:xfrm xmlns:a="http://schemas.openxmlformats.org/drawingml/2006/main">
          <a:off x="410690" y="682261"/>
          <a:ext cx="3707027" cy="2174790"/>
        </a:xfrm>
        <a:prstGeom xmlns:a="http://schemas.openxmlformats.org/drawingml/2006/main" prst="rect">
          <a:avLst/>
        </a:prstGeom>
        <a:solidFill xmlns:a="http://schemas.openxmlformats.org/drawingml/2006/main">
          <a:srgbClr val="FFC000">
            <a:alpha val="43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pPr algn="ctr"/>
          <a:r>
            <a:rPr lang="en-US" dirty="0">
              <a:solidFill>
                <a:schemeClr val="accent1"/>
              </a:solidFill>
            </a:rPr>
            <a:t>Pre Musk </a:t>
          </a:r>
        </a:p>
      </cdr:txBody>
    </cdr:sp>
  </cdr:relSizeAnchor>
  <cdr:relSizeAnchor xmlns:cdr="http://schemas.openxmlformats.org/drawingml/2006/chartDrawing">
    <cdr:from>
      <cdr:x>0.78506</cdr:x>
      <cdr:y>0.17326</cdr:y>
    </cdr:from>
    <cdr:to>
      <cdr:x>0.97379</cdr:x>
      <cdr:y>0.72555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FF3E6559-C08C-59C8-A8E8-B35539324433}"/>
            </a:ext>
          </a:extLst>
        </cdr:cNvPr>
        <cdr:cNvSpPr/>
      </cdr:nvSpPr>
      <cdr:spPr>
        <a:xfrm xmlns:a="http://schemas.openxmlformats.org/drawingml/2006/main">
          <a:off x="4117717" y="682261"/>
          <a:ext cx="989913" cy="217479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43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r>
            <a:rPr lang="en-US" dirty="0"/>
            <a:t>	</a:t>
          </a:r>
        </a:p>
        <a:p xmlns:a="http://schemas.openxmlformats.org/drawingml/2006/main">
          <a:endParaRPr lang="en-US" dirty="0"/>
        </a:p>
        <a:p xmlns:a="http://schemas.openxmlformats.org/drawingml/2006/main">
          <a:pPr algn="r"/>
          <a:r>
            <a:rPr lang="en-US" dirty="0"/>
            <a:t>Post Musk take over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7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50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8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wardsdatascience.com/how-to-create-your-own-hate-tweet-detector-704508c34cd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hate speech on twitter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780B92-B9B2-46D0-36A6-699296F2D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959E-1593-7D0F-A16C-795066BB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8F3E-8C9E-45BB-DD87-477CB131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Elon Musk took over twitter on the 27</a:t>
            </a:r>
            <a:r>
              <a:rPr lang="en-US" baseline="30000" dirty="0"/>
              <a:t>th</a:t>
            </a:r>
            <a:r>
              <a:rPr lang="en-US" dirty="0"/>
              <a:t> October 2022</a:t>
            </a:r>
          </a:p>
          <a:p>
            <a:r>
              <a:rPr lang="en-US" dirty="0"/>
              <a:t>He has fired half the workforce, further staff have quit following demands to be ‘hardcore’ and he has visions for the company to allow greater free speech</a:t>
            </a:r>
          </a:p>
          <a:p>
            <a:r>
              <a:rPr lang="en-US" dirty="0"/>
              <a:t>Since his take over he has claimed that: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C54D5-4AE1-A013-19DC-748C6AB0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07" y="3987456"/>
            <a:ext cx="4533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2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C1B4-BB42-53C2-C36F-C0228A32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claim is not backed up by external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161FA7-32EA-D4F2-327F-9C60033C6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692" y="2093976"/>
            <a:ext cx="6166615" cy="44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6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9DD7-D47E-E9B4-FB36-33147BB7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3F00-80C2-5664-2B1D-99E04C69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21408"/>
            <a:ext cx="2613454" cy="4050792"/>
          </a:xfrm>
        </p:spPr>
        <p:txBody>
          <a:bodyPr/>
          <a:lstStyle/>
          <a:p>
            <a:r>
              <a:rPr lang="en-US" dirty="0"/>
              <a:t>Development of a model that detects hate speech on twitter</a:t>
            </a:r>
          </a:p>
          <a:p>
            <a:r>
              <a:rPr lang="en-US" dirty="0"/>
              <a:t>Adaptation of this model for other platforms</a:t>
            </a:r>
          </a:p>
          <a:p>
            <a:r>
              <a:rPr lang="en-US" dirty="0"/>
              <a:t>Comparison of change in hate speech detection over the same time period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5C02F2-2FC5-9BC6-62EF-BE0B67879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039931"/>
              </p:ext>
            </p:extLst>
          </p:nvPr>
        </p:nvGraphicFramePr>
        <p:xfrm>
          <a:off x="3697931" y="2661027"/>
          <a:ext cx="5245100" cy="393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92B173-51E0-ED20-C67D-47462FD660D3}"/>
              </a:ext>
            </a:extLst>
          </p:cNvPr>
          <p:cNvSpPr txBox="1"/>
          <p:nvPr/>
        </p:nvSpPr>
        <p:spPr>
          <a:xfrm>
            <a:off x="4099181" y="1645364"/>
            <a:ext cx="469883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Hate speech definition:</a:t>
            </a:r>
          </a:p>
          <a:p>
            <a:r>
              <a:rPr lang="en-GB" sz="1400" dirty="0"/>
              <a:t>Offensive discourse targeting a group or an individual based on inherent characteristics (such as race, religion or gender)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848B-EC67-5197-695B-1DF84835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350B-6BDB-0E08-4571-D90ABCE6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hate speech coming from?</a:t>
            </a:r>
          </a:p>
          <a:p>
            <a:r>
              <a:rPr lang="en-US" dirty="0"/>
              <a:t>Has the spike observed been sustained?</a:t>
            </a:r>
          </a:p>
          <a:p>
            <a:r>
              <a:rPr lang="en-US" dirty="0"/>
              <a:t>What kind of hate speech is being used on the different platforms? How does this differ by platform?</a:t>
            </a:r>
          </a:p>
          <a:p>
            <a:r>
              <a:rPr lang="en-US" dirty="0"/>
              <a:t>How accurate is the model in comparison with other models out there?</a:t>
            </a:r>
          </a:p>
        </p:txBody>
      </p:sp>
    </p:spTree>
    <p:extLst>
      <p:ext uri="{BB962C8B-B14F-4D97-AF65-F5344CB8AC3E}">
        <p14:creationId xmlns:p14="http://schemas.microsoft.com/office/powerpoint/2010/main" val="173314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D811-1627-1C41-7A98-1AFFBCD7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FB31-DBD2-1F70-D293-29074D12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8806"/>
            <a:ext cx="4935399" cy="40507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Sourced a training dataset from </a:t>
            </a:r>
            <a:r>
              <a:rPr lang="en-US" dirty="0" err="1"/>
              <a:t>hatespeechdata.com</a:t>
            </a:r>
            <a:r>
              <a:rPr lang="en-US" dirty="0"/>
              <a:t> with advice from: </a:t>
            </a:r>
            <a:r>
              <a:rPr lang="en-US" dirty="0">
                <a:hlinkClick r:id="rId2"/>
              </a:rPr>
              <a:t>https://towardsdatascience.com/how-to-create-your-own-hate-tweet-detector-704508c34cd0</a:t>
            </a:r>
            <a:endParaRPr lang="en-US" dirty="0"/>
          </a:p>
          <a:p>
            <a:endParaRPr lang="en-US" dirty="0"/>
          </a:p>
          <a:p>
            <a:pPr marL="319088" indent="-319088">
              <a:buFont typeface="+mj-lt"/>
              <a:buAutoNum type="arabicPeriod"/>
            </a:pPr>
            <a:r>
              <a:rPr lang="en-GB" dirty="0"/>
              <a:t>Hateful Symbols or Hateful People? Predictive Features for Hate Speech Detection on Twitter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Waseem and </a:t>
            </a:r>
            <a:r>
              <a:rPr lang="en-US" dirty="0" err="1"/>
              <a:t>Hovy</a:t>
            </a:r>
            <a:r>
              <a:rPr lang="en-US" dirty="0"/>
              <a:t> annotated 16k tweets themselves, with verification from a female gender studies student</a:t>
            </a:r>
          </a:p>
          <a:p>
            <a:pPr marL="269875" indent="-269875">
              <a:buFont typeface="+mj-lt"/>
              <a:buAutoNum type="arabicPeriod"/>
            </a:pPr>
            <a:r>
              <a:rPr lang="en-GB" dirty="0"/>
              <a:t>Large Scale Crowdsourcing and Characterization of Twitter Abusive </a:t>
            </a:r>
            <a:r>
              <a:rPr lang="en-GB" dirty="0" err="1"/>
              <a:t>Behavior</a:t>
            </a:r>
            <a:endParaRPr lang="en-GB" dirty="0"/>
          </a:p>
          <a:p>
            <a:pPr lvl="1"/>
            <a:r>
              <a:rPr lang="en-GB" dirty="0"/>
              <a:t>Crowdsourcing annotation, up to 20 per tweet</a:t>
            </a:r>
          </a:p>
          <a:p>
            <a:pPr marL="269875" indent="-269875">
              <a:buFont typeface="+mj-lt"/>
              <a:buAutoNum type="arabicPeriod"/>
            </a:pPr>
            <a:r>
              <a:rPr lang="en-GB" dirty="0"/>
              <a:t>Hate Speech and Offensive Content Identification in Indo-European Languages</a:t>
            </a:r>
          </a:p>
          <a:p>
            <a:pPr lvl="1"/>
            <a:r>
              <a:rPr lang="en-GB" dirty="0"/>
              <a:t>A variety of tasks mostly LSTM networks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70591-4438-EA10-C88A-3FF29EA2D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199" y="1471003"/>
            <a:ext cx="3522801" cy="47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D811-1627-1C41-7A98-1AFFBCD7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tools and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FB31-DBD2-1F70-D293-29074D12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model using:</a:t>
            </a:r>
          </a:p>
          <a:p>
            <a:pPr lvl="1"/>
            <a:r>
              <a:rPr lang="en-US" dirty="0"/>
              <a:t>NLTK – Natural Language Toolkit</a:t>
            </a:r>
          </a:p>
          <a:p>
            <a:pPr lvl="1"/>
            <a:r>
              <a:rPr lang="en-US" dirty="0"/>
              <a:t>ANN – Aim to use neural networks to create a model, but will compare to logistic regression and other ways to classify data</a:t>
            </a:r>
          </a:p>
          <a:p>
            <a:pPr lvl="1"/>
            <a:endParaRPr lang="en-US" dirty="0"/>
          </a:p>
          <a:p>
            <a:r>
              <a:rPr lang="en-US" dirty="0"/>
              <a:t>Run the tools on a sample of data from twitter and reddit between 1</a:t>
            </a:r>
            <a:r>
              <a:rPr lang="en-US" baseline="30000" dirty="0"/>
              <a:t>st</a:t>
            </a:r>
            <a:r>
              <a:rPr lang="en-US" dirty="0"/>
              <a:t> August 2022 and 1</a:t>
            </a:r>
            <a:r>
              <a:rPr lang="en-US" baseline="30000" dirty="0"/>
              <a:t>st</a:t>
            </a:r>
            <a:r>
              <a:rPr lang="en-US" dirty="0"/>
              <a:t> December 2022</a:t>
            </a:r>
          </a:p>
        </p:txBody>
      </p:sp>
    </p:spTree>
    <p:extLst>
      <p:ext uri="{BB962C8B-B14F-4D97-AF65-F5344CB8AC3E}">
        <p14:creationId xmlns:p14="http://schemas.microsoft.com/office/powerpoint/2010/main" val="2745043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{06DE99A9-A3F5-3D49-A3AF-C219F050FCD5}tf10001070_mac</Template>
  <TotalTime>6517</TotalTime>
  <Words>339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hate speech on twitter</vt:lpstr>
      <vt:lpstr>What’s the problem?</vt:lpstr>
      <vt:lpstr>This claim is not backed up by external analysis</vt:lpstr>
      <vt:lpstr>Proposed Analysis</vt:lpstr>
      <vt:lpstr>Further analysis</vt:lpstr>
      <vt:lpstr>Choice of training data</vt:lpstr>
      <vt:lpstr>What kind of tools and packages?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Rebecca Harrison</cp:lastModifiedBy>
  <cp:revision>13</cp:revision>
  <dcterms:created xsi:type="dcterms:W3CDTF">2013-01-27T09:14:16Z</dcterms:created>
  <dcterms:modified xsi:type="dcterms:W3CDTF">2022-12-22T09:36:32Z</dcterms:modified>
  <cp:category/>
</cp:coreProperties>
</file>