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3" r:id="rId4"/>
    <p:sldId id="270" r:id="rId5"/>
    <p:sldId id="262" r:id="rId6"/>
    <p:sldId id="258" r:id="rId7"/>
    <p:sldId id="259" r:id="rId8"/>
    <p:sldId id="260" r:id="rId9"/>
    <p:sldId id="261" r:id="rId10"/>
    <p:sldId id="269"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p:scale>
          <a:sx n="87" d="100"/>
          <a:sy n="87" d="100"/>
        </p:scale>
        <p:origin x="-9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F2D07B-6F83-4A43-816B-0785060094A7}" type="datetimeFigureOut">
              <a:rPr lang="en-US" smtClean="0"/>
              <a:t>4/1/2022</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A9FA8-C790-40C3-8082-8F6B6F413289}" type="slidenum">
              <a:rPr lang="en-US" smtClean="0"/>
              <a:t>‹#›</a:t>
            </a:fld>
            <a:endParaRPr lang="en-US"/>
          </a:p>
        </p:txBody>
      </p:sp>
    </p:spTree>
    <p:extLst>
      <p:ext uri="{BB962C8B-B14F-4D97-AF65-F5344CB8AC3E}">
        <p14:creationId xmlns:p14="http://schemas.microsoft.com/office/powerpoint/2010/main" val="85480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BC3B6BE-4225-4585-8048-9E6822F40E2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8B29238-4828-4B73-B890-CAFDBAADA64C}"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0B05EF4-C7FD-403E-9BB5-ED3EB5BADC80}"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E26752D-AE9E-46B9-B8EF-23A7BB31B328}"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FF80DD4-29D6-4F7B-98EE-053201747008}"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4/1/2022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4/1/2022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516618"/>
          </a:xfrm>
        </p:spPr>
        <p:txBody>
          <a:bodyPr>
            <a:normAutofit fontScale="90000"/>
          </a:bodyPr>
          <a:lstStyle/>
          <a:p>
            <a:r>
              <a:rPr lang="en-US" b="1" dirty="0">
                <a:solidFill>
                  <a:srgbClr val="FF0000"/>
                </a:solidFill>
              </a:rPr>
              <a:t>Distributed File Systems and Name Services</a:t>
            </a:r>
          </a:p>
        </p:txBody>
      </p:sp>
      <p:sp>
        <p:nvSpPr>
          <p:cNvPr id="5" name="Content Placeholder 4"/>
          <p:cNvSpPr>
            <a:spLocks noGrp="1"/>
          </p:cNvSpPr>
          <p:nvPr>
            <p:ph idx="1"/>
          </p:nvPr>
        </p:nvSpPr>
        <p:spPr>
          <a:xfrm>
            <a:off x="217713" y="870857"/>
            <a:ext cx="11789229" cy="5812972"/>
          </a:xfrm>
        </p:spPr>
        <p:txBody>
          <a:bodyPr>
            <a:normAutofit/>
          </a:bodyPr>
          <a:lstStyle/>
          <a:p>
            <a:pPr marL="0" indent="0">
              <a:buNone/>
            </a:pPr>
            <a:r>
              <a:rPr lang="en-US" sz="2600" dirty="0" smtClean="0"/>
              <a:t>6.1 Introduction </a:t>
            </a:r>
            <a:r>
              <a:rPr lang="en-US" sz="2600" dirty="0"/>
              <a:t>and features of DFS, </a:t>
            </a:r>
            <a:endParaRPr lang="en-US" sz="2600" dirty="0" smtClean="0"/>
          </a:p>
          <a:p>
            <a:pPr marL="0" indent="0">
              <a:buNone/>
            </a:pPr>
            <a:r>
              <a:rPr lang="en-US" sz="2600" dirty="0" smtClean="0"/>
              <a:t>       File </a:t>
            </a:r>
            <a:r>
              <a:rPr lang="en-US" sz="2600" dirty="0"/>
              <a:t>models, File Accessing models,</a:t>
            </a:r>
          </a:p>
          <a:p>
            <a:pPr marL="0" indent="0">
              <a:buNone/>
            </a:pPr>
            <a:r>
              <a:rPr lang="en-US" sz="2600" dirty="0" smtClean="0"/>
              <a:t>File-Caching </a:t>
            </a:r>
            <a:r>
              <a:rPr lang="en-US" sz="2600" dirty="0"/>
              <a:t>Schemes, File Replication, </a:t>
            </a:r>
          </a:p>
          <a:p>
            <a:pPr marL="0" indent="0">
              <a:buNone/>
            </a:pPr>
            <a:r>
              <a:rPr lang="en-US" sz="2600" dirty="0" smtClean="0"/>
              <a:t> Case </a:t>
            </a:r>
            <a:r>
              <a:rPr lang="en-US" sz="2600" dirty="0"/>
              <a:t>Study</a:t>
            </a:r>
            <a:r>
              <a:rPr lang="en-US" sz="2600" dirty="0" smtClean="0"/>
              <a:t>:   Distributed File Systems </a:t>
            </a:r>
            <a:r>
              <a:rPr lang="en-US" sz="2600" dirty="0"/>
              <a:t>(DSF), </a:t>
            </a:r>
            <a:endParaRPr lang="en-US" sz="2600" dirty="0" smtClean="0"/>
          </a:p>
          <a:p>
            <a:pPr marL="0" indent="0">
              <a:buNone/>
            </a:pPr>
            <a:r>
              <a:rPr lang="en-US" sz="2600" dirty="0" smtClean="0"/>
              <a:t>                              Network </a:t>
            </a:r>
            <a:r>
              <a:rPr lang="en-US" sz="2600" dirty="0"/>
              <a:t>File System (NFS), </a:t>
            </a:r>
            <a:r>
              <a:rPr lang="en-US" sz="2600" dirty="0" smtClean="0"/>
              <a:t>             </a:t>
            </a:r>
          </a:p>
          <a:p>
            <a:pPr marL="0" indent="0">
              <a:buNone/>
            </a:pPr>
            <a:r>
              <a:rPr lang="en-US" sz="2600" dirty="0" smtClean="0"/>
              <a:t>                              Andrew </a:t>
            </a:r>
            <a:r>
              <a:rPr lang="en-US" sz="2600" dirty="0"/>
              <a:t>File System (AFS)</a:t>
            </a:r>
          </a:p>
          <a:p>
            <a:pPr marL="0" indent="0">
              <a:buNone/>
            </a:pPr>
            <a:r>
              <a:rPr lang="en-US" sz="2600" dirty="0"/>
              <a:t>6.2 Introduction to Name services and Domain Name System, </a:t>
            </a:r>
            <a:r>
              <a:rPr lang="en-US" sz="2600" dirty="0" smtClean="0"/>
              <a:t>Directory Services</a:t>
            </a:r>
            <a:r>
              <a:rPr lang="en-US" sz="2600" dirty="0"/>
              <a:t>, </a:t>
            </a:r>
            <a:endParaRPr lang="en-US" sz="2600" dirty="0" smtClean="0"/>
          </a:p>
          <a:p>
            <a:pPr marL="0" indent="0">
              <a:buNone/>
            </a:pPr>
            <a:r>
              <a:rPr lang="en-US" sz="2600" dirty="0" smtClean="0"/>
              <a:t>Case </a:t>
            </a:r>
            <a:r>
              <a:rPr lang="en-US" sz="2600" dirty="0"/>
              <a:t>Study: The Global Name Service, </a:t>
            </a:r>
            <a:endParaRPr lang="en-US" sz="2600" dirty="0" smtClean="0"/>
          </a:p>
          <a:p>
            <a:pPr marL="0" indent="0">
              <a:buNone/>
            </a:pPr>
            <a:r>
              <a:rPr lang="en-US" sz="2600" dirty="0" smtClean="0"/>
              <a:t>                      The </a:t>
            </a:r>
            <a:r>
              <a:rPr lang="en-US" sz="2600" dirty="0"/>
              <a:t>X.500 </a:t>
            </a:r>
            <a:r>
              <a:rPr lang="en-US" sz="2600" dirty="0" smtClean="0"/>
              <a:t>Directory Service</a:t>
            </a:r>
            <a:endParaRPr lang="en-US" sz="2600" dirty="0"/>
          </a:p>
          <a:p>
            <a:pPr marL="0" indent="0">
              <a:buNone/>
            </a:pPr>
            <a:r>
              <a:rPr lang="en-US" sz="2600" dirty="0"/>
              <a:t>6.3 Designing Distributed Systems: Google Case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2818"/>
          </a:xfrm>
        </p:spPr>
        <p:txBody>
          <a:bodyPr>
            <a:normAutofit fontScale="90000"/>
          </a:bodyPr>
          <a:lstStyle/>
          <a:p>
            <a:r>
              <a:rPr lang="en-US" b="1" dirty="0">
                <a:solidFill>
                  <a:srgbClr val="FF0000"/>
                </a:solidFill>
              </a:rPr>
              <a:t>Mutable and immutable files </a:t>
            </a:r>
            <a:r>
              <a:rPr lang="en-US" b="1" dirty="0" smtClean="0">
                <a:solidFill>
                  <a:srgbClr val="FF0000"/>
                </a:solidFill>
              </a:rPr>
              <a:t> Models</a:t>
            </a:r>
            <a:r>
              <a:rPr lang="en-US" b="1" dirty="0">
                <a:solidFill>
                  <a:srgbClr val="FF0000"/>
                </a:solidFill>
              </a:rPr>
              <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555171" y="772886"/>
            <a:ext cx="10798629" cy="5404077"/>
          </a:xfrm>
        </p:spPr>
        <p:txBody>
          <a:bodyPr/>
          <a:lstStyle/>
          <a:p>
            <a:r>
              <a:rPr lang="en-US" dirty="0" smtClean="0"/>
              <a:t>Based </a:t>
            </a:r>
            <a:r>
              <a:rPr lang="en-US" dirty="0"/>
              <a:t>on the modifiability criteria, files are of two types, mutable and immutable. </a:t>
            </a:r>
            <a:endParaRPr lang="en-US" dirty="0" smtClean="0"/>
          </a:p>
          <a:p>
            <a:r>
              <a:rPr lang="en-US" dirty="0" smtClean="0"/>
              <a:t>Most </a:t>
            </a:r>
            <a:r>
              <a:rPr lang="en-US" dirty="0"/>
              <a:t>existing operating systems use the </a:t>
            </a:r>
            <a:r>
              <a:rPr lang="en-US" b="1" dirty="0">
                <a:solidFill>
                  <a:srgbClr val="FF0000"/>
                </a:solidFill>
              </a:rPr>
              <a:t>mutable file model</a:t>
            </a:r>
            <a:r>
              <a:rPr lang="en-US" dirty="0"/>
              <a:t>. An update performed on a file overwrites its old contents to produce the new contents. </a:t>
            </a:r>
          </a:p>
          <a:p>
            <a:r>
              <a:rPr lang="en-US" dirty="0"/>
              <a:t>In the </a:t>
            </a:r>
            <a:r>
              <a:rPr lang="en-US" b="1" dirty="0">
                <a:solidFill>
                  <a:srgbClr val="FF0000"/>
                </a:solidFill>
              </a:rPr>
              <a:t>immutable model</a:t>
            </a:r>
            <a:r>
              <a:rPr lang="en-US" dirty="0"/>
              <a:t>, rather than updating the same file, a new version of the file is created each time a change is made to the file contents and the old version is retained unchanged. The problems in this model are increased use of disk space and increased disk activity. </a:t>
            </a:r>
          </a:p>
        </p:txBody>
      </p:sp>
    </p:spTree>
    <p:extLst>
      <p:ext uri="{BB962C8B-B14F-4D97-AF65-F5344CB8AC3E}">
        <p14:creationId xmlns:p14="http://schemas.microsoft.com/office/powerpoint/2010/main" val="281699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104"/>
          </a:xfrm>
        </p:spPr>
        <p:txBody>
          <a:bodyPr>
            <a:normAutofit fontScale="90000"/>
          </a:bodyPr>
          <a:lstStyle/>
          <a:p>
            <a:r>
              <a:rPr lang="en-US" b="1" dirty="0" smtClean="0">
                <a:solidFill>
                  <a:srgbClr val="FF0000"/>
                </a:solidFill>
              </a:rPr>
              <a:t>File Accessing Models</a:t>
            </a:r>
            <a:endParaRPr lang="en-US" b="1" dirty="0">
              <a:solidFill>
                <a:srgbClr val="FF0000"/>
              </a:solidFill>
            </a:endParaRPr>
          </a:p>
        </p:txBody>
      </p:sp>
      <p:sp>
        <p:nvSpPr>
          <p:cNvPr id="3" name="Content Placeholder 2"/>
          <p:cNvSpPr>
            <a:spLocks noGrp="1"/>
          </p:cNvSpPr>
          <p:nvPr>
            <p:ph idx="1"/>
          </p:nvPr>
        </p:nvSpPr>
        <p:spPr>
          <a:xfrm>
            <a:off x="228600" y="772886"/>
            <a:ext cx="11125200" cy="5404077"/>
          </a:xfrm>
        </p:spPr>
        <p:txBody>
          <a:bodyPr>
            <a:normAutofit/>
          </a:bodyPr>
          <a:lstStyle/>
          <a:p>
            <a:r>
              <a:rPr lang="en-US" dirty="0"/>
              <a:t>The specific client's request for accessing a particular file is serviced on the basis of the file accessing model used by the distributed file system.</a:t>
            </a:r>
          </a:p>
          <a:p>
            <a:r>
              <a:rPr lang="en-US" dirty="0"/>
              <a:t>The file accessing model basically depends on 1 ) </a:t>
            </a:r>
            <a:r>
              <a:rPr lang="en-US" dirty="0">
                <a:solidFill>
                  <a:srgbClr val="FF0000"/>
                </a:solidFill>
              </a:rPr>
              <a:t>the unit of data access </a:t>
            </a:r>
            <a:r>
              <a:rPr lang="en-US" dirty="0"/>
              <a:t>and 2 ) </a:t>
            </a:r>
            <a:r>
              <a:rPr lang="en-US" dirty="0">
                <a:solidFill>
                  <a:srgbClr val="FF0000"/>
                </a:solidFill>
              </a:rPr>
              <a:t>the method used for accessing remote files</a:t>
            </a:r>
            <a:r>
              <a:rPr lang="en-US" dirty="0"/>
              <a:t>.</a:t>
            </a:r>
          </a:p>
          <a:p>
            <a:r>
              <a:rPr lang="en-US" dirty="0"/>
              <a:t>On the basis of the unit of data access, following file access models might be used in order to access the specific file.</a:t>
            </a:r>
          </a:p>
          <a:p>
            <a:r>
              <a:rPr lang="en-US" dirty="0">
                <a:solidFill>
                  <a:srgbClr val="FF0000"/>
                </a:solidFill>
              </a:rPr>
              <a:t>File-level transfer model</a:t>
            </a:r>
          </a:p>
          <a:p>
            <a:r>
              <a:rPr lang="en-US" dirty="0">
                <a:solidFill>
                  <a:srgbClr val="FF0000"/>
                </a:solidFill>
              </a:rPr>
              <a:t>Block-level transfer model</a:t>
            </a:r>
          </a:p>
          <a:p>
            <a:r>
              <a:rPr lang="en-US" dirty="0">
                <a:solidFill>
                  <a:srgbClr val="FF0000"/>
                </a:solidFill>
              </a:rPr>
              <a:t>Byte-level transfer model</a:t>
            </a:r>
          </a:p>
          <a:p>
            <a:r>
              <a:rPr lang="en-US" dirty="0">
                <a:solidFill>
                  <a:srgbClr val="FF0000"/>
                </a:solidFill>
              </a:rPr>
              <a:t>Record-level transfer model</a:t>
            </a:r>
          </a:p>
          <a:p>
            <a:endParaRPr lang="en-US" dirty="0"/>
          </a:p>
        </p:txBody>
      </p:sp>
    </p:spTree>
    <p:extLst>
      <p:ext uri="{BB962C8B-B14F-4D97-AF65-F5344CB8AC3E}">
        <p14:creationId xmlns:p14="http://schemas.microsoft.com/office/powerpoint/2010/main" val="109667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143" y="195943"/>
            <a:ext cx="11081657" cy="5981020"/>
          </a:xfrm>
        </p:spPr>
        <p:txBody>
          <a:bodyPr>
            <a:normAutofit/>
          </a:bodyPr>
          <a:lstStyle/>
          <a:p>
            <a:r>
              <a:rPr lang="en-US" b="1" dirty="0" smtClean="0">
                <a:solidFill>
                  <a:srgbClr val="FF0000"/>
                </a:solidFill>
              </a:rPr>
              <a:t>1File-level </a:t>
            </a:r>
            <a:r>
              <a:rPr lang="en-US" b="1" dirty="0">
                <a:solidFill>
                  <a:srgbClr val="FF0000"/>
                </a:solidFill>
              </a:rPr>
              <a:t>transfer model:</a:t>
            </a:r>
            <a:r>
              <a:rPr lang="en-US" dirty="0">
                <a:solidFill>
                  <a:srgbClr val="FF0000"/>
                </a:solidFill>
              </a:rPr>
              <a:t> </a:t>
            </a:r>
            <a:r>
              <a:rPr lang="en-US" dirty="0"/>
              <a:t>In file-level transfer model, the complete file is moved while a particular operation necessitates the file data to be transmitted all the way through the distributed computing network amongst client and server. This model has better scalability and is efficient.</a:t>
            </a:r>
          </a:p>
          <a:p>
            <a:r>
              <a:rPr lang="en-US" b="1" dirty="0">
                <a:solidFill>
                  <a:srgbClr val="FF0000"/>
                </a:solidFill>
              </a:rPr>
              <a:t>2.Block-level transfer model:</a:t>
            </a:r>
            <a:r>
              <a:rPr lang="en-US" dirty="0"/>
              <a:t> In block-level transfer model, file data transfers through the network amongst client and a server is accomplished in units of file blocks. In short, the unit of data transfer in block-level transfer model is file blocks. The block-level transfer model might be used in distributed computing environment comprising several diskless workstations.</a:t>
            </a:r>
          </a:p>
          <a:p>
            <a:endParaRPr lang="en-US" dirty="0"/>
          </a:p>
        </p:txBody>
      </p:sp>
    </p:spTree>
    <p:extLst>
      <p:ext uri="{BB962C8B-B14F-4D97-AF65-F5344CB8AC3E}">
        <p14:creationId xmlns:p14="http://schemas.microsoft.com/office/powerpoint/2010/main" val="296575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143" y="206829"/>
            <a:ext cx="11560628" cy="6368142"/>
          </a:xfrm>
        </p:spPr>
        <p:txBody>
          <a:bodyPr>
            <a:normAutofit/>
          </a:bodyPr>
          <a:lstStyle/>
          <a:p>
            <a:r>
              <a:rPr lang="en-US" b="1" dirty="0" smtClean="0">
                <a:solidFill>
                  <a:srgbClr val="FF0000"/>
                </a:solidFill>
              </a:rPr>
              <a:t>3.Byte-level </a:t>
            </a:r>
            <a:r>
              <a:rPr lang="en-US" b="1" dirty="0">
                <a:solidFill>
                  <a:srgbClr val="FF0000"/>
                </a:solidFill>
              </a:rPr>
              <a:t>transfer model:</a:t>
            </a:r>
            <a:r>
              <a:rPr lang="en-US" dirty="0">
                <a:solidFill>
                  <a:srgbClr val="FF0000"/>
                </a:solidFill>
              </a:rPr>
              <a:t> </a:t>
            </a:r>
            <a:r>
              <a:rPr lang="en-US" dirty="0"/>
              <a:t>In byte-level transfer model, file data transfers the network amongst client and a server is accomplished in units of bytes. In short, the unit of data transfer in byte-level transfer model is bytes. The byte-level transfer model offers more flexibility in comparison to the other file transfer models since, it allows retrieval and storage of an arbitrary sequential </a:t>
            </a:r>
            <a:r>
              <a:rPr lang="en-US" dirty="0" smtClean="0"/>
              <a:t>sub range </a:t>
            </a:r>
            <a:r>
              <a:rPr lang="en-US" dirty="0"/>
              <a:t>of a file. The major disadvantage of byte-level transfer model is the trouble in cache management because of the variable-length data for different access requests.</a:t>
            </a:r>
          </a:p>
          <a:p>
            <a:r>
              <a:rPr lang="en-US" b="1" dirty="0">
                <a:solidFill>
                  <a:srgbClr val="FF0000"/>
                </a:solidFill>
              </a:rPr>
              <a:t>4.Record-level transfer model:</a:t>
            </a:r>
            <a:r>
              <a:rPr lang="en-US" dirty="0"/>
              <a:t> The record-level file transfer model might be used in the file models where the file contents are structured in the form of records. In record-level transfer model, file data transfers through the network amongst client and a server is accomplished in units of records. The unit of data transfer in record-level transfer model is record.</a:t>
            </a:r>
          </a:p>
          <a:p>
            <a:endParaRPr lang="en-US" dirty="0"/>
          </a:p>
        </p:txBody>
      </p:sp>
    </p:spTree>
    <p:extLst>
      <p:ext uri="{BB962C8B-B14F-4D97-AF65-F5344CB8AC3E}">
        <p14:creationId xmlns:p14="http://schemas.microsoft.com/office/powerpoint/2010/main" val="33089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379632"/>
          </a:xfrm>
          <a:prstGeom prst="rect">
            <a:avLst/>
          </a:prstGeom>
        </p:spPr>
        <p:txBody>
          <a:bodyPr>
            <a:normAutofit fontScale="90000"/>
          </a:bodyPr>
          <a:lstStyle/>
          <a:p>
            <a:r>
              <a:rPr lang="en-US" b="1" dirty="0">
                <a:solidFill>
                  <a:srgbClr val="FF0000"/>
                </a:solidFill>
              </a:rPr>
              <a:t>Distributed File System</a:t>
            </a:r>
          </a:p>
        </p:txBody>
      </p:sp>
      <p:sp>
        <p:nvSpPr>
          <p:cNvPr id="3" name="Content Placeholder 2"/>
          <p:cNvSpPr>
            <a:spLocks noGrp="1" noEditPoints="1"/>
          </p:cNvSpPr>
          <p:nvPr>
            <p:ph idx="1"/>
          </p:nvPr>
        </p:nvSpPr>
        <p:spPr>
          <a:xfrm>
            <a:off x="128752" y="879694"/>
            <a:ext cx="11803117" cy="5901614"/>
          </a:xfrm>
          <a:prstGeom prst="rect">
            <a:avLst/>
          </a:prstGeom>
        </p:spPr>
        <p:txBody>
          <a:bodyPr/>
          <a:lstStyle/>
          <a:p>
            <a:r>
              <a:rPr lang="en-US" dirty="0"/>
              <a:t>file storing on server ,deleting editing then to manage that file how server does ?</a:t>
            </a:r>
          </a:p>
          <a:p>
            <a:r>
              <a:rPr lang="en-US" dirty="0"/>
              <a:t>to manage file on server ...</a:t>
            </a:r>
            <a:r>
              <a:rPr lang="en-US" dirty="0" err="1"/>
              <a:t>dfs</a:t>
            </a:r>
            <a:r>
              <a:rPr lang="en-US" dirty="0"/>
              <a:t> does. it is client based application which gives permission to access and process  data which is stored on server .</a:t>
            </a:r>
          </a:p>
          <a:p>
            <a:r>
              <a:rPr lang="en-US" dirty="0"/>
              <a:t>when user access file on server then server send one copy of file to user .like </a:t>
            </a:r>
            <a:r>
              <a:rPr lang="en-US" dirty="0" err="1"/>
              <a:t>os</a:t>
            </a:r>
            <a:r>
              <a:rPr lang="en-US" dirty="0"/>
              <a:t> ,using file management system arranges </a:t>
            </a:r>
            <a:r>
              <a:rPr lang="en-US" dirty="0" err="1"/>
              <a:t>files.like</a:t>
            </a:r>
            <a:r>
              <a:rPr lang="en-US" dirty="0"/>
              <a:t> that DS to track files a uniform naming convention and mapping scheme uses. when client retrieves file from server ....</a:t>
            </a:r>
          </a:p>
          <a:p>
            <a:r>
              <a:rPr lang="en-US" dirty="0"/>
              <a:t>NFS</a:t>
            </a:r>
          </a:p>
          <a:p>
            <a:r>
              <a:rPr lang="en-US" dirty="0" err="1"/>
              <a:t>Hadoop</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913" y="283028"/>
            <a:ext cx="11332029" cy="6411685"/>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361950"/>
            <a:ext cx="7439025"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29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261257"/>
            <a:ext cx="11560629" cy="6466114"/>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234" y="1262062"/>
            <a:ext cx="9260183"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55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 y="315686"/>
            <a:ext cx="11680371" cy="6215743"/>
          </a:xfrm>
        </p:spPr>
        <p:txBody>
          <a:bodyPr>
            <a:normAutofit/>
          </a:bodyPr>
          <a:lstStyle/>
          <a:p>
            <a:pPr fontAlgn="base"/>
            <a:r>
              <a:rPr lang="en-US" dirty="0"/>
              <a:t>DFS allows multiple user to access or store the data.</a:t>
            </a:r>
          </a:p>
          <a:p>
            <a:pPr fontAlgn="base"/>
            <a:r>
              <a:rPr lang="en-US" dirty="0"/>
              <a:t>It allows the data to be share remotely.</a:t>
            </a:r>
          </a:p>
          <a:p>
            <a:pPr fontAlgn="base"/>
            <a:r>
              <a:rPr lang="en-US" dirty="0"/>
              <a:t>It improved the availability of file, access time, and network efficiency.</a:t>
            </a:r>
          </a:p>
          <a:p>
            <a:pPr fontAlgn="base"/>
            <a:r>
              <a:rPr lang="en-US" dirty="0"/>
              <a:t>Improved the capacity to change the size of the data and also improves the ability to exchange the data.</a:t>
            </a:r>
          </a:p>
          <a:p>
            <a:pPr fontAlgn="base"/>
            <a:r>
              <a:rPr lang="en-US" dirty="0"/>
              <a:t>Distributed File System provides transparency of data even if server or disk </a:t>
            </a:r>
            <a:r>
              <a:rPr lang="en-US" dirty="0" smtClean="0"/>
              <a:t>fails</a:t>
            </a:r>
          </a:p>
          <a:p>
            <a:pPr fontAlgn="base"/>
            <a:r>
              <a:rPr lang="en-US" dirty="0"/>
              <a:t>A distributed system is composed of several servers connected via a computer network - like </a:t>
            </a:r>
            <a:r>
              <a:rPr lang="en-US" dirty="0" err="1"/>
              <a:t>ethernet</a:t>
            </a:r>
            <a:r>
              <a:rPr lang="en-US" dirty="0"/>
              <a:t> or the </a:t>
            </a:r>
            <a:r>
              <a:rPr lang="en-US" dirty="0" smtClean="0"/>
              <a:t>internet</a:t>
            </a:r>
          </a:p>
          <a:p>
            <a:pPr fontAlgn="base"/>
            <a:r>
              <a:rPr lang="en-US" dirty="0"/>
              <a:t>DFS (distributed file system), as the name suggests, is a file system that is distributed across multiple file servers or multiple </a:t>
            </a:r>
            <a:r>
              <a:rPr lang="en-US" dirty="0" smtClean="0"/>
              <a:t>locations.</a:t>
            </a:r>
            <a:r>
              <a:rPr lang="en-US" dirty="0"/>
              <a:t> DFS's primary goal is to enable users of physically distributed systems to share resources and information through the </a:t>
            </a:r>
            <a:r>
              <a:rPr lang="en-US" b="1" dirty="0"/>
              <a:t>Common File System (CFS)</a:t>
            </a:r>
            <a:endParaRPr lang="en-US" dirty="0"/>
          </a:p>
          <a:p>
            <a:endParaRPr lang="en-US" dirty="0"/>
          </a:p>
        </p:txBody>
      </p:sp>
    </p:spTree>
    <p:extLst>
      <p:ext uri="{BB962C8B-B14F-4D97-AF65-F5344CB8AC3E}">
        <p14:creationId xmlns:p14="http://schemas.microsoft.com/office/powerpoint/2010/main" val="87741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102366"/>
            <a:ext cx="10515600" cy="497874"/>
          </a:xfrm>
          <a:prstGeom prst="rect">
            <a:avLst/>
          </a:prstGeom>
        </p:spPr>
        <p:txBody>
          <a:bodyPr>
            <a:normAutofit fontScale="90000"/>
          </a:bodyPr>
          <a:lstStyle/>
          <a:p>
            <a:r>
              <a:rPr lang="en-US" b="1" dirty="0">
                <a:solidFill>
                  <a:srgbClr val="FF0000"/>
                </a:solidFill>
              </a:rPr>
              <a:t>Desirable features of DFS </a:t>
            </a:r>
          </a:p>
        </p:txBody>
      </p:sp>
      <p:sp>
        <p:nvSpPr>
          <p:cNvPr id="3" name="Content Placeholder 2"/>
          <p:cNvSpPr>
            <a:spLocks noGrp="1" noEditPoints="1"/>
          </p:cNvSpPr>
          <p:nvPr>
            <p:ph idx="1"/>
          </p:nvPr>
        </p:nvSpPr>
        <p:spPr>
          <a:xfrm>
            <a:off x="155028" y="705343"/>
            <a:ext cx="11934496" cy="6338723"/>
          </a:xfrm>
          <a:prstGeom prst="rect">
            <a:avLst/>
          </a:prstGeom>
        </p:spPr>
        <p:txBody>
          <a:bodyPr>
            <a:normAutofit/>
          </a:bodyPr>
          <a:lstStyle/>
          <a:p>
            <a:r>
              <a:rPr lang="en-US" sz="2500" b="1" dirty="0">
                <a:solidFill>
                  <a:srgbClr val="FF0000"/>
                </a:solidFill>
              </a:rPr>
              <a:t>Transparency</a:t>
            </a:r>
            <a:r>
              <a:rPr lang="en-US" sz="2500" dirty="0"/>
              <a:t>: hide information from user</a:t>
            </a:r>
          </a:p>
          <a:p>
            <a:pPr marL="0" indent="0">
              <a:buNone/>
            </a:pPr>
            <a:r>
              <a:rPr lang="en-US" sz="2500" b="1" dirty="0" smtClean="0">
                <a:solidFill>
                  <a:srgbClr val="FF0000"/>
                </a:solidFill>
              </a:rPr>
              <a:t>      1)Structure Transparency</a:t>
            </a:r>
            <a:r>
              <a:rPr lang="en-US" sz="2500" dirty="0" smtClean="0"/>
              <a:t>: </a:t>
            </a:r>
            <a:r>
              <a:rPr lang="en-US" sz="2500" dirty="0"/>
              <a:t>user stores data on server . but behind multiple copies of user </a:t>
            </a:r>
            <a:r>
              <a:rPr lang="en-US" sz="2500" dirty="0" smtClean="0"/>
              <a:t>  data </a:t>
            </a:r>
            <a:r>
              <a:rPr lang="en-US" sz="2500" dirty="0"/>
              <a:t>created and these multiple copies stored on multiple servers.so user should </a:t>
            </a:r>
            <a:r>
              <a:rPr lang="en-US" sz="2500" dirty="0" smtClean="0"/>
              <a:t>not </a:t>
            </a:r>
            <a:r>
              <a:rPr lang="en-US" sz="2500" dirty="0"/>
              <a:t>get multiple copies of data created and stored on multiple(how many) servers </a:t>
            </a:r>
            <a:r>
              <a:rPr lang="en-US" sz="2500" dirty="0" smtClean="0"/>
              <a:t>and </a:t>
            </a:r>
            <a:r>
              <a:rPr lang="en-US" sz="2500" dirty="0"/>
              <a:t>their locations.</a:t>
            </a:r>
          </a:p>
          <a:p>
            <a:r>
              <a:rPr lang="en-US" sz="2500" dirty="0"/>
              <a:t>Clients should not know the number or locations of file servers or the storage devices instead it should look like a conventional file system (Centralize System)</a:t>
            </a:r>
          </a:p>
          <a:p>
            <a:pPr marL="0" indent="0">
              <a:buNone/>
            </a:pPr>
            <a:r>
              <a:rPr lang="en-US" sz="2500" b="1" dirty="0" smtClean="0">
                <a:solidFill>
                  <a:srgbClr val="FF0000"/>
                </a:solidFill>
              </a:rPr>
              <a:t>      2)Access </a:t>
            </a:r>
            <a:r>
              <a:rPr lang="en-US" sz="2500" b="1" dirty="0">
                <a:solidFill>
                  <a:srgbClr val="FF0000"/>
                </a:solidFill>
              </a:rPr>
              <a:t>Transparency</a:t>
            </a:r>
            <a:r>
              <a:rPr lang="en-US" sz="2500" dirty="0"/>
              <a:t>: local files stored inside </a:t>
            </a:r>
            <a:r>
              <a:rPr lang="en-US" sz="2500" dirty="0" smtClean="0"/>
              <a:t>computer. Remote </a:t>
            </a:r>
            <a:r>
              <a:rPr lang="en-US" sz="2500" dirty="0"/>
              <a:t>files store on </a:t>
            </a:r>
            <a:r>
              <a:rPr lang="en-US" sz="2500" dirty="0" smtClean="0"/>
              <a:t>server. With </a:t>
            </a:r>
            <a:r>
              <a:rPr lang="en-US" sz="2500" dirty="0"/>
              <a:t>ease user able to access files on local computer with same ease user able to access files on remote </a:t>
            </a:r>
            <a:r>
              <a:rPr lang="en-US" sz="2500" dirty="0" smtClean="0"/>
              <a:t>server. Local </a:t>
            </a:r>
            <a:r>
              <a:rPr lang="en-US" sz="2500" dirty="0"/>
              <a:t>and remote files should be accessible in the same way</a:t>
            </a:r>
          </a:p>
          <a:p>
            <a:pPr marL="0" indent="0">
              <a:buNone/>
            </a:pPr>
            <a:r>
              <a:rPr lang="en-US" sz="2500" b="1" dirty="0" smtClean="0">
                <a:solidFill>
                  <a:srgbClr val="FF0000"/>
                </a:solidFill>
              </a:rPr>
              <a:t>      3)Naming </a:t>
            </a:r>
            <a:r>
              <a:rPr lang="en-US" sz="2500" b="1" dirty="0">
                <a:solidFill>
                  <a:srgbClr val="FF0000"/>
                </a:solidFill>
              </a:rPr>
              <a:t>transparency</a:t>
            </a:r>
            <a:r>
              <a:rPr lang="en-US" sz="2500" dirty="0"/>
              <a:t>: when file moves from one computer to another computer ,name of file should not change.</a:t>
            </a:r>
          </a:p>
          <a:p>
            <a:pPr marL="0" indent="0">
              <a:buNone/>
            </a:pPr>
            <a:r>
              <a:rPr lang="en-US" sz="2500" b="1" dirty="0" smtClean="0">
                <a:solidFill>
                  <a:srgbClr val="FF0000"/>
                </a:solidFill>
              </a:rPr>
              <a:t>      4)Replication </a:t>
            </a:r>
            <a:r>
              <a:rPr lang="en-US" sz="2500" b="1" dirty="0" err="1" smtClean="0">
                <a:solidFill>
                  <a:srgbClr val="FF0000"/>
                </a:solidFill>
              </a:rPr>
              <a:t>Transparency</a:t>
            </a:r>
            <a:r>
              <a:rPr lang="en-US" sz="2500" dirty="0" err="1" smtClean="0"/>
              <a:t>:multiple</a:t>
            </a:r>
            <a:r>
              <a:rPr lang="en-US" sz="2500" dirty="0" smtClean="0"/>
              <a:t> </a:t>
            </a:r>
            <a:r>
              <a:rPr lang="en-US" sz="2500" dirty="0"/>
              <a:t>copies of user file created should not known to </a:t>
            </a:r>
            <a:r>
              <a:rPr lang="en-US" sz="2500" dirty="0" smtClean="0"/>
              <a:t>user and </a:t>
            </a:r>
            <a:r>
              <a:rPr lang="en-US" sz="2500" dirty="0"/>
              <a:t>on which </a:t>
            </a:r>
            <a:r>
              <a:rPr lang="en-US" sz="2500" dirty="0" smtClean="0"/>
              <a:t>locations. The </a:t>
            </a:r>
            <a:r>
              <a:rPr lang="en-US" sz="2500" dirty="0"/>
              <a:t>existence of multiple copies and their locations should be hidden from the clients</a:t>
            </a:r>
          </a:p>
          <a:p>
            <a:endParaRPr lang="en-US" sz="2500"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141890" y="196522"/>
            <a:ext cx="11829392" cy="6597924"/>
          </a:xfrm>
          <a:prstGeom prst="rect">
            <a:avLst/>
          </a:prstGeom>
        </p:spPr>
        <p:txBody>
          <a:bodyPr>
            <a:normAutofit/>
          </a:bodyPr>
          <a:lstStyle/>
          <a:p>
            <a:r>
              <a:rPr lang="en-US" b="1" dirty="0" err="1" smtClean="0">
                <a:solidFill>
                  <a:srgbClr val="FF0000"/>
                </a:solidFill>
              </a:rPr>
              <a:t>scalability</a:t>
            </a:r>
            <a:r>
              <a:rPr lang="en-US" dirty="0" err="1" smtClean="0"/>
              <a:t>:number</a:t>
            </a:r>
            <a:r>
              <a:rPr lang="en-US" dirty="0" smtClean="0"/>
              <a:t> </a:t>
            </a:r>
            <a:r>
              <a:rPr lang="en-US" dirty="0"/>
              <a:t>of users and </a:t>
            </a:r>
            <a:r>
              <a:rPr lang="en-US" dirty="0" smtClean="0"/>
              <a:t>nodes in </a:t>
            </a:r>
            <a:r>
              <a:rPr lang="en-US" dirty="0"/>
              <a:t>a network in DS should scale up . always </a:t>
            </a:r>
            <a:r>
              <a:rPr lang="en-US" dirty="0" smtClean="0"/>
              <a:t>increasing. A </a:t>
            </a:r>
            <a:r>
              <a:rPr lang="en-US" dirty="0"/>
              <a:t>good DFS should cope with an increase of nodes and not cause any disruption of service. Scalability also includes the system to withstand high service load, accommodate growth of users and integration of resources</a:t>
            </a:r>
            <a:r>
              <a:rPr lang="en-US" dirty="0" smtClean="0"/>
              <a:t>.</a:t>
            </a:r>
          </a:p>
          <a:p>
            <a:endParaRPr lang="en-US" dirty="0"/>
          </a:p>
          <a:p>
            <a:r>
              <a:rPr lang="en-US" b="1" dirty="0">
                <a:solidFill>
                  <a:srgbClr val="FF0000"/>
                </a:solidFill>
              </a:rPr>
              <a:t>High availability(replication)</a:t>
            </a:r>
            <a:r>
              <a:rPr lang="en-US" dirty="0"/>
              <a:t>: if any node fails or storage device crashed still DS will work like normal </a:t>
            </a:r>
            <a:r>
              <a:rPr lang="en-US" dirty="0" smtClean="0"/>
              <a:t>.</a:t>
            </a:r>
          </a:p>
          <a:p>
            <a:endParaRPr lang="en-US" dirty="0"/>
          </a:p>
          <a:p>
            <a:r>
              <a:rPr lang="en-US" b="1" dirty="0" err="1">
                <a:solidFill>
                  <a:srgbClr val="FF0000"/>
                </a:solidFill>
              </a:rPr>
              <a:t>HIgh</a:t>
            </a:r>
            <a:r>
              <a:rPr lang="en-US" b="1" dirty="0">
                <a:solidFill>
                  <a:srgbClr val="FF0000"/>
                </a:solidFill>
              </a:rPr>
              <a:t> </a:t>
            </a:r>
            <a:r>
              <a:rPr lang="en-US" b="1" dirty="0" smtClean="0">
                <a:solidFill>
                  <a:srgbClr val="FF0000"/>
                </a:solidFill>
              </a:rPr>
              <a:t>Reliability</a:t>
            </a:r>
            <a:r>
              <a:rPr lang="en-US" dirty="0" smtClean="0"/>
              <a:t>: probability </a:t>
            </a:r>
            <a:r>
              <a:rPr lang="en-US" dirty="0"/>
              <a:t>of </a:t>
            </a:r>
            <a:r>
              <a:rPr lang="en-US" dirty="0" smtClean="0"/>
              <a:t>losing/loosing </a:t>
            </a:r>
            <a:r>
              <a:rPr lang="en-US" dirty="0"/>
              <a:t>stored data .</a:t>
            </a:r>
            <a:r>
              <a:rPr lang="en-US" dirty="0" err="1"/>
              <a:t>sytem</a:t>
            </a:r>
            <a:r>
              <a:rPr lang="en-US" dirty="0"/>
              <a:t> automatically keeps backup copy of files which may corrupt or loose at time of failure. </a:t>
            </a:r>
            <a:endParaRPr lang="en-US" dirty="0" smtClean="0"/>
          </a:p>
          <a:p>
            <a:endParaRPr lang="en-US" dirty="0"/>
          </a:p>
          <a:p>
            <a:r>
              <a:rPr lang="en-US" b="1" dirty="0">
                <a:solidFill>
                  <a:srgbClr val="FF0000"/>
                </a:solidFill>
              </a:rPr>
              <a:t>Data Integrity</a:t>
            </a:r>
            <a:r>
              <a:rPr lang="en-US" dirty="0"/>
              <a:t>: since shared files used by multiple users so integrity of data within file should not affect.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168165" y="130831"/>
            <a:ext cx="11908221" cy="6727169"/>
          </a:xfrm>
          <a:prstGeom prst="rect">
            <a:avLst/>
          </a:prstGeom>
        </p:spPr>
        <p:txBody>
          <a:bodyPr/>
          <a:lstStyle/>
          <a:p>
            <a:r>
              <a:rPr lang="en-US" b="1" dirty="0">
                <a:solidFill>
                  <a:srgbClr val="FF0000"/>
                </a:solidFill>
              </a:rPr>
              <a:t>Security</a:t>
            </a:r>
            <a:r>
              <a:rPr lang="en-US" dirty="0"/>
              <a:t>: data protected from </a:t>
            </a:r>
            <a:r>
              <a:rPr lang="en-US" dirty="0" smtClean="0"/>
              <a:t>unauthorized </a:t>
            </a:r>
            <a:r>
              <a:rPr lang="en-US" dirty="0"/>
              <a:t>access using multiple security mechanism</a:t>
            </a:r>
          </a:p>
          <a:p>
            <a:r>
              <a:rPr lang="en-US" b="1" dirty="0">
                <a:solidFill>
                  <a:srgbClr val="FF0000"/>
                </a:solidFill>
              </a:rPr>
              <a:t>User </a:t>
            </a:r>
            <a:r>
              <a:rPr lang="en-US" b="1" dirty="0" err="1" smtClean="0">
                <a:solidFill>
                  <a:srgbClr val="FF0000"/>
                </a:solidFill>
              </a:rPr>
              <a:t>mobility</a:t>
            </a:r>
            <a:r>
              <a:rPr lang="en-US" dirty="0" err="1" smtClean="0"/>
              <a:t>:The</a:t>
            </a:r>
            <a:r>
              <a:rPr lang="en-US" dirty="0" smtClean="0"/>
              <a:t> </a:t>
            </a:r>
            <a:r>
              <a:rPr lang="en-US" dirty="0"/>
              <a:t>user should not be forced to work on a specific node but should have the flexibility to work on different nodes at different times. This can be achieved by automatically bringing the users environment to the node where the user logs in</a:t>
            </a:r>
          </a:p>
          <a:p>
            <a:r>
              <a:rPr lang="en-US" b="1" dirty="0">
                <a:solidFill>
                  <a:srgbClr val="FF0000"/>
                </a:solidFill>
              </a:rPr>
              <a:t>Heterogeneity</a:t>
            </a:r>
            <a:r>
              <a:rPr lang="en-US" dirty="0"/>
              <a:t>: different machines have different OS</a:t>
            </a:r>
            <a:r>
              <a:rPr lang="en-US" dirty="0" smtClean="0"/>
              <a:t>.</a:t>
            </a:r>
          </a:p>
          <a:p>
            <a:r>
              <a:rPr lang="en-US" b="1" dirty="0">
                <a:solidFill>
                  <a:srgbClr val="FF0000"/>
                </a:solidFill>
              </a:rPr>
              <a:t>performance</a:t>
            </a:r>
            <a:r>
              <a:rPr lang="en-US" dirty="0"/>
              <a:t>:</a:t>
            </a:r>
            <a:r>
              <a:rPr lang="en-US" sz="3200" dirty="0"/>
              <a:t> </a:t>
            </a:r>
            <a:r>
              <a:rPr lang="en-US" dirty="0"/>
              <a:t>performance should be same as centralized System</a:t>
            </a:r>
            <a:r>
              <a:rPr lang="en-US" sz="3200" dirty="0"/>
              <a:t>.</a:t>
            </a:r>
            <a:r>
              <a:rPr lang="en-US" dirty="0"/>
              <a:t> it is measured as the average amount of time needed to satisfy client requests, which includes CPU time plus the time for accessing secondary storage along with network access time</a:t>
            </a:r>
            <a:r>
              <a:rPr lang="en-US" dirty="0" smtClean="0"/>
              <a:t>.</a:t>
            </a:r>
          </a:p>
          <a:p>
            <a:r>
              <a:rPr lang="en-US" b="1" dirty="0">
                <a:solidFill>
                  <a:srgbClr val="FF0000"/>
                </a:solidFill>
              </a:rPr>
              <a:t>Fault tolerance</a:t>
            </a:r>
            <a:r>
              <a:rPr lang="en-US" dirty="0"/>
              <a:t>: continue to provide correct service in the presence of communication or server faults </a:t>
            </a:r>
          </a:p>
          <a:p>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2" y="365125"/>
            <a:ext cx="10472057" cy="385989"/>
          </a:xfrm>
        </p:spPr>
        <p:txBody>
          <a:bodyPr>
            <a:normAutofit fontScale="90000"/>
          </a:bodyPr>
          <a:lstStyle/>
          <a:p>
            <a:r>
              <a:rPr lang="en-US" b="1" dirty="0" smtClean="0">
                <a:solidFill>
                  <a:srgbClr val="FF0000"/>
                </a:solidFill>
              </a:rPr>
              <a:t>File Models in DFS </a:t>
            </a:r>
            <a:endParaRPr lang="en-US" b="1" dirty="0">
              <a:solidFill>
                <a:srgbClr val="FF0000"/>
              </a:solidFill>
            </a:endParaRPr>
          </a:p>
        </p:txBody>
      </p:sp>
      <p:sp>
        <p:nvSpPr>
          <p:cNvPr id="3" name="Content Placeholder 2"/>
          <p:cNvSpPr>
            <a:spLocks noGrp="1"/>
          </p:cNvSpPr>
          <p:nvPr>
            <p:ph idx="1"/>
          </p:nvPr>
        </p:nvSpPr>
        <p:spPr>
          <a:xfrm>
            <a:off x="119743" y="838200"/>
            <a:ext cx="12072257" cy="5932714"/>
          </a:xfrm>
        </p:spPr>
        <p:txBody>
          <a:bodyPr>
            <a:normAutofit lnSpcReduction="10000"/>
          </a:bodyPr>
          <a:lstStyle/>
          <a:p>
            <a:r>
              <a:rPr lang="en-US" dirty="0"/>
              <a:t>In the unstructured model, a file is an unstructured sequence of bytes. The interpretation of the meaning and structure of the data stored in the files is up to the application (e.g. UNIX and MSDOS). Most modern operating systems use the unstructured file model. </a:t>
            </a:r>
            <a:endParaRPr lang="en-US" dirty="0" smtClean="0"/>
          </a:p>
          <a:p>
            <a:r>
              <a:rPr lang="en-US" dirty="0"/>
              <a:t>Examples of unstructured data include text, video files, audio files, mobile activity, </a:t>
            </a:r>
            <a:r>
              <a:rPr lang="en-US" dirty="0" smtClean="0"/>
              <a:t>social </a:t>
            </a:r>
            <a:r>
              <a:rPr lang="en-US" dirty="0"/>
              <a:t>media posts, satellite imagery</a:t>
            </a:r>
            <a:r>
              <a:rPr lang="en-US" dirty="0" smtClean="0"/>
              <a:t>,– </a:t>
            </a:r>
            <a:r>
              <a:rPr lang="en-US" dirty="0"/>
              <a:t>the list goes on and on</a:t>
            </a:r>
            <a:r>
              <a:rPr lang="en-US" dirty="0" smtClean="0"/>
              <a:t>.</a:t>
            </a:r>
          </a:p>
          <a:p>
            <a:r>
              <a:rPr lang="en-US" dirty="0"/>
              <a:t>In structured files (rarely used now) a file appears to the file server as an ordered sequence of records. </a:t>
            </a:r>
            <a:endParaRPr lang="en-US" dirty="0" smtClean="0"/>
          </a:p>
          <a:p>
            <a:r>
              <a:rPr lang="en-US" dirty="0"/>
              <a:t>Examples of structured data include names, dates, addresses, credit card numbers, stock information</a:t>
            </a:r>
            <a:r>
              <a:rPr lang="en-US"/>
              <a:t>, </a:t>
            </a:r>
            <a:r>
              <a:rPr lang="en-US" smtClean="0"/>
              <a:t>geo-location</a:t>
            </a:r>
            <a:r>
              <a:rPr lang="en-US" dirty="0"/>
              <a:t>, and more.</a:t>
            </a:r>
          </a:p>
          <a:p>
            <a:r>
              <a:rPr lang="en-US" dirty="0"/>
              <a:t>Structured data is highly organized and easily understood by machine language. Those working within relational databases can input, search, and manipulate structured data relatively quickly using a relational database management system (RDBMS).</a:t>
            </a:r>
          </a:p>
          <a:p>
            <a:endParaRPr lang="en-US" dirty="0"/>
          </a:p>
        </p:txBody>
      </p:sp>
    </p:spTree>
    <p:extLst>
      <p:ext uri="{BB962C8B-B14F-4D97-AF65-F5344CB8AC3E}">
        <p14:creationId xmlns:p14="http://schemas.microsoft.com/office/powerpoint/2010/main" val="861489793"/>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998</Words>
  <Application>Microsoft Office PowerPoint</Application>
  <PresentationFormat>Custom</PresentationFormat>
  <Paragraphs>71</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vt:lpstr>
      <vt:lpstr>Distributed File Systems and Name Services</vt:lpstr>
      <vt:lpstr>Distributed File System</vt:lpstr>
      <vt:lpstr>PowerPoint Presentation</vt:lpstr>
      <vt:lpstr>PowerPoint Presentation</vt:lpstr>
      <vt:lpstr>PowerPoint Presentation</vt:lpstr>
      <vt:lpstr>Desirable features of DFS </vt:lpstr>
      <vt:lpstr>PowerPoint Presentation</vt:lpstr>
      <vt:lpstr>PowerPoint Presentation</vt:lpstr>
      <vt:lpstr>File Models in DFS </vt:lpstr>
      <vt:lpstr>Mutable and immutable files  Models </vt:lpstr>
      <vt:lpstr>File Accessing Models</vt:lpstr>
      <vt:lpstr>PowerPoint Presentation</vt:lpstr>
      <vt:lpstr>PowerPoint Presentation</vt:lpstr>
    </vt:vector>
  </TitlesOfParts>
  <Company>Mobile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bedi</dc:creator>
  <cp:lastModifiedBy>Windows User</cp:lastModifiedBy>
  <cp:revision>14</cp:revision>
  <dcterms:created xsi:type="dcterms:W3CDTF">2022-03-29T16:30:21Z</dcterms:created>
  <dcterms:modified xsi:type="dcterms:W3CDTF">2022-04-01T06:03:12Z</dcterms:modified>
</cp:coreProperties>
</file>