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6" r:id="rId3"/>
    <p:sldId id="257" r:id="rId4"/>
    <p:sldId id="272" r:id="rId5"/>
    <p:sldId id="258" r:id="rId6"/>
    <p:sldId id="260" r:id="rId7"/>
    <p:sldId id="261" r:id="rId8"/>
    <p:sldId id="262" r:id="rId9"/>
    <p:sldId id="263" r:id="rId10"/>
    <p:sldId id="269" r:id="rId11"/>
    <p:sldId id="265" r:id="rId12"/>
    <p:sldId id="267" r:id="rId13"/>
    <p:sldId id="268" r:id="rId14"/>
    <p:sldId id="273" r:id="rId15"/>
    <p:sldId id="27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6DD0A-2234-47B7-B69F-BBCED0887B9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34F67-68FA-4346-9088-B080C0FF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34F67-68FA-4346-9088-B080C0FF44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0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2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8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8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2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1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4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3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0EF01-5554-4C4A-9D73-A31B724A157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C570-64E3-45E3-8451-3B69D60966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9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Resource and Process 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334000"/>
          </a:xfrm>
        </p:spPr>
        <p:txBody>
          <a:bodyPr/>
          <a:lstStyle/>
          <a:p>
            <a:r>
              <a:rPr lang="en-US" dirty="0" smtClean="0"/>
              <a:t>Task assignment approach, </a:t>
            </a:r>
          </a:p>
          <a:p>
            <a:r>
              <a:rPr lang="en-US" dirty="0" smtClean="0"/>
              <a:t>Load balancing approach, </a:t>
            </a:r>
          </a:p>
          <a:p>
            <a:r>
              <a:rPr lang="en-US" dirty="0" smtClean="0"/>
              <a:t>load sharing approach.</a:t>
            </a:r>
          </a:p>
          <a:p>
            <a:r>
              <a:rPr lang="en-US" dirty="0" smtClean="0"/>
              <a:t>Introduction to process management,</a:t>
            </a:r>
          </a:p>
          <a:p>
            <a:r>
              <a:rPr lang="en-US" dirty="0" smtClean="0"/>
              <a:t> process migration, </a:t>
            </a:r>
          </a:p>
          <a:p>
            <a:r>
              <a:rPr lang="en-US" dirty="0" smtClean="0"/>
              <a:t>Threads,</a:t>
            </a:r>
          </a:p>
          <a:p>
            <a:r>
              <a:rPr lang="fr-FR" dirty="0" smtClean="0"/>
              <a:t>Virtualisation, </a:t>
            </a:r>
          </a:p>
          <a:p>
            <a:r>
              <a:rPr lang="fr-FR" dirty="0" smtClean="0"/>
              <a:t>Clients, Servers, Code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6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Types of Process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Homogeneous Process Migration:</a:t>
            </a:r>
          </a:p>
          <a:p>
            <a:r>
              <a:rPr lang="en-US" dirty="0" smtClean="0"/>
              <a:t>Homogeneous process migration means migrating a process in a homogeneous environment where all systems have same architecture as well as OS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Heterogeneous Process Migration :</a:t>
            </a:r>
          </a:p>
          <a:p>
            <a:r>
              <a:rPr lang="en-US" dirty="0" smtClean="0"/>
              <a:t>Heterogeneous process migration is process migration across machine architectures and operating systems. </a:t>
            </a:r>
          </a:p>
          <a:p>
            <a:r>
              <a:rPr lang="en-US" dirty="0" smtClean="0"/>
              <a:t>it is more complicated than the homogeneous case because it must consider machine and operating specific structures and features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9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629400"/>
          </a:xfrm>
        </p:spPr>
        <p:txBody>
          <a:bodyPr/>
          <a:lstStyle/>
          <a:p>
            <a:r>
              <a:rPr lang="en-US" dirty="0"/>
              <a:t>Parts of process migration </a:t>
            </a:r>
            <a:r>
              <a:rPr lang="en-US" dirty="0" smtClean="0"/>
              <a:t>mechanism</a:t>
            </a:r>
          </a:p>
          <a:p>
            <a:r>
              <a:rPr lang="en-US" dirty="0" smtClean="0"/>
              <a:t>freezing </a:t>
            </a:r>
            <a:r>
              <a:rPr lang="en-US" dirty="0"/>
              <a:t>the process on its source node and</a:t>
            </a:r>
            <a:br>
              <a:rPr lang="en-US" dirty="0"/>
            </a:br>
            <a:r>
              <a:rPr lang="en-US" dirty="0"/>
              <a:t>restarting at destination node</a:t>
            </a:r>
          </a:p>
          <a:p>
            <a:r>
              <a:rPr lang="en-US" dirty="0"/>
              <a:t>moving the process address space</a:t>
            </a:r>
          </a:p>
          <a:p>
            <a:r>
              <a:rPr lang="en-US" dirty="0"/>
              <a:t>forwarding messages meant for the migrant process</a:t>
            </a:r>
          </a:p>
          <a:p>
            <a:r>
              <a:rPr lang="en-US" dirty="0"/>
              <a:t>handling communication between cooperating</a:t>
            </a:r>
            <a:br>
              <a:rPr lang="en-US" dirty="0"/>
            </a:br>
            <a:r>
              <a:rPr lang="en-US" dirty="0"/>
              <a:t>processes that are separated (handling</a:t>
            </a:r>
            <a:br>
              <a:rPr lang="en-US" dirty="0"/>
            </a:br>
            <a:r>
              <a:rPr lang="en-US" dirty="0"/>
              <a:t>co-processes)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977637"/>
              </p:ext>
            </p:extLst>
          </p:nvPr>
        </p:nvGraphicFramePr>
        <p:xfrm>
          <a:off x="228600" y="152400"/>
          <a:ext cx="8763000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Definition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process is a program under execution i.e an active program.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thread is a lightweight process that can be managed independently by a scheduler.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Context switching 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Processes require more time for context switching as they are more heavy.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Threads require less time for context switching as they are lighter than processes.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Memory Sharing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Processes are totally independent and don’t share memory.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thread may share some memory with its peer threads.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Communication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Communication between processes requires more time than between threads.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Communication between threads requires less time than between processes 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Resource Consumption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Processes require more resources than threads.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Threads generally need less resources than processes.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Dependency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Individual processes are independent of each other.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Threads are parts of a process and so are dependent.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14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906697"/>
              </p:ext>
            </p:extLst>
          </p:nvPr>
        </p:nvGraphicFramePr>
        <p:xfrm>
          <a:off x="457200" y="457200"/>
          <a:ext cx="8367417" cy="2484120"/>
        </p:xfrm>
        <a:graphic>
          <a:graphicData uri="http://schemas.openxmlformats.org/drawingml/2006/table">
            <a:tbl>
              <a:tblPr/>
              <a:tblGrid>
                <a:gridCol w="2789139"/>
                <a:gridCol w="2789139"/>
                <a:gridCol w="2789139"/>
              </a:tblGrid>
              <a:tr h="124206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 for creation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Processes require more time for creation.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Threads require less time for creation.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206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 for termination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Processes require more time for termination.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Threads require less time for termination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3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</a:t>
            </a:r>
            <a:r>
              <a:rPr lang="en-US" dirty="0" err="1" smtClean="0">
                <a:solidFill>
                  <a:srgbClr val="FF0000"/>
                </a:solidFill>
              </a:rPr>
              <a:t>Migration..Goals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migration enables:</a:t>
            </a:r>
          </a:p>
          <a:p>
            <a:pPr lvl="1" algn="just"/>
            <a:r>
              <a:rPr lang="en-US" b="1" dirty="0" smtClean="0"/>
              <a:t>dynamic load distribution</a:t>
            </a:r>
            <a:r>
              <a:rPr lang="en-US" dirty="0" smtClean="0"/>
              <a:t>, by migrating processes from overloaded nodes to less loaded ones,</a:t>
            </a:r>
          </a:p>
          <a:p>
            <a:pPr lvl="1" algn="just"/>
            <a:r>
              <a:rPr lang="en-US" b="1" dirty="0" smtClean="0"/>
              <a:t>fault resilience</a:t>
            </a:r>
            <a:r>
              <a:rPr lang="en-US" dirty="0" smtClean="0"/>
              <a:t>, by migrating processes from nodes that may have experienced a partial failure,</a:t>
            </a:r>
          </a:p>
          <a:p>
            <a:pPr lvl="1" algn="just"/>
            <a:r>
              <a:rPr lang="en-US" b="1" dirty="0" smtClean="0"/>
              <a:t>improved system administration</a:t>
            </a:r>
            <a:r>
              <a:rPr lang="en-US" dirty="0" smtClean="0"/>
              <a:t>, by migrating processes from the nodes that are about to be shut down or otherwise made unavailable, and </a:t>
            </a:r>
          </a:p>
          <a:p>
            <a:pPr lvl="1" algn="just"/>
            <a:r>
              <a:rPr lang="en-US" b="1" dirty="0" smtClean="0"/>
              <a:t>data access locality</a:t>
            </a:r>
            <a:r>
              <a:rPr lang="en-US" dirty="0" smtClean="0"/>
              <a:t>, by migrating processes closer to the source of some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9A4F6-55D5-47CF-A8BB-90805F698301}" type="datetime3">
              <a:rPr lang="en-US" smtClean="0"/>
              <a:pPr>
                <a:defRPr/>
              </a:pPr>
              <a:t>15 March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A73A3-A735-4FCE-B20C-2BAF8ACA584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"/>
            <a:ext cx="8763000" cy="6553200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b="1" dirty="0" smtClean="0"/>
              <a:t>Accessing more processing power </a:t>
            </a:r>
            <a:r>
              <a:rPr lang="en-US" dirty="0" smtClean="0"/>
              <a:t>is a goal of migration when it is used for load distribution. Migration is particularly important in the </a:t>
            </a:r>
            <a:r>
              <a:rPr lang="en-US" i="1" dirty="0" smtClean="0"/>
              <a:t>receiver-initiated distributed scheduling algorithms</a:t>
            </a:r>
            <a:r>
              <a:rPr lang="en-US" dirty="0" smtClean="0"/>
              <a:t>, where a lightly loaded node announces its availability and initiates process migration from an overloaded node.</a:t>
            </a:r>
          </a:p>
          <a:p>
            <a:pPr lvl="1" algn="just"/>
            <a:r>
              <a:rPr lang="en-US" b="1" dirty="0" smtClean="0"/>
              <a:t>Resource sharing </a:t>
            </a:r>
            <a:r>
              <a:rPr lang="en-US" dirty="0" smtClean="0"/>
              <a:t>is enabled by migration to a specific node with a special hardware device, large amounts of free memory, or some other unique resource. </a:t>
            </a:r>
          </a:p>
          <a:p>
            <a:pPr lvl="1" algn="just"/>
            <a:r>
              <a:rPr lang="en-US" b="1" dirty="0" smtClean="0"/>
              <a:t>Fault resilience </a:t>
            </a:r>
            <a:r>
              <a:rPr lang="en-US" dirty="0" smtClean="0"/>
              <a:t>is improved by migration from a partially failed node.</a:t>
            </a:r>
            <a:r>
              <a:rPr lang="en-US" b="1" dirty="0" smtClean="0"/>
              <a:t> </a:t>
            </a:r>
          </a:p>
          <a:p>
            <a:pPr lvl="1" algn="just"/>
            <a:r>
              <a:rPr lang="en-US" b="1" dirty="0" smtClean="0"/>
              <a:t>Mobile computing </a:t>
            </a:r>
            <a:r>
              <a:rPr lang="en-US" dirty="0" smtClean="0"/>
              <a:t>also increases the demand for migration. Users may want to migrate running applications from a host to their mobile computer as they connect to a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9A4F6-55D5-47CF-A8BB-90805F698301}" type="datetime3">
              <a:rPr lang="en-US" smtClean="0"/>
              <a:pPr>
                <a:defRPr/>
              </a:pPr>
              <a:t>15 March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2FED9-8FBB-493F-A527-C80B16FB68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6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Virtualization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creates a virtual version of a device or resource, such as a server, storage device, network or even an operating system where the framework divides the resource into one or more execution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Program under execution is process.</a:t>
            </a:r>
          </a:p>
          <a:p>
            <a:r>
              <a:rPr lang="en-US" dirty="0" smtClean="0"/>
              <a:t>Process Management is one of function of OS.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manages all processes inside MM.</a:t>
            </a:r>
          </a:p>
          <a:p>
            <a:r>
              <a:rPr lang="en-US" dirty="0" smtClean="0"/>
              <a:t>When moved programs from secondary memory to MM , we want all these programs to execute by CPU.CPU execute one process at a time.so all these processes are in waiting state for CPU and ready for </a:t>
            </a:r>
            <a:r>
              <a:rPr lang="en-US" dirty="0" err="1" smtClean="0"/>
              <a:t>execution.OS</a:t>
            </a:r>
            <a:r>
              <a:rPr lang="en-US" dirty="0" smtClean="0"/>
              <a:t> manages all processes and decides which process will get CPU first,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r>
              <a:rPr lang="en-US" dirty="0" smtClean="0"/>
              <a:t>Process management includes make different policies and methods to share processor among all processes in system( Best utilization of processor)</a:t>
            </a:r>
          </a:p>
          <a:p>
            <a:r>
              <a:rPr lang="en-US" dirty="0" smtClean="0"/>
              <a:t>achieve this by providing 3 things</a:t>
            </a:r>
          </a:p>
          <a:p>
            <a:r>
              <a:rPr lang="en-US" dirty="0" smtClean="0"/>
              <a:t>Process allocation</a:t>
            </a:r>
          </a:p>
          <a:p>
            <a:r>
              <a:rPr lang="en-US" dirty="0" smtClean="0"/>
              <a:t>Process migration</a:t>
            </a:r>
          </a:p>
          <a:p>
            <a:r>
              <a:rPr lang="en-US" dirty="0" smtClean="0"/>
              <a:t>Thread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150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2300" dirty="0" smtClean="0">
                <a:cs typeface="Times New Roman" pitchFamily="18" charset="0"/>
              </a:rPr>
              <a:t>Three concepts to achieve this goal:</a:t>
            </a:r>
          </a:p>
          <a:p>
            <a:pPr lvl="1" algn="just"/>
            <a:r>
              <a:rPr lang="en-US" sz="2300" b="1" dirty="0" smtClean="0">
                <a:cs typeface="Times New Roman" pitchFamily="18" charset="0"/>
              </a:rPr>
              <a:t>Processor allocation</a:t>
            </a:r>
          </a:p>
          <a:p>
            <a:pPr lvl="2" algn="just"/>
            <a:r>
              <a:rPr lang="en-US" sz="2300" dirty="0" smtClean="0">
                <a:cs typeface="Times New Roman" pitchFamily="18" charset="0"/>
              </a:rPr>
              <a:t>Deals with the process of </a:t>
            </a:r>
            <a:r>
              <a:rPr lang="en-US" sz="2300" b="1" u="sng" dirty="0" smtClean="0">
                <a:solidFill>
                  <a:srgbClr val="FF0000"/>
                </a:solidFill>
                <a:cs typeface="Times New Roman" pitchFamily="18" charset="0"/>
              </a:rPr>
              <a:t>deciding</a:t>
            </a:r>
            <a:r>
              <a:rPr lang="en-US" sz="23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300" b="1" u="sng" dirty="0" smtClean="0">
                <a:solidFill>
                  <a:srgbClr val="FF0000"/>
                </a:solidFill>
                <a:cs typeface="Times New Roman" pitchFamily="18" charset="0"/>
              </a:rPr>
              <a:t>which process </a:t>
            </a:r>
            <a:r>
              <a:rPr lang="en-US" sz="2300" dirty="0" smtClean="0">
                <a:cs typeface="Times New Roman" pitchFamily="18" charset="0"/>
              </a:rPr>
              <a:t>should be assigned to </a:t>
            </a:r>
            <a:r>
              <a:rPr lang="en-US" sz="2300" u="sng" dirty="0" smtClean="0">
                <a:cs typeface="Times New Roman" pitchFamily="18" charset="0"/>
              </a:rPr>
              <a:t>which processor </a:t>
            </a:r>
            <a:r>
              <a:rPr lang="en-US" sz="2300" dirty="0" smtClean="0"/>
              <a:t>for better utilization of resources </a:t>
            </a:r>
            <a:endParaRPr lang="en-US" sz="2300" u="sng" dirty="0" smtClean="0">
              <a:cs typeface="Times New Roman" pitchFamily="18" charset="0"/>
            </a:endParaRPr>
          </a:p>
          <a:p>
            <a:pPr lvl="1" algn="just"/>
            <a:r>
              <a:rPr lang="en-US" sz="2300" b="1" dirty="0" smtClean="0"/>
              <a:t>Process migration </a:t>
            </a:r>
          </a:p>
          <a:p>
            <a:pPr lvl="2" algn="just"/>
            <a:r>
              <a:rPr lang="en-US" sz="2300" dirty="0" smtClean="0"/>
              <a:t>Deals with the </a:t>
            </a:r>
            <a:r>
              <a:rPr lang="en-US" sz="2300" b="1" u="sng" dirty="0" smtClean="0">
                <a:solidFill>
                  <a:srgbClr val="FF0000"/>
                </a:solidFill>
              </a:rPr>
              <a:t>movement</a:t>
            </a:r>
            <a:r>
              <a:rPr lang="en-US" sz="2300" b="1" dirty="0" smtClean="0">
                <a:solidFill>
                  <a:srgbClr val="FF0000"/>
                </a:solidFill>
              </a:rPr>
              <a:t> or act of transfer</a:t>
            </a:r>
            <a:r>
              <a:rPr lang="en-US" sz="2300" b="1" u="sng" dirty="0" smtClean="0">
                <a:solidFill>
                  <a:srgbClr val="FF0000"/>
                </a:solidFill>
              </a:rPr>
              <a:t> of a process </a:t>
            </a:r>
            <a:r>
              <a:rPr lang="en-US" sz="2300" dirty="0" smtClean="0"/>
              <a:t>from its current location to the processor to which it has been assigned for better utilization of resources and balancing load in distributed system</a:t>
            </a:r>
          </a:p>
          <a:p>
            <a:pPr lvl="1" algn="just"/>
            <a:r>
              <a:rPr lang="en-US" sz="2300" b="1" dirty="0" smtClean="0"/>
              <a:t>Threads</a:t>
            </a:r>
          </a:p>
          <a:p>
            <a:pPr lvl="2" algn="just"/>
            <a:r>
              <a:rPr lang="en-US" sz="2300" b="1" dirty="0" smtClean="0"/>
              <a:t>Deals with </a:t>
            </a:r>
            <a:r>
              <a:rPr lang="en-US" sz="2300" b="1" u="sng" dirty="0" smtClean="0">
                <a:solidFill>
                  <a:srgbClr val="FF0000"/>
                </a:solidFill>
              </a:rPr>
              <a:t>parallelism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dirty="0" smtClean="0"/>
              <a:t>for better utilization of the processing capability of the system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8424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allocation: Decide which process should assign to which processor in any instance of time.</a:t>
            </a:r>
          </a:p>
          <a:p>
            <a:pPr marL="0" indent="0">
              <a:buNone/>
            </a:pPr>
            <a:r>
              <a:rPr lang="en-US" dirty="0" smtClean="0"/>
              <a:t>Process migration : movement or act of transfer to move a process from its current location to the destination processor</a:t>
            </a:r>
            <a:r>
              <a:rPr lang="en-US" b="1" dirty="0" smtClean="0"/>
              <a:t> </a:t>
            </a:r>
            <a:r>
              <a:rPr lang="en-US" dirty="0" smtClean="0"/>
              <a:t>to which it has been assigned for better utilization of resources and balancing load in distributed system.</a:t>
            </a:r>
          </a:p>
          <a:p>
            <a:pPr marL="0" indent="0">
              <a:buNone/>
            </a:pPr>
            <a:r>
              <a:rPr lang="en-US" dirty="0" smtClean="0"/>
              <a:t>Threads: Thread is a part of a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Process Migration 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791200"/>
          </a:xfrm>
        </p:spPr>
        <p:txBody>
          <a:bodyPr>
            <a:noAutofit/>
          </a:bodyPr>
          <a:lstStyle/>
          <a:p>
            <a:pPr lvl="1" algn="just"/>
            <a:r>
              <a:rPr lang="en-US" dirty="0" smtClean="0"/>
              <a:t>A process may be migrated </a:t>
            </a:r>
          </a:p>
          <a:p>
            <a:pPr lvl="2" algn="just"/>
            <a:r>
              <a:rPr lang="en-US" sz="2800" dirty="0" smtClean="0">
                <a:solidFill>
                  <a:srgbClr val="FF0000"/>
                </a:solidFill>
              </a:rPr>
              <a:t>either before it starts executing </a:t>
            </a:r>
            <a:r>
              <a:rPr lang="en-US" sz="2800" dirty="0" smtClean="0"/>
              <a:t>on its source node or </a:t>
            </a:r>
          </a:p>
          <a:p>
            <a:pPr lvl="2" algn="just"/>
            <a:r>
              <a:rPr lang="en-US" sz="2800" dirty="0" smtClean="0">
                <a:solidFill>
                  <a:srgbClr val="FF0000"/>
                </a:solidFill>
              </a:rPr>
              <a:t>during the course of its execution.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Non Preemptive Process migration:</a:t>
            </a:r>
          </a:p>
          <a:p>
            <a:pPr marL="0" indent="0">
              <a:buNone/>
            </a:pPr>
            <a:r>
              <a:rPr lang="en-US" sz="2800" dirty="0" smtClean="0"/>
              <a:t> process is migrated (from source to new location)     before start execution in its current location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Preemptive Process migration: </a:t>
            </a:r>
            <a:r>
              <a:rPr lang="en-US" sz="2800" dirty="0" smtClean="0"/>
              <a:t>process is migrate during its execution. Costly process than above on </a:t>
            </a:r>
            <a:r>
              <a:rPr lang="en-US" sz="2800" dirty="0"/>
              <a:t>the grounds that the process environment should go with the process to its new node.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405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5897563"/>
          </a:xfrm>
        </p:spPr>
        <p:txBody>
          <a:bodyPr/>
          <a:lstStyle/>
          <a:p>
            <a:pPr fontAlgn="base"/>
            <a:r>
              <a:rPr lang="en-US" dirty="0"/>
              <a:t>The steps which are involved in migrating the process are:</a:t>
            </a:r>
          </a:p>
          <a:p>
            <a:pPr fontAlgn="base"/>
            <a:r>
              <a:rPr lang="en-US" b="1" dirty="0"/>
              <a:t>The process is </a:t>
            </a:r>
            <a:r>
              <a:rPr lang="en-US" b="1" dirty="0" smtClean="0"/>
              <a:t>selected </a:t>
            </a:r>
            <a:r>
              <a:rPr lang="en-US" dirty="0"/>
              <a:t>for migration.</a:t>
            </a:r>
          </a:p>
          <a:p>
            <a:pPr fontAlgn="base"/>
            <a:r>
              <a:rPr lang="en-US" b="1" dirty="0" smtClean="0"/>
              <a:t>Select </a:t>
            </a:r>
            <a:r>
              <a:rPr lang="en-US" b="1" dirty="0"/>
              <a:t>the destination node</a:t>
            </a:r>
            <a:r>
              <a:rPr lang="en-US" dirty="0"/>
              <a:t> for the process to be relocated.</a:t>
            </a:r>
          </a:p>
          <a:p>
            <a:pPr fontAlgn="base"/>
            <a:r>
              <a:rPr lang="en-US" b="1" dirty="0"/>
              <a:t>Move the </a:t>
            </a:r>
            <a:r>
              <a:rPr lang="en-US" b="1" dirty="0" smtClean="0"/>
              <a:t>selected </a:t>
            </a:r>
            <a:r>
              <a:rPr lang="en-US" b="1" dirty="0"/>
              <a:t>process </a:t>
            </a:r>
            <a:r>
              <a:rPr lang="en-US" dirty="0"/>
              <a:t>to the destination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Advantages of process </a:t>
            </a:r>
            <a:r>
              <a:rPr lang="en-US" b="1" dirty="0" smtClean="0">
                <a:solidFill>
                  <a:srgbClr val="FF0000"/>
                </a:solidFill>
              </a:rPr>
              <a:t>migration</a:t>
            </a:r>
          </a:p>
          <a:p>
            <a:pPr marL="0" indent="0">
              <a:buNone/>
            </a:pPr>
            <a:r>
              <a:rPr lang="en-US" dirty="0" smtClean="0"/>
              <a:t> 1)Balancing </a:t>
            </a:r>
            <a:r>
              <a:rPr lang="en-US" dirty="0"/>
              <a:t>the load</a:t>
            </a:r>
          </a:p>
          <a:p>
            <a:pPr marL="0" indent="0">
              <a:buNone/>
            </a:pPr>
            <a:r>
              <a:rPr lang="en-US" dirty="0" smtClean="0"/>
              <a:t>2)Reduces </a:t>
            </a:r>
            <a:r>
              <a:rPr lang="en-US" dirty="0"/>
              <a:t>average response time of processes</a:t>
            </a:r>
          </a:p>
          <a:p>
            <a:pPr marL="0" indent="0">
              <a:buNone/>
            </a:pPr>
            <a:r>
              <a:rPr lang="en-US" dirty="0" smtClean="0"/>
              <a:t>3)Speeds </a:t>
            </a:r>
            <a:r>
              <a:rPr lang="en-US" dirty="0"/>
              <a:t>up individual </a:t>
            </a:r>
            <a:r>
              <a:rPr lang="en-US" dirty="0" smtClean="0"/>
              <a:t>jobs/tasks</a:t>
            </a:r>
          </a:p>
          <a:p>
            <a:pPr marL="0" indent="0">
              <a:buNone/>
            </a:pPr>
            <a:r>
              <a:rPr lang="en-US" dirty="0" smtClean="0"/>
              <a:t>4)Gains </a:t>
            </a:r>
            <a:r>
              <a:rPr lang="en-US" dirty="0"/>
              <a:t>higher throughput</a:t>
            </a:r>
          </a:p>
          <a:p>
            <a:pPr marL="0" indent="0">
              <a:buNone/>
            </a:pPr>
            <a:r>
              <a:rPr lang="en-US" dirty="0" smtClean="0"/>
              <a:t>5)Moving </a:t>
            </a:r>
            <a:r>
              <a:rPr lang="en-US" dirty="0"/>
              <a:t>the process closer to the resources it is</a:t>
            </a:r>
            <a:br>
              <a:rPr lang="en-US" dirty="0"/>
            </a:br>
            <a:r>
              <a:rPr lang="en-US" dirty="0"/>
              <a:t>using</a:t>
            </a:r>
          </a:p>
          <a:p>
            <a:pPr marL="0" indent="0">
              <a:buNone/>
            </a:pPr>
            <a:r>
              <a:rPr lang="en-US" dirty="0" smtClean="0"/>
              <a:t>6)Utilizes </a:t>
            </a:r>
            <a:r>
              <a:rPr lang="en-US" dirty="0"/>
              <a:t>resources effectively</a:t>
            </a:r>
          </a:p>
          <a:p>
            <a:pPr marL="0" indent="0">
              <a:buNone/>
            </a:pPr>
            <a:r>
              <a:rPr lang="en-US" dirty="0" smtClean="0"/>
              <a:t>7)Reduces </a:t>
            </a:r>
            <a:r>
              <a:rPr lang="en-US" dirty="0"/>
              <a:t>network traffic</a:t>
            </a:r>
          </a:p>
          <a:p>
            <a:pPr marL="0" indent="0">
              <a:buNone/>
            </a:pPr>
            <a:r>
              <a:rPr lang="en-US" dirty="0" smtClean="0"/>
              <a:t>8)Being </a:t>
            </a:r>
            <a:r>
              <a:rPr lang="en-US" dirty="0"/>
              <a:t>able to move a copy of a process</a:t>
            </a:r>
            <a:br>
              <a:rPr lang="en-US" dirty="0"/>
            </a:br>
            <a:r>
              <a:rPr lang="en-US" dirty="0"/>
              <a:t>(replicate) on another node improves system</a:t>
            </a:r>
            <a:br>
              <a:rPr lang="en-US" dirty="0"/>
            </a:br>
            <a:r>
              <a:rPr lang="en-US" dirty="0" smtClean="0"/>
              <a:t>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>
            <a:normAutofit/>
          </a:bodyPr>
          <a:lstStyle/>
          <a:p>
            <a:r>
              <a:rPr lang="en-US" dirty="0" smtClean="0"/>
              <a:t>Load </a:t>
            </a:r>
            <a:r>
              <a:rPr lang="en-US" dirty="0"/>
              <a:t>balancing (load sharing) policy determines</a:t>
            </a:r>
          </a:p>
          <a:p>
            <a:pPr marL="0" indent="0">
              <a:buNone/>
            </a:pPr>
            <a:r>
              <a:rPr lang="en-US" dirty="0" smtClean="0"/>
              <a:t> if </a:t>
            </a:r>
            <a:r>
              <a:rPr lang="en-US" dirty="0"/>
              <a:t>the process needs to be moved (migrated) from</a:t>
            </a:r>
            <a:br>
              <a:rPr lang="en-US" dirty="0"/>
            </a:br>
            <a:r>
              <a:rPr lang="en-US" dirty="0"/>
              <a:t>one node of the distributed system to another.</a:t>
            </a:r>
          </a:p>
          <a:p>
            <a:pPr marL="0" indent="0">
              <a:buNone/>
            </a:pPr>
            <a:r>
              <a:rPr lang="en-US" dirty="0"/>
              <a:t>which process needs to be migrated</a:t>
            </a:r>
          </a:p>
          <a:p>
            <a:pPr marL="0" indent="0">
              <a:buNone/>
            </a:pPr>
            <a:r>
              <a:rPr lang="en-US" dirty="0"/>
              <a:t>what is the node to which the process it to be</a:t>
            </a:r>
            <a:br>
              <a:rPr lang="en-US" dirty="0"/>
            </a:br>
            <a:r>
              <a:rPr lang="en-US" dirty="0"/>
              <a:t>moved</a:t>
            </a:r>
          </a:p>
          <a:p>
            <a:pPr marL="0" indent="0">
              <a:buNone/>
            </a:pPr>
            <a:r>
              <a:rPr lang="en-US" dirty="0"/>
              <a:t>process migration mechanism deals with the </a:t>
            </a:r>
            <a:r>
              <a:rPr lang="en-US" dirty="0" smtClean="0"/>
              <a:t>actual transfer </a:t>
            </a:r>
            <a:r>
              <a:rPr lang="en-US" dirty="0"/>
              <a:t>of the process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2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909</Words>
  <Application>Microsoft Office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Resource and Process Management</vt:lpstr>
      <vt:lpstr>PowerPoint Presentation</vt:lpstr>
      <vt:lpstr>PowerPoint Presentation</vt:lpstr>
      <vt:lpstr>PowerPoint Presentation</vt:lpstr>
      <vt:lpstr>PowerPoint Presentation</vt:lpstr>
      <vt:lpstr>Process Migration Types</vt:lpstr>
      <vt:lpstr>PowerPoint Presentation</vt:lpstr>
      <vt:lpstr>PowerPoint Presentation</vt:lpstr>
      <vt:lpstr>PowerPoint Presentation</vt:lpstr>
      <vt:lpstr>Types of Process Migration</vt:lpstr>
      <vt:lpstr>PowerPoint Presentation</vt:lpstr>
      <vt:lpstr>PowerPoint Presentation</vt:lpstr>
      <vt:lpstr>PowerPoint Presentation</vt:lpstr>
      <vt:lpstr>Process Migration..Goals</vt:lpstr>
      <vt:lpstr>PowerPoint Presentation</vt:lpstr>
      <vt:lpstr>Virtualization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2022-03-15T03:50:49Z</dcterms:created>
  <dcterms:modified xsi:type="dcterms:W3CDTF">2022-03-15T08:41:23Z</dcterms:modified>
</cp:coreProperties>
</file>