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118" roundtripDataSignature="AMtx7mgQBhMt6a77WtoHUIUJUZhaqmjW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customschemas.google.com/relationships/presentationmetadata" Target="metadata"/><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b69b0603e_1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g10b69b0603e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10bffdfd43a_0_5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3" name="Google Shape;723;g10bffdfd43a_0_5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10bffdfd43a_0_5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9" name="Google Shape;729;g10bffdfd43a_0_5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10bffdfd43a_0_5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5" name="Google Shape;735;g10bffdfd43a_0_5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10bffdfd43a_0_5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1" name="Google Shape;741;g10bffdfd43a_0_5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10bffdfd43a_0_5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8" name="Google Shape;748;g10bffdfd43a_0_5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10bffdfd43a_0_5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5" name="Google Shape;755;g10bffdfd43a_0_5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10bffdfd43a_0_5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2" name="Google Shape;762;g10bffdfd43a_0_5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10bffdfd43a_0_5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9" name="Google Shape;769;g10bffdfd43a_0_5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10bffdfd43a_0_5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6" name="Google Shape;776;g10bffdfd43a_0_5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10bffdfd43a_0_5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3" name="Google Shape;783;g10bffdfd43a_0_5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b69b0603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900">
                <a:solidFill>
                  <a:srgbClr val="333333"/>
                </a:solidFill>
                <a:highlight>
                  <a:srgbClr val="EBEBEB"/>
                </a:highlight>
                <a:latin typeface="Arial"/>
                <a:ea typeface="Arial"/>
                <a:cs typeface="Arial"/>
                <a:sym typeface="Arial"/>
              </a:rPr>
              <a:t>First, the question analysis module analyzes a question and determines its answer type. An answer type represents the type of information requested by a question: a person’s name, place name, and a numerical expression are some of the possible answer types. For </a:t>
            </a:r>
            <a:r>
              <a:rPr i="1" lang="en-US" sz="900">
                <a:solidFill>
                  <a:srgbClr val="333333"/>
                </a:solidFill>
                <a:highlight>
                  <a:srgbClr val="EBEBEB"/>
                </a:highlight>
                <a:latin typeface="Arial"/>
                <a:ea typeface="Arial"/>
                <a:cs typeface="Arial"/>
                <a:sym typeface="Arial"/>
              </a:rPr>
              <a:t>Who was the first president of the United States?</a:t>
            </a:r>
            <a:r>
              <a:rPr lang="en-US" sz="900">
                <a:solidFill>
                  <a:srgbClr val="333333"/>
                </a:solidFill>
                <a:highlight>
                  <a:srgbClr val="EBEBEB"/>
                </a:highlight>
                <a:latin typeface="Arial"/>
                <a:ea typeface="Arial"/>
                <a:cs typeface="Arial"/>
                <a:sym typeface="Arial"/>
              </a:rPr>
              <a:t>, the answer type is </a:t>
            </a:r>
            <a:r>
              <a:rPr i="1" lang="en-US" sz="900">
                <a:solidFill>
                  <a:srgbClr val="333333"/>
                </a:solidFill>
                <a:highlight>
                  <a:srgbClr val="EBEBEB"/>
                </a:highlight>
                <a:latin typeface="Arial"/>
                <a:ea typeface="Arial"/>
                <a:cs typeface="Arial"/>
                <a:sym typeface="Arial"/>
              </a:rPr>
              <a:t>person</a:t>
            </a:r>
            <a:r>
              <a:rPr lang="en-US" sz="900">
                <a:solidFill>
                  <a:srgbClr val="333333"/>
                </a:solidFill>
                <a:highlight>
                  <a:srgbClr val="EBEBEB"/>
                </a:highlight>
                <a:latin typeface="Arial"/>
                <a:ea typeface="Arial"/>
                <a:cs typeface="Arial"/>
                <a:sym typeface="Arial"/>
              </a:rPr>
              <a:t> (person’s name). When the granularity of answer types becomes fine-grained, it is possible to grasp the requested information with pinpoint precision, although there is a trade-off between the number of answer types and the accuracy of automatic answer-type classification. The information retrieval module uses a search engine to retrieve relevant documents on the basis of keywords in the question. Since the question answering system searches for answers only in those retrieved documents, the accuracy of document retrieval is very important. The answer extraction module extracts from the retrieved documents all answer candidates matching the answer type. When the answer type is </a:t>
            </a:r>
            <a:r>
              <a:rPr i="1" lang="en-US" sz="900">
                <a:solidFill>
                  <a:srgbClr val="333333"/>
                </a:solidFill>
                <a:highlight>
                  <a:srgbClr val="EBEBEB"/>
                </a:highlight>
                <a:latin typeface="Arial"/>
                <a:ea typeface="Arial"/>
                <a:cs typeface="Arial"/>
                <a:sym typeface="Arial"/>
              </a:rPr>
              <a:t>person</a:t>
            </a:r>
            <a:r>
              <a:rPr lang="en-US" sz="900">
                <a:solidFill>
                  <a:srgbClr val="333333"/>
                </a:solidFill>
                <a:highlight>
                  <a:srgbClr val="EBEBEB"/>
                </a:highlight>
                <a:latin typeface="Arial"/>
                <a:ea typeface="Arial"/>
                <a:cs typeface="Arial"/>
                <a:sym typeface="Arial"/>
              </a:rPr>
              <a:t>, all person names in the retrieved documents are extracted. Named entity recognition technology [2] is used for this extraction. Finally, the answer evaluation module evaluates the appropriateness of candidate answers by using such information as how they appear in the documents, and assigns scores to the candidate answers. Finally, highly scoring candidate answers are presented to the user.</a:t>
            </a:r>
            <a:endParaRPr/>
          </a:p>
        </p:txBody>
      </p:sp>
      <p:sp>
        <p:nvSpPr>
          <p:cNvPr id="151" name="Google Shape;151;g10b69b0603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10bffdfd43a_0_5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9" name="Google Shape;789;g10bffdfd43a_0_5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10bffdfd43a_0_5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5" name="Google Shape;795;g10bffdfd43a_0_5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10bffdfd43a_0_5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1" name="Google Shape;801;g10bffdfd43a_0_5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7c1301551a_1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g7c1301551a_1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g7c1301551a_1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7c1301551a_1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g7c1301551a_1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g7c1301551a_1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7c0a4b269b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g7c0a4b269b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g7c0a4b269b_0_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7c0a4b269b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g7c0a4b269b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g7c0a4b269b_0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0cb4828832_1_2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g10cb4828832_1_2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g10cb4828832_1_29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0cb4828832_1_3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g10cb4828832_1_3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g10cb4828832_1_30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0cb4828832_1_3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g10cb4828832_1_30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g10cb4828832_1_30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d2210148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0d2210148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10d2210148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cb4828832_1_3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g10cb4828832_1_3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 name="Google Shape;294;g10cb4828832_1_3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0cb4828832_1_3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g10cb4828832_1_3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2" name="Google Shape;302;g10cb4828832_1_3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0cb4828832_1_3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g10cb4828832_1_3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0" name="Google Shape;310;g10cb4828832_1_3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0cb4828832_1_3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g10cb4828832_1_3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9" name="Google Shape;319;g10cb4828832_1_3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0cb4828832_1_3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g10cb4828832_1_3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8" name="Google Shape;328;g10cb4828832_1_3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0cb4828832_1_3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g10cb4828832_1_3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5" name="Google Shape;335;g10cb4828832_1_3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0cb4828832_1_3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 name="Google Shape;341;g10cb4828832_1_3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2" name="Google Shape;342;g10cb4828832_1_3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0cb4828832_1_3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g10cb4828832_1_3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9" name="Google Shape;349;g10cb4828832_1_36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0bffdfd43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g10bffdfd43a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6" name="Google Shape;356;g10bffdfd43a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0bffdfd43a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g10bffdfd43a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3" name="Google Shape;363;g10bffdfd43a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0bffdfd43a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g10bffdfd43a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0bffdfd43a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g10bffdfd43a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0bffdfd43a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g10bffdfd43a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0bffdfd43a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g10bffdfd43a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0bffdfd43a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g10bffdfd43a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0bffdfd43a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g10bffdfd43a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0bffdfd43a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g10bffdfd43a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0bffdfd43a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g10bffdfd43a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0bffdfd43a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7" name="Google Shape;417;g10bffdfd43a_0_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8" name="Google Shape;418;g10bffdfd43a_0_5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0bffdfd43a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 name="Google Shape;424;g10bffdfd43a_0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5" name="Google Shape;425;g10bffdfd43a_0_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0bffdfd43a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1" name="Google Shape;431;g10bffdfd43a_0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2" name="Google Shape;432;g10bffdfd43a_0_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0bffdfd43a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8" name="Google Shape;438;g10bffdfd43a_0_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9" name="Google Shape;439;g10bffdfd43a_0_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0bffdfd43a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5" name="Google Shape;445;g10bffdfd43a_0_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6" name="Google Shape;446;g10bffdfd43a_0_7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0bffdfd43a_0_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g10bffdfd43a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0bffdfd43a_0_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g10bffdfd43a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0bffdfd43a_0_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g10bffdfd43a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0bffdfd43a_0_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g10bffdfd43a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0bffdfd43a_0_1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g10bffdfd43a_0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0d2210148a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0d2210148a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g10d2210148a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0bffdfd43a_0_1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g10bffdfd43a_0_1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0bffdfd43a_0_1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g10bffdfd43a_0_1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0bffdfd43a_0_1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g10bffdfd43a_0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0bffdfd43a_0_1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g10bffdfd43a_0_1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0bffdfd43a_0_2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g10bffdfd43a_0_2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0bffdfd43a_0_2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g10bffdfd43a_0_2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0bffdfd43a_0_2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g10bffdfd43a_0_2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0bffdfd43a_0_2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g10bffdfd43a_0_2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10bffdfd43a_0_2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g10bffdfd43a_0_2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0bffdfd43a_0_2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g10bffdfd43a_0_2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0bffdfd43a_0_3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g10bffdfd43a_0_3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10bffdfd43a_0_3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g10bffdfd43a_0_3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10bffdfd43a_0_3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g10bffdfd43a_0_3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0bffdfd43a_0_3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6" name="Google Shape;566;g10bffdfd43a_0_3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0bffdfd43a_0_3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2" name="Google Shape;572;g10bffdfd43a_0_3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0bffdfd43a_0_3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8" name="Google Shape;578;g10bffdfd43a_0_3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0bffdfd43a_0_3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4" name="Google Shape;584;g10bffdfd43a_0_3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10bffdfd43a_0_3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0" name="Google Shape;590;g10bffdfd43a_0_3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10bffdfd43a_0_3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6" name="Google Shape;596;g10bffdfd43a_0_3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0bffdfd43a_0_3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g10bffdfd43a_0_3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0bffdfd43a_0_3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8" name="Google Shape;608;g10bffdfd43a_0_3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0bffdfd43a_0_3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4" name="Google Shape;614;g10bffdfd43a_0_3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0bffdfd43a_0_3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0" name="Google Shape;620;g10bffdfd43a_0_3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10bffdfd43a_0_3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6" name="Google Shape;626;g10bffdfd43a_0_3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10bffdfd43a_0_3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2" name="Google Shape;632;g10bffdfd43a_0_3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10bffdfd43a_0_3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8" name="Google Shape;638;g10bffdfd43a_0_3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10bffdfd43a_0_3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4" name="Google Shape;644;g10bffdfd43a_0_3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10bffdfd43a_0_3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0" name="Google Shape;650;g10bffdfd43a_0_3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10bffdfd43a_0_3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6" name="Google Shape;656;g10bffdfd43a_0_3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10bffdfd43a_0_4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2" name="Google Shape;662;g10bffdfd43a_0_4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10bffdfd43a_0_4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8" name="Google Shape;668;g10bffdfd43a_0_4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10bffdfd43a_0_4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4" name="Google Shape;674;g10bffdfd43a_0_4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10bffdfd43a_0_4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0" name="Google Shape;680;g10bffdfd43a_0_4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10bffdfd43a_0_4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6" name="Google Shape;686;g10bffdfd43a_0_4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7" name="Google Shape;687;g10bffdfd43a_0_4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10bffdfd43a_0_4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3" name="Google Shape;693;g10bffdfd43a_0_4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10bffdfd43a_0_50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9" name="Google Shape;699;g10bffdfd43a_0_5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10bffdfd43a_0_5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5" name="Google Shape;705;g10bffdfd43a_0_5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10bffdfd43a_0_5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1" name="Google Shape;711;g10bffdfd43a_0_5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10bffdfd43a_0_5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7" name="Google Shape;717;g10bffdfd43a_0_5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2"/>
          <p:cNvSpPr/>
          <p:nvPr>
            <p:ph idx="2" type="pic"/>
          </p:nvPr>
        </p:nvSpPr>
        <p:spPr>
          <a:xfrm>
            <a:off x="5183188" y="987425"/>
            <a:ext cx="6172200" cy="4873625"/>
          </a:xfrm>
          <a:prstGeom prst="rect">
            <a:avLst/>
          </a:prstGeom>
          <a:noFill/>
          <a:ln>
            <a:noFill/>
          </a:ln>
        </p:spPr>
      </p:sp>
      <p:sp>
        <p:nvSpPr>
          <p:cNvPr id="68" name="Google Shape;68;p3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 Id="rId3" Type="http://schemas.openxmlformats.org/officeDocument/2006/relationships/image" Target="../media/image24.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 Id="rId3" Type="http://schemas.openxmlformats.org/officeDocument/2006/relationships/image" Target="../media/image24.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 Id="rId3" Type="http://schemas.openxmlformats.org/officeDocument/2006/relationships/image" Target="../media/image24.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 Id="rId3" Type="http://schemas.openxmlformats.org/officeDocument/2006/relationships/image" Target="../media/image24.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 Id="rId3" Type="http://schemas.openxmlformats.org/officeDocument/2006/relationships/image" Target="../media/image24.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 Id="rId3" Type="http://schemas.openxmlformats.org/officeDocument/2006/relationships/image" Target="../media/image24.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1.png"/><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 Id="rId3" Type="http://schemas.openxmlformats.org/officeDocument/2006/relationships/image" Target="../media/image2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22.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25.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a:t>Introduction to Subject</a:t>
            </a:r>
            <a:endParaRPr b="1"/>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10b69b0603e_1_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Tasks of NLP</a:t>
            </a:r>
            <a:endParaRPr/>
          </a:p>
        </p:txBody>
      </p:sp>
      <p:sp>
        <p:nvSpPr>
          <p:cNvPr id="147" name="Google Shape;147;g10b69b0603e_1_1"/>
          <p:cNvSpPr txBox="1"/>
          <p:nvPr>
            <p:ph idx="1" type="body"/>
          </p:nvPr>
        </p:nvSpPr>
        <p:spPr>
          <a:xfrm>
            <a:off x="838200" y="1561672"/>
            <a:ext cx="10515600" cy="49311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Clr>
                <a:schemeClr val="dk1"/>
              </a:buClr>
              <a:buSzPts val="2800"/>
              <a:buChar char="•"/>
            </a:pPr>
            <a:r>
              <a:rPr b="1" lang="en-US"/>
              <a:t>Machine Translation :</a:t>
            </a:r>
            <a:r>
              <a:rPr lang="en-US"/>
              <a:t> It automatically translate a document from one language to another.</a:t>
            </a:r>
            <a:endParaRPr/>
          </a:p>
          <a:p>
            <a:pPr indent="0" lvl="0" marL="457200" rtl="0" algn="l">
              <a:lnSpc>
                <a:spcPct val="90000"/>
              </a:lnSpc>
              <a:spcBef>
                <a:spcPts val="1000"/>
              </a:spcBef>
              <a:spcAft>
                <a:spcPts val="0"/>
              </a:spcAft>
              <a:buNone/>
            </a:pPr>
            <a:r>
              <a:t/>
            </a:r>
            <a:endParaRPr/>
          </a:p>
        </p:txBody>
      </p:sp>
      <p:pic>
        <p:nvPicPr>
          <p:cNvPr id="148" name="Google Shape;148;g10b69b0603e_1_1"/>
          <p:cNvPicPr preferRelativeResize="0"/>
          <p:nvPr/>
        </p:nvPicPr>
        <p:blipFill>
          <a:blip r:embed="rId3">
            <a:alphaModFix/>
          </a:blip>
          <a:stretch>
            <a:fillRect/>
          </a:stretch>
        </p:blipFill>
        <p:spPr>
          <a:xfrm>
            <a:off x="2173050" y="2612900"/>
            <a:ext cx="7410274" cy="4012124"/>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g10bffdfd43a_0_5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Complexity of Connected Text </a:t>
            </a:r>
            <a:endParaRPr/>
          </a:p>
        </p:txBody>
      </p:sp>
      <p:sp>
        <p:nvSpPr>
          <p:cNvPr id="726" name="Google Shape;726;g10bffdfd43a_0_52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b="1" lang="en-US" sz="4200"/>
              <a:t>Example :</a:t>
            </a:r>
            <a:endParaRPr b="1"/>
          </a:p>
          <a:p>
            <a:pPr indent="0" lvl="0" marL="114300" rtl="0" algn="l">
              <a:lnSpc>
                <a:spcPct val="90000"/>
              </a:lnSpc>
              <a:spcBef>
                <a:spcPts val="1000"/>
              </a:spcBef>
              <a:spcAft>
                <a:spcPts val="0"/>
              </a:spcAft>
              <a:buSzPts val="1800"/>
              <a:buNone/>
            </a:pPr>
            <a:r>
              <a:rPr lang="en-US"/>
              <a:t>John was returning from school dejected – today was the math test</a:t>
            </a:r>
            <a:endParaRPr/>
          </a:p>
          <a:p>
            <a:pPr indent="0" lvl="0" marL="114300" rtl="0" algn="l">
              <a:lnSpc>
                <a:spcPct val="90000"/>
              </a:lnSpc>
              <a:spcBef>
                <a:spcPts val="1000"/>
              </a:spcBef>
              <a:spcAft>
                <a:spcPts val="0"/>
              </a:spcAft>
              <a:buSzPts val="1800"/>
              <a:buNone/>
            </a:pPr>
            <a:r>
              <a:rPr lang="en-US"/>
              <a:t>He couldn’t control the class</a:t>
            </a:r>
            <a:endParaRPr/>
          </a:p>
          <a:p>
            <a:pPr indent="0" lvl="0" marL="114300" rtl="0" algn="l">
              <a:lnSpc>
                <a:spcPct val="90000"/>
              </a:lnSpc>
              <a:spcBef>
                <a:spcPts val="1000"/>
              </a:spcBef>
              <a:spcAft>
                <a:spcPts val="0"/>
              </a:spcAft>
              <a:buSzPts val="1800"/>
              <a:buNone/>
            </a:pPr>
            <a:r>
              <a:rPr i="1" lang="en-US"/>
              <a:t>Teacher shouldn’t have made him responsible</a:t>
            </a:r>
            <a:endParaRPr/>
          </a:p>
          <a:p>
            <a:pPr indent="0" lvl="0" marL="114300" rtl="0" algn="l">
              <a:lnSpc>
                <a:spcPct val="90000"/>
              </a:lnSpc>
              <a:spcBef>
                <a:spcPts val="1000"/>
              </a:spcBef>
              <a:spcAft>
                <a:spcPts val="0"/>
              </a:spcAft>
              <a:buSzPts val="1800"/>
              <a:buNone/>
            </a:pPr>
            <a:r>
              <a:rPr lang="en-US"/>
              <a:t>After all he is just a house keeper.</a:t>
            </a:r>
            <a:endParaRPr/>
          </a:p>
          <a:p>
            <a:pPr indent="0" lvl="0" marL="114300" rtl="0" algn="l">
              <a:lnSpc>
                <a:spcPct val="90000"/>
              </a:lnSpc>
              <a:spcBef>
                <a:spcPts val="1000"/>
              </a:spcBef>
              <a:spcAft>
                <a:spcPts val="0"/>
              </a:spcAft>
              <a:buSzPts val="1800"/>
              <a:buNone/>
            </a:pPr>
            <a:r>
              <a:rPr lang="en-US">
                <a:solidFill>
                  <a:srgbClr val="FF0000"/>
                </a:solidFill>
              </a:rPr>
              <a:t>Who is John?</a:t>
            </a:r>
            <a:endParaRPr/>
          </a:p>
          <a:p>
            <a:pPr indent="0" lvl="0" marL="114300" rtl="0" algn="l">
              <a:lnSpc>
                <a:spcPct val="90000"/>
              </a:lnSpc>
              <a:spcBef>
                <a:spcPts val="1000"/>
              </a:spcBef>
              <a:spcAft>
                <a:spcPts val="0"/>
              </a:spcAft>
              <a:buSzPts val="1800"/>
              <a:buNone/>
            </a:pPr>
            <a:br>
              <a:rPr lang="en-US"/>
            </a:b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g10bffdfd43a_0_52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Complexity of Connected Text </a:t>
            </a:r>
            <a:endParaRPr/>
          </a:p>
        </p:txBody>
      </p:sp>
      <p:sp>
        <p:nvSpPr>
          <p:cNvPr id="732" name="Google Shape;732;g10bffdfd43a_0_52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lnSpcReduction="10000"/>
          </a:bodyPr>
          <a:lstStyle/>
          <a:p>
            <a:pPr indent="-342900" lvl="0" marL="457200" rtl="0" algn="l">
              <a:lnSpc>
                <a:spcPct val="70000"/>
              </a:lnSpc>
              <a:spcBef>
                <a:spcPts val="1000"/>
              </a:spcBef>
              <a:spcAft>
                <a:spcPts val="0"/>
              </a:spcAft>
              <a:buClr>
                <a:schemeClr val="dk1"/>
              </a:buClr>
              <a:buSzPts val="1800"/>
              <a:buChar char="•"/>
            </a:pPr>
            <a:r>
              <a:rPr b="1" lang="en-US" sz="3570"/>
              <a:t>Example :</a:t>
            </a:r>
            <a:endParaRPr b="1" sz="2380"/>
          </a:p>
          <a:p>
            <a:pPr indent="0" lvl="0" marL="114300" rtl="0" algn="l">
              <a:lnSpc>
                <a:spcPct val="70000"/>
              </a:lnSpc>
              <a:spcBef>
                <a:spcPts val="1000"/>
              </a:spcBef>
              <a:spcAft>
                <a:spcPts val="0"/>
              </a:spcAft>
              <a:buSzPts val="1800"/>
              <a:buNone/>
            </a:pPr>
            <a:r>
              <a:rPr lang="en-US" sz="2380"/>
              <a:t>John was returning from school dejected – today was the math test</a:t>
            </a:r>
            <a:endParaRPr/>
          </a:p>
          <a:p>
            <a:pPr indent="0" lvl="0" marL="114300" rtl="0" algn="l">
              <a:lnSpc>
                <a:spcPct val="70000"/>
              </a:lnSpc>
              <a:spcBef>
                <a:spcPts val="1000"/>
              </a:spcBef>
              <a:spcAft>
                <a:spcPts val="0"/>
              </a:spcAft>
              <a:buSzPts val="1800"/>
              <a:buNone/>
            </a:pPr>
            <a:r>
              <a:rPr lang="en-US" sz="2380"/>
              <a:t>(John is student)</a:t>
            </a:r>
            <a:endParaRPr/>
          </a:p>
          <a:p>
            <a:pPr indent="0" lvl="0" marL="114300" rtl="0" algn="l">
              <a:lnSpc>
                <a:spcPct val="70000"/>
              </a:lnSpc>
              <a:spcBef>
                <a:spcPts val="1000"/>
              </a:spcBef>
              <a:spcAft>
                <a:spcPts val="0"/>
              </a:spcAft>
              <a:buSzPts val="1800"/>
              <a:buNone/>
            </a:pPr>
            <a:r>
              <a:rPr lang="en-US" sz="2380"/>
              <a:t>He couldn’t control the class</a:t>
            </a:r>
            <a:endParaRPr/>
          </a:p>
          <a:p>
            <a:pPr indent="0" lvl="0" marL="114300" rtl="0" algn="l">
              <a:lnSpc>
                <a:spcPct val="70000"/>
              </a:lnSpc>
              <a:spcBef>
                <a:spcPts val="1000"/>
              </a:spcBef>
              <a:spcAft>
                <a:spcPts val="0"/>
              </a:spcAft>
              <a:buSzPts val="1800"/>
              <a:buNone/>
            </a:pPr>
            <a:r>
              <a:rPr lang="en-US" sz="2380"/>
              <a:t>(John is teacher)</a:t>
            </a:r>
            <a:endParaRPr/>
          </a:p>
          <a:p>
            <a:pPr indent="0" lvl="0" marL="114300" rtl="0" algn="l">
              <a:lnSpc>
                <a:spcPct val="70000"/>
              </a:lnSpc>
              <a:spcBef>
                <a:spcPts val="1000"/>
              </a:spcBef>
              <a:spcAft>
                <a:spcPts val="0"/>
              </a:spcAft>
              <a:buSzPts val="1800"/>
              <a:buNone/>
            </a:pPr>
            <a:r>
              <a:rPr i="1" lang="en-US" sz="2380"/>
              <a:t>Teacher shouldn’t have made him</a:t>
            </a:r>
            <a:endParaRPr sz="2380"/>
          </a:p>
          <a:p>
            <a:pPr indent="0" lvl="0" marL="114300" rtl="0" algn="l">
              <a:lnSpc>
                <a:spcPct val="70000"/>
              </a:lnSpc>
              <a:spcBef>
                <a:spcPts val="1000"/>
              </a:spcBef>
              <a:spcAft>
                <a:spcPts val="0"/>
              </a:spcAft>
              <a:buSzPts val="1800"/>
              <a:buNone/>
            </a:pPr>
            <a:r>
              <a:rPr i="1" lang="en-US" sz="2380"/>
              <a:t>responsible</a:t>
            </a:r>
            <a:endParaRPr sz="2380"/>
          </a:p>
          <a:p>
            <a:pPr indent="0" lvl="0" marL="114300" rtl="0" algn="l">
              <a:lnSpc>
                <a:spcPct val="70000"/>
              </a:lnSpc>
              <a:spcBef>
                <a:spcPts val="1000"/>
              </a:spcBef>
              <a:spcAft>
                <a:spcPts val="0"/>
              </a:spcAft>
              <a:buSzPts val="1800"/>
              <a:buNone/>
            </a:pPr>
            <a:r>
              <a:rPr lang="en-US" sz="2380"/>
              <a:t>(John is monitor)</a:t>
            </a:r>
            <a:endParaRPr/>
          </a:p>
          <a:p>
            <a:pPr indent="0" lvl="0" marL="114300" rtl="0" algn="l">
              <a:lnSpc>
                <a:spcPct val="70000"/>
              </a:lnSpc>
              <a:spcBef>
                <a:spcPts val="1000"/>
              </a:spcBef>
              <a:spcAft>
                <a:spcPts val="0"/>
              </a:spcAft>
              <a:buSzPts val="1800"/>
              <a:buNone/>
            </a:pPr>
            <a:r>
              <a:rPr lang="en-US" sz="2380"/>
              <a:t>After all he is just a house keeper.</a:t>
            </a:r>
            <a:endParaRPr/>
          </a:p>
          <a:p>
            <a:pPr indent="0" lvl="0" marL="114300" rtl="0" algn="l">
              <a:lnSpc>
                <a:spcPct val="70000"/>
              </a:lnSpc>
              <a:spcBef>
                <a:spcPts val="1000"/>
              </a:spcBef>
              <a:spcAft>
                <a:spcPts val="0"/>
              </a:spcAft>
              <a:buSzPts val="1800"/>
              <a:buNone/>
            </a:pPr>
            <a:r>
              <a:rPr lang="en-US" sz="2380"/>
              <a:t>(John is a housekeeper)</a:t>
            </a:r>
            <a:br>
              <a:rPr lang="en-US" sz="2380"/>
            </a:br>
            <a:endParaRPr sz="2380"/>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g10bffdfd43a_0_53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Module 1:Introduction</a:t>
            </a:r>
            <a:endParaRPr b="1"/>
          </a:p>
        </p:txBody>
      </p:sp>
      <p:sp>
        <p:nvSpPr>
          <p:cNvPr id="738" name="Google Shape;738;g10bffdfd43a_0_533"/>
          <p:cNvSpPr txBox="1"/>
          <p:nvPr>
            <p:ph idx="1" type="body"/>
          </p:nvPr>
        </p:nvSpPr>
        <p:spPr>
          <a:xfrm>
            <a:off x="838200" y="1520575"/>
            <a:ext cx="10515600" cy="46563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600"/>
              <a:buChar char="•"/>
            </a:pPr>
            <a:r>
              <a:rPr lang="en-US" sz="3600"/>
              <a:t> </a:t>
            </a:r>
            <a:r>
              <a:rPr lang="en-US" sz="3600">
                <a:solidFill>
                  <a:schemeClr val="dk1"/>
                </a:solidFill>
              </a:rPr>
              <a:t>History of NLP</a:t>
            </a:r>
            <a:endParaRPr>
              <a:solidFill>
                <a:schemeClr val="dk1"/>
              </a:solidFill>
            </a:endParaRPr>
          </a:p>
          <a:p>
            <a:pPr indent="-228600" lvl="0" marL="228600" rtl="0" algn="l">
              <a:lnSpc>
                <a:spcPct val="90000"/>
              </a:lnSpc>
              <a:spcBef>
                <a:spcPts val="1000"/>
              </a:spcBef>
              <a:spcAft>
                <a:spcPts val="0"/>
              </a:spcAft>
              <a:buClr>
                <a:schemeClr val="dk1"/>
              </a:buClr>
              <a:buSzPts val="3600"/>
              <a:buChar char="•"/>
            </a:pPr>
            <a:r>
              <a:rPr lang="en-US" sz="3600"/>
              <a:t> </a:t>
            </a:r>
            <a:r>
              <a:rPr lang="en-US" sz="3600">
                <a:solidFill>
                  <a:srgbClr val="FF0000"/>
                </a:solidFill>
              </a:rPr>
              <a:t>Generic NLP system</a:t>
            </a:r>
            <a:endParaRPr>
              <a:solidFill>
                <a:srgbClr val="FF0000"/>
              </a:solidFill>
            </a:endParaRPr>
          </a:p>
          <a:p>
            <a:pPr indent="-228600" lvl="0" marL="228600" rtl="0" algn="l">
              <a:lnSpc>
                <a:spcPct val="90000"/>
              </a:lnSpc>
              <a:spcBef>
                <a:spcPts val="1000"/>
              </a:spcBef>
              <a:spcAft>
                <a:spcPts val="0"/>
              </a:spcAft>
              <a:buClr>
                <a:schemeClr val="dk1"/>
              </a:buClr>
              <a:buSzPts val="3600"/>
              <a:buChar char="•"/>
            </a:pPr>
            <a:r>
              <a:rPr lang="en-US" sz="3600"/>
              <a:t> </a:t>
            </a:r>
            <a:r>
              <a:rPr lang="en-US" sz="3600">
                <a:solidFill>
                  <a:schemeClr val="dk1"/>
                </a:solidFill>
              </a:rPr>
              <a:t>Levels of NLP  / Stages in NLP</a:t>
            </a:r>
            <a:endParaRPr>
              <a:solidFill>
                <a:schemeClr val="dk1"/>
              </a:solidFill>
            </a:endParaRPr>
          </a:p>
          <a:p>
            <a:pPr indent="-228600" lvl="0" marL="228600" rtl="0" algn="l">
              <a:lnSpc>
                <a:spcPct val="90000"/>
              </a:lnSpc>
              <a:spcBef>
                <a:spcPts val="1000"/>
              </a:spcBef>
              <a:spcAft>
                <a:spcPts val="0"/>
              </a:spcAft>
              <a:buClr>
                <a:schemeClr val="dk1"/>
              </a:buClr>
              <a:buSzPts val="3600"/>
              <a:buChar char="•"/>
            </a:pPr>
            <a:r>
              <a:rPr lang="en-US" sz="3600">
                <a:solidFill>
                  <a:schemeClr val="dk1"/>
                </a:solidFill>
              </a:rPr>
              <a:t> Knowledge in Language Processing</a:t>
            </a:r>
            <a:endParaRPr>
              <a:solidFill>
                <a:schemeClr val="dk1"/>
              </a:solidFill>
            </a:endParaRPr>
          </a:p>
          <a:p>
            <a:pPr indent="-228600" lvl="0" marL="228600" rtl="0" algn="l">
              <a:lnSpc>
                <a:spcPct val="90000"/>
              </a:lnSpc>
              <a:spcBef>
                <a:spcPts val="1000"/>
              </a:spcBef>
              <a:spcAft>
                <a:spcPts val="0"/>
              </a:spcAft>
              <a:buClr>
                <a:schemeClr val="dk1"/>
              </a:buClr>
              <a:buSzPts val="3600"/>
              <a:buChar char="•"/>
            </a:pPr>
            <a:r>
              <a:rPr lang="en-US" sz="3600">
                <a:solidFill>
                  <a:schemeClr val="dk1"/>
                </a:solidFill>
              </a:rPr>
              <a:t> Ambiguity in Natural language </a:t>
            </a:r>
            <a:endParaRPr>
              <a:solidFill>
                <a:schemeClr val="dk1"/>
              </a:solidFill>
            </a:endParaRPr>
          </a:p>
          <a:p>
            <a:pPr indent="-228600" lvl="0" marL="228600" rtl="0" algn="l">
              <a:lnSpc>
                <a:spcPct val="90000"/>
              </a:lnSpc>
              <a:spcBef>
                <a:spcPts val="1000"/>
              </a:spcBef>
              <a:spcAft>
                <a:spcPts val="0"/>
              </a:spcAft>
              <a:buClr>
                <a:schemeClr val="dk1"/>
              </a:buClr>
              <a:buSzPts val="3600"/>
              <a:buChar char="•"/>
            </a:pPr>
            <a:r>
              <a:rPr lang="en-US"/>
              <a:t> </a:t>
            </a:r>
            <a:r>
              <a:rPr lang="en-US" sz="3600"/>
              <a:t>Challenges of NLP </a:t>
            </a:r>
            <a:endParaRPr/>
          </a:p>
          <a:p>
            <a:pPr indent="-228600" lvl="0" marL="228600" rtl="0" algn="l">
              <a:lnSpc>
                <a:spcPct val="90000"/>
              </a:lnSpc>
              <a:spcBef>
                <a:spcPts val="1000"/>
              </a:spcBef>
              <a:spcAft>
                <a:spcPts val="0"/>
              </a:spcAft>
              <a:buClr>
                <a:schemeClr val="dk1"/>
              </a:buClr>
              <a:buSzPts val="3600"/>
              <a:buChar char="•"/>
            </a:pPr>
            <a:r>
              <a:rPr lang="en-US" sz="3600"/>
              <a:t>Applications of NLP </a:t>
            </a:r>
            <a:endParaRPr sz="3600"/>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g10bffdfd43a_0_53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45454"/>
              <a:buNone/>
            </a:pPr>
            <a:br>
              <a:rPr b="1" lang="en-US" sz="3959"/>
            </a:br>
            <a:r>
              <a:rPr b="1" lang="en-US" sz="3959"/>
              <a:t>Generic NLP System</a:t>
            </a:r>
            <a:br>
              <a:rPr lang="en-US" sz="3959"/>
            </a:br>
            <a:endParaRPr sz="3959"/>
          </a:p>
        </p:txBody>
      </p:sp>
      <p:sp>
        <p:nvSpPr>
          <p:cNvPr id="744" name="Google Shape;744;g10bffdfd43a_0_538"/>
          <p:cNvSpPr txBox="1"/>
          <p:nvPr>
            <p:ph idx="1" type="body"/>
          </p:nvPr>
        </p:nvSpPr>
        <p:spPr>
          <a:xfrm>
            <a:off x="914400" y="1308100"/>
            <a:ext cx="10515600" cy="7653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A generic NLP system has 5 steps :</a:t>
            </a:r>
            <a:endParaRPr/>
          </a:p>
        </p:txBody>
      </p:sp>
      <p:pic>
        <p:nvPicPr>
          <p:cNvPr id="745" name="Google Shape;745;g10bffdfd43a_0_538"/>
          <p:cNvPicPr preferRelativeResize="0"/>
          <p:nvPr/>
        </p:nvPicPr>
        <p:blipFill rotWithShape="1">
          <a:blip r:embed="rId3">
            <a:alphaModFix/>
          </a:blip>
          <a:srcRect b="0" l="0" r="0" t="0"/>
          <a:stretch/>
        </p:blipFill>
        <p:spPr>
          <a:xfrm>
            <a:off x="2514600" y="1981199"/>
            <a:ext cx="3276600" cy="4207307"/>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g10bffdfd43a_0_54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Generic NLP System</a:t>
            </a:r>
            <a:endParaRPr/>
          </a:p>
        </p:txBody>
      </p:sp>
      <p:sp>
        <p:nvSpPr>
          <p:cNvPr id="751" name="Google Shape;751;g10bffdfd43a_0_544"/>
          <p:cNvSpPr txBox="1"/>
          <p:nvPr>
            <p:ph idx="1" type="body"/>
          </p:nvPr>
        </p:nvSpPr>
        <p:spPr>
          <a:xfrm>
            <a:off x="838200" y="1825625"/>
            <a:ext cx="73152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b="1" lang="en-US" sz="3200"/>
              <a:t>Lexical Analysis :</a:t>
            </a:r>
            <a:endParaRPr/>
          </a:p>
          <a:p>
            <a:pPr indent="-342900" lvl="1" marL="914400" rtl="0" algn="l">
              <a:lnSpc>
                <a:spcPct val="90000"/>
              </a:lnSpc>
              <a:spcBef>
                <a:spcPts val="500"/>
              </a:spcBef>
              <a:spcAft>
                <a:spcPts val="0"/>
              </a:spcAft>
              <a:buSzPts val="1800"/>
              <a:buChar char="•"/>
            </a:pPr>
            <a:r>
              <a:rPr lang="en-US" sz="2800"/>
              <a:t>It involves identifying and analyzing the structure of words.</a:t>
            </a:r>
            <a:endParaRPr/>
          </a:p>
          <a:p>
            <a:pPr indent="-342900" lvl="1" marL="914400" rtl="0" algn="l">
              <a:lnSpc>
                <a:spcPct val="90000"/>
              </a:lnSpc>
              <a:spcBef>
                <a:spcPts val="500"/>
              </a:spcBef>
              <a:spcAft>
                <a:spcPts val="0"/>
              </a:spcAft>
              <a:buSzPts val="1800"/>
              <a:buChar char="•"/>
            </a:pPr>
            <a:r>
              <a:rPr lang="en-US" sz="2800"/>
              <a:t>Lexicon of a language means the collection of words and phrases in a language. </a:t>
            </a:r>
            <a:endParaRPr/>
          </a:p>
          <a:p>
            <a:pPr indent="-342900" lvl="1" marL="914400" rtl="0" algn="l">
              <a:lnSpc>
                <a:spcPct val="90000"/>
              </a:lnSpc>
              <a:spcBef>
                <a:spcPts val="500"/>
              </a:spcBef>
              <a:spcAft>
                <a:spcPts val="0"/>
              </a:spcAft>
              <a:buSzPts val="1800"/>
              <a:buChar char="•"/>
            </a:pPr>
            <a:r>
              <a:rPr lang="en-US" sz="2800"/>
              <a:t>Lexical analysis is dividing the whole chunk of text into paragraphs, sentences, and words.</a:t>
            </a:r>
            <a:endParaRPr/>
          </a:p>
          <a:p>
            <a:pPr indent="-228600" lvl="0" marL="457200" rtl="0" algn="l">
              <a:lnSpc>
                <a:spcPct val="90000"/>
              </a:lnSpc>
              <a:spcBef>
                <a:spcPts val="1000"/>
              </a:spcBef>
              <a:spcAft>
                <a:spcPts val="0"/>
              </a:spcAft>
              <a:buClr>
                <a:schemeClr val="dk1"/>
              </a:buClr>
              <a:buSzPts val="1800"/>
              <a:buNone/>
            </a:pPr>
            <a:r>
              <a:t/>
            </a:r>
            <a:endParaRPr/>
          </a:p>
        </p:txBody>
      </p:sp>
      <p:pic>
        <p:nvPicPr>
          <p:cNvPr id="752" name="Google Shape;752;g10bffdfd43a_0_544"/>
          <p:cNvPicPr preferRelativeResize="0"/>
          <p:nvPr/>
        </p:nvPicPr>
        <p:blipFill rotWithShape="1">
          <a:blip r:embed="rId3">
            <a:alphaModFix/>
          </a:blip>
          <a:srcRect b="0" l="0" r="0" t="0"/>
          <a:stretch/>
        </p:blipFill>
        <p:spPr>
          <a:xfrm>
            <a:off x="8382000" y="1897640"/>
            <a:ext cx="3276600" cy="4207307"/>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g10bffdfd43a_0_55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Generic NLP System</a:t>
            </a:r>
            <a:endParaRPr/>
          </a:p>
        </p:txBody>
      </p:sp>
      <p:sp>
        <p:nvSpPr>
          <p:cNvPr id="758" name="Google Shape;758;g10bffdfd43a_0_550"/>
          <p:cNvSpPr txBox="1"/>
          <p:nvPr>
            <p:ph idx="1" type="body"/>
          </p:nvPr>
        </p:nvSpPr>
        <p:spPr>
          <a:xfrm>
            <a:off x="838200" y="1825625"/>
            <a:ext cx="73152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b="1" lang="en-US" sz="3200"/>
              <a:t>Syntactic Analysis (Parsing) :</a:t>
            </a:r>
            <a:endParaRPr/>
          </a:p>
          <a:p>
            <a:pPr indent="-342900" lvl="1" marL="914400" rtl="0" algn="l">
              <a:lnSpc>
                <a:spcPct val="90000"/>
              </a:lnSpc>
              <a:spcBef>
                <a:spcPts val="500"/>
              </a:spcBef>
              <a:spcAft>
                <a:spcPts val="0"/>
              </a:spcAft>
              <a:buSzPts val="1800"/>
              <a:buChar char="•"/>
            </a:pPr>
            <a:r>
              <a:rPr lang="en-US" sz="2800"/>
              <a:t>It involves analysis of words in the sentence for grammar and arranging words in a manner that shows the relationship among the words. </a:t>
            </a:r>
            <a:endParaRPr/>
          </a:p>
          <a:p>
            <a:pPr indent="-342900" lvl="1" marL="914400" rtl="0" algn="l">
              <a:lnSpc>
                <a:spcPct val="90000"/>
              </a:lnSpc>
              <a:spcBef>
                <a:spcPts val="500"/>
              </a:spcBef>
              <a:spcAft>
                <a:spcPts val="0"/>
              </a:spcAft>
              <a:buSzPts val="1800"/>
              <a:buChar char="•"/>
            </a:pPr>
            <a:r>
              <a:rPr lang="en-US" sz="2800"/>
              <a:t>The sentence such as “The school goes to boy” is rejected by English syntactic analyzer.</a:t>
            </a:r>
            <a:endParaRPr/>
          </a:p>
          <a:p>
            <a:pPr indent="-228600" lvl="0" marL="457200" rtl="0" algn="l">
              <a:lnSpc>
                <a:spcPct val="90000"/>
              </a:lnSpc>
              <a:spcBef>
                <a:spcPts val="1000"/>
              </a:spcBef>
              <a:spcAft>
                <a:spcPts val="0"/>
              </a:spcAft>
              <a:buClr>
                <a:schemeClr val="dk1"/>
              </a:buClr>
              <a:buSzPts val="1800"/>
              <a:buNone/>
            </a:pPr>
            <a:r>
              <a:t/>
            </a:r>
            <a:endParaRPr/>
          </a:p>
        </p:txBody>
      </p:sp>
      <p:pic>
        <p:nvPicPr>
          <p:cNvPr id="759" name="Google Shape;759;g10bffdfd43a_0_550"/>
          <p:cNvPicPr preferRelativeResize="0"/>
          <p:nvPr/>
        </p:nvPicPr>
        <p:blipFill rotWithShape="1">
          <a:blip r:embed="rId3">
            <a:alphaModFix/>
          </a:blip>
          <a:srcRect b="0" l="0" r="0" t="0"/>
          <a:stretch/>
        </p:blipFill>
        <p:spPr>
          <a:xfrm>
            <a:off x="8382000" y="1897640"/>
            <a:ext cx="3276600" cy="4207307"/>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g10bffdfd43a_0_55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Generic NLP System</a:t>
            </a:r>
            <a:endParaRPr/>
          </a:p>
        </p:txBody>
      </p:sp>
      <p:sp>
        <p:nvSpPr>
          <p:cNvPr id="765" name="Google Shape;765;g10bffdfd43a_0_556"/>
          <p:cNvSpPr txBox="1"/>
          <p:nvPr>
            <p:ph idx="1" type="body"/>
          </p:nvPr>
        </p:nvSpPr>
        <p:spPr>
          <a:xfrm>
            <a:off x="838200" y="1825625"/>
            <a:ext cx="73152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b="1" lang="en-US" sz="3200"/>
              <a:t>Semantic Analysis :</a:t>
            </a:r>
            <a:endParaRPr/>
          </a:p>
          <a:p>
            <a:pPr indent="-342900" lvl="1" marL="914400" rtl="0" algn="l">
              <a:lnSpc>
                <a:spcPct val="90000"/>
              </a:lnSpc>
              <a:spcBef>
                <a:spcPts val="500"/>
              </a:spcBef>
              <a:spcAft>
                <a:spcPts val="0"/>
              </a:spcAft>
              <a:buSzPts val="1800"/>
              <a:buChar char="•"/>
            </a:pPr>
            <a:r>
              <a:rPr lang="en-US"/>
              <a:t> </a:t>
            </a:r>
            <a:r>
              <a:rPr lang="en-US" sz="2800"/>
              <a:t>It draws the exact meaning or the dictionary meaning from the text. </a:t>
            </a:r>
            <a:endParaRPr/>
          </a:p>
          <a:p>
            <a:pPr indent="-342900" lvl="1" marL="914400" rtl="0" algn="l">
              <a:lnSpc>
                <a:spcPct val="90000"/>
              </a:lnSpc>
              <a:spcBef>
                <a:spcPts val="500"/>
              </a:spcBef>
              <a:spcAft>
                <a:spcPts val="0"/>
              </a:spcAft>
              <a:buSzPts val="1800"/>
              <a:buChar char="•"/>
            </a:pPr>
            <a:r>
              <a:rPr lang="en-US" sz="2800"/>
              <a:t>The text is checked for meaningfulness.</a:t>
            </a:r>
            <a:endParaRPr/>
          </a:p>
          <a:p>
            <a:pPr indent="-342900" lvl="1" marL="914400" rtl="0" algn="l">
              <a:lnSpc>
                <a:spcPct val="90000"/>
              </a:lnSpc>
              <a:spcBef>
                <a:spcPts val="500"/>
              </a:spcBef>
              <a:spcAft>
                <a:spcPts val="0"/>
              </a:spcAft>
              <a:buSzPts val="1800"/>
              <a:buChar char="•"/>
            </a:pPr>
            <a:r>
              <a:rPr lang="en-US" sz="2800"/>
              <a:t> It is done by mapping syntactic structures and objects in the task domain. </a:t>
            </a:r>
            <a:endParaRPr/>
          </a:p>
          <a:p>
            <a:pPr indent="-342900" lvl="1" marL="914400" rtl="0" algn="l">
              <a:lnSpc>
                <a:spcPct val="90000"/>
              </a:lnSpc>
              <a:spcBef>
                <a:spcPts val="500"/>
              </a:spcBef>
              <a:spcAft>
                <a:spcPts val="0"/>
              </a:spcAft>
              <a:buSzPts val="1800"/>
              <a:buChar char="•"/>
            </a:pPr>
            <a:r>
              <a:rPr lang="en-US" sz="2800"/>
              <a:t>The semantic analyzer disregards sentence such as “hot ice-cream”.</a:t>
            </a:r>
            <a:endParaRPr/>
          </a:p>
          <a:p>
            <a:pPr indent="-228600" lvl="0" marL="457200" rtl="0" algn="l">
              <a:lnSpc>
                <a:spcPct val="90000"/>
              </a:lnSpc>
              <a:spcBef>
                <a:spcPts val="1000"/>
              </a:spcBef>
              <a:spcAft>
                <a:spcPts val="0"/>
              </a:spcAft>
              <a:buClr>
                <a:schemeClr val="dk1"/>
              </a:buClr>
              <a:buSzPts val="1800"/>
              <a:buNone/>
            </a:pPr>
            <a:r>
              <a:t/>
            </a:r>
            <a:endParaRPr/>
          </a:p>
        </p:txBody>
      </p:sp>
      <p:pic>
        <p:nvPicPr>
          <p:cNvPr id="766" name="Google Shape;766;g10bffdfd43a_0_556"/>
          <p:cNvPicPr preferRelativeResize="0"/>
          <p:nvPr/>
        </p:nvPicPr>
        <p:blipFill rotWithShape="1">
          <a:blip r:embed="rId3">
            <a:alphaModFix/>
          </a:blip>
          <a:srcRect b="0" l="0" r="0" t="0"/>
          <a:stretch/>
        </p:blipFill>
        <p:spPr>
          <a:xfrm>
            <a:off x="8382000" y="1897640"/>
            <a:ext cx="3276600" cy="4207307"/>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g10bffdfd43a_0_56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Generic NLP System</a:t>
            </a:r>
            <a:endParaRPr/>
          </a:p>
        </p:txBody>
      </p:sp>
      <p:sp>
        <p:nvSpPr>
          <p:cNvPr id="772" name="Google Shape;772;g10bffdfd43a_0_562"/>
          <p:cNvSpPr txBox="1"/>
          <p:nvPr>
            <p:ph idx="1" type="body"/>
          </p:nvPr>
        </p:nvSpPr>
        <p:spPr>
          <a:xfrm>
            <a:off x="838200" y="1825625"/>
            <a:ext cx="73152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b="1" lang="en-US" sz="3200"/>
              <a:t>Discourse Integration :</a:t>
            </a:r>
            <a:endParaRPr/>
          </a:p>
          <a:p>
            <a:pPr indent="-342900" lvl="1" marL="914400" rtl="0" algn="l">
              <a:lnSpc>
                <a:spcPct val="90000"/>
              </a:lnSpc>
              <a:spcBef>
                <a:spcPts val="500"/>
              </a:spcBef>
              <a:spcAft>
                <a:spcPts val="0"/>
              </a:spcAft>
              <a:buSzPts val="1800"/>
              <a:buChar char="•"/>
            </a:pPr>
            <a:r>
              <a:rPr lang="en-US" sz="2800"/>
              <a:t>The meaning of any sentence depends upon the meaning of the sentence just before it.</a:t>
            </a:r>
            <a:endParaRPr/>
          </a:p>
          <a:p>
            <a:pPr indent="-342900" lvl="1" marL="914400" rtl="0" algn="l">
              <a:lnSpc>
                <a:spcPct val="90000"/>
              </a:lnSpc>
              <a:spcBef>
                <a:spcPts val="500"/>
              </a:spcBef>
              <a:spcAft>
                <a:spcPts val="0"/>
              </a:spcAft>
              <a:buSzPts val="1800"/>
              <a:buChar char="•"/>
            </a:pPr>
            <a:r>
              <a:rPr lang="en-US" sz="2800"/>
              <a:t>In addition, it also brings about the meaning of the immediately succeeding sentence.</a:t>
            </a:r>
            <a:endParaRPr/>
          </a:p>
          <a:p>
            <a:pPr indent="-228600" lvl="1" marL="914400" rtl="0" algn="l">
              <a:lnSpc>
                <a:spcPct val="90000"/>
              </a:lnSpc>
              <a:spcBef>
                <a:spcPts val="500"/>
              </a:spcBef>
              <a:spcAft>
                <a:spcPts val="0"/>
              </a:spcAft>
              <a:buSzPts val="1800"/>
              <a:buNone/>
            </a:pPr>
            <a:r>
              <a:t/>
            </a:r>
            <a:endParaRPr sz="2800"/>
          </a:p>
          <a:p>
            <a:pPr indent="-228600" lvl="0" marL="457200" rtl="0" algn="l">
              <a:lnSpc>
                <a:spcPct val="90000"/>
              </a:lnSpc>
              <a:spcBef>
                <a:spcPts val="1000"/>
              </a:spcBef>
              <a:spcAft>
                <a:spcPts val="0"/>
              </a:spcAft>
              <a:buClr>
                <a:schemeClr val="dk1"/>
              </a:buClr>
              <a:buSzPts val="1800"/>
              <a:buNone/>
            </a:pPr>
            <a:r>
              <a:t/>
            </a:r>
            <a:endParaRPr/>
          </a:p>
        </p:txBody>
      </p:sp>
      <p:pic>
        <p:nvPicPr>
          <p:cNvPr id="773" name="Google Shape;773;g10bffdfd43a_0_562"/>
          <p:cNvPicPr preferRelativeResize="0"/>
          <p:nvPr/>
        </p:nvPicPr>
        <p:blipFill rotWithShape="1">
          <a:blip r:embed="rId3">
            <a:alphaModFix/>
          </a:blip>
          <a:srcRect b="0" l="0" r="0" t="0"/>
          <a:stretch/>
        </p:blipFill>
        <p:spPr>
          <a:xfrm>
            <a:off x="8382000" y="1897640"/>
            <a:ext cx="3276600" cy="4207307"/>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g10bffdfd43a_0_56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Generic NLP System</a:t>
            </a:r>
            <a:endParaRPr/>
          </a:p>
        </p:txBody>
      </p:sp>
      <p:sp>
        <p:nvSpPr>
          <p:cNvPr id="779" name="Google Shape;779;g10bffdfd43a_0_568"/>
          <p:cNvSpPr txBox="1"/>
          <p:nvPr>
            <p:ph idx="1" type="body"/>
          </p:nvPr>
        </p:nvSpPr>
        <p:spPr>
          <a:xfrm>
            <a:off x="838200" y="1825625"/>
            <a:ext cx="73152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b="1" lang="en-US" sz="3200"/>
              <a:t>Pragmatic Analysis :</a:t>
            </a:r>
            <a:endParaRPr/>
          </a:p>
          <a:p>
            <a:pPr indent="-342900" lvl="1" marL="914400" rtl="0" algn="l">
              <a:lnSpc>
                <a:spcPct val="90000"/>
              </a:lnSpc>
              <a:spcBef>
                <a:spcPts val="500"/>
              </a:spcBef>
              <a:spcAft>
                <a:spcPts val="0"/>
              </a:spcAft>
              <a:buSzPts val="1800"/>
              <a:buChar char="•"/>
            </a:pPr>
            <a:r>
              <a:rPr lang="en-US" sz="2800"/>
              <a:t>During this, what was said is re-interpreted on what it actually meant. </a:t>
            </a:r>
            <a:endParaRPr/>
          </a:p>
          <a:p>
            <a:pPr indent="-342900" lvl="1" marL="914400" rtl="0" algn="l">
              <a:lnSpc>
                <a:spcPct val="90000"/>
              </a:lnSpc>
              <a:spcBef>
                <a:spcPts val="500"/>
              </a:spcBef>
              <a:spcAft>
                <a:spcPts val="0"/>
              </a:spcAft>
              <a:buSzPts val="1800"/>
              <a:buChar char="•"/>
            </a:pPr>
            <a:r>
              <a:rPr lang="en-US" sz="2800"/>
              <a:t>It involves deriving those aspects of language which require real world knowledge.</a:t>
            </a:r>
            <a:endParaRPr/>
          </a:p>
          <a:p>
            <a:pPr indent="-228600" lvl="1" marL="914400" rtl="0" algn="l">
              <a:lnSpc>
                <a:spcPct val="90000"/>
              </a:lnSpc>
              <a:spcBef>
                <a:spcPts val="500"/>
              </a:spcBef>
              <a:spcAft>
                <a:spcPts val="0"/>
              </a:spcAft>
              <a:buSzPts val="1800"/>
              <a:buNone/>
            </a:pPr>
            <a:r>
              <a:t/>
            </a:r>
            <a:endParaRPr sz="2800"/>
          </a:p>
          <a:p>
            <a:pPr indent="-228600" lvl="1" marL="914400" rtl="0" algn="l">
              <a:lnSpc>
                <a:spcPct val="90000"/>
              </a:lnSpc>
              <a:spcBef>
                <a:spcPts val="500"/>
              </a:spcBef>
              <a:spcAft>
                <a:spcPts val="0"/>
              </a:spcAft>
              <a:buSzPts val="1800"/>
              <a:buNone/>
            </a:pPr>
            <a:r>
              <a:t/>
            </a:r>
            <a:endParaRPr sz="2800"/>
          </a:p>
          <a:p>
            <a:pPr indent="-228600" lvl="0" marL="457200" rtl="0" algn="l">
              <a:lnSpc>
                <a:spcPct val="90000"/>
              </a:lnSpc>
              <a:spcBef>
                <a:spcPts val="1000"/>
              </a:spcBef>
              <a:spcAft>
                <a:spcPts val="0"/>
              </a:spcAft>
              <a:buClr>
                <a:schemeClr val="dk1"/>
              </a:buClr>
              <a:buSzPts val="1800"/>
              <a:buNone/>
            </a:pPr>
            <a:r>
              <a:t/>
            </a:r>
            <a:endParaRPr/>
          </a:p>
        </p:txBody>
      </p:sp>
      <p:pic>
        <p:nvPicPr>
          <p:cNvPr id="780" name="Google Shape;780;g10bffdfd43a_0_568"/>
          <p:cNvPicPr preferRelativeResize="0"/>
          <p:nvPr/>
        </p:nvPicPr>
        <p:blipFill rotWithShape="1">
          <a:blip r:embed="rId3">
            <a:alphaModFix/>
          </a:blip>
          <a:srcRect b="0" l="0" r="0" t="0"/>
          <a:stretch/>
        </p:blipFill>
        <p:spPr>
          <a:xfrm>
            <a:off x="8382000" y="1897640"/>
            <a:ext cx="3276600" cy="4207307"/>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g10bffdfd43a_0_57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Module 1:Introduction</a:t>
            </a:r>
            <a:endParaRPr b="1"/>
          </a:p>
        </p:txBody>
      </p:sp>
      <p:sp>
        <p:nvSpPr>
          <p:cNvPr id="786" name="Google Shape;786;g10bffdfd43a_0_579"/>
          <p:cNvSpPr txBox="1"/>
          <p:nvPr>
            <p:ph idx="1" type="body"/>
          </p:nvPr>
        </p:nvSpPr>
        <p:spPr>
          <a:xfrm>
            <a:off x="838200" y="1520575"/>
            <a:ext cx="10515600" cy="46563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600"/>
              <a:buChar char="•"/>
            </a:pPr>
            <a:r>
              <a:rPr lang="en-US" sz="3600"/>
              <a:t> </a:t>
            </a:r>
            <a:r>
              <a:rPr lang="en-US" sz="3600">
                <a:solidFill>
                  <a:schemeClr val="dk1"/>
                </a:solidFill>
              </a:rPr>
              <a:t>History of NLP</a:t>
            </a:r>
            <a:endParaRPr>
              <a:solidFill>
                <a:schemeClr val="dk1"/>
              </a:solidFill>
            </a:endParaRPr>
          </a:p>
          <a:p>
            <a:pPr indent="-228600" lvl="0" marL="228600" rtl="0" algn="l">
              <a:lnSpc>
                <a:spcPct val="90000"/>
              </a:lnSpc>
              <a:spcBef>
                <a:spcPts val="1000"/>
              </a:spcBef>
              <a:spcAft>
                <a:spcPts val="0"/>
              </a:spcAft>
              <a:buClr>
                <a:schemeClr val="dk1"/>
              </a:buClr>
              <a:buSzPts val="3600"/>
              <a:buChar char="•"/>
            </a:pPr>
            <a:r>
              <a:rPr lang="en-US" sz="3600"/>
              <a:t> </a:t>
            </a:r>
            <a:r>
              <a:rPr lang="en-US" sz="3600">
                <a:solidFill>
                  <a:schemeClr val="dk1"/>
                </a:solidFill>
              </a:rPr>
              <a:t>Generic NLP system</a:t>
            </a:r>
            <a:endParaRPr>
              <a:solidFill>
                <a:schemeClr val="dk1"/>
              </a:solidFill>
            </a:endParaRPr>
          </a:p>
          <a:p>
            <a:pPr indent="-228600" lvl="0" marL="228600" rtl="0" algn="l">
              <a:lnSpc>
                <a:spcPct val="90000"/>
              </a:lnSpc>
              <a:spcBef>
                <a:spcPts val="1000"/>
              </a:spcBef>
              <a:spcAft>
                <a:spcPts val="0"/>
              </a:spcAft>
              <a:buClr>
                <a:schemeClr val="dk1"/>
              </a:buClr>
              <a:buSzPts val="3600"/>
              <a:buChar char="•"/>
            </a:pPr>
            <a:r>
              <a:rPr lang="en-US" sz="3600"/>
              <a:t> </a:t>
            </a:r>
            <a:r>
              <a:rPr lang="en-US" sz="3600">
                <a:solidFill>
                  <a:schemeClr val="dk1"/>
                </a:solidFill>
              </a:rPr>
              <a:t>Levels of NLP  / Stages in NLP</a:t>
            </a:r>
            <a:endParaRPr>
              <a:solidFill>
                <a:schemeClr val="dk1"/>
              </a:solidFill>
            </a:endParaRPr>
          </a:p>
          <a:p>
            <a:pPr indent="-228600" lvl="0" marL="228600" rtl="0" algn="l">
              <a:lnSpc>
                <a:spcPct val="90000"/>
              </a:lnSpc>
              <a:spcBef>
                <a:spcPts val="1000"/>
              </a:spcBef>
              <a:spcAft>
                <a:spcPts val="0"/>
              </a:spcAft>
              <a:buClr>
                <a:schemeClr val="dk1"/>
              </a:buClr>
              <a:buSzPts val="3600"/>
              <a:buChar char="•"/>
            </a:pPr>
            <a:r>
              <a:rPr lang="en-US" sz="3600">
                <a:solidFill>
                  <a:schemeClr val="dk1"/>
                </a:solidFill>
              </a:rPr>
              <a:t> Knowledge in Language Processing</a:t>
            </a:r>
            <a:endParaRPr>
              <a:solidFill>
                <a:schemeClr val="dk1"/>
              </a:solidFill>
            </a:endParaRPr>
          </a:p>
          <a:p>
            <a:pPr indent="-228600" lvl="0" marL="228600" rtl="0" algn="l">
              <a:lnSpc>
                <a:spcPct val="90000"/>
              </a:lnSpc>
              <a:spcBef>
                <a:spcPts val="1000"/>
              </a:spcBef>
              <a:spcAft>
                <a:spcPts val="0"/>
              </a:spcAft>
              <a:buClr>
                <a:schemeClr val="dk1"/>
              </a:buClr>
              <a:buSzPts val="3600"/>
              <a:buChar char="•"/>
            </a:pPr>
            <a:r>
              <a:rPr lang="en-US" sz="3600">
                <a:solidFill>
                  <a:schemeClr val="dk1"/>
                </a:solidFill>
              </a:rPr>
              <a:t> Ambiguity in Natural language </a:t>
            </a:r>
            <a:endParaRPr>
              <a:solidFill>
                <a:schemeClr val="dk1"/>
              </a:solidFill>
            </a:endParaRPr>
          </a:p>
          <a:p>
            <a:pPr indent="-228600" lvl="0" marL="228600" rtl="0" algn="l">
              <a:lnSpc>
                <a:spcPct val="90000"/>
              </a:lnSpc>
              <a:spcBef>
                <a:spcPts val="1000"/>
              </a:spcBef>
              <a:spcAft>
                <a:spcPts val="0"/>
              </a:spcAft>
              <a:buClr>
                <a:schemeClr val="dk1"/>
              </a:buClr>
              <a:buSzPts val="3600"/>
              <a:buChar char="•"/>
            </a:pPr>
            <a:r>
              <a:rPr lang="en-US"/>
              <a:t> </a:t>
            </a:r>
            <a:r>
              <a:rPr lang="en-US" sz="3600"/>
              <a:t>Challenges of NLP </a:t>
            </a:r>
            <a:endParaRPr/>
          </a:p>
          <a:p>
            <a:pPr indent="-228600" lvl="0" marL="228600" rtl="0" algn="l">
              <a:lnSpc>
                <a:spcPct val="90000"/>
              </a:lnSpc>
              <a:spcBef>
                <a:spcPts val="1000"/>
              </a:spcBef>
              <a:spcAft>
                <a:spcPts val="0"/>
              </a:spcAft>
              <a:buClr>
                <a:schemeClr val="dk1"/>
              </a:buClr>
              <a:buSzPts val="3600"/>
              <a:buChar char="•"/>
            </a:pPr>
            <a:r>
              <a:rPr lang="en-US" sz="3600">
                <a:solidFill>
                  <a:srgbClr val="FF0000"/>
                </a:solidFill>
              </a:rPr>
              <a:t> Applications of NLP </a:t>
            </a:r>
            <a:endParaRPr sz="360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10b69b0603e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Tasks of NLP</a:t>
            </a:r>
            <a:endParaRPr/>
          </a:p>
        </p:txBody>
      </p:sp>
      <p:sp>
        <p:nvSpPr>
          <p:cNvPr id="154" name="Google Shape;154;g10b69b0603e_0_0"/>
          <p:cNvSpPr txBox="1"/>
          <p:nvPr>
            <p:ph idx="1" type="body"/>
          </p:nvPr>
        </p:nvSpPr>
        <p:spPr>
          <a:xfrm>
            <a:off x="838200" y="1561672"/>
            <a:ext cx="10515600" cy="49311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Clr>
                <a:schemeClr val="dk1"/>
              </a:buClr>
              <a:buSzPts val="2800"/>
              <a:buChar char="•"/>
            </a:pPr>
            <a:r>
              <a:rPr b="1" lang="en-US"/>
              <a:t> </a:t>
            </a:r>
            <a:r>
              <a:rPr b="1" lang="en-US"/>
              <a:t>Web-based Question Answering </a:t>
            </a:r>
            <a:r>
              <a:rPr lang="en-US"/>
              <a:t>: It involves </a:t>
            </a:r>
            <a:endParaRPr/>
          </a:p>
          <a:p>
            <a:pPr indent="-228600" lvl="1" marL="685800" rtl="0" algn="l">
              <a:lnSpc>
                <a:spcPct val="90000"/>
              </a:lnSpc>
              <a:spcBef>
                <a:spcPts val="500"/>
              </a:spcBef>
              <a:spcAft>
                <a:spcPts val="0"/>
              </a:spcAft>
              <a:buClr>
                <a:schemeClr val="dk1"/>
              </a:buClr>
              <a:buSzPts val="2400"/>
              <a:buChar char="•"/>
            </a:pPr>
            <a:r>
              <a:rPr lang="en-US"/>
              <a:t>extracting information that is embedded in other text on a Web page</a:t>
            </a:r>
            <a:endParaRPr/>
          </a:p>
          <a:p>
            <a:pPr indent="-228600" lvl="1" marL="685800" rtl="0" algn="l">
              <a:lnSpc>
                <a:spcPct val="90000"/>
              </a:lnSpc>
              <a:spcBef>
                <a:spcPts val="500"/>
              </a:spcBef>
              <a:spcAft>
                <a:spcPts val="0"/>
              </a:spcAft>
              <a:buClr>
                <a:schemeClr val="dk1"/>
              </a:buClr>
              <a:buSzPts val="2400"/>
              <a:buChar char="•"/>
            </a:pPr>
            <a:r>
              <a:rPr lang="en-US"/>
              <a:t>doing inference (drawing conclusions based on known facts), </a:t>
            </a:r>
            <a:endParaRPr/>
          </a:p>
          <a:p>
            <a:pPr indent="-228600" lvl="1" marL="685800" rtl="0" algn="l">
              <a:lnSpc>
                <a:spcPct val="90000"/>
              </a:lnSpc>
              <a:spcBef>
                <a:spcPts val="500"/>
              </a:spcBef>
              <a:spcAft>
                <a:spcPts val="0"/>
              </a:spcAft>
              <a:buClr>
                <a:schemeClr val="dk1"/>
              </a:buClr>
              <a:buSzPts val="2400"/>
              <a:buChar char="•"/>
            </a:pPr>
            <a:r>
              <a:rPr lang="en-US"/>
              <a:t>synthesizing and summarizing information from multiple sources or Web pages.</a:t>
            </a:r>
            <a:br>
              <a:rPr lang="en-US"/>
            </a:br>
            <a:endParaRPr/>
          </a:p>
        </p:txBody>
      </p:sp>
      <p:pic>
        <p:nvPicPr>
          <p:cNvPr id="155" name="Google Shape;155;g10b69b0603e_0_0"/>
          <p:cNvPicPr preferRelativeResize="0"/>
          <p:nvPr/>
        </p:nvPicPr>
        <p:blipFill>
          <a:blip r:embed="rId3">
            <a:alphaModFix/>
          </a:blip>
          <a:stretch>
            <a:fillRect/>
          </a:stretch>
        </p:blipFill>
        <p:spPr>
          <a:xfrm>
            <a:off x="1408975" y="3520100"/>
            <a:ext cx="4994275" cy="2972675"/>
          </a:xfrm>
          <a:prstGeom prst="rect">
            <a:avLst/>
          </a:prstGeom>
          <a:noFill/>
          <a:ln>
            <a:noFill/>
          </a:ln>
        </p:spPr>
      </p:pic>
      <p:pic>
        <p:nvPicPr>
          <p:cNvPr id="156" name="Google Shape;156;g10b69b0603e_0_0"/>
          <p:cNvPicPr preferRelativeResize="0"/>
          <p:nvPr/>
        </p:nvPicPr>
        <p:blipFill>
          <a:blip r:embed="rId4">
            <a:alphaModFix/>
          </a:blip>
          <a:stretch>
            <a:fillRect/>
          </a:stretch>
        </p:blipFill>
        <p:spPr>
          <a:xfrm>
            <a:off x="6590425" y="3248850"/>
            <a:ext cx="5075075" cy="342235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g10bffdfd43a_0_584"/>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a:t>Applications in NLP</a:t>
            </a:r>
            <a:endParaRPr/>
          </a:p>
        </p:txBody>
      </p:sp>
      <p:sp>
        <p:nvSpPr>
          <p:cNvPr id="792" name="Google Shape;792;g10bffdfd43a_0_584"/>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406400" lvl="0" marL="457200" rtl="0" algn="ctr">
              <a:lnSpc>
                <a:spcPct val="90000"/>
              </a:lnSpc>
              <a:spcBef>
                <a:spcPts val="1000"/>
              </a:spcBef>
              <a:spcAft>
                <a:spcPts val="0"/>
              </a:spcAft>
              <a:buClr>
                <a:schemeClr val="dk1"/>
              </a:buClr>
              <a:buSzPts val="2400"/>
              <a:buNone/>
            </a:pPr>
            <a:r>
              <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g10bffdfd43a_0_58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Applications in NLP</a:t>
            </a:r>
            <a:endParaRPr/>
          </a:p>
        </p:txBody>
      </p:sp>
      <p:sp>
        <p:nvSpPr>
          <p:cNvPr id="798" name="Google Shape;798;g10bffdfd43a_0_58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The different applications are : </a:t>
            </a:r>
            <a:endParaRPr/>
          </a:p>
          <a:p>
            <a:pPr indent="-514350" lvl="0" marL="628650" rtl="0" algn="l">
              <a:lnSpc>
                <a:spcPct val="90000"/>
              </a:lnSpc>
              <a:spcBef>
                <a:spcPts val="1000"/>
              </a:spcBef>
              <a:spcAft>
                <a:spcPts val="0"/>
              </a:spcAft>
              <a:buSzPts val="2800"/>
              <a:buFont typeface="Arial"/>
              <a:buAutoNum type="arabicPeriod"/>
            </a:pPr>
            <a:r>
              <a:rPr lang="en-US"/>
              <a:t>Machine Translation</a:t>
            </a:r>
            <a:endParaRPr/>
          </a:p>
          <a:p>
            <a:pPr indent="-514350" lvl="0" marL="628650" rtl="0" algn="l">
              <a:lnSpc>
                <a:spcPct val="90000"/>
              </a:lnSpc>
              <a:spcBef>
                <a:spcPts val="1000"/>
              </a:spcBef>
              <a:spcAft>
                <a:spcPts val="0"/>
              </a:spcAft>
              <a:buSzPts val="2800"/>
              <a:buFont typeface="Arial"/>
              <a:buAutoNum type="arabicPeriod"/>
            </a:pPr>
            <a:r>
              <a:rPr lang="en-US"/>
              <a:t>Question Answering System</a:t>
            </a:r>
            <a:endParaRPr/>
          </a:p>
          <a:p>
            <a:pPr indent="-514350" lvl="0" marL="628650" rtl="0" algn="l">
              <a:lnSpc>
                <a:spcPct val="90000"/>
              </a:lnSpc>
              <a:spcBef>
                <a:spcPts val="1000"/>
              </a:spcBef>
              <a:spcAft>
                <a:spcPts val="0"/>
              </a:spcAft>
              <a:buSzPts val="2800"/>
              <a:buFont typeface="Arial"/>
              <a:buAutoNum type="arabicPeriod"/>
            </a:pPr>
            <a:r>
              <a:rPr lang="en-US"/>
              <a:t>Information Retrieval</a:t>
            </a:r>
            <a:endParaRPr/>
          </a:p>
          <a:p>
            <a:pPr indent="-514350" lvl="0" marL="628650" rtl="0" algn="l">
              <a:lnSpc>
                <a:spcPct val="90000"/>
              </a:lnSpc>
              <a:spcBef>
                <a:spcPts val="1000"/>
              </a:spcBef>
              <a:spcAft>
                <a:spcPts val="0"/>
              </a:spcAft>
              <a:buSzPts val="2800"/>
              <a:buFont typeface="Arial"/>
              <a:buAutoNum type="arabicPeriod"/>
            </a:pPr>
            <a:r>
              <a:rPr lang="en-US"/>
              <a:t>Categorization</a:t>
            </a:r>
            <a:endParaRPr/>
          </a:p>
          <a:p>
            <a:pPr indent="-514350" lvl="0" marL="628650" rtl="0" algn="l">
              <a:lnSpc>
                <a:spcPct val="90000"/>
              </a:lnSpc>
              <a:spcBef>
                <a:spcPts val="1000"/>
              </a:spcBef>
              <a:spcAft>
                <a:spcPts val="0"/>
              </a:spcAft>
              <a:buSzPts val="2800"/>
              <a:buFont typeface="Arial"/>
              <a:buAutoNum type="arabicPeriod"/>
            </a:pPr>
            <a:r>
              <a:rPr lang="en-US"/>
              <a:t>Summarization</a:t>
            </a:r>
            <a:endParaRPr/>
          </a:p>
          <a:p>
            <a:pPr indent="-514350" lvl="0" marL="628650" rtl="0" algn="l">
              <a:lnSpc>
                <a:spcPct val="90000"/>
              </a:lnSpc>
              <a:spcBef>
                <a:spcPts val="1000"/>
              </a:spcBef>
              <a:spcAft>
                <a:spcPts val="0"/>
              </a:spcAft>
              <a:buSzPts val="2800"/>
              <a:buFont typeface="Arial"/>
              <a:buAutoNum type="arabicPeriod"/>
            </a:pPr>
            <a:r>
              <a:rPr lang="en-US"/>
              <a:t>Sentiment Analysis</a:t>
            </a:r>
            <a:endParaRPr/>
          </a:p>
          <a:p>
            <a:pPr indent="-514350" lvl="0" marL="628650" rtl="0" algn="l">
              <a:lnSpc>
                <a:spcPct val="90000"/>
              </a:lnSpc>
              <a:spcBef>
                <a:spcPts val="1000"/>
              </a:spcBef>
              <a:spcAft>
                <a:spcPts val="0"/>
              </a:spcAft>
              <a:buSzPts val="2800"/>
              <a:buFont typeface="Arial"/>
              <a:buAutoNum type="arabicPeriod"/>
            </a:pPr>
            <a:r>
              <a:rPr lang="en-US"/>
              <a:t>Information Extraction</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g10bffdfd43a_0_59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Applications in NLP</a:t>
            </a:r>
            <a:endParaRPr/>
          </a:p>
        </p:txBody>
      </p:sp>
      <p:sp>
        <p:nvSpPr>
          <p:cNvPr id="804" name="Google Shape;804;g10bffdfd43a_0_59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The different applications are : </a:t>
            </a:r>
            <a:endParaRPr/>
          </a:p>
          <a:p>
            <a:pPr indent="-514350" lvl="0" marL="628650" rtl="0" algn="l">
              <a:lnSpc>
                <a:spcPct val="90000"/>
              </a:lnSpc>
              <a:spcBef>
                <a:spcPts val="1000"/>
              </a:spcBef>
              <a:spcAft>
                <a:spcPts val="0"/>
              </a:spcAft>
              <a:buSzPts val="2800"/>
              <a:buFont typeface="Arial"/>
              <a:buAutoNum type="arabicPeriod" startAt="8"/>
            </a:pPr>
            <a:r>
              <a:rPr lang="en-US"/>
              <a:t>Similarity Detection (Plagiarism Detection)</a:t>
            </a:r>
            <a:endParaRPr/>
          </a:p>
          <a:p>
            <a:pPr indent="-514350" lvl="0" marL="628650" rtl="0" algn="l">
              <a:lnSpc>
                <a:spcPct val="90000"/>
              </a:lnSpc>
              <a:spcBef>
                <a:spcPts val="1000"/>
              </a:spcBef>
              <a:spcAft>
                <a:spcPts val="0"/>
              </a:spcAft>
              <a:buSzPts val="2800"/>
              <a:buFont typeface="Arial"/>
              <a:buAutoNum type="arabicPeriod" startAt="8"/>
            </a:pPr>
            <a:r>
              <a:rPr lang="en-US"/>
              <a:t>Text Normalization (Multilanguage to Single Language) </a:t>
            </a:r>
            <a:endParaRPr/>
          </a:p>
          <a:p>
            <a:pPr indent="-514350" lvl="0" marL="628650" rtl="0" algn="l">
              <a:lnSpc>
                <a:spcPct val="90000"/>
              </a:lnSpc>
              <a:spcBef>
                <a:spcPts val="1000"/>
              </a:spcBef>
              <a:spcAft>
                <a:spcPts val="0"/>
              </a:spcAft>
              <a:buSzPts val="2800"/>
              <a:buFont typeface="Arial"/>
              <a:buAutoNum type="arabicPeriod" startAt="8"/>
            </a:pPr>
            <a:r>
              <a:rPr lang="en-US"/>
              <a:t>Sarcasm Detection </a:t>
            </a:r>
            <a:endParaRPr/>
          </a:p>
          <a:p>
            <a:pPr indent="-514350" lvl="0" marL="628650" rtl="0" algn="l">
              <a:lnSpc>
                <a:spcPct val="90000"/>
              </a:lnSpc>
              <a:spcBef>
                <a:spcPts val="1000"/>
              </a:spcBef>
              <a:spcAft>
                <a:spcPts val="0"/>
              </a:spcAft>
              <a:buSzPts val="2800"/>
              <a:buFont typeface="Arial"/>
              <a:buAutoNum type="arabicPeriod" startAt="8"/>
            </a:pPr>
            <a:r>
              <a:rPr lang="en-US"/>
              <a:t>Cross lingual Information Retrieval</a:t>
            </a:r>
            <a:endParaRPr/>
          </a:p>
          <a:p>
            <a:pPr indent="-514350" lvl="0" marL="628650" rtl="0" algn="l">
              <a:lnSpc>
                <a:spcPct val="90000"/>
              </a:lnSpc>
              <a:spcBef>
                <a:spcPts val="1000"/>
              </a:spcBef>
              <a:spcAft>
                <a:spcPts val="0"/>
              </a:spcAft>
              <a:buSzPts val="2800"/>
              <a:buFont typeface="Arial"/>
              <a:buAutoNum type="arabicPeriod" startAt="8"/>
            </a:pPr>
            <a:r>
              <a:rPr lang="en-US"/>
              <a:t>Author Profiling : (Men/Women)(Age Group)</a:t>
            </a:r>
            <a:endParaRPr/>
          </a:p>
          <a:p>
            <a:pPr indent="-514350" lvl="0" marL="628650" rtl="0" algn="l">
              <a:lnSpc>
                <a:spcPct val="90000"/>
              </a:lnSpc>
              <a:spcBef>
                <a:spcPts val="1000"/>
              </a:spcBef>
              <a:spcAft>
                <a:spcPts val="0"/>
              </a:spcAft>
              <a:buSzPts val="2800"/>
              <a:buFont typeface="Arial"/>
              <a:buAutoNum type="arabicPeriod" startAt="8"/>
            </a:pPr>
            <a:r>
              <a:rPr lang="en-US"/>
              <a:t>Fake News Detection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What is NLP?</a:t>
            </a:r>
            <a:endParaRPr/>
          </a:p>
        </p:txBody>
      </p:sp>
      <p:sp>
        <p:nvSpPr>
          <p:cNvPr id="162" name="Google Shape;162;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80000"/>
              </a:lnSpc>
              <a:spcBef>
                <a:spcPts val="0"/>
              </a:spcBef>
              <a:spcAft>
                <a:spcPts val="0"/>
              </a:spcAft>
              <a:buClr>
                <a:schemeClr val="dk1"/>
              </a:buClr>
              <a:buSzPts val="3700"/>
              <a:buNone/>
            </a:pPr>
            <a:r>
              <a:rPr lang="en-US" sz="3700"/>
              <a:t>Natural language processing (NLP) is a subfield of linguistics, computer science, information engineering and artificial intelligence concerned with the interactions between computers and human (natural) languages, in particular how to program computers to process and analyze large amounts of natural language data.</a:t>
            </a:r>
            <a:endParaRPr b="0" sz="3700"/>
          </a:p>
          <a:p>
            <a:pPr indent="0" lvl="0" marL="0" rtl="0" algn="l">
              <a:lnSpc>
                <a:spcPct val="80000"/>
              </a:lnSpc>
              <a:spcBef>
                <a:spcPts val="1000"/>
              </a:spcBef>
              <a:spcAft>
                <a:spcPts val="0"/>
              </a:spcAft>
              <a:buClr>
                <a:schemeClr val="dk1"/>
              </a:buClr>
              <a:buSzPts val="3700"/>
              <a:buNone/>
            </a:pPr>
            <a:br>
              <a:rPr lang="en-US" sz="3700"/>
            </a:br>
            <a:endParaRPr sz="3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Why NLP?</a:t>
            </a:r>
            <a:endParaRPr/>
          </a:p>
        </p:txBody>
      </p:sp>
      <p:sp>
        <p:nvSpPr>
          <p:cNvPr id="168" name="Google Shape;168;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600"/>
              <a:buChar char="•"/>
            </a:pPr>
            <a:r>
              <a:rPr lang="en-US" sz="3600"/>
              <a:t> Natural language refers to the way we communicate with each other using speech and text.</a:t>
            </a:r>
            <a:endParaRPr sz="3600"/>
          </a:p>
          <a:p>
            <a:pPr indent="-228600" lvl="0" marL="228600" rtl="0" algn="l">
              <a:lnSpc>
                <a:spcPct val="90000"/>
              </a:lnSpc>
              <a:spcBef>
                <a:spcPts val="1000"/>
              </a:spcBef>
              <a:spcAft>
                <a:spcPts val="0"/>
              </a:spcAft>
              <a:buClr>
                <a:schemeClr val="dk1"/>
              </a:buClr>
              <a:buSzPts val="3600"/>
              <a:buChar char="•"/>
            </a:pPr>
            <a:r>
              <a:rPr lang="en-US" sz="3600"/>
              <a:t> In today’s world, we are surrounded by text. </a:t>
            </a:r>
            <a:endParaRPr sz="3600"/>
          </a:p>
          <a:p>
            <a:pPr indent="-279400" lvl="0" marL="228600" rtl="0" algn="l">
              <a:lnSpc>
                <a:spcPct val="90000"/>
              </a:lnSpc>
              <a:spcBef>
                <a:spcPts val="1000"/>
              </a:spcBef>
              <a:spcAft>
                <a:spcPts val="0"/>
              </a:spcAft>
              <a:buClr>
                <a:schemeClr val="dk1"/>
              </a:buClr>
              <a:buSzPts val="4400"/>
              <a:buChar char="•"/>
            </a:pPr>
            <a:r>
              <a:rPr lang="en-US" sz="4400"/>
              <a:t> Think about how much text you see each day:???</a:t>
            </a:r>
            <a:endParaRPr sz="4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SMS : Our Good Morning!!!</a:t>
            </a:r>
            <a:endParaRPr/>
          </a:p>
        </p:txBody>
      </p:sp>
      <p:pic>
        <p:nvPicPr>
          <p:cNvPr id="174" name="Google Shape;174;p12"/>
          <p:cNvPicPr preferRelativeResize="0"/>
          <p:nvPr/>
        </p:nvPicPr>
        <p:blipFill rotWithShape="1">
          <a:blip r:embed="rId3">
            <a:alphaModFix/>
          </a:blip>
          <a:srcRect b="0" l="0" r="0" t="0"/>
          <a:stretch/>
        </p:blipFill>
        <p:spPr>
          <a:xfrm>
            <a:off x="986854" y="1796372"/>
            <a:ext cx="5002979" cy="3777760"/>
          </a:xfrm>
          <a:prstGeom prst="rect">
            <a:avLst/>
          </a:prstGeom>
          <a:noFill/>
          <a:ln>
            <a:noFill/>
          </a:ln>
        </p:spPr>
      </p:pic>
      <p:pic>
        <p:nvPicPr>
          <p:cNvPr id="175" name="Google Shape;175;p12"/>
          <p:cNvPicPr preferRelativeResize="0"/>
          <p:nvPr/>
        </p:nvPicPr>
        <p:blipFill rotWithShape="1">
          <a:blip r:embed="rId4">
            <a:alphaModFix/>
          </a:blip>
          <a:srcRect b="0" l="0" r="0" t="0"/>
          <a:stretch/>
        </p:blipFill>
        <p:spPr>
          <a:xfrm>
            <a:off x="6330165" y="1796372"/>
            <a:ext cx="5037013" cy="377776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Signs</a:t>
            </a:r>
            <a:endParaRPr/>
          </a:p>
        </p:txBody>
      </p:sp>
      <p:pic>
        <p:nvPicPr>
          <p:cNvPr id="181" name="Google Shape;181;p13"/>
          <p:cNvPicPr preferRelativeResize="0"/>
          <p:nvPr/>
        </p:nvPicPr>
        <p:blipFill rotWithShape="1">
          <a:blip r:embed="rId3">
            <a:alphaModFix/>
          </a:blip>
          <a:srcRect b="0" l="0" r="0" t="0"/>
          <a:stretch/>
        </p:blipFill>
        <p:spPr>
          <a:xfrm>
            <a:off x="1256122" y="1471238"/>
            <a:ext cx="8329666" cy="454872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Menus</a:t>
            </a:r>
            <a:endParaRPr/>
          </a:p>
        </p:txBody>
      </p:sp>
      <p:pic>
        <p:nvPicPr>
          <p:cNvPr id="187" name="Google Shape;187;p14"/>
          <p:cNvPicPr preferRelativeResize="0"/>
          <p:nvPr/>
        </p:nvPicPr>
        <p:blipFill rotWithShape="1">
          <a:blip r:embed="rId3">
            <a:alphaModFix/>
          </a:blip>
          <a:srcRect b="0" l="0" r="0" t="0"/>
          <a:stretch/>
        </p:blipFill>
        <p:spPr>
          <a:xfrm>
            <a:off x="838200" y="1617592"/>
            <a:ext cx="8562654" cy="421271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Email</a:t>
            </a:r>
            <a:endParaRPr/>
          </a:p>
        </p:txBody>
      </p:sp>
      <p:pic>
        <p:nvPicPr>
          <p:cNvPr id="193" name="Google Shape;193;p15"/>
          <p:cNvPicPr preferRelativeResize="0"/>
          <p:nvPr>
            <p:ph idx="1" type="body"/>
          </p:nvPr>
        </p:nvPicPr>
        <p:blipFill rotWithShape="1">
          <a:blip r:embed="rId3">
            <a:alphaModFix/>
          </a:blip>
          <a:srcRect b="0" l="0" r="0" t="0"/>
          <a:stretch/>
        </p:blipFill>
        <p:spPr>
          <a:xfrm>
            <a:off x="973957" y="1690688"/>
            <a:ext cx="8601558" cy="475703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Web Pages</a:t>
            </a:r>
            <a:endParaRPr/>
          </a:p>
        </p:txBody>
      </p:sp>
      <p:pic>
        <p:nvPicPr>
          <p:cNvPr id="199" name="Google Shape;199;p16"/>
          <p:cNvPicPr preferRelativeResize="0"/>
          <p:nvPr/>
        </p:nvPicPr>
        <p:blipFill rotWithShape="1">
          <a:blip r:embed="rId3">
            <a:alphaModFix/>
          </a:blip>
          <a:srcRect b="0" l="0" r="0" t="0"/>
          <a:stretch/>
        </p:blipFill>
        <p:spPr>
          <a:xfrm>
            <a:off x="1184846" y="1565454"/>
            <a:ext cx="6798174" cy="3807561"/>
          </a:xfrm>
          <a:prstGeom prst="rect">
            <a:avLst/>
          </a:prstGeom>
          <a:noFill/>
          <a:ln>
            <a:noFill/>
          </a:ln>
        </p:spPr>
      </p:pic>
      <p:sp>
        <p:nvSpPr>
          <p:cNvPr id="200" name="Google Shape;200;p16"/>
          <p:cNvSpPr/>
          <p:nvPr/>
        </p:nvSpPr>
        <p:spPr>
          <a:xfrm>
            <a:off x="1184846" y="5657671"/>
            <a:ext cx="8318750" cy="20621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Times New Roman"/>
                <a:ea typeface="Times New Roman"/>
                <a:cs typeface="Times New Roman"/>
                <a:sym typeface="Times New Roman"/>
              </a:rPr>
              <a:t>and so much more…</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Times New Roman"/>
                <a:ea typeface="Times New Roman"/>
                <a:cs typeface="Times New Roman"/>
                <a:sym typeface="Times New Roman"/>
              </a:rPr>
              <a:t>The list is endless.</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br>
              <a:rPr b="0" i="0" lang="en-US" sz="3200" u="none" cap="none" strike="noStrike">
                <a:solidFill>
                  <a:schemeClr val="dk1"/>
                </a:solidFill>
                <a:latin typeface="Calibri"/>
                <a:ea typeface="Calibri"/>
                <a:cs typeface="Calibri"/>
                <a:sym typeface="Calibri"/>
              </a:rPr>
            </a:b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Need of NLP</a:t>
            </a:r>
            <a:endParaRPr/>
          </a:p>
        </p:txBody>
      </p:sp>
      <p:sp>
        <p:nvSpPr>
          <p:cNvPr id="206" name="Google Shape;206;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Computers understands  structured form of data (like spreadsheets)</a:t>
            </a:r>
            <a:endParaRPr/>
          </a:p>
          <a:p>
            <a:pPr indent="-228600" lvl="0" marL="228600" rtl="0" algn="l">
              <a:lnSpc>
                <a:spcPct val="90000"/>
              </a:lnSpc>
              <a:spcBef>
                <a:spcPts val="1000"/>
              </a:spcBef>
              <a:spcAft>
                <a:spcPts val="0"/>
              </a:spcAft>
              <a:buClr>
                <a:schemeClr val="dk1"/>
              </a:buClr>
              <a:buSzPts val="2800"/>
              <a:buChar char="•"/>
            </a:pPr>
            <a:r>
              <a:rPr lang="en-US"/>
              <a:t> Human  languages are unstructured </a:t>
            </a:r>
            <a:endParaRPr/>
          </a:p>
          <a:p>
            <a:pPr indent="-228600" lvl="0" marL="228600" rtl="0" algn="l">
              <a:lnSpc>
                <a:spcPct val="90000"/>
              </a:lnSpc>
              <a:spcBef>
                <a:spcPts val="1000"/>
              </a:spcBef>
              <a:spcAft>
                <a:spcPts val="0"/>
              </a:spcAft>
              <a:buClr>
                <a:schemeClr val="dk1"/>
              </a:buClr>
              <a:buSzPts val="2800"/>
              <a:buChar char="•"/>
            </a:pPr>
            <a:r>
              <a:rPr lang="en-US"/>
              <a:t>It is difficult for computer to understand human and hence we need</a:t>
            </a:r>
            <a:endParaRPr/>
          </a:p>
          <a:p>
            <a:pPr indent="228600" lvl="0" marL="1143000" rtl="0" algn="l">
              <a:lnSpc>
                <a:spcPct val="90000"/>
              </a:lnSpc>
              <a:spcBef>
                <a:spcPts val="1000"/>
              </a:spcBef>
              <a:spcAft>
                <a:spcPts val="0"/>
              </a:spcAft>
              <a:buSzPts val="1800"/>
              <a:buNone/>
            </a:pPr>
            <a:r>
              <a:rPr lang="en-US"/>
              <a:t> NATURAL LANGUAGE PROCESSING</a:t>
            </a:r>
            <a:endParaRPr b="0"/>
          </a:p>
          <a:p>
            <a:pPr indent="0" lvl="0" marL="0" rtl="0" algn="l">
              <a:lnSpc>
                <a:spcPct val="90000"/>
              </a:lnSpc>
              <a:spcBef>
                <a:spcPts val="1000"/>
              </a:spcBef>
              <a:spcAft>
                <a:spcPts val="0"/>
              </a:spcAft>
              <a:buClr>
                <a:schemeClr val="dk1"/>
              </a:buClr>
              <a:buSzPts val="2800"/>
              <a:buNone/>
            </a:pPr>
            <a:br>
              <a:rPr lang="en-US"/>
            </a:b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Course Objectives</a:t>
            </a:r>
            <a:endParaRPr/>
          </a:p>
        </p:txBody>
      </p:sp>
      <p:sp>
        <p:nvSpPr>
          <p:cNvPr id="95" name="Google Shape;95;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1. To understand NLP and to learn how to apply basic algorithms in this field. </a:t>
            </a:r>
            <a:endParaRPr/>
          </a:p>
          <a:p>
            <a:pPr indent="0" lvl="0" marL="0" rtl="0" algn="l">
              <a:lnSpc>
                <a:spcPct val="90000"/>
              </a:lnSpc>
              <a:spcBef>
                <a:spcPts val="1000"/>
              </a:spcBef>
              <a:spcAft>
                <a:spcPts val="0"/>
              </a:spcAft>
              <a:buClr>
                <a:schemeClr val="dk1"/>
              </a:buClr>
              <a:buSzPts val="2800"/>
              <a:buNone/>
            </a:pPr>
            <a:r>
              <a:rPr lang="en-US"/>
              <a:t>2. To get acquainted with the basic concepts and algorithmic description of the main language levels: morphology, syntax, semantics, and pragmatics. </a:t>
            </a:r>
            <a:endParaRPr/>
          </a:p>
          <a:p>
            <a:pPr indent="0" lvl="0" marL="0" rtl="0" algn="l">
              <a:lnSpc>
                <a:spcPct val="90000"/>
              </a:lnSpc>
              <a:spcBef>
                <a:spcPts val="1000"/>
              </a:spcBef>
              <a:spcAft>
                <a:spcPts val="0"/>
              </a:spcAft>
              <a:buClr>
                <a:schemeClr val="dk1"/>
              </a:buClr>
              <a:buSzPts val="2800"/>
              <a:buNone/>
            </a:pPr>
            <a:r>
              <a:rPr lang="en-US"/>
              <a:t>3. To design and implement applications based on NLP</a:t>
            </a:r>
            <a:endParaRPr/>
          </a:p>
          <a:p>
            <a:pPr indent="0" lvl="0" marL="0" rtl="0" algn="l">
              <a:lnSpc>
                <a:spcPct val="90000"/>
              </a:lnSpc>
              <a:spcBef>
                <a:spcPts val="1000"/>
              </a:spcBef>
              <a:spcAft>
                <a:spcPts val="0"/>
              </a:spcAft>
              <a:buClr>
                <a:schemeClr val="dk1"/>
              </a:buClr>
              <a:buSzPts val="2800"/>
              <a:buNone/>
            </a:pPr>
            <a:r>
              <a:rPr lang="en-US"/>
              <a:t>4. To implement various language Models.</a:t>
            </a:r>
            <a:endParaRPr/>
          </a:p>
          <a:p>
            <a:pPr indent="0" lvl="0" marL="0" rtl="0" algn="l">
              <a:lnSpc>
                <a:spcPct val="90000"/>
              </a:lnSpc>
              <a:spcBef>
                <a:spcPts val="1000"/>
              </a:spcBef>
              <a:spcAft>
                <a:spcPts val="0"/>
              </a:spcAft>
              <a:buClr>
                <a:schemeClr val="dk1"/>
              </a:buClr>
              <a:buSzPts val="2800"/>
              <a:buNone/>
            </a:pPr>
            <a:r>
              <a:rPr lang="en-US"/>
              <a:t>5. To design systems that uses NLP techniques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a:t>History of NLP</a:t>
            </a:r>
            <a:endParaRPr/>
          </a:p>
        </p:txBody>
      </p:sp>
      <p:sp>
        <p:nvSpPr>
          <p:cNvPr id="212" name="Google Shape;212;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1900-1950</a:t>
            </a:r>
            <a:endParaRPr/>
          </a:p>
        </p:txBody>
      </p:sp>
      <p:sp>
        <p:nvSpPr>
          <p:cNvPr id="218" name="Google Shape;218;p19"/>
          <p:cNvSpPr txBox="1"/>
          <p:nvPr>
            <p:ph idx="1" type="body"/>
          </p:nvPr>
        </p:nvSpPr>
        <p:spPr>
          <a:xfrm>
            <a:off x="838200" y="1825625"/>
            <a:ext cx="7209000" cy="4351500"/>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Char char="•"/>
            </a:pPr>
            <a:r>
              <a:rPr lang="en-US"/>
              <a:t>From 1906 to 1911, Professor Ferdinand de Saussure offered 3 courses at University of Geneva, describing </a:t>
            </a:r>
            <a:r>
              <a:rPr lang="en-US">
                <a:solidFill>
                  <a:srgbClr val="FF0000"/>
                </a:solidFill>
              </a:rPr>
              <a:t>languages as “systems.”</a:t>
            </a:r>
            <a:r>
              <a:rPr lang="en-US"/>
              <a:t> </a:t>
            </a:r>
            <a:endParaRPr/>
          </a:p>
          <a:p>
            <a:pPr indent="-228600" lvl="0" marL="228600" rtl="0" algn="l">
              <a:lnSpc>
                <a:spcPct val="80000"/>
              </a:lnSpc>
              <a:spcBef>
                <a:spcPts val="1000"/>
              </a:spcBef>
              <a:spcAft>
                <a:spcPts val="0"/>
              </a:spcAft>
              <a:buClr>
                <a:schemeClr val="dk1"/>
              </a:buClr>
              <a:buSzPts val="2800"/>
              <a:buChar char="•"/>
            </a:pPr>
            <a:r>
              <a:rPr lang="en-US"/>
              <a:t> Language is a well-defined homogeneous object (</a:t>
            </a:r>
            <a:r>
              <a:rPr lang="en-US">
                <a:solidFill>
                  <a:srgbClr val="FF0000"/>
                </a:solidFill>
              </a:rPr>
              <a:t>set of words</a:t>
            </a:r>
            <a:r>
              <a:rPr lang="en-US"/>
              <a:t>) in the heterogeneous mass of speech facts (</a:t>
            </a:r>
            <a:r>
              <a:rPr lang="en-US">
                <a:solidFill>
                  <a:srgbClr val="FF0000"/>
                </a:solidFill>
              </a:rPr>
              <a:t>?AI</a:t>
            </a:r>
            <a:r>
              <a:rPr lang="en-US"/>
              <a:t>). </a:t>
            </a:r>
            <a:endParaRPr/>
          </a:p>
          <a:p>
            <a:pPr indent="-228600" lvl="0" marL="228600" rtl="0" algn="l">
              <a:lnSpc>
                <a:spcPct val="80000"/>
              </a:lnSpc>
              <a:spcBef>
                <a:spcPts val="1000"/>
              </a:spcBef>
              <a:spcAft>
                <a:spcPts val="0"/>
              </a:spcAft>
              <a:buClr>
                <a:schemeClr val="dk1"/>
              </a:buClr>
              <a:buSzPts val="2800"/>
              <a:buChar char="•"/>
            </a:pPr>
            <a:r>
              <a:rPr lang="en-US"/>
              <a:t>Speech is many-sided and heterogeneous: it belongs both to the </a:t>
            </a:r>
            <a:r>
              <a:rPr lang="en-US">
                <a:solidFill>
                  <a:srgbClr val="FF0000"/>
                </a:solidFill>
              </a:rPr>
              <a:t>individual</a:t>
            </a:r>
            <a:r>
              <a:rPr lang="en-US"/>
              <a:t> and to </a:t>
            </a:r>
            <a:r>
              <a:rPr lang="en-US">
                <a:solidFill>
                  <a:srgbClr val="FF0000"/>
                </a:solidFill>
              </a:rPr>
              <a:t>society</a:t>
            </a:r>
            <a:r>
              <a:rPr lang="en-US"/>
              <a:t>. </a:t>
            </a:r>
            <a:endParaRPr/>
          </a:p>
          <a:p>
            <a:pPr indent="-228600" lvl="0" marL="228600" rtl="0" algn="l">
              <a:lnSpc>
                <a:spcPct val="80000"/>
              </a:lnSpc>
              <a:spcBef>
                <a:spcPts val="1000"/>
              </a:spcBef>
              <a:spcAft>
                <a:spcPts val="0"/>
              </a:spcAft>
              <a:buClr>
                <a:schemeClr val="dk1"/>
              </a:buClr>
              <a:buSzPts val="2800"/>
              <a:buChar char="•"/>
            </a:pPr>
            <a:r>
              <a:rPr lang="en-US"/>
              <a:t>Language is "a system of </a:t>
            </a:r>
            <a:r>
              <a:rPr lang="en-US">
                <a:solidFill>
                  <a:srgbClr val="FF0000"/>
                </a:solidFill>
              </a:rPr>
              <a:t>signs</a:t>
            </a:r>
            <a:r>
              <a:rPr lang="en-US"/>
              <a:t> that express ideas".</a:t>
            </a:r>
            <a:br>
              <a:rPr lang="en-US"/>
            </a:br>
            <a:endParaRPr/>
          </a:p>
        </p:txBody>
      </p:sp>
      <p:pic>
        <p:nvPicPr>
          <p:cNvPr id="219" name="Google Shape;219;p19"/>
          <p:cNvPicPr preferRelativeResize="0"/>
          <p:nvPr/>
        </p:nvPicPr>
        <p:blipFill rotWithShape="1">
          <a:blip r:embed="rId3">
            <a:alphaModFix/>
          </a:blip>
          <a:srcRect b="0" l="0" r="0" t="0"/>
          <a:stretch/>
        </p:blipFill>
        <p:spPr>
          <a:xfrm>
            <a:off x="8641125" y="1433663"/>
            <a:ext cx="3143250" cy="4743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The sign</a:t>
            </a:r>
            <a:endParaRPr/>
          </a:p>
        </p:txBody>
      </p:sp>
      <p:sp>
        <p:nvSpPr>
          <p:cNvPr id="225" name="Google Shape;225;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US" sz="3200"/>
              <a:t>The focus of Saussure's investigation is linguistic unit or sign. </a:t>
            </a:r>
            <a:endParaRPr/>
          </a:p>
          <a:p>
            <a:pPr indent="-228600" lvl="0" marL="228600" rtl="0" algn="l">
              <a:lnSpc>
                <a:spcPct val="90000"/>
              </a:lnSpc>
              <a:spcBef>
                <a:spcPts val="1000"/>
              </a:spcBef>
              <a:spcAft>
                <a:spcPts val="0"/>
              </a:spcAft>
              <a:buClr>
                <a:schemeClr val="dk1"/>
              </a:buClr>
              <a:buSzPts val="3200"/>
              <a:buChar char="•"/>
            </a:pPr>
            <a:r>
              <a:rPr lang="en-US" sz="3200"/>
              <a:t>The sign (signe) is described as a "double entity", made up of </a:t>
            </a:r>
            <a:endParaRPr/>
          </a:p>
          <a:p>
            <a:pPr indent="-228600" lvl="1" marL="685800" rtl="0" algn="l">
              <a:lnSpc>
                <a:spcPct val="90000"/>
              </a:lnSpc>
              <a:spcBef>
                <a:spcPts val="500"/>
              </a:spcBef>
              <a:spcAft>
                <a:spcPts val="0"/>
              </a:spcAft>
              <a:buClr>
                <a:schemeClr val="dk1"/>
              </a:buClr>
              <a:buSzPts val="2800"/>
              <a:buChar char="•"/>
            </a:pPr>
            <a:r>
              <a:rPr lang="en-US" sz="2800"/>
              <a:t>the signifier, or sound pattern (referred to by Saussure as a 'signal'), and</a:t>
            </a:r>
            <a:endParaRPr/>
          </a:p>
          <a:p>
            <a:pPr indent="-228600" lvl="1" marL="685800" rtl="0" algn="l">
              <a:lnSpc>
                <a:spcPct val="90000"/>
              </a:lnSpc>
              <a:spcBef>
                <a:spcPts val="500"/>
              </a:spcBef>
              <a:spcAft>
                <a:spcPts val="0"/>
              </a:spcAft>
              <a:buClr>
                <a:schemeClr val="dk1"/>
              </a:buClr>
              <a:buSzPts val="2800"/>
              <a:buChar char="•"/>
            </a:pPr>
            <a:r>
              <a:rPr lang="en-US" sz="2800"/>
              <a:t> the signified, or concept (referred to by Saussure as 'signification’). </a:t>
            </a:r>
            <a:endParaRPr/>
          </a:p>
          <a:p>
            <a:pPr indent="-228600" lvl="0" marL="228600" rtl="0" algn="l">
              <a:lnSpc>
                <a:spcPct val="90000"/>
              </a:lnSpc>
              <a:spcBef>
                <a:spcPts val="1000"/>
              </a:spcBef>
              <a:spcAft>
                <a:spcPts val="0"/>
              </a:spcAft>
              <a:buClr>
                <a:schemeClr val="dk1"/>
              </a:buClr>
              <a:buSzPts val="3200"/>
              <a:buChar char="•"/>
            </a:pPr>
            <a:r>
              <a:rPr lang="en-US" sz="3200"/>
              <a:t>Both components of the linguistic sign are inseparable. </a:t>
            </a:r>
            <a:endParaRPr b="0" sz="3200"/>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7c1301551a_1_15"/>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6000"/>
              <a:buNone/>
            </a:pPr>
            <a:r>
              <a:rPr lang="en-US"/>
              <a:t>Close your eyes and imagine that you are sitting under a TREE</a:t>
            </a:r>
            <a:endParaRPr/>
          </a:p>
        </p:txBody>
      </p:sp>
      <p:sp>
        <p:nvSpPr>
          <p:cNvPr id="232" name="Google Shape;232;g7c1301551a_1_15"/>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SzPts val="24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7c1301551a_1_21"/>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6000"/>
              <a:buNone/>
            </a:pPr>
            <a:r>
              <a:rPr lang="en-US"/>
              <a:t>Try to find out the name of the TREE</a:t>
            </a:r>
            <a:endParaRPr/>
          </a:p>
        </p:txBody>
      </p:sp>
      <p:sp>
        <p:nvSpPr>
          <p:cNvPr id="239" name="Google Shape;239;g7c1301551a_1_21"/>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SzPts val="24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a:t>Arbitrariness</a:t>
            </a:r>
            <a:endParaRPr/>
          </a:p>
        </p:txBody>
      </p:sp>
      <p:sp>
        <p:nvSpPr>
          <p:cNvPr id="245" name="Google Shape;245;p22"/>
          <p:cNvSpPr txBox="1"/>
          <p:nvPr>
            <p:ph idx="1" type="body"/>
          </p:nvPr>
        </p:nvSpPr>
        <p:spPr>
          <a:xfrm>
            <a:off x="838200" y="1925025"/>
            <a:ext cx="10515600" cy="4351200"/>
          </a:xfrm>
          <a:prstGeom prst="rect">
            <a:avLst/>
          </a:prstGeom>
          <a:noFill/>
          <a:ln>
            <a:noFill/>
          </a:ln>
        </p:spPr>
        <p:txBody>
          <a:bodyPr anchorCtr="0" anchor="t" bIns="45700" lIns="91425" spcFirstLastPara="1" rIns="91425" wrap="square" tIns="45700">
            <a:noAutofit/>
          </a:bodyPr>
          <a:lstStyle/>
          <a:p>
            <a:pPr indent="-457200" lvl="0" marL="457200" rtl="0" algn="just">
              <a:lnSpc>
                <a:spcPct val="115000"/>
              </a:lnSpc>
              <a:spcBef>
                <a:spcPts val="0"/>
              </a:spcBef>
              <a:spcAft>
                <a:spcPts val="0"/>
              </a:spcAft>
              <a:buSzPts val="3600"/>
              <a:buFont typeface="Calibri"/>
              <a:buChar char="•"/>
            </a:pPr>
            <a:r>
              <a:rPr lang="en-US" sz="3600"/>
              <a:t>There is no reason why a particular signifier should be attached to a particular signified.</a:t>
            </a:r>
            <a:endParaRPr sz="3600"/>
          </a:p>
          <a:p>
            <a:pPr indent="0" lvl="0" marL="0" rtl="0" algn="just">
              <a:lnSpc>
                <a:spcPct val="115000"/>
              </a:lnSpc>
              <a:spcBef>
                <a:spcPts val="0"/>
              </a:spcBef>
              <a:spcAft>
                <a:spcPts val="0"/>
              </a:spcAft>
              <a:buSzPts val="1800"/>
              <a:buNone/>
            </a:pPr>
            <a:r>
              <a:t/>
            </a:r>
            <a:endParaRPr sz="3600"/>
          </a:p>
          <a:p>
            <a:pPr indent="0" lvl="0" marL="914400" rtl="0" algn="just">
              <a:lnSpc>
                <a:spcPct val="115000"/>
              </a:lnSpc>
              <a:spcBef>
                <a:spcPts val="0"/>
              </a:spcBef>
              <a:spcAft>
                <a:spcPts val="0"/>
              </a:spcAft>
              <a:buSzPts val="1800"/>
              <a:buNone/>
            </a:pPr>
            <a:r>
              <a:t/>
            </a:r>
            <a:endParaRPr sz="3600"/>
          </a:p>
          <a:p>
            <a:pPr indent="-457200" lvl="0" marL="457200" rtl="0" algn="just">
              <a:lnSpc>
                <a:spcPct val="115000"/>
              </a:lnSpc>
              <a:spcBef>
                <a:spcPts val="0"/>
              </a:spcBef>
              <a:spcAft>
                <a:spcPts val="0"/>
              </a:spcAft>
              <a:buSzPts val="3600"/>
              <a:buChar char="•"/>
            </a:pPr>
            <a:r>
              <a:rPr lang="en-US" sz="3600"/>
              <a:t>No two people have precisely the same concept of "tree," since no two people have precisely the same experiences or psychology.</a:t>
            </a:r>
            <a:endParaRPr sz="3600"/>
          </a:p>
          <a:p>
            <a:pPr indent="0" lvl="0" marL="0" rtl="0" algn="just">
              <a:lnSpc>
                <a:spcPct val="115000"/>
              </a:lnSpc>
              <a:spcBef>
                <a:spcPts val="0"/>
              </a:spcBef>
              <a:spcAft>
                <a:spcPts val="0"/>
              </a:spcAft>
              <a:buSzPts val="1800"/>
              <a:buNone/>
            </a:pPr>
            <a:r>
              <a:t/>
            </a:r>
            <a:endParaRPr/>
          </a:p>
          <a:p>
            <a:pPr indent="0" lvl="0" marL="457200" rtl="0" algn="l">
              <a:lnSpc>
                <a:spcPct val="90000"/>
              </a:lnSpc>
              <a:spcBef>
                <a:spcPts val="0"/>
              </a:spcBef>
              <a:spcAft>
                <a:spcPts val="0"/>
              </a:spcAft>
              <a:buSzPts val="1800"/>
              <a:buNone/>
            </a:pPr>
            <a:r>
              <a:t/>
            </a:r>
            <a:endParaRPr/>
          </a:p>
        </p:txBody>
      </p:sp>
      <p:pic>
        <p:nvPicPr>
          <p:cNvPr id="246" name="Google Shape;246;p22"/>
          <p:cNvPicPr preferRelativeResize="0"/>
          <p:nvPr/>
        </p:nvPicPr>
        <p:blipFill rotWithShape="1">
          <a:blip r:embed="rId3">
            <a:alphaModFix/>
          </a:blip>
          <a:srcRect b="0" l="0" r="0" t="0"/>
          <a:stretch/>
        </p:blipFill>
        <p:spPr>
          <a:xfrm>
            <a:off x="3665525" y="3244975"/>
            <a:ext cx="2228850" cy="11715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7c0a4b269b_0_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b="1" lang="en-US"/>
              <a:t>Value</a:t>
            </a:r>
            <a:endParaRPr b="1"/>
          </a:p>
        </p:txBody>
      </p:sp>
      <p:sp>
        <p:nvSpPr>
          <p:cNvPr id="253" name="Google Shape;253;g7c0a4b269b_0_3"/>
          <p:cNvSpPr txBox="1"/>
          <p:nvPr>
            <p:ph idx="1" type="body"/>
          </p:nvPr>
        </p:nvSpPr>
        <p:spPr>
          <a:xfrm>
            <a:off x="838200" y="1486800"/>
            <a:ext cx="10515600" cy="4689900"/>
          </a:xfrm>
          <a:prstGeom prst="rect">
            <a:avLst/>
          </a:prstGeom>
          <a:noFill/>
          <a:ln>
            <a:noFill/>
          </a:ln>
        </p:spPr>
        <p:txBody>
          <a:bodyPr anchorCtr="0" anchor="t" bIns="45700" lIns="91425" spcFirstLastPara="1" rIns="91425" wrap="square" tIns="45700">
            <a:noAutofit/>
          </a:bodyPr>
          <a:lstStyle/>
          <a:p>
            <a:pPr indent="-457200" lvl="0" marL="457200" rtl="0" algn="l">
              <a:lnSpc>
                <a:spcPct val="90000"/>
              </a:lnSpc>
              <a:spcBef>
                <a:spcPts val="1000"/>
              </a:spcBef>
              <a:spcAft>
                <a:spcPts val="0"/>
              </a:spcAft>
              <a:buSzPts val="3600"/>
              <a:buChar char="•"/>
            </a:pPr>
            <a:r>
              <a:rPr lang="en-US" sz="3600"/>
              <a:t>The value of a sign is determined by all the other signs in the language (speech). </a:t>
            </a:r>
            <a:endParaRPr sz="3600"/>
          </a:p>
          <a:p>
            <a:pPr indent="0" lvl="0" marL="457200" rtl="0" algn="l">
              <a:lnSpc>
                <a:spcPct val="90000"/>
              </a:lnSpc>
              <a:spcBef>
                <a:spcPts val="1000"/>
              </a:spcBef>
              <a:spcAft>
                <a:spcPts val="0"/>
              </a:spcAft>
              <a:buSzPts val="1800"/>
              <a:buNone/>
            </a:pPr>
            <a:r>
              <a:t/>
            </a:r>
            <a:endParaRPr sz="3600"/>
          </a:p>
          <a:p>
            <a:pPr indent="0" lvl="0" marL="0" rtl="0" algn="l">
              <a:lnSpc>
                <a:spcPct val="90000"/>
              </a:lnSpc>
              <a:spcBef>
                <a:spcPts val="1000"/>
              </a:spcBef>
              <a:spcAft>
                <a:spcPts val="0"/>
              </a:spcAft>
              <a:buClr>
                <a:schemeClr val="dk1"/>
              </a:buClr>
              <a:buSzPts val="1100"/>
              <a:buFont typeface="Arial"/>
              <a:buNone/>
            </a:pPr>
            <a:r>
              <a:t/>
            </a:r>
            <a:endParaRPr sz="3600"/>
          </a:p>
          <a:p>
            <a:pPr indent="-457200" lvl="0" marL="457200" rtl="0" algn="l">
              <a:lnSpc>
                <a:spcPct val="90000"/>
              </a:lnSpc>
              <a:spcBef>
                <a:spcPts val="1000"/>
              </a:spcBef>
              <a:spcAft>
                <a:spcPts val="0"/>
              </a:spcAft>
              <a:buSzPts val="3600"/>
              <a:buChar char="•"/>
            </a:pPr>
            <a:r>
              <a:rPr lang="en-US" sz="3600"/>
              <a:t>Language could not be a mere nomenclature</a:t>
            </a:r>
            <a:endParaRPr sz="3600"/>
          </a:p>
          <a:p>
            <a:pPr indent="-457200" lvl="0" marL="457200" rtl="0" algn="l">
              <a:lnSpc>
                <a:spcPct val="90000"/>
              </a:lnSpc>
              <a:spcBef>
                <a:spcPts val="0"/>
              </a:spcBef>
              <a:spcAft>
                <a:spcPts val="0"/>
              </a:spcAft>
              <a:buSzPts val="3600"/>
              <a:buChar char="•"/>
            </a:pPr>
            <a:r>
              <a:rPr lang="en-US" sz="3600"/>
              <a:t>Sheep, for example, has the same meaning as mutton, but not the same value, for mutton can be used to mean the meal lamb whereas sheep cannot. </a:t>
            </a:r>
            <a:endParaRPr sz="3600"/>
          </a:p>
        </p:txBody>
      </p:sp>
      <p:pic>
        <p:nvPicPr>
          <p:cNvPr id="254" name="Google Shape;254;g7c0a4b269b_0_3"/>
          <p:cNvPicPr preferRelativeResize="0"/>
          <p:nvPr/>
        </p:nvPicPr>
        <p:blipFill rotWithShape="1">
          <a:blip r:embed="rId3">
            <a:alphaModFix/>
          </a:blip>
          <a:srcRect b="0" l="0" r="0" t="0"/>
          <a:stretch/>
        </p:blipFill>
        <p:spPr>
          <a:xfrm>
            <a:off x="1572300" y="2679775"/>
            <a:ext cx="5797075" cy="1164025"/>
          </a:xfrm>
          <a:prstGeom prst="rect">
            <a:avLst/>
          </a:prstGeom>
          <a:noFill/>
          <a:ln>
            <a:noFill/>
          </a:ln>
        </p:spPr>
      </p:pic>
      <p:sp>
        <p:nvSpPr>
          <p:cNvPr id="255" name="Google Shape;255;g7c0a4b269b_0_3"/>
          <p:cNvSpPr txBox="1"/>
          <p:nvPr/>
        </p:nvSpPr>
        <p:spPr>
          <a:xfrm>
            <a:off x="8330150" y="2385400"/>
            <a:ext cx="3383700" cy="132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Calibri"/>
                <a:ea typeface="Calibri"/>
                <a:cs typeface="Calibri"/>
                <a:sym typeface="Calibri"/>
              </a:rPr>
              <a:t>It would be different if I tell u imagine the tallest tree u have seen</a:t>
            </a:r>
            <a:endParaRPr b="0" i="0" sz="2400" u="none" cap="none" strike="noStrike">
              <a:solidFill>
                <a:srgbClr val="FF000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7c0a4b269b_0_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b="1" lang="en-US"/>
              <a:t>Structuralist Approach</a:t>
            </a:r>
            <a:endParaRPr b="1"/>
          </a:p>
        </p:txBody>
      </p:sp>
      <p:sp>
        <p:nvSpPr>
          <p:cNvPr id="262" name="Google Shape;262;g7c0a4b269b_0_14"/>
          <p:cNvSpPr txBox="1"/>
          <p:nvPr>
            <p:ph idx="1" type="body"/>
          </p:nvPr>
        </p:nvSpPr>
        <p:spPr>
          <a:xfrm>
            <a:off x="838200" y="1376550"/>
            <a:ext cx="10515600" cy="4662300"/>
          </a:xfrm>
          <a:prstGeom prst="rect">
            <a:avLst/>
          </a:prstGeom>
          <a:noFill/>
          <a:ln>
            <a:noFill/>
          </a:ln>
        </p:spPr>
        <p:txBody>
          <a:bodyPr anchorCtr="0" anchor="t" bIns="45700" lIns="91425" spcFirstLastPara="1" rIns="91425" wrap="square" tIns="45700">
            <a:noAutofit/>
          </a:bodyPr>
          <a:lstStyle/>
          <a:p>
            <a:pPr indent="-457200" lvl="0" marL="457200" rtl="0" algn="l">
              <a:lnSpc>
                <a:spcPct val="90000"/>
              </a:lnSpc>
              <a:spcBef>
                <a:spcPts val="1000"/>
              </a:spcBef>
              <a:spcAft>
                <a:spcPts val="0"/>
              </a:spcAft>
              <a:buSzPts val="3600"/>
              <a:buChar char="•"/>
            </a:pPr>
            <a:r>
              <a:rPr lang="en-US" sz="3600"/>
              <a:t>Saussure laid the foundation </a:t>
            </a:r>
            <a:endParaRPr sz="3600"/>
          </a:p>
          <a:p>
            <a:pPr indent="-457200" lvl="0" marL="457200" rtl="0" algn="l">
              <a:lnSpc>
                <a:spcPct val="90000"/>
              </a:lnSpc>
              <a:spcBef>
                <a:spcPts val="0"/>
              </a:spcBef>
              <a:spcAft>
                <a:spcPts val="0"/>
              </a:spcAft>
              <a:buSzPts val="3600"/>
              <a:buChar char="•"/>
            </a:pPr>
            <a:r>
              <a:rPr lang="en-US" sz="3600"/>
              <a:t>This approach implies that to understand concept of linguistics one must understand the subsets and how these fit into the overarching structure.</a:t>
            </a:r>
            <a:endParaRPr sz="3600"/>
          </a:p>
          <a:p>
            <a:pPr indent="-457200" lvl="0" marL="457200" rtl="0" algn="l">
              <a:lnSpc>
                <a:spcPct val="90000"/>
              </a:lnSpc>
              <a:spcBef>
                <a:spcPts val="0"/>
              </a:spcBef>
              <a:spcAft>
                <a:spcPts val="0"/>
              </a:spcAft>
              <a:buSzPts val="3600"/>
              <a:buChar char="•"/>
            </a:pPr>
            <a:r>
              <a:rPr lang="en-US" sz="3600"/>
              <a:t>These subsets all fit and work together collaboratively.</a:t>
            </a:r>
            <a:endParaRPr sz="3600"/>
          </a:p>
          <a:p>
            <a:pPr indent="-457200" lvl="0" marL="457200" rtl="0" algn="l">
              <a:lnSpc>
                <a:spcPct val="90000"/>
              </a:lnSpc>
              <a:spcBef>
                <a:spcPts val="0"/>
              </a:spcBef>
              <a:spcAft>
                <a:spcPts val="0"/>
              </a:spcAft>
              <a:buSzPts val="3600"/>
              <a:buChar char="•"/>
            </a:pPr>
            <a:r>
              <a:rPr lang="en-US" sz="3600"/>
              <a:t>It says that components of language are interrelated to one another and get their meaning from that relationship.</a:t>
            </a:r>
            <a:endParaRPr sz="3600"/>
          </a:p>
          <a:p>
            <a:pPr indent="-457200" lvl="0" marL="457200" rtl="0" algn="l">
              <a:lnSpc>
                <a:spcPct val="90000"/>
              </a:lnSpc>
              <a:spcBef>
                <a:spcPts val="0"/>
              </a:spcBef>
              <a:spcAft>
                <a:spcPts val="0"/>
              </a:spcAft>
              <a:buSzPts val="3600"/>
              <a:buChar char="•"/>
            </a:pPr>
            <a:r>
              <a:rPr lang="en-US" sz="3600"/>
              <a:t>E.g. singing (ing implies being in the state)</a:t>
            </a:r>
            <a:endParaRPr sz="3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10cb4828832_1_29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just">
              <a:lnSpc>
                <a:spcPct val="115000"/>
              </a:lnSpc>
              <a:spcBef>
                <a:spcPts val="0"/>
              </a:spcBef>
              <a:spcAft>
                <a:spcPts val="0"/>
              </a:spcAft>
              <a:buSzPts val="1800"/>
              <a:buNone/>
            </a:pPr>
            <a:r>
              <a:rPr b="1" lang="en-US"/>
              <a:t>Principles of Structuralism</a:t>
            </a:r>
            <a:endParaRPr b="1"/>
          </a:p>
        </p:txBody>
      </p:sp>
      <p:sp>
        <p:nvSpPr>
          <p:cNvPr id="269" name="Google Shape;269;g10cb4828832_1_294"/>
          <p:cNvSpPr txBox="1"/>
          <p:nvPr>
            <p:ph idx="1" type="body"/>
          </p:nvPr>
        </p:nvSpPr>
        <p:spPr>
          <a:xfrm>
            <a:off x="915375" y="1396450"/>
            <a:ext cx="10515600" cy="4664700"/>
          </a:xfrm>
          <a:prstGeom prst="rect">
            <a:avLst/>
          </a:prstGeom>
          <a:noFill/>
          <a:ln>
            <a:noFill/>
          </a:ln>
        </p:spPr>
        <p:txBody>
          <a:bodyPr anchorCtr="0" anchor="t" bIns="45700" lIns="91425" spcFirstLastPara="1" rIns="91425" wrap="square" tIns="45700">
            <a:noAutofit/>
          </a:bodyPr>
          <a:lstStyle/>
          <a:p>
            <a:pPr indent="-381000" lvl="0" marL="457200" rtl="0" algn="l">
              <a:lnSpc>
                <a:spcPct val="90000"/>
              </a:lnSpc>
              <a:spcBef>
                <a:spcPts val="1000"/>
              </a:spcBef>
              <a:spcAft>
                <a:spcPts val="0"/>
              </a:spcAft>
              <a:buSzPts val="2400"/>
              <a:buChar char="•"/>
            </a:pPr>
            <a:r>
              <a:rPr lang="en-US" sz="2400"/>
              <a:t>Teaching English from a structuralist approach include a focus on </a:t>
            </a:r>
            <a:endParaRPr sz="2400"/>
          </a:p>
          <a:p>
            <a:pPr indent="-381000" lvl="1" marL="914400" rtl="0" algn="l">
              <a:lnSpc>
                <a:spcPct val="90000"/>
              </a:lnSpc>
              <a:spcBef>
                <a:spcPts val="0"/>
              </a:spcBef>
              <a:spcAft>
                <a:spcPts val="0"/>
              </a:spcAft>
              <a:buSzPts val="2400"/>
              <a:buChar char="•"/>
            </a:pPr>
            <a:r>
              <a:rPr lang="en-US"/>
              <a:t>sentence structure</a:t>
            </a:r>
            <a:endParaRPr/>
          </a:p>
          <a:p>
            <a:pPr indent="-381000" lvl="1" marL="914400" rtl="0" algn="l">
              <a:lnSpc>
                <a:spcPct val="90000"/>
              </a:lnSpc>
              <a:spcBef>
                <a:spcPts val="0"/>
              </a:spcBef>
              <a:spcAft>
                <a:spcPts val="0"/>
              </a:spcAft>
              <a:buSzPts val="2400"/>
              <a:buChar char="•"/>
            </a:pPr>
            <a:r>
              <a:rPr lang="en-US"/>
              <a:t>patterns of sentences and </a:t>
            </a:r>
            <a:endParaRPr/>
          </a:p>
          <a:p>
            <a:pPr indent="-381000" lvl="1" marL="914400" rtl="0" algn="l">
              <a:lnSpc>
                <a:spcPct val="90000"/>
              </a:lnSpc>
              <a:spcBef>
                <a:spcPts val="0"/>
              </a:spcBef>
              <a:spcAft>
                <a:spcPts val="0"/>
              </a:spcAft>
              <a:buSzPts val="2400"/>
              <a:buChar char="•"/>
            </a:pPr>
            <a:r>
              <a:rPr lang="en-US"/>
              <a:t>appropriate grammar and composition. </a:t>
            </a:r>
            <a:endParaRPr/>
          </a:p>
          <a:p>
            <a:pPr indent="-381000" lvl="0" marL="457200" rtl="0" algn="l">
              <a:lnSpc>
                <a:spcPct val="90000"/>
              </a:lnSpc>
              <a:spcBef>
                <a:spcPts val="0"/>
              </a:spcBef>
              <a:spcAft>
                <a:spcPts val="0"/>
              </a:spcAft>
              <a:buSzPts val="2400"/>
              <a:buChar char="•"/>
            </a:pPr>
            <a:r>
              <a:rPr lang="en-US" sz="2400"/>
              <a:t>Teaching English requires four main skills:</a:t>
            </a:r>
            <a:endParaRPr sz="2400"/>
          </a:p>
          <a:p>
            <a:pPr indent="-381000" lvl="1" marL="914400" rtl="0" algn="l">
              <a:lnSpc>
                <a:spcPct val="90000"/>
              </a:lnSpc>
              <a:spcBef>
                <a:spcPts val="0"/>
              </a:spcBef>
              <a:spcAft>
                <a:spcPts val="0"/>
              </a:spcAft>
              <a:buSzPts val="2400"/>
              <a:buChar char="•"/>
            </a:pPr>
            <a:r>
              <a:rPr lang="en-US"/>
              <a:t>Understanding the grammatical structures</a:t>
            </a:r>
            <a:endParaRPr/>
          </a:p>
          <a:p>
            <a:pPr indent="-381000" lvl="1" marL="914400" rtl="0" algn="l">
              <a:lnSpc>
                <a:spcPct val="90000"/>
              </a:lnSpc>
              <a:spcBef>
                <a:spcPts val="0"/>
              </a:spcBef>
              <a:spcAft>
                <a:spcPts val="0"/>
              </a:spcAft>
              <a:buSzPts val="2400"/>
              <a:buChar char="•"/>
            </a:pPr>
            <a:r>
              <a:rPr lang="en-US"/>
              <a:t>Speaking properly (With  rules of proper grammar and mechanics and using proper sentence structure)</a:t>
            </a:r>
            <a:endParaRPr/>
          </a:p>
          <a:p>
            <a:pPr indent="-381000" lvl="1" marL="914400" rtl="0" algn="l">
              <a:lnSpc>
                <a:spcPct val="90000"/>
              </a:lnSpc>
              <a:spcBef>
                <a:spcPts val="0"/>
              </a:spcBef>
              <a:spcAft>
                <a:spcPts val="0"/>
              </a:spcAft>
              <a:buSzPts val="2400"/>
              <a:buChar char="•"/>
            </a:pPr>
            <a:r>
              <a:rPr lang="en-US"/>
              <a:t>Reading properly (With the rules of comprehension)</a:t>
            </a:r>
            <a:endParaRPr/>
          </a:p>
          <a:p>
            <a:pPr indent="-381000" lvl="1" marL="914400" rtl="0" algn="l">
              <a:lnSpc>
                <a:spcPct val="90000"/>
              </a:lnSpc>
              <a:spcBef>
                <a:spcPts val="0"/>
              </a:spcBef>
              <a:spcAft>
                <a:spcPts val="0"/>
              </a:spcAft>
              <a:buSzPts val="2400"/>
              <a:buChar char="•"/>
            </a:pPr>
            <a:r>
              <a:rPr lang="en-US"/>
              <a:t>Writing properly (With  rules of proper grammar and mechanics and using proper sentence structure)</a:t>
            </a:r>
            <a:endParaRPr/>
          </a:p>
          <a:p>
            <a:pPr indent="-381000" lvl="0" marL="457200" rtl="0" algn="l">
              <a:lnSpc>
                <a:spcPct val="90000"/>
              </a:lnSpc>
              <a:spcBef>
                <a:spcPts val="0"/>
              </a:spcBef>
              <a:spcAft>
                <a:spcPts val="0"/>
              </a:spcAft>
              <a:buSzPts val="2400"/>
              <a:buChar char="•"/>
            </a:pPr>
            <a:r>
              <a:rPr lang="en-US" sz="2400"/>
              <a:t>Focuses on order of words than meaning:</a:t>
            </a:r>
            <a:endParaRPr sz="2400"/>
          </a:p>
          <a:p>
            <a:pPr indent="-381000" lvl="1" marL="914400" rtl="0" algn="just">
              <a:lnSpc>
                <a:spcPct val="115000"/>
              </a:lnSpc>
              <a:spcBef>
                <a:spcPts val="0"/>
              </a:spcBef>
              <a:spcAft>
                <a:spcPts val="0"/>
              </a:spcAft>
              <a:buSzPts val="2400"/>
              <a:buChar char="•"/>
            </a:pPr>
            <a:r>
              <a:rPr lang="en-US">
                <a:latin typeface="Times New Roman"/>
                <a:ea typeface="Times New Roman"/>
                <a:cs typeface="Times New Roman"/>
                <a:sym typeface="Times New Roman"/>
              </a:rPr>
              <a:t>The girl tasted the cake.</a:t>
            </a:r>
            <a:endParaRPr>
              <a:latin typeface="Times New Roman"/>
              <a:ea typeface="Times New Roman"/>
              <a:cs typeface="Times New Roman"/>
              <a:sym typeface="Times New Roman"/>
            </a:endParaRPr>
          </a:p>
          <a:p>
            <a:pPr indent="-381000" lvl="1" marL="914400" rtl="0" algn="just">
              <a:lnSpc>
                <a:spcPct val="115000"/>
              </a:lnSpc>
              <a:spcBef>
                <a:spcPts val="0"/>
              </a:spcBef>
              <a:spcAft>
                <a:spcPts val="0"/>
              </a:spcAft>
              <a:buSzPts val="2400"/>
              <a:buChar char="•"/>
            </a:pPr>
            <a:r>
              <a:rPr lang="en-US">
                <a:latin typeface="Times New Roman"/>
                <a:ea typeface="Times New Roman"/>
                <a:cs typeface="Times New Roman"/>
                <a:sym typeface="Times New Roman"/>
              </a:rPr>
              <a:t>The cake tasted the girl.</a:t>
            </a:r>
            <a:endParaRPr>
              <a:latin typeface="Times New Roman"/>
              <a:ea typeface="Times New Roman"/>
              <a:cs typeface="Times New Roman"/>
              <a:sym typeface="Times New Roman"/>
            </a:endParaRPr>
          </a:p>
          <a:p>
            <a:pPr indent="0" lvl="0" marL="91440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10cb4828832_1_30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b="1" lang="en-US"/>
              <a:t>Strengths of Structuralism</a:t>
            </a:r>
            <a:endParaRPr b="1"/>
          </a:p>
        </p:txBody>
      </p:sp>
      <p:sp>
        <p:nvSpPr>
          <p:cNvPr id="276" name="Google Shape;276;g10cb4828832_1_300"/>
          <p:cNvSpPr txBox="1"/>
          <p:nvPr>
            <p:ph idx="1" type="body"/>
          </p:nvPr>
        </p:nvSpPr>
        <p:spPr>
          <a:xfrm>
            <a:off x="838200" y="1295400"/>
            <a:ext cx="10515600" cy="47289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1000"/>
              </a:spcBef>
              <a:spcAft>
                <a:spcPts val="0"/>
              </a:spcAft>
              <a:buSzPts val="1800"/>
              <a:buChar char="•"/>
            </a:pPr>
            <a:r>
              <a:rPr lang="en-US" sz="3600"/>
              <a:t>In English,</a:t>
            </a:r>
            <a:endParaRPr sz="3600"/>
          </a:p>
          <a:p>
            <a:pPr indent="-342900" lvl="0" marL="914400" rtl="0" algn="l">
              <a:lnSpc>
                <a:spcPct val="100000"/>
              </a:lnSpc>
              <a:spcBef>
                <a:spcPts val="0"/>
              </a:spcBef>
              <a:spcAft>
                <a:spcPts val="0"/>
              </a:spcAft>
              <a:buSzPts val="1800"/>
              <a:buChar char="•"/>
            </a:pPr>
            <a:r>
              <a:rPr lang="en-US" sz="3600"/>
              <a:t>It make language easy to learn. </a:t>
            </a:r>
            <a:endParaRPr sz="3600"/>
          </a:p>
          <a:p>
            <a:pPr indent="-342900" lvl="0" marL="914400" rtl="0" algn="l">
              <a:lnSpc>
                <a:spcPct val="100000"/>
              </a:lnSpc>
              <a:spcBef>
                <a:spcPts val="0"/>
              </a:spcBef>
              <a:spcAft>
                <a:spcPts val="0"/>
              </a:spcAft>
              <a:buSzPts val="1800"/>
              <a:buChar char="•"/>
            </a:pPr>
            <a:r>
              <a:rPr lang="en-US" sz="3600"/>
              <a:t>It make access to the language more concrete.  </a:t>
            </a:r>
            <a:endParaRPr sz="3600"/>
          </a:p>
          <a:p>
            <a:pPr indent="-342900" lvl="0" marL="914400" rtl="0" algn="l">
              <a:lnSpc>
                <a:spcPct val="100000"/>
              </a:lnSpc>
              <a:spcBef>
                <a:spcPts val="0"/>
              </a:spcBef>
              <a:spcAft>
                <a:spcPts val="0"/>
              </a:spcAft>
              <a:buSzPts val="1800"/>
              <a:buChar char="•"/>
            </a:pPr>
            <a:r>
              <a:rPr lang="en-US" sz="3600"/>
              <a:t>It felicitates proper use of language in verbal and written expression. </a:t>
            </a:r>
            <a:endParaRPr sz="3600"/>
          </a:p>
          <a:p>
            <a:pPr indent="-342900" lvl="0" marL="914400" rtl="0" algn="l">
              <a:lnSpc>
                <a:spcPct val="100000"/>
              </a:lnSpc>
              <a:spcBef>
                <a:spcPts val="0"/>
              </a:spcBef>
              <a:spcAft>
                <a:spcPts val="0"/>
              </a:spcAft>
              <a:buSzPts val="1800"/>
              <a:buChar char="•"/>
            </a:pPr>
            <a:r>
              <a:rPr lang="en-US" sz="3600"/>
              <a:t>Learner will be able to speak and write English in a proper manner. </a:t>
            </a:r>
            <a:endParaRPr sz="3600"/>
          </a:p>
          <a:p>
            <a:pPr indent="0" lvl="0" marL="914400" rtl="0" algn="l">
              <a:lnSpc>
                <a:spcPct val="90000"/>
              </a:lnSpc>
              <a:spcBef>
                <a:spcPts val="1000"/>
              </a:spcBef>
              <a:spcAft>
                <a:spcPts val="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Course Outcomes</a:t>
            </a:r>
            <a:endParaRPr/>
          </a:p>
        </p:txBody>
      </p:sp>
      <p:sp>
        <p:nvSpPr>
          <p:cNvPr id="101" name="Google Shape;10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800"/>
              <a:buNone/>
            </a:pPr>
            <a:r>
              <a:rPr lang="en-US"/>
              <a:t>1. Have a broad understanding of the field of NLP. </a:t>
            </a:r>
            <a:endParaRPr/>
          </a:p>
          <a:p>
            <a:pPr indent="0" lvl="0" marL="0" rtl="0" algn="l">
              <a:lnSpc>
                <a:spcPct val="80000"/>
              </a:lnSpc>
              <a:spcBef>
                <a:spcPts val="1000"/>
              </a:spcBef>
              <a:spcAft>
                <a:spcPts val="0"/>
              </a:spcAft>
              <a:buClr>
                <a:schemeClr val="dk1"/>
              </a:buClr>
              <a:buSzPts val="2800"/>
              <a:buNone/>
            </a:pPr>
            <a:r>
              <a:rPr lang="en-US"/>
              <a:t>2. Have a sense of capabilities and limitations of current NLP  technologies</a:t>
            </a:r>
            <a:endParaRPr/>
          </a:p>
          <a:p>
            <a:pPr indent="0" lvl="0" marL="0" rtl="0" algn="l">
              <a:lnSpc>
                <a:spcPct val="80000"/>
              </a:lnSpc>
              <a:spcBef>
                <a:spcPts val="1000"/>
              </a:spcBef>
              <a:spcAft>
                <a:spcPts val="0"/>
              </a:spcAft>
              <a:buClr>
                <a:schemeClr val="dk1"/>
              </a:buClr>
              <a:buSzPts val="2800"/>
              <a:buNone/>
            </a:pPr>
            <a:r>
              <a:rPr lang="en-US"/>
              <a:t>3. Be able to model linguistic phenomena with formal grammars </a:t>
            </a:r>
            <a:endParaRPr/>
          </a:p>
          <a:p>
            <a:pPr indent="0" lvl="0" marL="0" rtl="0" algn="l">
              <a:lnSpc>
                <a:spcPct val="80000"/>
              </a:lnSpc>
              <a:spcBef>
                <a:spcPts val="1000"/>
              </a:spcBef>
              <a:spcAft>
                <a:spcPts val="0"/>
              </a:spcAft>
              <a:buClr>
                <a:schemeClr val="dk1"/>
              </a:buClr>
              <a:buSzPts val="2800"/>
              <a:buNone/>
            </a:pPr>
            <a:r>
              <a:rPr lang="en-US"/>
              <a:t>4. Be able to design, implement and test algorithms for NLP problems</a:t>
            </a:r>
            <a:endParaRPr/>
          </a:p>
          <a:p>
            <a:pPr indent="0" lvl="0" marL="0" rtl="0" algn="l">
              <a:lnSpc>
                <a:spcPct val="80000"/>
              </a:lnSpc>
              <a:spcBef>
                <a:spcPts val="1000"/>
              </a:spcBef>
              <a:spcAft>
                <a:spcPts val="0"/>
              </a:spcAft>
              <a:buClr>
                <a:schemeClr val="dk1"/>
              </a:buClr>
              <a:buSzPts val="2800"/>
              <a:buNone/>
            </a:pPr>
            <a:r>
              <a:rPr lang="en-US"/>
              <a:t>5. Understand the mathematical and linguistic foundations underlying approaches to the various areas in NLP </a:t>
            </a:r>
            <a:endParaRPr/>
          </a:p>
          <a:p>
            <a:pPr indent="0" lvl="0" marL="0" rtl="0" algn="l">
              <a:lnSpc>
                <a:spcPct val="80000"/>
              </a:lnSpc>
              <a:spcBef>
                <a:spcPts val="1000"/>
              </a:spcBef>
              <a:spcAft>
                <a:spcPts val="0"/>
              </a:spcAft>
              <a:buClr>
                <a:schemeClr val="dk1"/>
              </a:buClr>
              <a:buSzPts val="2800"/>
              <a:buNone/>
            </a:pPr>
            <a:r>
              <a:rPr lang="en-US"/>
              <a:t>6. Be able to apply NLP techniques to design real world NLP applications such as machine translation, text categorization, text summarization, information extraction...etc. </a:t>
            </a:r>
            <a:endParaRPr/>
          </a:p>
          <a:p>
            <a:pPr indent="-50800" lvl="0" marL="228600" rtl="0" algn="l">
              <a:lnSpc>
                <a:spcPct val="80000"/>
              </a:lnSpc>
              <a:spcBef>
                <a:spcPts val="1000"/>
              </a:spcBef>
              <a:spcAft>
                <a:spcPts val="0"/>
              </a:spcAft>
              <a:buClr>
                <a:schemeClr val="dk1"/>
              </a:buClr>
              <a:buSzPts val="2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10cb4828832_1_30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b="1" lang="en-US"/>
              <a:t>Weaknesses of Structuralism</a:t>
            </a:r>
            <a:endParaRPr b="1"/>
          </a:p>
        </p:txBody>
      </p:sp>
      <p:sp>
        <p:nvSpPr>
          <p:cNvPr id="283" name="Google Shape;283;g10cb4828832_1_30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SzPts val="1800"/>
              <a:buChar char="•"/>
            </a:pPr>
            <a:r>
              <a:rPr lang="en-US" sz="3600"/>
              <a:t>The focus is often so structured relies on rote memory, there is less focus on the reading and creative writing of the students. </a:t>
            </a:r>
            <a:endParaRPr sz="3600"/>
          </a:p>
          <a:p>
            <a:pPr indent="0" lvl="0" marL="457200" rtl="0" algn="l">
              <a:lnSpc>
                <a:spcPct val="90000"/>
              </a:lnSpc>
              <a:spcBef>
                <a:spcPts val="1000"/>
              </a:spcBef>
              <a:spcAft>
                <a:spcPts val="0"/>
              </a:spcAft>
              <a:buSzPts val="1800"/>
              <a:buNone/>
            </a:pPr>
            <a:r>
              <a:t/>
            </a:r>
            <a:endParaRPr sz="3600"/>
          </a:p>
          <a:p>
            <a:pPr indent="-342900" lvl="0" marL="914400" rtl="0" algn="l">
              <a:lnSpc>
                <a:spcPct val="90000"/>
              </a:lnSpc>
              <a:spcBef>
                <a:spcPts val="1000"/>
              </a:spcBef>
              <a:spcAft>
                <a:spcPts val="0"/>
              </a:spcAft>
              <a:buSzPts val="1800"/>
              <a:buChar char="•"/>
            </a:pPr>
            <a:r>
              <a:rPr lang="en-US" sz="3600"/>
              <a:t>Structured: Let us eat some apples.</a:t>
            </a:r>
            <a:endParaRPr sz="3600"/>
          </a:p>
          <a:p>
            <a:pPr indent="-342900" lvl="0" marL="914400" rtl="0" algn="l">
              <a:lnSpc>
                <a:spcPct val="90000"/>
              </a:lnSpc>
              <a:spcBef>
                <a:spcPts val="0"/>
              </a:spcBef>
              <a:spcAft>
                <a:spcPts val="0"/>
              </a:spcAft>
              <a:buSzPts val="1800"/>
              <a:buChar char="•"/>
            </a:pPr>
            <a:r>
              <a:rPr lang="en-US" sz="3600"/>
              <a:t>Unstructured: Hey here are some apples.</a:t>
            </a:r>
            <a:endParaRPr sz="3600"/>
          </a:p>
          <a:p>
            <a:pPr indent="0" lvl="0" marL="457200" rtl="0" algn="l">
              <a:lnSpc>
                <a:spcPct val="90000"/>
              </a:lnSpc>
              <a:spcBef>
                <a:spcPts val="1000"/>
              </a:spcBef>
              <a:spcAft>
                <a:spcPts val="0"/>
              </a:spcAft>
              <a:buSzPts val="18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10d2210148a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LEC 01 ENDS</a:t>
            </a:r>
            <a:endParaRPr/>
          </a:p>
        </p:txBody>
      </p:sp>
      <p:sp>
        <p:nvSpPr>
          <p:cNvPr id="290" name="Google Shape;290;g10d2210148a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10cb4828832_1_31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b="1" lang="en-US"/>
              <a:t>1950-1966</a:t>
            </a:r>
            <a:endParaRPr b="1"/>
          </a:p>
        </p:txBody>
      </p:sp>
      <p:sp>
        <p:nvSpPr>
          <p:cNvPr id="297" name="Google Shape;297;g10cb4828832_1_312"/>
          <p:cNvSpPr txBox="1"/>
          <p:nvPr>
            <p:ph idx="1" type="body"/>
          </p:nvPr>
        </p:nvSpPr>
        <p:spPr>
          <a:xfrm>
            <a:off x="838200" y="1825625"/>
            <a:ext cx="7086600" cy="43512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SzPts val="1800"/>
              <a:buChar char="•"/>
            </a:pPr>
            <a:r>
              <a:rPr lang="en-US" sz="3600"/>
              <a:t>In 1950, Alan Turing wrote a paper on “thinking” machine. </a:t>
            </a:r>
            <a:endParaRPr sz="3600"/>
          </a:p>
          <a:p>
            <a:pPr indent="-342900" lvl="0" marL="457200" rtl="0" algn="l">
              <a:lnSpc>
                <a:spcPct val="90000"/>
              </a:lnSpc>
              <a:spcBef>
                <a:spcPts val="0"/>
              </a:spcBef>
              <a:spcAft>
                <a:spcPts val="0"/>
              </a:spcAft>
              <a:buSzPts val="1800"/>
              <a:buChar char="•"/>
            </a:pPr>
            <a:r>
              <a:rPr lang="en-US" sz="3600"/>
              <a:t>He stated that if a machine could be part of a conversation so that it will imitate a human so completely there were no noticeable differences between two. </a:t>
            </a:r>
            <a:endParaRPr sz="3600"/>
          </a:p>
          <a:p>
            <a:pPr indent="-228600" lvl="0" marL="457200" rtl="0" algn="l">
              <a:lnSpc>
                <a:spcPct val="90000"/>
              </a:lnSpc>
              <a:spcBef>
                <a:spcPts val="0"/>
              </a:spcBef>
              <a:spcAft>
                <a:spcPts val="0"/>
              </a:spcAft>
              <a:buSzPts val="1800"/>
              <a:buNone/>
            </a:pPr>
            <a:r>
              <a:t/>
            </a:r>
            <a:endParaRPr/>
          </a:p>
        </p:txBody>
      </p:sp>
      <p:pic>
        <p:nvPicPr>
          <p:cNvPr id="298" name="Google Shape;298;g10cb4828832_1_312"/>
          <p:cNvPicPr preferRelativeResize="0"/>
          <p:nvPr/>
        </p:nvPicPr>
        <p:blipFill rotWithShape="1">
          <a:blip r:embed="rId3">
            <a:alphaModFix/>
          </a:blip>
          <a:srcRect b="0" l="0" r="0" t="0"/>
          <a:stretch/>
        </p:blipFill>
        <p:spPr>
          <a:xfrm>
            <a:off x="8534400" y="1524000"/>
            <a:ext cx="2819400" cy="384730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10cb4828832_1_3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b="1" lang="en-US"/>
              <a:t>1950-1966</a:t>
            </a:r>
            <a:endParaRPr b="1"/>
          </a:p>
        </p:txBody>
      </p:sp>
      <p:sp>
        <p:nvSpPr>
          <p:cNvPr id="305" name="Google Shape;305;g10cb4828832_1_319"/>
          <p:cNvSpPr txBox="1"/>
          <p:nvPr>
            <p:ph idx="1" type="body"/>
          </p:nvPr>
        </p:nvSpPr>
        <p:spPr>
          <a:xfrm>
            <a:off x="838200" y="1825625"/>
            <a:ext cx="6172200" cy="43512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SzPts val="1800"/>
              <a:buChar char="•"/>
            </a:pPr>
            <a:r>
              <a:rPr lang="en-US" sz="3600"/>
              <a:t>In 1952, Hodgkin-Huxley model showed how brain uses neurons in forming an electrical network. </a:t>
            </a:r>
            <a:endParaRPr sz="3600"/>
          </a:p>
          <a:p>
            <a:pPr indent="-342900" lvl="0" marL="457200" rtl="0" algn="l">
              <a:lnSpc>
                <a:spcPct val="90000"/>
              </a:lnSpc>
              <a:spcBef>
                <a:spcPts val="1000"/>
              </a:spcBef>
              <a:spcAft>
                <a:spcPts val="0"/>
              </a:spcAft>
              <a:buSzPts val="1800"/>
              <a:buChar char="•"/>
            </a:pPr>
            <a:r>
              <a:rPr lang="en-US" sz="3600"/>
              <a:t>These events helped inspire the idea of AI, NLP and the evolution of computers. </a:t>
            </a:r>
            <a:endParaRPr sz="3600"/>
          </a:p>
          <a:p>
            <a:pPr indent="0" lvl="0" marL="0" rtl="0" algn="l">
              <a:lnSpc>
                <a:spcPct val="90000"/>
              </a:lnSpc>
              <a:spcBef>
                <a:spcPts val="1000"/>
              </a:spcBef>
              <a:spcAft>
                <a:spcPts val="0"/>
              </a:spcAft>
              <a:buClr>
                <a:schemeClr val="dk1"/>
              </a:buClr>
              <a:buSzPts val="1100"/>
              <a:buFont typeface="Arial"/>
              <a:buNone/>
            </a:pPr>
            <a:r>
              <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Clr>
                <a:schemeClr val="dk1"/>
              </a:buClr>
              <a:buSzPts val="1100"/>
              <a:buFont typeface="Arial"/>
              <a:buNone/>
            </a:pPr>
            <a:r>
              <a:t/>
            </a:r>
            <a:endParaRPr/>
          </a:p>
          <a:p>
            <a:pPr indent="0" lvl="0" marL="0" rtl="0" algn="l">
              <a:lnSpc>
                <a:spcPct val="90000"/>
              </a:lnSpc>
              <a:spcBef>
                <a:spcPts val="1000"/>
              </a:spcBef>
              <a:spcAft>
                <a:spcPts val="0"/>
              </a:spcAft>
              <a:buSzPts val="1800"/>
              <a:buNone/>
            </a:pPr>
            <a:r>
              <a:t/>
            </a:r>
            <a:endParaRPr/>
          </a:p>
        </p:txBody>
      </p:sp>
      <p:pic>
        <p:nvPicPr>
          <p:cNvPr id="306" name="Google Shape;306;g10cb4828832_1_319"/>
          <p:cNvPicPr preferRelativeResize="0"/>
          <p:nvPr/>
        </p:nvPicPr>
        <p:blipFill rotWithShape="1">
          <a:blip r:embed="rId3">
            <a:alphaModFix/>
          </a:blip>
          <a:srcRect b="0" l="0" r="0" t="0"/>
          <a:stretch/>
        </p:blipFill>
        <p:spPr>
          <a:xfrm>
            <a:off x="7010400" y="1600200"/>
            <a:ext cx="4953000" cy="37338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10cb4828832_1_32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b="1" lang="en-US"/>
              <a:t>NLP Begins and Stops</a:t>
            </a:r>
            <a:endParaRPr b="1"/>
          </a:p>
        </p:txBody>
      </p:sp>
      <p:sp>
        <p:nvSpPr>
          <p:cNvPr id="313" name="Google Shape;313;g10cb4828832_1_326"/>
          <p:cNvSpPr txBox="1"/>
          <p:nvPr>
            <p:ph idx="1" type="body"/>
          </p:nvPr>
        </p:nvSpPr>
        <p:spPr>
          <a:xfrm>
            <a:off x="838200" y="1600200"/>
            <a:ext cx="5791200" cy="45765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SzPts val="1800"/>
              <a:buChar char="•"/>
            </a:pPr>
            <a:r>
              <a:rPr lang="en-US"/>
              <a:t>Noam Chomsky published his book, Syntactic Structures, in 1957.</a:t>
            </a:r>
            <a:endParaRPr/>
          </a:p>
          <a:p>
            <a:pPr indent="-342900" lvl="0" marL="457200" rtl="0" algn="l">
              <a:lnSpc>
                <a:spcPct val="90000"/>
              </a:lnSpc>
              <a:spcBef>
                <a:spcPts val="1000"/>
              </a:spcBef>
              <a:spcAft>
                <a:spcPts val="0"/>
              </a:spcAft>
              <a:buSzPts val="1800"/>
              <a:buChar char="•"/>
            </a:pPr>
            <a:r>
              <a:rPr lang="en-US"/>
              <a:t>For a computer to understand a language, the sentence structure would have to be changed. </a:t>
            </a:r>
            <a:endParaRPr/>
          </a:p>
          <a:p>
            <a:pPr indent="-342900" lvl="0" marL="457200" rtl="0" algn="l">
              <a:lnSpc>
                <a:spcPct val="90000"/>
              </a:lnSpc>
              <a:spcBef>
                <a:spcPts val="1000"/>
              </a:spcBef>
              <a:spcAft>
                <a:spcPts val="0"/>
              </a:spcAft>
              <a:buSzPts val="1800"/>
              <a:buChar char="•"/>
            </a:pPr>
            <a:r>
              <a:rPr lang="en-US"/>
              <a:t>With this as his goal, he created a style of grammar called Phase-Structure Grammar, to translate  natural language to a format usable by computers. </a:t>
            </a:r>
            <a:endParaRPr/>
          </a:p>
          <a:p>
            <a:pPr indent="-228600" lvl="0" marL="457200" rtl="0" algn="l">
              <a:lnSpc>
                <a:spcPct val="90000"/>
              </a:lnSpc>
              <a:spcBef>
                <a:spcPts val="0"/>
              </a:spcBef>
              <a:spcAft>
                <a:spcPts val="0"/>
              </a:spcAft>
              <a:buSzPts val="1800"/>
              <a:buNone/>
            </a:pPr>
            <a:r>
              <a:t/>
            </a:r>
            <a:endParaRPr/>
          </a:p>
          <a:p>
            <a:pPr indent="-228600" lvl="0" marL="457200" rtl="0" algn="l">
              <a:lnSpc>
                <a:spcPct val="90000"/>
              </a:lnSpc>
              <a:spcBef>
                <a:spcPts val="0"/>
              </a:spcBef>
              <a:spcAft>
                <a:spcPts val="0"/>
              </a:spcAft>
              <a:buSzPts val="1800"/>
              <a:buNone/>
            </a:pPr>
            <a:r>
              <a:t/>
            </a:r>
            <a:endParaRPr/>
          </a:p>
        </p:txBody>
      </p:sp>
      <p:sp>
        <p:nvSpPr>
          <p:cNvPr descr="Image result for Noam Chomsky" id="314" name="Google Shape;314;g10cb4828832_1_326"/>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315" name="Google Shape;315;g10cb4828832_1_326"/>
          <p:cNvPicPr preferRelativeResize="0"/>
          <p:nvPr/>
        </p:nvPicPr>
        <p:blipFill rotWithShape="1">
          <a:blip r:embed="rId3">
            <a:alphaModFix/>
          </a:blip>
          <a:srcRect b="0" l="0" r="0" t="0"/>
          <a:stretch/>
        </p:blipFill>
        <p:spPr>
          <a:xfrm>
            <a:off x="7048499" y="1752600"/>
            <a:ext cx="4698045" cy="3124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10cb4828832_1_33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b="1" lang="en-US"/>
              <a:t>NLP Begins and Stops</a:t>
            </a:r>
            <a:endParaRPr b="1"/>
          </a:p>
        </p:txBody>
      </p:sp>
      <p:sp>
        <p:nvSpPr>
          <p:cNvPr id="322" name="Google Shape;322;g10cb4828832_1_334"/>
          <p:cNvSpPr txBox="1"/>
          <p:nvPr>
            <p:ph idx="1" type="body"/>
          </p:nvPr>
        </p:nvSpPr>
        <p:spPr>
          <a:xfrm>
            <a:off x="685800" y="1524000"/>
            <a:ext cx="6324600" cy="46527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SzPts val="1800"/>
              <a:buChar char="•"/>
            </a:pPr>
            <a:r>
              <a:rPr lang="en-US"/>
              <a:t>In 1958, LISP (Locator/Identifier Separation Protocol) was released by John McCarthy. </a:t>
            </a:r>
            <a:endParaRPr/>
          </a:p>
          <a:p>
            <a:pPr indent="-342900" lvl="0" marL="457200" rtl="0" algn="l">
              <a:lnSpc>
                <a:spcPct val="90000"/>
              </a:lnSpc>
              <a:spcBef>
                <a:spcPts val="0"/>
              </a:spcBef>
              <a:spcAft>
                <a:spcPts val="0"/>
              </a:spcAft>
              <a:buSzPts val="1800"/>
              <a:buChar char="•"/>
            </a:pPr>
            <a:r>
              <a:rPr lang="en-US"/>
              <a:t>In 1964, ELIZA was designed to imitate a psychiatrist using reflection techniques, was developed.</a:t>
            </a:r>
            <a:endParaRPr/>
          </a:p>
          <a:p>
            <a:pPr indent="-342900" lvl="0" marL="457200" rtl="0" algn="l">
              <a:lnSpc>
                <a:spcPct val="90000"/>
              </a:lnSpc>
              <a:spcBef>
                <a:spcPts val="0"/>
              </a:spcBef>
              <a:spcAft>
                <a:spcPts val="0"/>
              </a:spcAft>
              <a:buSzPts val="1800"/>
              <a:buChar char="•"/>
            </a:pPr>
            <a:r>
              <a:rPr lang="en-US"/>
              <a:t>In 1964, the U.S. National Research Council (NRC) created the Automatic Language Processing Advisory Committee (ALPAC) to track progress of NLP Research.</a:t>
            </a:r>
            <a:endParaRPr/>
          </a:p>
          <a:p>
            <a:pPr indent="-228600" lvl="0" marL="457200" rtl="0" algn="l">
              <a:lnSpc>
                <a:spcPct val="90000"/>
              </a:lnSpc>
              <a:spcBef>
                <a:spcPts val="0"/>
              </a:spcBef>
              <a:spcAft>
                <a:spcPts val="0"/>
              </a:spcAft>
              <a:buSzPts val="1800"/>
              <a:buNone/>
            </a:pPr>
            <a:r>
              <a:t/>
            </a:r>
            <a:endParaRPr/>
          </a:p>
          <a:p>
            <a:pPr indent="-228600" lvl="0" marL="457200" rtl="0" algn="l">
              <a:lnSpc>
                <a:spcPct val="90000"/>
              </a:lnSpc>
              <a:spcBef>
                <a:spcPts val="0"/>
              </a:spcBef>
              <a:spcAft>
                <a:spcPts val="0"/>
              </a:spcAft>
              <a:buSzPts val="1800"/>
              <a:buNone/>
            </a:pPr>
            <a:r>
              <a:t/>
            </a:r>
            <a:endParaRPr/>
          </a:p>
          <a:p>
            <a:pPr indent="0" lvl="0" marL="0" rtl="0" algn="l">
              <a:lnSpc>
                <a:spcPct val="90000"/>
              </a:lnSpc>
              <a:spcBef>
                <a:spcPts val="1000"/>
              </a:spcBef>
              <a:spcAft>
                <a:spcPts val="0"/>
              </a:spcAft>
              <a:buClr>
                <a:schemeClr val="dk1"/>
              </a:buClr>
              <a:buSzPts val="1100"/>
              <a:buFont typeface="Arial"/>
              <a:buNone/>
            </a:pPr>
            <a:r>
              <a:t/>
            </a:r>
            <a:endParaRPr/>
          </a:p>
          <a:p>
            <a:pPr indent="0" lvl="0" marL="0" rtl="0" algn="l">
              <a:lnSpc>
                <a:spcPct val="90000"/>
              </a:lnSpc>
              <a:spcBef>
                <a:spcPts val="1000"/>
              </a:spcBef>
              <a:spcAft>
                <a:spcPts val="0"/>
              </a:spcAft>
              <a:buSzPts val="1800"/>
              <a:buNone/>
            </a:pPr>
            <a:r>
              <a:t/>
            </a:r>
            <a:endParaRPr/>
          </a:p>
        </p:txBody>
      </p:sp>
      <p:pic>
        <p:nvPicPr>
          <p:cNvPr id="323" name="Google Shape;323;g10cb4828832_1_334"/>
          <p:cNvPicPr preferRelativeResize="0"/>
          <p:nvPr/>
        </p:nvPicPr>
        <p:blipFill rotWithShape="1">
          <a:blip r:embed="rId3">
            <a:alphaModFix/>
          </a:blip>
          <a:srcRect b="0" l="0" r="0" t="0"/>
          <a:stretch/>
        </p:blipFill>
        <p:spPr>
          <a:xfrm>
            <a:off x="7983794" y="304800"/>
            <a:ext cx="3622813" cy="2895600"/>
          </a:xfrm>
          <a:prstGeom prst="rect">
            <a:avLst/>
          </a:prstGeom>
          <a:noFill/>
          <a:ln>
            <a:noFill/>
          </a:ln>
        </p:spPr>
      </p:pic>
      <p:pic>
        <p:nvPicPr>
          <p:cNvPr id="324" name="Google Shape;324;g10cb4828832_1_334"/>
          <p:cNvPicPr preferRelativeResize="0"/>
          <p:nvPr/>
        </p:nvPicPr>
        <p:blipFill rotWithShape="1">
          <a:blip r:embed="rId4">
            <a:alphaModFix/>
          </a:blip>
          <a:srcRect b="0" l="0" r="0" t="0"/>
          <a:stretch/>
        </p:blipFill>
        <p:spPr>
          <a:xfrm>
            <a:off x="8101407" y="3429000"/>
            <a:ext cx="3505200" cy="27527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10cb4828832_1_34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b="1" lang="en-US"/>
              <a:t>NLP Begins and Stops</a:t>
            </a:r>
            <a:endParaRPr b="1"/>
          </a:p>
        </p:txBody>
      </p:sp>
      <p:sp>
        <p:nvSpPr>
          <p:cNvPr id="331" name="Google Shape;331;g10cb4828832_1_342"/>
          <p:cNvSpPr txBox="1"/>
          <p:nvPr>
            <p:ph idx="1" type="body"/>
          </p:nvPr>
        </p:nvSpPr>
        <p:spPr>
          <a:xfrm>
            <a:off x="838200" y="1825625"/>
            <a:ext cx="9982200" cy="43512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SzPts val="1800"/>
              <a:buChar char="•"/>
            </a:pPr>
            <a:r>
              <a:rPr lang="en-US"/>
              <a:t>In 1966, the NRC and ALPAC initiated the first AI and NLP stoppage </a:t>
            </a:r>
            <a:endParaRPr/>
          </a:p>
          <a:p>
            <a:pPr indent="-342900" lvl="0" marL="457200" rtl="0" algn="l">
              <a:lnSpc>
                <a:spcPct val="90000"/>
              </a:lnSpc>
              <a:spcBef>
                <a:spcPts val="1000"/>
              </a:spcBef>
              <a:spcAft>
                <a:spcPts val="0"/>
              </a:spcAft>
              <a:buSzPts val="1800"/>
              <a:buChar char="•"/>
            </a:pPr>
            <a:r>
              <a:rPr lang="en-US"/>
              <a:t>After 12 years of research, and $20 million dollars, machine translations were  more expensive than human translations</a:t>
            </a:r>
            <a:endParaRPr/>
          </a:p>
          <a:p>
            <a:pPr indent="-228600" lvl="0" marL="457200" rtl="0" algn="l">
              <a:lnSpc>
                <a:spcPct val="90000"/>
              </a:lnSpc>
              <a:spcBef>
                <a:spcPts val="0"/>
              </a:spcBef>
              <a:spcAft>
                <a:spcPts val="0"/>
              </a:spcAft>
              <a:buSzPts val="18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10cb4828832_1_34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b="1" lang="en-US"/>
              <a:t>1980-2000 : Return of the NLP </a:t>
            </a:r>
            <a:endParaRPr b="1"/>
          </a:p>
        </p:txBody>
      </p:sp>
      <p:sp>
        <p:nvSpPr>
          <p:cNvPr id="338" name="Google Shape;338;g10cb4828832_1_348"/>
          <p:cNvSpPr txBox="1"/>
          <p:nvPr>
            <p:ph idx="1" type="body"/>
          </p:nvPr>
        </p:nvSpPr>
        <p:spPr>
          <a:xfrm>
            <a:off x="838200" y="1447800"/>
            <a:ext cx="10515600" cy="49530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SzPts val="1800"/>
              <a:buChar char="•"/>
            </a:pPr>
            <a:r>
              <a:rPr lang="en-US"/>
              <a:t>Until the 1980s, NLP systems used complex, “handwritten” rules. </a:t>
            </a:r>
            <a:endParaRPr/>
          </a:p>
          <a:p>
            <a:pPr indent="-342900" lvl="0" marL="457200" rtl="0" algn="l">
              <a:lnSpc>
                <a:spcPct val="90000"/>
              </a:lnSpc>
              <a:spcBef>
                <a:spcPts val="1000"/>
              </a:spcBef>
              <a:spcAft>
                <a:spcPts val="0"/>
              </a:spcAft>
              <a:buSzPts val="1800"/>
              <a:buChar char="•"/>
            </a:pPr>
            <a:r>
              <a:rPr lang="en-US"/>
              <a:t>NLP researchers started using  ML algorithms. </a:t>
            </a:r>
            <a:endParaRPr/>
          </a:p>
          <a:p>
            <a:pPr indent="-342900" lvl="0" marL="457200" rtl="0" algn="l">
              <a:lnSpc>
                <a:spcPct val="90000"/>
              </a:lnSpc>
              <a:spcBef>
                <a:spcPts val="1000"/>
              </a:spcBef>
              <a:spcAft>
                <a:spcPts val="0"/>
              </a:spcAft>
              <a:buSzPts val="1800"/>
              <a:buChar char="•"/>
            </a:pPr>
            <a:r>
              <a:rPr lang="en-US"/>
              <a:t>Started incorporating  statistical models capable of  making probabilistic decisions</a:t>
            </a:r>
            <a:endParaRPr/>
          </a:p>
          <a:p>
            <a:pPr indent="-342900" lvl="0" marL="457200" rtl="0" algn="l">
              <a:lnSpc>
                <a:spcPct val="90000"/>
              </a:lnSpc>
              <a:spcBef>
                <a:spcPts val="1000"/>
              </a:spcBef>
              <a:spcAft>
                <a:spcPts val="0"/>
              </a:spcAft>
              <a:buSzPts val="1800"/>
              <a:buChar char="•"/>
            </a:pPr>
            <a:r>
              <a:rPr lang="en-US"/>
              <a:t>In 1990s, N-Grams have become useful, recognizing and tracking clumps of linguistic data, numerically. </a:t>
            </a:r>
            <a:endParaRPr/>
          </a:p>
          <a:p>
            <a:pPr indent="-342900" lvl="0" marL="457200" rtl="0" algn="l">
              <a:lnSpc>
                <a:spcPct val="90000"/>
              </a:lnSpc>
              <a:spcBef>
                <a:spcPts val="1000"/>
              </a:spcBef>
              <a:spcAft>
                <a:spcPts val="0"/>
              </a:spcAft>
              <a:buSzPts val="1800"/>
              <a:buChar char="•"/>
            </a:pPr>
            <a:r>
              <a:rPr lang="en-US"/>
              <a:t>In 1997, LSTM recurrent neural net (RNN) models were introduced, and found their niche in 2007 for voice and text processing. </a:t>
            </a:r>
            <a:endParaRPr/>
          </a:p>
          <a:p>
            <a:pPr indent="-342900" lvl="0" marL="457200" rtl="0" algn="l">
              <a:lnSpc>
                <a:spcPct val="90000"/>
              </a:lnSpc>
              <a:spcBef>
                <a:spcPts val="1000"/>
              </a:spcBef>
              <a:spcAft>
                <a:spcPts val="0"/>
              </a:spcAft>
              <a:buSzPts val="1800"/>
              <a:buChar char="•"/>
            </a:pPr>
            <a:r>
              <a:rPr lang="en-US"/>
              <a:t>Currently, neural net models are considered the cutting edge of research and development in NLP</a:t>
            </a:r>
            <a:endParaRPr/>
          </a:p>
          <a:p>
            <a:pPr indent="-228600" lvl="0" marL="457200" rtl="0" algn="l">
              <a:lnSpc>
                <a:spcPct val="90000"/>
              </a:lnSpc>
              <a:spcBef>
                <a:spcPts val="1000"/>
              </a:spcBef>
              <a:spcAft>
                <a:spcPts val="0"/>
              </a:spcAft>
              <a:buSzPts val="1800"/>
              <a:buNone/>
            </a:pPr>
            <a:r>
              <a:t/>
            </a:r>
            <a:endParaRPr/>
          </a:p>
          <a:p>
            <a:pPr indent="-228600" lvl="0" marL="457200" rtl="0" algn="l">
              <a:lnSpc>
                <a:spcPct val="90000"/>
              </a:lnSpc>
              <a:spcBef>
                <a:spcPts val="0"/>
              </a:spcBef>
              <a:spcAft>
                <a:spcPts val="0"/>
              </a:spcAft>
              <a:buSzPts val="1800"/>
              <a:buNone/>
            </a:pPr>
            <a:r>
              <a:t/>
            </a:r>
            <a:endParaRPr/>
          </a:p>
          <a:p>
            <a:pPr indent="-228600" lvl="0" marL="457200" rtl="0" algn="l">
              <a:lnSpc>
                <a:spcPct val="90000"/>
              </a:lnSpc>
              <a:spcBef>
                <a:spcPts val="0"/>
              </a:spcBef>
              <a:spcAft>
                <a:spcPts val="0"/>
              </a:spcAft>
              <a:buSzPts val="18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10cb4828832_1_35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b="1" lang="en-US"/>
              <a:t>After the Year 2000</a:t>
            </a:r>
            <a:endParaRPr b="1"/>
          </a:p>
        </p:txBody>
      </p:sp>
      <p:sp>
        <p:nvSpPr>
          <p:cNvPr id="345" name="Google Shape;345;g10cb4828832_1_354"/>
          <p:cNvSpPr txBox="1"/>
          <p:nvPr>
            <p:ph idx="1" type="body"/>
          </p:nvPr>
        </p:nvSpPr>
        <p:spPr>
          <a:xfrm>
            <a:off x="381000" y="1371600"/>
            <a:ext cx="11582400" cy="51816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SzPts val="1800"/>
              <a:buChar char="•"/>
            </a:pPr>
            <a:r>
              <a:rPr lang="en-US"/>
              <a:t>In 2001, Yoshio Bengio proposed the first neural “language” model, using a feed-forward neural network.</a:t>
            </a:r>
            <a:endParaRPr/>
          </a:p>
          <a:p>
            <a:pPr indent="-342900" lvl="0" marL="457200" rtl="0" algn="l">
              <a:lnSpc>
                <a:spcPct val="90000"/>
              </a:lnSpc>
              <a:spcBef>
                <a:spcPts val="1000"/>
              </a:spcBef>
              <a:spcAft>
                <a:spcPts val="0"/>
              </a:spcAft>
              <a:buClr>
                <a:schemeClr val="dk1"/>
              </a:buClr>
              <a:buSzPts val="1800"/>
              <a:buChar char="•"/>
            </a:pPr>
            <a:r>
              <a:rPr lang="en-US"/>
              <a:t>In 2011, Apple’s Siri became known as one of the world’s first successful NLP/AI assistants to be used by general consumers. </a:t>
            </a:r>
            <a:endParaRPr/>
          </a:p>
          <a:p>
            <a:pPr indent="-342900" lvl="0" marL="457200" rtl="0" algn="l">
              <a:lnSpc>
                <a:spcPct val="90000"/>
              </a:lnSpc>
              <a:spcBef>
                <a:spcPts val="1000"/>
              </a:spcBef>
              <a:spcAft>
                <a:spcPts val="0"/>
              </a:spcAft>
              <a:buClr>
                <a:schemeClr val="dk1"/>
              </a:buClr>
              <a:buSzPts val="1800"/>
              <a:buChar char="•"/>
            </a:pPr>
            <a:r>
              <a:rPr lang="en-US"/>
              <a:t>Siri matches concepts to predefined commands, initiating specific actions. </a:t>
            </a:r>
            <a:endParaRPr/>
          </a:p>
          <a:p>
            <a:pPr indent="-342900" lvl="1" marL="914400" rtl="0" algn="l">
              <a:lnSpc>
                <a:spcPct val="90000"/>
              </a:lnSpc>
              <a:spcBef>
                <a:spcPts val="500"/>
              </a:spcBef>
              <a:spcAft>
                <a:spcPts val="0"/>
              </a:spcAft>
              <a:buSzPts val="1800"/>
              <a:buChar char="•"/>
            </a:pPr>
            <a:r>
              <a:rPr lang="en-US"/>
              <a:t>For example, if Siri asks, “Do you want to hear your balance?” it would understand a “Yes” or “No” response, and act accordingly.</a:t>
            </a:r>
            <a:endParaRPr/>
          </a:p>
          <a:p>
            <a:pPr indent="-342900" lvl="0" marL="457200" rtl="0" algn="l">
              <a:lnSpc>
                <a:spcPct val="90000"/>
              </a:lnSpc>
              <a:spcBef>
                <a:spcPts val="1000"/>
              </a:spcBef>
              <a:spcAft>
                <a:spcPts val="0"/>
              </a:spcAft>
              <a:buSzPts val="1800"/>
              <a:buChar char="•"/>
            </a:pPr>
            <a:r>
              <a:rPr lang="en-US"/>
              <a:t>Our modern AIs, still are not able to pass Alan Turing’s test, and currently do not sound like real human beings. (Not yet, anyway.)</a:t>
            </a:r>
            <a:endParaRPr/>
          </a:p>
          <a:p>
            <a:pPr indent="-342900" lvl="0" marL="457200" rtl="0" algn="l">
              <a:lnSpc>
                <a:spcPct val="90000"/>
              </a:lnSpc>
              <a:spcBef>
                <a:spcPts val="1000"/>
              </a:spcBef>
              <a:spcAft>
                <a:spcPts val="0"/>
              </a:spcAft>
              <a:buSzPts val="1800"/>
              <a:buChar char="•"/>
            </a:pPr>
            <a:r>
              <a:rPr lang="en-US"/>
              <a:t>To conclude, Computers can’t truly understand human language. If it encounters a new word it makes the nearest guess which can be wrong a few times.</a:t>
            </a:r>
            <a:endParaRPr/>
          </a:p>
          <a:p>
            <a:pPr indent="-228600" lvl="0" marL="457200" rtl="0" algn="l">
              <a:lnSpc>
                <a:spcPct val="90000"/>
              </a:lnSpc>
              <a:spcBef>
                <a:spcPts val="1000"/>
              </a:spcBef>
              <a:spcAft>
                <a:spcPts val="0"/>
              </a:spcAft>
              <a:buClr>
                <a:schemeClr val="dk1"/>
              </a:buClr>
              <a:buSzPts val="1800"/>
              <a:buNone/>
            </a:pPr>
            <a:r>
              <a:t/>
            </a:r>
            <a:endParaRPr/>
          </a:p>
          <a:p>
            <a:pPr indent="0" lvl="0" marL="114300" rtl="0" algn="l">
              <a:lnSpc>
                <a:spcPct val="90000"/>
              </a:lnSpc>
              <a:spcBef>
                <a:spcPts val="1000"/>
              </a:spcBef>
              <a:spcAft>
                <a:spcPts val="0"/>
              </a:spcAft>
              <a:buSzPts val="1800"/>
              <a:buNone/>
            </a:pPr>
            <a:r>
              <a:t/>
            </a:r>
            <a:endParaRPr/>
          </a:p>
          <a:p>
            <a:pPr indent="-228600" lvl="0" marL="457200" rtl="0" algn="l">
              <a:lnSpc>
                <a:spcPct val="90000"/>
              </a:lnSpc>
              <a:spcBef>
                <a:spcPts val="0"/>
              </a:spcBef>
              <a:spcAft>
                <a:spcPts val="0"/>
              </a:spcAft>
              <a:buSzPts val="1800"/>
              <a:buNone/>
            </a:pPr>
            <a:r>
              <a:t/>
            </a:r>
            <a:endParaRPr/>
          </a:p>
          <a:p>
            <a:pPr indent="-228600" lvl="0" marL="457200" rtl="0" algn="l">
              <a:lnSpc>
                <a:spcPct val="90000"/>
              </a:lnSpc>
              <a:spcBef>
                <a:spcPts val="0"/>
              </a:spcBef>
              <a:spcAft>
                <a:spcPts val="0"/>
              </a:spcAft>
              <a:buSzPts val="18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10cb4828832_1_36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b="1" lang="en-US"/>
              <a:t>Coding in Python</a:t>
            </a:r>
            <a:endParaRPr b="1"/>
          </a:p>
        </p:txBody>
      </p:sp>
      <p:sp>
        <p:nvSpPr>
          <p:cNvPr id="352" name="Google Shape;352;g10cb4828832_1_360"/>
          <p:cNvSpPr txBox="1"/>
          <p:nvPr>
            <p:ph idx="1" type="body"/>
          </p:nvPr>
        </p:nvSpPr>
        <p:spPr>
          <a:xfrm>
            <a:off x="762000" y="1524000"/>
            <a:ext cx="10515600" cy="4351200"/>
          </a:xfrm>
          <a:prstGeom prst="rect">
            <a:avLst/>
          </a:prstGeom>
          <a:noFill/>
          <a:ln>
            <a:noFill/>
          </a:ln>
        </p:spPr>
        <p:txBody>
          <a:bodyPr anchorCtr="0" anchor="t" bIns="45700" lIns="91425" spcFirstLastPara="1" rIns="91425" wrap="square" tIns="45700">
            <a:noAutofit/>
          </a:bodyPr>
          <a:lstStyle/>
          <a:p>
            <a:pPr indent="-457200" lvl="0" marL="457200" rtl="0" algn="l">
              <a:lnSpc>
                <a:spcPct val="90000"/>
              </a:lnSpc>
              <a:spcBef>
                <a:spcPts val="1000"/>
              </a:spcBef>
              <a:spcAft>
                <a:spcPts val="0"/>
              </a:spcAft>
              <a:buSzPts val="1100"/>
              <a:buFont typeface="Noto Sans Symbols"/>
              <a:buChar char="▪"/>
            </a:pPr>
            <a:r>
              <a:rPr lang="en-US"/>
              <a:t>NLTK tool kit</a:t>
            </a:r>
            <a:endParaRPr/>
          </a:p>
          <a:p>
            <a:pPr indent="-457200" lvl="0" marL="457200" rtl="0" algn="l">
              <a:lnSpc>
                <a:spcPct val="90000"/>
              </a:lnSpc>
              <a:spcBef>
                <a:spcPts val="1000"/>
              </a:spcBef>
              <a:spcAft>
                <a:spcPts val="0"/>
              </a:spcAft>
              <a:buSzPts val="1100"/>
              <a:buFont typeface="Noto Sans Symbols"/>
              <a:buChar char="▪"/>
            </a:pPr>
            <a:r>
              <a:rPr lang="en-US"/>
              <a:t>To install NLTK run the following commands in your terminal.</a:t>
            </a:r>
            <a:endParaRPr/>
          </a:p>
          <a:p>
            <a:pPr indent="0" lvl="0" marL="0" rtl="0" algn="l">
              <a:lnSpc>
                <a:spcPct val="90000"/>
              </a:lnSpc>
              <a:spcBef>
                <a:spcPts val="1000"/>
              </a:spcBef>
              <a:spcAft>
                <a:spcPts val="0"/>
              </a:spcAft>
              <a:buClr>
                <a:schemeClr val="dk1"/>
              </a:buClr>
              <a:buSzPts val="1100"/>
              <a:buFont typeface="Arial"/>
              <a:buNone/>
            </a:pPr>
            <a:r>
              <a:rPr lang="en-US"/>
              <a:t>	sudo pip install nltk</a:t>
            </a:r>
            <a:endParaRPr/>
          </a:p>
          <a:p>
            <a:pPr indent="-457200" lvl="0" marL="457200" rtl="0" algn="l">
              <a:lnSpc>
                <a:spcPct val="90000"/>
              </a:lnSpc>
              <a:spcBef>
                <a:spcPts val="1000"/>
              </a:spcBef>
              <a:spcAft>
                <a:spcPts val="0"/>
              </a:spcAft>
              <a:buSzPts val="1100"/>
              <a:buChar char="•"/>
            </a:pPr>
            <a:r>
              <a:rPr lang="en-US"/>
              <a:t>Then, enter the python shell in your terminal by simply typing python</a:t>
            </a:r>
            <a:endParaRPr/>
          </a:p>
          <a:p>
            <a:pPr indent="0" lvl="0" marL="0" rtl="0" algn="l">
              <a:lnSpc>
                <a:spcPct val="90000"/>
              </a:lnSpc>
              <a:spcBef>
                <a:spcPts val="1000"/>
              </a:spcBef>
              <a:spcAft>
                <a:spcPts val="0"/>
              </a:spcAft>
              <a:buClr>
                <a:schemeClr val="dk1"/>
              </a:buClr>
              <a:buSzPts val="1100"/>
              <a:buFont typeface="Arial"/>
              <a:buNone/>
            </a:pPr>
            <a:r>
              <a:rPr lang="en-US"/>
              <a:t>	import nltk</a:t>
            </a:r>
            <a:endParaRPr/>
          </a:p>
          <a:p>
            <a:pPr indent="0" lvl="0" marL="0" rtl="0" algn="l">
              <a:lnSpc>
                <a:spcPct val="90000"/>
              </a:lnSpc>
              <a:spcBef>
                <a:spcPts val="1000"/>
              </a:spcBef>
              <a:spcAft>
                <a:spcPts val="0"/>
              </a:spcAft>
              <a:buClr>
                <a:schemeClr val="dk1"/>
              </a:buClr>
              <a:buSzPts val="1100"/>
              <a:buFont typeface="Arial"/>
              <a:buNone/>
            </a:pPr>
            <a:r>
              <a:rPr lang="en-US"/>
              <a:t>	nltk.download(‘all’)</a:t>
            </a:r>
            <a:endParaRPr/>
          </a:p>
          <a:p>
            <a:pPr indent="0" lvl="0" marL="0" rtl="0" algn="l">
              <a:lnSpc>
                <a:spcPct val="90000"/>
              </a:lnSpc>
              <a:spcBef>
                <a:spcPts val="1000"/>
              </a:spcBef>
              <a:spcAft>
                <a:spcPts val="0"/>
              </a:spcAft>
              <a:buClr>
                <a:schemeClr val="dk1"/>
              </a:buClr>
              <a:buSzPts val="1100"/>
              <a:buFont typeface="Arial"/>
              <a:buNone/>
            </a:pPr>
            <a:r>
              <a:t/>
            </a:r>
            <a:endParaRPr/>
          </a:p>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Prerequisites</a:t>
            </a:r>
            <a:endParaRPr/>
          </a:p>
        </p:txBody>
      </p:sp>
      <p:sp>
        <p:nvSpPr>
          <p:cNvPr id="107" name="Google Shape;10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3600"/>
              <a:t>Data Structures and Algorithms</a:t>
            </a:r>
            <a:endParaRPr sz="3600"/>
          </a:p>
          <a:p>
            <a:pPr indent="0" lvl="0" marL="228600" rtl="0" algn="l">
              <a:lnSpc>
                <a:spcPct val="90000"/>
              </a:lnSpc>
              <a:spcBef>
                <a:spcPts val="0"/>
              </a:spcBef>
              <a:spcAft>
                <a:spcPts val="0"/>
              </a:spcAft>
              <a:buSzPts val="1800"/>
              <a:buNone/>
            </a:pPr>
            <a:r>
              <a:t/>
            </a:r>
            <a:endParaRPr sz="3600"/>
          </a:p>
          <a:p>
            <a:pPr indent="-228600" lvl="0" marL="228600" rtl="0" algn="l">
              <a:lnSpc>
                <a:spcPct val="90000"/>
              </a:lnSpc>
              <a:spcBef>
                <a:spcPts val="1000"/>
              </a:spcBef>
              <a:spcAft>
                <a:spcPts val="0"/>
              </a:spcAft>
              <a:buClr>
                <a:schemeClr val="dk1"/>
              </a:buClr>
              <a:buSzPts val="2800"/>
              <a:buChar char="•"/>
            </a:pPr>
            <a:r>
              <a:rPr lang="en-US" sz="3600"/>
              <a:t>Theory of Computer Science</a:t>
            </a:r>
            <a:endParaRPr sz="3600"/>
          </a:p>
          <a:p>
            <a:pPr indent="0" lvl="0" marL="228600" rtl="0" algn="l">
              <a:lnSpc>
                <a:spcPct val="90000"/>
              </a:lnSpc>
              <a:spcBef>
                <a:spcPts val="1000"/>
              </a:spcBef>
              <a:spcAft>
                <a:spcPts val="0"/>
              </a:spcAft>
              <a:buSzPts val="1800"/>
              <a:buNone/>
            </a:pPr>
            <a:r>
              <a:t/>
            </a:r>
            <a:endParaRPr sz="3600"/>
          </a:p>
          <a:p>
            <a:pPr indent="-228600" lvl="0" marL="228600" rtl="0" algn="l">
              <a:lnSpc>
                <a:spcPct val="90000"/>
              </a:lnSpc>
              <a:spcBef>
                <a:spcPts val="1000"/>
              </a:spcBef>
              <a:spcAft>
                <a:spcPts val="0"/>
              </a:spcAft>
              <a:buClr>
                <a:schemeClr val="dk1"/>
              </a:buClr>
              <a:buSzPts val="2800"/>
              <a:buChar char="•"/>
            </a:pPr>
            <a:r>
              <a:rPr lang="en-US" sz="3600"/>
              <a:t>Probability Theory</a:t>
            </a:r>
            <a:endParaRPr sz="3600"/>
          </a:p>
          <a:p>
            <a:pPr indent="-50800" lvl="0" marL="228600" rtl="0" algn="l">
              <a:lnSpc>
                <a:spcPct val="90000"/>
              </a:lnSpc>
              <a:spcBef>
                <a:spcPts val="1000"/>
              </a:spcBef>
              <a:spcAft>
                <a:spcPts val="0"/>
              </a:spcAft>
              <a:buClr>
                <a:schemeClr val="dk1"/>
              </a:buClr>
              <a:buSzPts val="2800"/>
              <a:buNone/>
            </a:pPr>
            <a:r>
              <a:t/>
            </a:r>
            <a:endParaRPr sz="36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10bffdfd43a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a:t>Stages in NLP</a:t>
            </a:r>
            <a:endParaRPr b="1"/>
          </a:p>
        </p:txBody>
      </p:sp>
      <p:sp>
        <p:nvSpPr>
          <p:cNvPr id="359" name="Google Shape;359;g10bffdfd43a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lnSpcReduction="20000"/>
          </a:bodyPr>
          <a:lstStyle/>
          <a:p>
            <a:pPr indent="-342900" lvl="0" marL="457200" rtl="0" algn="l">
              <a:lnSpc>
                <a:spcPct val="90000"/>
              </a:lnSpc>
              <a:spcBef>
                <a:spcPts val="1000"/>
              </a:spcBef>
              <a:spcAft>
                <a:spcPts val="0"/>
              </a:spcAft>
              <a:buSzPts val="1800"/>
              <a:buChar char="•"/>
            </a:pPr>
            <a:r>
              <a:rPr lang="en-US" sz="3600"/>
              <a:t>Phonetics and phonology</a:t>
            </a:r>
            <a:endParaRPr/>
          </a:p>
          <a:p>
            <a:pPr indent="-342900" lvl="0" marL="457200" rtl="0" algn="l">
              <a:lnSpc>
                <a:spcPct val="90000"/>
              </a:lnSpc>
              <a:spcBef>
                <a:spcPts val="1000"/>
              </a:spcBef>
              <a:spcAft>
                <a:spcPts val="0"/>
              </a:spcAft>
              <a:buSzPts val="1800"/>
              <a:buChar char="•"/>
            </a:pPr>
            <a:r>
              <a:rPr lang="en-US" sz="3600"/>
              <a:t>Morphology</a:t>
            </a:r>
            <a:endParaRPr/>
          </a:p>
          <a:p>
            <a:pPr indent="-342900" lvl="0" marL="457200" rtl="0" algn="l">
              <a:lnSpc>
                <a:spcPct val="90000"/>
              </a:lnSpc>
              <a:spcBef>
                <a:spcPts val="1000"/>
              </a:spcBef>
              <a:spcAft>
                <a:spcPts val="0"/>
              </a:spcAft>
              <a:buSzPts val="1800"/>
              <a:buChar char="•"/>
            </a:pPr>
            <a:r>
              <a:rPr lang="en-US" sz="3600"/>
              <a:t>Lexical Analysis</a:t>
            </a:r>
            <a:endParaRPr/>
          </a:p>
          <a:p>
            <a:pPr indent="-342900" lvl="0" marL="457200" rtl="0" algn="l">
              <a:lnSpc>
                <a:spcPct val="90000"/>
              </a:lnSpc>
              <a:spcBef>
                <a:spcPts val="1000"/>
              </a:spcBef>
              <a:spcAft>
                <a:spcPts val="0"/>
              </a:spcAft>
              <a:buSzPts val="1800"/>
              <a:buChar char="•"/>
            </a:pPr>
            <a:r>
              <a:rPr lang="en-US" sz="3600"/>
              <a:t>Syntactic Analysis</a:t>
            </a:r>
            <a:endParaRPr/>
          </a:p>
          <a:p>
            <a:pPr indent="-342900" lvl="0" marL="457200" rtl="0" algn="l">
              <a:lnSpc>
                <a:spcPct val="90000"/>
              </a:lnSpc>
              <a:spcBef>
                <a:spcPts val="1000"/>
              </a:spcBef>
              <a:spcAft>
                <a:spcPts val="0"/>
              </a:spcAft>
              <a:buSzPts val="1800"/>
              <a:buChar char="•"/>
            </a:pPr>
            <a:r>
              <a:rPr lang="en-US" sz="3600"/>
              <a:t>Semantic Analysis</a:t>
            </a:r>
            <a:endParaRPr/>
          </a:p>
          <a:p>
            <a:pPr indent="-342900" lvl="0" marL="457200" rtl="0" algn="l">
              <a:lnSpc>
                <a:spcPct val="90000"/>
              </a:lnSpc>
              <a:spcBef>
                <a:spcPts val="1000"/>
              </a:spcBef>
              <a:spcAft>
                <a:spcPts val="0"/>
              </a:spcAft>
              <a:buSzPts val="1800"/>
              <a:buChar char="•"/>
            </a:pPr>
            <a:r>
              <a:rPr lang="en-US" sz="3600"/>
              <a:t>Pragmatics</a:t>
            </a:r>
            <a:endParaRPr/>
          </a:p>
          <a:p>
            <a:pPr indent="-342900" lvl="0" marL="457200" rtl="0" algn="l">
              <a:lnSpc>
                <a:spcPct val="90000"/>
              </a:lnSpc>
              <a:spcBef>
                <a:spcPts val="1000"/>
              </a:spcBef>
              <a:spcAft>
                <a:spcPts val="0"/>
              </a:spcAft>
              <a:buSzPts val="1800"/>
              <a:buChar char="•"/>
            </a:pPr>
            <a:r>
              <a:rPr lang="en-US" sz="3600"/>
              <a:t>Discourse</a:t>
            </a:r>
            <a:endParaRPr/>
          </a:p>
          <a:p>
            <a:pPr indent="-342900" lvl="0" marL="457200" rtl="0" algn="l">
              <a:lnSpc>
                <a:spcPct val="90000"/>
              </a:lnSpc>
              <a:spcBef>
                <a:spcPts val="1000"/>
              </a:spcBef>
              <a:spcAft>
                <a:spcPts val="0"/>
              </a:spcAft>
              <a:buSzPts val="18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10bffdfd43a_0_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Phonetics and phonology</a:t>
            </a:r>
            <a:endParaRPr b="1"/>
          </a:p>
        </p:txBody>
      </p:sp>
      <p:sp>
        <p:nvSpPr>
          <p:cNvPr id="366" name="Google Shape;366;g10bffdfd43a_0_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Char char="•"/>
            </a:pPr>
            <a:r>
              <a:rPr lang="en-US" sz="3600"/>
              <a:t>It involves two major tasks:</a:t>
            </a:r>
            <a:endParaRPr/>
          </a:p>
          <a:p>
            <a:pPr indent="0" lvl="0" marL="114300" rtl="0" algn="l">
              <a:lnSpc>
                <a:spcPct val="90000"/>
              </a:lnSpc>
              <a:spcBef>
                <a:spcPts val="0"/>
              </a:spcBef>
              <a:spcAft>
                <a:spcPts val="0"/>
              </a:spcAft>
              <a:buSzPts val="1800"/>
              <a:buNone/>
            </a:pPr>
            <a:r>
              <a:t/>
            </a:r>
            <a:endParaRPr sz="3600"/>
          </a:p>
          <a:p>
            <a:pPr indent="-514350" lvl="0" marL="628650" rtl="0" algn="l">
              <a:lnSpc>
                <a:spcPct val="90000"/>
              </a:lnSpc>
              <a:spcBef>
                <a:spcPts val="0"/>
              </a:spcBef>
              <a:spcAft>
                <a:spcPts val="0"/>
              </a:spcAft>
              <a:buSzPts val="3600"/>
              <a:buFont typeface="Arial"/>
              <a:buAutoNum type="arabicPeriod"/>
            </a:pPr>
            <a:r>
              <a:rPr lang="en-US" sz="3600"/>
              <a:t>Capability of analyzing an incoming audio signal and recover exact sequence of words</a:t>
            </a:r>
            <a:endParaRPr/>
          </a:p>
          <a:p>
            <a:pPr indent="-514350" lvl="0" marL="628650" rtl="0" algn="l">
              <a:lnSpc>
                <a:spcPct val="90000"/>
              </a:lnSpc>
              <a:spcBef>
                <a:spcPts val="0"/>
              </a:spcBef>
              <a:spcAft>
                <a:spcPts val="0"/>
              </a:spcAft>
              <a:buSzPts val="3600"/>
              <a:buFont typeface="Arial"/>
              <a:buAutoNum type="arabicPeriod"/>
            </a:pPr>
            <a:r>
              <a:rPr lang="en-US" sz="3600"/>
              <a:t>Ability to take a sequence of words and generate an audio signal</a:t>
            </a:r>
            <a:endParaRPr/>
          </a:p>
          <a:p>
            <a:pPr indent="-342900" lvl="0" marL="457200" rtl="0" algn="l">
              <a:lnSpc>
                <a:spcPct val="90000"/>
              </a:lnSpc>
              <a:spcBef>
                <a:spcPts val="0"/>
              </a:spcBef>
              <a:spcAft>
                <a:spcPts val="0"/>
              </a:spcAft>
              <a:buSzPts val="3600"/>
              <a:buChar char="•"/>
            </a:pPr>
            <a:r>
              <a:rPr lang="en-US" sz="3600"/>
              <a:t>It is the study of linguistic sounds</a:t>
            </a:r>
            <a:endParaRPr sz="36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10bffdfd43a_0_1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Challenges in Phonetics and Phonology</a:t>
            </a:r>
            <a:endParaRPr/>
          </a:p>
        </p:txBody>
      </p:sp>
      <p:sp>
        <p:nvSpPr>
          <p:cNvPr id="372" name="Google Shape;372;g10bffdfd43a_0_1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92500" lnSpcReduction="20000"/>
          </a:bodyPr>
          <a:lstStyle/>
          <a:p>
            <a:pPr indent="-334327" lvl="0" marL="457200" rtl="0" algn="l">
              <a:lnSpc>
                <a:spcPct val="80000"/>
              </a:lnSpc>
              <a:spcBef>
                <a:spcPts val="1000"/>
              </a:spcBef>
              <a:spcAft>
                <a:spcPts val="0"/>
              </a:spcAft>
              <a:buClr>
                <a:schemeClr val="dk1"/>
              </a:buClr>
              <a:buSzPct val="51428"/>
              <a:buChar char="•"/>
            </a:pPr>
            <a:r>
              <a:rPr b="1" lang="en-US" sz="3500"/>
              <a:t>Homophones : </a:t>
            </a:r>
            <a:endParaRPr/>
          </a:p>
          <a:p>
            <a:pPr indent="-334327" lvl="0" marL="457200" rtl="0" algn="l">
              <a:lnSpc>
                <a:spcPct val="80000"/>
              </a:lnSpc>
              <a:spcBef>
                <a:spcPts val="1000"/>
              </a:spcBef>
              <a:spcAft>
                <a:spcPts val="0"/>
              </a:spcAft>
              <a:buClr>
                <a:schemeClr val="dk1"/>
              </a:buClr>
              <a:buSzPct val="51428"/>
              <a:buChar char="•"/>
            </a:pPr>
            <a:r>
              <a:rPr lang="en-US" sz="3500"/>
              <a:t>A homophone is a word that is pronounced the same (to varying extent) as another word but differs in meaning.</a:t>
            </a:r>
            <a:endParaRPr/>
          </a:p>
          <a:p>
            <a:pPr indent="-334327" lvl="1" marL="914400" rtl="0" algn="l">
              <a:lnSpc>
                <a:spcPct val="80000"/>
              </a:lnSpc>
              <a:spcBef>
                <a:spcPts val="500"/>
              </a:spcBef>
              <a:spcAft>
                <a:spcPts val="0"/>
              </a:spcAft>
              <a:buSzPct val="60000"/>
              <a:buChar char="•"/>
            </a:pPr>
            <a:r>
              <a:rPr lang="en-US" sz="3000"/>
              <a:t>E.g. rose (flower) and rose (past tense of "rise") </a:t>
            </a:r>
            <a:endParaRPr/>
          </a:p>
          <a:p>
            <a:pPr indent="-334327" lvl="0" marL="457200" rtl="0" algn="l">
              <a:lnSpc>
                <a:spcPct val="80000"/>
              </a:lnSpc>
              <a:spcBef>
                <a:spcPts val="1000"/>
              </a:spcBef>
              <a:spcAft>
                <a:spcPts val="0"/>
              </a:spcAft>
              <a:buClr>
                <a:schemeClr val="dk1"/>
              </a:buClr>
              <a:buSzPct val="51428"/>
              <a:buChar char="•"/>
            </a:pPr>
            <a:r>
              <a:rPr lang="en-US" sz="3500"/>
              <a:t>A homophone may also differ in spelling.</a:t>
            </a:r>
            <a:endParaRPr/>
          </a:p>
          <a:p>
            <a:pPr indent="-334327" lvl="1" marL="914400" rtl="0" algn="l">
              <a:lnSpc>
                <a:spcPct val="80000"/>
              </a:lnSpc>
              <a:spcBef>
                <a:spcPts val="500"/>
              </a:spcBef>
              <a:spcAft>
                <a:spcPts val="0"/>
              </a:spcAft>
              <a:buSzPct val="60000"/>
              <a:buChar char="•"/>
            </a:pPr>
            <a:r>
              <a:rPr lang="en-US" sz="3000"/>
              <a:t>E.g. </a:t>
            </a:r>
            <a:endParaRPr/>
          </a:p>
          <a:p>
            <a:pPr indent="-334327" lvl="2" marL="1371600" rtl="0" algn="l">
              <a:lnSpc>
                <a:spcPct val="80000"/>
              </a:lnSpc>
              <a:spcBef>
                <a:spcPts val="500"/>
              </a:spcBef>
              <a:spcAft>
                <a:spcPts val="0"/>
              </a:spcAft>
              <a:buSzPct val="60000"/>
              <a:buChar char="•"/>
            </a:pPr>
            <a:r>
              <a:rPr lang="en-US" sz="3000"/>
              <a:t>carat  and carrot </a:t>
            </a:r>
            <a:endParaRPr/>
          </a:p>
          <a:p>
            <a:pPr indent="-334327" lvl="2" marL="1371600" rtl="0" algn="l">
              <a:lnSpc>
                <a:spcPct val="80000"/>
              </a:lnSpc>
              <a:spcBef>
                <a:spcPts val="500"/>
              </a:spcBef>
              <a:spcAft>
                <a:spcPts val="0"/>
              </a:spcAft>
              <a:buSzPct val="60000"/>
              <a:buChar char="•"/>
            </a:pPr>
            <a:r>
              <a:rPr lang="en-US" sz="3000"/>
              <a:t>to, two, and too</a:t>
            </a:r>
            <a:endParaRPr/>
          </a:p>
          <a:p>
            <a:pPr indent="-228600" lvl="0" marL="457200" rtl="0" algn="l">
              <a:lnSpc>
                <a:spcPct val="80000"/>
              </a:lnSpc>
              <a:spcBef>
                <a:spcPts val="1000"/>
              </a:spcBef>
              <a:spcAft>
                <a:spcPts val="0"/>
              </a:spcAft>
              <a:buClr>
                <a:schemeClr val="dk1"/>
              </a:buClr>
              <a:buSzPct val="56250"/>
              <a:buNone/>
            </a:pPr>
            <a:r>
              <a:t/>
            </a:r>
            <a:endParaRPr sz="3200"/>
          </a:p>
          <a:p>
            <a:pPr indent="-228600" lvl="0" marL="457200" rtl="0" algn="l">
              <a:lnSpc>
                <a:spcPct val="80000"/>
              </a:lnSpc>
              <a:spcBef>
                <a:spcPts val="1000"/>
              </a:spcBef>
              <a:spcAft>
                <a:spcPts val="0"/>
              </a:spcAft>
              <a:buClr>
                <a:schemeClr val="dk1"/>
              </a:buClr>
              <a:buSzPct val="64285"/>
              <a:buNone/>
            </a:pPr>
            <a:r>
              <a:t/>
            </a:r>
            <a:endParaRPr/>
          </a:p>
          <a:p>
            <a:pPr indent="-228600" lvl="0" marL="457200" rtl="0" algn="l">
              <a:lnSpc>
                <a:spcPct val="80000"/>
              </a:lnSpc>
              <a:spcBef>
                <a:spcPts val="1000"/>
              </a:spcBef>
              <a:spcAft>
                <a:spcPts val="0"/>
              </a:spcAft>
              <a:buClr>
                <a:schemeClr val="dk1"/>
              </a:buClr>
              <a:buSzPct val="64285"/>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10bffdfd43a_0_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Challenges in Phonetics and Phonology</a:t>
            </a:r>
            <a:endParaRPr/>
          </a:p>
        </p:txBody>
      </p:sp>
      <p:sp>
        <p:nvSpPr>
          <p:cNvPr id="378" name="Google Shape;378;g10bffdfd43a_0_1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80000"/>
              </a:lnSpc>
              <a:spcBef>
                <a:spcPts val="1000"/>
              </a:spcBef>
              <a:spcAft>
                <a:spcPts val="0"/>
              </a:spcAft>
              <a:buClr>
                <a:schemeClr val="dk1"/>
              </a:buClr>
              <a:buSzPts val="1800"/>
              <a:buChar char="•"/>
            </a:pPr>
            <a:r>
              <a:rPr b="1" lang="en-US" sz="3200"/>
              <a:t>Near Homophones :</a:t>
            </a:r>
            <a:endParaRPr/>
          </a:p>
          <a:p>
            <a:pPr indent="-342900" lvl="0" marL="457200" rtl="0" algn="l">
              <a:lnSpc>
                <a:spcPct val="80000"/>
              </a:lnSpc>
              <a:spcBef>
                <a:spcPts val="1000"/>
              </a:spcBef>
              <a:spcAft>
                <a:spcPts val="0"/>
              </a:spcAft>
              <a:buClr>
                <a:schemeClr val="dk1"/>
              </a:buClr>
              <a:buSzPts val="1800"/>
              <a:buChar char="•"/>
            </a:pPr>
            <a:r>
              <a:rPr lang="en-US" sz="3200"/>
              <a:t>A near homophone is a word which is pronounced almost the same as another word but has a different spelling and meaning. </a:t>
            </a:r>
            <a:endParaRPr/>
          </a:p>
          <a:p>
            <a:pPr indent="-342900" lvl="0" marL="457200" rtl="0" algn="l">
              <a:lnSpc>
                <a:spcPct val="80000"/>
              </a:lnSpc>
              <a:spcBef>
                <a:spcPts val="1000"/>
              </a:spcBef>
              <a:spcAft>
                <a:spcPts val="0"/>
              </a:spcAft>
              <a:buClr>
                <a:schemeClr val="dk1"/>
              </a:buClr>
              <a:buSzPts val="1800"/>
              <a:buChar char="•"/>
            </a:pPr>
            <a:r>
              <a:rPr lang="en-US" sz="3200"/>
              <a:t>Example:</a:t>
            </a:r>
            <a:endParaRPr/>
          </a:p>
          <a:p>
            <a:pPr indent="-342900" lvl="1" marL="914400" rtl="0" algn="l">
              <a:lnSpc>
                <a:spcPct val="80000"/>
              </a:lnSpc>
              <a:spcBef>
                <a:spcPts val="500"/>
              </a:spcBef>
              <a:spcAft>
                <a:spcPts val="0"/>
              </a:spcAft>
              <a:buSzPts val="1800"/>
              <a:buChar char="•"/>
            </a:pPr>
            <a:r>
              <a:rPr lang="en-US" sz="2800"/>
              <a:t>Precede 		Proceed</a:t>
            </a:r>
            <a:endParaRPr/>
          </a:p>
          <a:p>
            <a:pPr indent="-342900" lvl="1" marL="914400" rtl="0" algn="l">
              <a:lnSpc>
                <a:spcPct val="80000"/>
              </a:lnSpc>
              <a:spcBef>
                <a:spcPts val="500"/>
              </a:spcBef>
              <a:spcAft>
                <a:spcPts val="0"/>
              </a:spcAft>
              <a:buSzPts val="1800"/>
              <a:buChar char="•"/>
            </a:pPr>
            <a:r>
              <a:rPr lang="en-US" sz="2800"/>
              <a:t>Accept 		Except</a:t>
            </a:r>
            <a:endParaRPr/>
          </a:p>
          <a:p>
            <a:pPr indent="0" lvl="0" marL="114300" rtl="0" algn="l">
              <a:lnSpc>
                <a:spcPct val="80000"/>
              </a:lnSpc>
              <a:spcBef>
                <a:spcPts val="1000"/>
              </a:spcBef>
              <a:spcAft>
                <a:spcPts val="0"/>
              </a:spcAft>
              <a:buSzPts val="1800"/>
              <a:buNone/>
            </a:pPr>
            <a:br>
              <a:rPr lang="en-US"/>
            </a:b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10bffdfd43a_0_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Challenges in Phonetics and Phonology</a:t>
            </a:r>
            <a:endParaRPr/>
          </a:p>
        </p:txBody>
      </p:sp>
      <p:sp>
        <p:nvSpPr>
          <p:cNvPr id="384" name="Google Shape;384;g10bffdfd43a_0_2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70000"/>
              </a:lnSpc>
              <a:spcBef>
                <a:spcPts val="1000"/>
              </a:spcBef>
              <a:spcAft>
                <a:spcPts val="0"/>
              </a:spcAft>
              <a:buSzPts val="1800"/>
              <a:buChar char="•"/>
            </a:pPr>
            <a:r>
              <a:rPr b="1" lang="en-US" sz="3330"/>
              <a:t>Word Boundary :</a:t>
            </a:r>
            <a:r>
              <a:rPr lang="en-US" sz="3330"/>
              <a:t> Ending point of a word &amp; beginning of the next word is called word boundary. </a:t>
            </a:r>
            <a:endParaRPr/>
          </a:p>
          <a:p>
            <a:pPr indent="-342900" lvl="0" marL="457200" rtl="0" algn="l">
              <a:lnSpc>
                <a:spcPct val="70000"/>
              </a:lnSpc>
              <a:spcBef>
                <a:spcPts val="1000"/>
              </a:spcBef>
              <a:spcAft>
                <a:spcPts val="0"/>
              </a:spcAft>
              <a:buClr>
                <a:schemeClr val="dk1"/>
              </a:buClr>
              <a:buSzPts val="1800"/>
              <a:buChar char="•"/>
            </a:pPr>
            <a:r>
              <a:rPr lang="en-US" sz="3330"/>
              <a:t>E.g.</a:t>
            </a:r>
            <a:endParaRPr/>
          </a:p>
          <a:p>
            <a:pPr indent="-342900" lvl="0" marL="457200" rtl="0" algn="l">
              <a:lnSpc>
                <a:spcPct val="70000"/>
              </a:lnSpc>
              <a:spcBef>
                <a:spcPts val="1000"/>
              </a:spcBef>
              <a:spcAft>
                <a:spcPts val="0"/>
              </a:spcAft>
              <a:buClr>
                <a:schemeClr val="dk1"/>
              </a:buClr>
              <a:buSzPts val="1800"/>
              <a:buChar char="•"/>
            </a:pPr>
            <a:r>
              <a:rPr lang="en-US" sz="3330"/>
              <a:t>aajaayenge (aa jaayenge (will come)</a:t>
            </a:r>
            <a:endParaRPr/>
          </a:p>
          <a:p>
            <a:pPr indent="0" lvl="0" marL="114300" rtl="0" algn="l">
              <a:lnSpc>
                <a:spcPct val="70000"/>
              </a:lnSpc>
              <a:spcBef>
                <a:spcPts val="1000"/>
              </a:spcBef>
              <a:spcAft>
                <a:spcPts val="0"/>
              </a:spcAft>
              <a:buSzPts val="1800"/>
              <a:buNone/>
            </a:pPr>
            <a:r>
              <a:rPr lang="en-US" sz="3330"/>
              <a:t>	 aaj aayenge (will come today)</a:t>
            </a:r>
            <a:endParaRPr/>
          </a:p>
          <a:p>
            <a:pPr indent="-342900" lvl="0" marL="457200" rtl="0" algn="l">
              <a:lnSpc>
                <a:spcPct val="70000"/>
              </a:lnSpc>
              <a:spcBef>
                <a:spcPts val="1000"/>
              </a:spcBef>
              <a:spcAft>
                <a:spcPts val="0"/>
              </a:spcAft>
              <a:buClr>
                <a:schemeClr val="dk1"/>
              </a:buClr>
              <a:buSzPts val="1800"/>
              <a:buChar char="•"/>
            </a:pPr>
            <a:r>
              <a:rPr lang="en-US" sz="3330"/>
              <a:t>I got a plate</a:t>
            </a:r>
            <a:endParaRPr/>
          </a:p>
          <a:p>
            <a:pPr indent="-342900" lvl="1" marL="914400" rtl="0" algn="l">
              <a:lnSpc>
                <a:spcPct val="70000"/>
              </a:lnSpc>
              <a:spcBef>
                <a:spcPts val="500"/>
              </a:spcBef>
              <a:spcAft>
                <a:spcPts val="0"/>
              </a:spcAft>
              <a:buSzPts val="1800"/>
              <a:buChar char="•"/>
            </a:pPr>
            <a:r>
              <a:rPr lang="en-US" sz="3237"/>
              <a:t>I got up late</a:t>
            </a:r>
            <a:endParaRPr/>
          </a:p>
          <a:p>
            <a:pPr indent="0" lvl="0" marL="114300" rtl="0" algn="l">
              <a:lnSpc>
                <a:spcPct val="70000"/>
              </a:lnSpc>
              <a:spcBef>
                <a:spcPts val="1000"/>
              </a:spcBef>
              <a:spcAft>
                <a:spcPts val="0"/>
              </a:spcAft>
              <a:buSzPts val="1800"/>
              <a:buNone/>
            </a:pPr>
            <a:br>
              <a:rPr lang="en-US" sz="2590"/>
            </a:br>
            <a:endParaRPr sz="259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g10bffdfd43a_0_2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Challenges in Phonetics and Phonology</a:t>
            </a:r>
            <a:endParaRPr/>
          </a:p>
        </p:txBody>
      </p:sp>
      <p:sp>
        <p:nvSpPr>
          <p:cNvPr id="390" name="Google Shape;390;g10bffdfd43a_0_2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Char char="•"/>
            </a:pPr>
            <a:r>
              <a:rPr b="1" lang="en-US" sz="3200"/>
              <a:t>Phrase Boundary :</a:t>
            </a:r>
            <a:r>
              <a:rPr lang="en-US" sz="3200"/>
              <a:t> Ending  of a phrase &amp; beginning of the next phrase  is called phrase boundary. </a:t>
            </a:r>
            <a:endParaRPr/>
          </a:p>
          <a:p>
            <a:pPr indent="-342900" lvl="0" marL="457200" rtl="0" algn="l">
              <a:lnSpc>
                <a:spcPct val="90000"/>
              </a:lnSpc>
              <a:spcBef>
                <a:spcPts val="1000"/>
              </a:spcBef>
              <a:spcAft>
                <a:spcPts val="0"/>
              </a:spcAft>
              <a:buClr>
                <a:schemeClr val="dk1"/>
              </a:buClr>
              <a:buSzPts val="1800"/>
              <a:buChar char="•"/>
            </a:pPr>
            <a:r>
              <a:rPr lang="en-US" sz="3200"/>
              <a:t>E.g. </a:t>
            </a:r>
            <a:endParaRPr/>
          </a:p>
          <a:p>
            <a:pPr indent="-342900" lvl="0" marL="457200" rtl="0" algn="l">
              <a:lnSpc>
                <a:spcPct val="90000"/>
              </a:lnSpc>
              <a:spcBef>
                <a:spcPts val="1000"/>
              </a:spcBef>
              <a:spcAft>
                <a:spcPts val="0"/>
              </a:spcAft>
              <a:buClr>
                <a:schemeClr val="dk1"/>
              </a:buClr>
              <a:buSzPts val="1800"/>
              <a:buChar char="•"/>
            </a:pPr>
            <a:r>
              <a:rPr lang="en-US" sz="3200"/>
              <a:t>The old (men and women)] stayed at home." </a:t>
            </a:r>
            <a:endParaRPr/>
          </a:p>
          <a:p>
            <a:pPr indent="0" lvl="0" marL="114300" rtl="0" algn="l">
              <a:lnSpc>
                <a:spcPct val="90000"/>
              </a:lnSpc>
              <a:spcBef>
                <a:spcPts val="1000"/>
              </a:spcBef>
              <a:spcAft>
                <a:spcPts val="0"/>
              </a:spcAft>
              <a:buSzPts val="1800"/>
              <a:buNone/>
            </a:pPr>
            <a:r>
              <a:rPr lang="en-US" sz="3200"/>
              <a:t>	The [(old men) and women] stayed at home." </a:t>
            </a:r>
            <a:endParaRPr/>
          </a:p>
          <a:p>
            <a:pPr indent="-342900" lvl="0" marL="457200" rtl="0" algn="l">
              <a:lnSpc>
                <a:spcPct val="90000"/>
              </a:lnSpc>
              <a:spcBef>
                <a:spcPts val="1000"/>
              </a:spcBef>
              <a:spcAft>
                <a:spcPts val="0"/>
              </a:spcAft>
              <a:buClr>
                <a:schemeClr val="dk1"/>
              </a:buClr>
              <a:buSzPts val="1800"/>
              <a:buChar char="•"/>
            </a:pPr>
            <a:r>
              <a:rPr lang="en-US" sz="3200"/>
              <a:t>"(A plus E) times O" </a:t>
            </a:r>
            <a:endParaRPr/>
          </a:p>
          <a:p>
            <a:pPr indent="0" lvl="0" marL="114300" rtl="0" algn="l">
              <a:lnSpc>
                <a:spcPct val="90000"/>
              </a:lnSpc>
              <a:spcBef>
                <a:spcPts val="1000"/>
              </a:spcBef>
              <a:spcAft>
                <a:spcPts val="0"/>
              </a:spcAft>
              <a:buSzPts val="1800"/>
              <a:buNone/>
            </a:pPr>
            <a:r>
              <a:rPr lang="en-US" sz="3200"/>
              <a:t>	"A plus (E times O)”</a:t>
            </a:r>
            <a:endParaRPr/>
          </a:p>
          <a:p>
            <a:pPr indent="-228600" lvl="0" marL="457200" rtl="0" algn="l">
              <a:lnSpc>
                <a:spcPct val="90000"/>
              </a:lnSpc>
              <a:spcBef>
                <a:spcPts val="1000"/>
              </a:spcBef>
              <a:spcAft>
                <a:spcPts val="0"/>
              </a:spcAft>
              <a:buClr>
                <a:schemeClr val="dk1"/>
              </a:buClr>
              <a:buSzPts val="18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10bffdfd43a_0_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Challenges in Phonetics and Phonology</a:t>
            </a:r>
            <a:endParaRPr/>
          </a:p>
        </p:txBody>
      </p:sp>
      <p:sp>
        <p:nvSpPr>
          <p:cNvPr id="396" name="Google Shape;396;g10bffdfd43a_0_3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b="1" lang="en-US" sz="3200"/>
              <a:t>Speech Disfluency: </a:t>
            </a:r>
            <a:endParaRPr/>
          </a:p>
          <a:p>
            <a:pPr indent="-342900" lvl="0" marL="457200" rtl="0" algn="l">
              <a:lnSpc>
                <a:spcPct val="90000"/>
              </a:lnSpc>
              <a:spcBef>
                <a:spcPts val="1000"/>
              </a:spcBef>
              <a:spcAft>
                <a:spcPts val="0"/>
              </a:spcAft>
              <a:buClr>
                <a:schemeClr val="dk1"/>
              </a:buClr>
              <a:buSzPts val="1800"/>
              <a:buChar char="•"/>
            </a:pPr>
            <a:r>
              <a:rPr lang="en-US" sz="3200"/>
              <a:t>It is  any of various breaks, irregularities, or non-lexical vocables which occur within the flow of otherwise fluent speech. </a:t>
            </a:r>
            <a:endParaRPr/>
          </a:p>
          <a:p>
            <a:pPr indent="-342900" lvl="0" marL="457200" rtl="0" algn="l">
              <a:lnSpc>
                <a:spcPct val="90000"/>
              </a:lnSpc>
              <a:spcBef>
                <a:spcPts val="1000"/>
              </a:spcBef>
              <a:spcAft>
                <a:spcPts val="0"/>
              </a:spcAft>
              <a:buClr>
                <a:schemeClr val="dk1"/>
              </a:buClr>
              <a:buSzPts val="1800"/>
              <a:buChar char="•"/>
            </a:pPr>
            <a:r>
              <a:rPr lang="en-US" sz="3200"/>
              <a:t>E.g. “ok”, "huh", "uh", "erm", "um", "well", "so", "like", and "hmm"</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g10bffdfd43a_0_3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Morphology</a:t>
            </a:r>
            <a:endParaRPr/>
          </a:p>
        </p:txBody>
      </p:sp>
      <p:sp>
        <p:nvSpPr>
          <p:cNvPr id="402" name="Google Shape;402;g10bffdfd43a_0_37"/>
          <p:cNvSpPr txBox="1"/>
          <p:nvPr>
            <p:ph idx="1" type="body"/>
          </p:nvPr>
        </p:nvSpPr>
        <p:spPr>
          <a:xfrm>
            <a:off x="838200" y="1524000"/>
            <a:ext cx="10515600" cy="51054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3600"/>
              <a:t>It is the study of meaningful components of words</a:t>
            </a:r>
            <a:endParaRPr/>
          </a:p>
          <a:p>
            <a:pPr indent="-342900" lvl="0" marL="457200" rtl="0" algn="l">
              <a:lnSpc>
                <a:spcPct val="90000"/>
              </a:lnSpc>
              <a:spcBef>
                <a:spcPts val="1000"/>
              </a:spcBef>
              <a:spcAft>
                <a:spcPts val="0"/>
              </a:spcAft>
              <a:buClr>
                <a:schemeClr val="dk1"/>
              </a:buClr>
              <a:buSzPts val="1800"/>
              <a:buChar char="•"/>
            </a:pPr>
            <a:r>
              <a:rPr lang="en-US" sz="3600"/>
              <a:t>It deals with the word formation rules from the root words.</a:t>
            </a:r>
            <a:endParaRPr/>
          </a:p>
          <a:p>
            <a:pPr indent="-342900" lvl="0" marL="457200" rtl="0" algn="l">
              <a:lnSpc>
                <a:spcPct val="90000"/>
              </a:lnSpc>
              <a:spcBef>
                <a:spcPts val="1000"/>
              </a:spcBef>
              <a:spcAft>
                <a:spcPts val="0"/>
              </a:spcAft>
              <a:buClr>
                <a:schemeClr val="dk1"/>
              </a:buClr>
              <a:buSzPts val="1800"/>
              <a:buChar char="•"/>
            </a:pPr>
            <a:r>
              <a:rPr lang="en-US" sz="3600"/>
              <a:t>In linguistics, morphology is the study of words, how they are formed, and their relationship to other words in the same language. </a:t>
            </a:r>
            <a:endParaRPr/>
          </a:p>
          <a:p>
            <a:pPr indent="-342900" lvl="0" marL="457200" rtl="0" algn="l">
              <a:lnSpc>
                <a:spcPct val="90000"/>
              </a:lnSpc>
              <a:spcBef>
                <a:spcPts val="1000"/>
              </a:spcBef>
              <a:spcAft>
                <a:spcPts val="0"/>
              </a:spcAft>
              <a:buClr>
                <a:schemeClr val="dk1"/>
              </a:buClr>
              <a:buSzPts val="1800"/>
              <a:buChar char="•"/>
            </a:pPr>
            <a:r>
              <a:rPr lang="en-US" sz="3600"/>
              <a:t>It analyzes the structure of words and parts of words, such as stems, root words, prefixes, and suffixes.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g10bffdfd43a_0_4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Morphology</a:t>
            </a:r>
            <a:endParaRPr/>
          </a:p>
        </p:txBody>
      </p:sp>
      <p:sp>
        <p:nvSpPr>
          <p:cNvPr id="408" name="Google Shape;408;g10bffdfd43a_0_42"/>
          <p:cNvSpPr txBox="1"/>
          <p:nvPr>
            <p:ph idx="1" type="body"/>
          </p:nvPr>
        </p:nvSpPr>
        <p:spPr>
          <a:xfrm>
            <a:off x="838200" y="1524000"/>
            <a:ext cx="10515600" cy="4648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3600"/>
              <a:t>E.g  friendships </a:t>
            </a:r>
            <a:endParaRPr/>
          </a:p>
          <a:p>
            <a:pPr indent="-342900" lvl="0" marL="457200" rtl="0" algn="l">
              <a:lnSpc>
                <a:spcPct val="90000"/>
              </a:lnSpc>
              <a:spcBef>
                <a:spcPts val="1000"/>
              </a:spcBef>
              <a:spcAft>
                <a:spcPts val="0"/>
              </a:spcAft>
              <a:buClr>
                <a:schemeClr val="dk1"/>
              </a:buClr>
              <a:buSzPts val="1800"/>
              <a:buChar char="•"/>
            </a:pPr>
            <a:r>
              <a:rPr lang="en-US" sz="3600"/>
              <a:t>It contains the stem friend, to which the derivational suffix -ship is attached to form a new stem friendship, to which the inflectional suffix -s is attached.</a:t>
            </a:r>
            <a:endParaRPr/>
          </a:p>
          <a:p>
            <a:pPr indent="-342900" lvl="0" marL="457200" rtl="0" algn="l">
              <a:lnSpc>
                <a:spcPct val="90000"/>
              </a:lnSpc>
              <a:spcBef>
                <a:spcPts val="1000"/>
              </a:spcBef>
              <a:spcAft>
                <a:spcPts val="0"/>
              </a:spcAft>
              <a:buClr>
                <a:schemeClr val="dk1"/>
              </a:buClr>
              <a:buSzPts val="1800"/>
              <a:buChar char="•"/>
            </a:pPr>
            <a:r>
              <a:rPr lang="en-US" sz="3600"/>
              <a:t>Root word is friend and stem is friendship</a:t>
            </a:r>
            <a:endParaRPr/>
          </a:p>
          <a:p>
            <a:pPr indent="-342900" lvl="0" marL="457200" rtl="0" algn="l">
              <a:lnSpc>
                <a:spcPct val="90000"/>
              </a:lnSpc>
              <a:spcBef>
                <a:spcPts val="1000"/>
              </a:spcBef>
              <a:spcAft>
                <a:spcPts val="0"/>
              </a:spcAft>
              <a:buClr>
                <a:schemeClr val="dk1"/>
              </a:buClr>
              <a:buSzPts val="1800"/>
              <a:buChar char="•"/>
            </a:pPr>
            <a:r>
              <a:rPr lang="en-US" sz="3600"/>
              <a:t>Includes the ways new words are coined in the </a:t>
            </a:r>
            <a:r>
              <a:rPr b="1" lang="en-US" sz="3600"/>
              <a:t>languages of the world</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g10bffdfd43a_0_47"/>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a:t>Definition of Word</a:t>
            </a:r>
            <a:endParaRPr/>
          </a:p>
        </p:txBody>
      </p:sp>
      <p:sp>
        <p:nvSpPr>
          <p:cNvPr id="414" name="Google Shape;414;g10bffdfd43a_0_47"/>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406400" lvl="0" marL="457200" rtl="0" algn="ctr">
              <a:lnSpc>
                <a:spcPct val="90000"/>
              </a:lnSpc>
              <a:spcBef>
                <a:spcPts val="1000"/>
              </a:spcBef>
              <a:spcAft>
                <a:spcPts val="0"/>
              </a:spcAft>
              <a:buClr>
                <a:schemeClr val="dk1"/>
              </a:buClr>
              <a:buSzPts val="24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txBox="1"/>
          <p:nvPr>
            <p:ph type="title"/>
          </p:nvPr>
        </p:nvSpPr>
        <p:spPr>
          <a:xfrm>
            <a:off x="704638" y="26080"/>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Exam: </a:t>
            </a:r>
            <a:endParaRPr/>
          </a:p>
        </p:txBody>
      </p:sp>
      <p:pic>
        <p:nvPicPr>
          <p:cNvPr id="114" name="Google Shape;114;p5"/>
          <p:cNvPicPr preferRelativeResize="0"/>
          <p:nvPr>
            <p:ph idx="1" type="body"/>
          </p:nvPr>
        </p:nvPicPr>
        <p:blipFill rotWithShape="1">
          <a:blip r:embed="rId3">
            <a:alphaModFix/>
          </a:blip>
          <a:srcRect b="0" l="0" r="0" t="0"/>
          <a:stretch/>
        </p:blipFill>
        <p:spPr>
          <a:xfrm>
            <a:off x="652799" y="2013735"/>
            <a:ext cx="10034400" cy="3663900"/>
          </a:xfrm>
          <a:prstGeom prst="rect">
            <a:avLst/>
          </a:prstGeom>
          <a:noFill/>
          <a:ln>
            <a:noFill/>
          </a:ln>
        </p:spPr>
      </p:pic>
      <p:pic>
        <p:nvPicPr>
          <p:cNvPr id="115" name="Google Shape;115;p5"/>
          <p:cNvPicPr preferRelativeResize="0"/>
          <p:nvPr/>
        </p:nvPicPr>
        <p:blipFill rotWithShape="1">
          <a:blip r:embed="rId4">
            <a:alphaModFix/>
          </a:blip>
          <a:srcRect b="0" l="0" r="0" t="0"/>
          <a:stretch/>
        </p:blipFill>
        <p:spPr>
          <a:xfrm>
            <a:off x="266700" y="1270785"/>
            <a:ext cx="11925300" cy="742950"/>
          </a:xfrm>
          <a:prstGeom prst="rect">
            <a:avLst/>
          </a:prstGeom>
          <a:noFill/>
          <a:ln>
            <a:noFill/>
          </a:ln>
        </p:spPr>
      </p:pic>
      <p:pic>
        <p:nvPicPr>
          <p:cNvPr id="116" name="Google Shape;116;p5"/>
          <p:cNvPicPr preferRelativeResize="0"/>
          <p:nvPr/>
        </p:nvPicPr>
        <p:blipFill rotWithShape="1">
          <a:blip r:embed="rId5">
            <a:alphaModFix/>
          </a:blip>
          <a:srcRect b="0" l="0" r="0" t="0"/>
          <a:stretch/>
        </p:blipFill>
        <p:spPr>
          <a:xfrm>
            <a:off x="261937" y="5902325"/>
            <a:ext cx="11668125" cy="5905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g10bffdfd43a_0_5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Stop and think a minute: </a:t>
            </a:r>
            <a:endParaRPr b="1"/>
          </a:p>
        </p:txBody>
      </p:sp>
      <p:sp>
        <p:nvSpPr>
          <p:cNvPr id="421" name="Google Shape;421;g10bffdfd43a_0_5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514350" lvl="0" marL="628650" rtl="0" algn="l">
              <a:lnSpc>
                <a:spcPct val="90000"/>
              </a:lnSpc>
              <a:spcBef>
                <a:spcPts val="1000"/>
              </a:spcBef>
              <a:spcAft>
                <a:spcPts val="0"/>
              </a:spcAft>
              <a:buSzPts val="2800"/>
              <a:buFont typeface="Arial"/>
              <a:buAutoNum type="arabicPeriod"/>
            </a:pPr>
            <a:r>
              <a:rPr lang="en-US"/>
              <a:t> </a:t>
            </a:r>
            <a:r>
              <a:rPr lang="en-US" sz="4000"/>
              <a:t>Suppose that splinch is a verb that means ‘step on broken glass’; what is its past tense? </a:t>
            </a:r>
            <a:endParaRPr/>
          </a:p>
          <a:p>
            <a:pPr indent="-342900" lvl="0" marL="457200" rtl="0" algn="l">
              <a:lnSpc>
                <a:spcPct val="90000"/>
              </a:lnSpc>
              <a:spcBef>
                <a:spcPts val="1000"/>
              </a:spcBef>
              <a:spcAft>
                <a:spcPts val="0"/>
              </a:spcAft>
              <a:buClr>
                <a:schemeClr val="dk1"/>
              </a:buClr>
              <a:buSzPts val="1800"/>
              <a:buChar char="•"/>
            </a:pPr>
            <a:br>
              <a:rPr lang="en-US"/>
            </a:b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g10bffdfd43a_0_5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Stop and think a minute: </a:t>
            </a:r>
            <a:endParaRPr b="1"/>
          </a:p>
        </p:txBody>
      </p:sp>
      <p:sp>
        <p:nvSpPr>
          <p:cNvPr id="428" name="Google Shape;428;g10bffdfd43a_0_5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85000" lnSpcReduction="10000"/>
          </a:bodyPr>
          <a:lstStyle/>
          <a:p>
            <a:pPr indent="0" lvl="0" marL="114300" rtl="0" algn="l">
              <a:lnSpc>
                <a:spcPct val="90000"/>
              </a:lnSpc>
              <a:spcBef>
                <a:spcPts val="1000"/>
              </a:spcBef>
              <a:spcAft>
                <a:spcPts val="0"/>
              </a:spcAft>
              <a:buSzPct val="45000"/>
              <a:buNone/>
            </a:pPr>
            <a:r>
              <a:rPr lang="en-US" sz="4000"/>
              <a:t>2.  Speakers of English use the suffixes -ize (crystallize) and -ify (codify) to form verbs from nouns. If you had to form a verb that means ‘do something the way ex-Prime Minister Tony Blair does it’, which suffix would you use? How about a verb meaning ‘do something the way exPresident Bill Clinton does it’? </a:t>
            </a:r>
            <a:endParaRPr/>
          </a:p>
          <a:p>
            <a:pPr indent="0" lvl="0" marL="114300" rtl="0" algn="l">
              <a:lnSpc>
                <a:spcPct val="90000"/>
              </a:lnSpc>
              <a:spcBef>
                <a:spcPts val="1000"/>
              </a:spcBef>
              <a:spcAft>
                <a:spcPts val="0"/>
              </a:spcAft>
              <a:buSzPct val="45000"/>
              <a:buNone/>
            </a:pPr>
            <a:br>
              <a:rPr lang="en-US" sz="4000"/>
            </a:br>
            <a:r>
              <a:rPr lang="en-US" sz="4000"/>
              <a:t> </a:t>
            </a:r>
            <a:endParaRPr/>
          </a:p>
          <a:p>
            <a:pPr indent="-325755" lvl="0" marL="457200" rtl="0" algn="l">
              <a:lnSpc>
                <a:spcPct val="90000"/>
              </a:lnSpc>
              <a:spcBef>
                <a:spcPts val="1000"/>
              </a:spcBef>
              <a:spcAft>
                <a:spcPts val="0"/>
              </a:spcAft>
              <a:buClr>
                <a:schemeClr val="dk1"/>
              </a:buClr>
              <a:buSzPct val="64285"/>
              <a:buChar char="•"/>
            </a:pPr>
            <a:br>
              <a:rPr lang="en-US"/>
            </a:b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g10bffdfd43a_0_6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Stop and think a minute: </a:t>
            </a:r>
            <a:endParaRPr b="1"/>
          </a:p>
        </p:txBody>
      </p:sp>
      <p:sp>
        <p:nvSpPr>
          <p:cNvPr id="435" name="Google Shape;435;g10bffdfd43a_0_6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lang="en-US" sz="4000"/>
              <a:t> 3.  It’s possible to rewash or reheat something. Is it possible to relove, reexplode, or rewiggle something?</a:t>
            </a:r>
            <a:endParaRPr/>
          </a:p>
          <a:p>
            <a:pPr indent="0" lvl="0" marL="114300" rtl="0" algn="l">
              <a:lnSpc>
                <a:spcPct val="90000"/>
              </a:lnSpc>
              <a:spcBef>
                <a:spcPts val="1000"/>
              </a:spcBef>
              <a:spcAft>
                <a:spcPts val="0"/>
              </a:spcAft>
              <a:buSzPts val="1800"/>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g10bffdfd43a_0_7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a:t>Solutions</a:t>
            </a:r>
            <a:endParaRPr b="1"/>
          </a:p>
        </p:txBody>
      </p:sp>
      <p:sp>
        <p:nvSpPr>
          <p:cNvPr id="442" name="Google Shape;442;g10bffdfd43a_0_7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514350" lvl="0" marL="628650" rtl="0" algn="l">
              <a:lnSpc>
                <a:spcPct val="90000"/>
              </a:lnSpc>
              <a:spcBef>
                <a:spcPts val="1000"/>
              </a:spcBef>
              <a:spcAft>
                <a:spcPts val="0"/>
              </a:spcAft>
              <a:buSzPts val="3600"/>
              <a:buFont typeface="Arial"/>
              <a:buAutoNum type="arabicPeriod"/>
            </a:pPr>
            <a:r>
              <a:rPr lang="en-US" sz="3600">
                <a:solidFill>
                  <a:srgbClr val="FF0000"/>
                </a:solidFill>
              </a:rPr>
              <a:t>Splinched</a:t>
            </a:r>
            <a:endParaRPr sz="3600">
              <a:solidFill>
                <a:srgbClr val="FF0000"/>
              </a:solidFill>
            </a:endParaRPr>
          </a:p>
          <a:p>
            <a:pPr indent="-514350" lvl="0" marL="628650" rtl="0" algn="l">
              <a:lnSpc>
                <a:spcPct val="90000"/>
              </a:lnSpc>
              <a:spcBef>
                <a:spcPts val="1000"/>
              </a:spcBef>
              <a:spcAft>
                <a:spcPts val="0"/>
              </a:spcAft>
              <a:buSzPts val="3600"/>
              <a:buFont typeface="Arial"/>
              <a:buAutoNum type="arabicPeriod"/>
            </a:pPr>
            <a:r>
              <a:rPr lang="en-US" sz="3600">
                <a:solidFill>
                  <a:srgbClr val="FF0000"/>
                </a:solidFill>
              </a:rPr>
              <a:t>Blairify and Clintonize,</a:t>
            </a:r>
            <a:endParaRPr/>
          </a:p>
          <a:p>
            <a:pPr indent="-514350" lvl="0" marL="628650" rtl="0" algn="l">
              <a:lnSpc>
                <a:spcPct val="90000"/>
              </a:lnSpc>
              <a:spcBef>
                <a:spcPts val="1000"/>
              </a:spcBef>
              <a:spcAft>
                <a:spcPts val="0"/>
              </a:spcAft>
              <a:buSzPts val="3600"/>
              <a:buFont typeface="Arial"/>
              <a:buAutoNum type="arabicPeriod"/>
            </a:pPr>
            <a:r>
              <a:rPr lang="en-US" sz="3600">
                <a:solidFill>
                  <a:srgbClr val="FF0000"/>
                </a:solidFill>
              </a:rPr>
              <a:t>They are weird to use.</a:t>
            </a:r>
            <a:br>
              <a:rPr lang="en-US" sz="3600">
                <a:solidFill>
                  <a:srgbClr val="FF0000"/>
                </a:solidFill>
              </a:rPr>
            </a:br>
            <a:endParaRPr sz="3600">
              <a:solidFill>
                <a:srgbClr val="FF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g10bffdfd43a_0_7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a:t>Morphemes</a:t>
            </a:r>
            <a:endParaRPr b="1"/>
          </a:p>
        </p:txBody>
      </p:sp>
      <p:sp>
        <p:nvSpPr>
          <p:cNvPr id="449" name="Google Shape;449;g10bffdfd43a_0_7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4000"/>
              <a:t>Linguists define a morpheme as the smallest unit of language that has its own meaning. </a:t>
            </a:r>
            <a:endParaRPr/>
          </a:p>
          <a:p>
            <a:pPr indent="-342900" lvl="1" marL="914400" rtl="0" algn="l">
              <a:lnSpc>
                <a:spcPct val="90000"/>
              </a:lnSpc>
              <a:spcBef>
                <a:spcPts val="500"/>
              </a:spcBef>
              <a:spcAft>
                <a:spcPts val="0"/>
              </a:spcAft>
              <a:buSzPts val="1800"/>
              <a:buChar char="•"/>
            </a:pPr>
            <a:r>
              <a:rPr lang="en-US" sz="3600"/>
              <a:t>Simple words like giraffe, wiggle, or yellow</a:t>
            </a:r>
            <a:endParaRPr/>
          </a:p>
          <a:p>
            <a:pPr indent="-342900" lvl="1" marL="914400" rtl="0" algn="l">
              <a:lnSpc>
                <a:spcPct val="90000"/>
              </a:lnSpc>
              <a:spcBef>
                <a:spcPts val="500"/>
              </a:spcBef>
              <a:spcAft>
                <a:spcPts val="0"/>
              </a:spcAft>
              <a:buSzPts val="1800"/>
              <a:buChar char="•"/>
            </a:pPr>
            <a:r>
              <a:rPr lang="en-US" sz="3600"/>
              <a:t>Prefixes like re- and pre- and suffixes like -ize and -er.</a:t>
            </a:r>
            <a:endParaRPr/>
          </a:p>
          <a:p>
            <a:pPr indent="0" lvl="0" marL="114300" rtl="0" algn="l">
              <a:lnSpc>
                <a:spcPct val="90000"/>
              </a:lnSpc>
              <a:spcBef>
                <a:spcPts val="1000"/>
              </a:spcBef>
              <a:spcAft>
                <a:spcPts val="0"/>
              </a:spcAft>
              <a:buSzPts val="1800"/>
              <a:buNone/>
            </a:pPr>
            <a:br>
              <a:rPr lang="en-US" sz="4000"/>
            </a:br>
            <a:endParaRPr sz="40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g10bffdfd43a_0_8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Definition of Word</a:t>
            </a:r>
            <a:endParaRPr/>
          </a:p>
        </p:txBody>
      </p:sp>
      <p:sp>
        <p:nvSpPr>
          <p:cNvPr id="455" name="Google Shape;455;g10bffdfd43a_0_82"/>
          <p:cNvSpPr txBox="1"/>
          <p:nvPr>
            <p:ph idx="1" type="body"/>
          </p:nvPr>
        </p:nvSpPr>
        <p:spPr>
          <a:xfrm>
            <a:off x="838200" y="1524000"/>
            <a:ext cx="10515600" cy="46530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Word is defined as one or more morphemes that can stand alone in a language. </a:t>
            </a:r>
            <a:endParaRPr/>
          </a:p>
          <a:p>
            <a:pPr indent="-342900" lvl="0" marL="457200" rtl="0" algn="l">
              <a:lnSpc>
                <a:spcPct val="90000"/>
              </a:lnSpc>
              <a:spcBef>
                <a:spcPts val="1000"/>
              </a:spcBef>
              <a:spcAft>
                <a:spcPts val="0"/>
              </a:spcAft>
              <a:buClr>
                <a:schemeClr val="dk1"/>
              </a:buClr>
              <a:buSzPts val="1800"/>
              <a:buChar char="•"/>
            </a:pPr>
            <a:r>
              <a:rPr lang="en-US"/>
              <a:t>Simple / Simplex Words : Words that consist of only one morpheme</a:t>
            </a:r>
            <a:endParaRPr/>
          </a:p>
          <a:p>
            <a:pPr indent="-342900" lvl="0" marL="457200" rtl="0" algn="l">
              <a:lnSpc>
                <a:spcPct val="90000"/>
              </a:lnSpc>
              <a:spcBef>
                <a:spcPts val="1000"/>
              </a:spcBef>
              <a:spcAft>
                <a:spcPts val="0"/>
              </a:spcAft>
              <a:buClr>
                <a:schemeClr val="dk1"/>
              </a:buClr>
              <a:buSzPts val="1800"/>
              <a:buChar char="•"/>
            </a:pPr>
            <a:r>
              <a:rPr lang="en-US"/>
              <a:t>Examples of Simplex words :</a:t>
            </a:r>
            <a:endParaRPr/>
          </a:p>
          <a:p>
            <a:pPr indent="-342900" lvl="1" marL="914400" rtl="0" algn="l">
              <a:lnSpc>
                <a:spcPct val="90000"/>
              </a:lnSpc>
              <a:spcBef>
                <a:spcPts val="500"/>
              </a:spcBef>
              <a:spcAft>
                <a:spcPts val="0"/>
              </a:spcAft>
              <a:buSzPts val="1800"/>
              <a:buChar char="•"/>
            </a:pPr>
            <a:r>
              <a:rPr lang="en-US"/>
              <a:t>giraffe , fraud , murmur </a:t>
            </a:r>
            <a:endParaRPr/>
          </a:p>
          <a:p>
            <a:pPr indent="-342900" lvl="0" marL="457200" rtl="0" algn="l">
              <a:lnSpc>
                <a:spcPct val="90000"/>
              </a:lnSpc>
              <a:spcBef>
                <a:spcPts val="1000"/>
              </a:spcBef>
              <a:spcAft>
                <a:spcPts val="0"/>
              </a:spcAft>
              <a:buClr>
                <a:schemeClr val="dk1"/>
              </a:buClr>
              <a:buSzPts val="1800"/>
              <a:buChar char="•"/>
            </a:pPr>
            <a:r>
              <a:rPr lang="en-US"/>
              <a:t>Complex Words : Words that are made up of more than one morpheme </a:t>
            </a:r>
            <a:endParaRPr/>
          </a:p>
          <a:p>
            <a:pPr indent="-342900" lvl="0" marL="457200" rtl="0" algn="l">
              <a:lnSpc>
                <a:spcPct val="90000"/>
              </a:lnSpc>
              <a:spcBef>
                <a:spcPts val="1000"/>
              </a:spcBef>
              <a:spcAft>
                <a:spcPts val="0"/>
              </a:spcAft>
              <a:buClr>
                <a:schemeClr val="dk1"/>
              </a:buClr>
              <a:buSzPts val="1800"/>
              <a:buChar char="•"/>
            </a:pPr>
            <a:r>
              <a:rPr lang="en-US"/>
              <a:t>Examples of Complex words :</a:t>
            </a:r>
            <a:endParaRPr/>
          </a:p>
          <a:p>
            <a:pPr indent="-342900" lvl="1" marL="914400" rtl="0" algn="l">
              <a:lnSpc>
                <a:spcPct val="90000"/>
              </a:lnSpc>
              <a:spcBef>
                <a:spcPts val="500"/>
              </a:spcBef>
              <a:spcAft>
                <a:spcPts val="0"/>
              </a:spcAft>
              <a:buSzPts val="1800"/>
              <a:buChar char="•"/>
            </a:pPr>
            <a:r>
              <a:rPr lang="en-US"/>
              <a:t>opposition , intellectual, crystallize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g10bffdfd43a_0_8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Morphology</a:t>
            </a:r>
            <a:endParaRPr b="1"/>
          </a:p>
        </p:txBody>
      </p:sp>
      <p:sp>
        <p:nvSpPr>
          <p:cNvPr id="461" name="Google Shape;461;g10bffdfd43a_0_8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3200"/>
              <a:t>Languages may be rich or poor in morphology</a:t>
            </a:r>
            <a:endParaRPr/>
          </a:p>
          <a:p>
            <a:pPr indent="-342900" lvl="0" marL="457200" rtl="0" algn="l">
              <a:lnSpc>
                <a:spcPct val="90000"/>
              </a:lnSpc>
              <a:spcBef>
                <a:spcPts val="1000"/>
              </a:spcBef>
              <a:spcAft>
                <a:spcPts val="0"/>
              </a:spcAft>
              <a:buClr>
                <a:schemeClr val="dk1"/>
              </a:buClr>
              <a:buSzPts val="1800"/>
              <a:buChar char="•"/>
            </a:pPr>
            <a:r>
              <a:rPr lang="en-US" sz="3200"/>
              <a:t>Rich in morphology :  Dravidian, Hungarian and Turkish.</a:t>
            </a:r>
            <a:endParaRPr/>
          </a:p>
          <a:p>
            <a:pPr indent="-342900" lvl="0" marL="457200" rtl="0" algn="l">
              <a:lnSpc>
                <a:spcPct val="90000"/>
              </a:lnSpc>
              <a:spcBef>
                <a:spcPts val="1000"/>
              </a:spcBef>
              <a:spcAft>
                <a:spcPts val="0"/>
              </a:spcAft>
              <a:buClr>
                <a:schemeClr val="dk1"/>
              </a:buClr>
              <a:buSzPts val="1800"/>
              <a:buChar char="•"/>
            </a:pPr>
            <a:r>
              <a:rPr lang="en-US" sz="3200"/>
              <a:t>Poor in morphology : Chinese and English. </a:t>
            </a:r>
            <a:endParaRPr sz="3200"/>
          </a:p>
          <a:p>
            <a:pPr indent="-342900" lvl="0" marL="457200" rtl="0" algn="l">
              <a:lnSpc>
                <a:spcPct val="90000"/>
              </a:lnSpc>
              <a:spcBef>
                <a:spcPts val="1000"/>
              </a:spcBef>
              <a:spcAft>
                <a:spcPts val="0"/>
              </a:spcAft>
              <a:buClr>
                <a:schemeClr val="dk1"/>
              </a:buClr>
              <a:buSzPts val="1800"/>
              <a:buChar char="•"/>
            </a:pPr>
            <a:r>
              <a:rPr lang="en-US" sz="3200"/>
              <a:t>Languages rich in morphology have the advantage of easier processing at higher stages. </a:t>
            </a:r>
            <a:endParaRPr sz="3200"/>
          </a:p>
          <a:p>
            <a:pPr indent="-342900" lvl="0" marL="457200" rtl="0" algn="l">
              <a:lnSpc>
                <a:spcPct val="90000"/>
              </a:lnSpc>
              <a:spcBef>
                <a:spcPts val="1000"/>
              </a:spcBef>
              <a:spcAft>
                <a:spcPts val="0"/>
              </a:spcAft>
              <a:buClr>
                <a:schemeClr val="dk1"/>
              </a:buClr>
              <a:buSzPts val="1800"/>
              <a:buChar char="•"/>
            </a:pPr>
            <a:r>
              <a:rPr lang="en-US" sz="3200"/>
              <a:t>A task of interest in Computer Science is to  study over Finite State Machines for Word Morphology.</a:t>
            </a:r>
            <a:br>
              <a:rPr lang="en-US" sz="3200"/>
            </a:br>
            <a:endParaRPr sz="32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g10bffdfd43a_0_9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Challenges in Word Morphology</a:t>
            </a:r>
            <a:endParaRPr/>
          </a:p>
        </p:txBody>
      </p:sp>
      <p:sp>
        <p:nvSpPr>
          <p:cNvPr id="467" name="Google Shape;467;g10bffdfd43a_0_92"/>
          <p:cNvSpPr txBox="1"/>
          <p:nvPr>
            <p:ph idx="1" type="body"/>
          </p:nvPr>
        </p:nvSpPr>
        <p:spPr>
          <a:xfrm>
            <a:off x="838200" y="1524000"/>
            <a:ext cx="10515600" cy="46530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Char char="•"/>
            </a:pPr>
            <a:r>
              <a:rPr b="1" lang="en-US" sz="3200"/>
              <a:t>Part of Speech Ambiguity:</a:t>
            </a:r>
            <a:r>
              <a:rPr lang="en-US" sz="3200"/>
              <a:t> Words can take both forms : Noun and Verb. </a:t>
            </a:r>
            <a:endParaRPr/>
          </a:p>
          <a:p>
            <a:pPr indent="-342900" lvl="1" marL="914400" rtl="0" algn="l">
              <a:lnSpc>
                <a:spcPct val="90000"/>
              </a:lnSpc>
              <a:spcBef>
                <a:spcPts val="500"/>
              </a:spcBef>
              <a:spcAft>
                <a:spcPts val="0"/>
              </a:spcAft>
              <a:buSzPts val="1800"/>
              <a:buChar char="•"/>
            </a:pPr>
            <a:r>
              <a:rPr lang="en-US" sz="2800"/>
              <a:t>Dog as a Noun (animal)</a:t>
            </a:r>
            <a:endParaRPr/>
          </a:p>
          <a:p>
            <a:pPr indent="-342900" lvl="1" marL="914400" rtl="0" algn="l">
              <a:lnSpc>
                <a:spcPct val="90000"/>
              </a:lnSpc>
              <a:spcBef>
                <a:spcPts val="500"/>
              </a:spcBef>
              <a:spcAft>
                <a:spcPts val="0"/>
              </a:spcAft>
              <a:buSzPts val="1800"/>
              <a:buChar char="•"/>
            </a:pPr>
            <a:r>
              <a:rPr lang="en-US" sz="2800"/>
              <a:t>Dog as a Verb (to pursue) </a:t>
            </a:r>
            <a:endParaRPr sz="2800"/>
          </a:p>
          <a:p>
            <a:pPr indent="-342900" lvl="0" marL="457200" rtl="0" algn="l">
              <a:lnSpc>
                <a:spcPct val="90000"/>
              </a:lnSpc>
              <a:spcBef>
                <a:spcPts val="1000"/>
              </a:spcBef>
              <a:spcAft>
                <a:spcPts val="0"/>
              </a:spcAft>
              <a:buClr>
                <a:schemeClr val="dk1"/>
              </a:buClr>
              <a:buSzPts val="1800"/>
              <a:buChar char="•"/>
            </a:pPr>
            <a:r>
              <a:rPr b="1" lang="en-US" sz="3200"/>
              <a:t>Sense Ambiguity:</a:t>
            </a:r>
            <a:r>
              <a:rPr lang="en-US" sz="3200"/>
              <a:t> The word sense ambiguity problem comes in, after parts of speech is disambiguation is over.</a:t>
            </a:r>
            <a:endParaRPr/>
          </a:p>
          <a:p>
            <a:pPr indent="-342900" lvl="0" marL="457200" rtl="0" algn="l">
              <a:lnSpc>
                <a:spcPct val="90000"/>
              </a:lnSpc>
              <a:spcBef>
                <a:spcPts val="1000"/>
              </a:spcBef>
              <a:spcAft>
                <a:spcPts val="0"/>
              </a:spcAft>
              <a:buClr>
                <a:schemeClr val="dk1"/>
              </a:buClr>
              <a:buSzPts val="1800"/>
              <a:buChar char="•"/>
            </a:pPr>
            <a:r>
              <a:rPr lang="en-US" sz="3200"/>
              <a:t>Consider dog now treated as noun.</a:t>
            </a:r>
            <a:endParaRPr/>
          </a:p>
          <a:p>
            <a:pPr indent="-342900" lvl="1" marL="914400" rtl="0" algn="l">
              <a:lnSpc>
                <a:spcPct val="90000"/>
              </a:lnSpc>
              <a:spcBef>
                <a:spcPts val="500"/>
              </a:spcBef>
              <a:spcAft>
                <a:spcPts val="0"/>
              </a:spcAft>
              <a:buSzPts val="1800"/>
              <a:buChar char="•"/>
            </a:pPr>
            <a:r>
              <a:rPr lang="en-US" sz="2800"/>
              <a:t>Dog as animal </a:t>
            </a:r>
            <a:endParaRPr/>
          </a:p>
          <a:p>
            <a:pPr indent="-342900" lvl="1" marL="914400" rtl="0" algn="l">
              <a:lnSpc>
                <a:spcPct val="90000"/>
              </a:lnSpc>
              <a:spcBef>
                <a:spcPts val="500"/>
              </a:spcBef>
              <a:spcAft>
                <a:spcPts val="0"/>
              </a:spcAft>
              <a:buSzPts val="1800"/>
              <a:buChar char="•"/>
            </a:pPr>
            <a:r>
              <a:rPr lang="en-US" sz="2800"/>
              <a:t>Dog as a very detestable person</a:t>
            </a:r>
            <a:endParaRPr sz="28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g10bffdfd43a_0_9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Challenges in Word Morphology</a:t>
            </a:r>
            <a:endParaRPr/>
          </a:p>
        </p:txBody>
      </p:sp>
      <p:sp>
        <p:nvSpPr>
          <p:cNvPr id="473" name="Google Shape;473;g10bffdfd43a_0_97"/>
          <p:cNvSpPr txBox="1"/>
          <p:nvPr>
            <p:ph idx="1" type="body"/>
          </p:nvPr>
        </p:nvSpPr>
        <p:spPr>
          <a:xfrm>
            <a:off x="838200" y="1524000"/>
            <a:ext cx="10515600" cy="46530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Char char="•"/>
            </a:pPr>
            <a:r>
              <a:rPr b="1" lang="en-US" sz="3600"/>
              <a:t>Word Relationships in Context :</a:t>
            </a:r>
            <a:r>
              <a:rPr lang="en-US" sz="3600"/>
              <a:t> If there are no clues in the sentence about the word's meaning.</a:t>
            </a:r>
            <a:endParaRPr/>
          </a:p>
          <a:p>
            <a:pPr indent="-342900" lvl="1" marL="914400" rtl="0" algn="l">
              <a:lnSpc>
                <a:spcPct val="90000"/>
              </a:lnSpc>
              <a:spcBef>
                <a:spcPts val="500"/>
              </a:spcBef>
              <a:spcAft>
                <a:spcPts val="0"/>
              </a:spcAft>
              <a:buSzPts val="1800"/>
              <a:buChar char="•"/>
            </a:pPr>
            <a:r>
              <a:rPr lang="en-US" sz="3200"/>
              <a:t>The chair emphasised the need for adult education.</a:t>
            </a:r>
            <a:endParaRPr/>
          </a:p>
          <a:p>
            <a:pPr indent="-342900" lvl="1" marL="914400" rtl="0" algn="l">
              <a:lnSpc>
                <a:spcPct val="90000"/>
              </a:lnSpc>
              <a:spcBef>
                <a:spcPts val="500"/>
              </a:spcBef>
              <a:spcAft>
                <a:spcPts val="0"/>
              </a:spcAft>
              <a:buSzPts val="1800"/>
              <a:buChar char="•"/>
            </a:pPr>
            <a:r>
              <a:rPr lang="en-US" sz="3200"/>
              <a:t>Watch what you want, when you want (meaning : Be careful /Look carefully (Ad))</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g10bffdfd43a_0_10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Technological Developments bring in new terms:</a:t>
            </a:r>
            <a:endParaRPr b="1"/>
          </a:p>
        </p:txBody>
      </p:sp>
      <p:sp>
        <p:nvSpPr>
          <p:cNvPr id="479" name="Google Shape;479;g10bffdfd43a_0_10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114300" rtl="0" algn="l">
              <a:lnSpc>
                <a:spcPct val="70000"/>
              </a:lnSpc>
              <a:spcBef>
                <a:spcPts val="1000"/>
              </a:spcBef>
              <a:spcAft>
                <a:spcPts val="0"/>
              </a:spcAft>
              <a:buSzPts val="1800"/>
              <a:buNone/>
            </a:pPr>
            <a:r>
              <a:rPr b="1" lang="en-US" sz="3607"/>
              <a:t>Examples :</a:t>
            </a:r>
            <a:endParaRPr/>
          </a:p>
          <a:p>
            <a:pPr indent="-342900" lvl="0" marL="457200" rtl="0" algn="l">
              <a:lnSpc>
                <a:spcPct val="70000"/>
              </a:lnSpc>
              <a:spcBef>
                <a:spcPts val="1000"/>
              </a:spcBef>
              <a:spcAft>
                <a:spcPts val="0"/>
              </a:spcAft>
              <a:buClr>
                <a:schemeClr val="dk1"/>
              </a:buClr>
              <a:buSzPts val="1800"/>
              <a:buChar char="•"/>
            </a:pPr>
            <a:r>
              <a:rPr lang="en-US" sz="3700"/>
              <a:t>Xeroxed : a new verb</a:t>
            </a:r>
            <a:endParaRPr/>
          </a:p>
          <a:p>
            <a:pPr indent="-342900" lvl="0" marL="457200" rtl="0" algn="l">
              <a:lnSpc>
                <a:spcPct val="70000"/>
              </a:lnSpc>
              <a:spcBef>
                <a:spcPts val="1000"/>
              </a:spcBef>
              <a:spcAft>
                <a:spcPts val="0"/>
              </a:spcAft>
              <a:buClr>
                <a:schemeClr val="dk1"/>
              </a:buClr>
              <a:buSzPts val="1800"/>
              <a:buChar char="•"/>
            </a:pPr>
            <a:r>
              <a:rPr lang="en-US" sz="3700"/>
              <a:t>Communifaking : Pretending to talk over phone</a:t>
            </a:r>
            <a:endParaRPr/>
          </a:p>
          <a:p>
            <a:pPr indent="-342900" lvl="0" marL="457200" rtl="0" algn="l">
              <a:lnSpc>
                <a:spcPct val="70000"/>
              </a:lnSpc>
              <a:spcBef>
                <a:spcPts val="1000"/>
              </a:spcBef>
              <a:spcAft>
                <a:spcPts val="0"/>
              </a:spcAft>
              <a:buClr>
                <a:schemeClr val="dk1"/>
              </a:buClr>
              <a:buSzPts val="1800"/>
              <a:buChar char="•"/>
            </a:pPr>
            <a:r>
              <a:rPr lang="en-US" sz="3700"/>
              <a:t>Discomgooglation : Discomfort when there is no internet access</a:t>
            </a:r>
            <a:endParaRPr/>
          </a:p>
          <a:p>
            <a:pPr indent="-342900" lvl="0" marL="457200" rtl="0" algn="l">
              <a:lnSpc>
                <a:spcPct val="70000"/>
              </a:lnSpc>
              <a:spcBef>
                <a:spcPts val="1000"/>
              </a:spcBef>
              <a:spcAft>
                <a:spcPts val="0"/>
              </a:spcAft>
              <a:buClr>
                <a:schemeClr val="dk1"/>
              </a:buClr>
              <a:buSzPts val="1800"/>
              <a:buChar char="•"/>
            </a:pPr>
            <a:r>
              <a:rPr lang="en-US" sz="3700"/>
              <a:t>Helicopter Parenting : Overparenting.</a:t>
            </a:r>
            <a:endParaRPr/>
          </a:p>
          <a:p>
            <a:pPr indent="-342900" lvl="0" marL="457200" rtl="0" algn="l">
              <a:lnSpc>
                <a:spcPct val="70000"/>
              </a:lnSpc>
              <a:spcBef>
                <a:spcPts val="1000"/>
              </a:spcBef>
              <a:spcAft>
                <a:spcPts val="0"/>
              </a:spcAft>
              <a:buClr>
                <a:schemeClr val="dk1"/>
              </a:buClr>
              <a:buSzPts val="1800"/>
              <a:buChar char="•"/>
            </a:pPr>
            <a:r>
              <a:rPr lang="en-US" sz="3700"/>
              <a:t>Typo : TEXTO and SPEAKO</a:t>
            </a:r>
            <a:endParaRPr sz="2590"/>
          </a:p>
          <a:p>
            <a:pPr indent="0" lvl="0" marL="114300" rtl="0" algn="l">
              <a:lnSpc>
                <a:spcPct val="70000"/>
              </a:lnSpc>
              <a:spcBef>
                <a:spcPts val="1000"/>
              </a:spcBef>
              <a:spcAft>
                <a:spcPts val="0"/>
              </a:spcAft>
              <a:buSzPts val="1800"/>
              <a:buNone/>
            </a:pPr>
            <a:br>
              <a:rPr lang="en-US" sz="2590"/>
            </a:br>
            <a:endParaRPr sz="259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a:t>Natural Language Processing</a:t>
            </a:r>
            <a:endParaRPr b="1"/>
          </a:p>
        </p:txBody>
      </p:sp>
      <p:sp>
        <p:nvSpPr>
          <p:cNvPr id="122" name="Google Shape;122;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g10d2210148a_0_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Lec 02 Ends</a:t>
            </a:r>
            <a:endParaRPr/>
          </a:p>
        </p:txBody>
      </p:sp>
      <p:sp>
        <p:nvSpPr>
          <p:cNvPr id="486" name="Google Shape;486;g10d2210148a_0_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g10bffdfd43a_0_182"/>
          <p:cNvSpPr txBox="1"/>
          <p:nvPr>
            <p:ph type="title"/>
          </p:nvPr>
        </p:nvSpPr>
        <p:spPr>
          <a:xfrm>
            <a:off x="838200" y="762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Syntax </a:t>
            </a:r>
            <a:endParaRPr/>
          </a:p>
        </p:txBody>
      </p:sp>
      <p:sp>
        <p:nvSpPr>
          <p:cNvPr id="492" name="Google Shape;492;g10bffdfd43a_0_182"/>
          <p:cNvSpPr txBox="1"/>
          <p:nvPr>
            <p:ph idx="1" type="body"/>
          </p:nvPr>
        </p:nvSpPr>
        <p:spPr>
          <a:xfrm>
            <a:off x="838200" y="1143000"/>
            <a:ext cx="10820400" cy="55626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3600"/>
              <a:t>It is the study of structural relationships between words.</a:t>
            </a:r>
            <a:endParaRPr/>
          </a:p>
          <a:p>
            <a:pPr indent="-342900" lvl="0" marL="457200" rtl="0" algn="l">
              <a:lnSpc>
                <a:spcPct val="90000"/>
              </a:lnSpc>
              <a:spcBef>
                <a:spcPts val="1000"/>
              </a:spcBef>
              <a:spcAft>
                <a:spcPts val="0"/>
              </a:spcAft>
              <a:buClr>
                <a:schemeClr val="dk1"/>
              </a:buClr>
              <a:buSzPts val="1800"/>
              <a:buChar char="•"/>
            </a:pPr>
            <a:r>
              <a:rPr lang="en-US" sz="3600"/>
              <a:t>It refers to arrangement of words in a sentence to make grammatical sense. </a:t>
            </a:r>
            <a:endParaRPr sz="3600"/>
          </a:p>
          <a:p>
            <a:pPr indent="-342900" lvl="0" marL="457200" rtl="0" algn="l">
              <a:lnSpc>
                <a:spcPct val="90000"/>
              </a:lnSpc>
              <a:spcBef>
                <a:spcPts val="1000"/>
              </a:spcBef>
              <a:spcAft>
                <a:spcPts val="0"/>
              </a:spcAft>
              <a:buClr>
                <a:schemeClr val="dk1"/>
              </a:buClr>
              <a:buSzPts val="1800"/>
              <a:buChar char="•"/>
            </a:pPr>
            <a:r>
              <a:rPr b="1" lang="en-US" sz="3600"/>
              <a:t>Syntactic analysis or Parsing </a:t>
            </a:r>
            <a:r>
              <a:rPr lang="en-US" sz="3600"/>
              <a:t>: </a:t>
            </a:r>
            <a:endParaRPr/>
          </a:p>
          <a:p>
            <a:pPr indent="-342900" lvl="1" marL="914400" rtl="0" algn="l">
              <a:lnSpc>
                <a:spcPct val="90000"/>
              </a:lnSpc>
              <a:spcBef>
                <a:spcPts val="500"/>
              </a:spcBef>
              <a:spcAft>
                <a:spcPts val="0"/>
              </a:spcAft>
              <a:buSzPts val="1800"/>
              <a:buChar char="•"/>
            </a:pPr>
            <a:r>
              <a:rPr lang="en-US" sz="3200"/>
              <a:t>It is the process of analyzing the strings of symbols in natural language conforming to the rules of formal grammar.</a:t>
            </a:r>
            <a:endParaRPr/>
          </a:p>
          <a:p>
            <a:pPr indent="-342900" lvl="1" marL="914400" rtl="0" algn="l">
              <a:lnSpc>
                <a:spcPct val="90000"/>
              </a:lnSpc>
              <a:spcBef>
                <a:spcPts val="500"/>
              </a:spcBef>
              <a:spcAft>
                <a:spcPts val="0"/>
              </a:spcAft>
              <a:buSzPts val="1800"/>
              <a:buChar char="•"/>
            </a:pPr>
            <a:r>
              <a:rPr lang="en-US" sz="3200"/>
              <a:t>It is the task of recognizing a sentence and assigning a syntactic structure to it. </a:t>
            </a:r>
            <a:endParaRPr sz="36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pic>
        <p:nvPicPr>
          <p:cNvPr descr="https://lh5.googleusercontent.com/9MLuvXpp_2Z4r3coYV2B5pJHkggOTtPalM9fT4pa0iY8smyHhUxOTa9NiE4pZCvQumf1PqXdqlPAoLpxPP66rfQpyb0-HL64Jm2Mxy1kT75-Bkhn9gBUddKmWWgvSyCLYDucgZpe" id="497" name="Google Shape;497;g10bffdfd43a_0_187"/>
          <p:cNvPicPr preferRelativeResize="0"/>
          <p:nvPr/>
        </p:nvPicPr>
        <p:blipFill rotWithShape="1">
          <a:blip r:embed="rId3">
            <a:alphaModFix/>
          </a:blip>
          <a:srcRect b="0" l="0" r="0" t="0"/>
          <a:stretch/>
        </p:blipFill>
        <p:spPr>
          <a:xfrm>
            <a:off x="1066800" y="533399"/>
            <a:ext cx="8305800" cy="5441021"/>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g10bffdfd43a_0_19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Syntax </a:t>
            </a:r>
            <a:endParaRPr/>
          </a:p>
        </p:txBody>
      </p:sp>
      <p:sp>
        <p:nvSpPr>
          <p:cNvPr id="503" name="Google Shape;503;g10bffdfd43a_0_191"/>
          <p:cNvSpPr txBox="1"/>
          <p:nvPr>
            <p:ph idx="1" type="body"/>
          </p:nvPr>
        </p:nvSpPr>
        <p:spPr>
          <a:xfrm>
            <a:off x="838200" y="1600200"/>
            <a:ext cx="10515600" cy="4800600"/>
          </a:xfrm>
          <a:prstGeom prst="rect">
            <a:avLst/>
          </a:prstGeom>
          <a:noFill/>
          <a:ln>
            <a:noFill/>
          </a:ln>
        </p:spPr>
        <p:txBody>
          <a:bodyPr anchorCtr="0" anchor="t" bIns="45700" lIns="91425" spcFirstLastPara="1" rIns="91425" wrap="square" tIns="45700">
            <a:normAutofit/>
          </a:bodyPr>
          <a:lstStyle/>
          <a:p>
            <a:pPr indent="-342900" lvl="0" marL="457200" rtl="0" algn="l">
              <a:lnSpc>
                <a:spcPct val="70000"/>
              </a:lnSpc>
              <a:spcBef>
                <a:spcPts val="1000"/>
              </a:spcBef>
              <a:spcAft>
                <a:spcPts val="0"/>
              </a:spcAft>
              <a:buClr>
                <a:schemeClr val="dk1"/>
              </a:buClr>
              <a:buSzPts val="1800"/>
              <a:buChar char="•"/>
            </a:pPr>
            <a:r>
              <a:rPr lang="en-US" sz="3052"/>
              <a:t>Syntax defines the rules to organize words in a sentence on the basis of the following elements:</a:t>
            </a:r>
            <a:endParaRPr/>
          </a:p>
          <a:p>
            <a:pPr indent="-514350" lvl="0" marL="628650" rtl="0" algn="l">
              <a:lnSpc>
                <a:spcPct val="70000"/>
              </a:lnSpc>
              <a:spcBef>
                <a:spcPts val="1000"/>
              </a:spcBef>
              <a:spcAft>
                <a:spcPts val="0"/>
              </a:spcAft>
              <a:buSzPts val="3052"/>
              <a:buFont typeface="Arial"/>
              <a:buAutoNum type="arabicPeriod"/>
            </a:pPr>
            <a:r>
              <a:rPr b="1" lang="en-US" sz="3052"/>
              <a:t>Constituents</a:t>
            </a:r>
            <a:r>
              <a:rPr lang="en-US" sz="3052"/>
              <a:t> :</a:t>
            </a:r>
            <a:endParaRPr/>
          </a:p>
          <a:p>
            <a:pPr indent="-342900" lvl="0" marL="457200" rtl="0" algn="l">
              <a:lnSpc>
                <a:spcPct val="70000"/>
              </a:lnSpc>
              <a:spcBef>
                <a:spcPts val="1000"/>
              </a:spcBef>
              <a:spcAft>
                <a:spcPts val="0"/>
              </a:spcAft>
              <a:buSzPts val="3052"/>
              <a:buChar char="•"/>
            </a:pPr>
            <a:r>
              <a:rPr lang="en-US" sz="3052"/>
              <a:t>The syntax rules generally involve atomic tokens made up of a group of words. </a:t>
            </a:r>
            <a:endParaRPr sz="3052"/>
          </a:p>
          <a:p>
            <a:pPr indent="-342900" lvl="0" marL="457200" rtl="0" algn="l">
              <a:lnSpc>
                <a:spcPct val="70000"/>
              </a:lnSpc>
              <a:spcBef>
                <a:spcPts val="1000"/>
              </a:spcBef>
              <a:spcAft>
                <a:spcPts val="0"/>
              </a:spcAft>
              <a:buSzPts val="3052"/>
              <a:buChar char="•"/>
            </a:pPr>
            <a:r>
              <a:rPr lang="en-US" sz="3052"/>
              <a:t>They are known as chunks (units at the syntax level).</a:t>
            </a:r>
            <a:endParaRPr sz="3052"/>
          </a:p>
          <a:p>
            <a:pPr indent="-342900" lvl="1" marL="914400" rtl="0" algn="l">
              <a:lnSpc>
                <a:spcPct val="70000"/>
              </a:lnSpc>
              <a:spcBef>
                <a:spcPts val="500"/>
              </a:spcBef>
              <a:spcAft>
                <a:spcPts val="0"/>
              </a:spcAft>
              <a:buSzPts val="1800"/>
              <a:buChar char="•"/>
            </a:pPr>
            <a:r>
              <a:rPr lang="en-US" sz="3237"/>
              <a:t>E.g, the noun phrase consists of groups made up of nouns, determiners, adjectives, conjunctions</a:t>
            </a:r>
            <a:endParaRPr/>
          </a:p>
          <a:p>
            <a:pPr indent="-342900" lvl="1" marL="914400" rtl="0" algn="l">
              <a:lnSpc>
                <a:spcPct val="70000"/>
              </a:lnSpc>
              <a:spcBef>
                <a:spcPts val="500"/>
              </a:spcBef>
              <a:spcAft>
                <a:spcPts val="0"/>
              </a:spcAft>
              <a:buSzPts val="1800"/>
              <a:buChar char="•"/>
            </a:pPr>
            <a:r>
              <a:rPr lang="en-US" sz="3237"/>
              <a:t>Find the elements of the phrase given below:</a:t>
            </a:r>
            <a:endParaRPr/>
          </a:p>
          <a:p>
            <a:pPr indent="-342900" lvl="2" marL="1371600" rtl="0" algn="l">
              <a:lnSpc>
                <a:spcPct val="70000"/>
              </a:lnSpc>
              <a:spcBef>
                <a:spcPts val="500"/>
              </a:spcBef>
              <a:spcAft>
                <a:spcPts val="0"/>
              </a:spcAft>
              <a:buSzPts val="1800"/>
              <a:buChar char="•"/>
            </a:pPr>
            <a:r>
              <a:rPr lang="en-US" sz="3237">
                <a:solidFill>
                  <a:srgbClr val="FF0000"/>
                </a:solidFill>
              </a:rPr>
              <a:t>the big house</a:t>
            </a:r>
            <a:endParaRPr/>
          </a:p>
          <a:p>
            <a:pPr indent="-342900" lvl="2" marL="1371600" rtl="0" algn="l">
              <a:lnSpc>
                <a:spcPct val="70000"/>
              </a:lnSpc>
              <a:spcBef>
                <a:spcPts val="500"/>
              </a:spcBef>
              <a:spcAft>
                <a:spcPts val="0"/>
              </a:spcAft>
              <a:buSzPts val="1800"/>
              <a:buChar char="•"/>
            </a:pPr>
            <a:r>
              <a:rPr lang="en-US" sz="3237">
                <a:solidFill>
                  <a:srgbClr val="FF0000"/>
                </a:solidFill>
              </a:rPr>
              <a:t>a red and large carpet</a:t>
            </a:r>
            <a:endParaRPr sz="1850">
              <a:solidFill>
                <a:srgbClr val="FF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g10bffdfd43a_0_19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Syntax </a:t>
            </a:r>
            <a:endParaRPr/>
          </a:p>
        </p:txBody>
      </p:sp>
      <p:sp>
        <p:nvSpPr>
          <p:cNvPr id="509" name="Google Shape;509;g10bffdfd43a_0_196"/>
          <p:cNvSpPr txBox="1"/>
          <p:nvPr>
            <p:ph idx="1" type="body"/>
          </p:nvPr>
        </p:nvSpPr>
        <p:spPr>
          <a:xfrm>
            <a:off x="838200" y="1825624"/>
            <a:ext cx="10515600" cy="45753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3500"/>
              <a:t>Solution:</a:t>
            </a:r>
            <a:endParaRPr/>
          </a:p>
          <a:p>
            <a:pPr indent="-342900" lvl="1" marL="914400" rtl="0" algn="l">
              <a:lnSpc>
                <a:spcPct val="90000"/>
              </a:lnSpc>
              <a:spcBef>
                <a:spcPts val="500"/>
              </a:spcBef>
              <a:spcAft>
                <a:spcPts val="0"/>
              </a:spcAft>
              <a:buSzPts val="1800"/>
              <a:buChar char="•"/>
            </a:pPr>
            <a:r>
              <a:rPr lang="en-US" sz="3500"/>
              <a:t>the big house  (determiner, adjective, noun)</a:t>
            </a:r>
            <a:endParaRPr/>
          </a:p>
          <a:p>
            <a:pPr indent="-342900" lvl="1" marL="914400" rtl="0" algn="l">
              <a:lnSpc>
                <a:spcPct val="90000"/>
              </a:lnSpc>
              <a:spcBef>
                <a:spcPts val="500"/>
              </a:spcBef>
              <a:spcAft>
                <a:spcPts val="0"/>
              </a:spcAft>
              <a:buSzPts val="1800"/>
              <a:buChar char="•"/>
            </a:pPr>
            <a:r>
              <a:rPr lang="en-US" sz="3500"/>
              <a:t>a red and large carpet (determiner, adjective, conjunction, adjective, noun)</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g10bffdfd43a_0_20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Syntax</a:t>
            </a:r>
            <a:endParaRPr b="1"/>
          </a:p>
        </p:txBody>
      </p:sp>
      <p:sp>
        <p:nvSpPr>
          <p:cNvPr id="515" name="Google Shape;515;g10bffdfd43a_0_201"/>
          <p:cNvSpPr txBox="1"/>
          <p:nvPr>
            <p:ph idx="1" type="body"/>
          </p:nvPr>
        </p:nvSpPr>
        <p:spPr>
          <a:xfrm>
            <a:off x="838200" y="1295400"/>
            <a:ext cx="10515600" cy="4881600"/>
          </a:xfrm>
          <a:prstGeom prst="rect">
            <a:avLst/>
          </a:prstGeom>
          <a:noFill/>
          <a:ln>
            <a:noFill/>
          </a:ln>
        </p:spPr>
        <p:txBody>
          <a:bodyPr anchorCtr="0" anchor="t" bIns="45700" lIns="91425" spcFirstLastPara="1" rIns="91425" wrap="square" tIns="45700">
            <a:normAutofit lnSpcReduction="20000"/>
          </a:bodyPr>
          <a:lstStyle/>
          <a:p>
            <a:pPr indent="-342900" lvl="0" marL="457200" rtl="0" algn="l">
              <a:lnSpc>
                <a:spcPct val="90000"/>
              </a:lnSpc>
              <a:spcBef>
                <a:spcPts val="1000"/>
              </a:spcBef>
              <a:spcAft>
                <a:spcPts val="0"/>
              </a:spcAft>
              <a:buClr>
                <a:schemeClr val="dk1"/>
              </a:buClr>
              <a:buSzPts val="1800"/>
              <a:buChar char="•"/>
            </a:pPr>
            <a:r>
              <a:rPr b="1" lang="en-US" sz="3200"/>
              <a:t>Grammatical relations : </a:t>
            </a:r>
            <a:r>
              <a:rPr lang="en-US" sz="3200"/>
              <a:t>It represent the formalization of the sentence structure as a link between SUBJECTS and OBJECTS es.</a:t>
            </a:r>
            <a:endParaRPr/>
          </a:p>
          <a:p>
            <a:pPr indent="-342900" lvl="1" marL="914400" rtl="0" algn="l">
              <a:lnSpc>
                <a:spcPct val="90000"/>
              </a:lnSpc>
              <a:spcBef>
                <a:spcPts val="500"/>
              </a:spcBef>
              <a:spcAft>
                <a:spcPts val="0"/>
              </a:spcAft>
              <a:buSzPts val="1800"/>
              <a:buChar char="•"/>
            </a:pPr>
            <a:r>
              <a:rPr lang="en-US"/>
              <a:t>[he]/SUBJECT took [the big hammer]/OBJECT</a:t>
            </a:r>
            <a:endParaRPr/>
          </a:p>
          <a:p>
            <a:pPr indent="-342900" lvl="0" marL="457200" rtl="0" algn="l">
              <a:lnSpc>
                <a:spcPct val="90000"/>
              </a:lnSpc>
              <a:spcBef>
                <a:spcPts val="1000"/>
              </a:spcBef>
              <a:spcAft>
                <a:spcPts val="0"/>
              </a:spcAft>
              <a:buSzPts val="1800"/>
              <a:buChar char="•"/>
            </a:pPr>
            <a:r>
              <a:rPr b="1" lang="en-US" sz="3200"/>
              <a:t>Sub Categorizations and Dependency Relations : </a:t>
            </a:r>
            <a:r>
              <a:rPr lang="en-US" sz="3200"/>
              <a:t> they are rules that express constraints between words and phrasal groups</a:t>
            </a:r>
            <a:endParaRPr/>
          </a:p>
          <a:p>
            <a:pPr indent="-342900" lvl="1" marL="914400" rtl="0" algn="l">
              <a:lnSpc>
                <a:spcPct val="90000"/>
              </a:lnSpc>
              <a:spcBef>
                <a:spcPts val="500"/>
              </a:spcBef>
              <a:spcAft>
                <a:spcPts val="0"/>
              </a:spcAft>
              <a:buSzPts val="1800"/>
              <a:buChar char="•"/>
            </a:pPr>
            <a:r>
              <a:rPr lang="en-US"/>
              <a:t>e.g. want can be followed either by a verb infinite form or a noun phrase as object (I want to walk, I want a cake) whereas find can be followed only by a noun phrase (I found a treasure) </a:t>
            </a:r>
            <a:endParaRPr/>
          </a:p>
          <a:p>
            <a:pPr indent="-228600" lvl="1" marL="914400" rtl="0" algn="l">
              <a:lnSpc>
                <a:spcPct val="90000"/>
              </a:lnSpc>
              <a:spcBef>
                <a:spcPts val="500"/>
              </a:spcBef>
              <a:spcAft>
                <a:spcPts val="0"/>
              </a:spcAft>
              <a:buSzPts val="1800"/>
              <a:buNone/>
            </a:pPr>
            <a:r>
              <a:t/>
            </a:r>
            <a:endParaRPr/>
          </a:p>
          <a:p>
            <a:pPr indent="-228600" lvl="0" marL="457200" rtl="0" algn="l">
              <a:lnSpc>
                <a:spcPct val="90000"/>
              </a:lnSpc>
              <a:spcBef>
                <a:spcPts val="1000"/>
              </a:spcBef>
              <a:spcAft>
                <a:spcPts val="0"/>
              </a:spcAft>
              <a:buSzPts val="1800"/>
              <a:buNone/>
            </a:pPr>
            <a:r>
              <a:t/>
            </a:r>
            <a:endParaRPr/>
          </a:p>
          <a:p>
            <a:pPr indent="-228600" lvl="1" marL="914400" rtl="0" algn="l">
              <a:lnSpc>
                <a:spcPct val="90000"/>
              </a:lnSpc>
              <a:spcBef>
                <a:spcPts val="500"/>
              </a:spcBef>
              <a:spcAft>
                <a:spcPts val="0"/>
              </a:spcAft>
              <a:buSzPts val="1800"/>
              <a:buNone/>
            </a:pPr>
            <a:r>
              <a:t/>
            </a:r>
            <a:endParaRPr b="1"/>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g10bffdfd43a_0_20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45454"/>
              <a:buNone/>
            </a:pPr>
            <a:br>
              <a:rPr lang="en-US" sz="3959"/>
            </a:br>
            <a:r>
              <a:rPr b="1" lang="en-US" sz="3959"/>
              <a:t>Constituents and Chunking </a:t>
            </a:r>
            <a:br>
              <a:rPr lang="en-US" sz="3959"/>
            </a:br>
            <a:endParaRPr sz="3959"/>
          </a:p>
        </p:txBody>
      </p:sp>
      <p:sp>
        <p:nvSpPr>
          <p:cNvPr id="521" name="Google Shape;521;g10bffdfd43a_0_206"/>
          <p:cNvSpPr txBox="1"/>
          <p:nvPr>
            <p:ph idx="1" type="body"/>
          </p:nvPr>
        </p:nvSpPr>
        <p:spPr>
          <a:xfrm>
            <a:off x="838200" y="1600200"/>
            <a:ext cx="10515600" cy="4576800"/>
          </a:xfrm>
          <a:prstGeom prst="rect">
            <a:avLst/>
          </a:prstGeom>
          <a:noFill/>
          <a:ln>
            <a:noFill/>
          </a:ln>
        </p:spPr>
        <p:txBody>
          <a:bodyPr anchorCtr="0" anchor="t" bIns="45700" lIns="91425" spcFirstLastPara="1" rIns="91425" wrap="square" tIns="45700">
            <a:normAutofit lnSpcReduction="10000"/>
          </a:bodyPr>
          <a:lstStyle/>
          <a:p>
            <a:pPr indent="0" lvl="0" marL="114300" rtl="0" algn="l">
              <a:lnSpc>
                <a:spcPct val="90000"/>
              </a:lnSpc>
              <a:spcBef>
                <a:spcPts val="1000"/>
              </a:spcBef>
              <a:spcAft>
                <a:spcPts val="0"/>
              </a:spcAft>
              <a:buSzPts val="1800"/>
              <a:buNone/>
            </a:pPr>
            <a:r>
              <a:rPr lang="en-US" sz="3600"/>
              <a:t>One or more words can be grouped together to form a constituent or chunk that has a specific role in a sentence.</a:t>
            </a:r>
            <a:endParaRPr/>
          </a:p>
          <a:p>
            <a:pPr indent="-342900" lvl="0" marL="457200" rtl="0" algn="l">
              <a:lnSpc>
                <a:spcPct val="90000"/>
              </a:lnSpc>
              <a:spcBef>
                <a:spcPts val="1000"/>
              </a:spcBef>
              <a:spcAft>
                <a:spcPts val="0"/>
              </a:spcAft>
              <a:buSzPts val="1800"/>
              <a:buChar char="•"/>
            </a:pPr>
            <a:r>
              <a:rPr lang="en-US" sz="3600"/>
              <a:t>A kind of constituent, e.g. a noun phrase NP, can only appear in given contexts, </a:t>
            </a:r>
            <a:endParaRPr/>
          </a:p>
          <a:p>
            <a:pPr indent="-342900" lvl="1" marL="914400" rtl="0" algn="l">
              <a:lnSpc>
                <a:spcPct val="90000"/>
              </a:lnSpc>
              <a:spcBef>
                <a:spcPts val="500"/>
              </a:spcBef>
              <a:spcAft>
                <a:spcPts val="0"/>
              </a:spcAft>
              <a:buSzPts val="1800"/>
              <a:buChar char="•"/>
            </a:pPr>
            <a:r>
              <a:rPr lang="en-US" sz="3200"/>
              <a:t>e.g. NP before a verb </a:t>
            </a:r>
            <a:endParaRPr/>
          </a:p>
          <a:p>
            <a:pPr indent="-342900" lvl="1" marL="914400" rtl="0" algn="l">
              <a:lnSpc>
                <a:spcPct val="90000"/>
              </a:lnSpc>
              <a:spcBef>
                <a:spcPts val="500"/>
              </a:spcBef>
              <a:spcAft>
                <a:spcPts val="0"/>
              </a:spcAft>
              <a:buSzPts val="1800"/>
              <a:buChar char="•"/>
            </a:pPr>
            <a:r>
              <a:rPr lang="en-US" sz="3200"/>
              <a:t>[the flight from Paris] arrives late  </a:t>
            </a:r>
            <a:endParaRPr/>
          </a:p>
          <a:p>
            <a:pPr indent="-342900" lvl="1" marL="914400" rtl="0" algn="l">
              <a:lnSpc>
                <a:spcPct val="90000"/>
              </a:lnSpc>
              <a:spcBef>
                <a:spcPts val="500"/>
              </a:spcBef>
              <a:spcAft>
                <a:spcPts val="0"/>
              </a:spcAft>
              <a:buSzPts val="1800"/>
              <a:buChar char="•"/>
            </a:pPr>
            <a:r>
              <a:rPr lang="en-US" sz="3200"/>
              <a:t>[Philip’s new car] is parked outside</a:t>
            </a:r>
            <a:endParaRPr/>
          </a:p>
          <a:p>
            <a:pPr indent="-228600" lvl="0" marL="457200" rtl="0" algn="l">
              <a:lnSpc>
                <a:spcPct val="90000"/>
              </a:lnSpc>
              <a:spcBef>
                <a:spcPts val="1000"/>
              </a:spcBef>
              <a:spcAft>
                <a:spcPts val="0"/>
              </a:spcAft>
              <a:buSzPts val="1800"/>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g10bffdfd43a_0_2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45454"/>
              <a:buNone/>
            </a:pPr>
            <a:br>
              <a:rPr lang="en-US" sz="3959"/>
            </a:br>
            <a:r>
              <a:rPr b="1" lang="en-US" sz="3959"/>
              <a:t>Constituents and Chunking </a:t>
            </a:r>
            <a:br>
              <a:rPr lang="en-US" sz="3959"/>
            </a:br>
            <a:endParaRPr sz="3959"/>
          </a:p>
        </p:txBody>
      </p:sp>
      <p:sp>
        <p:nvSpPr>
          <p:cNvPr id="527" name="Google Shape;527;g10bffdfd43a_0_211"/>
          <p:cNvSpPr txBox="1"/>
          <p:nvPr>
            <p:ph idx="1" type="body"/>
          </p:nvPr>
        </p:nvSpPr>
        <p:spPr>
          <a:xfrm>
            <a:off x="838200" y="1600200"/>
            <a:ext cx="10515600" cy="45768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Char char="•"/>
            </a:pPr>
            <a:r>
              <a:rPr lang="en-US" sz="3600"/>
              <a:t> Other kinds of constituents may have more than one admissible structure (preposed, postposed)</a:t>
            </a:r>
            <a:endParaRPr/>
          </a:p>
          <a:p>
            <a:pPr indent="-342900" lvl="1" marL="914400" rtl="0" algn="l">
              <a:lnSpc>
                <a:spcPct val="90000"/>
              </a:lnSpc>
              <a:spcBef>
                <a:spcPts val="500"/>
              </a:spcBef>
              <a:spcAft>
                <a:spcPts val="0"/>
              </a:spcAft>
              <a:buSzPts val="1800"/>
              <a:buChar char="•"/>
            </a:pPr>
            <a:r>
              <a:rPr lang="en-US" sz="3200"/>
              <a:t>[On June 17th] I’ll give the last lecture</a:t>
            </a:r>
            <a:endParaRPr/>
          </a:p>
          <a:p>
            <a:pPr indent="-342900" lvl="1" marL="914400" rtl="0" algn="l">
              <a:lnSpc>
                <a:spcPct val="90000"/>
              </a:lnSpc>
              <a:spcBef>
                <a:spcPts val="500"/>
              </a:spcBef>
              <a:spcAft>
                <a:spcPts val="0"/>
              </a:spcAft>
              <a:buSzPts val="1800"/>
              <a:buChar char="•"/>
            </a:pPr>
            <a:r>
              <a:rPr lang="en-US" sz="3200"/>
              <a:t>I’ll give the last lecture [on June 17th]</a:t>
            </a:r>
            <a:endParaRPr/>
          </a:p>
          <a:p>
            <a:pPr indent="-342900" lvl="0" marL="457200" rtl="0" algn="l">
              <a:lnSpc>
                <a:spcPct val="90000"/>
              </a:lnSpc>
              <a:spcBef>
                <a:spcPts val="1000"/>
              </a:spcBef>
              <a:spcAft>
                <a:spcPts val="0"/>
              </a:spcAft>
              <a:buSzPts val="1800"/>
              <a:buChar char="•"/>
            </a:pPr>
            <a:r>
              <a:rPr lang="en-US" sz="3600"/>
              <a:t>In any case the words composing a chunk are always organized as a unique group</a:t>
            </a:r>
            <a:endParaRPr/>
          </a:p>
          <a:p>
            <a:pPr indent="-342900" lvl="0" marL="457200" rtl="0" algn="l">
              <a:lnSpc>
                <a:spcPct val="90000"/>
              </a:lnSpc>
              <a:spcBef>
                <a:spcPts val="1000"/>
              </a:spcBef>
              <a:spcAft>
                <a:spcPts val="0"/>
              </a:spcAft>
              <a:buSzPts val="1800"/>
              <a:buChar char="•"/>
            </a:pPr>
            <a:r>
              <a:rPr lang="en-US" sz="3600"/>
              <a:t>Chunks can be modeled by Context Free Grammars</a:t>
            </a:r>
            <a:endParaRPr/>
          </a:p>
          <a:p>
            <a:pPr indent="-228600" lvl="0" marL="457200" rtl="0" algn="l">
              <a:lnSpc>
                <a:spcPct val="90000"/>
              </a:lnSpc>
              <a:spcBef>
                <a:spcPts val="1000"/>
              </a:spcBef>
              <a:spcAft>
                <a:spcPts val="0"/>
              </a:spcAft>
              <a:buClr>
                <a:schemeClr val="dk1"/>
              </a:buClr>
              <a:buSzPts val="1800"/>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g10bffdfd43a_0_216"/>
          <p:cNvSpPr txBox="1"/>
          <p:nvPr>
            <p:ph type="title"/>
          </p:nvPr>
        </p:nvSpPr>
        <p:spPr>
          <a:xfrm>
            <a:off x="838200" y="762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Challenges in Syntactic Processing</a:t>
            </a:r>
            <a:endParaRPr b="1"/>
          </a:p>
        </p:txBody>
      </p:sp>
      <p:sp>
        <p:nvSpPr>
          <p:cNvPr id="533" name="Google Shape;533;g10bffdfd43a_0_216"/>
          <p:cNvSpPr txBox="1"/>
          <p:nvPr>
            <p:ph idx="1" type="body"/>
          </p:nvPr>
        </p:nvSpPr>
        <p:spPr>
          <a:xfrm>
            <a:off x="838200" y="1295400"/>
            <a:ext cx="10515600" cy="5410200"/>
          </a:xfrm>
          <a:prstGeom prst="rect">
            <a:avLst/>
          </a:prstGeom>
          <a:noFill/>
          <a:ln>
            <a:noFill/>
          </a:ln>
        </p:spPr>
        <p:txBody>
          <a:bodyPr anchorCtr="0" anchor="t" bIns="45700" lIns="91425" spcFirstLastPara="1" rIns="91425" wrap="square" tIns="45700">
            <a:normAutofit/>
          </a:bodyPr>
          <a:lstStyle/>
          <a:p>
            <a:pPr indent="-342900" lvl="0" marL="457200" rtl="0" algn="l">
              <a:lnSpc>
                <a:spcPct val="60000"/>
              </a:lnSpc>
              <a:spcBef>
                <a:spcPts val="1000"/>
              </a:spcBef>
              <a:spcAft>
                <a:spcPts val="0"/>
              </a:spcAft>
              <a:buSzPts val="1800"/>
              <a:buChar char="•"/>
            </a:pPr>
            <a:r>
              <a:rPr b="1" lang="en-US" sz="3330"/>
              <a:t>Scope :  </a:t>
            </a:r>
            <a:r>
              <a:rPr lang="en-US" sz="3330"/>
              <a:t>Scope ambiguity means what is the reason of influence or scope of a particular word.</a:t>
            </a:r>
            <a:endParaRPr sz="3330"/>
          </a:p>
          <a:p>
            <a:pPr indent="-342900" lvl="2" marL="1371600" rtl="0" algn="l">
              <a:lnSpc>
                <a:spcPct val="60000"/>
              </a:lnSpc>
              <a:spcBef>
                <a:spcPts val="500"/>
              </a:spcBef>
              <a:spcAft>
                <a:spcPts val="0"/>
              </a:spcAft>
              <a:buSzPts val="1800"/>
              <a:buChar char="•"/>
            </a:pPr>
            <a:r>
              <a:rPr i="1" lang="en-US" sz="2590"/>
              <a:t> </a:t>
            </a:r>
            <a:r>
              <a:rPr i="1" lang="en-US" sz="2590">
                <a:solidFill>
                  <a:srgbClr val="FF0000"/>
                </a:solidFill>
              </a:rPr>
              <a:t>No smoking areas will allow Hookas inside</a:t>
            </a:r>
            <a:endParaRPr/>
          </a:p>
          <a:p>
            <a:pPr indent="-342900" lvl="0" marL="457200" rtl="0" algn="l">
              <a:lnSpc>
                <a:spcPct val="70000"/>
              </a:lnSpc>
              <a:spcBef>
                <a:spcPts val="1000"/>
              </a:spcBef>
              <a:spcAft>
                <a:spcPts val="0"/>
              </a:spcAft>
              <a:buClr>
                <a:schemeClr val="dk1"/>
              </a:buClr>
              <a:buSzPts val="1800"/>
              <a:buChar char="•"/>
            </a:pPr>
            <a:r>
              <a:rPr b="1" lang="en-US" sz="3330"/>
              <a:t>Preposition Phrase Attachment: </a:t>
            </a:r>
            <a:r>
              <a:rPr lang="en-US" sz="3330"/>
              <a:t>This ambiguity arises from multiple possibilities of attachment of preposition phrase in the sentence.</a:t>
            </a:r>
            <a:endParaRPr/>
          </a:p>
          <a:p>
            <a:pPr indent="-342900" lvl="2" marL="1371600" rtl="0" algn="l">
              <a:lnSpc>
                <a:spcPct val="60000"/>
              </a:lnSpc>
              <a:spcBef>
                <a:spcPts val="500"/>
              </a:spcBef>
              <a:spcAft>
                <a:spcPts val="0"/>
              </a:spcAft>
              <a:buSzPts val="1800"/>
              <a:buChar char="•"/>
            </a:pPr>
            <a:r>
              <a:rPr lang="en-US" sz="2590"/>
              <a:t>I saw the boy with a telescope</a:t>
            </a:r>
            <a:endParaRPr/>
          </a:p>
          <a:p>
            <a:pPr indent="-342900" lvl="2" marL="1371600" rtl="0" algn="l">
              <a:lnSpc>
                <a:spcPct val="60000"/>
              </a:lnSpc>
              <a:spcBef>
                <a:spcPts val="500"/>
              </a:spcBef>
              <a:spcAft>
                <a:spcPts val="0"/>
              </a:spcAft>
              <a:buSzPts val="1800"/>
              <a:buFont typeface="Calibri"/>
              <a:buNone/>
            </a:pPr>
            <a:r>
              <a:rPr lang="en-US" sz="2590">
                <a:solidFill>
                  <a:srgbClr val="FF0000"/>
                </a:solidFill>
              </a:rPr>
              <a:t>    (who has the </a:t>
            </a:r>
            <a:r>
              <a:rPr i="1" lang="en-US" sz="2590">
                <a:solidFill>
                  <a:srgbClr val="FF0000"/>
                </a:solidFill>
              </a:rPr>
              <a:t>telescope?</a:t>
            </a:r>
            <a:r>
              <a:rPr lang="en-US" sz="2590">
                <a:solidFill>
                  <a:srgbClr val="FF0000"/>
                </a:solidFill>
              </a:rPr>
              <a:t>)</a:t>
            </a:r>
            <a:endParaRPr/>
          </a:p>
          <a:p>
            <a:pPr indent="-342900" lvl="2" marL="1371600" rtl="0" algn="l">
              <a:lnSpc>
                <a:spcPct val="60000"/>
              </a:lnSpc>
              <a:spcBef>
                <a:spcPts val="500"/>
              </a:spcBef>
              <a:spcAft>
                <a:spcPts val="0"/>
              </a:spcAft>
              <a:buSzPts val="1800"/>
              <a:buChar char="•"/>
            </a:pPr>
            <a:r>
              <a:rPr lang="en-US" sz="2590"/>
              <a:t>I saw the mountain with a telescope</a:t>
            </a:r>
            <a:endParaRPr/>
          </a:p>
          <a:p>
            <a:pPr indent="-342900" lvl="2" marL="1371600" rtl="0" algn="l">
              <a:lnSpc>
                <a:spcPct val="60000"/>
              </a:lnSpc>
              <a:spcBef>
                <a:spcPts val="500"/>
              </a:spcBef>
              <a:spcAft>
                <a:spcPts val="0"/>
              </a:spcAft>
              <a:buSzPts val="1800"/>
              <a:buFont typeface="Calibri"/>
              <a:buNone/>
            </a:pPr>
            <a:r>
              <a:rPr lang="en-US" sz="2590">
                <a:solidFill>
                  <a:srgbClr val="FF0000"/>
                </a:solidFill>
              </a:rPr>
              <a:t>   (world knowledge: </a:t>
            </a:r>
            <a:r>
              <a:rPr i="1" lang="en-US" sz="2590">
                <a:solidFill>
                  <a:srgbClr val="FF0000"/>
                </a:solidFill>
              </a:rPr>
              <a:t>mountain </a:t>
            </a:r>
            <a:r>
              <a:rPr lang="en-US" sz="2590">
                <a:solidFill>
                  <a:srgbClr val="FF0000"/>
                </a:solidFill>
              </a:rPr>
              <a:t>cannot be an </a:t>
            </a:r>
            <a:r>
              <a:rPr i="1" lang="en-US" sz="2590">
                <a:solidFill>
                  <a:srgbClr val="FF0000"/>
                </a:solidFill>
              </a:rPr>
              <a:t>instrument of seeing, </a:t>
            </a:r>
            <a:r>
              <a:rPr lang="en-US" sz="2590">
                <a:solidFill>
                  <a:srgbClr val="FF0000"/>
                </a:solidFill>
              </a:rPr>
              <a:t>mountain can be fitted with telescope)</a:t>
            </a:r>
            <a:endParaRPr sz="2590">
              <a:solidFill>
                <a:srgbClr val="FF0000"/>
              </a:solidFill>
            </a:endParaRPr>
          </a:p>
          <a:p>
            <a:pPr indent="-342900" lvl="2" marL="1371600" rtl="0" algn="l">
              <a:lnSpc>
                <a:spcPct val="60000"/>
              </a:lnSpc>
              <a:spcBef>
                <a:spcPts val="500"/>
              </a:spcBef>
              <a:spcAft>
                <a:spcPts val="0"/>
              </a:spcAft>
              <a:buSzPts val="1800"/>
              <a:buChar char="•"/>
            </a:pPr>
            <a:r>
              <a:rPr lang="en-US" sz="2590"/>
              <a:t>I saw the boy with the pony-tail</a:t>
            </a:r>
            <a:endParaRPr/>
          </a:p>
          <a:p>
            <a:pPr indent="-342900" lvl="2" marL="1371600" rtl="0" algn="l">
              <a:lnSpc>
                <a:spcPct val="60000"/>
              </a:lnSpc>
              <a:spcBef>
                <a:spcPts val="500"/>
              </a:spcBef>
              <a:spcAft>
                <a:spcPts val="0"/>
              </a:spcAft>
              <a:buSzPts val="1800"/>
              <a:buFont typeface="Calibri"/>
              <a:buNone/>
            </a:pPr>
            <a:r>
              <a:rPr lang="en-US" sz="2590"/>
              <a:t>   </a:t>
            </a:r>
            <a:r>
              <a:rPr lang="en-US" sz="2590">
                <a:solidFill>
                  <a:srgbClr val="FF0000"/>
                </a:solidFill>
              </a:rPr>
              <a:t>(world knowledge: </a:t>
            </a:r>
            <a:r>
              <a:rPr i="1" lang="en-US" sz="2590">
                <a:solidFill>
                  <a:srgbClr val="FF0000"/>
                </a:solidFill>
              </a:rPr>
              <a:t>pony-tail </a:t>
            </a:r>
            <a:r>
              <a:rPr lang="en-US" sz="2590">
                <a:solidFill>
                  <a:srgbClr val="FF0000"/>
                </a:solidFill>
              </a:rPr>
              <a:t>cannot be an </a:t>
            </a:r>
            <a:r>
              <a:rPr i="1" lang="en-US" sz="2590">
                <a:solidFill>
                  <a:srgbClr val="FF0000"/>
                </a:solidFill>
              </a:rPr>
              <a:t>instrument of seeing</a:t>
            </a:r>
            <a:r>
              <a:rPr lang="en-US" sz="2590">
                <a:solidFill>
                  <a:srgbClr val="FF0000"/>
                </a:solidFill>
              </a:rPr>
              <a:t>)</a:t>
            </a:r>
            <a:endParaRPr/>
          </a:p>
          <a:p>
            <a:pPr indent="-342900" lvl="2" marL="1371600" rtl="0" algn="l">
              <a:lnSpc>
                <a:spcPct val="60000"/>
              </a:lnSpc>
              <a:spcBef>
                <a:spcPts val="500"/>
              </a:spcBef>
              <a:spcAft>
                <a:spcPts val="0"/>
              </a:spcAft>
              <a:buSzPts val="1800"/>
              <a:buFont typeface="Calibri"/>
              <a:buNone/>
            </a:pPr>
            <a:r>
              <a:rPr lang="en-US" sz="2590"/>
              <a:t>Very ubiquitous: newspaper headline “</a:t>
            </a:r>
            <a:r>
              <a:rPr i="1" lang="en-US" sz="2590"/>
              <a:t>20 years later, BMC pays father 20 lakhs for causing son’s death”</a:t>
            </a:r>
            <a:endParaRPr sz="259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g10bffdfd43a_0_2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Exercise :</a:t>
            </a:r>
            <a:endParaRPr b="1"/>
          </a:p>
        </p:txBody>
      </p:sp>
      <p:sp>
        <p:nvSpPr>
          <p:cNvPr id="539" name="Google Shape;539;g10bffdfd43a_0_22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3600"/>
              <a:t>Find out the different meanings that can be there in the given sentence:</a:t>
            </a:r>
            <a:endParaRPr/>
          </a:p>
          <a:p>
            <a:pPr indent="0" lvl="0" marL="114300" rtl="0" algn="l">
              <a:lnSpc>
                <a:spcPct val="90000"/>
              </a:lnSpc>
              <a:spcBef>
                <a:spcPts val="1000"/>
              </a:spcBef>
              <a:spcAft>
                <a:spcPts val="0"/>
              </a:spcAft>
              <a:buSzPts val="1800"/>
              <a:buNone/>
            </a:pPr>
            <a:r>
              <a:t/>
            </a:r>
            <a:endParaRPr/>
          </a:p>
          <a:p>
            <a:pPr indent="0" lvl="0" marL="114300" rtl="0" algn="l">
              <a:lnSpc>
                <a:spcPct val="90000"/>
              </a:lnSpc>
              <a:spcBef>
                <a:spcPts val="1000"/>
              </a:spcBef>
              <a:spcAft>
                <a:spcPts val="0"/>
              </a:spcAft>
              <a:buSzPts val="1800"/>
              <a:buNone/>
            </a:pPr>
            <a:r>
              <a:rPr i="1" lang="en-US" sz="4000"/>
              <a:t>The camera man shot the man with the gun when he was near Tendulkar</a:t>
            </a:r>
            <a:endParaRPr sz="4000"/>
          </a:p>
          <a:p>
            <a:pPr indent="0" lvl="0" marL="114300" rtl="0" algn="l">
              <a:lnSpc>
                <a:spcPct val="90000"/>
              </a:lnSpc>
              <a:spcBef>
                <a:spcPts val="1000"/>
              </a:spcBef>
              <a:spcAft>
                <a:spcPts val="0"/>
              </a:spcAft>
              <a:buSzPts val="1800"/>
              <a:buNone/>
            </a:pPr>
            <a:br>
              <a:rPr lang="en-US"/>
            </a:b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Module 1:Introduction</a:t>
            </a:r>
            <a:endParaRPr b="1"/>
          </a:p>
        </p:txBody>
      </p:sp>
      <p:sp>
        <p:nvSpPr>
          <p:cNvPr id="128" name="Google Shape;128;p7"/>
          <p:cNvSpPr txBox="1"/>
          <p:nvPr>
            <p:ph idx="1" type="body"/>
          </p:nvPr>
        </p:nvSpPr>
        <p:spPr>
          <a:xfrm>
            <a:off x="838200" y="1520575"/>
            <a:ext cx="10515600" cy="465638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3600"/>
              <a:buChar char="•"/>
            </a:pPr>
            <a:r>
              <a:rPr lang="en-US" sz="3600"/>
              <a:t> History of NLP</a:t>
            </a:r>
            <a:endParaRPr/>
          </a:p>
          <a:p>
            <a:pPr indent="-228600" lvl="0" marL="228600" rtl="0" algn="l">
              <a:lnSpc>
                <a:spcPct val="90000"/>
              </a:lnSpc>
              <a:spcBef>
                <a:spcPts val="1000"/>
              </a:spcBef>
              <a:spcAft>
                <a:spcPts val="0"/>
              </a:spcAft>
              <a:buClr>
                <a:schemeClr val="dk1"/>
              </a:buClr>
              <a:buSzPts val="3600"/>
              <a:buChar char="•"/>
            </a:pPr>
            <a:r>
              <a:rPr lang="en-US" sz="3600"/>
              <a:t> Generic NLP system</a:t>
            </a:r>
            <a:endParaRPr/>
          </a:p>
          <a:p>
            <a:pPr indent="-228600" lvl="0" marL="228600" rtl="0" algn="l">
              <a:lnSpc>
                <a:spcPct val="90000"/>
              </a:lnSpc>
              <a:spcBef>
                <a:spcPts val="1000"/>
              </a:spcBef>
              <a:spcAft>
                <a:spcPts val="0"/>
              </a:spcAft>
              <a:buClr>
                <a:schemeClr val="dk1"/>
              </a:buClr>
              <a:buSzPts val="3600"/>
              <a:buChar char="•"/>
            </a:pPr>
            <a:r>
              <a:rPr lang="en-US" sz="3600"/>
              <a:t> Levels of NLP  / Stages in NLP</a:t>
            </a:r>
            <a:endParaRPr/>
          </a:p>
          <a:p>
            <a:pPr indent="-228600" lvl="0" marL="228600" rtl="0" algn="l">
              <a:lnSpc>
                <a:spcPct val="90000"/>
              </a:lnSpc>
              <a:spcBef>
                <a:spcPts val="1000"/>
              </a:spcBef>
              <a:spcAft>
                <a:spcPts val="0"/>
              </a:spcAft>
              <a:buClr>
                <a:schemeClr val="dk1"/>
              </a:buClr>
              <a:buSzPts val="3600"/>
              <a:buChar char="•"/>
            </a:pPr>
            <a:r>
              <a:rPr lang="en-US" sz="3600"/>
              <a:t> Knowledge in Language Processing</a:t>
            </a:r>
            <a:endParaRPr/>
          </a:p>
          <a:p>
            <a:pPr indent="-228600" lvl="0" marL="228600" rtl="0" algn="l">
              <a:lnSpc>
                <a:spcPct val="90000"/>
              </a:lnSpc>
              <a:spcBef>
                <a:spcPts val="1000"/>
              </a:spcBef>
              <a:spcAft>
                <a:spcPts val="0"/>
              </a:spcAft>
              <a:buClr>
                <a:schemeClr val="dk1"/>
              </a:buClr>
              <a:buSzPts val="3600"/>
              <a:buChar char="•"/>
            </a:pPr>
            <a:r>
              <a:rPr lang="en-US" sz="3600"/>
              <a:t> Ambiguity in Natural language </a:t>
            </a:r>
            <a:endParaRPr/>
          </a:p>
          <a:p>
            <a:pPr indent="-228600" lvl="0" marL="228600" rtl="0" algn="l">
              <a:lnSpc>
                <a:spcPct val="90000"/>
              </a:lnSpc>
              <a:spcBef>
                <a:spcPts val="1000"/>
              </a:spcBef>
              <a:spcAft>
                <a:spcPts val="0"/>
              </a:spcAft>
              <a:buClr>
                <a:schemeClr val="dk1"/>
              </a:buClr>
              <a:buSzPts val="3600"/>
              <a:buChar char="•"/>
            </a:pPr>
            <a:r>
              <a:rPr lang="en-US"/>
              <a:t> </a:t>
            </a:r>
            <a:r>
              <a:rPr lang="en-US" sz="3600"/>
              <a:t>Challenges of NLP </a:t>
            </a:r>
            <a:endParaRPr/>
          </a:p>
          <a:p>
            <a:pPr indent="-228600" lvl="0" marL="228600" rtl="0" algn="l">
              <a:lnSpc>
                <a:spcPct val="90000"/>
              </a:lnSpc>
              <a:spcBef>
                <a:spcPts val="1000"/>
              </a:spcBef>
              <a:spcAft>
                <a:spcPts val="0"/>
              </a:spcAft>
              <a:buClr>
                <a:schemeClr val="dk1"/>
              </a:buClr>
              <a:buSzPts val="3600"/>
              <a:buChar char="•"/>
            </a:pPr>
            <a:r>
              <a:rPr lang="en-US" sz="3600"/>
              <a:t>Applications of NLP </a:t>
            </a:r>
            <a:endParaRPr sz="36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g10bffdfd43a_0_22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Solution:</a:t>
            </a:r>
            <a:endParaRPr b="1"/>
          </a:p>
        </p:txBody>
      </p:sp>
      <p:sp>
        <p:nvSpPr>
          <p:cNvPr id="545" name="Google Shape;545;g10bffdfd43a_0_22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80000"/>
              </a:lnSpc>
              <a:spcBef>
                <a:spcPts val="1000"/>
              </a:spcBef>
              <a:spcAft>
                <a:spcPts val="0"/>
              </a:spcAft>
              <a:buClr>
                <a:schemeClr val="dk1"/>
              </a:buClr>
              <a:buSzPts val="1800"/>
              <a:buChar char="•"/>
            </a:pPr>
            <a:r>
              <a:rPr lang="en-US" sz="3700"/>
              <a:t>Shot : </a:t>
            </a:r>
            <a:endParaRPr sz="3700"/>
          </a:p>
          <a:p>
            <a:pPr indent="0" lvl="0" marL="114300" rtl="0" algn="l">
              <a:lnSpc>
                <a:spcPct val="80000"/>
              </a:lnSpc>
              <a:spcBef>
                <a:spcPts val="1000"/>
              </a:spcBef>
              <a:spcAft>
                <a:spcPts val="0"/>
              </a:spcAft>
              <a:buSzPts val="1800"/>
              <a:buNone/>
            </a:pPr>
            <a:r>
              <a:rPr lang="en-US" sz="3700">
                <a:solidFill>
                  <a:srgbClr val="FF0000"/>
                </a:solidFill>
              </a:rPr>
              <a:t>	2 Meanings : gun shot and camera shot</a:t>
            </a:r>
            <a:endParaRPr/>
          </a:p>
          <a:p>
            <a:pPr indent="-342900" lvl="0" marL="457200" rtl="0" algn="l">
              <a:lnSpc>
                <a:spcPct val="80000"/>
              </a:lnSpc>
              <a:spcBef>
                <a:spcPts val="1000"/>
              </a:spcBef>
              <a:spcAft>
                <a:spcPts val="0"/>
              </a:spcAft>
              <a:buClr>
                <a:schemeClr val="dk1"/>
              </a:buClr>
              <a:buSzPts val="1800"/>
              <a:buChar char="•"/>
            </a:pPr>
            <a:r>
              <a:rPr lang="en-US" sz="3700"/>
              <a:t>With the gun : </a:t>
            </a:r>
            <a:endParaRPr sz="3700"/>
          </a:p>
          <a:p>
            <a:pPr indent="0" lvl="0" marL="114300" rtl="0" algn="l">
              <a:lnSpc>
                <a:spcPct val="80000"/>
              </a:lnSpc>
              <a:spcBef>
                <a:spcPts val="1000"/>
              </a:spcBef>
              <a:spcAft>
                <a:spcPts val="0"/>
              </a:spcAft>
              <a:buSzPts val="1800"/>
              <a:buNone/>
            </a:pPr>
            <a:r>
              <a:rPr lang="en-US" sz="3700"/>
              <a:t>	</a:t>
            </a:r>
            <a:r>
              <a:rPr lang="en-US" sz="3700">
                <a:solidFill>
                  <a:srgbClr val="FF0000"/>
                </a:solidFill>
              </a:rPr>
              <a:t>2 attachment :shot / man</a:t>
            </a:r>
            <a:endParaRPr/>
          </a:p>
          <a:p>
            <a:pPr indent="-342900" lvl="0" marL="457200" rtl="0" algn="l">
              <a:lnSpc>
                <a:spcPct val="80000"/>
              </a:lnSpc>
              <a:spcBef>
                <a:spcPts val="1000"/>
              </a:spcBef>
              <a:spcAft>
                <a:spcPts val="0"/>
              </a:spcAft>
              <a:buClr>
                <a:schemeClr val="dk1"/>
              </a:buClr>
              <a:buSzPts val="1800"/>
              <a:buChar char="•"/>
            </a:pPr>
            <a:r>
              <a:rPr lang="en-US" sz="3700"/>
              <a:t>When he was near Tendulkar :</a:t>
            </a:r>
            <a:endParaRPr/>
          </a:p>
          <a:p>
            <a:pPr indent="0" lvl="0" marL="114300" rtl="0" algn="l">
              <a:lnSpc>
                <a:spcPct val="80000"/>
              </a:lnSpc>
              <a:spcBef>
                <a:spcPts val="1000"/>
              </a:spcBef>
              <a:spcAft>
                <a:spcPts val="0"/>
              </a:spcAft>
              <a:buSzPts val="1800"/>
              <a:buNone/>
            </a:pPr>
            <a:r>
              <a:rPr lang="en-US" sz="3700"/>
              <a:t>	</a:t>
            </a:r>
            <a:r>
              <a:rPr lang="en-US" sz="3700">
                <a:solidFill>
                  <a:srgbClr val="FF0000"/>
                </a:solidFill>
              </a:rPr>
              <a:t>he ? 	cameraman / man</a:t>
            </a:r>
            <a:endParaRPr/>
          </a:p>
          <a:p>
            <a:pPr indent="0" lvl="0" marL="114300" rtl="0" algn="l">
              <a:lnSpc>
                <a:spcPct val="80000"/>
              </a:lnSpc>
              <a:spcBef>
                <a:spcPts val="1000"/>
              </a:spcBef>
              <a:spcAft>
                <a:spcPts val="0"/>
              </a:spcAft>
              <a:buSzPts val="1800"/>
              <a:buNone/>
            </a:pPr>
            <a:br>
              <a:rPr lang="en-US" sz="2590"/>
            </a:br>
            <a:endParaRPr sz="259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g10bffdfd43a_0_30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4800"/>
              <a:t>Semantic Analysis</a:t>
            </a:r>
            <a:endParaRPr sz="4800"/>
          </a:p>
        </p:txBody>
      </p:sp>
      <p:sp>
        <p:nvSpPr>
          <p:cNvPr id="551" name="Google Shape;551;g10bffdfd43a_0_306"/>
          <p:cNvSpPr txBox="1"/>
          <p:nvPr>
            <p:ph idx="1" type="body"/>
          </p:nvPr>
        </p:nvSpPr>
        <p:spPr>
          <a:xfrm>
            <a:off x="457200" y="1825625"/>
            <a:ext cx="113538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3600"/>
              <a:t>The purpose of semantic analysis is to draw exact meaning from the text.</a:t>
            </a:r>
            <a:endParaRPr/>
          </a:p>
          <a:p>
            <a:pPr indent="-342900" lvl="0" marL="457200" rtl="0" algn="l">
              <a:lnSpc>
                <a:spcPct val="90000"/>
              </a:lnSpc>
              <a:spcBef>
                <a:spcPts val="1000"/>
              </a:spcBef>
              <a:spcAft>
                <a:spcPts val="0"/>
              </a:spcAft>
              <a:buClr>
                <a:schemeClr val="dk1"/>
              </a:buClr>
              <a:buSzPts val="1800"/>
              <a:buChar char="•"/>
            </a:pPr>
            <a:r>
              <a:rPr lang="en-US" sz="3600"/>
              <a:t>Semantic Analysis can be divided into the following two parts. </a:t>
            </a:r>
            <a:endParaRPr/>
          </a:p>
          <a:p>
            <a:pPr indent="-457200" lvl="1" marL="1028700" rtl="0" algn="l">
              <a:lnSpc>
                <a:spcPct val="90000"/>
              </a:lnSpc>
              <a:spcBef>
                <a:spcPts val="500"/>
              </a:spcBef>
              <a:spcAft>
                <a:spcPts val="0"/>
              </a:spcAft>
              <a:buSzPts val="3200"/>
              <a:buFont typeface="Arial"/>
              <a:buAutoNum type="arabicPeriod"/>
            </a:pPr>
            <a:r>
              <a:rPr lang="en-US" sz="3200"/>
              <a:t>Lexical Semantics :  study of the meaning of individual words. </a:t>
            </a:r>
            <a:endParaRPr/>
          </a:p>
          <a:p>
            <a:pPr indent="-457200" lvl="1" marL="1028700" rtl="0" algn="l">
              <a:lnSpc>
                <a:spcPct val="90000"/>
              </a:lnSpc>
              <a:spcBef>
                <a:spcPts val="500"/>
              </a:spcBef>
              <a:spcAft>
                <a:spcPts val="0"/>
              </a:spcAft>
              <a:buSzPts val="3200"/>
              <a:buFont typeface="Arial"/>
              <a:buAutoNum type="arabicPeriod"/>
            </a:pPr>
            <a:r>
              <a:rPr lang="en-US" sz="3200"/>
              <a:t>The second part  focuses on larger chunks.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g10bffdfd43a_0_3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Important Elements of Semantic Analysis</a:t>
            </a:r>
            <a:endParaRPr/>
          </a:p>
        </p:txBody>
      </p:sp>
      <p:sp>
        <p:nvSpPr>
          <p:cNvPr id="557" name="Google Shape;557;g10bffdfd43a_0_311"/>
          <p:cNvSpPr txBox="1"/>
          <p:nvPr>
            <p:ph idx="1" type="body"/>
          </p:nvPr>
        </p:nvSpPr>
        <p:spPr>
          <a:xfrm>
            <a:off x="838200" y="1524000"/>
            <a:ext cx="10287000" cy="49530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Clr>
                <a:schemeClr val="dk1"/>
              </a:buClr>
              <a:buSzPts val="1800"/>
              <a:buChar char="•"/>
            </a:pPr>
            <a:r>
              <a:rPr b="1" lang="en-US" sz="3600"/>
              <a:t>Hyponymy: </a:t>
            </a:r>
            <a:endParaRPr sz="3600"/>
          </a:p>
          <a:p>
            <a:pPr indent="-342900" lvl="0" marL="457200" rtl="0" algn="l">
              <a:lnSpc>
                <a:spcPct val="90000"/>
              </a:lnSpc>
              <a:spcBef>
                <a:spcPts val="1000"/>
              </a:spcBef>
              <a:spcAft>
                <a:spcPts val="0"/>
              </a:spcAft>
              <a:buClr>
                <a:schemeClr val="dk1"/>
              </a:buClr>
              <a:buSzPts val="1800"/>
              <a:buChar char="•"/>
            </a:pPr>
            <a:r>
              <a:rPr lang="en-US" sz="3600"/>
              <a:t>It may be defined as the relationship between a generic term and instances of that generic term. </a:t>
            </a:r>
            <a:endParaRPr/>
          </a:p>
          <a:p>
            <a:pPr indent="-342900" lvl="0" marL="457200" rtl="0" algn="l">
              <a:lnSpc>
                <a:spcPct val="90000"/>
              </a:lnSpc>
              <a:spcBef>
                <a:spcPts val="1000"/>
              </a:spcBef>
              <a:spcAft>
                <a:spcPts val="0"/>
              </a:spcAft>
              <a:buClr>
                <a:schemeClr val="dk1"/>
              </a:buClr>
              <a:buSzPts val="1800"/>
              <a:buChar char="•"/>
            </a:pPr>
            <a:r>
              <a:rPr lang="en-US" sz="3600"/>
              <a:t>The generic term is called hypernym and its instances are hyponyms. </a:t>
            </a:r>
            <a:endParaRPr/>
          </a:p>
          <a:p>
            <a:pPr indent="-342900" lvl="0" marL="457200" rtl="0" algn="l">
              <a:lnSpc>
                <a:spcPct val="90000"/>
              </a:lnSpc>
              <a:spcBef>
                <a:spcPts val="1000"/>
              </a:spcBef>
              <a:spcAft>
                <a:spcPts val="0"/>
              </a:spcAft>
              <a:buClr>
                <a:schemeClr val="dk1"/>
              </a:buClr>
              <a:buSzPts val="1800"/>
              <a:buChar char="•"/>
            </a:pPr>
            <a:r>
              <a:rPr lang="en-US" sz="3600"/>
              <a:t>For example, </a:t>
            </a:r>
            <a:endParaRPr/>
          </a:p>
          <a:p>
            <a:pPr indent="-342900" lvl="1" marL="914400" rtl="0" algn="l">
              <a:lnSpc>
                <a:spcPct val="90000"/>
              </a:lnSpc>
              <a:spcBef>
                <a:spcPts val="500"/>
              </a:spcBef>
              <a:spcAft>
                <a:spcPts val="0"/>
              </a:spcAft>
              <a:buSzPts val="1800"/>
              <a:buChar char="•"/>
            </a:pPr>
            <a:r>
              <a:rPr lang="en-US" sz="3200"/>
              <a:t>Hypernym : color </a:t>
            </a:r>
            <a:endParaRPr/>
          </a:p>
          <a:p>
            <a:pPr indent="-342900" lvl="1" marL="914400" rtl="0" algn="l">
              <a:lnSpc>
                <a:spcPct val="90000"/>
              </a:lnSpc>
              <a:spcBef>
                <a:spcPts val="500"/>
              </a:spcBef>
              <a:spcAft>
                <a:spcPts val="0"/>
              </a:spcAft>
              <a:buSzPts val="1800"/>
              <a:buChar char="•"/>
            </a:pPr>
            <a:r>
              <a:rPr lang="en-US" sz="3200"/>
              <a:t>Hyponyms : blue, yellow, red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g10bffdfd43a_0_3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Important Elements of Semantic Analysis</a:t>
            </a:r>
            <a:endParaRPr/>
          </a:p>
        </p:txBody>
      </p:sp>
      <p:sp>
        <p:nvSpPr>
          <p:cNvPr id="563" name="Google Shape;563;g10bffdfd43a_0_316"/>
          <p:cNvSpPr txBox="1"/>
          <p:nvPr>
            <p:ph idx="1" type="body"/>
          </p:nvPr>
        </p:nvSpPr>
        <p:spPr>
          <a:xfrm>
            <a:off x="838200" y="1524000"/>
            <a:ext cx="10287000" cy="49530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Clr>
                <a:schemeClr val="dk1"/>
              </a:buClr>
              <a:buSzPts val="1800"/>
              <a:buChar char="•"/>
            </a:pPr>
            <a:r>
              <a:rPr b="1" lang="en-US" sz="3600"/>
              <a:t>Homonymy: </a:t>
            </a:r>
            <a:endParaRPr sz="3600"/>
          </a:p>
          <a:p>
            <a:pPr indent="-342900" lvl="0" marL="457200" rtl="0" algn="l">
              <a:lnSpc>
                <a:spcPct val="90000"/>
              </a:lnSpc>
              <a:spcBef>
                <a:spcPts val="1000"/>
              </a:spcBef>
              <a:spcAft>
                <a:spcPts val="0"/>
              </a:spcAft>
              <a:buClr>
                <a:schemeClr val="dk1"/>
              </a:buClr>
              <a:buSzPts val="1800"/>
              <a:buChar char="•"/>
            </a:pPr>
            <a:r>
              <a:rPr lang="en-US" sz="3600"/>
              <a:t>It may be defined as the words having the same spelling or same form but having different and unrelated meaning. </a:t>
            </a:r>
            <a:endParaRPr/>
          </a:p>
          <a:p>
            <a:pPr indent="-342900" lvl="0" marL="457200" rtl="0" algn="l">
              <a:lnSpc>
                <a:spcPct val="90000"/>
              </a:lnSpc>
              <a:spcBef>
                <a:spcPts val="1000"/>
              </a:spcBef>
              <a:spcAft>
                <a:spcPts val="0"/>
              </a:spcAft>
              <a:buClr>
                <a:schemeClr val="dk1"/>
              </a:buClr>
              <a:buSzPts val="1800"/>
              <a:buChar char="•"/>
            </a:pPr>
            <a:r>
              <a:rPr lang="en-US" sz="3600"/>
              <a:t>For example, </a:t>
            </a:r>
            <a:endParaRPr/>
          </a:p>
          <a:p>
            <a:pPr indent="-342900" lvl="1" marL="914400" rtl="0" algn="l">
              <a:lnSpc>
                <a:spcPct val="90000"/>
              </a:lnSpc>
              <a:spcBef>
                <a:spcPts val="500"/>
              </a:spcBef>
              <a:spcAft>
                <a:spcPts val="0"/>
              </a:spcAft>
              <a:buSzPts val="1800"/>
              <a:buChar char="•"/>
            </a:pPr>
            <a:r>
              <a:rPr lang="en-US" sz="3200"/>
              <a:t>Homonymy : Bat </a:t>
            </a:r>
            <a:endParaRPr/>
          </a:p>
          <a:p>
            <a:pPr indent="-342900" lvl="1" marL="914400" rtl="0" algn="l">
              <a:lnSpc>
                <a:spcPct val="90000"/>
              </a:lnSpc>
              <a:spcBef>
                <a:spcPts val="500"/>
              </a:spcBef>
              <a:spcAft>
                <a:spcPts val="0"/>
              </a:spcAft>
              <a:buSzPts val="1800"/>
              <a:buChar char="•"/>
            </a:pPr>
            <a:r>
              <a:rPr lang="en-US" sz="3200"/>
              <a:t>Meaning : cricket-bat, bird-bat</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g10bffdfd43a_0_3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Important Elements of Semantic Analysis</a:t>
            </a:r>
            <a:endParaRPr/>
          </a:p>
        </p:txBody>
      </p:sp>
      <p:sp>
        <p:nvSpPr>
          <p:cNvPr id="569" name="Google Shape;569;g10bffdfd43a_0_321"/>
          <p:cNvSpPr txBox="1"/>
          <p:nvPr>
            <p:ph idx="1" type="body"/>
          </p:nvPr>
        </p:nvSpPr>
        <p:spPr>
          <a:xfrm>
            <a:off x="838200" y="1524000"/>
            <a:ext cx="10287000" cy="4953000"/>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Clr>
                <a:schemeClr val="dk1"/>
              </a:buClr>
              <a:buSzPts val="1800"/>
              <a:buChar char="•"/>
            </a:pPr>
            <a:r>
              <a:rPr b="1" lang="en-US" sz="3600"/>
              <a:t>Polysemy : </a:t>
            </a:r>
            <a:endParaRPr sz="3600"/>
          </a:p>
          <a:p>
            <a:pPr indent="-342900" lvl="0" marL="457200" rtl="0" algn="l">
              <a:lnSpc>
                <a:spcPct val="90000"/>
              </a:lnSpc>
              <a:spcBef>
                <a:spcPts val="1000"/>
              </a:spcBef>
              <a:spcAft>
                <a:spcPts val="0"/>
              </a:spcAft>
              <a:buClr>
                <a:schemeClr val="dk1"/>
              </a:buClr>
              <a:buSzPts val="1800"/>
              <a:buChar char="•"/>
            </a:pPr>
            <a:r>
              <a:rPr lang="en-US" sz="3600"/>
              <a:t>It is a word or phrase with different but related sense. </a:t>
            </a:r>
            <a:endParaRPr/>
          </a:p>
          <a:p>
            <a:pPr indent="-342900" lvl="0" marL="457200" rtl="0" algn="l">
              <a:lnSpc>
                <a:spcPct val="90000"/>
              </a:lnSpc>
              <a:spcBef>
                <a:spcPts val="1000"/>
              </a:spcBef>
              <a:spcAft>
                <a:spcPts val="0"/>
              </a:spcAft>
              <a:buClr>
                <a:schemeClr val="dk1"/>
              </a:buClr>
              <a:buSzPts val="1800"/>
              <a:buChar char="•"/>
            </a:pPr>
            <a:r>
              <a:rPr lang="en-US" sz="3600"/>
              <a:t>Same spelling with different and related meaning.</a:t>
            </a:r>
            <a:endParaRPr/>
          </a:p>
          <a:p>
            <a:pPr indent="-342900" lvl="0" marL="457200" rtl="0" algn="l">
              <a:lnSpc>
                <a:spcPct val="90000"/>
              </a:lnSpc>
              <a:spcBef>
                <a:spcPts val="1000"/>
              </a:spcBef>
              <a:spcAft>
                <a:spcPts val="0"/>
              </a:spcAft>
              <a:buClr>
                <a:schemeClr val="dk1"/>
              </a:buClr>
              <a:buSzPts val="1800"/>
              <a:buChar char="•"/>
            </a:pPr>
            <a:r>
              <a:rPr lang="en-US" sz="3600"/>
              <a:t>For example, man</a:t>
            </a:r>
            <a:endParaRPr/>
          </a:p>
          <a:p>
            <a:pPr indent="-457200" lvl="1" marL="1028700" rtl="0" algn="l">
              <a:lnSpc>
                <a:spcPct val="90000"/>
              </a:lnSpc>
              <a:spcBef>
                <a:spcPts val="500"/>
              </a:spcBef>
              <a:spcAft>
                <a:spcPts val="0"/>
              </a:spcAft>
              <a:buSzPts val="3200"/>
              <a:buFont typeface="Arial"/>
              <a:buAutoNum type="arabicPeriod"/>
            </a:pPr>
            <a:r>
              <a:rPr lang="en-US" sz="3200"/>
              <a:t>The human species (i.e., man vs. other organisms)</a:t>
            </a:r>
            <a:endParaRPr/>
          </a:p>
          <a:p>
            <a:pPr indent="-457200" lvl="1" marL="1028700" rtl="0" algn="l">
              <a:lnSpc>
                <a:spcPct val="90000"/>
              </a:lnSpc>
              <a:spcBef>
                <a:spcPts val="500"/>
              </a:spcBef>
              <a:spcAft>
                <a:spcPts val="0"/>
              </a:spcAft>
              <a:buSzPts val="3200"/>
              <a:buFont typeface="Arial"/>
              <a:buAutoNum type="arabicPeriod"/>
            </a:pPr>
            <a:r>
              <a:rPr lang="en-US" sz="3200"/>
              <a:t>Males of the human species (i.e., man vs. woman)</a:t>
            </a:r>
            <a:endParaRPr/>
          </a:p>
          <a:p>
            <a:pPr indent="-457200" lvl="1" marL="1028700" rtl="0" algn="l">
              <a:lnSpc>
                <a:spcPct val="90000"/>
              </a:lnSpc>
              <a:spcBef>
                <a:spcPts val="500"/>
              </a:spcBef>
              <a:spcAft>
                <a:spcPts val="0"/>
              </a:spcAft>
              <a:buSzPts val="3200"/>
              <a:buFont typeface="Arial"/>
              <a:buAutoNum type="arabicPeriod"/>
            </a:pPr>
            <a:r>
              <a:rPr lang="en-US" sz="3200"/>
              <a:t>Adult males of the human species (i.e., man vs. boy)</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g10bffdfd43a_0_32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Difference b/w Polysemy and Homonymy</a:t>
            </a:r>
            <a:endParaRPr/>
          </a:p>
        </p:txBody>
      </p:sp>
      <p:sp>
        <p:nvSpPr>
          <p:cNvPr id="575" name="Google Shape;575;g10bffdfd43a_0_32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b="1" lang="en-US" sz="3600"/>
              <a:t>Polysemy : </a:t>
            </a:r>
            <a:r>
              <a:rPr lang="en-US" sz="3600"/>
              <a:t>Words are related </a:t>
            </a:r>
            <a:endParaRPr/>
          </a:p>
          <a:p>
            <a:pPr indent="-342900" lvl="0" marL="457200" rtl="0" algn="l">
              <a:lnSpc>
                <a:spcPct val="90000"/>
              </a:lnSpc>
              <a:spcBef>
                <a:spcPts val="1000"/>
              </a:spcBef>
              <a:spcAft>
                <a:spcPts val="0"/>
              </a:spcAft>
              <a:buClr>
                <a:schemeClr val="dk1"/>
              </a:buClr>
              <a:buSzPts val="1800"/>
              <a:buChar char="•"/>
            </a:pPr>
            <a:r>
              <a:rPr b="1" lang="en-US" sz="3600"/>
              <a:t>Homonymy : </a:t>
            </a:r>
            <a:r>
              <a:rPr lang="en-US" sz="3600"/>
              <a:t>Words are not related </a:t>
            </a:r>
            <a:endParaRPr/>
          </a:p>
          <a:p>
            <a:pPr indent="-228600" lvl="0" marL="457200" rtl="0" algn="l">
              <a:lnSpc>
                <a:spcPct val="90000"/>
              </a:lnSpc>
              <a:spcBef>
                <a:spcPts val="1000"/>
              </a:spcBef>
              <a:spcAft>
                <a:spcPts val="0"/>
              </a:spcAft>
              <a:buClr>
                <a:schemeClr val="dk1"/>
              </a:buClr>
              <a:buSzPts val="1800"/>
              <a:buNone/>
            </a:pPr>
            <a:r>
              <a:t/>
            </a:r>
            <a:endParaRPr b="1"/>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g10bffdfd43a_0_3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Synonymy</a:t>
            </a:r>
            <a:endParaRPr/>
          </a:p>
        </p:txBody>
      </p:sp>
      <p:sp>
        <p:nvSpPr>
          <p:cNvPr id="581" name="Google Shape;581;g10bffdfd43a_0_33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4000"/>
              <a:t>It is the relation between two lexical items having different forms but expressing the same or a close meaning. </a:t>
            </a:r>
            <a:endParaRPr/>
          </a:p>
          <a:p>
            <a:pPr indent="-342900" lvl="0" marL="457200" rtl="0" algn="l">
              <a:lnSpc>
                <a:spcPct val="90000"/>
              </a:lnSpc>
              <a:spcBef>
                <a:spcPts val="1000"/>
              </a:spcBef>
              <a:spcAft>
                <a:spcPts val="0"/>
              </a:spcAft>
              <a:buClr>
                <a:schemeClr val="dk1"/>
              </a:buClr>
              <a:buSzPts val="1800"/>
              <a:buChar char="•"/>
            </a:pPr>
            <a:r>
              <a:rPr lang="en-US" sz="4000"/>
              <a:t>Examples are ‘author/writer’, ‘fate/destiny’.</a:t>
            </a:r>
            <a:endParaRPr/>
          </a:p>
          <a:p>
            <a:pPr indent="0" lvl="0" marL="114300" rtl="0" algn="l">
              <a:lnSpc>
                <a:spcPct val="90000"/>
              </a:lnSpc>
              <a:spcBef>
                <a:spcPts val="1000"/>
              </a:spcBef>
              <a:spcAft>
                <a:spcPts val="0"/>
              </a:spcAft>
              <a:buSzPts val="1800"/>
              <a:buNone/>
            </a:pPr>
            <a:br>
              <a:rPr lang="en-US"/>
            </a:b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g10bffdfd43a_0_33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Antonymy</a:t>
            </a:r>
            <a:endParaRPr/>
          </a:p>
        </p:txBody>
      </p:sp>
      <p:sp>
        <p:nvSpPr>
          <p:cNvPr id="587" name="Google Shape;587;g10bffdfd43a_0_33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3200"/>
              <a:t>It is the relation between two lexical items having symmetry between their semantic components relative to an axis. </a:t>
            </a:r>
            <a:endParaRPr/>
          </a:p>
          <a:p>
            <a:pPr indent="-342900" lvl="0" marL="457200" rtl="0" algn="l">
              <a:lnSpc>
                <a:spcPct val="90000"/>
              </a:lnSpc>
              <a:spcBef>
                <a:spcPts val="1000"/>
              </a:spcBef>
              <a:spcAft>
                <a:spcPts val="0"/>
              </a:spcAft>
              <a:buClr>
                <a:schemeClr val="dk1"/>
              </a:buClr>
              <a:buSzPts val="1800"/>
              <a:buChar char="•"/>
            </a:pPr>
            <a:r>
              <a:rPr lang="en-US" sz="3200"/>
              <a:t>Scope of antonymy is as follows −</a:t>
            </a:r>
            <a:endParaRPr/>
          </a:p>
          <a:p>
            <a:pPr indent="-342900" lvl="1" marL="914400" rtl="0" algn="l">
              <a:lnSpc>
                <a:spcPct val="90000"/>
              </a:lnSpc>
              <a:spcBef>
                <a:spcPts val="500"/>
              </a:spcBef>
              <a:spcAft>
                <a:spcPts val="0"/>
              </a:spcAft>
              <a:buSzPts val="1800"/>
              <a:buChar char="•"/>
            </a:pPr>
            <a:r>
              <a:rPr lang="en-US" sz="2800"/>
              <a:t>Application of property or not : ‘life/death’, ‘thankful /thankless’</a:t>
            </a:r>
            <a:endParaRPr/>
          </a:p>
          <a:p>
            <a:pPr indent="-342900" lvl="1" marL="914400" rtl="0" algn="l">
              <a:lnSpc>
                <a:spcPct val="90000"/>
              </a:lnSpc>
              <a:spcBef>
                <a:spcPts val="500"/>
              </a:spcBef>
              <a:spcAft>
                <a:spcPts val="0"/>
              </a:spcAft>
              <a:buSzPts val="1800"/>
              <a:buChar char="•"/>
            </a:pPr>
            <a:r>
              <a:rPr lang="en-US" sz="2800"/>
              <a:t>Application of scalable property :  ‘rich/poor’, ‘hot/cold’</a:t>
            </a:r>
            <a:endParaRPr/>
          </a:p>
          <a:p>
            <a:pPr indent="-342900" lvl="1" marL="914400" rtl="0" algn="l">
              <a:lnSpc>
                <a:spcPct val="90000"/>
              </a:lnSpc>
              <a:spcBef>
                <a:spcPts val="500"/>
              </a:spcBef>
              <a:spcAft>
                <a:spcPts val="0"/>
              </a:spcAft>
              <a:buSzPts val="1800"/>
              <a:buChar char="•"/>
            </a:pPr>
            <a:r>
              <a:rPr lang="en-US" sz="2800"/>
              <a:t>Application of a usage : Example is ‘father/son’, ‘moon/sun’.</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g10bffdfd43a_0_34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Meaning Representation</a:t>
            </a:r>
            <a:endParaRPr/>
          </a:p>
        </p:txBody>
      </p:sp>
      <p:sp>
        <p:nvSpPr>
          <p:cNvPr id="593" name="Google Shape;593;g10bffdfd43a_0_34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4000"/>
              <a:t>Semantic analysis creates a representation of the meaning of a sentence. </a:t>
            </a:r>
            <a:endParaRPr/>
          </a:p>
          <a:p>
            <a:pPr indent="0" lvl="0" marL="114300" rtl="0" algn="l">
              <a:lnSpc>
                <a:spcPct val="90000"/>
              </a:lnSpc>
              <a:spcBef>
                <a:spcPts val="1000"/>
              </a:spcBef>
              <a:spcAft>
                <a:spcPts val="0"/>
              </a:spcAft>
              <a:buSzPts val="1800"/>
              <a:buNone/>
            </a:pPr>
            <a:br>
              <a:rPr lang="en-US"/>
            </a:b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g10bffdfd43a_0_34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Building Blocks of Semantic System</a:t>
            </a:r>
            <a:endParaRPr/>
          </a:p>
        </p:txBody>
      </p:sp>
      <p:sp>
        <p:nvSpPr>
          <p:cNvPr id="599" name="Google Shape;599;g10bffdfd43a_0_34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3600"/>
              <a:t>In meaning representation, the  building blocks that play an important role are :</a:t>
            </a:r>
            <a:endParaRPr/>
          </a:p>
          <a:p>
            <a:pPr indent="-228600" lvl="0" marL="457200" rtl="0" algn="l">
              <a:lnSpc>
                <a:spcPct val="90000"/>
              </a:lnSpc>
              <a:spcBef>
                <a:spcPts val="1000"/>
              </a:spcBef>
              <a:spcAft>
                <a:spcPts val="0"/>
              </a:spcAft>
              <a:buClr>
                <a:schemeClr val="dk1"/>
              </a:buClr>
              <a:buSzPts val="1800"/>
              <a:buNone/>
            </a:pPr>
            <a:r>
              <a:t/>
            </a:r>
            <a:endParaRPr b="1" sz="3600"/>
          </a:p>
          <a:p>
            <a:pPr indent="-342900" lvl="0" marL="457200" rtl="0" algn="l">
              <a:lnSpc>
                <a:spcPct val="90000"/>
              </a:lnSpc>
              <a:spcBef>
                <a:spcPts val="1000"/>
              </a:spcBef>
              <a:spcAft>
                <a:spcPts val="0"/>
              </a:spcAft>
              <a:buClr>
                <a:schemeClr val="dk1"/>
              </a:buClr>
              <a:buSzPts val="1800"/>
              <a:buChar char="•"/>
            </a:pPr>
            <a:r>
              <a:rPr b="1" lang="en-US" sz="3600"/>
              <a:t>Entities :</a:t>
            </a:r>
            <a:r>
              <a:rPr lang="en-US" sz="3600"/>
              <a:t> It represents the individual such as a particular person, location etc. </a:t>
            </a:r>
            <a:endParaRPr/>
          </a:p>
          <a:p>
            <a:pPr indent="-342900" lvl="0" marL="457200" rtl="0" algn="l">
              <a:lnSpc>
                <a:spcPct val="90000"/>
              </a:lnSpc>
              <a:spcBef>
                <a:spcPts val="1000"/>
              </a:spcBef>
              <a:spcAft>
                <a:spcPts val="0"/>
              </a:spcAft>
              <a:buClr>
                <a:schemeClr val="dk1"/>
              </a:buClr>
              <a:buSzPts val="1800"/>
              <a:buChar char="•"/>
            </a:pPr>
            <a:r>
              <a:rPr lang="en-US" sz="3600"/>
              <a:t>E.g. Haryana, India, Ram, etc.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What is NLP?</a:t>
            </a:r>
            <a:endParaRPr b="1"/>
          </a:p>
        </p:txBody>
      </p:sp>
      <p:sp>
        <p:nvSpPr>
          <p:cNvPr id="134" name="Google Shape;134;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Natural Language Processing (NLP) is a </a:t>
            </a:r>
            <a:r>
              <a:rPr b="1" lang="en-US"/>
              <a:t>branch of AI </a:t>
            </a:r>
            <a:r>
              <a:rPr lang="en-US"/>
              <a:t>that deals with the interaction between computers and humans using the natural language. </a:t>
            </a:r>
            <a:endParaRPr/>
          </a:p>
          <a:p>
            <a:pPr indent="-228600" lvl="0" marL="228600" rtl="0" algn="l">
              <a:lnSpc>
                <a:spcPct val="90000"/>
              </a:lnSpc>
              <a:spcBef>
                <a:spcPts val="1000"/>
              </a:spcBef>
              <a:spcAft>
                <a:spcPts val="0"/>
              </a:spcAft>
              <a:buClr>
                <a:schemeClr val="dk1"/>
              </a:buClr>
              <a:buSzPts val="2800"/>
              <a:buChar char="•"/>
            </a:pPr>
            <a:r>
              <a:rPr lang="en-US"/>
              <a:t>Objective of NLP : To read, </a:t>
            </a:r>
            <a:r>
              <a:rPr b="1" lang="en-US"/>
              <a:t>understand and make sense</a:t>
            </a:r>
            <a:r>
              <a:rPr lang="en-US"/>
              <a:t> of the languages we speak. </a:t>
            </a:r>
            <a:endParaRPr/>
          </a:p>
          <a:p>
            <a:pPr indent="-228600" lvl="0" marL="228600" rtl="0" algn="l">
              <a:lnSpc>
                <a:spcPct val="90000"/>
              </a:lnSpc>
              <a:spcBef>
                <a:spcPts val="1000"/>
              </a:spcBef>
              <a:spcAft>
                <a:spcPts val="0"/>
              </a:spcAft>
              <a:buClr>
                <a:schemeClr val="dk1"/>
              </a:buClr>
              <a:buSzPts val="2800"/>
              <a:buChar char="•"/>
            </a:pPr>
            <a:r>
              <a:rPr lang="en-US"/>
              <a:t>Goal : To enable computers  perform useful tasks involving human language like </a:t>
            </a:r>
            <a:endParaRPr/>
          </a:p>
          <a:p>
            <a:pPr indent="-228600" lvl="1" marL="685800" rtl="0" algn="l">
              <a:lnSpc>
                <a:spcPct val="90000"/>
              </a:lnSpc>
              <a:spcBef>
                <a:spcPts val="500"/>
              </a:spcBef>
              <a:spcAft>
                <a:spcPts val="0"/>
              </a:spcAft>
              <a:buClr>
                <a:schemeClr val="dk1"/>
              </a:buClr>
              <a:buSzPts val="2400"/>
              <a:buChar char="•"/>
            </a:pPr>
            <a:r>
              <a:rPr lang="en-US"/>
              <a:t>enabling human-machine communication,</a:t>
            </a:r>
            <a:endParaRPr/>
          </a:p>
          <a:p>
            <a:pPr indent="-228600" lvl="1" marL="685800" rtl="0" algn="l">
              <a:lnSpc>
                <a:spcPct val="90000"/>
              </a:lnSpc>
              <a:spcBef>
                <a:spcPts val="500"/>
              </a:spcBef>
              <a:spcAft>
                <a:spcPts val="0"/>
              </a:spcAft>
              <a:buClr>
                <a:schemeClr val="dk1"/>
              </a:buClr>
              <a:buSzPts val="2400"/>
              <a:buChar char="•"/>
            </a:pPr>
            <a:r>
              <a:rPr lang="en-US"/>
              <a:t>improving human-human communication, or </a:t>
            </a:r>
            <a:endParaRPr/>
          </a:p>
          <a:p>
            <a:pPr indent="-228600" lvl="1" marL="685800" rtl="0" algn="l">
              <a:lnSpc>
                <a:spcPct val="90000"/>
              </a:lnSpc>
              <a:spcBef>
                <a:spcPts val="500"/>
              </a:spcBef>
              <a:spcAft>
                <a:spcPts val="0"/>
              </a:spcAft>
              <a:buClr>
                <a:schemeClr val="dk1"/>
              </a:buClr>
              <a:buSzPts val="2400"/>
              <a:buChar char="•"/>
            </a:pPr>
            <a:r>
              <a:rPr lang="en-US"/>
              <a:t>simply doing useful processing of text or speech.</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g10bffdfd43a_0_35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Building Blocks of Semantic System</a:t>
            </a:r>
            <a:endParaRPr/>
          </a:p>
        </p:txBody>
      </p:sp>
      <p:sp>
        <p:nvSpPr>
          <p:cNvPr id="605" name="Google Shape;605;g10bffdfd43a_0_351"/>
          <p:cNvSpPr txBox="1"/>
          <p:nvPr>
            <p:ph idx="1" type="body"/>
          </p:nvPr>
        </p:nvSpPr>
        <p:spPr>
          <a:xfrm>
            <a:off x="838200" y="1447800"/>
            <a:ext cx="10515600" cy="5105400"/>
          </a:xfrm>
          <a:prstGeom prst="rect">
            <a:avLst/>
          </a:prstGeom>
          <a:noFill/>
          <a:ln>
            <a:noFill/>
          </a:ln>
        </p:spPr>
        <p:txBody>
          <a:bodyPr anchorCtr="0" anchor="t" bIns="45700" lIns="91425" spcFirstLastPara="1" rIns="91425" wrap="square" tIns="45700">
            <a:normAutofit fontScale="70000" lnSpcReduction="20000"/>
          </a:bodyPr>
          <a:lstStyle/>
          <a:p>
            <a:pPr indent="-356616" lvl="0" marL="457200" rtl="0" algn="l">
              <a:lnSpc>
                <a:spcPct val="90000"/>
              </a:lnSpc>
              <a:spcBef>
                <a:spcPts val="1000"/>
              </a:spcBef>
              <a:spcAft>
                <a:spcPts val="0"/>
              </a:spcAft>
              <a:buClr>
                <a:schemeClr val="dk1"/>
              </a:buClr>
              <a:buSzPct val="50526"/>
              <a:buChar char="•"/>
            </a:pPr>
            <a:r>
              <a:rPr b="1" lang="en-US" sz="5700"/>
              <a:t>Concepts : </a:t>
            </a:r>
            <a:r>
              <a:rPr lang="en-US" sz="5700"/>
              <a:t>It represents the general category of the individuals </a:t>
            </a:r>
            <a:endParaRPr/>
          </a:p>
          <a:p>
            <a:pPr indent="-356616" lvl="1" marL="914400" rtl="0" algn="l">
              <a:lnSpc>
                <a:spcPct val="90000"/>
              </a:lnSpc>
              <a:spcBef>
                <a:spcPts val="500"/>
              </a:spcBef>
              <a:spcAft>
                <a:spcPts val="0"/>
              </a:spcAft>
              <a:buSzPct val="56470"/>
              <a:buChar char="•"/>
            </a:pPr>
            <a:r>
              <a:rPr lang="en-US" sz="5100"/>
              <a:t>E.g. person, city, etc.</a:t>
            </a:r>
            <a:endParaRPr/>
          </a:p>
          <a:p>
            <a:pPr indent="0" lvl="1" marL="571500" rtl="0" algn="l">
              <a:lnSpc>
                <a:spcPct val="90000"/>
              </a:lnSpc>
              <a:spcBef>
                <a:spcPts val="500"/>
              </a:spcBef>
              <a:spcAft>
                <a:spcPts val="0"/>
              </a:spcAft>
              <a:buSzPct val="56470"/>
              <a:buNone/>
            </a:pPr>
            <a:r>
              <a:t/>
            </a:r>
            <a:endParaRPr sz="5100"/>
          </a:p>
          <a:p>
            <a:pPr indent="-356616" lvl="0" marL="457200" rtl="0" algn="l">
              <a:lnSpc>
                <a:spcPct val="90000"/>
              </a:lnSpc>
              <a:spcBef>
                <a:spcPts val="1000"/>
              </a:spcBef>
              <a:spcAft>
                <a:spcPts val="0"/>
              </a:spcAft>
              <a:buClr>
                <a:schemeClr val="dk1"/>
              </a:buClr>
              <a:buSzPct val="50526"/>
              <a:buChar char="•"/>
            </a:pPr>
            <a:r>
              <a:rPr b="1" lang="en-US" sz="5700"/>
              <a:t>Relations : </a:t>
            </a:r>
            <a:r>
              <a:rPr lang="en-US" sz="5700"/>
              <a:t>It represents the relationship between entities and concept.</a:t>
            </a:r>
            <a:endParaRPr/>
          </a:p>
          <a:p>
            <a:pPr indent="-356616" lvl="1" marL="914400" rtl="0" algn="l">
              <a:lnSpc>
                <a:spcPct val="90000"/>
              </a:lnSpc>
              <a:spcBef>
                <a:spcPts val="500"/>
              </a:spcBef>
              <a:spcAft>
                <a:spcPts val="0"/>
              </a:spcAft>
              <a:buSzPct val="56470"/>
              <a:buChar char="•"/>
            </a:pPr>
            <a:r>
              <a:rPr lang="en-US" sz="5100"/>
              <a:t>E.g.  Ram is a person.</a:t>
            </a:r>
            <a:endParaRPr/>
          </a:p>
          <a:p>
            <a:pPr indent="0" lvl="1" marL="571500" rtl="0" algn="l">
              <a:lnSpc>
                <a:spcPct val="90000"/>
              </a:lnSpc>
              <a:spcBef>
                <a:spcPts val="500"/>
              </a:spcBef>
              <a:spcAft>
                <a:spcPts val="0"/>
              </a:spcAft>
              <a:buSzPct val="56470"/>
              <a:buNone/>
            </a:pPr>
            <a:r>
              <a:t/>
            </a:r>
            <a:endParaRPr sz="5100"/>
          </a:p>
          <a:p>
            <a:pPr indent="-356616" lvl="0" marL="457200" rtl="0" algn="l">
              <a:lnSpc>
                <a:spcPct val="90000"/>
              </a:lnSpc>
              <a:spcBef>
                <a:spcPts val="1000"/>
              </a:spcBef>
              <a:spcAft>
                <a:spcPts val="0"/>
              </a:spcAft>
              <a:buClr>
                <a:schemeClr val="dk1"/>
              </a:buClr>
              <a:buSzPct val="50526"/>
              <a:buChar char="•"/>
            </a:pPr>
            <a:r>
              <a:rPr b="1" lang="en-US" sz="5700"/>
              <a:t>Predicates : </a:t>
            </a:r>
            <a:r>
              <a:rPr lang="en-US" sz="5700"/>
              <a:t> It represents the verb structures. </a:t>
            </a:r>
            <a:endParaRPr/>
          </a:p>
          <a:p>
            <a:pPr indent="-356616" lvl="1" marL="914400" rtl="0" algn="l">
              <a:lnSpc>
                <a:spcPct val="90000"/>
              </a:lnSpc>
              <a:spcBef>
                <a:spcPts val="500"/>
              </a:spcBef>
              <a:spcAft>
                <a:spcPts val="0"/>
              </a:spcAft>
              <a:buSzPct val="56470"/>
              <a:buChar char="•"/>
            </a:pPr>
            <a:r>
              <a:rPr lang="en-US" sz="5100"/>
              <a:t>E.g.  semantic roles and case grammar</a:t>
            </a:r>
            <a:br>
              <a:rPr lang="en-US" sz="2300"/>
            </a:br>
            <a:br>
              <a:rPr lang="en-US"/>
            </a:b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g10bffdfd43a_0_35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Semantic Role</a:t>
            </a:r>
            <a:endParaRPr b="1"/>
          </a:p>
        </p:txBody>
      </p:sp>
      <p:sp>
        <p:nvSpPr>
          <p:cNvPr id="611" name="Google Shape;611;g10bffdfd43a_0_356"/>
          <p:cNvSpPr txBox="1"/>
          <p:nvPr>
            <p:ph idx="1" type="body"/>
          </p:nvPr>
        </p:nvSpPr>
        <p:spPr>
          <a:xfrm>
            <a:off x="838200" y="1825625"/>
            <a:ext cx="11125200" cy="37371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 </a:t>
            </a:r>
            <a:r>
              <a:rPr lang="en-US" sz="4000"/>
              <a:t>A semantic role is the underlying relationship that a participant has with the main verb in a clause.</a:t>
            </a:r>
            <a:endParaRPr sz="4000"/>
          </a:p>
          <a:p>
            <a:pPr indent="-342900" lvl="0" marL="457200" rtl="0" algn="l">
              <a:lnSpc>
                <a:spcPct val="90000"/>
              </a:lnSpc>
              <a:spcBef>
                <a:spcPts val="1000"/>
              </a:spcBef>
              <a:spcAft>
                <a:spcPts val="0"/>
              </a:spcAft>
              <a:buClr>
                <a:schemeClr val="dk1"/>
              </a:buClr>
              <a:buSzPts val="1800"/>
              <a:buChar char="•"/>
            </a:pPr>
            <a:r>
              <a:rPr lang="en-US" sz="3600"/>
              <a:t>E.g. Ram and Sam are good friends :  				              GoodFriends(Ram,Sam)</a:t>
            </a:r>
            <a:endParaRPr/>
          </a:p>
          <a:p>
            <a:pPr indent="-228600" lvl="0" marL="457200" rtl="0" algn="l">
              <a:lnSpc>
                <a:spcPct val="90000"/>
              </a:lnSpc>
              <a:spcBef>
                <a:spcPts val="1000"/>
              </a:spcBef>
              <a:spcAft>
                <a:spcPts val="0"/>
              </a:spcAft>
              <a:buClr>
                <a:schemeClr val="dk1"/>
              </a:buClr>
              <a:buSzPts val="1800"/>
              <a:buNone/>
            </a:pPr>
            <a:r>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g10bffdfd43a_0_361"/>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Example :</a:t>
            </a:r>
            <a:endParaRPr b="1"/>
          </a:p>
        </p:txBody>
      </p:sp>
      <p:sp>
        <p:nvSpPr>
          <p:cNvPr id="617" name="Google Shape;617;g10bffdfd43a_0_361"/>
          <p:cNvSpPr txBox="1"/>
          <p:nvPr>
            <p:ph idx="1" type="body"/>
          </p:nvPr>
        </p:nvSpPr>
        <p:spPr>
          <a:xfrm>
            <a:off x="838200" y="1371600"/>
            <a:ext cx="10515600" cy="4805400"/>
          </a:xfrm>
          <a:prstGeom prst="rect">
            <a:avLst/>
          </a:prstGeom>
          <a:noFill/>
          <a:ln>
            <a:noFill/>
          </a:ln>
        </p:spPr>
        <p:txBody>
          <a:bodyPr anchorCtr="0" anchor="t" bIns="45700" lIns="91425" spcFirstLastPara="1" rIns="91425" wrap="square" tIns="45700">
            <a:normAutofit lnSpcReduction="20000"/>
          </a:bodyPr>
          <a:lstStyle/>
          <a:p>
            <a:pPr indent="-342900" lvl="3" marL="1828800" rtl="0" algn="l">
              <a:lnSpc>
                <a:spcPct val="90000"/>
              </a:lnSpc>
              <a:spcBef>
                <a:spcPts val="500"/>
              </a:spcBef>
              <a:spcAft>
                <a:spcPts val="0"/>
              </a:spcAft>
              <a:buSzPts val="1800"/>
              <a:buChar char="•"/>
            </a:pPr>
            <a:r>
              <a:rPr lang="en-US" sz="2600"/>
              <a:t>Accompaniment As A Semantic Role</a:t>
            </a:r>
            <a:endParaRPr/>
          </a:p>
          <a:p>
            <a:pPr indent="-342900" lvl="3" marL="1828800" rtl="0" algn="l">
              <a:lnSpc>
                <a:spcPct val="90000"/>
              </a:lnSpc>
              <a:spcBef>
                <a:spcPts val="500"/>
              </a:spcBef>
              <a:spcAft>
                <a:spcPts val="0"/>
              </a:spcAft>
              <a:buSzPts val="1800"/>
              <a:buChar char="•"/>
            </a:pPr>
            <a:r>
              <a:rPr lang="en-US" sz="2600"/>
              <a:t>Agent As A Semantic Role</a:t>
            </a:r>
            <a:endParaRPr/>
          </a:p>
          <a:p>
            <a:pPr indent="-342900" lvl="3" marL="1828800" rtl="0" algn="l">
              <a:lnSpc>
                <a:spcPct val="90000"/>
              </a:lnSpc>
              <a:spcBef>
                <a:spcPts val="500"/>
              </a:spcBef>
              <a:spcAft>
                <a:spcPts val="0"/>
              </a:spcAft>
              <a:buSzPts val="1800"/>
              <a:buChar char="•"/>
            </a:pPr>
            <a:r>
              <a:rPr lang="en-US" sz="2600"/>
              <a:t>Beneficiary As A Semantic Role</a:t>
            </a:r>
            <a:endParaRPr/>
          </a:p>
          <a:p>
            <a:pPr indent="-342900" lvl="3" marL="1828800" rtl="0" algn="l">
              <a:lnSpc>
                <a:spcPct val="90000"/>
              </a:lnSpc>
              <a:spcBef>
                <a:spcPts val="500"/>
              </a:spcBef>
              <a:spcAft>
                <a:spcPts val="0"/>
              </a:spcAft>
              <a:buSzPts val="1800"/>
              <a:buChar char="•"/>
            </a:pPr>
            <a:r>
              <a:rPr lang="en-US" sz="2600"/>
              <a:t>Causer As A Semantic Role</a:t>
            </a:r>
            <a:endParaRPr/>
          </a:p>
          <a:p>
            <a:pPr indent="-342900" lvl="3" marL="1828800" rtl="0" algn="l">
              <a:lnSpc>
                <a:spcPct val="90000"/>
              </a:lnSpc>
              <a:spcBef>
                <a:spcPts val="500"/>
              </a:spcBef>
              <a:spcAft>
                <a:spcPts val="0"/>
              </a:spcAft>
              <a:buSzPts val="1800"/>
              <a:buChar char="•"/>
            </a:pPr>
            <a:r>
              <a:rPr lang="en-US" sz="2600"/>
              <a:t>Counteragent As A Semantic Role</a:t>
            </a:r>
            <a:endParaRPr/>
          </a:p>
          <a:p>
            <a:pPr indent="-342900" lvl="3" marL="1828800" rtl="0" algn="l">
              <a:lnSpc>
                <a:spcPct val="90000"/>
              </a:lnSpc>
              <a:spcBef>
                <a:spcPts val="500"/>
              </a:spcBef>
              <a:spcAft>
                <a:spcPts val="0"/>
              </a:spcAft>
              <a:buSzPts val="1800"/>
              <a:buChar char="•"/>
            </a:pPr>
            <a:r>
              <a:rPr lang="en-US" sz="2600"/>
              <a:t>Dative As A Semantic Role</a:t>
            </a:r>
            <a:endParaRPr/>
          </a:p>
          <a:p>
            <a:pPr indent="-342900" lvl="3" marL="1828800" rtl="0" algn="l">
              <a:lnSpc>
                <a:spcPct val="90000"/>
              </a:lnSpc>
              <a:spcBef>
                <a:spcPts val="500"/>
              </a:spcBef>
              <a:spcAft>
                <a:spcPts val="0"/>
              </a:spcAft>
              <a:buSzPts val="1800"/>
              <a:buChar char="•"/>
            </a:pPr>
            <a:r>
              <a:rPr lang="en-US" sz="2600"/>
              <a:t>Experiencer As A Semantic Role</a:t>
            </a:r>
            <a:endParaRPr/>
          </a:p>
          <a:p>
            <a:pPr indent="-342900" lvl="3" marL="1828800" rtl="0" algn="l">
              <a:lnSpc>
                <a:spcPct val="90000"/>
              </a:lnSpc>
              <a:spcBef>
                <a:spcPts val="500"/>
              </a:spcBef>
              <a:spcAft>
                <a:spcPts val="0"/>
              </a:spcAft>
              <a:buSzPts val="1800"/>
              <a:buChar char="•"/>
            </a:pPr>
            <a:r>
              <a:rPr lang="en-US" sz="2600"/>
              <a:t>Factitive As A Semantic Role</a:t>
            </a:r>
            <a:endParaRPr/>
          </a:p>
          <a:p>
            <a:pPr indent="-342900" lvl="3" marL="1828800" rtl="0" algn="l">
              <a:lnSpc>
                <a:spcPct val="90000"/>
              </a:lnSpc>
              <a:spcBef>
                <a:spcPts val="500"/>
              </a:spcBef>
              <a:spcAft>
                <a:spcPts val="0"/>
              </a:spcAft>
              <a:buSzPts val="1800"/>
              <a:buChar char="•"/>
            </a:pPr>
            <a:r>
              <a:rPr lang="en-US" sz="2600"/>
              <a:t>Force As A Semantic Role</a:t>
            </a:r>
            <a:endParaRPr/>
          </a:p>
          <a:p>
            <a:pPr indent="-342900" lvl="3" marL="1828800" rtl="0" algn="l">
              <a:lnSpc>
                <a:spcPct val="90000"/>
              </a:lnSpc>
              <a:spcBef>
                <a:spcPts val="500"/>
              </a:spcBef>
              <a:spcAft>
                <a:spcPts val="0"/>
              </a:spcAft>
              <a:buSzPts val="1800"/>
              <a:buChar char="•"/>
            </a:pPr>
            <a:r>
              <a:rPr lang="en-US" sz="2600"/>
              <a:t>Goal As A Semantic Role</a:t>
            </a:r>
            <a:endParaRPr/>
          </a:p>
          <a:p>
            <a:pPr indent="-342900" lvl="3" marL="1828800" rtl="0" algn="l">
              <a:lnSpc>
                <a:spcPct val="90000"/>
              </a:lnSpc>
              <a:spcBef>
                <a:spcPts val="500"/>
              </a:spcBef>
              <a:spcAft>
                <a:spcPts val="0"/>
              </a:spcAft>
              <a:buSzPts val="1800"/>
              <a:buChar char="•"/>
            </a:pPr>
            <a:r>
              <a:rPr lang="en-US" sz="2600"/>
              <a:t>Measure As A Semantic Role</a:t>
            </a:r>
            <a:endParaRPr/>
          </a:p>
          <a:p>
            <a:pPr indent="-342900" lvl="3" marL="1828800" rtl="0" algn="l">
              <a:lnSpc>
                <a:spcPct val="90000"/>
              </a:lnSpc>
              <a:spcBef>
                <a:spcPts val="500"/>
              </a:spcBef>
              <a:spcAft>
                <a:spcPts val="0"/>
              </a:spcAft>
              <a:buSzPts val="1800"/>
              <a:buChar char="•"/>
            </a:pPr>
            <a:r>
              <a:rPr lang="en-US" sz="2600"/>
              <a:t>Result</a:t>
            </a:r>
            <a:endParaRPr/>
          </a:p>
          <a:p>
            <a:pPr indent="-228600" lvl="0" marL="457200" rtl="0" algn="l">
              <a:lnSpc>
                <a:spcPct val="90000"/>
              </a:lnSpc>
              <a:spcBef>
                <a:spcPts val="1000"/>
              </a:spcBef>
              <a:spcAft>
                <a:spcPts val="0"/>
              </a:spcAft>
              <a:buClr>
                <a:schemeClr val="dk1"/>
              </a:buClr>
              <a:buSzPts val="1800"/>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g10bffdfd43a_0_36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Semantic Role Labeling</a:t>
            </a:r>
            <a:endParaRPr/>
          </a:p>
        </p:txBody>
      </p:sp>
      <p:sp>
        <p:nvSpPr>
          <p:cNvPr id="623" name="Google Shape;623;g10bffdfd43a_0_36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3600"/>
              <a:t>It is the process that assigns labels to words or phrases in a sentence that indicate their semantic role in the sentence. </a:t>
            </a:r>
            <a:endParaRPr/>
          </a:p>
          <a:p>
            <a:pPr indent="-342900" lvl="0" marL="457200" rtl="0" algn="l">
              <a:lnSpc>
                <a:spcPct val="90000"/>
              </a:lnSpc>
              <a:spcBef>
                <a:spcPts val="1000"/>
              </a:spcBef>
              <a:spcAft>
                <a:spcPts val="0"/>
              </a:spcAft>
              <a:buClr>
                <a:schemeClr val="dk1"/>
              </a:buClr>
              <a:buSzPts val="1800"/>
              <a:buChar char="•"/>
            </a:pPr>
            <a:r>
              <a:rPr lang="en-US" sz="3600"/>
              <a:t>E.g Named Entity Recognition (NER) </a:t>
            </a:r>
            <a:endParaRPr/>
          </a:p>
          <a:p>
            <a:pPr indent="-342900" lvl="1" marL="914400" rtl="0" algn="l">
              <a:lnSpc>
                <a:spcPct val="90000"/>
              </a:lnSpc>
              <a:spcBef>
                <a:spcPts val="500"/>
              </a:spcBef>
              <a:spcAft>
                <a:spcPts val="0"/>
              </a:spcAft>
              <a:buSzPts val="1800"/>
              <a:buChar char="•"/>
            </a:pPr>
            <a:r>
              <a:rPr lang="en-US" sz="3200"/>
              <a:t> The task of NER is to find each mention of a named entity in the text and label its type</a:t>
            </a:r>
            <a:br>
              <a:rPr lang="en-US" sz="3200"/>
            </a:br>
            <a:endParaRPr sz="3200"/>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g10bffdfd43a_0_37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Named Entity Recognition</a:t>
            </a:r>
            <a:endParaRPr/>
          </a:p>
        </p:txBody>
      </p:sp>
      <p:pic>
        <p:nvPicPr>
          <p:cNvPr descr="https://lh4.googleusercontent.com/bWqhwFlbUZp6g6M08Uzn4pP-EDPdDZmLkzTm7KqDoHjP5m-gx2-vaGlaURbn8BjAr4dUHxVju7RoZV4C9vq8HM-mdcbCWklHM4hgZjUOjzVzwM2ubJZgoPuQQnT9psUC0e90RVh9" id="629" name="Google Shape;629;g10bffdfd43a_0_371"/>
          <p:cNvPicPr preferRelativeResize="0"/>
          <p:nvPr/>
        </p:nvPicPr>
        <p:blipFill rotWithShape="1">
          <a:blip r:embed="rId3">
            <a:alphaModFix/>
          </a:blip>
          <a:srcRect b="0" l="0" r="0" t="0"/>
          <a:stretch/>
        </p:blipFill>
        <p:spPr>
          <a:xfrm>
            <a:off x="838200" y="2057400"/>
            <a:ext cx="10787418" cy="266700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g10bffdfd43a_0_37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Meaning Representation</a:t>
            </a:r>
            <a:endParaRPr/>
          </a:p>
        </p:txBody>
      </p:sp>
      <p:sp>
        <p:nvSpPr>
          <p:cNvPr id="635" name="Google Shape;635;g10bffdfd43a_0_37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3600"/>
              <a:t>Meaning representation involves putting together entities, concepts, relations and predicates to describe a situation. </a:t>
            </a:r>
            <a:endParaRPr/>
          </a:p>
          <a:p>
            <a:pPr indent="-342900" lvl="0" marL="457200" rtl="0" algn="l">
              <a:lnSpc>
                <a:spcPct val="90000"/>
              </a:lnSpc>
              <a:spcBef>
                <a:spcPts val="1000"/>
              </a:spcBef>
              <a:spcAft>
                <a:spcPts val="0"/>
              </a:spcAft>
              <a:buClr>
                <a:schemeClr val="dk1"/>
              </a:buClr>
              <a:buSzPts val="1800"/>
              <a:buChar char="•"/>
            </a:pPr>
            <a:r>
              <a:rPr lang="en-US" sz="3600"/>
              <a:t>It also enables the reasoning about the semantic world.</a:t>
            </a:r>
            <a:br>
              <a:rPr lang="en-US"/>
            </a:b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g10bffdfd43a_0_38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Approaches to Meaning Representations</a:t>
            </a:r>
            <a:endParaRPr/>
          </a:p>
        </p:txBody>
      </p:sp>
      <p:sp>
        <p:nvSpPr>
          <p:cNvPr id="641" name="Google Shape;641;g10bffdfd43a_0_38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sz="3200"/>
              <a:t>Semantic analysis uses the following approaches for the representation of meaning : </a:t>
            </a:r>
            <a:endParaRPr/>
          </a:p>
          <a:p>
            <a:pPr indent="-342900" lvl="1" marL="914400" rtl="0" algn="l">
              <a:lnSpc>
                <a:spcPct val="90000"/>
              </a:lnSpc>
              <a:spcBef>
                <a:spcPts val="500"/>
              </a:spcBef>
              <a:spcAft>
                <a:spcPts val="0"/>
              </a:spcAft>
              <a:buSzPts val="1800"/>
              <a:buChar char="•"/>
            </a:pPr>
            <a:r>
              <a:rPr lang="en-US" sz="2800"/>
              <a:t>First order predicate logic (FOPL)</a:t>
            </a:r>
            <a:endParaRPr/>
          </a:p>
          <a:p>
            <a:pPr indent="-342900" lvl="1" marL="914400" rtl="0" algn="l">
              <a:lnSpc>
                <a:spcPct val="90000"/>
              </a:lnSpc>
              <a:spcBef>
                <a:spcPts val="500"/>
              </a:spcBef>
              <a:spcAft>
                <a:spcPts val="0"/>
              </a:spcAft>
              <a:buSzPts val="1800"/>
              <a:buChar char="•"/>
            </a:pPr>
            <a:r>
              <a:rPr lang="en-US" sz="2800"/>
              <a:t>Semantic Nets</a:t>
            </a:r>
            <a:endParaRPr/>
          </a:p>
          <a:p>
            <a:pPr indent="-342900" lvl="1" marL="914400" rtl="0" algn="l">
              <a:lnSpc>
                <a:spcPct val="90000"/>
              </a:lnSpc>
              <a:spcBef>
                <a:spcPts val="500"/>
              </a:spcBef>
              <a:spcAft>
                <a:spcPts val="0"/>
              </a:spcAft>
              <a:buSzPts val="1800"/>
              <a:buChar char="•"/>
            </a:pPr>
            <a:r>
              <a:rPr lang="en-US" sz="2800"/>
              <a:t>Frames</a:t>
            </a:r>
            <a:endParaRPr/>
          </a:p>
          <a:p>
            <a:pPr indent="-342900" lvl="1" marL="914400" rtl="0" algn="l">
              <a:lnSpc>
                <a:spcPct val="90000"/>
              </a:lnSpc>
              <a:spcBef>
                <a:spcPts val="500"/>
              </a:spcBef>
              <a:spcAft>
                <a:spcPts val="0"/>
              </a:spcAft>
              <a:buSzPts val="1800"/>
              <a:buChar char="•"/>
            </a:pPr>
            <a:r>
              <a:rPr lang="en-US" sz="2800"/>
              <a:t>Conceptual dependency (CD)</a:t>
            </a:r>
            <a:endParaRPr/>
          </a:p>
          <a:p>
            <a:pPr indent="-342900" lvl="1" marL="914400" rtl="0" algn="l">
              <a:lnSpc>
                <a:spcPct val="90000"/>
              </a:lnSpc>
              <a:spcBef>
                <a:spcPts val="500"/>
              </a:spcBef>
              <a:spcAft>
                <a:spcPts val="0"/>
              </a:spcAft>
              <a:buSzPts val="1800"/>
              <a:buChar char="•"/>
            </a:pPr>
            <a:r>
              <a:rPr lang="en-US" sz="2800"/>
              <a:t>Rule-based Architecture</a:t>
            </a:r>
            <a:endParaRPr/>
          </a:p>
          <a:p>
            <a:pPr indent="-342900" lvl="1" marL="914400" rtl="0" algn="l">
              <a:lnSpc>
                <a:spcPct val="90000"/>
              </a:lnSpc>
              <a:spcBef>
                <a:spcPts val="500"/>
              </a:spcBef>
              <a:spcAft>
                <a:spcPts val="0"/>
              </a:spcAft>
              <a:buSzPts val="1800"/>
              <a:buChar char="•"/>
            </a:pPr>
            <a:r>
              <a:rPr lang="en-US" sz="2800"/>
              <a:t>Case Grammar</a:t>
            </a:r>
            <a:endParaRPr/>
          </a:p>
          <a:p>
            <a:pPr indent="-342900" lvl="1" marL="914400" rtl="0" algn="l">
              <a:lnSpc>
                <a:spcPct val="90000"/>
              </a:lnSpc>
              <a:spcBef>
                <a:spcPts val="500"/>
              </a:spcBef>
              <a:spcAft>
                <a:spcPts val="0"/>
              </a:spcAft>
              <a:buSzPts val="1800"/>
              <a:buChar char="•"/>
            </a:pPr>
            <a:r>
              <a:rPr lang="en-US" sz="2800"/>
              <a:t>Conceptual Graphs</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g10bffdfd43a_0_386"/>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a:t>Knowledge Representation in Semantics</a:t>
            </a:r>
            <a:endParaRPr/>
          </a:p>
        </p:txBody>
      </p:sp>
      <p:sp>
        <p:nvSpPr>
          <p:cNvPr id="647" name="Google Shape;647;g10bffdfd43a_0_386"/>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406400" lvl="0" marL="457200" rtl="0" algn="ctr">
              <a:lnSpc>
                <a:spcPct val="90000"/>
              </a:lnSpc>
              <a:spcBef>
                <a:spcPts val="1000"/>
              </a:spcBef>
              <a:spcAft>
                <a:spcPts val="0"/>
              </a:spcAft>
              <a:buClr>
                <a:schemeClr val="dk1"/>
              </a:buClr>
              <a:buSzPts val="2400"/>
              <a:buNone/>
            </a:pPr>
            <a:r>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g10bffdfd43a_0_39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1" marL="0" rtl="0" algn="l">
              <a:lnSpc>
                <a:spcPct val="90000"/>
              </a:lnSpc>
              <a:spcBef>
                <a:spcPts val="0"/>
              </a:spcBef>
              <a:spcAft>
                <a:spcPts val="0"/>
              </a:spcAft>
              <a:buClr>
                <a:schemeClr val="dk1"/>
              </a:buClr>
              <a:buSzPts val="1800"/>
              <a:buNone/>
            </a:pPr>
            <a:r>
              <a:rPr b="1" lang="en-US" sz="4000">
                <a:latin typeface="Calibri"/>
                <a:ea typeface="Calibri"/>
                <a:cs typeface="Calibri"/>
                <a:sym typeface="Calibri"/>
              </a:rPr>
              <a:t>First Order Predicate Logic (FOPL)</a:t>
            </a:r>
            <a:endParaRPr b="1" sz="2800">
              <a:latin typeface="Calibri"/>
              <a:ea typeface="Calibri"/>
              <a:cs typeface="Calibri"/>
              <a:sym typeface="Calibri"/>
            </a:endParaRPr>
          </a:p>
        </p:txBody>
      </p:sp>
      <p:pic>
        <p:nvPicPr>
          <p:cNvPr descr="https://lh4.googleusercontent.com/bvXVAIfRZIzKiXkw4HLL9XzJtBPZlrJ6OmOmbY3ZaCkcEhxZG5cn3l0XPn_jhnTKseLUTH3fqMiIdN-jlpYbaqGN-7Q4ffV16ysAswP9KxB8SehT0Y_q7VlMw8KIEnvO0wKUZX10" id="653" name="Google Shape;653;g10bffdfd43a_0_391"/>
          <p:cNvPicPr preferRelativeResize="0"/>
          <p:nvPr/>
        </p:nvPicPr>
        <p:blipFill rotWithShape="1">
          <a:blip r:embed="rId3">
            <a:alphaModFix/>
          </a:blip>
          <a:srcRect b="0" l="0" r="0" t="0"/>
          <a:stretch/>
        </p:blipFill>
        <p:spPr>
          <a:xfrm>
            <a:off x="1066800" y="1676400"/>
            <a:ext cx="10591799" cy="358140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g10bffdfd43a_0_39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4800"/>
              <a:t>How it removes ambiguity?</a:t>
            </a:r>
            <a:endParaRPr/>
          </a:p>
        </p:txBody>
      </p:sp>
      <p:sp>
        <p:nvSpPr>
          <p:cNvPr id="659" name="Google Shape;659;g10bffdfd43a_0_396"/>
          <p:cNvSpPr txBox="1"/>
          <p:nvPr>
            <p:ph idx="1" type="body"/>
          </p:nvPr>
        </p:nvSpPr>
        <p:spPr>
          <a:xfrm>
            <a:off x="838200" y="1825624"/>
            <a:ext cx="10515600" cy="48039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b="1" lang="en-US" sz="4400"/>
              <a:t>Example :</a:t>
            </a:r>
            <a:endParaRPr/>
          </a:p>
          <a:p>
            <a:pPr indent="0" lvl="0" marL="114300" rtl="0" algn="l">
              <a:lnSpc>
                <a:spcPct val="90000"/>
              </a:lnSpc>
              <a:spcBef>
                <a:spcPts val="1000"/>
              </a:spcBef>
              <a:spcAft>
                <a:spcPts val="0"/>
              </a:spcAft>
              <a:buSzPts val="1800"/>
              <a:buNone/>
            </a:pPr>
            <a:r>
              <a:rPr lang="en-US" sz="4400"/>
              <a:t>	</a:t>
            </a:r>
            <a:r>
              <a:rPr lang="en-US" sz="3600"/>
              <a:t>I saw a boy with pony tail</a:t>
            </a:r>
            <a:endParaRPr/>
          </a:p>
          <a:p>
            <a:pPr indent="-342900" lvl="0" marL="457200" rtl="0" algn="l">
              <a:lnSpc>
                <a:spcPct val="90000"/>
              </a:lnSpc>
              <a:spcBef>
                <a:spcPts val="1000"/>
              </a:spcBef>
              <a:spcAft>
                <a:spcPts val="0"/>
              </a:spcAft>
              <a:buClr>
                <a:schemeClr val="dk1"/>
              </a:buClr>
              <a:buSzPts val="1800"/>
              <a:buChar char="•"/>
            </a:pPr>
            <a:r>
              <a:rPr lang="en-US" sz="3600"/>
              <a:t>Pony tail is not an object that can be an instrument to see so it can be attached only with object “boy”</a:t>
            </a:r>
            <a:br>
              <a:rPr lang="en-US" sz="3600"/>
            </a:br>
            <a:endParaRPr sz="3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Tasks of NLP</a:t>
            </a:r>
            <a:endParaRPr/>
          </a:p>
        </p:txBody>
      </p:sp>
      <p:sp>
        <p:nvSpPr>
          <p:cNvPr id="140" name="Google Shape;140;p9"/>
          <p:cNvSpPr txBox="1"/>
          <p:nvPr>
            <p:ph idx="1" type="body"/>
          </p:nvPr>
        </p:nvSpPr>
        <p:spPr>
          <a:xfrm>
            <a:off x="838200" y="1561672"/>
            <a:ext cx="10515600" cy="493120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Conversational Agent : </a:t>
            </a:r>
            <a:r>
              <a:rPr lang="en-US"/>
              <a:t>It includes two major components as</a:t>
            </a:r>
            <a:endParaRPr/>
          </a:p>
          <a:p>
            <a:pPr indent="-228600" lvl="1" marL="685800" rtl="0" algn="l">
              <a:lnSpc>
                <a:spcPct val="90000"/>
              </a:lnSpc>
              <a:spcBef>
                <a:spcPts val="500"/>
              </a:spcBef>
              <a:spcAft>
                <a:spcPts val="0"/>
              </a:spcAft>
              <a:buClr>
                <a:schemeClr val="dk1"/>
              </a:buClr>
              <a:buSzPts val="2400"/>
              <a:buChar char="•"/>
            </a:pPr>
            <a:r>
              <a:rPr lang="en-US"/>
              <a:t>language input (automatic speech recognition and natural language understanding) and</a:t>
            </a:r>
            <a:endParaRPr/>
          </a:p>
          <a:p>
            <a:pPr indent="-228600" lvl="1" marL="685800" rtl="0" algn="l">
              <a:lnSpc>
                <a:spcPct val="90000"/>
              </a:lnSpc>
              <a:spcBef>
                <a:spcPts val="500"/>
              </a:spcBef>
              <a:spcAft>
                <a:spcPts val="0"/>
              </a:spcAft>
              <a:buClr>
                <a:schemeClr val="dk1"/>
              </a:buClr>
              <a:buSzPts val="2400"/>
              <a:buChar char="•"/>
            </a:pPr>
            <a:r>
              <a:rPr lang="en-US"/>
              <a:t>language output (dialogue and response planning and speech synthesis). </a:t>
            </a:r>
            <a:endParaRPr/>
          </a:p>
          <a:p>
            <a:pPr indent="0" lvl="0" marL="457200" rtl="0" algn="l">
              <a:lnSpc>
                <a:spcPct val="90000"/>
              </a:lnSpc>
              <a:spcBef>
                <a:spcPts val="1000"/>
              </a:spcBef>
              <a:spcAft>
                <a:spcPts val="0"/>
              </a:spcAft>
              <a:buNone/>
            </a:pPr>
            <a:r>
              <a:t/>
            </a:r>
            <a:endParaRPr/>
          </a:p>
        </p:txBody>
      </p:sp>
      <p:pic>
        <p:nvPicPr>
          <p:cNvPr id="141" name="Google Shape;141;p9"/>
          <p:cNvPicPr preferRelativeResize="0"/>
          <p:nvPr/>
        </p:nvPicPr>
        <p:blipFill>
          <a:blip r:embed="rId3">
            <a:alphaModFix/>
          </a:blip>
          <a:stretch>
            <a:fillRect/>
          </a:stretch>
        </p:blipFill>
        <p:spPr>
          <a:xfrm>
            <a:off x="2618400" y="3565725"/>
            <a:ext cx="5909600" cy="285425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g10bffdfd43a_0_40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Challenges in Semantic Processing</a:t>
            </a:r>
            <a:endParaRPr/>
          </a:p>
        </p:txBody>
      </p:sp>
      <p:sp>
        <p:nvSpPr>
          <p:cNvPr id="665" name="Google Shape;665;g10bffdfd43a_0_401"/>
          <p:cNvSpPr txBox="1"/>
          <p:nvPr>
            <p:ph idx="1" type="body"/>
          </p:nvPr>
        </p:nvSpPr>
        <p:spPr>
          <a:xfrm>
            <a:off x="838200" y="1600200"/>
            <a:ext cx="10515600" cy="45768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Ambiguity in Semantic Role Labeling</a:t>
            </a:r>
            <a:endParaRPr/>
          </a:p>
          <a:p>
            <a:pPr indent="-342900" lvl="0" marL="457200" rtl="0" algn="l">
              <a:lnSpc>
                <a:spcPct val="90000"/>
              </a:lnSpc>
              <a:spcBef>
                <a:spcPts val="1000"/>
              </a:spcBef>
              <a:spcAft>
                <a:spcPts val="0"/>
              </a:spcAft>
              <a:buClr>
                <a:schemeClr val="dk1"/>
              </a:buClr>
              <a:buSzPts val="1800"/>
              <a:buChar char="•"/>
            </a:pPr>
            <a:r>
              <a:rPr lang="en-US">
                <a:solidFill>
                  <a:srgbClr val="FF0000"/>
                </a:solidFill>
              </a:rPr>
              <a:t>Example: </a:t>
            </a:r>
            <a:endParaRPr/>
          </a:p>
          <a:p>
            <a:pPr indent="-342900" lvl="0" marL="457200" rtl="0" algn="l">
              <a:lnSpc>
                <a:spcPct val="90000"/>
              </a:lnSpc>
              <a:spcBef>
                <a:spcPts val="1000"/>
              </a:spcBef>
              <a:spcAft>
                <a:spcPts val="0"/>
              </a:spcAft>
              <a:buClr>
                <a:schemeClr val="dk1"/>
              </a:buClr>
              <a:buSzPts val="1800"/>
              <a:buChar char="•"/>
            </a:pPr>
            <a:r>
              <a:rPr lang="en-US"/>
              <a:t>(Eng) Visiting aunts can be a nuisance</a:t>
            </a:r>
            <a:endParaRPr/>
          </a:p>
          <a:p>
            <a:pPr indent="-342900" lvl="0" marL="457200" rtl="0" algn="l">
              <a:lnSpc>
                <a:spcPct val="90000"/>
              </a:lnSpc>
              <a:spcBef>
                <a:spcPts val="1000"/>
              </a:spcBef>
              <a:spcAft>
                <a:spcPts val="0"/>
              </a:spcAft>
              <a:buClr>
                <a:schemeClr val="dk1"/>
              </a:buClr>
              <a:buSzPts val="1800"/>
              <a:buChar char="•"/>
            </a:pPr>
            <a:r>
              <a:rPr lang="en-US"/>
              <a:t>Different Meanings which lead to ambiguity are</a:t>
            </a:r>
            <a:endParaRPr/>
          </a:p>
          <a:p>
            <a:pPr indent="-342900" lvl="1" marL="914400" rtl="0" algn="l">
              <a:lnSpc>
                <a:spcPct val="90000"/>
              </a:lnSpc>
              <a:spcBef>
                <a:spcPts val="500"/>
              </a:spcBef>
              <a:spcAft>
                <a:spcPts val="0"/>
              </a:spcAft>
              <a:buSzPts val="1800"/>
              <a:buChar char="•"/>
            </a:pPr>
            <a:r>
              <a:rPr lang="en-US">
                <a:solidFill>
                  <a:srgbClr val="FF0000"/>
                </a:solidFill>
              </a:rPr>
              <a:t>It is not nice to go and visit aunts</a:t>
            </a:r>
            <a:endParaRPr/>
          </a:p>
          <a:p>
            <a:pPr indent="-342900" lvl="1" marL="914400" rtl="0" algn="l">
              <a:lnSpc>
                <a:spcPct val="90000"/>
              </a:lnSpc>
              <a:spcBef>
                <a:spcPts val="500"/>
              </a:spcBef>
              <a:spcAft>
                <a:spcPts val="0"/>
              </a:spcAft>
              <a:buSzPts val="1800"/>
              <a:buChar char="•"/>
            </a:pPr>
            <a:r>
              <a:rPr lang="en-US">
                <a:solidFill>
                  <a:srgbClr val="FF0000"/>
                </a:solidFill>
              </a:rPr>
              <a:t>It is not nice to have visiting aunts at home.</a:t>
            </a:r>
            <a:endParaRPr/>
          </a:p>
          <a:p>
            <a:pPr indent="-342900" lvl="0" marL="457200" rtl="0" algn="l">
              <a:lnSpc>
                <a:spcPct val="90000"/>
              </a:lnSpc>
              <a:spcBef>
                <a:spcPts val="1000"/>
              </a:spcBef>
              <a:spcAft>
                <a:spcPts val="0"/>
              </a:spcAft>
              <a:buClr>
                <a:schemeClr val="dk1"/>
              </a:buClr>
              <a:buSzPts val="1800"/>
              <a:buChar char="•"/>
            </a:pPr>
            <a:r>
              <a:rPr lang="en-US"/>
              <a:t>(Hin) aapko mujhe mithaai khilaanii padegii (ambiguous in Marathi and Bengali too; not in Dravidian languages)</a:t>
            </a:r>
            <a:endParaRPr/>
          </a:p>
          <a:p>
            <a:pPr indent="-342900" lvl="1" marL="914400" rtl="0" algn="l">
              <a:lnSpc>
                <a:spcPct val="90000"/>
              </a:lnSpc>
              <a:spcBef>
                <a:spcPts val="500"/>
              </a:spcBef>
              <a:spcAft>
                <a:spcPts val="0"/>
              </a:spcAft>
              <a:buSzPts val="1800"/>
              <a:buChar char="•"/>
            </a:pPr>
            <a:r>
              <a:rPr lang="en-US">
                <a:solidFill>
                  <a:srgbClr val="FF0000"/>
                </a:solidFill>
              </a:rPr>
              <a:t>You have to get me sweets</a:t>
            </a:r>
            <a:endParaRPr/>
          </a:p>
          <a:p>
            <a:pPr indent="-342900" lvl="1" marL="914400" rtl="0" algn="l">
              <a:lnSpc>
                <a:spcPct val="90000"/>
              </a:lnSpc>
              <a:spcBef>
                <a:spcPts val="500"/>
              </a:spcBef>
              <a:spcAft>
                <a:spcPts val="0"/>
              </a:spcAft>
              <a:buSzPts val="1800"/>
              <a:buChar char="•"/>
            </a:pPr>
            <a:r>
              <a:rPr lang="en-US">
                <a:solidFill>
                  <a:srgbClr val="FF0000"/>
                </a:solidFill>
              </a:rPr>
              <a:t>I have to give you sweets</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g10bffdfd43a_0_47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Pragmatics </a:t>
            </a:r>
            <a:endParaRPr/>
          </a:p>
        </p:txBody>
      </p:sp>
      <p:sp>
        <p:nvSpPr>
          <p:cNvPr id="671" name="Google Shape;671;g10bffdfd43a_0_477"/>
          <p:cNvSpPr txBox="1"/>
          <p:nvPr>
            <p:ph idx="1" type="body"/>
          </p:nvPr>
        </p:nvSpPr>
        <p:spPr>
          <a:xfrm>
            <a:off x="838200" y="1524000"/>
            <a:ext cx="10515600" cy="48768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Pragmatic analysis deals with outside word knowledge</a:t>
            </a:r>
            <a:endParaRPr/>
          </a:p>
          <a:p>
            <a:pPr indent="-342900" lvl="1" marL="914400" rtl="0" algn="l">
              <a:lnSpc>
                <a:spcPct val="90000"/>
              </a:lnSpc>
              <a:spcBef>
                <a:spcPts val="500"/>
              </a:spcBef>
              <a:spcAft>
                <a:spcPts val="0"/>
              </a:spcAft>
              <a:buSzPts val="1800"/>
              <a:buChar char="•"/>
            </a:pPr>
            <a:r>
              <a:rPr lang="en-US"/>
              <a:t>knowledge that is external to the documents and/or queries.</a:t>
            </a:r>
            <a:endParaRPr/>
          </a:p>
          <a:p>
            <a:pPr indent="-342900" lvl="0" marL="457200" rtl="0" algn="l">
              <a:lnSpc>
                <a:spcPct val="90000"/>
              </a:lnSpc>
              <a:spcBef>
                <a:spcPts val="1000"/>
              </a:spcBef>
              <a:spcAft>
                <a:spcPts val="0"/>
              </a:spcAft>
              <a:buClr>
                <a:schemeClr val="dk1"/>
              </a:buClr>
              <a:buSzPts val="1800"/>
              <a:buChar char="•"/>
            </a:pPr>
            <a:r>
              <a:rPr lang="en-US"/>
              <a:t>It studies the ways in which context contributes to meaning.</a:t>
            </a:r>
            <a:endParaRPr/>
          </a:p>
          <a:p>
            <a:pPr indent="-342900" lvl="0" marL="457200" rtl="0" algn="l">
              <a:lnSpc>
                <a:spcPct val="90000"/>
              </a:lnSpc>
              <a:spcBef>
                <a:spcPts val="1000"/>
              </a:spcBef>
              <a:spcAft>
                <a:spcPts val="0"/>
              </a:spcAft>
              <a:buClr>
                <a:schemeClr val="dk1"/>
              </a:buClr>
              <a:buSzPts val="1800"/>
              <a:buChar char="•"/>
            </a:pPr>
            <a:r>
              <a:rPr lang="en-US"/>
              <a:t>E.g.</a:t>
            </a:r>
            <a:endParaRPr/>
          </a:p>
          <a:p>
            <a:pPr indent="-342900" lvl="0" marL="457200" rtl="0" algn="l">
              <a:lnSpc>
                <a:spcPct val="90000"/>
              </a:lnSpc>
              <a:spcBef>
                <a:spcPts val="1000"/>
              </a:spcBef>
              <a:spcAft>
                <a:spcPts val="0"/>
              </a:spcAft>
              <a:buClr>
                <a:schemeClr val="dk1"/>
              </a:buClr>
              <a:buSzPts val="1800"/>
              <a:buChar char="•"/>
            </a:pPr>
            <a:r>
              <a:rPr lang="en-US">
                <a:solidFill>
                  <a:srgbClr val="FF0000"/>
                </a:solidFill>
              </a:rPr>
              <a:t>Tourist (in a hurry, checking out of the hotel, motioning to the service boy): Boy, go upstairs and see if my sandals are under the divan. Do not be late. I just have 15 minutes to catch the train.</a:t>
            </a:r>
            <a:endParaRPr/>
          </a:p>
          <a:p>
            <a:pPr indent="0" lvl="0" marL="114300" rtl="0" algn="l">
              <a:lnSpc>
                <a:spcPct val="90000"/>
              </a:lnSpc>
              <a:spcBef>
                <a:spcPts val="1000"/>
              </a:spcBef>
              <a:spcAft>
                <a:spcPts val="0"/>
              </a:spcAft>
              <a:buSzPts val="1800"/>
              <a:buNone/>
            </a:pPr>
            <a:r>
              <a:rPr lang="en-US">
                <a:solidFill>
                  <a:srgbClr val="FF0000"/>
                </a:solidFill>
              </a:rPr>
              <a:t>    Boy (running upstairs and coming back panting): yes sir, they are there.</a:t>
            </a:r>
            <a:endParaRPr/>
          </a:p>
          <a:p>
            <a:pPr indent="0" lvl="0" marL="114300" rtl="0" algn="l">
              <a:lnSpc>
                <a:spcPct val="90000"/>
              </a:lnSpc>
              <a:spcBef>
                <a:spcPts val="1000"/>
              </a:spcBef>
              <a:spcAft>
                <a:spcPts val="0"/>
              </a:spcAft>
              <a:buSzPts val="1800"/>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g10bffdfd43a_0_48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Pragmatics </a:t>
            </a:r>
            <a:endParaRPr/>
          </a:p>
        </p:txBody>
      </p:sp>
      <p:sp>
        <p:nvSpPr>
          <p:cNvPr id="677" name="Google Shape;677;g10bffdfd43a_0_48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E.g. Is that a jug of water ?</a:t>
            </a:r>
            <a:endParaRPr/>
          </a:p>
          <a:p>
            <a:pPr indent="-342900" lvl="0" marL="457200" rtl="0" algn="l">
              <a:lnSpc>
                <a:spcPct val="90000"/>
              </a:lnSpc>
              <a:spcBef>
                <a:spcPts val="1000"/>
              </a:spcBef>
              <a:spcAft>
                <a:spcPts val="0"/>
              </a:spcAft>
              <a:buClr>
                <a:schemeClr val="dk1"/>
              </a:buClr>
              <a:buSzPts val="1800"/>
              <a:buChar char="•"/>
            </a:pPr>
            <a:r>
              <a:rPr lang="en-US">
                <a:solidFill>
                  <a:srgbClr val="FF0000"/>
                </a:solidFill>
              </a:rPr>
              <a:t>Implies pass the jar of water.</a:t>
            </a:r>
            <a:endParaRPr/>
          </a:p>
          <a:p>
            <a:pPr indent="0" lvl="0" marL="114300" rtl="0" algn="l">
              <a:lnSpc>
                <a:spcPct val="90000"/>
              </a:lnSpc>
              <a:spcBef>
                <a:spcPts val="1000"/>
              </a:spcBef>
              <a:spcAft>
                <a:spcPts val="0"/>
              </a:spcAft>
              <a:buSzPts val="1800"/>
              <a:buNone/>
            </a:pPr>
            <a:r>
              <a:t/>
            </a:r>
            <a:endParaRPr/>
          </a:p>
          <a:p>
            <a:pPr indent="-342900" lvl="0" marL="457200" rtl="0" algn="l">
              <a:lnSpc>
                <a:spcPct val="90000"/>
              </a:lnSpc>
              <a:spcBef>
                <a:spcPts val="1000"/>
              </a:spcBef>
              <a:spcAft>
                <a:spcPts val="0"/>
              </a:spcAft>
              <a:buClr>
                <a:schemeClr val="dk1"/>
              </a:buClr>
              <a:buSzPts val="1800"/>
              <a:buChar char="•"/>
            </a:pPr>
            <a:r>
              <a:rPr lang="en-US"/>
              <a:t>World Knowledge : </a:t>
            </a:r>
            <a:endParaRPr/>
          </a:p>
          <a:p>
            <a:pPr indent="-342900" lvl="0" marL="457200" rtl="0" algn="l">
              <a:lnSpc>
                <a:spcPct val="90000"/>
              </a:lnSpc>
              <a:spcBef>
                <a:spcPts val="1000"/>
              </a:spcBef>
              <a:spcAft>
                <a:spcPts val="0"/>
              </a:spcAft>
              <a:buClr>
                <a:schemeClr val="dk1"/>
              </a:buClr>
              <a:buSzPts val="1800"/>
              <a:buChar char="•"/>
            </a:pPr>
            <a:r>
              <a:rPr lang="en-US"/>
              <a:t>Will India repeat 2011? </a:t>
            </a:r>
            <a:endParaRPr/>
          </a:p>
          <a:p>
            <a:pPr indent="-342900" lvl="0" marL="457200" rtl="0" algn="l">
              <a:lnSpc>
                <a:spcPct val="90000"/>
              </a:lnSpc>
              <a:spcBef>
                <a:spcPts val="1000"/>
              </a:spcBef>
              <a:spcAft>
                <a:spcPts val="0"/>
              </a:spcAft>
              <a:buClr>
                <a:schemeClr val="dk1"/>
              </a:buClr>
              <a:buSzPts val="1800"/>
              <a:buChar char="•"/>
            </a:pPr>
            <a:r>
              <a:rPr lang="en-US">
                <a:solidFill>
                  <a:srgbClr val="FF0000"/>
                </a:solidFill>
              </a:rPr>
              <a:t>Implies?</a:t>
            </a:r>
            <a:br>
              <a:rPr lang="en-US"/>
            </a:b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g10bffdfd43a_0_48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How it removes ambiguity?</a:t>
            </a:r>
            <a:endParaRPr/>
          </a:p>
        </p:txBody>
      </p:sp>
      <p:sp>
        <p:nvSpPr>
          <p:cNvPr id="683" name="Google Shape;683;g10bffdfd43a_0_48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“Old men and women were taken to safe location”</a:t>
            </a:r>
            <a:endParaRPr/>
          </a:p>
          <a:p>
            <a:pPr indent="-342900" lvl="0" marL="457200" rtl="0" algn="l">
              <a:lnSpc>
                <a:spcPct val="90000"/>
              </a:lnSpc>
              <a:spcBef>
                <a:spcPts val="1000"/>
              </a:spcBef>
              <a:spcAft>
                <a:spcPts val="0"/>
              </a:spcAft>
              <a:buClr>
                <a:schemeClr val="dk1"/>
              </a:buClr>
              <a:buSzPts val="1800"/>
              <a:buChar char="•"/>
            </a:pPr>
            <a:r>
              <a:rPr lang="en-US">
                <a:solidFill>
                  <a:srgbClr val="FF0000"/>
                </a:solidFill>
              </a:rPr>
              <a:t>((old men) and women) as opposed to (old (men and women))will be considered since women- both and young and old- were very likely taken to safe locations.</a:t>
            </a:r>
            <a:endParaRPr/>
          </a:p>
          <a:p>
            <a:pPr indent="0" lvl="0" marL="114300" rtl="0" algn="l">
              <a:lnSpc>
                <a:spcPct val="90000"/>
              </a:lnSpc>
              <a:spcBef>
                <a:spcPts val="1000"/>
              </a:spcBef>
              <a:spcAft>
                <a:spcPts val="0"/>
              </a:spcAft>
              <a:buSzPts val="1800"/>
              <a:buNone/>
            </a:pPr>
            <a:br>
              <a:rPr lang="en-US"/>
            </a:b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g10bffdfd43a_0_49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b="1" lang="en-US"/>
              <a:t>Stages in NLP</a:t>
            </a:r>
            <a:endParaRPr b="1"/>
          </a:p>
        </p:txBody>
      </p:sp>
      <p:sp>
        <p:nvSpPr>
          <p:cNvPr id="690" name="Google Shape;690;g10bffdfd43a_0_49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Char char="•"/>
            </a:pPr>
            <a:r>
              <a:rPr lang="en-US" sz="3600"/>
              <a:t>Phonetics and phonology</a:t>
            </a:r>
            <a:endParaRPr/>
          </a:p>
          <a:p>
            <a:pPr indent="-342900" lvl="0" marL="457200" rtl="0" algn="l">
              <a:lnSpc>
                <a:spcPct val="90000"/>
              </a:lnSpc>
              <a:spcBef>
                <a:spcPts val="1000"/>
              </a:spcBef>
              <a:spcAft>
                <a:spcPts val="0"/>
              </a:spcAft>
              <a:buSzPts val="1800"/>
              <a:buChar char="•"/>
            </a:pPr>
            <a:r>
              <a:rPr lang="en-US" sz="3600"/>
              <a:t>Morphology</a:t>
            </a:r>
            <a:endParaRPr/>
          </a:p>
          <a:p>
            <a:pPr indent="-342900" lvl="0" marL="457200" rtl="0" algn="l">
              <a:lnSpc>
                <a:spcPct val="90000"/>
              </a:lnSpc>
              <a:spcBef>
                <a:spcPts val="1000"/>
              </a:spcBef>
              <a:spcAft>
                <a:spcPts val="0"/>
              </a:spcAft>
              <a:buSzPts val="1800"/>
              <a:buChar char="•"/>
            </a:pPr>
            <a:r>
              <a:rPr lang="en-US" sz="3600"/>
              <a:t>Syntactic Analysis</a:t>
            </a:r>
            <a:endParaRPr/>
          </a:p>
          <a:p>
            <a:pPr indent="-342900" lvl="0" marL="457200" rtl="0" algn="l">
              <a:lnSpc>
                <a:spcPct val="90000"/>
              </a:lnSpc>
              <a:spcBef>
                <a:spcPts val="1000"/>
              </a:spcBef>
              <a:spcAft>
                <a:spcPts val="0"/>
              </a:spcAft>
              <a:buSzPts val="1800"/>
              <a:buChar char="•"/>
            </a:pPr>
            <a:r>
              <a:rPr lang="en-US" sz="3600">
                <a:solidFill>
                  <a:schemeClr val="dk1"/>
                </a:solidFill>
              </a:rPr>
              <a:t>Semantic Analysis</a:t>
            </a:r>
            <a:endParaRPr/>
          </a:p>
          <a:p>
            <a:pPr indent="-342900" lvl="0" marL="457200" rtl="0" algn="l">
              <a:lnSpc>
                <a:spcPct val="90000"/>
              </a:lnSpc>
              <a:spcBef>
                <a:spcPts val="1000"/>
              </a:spcBef>
              <a:spcAft>
                <a:spcPts val="0"/>
              </a:spcAft>
              <a:buSzPts val="1800"/>
              <a:buChar char="•"/>
            </a:pPr>
            <a:r>
              <a:rPr lang="en-US" sz="3600">
                <a:solidFill>
                  <a:schemeClr val="dk1"/>
                </a:solidFill>
              </a:rPr>
              <a:t>Pragmatics</a:t>
            </a:r>
            <a:endParaRPr/>
          </a:p>
          <a:p>
            <a:pPr indent="-342900" lvl="0" marL="457200" rtl="0" algn="l">
              <a:lnSpc>
                <a:spcPct val="90000"/>
              </a:lnSpc>
              <a:spcBef>
                <a:spcPts val="1000"/>
              </a:spcBef>
              <a:spcAft>
                <a:spcPts val="0"/>
              </a:spcAft>
              <a:buSzPts val="1800"/>
              <a:buChar char="•"/>
            </a:pPr>
            <a:r>
              <a:rPr lang="en-US" sz="3600">
                <a:solidFill>
                  <a:srgbClr val="FF0000"/>
                </a:solidFill>
              </a:rPr>
              <a:t>Discourse</a:t>
            </a:r>
            <a:endParaRPr/>
          </a:p>
          <a:p>
            <a:pPr indent="-342900" lvl="0" marL="457200" rtl="0" algn="l">
              <a:lnSpc>
                <a:spcPct val="90000"/>
              </a:lnSpc>
              <a:spcBef>
                <a:spcPts val="1000"/>
              </a:spcBef>
              <a:spcAft>
                <a:spcPts val="0"/>
              </a:spcAft>
              <a:buSzPts val="1800"/>
              <a:buNone/>
            </a:pPr>
            <a:r>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g10bffdfd43a_0_498"/>
          <p:cNvSpPr txBox="1"/>
          <p:nvPr>
            <p:ph type="title"/>
          </p:nvPr>
        </p:nvSpPr>
        <p:spPr>
          <a:xfrm>
            <a:off x="838200" y="1524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Discourse </a:t>
            </a:r>
            <a:endParaRPr/>
          </a:p>
        </p:txBody>
      </p:sp>
      <p:sp>
        <p:nvSpPr>
          <p:cNvPr id="696" name="Google Shape;696;g10bffdfd43a_0_498"/>
          <p:cNvSpPr txBox="1"/>
          <p:nvPr>
            <p:ph idx="1" type="body"/>
          </p:nvPr>
        </p:nvSpPr>
        <p:spPr>
          <a:xfrm>
            <a:off x="838200" y="1371600"/>
            <a:ext cx="10515600" cy="4805400"/>
          </a:xfrm>
          <a:prstGeom prst="rect">
            <a:avLst/>
          </a:prstGeom>
          <a:noFill/>
          <a:ln>
            <a:noFill/>
          </a:ln>
        </p:spPr>
        <p:txBody>
          <a:bodyPr anchorCtr="0" anchor="t" bIns="45700" lIns="91425" spcFirstLastPara="1" rIns="91425" wrap="square" tIns="45700">
            <a:normAutofit/>
          </a:bodyPr>
          <a:lstStyle/>
          <a:p>
            <a:pPr indent="-342900" lvl="0" marL="457200" rtl="0" algn="l">
              <a:lnSpc>
                <a:spcPct val="70000"/>
              </a:lnSpc>
              <a:spcBef>
                <a:spcPts val="1000"/>
              </a:spcBef>
              <a:spcAft>
                <a:spcPts val="0"/>
              </a:spcAft>
              <a:buClr>
                <a:schemeClr val="dk1"/>
              </a:buClr>
              <a:buSzPts val="1800"/>
              <a:buChar char="•"/>
            </a:pPr>
            <a:r>
              <a:rPr lang="en-US" sz="2790"/>
              <a:t>It is the processing of sequence of sentences.</a:t>
            </a:r>
            <a:endParaRPr/>
          </a:p>
          <a:p>
            <a:pPr indent="-342900" lvl="0" marL="457200" rtl="0" algn="l">
              <a:lnSpc>
                <a:spcPct val="70000"/>
              </a:lnSpc>
              <a:spcBef>
                <a:spcPts val="1000"/>
              </a:spcBef>
              <a:spcAft>
                <a:spcPts val="0"/>
              </a:spcAft>
              <a:buClr>
                <a:schemeClr val="dk1"/>
              </a:buClr>
              <a:buSzPts val="1800"/>
              <a:buChar char="•"/>
            </a:pPr>
            <a:r>
              <a:rPr lang="en-US" sz="2790"/>
              <a:t>Example:</a:t>
            </a:r>
            <a:endParaRPr/>
          </a:p>
          <a:p>
            <a:pPr indent="-342900" lvl="0" marL="457200" rtl="0" algn="l">
              <a:lnSpc>
                <a:spcPct val="70000"/>
              </a:lnSpc>
              <a:spcBef>
                <a:spcPts val="1000"/>
              </a:spcBef>
              <a:spcAft>
                <a:spcPts val="0"/>
              </a:spcAft>
              <a:buClr>
                <a:schemeClr val="dk1"/>
              </a:buClr>
              <a:buSzPts val="1800"/>
              <a:buChar char="•"/>
            </a:pPr>
            <a:r>
              <a:rPr lang="en-US" sz="2790">
                <a:solidFill>
                  <a:srgbClr val="FF0000"/>
                </a:solidFill>
              </a:rPr>
              <a:t>Mother to John:</a:t>
            </a:r>
            <a:endParaRPr/>
          </a:p>
          <a:p>
            <a:pPr indent="-342900" lvl="0" marL="457200" rtl="0" algn="l">
              <a:lnSpc>
                <a:spcPct val="70000"/>
              </a:lnSpc>
              <a:spcBef>
                <a:spcPts val="1000"/>
              </a:spcBef>
              <a:spcAft>
                <a:spcPts val="0"/>
              </a:spcAft>
              <a:buClr>
                <a:schemeClr val="dk1"/>
              </a:buClr>
              <a:buSzPts val="1800"/>
              <a:buChar char="•"/>
            </a:pPr>
            <a:r>
              <a:rPr lang="en-US" sz="2790">
                <a:solidFill>
                  <a:srgbClr val="FF0000"/>
                </a:solidFill>
              </a:rPr>
              <a:t>John go to school.  It is open today. Should you bunk? Father will be very angry.</a:t>
            </a:r>
            <a:endParaRPr/>
          </a:p>
          <a:p>
            <a:pPr indent="-342900" lvl="0" marL="457200" rtl="0" algn="l">
              <a:lnSpc>
                <a:spcPct val="70000"/>
              </a:lnSpc>
              <a:spcBef>
                <a:spcPts val="1000"/>
              </a:spcBef>
              <a:spcAft>
                <a:spcPts val="0"/>
              </a:spcAft>
              <a:buClr>
                <a:schemeClr val="dk1"/>
              </a:buClr>
              <a:buSzPts val="1800"/>
              <a:buChar char="•"/>
            </a:pPr>
            <a:r>
              <a:rPr lang="en-US" sz="2635"/>
              <a:t>Interpretation: </a:t>
            </a:r>
            <a:endParaRPr/>
          </a:p>
          <a:p>
            <a:pPr indent="-342900" lvl="0" marL="457200" rtl="0" algn="l">
              <a:lnSpc>
                <a:spcPct val="70000"/>
              </a:lnSpc>
              <a:spcBef>
                <a:spcPts val="1000"/>
              </a:spcBef>
              <a:spcAft>
                <a:spcPts val="0"/>
              </a:spcAft>
              <a:buClr>
                <a:schemeClr val="dk1"/>
              </a:buClr>
              <a:buSzPts val="1800"/>
              <a:buChar char="•"/>
            </a:pPr>
            <a:r>
              <a:rPr lang="en-US" sz="2635">
                <a:solidFill>
                  <a:srgbClr val="FF0000"/>
                </a:solidFill>
              </a:rPr>
              <a:t>Bunk (School) is before one sentence.</a:t>
            </a:r>
            <a:endParaRPr/>
          </a:p>
          <a:p>
            <a:pPr indent="-342900" lvl="0" marL="457200" rtl="0" algn="l">
              <a:lnSpc>
                <a:spcPct val="70000"/>
              </a:lnSpc>
              <a:spcBef>
                <a:spcPts val="1000"/>
              </a:spcBef>
              <a:spcAft>
                <a:spcPts val="0"/>
              </a:spcAft>
              <a:buClr>
                <a:schemeClr val="dk1"/>
              </a:buClr>
              <a:buSzPts val="1800"/>
              <a:buChar char="•"/>
            </a:pPr>
            <a:r>
              <a:rPr lang="en-US" sz="2635">
                <a:solidFill>
                  <a:schemeClr val="dk1"/>
                </a:solidFill>
              </a:rPr>
              <a:t>Ambiguity of  father:</a:t>
            </a:r>
            <a:endParaRPr/>
          </a:p>
          <a:p>
            <a:pPr indent="0" lvl="0" marL="114300" rtl="0" algn="l">
              <a:lnSpc>
                <a:spcPct val="70000"/>
              </a:lnSpc>
              <a:spcBef>
                <a:spcPts val="1000"/>
              </a:spcBef>
              <a:spcAft>
                <a:spcPts val="0"/>
              </a:spcAft>
              <a:buSzPts val="1800"/>
              <a:buNone/>
            </a:pPr>
            <a:r>
              <a:rPr lang="en-US" sz="2635">
                <a:solidFill>
                  <a:srgbClr val="FF0000"/>
                </a:solidFill>
              </a:rPr>
              <a:t>	father as parent </a:t>
            </a:r>
            <a:endParaRPr/>
          </a:p>
          <a:p>
            <a:pPr indent="0" lvl="0" marL="114300" rtl="0" algn="l">
              <a:lnSpc>
                <a:spcPct val="70000"/>
              </a:lnSpc>
              <a:spcBef>
                <a:spcPts val="1000"/>
              </a:spcBef>
              <a:spcAft>
                <a:spcPts val="0"/>
              </a:spcAft>
              <a:buSzPts val="1800"/>
              <a:buNone/>
            </a:pPr>
            <a:r>
              <a:rPr lang="en-US" sz="2635">
                <a:solidFill>
                  <a:srgbClr val="FF0000"/>
                </a:solidFill>
              </a:rPr>
              <a:t>	or</a:t>
            </a:r>
            <a:endParaRPr/>
          </a:p>
          <a:p>
            <a:pPr indent="0" lvl="0" marL="114300" rtl="0" algn="l">
              <a:lnSpc>
                <a:spcPct val="70000"/>
              </a:lnSpc>
              <a:spcBef>
                <a:spcPts val="1000"/>
              </a:spcBef>
              <a:spcAft>
                <a:spcPts val="0"/>
              </a:spcAft>
              <a:buSzPts val="1800"/>
              <a:buNone/>
            </a:pPr>
            <a:r>
              <a:rPr lang="en-US" sz="2635">
                <a:solidFill>
                  <a:srgbClr val="FF0000"/>
                </a:solidFill>
              </a:rPr>
              <a:t>	father as headmaster</a:t>
            </a:r>
            <a:br>
              <a:rPr lang="en-US" sz="2635">
                <a:solidFill>
                  <a:srgbClr val="FF0000"/>
                </a:solidFill>
              </a:rPr>
            </a:br>
            <a:endParaRPr sz="2247">
              <a:solidFill>
                <a:srgbClr val="FF0000"/>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g10bffdfd43a_0_50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How it removes ambiguity?</a:t>
            </a:r>
            <a:endParaRPr/>
          </a:p>
        </p:txBody>
      </p:sp>
      <p:sp>
        <p:nvSpPr>
          <p:cNvPr id="702" name="Google Shape;702;g10bffdfd43a_0_50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b="1" lang="en-US" sz="3600"/>
              <a:t>Example:</a:t>
            </a:r>
            <a:endParaRPr/>
          </a:p>
          <a:p>
            <a:pPr indent="-342900" lvl="0" marL="457200" rtl="0" algn="l">
              <a:lnSpc>
                <a:spcPct val="90000"/>
              </a:lnSpc>
              <a:spcBef>
                <a:spcPts val="1000"/>
              </a:spcBef>
              <a:spcAft>
                <a:spcPts val="0"/>
              </a:spcAft>
              <a:buClr>
                <a:schemeClr val="dk1"/>
              </a:buClr>
              <a:buSzPts val="1800"/>
              <a:buChar char="•"/>
            </a:pPr>
            <a:r>
              <a:rPr lang="en-US">
                <a:solidFill>
                  <a:srgbClr val="FF0000"/>
                </a:solidFill>
              </a:rPr>
              <a:t>No smoking areas allow hookas inside, except the one in Hotel Grand.</a:t>
            </a:r>
            <a:endParaRPr/>
          </a:p>
          <a:p>
            <a:pPr indent="-342900" lvl="0" marL="457200" rtl="0" algn="l">
              <a:lnSpc>
                <a:spcPct val="90000"/>
              </a:lnSpc>
              <a:spcBef>
                <a:spcPts val="1000"/>
              </a:spcBef>
              <a:spcAft>
                <a:spcPts val="0"/>
              </a:spcAft>
              <a:buClr>
                <a:schemeClr val="dk1"/>
              </a:buClr>
              <a:buSzPts val="1800"/>
              <a:buChar char="•"/>
            </a:pPr>
            <a:r>
              <a:rPr lang="en-US">
                <a:solidFill>
                  <a:srgbClr val="FF0000"/>
                </a:solidFill>
              </a:rPr>
              <a:t>No smoking areas allow hookas inside, but not cigars.  </a:t>
            </a:r>
            <a:endParaRPr/>
          </a:p>
          <a:p>
            <a:pPr indent="0" lvl="0" marL="114300" rtl="0" algn="l">
              <a:lnSpc>
                <a:spcPct val="90000"/>
              </a:lnSpc>
              <a:spcBef>
                <a:spcPts val="1000"/>
              </a:spcBef>
              <a:spcAft>
                <a:spcPts val="0"/>
              </a:spcAft>
              <a:buSzPts val="1800"/>
              <a:buNone/>
            </a:pPr>
            <a:br>
              <a:rPr lang="en-US"/>
            </a:b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g10bffdfd43a_0_50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Complexity of Connected Text </a:t>
            </a:r>
            <a:endParaRPr/>
          </a:p>
        </p:txBody>
      </p:sp>
      <p:sp>
        <p:nvSpPr>
          <p:cNvPr id="708" name="Google Shape;708;g10bffdfd43a_0_50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b="1" lang="en-US" sz="4200"/>
              <a:t>Example :</a:t>
            </a:r>
            <a:endParaRPr b="1"/>
          </a:p>
          <a:p>
            <a:pPr indent="0" lvl="0" marL="114300" rtl="0" algn="l">
              <a:lnSpc>
                <a:spcPct val="90000"/>
              </a:lnSpc>
              <a:spcBef>
                <a:spcPts val="1000"/>
              </a:spcBef>
              <a:spcAft>
                <a:spcPts val="0"/>
              </a:spcAft>
              <a:buSzPts val="1800"/>
              <a:buNone/>
            </a:pPr>
            <a:r>
              <a:rPr lang="en-US"/>
              <a:t>John was returning from school dejected – today was the math test</a:t>
            </a:r>
            <a:endParaRPr/>
          </a:p>
          <a:p>
            <a:pPr indent="0" lvl="0" marL="114300" rtl="0" algn="l">
              <a:lnSpc>
                <a:spcPct val="90000"/>
              </a:lnSpc>
              <a:spcBef>
                <a:spcPts val="1000"/>
              </a:spcBef>
              <a:spcAft>
                <a:spcPts val="0"/>
              </a:spcAft>
              <a:buSzPts val="1800"/>
              <a:buNone/>
            </a:pPr>
            <a:r>
              <a:rPr lang="en-US">
                <a:solidFill>
                  <a:srgbClr val="FF0000"/>
                </a:solidFill>
              </a:rPr>
              <a:t>Who is John (Identify the Semantic Role)?</a:t>
            </a:r>
            <a:endParaRPr>
              <a:solidFill>
                <a:srgbClr val="FF0000"/>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g10bffdfd43a_0_5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Complexity of Connected Text </a:t>
            </a:r>
            <a:endParaRPr/>
          </a:p>
        </p:txBody>
      </p:sp>
      <p:sp>
        <p:nvSpPr>
          <p:cNvPr id="714" name="Google Shape;714;g10bffdfd43a_0_5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b="1" lang="en-US" sz="4200"/>
              <a:t>Example :</a:t>
            </a:r>
            <a:endParaRPr b="1"/>
          </a:p>
          <a:p>
            <a:pPr indent="0" lvl="0" marL="114300" rtl="0" algn="l">
              <a:lnSpc>
                <a:spcPct val="90000"/>
              </a:lnSpc>
              <a:spcBef>
                <a:spcPts val="1000"/>
              </a:spcBef>
              <a:spcAft>
                <a:spcPts val="0"/>
              </a:spcAft>
              <a:buSzPts val="1800"/>
              <a:buNone/>
            </a:pPr>
            <a:r>
              <a:rPr lang="en-US"/>
              <a:t>John was returning from school dejected – today was the math test</a:t>
            </a:r>
            <a:endParaRPr/>
          </a:p>
          <a:p>
            <a:pPr indent="0" lvl="0" marL="114300" rtl="0" algn="l">
              <a:lnSpc>
                <a:spcPct val="90000"/>
              </a:lnSpc>
              <a:spcBef>
                <a:spcPts val="1000"/>
              </a:spcBef>
              <a:spcAft>
                <a:spcPts val="0"/>
              </a:spcAft>
              <a:buSzPts val="1800"/>
              <a:buNone/>
            </a:pPr>
            <a:r>
              <a:rPr lang="en-US"/>
              <a:t>He couldn’t control the class</a:t>
            </a:r>
            <a:endParaRPr/>
          </a:p>
          <a:p>
            <a:pPr indent="0" lvl="0" marL="114300" rtl="0" algn="l">
              <a:lnSpc>
                <a:spcPct val="90000"/>
              </a:lnSpc>
              <a:spcBef>
                <a:spcPts val="1000"/>
              </a:spcBef>
              <a:spcAft>
                <a:spcPts val="0"/>
              </a:spcAft>
              <a:buSzPts val="1800"/>
              <a:buNone/>
            </a:pPr>
            <a:r>
              <a:rPr lang="en-US">
                <a:solidFill>
                  <a:srgbClr val="FF0000"/>
                </a:solidFill>
              </a:rPr>
              <a:t>Who is John?</a:t>
            </a:r>
            <a:endParaRPr/>
          </a:p>
          <a:p>
            <a:pPr indent="0" lvl="0" marL="114300" rtl="0" algn="l">
              <a:lnSpc>
                <a:spcPct val="90000"/>
              </a:lnSpc>
              <a:spcBef>
                <a:spcPts val="1000"/>
              </a:spcBef>
              <a:spcAft>
                <a:spcPts val="0"/>
              </a:spcAft>
              <a:buSzPts val="1800"/>
              <a:buNone/>
            </a:pPr>
            <a:r>
              <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g10bffdfd43a_0_5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a:t>Complexity of Connected Text </a:t>
            </a:r>
            <a:endParaRPr/>
          </a:p>
        </p:txBody>
      </p:sp>
      <p:sp>
        <p:nvSpPr>
          <p:cNvPr id="720" name="Google Shape;720;g10bffdfd43a_0_51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b="1" lang="en-US" sz="4200"/>
              <a:t>Example :</a:t>
            </a:r>
            <a:endParaRPr b="1"/>
          </a:p>
          <a:p>
            <a:pPr indent="0" lvl="0" marL="114300" rtl="0" algn="l">
              <a:lnSpc>
                <a:spcPct val="90000"/>
              </a:lnSpc>
              <a:spcBef>
                <a:spcPts val="1000"/>
              </a:spcBef>
              <a:spcAft>
                <a:spcPts val="0"/>
              </a:spcAft>
              <a:buSzPts val="1800"/>
              <a:buNone/>
            </a:pPr>
            <a:r>
              <a:rPr lang="en-US"/>
              <a:t>John was returning from school dejected – today was the math test</a:t>
            </a:r>
            <a:endParaRPr/>
          </a:p>
          <a:p>
            <a:pPr indent="0" lvl="0" marL="114300" rtl="0" algn="l">
              <a:lnSpc>
                <a:spcPct val="90000"/>
              </a:lnSpc>
              <a:spcBef>
                <a:spcPts val="1000"/>
              </a:spcBef>
              <a:spcAft>
                <a:spcPts val="0"/>
              </a:spcAft>
              <a:buSzPts val="1800"/>
              <a:buNone/>
            </a:pPr>
            <a:r>
              <a:rPr lang="en-US"/>
              <a:t>He couldn’t control the class</a:t>
            </a:r>
            <a:endParaRPr/>
          </a:p>
          <a:p>
            <a:pPr indent="0" lvl="0" marL="114300" rtl="0" algn="l">
              <a:lnSpc>
                <a:spcPct val="90000"/>
              </a:lnSpc>
              <a:spcBef>
                <a:spcPts val="1000"/>
              </a:spcBef>
              <a:spcAft>
                <a:spcPts val="0"/>
              </a:spcAft>
              <a:buSzPts val="1800"/>
              <a:buNone/>
            </a:pPr>
            <a:r>
              <a:rPr i="1" lang="en-US"/>
              <a:t>Teacher shouldn’t have made him responsible</a:t>
            </a:r>
            <a:endParaRPr/>
          </a:p>
          <a:p>
            <a:pPr indent="0" lvl="0" marL="114300" rtl="0" algn="l">
              <a:lnSpc>
                <a:spcPct val="90000"/>
              </a:lnSpc>
              <a:spcBef>
                <a:spcPts val="1000"/>
              </a:spcBef>
              <a:spcAft>
                <a:spcPts val="0"/>
              </a:spcAft>
              <a:buSzPts val="1800"/>
              <a:buNone/>
            </a:pPr>
            <a:r>
              <a:rPr lang="en-US">
                <a:solidFill>
                  <a:srgbClr val="FF0000"/>
                </a:solidFill>
              </a:rPr>
              <a:t>Who is John?</a:t>
            </a:r>
            <a:endParaRPr/>
          </a:p>
          <a:p>
            <a:pPr indent="0" lvl="0" marL="114300" rtl="0" algn="l">
              <a:lnSpc>
                <a:spcPct val="90000"/>
              </a:lnSpc>
              <a:spcBef>
                <a:spcPts val="1000"/>
              </a:spcBef>
              <a:spcAft>
                <a:spcPts val="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2020-01-03T15:05:17Z</dcterms:created>
  <dc:creator>Joseph Thomas</dc:creator>
</cp:coreProperties>
</file>