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3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35"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gJY65hcHFga9pQYx8SQwu79Klc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57073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1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36" name="Google Shape;36;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37" name="Google Shape;37;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38" name="Google Shape;38;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03-03-2021</a:t>
            </a:r>
            <a:endParaRPr/>
          </a:p>
        </p:txBody>
      </p:sp>
      <p:sp>
        <p:nvSpPr>
          <p:cNvPr id="39" name="Google Shape;39;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0" name="Google Shape;40;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This sense means something like ‘the building belonging to a ﬁnancial institution’. </a:t>
            </a:r>
            <a:endParaRPr/>
          </a:p>
          <a:p>
            <a:pPr marL="457200" lvl="0" indent="-406400" algn="l" rtl="0">
              <a:lnSpc>
                <a:spcPct val="90000"/>
              </a:lnSpc>
              <a:spcBef>
                <a:spcPts val="1000"/>
              </a:spcBef>
              <a:spcAft>
                <a:spcPts val="0"/>
              </a:spcAft>
              <a:buClr>
                <a:schemeClr val="dk1"/>
              </a:buClr>
              <a:buSzPts val="2800"/>
              <a:buChar char="•"/>
            </a:pPr>
            <a:r>
              <a:rPr lang="en-US"/>
              <a:t>Thus there is a systematic relationship between senses that we might represent as</a:t>
            </a:r>
            <a:endParaRPr/>
          </a:p>
          <a:p>
            <a:pPr marL="457200" lvl="0" indent="-406400" algn="l" rtl="0">
              <a:lnSpc>
                <a:spcPct val="90000"/>
              </a:lnSpc>
              <a:spcBef>
                <a:spcPts val="1000"/>
              </a:spcBef>
              <a:spcAft>
                <a:spcPts val="0"/>
              </a:spcAft>
              <a:buClr>
                <a:schemeClr val="dk1"/>
              </a:buClr>
              <a:buSzPts val="2800"/>
              <a:buChar char="•"/>
            </a:pPr>
            <a:r>
              <a:rPr lang="en-US"/>
              <a:t>BUILDING↔ORGANIZATION</a:t>
            </a:r>
            <a:endParaRPr/>
          </a:p>
          <a:p>
            <a:pPr marL="457200" lvl="0" indent="-228600" algn="l" rtl="0">
              <a:lnSpc>
                <a:spcPct val="90000"/>
              </a:lnSpc>
              <a:spcBef>
                <a:spcPts val="1000"/>
              </a:spcBef>
              <a:spcAft>
                <a:spcPts val="0"/>
              </a:spcAft>
              <a:buClr>
                <a:schemeClr val="dk1"/>
              </a:buClr>
              <a:buSzPts val="2800"/>
              <a:buNone/>
            </a:pPr>
            <a:endParaRPr/>
          </a:p>
        </p:txBody>
      </p:sp>
      <p:sp>
        <p:nvSpPr>
          <p:cNvPr id="96" name="Google Shape;96;p3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Polysemy</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This particular subtype of polysemy.</a:t>
            </a:r>
            <a:endParaRPr/>
          </a:p>
          <a:p>
            <a:pPr marL="457200" lvl="0" indent="-406400" algn="l" rtl="0">
              <a:lnSpc>
                <a:spcPct val="90000"/>
              </a:lnSpc>
              <a:spcBef>
                <a:spcPts val="1000"/>
              </a:spcBef>
              <a:spcAft>
                <a:spcPts val="0"/>
              </a:spcAft>
              <a:buClr>
                <a:schemeClr val="dk1"/>
              </a:buClr>
              <a:buSzPts val="2800"/>
              <a:buChar char="•"/>
            </a:pPr>
            <a:r>
              <a:rPr lang="en-US"/>
              <a:t>Metonymy is the use of one aspect of a concept or entity to refer to other aspects of the entity, or to the entity itself. </a:t>
            </a:r>
            <a:endParaRPr/>
          </a:p>
          <a:p>
            <a:pPr marL="457200" lvl="0" indent="-406400" algn="l" rtl="0">
              <a:lnSpc>
                <a:spcPct val="90000"/>
              </a:lnSpc>
              <a:spcBef>
                <a:spcPts val="1000"/>
              </a:spcBef>
              <a:spcAft>
                <a:spcPts val="0"/>
              </a:spcAft>
              <a:buClr>
                <a:schemeClr val="dk1"/>
              </a:buClr>
              <a:buSzPts val="2800"/>
              <a:buChar char="•"/>
            </a:pPr>
            <a:r>
              <a:rPr lang="en-US"/>
              <a:t>E.g. Animal (The chicken was domesticated in Asia)   ↔Meat (The chicken was overcooked)</a:t>
            </a:r>
            <a:endParaRPr/>
          </a:p>
          <a:p>
            <a:pPr marL="457200" lvl="0" indent="-406400" algn="l" rtl="0">
              <a:lnSpc>
                <a:spcPct val="90000"/>
              </a:lnSpc>
              <a:spcBef>
                <a:spcPts val="1000"/>
              </a:spcBef>
              <a:spcAft>
                <a:spcPts val="0"/>
              </a:spcAft>
              <a:buClr>
                <a:schemeClr val="dk1"/>
              </a:buClr>
              <a:buSzPts val="2800"/>
              <a:buChar char="•"/>
            </a:pPr>
            <a:r>
              <a:rPr lang="en-US"/>
              <a:t>It is  very difﬁcult to decide how many senses a word has.</a:t>
            </a:r>
            <a:endParaRPr/>
          </a:p>
          <a:p>
            <a:pPr marL="457200" lvl="0" indent="-228600" algn="l" rtl="0">
              <a:lnSpc>
                <a:spcPct val="90000"/>
              </a:lnSpc>
              <a:spcBef>
                <a:spcPts val="1000"/>
              </a:spcBef>
              <a:spcAft>
                <a:spcPts val="0"/>
              </a:spcAft>
              <a:buClr>
                <a:schemeClr val="dk1"/>
              </a:buClr>
              <a:buSzPts val="2800"/>
              <a:buNone/>
            </a:pPr>
            <a:endParaRPr/>
          </a:p>
        </p:txBody>
      </p:sp>
      <p:sp>
        <p:nvSpPr>
          <p:cNvPr id="102" name="Google Shape;102;p3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Metonymy</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One practical technique for determining if two senses are distinct is to conjoin two uses of a word in a single sentence.</a:t>
            </a:r>
            <a:endParaRPr/>
          </a:p>
          <a:p>
            <a:pPr marL="457200" lvl="0" indent="-406400" algn="l" rtl="0">
              <a:lnSpc>
                <a:spcPct val="90000"/>
              </a:lnSpc>
              <a:spcBef>
                <a:spcPts val="1000"/>
              </a:spcBef>
              <a:spcAft>
                <a:spcPts val="0"/>
              </a:spcAft>
              <a:buClr>
                <a:schemeClr val="dk1"/>
              </a:buClr>
              <a:buSzPts val="2800"/>
              <a:buChar char="•"/>
            </a:pPr>
            <a:r>
              <a:rPr lang="en-US"/>
              <a:t>This kind of conjunction is called zeugma.</a:t>
            </a:r>
            <a:endParaRPr/>
          </a:p>
          <a:p>
            <a:pPr marL="457200" lvl="0" indent="-406400" algn="l" rtl="0">
              <a:lnSpc>
                <a:spcPct val="90000"/>
              </a:lnSpc>
              <a:spcBef>
                <a:spcPts val="1000"/>
              </a:spcBef>
              <a:spcAft>
                <a:spcPts val="0"/>
              </a:spcAft>
              <a:buClr>
                <a:schemeClr val="dk1"/>
              </a:buClr>
              <a:buSzPts val="2800"/>
              <a:buChar char="•"/>
            </a:pPr>
            <a:r>
              <a:rPr lang="en-US"/>
              <a:t>E.g.</a:t>
            </a:r>
            <a:endParaRPr/>
          </a:p>
          <a:p>
            <a:pPr marL="1028700" lvl="1" indent="-342900" algn="l" rtl="0">
              <a:lnSpc>
                <a:spcPct val="90000"/>
              </a:lnSpc>
              <a:spcBef>
                <a:spcPts val="500"/>
              </a:spcBef>
              <a:spcAft>
                <a:spcPts val="0"/>
              </a:spcAft>
              <a:buSzPts val="2400"/>
              <a:buFont typeface="Arial"/>
              <a:buChar char="•"/>
            </a:pPr>
            <a:r>
              <a:rPr lang="en-US"/>
              <a:t>Which of those ﬂights serve breakfast?</a:t>
            </a:r>
            <a:endParaRPr/>
          </a:p>
          <a:p>
            <a:pPr marL="1028700" lvl="1" indent="-342900" algn="l" rtl="0">
              <a:lnSpc>
                <a:spcPct val="90000"/>
              </a:lnSpc>
              <a:spcBef>
                <a:spcPts val="500"/>
              </a:spcBef>
              <a:spcAft>
                <a:spcPts val="0"/>
              </a:spcAft>
              <a:buSzPts val="2400"/>
              <a:buFont typeface="Arial"/>
              <a:buChar char="•"/>
            </a:pPr>
            <a:r>
              <a:rPr lang="en-US"/>
              <a:t>Does Midwest Express serve Philadelphia?</a:t>
            </a:r>
            <a:endParaRPr/>
          </a:p>
          <a:p>
            <a:pPr marL="1028700" lvl="1" indent="-342900" algn="l" rtl="0">
              <a:lnSpc>
                <a:spcPct val="90000"/>
              </a:lnSpc>
              <a:spcBef>
                <a:spcPts val="500"/>
              </a:spcBef>
              <a:spcAft>
                <a:spcPts val="0"/>
              </a:spcAft>
              <a:buSzPts val="2400"/>
              <a:buFont typeface="Arial"/>
              <a:buChar char="•"/>
            </a:pPr>
            <a:r>
              <a:rPr lang="en-US"/>
              <a:t>?Does Midwest Express serve breakfast and Philadelphia?</a:t>
            </a:r>
            <a:endParaRPr/>
          </a:p>
          <a:p>
            <a:pPr marL="457200" lvl="0" indent="-228600" algn="l" rtl="0">
              <a:lnSpc>
                <a:spcPct val="90000"/>
              </a:lnSpc>
              <a:spcBef>
                <a:spcPts val="1000"/>
              </a:spcBef>
              <a:spcAft>
                <a:spcPts val="0"/>
              </a:spcAft>
              <a:buClr>
                <a:schemeClr val="dk1"/>
              </a:buClr>
              <a:buSzPts val="2800"/>
              <a:buNone/>
            </a:pPr>
            <a:endParaRPr/>
          </a:p>
        </p:txBody>
      </p:sp>
      <p:sp>
        <p:nvSpPr>
          <p:cNvPr id="108" name="Google Shape;108;p3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Zeugma</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oddness of the invented third example (a case of zeugma) indicates there is no sensible way to make a single sense of serve work for both breakfast and Philadelphia. </a:t>
            </a:r>
            <a:endParaRPr/>
          </a:p>
          <a:p>
            <a:pPr marL="457200" lvl="0" indent="-406400" algn="l" rtl="0">
              <a:lnSpc>
                <a:spcPct val="90000"/>
              </a:lnSpc>
              <a:spcBef>
                <a:spcPts val="1000"/>
              </a:spcBef>
              <a:spcAft>
                <a:spcPts val="0"/>
              </a:spcAft>
              <a:buClr>
                <a:schemeClr val="dk1"/>
              </a:buClr>
              <a:buSzPts val="2800"/>
              <a:buChar char="•"/>
            </a:pPr>
            <a:r>
              <a:rPr lang="en-US"/>
              <a:t>We can use this as evidence that serve has two different senses in this case.</a:t>
            </a:r>
            <a:endParaRPr/>
          </a:p>
          <a:p>
            <a:pPr marL="457200" lvl="0" indent="-228600" algn="l" rtl="0">
              <a:lnSpc>
                <a:spcPct val="90000"/>
              </a:lnSpc>
              <a:spcBef>
                <a:spcPts val="1000"/>
              </a:spcBef>
              <a:spcAft>
                <a:spcPts val="0"/>
              </a:spcAft>
              <a:buClr>
                <a:schemeClr val="dk1"/>
              </a:buClr>
              <a:buSzPts val="2800"/>
              <a:buNone/>
            </a:pPr>
            <a:endParaRPr/>
          </a:p>
        </p:txBody>
      </p:sp>
      <p:sp>
        <p:nvSpPr>
          <p:cNvPr id="114" name="Google Shape;114;p3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Zeugma</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Lec</a:t>
            </a:r>
            <a:r>
              <a:rPr lang="en-US" dirty="0" smtClean="0"/>
              <a:t> 24</a:t>
            </a: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854696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A special case of multiple senses that causes problems for speech recognition and spelling correction is homophones. </a:t>
            </a:r>
            <a:endParaRPr/>
          </a:p>
          <a:p>
            <a:pPr marL="457200" lvl="0" indent="-406400" algn="l" rtl="0">
              <a:lnSpc>
                <a:spcPct val="90000"/>
              </a:lnSpc>
              <a:spcBef>
                <a:spcPts val="1000"/>
              </a:spcBef>
              <a:spcAft>
                <a:spcPts val="0"/>
              </a:spcAft>
              <a:buClr>
                <a:schemeClr val="dk1"/>
              </a:buClr>
              <a:buSzPts val="2800"/>
              <a:buChar char="•"/>
            </a:pPr>
            <a:r>
              <a:rPr lang="en-US"/>
              <a:t>Homophones are senses that are linked to lemmas with the same pronunciation but different spellings,such as wood/would or to/two/too. </a:t>
            </a:r>
            <a:endParaRPr/>
          </a:p>
          <a:p>
            <a:pPr marL="457200" lvl="0" indent="-228600" algn="l" rtl="0">
              <a:lnSpc>
                <a:spcPct val="90000"/>
              </a:lnSpc>
              <a:spcBef>
                <a:spcPts val="1000"/>
              </a:spcBef>
              <a:spcAft>
                <a:spcPts val="0"/>
              </a:spcAft>
              <a:buClr>
                <a:schemeClr val="dk1"/>
              </a:buClr>
              <a:buSzPts val="2800"/>
              <a:buNone/>
            </a:pPr>
            <a:endParaRPr/>
          </a:p>
        </p:txBody>
      </p:sp>
      <p:sp>
        <p:nvSpPr>
          <p:cNvPr id="120" name="Google Shape;120;p3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Homophones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dirty="0"/>
              <a:t>This problem is related to homophones in speech synthesis. </a:t>
            </a:r>
            <a:endParaRPr dirty="0"/>
          </a:p>
          <a:p>
            <a:pPr marL="457200" lvl="0" indent="-406400" algn="l" rtl="0">
              <a:lnSpc>
                <a:spcPct val="90000"/>
              </a:lnSpc>
              <a:spcBef>
                <a:spcPts val="1000"/>
              </a:spcBef>
              <a:spcAft>
                <a:spcPts val="0"/>
              </a:spcAft>
              <a:buClr>
                <a:schemeClr val="dk1"/>
              </a:buClr>
              <a:buSzPts val="2800"/>
              <a:buChar char="•"/>
            </a:pPr>
            <a:r>
              <a:rPr lang="en-US" dirty="0"/>
              <a:t>Homographs are distinct senses linked to lemmas with the same orthographic form but different pronunciations:</a:t>
            </a:r>
            <a:endParaRPr dirty="0"/>
          </a:p>
          <a:p>
            <a:pPr marL="457200" lvl="0" indent="-406400" algn="l" rtl="0">
              <a:lnSpc>
                <a:spcPct val="90000"/>
              </a:lnSpc>
              <a:spcBef>
                <a:spcPts val="1000"/>
              </a:spcBef>
              <a:spcAft>
                <a:spcPts val="0"/>
              </a:spcAft>
              <a:buClr>
                <a:schemeClr val="dk1"/>
              </a:buClr>
              <a:buSzPts val="2800"/>
              <a:buChar char="•"/>
            </a:pPr>
            <a:r>
              <a:rPr lang="en-US" dirty="0"/>
              <a:t>E.g. </a:t>
            </a:r>
            <a:endParaRPr dirty="0"/>
          </a:p>
          <a:p>
            <a:pPr marL="457200" lvl="0" indent="-406400" algn="l" rtl="0">
              <a:lnSpc>
                <a:spcPct val="90000"/>
              </a:lnSpc>
              <a:spcBef>
                <a:spcPts val="1000"/>
              </a:spcBef>
              <a:spcAft>
                <a:spcPts val="0"/>
              </a:spcAft>
              <a:buClr>
                <a:schemeClr val="dk1"/>
              </a:buClr>
              <a:buSzPts val="2800"/>
              <a:buChar char="•"/>
            </a:pPr>
            <a:r>
              <a:rPr lang="en-US" dirty="0"/>
              <a:t>She let him lead her into the center of the room.</a:t>
            </a:r>
            <a:endParaRPr dirty="0"/>
          </a:p>
          <a:p>
            <a:pPr marL="457200" lvl="0" indent="-406400" algn="l" rtl="0">
              <a:lnSpc>
                <a:spcPct val="90000"/>
              </a:lnSpc>
              <a:spcBef>
                <a:spcPts val="1000"/>
              </a:spcBef>
              <a:spcAft>
                <a:spcPts val="0"/>
              </a:spcAft>
              <a:buClr>
                <a:schemeClr val="dk1"/>
              </a:buClr>
              <a:buSzPts val="2800"/>
              <a:buChar char="•"/>
            </a:pPr>
            <a:r>
              <a:rPr lang="en-US" dirty="0"/>
              <a:t>He lead the people into the room. </a:t>
            </a:r>
            <a:endParaRPr lang="en-US" dirty="0" smtClean="0"/>
          </a:p>
          <a:p>
            <a:pPr marL="457200" lvl="0" indent="-406400" algn="l" rtl="0">
              <a:lnSpc>
                <a:spcPct val="90000"/>
              </a:lnSpc>
              <a:spcBef>
                <a:spcPts val="1000"/>
              </a:spcBef>
              <a:spcAft>
                <a:spcPts val="0"/>
              </a:spcAft>
              <a:buClr>
                <a:schemeClr val="dk1"/>
              </a:buClr>
              <a:buSzPts val="2800"/>
              <a:buChar char="•"/>
            </a:pPr>
            <a:r>
              <a:rPr lang="en-US" dirty="0"/>
              <a:t>E</a:t>
            </a:r>
            <a:r>
              <a:rPr lang="en-US" dirty="0" smtClean="0"/>
              <a:t>.g. minute, tear</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126" name="Google Shape;126;p3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Homographs</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6"/>
          <p:cNvSpPr txBox="1">
            <a:spLocks noGrp="1"/>
          </p:cNvSpPr>
          <p:nvPr>
            <p:ph type="body" idx="1"/>
          </p:nvPr>
        </p:nvSpPr>
        <p:spPr>
          <a:xfrm>
            <a:off x="628650" y="1825625"/>
            <a:ext cx="7886700" cy="811249"/>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Can we just look in a dictionary?</a:t>
            </a:r>
            <a:endParaRPr/>
          </a:p>
          <a:p>
            <a:pPr marL="457200" lvl="0" indent="-228600" algn="l" rtl="0">
              <a:lnSpc>
                <a:spcPct val="90000"/>
              </a:lnSpc>
              <a:spcBef>
                <a:spcPts val="1000"/>
              </a:spcBef>
              <a:spcAft>
                <a:spcPts val="0"/>
              </a:spcAft>
              <a:buClr>
                <a:schemeClr val="dk1"/>
              </a:buClr>
              <a:buSzPts val="2800"/>
              <a:buNone/>
            </a:pPr>
            <a:endParaRPr/>
          </a:p>
        </p:txBody>
      </p:sp>
      <p:sp>
        <p:nvSpPr>
          <p:cNvPr id="132" name="Google Shape;132;p3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we deﬁne the meaning of a word sense? </a:t>
            </a:r>
            <a:endParaRPr/>
          </a:p>
        </p:txBody>
      </p:sp>
      <p:pic>
        <p:nvPicPr>
          <p:cNvPr id="133" name="Google Shape;133;p36"/>
          <p:cNvPicPr preferRelativeResize="0"/>
          <p:nvPr/>
        </p:nvPicPr>
        <p:blipFill rotWithShape="1">
          <a:blip r:embed="rId3">
            <a:alphaModFix/>
          </a:blip>
          <a:srcRect/>
          <a:stretch/>
        </p:blipFill>
        <p:spPr>
          <a:xfrm>
            <a:off x="1079804" y="2636874"/>
            <a:ext cx="6335150" cy="1652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One approach to deﬁne a word sense is to make use of a similar  approach to the dictionary deﬁnitions;</a:t>
            </a:r>
            <a:r>
              <a:rPr lang="en-US">
                <a:solidFill>
                  <a:srgbClr val="FF0000"/>
                </a:solidFill>
              </a:rPr>
              <a:t> deﬁning a sense via its relationship with other senses.</a:t>
            </a:r>
            <a:endParaRPr>
              <a:solidFill>
                <a:srgbClr val="FF0000"/>
              </a:solidFill>
            </a:endParaRPr>
          </a:p>
          <a:p>
            <a:pPr marL="457200" lvl="0" indent="-406400" algn="l" rtl="0">
              <a:lnSpc>
                <a:spcPct val="90000"/>
              </a:lnSpc>
              <a:spcBef>
                <a:spcPts val="1000"/>
              </a:spcBef>
              <a:spcAft>
                <a:spcPts val="0"/>
              </a:spcAft>
              <a:buClr>
                <a:schemeClr val="dk1"/>
              </a:buClr>
              <a:buSzPts val="2800"/>
              <a:buChar char="•"/>
            </a:pPr>
            <a:r>
              <a:rPr lang="en-US"/>
              <a:t>The second computational approach to meaning representation is</a:t>
            </a:r>
            <a:r>
              <a:rPr lang="en-US">
                <a:solidFill>
                  <a:srgbClr val="FF0000"/>
                </a:solidFill>
              </a:rPr>
              <a:t> to create a small ﬁnite set of semantic primitives,</a:t>
            </a:r>
            <a:r>
              <a:rPr lang="en-US"/>
              <a:t> atomic units of meaning, </a:t>
            </a:r>
            <a:r>
              <a:rPr lang="en-US">
                <a:solidFill>
                  <a:srgbClr val="FF0000"/>
                </a:solidFill>
              </a:rPr>
              <a:t>and then create each sense deﬁnition out of these primitives.</a:t>
            </a:r>
            <a:endParaRPr>
              <a:solidFill>
                <a:srgbClr val="FF0000"/>
              </a:solidFill>
            </a:endParaRPr>
          </a:p>
        </p:txBody>
      </p:sp>
      <p:sp>
        <p:nvSpPr>
          <p:cNvPr id="139" name="Google Shape;139;p14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can we deﬁne meaning of a word sense? </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1"/>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b="1"/>
              <a:t>Relations between Senses</a:t>
            </a:r>
            <a:endParaRPr sz="5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a:solidFill>
                  <a:srgbClr val="FF0000"/>
                </a:solidFill>
                <a:latin typeface="Verdana"/>
                <a:ea typeface="Verdana"/>
                <a:cs typeface="Verdana"/>
                <a:sym typeface="Verdana"/>
              </a:rPr>
              <a:t>Module IV</a:t>
            </a:r>
            <a:endParaRPr sz="3200"/>
          </a:p>
        </p:txBody>
      </p:sp>
      <p:sp>
        <p:nvSpPr>
          <p:cNvPr id="46" name="Google Shape;46;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a:solidFill>
                  <a:srgbClr val="0070C0"/>
                </a:solidFill>
                <a:latin typeface="Verdana"/>
                <a:ea typeface="Verdana"/>
                <a:cs typeface="Verdana"/>
                <a:sym typeface="Verdana"/>
              </a:rPr>
              <a:t>Lecture 2</a:t>
            </a:r>
            <a:r>
              <a:rPr lang="en-US" sz="2220">
                <a:solidFill>
                  <a:srgbClr val="0070C0"/>
                </a:solidFill>
                <a:latin typeface="Verdana"/>
                <a:ea typeface="Verdana"/>
                <a:cs typeface="Verdana"/>
                <a:sym typeface="Verdana"/>
              </a:rPr>
              <a:t>3</a:t>
            </a:r>
            <a:r>
              <a:rPr lang="en-US" sz="2220" b="1" i="0" u="none" strike="noStrike" cap="none">
                <a:solidFill>
                  <a:srgbClr val="0070C0"/>
                </a:solidFill>
                <a:latin typeface="Verdana"/>
                <a:ea typeface="Verdana"/>
                <a:cs typeface="Verdana"/>
                <a:sym typeface="Verdana"/>
              </a:rPr>
              <a:t/>
            </a:r>
            <a:br>
              <a:rPr lang="en-US" sz="2220" b="1" i="0" u="none" strike="noStrike" cap="none">
                <a:solidFill>
                  <a:srgbClr val="0070C0"/>
                </a:solidFill>
                <a:latin typeface="Verdana"/>
                <a:ea typeface="Verdana"/>
                <a:cs typeface="Verdana"/>
                <a:sym typeface="Verdana"/>
              </a:rPr>
            </a:br>
            <a:r>
              <a:rPr lang="en-US" sz="2220" b="1" i="0" u="none" strike="noStrike" cap="none">
                <a:solidFill>
                  <a:srgbClr val="0070C0"/>
                </a:solidFill>
                <a:latin typeface="Verdana"/>
                <a:ea typeface="Verdana"/>
                <a:cs typeface="Verdana"/>
                <a:sym typeface="Verdana"/>
              </a:rPr>
              <a:t/>
            </a:r>
            <a:br>
              <a:rPr lang="en-US" sz="2220" b="1" i="0" u="none" strike="noStrike" cap="none">
                <a:solidFill>
                  <a:srgbClr val="0070C0"/>
                </a:solidFill>
                <a:latin typeface="Verdana"/>
                <a:ea typeface="Verdana"/>
                <a:cs typeface="Verdana"/>
                <a:sym typeface="Verdana"/>
              </a:rPr>
            </a:br>
            <a:r>
              <a:rPr lang="en-US" sz="2220" b="0" i="0" u="none" strike="noStrike" cap="none">
                <a:solidFill>
                  <a:srgbClr val="000000"/>
                </a:solidFill>
                <a:latin typeface="Calibri"/>
                <a:ea typeface="Calibri"/>
                <a:cs typeface="Calibri"/>
                <a:sym typeface="Calibri"/>
              </a:rPr>
              <a:t/>
            </a:r>
            <a:br>
              <a:rPr lang="en-US" sz="2220" b="0" i="0" u="none" strike="noStrike" cap="none">
                <a:solidFill>
                  <a:srgbClr val="000000"/>
                </a:solidFill>
                <a:latin typeface="Calibri"/>
                <a:ea typeface="Calibri"/>
                <a:cs typeface="Calibri"/>
                <a:sym typeface="Calibri"/>
              </a:rPr>
            </a:br>
            <a:r>
              <a:rPr lang="en-US" sz="2220" b="0">
                <a:solidFill>
                  <a:srgbClr val="000000"/>
                </a:solidFill>
                <a:latin typeface="Verdana"/>
                <a:ea typeface="Verdana"/>
                <a:cs typeface="Verdana"/>
                <a:sym typeface="Verdana"/>
              </a:rPr>
              <a:t>Semantic Analysis</a:t>
            </a:r>
            <a:endParaRPr sz="2220"/>
          </a:p>
        </p:txBody>
      </p:sp>
      <p:sp>
        <p:nvSpPr>
          <p:cNvPr id="47" name="Google Shape;47;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8" name="Google Shape;48;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Synonym : When the meaning of two senses of two different words (lemmas) are identical or nearly identical </a:t>
            </a:r>
            <a:endParaRPr/>
          </a:p>
          <a:p>
            <a:pPr marL="457200" lvl="0" indent="-406400" algn="l" rtl="0">
              <a:lnSpc>
                <a:spcPct val="90000"/>
              </a:lnSpc>
              <a:spcBef>
                <a:spcPts val="1000"/>
              </a:spcBef>
              <a:spcAft>
                <a:spcPts val="0"/>
              </a:spcAft>
              <a:buClr>
                <a:schemeClr val="dk1"/>
              </a:buClr>
              <a:buSzPts val="2800"/>
              <a:buChar char="•"/>
            </a:pPr>
            <a:r>
              <a:rPr lang="en-US"/>
              <a:t>Synonyms include such pairs as:</a:t>
            </a:r>
            <a:endParaRPr/>
          </a:p>
          <a:p>
            <a:pPr marL="1028700" lvl="1" indent="-342900" algn="l" rtl="0">
              <a:lnSpc>
                <a:spcPct val="90000"/>
              </a:lnSpc>
              <a:spcBef>
                <a:spcPts val="500"/>
              </a:spcBef>
              <a:spcAft>
                <a:spcPts val="0"/>
              </a:spcAft>
              <a:buSzPts val="2400"/>
              <a:buFont typeface="Arial"/>
              <a:buChar char="•"/>
            </a:pPr>
            <a:r>
              <a:rPr lang="en-US"/>
              <a:t>couch/sofa</a:t>
            </a:r>
            <a:endParaRPr/>
          </a:p>
          <a:p>
            <a:pPr marL="1028700" lvl="1" indent="-342900" algn="l" rtl="0">
              <a:lnSpc>
                <a:spcPct val="90000"/>
              </a:lnSpc>
              <a:spcBef>
                <a:spcPts val="500"/>
              </a:spcBef>
              <a:spcAft>
                <a:spcPts val="0"/>
              </a:spcAft>
              <a:buSzPts val="2400"/>
              <a:buFont typeface="Arial"/>
              <a:buChar char="•"/>
            </a:pPr>
            <a:r>
              <a:rPr lang="en-US"/>
              <a:t>vomit/throw up </a:t>
            </a:r>
            <a:endParaRPr/>
          </a:p>
          <a:p>
            <a:pPr marL="1028700" lvl="1" indent="-342900" algn="l" rtl="0">
              <a:lnSpc>
                <a:spcPct val="90000"/>
              </a:lnSpc>
              <a:spcBef>
                <a:spcPts val="500"/>
              </a:spcBef>
              <a:spcAft>
                <a:spcPts val="0"/>
              </a:spcAft>
              <a:buSzPts val="2400"/>
              <a:buFont typeface="Arial"/>
              <a:buChar char="•"/>
            </a:pPr>
            <a:r>
              <a:rPr lang="en-US"/>
              <a:t>car/automobile</a:t>
            </a:r>
            <a:endParaRPr/>
          </a:p>
          <a:p>
            <a:pPr marL="457200" lvl="0" indent="-228600" algn="l" rtl="0">
              <a:lnSpc>
                <a:spcPct val="90000"/>
              </a:lnSpc>
              <a:spcBef>
                <a:spcPts val="1000"/>
              </a:spcBef>
              <a:spcAft>
                <a:spcPts val="0"/>
              </a:spcAft>
              <a:buClr>
                <a:schemeClr val="dk1"/>
              </a:buClr>
              <a:buSzPts val="2800"/>
              <a:buNone/>
            </a:pPr>
            <a:endParaRPr/>
          </a:p>
        </p:txBody>
      </p:sp>
      <p:sp>
        <p:nvSpPr>
          <p:cNvPr id="150" name="Google Shape;150;p14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Synonymy and Antonymy</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Formal deﬁnition : Two words are synonymous if they are substitutable one for the other in any sentence without changing the truth conditions of the sentence.</a:t>
            </a:r>
            <a:endParaRPr/>
          </a:p>
          <a:p>
            <a:pPr marL="457200" lvl="0" indent="-406400" algn="l" rtl="0">
              <a:lnSpc>
                <a:spcPct val="90000"/>
              </a:lnSpc>
              <a:spcBef>
                <a:spcPts val="1000"/>
              </a:spcBef>
              <a:spcAft>
                <a:spcPts val="0"/>
              </a:spcAft>
              <a:buClr>
                <a:schemeClr val="dk1"/>
              </a:buClr>
              <a:buSzPts val="2800"/>
              <a:buChar char="•"/>
            </a:pPr>
            <a:r>
              <a:rPr lang="en-US"/>
              <a:t>While substitutions between some pairs of words like car/automobile or water/H</a:t>
            </a:r>
            <a:r>
              <a:rPr lang="en-US" baseline="-25000"/>
              <a:t>2</a:t>
            </a:r>
            <a:r>
              <a:rPr lang="en-US"/>
              <a:t>O are truth-preserving, the words are still not identical in meaning.</a:t>
            </a:r>
            <a:endParaRPr/>
          </a:p>
          <a:p>
            <a:pPr marL="457200" lvl="0" indent="-406400" algn="l" rtl="0">
              <a:lnSpc>
                <a:spcPct val="90000"/>
              </a:lnSpc>
              <a:spcBef>
                <a:spcPts val="1000"/>
              </a:spcBef>
              <a:spcAft>
                <a:spcPts val="0"/>
              </a:spcAft>
              <a:buClr>
                <a:schemeClr val="dk1"/>
              </a:buClr>
              <a:buSzPts val="2800"/>
              <a:buChar char="•"/>
            </a:pPr>
            <a:r>
              <a:rPr lang="en-US"/>
              <a:t> Thus the word synonym is used to describe a relationship of approximate or rough synonymy.</a:t>
            </a:r>
            <a:endParaRPr/>
          </a:p>
          <a:p>
            <a:pPr marL="457200" lvl="0" indent="-228600" algn="l" rtl="0">
              <a:lnSpc>
                <a:spcPct val="90000"/>
              </a:lnSpc>
              <a:spcBef>
                <a:spcPts val="1000"/>
              </a:spcBef>
              <a:spcAft>
                <a:spcPts val="0"/>
              </a:spcAft>
              <a:buClr>
                <a:schemeClr val="dk1"/>
              </a:buClr>
              <a:buSzPts val="2800"/>
              <a:buNone/>
            </a:pPr>
            <a:endParaRPr/>
          </a:p>
        </p:txBody>
      </p:sp>
      <p:sp>
        <p:nvSpPr>
          <p:cNvPr id="156" name="Google Shape;156;p14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Synonymy and Antonymy</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Synonymy is  a relation between word senses rather than between words. </a:t>
            </a:r>
            <a:endParaRPr/>
          </a:p>
          <a:p>
            <a:pPr marL="457200" lvl="0" indent="-406400" algn="l" rtl="0">
              <a:lnSpc>
                <a:spcPct val="90000"/>
              </a:lnSpc>
              <a:spcBef>
                <a:spcPts val="1000"/>
              </a:spcBef>
              <a:spcAft>
                <a:spcPts val="0"/>
              </a:spcAft>
              <a:buClr>
                <a:schemeClr val="dk1"/>
              </a:buClr>
              <a:buSzPts val="2800"/>
              <a:buChar char="•"/>
            </a:pPr>
            <a:r>
              <a:rPr lang="en-US"/>
              <a:t>E.g.  big and large.</a:t>
            </a:r>
            <a:endParaRPr/>
          </a:p>
          <a:p>
            <a:pPr marL="457200" lvl="0" indent="-406400" algn="l" rtl="0">
              <a:lnSpc>
                <a:spcPct val="90000"/>
              </a:lnSpc>
              <a:spcBef>
                <a:spcPts val="1000"/>
              </a:spcBef>
              <a:spcAft>
                <a:spcPts val="0"/>
              </a:spcAft>
              <a:buClr>
                <a:schemeClr val="dk1"/>
              </a:buClr>
              <a:buSzPts val="2800"/>
              <a:buChar char="•"/>
            </a:pPr>
            <a:r>
              <a:rPr lang="en-US"/>
              <a:t>These may seem to be synonyms in the following sentences:</a:t>
            </a:r>
            <a:endParaRPr/>
          </a:p>
          <a:p>
            <a:pPr marL="1028700" lvl="1" indent="-342900" algn="l" rtl="0">
              <a:lnSpc>
                <a:spcPct val="90000"/>
              </a:lnSpc>
              <a:spcBef>
                <a:spcPts val="500"/>
              </a:spcBef>
              <a:spcAft>
                <a:spcPts val="0"/>
              </a:spcAft>
              <a:buSzPts val="2400"/>
              <a:buFont typeface="Arial"/>
              <a:buChar char="•"/>
            </a:pPr>
            <a:r>
              <a:rPr lang="en-US"/>
              <a:t>How big is that plane?</a:t>
            </a:r>
            <a:endParaRPr/>
          </a:p>
          <a:p>
            <a:pPr marL="1028700" lvl="1" indent="-342900" algn="l" rtl="0">
              <a:lnSpc>
                <a:spcPct val="90000"/>
              </a:lnSpc>
              <a:spcBef>
                <a:spcPts val="500"/>
              </a:spcBef>
              <a:spcAft>
                <a:spcPts val="0"/>
              </a:spcAft>
              <a:buSzPts val="2400"/>
              <a:buFont typeface="Arial"/>
              <a:buChar char="•"/>
            </a:pPr>
            <a:r>
              <a:rPr lang="en-US"/>
              <a:t>Would I be ﬂying on a large or small plane?</a:t>
            </a:r>
            <a:endParaRPr/>
          </a:p>
          <a:p>
            <a:pPr marL="457200" lvl="0" indent="-228600" algn="l" rtl="0">
              <a:lnSpc>
                <a:spcPct val="90000"/>
              </a:lnSpc>
              <a:spcBef>
                <a:spcPts val="1000"/>
              </a:spcBef>
              <a:spcAft>
                <a:spcPts val="0"/>
              </a:spcAft>
              <a:buClr>
                <a:schemeClr val="dk1"/>
              </a:buClr>
              <a:buSzPts val="2800"/>
              <a:buNone/>
            </a:pPr>
            <a:endParaRPr/>
          </a:p>
        </p:txBody>
      </p:sp>
      <p:sp>
        <p:nvSpPr>
          <p:cNvPr id="162" name="Google Shape;162;p14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Synonymy</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But note the following sentence where we cannot substitute large for big:</a:t>
            </a:r>
            <a:endParaRPr/>
          </a:p>
          <a:p>
            <a:pPr marL="1028700" lvl="1" indent="-342900" algn="l" rtl="0">
              <a:lnSpc>
                <a:spcPct val="90000"/>
              </a:lnSpc>
              <a:spcBef>
                <a:spcPts val="500"/>
              </a:spcBef>
              <a:spcAft>
                <a:spcPts val="0"/>
              </a:spcAft>
              <a:buSzPts val="2400"/>
              <a:buFont typeface="Arial"/>
              <a:buChar char="•"/>
            </a:pPr>
            <a:r>
              <a:rPr lang="en-US"/>
              <a:t>Miss Nelson became a kind of big sister to Benjamin.</a:t>
            </a:r>
            <a:endParaRPr/>
          </a:p>
          <a:p>
            <a:pPr marL="1028700" lvl="1" indent="-342900" algn="l" rtl="0">
              <a:lnSpc>
                <a:spcPct val="90000"/>
              </a:lnSpc>
              <a:spcBef>
                <a:spcPts val="500"/>
              </a:spcBef>
              <a:spcAft>
                <a:spcPts val="0"/>
              </a:spcAft>
              <a:buSzPts val="2400"/>
              <a:buFont typeface="Arial"/>
              <a:buChar char="•"/>
            </a:pPr>
            <a:r>
              <a:rPr lang="en-US"/>
              <a:t>Miss Nelson became a kind of large sister to Benjamin.</a:t>
            </a:r>
            <a:endParaRPr/>
          </a:p>
          <a:p>
            <a:pPr marL="457200" lvl="0" indent="-228600" algn="l" rtl="0">
              <a:lnSpc>
                <a:spcPct val="90000"/>
              </a:lnSpc>
              <a:spcBef>
                <a:spcPts val="1000"/>
              </a:spcBef>
              <a:spcAft>
                <a:spcPts val="0"/>
              </a:spcAft>
              <a:buClr>
                <a:schemeClr val="dk1"/>
              </a:buClr>
              <a:buSzPts val="2800"/>
              <a:buNone/>
            </a:pPr>
            <a:endParaRPr/>
          </a:p>
        </p:txBody>
      </p:sp>
      <p:sp>
        <p:nvSpPr>
          <p:cNvPr id="168" name="Google Shape;168;p14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Synonymy</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Antonyms are words with opposite meaning such as the following:</a:t>
            </a:r>
            <a:endParaRPr/>
          </a:p>
          <a:p>
            <a:pPr marL="914400" lvl="1" indent="-355600" algn="l" rtl="0">
              <a:lnSpc>
                <a:spcPct val="90000"/>
              </a:lnSpc>
              <a:spcBef>
                <a:spcPts val="0"/>
              </a:spcBef>
              <a:spcAft>
                <a:spcPts val="0"/>
              </a:spcAft>
              <a:buSzPts val="2000"/>
              <a:buChar char="○"/>
            </a:pPr>
            <a:r>
              <a:rPr lang="en-US"/>
              <a:t>long/short</a:t>
            </a:r>
            <a:endParaRPr/>
          </a:p>
          <a:p>
            <a:pPr marL="914400" lvl="1" indent="-355600" algn="l" rtl="0">
              <a:lnSpc>
                <a:spcPct val="90000"/>
              </a:lnSpc>
              <a:spcBef>
                <a:spcPts val="0"/>
              </a:spcBef>
              <a:spcAft>
                <a:spcPts val="0"/>
              </a:spcAft>
              <a:buSzPts val="2000"/>
              <a:buChar char="○"/>
            </a:pPr>
            <a:r>
              <a:rPr lang="en-US"/>
              <a:t>big/little</a:t>
            </a:r>
            <a:endParaRPr/>
          </a:p>
          <a:p>
            <a:pPr marL="914400" lvl="1" indent="-355600" algn="l" rtl="0">
              <a:lnSpc>
                <a:spcPct val="90000"/>
              </a:lnSpc>
              <a:spcBef>
                <a:spcPts val="0"/>
              </a:spcBef>
              <a:spcAft>
                <a:spcPts val="0"/>
              </a:spcAft>
              <a:buSzPts val="2000"/>
              <a:buChar char="○"/>
            </a:pPr>
            <a:r>
              <a:rPr lang="en-US"/>
              <a:t>fast/slow</a:t>
            </a:r>
            <a:endParaRPr/>
          </a:p>
          <a:p>
            <a:pPr marL="914400" lvl="1" indent="-355600" algn="l" rtl="0">
              <a:lnSpc>
                <a:spcPct val="90000"/>
              </a:lnSpc>
              <a:spcBef>
                <a:spcPts val="0"/>
              </a:spcBef>
              <a:spcAft>
                <a:spcPts val="0"/>
              </a:spcAft>
              <a:buSzPts val="2000"/>
              <a:buChar char="○"/>
            </a:pPr>
            <a:r>
              <a:rPr lang="en-US"/>
              <a:t>cold/hot</a:t>
            </a:r>
            <a:endParaRPr/>
          </a:p>
          <a:p>
            <a:pPr marL="457200" lvl="0" indent="-381000" algn="l" rtl="0">
              <a:lnSpc>
                <a:spcPct val="90000"/>
              </a:lnSpc>
              <a:spcBef>
                <a:spcPts val="0"/>
              </a:spcBef>
              <a:spcAft>
                <a:spcPts val="0"/>
              </a:spcAft>
              <a:buSzPts val="2400"/>
              <a:buChar char="●"/>
            </a:pPr>
            <a:r>
              <a:rPr lang="en-US"/>
              <a:t>It is difﬁcult to give a formal deﬁnition of antonymy. </a:t>
            </a:r>
            <a:endParaRPr/>
          </a:p>
        </p:txBody>
      </p:sp>
      <p:sp>
        <p:nvSpPr>
          <p:cNvPr id="174" name="Google Shape;174;p14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Two senses can be antonyms if they deﬁne a binary opposition, or are at opposite ends of some scale. </a:t>
            </a:r>
            <a:endParaRPr/>
          </a:p>
          <a:p>
            <a:pPr marL="457200" lvl="0" indent="-381000" algn="l" rtl="0">
              <a:lnSpc>
                <a:spcPct val="90000"/>
              </a:lnSpc>
              <a:spcBef>
                <a:spcPts val="0"/>
              </a:spcBef>
              <a:spcAft>
                <a:spcPts val="0"/>
              </a:spcAft>
              <a:buSzPts val="2400"/>
              <a:buChar char="●"/>
            </a:pPr>
            <a:r>
              <a:rPr lang="en-US"/>
              <a:t>Another groups of antonyms is reversives, which describe some sort of change or movement in opposite directions, such as rise/fall or up/down.</a:t>
            </a:r>
            <a:endParaRPr/>
          </a:p>
          <a:p>
            <a:pPr marL="457200" lvl="0" indent="-228600" algn="l" rtl="0">
              <a:lnSpc>
                <a:spcPct val="90000"/>
              </a:lnSpc>
              <a:spcBef>
                <a:spcPts val="1000"/>
              </a:spcBef>
              <a:spcAft>
                <a:spcPts val="0"/>
              </a:spcAft>
              <a:buClr>
                <a:schemeClr val="dk1"/>
              </a:buClr>
              <a:buSzPts val="2800"/>
              <a:buNone/>
            </a:pPr>
            <a:endParaRPr/>
          </a:p>
        </p:txBody>
      </p:sp>
      <p:sp>
        <p:nvSpPr>
          <p:cNvPr id="180" name="Google Shape;180;p14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a:t>From one perspective, antonyms have very different meanings, since they are opposite.</a:t>
            </a:r>
            <a:endParaRPr dirty="0"/>
          </a:p>
          <a:p>
            <a:pPr marL="457200" lvl="0" indent="-381000" algn="l" rtl="0">
              <a:lnSpc>
                <a:spcPct val="90000"/>
              </a:lnSpc>
              <a:spcBef>
                <a:spcPts val="0"/>
              </a:spcBef>
              <a:spcAft>
                <a:spcPts val="0"/>
              </a:spcAft>
              <a:buSzPts val="2400"/>
              <a:buChar char="●"/>
            </a:pPr>
            <a:r>
              <a:rPr lang="en-US" dirty="0"/>
              <a:t>From another perspective, they have very similar meanings, since they share almost all aspects of their meaning except their position on a scale, or their direction. </a:t>
            </a:r>
            <a:endParaRPr lang="en-US" dirty="0" smtClean="0"/>
          </a:p>
          <a:p>
            <a:pPr marL="457200" lvl="0" indent="-381000" algn="l" rtl="0">
              <a:lnSpc>
                <a:spcPct val="90000"/>
              </a:lnSpc>
              <a:spcBef>
                <a:spcPts val="0"/>
              </a:spcBef>
              <a:spcAft>
                <a:spcPts val="0"/>
              </a:spcAft>
              <a:buSzPts val="2400"/>
              <a:buChar char="●"/>
            </a:pPr>
            <a:r>
              <a:rPr lang="en-US" dirty="0" smtClean="0"/>
              <a:t>Thus </a:t>
            </a:r>
            <a:r>
              <a:rPr lang="en-US" dirty="0"/>
              <a:t>automatically distinguishing synonyms from antonyms can be difﬁcult.</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186" name="Google Shape;186;p1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Antonym</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One sense is a hyponym of another sense if the ﬁrst sense is more speciﬁc, denoting a subclass of the other.</a:t>
            </a:r>
            <a:endParaRPr/>
          </a:p>
          <a:p>
            <a:pPr marL="1028700" lvl="1" indent="-342900" algn="l" rtl="0">
              <a:lnSpc>
                <a:spcPct val="90000"/>
              </a:lnSpc>
              <a:spcBef>
                <a:spcPts val="500"/>
              </a:spcBef>
              <a:spcAft>
                <a:spcPts val="0"/>
              </a:spcAft>
              <a:buSzPts val="2400"/>
              <a:buFont typeface="Arial"/>
              <a:buChar char="•"/>
            </a:pPr>
            <a:r>
              <a:rPr lang="en-US"/>
              <a:t>car is a hyponym of vehicle</a:t>
            </a:r>
            <a:endParaRPr/>
          </a:p>
          <a:p>
            <a:pPr marL="1028700" lvl="1" indent="-342900" algn="l" rtl="0">
              <a:lnSpc>
                <a:spcPct val="90000"/>
              </a:lnSpc>
              <a:spcBef>
                <a:spcPts val="500"/>
              </a:spcBef>
              <a:spcAft>
                <a:spcPts val="0"/>
              </a:spcAft>
              <a:buSzPts val="2400"/>
              <a:buFont typeface="Arial"/>
              <a:buChar char="•"/>
            </a:pPr>
            <a:r>
              <a:rPr lang="en-US"/>
              <a:t>dog is a hyponym of animal</a:t>
            </a:r>
            <a:endParaRPr/>
          </a:p>
          <a:p>
            <a:pPr marL="1028700" lvl="1" indent="-342900" algn="l" rtl="0">
              <a:lnSpc>
                <a:spcPct val="90000"/>
              </a:lnSpc>
              <a:spcBef>
                <a:spcPts val="500"/>
              </a:spcBef>
              <a:spcAft>
                <a:spcPts val="0"/>
              </a:spcAft>
              <a:buSzPts val="2400"/>
              <a:buFont typeface="Arial"/>
              <a:buChar char="•"/>
            </a:pPr>
            <a:r>
              <a:rPr lang="en-US"/>
              <a:t>mango is a hyponym of fruit. </a:t>
            </a:r>
            <a:endParaRPr/>
          </a:p>
          <a:p>
            <a:pPr marL="457200" lvl="0" indent="-406400" algn="l" rtl="0">
              <a:lnSpc>
                <a:spcPct val="90000"/>
              </a:lnSpc>
              <a:spcBef>
                <a:spcPts val="1000"/>
              </a:spcBef>
              <a:spcAft>
                <a:spcPts val="0"/>
              </a:spcAft>
              <a:buClr>
                <a:schemeClr val="dk1"/>
              </a:buClr>
              <a:buSzPts val="2800"/>
              <a:buChar char="•"/>
            </a:pPr>
            <a:r>
              <a:rPr lang="en-US"/>
              <a:t>We can deﬁne hypernymy more formally by saying that the class denoted by the superordinate extensionally includes the class denoted by the hyponym.</a:t>
            </a:r>
            <a:endParaRPr/>
          </a:p>
        </p:txBody>
      </p:sp>
      <p:sp>
        <p:nvSpPr>
          <p:cNvPr id="192" name="Google Shape;192;p14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Hyponymy</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Hypernymy can also be deﬁned in terms of entailment.</a:t>
            </a:r>
            <a:endParaRPr/>
          </a:p>
          <a:p>
            <a:pPr marL="457200" lvl="0" indent="-406400" algn="l" rtl="0">
              <a:lnSpc>
                <a:spcPct val="90000"/>
              </a:lnSpc>
              <a:spcBef>
                <a:spcPts val="1000"/>
              </a:spcBef>
              <a:spcAft>
                <a:spcPts val="0"/>
              </a:spcAft>
              <a:buClr>
                <a:schemeClr val="dk1"/>
              </a:buClr>
              <a:buSzPts val="2800"/>
              <a:buChar char="•"/>
            </a:pPr>
            <a:r>
              <a:rPr lang="en-US"/>
              <a:t>∀x A(x) ⇒ B(x).</a:t>
            </a:r>
            <a:endParaRPr/>
          </a:p>
          <a:p>
            <a:pPr marL="457200" lvl="0" indent="-406400" algn="l" rtl="0">
              <a:lnSpc>
                <a:spcPct val="90000"/>
              </a:lnSpc>
              <a:spcBef>
                <a:spcPts val="1000"/>
              </a:spcBef>
              <a:spcAft>
                <a:spcPts val="0"/>
              </a:spcAft>
              <a:buClr>
                <a:schemeClr val="dk1"/>
              </a:buClr>
              <a:buSzPts val="2800"/>
              <a:buChar char="•"/>
            </a:pPr>
            <a:r>
              <a:rPr lang="en-US"/>
              <a:t>Hyponymy is usually a transitive relation; if A is a hyponym of B and B is a hyponym of C, then A is a hyponym of C.</a:t>
            </a:r>
            <a:endParaRPr/>
          </a:p>
          <a:p>
            <a:pPr marL="457200" lvl="0" indent="-228600" algn="l" rtl="0">
              <a:lnSpc>
                <a:spcPct val="90000"/>
              </a:lnSpc>
              <a:spcBef>
                <a:spcPts val="1000"/>
              </a:spcBef>
              <a:spcAft>
                <a:spcPts val="0"/>
              </a:spcAft>
              <a:buClr>
                <a:schemeClr val="dk1"/>
              </a:buClr>
              <a:buSzPts val="2800"/>
              <a:buNone/>
            </a:pPr>
            <a:endParaRPr/>
          </a:p>
        </p:txBody>
      </p:sp>
      <p:sp>
        <p:nvSpPr>
          <p:cNvPr id="198" name="Google Shape;198;p15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Hyponymy</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It is a database of Lexical Relations.</a:t>
            </a:r>
            <a:endParaRPr/>
          </a:p>
          <a:p>
            <a:pPr marL="457200" lvl="0" indent="-406400" algn="l" rtl="0">
              <a:lnSpc>
                <a:spcPct val="90000"/>
              </a:lnSpc>
              <a:spcBef>
                <a:spcPts val="1000"/>
              </a:spcBef>
              <a:spcAft>
                <a:spcPts val="0"/>
              </a:spcAft>
              <a:buClr>
                <a:schemeClr val="dk1"/>
              </a:buClr>
              <a:buSzPts val="2800"/>
              <a:buChar char="•"/>
            </a:pPr>
            <a:r>
              <a:rPr lang="en-US"/>
              <a:t>The most commonly used resource for English sense relations is the WordNet lexical database.</a:t>
            </a:r>
            <a:endParaRPr/>
          </a:p>
          <a:p>
            <a:pPr marL="457200" lvl="0" indent="-406400" algn="l" rtl="0">
              <a:lnSpc>
                <a:spcPct val="90000"/>
              </a:lnSpc>
              <a:spcBef>
                <a:spcPts val="1000"/>
              </a:spcBef>
              <a:spcAft>
                <a:spcPts val="0"/>
              </a:spcAft>
              <a:buClr>
                <a:schemeClr val="dk1"/>
              </a:buClr>
              <a:buSzPts val="2800"/>
              <a:buChar char="•"/>
            </a:pPr>
            <a:r>
              <a:rPr lang="en-US"/>
              <a:t>WordNet consists of three separate databases:</a:t>
            </a:r>
            <a:endParaRPr/>
          </a:p>
          <a:p>
            <a:pPr marL="1028700" lvl="1" indent="-342900" algn="l" rtl="0">
              <a:lnSpc>
                <a:spcPct val="90000"/>
              </a:lnSpc>
              <a:spcBef>
                <a:spcPts val="500"/>
              </a:spcBef>
              <a:spcAft>
                <a:spcPts val="0"/>
              </a:spcAft>
              <a:buSzPts val="2400"/>
              <a:buFont typeface="Arial"/>
              <a:buChar char="•"/>
            </a:pPr>
            <a:r>
              <a:rPr lang="en-US"/>
              <a:t>For nouns </a:t>
            </a:r>
            <a:endParaRPr/>
          </a:p>
          <a:p>
            <a:pPr marL="1028700" lvl="1" indent="-342900" algn="l" rtl="0">
              <a:lnSpc>
                <a:spcPct val="90000"/>
              </a:lnSpc>
              <a:spcBef>
                <a:spcPts val="500"/>
              </a:spcBef>
              <a:spcAft>
                <a:spcPts val="0"/>
              </a:spcAft>
              <a:buSzPts val="2400"/>
              <a:buFont typeface="Arial"/>
              <a:buChar char="•"/>
            </a:pPr>
            <a:r>
              <a:rPr lang="en-US"/>
              <a:t>For verbs</a:t>
            </a:r>
            <a:endParaRPr/>
          </a:p>
          <a:p>
            <a:pPr marL="1028700" lvl="1" indent="-342900" algn="l" rtl="0">
              <a:lnSpc>
                <a:spcPct val="90000"/>
              </a:lnSpc>
              <a:spcBef>
                <a:spcPts val="500"/>
              </a:spcBef>
              <a:spcAft>
                <a:spcPts val="0"/>
              </a:spcAft>
              <a:buSzPts val="2400"/>
              <a:buFont typeface="Arial"/>
              <a:buChar char="•"/>
            </a:pPr>
            <a:r>
              <a:rPr lang="en-US"/>
              <a:t>For adjectives and adverbs; </a:t>
            </a:r>
            <a:endParaRPr/>
          </a:p>
          <a:p>
            <a:pPr marL="457200" lvl="0" indent="-406400" algn="l" rtl="0">
              <a:lnSpc>
                <a:spcPct val="90000"/>
              </a:lnSpc>
              <a:spcBef>
                <a:spcPts val="1000"/>
              </a:spcBef>
              <a:spcAft>
                <a:spcPts val="0"/>
              </a:spcAft>
              <a:buClr>
                <a:schemeClr val="dk1"/>
              </a:buClr>
              <a:buSzPts val="2800"/>
              <a:buChar char="•"/>
            </a:pPr>
            <a:r>
              <a:rPr lang="en-US"/>
              <a:t>NB: closed class words are not included.</a:t>
            </a:r>
            <a:endParaRPr/>
          </a:p>
          <a:p>
            <a:pPr marL="457200" lvl="0" indent="-228600" algn="l" rtl="0">
              <a:lnSpc>
                <a:spcPct val="90000"/>
              </a:lnSpc>
              <a:spcBef>
                <a:spcPts val="1000"/>
              </a:spcBef>
              <a:spcAft>
                <a:spcPts val="0"/>
              </a:spcAft>
              <a:buClr>
                <a:schemeClr val="dk1"/>
              </a:buClr>
              <a:buSzPts val="2800"/>
              <a:buNone/>
            </a:pPr>
            <a:endParaRPr/>
          </a:p>
        </p:txBody>
      </p:sp>
      <p:sp>
        <p:nvSpPr>
          <p:cNvPr id="204" name="Google Shape;204;p15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WordNet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Lexical Semantics is the study of word meaning. </a:t>
            </a:r>
            <a:endParaRPr/>
          </a:p>
          <a:p>
            <a:pPr marL="457200" lvl="0" indent="-381000" algn="l" rtl="0">
              <a:lnSpc>
                <a:spcPct val="90000"/>
              </a:lnSpc>
              <a:spcBef>
                <a:spcPts val="0"/>
              </a:spcBef>
              <a:spcAft>
                <a:spcPts val="0"/>
              </a:spcAft>
              <a:buSzPts val="2400"/>
              <a:buChar char="●"/>
            </a:pPr>
            <a:r>
              <a:rPr lang="en-US"/>
              <a:t>Lexeme is a pair of a particular form (orthographic or  phonological) with its meaning</a:t>
            </a:r>
            <a:endParaRPr/>
          </a:p>
          <a:p>
            <a:pPr marL="457200" lvl="0" indent="-381000" algn="l" rtl="0">
              <a:lnSpc>
                <a:spcPct val="90000"/>
              </a:lnSpc>
              <a:spcBef>
                <a:spcPts val="0"/>
              </a:spcBef>
              <a:spcAft>
                <a:spcPts val="0"/>
              </a:spcAft>
              <a:buSzPts val="2400"/>
              <a:buChar char="●"/>
            </a:pPr>
            <a:r>
              <a:rPr lang="en-US"/>
              <a:t>Lexicon is a ﬁnite list of lexemes. </a:t>
            </a:r>
            <a:endParaRPr/>
          </a:p>
          <a:p>
            <a:pPr marL="457200" lvl="0" indent="-381000" algn="l" rtl="0">
              <a:lnSpc>
                <a:spcPct val="90000"/>
              </a:lnSpc>
              <a:spcBef>
                <a:spcPts val="0"/>
              </a:spcBef>
              <a:spcAft>
                <a:spcPts val="0"/>
              </a:spcAft>
              <a:buSzPts val="2400"/>
              <a:buChar char="●"/>
            </a:pPr>
            <a:r>
              <a:rPr lang="en-US"/>
              <a:t>A lexeme is represented by a lemma.</a:t>
            </a:r>
            <a:endParaRPr/>
          </a:p>
          <a:p>
            <a:pPr marL="457200" lvl="0" indent="-381000" algn="l" rtl="0">
              <a:lnSpc>
                <a:spcPct val="90000"/>
              </a:lnSpc>
              <a:spcBef>
                <a:spcPts val="0"/>
              </a:spcBef>
              <a:spcAft>
                <a:spcPts val="0"/>
              </a:spcAft>
              <a:buSzPts val="2400"/>
              <a:buChar char="●"/>
            </a:pPr>
            <a:r>
              <a:rPr lang="en-US"/>
              <a:t> A lemma or citation form is the grammatical form that is used  to represent a lexeme. </a:t>
            </a:r>
            <a:endParaRPr/>
          </a:p>
          <a:p>
            <a:pPr marL="914400" lvl="1" indent="-355600" algn="l" rtl="0">
              <a:lnSpc>
                <a:spcPct val="90000"/>
              </a:lnSpc>
              <a:spcBef>
                <a:spcPts val="0"/>
              </a:spcBef>
              <a:spcAft>
                <a:spcPts val="0"/>
              </a:spcAft>
              <a:buSzPts val="2000"/>
              <a:buChar char="○"/>
            </a:pPr>
            <a:r>
              <a:rPr lang="en-US">
                <a:solidFill>
                  <a:schemeClr val="dk1"/>
                </a:solidFill>
              </a:rPr>
              <a:t>Carpets →  lemma : </a:t>
            </a:r>
            <a:r>
              <a:rPr lang="en-US"/>
              <a:t>carpet </a:t>
            </a:r>
            <a:endParaRPr/>
          </a:p>
          <a:p>
            <a:pPr marL="914400" lvl="1" indent="-355600" algn="l" rtl="0">
              <a:lnSpc>
                <a:spcPct val="90000"/>
              </a:lnSpc>
              <a:spcBef>
                <a:spcPts val="0"/>
              </a:spcBef>
              <a:spcAft>
                <a:spcPts val="0"/>
              </a:spcAft>
              <a:buSzPts val="2000"/>
              <a:buChar char="○"/>
            </a:pPr>
            <a:r>
              <a:rPr lang="en-US"/>
              <a:t>sing, sang, sung </a:t>
            </a:r>
            <a:r>
              <a:rPr lang="en-US">
                <a:solidFill>
                  <a:schemeClr val="dk1"/>
                </a:solidFill>
              </a:rPr>
              <a:t>→  lemma :</a:t>
            </a:r>
            <a:r>
              <a:rPr lang="en-US"/>
              <a:t> sing. </a:t>
            </a:r>
            <a:endParaRPr/>
          </a:p>
        </p:txBody>
      </p:sp>
      <p:sp>
        <p:nvSpPr>
          <p:cNvPr id="54" name="Google Shape;54;p1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Lexical Semantics</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Each database consists of a set of lemmas, each one annotated with a set of senses.</a:t>
            </a:r>
            <a:endParaRPr/>
          </a:p>
          <a:p>
            <a:pPr marL="457200" lvl="0" indent="-381000" algn="l" rtl="0">
              <a:lnSpc>
                <a:spcPct val="90000"/>
              </a:lnSpc>
              <a:spcBef>
                <a:spcPts val="0"/>
              </a:spcBef>
              <a:spcAft>
                <a:spcPts val="0"/>
              </a:spcAft>
              <a:buSzPts val="2400"/>
              <a:buChar char="●"/>
            </a:pPr>
            <a:r>
              <a:rPr lang="en-US"/>
              <a:t> The WordNet 3.0 release has </a:t>
            </a:r>
            <a:endParaRPr/>
          </a:p>
          <a:p>
            <a:pPr marL="914400" lvl="1" indent="-355600" algn="l" rtl="0">
              <a:lnSpc>
                <a:spcPct val="90000"/>
              </a:lnSpc>
              <a:spcBef>
                <a:spcPts val="0"/>
              </a:spcBef>
              <a:spcAft>
                <a:spcPts val="0"/>
              </a:spcAft>
              <a:buSzPts val="2000"/>
              <a:buChar char="○"/>
            </a:pPr>
            <a:r>
              <a:rPr lang="en-US"/>
              <a:t>117,097 nouns</a:t>
            </a:r>
            <a:endParaRPr/>
          </a:p>
          <a:p>
            <a:pPr marL="914400" lvl="1" indent="-355600" algn="l" rtl="0">
              <a:lnSpc>
                <a:spcPct val="90000"/>
              </a:lnSpc>
              <a:spcBef>
                <a:spcPts val="0"/>
              </a:spcBef>
              <a:spcAft>
                <a:spcPts val="0"/>
              </a:spcAft>
              <a:buSzPts val="2000"/>
              <a:buChar char="○"/>
            </a:pPr>
            <a:r>
              <a:rPr lang="en-US"/>
              <a:t>11,488 verbs</a:t>
            </a:r>
            <a:endParaRPr/>
          </a:p>
          <a:p>
            <a:pPr marL="914400" lvl="1" indent="-355600" algn="l" rtl="0">
              <a:lnSpc>
                <a:spcPct val="90000"/>
              </a:lnSpc>
              <a:spcBef>
                <a:spcPts val="0"/>
              </a:spcBef>
              <a:spcAft>
                <a:spcPts val="0"/>
              </a:spcAft>
              <a:buSzPts val="2000"/>
              <a:buChar char="○"/>
            </a:pPr>
            <a:r>
              <a:rPr lang="en-US"/>
              <a:t>22,141 adjectives</a:t>
            </a:r>
            <a:endParaRPr/>
          </a:p>
          <a:p>
            <a:pPr marL="914400" lvl="1" indent="-355600" algn="l" rtl="0">
              <a:lnSpc>
                <a:spcPct val="90000"/>
              </a:lnSpc>
              <a:spcBef>
                <a:spcPts val="0"/>
              </a:spcBef>
              <a:spcAft>
                <a:spcPts val="0"/>
              </a:spcAft>
              <a:buSzPts val="2000"/>
              <a:buChar char="○"/>
            </a:pPr>
            <a:r>
              <a:rPr lang="en-US"/>
              <a:t>4,601 adverbs. </a:t>
            </a:r>
            <a:endParaRPr/>
          </a:p>
          <a:p>
            <a:pPr marL="457200" lvl="0" indent="-381000" algn="l" rtl="0">
              <a:lnSpc>
                <a:spcPct val="90000"/>
              </a:lnSpc>
              <a:spcBef>
                <a:spcPts val="0"/>
              </a:spcBef>
              <a:spcAft>
                <a:spcPts val="0"/>
              </a:spcAft>
              <a:buSzPts val="2400"/>
              <a:buChar char="●"/>
            </a:pPr>
            <a:r>
              <a:rPr lang="en-US"/>
              <a:t>WordNet can be accessed via the web or downloaded and accessed locally.</a:t>
            </a:r>
            <a:endParaRPr/>
          </a:p>
          <a:p>
            <a:pPr marL="457200" lvl="0" indent="-228600" algn="l" rtl="0">
              <a:lnSpc>
                <a:spcPct val="90000"/>
              </a:lnSpc>
              <a:spcBef>
                <a:spcPts val="1000"/>
              </a:spcBef>
              <a:spcAft>
                <a:spcPts val="0"/>
              </a:spcAft>
              <a:buClr>
                <a:schemeClr val="dk1"/>
              </a:buClr>
              <a:buSzPts val="2800"/>
              <a:buNone/>
            </a:pPr>
            <a:endParaRPr/>
          </a:p>
        </p:txBody>
      </p:sp>
      <p:sp>
        <p:nvSpPr>
          <p:cNvPr id="210" name="Google Shape;210;p15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WordNet</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3"/>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4000" b="1"/>
              <a:t>Example</a:t>
            </a:r>
            <a:endParaRPr sz="4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4"/>
          <p:cNvSpPr txBox="1">
            <a:spLocks noGrp="1"/>
          </p:cNvSpPr>
          <p:nvPr>
            <p:ph type="title"/>
          </p:nvPr>
        </p:nvSpPr>
        <p:spPr>
          <a:xfrm>
            <a:off x="628650" y="365125"/>
            <a:ext cx="828143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t>Lemma entry for noun &amp; adjective: bass</a:t>
            </a:r>
            <a:endParaRPr sz="3600"/>
          </a:p>
        </p:txBody>
      </p:sp>
      <p:pic>
        <p:nvPicPr>
          <p:cNvPr id="221" name="Google Shape;221;p154"/>
          <p:cNvPicPr preferRelativeResize="0"/>
          <p:nvPr/>
        </p:nvPicPr>
        <p:blipFill rotWithShape="1">
          <a:blip r:embed="rId3">
            <a:alphaModFix/>
          </a:blip>
          <a:srcRect/>
          <a:stretch/>
        </p:blipFill>
        <p:spPr>
          <a:xfrm>
            <a:off x="431548" y="1325893"/>
            <a:ext cx="8478536" cy="5166981"/>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There are </a:t>
            </a:r>
            <a:endParaRPr/>
          </a:p>
          <a:p>
            <a:pPr marL="1028700" lvl="1" indent="-342900" algn="l" rtl="0">
              <a:lnSpc>
                <a:spcPct val="90000"/>
              </a:lnSpc>
              <a:spcBef>
                <a:spcPts val="500"/>
              </a:spcBef>
              <a:spcAft>
                <a:spcPts val="0"/>
              </a:spcAft>
              <a:buSzPts val="2400"/>
              <a:buFont typeface="Arial"/>
              <a:buChar char="•"/>
            </a:pPr>
            <a:r>
              <a:rPr lang="en-US"/>
              <a:t>8 senses for the noun </a:t>
            </a:r>
            <a:endParaRPr/>
          </a:p>
          <a:p>
            <a:pPr marL="1028700" lvl="1" indent="-342900" algn="l" rtl="0">
              <a:lnSpc>
                <a:spcPct val="90000"/>
              </a:lnSpc>
              <a:spcBef>
                <a:spcPts val="500"/>
              </a:spcBef>
              <a:spcAft>
                <a:spcPts val="0"/>
              </a:spcAft>
              <a:buSzPts val="2400"/>
              <a:buFont typeface="Arial"/>
              <a:buChar char="•"/>
            </a:pPr>
            <a:r>
              <a:rPr lang="en-US"/>
              <a:t>1 sense for the adjective</a:t>
            </a:r>
            <a:endParaRPr/>
          </a:p>
          <a:p>
            <a:pPr marL="1028700" lvl="1" indent="-342900" algn="l" rtl="0">
              <a:lnSpc>
                <a:spcPct val="90000"/>
              </a:lnSpc>
              <a:spcBef>
                <a:spcPts val="500"/>
              </a:spcBef>
              <a:spcAft>
                <a:spcPts val="0"/>
              </a:spcAft>
              <a:buSzPts val="2400"/>
              <a:buFont typeface="Arial"/>
              <a:buChar char="•"/>
            </a:pPr>
            <a:r>
              <a:rPr lang="en-US"/>
              <a:t>each of which has a gloss (a dictionary-style deﬁnition)</a:t>
            </a:r>
            <a:endParaRPr/>
          </a:p>
          <a:p>
            <a:pPr marL="1028700" lvl="1" indent="-342900" algn="l" rtl="0">
              <a:lnSpc>
                <a:spcPct val="90000"/>
              </a:lnSpc>
              <a:spcBef>
                <a:spcPts val="500"/>
              </a:spcBef>
              <a:spcAft>
                <a:spcPts val="0"/>
              </a:spcAft>
              <a:buSzPts val="2400"/>
              <a:buFont typeface="Arial"/>
              <a:buChar char="•"/>
            </a:pPr>
            <a:r>
              <a:rPr lang="en-US"/>
              <a:t>a list of synonyms for the sense (called a synset)</a:t>
            </a:r>
            <a:endParaRPr/>
          </a:p>
          <a:p>
            <a:pPr marL="457200" lvl="0" indent="-406400" algn="l" rtl="0">
              <a:lnSpc>
                <a:spcPct val="90000"/>
              </a:lnSpc>
              <a:spcBef>
                <a:spcPts val="1000"/>
              </a:spcBef>
              <a:spcAft>
                <a:spcPts val="0"/>
              </a:spcAft>
              <a:buClr>
                <a:schemeClr val="dk1"/>
              </a:buClr>
              <a:buSzPts val="2800"/>
              <a:buChar char="•"/>
            </a:pPr>
            <a:r>
              <a:rPr lang="en-US"/>
              <a:t> and </a:t>
            </a:r>
            <a:endParaRPr/>
          </a:p>
          <a:p>
            <a:pPr marL="1028700" lvl="1" indent="-342900" algn="l" rtl="0">
              <a:lnSpc>
                <a:spcPct val="90000"/>
              </a:lnSpc>
              <a:spcBef>
                <a:spcPts val="500"/>
              </a:spcBef>
              <a:spcAft>
                <a:spcPts val="0"/>
              </a:spcAft>
              <a:buSzPts val="2400"/>
              <a:buFont typeface="Arial"/>
              <a:buChar char="•"/>
            </a:pPr>
            <a:r>
              <a:rPr lang="en-US"/>
              <a:t>sometimes also usage examples (shown for the adjective sense).</a:t>
            </a:r>
            <a:endParaRPr/>
          </a:p>
          <a:p>
            <a:pPr marL="457200" lvl="0" indent="-406400" algn="l" rtl="0">
              <a:lnSpc>
                <a:spcPct val="90000"/>
              </a:lnSpc>
              <a:spcBef>
                <a:spcPts val="1000"/>
              </a:spcBef>
              <a:spcAft>
                <a:spcPts val="0"/>
              </a:spcAft>
              <a:buClr>
                <a:schemeClr val="dk1"/>
              </a:buClr>
              <a:buSzPts val="2800"/>
              <a:buChar char="•"/>
            </a:pPr>
            <a:r>
              <a:rPr lang="en-US"/>
              <a:t>Unlike dictionaries, WordNet doesn’t represent pronunciation</a:t>
            </a:r>
            <a:endParaRPr/>
          </a:p>
          <a:p>
            <a:pPr marL="457200" lvl="0" indent="-228600" algn="l" rtl="0">
              <a:lnSpc>
                <a:spcPct val="90000"/>
              </a:lnSpc>
              <a:spcBef>
                <a:spcPts val="1000"/>
              </a:spcBef>
              <a:spcAft>
                <a:spcPts val="0"/>
              </a:spcAft>
              <a:buClr>
                <a:schemeClr val="dk1"/>
              </a:buClr>
              <a:buSzPts val="2800"/>
              <a:buNone/>
            </a:pPr>
            <a:endParaRPr/>
          </a:p>
        </p:txBody>
      </p:sp>
      <p:sp>
        <p:nvSpPr>
          <p:cNvPr id="227" name="Google Shape;227;p155"/>
          <p:cNvSpPr txBox="1">
            <a:spLocks noGrp="1"/>
          </p:cNvSpPr>
          <p:nvPr>
            <p:ph type="title"/>
          </p:nvPr>
        </p:nvSpPr>
        <p:spPr>
          <a:xfrm>
            <a:off x="74428" y="365125"/>
            <a:ext cx="8920716"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Lemma entry for noun &amp; adjective: bass</a:t>
            </a:r>
            <a:endParaRPr sz="4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 set of near-synonyms for a WordNet sense is called a synset (for synonym set)</a:t>
            </a:r>
            <a:endParaRPr/>
          </a:p>
          <a:p>
            <a:pPr marL="457200" lvl="0" indent="-406400" algn="l" rtl="0">
              <a:lnSpc>
                <a:spcPct val="90000"/>
              </a:lnSpc>
              <a:spcBef>
                <a:spcPts val="1000"/>
              </a:spcBef>
              <a:spcAft>
                <a:spcPts val="0"/>
              </a:spcAft>
              <a:buClr>
                <a:schemeClr val="dk1"/>
              </a:buClr>
              <a:buSzPts val="2800"/>
              <a:buChar char="•"/>
            </a:pPr>
            <a:r>
              <a:rPr lang="en-US"/>
              <a:t>Synsets are an important primitive in WordNet. </a:t>
            </a:r>
            <a:endParaRPr/>
          </a:p>
          <a:p>
            <a:pPr marL="457200" lvl="0" indent="-406400" algn="l" rtl="0">
              <a:lnSpc>
                <a:spcPct val="90000"/>
              </a:lnSpc>
              <a:spcBef>
                <a:spcPts val="1000"/>
              </a:spcBef>
              <a:spcAft>
                <a:spcPts val="0"/>
              </a:spcAft>
              <a:buClr>
                <a:schemeClr val="dk1"/>
              </a:buClr>
              <a:buSzPts val="2800"/>
              <a:buChar char="•"/>
            </a:pPr>
            <a:r>
              <a:rPr lang="en-US"/>
              <a:t>Synsets actually constitute the senses associated with WordNet entries</a:t>
            </a:r>
            <a:endParaRPr/>
          </a:p>
          <a:p>
            <a:pPr marL="457200" lvl="0" indent="-406400" algn="l" rtl="0">
              <a:lnSpc>
                <a:spcPct val="90000"/>
              </a:lnSpc>
              <a:spcBef>
                <a:spcPts val="1000"/>
              </a:spcBef>
              <a:spcAft>
                <a:spcPts val="0"/>
              </a:spcAft>
              <a:buClr>
                <a:schemeClr val="dk1"/>
              </a:buClr>
              <a:buSzPts val="2800"/>
              <a:buChar char="•"/>
            </a:pPr>
            <a:r>
              <a:rPr lang="en-US"/>
              <a:t>It is synsets, not wordforms, lemmas or individual senses, that participate in most of the lexical sense relations in WordNet.</a:t>
            </a:r>
            <a:endParaRPr/>
          </a:p>
          <a:p>
            <a:pPr marL="457200" lvl="0" indent="-228600" algn="l" rtl="0">
              <a:lnSpc>
                <a:spcPct val="90000"/>
              </a:lnSpc>
              <a:spcBef>
                <a:spcPts val="1000"/>
              </a:spcBef>
              <a:spcAft>
                <a:spcPts val="0"/>
              </a:spcAft>
              <a:buClr>
                <a:schemeClr val="dk1"/>
              </a:buClr>
              <a:buSzPts val="2800"/>
              <a:buNone/>
            </a:pPr>
            <a:endParaRPr/>
          </a:p>
        </p:txBody>
      </p:sp>
      <p:sp>
        <p:nvSpPr>
          <p:cNvPr id="233" name="Google Shape;233;p15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Each synset is related to its immediately more general and more speciﬁc synsets via direct hypernym and hyponym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239" name="Google Shape;239;p15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0" name="Google Shape;240;p157"/>
          <p:cNvPicPr preferRelativeResize="0"/>
          <p:nvPr/>
        </p:nvPicPr>
        <p:blipFill rotWithShape="1">
          <a:blip r:embed="rId3">
            <a:alphaModFix/>
          </a:blip>
          <a:srcRect/>
          <a:stretch/>
        </p:blipFill>
        <p:spPr>
          <a:xfrm>
            <a:off x="1095784" y="3276151"/>
            <a:ext cx="7697342" cy="2795039"/>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8"/>
          <p:cNvSpPr txBox="1">
            <a:spLocks noGrp="1"/>
          </p:cNvSpPr>
          <p:nvPr>
            <p:ph type="body" idx="1"/>
          </p:nvPr>
        </p:nvSpPr>
        <p:spPr>
          <a:xfrm>
            <a:off x="628650" y="4019107"/>
            <a:ext cx="7886700" cy="2157718"/>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These relations can be followed to produce longer chains of more general or more speciﬁc synsets. </a:t>
            </a:r>
            <a:endParaRPr/>
          </a:p>
        </p:txBody>
      </p:sp>
      <p:sp>
        <p:nvSpPr>
          <p:cNvPr id="246" name="Google Shape;246;p15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7" name="Google Shape;247;p158"/>
          <p:cNvPicPr preferRelativeResize="0"/>
          <p:nvPr/>
        </p:nvPicPr>
        <p:blipFill rotWithShape="1">
          <a:blip r:embed="rId3">
            <a:alphaModFix/>
          </a:blip>
          <a:srcRect/>
          <a:stretch/>
        </p:blipFill>
        <p:spPr>
          <a:xfrm>
            <a:off x="523162" y="2057868"/>
            <a:ext cx="8097675" cy="15620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b="1"/>
              <a:t>Hypernym chains for bass3 </a:t>
            </a:r>
            <a:endParaRPr/>
          </a:p>
        </p:txBody>
      </p:sp>
      <p:pic>
        <p:nvPicPr>
          <p:cNvPr id="253" name="Google Shape;253;p159"/>
          <p:cNvPicPr preferRelativeResize="0"/>
          <p:nvPr/>
        </p:nvPicPr>
        <p:blipFill rotWithShape="1">
          <a:blip r:embed="rId3">
            <a:alphaModFix/>
          </a:blip>
          <a:srcRect/>
          <a:stretch/>
        </p:blipFill>
        <p:spPr>
          <a:xfrm>
            <a:off x="449341" y="1383437"/>
            <a:ext cx="8290621" cy="5109438"/>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Hypernym chains for bass7</a:t>
            </a:r>
            <a:endParaRPr/>
          </a:p>
        </p:txBody>
      </p:sp>
      <p:pic>
        <p:nvPicPr>
          <p:cNvPr id="259" name="Google Shape;259;p160"/>
          <p:cNvPicPr preferRelativeResize="0"/>
          <p:nvPr/>
        </p:nvPicPr>
        <p:blipFill rotWithShape="1">
          <a:blip r:embed="rId3">
            <a:alphaModFix/>
          </a:blip>
          <a:srcRect/>
          <a:stretch/>
        </p:blipFill>
        <p:spPr>
          <a:xfrm>
            <a:off x="628650" y="1690825"/>
            <a:ext cx="8058150" cy="428625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2"/>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b="1"/>
              <a:t>Word Sense Disambiguation</a:t>
            </a:r>
            <a:endParaRPr sz="5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speciﬁc forms sung or sing are called wordforms. </a:t>
            </a:r>
            <a:endParaRPr/>
          </a:p>
          <a:p>
            <a:pPr marL="457200" lvl="0" indent="-381000" algn="l" rtl="0">
              <a:lnSpc>
                <a:spcPct val="90000"/>
              </a:lnSpc>
              <a:spcBef>
                <a:spcPts val="0"/>
              </a:spcBef>
              <a:spcAft>
                <a:spcPts val="0"/>
              </a:spcAft>
              <a:buSzPts val="2400"/>
              <a:buChar char="●"/>
            </a:pPr>
            <a:r>
              <a:rPr lang="en-US"/>
              <a:t>The process of mapping from a wordform to a lemma is called lemmatization.</a:t>
            </a:r>
            <a:endParaRPr/>
          </a:p>
          <a:p>
            <a:pPr marL="457200" lvl="0" indent="-381000" algn="l" rtl="0">
              <a:lnSpc>
                <a:spcPct val="90000"/>
              </a:lnSpc>
              <a:spcBef>
                <a:spcPts val="0"/>
              </a:spcBef>
              <a:spcAft>
                <a:spcPts val="0"/>
              </a:spcAft>
              <a:buSzPts val="2400"/>
              <a:buChar char="●"/>
            </a:pPr>
            <a:r>
              <a:rPr lang="en-US"/>
              <a:t>Lemmatization is not always deterministic, since it may depend on the context. </a:t>
            </a:r>
            <a:endParaRPr/>
          </a:p>
          <a:p>
            <a:pPr marL="457200" lvl="0" indent="-381000" algn="l" rtl="0">
              <a:lnSpc>
                <a:spcPct val="90000"/>
              </a:lnSpc>
              <a:spcBef>
                <a:spcPts val="0"/>
              </a:spcBef>
              <a:spcAft>
                <a:spcPts val="0"/>
              </a:spcAft>
              <a:buSzPts val="2400"/>
              <a:buChar char="●"/>
            </a:pPr>
            <a:r>
              <a:rPr lang="en-US"/>
              <a:t>E.g. the wordform found can map to the lemma ﬁnd (meaning ‘to locate’) or the lemma found (‘to create an institution’). </a:t>
            </a:r>
            <a:endParaRPr/>
          </a:p>
          <a:p>
            <a:pPr marL="457200" lvl="0" indent="-228600" algn="l" rtl="0">
              <a:lnSpc>
                <a:spcPct val="90000"/>
              </a:lnSpc>
              <a:spcBef>
                <a:spcPts val="1000"/>
              </a:spcBef>
              <a:spcAft>
                <a:spcPts val="0"/>
              </a:spcAft>
              <a:buClr>
                <a:schemeClr val="dk1"/>
              </a:buClr>
              <a:buSzPts val="2800"/>
              <a:buNone/>
            </a:pPr>
            <a:endParaRPr/>
          </a:p>
        </p:txBody>
      </p:sp>
      <p:sp>
        <p:nvSpPr>
          <p:cNvPr id="60" name="Google Shape;6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Lexical Semantics</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WSD is the problem of determining which "sense" (meaning) of a word is activated by the use of the word in a particular context.</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WSD is a natural classification problem</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Given a word and its possible senses, as defined by a dictionary, classify an occurrence of the word in context into one or more of its sense classes. </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Features of the context provide evidence for classification.</a:t>
            </a:r>
            <a:endParaRPr/>
          </a:p>
        </p:txBody>
      </p:sp>
      <p:sp>
        <p:nvSpPr>
          <p:cNvPr id="275" name="Google Shape;275;p163"/>
          <p:cNvSpPr txBox="1">
            <a:spLocks noGrp="1"/>
          </p:cNvSpPr>
          <p:nvPr>
            <p:ph type="title"/>
          </p:nvPr>
        </p:nvSpPr>
        <p:spPr>
          <a:xfrm>
            <a:off x="414671" y="365125"/>
            <a:ext cx="848478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 Sense Disambiguation (WSD)</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Classified according to the source of knowledge used in word disambiguation.</a:t>
            </a:r>
            <a:endParaRPr/>
          </a:p>
          <a:p>
            <a:pPr marL="457200" lvl="0" indent="-381000" algn="l" rtl="0">
              <a:lnSpc>
                <a:spcPct val="90000"/>
              </a:lnSpc>
              <a:spcBef>
                <a:spcPts val="0"/>
              </a:spcBef>
              <a:spcAft>
                <a:spcPts val="0"/>
              </a:spcAft>
              <a:buSzPts val="2400"/>
              <a:buAutoNum type="arabicPeriod"/>
            </a:pPr>
            <a:r>
              <a:rPr lang="en-US" b="1"/>
              <a:t>Dictionary-based or Knowledge-based Methods</a:t>
            </a:r>
            <a:endParaRPr/>
          </a:p>
          <a:p>
            <a:pPr marL="712788" lvl="1" indent="-355600" algn="l" rtl="0">
              <a:lnSpc>
                <a:spcPct val="90000"/>
              </a:lnSpc>
              <a:spcBef>
                <a:spcPts val="0"/>
              </a:spcBef>
              <a:spcAft>
                <a:spcPts val="0"/>
              </a:spcAft>
              <a:buSzPts val="2000"/>
              <a:buChar char="○"/>
            </a:pPr>
            <a:r>
              <a:rPr lang="en-US" sz="2800"/>
              <a:t>rely on dictionaries, treasures and lexical knowledge base</a:t>
            </a:r>
            <a:endParaRPr/>
          </a:p>
          <a:p>
            <a:pPr marL="712788" lvl="1" indent="-355600" algn="l" rtl="0">
              <a:lnSpc>
                <a:spcPct val="90000"/>
              </a:lnSpc>
              <a:spcBef>
                <a:spcPts val="0"/>
              </a:spcBef>
              <a:spcAft>
                <a:spcPts val="0"/>
              </a:spcAft>
              <a:buSzPts val="2000"/>
              <a:buChar char="○"/>
            </a:pPr>
            <a:r>
              <a:rPr lang="en-US" sz="2800"/>
              <a:t>They do not use corpora evidences</a:t>
            </a:r>
            <a:endParaRPr/>
          </a:p>
          <a:p>
            <a:pPr marL="712788" lvl="1" indent="-355600" algn="l" rtl="0">
              <a:lnSpc>
                <a:spcPct val="90000"/>
              </a:lnSpc>
              <a:spcBef>
                <a:spcPts val="0"/>
              </a:spcBef>
              <a:spcAft>
                <a:spcPts val="0"/>
              </a:spcAft>
              <a:buSzPts val="2000"/>
              <a:buChar char="○"/>
            </a:pPr>
            <a:r>
              <a:rPr lang="en-US" sz="2800"/>
              <a:t>E.g. Lesk method</a:t>
            </a:r>
            <a:endParaRPr/>
          </a:p>
          <a:p>
            <a:pPr marL="712788" lvl="1" indent="-355600" algn="l" rtl="0">
              <a:lnSpc>
                <a:spcPct val="90000"/>
              </a:lnSpc>
              <a:spcBef>
                <a:spcPts val="0"/>
              </a:spcBef>
              <a:spcAft>
                <a:spcPts val="0"/>
              </a:spcAft>
              <a:buSzPts val="2000"/>
              <a:buChar char="○"/>
            </a:pPr>
            <a:r>
              <a:rPr lang="en-US" sz="2800"/>
              <a:t>Lesk algorithm is based is “measure overlap between sense definitions for all words in context”. </a:t>
            </a:r>
            <a:endParaRPr/>
          </a:p>
        </p:txBody>
      </p:sp>
      <p:sp>
        <p:nvSpPr>
          <p:cNvPr id="281" name="Google Shape;281;p16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5"/>
          <p:cNvSpPr txBox="1">
            <a:spLocks noGrp="1"/>
          </p:cNvSpPr>
          <p:nvPr>
            <p:ph type="body" idx="1"/>
          </p:nvPr>
        </p:nvSpPr>
        <p:spPr>
          <a:xfrm>
            <a:off x="628650" y="1573619"/>
            <a:ext cx="7886700" cy="4603206"/>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n-US" sz="3200" b="1"/>
              <a:t>2. Supervised Methods</a:t>
            </a:r>
            <a:endParaRPr sz="2800" b="1"/>
          </a:p>
          <a:p>
            <a:pPr marL="914400" lvl="0" indent="-381000" algn="l" rtl="0">
              <a:lnSpc>
                <a:spcPct val="90000"/>
              </a:lnSpc>
              <a:spcBef>
                <a:spcPts val="1600"/>
              </a:spcBef>
              <a:spcAft>
                <a:spcPts val="0"/>
              </a:spcAft>
              <a:buSzPts val="2400"/>
              <a:buChar char="●"/>
            </a:pPr>
            <a:r>
              <a:rPr lang="en-US"/>
              <a:t>ML methods make use of sense-annotated corpora to train. </a:t>
            </a:r>
            <a:endParaRPr/>
          </a:p>
          <a:p>
            <a:pPr marL="914400" lvl="0" indent="-381000" algn="l" rtl="0">
              <a:lnSpc>
                <a:spcPct val="90000"/>
              </a:lnSpc>
              <a:spcBef>
                <a:spcPts val="0"/>
              </a:spcBef>
              <a:spcAft>
                <a:spcPts val="0"/>
              </a:spcAft>
              <a:buSzPts val="2400"/>
              <a:buChar char="●"/>
            </a:pPr>
            <a:r>
              <a:rPr lang="en-US"/>
              <a:t>These methods assume that context can provide enough evidence to disambiguate the sense.</a:t>
            </a:r>
            <a:endParaRPr/>
          </a:p>
          <a:p>
            <a:pPr marL="914400" lvl="0" indent="-381000" algn="l" rtl="0">
              <a:lnSpc>
                <a:spcPct val="90000"/>
              </a:lnSpc>
              <a:spcBef>
                <a:spcPts val="0"/>
              </a:spcBef>
              <a:spcAft>
                <a:spcPts val="0"/>
              </a:spcAft>
              <a:buSzPts val="2400"/>
              <a:buChar char="●"/>
            </a:pPr>
            <a:r>
              <a:rPr lang="en-US"/>
              <a:t>Context is represented as a set of “features” of words.</a:t>
            </a:r>
            <a:endParaRPr/>
          </a:p>
          <a:p>
            <a:pPr marL="914400" lvl="0" indent="-381000" algn="l" rtl="0">
              <a:lnSpc>
                <a:spcPct val="90000"/>
              </a:lnSpc>
              <a:spcBef>
                <a:spcPts val="0"/>
              </a:spcBef>
              <a:spcAft>
                <a:spcPts val="0"/>
              </a:spcAft>
              <a:buSzPts val="2400"/>
              <a:buChar char="●"/>
            </a:pPr>
            <a:r>
              <a:rPr lang="en-US"/>
              <a:t>These methods rely on a substantial amount of manually sense-tagged corpora</a:t>
            </a:r>
            <a:endParaRPr/>
          </a:p>
          <a:p>
            <a:pPr marL="457200" lvl="0" indent="-228600" algn="l" rtl="0">
              <a:lnSpc>
                <a:spcPct val="90000"/>
              </a:lnSpc>
              <a:spcBef>
                <a:spcPts val="1000"/>
              </a:spcBef>
              <a:spcAft>
                <a:spcPts val="0"/>
              </a:spcAft>
              <a:buClr>
                <a:schemeClr val="dk1"/>
              </a:buClr>
              <a:buSzPts val="2800"/>
              <a:buNone/>
            </a:pPr>
            <a:endParaRPr/>
          </a:p>
        </p:txBody>
      </p:sp>
      <p:sp>
        <p:nvSpPr>
          <p:cNvPr id="287" name="Google Shape;287;p16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3. Semi- supervised Methods</a:t>
            </a:r>
            <a:endParaRPr/>
          </a:p>
          <a:p>
            <a:pPr marL="457200" lvl="0" indent="-381000" algn="l" rtl="0">
              <a:lnSpc>
                <a:spcPct val="90000"/>
              </a:lnSpc>
              <a:spcBef>
                <a:spcPts val="1600"/>
              </a:spcBef>
              <a:spcAft>
                <a:spcPts val="0"/>
              </a:spcAft>
              <a:buSzPts val="2400"/>
              <a:buChar char="●"/>
            </a:pPr>
            <a:r>
              <a:rPr lang="en-US"/>
              <a:t>Due to the lack of training corpus, semi-supervised learning methods are popular.</a:t>
            </a:r>
            <a:endParaRPr/>
          </a:p>
          <a:p>
            <a:pPr marL="457200" lvl="0" indent="-381000" algn="l" rtl="0">
              <a:lnSpc>
                <a:spcPct val="90000"/>
              </a:lnSpc>
              <a:spcBef>
                <a:spcPts val="0"/>
              </a:spcBef>
              <a:spcAft>
                <a:spcPts val="0"/>
              </a:spcAft>
              <a:buSzPts val="2400"/>
              <a:buChar char="●"/>
            </a:pPr>
            <a:r>
              <a:rPr lang="en-US"/>
              <a:t>Methods use both labelled as well as unlabeled data. </a:t>
            </a:r>
            <a:endParaRPr/>
          </a:p>
          <a:p>
            <a:pPr marL="457200" lvl="0" indent="-228600" algn="l" rtl="0">
              <a:lnSpc>
                <a:spcPct val="90000"/>
              </a:lnSpc>
              <a:spcBef>
                <a:spcPts val="1000"/>
              </a:spcBef>
              <a:spcAft>
                <a:spcPts val="0"/>
              </a:spcAft>
              <a:buClr>
                <a:schemeClr val="dk1"/>
              </a:buClr>
              <a:buSzPts val="2800"/>
              <a:buNone/>
            </a:pPr>
            <a:endParaRPr/>
          </a:p>
        </p:txBody>
      </p:sp>
      <p:sp>
        <p:nvSpPr>
          <p:cNvPr id="293" name="Google Shape;293;p16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7"/>
          <p:cNvSpPr txBox="1">
            <a:spLocks noGrp="1"/>
          </p:cNvSpPr>
          <p:nvPr>
            <p:ph type="body" idx="1"/>
          </p:nvPr>
        </p:nvSpPr>
        <p:spPr>
          <a:xfrm>
            <a:off x="628649" y="1825625"/>
            <a:ext cx="8270801"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4. Unsupervised Methods</a:t>
            </a:r>
            <a:endParaRPr/>
          </a:p>
          <a:p>
            <a:pPr marL="457200" lvl="0" indent="-381000" algn="l" rtl="0">
              <a:lnSpc>
                <a:spcPct val="90000"/>
              </a:lnSpc>
              <a:spcBef>
                <a:spcPts val="1600"/>
              </a:spcBef>
              <a:spcAft>
                <a:spcPts val="0"/>
              </a:spcAft>
              <a:buSzPts val="2400"/>
              <a:buChar char="●"/>
            </a:pPr>
            <a:r>
              <a:rPr lang="en-US"/>
              <a:t> The senses can be induced from text by clustering word occurrences by using some measure of similarity of the context. </a:t>
            </a:r>
            <a:endParaRPr/>
          </a:p>
          <a:p>
            <a:pPr marL="457200" lvl="0" indent="-381000" algn="l" rtl="0">
              <a:lnSpc>
                <a:spcPct val="90000"/>
              </a:lnSpc>
              <a:spcBef>
                <a:spcPts val="0"/>
              </a:spcBef>
              <a:spcAft>
                <a:spcPts val="0"/>
              </a:spcAft>
              <a:buSzPts val="2400"/>
              <a:buChar char="●"/>
            </a:pPr>
            <a:r>
              <a:rPr lang="en-US"/>
              <a:t>This task is called word sense induction or discrimination.</a:t>
            </a:r>
            <a:endParaRPr/>
          </a:p>
          <a:p>
            <a:pPr marL="457200" lvl="0" indent="-381000" algn="l" rtl="0">
              <a:lnSpc>
                <a:spcPct val="90000"/>
              </a:lnSpc>
              <a:spcBef>
                <a:spcPts val="0"/>
              </a:spcBef>
              <a:spcAft>
                <a:spcPts val="0"/>
              </a:spcAft>
              <a:buSzPts val="2400"/>
              <a:buChar char="●"/>
            </a:pPr>
            <a:r>
              <a:rPr lang="en-US"/>
              <a:t>They have potential to overcome knowledge acquisition bottleneck due to non-dependency on manual efforts.</a:t>
            </a:r>
            <a:endParaRPr b="1"/>
          </a:p>
          <a:p>
            <a:pPr marL="457200" lvl="0" indent="-228600" algn="l" rtl="0">
              <a:lnSpc>
                <a:spcPct val="90000"/>
              </a:lnSpc>
              <a:spcBef>
                <a:spcPts val="1000"/>
              </a:spcBef>
              <a:spcAft>
                <a:spcPts val="0"/>
              </a:spcAft>
              <a:buClr>
                <a:schemeClr val="dk1"/>
              </a:buClr>
              <a:buSzPts val="2800"/>
              <a:buNone/>
            </a:pPr>
            <a:endParaRPr/>
          </a:p>
        </p:txBody>
      </p:sp>
      <p:sp>
        <p:nvSpPr>
          <p:cNvPr id="299" name="Google Shape;299;p16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smtClean="0"/>
              <a:t>Lec</a:t>
            </a:r>
            <a:r>
              <a:rPr lang="en-US" smtClean="0"/>
              <a:t> 25</a:t>
            </a:r>
            <a:endParaRPr lang="en-US"/>
          </a:p>
        </p:txBody>
      </p:sp>
    </p:spTree>
    <p:extLst>
      <p:ext uri="{BB962C8B-B14F-4D97-AF65-F5344CB8AC3E}">
        <p14:creationId xmlns:p14="http://schemas.microsoft.com/office/powerpoint/2010/main" val="4162595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6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Semantic roles express some of the semantics of an </a:t>
            </a:r>
            <a:r>
              <a:rPr lang="en-US" b="1"/>
              <a:t>argument </a:t>
            </a:r>
            <a:r>
              <a:rPr lang="en-US"/>
              <a:t>in its relation to the </a:t>
            </a:r>
            <a:r>
              <a:rPr lang="en-US" b="1"/>
              <a:t>predicate</a:t>
            </a:r>
            <a:r>
              <a:rPr lang="en-US"/>
              <a:t>. </a:t>
            </a:r>
            <a:endParaRPr/>
          </a:p>
          <a:p>
            <a:pPr marL="914400" lvl="1" indent="-355600" algn="l" rtl="0">
              <a:lnSpc>
                <a:spcPct val="90000"/>
              </a:lnSpc>
              <a:spcBef>
                <a:spcPts val="0"/>
              </a:spcBef>
              <a:spcAft>
                <a:spcPts val="0"/>
              </a:spcAft>
              <a:buClr>
                <a:srgbClr val="FF0000"/>
              </a:buClr>
              <a:buSzPts val="2000"/>
              <a:buChar char="○"/>
            </a:pPr>
            <a:r>
              <a:rPr lang="en-US">
                <a:solidFill>
                  <a:srgbClr val="FF0000"/>
                </a:solidFill>
              </a:rPr>
              <a:t>E.g. book(argument) that flight(predicate)</a:t>
            </a:r>
            <a:endParaRPr/>
          </a:p>
          <a:p>
            <a:pPr marL="457200" lvl="0" indent="-381000" algn="l" rtl="0">
              <a:lnSpc>
                <a:spcPct val="90000"/>
              </a:lnSpc>
              <a:spcBef>
                <a:spcPts val="0"/>
              </a:spcBef>
              <a:spcAft>
                <a:spcPts val="0"/>
              </a:spcAft>
              <a:buSzPts val="2400"/>
              <a:buChar char="●"/>
            </a:pPr>
            <a:r>
              <a:rPr lang="en-US"/>
              <a:t>A selectional restriction is a kind of semantic type constraint that a verb imposes on the kind of concepts that are allowed to ﬁll its argument roles. </a:t>
            </a:r>
            <a:endParaRPr/>
          </a:p>
          <a:p>
            <a:pPr marL="457200" lvl="0" indent="-381000" algn="l" rtl="0">
              <a:lnSpc>
                <a:spcPct val="90000"/>
              </a:lnSpc>
              <a:spcBef>
                <a:spcPts val="0"/>
              </a:spcBef>
              <a:spcAft>
                <a:spcPts val="0"/>
              </a:spcAft>
              <a:buSzPts val="2400"/>
              <a:buChar char="●"/>
            </a:pPr>
            <a:r>
              <a:rPr lang="en-US"/>
              <a:t>Two fundamental approaches to handle this problem : </a:t>
            </a:r>
            <a:endParaRPr/>
          </a:p>
          <a:p>
            <a:pPr marL="914400" lvl="1" indent="-355600" algn="l" rtl="0">
              <a:lnSpc>
                <a:spcPct val="90000"/>
              </a:lnSpc>
              <a:spcBef>
                <a:spcPts val="0"/>
              </a:spcBef>
              <a:spcAft>
                <a:spcPts val="0"/>
              </a:spcAft>
              <a:buSzPts val="2000"/>
              <a:buChar char="○"/>
            </a:pPr>
            <a:r>
              <a:rPr lang="en-US"/>
              <a:t>Integrated Rule-to-rule Approach </a:t>
            </a:r>
            <a:endParaRPr/>
          </a:p>
          <a:p>
            <a:pPr marL="914400" lvl="1" indent="-355600" algn="l" rtl="0">
              <a:lnSpc>
                <a:spcPct val="90000"/>
              </a:lnSpc>
              <a:spcBef>
                <a:spcPts val="0"/>
              </a:spcBef>
              <a:spcAft>
                <a:spcPts val="0"/>
              </a:spcAft>
              <a:buSzPts val="2000"/>
              <a:buChar char="○"/>
            </a:pPr>
            <a:r>
              <a:rPr lang="en-US"/>
              <a:t>Stand-alone Approach</a:t>
            </a:r>
            <a:endParaRPr/>
          </a:p>
        </p:txBody>
      </p:sp>
      <p:sp>
        <p:nvSpPr>
          <p:cNvPr id="305" name="Google Shape;305;p16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Disambiguation</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6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method, the selection of the correct word sense occurs during semantic analysis as a side effect of elimination of ill-formed semantic representations. </a:t>
            </a:r>
            <a:endParaRPr/>
          </a:p>
          <a:p>
            <a:pPr marL="457200" lvl="0" indent="-381000" algn="l" rtl="0">
              <a:lnSpc>
                <a:spcPct val="90000"/>
              </a:lnSpc>
              <a:spcBef>
                <a:spcPts val="0"/>
              </a:spcBef>
              <a:spcAft>
                <a:spcPts val="0"/>
              </a:spcAft>
              <a:buSzPts val="2400"/>
              <a:buChar char="●"/>
            </a:pPr>
            <a:r>
              <a:rPr lang="en-US"/>
              <a:t>One method is Selectional Restriction-Based Disambiguation</a:t>
            </a:r>
            <a:endParaRPr/>
          </a:p>
        </p:txBody>
      </p:sp>
      <p:sp>
        <p:nvSpPr>
          <p:cNvPr id="311" name="Google Shape;311;p169"/>
          <p:cNvSpPr txBox="1">
            <a:spLocks noGrp="1"/>
          </p:cNvSpPr>
          <p:nvPr>
            <p:ph type="title"/>
          </p:nvPr>
        </p:nvSpPr>
        <p:spPr>
          <a:xfrm>
            <a:off x="628649" y="365125"/>
            <a:ext cx="8334597"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Integrated Rule-to-rule Approach</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In this approach, sense disambiguation is performed independent of compositional semantic analysis.</a:t>
            </a:r>
            <a:endParaRPr/>
          </a:p>
          <a:p>
            <a:pPr marL="457200" lvl="0" indent="-228600" algn="l" rtl="0">
              <a:lnSpc>
                <a:spcPct val="90000"/>
              </a:lnSpc>
              <a:spcBef>
                <a:spcPts val="1000"/>
              </a:spcBef>
              <a:spcAft>
                <a:spcPts val="0"/>
              </a:spcAft>
              <a:buClr>
                <a:schemeClr val="dk1"/>
              </a:buClr>
              <a:buSzPts val="2800"/>
              <a:buNone/>
            </a:pPr>
            <a:endParaRPr/>
          </a:p>
        </p:txBody>
      </p:sp>
      <p:sp>
        <p:nvSpPr>
          <p:cNvPr id="317" name="Google Shape;317;p17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Stand-alone Approach </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smtClean="0"/>
              <a:t>In this approach, the  </a:t>
            </a:r>
            <a:r>
              <a:rPr lang="en-US" dirty="0" err="1"/>
              <a:t>selectional</a:t>
            </a:r>
            <a:r>
              <a:rPr lang="en-US" dirty="0"/>
              <a:t> restrictions and type hierarchies are the primary knowledge-sources used for performing disambiguation. </a:t>
            </a:r>
            <a:endParaRPr dirty="0"/>
          </a:p>
          <a:p>
            <a:pPr marL="457200" lvl="0" indent="-381000" algn="l" rtl="0">
              <a:lnSpc>
                <a:spcPct val="90000"/>
              </a:lnSpc>
              <a:spcBef>
                <a:spcPts val="0"/>
              </a:spcBef>
              <a:spcAft>
                <a:spcPts val="0"/>
              </a:spcAft>
              <a:buSzPts val="2400"/>
              <a:buChar char="●"/>
            </a:pPr>
            <a:r>
              <a:rPr lang="en-US" dirty="0"/>
              <a:t>These sources are used to rule out inappropriate senses and thereby reduce the amount of ambiguity present during semantic analysis.</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323" name="Google Shape;323;p17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Lemmas are Part-of-Speech speciﬁc; thus the wordform tables has two possible lemmas, the noun table and the verb table.</a:t>
            </a:r>
            <a:endParaRPr/>
          </a:p>
          <a:p>
            <a:pPr marL="457200" lvl="0" indent="-381000" algn="l" rtl="0">
              <a:lnSpc>
                <a:spcPct val="90000"/>
              </a:lnSpc>
              <a:spcBef>
                <a:spcPts val="0"/>
              </a:spcBef>
              <a:spcAft>
                <a:spcPts val="0"/>
              </a:spcAft>
              <a:buSzPts val="2400"/>
              <a:buChar char="●"/>
            </a:pPr>
            <a:r>
              <a:rPr lang="en-US"/>
              <a:t>One way to do lemmatization is via the morphological parsing algorithms. </a:t>
            </a:r>
            <a:endParaRPr/>
          </a:p>
          <a:p>
            <a:pPr marL="457200" lvl="0" indent="-381000" algn="l" rtl="0">
              <a:lnSpc>
                <a:spcPct val="90000"/>
              </a:lnSpc>
              <a:spcBef>
                <a:spcPts val="0"/>
              </a:spcBef>
              <a:spcAft>
                <a:spcPts val="0"/>
              </a:spcAft>
              <a:buSzPts val="2400"/>
              <a:buChar char="●"/>
            </a:pPr>
            <a:r>
              <a:rPr lang="en-US"/>
              <a:t>But a lemma is not necessarily the same as the stem from the morphological parse.</a:t>
            </a:r>
            <a:endParaRPr/>
          </a:p>
          <a:p>
            <a:pPr marL="457200" lvl="0" indent="-381000" algn="l" rtl="0">
              <a:lnSpc>
                <a:spcPct val="90000"/>
              </a:lnSpc>
              <a:spcBef>
                <a:spcPts val="0"/>
              </a:spcBef>
              <a:spcAft>
                <a:spcPts val="0"/>
              </a:spcAft>
              <a:buSzPts val="2400"/>
              <a:buChar char="●"/>
            </a:pPr>
            <a:r>
              <a:rPr lang="en-US"/>
              <a:t>E.g. celebrations → </a:t>
            </a:r>
            <a:endParaRPr/>
          </a:p>
          <a:p>
            <a:pPr marL="914400" lvl="1" indent="-228600" algn="l" rtl="0">
              <a:lnSpc>
                <a:spcPct val="90000"/>
              </a:lnSpc>
              <a:spcBef>
                <a:spcPts val="0"/>
              </a:spcBef>
              <a:spcAft>
                <a:spcPts val="0"/>
              </a:spcAft>
              <a:buSzPts val="2400"/>
              <a:buNone/>
            </a:pPr>
            <a:r>
              <a:rPr lang="en-US"/>
              <a:t>stem : celebrate ; lemma : celebration.</a:t>
            </a:r>
            <a:endParaRPr/>
          </a:p>
        </p:txBody>
      </p:sp>
      <p:sp>
        <p:nvSpPr>
          <p:cNvPr id="66" name="Google Shape;66;p2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Lexical Semantics</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7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Selectional restrictions are used to block the formation of component meaning representations that contain selectional restriction violations.</a:t>
            </a:r>
            <a:endParaRPr/>
          </a:p>
          <a:p>
            <a:pPr marL="457200" lvl="0" indent="-381000" algn="l" rtl="0">
              <a:lnSpc>
                <a:spcPct val="90000"/>
              </a:lnSpc>
              <a:spcBef>
                <a:spcPts val="0"/>
              </a:spcBef>
              <a:spcAft>
                <a:spcPts val="0"/>
              </a:spcAft>
              <a:buSzPts val="2400"/>
              <a:buChar char="●"/>
            </a:pPr>
            <a:r>
              <a:rPr lang="en-US"/>
              <a:t> By blocking such ill-formed components, the semantic analyzer will find itself dealing with fewer ambiguous meaning representation. </a:t>
            </a:r>
            <a:endParaRPr/>
          </a:p>
          <a:p>
            <a:pPr marL="457200" lvl="0" indent="-228600" algn="l" rtl="0">
              <a:lnSpc>
                <a:spcPct val="90000"/>
              </a:lnSpc>
              <a:spcBef>
                <a:spcPts val="1000"/>
              </a:spcBef>
              <a:spcAft>
                <a:spcPts val="0"/>
              </a:spcAft>
              <a:buClr>
                <a:schemeClr val="dk1"/>
              </a:buClr>
              <a:buSzPts val="2800"/>
              <a:buNone/>
            </a:pPr>
            <a:endParaRPr/>
          </a:p>
        </p:txBody>
      </p:sp>
      <p:sp>
        <p:nvSpPr>
          <p:cNvPr id="329" name="Google Shape;329;p17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 serve NewYork?</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airlines serve breakfast?</a:t>
            </a:r>
            <a:endParaRPr/>
          </a:p>
          <a:p>
            <a:pPr marL="457200" lvl="0" indent="-381000" algn="l" rtl="0">
              <a:lnSpc>
                <a:spcPct val="90000"/>
              </a:lnSpc>
              <a:spcBef>
                <a:spcPts val="0"/>
              </a:spcBef>
              <a:spcAft>
                <a:spcPts val="0"/>
              </a:spcAft>
              <a:buSzPts val="2400"/>
              <a:buChar char="●"/>
            </a:pPr>
            <a:r>
              <a:rPr lang="en-US"/>
              <a:t>Disambiguation : by the selectional restrictions imposed by ‘NewYork’ and ‘breakfast’ on PATIENT roles, along with the semantic type information associated with it. </a:t>
            </a:r>
            <a:endParaRPr/>
          </a:p>
          <a:p>
            <a:pPr marL="457200" lvl="0" indent="-381000" algn="l" rtl="0">
              <a:lnSpc>
                <a:spcPct val="90000"/>
              </a:lnSpc>
              <a:spcBef>
                <a:spcPts val="0"/>
              </a:spcBef>
              <a:spcAft>
                <a:spcPts val="0"/>
              </a:spcAft>
              <a:buSzPts val="2400"/>
              <a:buChar char="●"/>
            </a:pPr>
            <a:r>
              <a:rPr lang="en-US"/>
              <a:t>The </a:t>
            </a:r>
            <a:r>
              <a:rPr lang="en-US" b="1"/>
              <a:t>predicate </a:t>
            </a:r>
            <a:r>
              <a:rPr lang="en-US"/>
              <a:t>selects the </a:t>
            </a:r>
            <a:r>
              <a:rPr lang="en-US" b="1"/>
              <a:t>correct sense</a:t>
            </a:r>
            <a:r>
              <a:rPr lang="en-US"/>
              <a:t> of an </a:t>
            </a:r>
            <a:r>
              <a:rPr lang="en-US" b="1"/>
              <a:t>ambiguous argument</a:t>
            </a:r>
            <a:r>
              <a:rPr lang="en-US"/>
              <a:t> by eliminating the senses that fails to match one of its selectional restrictions.</a:t>
            </a:r>
            <a:endParaRPr/>
          </a:p>
          <a:p>
            <a:pPr marL="457200" lvl="0" indent="-228600" algn="l" rtl="0">
              <a:lnSpc>
                <a:spcPct val="90000"/>
              </a:lnSpc>
              <a:spcBef>
                <a:spcPts val="1000"/>
              </a:spcBef>
              <a:spcAft>
                <a:spcPts val="0"/>
              </a:spcAft>
              <a:buClr>
                <a:schemeClr val="dk1"/>
              </a:buClr>
              <a:buSzPts val="2800"/>
              <a:buNone/>
            </a:pPr>
            <a:endParaRPr/>
          </a:p>
        </p:txBody>
      </p:sp>
      <p:sp>
        <p:nvSpPr>
          <p:cNvPr id="335" name="Google Shape;335;p17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7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There are also cases where both the predicate and the argument have multiple senses.</a:t>
            </a:r>
            <a:endParaRPr/>
          </a:p>
          <a:p>
            <a:pPr marL="457200" lvl="0" indent="-381000" algn="l" rtl="0">
              <a:lnSpc>
                <a:spcPct val="90000"/>
              </a:lnSpc>
              <a:spcBef>
                <a:spcPts val="0"/>
              </a:spcBef>
              <a:spcAft>
                <a:spcPts val="0"/>
              </a:spcAft>
              <a:buSzPts val="2400"/>
              <a:buChar char="●"/>
            </a:pPr>
            <a:r>
              <a:rPr lang="en-US"/>
              <a:t>E.g. I am looking for restaurants that </a:t>
            </a:r>
            <a:r>
              <a:rPr lang="en-US" b="1"/>
              <a:t>serve</a:t>
            </a:r>
            <a:r>
              <a:rPr lang="en-US"/>
              <a:t> vegetarian </a:t>
            </a:r>
            <a:r>
              <a:rPr lang="en-US" b="1"/>
              <a:t>dishes</a:t>
            </a:r>
            <a:r>
              <a:rPr lang="en-US"/>
              <a:t>.</a:t>
            </a:r>
            <a:endParaRPr/>
          </a:p>
          <a:p>
            <a:pPr marL="457200" lvl="0" indent="-381000" algn="l" rtl="0">
              <a:lnSpc>
                <a:spcPct val="90000"/>
              </a:lnSpc>
              <a:spcBef>
                <a:spcPts val="0"/>
              </a:spcBef>
              <a:spcAft>
                <a:spcPts val="0"/>
              </a:spcAft>
              <a:buSzPts val="2400"/>
              <a:buChar char="●"/>
            </a:pPr>
            <a:r>
              <a:rPr lang="en-US"/>
              <a:t>Determining the correct sense is done by mutually selecting the correct senses.</a:t>
            </a:r>
            <a:endParaRPr/>
          </a:p>
          <a:p>
            <a:pPr marL="457200" lvl="0" indent="-228600" algn="l" rtl="0">
              <a:lnSpc>
                <a:spcPct val="90000"/>
              </a:lnSpc>
              <a:spcBef>
                <a:spcPts val="1000"/>
              </a:spcBef>
              <a:spcAft>
                <a:spcPts val="0"/>
              </a:spcAft>
              <a:buClr>
                <a:schemeClr val="dk1"/>
              </a:buClr>
              <a:buSzPts val="2800"/>
              <a:buNone/>
            </a:pPr>
            <a:endParaRPr/>
          </a:p>
        </p:txBody>
      </p:sp>
      <p:sp>
        <p:nvSpPr>
          <p:cNvPr id="341" name="Google Shape;341;p17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7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This approach requires two additions to the knowledge structures: </a:t>
            </a:r>
            <a:endParaRPr/>
          </a:p>
          <a:p>
            <a:pPr marL="1371600" lvl="1" indent="-355600" algn="l" rtl="0">
              <a:lnSpc>
                <a:spcPct val="90000"/>
              </a:lnSpc>
              <a:spcBef>
                <a:spcPts val="0"/>
              </a:spcBef>
              <a:spcAft>
                <a:spcPts val="0"/>
              </a:spcAft>
              <a:buSzPts val="2000"/>
              <a:buChar char="○"/>
            </a:pPr>
            <a:r>
              <a:rPr lang="en-US"/>
              <a:t>access to the hierarchical type information about arguments </a:t>
            </a:r>
            <a:endParaRPr/>
          </a:p>
          <a:p>
            <a:pPr marL="1371600" lvl="1" indent="-355600" algn="l" rtl="0">
              <a:lnSpc>
                <a:spcPct val="90000"/>
              </a:lnSpc>
              <a:spcBef>
                <a:spcPts val="0"/>
              </a:spcBef>
              <a:spcAft>
                <a:spcPts val="0"/>
              </a:spcAft>
              <a:buSzPts val="2000"/>
              <a:buChar char="○"/>
            </a:pPr>
            <a:r>
              <a:rPr lang="en-US"/>
              <a:t>semantic selectional restriction information about the arguments to predicates. </a:t>
            </a:r>
            <a:endParaRPr/>
          </a:p>
          <a:p>
            <a:pPr marL="514350" lvl="0" indent="-381000" algn="l" rtl="0">
              <a:lnSpc>
                <a:spcPct val="90000"/>
              </a:lnSpc>
              <a:spcBef>
                <a:spcPts val="0"/>
              </a:spcBef>
              <a:spcAft>
                <a:spcPts val="0"/>
              </a:spcAft>
              <a:buSzPts val="2400"/>
              <a:buChar char="●"/>
            </a:pPr>
            <a:r>
              <a:rPr lang="en-US"/>
              <a:t>The type information is available in the form of hypernym information about the heads of the meaning structures being used as arguments to predicates.</a:t>
            </a:r>
            <a:endParaRPr/>
          </a:p>
          <a:p>
            <a:pPr marL="457200" lvl="0" indent="-228600" algn="l" rtl="0">
              <a:lnSpc>
                <a:spcPct val="90000"/>
              </a:lnSpc>
              <a:spcBef>
                <a:spcPts val="1000"/>
              </a:spcBef>
              <a:spcAft>
                <a:spcPts val="0"/>
              </a:spcAft>
              <a:buClr>
                <a:schemeClr val="dk1"/>
              </a:buClr>
              <a:buSzPts val="2800"/>
              <a:buNone/>
            </a:pPr>
            <a:endParaRPr/>
          </a:p>
        </p:txBody>
      </p:sp>
      <p:sp>
        <p:nvSpPr>
          <p:cNvPr id="347" name="Google Shape;347;p17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Selectional restriction information about argument roles can be encoded by associating the appropriate WordNet synsets with the arguments to each predicate-bearing lexical item</a:t>
            </a:r>
            <a:endParaRPr/>
          </a:p>
          <a:p>
            <a:pPr marL="457200" lvl="0" indent="-228600" algn="l" rtl="0">
              <a:lnSpc>
                <a:spcPct val="90000"/>
              </a:lnSpc>
              <a:spcBef>
                <a:spcPts val="1000"/>
              </a:spcBef>
              <a:spcAft>
                <a:spcPts val="0"/>
              </a:spcAft>
              <a:buClr>
                <a:schemeClr val="dk1"/>
              </a:buClr>
              <a:buSzPts val="2800"/>
              <a:buNone/>
            </a:pPr>
            <a:endParaRPr/>
          </a:p>
        </p:txBody>
      </p:sp>
      <p:sp>
        <p:nvSpPr>
          <p:cNvPr id="353" name="Google Shape;353;p17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The available selectional restrictions are too general to uniquely select a correct sense. </a:t>
            </a:r>
            <a:endParaRPr/>
          </a:p>
          <a:p>
            <a:pPr marL="0" lvl="0" indent="0" algn="l" rtl="0">
              <a:lnSpc>
                <a:spcPct val="90000"/>
              </a:lnSpc>
              <a:spcBef>
                <a:spcPts val="1600"/>
              </a:spcBef>
              <a:spcAft>
                <a:spcPts val="0"/>
              </a:spcAft>
              <a:buClr>
                <a:schemeClr val="dk1"/>
              </a:buClr>
              <a:buSzPts val="1100"/>
              <a:buFont typeface="Arial"/>
              <a:buNone/>
            </a:pPr>
            <a:r>
              <a:rPr lang="en-US"/>
              <a:t>E.g. What kind of dishes do you recommend?</a:t>
            </a:r>
            <a:endParaRPr/>
          </a:p>
          <a:p>
            <a:pPr marL="457200" lvl="0" indent="-381000" algn="l" rtl="0">
              <a:lnSpc>
                <a:spcPct val="90000"/>
              </a:lnSpc>
              <a:spcBef>
                <a:spcPts val="1600"/>
              </a:spcBef>
              <a:spcAft>
                <a:spcPts val="0"/>
              </a:spcAft>
              <a:buSzPts val="2400"/>
              <a:buAutoNum type="arabicPeriod" startAt="2"/>
            </a:pPr>
            <a:r>
              <a:rPr lang="en-US"/>
              <a:t>How to deal with obvious violations of selectional restrictions?</a:t>
            </a:r>
            <a:endParaRPr/>
          </a:p>
          <a:p>
            <a:pPr marL="0" lvl="0" indent="0" algn="l" rtl="0">
              <a:lnSpc>
                <a:spcPct val="90000"/>
              </a:lnSpc>
              <a:spcBef>
                <a:spcPts val="1600"/>
              </a:spcBef>
              <a:spcAft>
                <a:spcPts val="0"/>
              </a:spcAft>
              <a:buClr>
                <a:schemeClr val="dk1"/>
              </a:buClr>
              <a:buSzPts val="1100"/>
              <a:buFont typeface="Arial"/>
              <a:buNone/>
            </a:pPr>
            <a:r>
              <a:rPr lang="en-US"/>
              <a:t>E.g. But it fell apart in 1931, because people realized that you cannot eat gold for lunch</a:t>
            </a:r>
            <a:endParaRPr/>
          </a:p>
        </p:txBody>
      </p:sp>
      <p:sp>
        <p:nvSpPr>
          <p:cNvPr id="359" name="Google Shape;359;p177"/>
          <p:cNvSpPr txBox="1">
            <a:spLocks noGrp="1"/>
          </p:cNvSpPr>
          <p:nvPr>
            <p:ph type="title"/>
          </p:nvPr>
        </p:nvSpPr>
        <p:spPr>
          <a:xfrm>
            <a:off x="148854" y="386390"/>
            <a:ext cx="8941981"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7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startAt="3"/>
            </a:pPr>
            <a:r>
              <a:rPr lang="en-US"/>
              <a:t>Another challenge is the usage of metaphoric and metonymic uses</a:t>
            </a:r>
            <a:endParaRPr/>
          </a:p>
          <a:p>
            <a:pPr marL="457200" lvl="0" indent="0" algn="l" rtl="0">
              <a:lnSpc>
                <a:spcPct val="90000"/>
              </a:lnSpc>
              <a:spcBef>
                <a:spcPts val="1600"/>
              </a:spcBef>
              <a:spcAft>
                <a:spcPts val="0"/>
              </a:spcAft>
              <a:buSzPts val="2800"/>
              <a:buNone/>
            </a:pPr>
            <a:r>
              <a:rPr lang="en-US"/>
              <a:t>E.g. He is a tiger in the class</a:t>
            </a:r>
            <a:endParaRPr/>
          </a:p>
          <a:p>
            <a:pPr marL="457200" lvl="0" indent="0" algn="l" rtl="0">
              <a:lnSpc>
                <a:spcPct val="90000"/>
              </a:lnSpc>
              <a:spcBef>
                <a:spcPts val="1600"/>
              </a:spcBef>
              <a:spcAft>
                <a:spcPts val="0"/>
              </a:spcAft>
              <a:buSzPts val="2800"/>
              <a:buNone/>
            </a:pPr>
            <a:r>
              <a:rPr lang="en-US"/>
              <a:t>E.g. Tiger called his students to the meeting room</a:t>
            </a:r>
            <a:endParaRPr/>
          </a:p>
          <a:p>
            <a:pPr marL="457200" lvl="0" indent="-228600" algn="l" rtl="0">
              <a:lnSpc>
                <a:spcPct val="90000"/>
              </a:lnSpc>
              <a:spcBef>
                <a:spcPts val="1000"/>
              </a:spcBef>
              <a:spcAft>
                <a:spcPts val="0"/>
              </a:spcAft>
              <a:buClr>
                <a:schemeClr val="dk1"/>
              </a:buClr>
              <a:buSzPts val="2800"/>
              <a:buNone/>
            </a:pPr>
            <a:endParaRPr/>
          </a:p>
        </p:txBody>
      </p:sp>
      <p:sp>
        <p:nvSpPr>
          <p:cNvPr id="365" name="Google Shape;365;p178"/>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7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Adopt selectional restrictions as preferences, rather than rigid requirements.</a:t>
            </a:r>
            <a:endParaRPr/>
          </a:p>
          <a:p>
            <a:pPr marL="457200" lvl="0" indent="-381000" algn="l" rtl="0">
              <a:lnSpc>
                <a:spcPct val="90000"/>
              </a:lnSpc>
              <a:spcBef>
                <a:spcPts val="0"/>
              </a:spcBef>
              <a:spcAft>
                <a:spcPts val="0"/>
              </a:spcAft>
              <a:buSzPts val="2400"/>
              <a:buAutoNum type="arabicPeriod"/>
            </a:pPr>
            <a:r>
              <a:rPr lang="en-US"/>
              <a:t>Go for selectional association, which treats it as a probabilistic measure of the strength of  association between a predicate and a class dominating the argument to the predicate.</a:t>
            </a:r>
            <a:endParaRPr/>
          </a:p>
          <a:p>
            <a:pPr marL="457200" lvl="0" indent="-228600" algn="l" rtl="0">
              <a:lnSpc>
                <a:spcPct val="90000"/>
              </a:lnSpc>
              <a:spcBef>
                <a:spcPts val="1000"/>
              </a:spcBef>
              <a:spcAft>
                <a:spcPts val="0"/>
              </a:spcAft>
              <a:buClr>
                <a:schemeClr val="dk1"/>
              </a:buClr>
              <a:buSzPts val="2800"/>
              <a:buNone/>
            </a:pPr>
            <a:endParaRPr/>
          </a:p>
        </p:txBody>
      </p:sp>
      <p:sp>
        <p:nvSpPr>
          <p:cNvPr id="371" name="Google Shape;371;p179"/>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overcome these limitations?</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8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selectional restriction approach has too many requirements such as </a:t>
            </a:r>
            <a:endParaRPr/>
          </a:p>
          <a:p>
            <a:pPr marL="914400" lvl="1" indent="-355600" algn="l" rtl="0">
              <a:lnSpc>
                <a:spcPct val="90000"/>
              </a:lnSpc>
              <a:spcBef>
                <a:spcPts val="0"/>
              </a:spcBef>
              <a:spcAft>
                <a:spcPts val="0"/>
              </a:spcAft>
              <a:buSzPts val="2000"/>
              <a:buChar char="○"/>
            </a:pPr>
            <a:r>
              <a:rPr lang="en-US"/>
              <a:t>complete selectional restriction information for all predicate roles </a:t>
            </a:r>
            <a:endParaRPr/>
          </a:p>
          <a:p>
            <a:pPr marL="914400" lvl="1" indent="-355600" algn="l" rtl="0">
              <a:lnSpc>
                <a:spcPct val="90000"/>
              </a:lnSpc>
              <a:spcBef>
                <a:spcPts val="0"/>
              </a:spcBef>
              <a:spcAft>
                <a:spcPts val="0"/>
              </a:spcAft>
              <a:buSzPts val="2000"/>
              <a:buChar char="○"/>
            </a:pPr>
            <a:r>
              <a:rPr lang="en-US"/>
              <a:t>complete type information for the senses. </a:t>
            </a:r>
            <a:endParaRPr/>
          </a:p>
          <a:p>
            <a:pPr marL="457200" lvl="0" indent="-381000" algn="l" rtl="0">
              <a:lnSpc>
                <a:spcPct val="90000"/>
              </a:lnSpc>
              <a:spcBef>
                <a:spcPts val="0"/>
              </a:spcBef>
              <a:spcAft>
                <a:spcPts val="0"/>
              </a:spcAft>
              <a:buSzPts val="2400"/>
              <a:buChar char="●"/>
            </a:pPr>
            <a:r>
              <a:rPr lang="en-US"/>
              <a:t>The stand alone approach involves using minimal information from other processes.</a:t>
            </a:r>
            <a:endParaRPr/>
          </a:p>
          <a:p>
            <a:pPr marL="457200" lvl="0" indent="-228600" algn="l" rtl="0">
              <a:lnSpc>
                <a:spcPct val="90000"/>
              </a:lnSpc>
              <a:spcBef>
                <a:spcPts val="1000"/>
              </a:spcBef>
              <a:spcAft>
                <a:spcPts val="0"/>
              </a:spcAft>
              <a:buClr>
                <a:schemeClr val="dk1"/>
              </a:buClr>
              <a:buSzPts val="2800"/>
              <a:buNone/>
            </a:pPr>
            <a:endParaRPr/>
          </a:p>
        </p:txBody>
      </p:sp>
      <p:sp>
        <p:nvSpPr>
          <p:cNvPr id="377" name="Google Shape;377;p18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a:t>Robust Word Sense Disambiguation</a:t>
            </a:r>
            <a:endParaRPr sz="4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8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these approaches, a classifier is used to assign yet unseen examples to a fixed number of senses.</a:t>
            </a:r>
            <a:endParaRPr/>
          </a:p>
          <a:p>
            <a:pPr marL="457200" lvl="0" indent="-381000" algn="l" rtl="0">
              <a:lnSpc>
                <a:spcPct val="90000"/>
              </a:lnSpc>
              <a:spcBef>
                <a:spcPts val="0"/>
              </a:spcBef>
              <a:spcAft>
                <a:spcPts val="0"/>
              </a:spcAft>
              <a:buSzPts val="2400"/>
              <a:buChar char="●"/>
            </a:pPr>
            <a:r>
              <a:rPr lang="en-US"/>
              <a:t> The efficiency of the WSD classifier depends on </a:t>
            </a:r>
            <a:endParaRPr/>
          </a:p>
          <a:p>
            <a:pPr marL="914400" lvl="1" indent="-355600" algn="l" rtl="0">
              <a:lnSpc>
                <a:spcPct val="90000"/>
              </a:lnSpc>
              <a:spcBef>
                <a:spcPts val="0"/>
              </a:spcBef>
              <a:spcAft>
                <a:spcPts val="0"/>
              </a:spcAft>
              <a:buSzPts val="2000"/>
              <a:buChar char="○"/>
            </a:pPr>
            <a:r>
              <a:rPr lang="en-US"/>
              <a:t>nature of the training material</a:t>
            </a:r>
            <a:endParaRPr/>
          </a:p>
          <a:p>
            <a:pPr marL="914400" lvl="1" indent="-355600" algn="l" rtl="0">
              <a:lnSpc>
                <a:spcPct val="90000"/>
              </a:lnSpc>
              <a:spcBef>
                <a:spcPts val="0"/>
              </a:spcBef>
              <a:spcAft>
                <a:spcPts val="0"/>
              </a:spcAft>
              <a:buSzPts val="2000"/>
              <a:buChar char="○"/>
            </a:pPr>
            <a:r>
              <a:rPr lang="en-US"/>
              <a:t>how much material is needed</a:t>
            </a:r>
            <a:endParaRPr/>
          </a:p>
          <a:p>
            <a:pPr marL="914400" lvl="1" indent="-355600" algn="l" rtl="0">
              <a:lnSpc>
                <a:spcPct val="90000"/>
              </a:lnSpc>
              <a:spcBef>
                <a:spcPts val="0"/>
              </a:spcBef>
              <a:spcAft>
                <a:spcPts val="0"/>
              </a:spcAft>
              <a:buSzPts val="2000"/>
              <a:buChar char="○"/>
            </a:pPr>
            <a:r>
              <a:rPr lang="en-US"/>
              <a:t>the degree of human intervention</a:t>
            </a:r>
            <a:endParaRPr/>
          </a:p>
          <a:p>
            <a:pPr marL="914400" lvl="1" indent="-355600" algn="l" rtl="0">
              <a:lnSpc>
                <a:spcPct val="90000"/>
              </a:lnSpc>
              <a:spcBef>
                <a:spcPts val="0"/>
              </a:spcBef>
              <a:spcAft>
                <a:spcPts val="0"/>
              </a:spcAft>
              <a:buSzPts val="2000"/>
              <a:buChar char="○"/>
            </a:pPr>
            <a:r>
              <a:rPr lang="en-US"/>
              <a:t>the kind of linguistic knowledge used and </a:t>
            </a:r>
            <a:endParaRPr/>
          </a:p>
          <a:p>
            <a:pPr marL="914400" lvl="1" indent="-355600" algn="l" rtl="0">
              <a:lnSpc>
                <a:spcPct val="90000"/>
              </a:lnSpc>
              <a:spcBef>
                <a:spcPts val="0"/>
              </a:spcBef>
              <a:spcAft>
                <a:spcPts val="0"/>
              </a:spcAft>
              <a:buSzPts val="2000"/>
              <a:buChar char="○"/>
            </a:pPr>
            <a:r>
              <a:rPr lang="en-US"/>
              <a:t>the output produced.</a:t>
            </a:r>
            <a:endParaRPr/>
          </a:p>
        </p:txBody>
      </p:sp>
      <p:sp>
        <p:nvSpPr>
          <p:cNvPr id="383" name="Google Shape;383;p18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Machine Learning Approaches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6"/>
          <p:cNvSpPr txBox="1">
            <a:spLocks noGrp="1"/>
          </p:cNvSpPr>
          <p:nvPr>
            <p:ph type="body" idx="1"/>
          </p:nvPr>
        </p:nvSpPr>
        <p:spPr>
          <a:xfrm>
            <a:off x="373467" y="1825625"/>
            <a:ext cx="8419657"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3200"/>
              <a:t>The meaning of a lemma can vary enormously given the context. </a:t>
            </a:r>
            <a:endParaRPr/>
          </a:p>
          <a:p>
            <a:pPr marL="457200" lvl="0" indent="-381000" algn="l" rtl="0">
              <a:lnSpc>
                <a:spcPct val="90000"/>
              </a:lnSpc>
              <a:spcBef>
                <a:spcPts val="0"/>
              </a:spcBef>
              <a:spcAft>
                <a:spcPts val="0"/>
              </a:spcAft>
              <a:buSzPts val="2400"/>
              <a:buChar char="●"/>
            </a:pPr>
            <a:r>
              <a:rPr lang="en-US" sz="3200"/>
              <a:t>Consider two uses of the lemma bank, meaning something like ‘ﬁnancial institution’ and ‘sloping mound’, respectively:</a:t>
            </a:r>
            <a:endParaRPr/>
          </a:p>
          <a:p>
            <a:pPr marL="914400" lvl="1" indent="-355600" algn="l" rtl="0">
              <a:lnSpc>
                <a:spcPct val="90000"/>
              </a:lnSpc>
              <a:spcBef>
                <a:spcPts val="0"/>
              </a:spcBef>
              <a:spcAft>
                <a:spcPts val="0"/>
              </a:spcAft>
              <a:buSzPts val="2000"/>
              <a:buChar char="○"/>
            </a:pPr>
            <a:r>
              <a:rPr lang="en-US" sz="2800"/>
              <a:t>E.g. Instead, a bank can hold the investments in a custodial account in the client’s name.</a:t>
            </a:r>
            <a:endParaRPr/>
          </a:p>
          <a:p>
            <a:pPr marL="914400" lvl="1" indent="-355600" algn="l" rtl="0">
              <a:lnSpc>
                <a:spcPct val="90000"/>
              </a:lnSpc>
              <a:spcBef>
                <a:spcPts val="0"/>
              </a:spcBef>
              <a:spcAft>
                <a:spcPts val="0"/>
              </a:spcAft>
              <a:buSzPts val="2000"/>
              <a:buChar char="○"/>
            </a:pPr>
            <a:r>
              <a:rPr lang="en-US" sz="2800"/>
              <a:t> But as agriculture burgeons on the east bank, the river will shrink even more.</a:t>
            </a:r>
            <a:endParaRPr/>
          </a:p>
        </p:txBody>
      </p:sp>
      <p:sp>
        <p:nvSpPr>
          <p:cNvPr id="72" name="Google Shape;72;p2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 Senses</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8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The initial input consists of </a:t>
            </a:r>
            <a:endParaRPr/>
          </a:p>
          <a:p>
            <a:pPr marL="914400" lvl="1" indent="-355600" algn="l" rtl="0">
              <a:lnSpc>
                <a:spcPct val="90000"/>
              </a:lnSpc>
              <a:spcBef>
                <a:spcPts val="0"/>
              </a:spcBef>
              <a:spcAft>
                <a:spcPts val="0"/>
              </a:spcAft>
              <a:buSzPts val="2000"/>
              <a:buChar char="○"/>
            </a:pPr>
            <a:r>
              <a:rPr lang="en-US"/>
              <a:t>the word to be disambiguated (target word) along with a portion of text in which it is embedded(context). </a:t>
            </a:r>
            <a:endParaRPr/>
          </a:p>
          <a:p>
            <a:pPr marL="457200" lvl="0" indent="-381000" algn="l" rtl="0">
              <a:lnSpc>
                <a:spcPct val="90000"/>
              </a:lnSpc>
              <a:spcBef>
                <a:spcPts val="0"/>
              </a:spcBef>
              <a:spcAft>
                <a:spcPts val="0"/>
              </a:spcAft>
              <a:buSzPts val="2400"/>
              <a:buChar char="●"/>
            </a:pPr>
            <a:r>
              <a:rPr lang="en-US"/>
              <a:t>This initial input is processed in the following ways:</a:t>
            </a:r>
            <a:endParaRPr/>
          </a:p>
          <a:p>
            <a:pPr marL="914400" lvl="1" indent="-355600" algn="l" rtl="0">
              <a:lnSpc>
                <a:spcPct val="90000"/>
              </a:lnSpc>
              <a:spcBef>
                <a:spcPts val="0"/>
              </a:spcBef>
              <a:spcAft>
                <a:spcPts val="0"/>
              </a:spcAft>
              <a:buSzPts val="2000"/>
              <a:buChar char="○"/>
            </a:pPr>
            <a:r>
              <a:rPr lang="en-US"/>
              <a:t>The initial input is POS tagged</a:t>
            </a:r>
            <a:endParaRPr/>
          </a:p>
          <a:p>
            <a:pPr marL="914400" lvl="1" indent="-355600" algn="l" rtl="0">
              <a:lnSpc>
                <a:spcPct val="90000"/>
              </a:lnSpc>
              <a:spcBef>
                <a:spcPts val="0"/>
              </a:spcBef>
              <a:spcAft>
                <a:spcPts val="0"/>
              </a:spcAft>
              <a:buSzPts val="2000"/>
              <a:buChar char="○"/>
            </a:pPr>
            <a:r>
              <a:rPr lang="en-US"/>
              <a:t>The context is replaced with larger or smaller segments</a:t>
            </a:r>
            <a:endParaRPr/>
          </a:p>
          <a:p>
            <a:pPr marL="914400" lvl="1" indent="-355600" algn="l" rtl="0">
              <a:lnSpc>
                <a:spcPct val="90000"/>
              </a:lnSpc>
              <a:spcBef>
                <a:spcPts val="0"/>
              </a:spcBef>
              <a:spcAft>
                <a:spcPts val="0"/>
              </a:spcAft>
              <a:buSzPts val="2000"/>
              <a:buChar char="○"/>
            </a:pPr>
            <a:r>
              <a:rPr lang="en-US"/>
              <a:t>Some amount of morphological processing like stemming is performed on contexts</a:t>
            </a:r>
            <a:endParaRPr/>
          </a:p>
          <a:p>
            <a:pPr marL="914400" lvl="1" indent="-355600" algn="l" rtl="0">
              <a:lnSpc>
                <a:spcPct val="90000"/>
              </a:lnSpc>
              <a:spcBef>
                <a:spcPts val="0"/>
              </a:spcBef>
              <a:spcAft>
                <a:spcPts val="0"/>
              </a:spcAft>
              <a:buSzPts val="2000"/>
              <a:buChar char="○"/>
            </a:pPr>
            <a:r>
              <a:rPr lang="en-US"/>
              <a:t>Some form of dependency parsing is performed to ascertain grammatical roles and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389" name="Google Shape;389;p18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8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After initial processing, the input is brought down to a fixed set of features that capture relevant information.</a:t>
            </a:r>
            <a:endParaRPr/>
          </a:p>
          <a:p>
            <a:pPr marL="457200" lvl="0" indent="-381000" algn="l" rtl="0">
              <a:lnSpc>
                <a:spcPct val="90000"/>
              </a:lnSpc>
              <a:spcBef>
                <a:spcPts val="0"/>
              </a:spcBef>
              <a:spcAft>
                <a:spcPts val="0"/>
              </a:spcAft>
              <a:buSzPts val="2400"/>
              <a:buChar char="●"/>
            </a:pPr>
            <a:r>
              <a:rPr lang="en-US"/>
              <a:t>A simple feature vector consists of numeric or nominal values which can be easily encoded.</a:t>
            </a:r>
            <a:endParaRPr/>
          </a:p>
          <a:p>
            <a:pPr marL="457200" lvl="0" indent="-381000" algn="l" rtl="0">
              <a:lnSpc>
                <a:spcPct val="90000"/>
              </a:lnSpc>
              <a:spcBef>
                <a:spcPts val="0"/>
              </a:spcBef>
              <a:spcAft>
                <a:spcPts val="0"/>
              </a:spcAft>
              <a:buSzPts val="2400"/>
              <a:buChar char="●"/>
            </a:pPr>
            <a:r>
              <a:rPr lang="en-US"/>
              <a:t>The linguistic features can be divided into two classes: collocational features and co-occurrence features.</a:t>
            </a:r>
            <a:endParaRPr/>
          </a:p>
          <a:p>
            <a:pPr marL="457200" lvl="0" indent="-228600" algn="l" rtl="0">
              <a:lnSpc>
                <a:spcPct val="90000"/>
              </a:lnSpc>
              <a:spcBef>
                <a:spcPts val="1000"/>
              </a:spcBef>
              <a:spcAft>
                <a:spcPts val="0"/>
              </a:spcAft>
              <a:buClr>
                <a:schemeClr val="dk1"/>
              </a:buClr>
              <a:buSzPts val="2800"/>
              <a:buNone/>
            </a:pPr>
            <a:endParaRPr/>
          </a:p>
        </p:txBody>
      </p:sp>
      <p:sp>
        <p:nvSpPr>
          <p:cNvPr id="395" name="Google Shape;395;p18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They are quantifiable position-specific relationship between lexical items</a:t>
            </a:r>
            <a:endParaRPr/>
          </a:p>
          <a:p>
            <a:pPr marL="457200" lvl="0" indent="-381000" algn="l" rtl="0">
              <a:lnSpc>
                <a:spcPct val="90000"/>
              </a:lnSpc>
              <a:spcBef>
                <a:spcPts val="0"/>
              </a:spcBef>
              <a:spcAft>
                <a:spcPts val="0"/>
              </a:spcAft>
              <a:buSzPts val="2400"/>
              <a:buChar char="●"/>
            </a:pPr>
            <a:r>
              <a:rPr lang="en-US"/>
              <a:t>It encode information about the lexical inhabitants of specific positions located to the left and right of the target word</a:t>
            </a:r>
            <a:endParaRPr/>
          </a:p>
          <a:p>
            <a:pPr marL="457200" lvl="0" indent="-381000" algn="l" rtl="0">
              <a:lnSpc>
                <a:spcPct val="90000"/>
              </a:lnSpc>
              <a:spcBef>
                <a:spcPts val="0"/>
              </a:spcBef>
              <a:spcAft>
                <a:spcPts val="0"/>
              </a:spcAft>
              <a:buSzPts val="2400"/>
              <a:buChar char="●"/>
            </a:pPr>
            <a:r>
              <a:rPr lang="en-US"/>
              <a:t>Typical features include the word, root form of the word and POS of the word.</a:t>
            </a:r>
            <a:endParaRPr/>
          </a:p>
          <a:p>
            <a:pPr marL="457200" lvl="0" indent="-228600" algn="l" rtl="0">
              <a:lnSpc>
                <a:spcPct val="90000"/>
              </a:lnSpc>
              <a:spcBef>
                <a:spcPts val="1000"/>
              </a:spcBef>
              <a:spcAft>
                <a:spcPts val="0"/>
              </a:spcAft>
              <a:buClr>
                <a:schemeClr val="dk1"/>
              </a:buClr>
              <a:buSzPts val="2800"/>
              <a:buNone/>
            </a:pPr>
            <a:endParaRPr/>
          </a:p>
        </p:txBody>
      </p:sp>
      <p:sp>
        <p:nvSpPr>
          <p:cNvPr id="401" name="Google Shape;401;p18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8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 An electric guitar and </a:t>
            </a:r>
            <a:r>
              <a:rPr lang="en-US" b="1"/>
              <a:t>bass </a:t>
            </a:r>
            <a:r>
              <a:rPr lang="en-US"/>
              <a:t>player stand off to one side which is not really part of the scene</a:t>
            </a:r>
            <a:endParaRPr/>
          </a:p>
          <a:p>
            <a:pPr marL="457200" lvl="0" indent="-381000" algn="l" rtl="0">
              <a:lnSpc>
                <a:spcPct val="90000"/>
              </a:lnSpc>
              <a:spcBef>
                <a:spcPts val="0"/>
              </a:spcBef>
              <a:spcAft>
                <a:spcPts val="0"/>
              </a:spcAft>
              <a:buSzPts val="2400"/>
              <a:buChar char="●"/>
            </a:pPr>
            <a:r>
              <a:rPr lang="en-US"/>
              <a:t>A feature vector consisting of two words to the right and left of the target word, along with their respective POS is:</a:t>
            </a:r>
            <a:endParaRPr/>
          </a:p>
          <a:p>
            <a:pPr marL="457200" lvl="0" indent="0" algn="l" rtl="0">
              <a:lnSpc>
                <a:spcPct val="90000"/>
              </a:lnSpc>
              <a:spcBef>
                <a:spcPts val="1600"/>
              </a:spcBef>
              <a:spcAft>
                <a:spcPts val="0"/>
              </a:spcAft>
              <a:buSzPts val="2800"/>
              <a:buNone/>
            </a:pPr>
            <a:r>
              <a:rPr lang="en-US"/>
              <a:t>guitar(NN1) and (CJC) player(NN1) stand(VVB) </a:t>
            </a:r>
            <a:endParaRPr/>
          </a:p>
          <a:p>
            <a:pPr marL="457200" lvl="0" indent="-228600" algn="l" rtl="0">
              <a:lnSpc>
                <a:spcPct val="90000"/>
              </a:lnSpc>
              <a:spcBef>
                <a:spcPts val="2600"/>
              </a:spcBef>
              <a:spcAft>
                <a:spcPts val="0"/>
              </a:spcAft>
              <a:buClr>
                <a:schemeClr val="dk1"/>
              </a:buClr>
              <a:buSzPts val="2800"/>
              <a:buNone/>
            </a:pPr>
            <a:endParaRPr/>
          </a:p>
        </p:txBody>
      </p:sp>
      <p:sp>
        <p:nvSpPr>
          <p:cNvPr id="407" name="Google Shape;407;p18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Co-occurrence features are data about neighboring words ignoring their exact positions</a:t>
            </a:r>
            <a:endParaRPr/>
          </a:p>
          <a:p>
            <a:pPr marL="457200" lvl="0" indent="-381000" algn="l" rtl="0">
              <a:lnSpc>
                <a:spcPct val="90000"/>
              </a:lnSpc>
              <a:spcBef>
                <a:spcPts val="0"/>
              </a:spcBef>
              <a:spcAft>
                <a:spcPts val="0"/>
              </a:spcAft>
              <a:buSzPts val="2400"/>
              <a:buChar char="●"/>
            </a:pPr>
            <a:r>
              <a:rPr lang="en-US"/>
              <a:t>Here the words themselves serve as features </a:t>
            </a:r>
            <a:r>
              <a:rPr lang="en-US">
                <a:solidFill>
                  <a:srgbClr val="FF0000"/>
                </a:solidFill>
              </a:rPr>
              <a:t>(play/music)</a:t>
            </a:r>
            <a:endParaRPr/>
          </a:p>
          <a:p>
            <a:pPr marL="457200" lvl="0" indent="-381000" algn="l" rtl="0">
              <a:lnSpc>
                <a:spcPct val="90000"/>
              </a:lnSpc>
              <a:spcBef>
                <a:spcPts val="0"/>
              </a:spcBef>
              <a:spcAft>
                <a:spcPts val="0"/>
              </a:spcAft>
              <a:buSzPts val="2400"/>
              <a:buChar char="●"/>
            </a:pPr>
            <a:r>
              <a:rPr lang="en-US"/>
              <a:t>The value of the feature is the number of times the word occurs in a region surrounding the target word</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E.g. (bass: no of times play/music is occuring surrounding the word bass)</a:t>
            </a:r>
            <a:endParaRPr/>
          </a:p>
          <a:p>
            <a:pPr marL="457200" lvl="0" indent="-228600" algn="l" rtl="0">
              <a:lnSpc>
                <a:spcPct val="90000"/>
              </a:lnSpc>
              <a:spcBef>
                <a:spcPts val="1000"/>
              </a:spcBef>
              <a:spcAft>
                <a:spcPts val="0"/>
              </a:spcAft>
              <a:buClr>
                <a:schemeClr val="dk1"/>
              </a:buClr>
              <a:buSzPts val="2800"/>
              <a:buNone/>
            </a:pPr>
            <a:endParaRPr/>
          </a:p>
        </p:txBody>
      </p:sp>
      <p:sp>
        <p:nvSpPr>
          <p:cNvPr id="413" name="Google Shape;413;p18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Thus features are small number of frequently used content words.</a:t>
            </a:r>
            <a:endParaRPr/>
          </a:p>
          <a:p>
            <a:pPr marL="457200" lvl="0" indent="-381000" algn="l" rtl="0">
              <a:lnSpc>
                <a:spcPct val="90000"/>
              </a:lnSpc>
              <a:spcBef>
                <a:spcPts val="0"/>
              </a:spcBef>
              <a:spcAft>
                <a:spcPts val="0"/>
              </a:spcAft>
              <a:buSzPts val="2400"/>
              <a:buChar char="●"/>
            </a:pPr>
            <a:r>
              <a:rPr lang="en-US"/>
              <a:t>This feature is effective in capturing general topic of discourse in which target word has occurred.</a:t>
            </a:r>
            <a:endParaRPr/>
          </a:p>
          <a:p>
            <a:pPr marL="457200" lvl="0" indent="-381000" algn="l" rtl="0">
              <a:lnSpc>
                <a:spcPct val="90000"/>
              </a:lnSpc>
              <a:spcBef>
                <a:spcPts val="0"/>
              </a:spcBef>
              <a:spcAft>
                <a:spcPts val="0"/>
              </a:spcAft>
              <a:buSzPts val="2400"/>
              <a:buChar char="●"/>
            </a:pPr>
            <a:r>
              <a:rPr lang="en-US"/>
              <a:t>E.g. co-occurrence vector for the word bass would have the following words as features: </a:t>
            </a:r>
            <a:endParaRPr/>
          </a:p>
          <a:p>
            <a:pPr marL="914400" lvl="1" indent="-355600" algn="l" rtl="0">
              <a:lnSpc>
                <a:spcPct val="90000"/>
              </a:lnSpc>
              <a:spcBef>
                <a:spcPts val="0"/>
              </a:spcBef>
              <a:spcAft>
                <a:spcPts val="0"/>
              </a:spcAft>
              <a:buSzPts val="2000"/>
              <a:buChar char="○"/>
            </a:pPr>
            <a:r>
              <a:rPr lang="en-US"/>
              <a:t>fishing,big, sound,player, fly,rod, pound, double, playing, guitar</a:t>
            </a:r>
            <a:endParaRPr/>
          </a:p>
          <a:p>
            <a:pPr marL="457200" lvl="0" indent="-228600" algn="l" rtl="0">
              <a:lnSpc>
                <a:spcPct val="90000"/>
              </a:lnSpc>
              <a:spcBef>
                <a:spcPts val="1000"/>
              </a:spcBef>
              <a:spcAft>
                <a:spcPts val="0"/>
              </a:spcAft>
              <a:buClr>
                <a:schemeClr val="dk1"/>
              </a:buClr>
              <a:buSzPts val="2800"/>
              <a:buNone/>
            </a:pPr>
            <a:endParaRPr/>
          </a:p>
        </p:txBody>
      </p:sp>
      <p:sp>
        <p:nvSpPr>
          <p:cNvPr id="419" name="Google Shape;419;p18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Using these words as features with a window size of 10 would be represented by the following vector:</a:t>
            </a:r>
            <a:endParaRPr/>
          </a:p>
          <a:p>
            <a:pPr marL="457200" lvl="0" indent="0" algn="l" rtl="0">
              <a:lnSpc>
                <a:spcPct val="90000"/>
              </a:lnSpc>
              <a:spcBef>
                <a:spcPts val="1600"/>
              </a:spcBef>
              <a:spcAft>
                <a:spcPts val="0"/>
              </a:spcAft>
              <a:buSzPts val="2800"/>
              <a:buNone/>
            </a:pPr>
            <a:r>
              <a:rPr lang="en-US"/>
              <a:t>[0,0,0,1,0,0,0,0,1,0]</a:t>
            </a:r>
            <a:endParaRPr/>
          </a:p>
          <a:p>
            <a:pPr marL="457200" lvl="0" indent="-228600" algn="l" rtl="0">
              <a:lnSpc>
                <a:spcPct val="90000"/>
              </a:lnSpc>
              <a:spcBef>
                <a:spcPts val="1000"/>
              </a:spcBef>
              <a:spcAft>
                <a:spcPts val="0"/>
              </a:spcAft>
              <a:buClr>
                <a:schemeClr val="dk1"/>
              </a:buClr>
              <a:buSzPts val="2800"/>
              <a:buNone/>
            </a:pPr>
            <a:endParaRPr/>
          </a:p>
        </p:txBody>
      </p:sp>
      <p:sp>
        <p:nvSpPr>
          <p:cNvPr id="425" name="Google Shape;425;p1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8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 learning system is presented with a training set consisting of feature-encoded inputs along with their appropriate label or category.</a:t>
            </a:r>
            <a:endParaRPr/>
          </a:p>
          <a:p>
            <a:pPr marL="457200" lvl="0" indent="-381000" algn="l" rtl="0">
              <a:lnSpc>
                <a:spcPct val="90000"/>
              </a:lnSpc>
              <a:spcBef>
                <a:spcPts val="0"/>
              </a:spcBef>
              <a:spcAft>
                <a:spcPts val="0"/>
              </a:spcAft>
              <a:buSzPts val="2400"/>
              <a:buChar char="●"/>
            </a:pPr>
            <a:r>
              <a:rPr lang="en-US"/>
              <a:t>The output of the system is a classifier system capable of assigning labels to new feature-encoded inputs.</a:t>
            </a:r>
            <a:endParaRPr/>
          </a:p>
          <a:p>
            <a:pPr marL="457200" lvl="0" indent="-381000" algn="l" rtl="0">
              <a:lnSpc>
                <a:spcPct val="90000"/>
              </a:lnSpc>
              <a:spcBef>
                <a:spcPts val="0"/>
              </a:spcBef>
              <a:spcAft>
                <a:spcPts val="0"/>
              </a:spcAft>
              <a:buSzPts val="2400"/>
              <a:buChar char="●"/>
            </a:pPr>
            <a:r>
              <a:rPr lang="en-US"/>
              <a:t>The different classifiers that can be used are:</a:t>
            </a:r>
            <a:endParaRPr/>
          </a:p>
          <a:p>
            <a:pPr marL="914400" lvl="1" indent="-355600" algn="l" rtl="0">
              <a:lnSpc>
                <a:spcPct val="90000"/>
              </a:lnSpc>
              <a:spcBef>
                <a:spcPts val="0"/>
              </a:spcBef>
              <a:spcAft>
                <a:spcPts val="0"/>
              </a:spcAft>
              <a:buSzPts val="2000"/>
              <a:buChar char="○"/>
            </a:pPr>
            <a:r>
              <a:rPr lang="en-US"/>
              <a:t>Bayesian Classifier</a:t>
            </a:r>
            <a:endParaRPr/>
          </a:p>
          <a:p>
            <a:pPr marL="914400" lvl="1" indent="-355600" algn="l" rtl="0">
              <a:lnSpc>
                <a:spcPct val="90000"/>
              </a:lnSpc>
              <a:spcBef>
                <a:spcPts val="0"/>
              </a:spcBef>
              <a:spcAft>
                <a:spcPts val="0"/>
              </a:spcAft>
              <a:buSzPts val="2000"/>
              <a:buChar char="○"/>
            </a:pPr>
            <a:r>
              <a:rPr lang="en-US"/>
              <a:t>Decision Trees</a:t>
            </a:r>
            <a:endParaRPr/>
          </a:p>
          <a:p>
            <a:pPr marL="914400" lvl="1" indent="-355600" algn="l" rtl="0">
              <a:lnSpc>
                <a:spcPct val="90000"/>
              </a:lnSpc>
              <a:spcBef>
                <a:spcPts val="0"/>
              </a:spcBef>
              <a:spcAft>
                <a:spcPts val="0"/>
              </a:spcAft>
              <a:buSzPts val="2000"/>
              <a:buChar char="○"/>
            </a:pPr>
            <a:r>
              <a:rPr lang="en-US"/>
              <a:t>Neural Networks</a:t>
            </a:r>
            <a:endParaRPr/>
          </a:p>
          <a:p>
            <a:pPr marL="914400" lvl="1" indent="-355600" algn="l" rtl="0">
              <a:lnSpc>
                <a:spcPct val="90000"/>
              </a:lnSpc>
              <a:spcBef>
                <a:spcPts val="0"/>
              </a:spcBef>
              <a:spcAft>
                <a:spcPts val="0"/>
              </a:spcAft>
              <a:buSzPts val="2000"/>
              <a:buChar char="○"/>
            </a:pPr>
            <a:r>
              <a:rPr lang="en-US"/>
              <a:t>KNN</a:t>
            </a:r>
            <a:endParaRPr/>
          </a:p>
          <a:p>
            <a:pPr marL="457200" lvl="0" indent="-228600" algn="l" rtl="0">
              <a:lnSpc>
                <a:spcPct val="90000"/>
              </a:lnSpc>
              <a:spcBef>
                <a:spcPts val="1000"/>
              </a:spcBef>
              <a:spcAft>
                <a:spcPts val="0"/>
              </a:spcAft>
              <a:buClr>
                <a:schemeClr val="dk1"/>
              </a:buClr>
              <a:buSzPts val="2800"/>
              <a:buNone/>
            </a:pPr>
            <a:endParaRPr/>
          </a:p>
        </p:txBody>
      </p:sp>
      <p:sp>
        <p:nvSpPr>
          <p:cNvPr id="431" name="Google Shape;431;p18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Supervised Learning Approaches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9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bootstrapping approach eliminates the need for a large training set by relying on a relatively small number of instances of each sense.</a:t>
            </a:r>
            <a:endParaRPr/>
          </a:p>
          <a:p>
            <a:pPr marL="457200" lvl="0" indent="-381000" algn="l" rtl="0">
              <a:lnSpc>
                <a:spcPct val="90000"/>
              </a:lnSpc>
              <a:spcBef>
                <a:spcPts val="0"/>
              </a:spcBef>
              <a:spcAft>
                <a:spcPts val="0"/>
              </a:spcAft>
              <a:buSzPts val="2400"/>
              <a:buChar char="●"/>
            </a:pPr>
            <a:r>
              <a:rPr lang="en-US"/>
              <a:t>These labelled instances used as seeds to train an initial classifier.</a:t>
            </a:r>
            <a:endParaRPr/>
          </a:p>
          <a:p>
            <a:pPr marL="457200" lvl="0" indent="-381000" algn="l" rtl="0">
              <a:lnSpc>
                <a:spcPct val="90000"/>
              </a:lnSpc>
              <a:spcBef>
                <a:spcPts val="0"/>
              </a:spcBef>
              <a:spcAft>
                <a:spcPts val="0"/>
              </a:spcAft>
              <a:buSzPts val="2400"/>
              <a:buChar char="●"/>
            </a:pPr>
            <a:r>
              <a:rPr lang="en-US"/>
              <a:t>This initial classifier is then used to extract a larger training set from the remaining untagged corpus.</a:t>
            </a:r>
            <a:endParaRPr/>
          </a:p>
          <a:p>
            <a:pPr marL="457200" lvl="0" indent="-381000" algn="l" rtl="0">
              <a:lnSpc>
                <a:spcPct val="90000"/>
              </a:lnSpc>
              <a:spcBef>
                <a:spcPts val="0"/>
              </a:spcBef>
              <a:spcAft>
                <a:spcPts val="0"/>
              </a:spcAft>
              <a:buSzPts val="2400"/>
              <a:buChar char="●"/>
            </a:pPr>
            <a:r>
              <a:rPr lang="en-US"/>
              <a:t>Repeating this process, results in a series of classifier.</a:t>
            </a:r>
            <a:endParaRPr/>
          </a:p>
          <a:p>
            <a:pPr marL="457200" lvl="0" indent="-228600" algn="l" rtl="0">
              <a:lnSpc>
                <a:spcPct val="90000"/>
              </a:lnSpc>
              <a:spcBef>
                <a:spcPts val="1000"/>
              </a:spcBef>
              <a:spcAft>
                <a:spcPts val="0"/>
              </a:spcAft>
              <a:buClr>
                <a:schemeClr val="dk1"/>
              </a:buClr>
              <a:buSzPts val="2800"/>
              <a:buNone/>
            </a:pPr>
            <a:endParaRPr/>
          </a:p>
        </p:txBody>
      </p:sp>
      <p:sp>
        <p:nvSpPr>
          <p:cNvPr id="437" name="Google Shape;437;p19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9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initial seeds can be generated in a number of ways.</a:t>
            </a:r>
            <a:endParaRPr/>
          </a:p>
          <a:p>
            <a:pPr marL="457200" lvl="0" indent="-381000" algn="l" rtl="0">
              <a:lnSpc>
                <a:spcPct val="90000"/>
              </a:lnSpc>
              <a:spcBef>
                <a:spcPts val="0"/>
              </a:spcBef>
              <a:spcAft>
                <a:spcPts val="0"/>
              </a:spcAft>
              <a:buSzPts val="2400"/>
              <a:buChar char="●"/>
            </a:pPr>
            <a:r>
              <a:rPr lang="en-US"/>
              <a:t>One way to generate a seed set is by simply handlabeling a small set of examples.</a:t>
            </a:r>
            <a:endParaRPr/>
          </a:p>
          <a:p>
            <a:pPr marL="457200" lvl="0" indent="-381000" algn="l" rtl="0">
              <a:lnSpc>
                <a:spcPct val="90000"/>
              </a:lnSpc>
              <a:spcBef>
                <a:spcPts val="0"/>
              </a:spcBef>
              <a:spcAft>
                <a:spcPts val="0"/>
              </a:spcAft>
              <a:buSzPts val="2400"/>
              <a:buChar char="●"/>
            </a:pPr>
            <a:r>
              <a:rPr lang="en-US"/>
              <a:t>This approach has the following advantages</a:t>
            </a:r>
            <a:endParaRPr/>
          </a:p>
          <a:p>
            <a:pPr marL="914400" lvl="1" indent="-355600" algn="l" rtl="0">
              <a:lnSpc>
                <a:spcPct val="90000"/>
              </a:lnSpc>
              <a:spcBef>
                <a:spcPts val="0"/>
              </a:spcBef>
              <a:spcAft>
                <a:spcPts val="0"/>
              </a:spcAft>
              <a:buSzPts val="2000"/>
              <a:buChar char="○"/>
            </a:pPr>
            <a:r>
              <a:rPr lang="en-US"/>
              <a:t>There is a certainty that seed instance are correct</a:t>
            </a:r>
            <a:endParaRPr/>
          </a:p>
          <a:p>
            <a:pPr marL="914400" lvl="1" indent="-355600" algn="l" rtl="0">
              <a:lnSpc>
                <a:spcPct val="90000"/>
              </a:lnSpc>
              <a:spcBef>
                <a:spcPts val="0"/>
              </a:spcBef>
              <a:spcAft>
                <a:spcPts val="0"/>
              </a:spcAft>
              <a:buSzPts val="2000"/>
              <a:buChar char="○"/>
            </a:pPr>
            <a:r>
              <a:rPr lang="en-US"/>
              <a:t>The analyst can make some prototypical of each sense</a:t>
            </a:r>
            <a:endParaRPr/>
          </a:p>
          <a:p>
            <a:pPr marL="914400" lvl="1" indent="-355600" algn="l" rtl="0">
              <a:lnSpc>
                <a:spcPct val="90000"/>
              </a:lnSpc>
              <a:spcBef>
                <a:spcPts val="0"/>
              </a:spcBef>
              <a:spcAft>
                <a:spcPts val="0"/>
              </a:spcAft>
              <a:buSzPts val="2000"/>
              <a:buChar char="○"/>
            </a:pPr>
            <a:r>
              <a:rPr lang="en-US"/>
              <a:t>It is reasonably easy to carry out.</a:t>
            </a:r>
            <a:endParaRPr/>
          </a:p>
          <a:p>
            <a:pPr marL="457200" lvl="0" indent="-228600" algn="l" rtl="0">
              <a:lnSpc>
                <a:spcPct val="90000"/>
              </a:lnSpc>
              <a:spcBef>
                <a:spcPts val="1000"/>
              </a:spcBef>
              <a:spcAft>
                <a:spcPts val="0"/>
              </a:spcAft>
              <a:buClr>
                <a:schemeClr val="dk1"/>
              </a:buClr>
              <a:buSzPts val="2800"/>
              <a:buNone/>
            </a:pPr>
            <a:endParaRPr/>
          </a:p>
        </p:txBody>
      </p:sp>
      <p:sp>
        <p:nvSpPr>
          <p:cNvPr id="443" name="Google Shape;443;p19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A sense (or word sense) is a discrete representation of one aspect of the meaning of a word.</a:t>
            </a:r>
            <a:endParaRPr/>
          </a:p>
          <a:p>
            <a:pPr marL="457200" lvl="0" indent="-406400" algn="l" rtl="0">
              <a:lnSpc>
                <a:spcPct val="90000"/>
              </a:lnSpc>
              <a:spcBef>
                <a:spcPts val="1000"/>
              </a:spcBef>
              <a:spcAft>
                <a:spcPts val="0"/>
              </a:spcAft>
              <a:buClr>
                <a:schemeClr val="dk1"/>
              </a:buClr>
              <a:buSzPts val="2800"/>
              <a:buChar char="•"/>
            </a:pPr>
            <a:r>
              <a:rPr lang="en-US"/>
              <a:t>We will represent each sense by placing a superscript on the orthographic form of the lemma as in bank</a:t>
            </a:r>
            <a:r>
              <a:rPr lang="en-US" baseline="30000"/>
              <a:t>1</a:t>
            </a:r>
            <a:r>
              <a:rPr lang="en-US"/>
              <a:t> and bank</a:t>
            </a:r>
            <a:r>
              <a:rPr lang="en-US" baseline="30000"/>
              <a:t>2</a:t>
            </a:r>
            <a:r>
              <a:rPr lang="en-US"/>
              <a:t>.</a:t>
            </a:r>
            <a:endParaRPr/>
          </a:p>
          <a:p>
            <a:pPr marL="457200" lvl="0" indent="-406400" algn="l" rtl="0">
              <a:lnSpc>
                <a:spcPct val="90000"/>
              </a:lnSpc>
              <a:spcBef>
                <a:spcPts val="1000"/>
              </a:spcBef>
              <a:spcAft>
                <a:spcPts val="0"/>
              </a:spcAft>
              <a:buClr>
                <a:schemeClr val="dk1"/>
              </a:buClr>
              <a:buSzPts val="2800"/>
              <a:buChar char="•"/>
            </a:pPr>
            <a:r>
              <a:rPr lang="en-US"/>
              <a:t>The two senses are homonyms, and the relation between the senses is one of homonymy.</a:t>
            </a:r>
            <a:endParaRPr/>
          </a:p>
          <a:p>
            <a:pPr marL="50800" lvl="0" indent="0" algn="l" rtl="0">
              <a:lnSpc>
                <a:spcPct val="90000"/>
              </a:lnSpc>
              <a:spcBef>
                <a:spcPts val="1000"/>
              </a:spcBef>
              <a:spcAft>
                <a:spcPts val="0"/>
              </a:spcAft>
              <a:buSzPts val="2800"/>
              <a:buNone/>
            </a:pPr>
            <a:endParaRPr/>
          </a:p>
        </p:txBody>
      </p:sp>
      <p:sp>
        <p:nvSpPr>
          <p:cNvPr id="78" name="Google Shape;78;p2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b="1"/>
              <a:t>Homonymy</a:t>
            </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9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Feature vector representations of unlabelled instances are taken as input and are then grouped into clusters according to a similarity metric</a:t>
            </a:r>
            <a:endParaRPr/>
          </a:p>
          <a:p>
            <a:pPr marL="457200" lvl="0" indent="-381000" algn="l" rtl="0">
              <a:lnSpc>
                <a:spcPct val="90000"/>
              </a:lnSpc>
              <a:spcBef>
                <a:spcPts val="0"/>
              </a:spcBef>
              <a:spcAft>
                <a:spcPts val="0"/>
              </a:spcAft>
              <a:buSzPts val="2400"/>
              <a:buChar char="●"/>
            </a:pPr>
            <a:r>
              <a:rPr lang="en-US"/>
              <a:t>These clusters are then labelled by hand.</a:t>
            </a:r>
            <a:endParaRPr/>
          </a:p>
          <a:p>
            <a:pPr marL="457200" lvl="0" indent="-381000" algn="l" rtl="0">
              <a:lnSpc>
                <a:spcPct val="90000"/>
              </a:lnSpc>
              <a:spcBef>
                <a:spcPts val="0"/>
              </a:spcBef>
              <a:spcAft>
                <a:spcPts val="0"/>
              </a:spcAft>
              <a:buSzPts val="2400"/>
              <a:buChar char="●"/>
            </a:pPr>
            <a:r>
              <a:rPr lang="en-US"/>
              <a:t>Unseen feature encoded instance is classified by assigning word sense from the cluster  with closest similarity index. </a:t>
            </a:r>
            <a:endParaRPr/>
          </a:p>
          <a:p>
            <a:pPr marL="457200" lvl="0" indent="-381000" algn="l" rtl="0">
              <a:lnSpc>
                <a:spcPct val="90000"/>
              </a:lnSpc>
              <a:spcBef>
                <a:spcPts val="0"/>
              </a:spcBef>
              <a:spcAft>
                <a:spcPts val="0"/>
              </a:spcAft>
              <a:buSzPts val="2400"/>
              <a:buChar char="●"/>
            </a:pPr>
            <a:r>
              <a:rPr lang="en-US"/>
              <a:t>A frequently used technique :  Agglomerative Clustering</a:t>
            </a:r>
            <a:endParaRPr/>
          </a:p>
          <a:p>
            <a:pPr marL="457200" lvl="0" indent="-228600" algn="l" rtl="0">
              <a:lnSpc>
                <a:spcPct val="90000"/>
              </a:lnSpc>
              <a:spcBef>
                <a:spcPts val="1000"/>
              </a:spcBef>
              <a:spcAft>
                <a:spcPts val="0"/>
              </a:spcAft>
              <a:buClr>
                <a:schemeClr val="dk1"/>
              </a:buClr>
              <a:buSzPts val="2800"/>
              <a:buNone/>
            </a:pPr>
            <a:endParaRPr/>
          </a:p>
        </p:txBody>
      </p:sp>
      <p:sp>
        <p:nvSpPr>
          <p:cNvPr id="449" name="Google Shape;449;p19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Unsupervised Methods</a:t>
            </a:r>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9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correct senses of the instances used in the training data may not be known</a:t>
            </a:r>
            <a:endParaRPr/>
          </a:p>
          <a:p>
            <a:pPr marL="457200" lvl="0" indent="-381000" algn="l" rtl="0">
              <a:lnSpc>
                <a:spcPct val="90000"/>
              </a:lnSpc>
              <a:spcBef>
                <a:spcPts val="0"/>
              </a:spcBef>
              <a:spcAft>
                <a:spcPts val="0"/>
              </a:spcAft>
              <a:buSzPts val="2400"/>
              <a:buChar char="●"/>
            </a:pPr>
            <a:r>
              <a:rPr lang="en-US"/>
              <a:t>The clusters are almost certainly heterogeneous with respect to the senses of the training instances contained within them.</a:t>
            </a:r>
            <a:endParaRPr/>
          </a:p>
          <a:p>
            <a:pPr marL="457200" lvl="0" indent="-381000" algn="l" rtl="0">
              <a:lnSpc>
                <a:spcPct val="90000"/>
              </a:lnSpc>
              <a:spcBef>
                <a:spcPts val="0"/>
              </a:spcBef>
              <a:spcAft>
                <a:spcPts val="0"/>
              </a:spcAft>
              <a:buSzPts val="2400"/>
              <a:buChar char="●"/>
            </a:pPr>
            <a:r>
              <a:rPr lang="en-US"/>
              <a:t>The number of clusters is almost always different from the number of senses of the target word being disambiguated.</a:t>
            </a:r>
            <a:endParaRPr/>
          </a:p>
          <a:p>
            <a:pPr marL="457200" lvl="0" indent="-228600" algn="l" rtl="0">
              <a:lnSpc>
                <a:spcPct val="90000"/>
              </a:lnSpc>
              <a:spcBef>
                <a:spcPts val="1000"/>
              </a:spcBef>
              <a:spcAft>
                <a:spcPts val="0"/>
              </a:spcAft>
              <a:buClr>
                <a:schemeClr val="dk1"/>
              </a:buClr>
              <a:buSzPts val="2800"/>
              <a:buNone/>
            </a:pPr>
            <a:endParaRPr/>
          </a:p>
        </p:txBody>
      </p:sp>
      <p:sp>
        <p:nvSpPr>
          <p:cNvPr id="455" name="Google Shape;455;p19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Drawbacks of Unsupervised Methods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9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All ML approaches require a considerable amount of work to create a classifier for each ambiguous entry in the lexicon</a:t>
            </a:r>
            <a:endParaRPr/>
          </a:p>
          <a:p>
            <a:pPr marL="457200" lvl="0" indent="-381000" algn="l" rtl="0">
              <a:lnSpc>
                <a:spcPct val="90000"/>
              </a:lnSpc>
              <a:spcBef>
                <a:spcPts val="0"/>
              </a:spcBef>
              <a:spcAft>
                <a:spcPts val="0"/>
              </a:spcAft>
              <a:buSzPts val="2400"/>
              <a:buChar char="●"/>
            </a:pPr>
            <a:r>
              <a:rPr lang="en-US"/>
              <a:t>Scaling up these approaches would be a large undertaking</a:t>
            </a:r>
            <a:endParaRPr/>
          </a:p>
          <a:p>
            <a:pPr marL="457200" lvl="0" indent="-381000" algn="l" rtl="0">
              <a:lnSpc>
                <a:spcPct val="90000"/>
              </a:lnSpc>
              <a:spcBef>
                <a:spcPts val="0"/>
              </a:spcBef>
              <a:spcAft>
                <a:spcPts val="0"/>
              </a:spcAft>
              <a:buSzPts val="2400"/>
              <a:buChar char="●"/>
            </a:pPr>
            <a:r>
              <a:rPr lang="en-US"/>
              <a:t>To perform large-scale disambiguation, machine readable dictionaries are needed</a:t>
            </a:r>
            <a:endParaRPr/>
          </a:p>
          <a:p>
            <a:pPr marL="457200" lvl="0" indent="-381000" algn="l" rtl="0">
              <a:lnSpc>
                <a:spcPct val="90000"/>
              </a:lnSpc>
              <a:spcBef>
                <a:spcPts val="0"/>
              </a:spcBef>
              <a:spcAft>
                <a:spcPts val="0"/>
              </a:spcAft>
              <a:buSzPts val="2400"/>
              <a:buChar char="●"/>
            </a:pPr>
            <a:r>
              <a:rPr lang="en-US"/>
              <a:t>E.g. Lesk Algorithm</a:t>
            </a:r>
            <a:endParaRPr/>
          </a:p>
        </p:txBody>
      </p:sp>
      <p:sp>
        <p:nvSpPr>
          <p:cNvPr id="461" name="Google Shape;461;p19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Methods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9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approach, all the senses definitions of the word to be disambiguated are retrieved from the dictionary</a:t>
            </a:r>
            <a:endParaRPr/>
          </a:p>
          <a:p>
            <a:pPr marL="457200" lvl="0" indent="-381000" algn="l" rtl="0">
              <a:lnSpc>
                <a:spcPct val="90000"/>
              </a:lnSpc>
              <a:spcBef>
                <a:spcPts val="0"/>
              </a:spcBef>
              <a:spcAft>
                <a:spcPts val="0"/>
              </a:spcAft>
              <a:buSzPts val="2400"/>
              <a:buChar char="●"/>
            </a:pPr>
            <a:r>
              <a:rPr lang="en-US"/>
              <a:t>Each of these senses is then compared to the dictionary definitions of all the remaining words in the context</a:t>
            </a:r>
            <a:endParaRPr/>
          </a:p>
          <a:p>
            <a:pPr marL="457200" lvl="0" indent="-381000" algn="l" rtl="0">
              <a:lnSpc>
                <a:spcPct val="90000"/>
              </a:lnSpc>
              <a:spcBef>
                <a:spcPts val="0"/>
              </a:spcBef>
              <a:spcAft>
                <a:spcPts val="0"/>
              </a:spcAft>
              <a:buSzPts val="2400"/>
              <a:buChar char="●"/>
            </a:pPr>
            <a:r>
              <a:rPr lang="en-US"/>
              <a:t>The sense with the highest overlap with these context words is chosen as the correct sense.</a:t>
            </a:r>
            <a:endParaRPr/>
          </a:p>
          <a:p>
            <a:pPr marL="457200" lvl="0" indent="-228600" algn="l" rtl="0">
              <a:lnSpc>
                <a:spcPct val="90000"/>
              </a:lnSpc>
              <a:spcBef>
                <a:spcPts val="1000"/>
              </a:spcBef>
              <a:spcAft>
                <a:spcPts val="0"/>
              </a:spcAft>
              <a:buClr>
                <a:schemeClr val="dk1"/>
              </a:buClr>
              <a:buSzPts val="2800"/>
              <a:buNone/>
            </a:pPr>
            <a:endParaRPr/>
          </a:p>
        </p:txBody>
      </p:sp>
      <p:sp>
        <p:nvSpPr>
          <p:cNvPr id="467" name="Google Shape;467;p19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9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 Finding the appropriate sense of cone in the phrase pine cone given the following definitions:</a:t>
            </a:r>
            <a:endParaRPr/>
          </a:p>
          <a:p>
            <a:pPr marL="457200" lvl="0" indent="-381000" algn="l" rtl="0">
              <a:lnSpc>
                <a:spcPct val="90000"/>
              </a:lnSpc>
              <a:spcBef>
                <a:spcPts val="0"/>
              </a:spcBef>
              <a:spcAft>
                <a:spcPts val="0"/>
              </a:spcAft>
              <a:buSzPts val="2400"/>
              <a:buChar char="●"/>
            </a:pPr>
            <a:r>
              <a:rPr lang="en-US"/>
              <a:t>Pine: </a:t>
            </a:r>
            <a:endParaRPr/>
          </a:p>
          <a:p>
            <a:pPr marL="914400" lvl="1" indent="-355600" algn="l" rtl="0">
              <a:lnSpc>
                <a:spcPct val="90000"/>
              </a:lnSpc>
              <a:spcBef>
                <a:spcPts val="0"/>
              </a:spcBef>
              <a:spcAft>
                <a:spcPts val="0"/>
              </a:spcAft>
              <a:buSzPts val="2000"/>
              <a:buAutoNum type="alphaLcPeriod"/>
            </a:pPr>
            <a:r>
              <a:rPr lang="en-US"/>
              <a:t>Kind of evergreen tree</a:t>
            </a:r>
            <a:endParaRPr/>
          </a:p>
          <a:p>
            <a:pPr marL="914400" lvl="1" indent="-355600" algn="l" rtl="0">
              <a:lnSpc>
                <a:spcPct val="90000"/>
              </a:lnSpc>
              <a:spcBef>
                <a:spcPts val="0"/>
              </a:spcBef>
              <a:spcAft>
                <a:spcPts val="0"/>
              </a:spcAft>
              <a:buSzPts val="2000"/>
              <a:buAutoNum type="alphaLcPeriod"/>
            </a:pPr>
            <a:r>
              <a:rPr lang="en-US"/>
              <a:t>Waste away through sorrow or illness</a:t>
            </a:r>
            <a:endParaRPr/>
          </a:p>
          <a:p>
            <a:pPr marL="457200" lvl="0" indent="-381000" algn="l" rtl="0">
              <a:lnSpc>
                <a:spcPct val="90000"/>
              </a:lnSpc>
              <a:spcBef>
                <a:spcPts val="0"/>
              </a:spcBef>
              <a:spcAft>
                <a:spcPts val="0"/>
              </a:spcAft>
              <a:buSzPts val="2400"/>
              <a:buChar char="●"/>
            </a:pPr>
            <a:r>
              <a:rPr lang="en-US"/>
              <a:t>Cone:</a:t>
            </a:r>
            <a:endParaRPr/>
          </a:p>
          <a:p>
            <a:pPr marL="914400" lvl="1" indent="-355600" algn="l" rtl="0">
              <a:lnSpc>
                <a:spcPct val="90000"/>
              </a:lnSpc>
              <a:spcBef>
                <a:spcPts val="0"/>
              </a:spcBef>
              <a:spcAft>
                <a:spcPts val="0"/>
              </a:spcAft>
              <a:buSzPts val="2000"/>
              <a:buAutoNum type="alphaLcPeriod"/>
            </a:pPr>
            <a:r>
              <a:rPr lang="en-US"/>
              <a:t>Solid body which narrows to a point</a:t>
            </a:r>
            <a:endParaRPr/>
          </a:p>
          <a:p>
            <a:pPr marL="914400" lvl="1" indent="-355600" algn="l" rtl="0">
              <a:lnSpc>
                <a:spcPct val="90000"/>
              </a:lnSpc>
              <a:spcBef>
                <a:spcPts val="0"/>
              </a:spcBef>
              <a:spcAft>
                <a:spcPts val="0"/>
              </a:spcAft>
              <a:buSzPts val="2000"/>
              <a:buAutoNum type="alphaLcPeriod"/>
            </a:pPr>
            <a:r>
              <a:rPr lang="en-US"/>
              <a:t>Something of this shape whether solid or hollow</a:t>
            </a:r>
            <a:endParaRPr/>
          </a:p>
          <a:p>
            <a:pPr marL="914400" lvl="1" indent="-355600" algn="l" rtl="0">
              <a:lnSpc>
                <a:spcPct val="90000"/>
              </a:lnSpc>
              <a:spcBef>
                <a:spcPts val="0"/>
              </a:spcBef>
              <a:spcAft>
                <a:spcPts val="0"/>
              </a:spcAft>
              <a:buSzPts val="2000"/>
              <a:buAutoNum type="alphaLcPeriod"/>
            </a:pPr>
            <a:r>
              <a:rPr lang="en-US"/>
              <a:t>Fruit of certain evergreen trees</a:t>
            </a:r>
            <a:endParaRPr/>
          </a:p>
          <a:p>
            <a:pPr marL="457200" lvl="0" indent="-228600" algn="l" rtl="0">
              <a:lnSpc>
                <a:spcPct val="90000"/>
              </a:lnSpc>
              <a:spcBef>
                <a:spcPts val="1000"/>
              </a:spcBef>
              <a:spcAft>
                <a:spcPts val="0"/>
              </a:spcAft>
              <a:buClr>
                <a:schemeClr val="dk1"/>
              </a:buClr>
              <a:buSzPts val="2800"/>
              <a:buNone/>
            </a:pPr>
            <a:endParaRPr/>
          </a:p>
        </p:txBody>
      </p:sp>
      <p:sp>
        <p:nvSpPr>
          <p:cNvPr id="473" name="Google Shape;473;p19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9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lesk algorithm will select cone(c) as the correct sense since two of the words in its entry: evergreen and tree, overlaps with the words in the entry for pine.</a:t>
            </a:r>
            <a:endParaRPr/>
          </a:p>
          <a:p>
            <a:pPr marL="457200" lvl="0" indent="-381000" algn="l" rtl="0">
              <a:lnSpc>
                <a:spcPct val="90000"/>
              </a:lnSpc>
              <a:spcBef>
                <a:spcPts val="0"/>
              </a:spcBef>
              <a:spcAft>
                <a:spcPts val="0"/>
              </a:spcAft>
              <a:buSzPts val="2400"/>
              <a:buChar char="●"/>
            </a:pPr>
            <a:r>
              <a:rPr lang="en-US"/>
              <a:t> Neither of the other entries have any overlap with words in the definition of pine.</a:t>
            </a:r>
            <a:endParaRPr/>
          </a:p>
          <a:p>
            <a:pPr marL="457200" lvl="0" indent="-381000" algn="l" rtl="0">
              <a:lnSpc>
                <a:spcPct val="90000"/>
              </a:lnSpc>
              <a:spcBef>
                <a:spcPts val="0"/>
              </a:spcBef>
              <a:spcAft>
                <a:spcPts val="0"/>
              </a:spcAft>
              <a:buSzPts val="2400"/>
              <a:buChar char="●"/>
            </a:pPr>
            <a:r>
              <a:rPr lang="en-US"/>
              <a:t>Disadvantage of Lesk Algorithm : The dictionary entries for the target words are relatively short and may not provide sufficient material to create adequate classifiers.</a:t>
            </a:r>
            <a:endParaRPr/>
          </a:p>
          <a:p>
            <a:pPr marL="457200" lvl="0" indent="-228600" algn="l" rtl="0">
              <a:lnSpc>
                <a:spcPct val="90000"/>
              </a:lnSpc>
              <a:spcBef>
                <a:spcPts val="1000"/>
              </a:spcBef>
              <a:spcAft>
                <a:spcPts val="0"/>
              </a:spcAft>
              <a:buClr>
                <a:schemeClr val="dk1"/>
              </a:buClr>
              <a:buSzPts val="2800"/>
              <a:buNone/>
            </a:pPr>
            <a:endParaRPr/>
          </a:p>
        </p:txBody>
      </p:sp>
      <p:sp>
        <p:nvSpPr>
          <p:cNvPr id="479" name="Google Shape;479;p19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9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Remedy: Expand the list of words used in the classifier to include words related to but not contained in their individual sense definitions. </a:t>
            </a:r>
            <a:endParaRPr/>
          </a:p>
          <a:p>
            <a:pPr marL="457200" lvl="0" indent="-381000" algn="l" rtl="0">
              <a:lnSpc>
                <a:spcPct val="90000"/>
              </a:lnSpc>
              <a:spcBef>
                <a:spcPts val="0"/>
              </a:spcBef>
              <a:spcAft>
                <a:spcPts val="0"/>
              </a:spcAft>
              <a:buSzPts val="2400"/>
              <a:buChar char="●"/>
            </a:pPr>
            <a:r>
              <a:rPr lang="en-US"/>
              <a:t>This can be accomplished by including words whose definitions make use of the target word. </a:t>
            </a:r>
            <a:endParaRPr/>
          </a:p>
          <a:p>
            <a:pPr marL="457200" lvl="0" indent="-381000" algn="l" rtl="0">
              <a:lnSpc>
                <a:spcPct val="90000"/>
              </a:lnSpc>
              <a:spcBef>
                <a:spcPts val="0"/>
              </a:spcBef>
              <a:spcAft>
                <a:spcPts val="0"/>
              </a:spcAft>
              <a:buSzPts val="2400"/>
              <a:buChar char="●"/>
            </a:pPr>
            <a:r>
              <a:rPr lang="en-US"/>
              <a:t>E.g. the word deposit does not occur in the definition of bank in the American Heritage Dictionary. However, banks do occur in the definition of deposit. Therefore the classifier for bank must include deposit as a relevant feature.</a:t>
            </a:r>
            <a:endParaRPr/>
          </a:p>
          <a:p>
            <a:pPr marL="457200" lvl="0" indent="-228600" algn="l" rtl="0">
              <a:lnSpc>
                <a:spcPct val="90000"/>
              </a:lnSpc>
              <a:spcBef>
                <a:spcPts val="1000"/>
              </a:spcBef>
              <a:spcAft>
                <a:spcPts val="0"/>
              </a:spcAft>
              <a:buClr>
                <a:schemeClr val="dk1"/>
              </a:buClr>
              <a:buSzPts val="2800"/>
              <a:buNone/>
            </a:pPr>
            <a:endParaRPr/>
          </a:p>
        </p:txBody>
      </p:sp>
      <p:sp>
        <p:nvSpPr>
          <p:cNvPr id="485" name="Google Shape;485;p198"/>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b="1"/>
              <a:t>Subject Codes : </a:t>
            </a:r>
            <a:r>
              <a:rPr lang="en-US"/>
              <a:t>The word deposit can be related to financial deposit or mud deposit. So there is still ambiguity with respect to its usage. This problem can be solved with the help of Subject Codes.</a:t>
            </a:r>
            <a:endParaRPr/>
          </a:p>
          <a:p>
            <a:pPr marL="457200" lvl="0" indent="-381000" algn="l" rtl="0">
              <a:lnSpc>
                <a:spcPct val="90000"/>
              </a:lnSpc>
              <a:spcBef>
                <a:spcPts val="0"/>
              </a:spcBef>
              <a:spcAft>
                <a:spcPts val="0"/>
              </a:spcAft>
              <a:buSzPts val="2400"/>
              <a:buChar char="●"/>
            </a:pPr>
            <a:r>
              <a:rPr lang="en-US"/>
              <a:t> Many dictionaries include tags known as subject codes in their entries that correspond roughly to broad conceptual categories. </a:t>
            </a:r>
            <a:endParaRPr/>
          </a:p>
          <a:p>
            <a:pPr marL="457200" lvl="0" indent="-228600" algn="l" rtl="0">
              <a:lnSpc>
                <a:spcPct val="90000"/>
              </a:lnSpc>
              <a:spcBef>
                <a:spcPts val="1000"/>
              </a:spcBef>
              <a:spcAft>
                <a:spcPts val="0"/>
              </a:spcAft>
              <a:buClr>
                <a:schemeClr val="dk1"/>
              </a:buClr>
              <a:buSzPts val="2800"/>
              <a:buNone/>
            </a:pPr>
            <a:endParaRPr/>
          </a:p>
        </p:txBody>
      </p:sp>
      <p:sp>
        <p:nvSpPr>
          <p:cNvPr id="491" name="Google Shape;491;p199"/>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0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E.g.the entry for bank in Longman’s dictionary includes subject code EC(Economics) for the financial sense of the bank. </a:t>
            </a:r>
            <a:endParaRPr/>
          </a:p>
          <a:p>
            <a:pPr marL="457200" lvl="0" indent="-381000" algn="l" rtl="0">
              <a:lnSpc>
                <a:spcPct val="90000"/>
              </a:lnSpc>
              <a:spcBef>
                <a:spcPts val="0"/>
              </a:spcBef>
              <a:spcAft>
                <a:spcPts val="0"/>
              </a:spcAft>
              <a:buSzPts val="2400"/>
              <a:buChar char="●"/>
            </a:pPr>
            <a:r>
              <a:rPr lang="en-US"/>
              <a:t>Given such subject codes,the expanded terms in subject code can be related to this sense of bank</a:t>
            </a:r>
            <a:endParaRPr/>
          </a:p>
          <a:p>
            <a:pPr marL="457200" lvl="0" indent="-228600" algn="l" rtl="0">
              <a:lnSpc>
                <a:spcPct val="90000"/>
              </a:lnSpc>
              <a:spcBef>
                <a:spcPts val="1000"/>
              </a:spcBef>
              <a:spcAft>
                <a:spcPts val="0"/>
              </a:spcAft>
              <a:buClr>
                <a:schemeClr val="dk1"/>
              </a:buClr>
              <a:buSzPts val="2800"/>
              <a:buNone/>
            </a:pPr>
            <a:endParaRPr/>
          </a:p>
        </p:txBody>
      </p:sp>
      <p:sp>
        <p:nvSpPr>
          <p:cNvPr id="497" name="Google Shape;497;p200"/>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0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2800"/>
              <a:buNone/>
            </a:pPr>
            <a:endParaRPr/>
          </a:p>
        </p:txBody>
      </p:sp>
      <p:sp>
        <p:nvSpPr>
          <p:cNvPr id="503" name="Google Shape;503;p20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End of Module 4</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Sometimes,there is some semantic connection between the senses of a word.</a:t>
            </a:r>
            <a:endParaRPr/>
          </a:p>
          <a:p>
            <a:pPr marL="457200" lvl="0" indent="-406400" algn="l" rtl="0">
              <a:lnSpc>
                <a:spcPct val="90000"/>
              </a:lnSpc>
              <a:spcBef>
                <a:spcPts val="1000"/>
              </a:spcBef>
              <a:spcAft>
                <a:spcPts val="0"/>
              </a:spcAft>
              <a:buClr>
                <a:schemeClr val="dk1"/>
              </a:buClr>
              <a:buSzPts val="2800"/>
              <a:buChar char="•"/>
            </a:pPr>
            <a:r>
              <a:rPr lang="en-US"/>
              <a:t>Consider the example: blood bank. </a:t>
            </a:r>
            <a:endParaRPr/>
          </a:p>
          <a:p>
            <a:pPr marL="457200" lvl="0" indent="-406400" algn="l" rtl="0">
              <a:lnSpc>
                <a:spcPct val="90000"/>
              </a:lnSpc>
              <a:spcBef>
                <a:spcPts val="1000"/>
              </a:spcBef>
              <a:spcAft>
                <a:spcPts val="0"/>
              </a:spcAft>
              <a:buClr>
                <a:schemeClr val="dk1"/>
              </a:buClr>
              <a:buSzPts val="2800"/>
              <a:buChar char="•"/>
            </a:pPr>
            <a:r>
              <a:rPr lang="en-US"/>
              <a:t>It has some sort of relation to bank</a:t>
            </a:r>
            <a:r>
              <a:rPr lang="en-US" baseline="30000"/>
              <a:t>1</a:t>
            </a:r>
            <a:r>
              <a:rPr lang="en-US"/>
              <a:t>. </a:t>
            </a:r>
            <a:endParaRPr/>
          </a:p>
          <a:p>
            <a:pPr marL="457200" lvl="0" indent="-406400" algn="l" rtl="0">
              <a:lnSpc>
                <a:spcPct val="90000"/>
              </a:lnSpc>
              <a:spcBef>
                <a:spcPts val="1000"/>
              </a:spcBef>
              <a:spcAft>
                <a:spcPts val="0"/>
              </a:spcAft>
              <a:buClr>
                <a:schemeClr val="dk1"/>
              </a:buClr>
              <a:buSzPts val="2800"/>
              <a:buChar char="•"/>
            </a:pPr>
            <a:r>
              <a:rPr lang="en-US"/>
              <a:t>Both are repositories for entities that can be deposited.</a:t>
            </a:r>
            <a:endParaRPr/>
          </a:p>
          <a:p>
            <a:pPr marL="457200" lvl="0" indent="-228600" algn="l" rtl="0">
              <a:lnSpc>
                <a:spcPct val="90000"/>
              </a:lnSpc>
              <a:spcBef>
                <a:spcPts val="1000"/>
              </a:spcBef>
              <a:spcAft>
                <a:spcPts val="0"/>
              </a:spcAft>
              <a:buClr>
                <a:schemeClr val="dk1"/>
              </a:buClr>
              <a:buSzPts val="2800"/>
              <a:buNone/>
            </a:pPr>
            <a:endParaRPr/>
          </a:p>
        </p:txBody>
      </p:sp>
      <p:sp>
        <p:nvSpPr>
          <p:cNvPr id="84" name="Google Shape;84;p2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Homonymy</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When two senses are related semantically, we call the relationship between them polysemy rather than homonymy. </a:t>
            </a:r>
            <a:endParaRPr/>
          </a:p>
          <a:p>
            <a:pPr marL="457200" lvl="0" indent="-406400" algn="l" rtl="0">
              <a:lnSpc>
                <a:spcPct val="90000"/>
              </a:lnSpc>
              <a:spcBef>
                <a:spcPts val="1000"/>
              </a:spcBef>
              <a:spcAft>
                <a:spcPts val="0"/>
              </a:spcAft>
              <a:buClr>
                <a:schemeClr val="dk1"/>
              </a:buClr>
              <a:buSzPts val="2800"/>
              <a:buChar char="•"/>
            </a:pPr>
            <a:r>
              <a:rPr lang="en-US"/>
              <a:t>In Polysemy, the semantic relation between the senses is systematic and structured.</a:t>
            </a:r>
            <a:endParaRPr/>
          </a:p>
          <a:p>
            <a:pPr marL="457200" lvl="0" indent="-406400" algn="l" rtl="0">
              <a:lnSpc>
                <a:spcPct val="90000"/>
              </a:lnSpc>
              <a:spcBef>
                <a:spcPts val="1000"/>
              </a:spcBef>
              <a:spcAft>
                <a:spcPts val="0"/>
              </a:spcAft>
              <a:buClr>
                <a:schemeClr val="dk1"/>
              </a:buClr>
              <a:buSzPts val="2800"/>
              <a:buChar char="•"/>
            </a:pPr>
            <a:r>
              <a:rPr lang="en-US"/>
              <a:t>E.g. The bank is in the corner of Church.</a:t>
            </a:r>
            <a:endParaRPr/>
          </a:p>
          <a:p>
            <a:pPr marL="457200" lvl="0" indent="-228600" algn="l" rtl="0">
              <a:lnSpc>
                <a:spcPct val="90000"/>
              </a:lnSpc>
              <a:spcBef>
                <a:spcPts val="1000"/>
              </a:spcBef>
              <a:spcAft>
                <a:spcPts val="0"/>
              </a:spcAft>
              <a:buClr>
                <a:schemeClr val="dk1"/>
              </a:buClr>
              <a:buSzPts val="2800"/>
              <a:buNone/>
            </a:pPr>
            <a:endParaRPr/>
          </a:p>
        </p:txBody>
      </p:sp>
      <p:sp>
        <p:nvSpPr>
          <p:cNvPr id="90" name="Google Shape;90;p2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Polysemy</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3607</Words>
  <Application>Microsoft Office PowerPoint</Application>
  <PresentationFormat>On-screen Show (4:3)</PresentationFormat>
  <Paragraphs>359</Paragraphs>
  <Slides>79</Slides>
  <Notes>77</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Natural Language Processing DLO 8012</vt:lpstr>
      <vt:lpstr>Module IV</vt:lpstr>
      <vt:lpstr>Lexical Semantics</vt:lpstr>
      <vt:lpstr>Lexical Semantics</vt:lpstr>
      <vt:lpstr>Lexical Semantics</vt:lpstr>
      <vt:lpstr>Word Senses</vt:lpstr>
      <vt:lpstr>Homonymy</vt:lpstr>
      <vt:lpstr>Homonymy</vt:lpstr>
      <vt:lpstr>Polysemy</vt:lpstr>
      <vt:lpstr>Polysemy</vt:lpstr>
      <vt:lpstr>Metonymy</vt:lpstr>
      <vt:lpstr>Zeugma</vt:lpstr>
      <vt:lpstr>Zeugma</vt:lpstr>
      <vt:lpstr>Lec 24</vt:lpstr>
      <vt:lpstr>Homophones</vt:lpstr>
      <vt:lpstr>Homographs</vt:lpstr>
      <vt:lpstr>How can we deﬁne the meaning of a word sense? </vt:lpstr>
      <vt:lpstr>How can we deﬁne meaning of a word sense? </vt:lpstr>
      <vt:lpstr>Relations between Senses</vt:lpstr>
      <vt:lpstr>Synonymy and Antonymy</vt:lpstr>
      <vt:lpstr>Synonymy and Antonymy</vt:lpstr>
      <vt:lpstr>Synonymy</vt:lpstr>
      <vt:lpstr>Synonymy</vt:lpstr>
      <vt:lpstr>Antonym</vt:lpstr>
      <vt:lpstr>Antonym</vt:lpstr>
      <vt:lpstr>Antonym</vt:lpstr>
      <vt:lpstr>Hyponymy</vt:lpstr>
      <vt:lpstr>Hyponymy</vt:lpstr>
      <vt:lpstr>WordNet</vt:lpstr>
      <vt:lpstr>WordNet</vt:lpstr>
      <vt:lpstr>Example</vt:lpstr>
      <vt:lpstr>Lemma entry for noun &amp; adjective: bass</vt:lpstr>
      <vt:lpstr>Lemma entry for noun &amp; adjective: bass</vt:lpstr>
      <vt:lpstr>Synset</vt:lpstr>
      <vt:lpstr>Synset</vt:lpstr>
      <vt:lpstr>Synset</vt:lpstr>
      <vt:lpstr>Hypernym chains for bass3 </vt:lpstr>
      <vt:lpstr>Hypernym chains for bass7</vt:lpstr>
      <vt:lpstr>Word Sense Disambiguation</vt:lpstr>
      <vt:lpstr>Word Sense Disambiguation (WSD)</vt:lpstr>
      <vt:lpstr>Approaches  to WSD</vt:lpstr>
      <vt:lpstr>Approaches  to WSD</vt:lpstr>
      <vt:lpstr>Approaches  to WSD</vt:lpstr>
      <vt:lpstr>Approaches  to WSD</vt:lpstr>
      <vt:lpstr>Lec 25</vt:lpstr>
      <vt:lpstr>Dictionary Based Disambiguation</vt:lpstr>
      <vt:lpstr>Integrated Rule-to-rule Approach</vt:lpstr>
      <vt:lpstr>Stand-alone Approach </vt:lpstr>
      <vt:lpstr>Selectional Restriction-Based Disambiguation</vt:lpstr>
      <vt:lpstr>Selectional Restriction-Based Disambiguation</vt:lpstr>
      <vt:lpstr>Example:</vt:lpstr>
      <vt:lpstr>Selectional Restriction-Based Disambiguation</vt:lpstr>
      <vt:lpstr>Selectional Restriction-Based Disambiguation</vt:lpstr>
      <vt:lpstr>Selectional Restriction-Based Disambiguation</vt:lpstr>
      <vt:lpstr>Limitations of Selectional Restrictions</vt:lpstr>
      <vt:lpstr>Limitations of Selectional Restrictions</vt:lpstr>
      <vt:lpstr>How to overcome these limitations?</vt:lpstr>
      <vt:lpstr>Robust Word Sense Disambiguation</vt:lpstr>
      <vt:lpstr>Machine Learning Approaches</vt:lpstr>
      <vt:lpstr>The Inputs: Feature Vectors</vt:lpstr>
      <vt:lpstr>The Inputs: Feature Vectors</vt:lpstr>
      <vt:lpstr>Collocational Features</vt:lpstr>
      <vt:lpstr>Collocational Features</vt:lpstr>
      <vt:lpstr>Co-occurrence Feature</vt:lpstr>
      <vt:lpstr>Co-occurrence Feature</vt:lpstr>
      <vt:lpstr>Co-occurrence Feature</vt:lpstr>
      <vt:lpstr>Supervised Learning Approaches</vt:lpstr>
      <vt:lpstr>Bootstrapping Approaches</vt:lpstr>
      <vt:lpstr>Bootstrapping Approach</vt:lpstr>
      <vt:lpstr>Unsupervised Methods</vt:lpstr>
      <vt:lpstr>Drawbacks of Unsupervised Methods</vt:lpstr>
      <vt:lpstr>Dictionary Based Methods</vt:lpstr>
      <vt:lpstr>Lesk Algorithm</vt:lpstr>
      <vt:lpstr>Lesk Algorithm</vt:lpstr>
      <vt:lpstr>Lesk Algorithm</vt:lpstr>
      <vt:lpstr>How to overcome this disadvantage?</vt:lpstr>
      <vt:lpstr>How to overcome this disadvantage?</vt:lpstr>
      <vt:lpstr>How to overcome this disadvantage?</vt:lpstr>
      <vt:lpstr>End of Module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10</cp:revision>
  <dcterms:created xsi:type="dcterms:W3CDTF">2006-08-16T00:00:00Z</dcterms:created>
  <dcterms:modified xsi:type="dcterms:W3CDTF">2022-03-02T11:23:02Z</dcterms:modified>
</cp:coreProperties>
</file>