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258" r:id="rId20"/>
    <p:sldId id="259" r:id="rId21"/>
    <p:sldId id="260" r:id="rId22"/>
    <p:sldId id="261" r:id="rId23"/>
    <p:sldId id="745" r:id="rId24"/>
    <p:sldId id="746" r:id="rId25"/>
    <p:sldId id="747" r:id="rId26"/>
    <p:sldId id="748" r:id="rId27"/>
    <p:sldId id="749" r:id="rId28"/>
    <p:sldId id="826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4" roundtripDataSignature="AMtx7mjMs7gq5d18Vm61akDgzlqOsrp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88" autoAdjust="0"/>
  </p:normalViewPr>
  <p:slideViewPr>
    <p:cSldViewPr snapToGrid="0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1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1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1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21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21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188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c656ae316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gbc656ae31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c656ae316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bc656ae31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840ddd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840ddd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840ddd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840ddd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840ddd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840ddd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840ddd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840ddd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c656ae316_0_29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bc656ae316_0_2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bc656ae316_0_29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bc656ae316_0_29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c656ae316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bc656ae316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c656ae316_0_294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656ae316_0_30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bc656ae316_0_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c656ae316_0_3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bc656ae316_0_3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bc656ae316_0_3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bc656ae316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bc656ae316_0_302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3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4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56ae316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bc656ae316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bc656ae316_0_28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bc656ae316_0_28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bc656ae316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and Image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c656ae316_0_2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br>
              <a:rPr lang="en-US"/>
            </a:br>
            <a:r>
              <a:rPr lang="en-US"/>
              <a:t>DLO 8012</a:t>
            </a:r>
            <a:endParaRPr/>
          </a:p>
        </p:txBody>
      </p:sp>
      <p:sp>
        <p:nvSpPr>
          <p:cNvPr id="41" name="Google Shape;41;gbc656ae316_0_2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Subject In-charge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Ms Vincy Joseph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>
                <a:solidFill>
                  <a:srgbClr val="FF0000"/>
                </a:solidFill>
              </a:rPr>
              <a:t>vincyjoseph@sfit.ac.in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2" name="Google Shape;42;gbc656ae316_0_2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43" name="Google Shape;43;gbc656ae316_0_2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03-03-2021</a:t>
            </a:r>
            <a:endParaRPr dirty="0"/>
          </a:p>
        </p:txBody>
      </p:sp>
      <p:sp>
        <p:nvSpPr>
          <p:cNvPr id="44" name="Google Shape;44;gbc656ae316_0_2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5" name="Google Shape;45;gbc656ae316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160" y="981076"/>
            <a:ext cx="690562" cy="6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0CE3525-BD3B-46E0-B250-AFB198F54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automatic essay grading, short student essays are assigned a grade by measuring the internal coherence of the essay as well as comparing its content to source material which is a high-quality essay.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 is also used to evaluate the output quality of natural language generation systems.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1FE360E-98C3-4B4D-AD10-5D284FAB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Coherence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65CF20E-4EF5-41F6-BF47-F6FF35E95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 the following example: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John went to Bill’s car dealership to check out an Acura Integra. He looked at it for about an hour.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natural language expression used to perform  reference is called a referring expression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He,it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and the entity that is referred to is called the referent.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John,Car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85B4B7-812F-48E4-8E9F-E75638FD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47CF578-E074-4126-BAEE-7B794AC3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75108" cy="4351200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the example,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Referring expression: He , it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Referent : </a:t>
            </a:r>
            <a:r>
              <a:rPr lang="en-US" dirty="0" err="1"/>
              <a:t>John,Acura</a:t>
            </a:r>
            <a:r>
              <a:rPr lang="en-US" dirty="0"/>
              <a:t> Integra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/>
              <a:t>Co-referring Expression : </a:t>
            </a:r>
            <a:r>
              <a:rPr lang="en-US" dirty="0"/>
              <a:t>Two referring expressions that are used to refer to the same entity. </a:t>
            </a:r>
            <a:r>
              <a:rPr lang="en-US" dirty="0" smtClean="0">
                <a:solidFill>
                  <a:srgbClr val="FF0000"/>
                </a:solidFill>
              </a:rPr>
              <a:t>(Not in this example)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/>
              <a:t>Antecedent :</a:t>
            </a:r>
            <a:r>
              <a:rPr lang="en-US" dirty="0"/>
              <a:t> John is the antecedent of he.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/>
              <a:t>Anaphora : </a:t>
            </a:r>
            <a:r>
              <a:rPr lang="en-US" dirty="0"/>
              <a:t>Reference of an entity that has been previously introduced into the discourse</a:t>
            </a:r>
            <a:r>
              <a:rPr lang="en-US" dirty="0">
                <a:solidFill>
                  <a:srgbClr val="FF0000"/>
                </a:solidFill>
              </a:rPr>
              <a:t>.(here: he)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71F780-C1F0-401D-8F8B-EE8692EC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9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4B03989-E37F-4036-B8F7-F2FA7B3A5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Sam left Peter to be mayor of a city with a big budget problem. It is unclear how he will be able to handle it during his term.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Referring expressions: 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Referents: 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Co-referring </a:t>
            </a:r>
            <a:r>
              <a:rPr lang="en-US" dirty="0" smtClean="0"/>
              <a:t> </a:t>
            </a:r>
            <a:r>
              <a:rPr lang="en-US" dirty="0"/>
              <a:t>expressions: 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Antecedent: 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Anaphora: ?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F6186F-959D-4C86-B74B-CA33863C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Exercise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C293F16-9EDE-47D3-BD50-525787E3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Referring expressions: he, it, his.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Referents: Peter, big budget problem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Co-referring expressions: he, his (Both referring to Peter)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Antecedent: Peter, Big budget problem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Anaphora: he, his , it</a:t>
            </a: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5A77467-8101-47C3-AB9E-753A1488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Exercise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3D1DFC0-3AF0-48FD-ABEB-BE3EBC4E3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discourse model contains representations of the entities that have been referred to in the discourse and the relationships in which they participate.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2 fundamental operations to  discourse model.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When a referent is first mentioned in a discourse, we say that a representation for it is </a:t>
            </a:r>
            <a:r>
              <a:rPr lang="en-US" b="1" dirty="0"/>
              <a:t>evoked </a:t>
            </a:r>
            <a:r>
              <a:rPr lang="en-US" dirty="0"/>
              <a:t>into the model.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Upon subsequent mention, this representation is </a:t>
            </a:r>
            <a:r>
              <a:rPr lang="en-US" b="1" dirty="0"/>
              <a:t>accessed</a:t>
            </a:r>
            <a:r>
              <a:rPr lang="en-US" dirty="0"/>
              <a:t> from the model.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A9D2485-39BB-406F-9336-A8C0CCF6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Discourse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8C509A5-0A75-4ADA-B6B9-B43A9950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825625"/>
            <a:ext cx="3943350" cy="4351200"/>
          </a:xfrm>
        </p:spPr>
        <p:txBody>
          <a:bodyPr/>
          <a:lstStyle/>
          <a:p>
            <a:r>
              <a:rPr lang="en-US" sz="2800" b="1" dirty="0">
                <a:solidFill>
                  <a:schemeClr val="dk1"/>
                </a:solidFill>
              </a:rPr>
              <a:t>Example:</a:t>
            </a:r>
          </a:p>
          <a:p>
            <a:pPr marL="50800" indent="0">
              <a:buNone/>
            </a:pP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i="1" dirty="0">
                <a:solidFill>
                  <a:schemeClr val="dk1"/>
                </a:solidFill>
              </a:rPr>
              <a:t>John went to Bill’s car dealership to check out an Acura Integra. He looked at it for about an hour.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5EC683-1D6D-4EDC-93D4-130D6175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Discourse Model</a:t>
            </a:r>
            <a:endParaRPr lang="en-IN" dirty="0"/>
          </a:p>
        </p:txBody>
      </p:sp>
      <p:pic>
        <p:nvPicPr>
          <p:cNvPr id="4" name="Google Shape;139;p27">
            <a:extLst>
              <a:ext uri="{FF2B5EF4-FFF2-40B4-BE49-F238E27FC236}">
                <a16:creationId xmlns:a16="http://schemas.microsoft.com/office/drawing/2014/main" xmlns="" id="{47196B27-01F4-464A-89E4-D0DBC26D33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48" y="2123060"/>
            <a:ext cx="4174900" cy="340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8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AAF62D1-2798-4113-B5AE-5210E5C1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“According to John, Bob bought Sam an Integra, and Sam bought Fred a Legend.”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But that turned out to be a lie.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But that was false.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That struck me as a funny way to describe the situation.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That caused Sam to become rather poor.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That caused them both to become rather poor.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09A6C2-1D39-4317-A1F5-9531C17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Consider the example given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5938C03-B7E6-486C-9B28-B80A33F2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But that turned out to be a lie: </a:t>
            </a:r>
            <a:r>
              <a:rPr lang="en-US" dirty="0">
                <a:solidFill>
                  <a:srgbClr val="FF0000"/>
                </a:solidFill>
              </a:rPr>
              <a:t>a speech act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But that was false: </a:t>
            </a:r>
            <a:r>
              <a:rPr lang="en-US" dirty="0">
                <a:solidFill>
                  <a:srgbClr val="FF0000"/>
                </a:solidFill>
              </a:rPr>
              <a:t>a proposition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That struck me as a funny way to describe the situation: </a:t>
            </a:r>
            <a:r>
              <a:rPr lang="en-US" dirty="0">
                <a:solidFill>
                  <a:srgbClr val="FF0000"/>
                </a:solidFill>
              </a:rPr>
              <a:t>a manner of description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That caused Sam to become rather poor : </a:t>
            </a:r>
            <a:r>
              <a:rPr lang="en-US" dirty="0">
                <a:solidFill>
                  <a:srgbClr val="FF0000"/>
                </a:solidFill>
              </a:rPr>
              <a:t>an event 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That caused them both to become rather poor : </a:t>
            </a:r>
            <a:r>
              <a:rPr lang="en-US" dirty="0">
                <a:solidFill>
                  <a:srgbClr val="FF0000"/>
                </a:solidFill>
              </a:rPr>
              <a:t>a combination of several events.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Thus the field awaits the development of robust methods for interpreting these types of reference.</a:t>
            </a: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A12DC1-524A-426A-85B9-7505B94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9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Chatbot with Discourse Integration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369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c656ae316_0_2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Module V</a:t>
            </a:r>
            <a:endParaRPr sz="3200" dirty="0"/>
          </a:p>
        </p:txBody>
      </p:sp>
      <p:sp>
        <p:nvSpPr>
          <p:cNvPr id="51" name="Google Shape;51;gbc656ae316_0_2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Lecture 26</a:t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Discourse Integration</a:t>
            </a:r>
            <a:endParaRPr sz="2220" dirty="0"/>
          </a:p>
        </p:txBody>
      </p:sp>
      <p:sp>
        <p:nvSpPr>
          <p:cNvPr id="52" name="Google Shape;52;gbc656ae316_0_2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53" name="Google Shape;53;gbc656ae316_0_2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0" y="857251"/>
            <a:ext cx="22332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311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Chatbot without Discourse Integration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11700" y="369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175" y="931001"/>
            <a:ext cx="22332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24B6619-A80B-4154-AD80-80FB49AC9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several referential phenomena in natural languages.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Five among them explored here are: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Indefinite noun phrases, definite noun phrases, pronouns, demonstratives and one-anaphora.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Three types of referents complicate the reference resolution problem: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Inferrables</a:t>
            </a:r>
            <a:r>
              <a:rPr lang="en-US" dirty="0"/>
              <a:t>, discontinuous sets, and generics.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8BB86E-C777-479F-A3F5-24AAFEB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 Phenomena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5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9A94BB9-3155-49EB-8F32-3CC13AB2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Indefinite reference introduces entities that are new to the hearer into the discourse context.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Common form of indefinite reference is marked with the determiner a (or an),by a quantifier (some) or even determiner this.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dirty="0">
                <a:solidFill>
                  <a:srgbClr val="0000FF"/>
                </a:solidFill>
              </a:rPr>
              <a:t>I saw a Mercedes Benz  today.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dirty="0">
                <a:solidFill>
                  <a:srgbClr val="0000FF"/>
                </a:solidFill>
              </a:rPr>
              <a:t>Some Mercedes Benz were being unloaded at the local dealership today.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US" dirty="0">
                <a:solidFill>
                  <a:srgbClr val="0000FF"/>
                </a:solidFill>
              </a:rPr>
              <a:t>I saw this awesome Mercedes Benz today.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EE824F-559B-4368-AB68-4A8E9002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Indefinite Noun Phrases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E1386C7-7974-4FDA-B1AE-3B35F9E8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1236552"/>
          </a:xfrm>
        </p:spPr>
        <p:txBody>
          <a:bodyPr/>
          <a:lstStyle/>
          <a:p>
            <a:r>
              <a:rPr lang="en-US" dirty="0"/>
              <a:t>Such noun phrases evoke a representation for a new entity.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1C26488-DB24-488F-BF49-88F940D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Indefinite Noun Phrases</a:t>
            </a:r>
            <a:endParaRPr lang="en-IN" dirty="0"/>
          </a:p>
        </p:txBody>
      </p:sp>
      <p:pic>
        <p:nvPicPr>
          <p:cNvPr id="4" name="Google Shape;171;p32">
            <a:extLst>
              <a:ext uri="{FF2B5EF4-FFF2-40B4-BE49-F238E27FC236}">
                <a16:creationId xmlns:a16="http://schemas.microsoft.com/office/drawing/2014/main" xmlns="" id="{18CB0296-7D2B-4920-9287-2C87918509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8508" y="2927036"/>
            <a:ext cx="3517700" cy="286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09F94C7-2706-4348-AC8A-192112008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Deﬁnite reference is used to refer to an entity that is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identiﬁable to the hearer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it is contained in the hearer’s set of beliefs about the world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the uniqueness of the object is implied by the description itself.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E.g.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 saw an Acura Integra today. </a:t>
            </a:r>
            <a:r>
              <a:rPr lang="en-US" b="1" dirty="0"/>
              <a:t>The Integra </a:t>
            </a:r>
            <a:r>
              <a:rPr lang="en-US" dirty="0"/>
              <a:t>was white and needed to be washed.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b="1" dirty="0"/>
              <a:t>The Indianapolis 500 </a:t>
            </a:r>
            <a:r>
              <a:rPr lang="en-US" dirty="0"/>
              <a:t>is the most popular one in US.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The fastest car in </a:t>
            </a:r>
            <a:r>
              <a:rPr lang="en-US" b="1" dirty="0"/>
              <a:t>the Indianapolis 500 </a:t>
            </a:r>
            <a:r>
              <a:rPr lang="en-US" dirty="0"/>
              <a:t>was an Integra.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FDCC942-FB48-4833-9F85-71C90C6E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Definite Noun Phrases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4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1BA3AD-1EA0-4B84-AA39-DB604BB7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181" y="1825625"/>
            <a:ext cx="8548577" cy="1140859"/>
          </a:xfrm>
        </p:spPr>
        <p:txBody>
          <a:bodyPr/>
          <a:lstStyle/>
          <a:p>
            <a:r>
              <a:rPr lang="en-US" dirty="0"/>
              <a:t>A Definite Noun Phrase also evokes a representation of the referent into the discourse model.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144F2D-6477-4117-8032-8BD5A1DB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Definite Noun Phrases</a:t>
            </a:r>
            <a:endParaRPr lang="en-IN" dirty="0"/>
          </a:p>
        </p:txBody>
      </p:sp>
      <p:pic>
        <p:nvPicPr>
          <p:cNvPr id="4" name="Google Shape;184;p34">
            <a:extLst>
              <a:ext uri="{FF2B5EF4-FFF2-40B4-BE49-F238E27FC236}">
                <a16:creationId xmlns:a16="http://schemas.microsoft.com/office/drawing/2014/main" xmlns="" id="{97A479A7-732C-4F79-8A36-847ED486CE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43144" y="3101284"/>
            <a:ext cx="4172650" cy="305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ED41895-4074-4517-9E86-5690A6845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10F790B3-D117-4119-B9CB-BBEAEC72D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AEE0B48-9995-4C50-B8F2-A0169175A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Gracie: Oh yeah. . . and then Mr. and Mrs. Jones were having matrimonial trouble, and my brother was hired to watch Mrs. Jones.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George: Well, I imagine she was a very attractive woman.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Gracie: She was, and my brother watched her day and night for six months.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George: Well, what happened?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Gracie: She ﬁnally got a divorce.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George: Mrs. Jones?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Gracie: No, my brother’s wife.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DE8F49-BA62-48DA-A9FE-F477D2F3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CD452D1-CCED-4FD2-ABB3-B9441CC9A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This is a dialogue part of a movie.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Language consist of collocated, structured, coherent groups of sentences.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Such a coherent structured group of sentences is called a discourse.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7270ED8-532F-40C7-9D24-3D5A2F1E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ABAD572-75A6-44A8-96CF-F97403D2E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dialogue discourse consist of different types of communicative acts as: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asking questions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giving answers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making corrections, and so forth.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F5B71C-C565-4982-8832-7FDB739A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Dialogue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4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D812D7-07CC-421C-8FFD-95EE5CB84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 the discourse below: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Tin Woodman went to the Emerald City to see the Wizard of Oz and ask for a heart. After </a:t>
            </a:r>
            <a:r>
              <a:rPr lang="en-US" b="1" dirty="0"/>
              <a:t>he</a:t>
            </a:r>
            <a:r>
              <a:rPr lang="en-US" dirty="0"/>
              <a:t> asked for </a:t>
            </a:r>
            <a:r>
              <a:rPr lang="en-US" b="1" dirty="0"/>
              <a:t>it</a:t>
            </a:r>
            <a:r>
              <a:rPr lang="en-US" dirty="0"/>
              <a:t>, the Woodman waited for the Wizard’s response.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do pronouns such as he and it denote?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But doing this disambiguation automatically is a difﬁcult task.</a:t>
            </a: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E580B7-471F-4DA8-A68B-97C9664F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00E6D9F-1E1B-4366-8EAF-7B411656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goal of deciding what pronouns and other noun phrases refer to is called coreference resolution.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Coreference resolution is important for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Information Extraction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Summarization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Conversational Agents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There are other important discourse structures beside coreference resolution. </a:t>
            </a:r>
            <a:endParaRPr lang="en-US" dirty="0"/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9C627C-A3EE-4C3E-AAC6-377954CC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Coreference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9EFB10-C919-4451-BC53-D91F802CD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Consider the task of summarization below: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Text: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 First Union Corp is continuing to wrestle with severe problems. According to industry insiders at Paine Webber, their president, John R. </a:t>
            </a:r>
            <a:r>
              <a:rPr lang="en-US" dirty="0" err="1"/>
              <a:t>Georgius</a:t>
            </a:r>
            <a:r>
              <a:rPr lang="en-US" dirty="0"/>
              <a:t>, is planning to announce his retirement tomorrow.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Summary: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First Union President John R. </a:t>
            </a:r>
            <a:r>
              <a:rPr lang="en-US" dirty="0" err="1"/>
              <a:t>Georgius</a:t>
            </a:r>
            <a:r>
              <a:rPr lang="en-US" dirty="0"/>
              <a:t> is planning to announce his retirement tomorrow.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ECDC194-5239-45F3-887C-F93F248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Coherence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0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C6BB104-CC8B-4F12-902A-976FBD564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To build such a summary, we need to know that the second sentence is the more important of the two, and that the ﬁrst sentence is just giving background information.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Relationships of this sort between sentences in a discourse are called coherence relations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Determining the coherence structures between discourse sentences is an important discourse task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BAB69C-65D5-45CB-9636-31E2ADD0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Coherence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0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10764</TotalTime>
  <Words>1177</Words>
  <Application>Microsoft Office PowerPoint</Application>
  <PresentationFormat>On-screen Show (4:3)</PresentationFormat>
  <Paragraphs>133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Natural Language Processing DLO 8012</vt:lpstr>
      <vt:lpstr>Module V</vt:lpstr>
      <vt:lpstr>Example</vt:lpstr>
      <vt:lpstr>Example</vt:lpstr>
      <vt:lpstr>Dialogue</vt:lpstr>
      <vt:lpstr>Example</vt:lpstr>
      <vt:lpstr>Coreference Resolution</vt:lpstr>
      <vt:lpstr>Coherence Relations</vt:lpstr>
      <vt:lpstr>Coherence Relations</vt:lpstr>
      <vt:lpstr>Coherence Relations</vt:lpstr>
      <vt:lpstr>Reference Resolution</vt:lpstr>
      <vt:lpstr>Reference Resolution</vt:lpstr>
      <vt:lpstr>Exercise</vt:lpstr>
      <vt:lpstr>Exercise</vt:lpstr>
      <vt:lpstr>Discourse Model</vt:lpstr>
      <vt:lpstr>Discourse Model</vt:lpstr>
      <vt:lpstr>Consider the example given below:</vt:lpstr>
      <vt:lpstr>Example</vt:lpstr>
      <vt:lpstr>Chatbot with Discourse Integration</vt:lpstr>
      <vt:lpstr>PowerPoint Presentation</vt:lpstr>
      <vt:lpstr>Chatbot without Discourse Integration</vt:lpstr>
      <vt:lpstr>PowerPoint Presentation</vt:lpstr>
      <vt:lpstr>Reference Phenomena</vt:lpstr>
      <vt:lpstr>Indefinite Noun Phrases </vt:lpstr>
      <vt:lpstr>Indefinite Noun Phrases</vt:lpstr>
      <vt:lpstr>Definite Noun Phrases</vt:lpstr>
      <vt:lpstr>Definite Noun Phrases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DLO 8012</dc:title>
  <dc:creator>vincy joseph</dc:creator>
  <cp:lastModifiedBy>Windows User</cp:lastModifiedBy>
  <cp:revision>272</cp:revision>
  <dcterms:created xsi:type="dcterms:W3CDTF">2006-08-16T00:00:00Z</dcterms:created>
  <dcterms:modified xsi:type="dcterms:W3CDTF">2022-03-15T05:14:45Z</dcterms:modified>
</cp:coreProperties>
</file>