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741" r:id="rId4"/>
    <p:sldId id="742" r:id="rId5"/>
    <p:sldId id="745" r:id="rId6"/>
    <p:sldId id="746" r:id="rId7"/>
    <p:sldId id="747" r:id="rId8"/>
    <p:sldId id="748" r:id="rId9"/>
    <p:sldId id="749" r:id="rId10"/>
    <p:sldId id="750" r:id="rId11"/>
    <p:sldId id="751" r:id="rId12"/>
    <p:sldId id="752" r:id="rId13"/>
    <p:sldId id="753" r:id="rId14"/>
    <p:sldId id="754" r:id="rId15"/>
    <p:sldId id="755" r:id="rId16"/>
    <p:sldId id="756" r:id="rId17"/>
    <p:sldId id="826"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4" roundtripDataSignature="AMtx7mjMs7gq5d18Vm61akDgzlqOsrp4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888" autoAdjust="0"/>
  </p:normalViewPr>
  <p:slideViewPr>
    <p:cSldViewPr snapToGrid="0">
      <p:cViewPr varScale="1">
        <p:scale>
          <a:sx n="74" d="100"/>
          <a:sy n="74" d="100"/>
        </p:scale>
        <p:origin x="-12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1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1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1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6188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bc656ae316_0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 name="Google Shape;38;gbc656ae316_0_2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bc656ae316_0_2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 name="Google Shape;48;gbc656ae316_0_2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gbc656ae316_0_29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400"/>
              <a:buFont typeface="Calibri"/>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gbc656ae316_0_29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gbc656ae316_0_29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bc656ae316_0_29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bc656ae316_0_29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NLP</a:t>
            </a:r>
            <a:endParaRPr/>
          </a:p>
          <a:p>
            <a:pPr marL="0" lvl="0" indent="0" algn="r" rtl="0">
              <a:spcBef>
                <a:spcPts val="0"/>
              </a:spcBef>
              <a:spcAft>
                <a:spcPts val="0"/>
              </a:spcAft>
              <a:buNone/>
            </a:pPr>
            <a:r>
              <a:rPr lang="en-US"/>
              <a:t>Ms. Vincy Joseph </a:t>
            </a:r>
            <a:endParaRPr/>
          </a:p>
          <a:p>
            <a:pPr marL="0" lvl="0" indent="0" algn="r" rtl="0">
              <a:spcBef>
                <a:spcPts val="0"/>
              </a:spcBef>
              <a:spcAft>
                <a:spcPts val="0"/>
              </a:spcAft>
              <a:buNone/>
            </a:pPr>
            <a:fld id="{00000000-1234-1234-1234-123412341234}" type="slidenum">
              <a:rPr lang="en-US"/>
              <a:t>‹#›</a:t>
            </a:fld>
            <a:endParaRPr/>
          </a:p>
        </p:txBody>
      </p:sp>
      <p:pic>
        <p:nvPicPr>
          <p:cNvPr id="21" name="Google Shape;21;gbc656ae316_0_294"/>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22" name="Google Shape;22;gbc656ae316_0_294"/>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gbc656ae316_0_30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gbc656ae316_0_30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bc656ae316_0_30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bc656ae316_0_30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bc656ae316_0_30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gbc656ae316_0_302"/>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30" name="Google Shape;30;gbc656ae316_0_302"/>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437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bc656ae316_0_2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bc656ae316_0_2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bc656ae316_0_288"/>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gbc656ae316_0_288"/>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gbc656ae316_0_28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Digital Signal and Image Processing</a:t>
            </a:r>
            <a:endParaRPr sz="1400">
              <a:solidFill>
                <a:srgbClr val="000000"/>
              </a:solidFill>
              <a:latin typeface="Arial"/>
              <a:ea typeface="Arial"/>
              <a:cs typeface="Arial"/>
              <a:sym typeface="Arial"/>
            </a:endParaRPr>
          </a:p>
          <a:p>
            <a:pPr marL="0" lvl="0" indent="0" algn="r" rtl="0">
              <a:spcBef>
                <a:spcPts val="0"/>
              </a:spcBef>
              <a:spcAft>
                <a:spcPts val="0"/>
              </a:spcAft>
              <a:buNone/>
            </a:pPr>
            <a:r>
              <a:rPr lang="en-US"/>
              <a:t>Ms. Vincy Joseph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gbc656ae316_0_235"/>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Natural Language Processing</a:t>
            </a:r>
            <a:br>
              <a:rPr lang="en-US"/>
            </a:br>
            <a:r>
              <a:rPr lang="en-US"/>
              <a:t>DLO 8012</a:t>
            </a:r>
            <a:endParaRPr/>
          </a:p>
        </p:txBody>
      </p:sp>
      <p:sp>
        <p:nvSpPr>
          <p:cNvPr id="41" name="Google Shape;41;gbc656ae316_0_23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400"/>
              <a:buNone/>
            </a:pPr>
            <a:r>
              <a:rPr lang="en-US"/>
              <a:t>Subject In-charge</a:t>
            </a:r>
            <a:endParaRPr/>
          </a:p>
          <a:p>
            <a:pPr marL="0" lvl="0" indent="0" algn="ctr" rtl="0">
              <a:lnSpc>
                <a:spcPct val="80000"/>
              </a:lnSpc>
              <a:spcBef>
                <a:spcPts val="1000"/>
              </a:spcBef>
              <a:spcAft>
                <a:spcPts val="0"/>
              </a:spcAft>
              <a:buClr>
                <a:schemeClr val="dk1"/>
              </a:buClr>
              <a:buSzPts val="2400"/>
              <a:buNone/>
            </a:pPr>
            <a:r>
              <a:rPr lang="en-US"/>
              <a:t>Ms Vincy Joseph</a:t>
            </a:r>
            <a:endParaRPr/>
          </a:p>
          <a:p>
            <a:pPr marL="0" lvl="0" indent="0" algn="ctr" rtl="0">
              <a:lnSpc>
                <a:spcPct val="80000"/>
              </a:lnSpc>
              <a:spcBef>
                <a:spcPts val="1000"/>
              </a:spcBef>
              <a:spcAft>
                <a:spcPts val="0"/>
              </a:spcAft>
              <a:buClr>
                <a:schemeClr val="dk1"/>
              </a:buClr>
              <a:buSzPts val="2400"/>
              <a:buNone/>
            </a:pPr>
            <a:r>
              <a:rPr lang="en-US"/>
              <a:t>Assistant Professor </a:t>
            </a:r>
            <a:endParaRPr/>
          </a:p>
          <a:p>
            <a:pPr marL="0" lvl="0" indent="0" algn="ctr" rtl="0">
              <a:lnSpc>
                <a:spcPct val="80000"/>
              </a:lnSpc>
              <a:spcBef>
                <a:spcPts val="1000"/>
              </a:spcBef>
              <a:spcAft>
                <a:spcPts val="0"/>
              </a:spcAft>
              <a:buClr>
                <a:schemeClr val="dk1"/>
              </a:buClr>
              <a:buSzPts val="2400"/>
              <a:buNone/>
            </a:pPr>
            <a:r>
              <a:rPr lang="en-US"/>
              <a:t>email: </a:t>
            </a:r>
            <a:r>
              <a:rPr lang="en-US">
                <a:solidFill>
                  <a:srgbClr val="FF0000"/>
                </a:solidFill>
              </a:rPr>
              <a:t>vincyjoseph@sfit.ac.in</a:t>
            </a:r>
            <a:endParaRPr/>
          </a:p>
          <a:p>
            <a:pPr marL="0" lvl="0" indent="0" algn="ctr" rtl="0">
              <a:lnSpc>
                <a:spcPct val="80000"/>
              </a:lnSpc>
              <a:spcBef>
                <a:spcPts val="1000"/>
              </a:spcBef>
              <a:spcAft>
                <a:spcPts val="0"/>
              </a:spcAft>
              <a:buClr>
                <a:schemeClr val="dk1"/>
              </a:buClr>
              <a:buSzPts val="2400"/>
              <a:buNone/>
            </a:pPr>
            <a:endParaRPr/>
          </a:p>
        </p:txBody>
      </p:sp>
      <p:sp>
        <p:nvSpPr>
          <p:cNvPr id="42" name="Google Shape;42;gbc656ae316_0_23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43" name="Google Shape;43;gbc656ae316_0_23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03-03-2021</a:t>
            </a:r>
            <a:endParaRPr dirty="0"/>
          </a:p>
        </p:txBody>
      </p:sp>
      <p:sp>
        <p:nvSpPr>
          <p:cNvPr id="44" name="Google Shape;44;gbc656ae316_0_23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pic>
        <p:nvPicPr>
          <p:cNvPr id="45" name="Google Shape;45;gbc656ae316_0_235"/>
          <p:cNvPicPr preferRelativeResize="0"/>
          <p:nvPr/>
        </p:nvPicPr>
        <p:blipFill rotWithShape="1">
          <a:blip r:embed="rId3">
            <a:alphaModFix/>
          </a:blip>
          <a:srcRect/>
          <a:stretch/>
        </p:blipFill>
        <p:spPr>
          <a:xfrm>
            <a:off x="4323160" y="981076"/>
            <a:ext cx="690562" cy="68699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D5C15B3-8904-4FB4-8D5C-F804AF4AA9FC}"/>
              </a:ext>
            </a:extLst>
          </p:cNvPr>
          <p:cNvSpPr>
            <a:spLocks noGrp="1"/>
          </p:cNvSpPr>
          <p:nvPr>
            <p:ph type="body" idx="1"/>
          </p:nvPr>
        </p:nvSpPr>
        <p:spPr/>
        <p:txBody>
          <a:bodyPr/>
          <a:lstStyle/>
          <a:p>
            <a:pPr marL="457200" lvl="0" indent="-381000" algn="l" rtl="0">
              <a:spcBef>
                <a:spcPts val="0"/>
              </a:spcBef>
              <a:spcAft>
                <a:spcPts val="0"/>
              </a:spcAft>
              <a:buClr>
                <a:schemeClr val="dk1"/>
              </a:buClr>
              <a:buSzPts val="2400"/>
              <a:buChar char="●"/>
            </a:pPr>
            <a:r>
              <a:rPr lang="en-US" dirty="0">
                <a:solidFill>
                  <a:schemeClr val="dk1"/>
                </a:solidFill>
              </a:rPr>
              <a:t>Pronominalization is a</a:t>
            </a:r>
            <a:r>
              <a:rPr lang="en-US" dirty="0"/>
              <a:t>nother form of deﬁnite reference</a:t>
            </a:r>
          </a:p>
          <a:p>
            <a:pPr marL="457200" lvl="0" indent="-381000" algn="l" rtl="0">
              <a:spcBef>
                <a:spcPts val="0"/>
              </a:spcBef>
              <a:spcAft>
                <a:spcPts val="0"/>
              </a:spcAft>
              <a:buClr>
                <a:srgbClr val="0000FF"/>
              </a:buClr>
              <a:buSzPts val="2400"/>
              <a:buChar char="●"/>
            </a:pPr>
            <a:r>
              <a:rPr lang="en-US" dirty="0">
                <a:solidFill>
                  <a:srgbClr val="0000FF"/>
                </a:solidFill>
              </a:rPr>
              <a:t>E.g. I saw an Acura Integra today. </a:t>
            </a:r>
            <a:r>
              <a:rPr lang="en-US" dirty="0">
                <a:solidFill>
                  <a:srgbClr val="FF0000"/>
                </a:solidFill>
              </a:rPr>
              <a:t>It</a:t>
            </a:r>
            <a:r>
              <a:rPr lang="en-US" dirty="0">
                <a:solidFill>
                  <a:srgbClr val="0000FF"/>
                </a:solidFill>
              </a:rPr>
              <a:t> was white and needed to be washed.</a:t>
            </a:r>
          </a:p>
          <a:p>
            <a:pPr marL="457200" lvl="0" indent="-381000" algn="l" rtl="0">
              <a:spcBef>
                <a:spcPts val="0"/>
              </a:spcBef>
              <a:spcAft>
                <a:spcPts val="0"/>
              </a:spcAft>
              <a:buClr>
                <a:schemeClr val="dk1"/>
              </a:buClr>
              <a:buSzPts val="2400"/>
              <a:buChar char="●"/>
            </a:pPr>
            <a:r>
              <a:rPr lang="en-US" dirty="0"/>
              <a:t>The constraints on using pronouns  is that it should refer to entities that were introduced no further than one or two sentences back in the ongoing discourse, whereas deﬁnite noun phrases can often refer further back. </a:t>
            </a:r>
          </a:p>
        </p:txBody>
      </p:sp>
      <p:sp>
        <p:nvSpPr>
          <p:cNvPr id="3" name="Title 2">
            <a:extLst>
              <a:ext uri="{FF2B5EF4-FFF2-40B4-BE49-F238E27FC236}">
                <a16:creationId xmlns="" xmlns:a16="http://schemas.microsoft.com/office/drawing/2014/main" id="{2F757825-5D93-425B-B9FC-45E06A089934}"/>
              </a:ext>
            </a:extLst>
          </p:cNvPr>
          <p:cNvSpPr>
            <a:spLocks noGrp="1"/>
          </p:cNvSpPr>
          <p:nvPr>
            <p:ph type="title"/>
          </p:nvPr>
        </p:nvSpPr>
        <p:spPr/>
        <p:txBody>
          <a:bodyPr/>
          <a:lstStyle/>
          <a:p>
            <a:r>
              <a:rPr lang="en" dirty="0"/>
              <a:t>Pronouns</a:t>
            </a:r>
            <a:endParaRPr lang="en-IN" dirty="0"/>
          </a:p>
        </p:txBody>
      </p:sp>
    </p:spTree>
    <p:extLst>
      <p:ext uri="{BB962C8B-B14F-4D97-AF65-F5344CB8AC3E}">
        <p14:creationId xmlns:p14="http://schemas.microsoft.com/office/powerpoint/2010/main" val="3940455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8BE9438-8E39-4892-909F-F99F84B8C3DC}"/>
              </a:ext>
            </a:extLst>
          </p:cNvPr>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dirty="0"/>
              <a:t>a. John went to Bob’s party, and parked next to a </a:t>
            </a:r>
            <a:r>
              <a:rPr lang="en-US" dirty="0" smtClean="0"/>
              <a:t>beautiful Acura </a:t>
            </a:r>
            <a:r>
              <a:rPr lang="en-US" dirty="0"/>
              <a:t>Integra.</a:t>
            </a:r>
          </a:p>
          <a:p>
            <a:pPr marL="0" lvl="0" indent="0" algn="l" rtl="0">
              <a:spcBef>
                <a:spcPts val="0"/>
              </a:spcBef>
              <a:spcAft>
                <a:spcPts val="0"/>
              </a:spcAft>
              <a:buClr>
                <a:schemeClr val="dk1"/>
              </a:buClr>
              <a:buSzPts val="1100"/>
              <a:buFont typeface="Arial"/>
              <a:buNone/>
            </a:pPr>
            <a:r>
              <a:rPr lang="en-US" dirty="0"/>
              <a:t>b. He went inside and talked to Bob for more than an hour.</a:t>
            </a:r>
          </a:p>
          <a:p>
            <a:pPr marL="0" lvl="0" indent="0" algn="l" rtl="0">
              <a:spcBef>
                <a:spcPts val="0"/>
              </a:spcBef>
              <a:spcAft>
                <a:spcPts val="0"/>
              </a:spcAft>
              <a:buClr>
                <a:schemeClr val="dk1"/>
              </a:buClr>
              <a:buSzPts val="1100"/>
              <a:buFont typeface="Arial"/>
              <a:buNone/>
            </a:pPr>
            <a:r>
              <a:rPr lang="en-US" dirty="0"/>
              <a:t>c. Bob told him that he recently got engaged.</a:t>
            </a:r>
          </a:p>
          <a:p>
            <a:pPr marL="0" lvl="0" indent="0" algn="l" rtl="0">
              <a:spcBef>
                <a:spcPts val="0"/>
              </a:spcBef>
              <a:spcAft>
                <a:spcPts val="0"/>
              </a:spcAft>
              <a:buClr>
                <a:schemeClr val="dk1"/>
              </a:buClr>
              <a:buSzPts val="1100"/>
              <a:buFont typeface="Arial"/>
              <a:buNone/>
            </a:pPr>
            <a:r>
              <a:rPr lang="en-US" dirty="0"/>
              <a:t>d.  He also said that he bought it yesterday.</a:t>
            </a:r>
          </a:p>
          <a:p>
            <a:pPr marL="0" lvl="0" indent="0" algn="l" rtl="0">
              <a:spcBef>
                <a:spcPts val="0"/>
              </a:spcBef>
              <a:spcAft>
                <a:spcPts val="0"/>
              </a:spcAft>
              <a:buNone/>
            </a:pPr>
            <a:r>
              <a:rPr lang="en-US" dirty="0"/>
              <a:t>d’. He also said that he bought the Acura yesterday.</a:t>
            </a:r>
          </a:p>
          <a:p>
            <a:pPr marL="457200" lvl="0" indent="-381000" algn="l" rtl="0">
              <a:spcBef>
                <a:spcPts val="0"/>
              </a:spcBef>
              <a:spcAft>
                <a:spcPts val="0"/>
              </a:spcAft>
              <a:buSzPts val="2400"/>
              <a:buChar char="●"/>
            </a:pPr>
            <a:r>
              <a:rPr lang="en-US" dirty="0"/>
              <a:t>By the time the last sentence is reached, the Integra no longer has the degree of salience required to allow for pronominal reference to it</a:t>
            </a:r>
            <a:endParaRPr lang="en-IN" dirty="0"/>
          </a:p>
        </p:txBody>
      </p:sp>
      <p:sp>
        <p:nvSpPr>
          <p:cNvPr id="3" name="Title 2">
            <a:extLst>
              <a:ext uri="{FF2B5EF4-FFF2-40B4-BE49-F238E27FC236}">
                <a16:creationId xmlns="" xmlns:a16="http://schemas.microsoft.com/office/drawing/2014/main" id="{462A8FDE-4DC5-4B60-96F6-8CE424798F97}"/>
              </a:ext>
            </a:extLst>
          </p:cNvPr>
          <p:cNvSpPr>
            <a:spLocks noGrp="1"/>
          </p:cNvSpPr>
          <p:nvPr>
            <p:ph type="title"/>
          </p:nvPr>
        </p:nvSpPr>
        <p:spPr/>
        <p:txBody>
          <a:bodyPr/>
          <a:lstStyle/>
          <a:p>
            <a:r>
              <a:rPr lang="en" dirty="0"/>
              <a:t>Example</a:t>
            </a:r>
            <a:endParaRPr lang="en-IN" dirty="0"/>
          </a:p>
        </p:txBody>
      </p:sp>
    </p:spTree>
    <p:extLst>
      <p:ext uri="{BB962C8B-B14F-4D97-AF65-F5344CB8AC3E}">
        <p14:creationId xmlns:p14="http://schemas.microsoft.com/office/powerpoint/2010/main" val="3444520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3C605E20-82D1-4911-961D-9C7F8A564E84}"/>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Pronouns are mentioned before their referents are called Cataphoras</a:t>
            </a:r>
          </a:p>
          <a:p>
            <a:pPr marL="457200" lvl="0" indent="-381000" algn="l" rtl="0">
              <a:spcBef>
                <a:spcPts val="0"/>
              </a:spcBef>
              <a:spcAft>
                <a:spcPts val="0"/>
              </a:spcAft>
              <a:buSzPts val="2400"/>
              <a:buChar char="●"/>
            </a:pPr>
            <a:r>
              <a:rPr lang="en-US" dirty="0">
                <a:solidFill>
                  <a:srgbClr val="0000FF"/>
                </a:solidFill>
              </a:rPr>
              <a:t>E.g. Before he bought it, John checked over the Integra very carefully</a:t>
            </a:r>
            <a:r>
              <a:rPr lang="en-US" dirty="0"/>
              <a:t>.</a:t>
            </a:r>
          </a:p>
          <a:p>
            <a:pPr marL="457200" lvl="0" indent="-381000" algn="l" rtl="0">
              <a:spcBef>
                <a:spcPts val="0"/>
              </a:spcBef>
              <a:spcAft>
                <a:spcPts val="0"/>
              </a:spcAft>
              <a:buSzPts val="2400"/>
              <a:buChar char="●"/>
            </a:pPr>
            <a:r>
              <a:rPr lang="en-US" dirty="0"/>
              <a:t>Here, the pronouns he and it both occur before their referents are introduced.</a:t>
            </a:r>
          </a:p>
          <a:p>
            <a:endParaRPr lang="en-IN" dirty="0"/>
          </a:p>
        </p:txBody>
      </p:sp>
      <p:sp>
        <p:nvSpPr>
          <p:cNvPr id="3" name="Title 2">
            <a:extLst>
              <a:ext uri="{FF2B5EF4-FFF2-40B4-BE49-F238E27FC236}">
                <a16:creationId xmlns="" xmlns:a16="http://schemas.microsoft.com/office/drawing/2014/main" id="{0C814670-086D-4370-AC16-BEECA83FC32B}"/>
              </a:ext>
            </a:extLst>
          </p:cNvPr>
          <p:cNvSpPr>
            <a:spLocks noGrp="1"/>
          </p:cNvSpPr>
          <p:nvPr>
            <p:ph type="title"/>
          </p:nvPr>
        </p:nvSpPr>
        <p:spPr/>
        <p:txBody>
          <a:bodyPr/>
          <a:lstStyle/>
          <a:p>
            <a:r>
              <a:rPr lang="en" dirty="0"/>
              <a:t>Pronouns as Cataphora</a:t>
            </a:r>
            <a:endParaRPr lang="en-IN" dirty="0"/>
          </a:p>
        </p:txBody>
      </p:sp>
    </p:spTree>
    <p:extLst>
      <p:ext uri="{BB962C8B-B14F-4D97-AF65-F5344CB8AC3E}">
        <p14:creationId xmlns:p14="http://schemas.microsoft.com/office/powerpoint/2010/main" val="2294766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A378CB1-94AC-4B80-B980-D3BA77AB8CAD}"/>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Demonstrative pronouns, like this and that, can appear either alone or as determiners </a:t>
            </a:r>
            <a:r>
              <a:rPr lang="en-US" dirty="0">
                <a:solidFill>
                  <a:schemeClr val="accent1">
                    <a:lumMod val="75000"/>
                  </a:schemeClr>
                </a:solidFill>
              </a:rPr>
              <a:t>(this Acura, that Acura)</a:t>
            </a:r>
            <a:r>
              <a:rPr lang="en-US" dirty="0"/>
              <a:t>. </a:t>
            </a:r>
          </a:p>
          <a:p>
            <a:pPr marL="457200" lvl="0" indent="-381000" algn="l" rtl="0">
              <a:spcBef>
                <a:spcPts val="0"/>
              </a:spcBef>
              <a:spcAft>
                <a:spcPts val="0"/>
              </a:spcAft>
              <a:buSzPts val="2400"/>
              <a:buChar char="●"/>
            </a:pPr>
            <a:r>
              <a:rPr lang="en-US" dirty="0"/>
              <a:t>The choice between two demonstratives is based on spatial proximity:</a:t>
            </a:r>
          </a:p>
          <a:p>
            <a:pPr lvl="1" indent="-381000">
              <a:spcBef>
                <a:spcPts val="0"/>
              </a:spcBef>
              <a:buChar char="●"/>
            </a:pPr>
            <a:r>
              <a:rPr lang="en-US" dirty="0"/>
              <a:t>this indicating closeness and </a:t>
            </a:r>
          </a:p>
          <a:p>
            <a:pPr lvl="1" indent="-381000">
              <a:spcBef>
                <a:spcPts val="0"/>
              </a:spcBef>
              <a:buChar char="●"/>
            </a:pPr>
            <a:r>
              <a:rPr lang="en-US" dirty="0"/>
              <a:t>that signaling distance. </a:t>
            </a:r>
          </a:p>
          <a:p>
            <a:pPr marL="457200" lvl="0" indent="-381000" algn="l" rtl="0">
              <a:spcBef>
                <a:spcPts val="0"/>
              </a:spcBef>
              <a:spcAft>
                <a:spcPts val="0"/>
              </a:spcAft>
              <a:buSzPts val="2400"/>
              <a:buChar char="●"/>
            </a:pPr>
            <a:r>
              <a:rPr lang="en-US" dirty="0"/>
              <a:t>Spatial distance might be measured with respect to the discourse participants situational context.</a:t>
            </a:r>
          </a:p>
          <a:p>
            <a:endParaRPr lang="en-IN" dirty="0"/>
          </a:p>
        </p:txBody>
      </p:sp>
      <p:sp>
        <p:nvSpPr>
          <p:cNvPr id="3" name="Title 2">
            <a:extLst>
              <a:ext uri="{FF2B5EF4-FFF2-40B4-BE49-F238E27FC236}">
                <a16:creationId xmlns="" xmlns:a16="http://schemas.microsoft.com/office/drawing/2014/main" id="{C914D8E8-B124-49EA-8F87-86CA6F6AA7EB}"/>
              </a:ext>
            </a:extLst>
          </p:cNvPr>
          <p:cNvSpPr>
            <a:spLocks noGrp="1"/>
          </p:cNvSpPr>
          <p:nvPr>
            <p:ph type="title"/>
          </p:nvPr>
        </p:nvSpPr>
        <p:spPr/>
        <p:txBody>
          <a:bodyPr/>
          <a:lstStyle/>
          <a:p>
            <a:r>
              <a:rPr lang="en" dirty="0"/>
              <a:t>Demonstratives</a:t>
            </a:r>
            <a:endParaRPr lang="en-IN" dirty="0"/>
          </a:p>
        </p:txBody>
      </p:sp>
    </p:spTree>
    <p:extLst>
      <p:ext uri="{BB962C8B-B14F-4D97-AF65-F5344CB8AC3E}">
        <p14:creationId xmlns:p14="http://schemas.microsoft.com/office/powerpoint/2010/main" val="289672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B11A8957-12EE-4812-A15B-57A1BDDE5DD5}"/>
              </a:ext>
            </a:extLst>
          </p:cNvPr>
          <p:cNvSpPr>
            <a:spLocks noGrp="1"/>
          </p:cNvSpPr>
          <p:nvPr>
            <p:ph type="body" idx="1"/>
          </p:nvPr>
        </p:nvSpPr>
        <p:spPr/>
        <p:txBody>
          <a:bodyPr/>
          <a:lstStyle/>
          <a:p>
            <a:r>
              <a:rPr lang="en-US" dirty="0">
                <a:solidFill>
                  <a:srgbClr val="0000FF"/>
                </a:solidFill>
              </a:rPr>
              <a:t>E.g.  I bought an Integra yesterday. It’s similar to the one I bought ﬁve years ago. That one was really nice, but I like this one even better.</a:t>
            </a:r>
          </a:p>
          <a:p>
            <a:r>
              <a:rPr lang="en-US" dirty="0"/>
              <a:t>Here, that one refers to the Acura bought ﬁve years ago (greater temporal distance), whereas this one refers to the one bought yesterday (closer temporal distance).</a:t>
            </a:r>
          </a:p>
          <a:p>
            <a:pPr marL="50800" indent="0">
              <a:buNone/>
            </a:pPr>
            <a:endParaRPr lang="en-IN" dirty="0"/>
          </a:p>
        </p:txBody>
      </p:sp>
      <p:sp>
        <p:nvSpPr>
          <p:cNvPr id="3" name="Title 2">
            <a:extLst>
              <a:ext uri="{FF2B5EF4-FFF2-40B4-BE49-F238E27FC236}">
                <a16:creationId xmlns="" xmlns:a16="http://schemas.microsoft.com/office/drawing/2014/main" id="{772E9B06-8155-4555-983B-AEB1A42EF6C8}"/>
              </a:ext>
            </a:extLst>
          </p:cNvPr>
          <p:cNvSpPr>
            <a:spLocks noGrp="1"/>
          </p:cNvSpPr>
          <p:nvPr>
            <p:ph type="title"/>
          </p:nvPr>
        </p:nvSpPr>
        <p:spPr/>
        <p:txBody>
          <a:bodyPr/>
          <a:lstStyle/>
          <a:p>
            <a:r>
              <a:rPr lang="en" dirty="0"/>
              <a:t>Demonstratives</a:t>
            </a:r>
            <a:endParaRPr lang="en-IN" dirty="0"/>
          </a:p>
        </p:txBody>
      </p:sp>
    </p:spTree>
    <p:extLst>
      <p:ext uri="{BB962C8B-B14F-4D97-AF65-F5344CB8AC3E}">
        <p14:creationId xmlns:p14="http://schemas.microsoft.com/office/powerpoint/2010/main" val="201198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1F1E4FB5-633D-450C-AA2D-6B7DBE4405DA}"/>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One-anaphora, blends properties of deﬁnite and indeﬁnite reference.</a:t>
            </a:r>
          </a:p>
          <a:p>
            <a:pPr marL="457200" lvl="0" indent="-381000" algn="l" rtl="0">
              <a:spcBef>
                <a:spcPts val="0"/>
              </a:spcBef>
              <a:spcAft>
                <a:spcPts val="0"/>
              </a:spcAft>
              <a:buSzPts val="2400"/>
              <a:buChar char="●"/>
            </a:pPr>
            <a:r>
              <a:rPr lang="en-US" dirty="0"/>
              <a:t>E.g. </a:t>
            </a:r>
          </a:p>
          <a:p>
            <a:pPr marL="914400" lvl="1" indent="-355600" algn="l" rtl="0">
              <a:spcBef>
                <a:spcPts val="0"/>
              </a:spcBef>
              <a:spcAft>
                <a:spcPts val="0"/>
              </a:spcAft>
              <a:buSzPts val="2000"/>
              <a:buChar char="○"/>
            </a:pPr>
            <a:r>
              <a:rPr lang="en-US" dirty="0"/>
              <a:t>She has a white car. I also want one</a:t>
            </a:r>
          </a:p>
          <a:p>
            <a:pPr marL="914400" lvl="1" indent="-355600" algn="l" rtl="0">
              <a:spcBef>
                <a:spcPts val="0"/>
              </a:spcBef>
              <a:spcAft>
                <a:spcPts val="0"/>
              </a:spcAft>
              <a:buSzPts val="2000"/>
              <a:buChar char="○"/>
            </a:pPr>
            <a:r>
              <a:rPr lang="en-US" dirty="0"/>
              <a:t>She has the best BMW. I also want one like that.</a:t>
            </a:r>
          </a:p>
          <a:p>
            <a:pPr marL="457200" lvl="0" indent="-381000" algn="l" rtl="0">
              <a:spcBef>
                <a:spcPts val="0"/>
              </a:spcBef>
              <a:spcAft>
                <a:spcPts val="0"/>
              </a:spcAft>
              <a:buSzPts val="2400"/>
              <a:buChar char="●"/>
            </a:pPr>
            <a:r>
              <a:rPr lang="en-US" dirty="0"/>
              <a:t>This usage is paraphrased by one of them, in which ‘them’ refers to a plural referent &amp; one is a member from this set. </a:t>
            </a:r>
          </a:p>
          <a:p>
            <a:pPr marL="457200" lvl="0" indent="-381000" algn="l" rtl="0">
              <a:spcBef>
                <a:spcPts val="0"/>
              </a:spcBef>
              <a:spcAft>
                <a:spcPts val="0"/>
              </a:spcAft>
              <a:buSzPts val="2400"/>
              <a:buChar char="●"/>
            </a:pPr>
            <a:r>
              <a:rPr lang="en-US" dirty="0"/>
              <a:t>Thus, one may evoke a new entity which is dependent on an existing referent.</a:t>
            </a:r>
          </a:p>
          <a:p>
            <a:endParaRPr lang="en-IN" dirty="0"/>
          </a:p>
        </p:txBody>
      </p:sp>
      <p:sp>
        <p:nvSpPr>
          <p:cNvPr id="3" name="Title 2">
            <a:extLst>
              <a:ext uri="{FF2B5EF4-FFF2-40B4-BE49-F238E27FC236}">
                <a16:creationId xmlns="" xmlns:a16="http://schemas.microsoft.com/office/drawing/2014/main" id="{E717C96A-D790-43E7-82DE-CAB08F6B7BDE}"/>
              </a:ext>
            </a:extLst>
          </p:cNvPr>
          <p:cNvSpPr>
            <a:spLocks noGrp="1"/>
          </p:cNvSpPr>
          <p:nvPr>
            <p:ph type="title"/>
          </p:nvPr>
        </p:nvSpPr>
        <p:spPr/>
        <p:txBody>
          <a:bodyPr/>
          <a:lstStyle/>
          <a:p>
            <a:r>
              <a:rPr lang="en" dirty="0"/>
              <a:t>One Anaphora </a:t>
            </a:r>
            <a:endParaRPr lang="en-IN" dirty="0"/>
          </a:p>
        </p:txBody>
      </p:sp>
    </p:spTree>
    <p:extLst>
      <p:ext uri="{BB962C8B-B14F-4D97-AF65-F5344CB8AC3E}">
        <p14:creationId xmlns:p14="http://schemas.microsoft.com/office/powerpoint/2010/main" val="327135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4067F9DC-6F3D-4A8F-84D9-D1F3A80298FA}"/>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This use of one should be distinguished from the formal, non-speciﬁc pronoun usage and its meaning as the number one as shown below.</a:t>
            </a:r>
          </a:p>
          <a:p>
            <a:pPr marL="457200" lvl="0" indent="-381000" algn="l" rtl="0">
              <a:spcBef>
                <a:spcPts val="0"/>
              </a:spcBef>
              <a:spcAft>
                <a:spcPts val="0"/>
              </a:spcAft>
              <a:buSzPts val="2400"/>
              <a:buChar char="●"/>
            </a:pPr>
            <a:r>
              <a:rPr lang="en-US" dirty="0"/>
              <a:t>E.g. </a:t>
            </a:r>
          </a:p>
          <a:p>
            <a:pPr marL="914400" lvl="1" indent="-355600" algn="l" rtl="0">
              <a:spcBef>
                <a:spcPts val="0"/>
              </a:spcBef>
              <a:spcAft>
                <a:spcPts val="0"/>
              </a:spcAft>
              <a:buSzPts val="2000"/>
              <a:buChar char="○"/>
            </a:pPr>
            <a:r>
              <a:rPr lang="en-US" dirty="0"/>
              <a:t>One shouldn’t pay more than twenty thousand dollars for an Acura.</a:t>
            </a:r>
          </a:p>
          <a:p>
            <a:pPr marL="914400" lvl="1" indent="-355600" algn="l" rtl="0">
              <a:spcBef>
                <a:spcPts val="0"/>
              </a:spcBef>
              <a:spcAft>
                <a:spcPts val="0"/>
              </a:spcAft>
              <a:buSzPts val="2000"/>
              <a:buChar char="○"/>
            </a:pPr>
            <a:r>
              <a:rPr lang="en-US" dirty="0"/>
              <a:t>John has two </a:t>
            </a:r>
            <a:r>
              <a:rPr lang="en-US" dirty="0" err="1"/>
              <a:t>Acuras</a:t>
            </a:r>
            <a:r>
              <a:rPr lang="en-US" dirty="0"/>
              <a:t>, but I only have one.</a:t>
            </a:r>
          </a:p>
          <a:p>
            <a:endParaRPr lang="en-IN" dirty="0"/>
          </a:p>
        </p:txBody>
      </p:sp>
      <p:sp>
        <p:nvSpPr>
          <p:cNvPr id="3" name="Title 2">
            <a:extLst>
              <a:ext uri="{FF2B5EF4-FFF2-40B4-BE49-F238E27FC236}">
                <a16:creationId xmlns="" xmlns:a16="http://schemas.microsoft.com/office/drawing/2014/main" id="{49D934D6-E073-447B-ABFD-763091DD0AD2}"/>
              </a:ext>
            </a:extLst>
          </p:cNvPr>
          <p:cNvSpPr>
            <a:spLocks noGrp="1"/>
          </p:cNvSpPr>
          <p:nvPr>
            <p:ph type="title"/>
          </p:nvPr>
        </p:nvSpPr>
        <p:spPr/>
        <p:txBody>
          <a:bodyPr/>
          <a:lstStyle/>
          <a:p>
            <a:r>
              <a:rPr lang="en" dirty="0"/>
              <a:t>One Anaphora </a:t>
            </a:r>
            <a:endParaRPr lang="en-IN" dirty="0"/>
          </a:p>
        </p:txBody>
      </p:sp>
    </p:spTree>
    <p:extLst>
      <p:ext uri="{BB962C8B-B14F-4D97-AF65-F5344CB8AC3E}">
        <p14:creationId xmlns:p14="http://schemas.microsoft.com/office/powerpoint/2010/main" val="3404532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ED41895-4074-4517-9E86-5690A6845D7B}"/>
              </a:ext>
            </a:extLst>
          </p:cNvPr>
          <p:cNvSpPr>
            <a:spLocks noGrp="1"/>
          </p:cNvSpPr>
          <p:nvPr>
            <p:ph type="ctrTitle"/>
          </p:nvPr>
        </p:nvSpPr>
        <p:spPr/>
        <p:txBody>
          <a:bodyPr/>
          <a:lstStyle/>
          <a:p>
            <a:pPr algn="ctr"/>
            <a:r>
              <a:rPr lang="en-IN" dirty="0"/>
              <a:t>End</a:t>
            </a:r>
          </a:p>
        </p:txBody>
      </p:sp>
      <p:sp>
        <p:nvSpPr>
          <p:cNvPr id="4" name="Subtitle 3">
            <a:extLst>
              <a:ext uri="{FF2B5EF4-FFF2-40B4-BE49-F238E27FC236}">
                <a16:creationId xmlns="" xmlns:a16="http://schemas.microsoft.com/office/drawing/2014/main" id="{10F790B3-D117-4119-B9CB-BBEAEC72DFF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4833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bc656ae316_0_24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200"/>
              <a:buFont typeface="Verdana"/>
              <a:buNone/>
            </a:pPr>
            <a:r>
              <a:rPr lang="en-US" sz="3200" b="1" i="0" u="none" strike="noStrike" cap="none" dirty="0">
                <a:solidFill>
                  <a:srgbClr val="FF0000"/>
                </a:solidFill>
                <a:latin typeface="Verdana"/>
                <a:ea typeface="Verdana"/>
                <a:cs typeface="Verdana"/>
                <a:sym typeface="Verdana"/>
              </a:rPr>
              <a:t>Module V</a:t>
            </a:r>
            <a:endParaRPr sz="3200" dirty="0"/>
          </a:p>
        </p:txBody>
      </p:sp>
      <p:sp>
        <p:nvSpPr>
          <p:cNvPr id="51" name="Google Shape;51;gbc656ae316_0_24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endParaRPr sz="2220" b="1" i="0" u="none" strike="noStrike" cap="none" dirty="0">
              <a:solidFill>
                <a:srgbClr val="0070C0"/>
              </a:solidFill>
              <a:latin typeface="Verdana"/>
              <a:ea typeface="Verdana"/>
              <a:cs typeface="Verdana"/>
              <a:sym typeface="Verdana"/>
            </a:endParaRPr>
          </a:p>
          <a:p>
            <a:pPr marL="0" lvl="0" indent="0" algn="l" rtl="0">
              <a:lnSpc>
                <a:spcPct val="80000"/>
              </a:lnSpc>
              <a:spcBef>
                <a:spcPts val="1000"/>
              </a:spcBef>
              <a:spcAft>
                <a:spcPts val="0"/>
              </a:spcAft>
              <a:buClr>
                <a:srgbClr val="0070C0"/>
              </a:buClr>
              <a:buSzPts val="2220"/>
              <a:buNone/>
            </a:pPr>
            <a:r>
              <a:rPr lang="en-US" sz="2220" b="1" i="0" u="none" strike="noStrike" cap="none" dirty="0">
                <a:solidFill>
                  <a:srgbClr val="0070C0"/>
                </a:solidFill>
                <a:latin typeface="Verdana"/>
                <a:ea typeface="Verdana"/>
                <a:cs typeface="Verdana"/>
                <a:sym typeface="Verdana"/>
              </a:rPr>
              <a:t>Lecture </a:t>
            </a:r>
            <a:r>
              <a:rPr lang="en-US" sz="2220" b="1" i="0" u="none" strike="noStrike" cap="none" dirty="0" smtClean="0">
                <a:solidFill>
                  <a:srgbClr val="0070C0"/>
                </a:solidFill>
                <a:latin typeface="Verdana"/>
                <a:ea typeface="Verdana"/>
                <a:cs typeface="Verdana"/>
                <a:sym typeface="Verdana"/>
              </a:rPr>
              <a:t>28</a:t>
            </a: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0" i="0" u="none" strike="noStrike" cap="none" dirty="0">
                <a:solidFill>
                  <a:srgbClr val="000000"/>
                </a:solidFill>
                <a:latin typeface="Calibri"/>
                <a:ea typeface="Calibri"/>
                <a:cs typeface="Calibri"/>
                <a:sym typeface="Calibri"/>
              </a:rPr>
              <a:t/>
            </a:r>
            <a:br>
              <a:rPr lang="en-US" sz="2220" b="0" i="0" u="none" strike="noStrike" cap="none" dirty="0">
                <a:solidFill>
                  <a:srgbClr val="000000"/>
                </a:solidFill>
                <a:latin typeface="Calibri"/>
                <a:ea typeface="Calibri"/>
                <a:cs typeface="Calibri"/>
                <a:sym typeface="Calibri"/>
              </a:rPr>
            </a:br>
            <a:r>
              <a:rPr lang="en-US" sz="2220" b="0" dirty="0">
                <a:solidFill>
                  <a:srgbClr val="000000"/>
                </a:solidFill>
                <a:latin typeface="Verdana"/>
                <a:ea typeface="Verdana"/>
                <a:cs typeface="Verdana"/>
                <a:sym typeface="Verdana"/>
              </a:rPr>
              <a:t>Discourse Integration</a:t>
            </a:r>
            <a:endParaRPr sz="2220" dirty="0"/>
          </a:p>
        </p:txBody>
      </p:sp>
      <p:sp>
        <p:nvSpPr>
          <p:cNvPr id="52" name="Google Shape;52;gbc656ae316_0_24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53" name="Google Shape;53;gbc656ae316_0_24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33D1DFC0-3AF0-48FD-ABEB-BE3EBC4E320C}"/>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 discourse model contains representations of the entities that have been referred to in the discourse and the relationships in which they participate. </a:t>
            </a:r>
          </a:p>
          <a:p>
            <a:pPr marL="457200" lvl="0" indent="-381000" algn="l" rtl="0">
              <a:spcBef>
                <a:spcPts val="0"/>
              </a:spcBef>
              <a:spcAft>
                <a:spcPts val="0"/>
              </a:spcAft>
              <a:buSzPts val="2400"/>
              <a:buChar char="●"/>
            </a:pPr>
            <a:r>
              <a:rPr lang="en-US" dirty="0"/>
              <a:t>There are 2 fundamental operations to  discourse model. </a:t>
            </a:r>
          </a:p>
          <a:p>
            <a:pPr marL="457200" lvl="0" indent="-381000" algn="l" rtl="0">
              <a:spcBef>
                <a:spcPts val="0"/>
              </a:spcBef>
              <a:spcAft>
                <a:spcPts val="0"/>
              </a:spcAft>
              <a:buSzPts val="2400"/>
              <a:buChar char="●"/>
            </a:pPr>
            <a:r>
              <a:rPr lang="en-US" dirty="0"/>
              <a:t>When a referent is first mentioned in a discourse, we say that a representation for it is </a:t>
            </a:r>
            <a:r>
              <a:rPr lang="en-US" b="1" dirty="0"/>
              <a:t>evoked </a:t>
            </a:r>
            <a:r>
              <a:rPr lang="en-US" dirty="0"/>
              <a:t>into the model. </a:t>
            </a:r>
          </a:p>
          <a:p>
            <a:pPr marL="457200" lvl="0" indent="-381000" algn="l" rtl="0">
              <a:spcBef>
                <a:spcPts val="0"/>
              </a:spcBef>
              <a:spcAft>
                <a:spcPts val="0"/>
              </a:spcAft>
              <a:buSzPts val="2400"/>
              <a:buChar char="●"/>
            </a:pPr>
            <a:r>
              <a:rPr lang="en-US" dirty="0"/>
              <a:t>Upon subsequent mention, this representation is </a:t>
            </a:r>
            <a:r>
              <a:rPr lang="en-US" b="1" dirty="0"/>
              <a:t>accessed</a:t>
            </a:r>
            <a:r>
              <a:rPr lang="en-US" dirty="0"/>
              <a:t> from the model.</a:t>
            </a:r>
          </a:p>
          <a:p>
            <a:endParaRPr lang="en-IN" dirty="0"/>
          </a:p>
        </p:txBody>
      </p:sp>
      <p:sp>
        <p:nvSpPr>
          <p:cNvPr id="3" name="Title 2">
            <a:extLst>
              <a:ext uri="{FF2B5EF4-FFF2-40B4-BE49-F238E27FC236}">
                <a16:creationId xmlns="" xmlns:a16="http://schemas.microsoft.com/office/drawing/2014/main" id="{9A9D2485-39BB-406F-9336-A8C0CCF678A9}"/>
              </a:ext>
            </a:extLst>
          </p:cNvPr>
          <p:cNvSpPr>
            <a:spLocks noGrp="1"/>
          </p:cNvSpPr>
          <p:nvPr>
            <p:ph type="title"/>
          </p:nvPr>
        </p:nvSpPr>
        <p:spPr/>
        <p:txBody>
          <a:bodyPr/>
          <a:lstStyle/>
          <a:p>
            <a:r>
              <a:rPr lang="en" dirty="0"/>
              <a:t>Discourse Model</a:t>
            </a:r>
            <a:endParaRPr lang="en-IN" dirty="0"/>
          </a:p>
        </p:txBody>
      </p:sp>
    </p:spTree>
    <p:extLst>
      <p:ext uri="{BB962C8B-B14F-4D97-AF65-F5344CB8AC3E}">
        <p14:creationId xmlns:p14="http://schemas.microsoft.com/office/powerpoint/2010/main" val="2656437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F8C509A5-0A75-4ADA-B6B9-B43A9950A2F1}"/>
              </a:ext>
            </a:extLst>
          </p:cNvPr>
          <p:cNvSpPr>
            <a:spLocks noGrp="1"/>
          </p:cNvSpPr>
          <p:nvPr>
            <p:ph type="body" idx="1"/>
          </p:nvPr>
        </p:nvSpPr>
        <p:spPr>
          <a:xfrm>
            <a:off x="4572000" y="1825625"/>
            <a:ext cx="3943350" cy="4351200"/>
          </a:xfrm>
        </p:spPr>
        <p:txBody>
          <a:bodyPr/>
          <a:lstStyle/>
          <a:p>
            <a:r>
              <a:rPr lang="en-US" sz="2800" b="1" dirty="0">
                <a:solidFill>
                  <a:schemeClr val="dk1"/>
                </a:solidFill>
              </a:rPr>
              <a:t>Example:</a:t>
            </a:r>
          </a:p>
          <a:p>
            <a:pPr marL="50800" indent="0">
              <a:buNone/>
            </a:pPr>
            <a:r>
              <a:rPr lang="en-US" sz="2800" dirty="0">
                <a:solidFill>
                  <a:schemeClr val="dk1"/>
                </a:solidFill>
              </a:rPr>
              <a:t> </a:t>
            </a:r>
            <a:r>
              <a:rPr lang="en-US" sz="2800" i="1" dirty="0">
                <a:solidFill>
                  <a:schemeClr val="dk1"/>
                </a:solidFill>
              </a:rPr>
              <a:t>John went to Bill’s car dealership to check out an Acura Integra. He looked at it for about an hour.</a:t>
            </a:r>
          </a:p>
          <a:p>
            <a:endParaRPr lang="en-IN" dirty="0"/>
          </a:p>
        </p:txBody>
      </p:sp>
      <p:sp>
        <p:nvSpPr>
          <p:cNvPr id="3" name="Title 2">
            <a:extLst>
              <a:ext uri="{FF2B5EF4-FFF2-40B4-BE49-F238E27FC236}">
                <a16:creationId xmlns="" xmlns:a16="http://schemas.microsoft.com/office/drawing/2014/main" id="{2A5EC683-1D6D-4EDC-93D4-130D61754A1A}"/>
              </a:ext>
            </a:extLst>
          </p:cNvPr>
          <p:cNvSpPr>
            <a:spLocks noGrp="1"/>
          </p:cNvSpPr>
          <p:nvPr>
            <p:ph type="title"/>
          </p:nvPr>
        </p:nvSpPr>
        <p:spPr/>
        <p:txBody>
          <a:bodyPr/>
          <a:lstStyle/>
          <a:p>
            <a:r>
              <a:rPr lang="en" dirty="0"/>
              <a:t>Discourse Model</a:t>
            </a:r>
            <a:endParaRPr lang="en-IN" dirty="0"/>
          </a:p>
        </p:txBody>
      </p:sp>
      <p:pic>
        <p:nvPicPr>
          <p:cNvPr id="4" name="Google Shape;139;p27">
            <a:extLst>
              <a:ext uri="{FF2B5EF4-FFF2-40B4-BE49-F238E27FC236}">
                <a16:creationId xmlns="" xmlns:a16="http://schemas.microsoft.com/office/drawing/2014/main" id="{47196B27-01F4-464A-89E4-D0DBC26D33AD}"/>
              </a:ext>
            </a:extLst>
          </p:cNvPr>
          <p:cNvPicPr preferRelativeResize="0"/>
          <p:nvPr/>
        </p:nvPicPr>
        <p:blipFill>
          <a:blip r:embed="rId2">
            <a:alphaModFix/>
          </a:blip>
          <a:stretch>
            <a:fillRect/>
          </a:stretch>
        </p:blipFill>
        <p:spPr>
          <a:xfrm>
            <a:off x="184448" y="2123060"/>
            <a:ext cx="4174900" cy="3400825"/>
          </a:xfrm>
          <a:prstGeom prst="rect">
            <a:avLst/>
          </a:prstGeom>
          <a:noFill/>
          <a:ln>
            <a:noFill/>
          </a:ln>
        </p:spPr>
      </p:pic>
    </p:spTree>
    <p:extLst>
      <p:ext uri="{BB962C8B-B14F-4D97-AF65-F5344CB8AC3E}">
        <p14:creationId xmlns:p14="http://schemas.microsoft.com/office/powerpoint/2010/main" val="787884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024B6619-A80B-4154-AD80-80FB49AC9BD5}"/>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There are several referential phenomena in natural languages. </a:t>
            </a:r>
          </a:p>
          <a:p>
            <a:pPr marL="457200" lvl="0" indent="-381000" algn="l" rtl="0">
              <a:spcBef>
                <a:spcPts val="0"/>
              </a:spcBef>
              <a:spcAft>
                <a:spcPts val="0"/>
              </a:spcAft>
              <a:buSzPts val="2400"/>
              <a:buChar char="●"/>
            </a:pPr>
            <a:r>
              <a:rPr lang="en-US" dirty="0"/>
              <a:t>Five among them explored here are: </a:t>
            </a:r>
          </a:p>
          <a:p>
            <a:pPr marL="914400" lvl="1" indent="-355600" algn="l" rtl="0">
              <a:spcBef>
                <a:spcPts val="0"/>
              </a:spcBef>
              <a:spcAft>
                <a:spcPts val="0"/>
              </a:spcAft>
              <a:buSzPts val="2000"/>
              <a:buChar char="○"/>
            </a:pPr>
            <a:r>
              <a:rPr lang="en-US" dirty="0"/>
              <a:t>Indefinite noun phrases, definite noun phrases, pronouns, demonstratives and one-anaphora.</a:t>
            </a:r>
          </a:p>
          <a:p>
            <a:pPr marL="457200" lvl="0" indent="-381000" algn="l" rtl="0">
              <a:spcBef>
                <a:spcPts val="0"/>
              </a:spcBef>
              <a:spcAft>
                <a:spcPts val="0"/>
              </a:spcAft>
              <a:buSzPts val="2400"/>
              <a:buChar char="●"/>
            </a:pPr>
            <a:r>
              <a:rPr lang="en-US" dirty="0"/>
              <a:t>Three types of referents complicate the reference resolution problem: </a:t>
            </a:r>
          </a:p>
          <a:p>
            <a:pPr marL="914400" lvl="1" indent="-355600" algn="l" rtl="0">
              <a:spcBef>
                <a:spcPts val="0"/>
              </a:spcBef>
              <a:spcAft>
                <a:spcPts val="0"/>
              </a:spcAft>
              <a:buSzPts val="2000"/>
              <a:buChar char="○"/>
            </a:pPr>
            <a:r>
              <a:rPr lang="en-US" dirty="0" err="1"/>
              <a:t>Inferrables</a:t>
            </a:r>
            <a:r>
              <a:rPr lang="en-US" dirty="0"/>
              <a:t>, discontinuous sets, and generics.</a:t>
            </a:r>
          </a:p>
        </p:txBody>
      </p:sp>
      <p:sp>
        <p:nvSpPr>
          <p:cNvPr id="3" name="Title 2">
            <a:extLst>
              <a:ext uri="{FF2B5EF4-FFF2-40B4-BE49-F238E27FC236}">
                <a16:creationId xmlns="" xmlns:a16="http://schemas.microsoft.com/office/drawing/2014/main" id="{0F8BB86E-C777-479F-A3F5-24AAFEB7529B}"/>
              </a:ext>
            </a:extLst>
          </p:cNvPr>
          <p:cNvSpPr>
            <a:spLocks noGrp="1"/>
          </p:cNvSpPr>
          <p:nvPr>
            <p:ph type="title"/>
          </p:nvPr>
        </p:nvSpPr>
        <p:spPr/>
        <p:txBody>
          <a:bodyPr/>
          <a:lstStyle/>
          <a:p>
            <a:r>
              <a:rPr lang="en" dirty="0"/>
              <a:t>Reference Phenomena</a:t>
            </a:r>
            <a:endParaRPr lang="en-IN" dirty="0"/>
          </a:p>
        </p:txBody>
      </p:sp>
    </p:spTree>
    <p:extLst>
      <p:ext uri="{BB962C8B-B14F-4D97-AF65-F5344CB8AC3E}">
        <p14:creationId xmlns:p14="http://schemas.microsoft.com/office/powerpoint/2010/main" val="3992559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F9A94BB9-3155-49EB-8F32-3CC13AB215D6}"/>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Indefinite reference introduces entities that are new to the hearer into the discourse context. </a:t>
            </a:r>
          </a:p>
          <a:p>
            <a:pPr marL="457200" lvl="0" indent="-381000" algn="l" rtl="0">
              <a:spcBef>
                <a:spcPts val="0"/>
              </a:spcBef>
              <a:spcAft>
                <a:spcPts val="0"/>
              </a:spcAft>
              <a:buSzPts val="2400"/>
              <a:buChar char="●"/>
            </a:pPr>
            <a:r>
              <a:rPr lang="en-US" dirty="0"/>
              <a:t>Common form of indefinite reference is marked with the determiner a (or an),by a quantifier (some) or even determiner this.</a:t>
            </a:r>
          </a:p>
          <a:p>
            <a:pPr marL="914400" lvl="1" indent="-355600" algn="l" rtl="0">
              <a:spcBef>
                <a:spcPts val="0"/>
              </a:spcBef>
              <a:spcAft>
                <a:spcPts val="0"/>
              </a:spcAft>
              <a:buClr>
                <a:srgbClr val="0000FF"/>
              </a:buClr>
              <a:buSzPts val="2000"/>
              <a:buChar char="○"/>
            </a:pPr>
            <a:r>
              <a:rPr lang="en-US" dirty="0">
                <a:solidFill>
                  <a:srgbClr val="0000FF"/>
                </a:solidFill>
              </a:rPr>
              <a:t>I saw a Mercedes Benz  today.</a:t>
            </a:r>
          </a:p>
          <a:p>
            <a:pPr marL="914400" lvl="1" indent="-355600" algn="l" rtl="0">
              <a:spcBef>
                <a:spcPts val="0"/>
              </a:spcBef>
              <a:spcAft>
                <a:spcPts val="0"/>
              </a:spcAft>
              <a:buClr>
                <a:srgbClr val="0000FF"/>
              </a:buClr>
              <a:buSzPts val="2000"/>
              <a:buChar char="○"/>
            </a:pPr>
            <a:r>
              <a:rPr lang="en-US" dirty="0">
                <a:solidFill>
                  <a:srgbClr val="0000FF"/>
                </a:solidFill>
              </a:rPr>
              <a:t>Some Mercedes Benz were being unloaded at the local dealership today.</a:t>
            </a:r>
          </a:p>
          <a:p>
            <a:pPr marL="914400" lvl="1" indent="-355600" algn="l" rtl="0">
              <a:spcBef>
                <a:spcPts val="0"/>
              </a:spcBef>
              <a:spcAft>
                <a:spcPts val="0"/>
              </a:spcAft>
              <a:buClr>
                <a:srgbClr val="0000FF"/>
              </a:buClr>
              <a:buSzPts val="2000"/>
              <a:buChar char="○"/>
            </a:pPr>
            <a:r>
              <a:rPr lang="en-US" dirty="0">
                <a:solidFill>
                  <a:srgbClr val="0000FF"/>
                </a:solidFill>
              </a:rPr>
              <a:t>I saw this awesome Mercedes Benz today.</a:t>
            </a:r>
          </a:p>
          <a:p>
            <a:endParaRPr lang="en-IN" dirty="0"/>
          </a:p>
        </p:txBody>
      </p:sp>
      <p:sp>
        <p:nvSpPr>
          <p:cNvPr id="3" name="Title 2">
            <a:extLst>
              <a:ext uri="{FF2B5EF4-FFF2-40B4-BE49-F238E27FC236}">
                <a16:creationId xmlns="" xmlns:a16="http://schemas.microsoft.com/office/drawing/2014/main" id="{1AEE824F-559B-4368-AB68-4A8E90023F3E}"/>
              </a:ext>
            </a:extLst>
          </p:cNvPr>
          <p:cNvSpPr>
            <a:spLocks noGrp="1"/>
          </p:cNvSpPr>
          <p:nvPr>
            <p:ph type="title"/>
          </p:nvPr>
        </p:nvSpPr>
        <p:spPr/>
        <p:txBody>
          <a:bodyPr/>
          <a:lstStyle/>
          <a:p>
            <a:r>
              <a:rPr lang="en" dirty="0"/>
              <a:t>Indefinite Noun Phrases </a:t>
            </a:r>
            <a:endParaRPr lang="en-IN" dirty="0"/>
          </a:p>
        </p:txBody>
      </p:sp>
    </p:spTree>
    <p:extLst>
      <p:ext uri="{BB962C8B-B14F-4D97-AF65-F5344CB8AC3E}">
        <p14:creationId xmlns:p14="http://schemas.microsoft.com/office/powerpoint/2010/main" val="1934518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E1386C7-7974-4FDA-B1AE-3B35F9E8C265}"/>
              </a:ext>
            </a:extLst>
          </p:cNvPr>
          <p:cNvSpPr>
            <a:spLocks noGrp="1"/>
          </p:cNvSpPr>
          <p:nvPr>
            <p:ph type="body" idx="1"/>
          </p:nvPr>
        </p:nvSpPr>
        <p:spPr>
          <a:xfrm>
            <a:off x="628650" y="1825625"/>
            <a:ext cx="7886700" cy="1236552"/>
          </a:xfrm>
        </p:spPr>
        <p:txBody>
          <a:bodyPr/>
          <a:lstStyle/>
          <a:p>
            <a:r>
              <a:rPr lang="en-US" dirty="0"/>
              <a:t>Such noun phrases evoke a representation for a new entity.</a:t>
            </a:r>
          </a:p>
          <a:p>
            <a:endParaRPr lang="en-IN" dirty="0"/>
          </a:p>
        </p:txBody>
      </p:sp>
      <p:sp>
        <p:nvSpPr>
          <p:cNvPr id="3" name="Title 2">
            <a:extLst>
              <a:ext uri="{FF2B5EF4-FFF2-40B4-BE49-F238E27FC236}">
                <a16:creationId xmlns="" xmlns:a16="http://schemas.microsoft.com/office/drawing/2014/main" id="{51C26488-DB24-488F-BF49-88F940D6A67B}"/>
              </a:ext>
            </a:extLst>
          </p:cNvPr>
          <p:cNvSpPr>
            <a:spLocks noGrp="1"/>
          </p:cNvSpPr>
          <p:nvPr>
            <p:ph type="title"/>
          </p:nvPr>
        </p:nvSpPr>
        <p:spPr/>
        <p:txBody>
          <a:bodyPr/>
          <a:lstStyle/>
          <a:p>
            <a:r>
              <a:rPr lang="en" dirty="0"/>
              <a:t>Indefinite Noun Phrases</a:t>
            </a:r>
            <a:endParaRPr lang="en-IN" dirty="0"/>
          </a:p>
        </p:txBody>
      </p:sp>
      <p:pic>
        <p:nvPicPr>
          <p:cNvPr id="4" name="Google Shape;171;p32">
            <a:extLst>
              <a:ext uri="{FF2B5EF4-FFF2-40B4-BE49-F238E27FC236}">
                <a16:creationId xmlns="" xmlns:a16="http://schemas.microsoft.com/office/drawing/2014/main" id="{18CB0296-7D2B-4920-9287-2C87918509BB}"/>
              </a:ext>
            </a:extLst>
          </p:cNvPr>
          <p:cNvPicPr preferRelativeResize="0"/>
          <p:nvPr/>
        </p:nvPicPr>
        <p:blipFill>
          <a:blip r:embed="rId2">
            <a:alphaModFix/>
          </a:blip>
          <a:stretch>
            <a:fillRect/>
          </a:stretch>
        </p:blipFill>
        <p:spPr>
          <a:xfrm>
            <a:off x="2318508" y="2927036"/>
            <a:ext cx="3517700" cy="2867175"/>
          </a:xfrm>
          <a:prstGeom prst="rect">
            <a:avLst/>
          </a:prstGeom>
          <a:noFill/>
          <a:ln>
            <a:noFill/>
          </a:ln>
        </p:spPr>
      </p:pic>
    </p:spTree>
    <p:extLst>
      <p:ext uri="{BB962C8B-B14F-4D97-AF65-F5344CB8AC3E}">
        <p14:creationId xmlns:p14="http://schemas.microsoft.com/office/powerpoint/2010/main" val="1422616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09F94C7-2706-4348-AC8A-192112008406}"/>
              </a:ext>
            </a:extLst>
          </p:cNvPr>
          <p:cNvSpPr>
            <a:spLocks noGrp="1"/>
          </p:cNvSpPr>
          <p:nvPr>
            <p:ph type="body" idx="1"/>
          </p:nvPr>
        </p:nvSpPr>
        <p:spPr/>
        <p:txBody>
          <a:bodyPr/>
          <a:lstStyle/>
          <a:p>
            <a:pPr marL="457200" lvl="0" indent="-381000" algn="l" rtl="0">
              <a:spcBef>
                <a:spcPts val="0"/>
              </a:spcBef>
              <a:spcAft>
                <a:spcPts val="0"/>
              </a:spcAft>
              <a:buSzPts val="2400"/>
              <a:buChar char="●"/>
            </a:pPr>
            <a:r>
              <a:rPr lang="en-US" dirty="0"/>
              <a:t>Deﬁnite reference is used to refer to an entity that is </a:t>
            </a:r>
          </a:p>
          <a:p>
            <a:pPr marL="914400" lvl="1" indent="-355600" algn="l" rtl="0">
              <a:spcBef>
                <a:spcPts val="0"/>
              </a:spcBef>
              <a:spcAft>
                <a:spcPts val="0"/>
              </a:spcAft>
              <a:buSzPts val="2000"/>
              <a:buChar char="○"/>
            </a:pPr>
            <a:r>
              <a:rPr lang="en-US" dirty="0"/>
              <a:t>identiﬁable to the hearer</a:t>
            </a:r>
          </a:p>
          <a:p>
            <a:pPr marL="914400" lvl="1" indent="-355600" algn="l" rtl="0">
              <a:spcBef>
                <a:spcPts val="0"/>
              </a:spcBef>
              <a:spcAft>
                <a:spcPts val="0"/>
              </a:spcAft>
              <a:buSzPts val="2000"/>
              <a:buChar char="○"/>
            </a:pPr>
            <a:r>
              <a:rPr lang="en-US" dirty="0"/>
              <a:t>it is contained in the hearer’s set of beliefs about the world</a:t>
            </a:r>
          </a:p>
          <a:p>
            <a:pPr marL="914400" lvl="1" indent="-355600" algn="l" rtl="0">
              <a:spcBef>
                <a:spcPts val="0"/>
              </a:spcBef>
              <a:spcAft>
                <a:spcPts val="0"/>
              </a:spcAft>
              <a:buSzPts val="2000"/>
              <a:buChar char="○"/>
            </a:pPr>
            <a:r>
              <a:rPr lang="en-US" dirty="0"/>
              <a:t>the uniqueness of the object is implied by the description itself. </a:t>
            </a:r>
          </a:p>
          <a:p>
            <a:pPr marL="457200" lvl="0" indent="-381000" algn="l" rtl="0">
              <a:spcBef>
                <a:spcPts val="0"/>
              </a:spcBef>
              <a:spcAft>
                <a:spcPts val="0"/>
              </a:spcAft>
              <a:buSzPts val="2400"/>
              <a:buChar char="●"/>
            </a:pPr>
            <a:r>
              <a:rPr lang="en-US" dirty="0"/>
              <a:t>E.g.</a:t>
            </a:r>
          </a:p>
          <a:p>
            <a:pPr marL="914400" lvl="1" indent="-355600" algn="l" rtl="0">
              <a:spcBef>
                <a:spcPts val="0"/>
              </a:spcBef>
              <a:spcAft>
                <a:spcPts val="0"/>
              </a:spcAft>
              <a:buSzPts val="2000"/>
              <a:buChar char="○"/>
            </a:pPr>
            <a:r>
              <a:rPr lang="en-US" dirty="0"/>
              <a:t>I saw an Acura Integra today. </a:t>
            </a:r>
            <a:r>
              <a:rPr lang="en-US" b="1" dirty="0"/>
              <a:t>The Integra </a:t>
            </a:r>
            <a:r>
              <a:rPr lang="en-US" dirty="0"/>
              <a:t>was white and needed to be washed.</a:t>
            </a:r>
          </a:p>
          <a:p>
            <a:pPr marL="914400" lvl="1" indent="-355600" algn="l" rtl="0">
              <a:spcBef>
                <a:spcPts val="0"/>
              </a:spcBef>
              <a:spcAft>
                <a:spcPts val="0"/>
              </a:spcAft>
              <a:buSzPts val="2000"/>
              <a:buChar char="○"/>
            </a:pPr>
            <a:r>
              <a:rPr lang="en-US" b="1" dirty="0"/>
              <a:t>The Indianapolis 500 </a:t>
            </a:r>
            <a:r>
              <a:rPr lang="en-US" dirty="0"/>
              <a:t>is the most popular one in US.</a:t>
            </a:r>
          </a:p>
          <a:p>
            <a:pPr marL="914400" lvl="1" indent="-355600" algn="l" rtl="0">
              <a:spcBef>
                <a:spcPts val="0"/>
              </a:spcBef>
              <a:spcAft>
                <a:spcPts val="0"/>
              </a:spcAft>
              <a:buSzPts val="2000"/>
              <a:buChar char="○"/>
            </a:pPr>
            <a:r>
              <a:rPr lang="en-US" dirty="0"/>
              <a:t>The fastest car in </a:t>
            </a:r>
            <a:r>
              <a:rPr lang="en-US" b="1" dirty="0"/>
              <a:t>the Indianapolis 500 </a:t>
            </a:r>
            <a:r>
              <a:rPr lang="en-US" dirty="0"/>
              <a:t>was an Integra.</a:t>
            </a:r>
          </a:p>
          <a:p>
            <a:endParaRPr lang="en-IN" dirty="0"/>
          </a:p>
        </p:txBody>
      </p:sp>
      <p:sp>
        <p:nvSpPr>
          <p:cNvPr id="3" name="Title 2">
            <a:extLst>
              <a:ext uri="{FF2B5EF4-FFF2-40B4-BE49-F238E27FC236}">
                <a16:creationId xmlns="" xmlns:a16="http://schemas.microsoft.com/office/drawing/2014/main" id="{BFDCC942-FB48-4833-9F85-71C90C6EA893}"/>
              </a:ext>
            </a:extLst>
          </p:cNvPr>
          <p:cNvSpPr>
            <a:spLocks noGrp="1"/>
          </p:cNvSpPr>
          <p:nvPr>
            <p:ph type="title"/>
          </p:nvPr>
        </p:nvSpPr>
        <p:spPr/>
        <p:txBody>
          <a:bodyPr/>
          <a:lstStyle/>
          <a:p>
            <a:r>
              <a:rPr lang="en" dirty="0"/>
              <a:t>Definite Noun Phrases</a:t>
            </a:r>
            <a:endParaRPr lang="en-IN" dirty="0"/>
          </a:p>
        </p:txBody>
      </p:sp>
    </p:spTree>
    <p:extLst>
      <p:ext uri="{BB962C8B-B14F-4D97-AF65-F5344CB8AC3E}">
        <p14:creationId xmlns:p14="http://schemas.microsoft.com/office/powerpoint/2010/main" val="3775492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A1BA3AD-1EA0-4B84-AA39-DB604BB7FF9D}"/>
              </a:ext>
            </a:extLst>
          </p:cNvPr>
          <p:cNvSpPr>
            <a:spLocks noGrp="1"/>
          </p:cNvSpPr>
          <p:nvPr>
            <p:ph type="body" idx="1"/>
          </p:nvPr>
        </p:nvSpPr>
        <p:spPr>
          <a:xfrm>
            <a:off x="255181" y="1825625"/>
            <a:ext cx="8548577" cy="1140859"/>
          </a:xfrm>
        </p:spPr>
        <p:txBody>
          <a:bodyPr/>
          <a:lstStyle/>
          <a:p>
            <a:r>
              <a:rPr lang="en-US" dirty="0"/>
              <a:t>A Definite Noun Phrase also evokes a representation of the referent into the discourse model.</a:t>
            </a:r>
          </a:p>
          <a:p>
            <a:endParaRPr lang="en-IN" dirty="0"/>
          </a:p>
        </p:txBody>
      </p:sp>
      <p:sp>
        <p:nvSpPr>
          <p:cNvPr id="3" name="Title 2">
            <a:extLst>
              <a:ext uri="{FF2B5EF4-FFF2-40B4-BE49-F238E27FC236}">
                <a16:creationId xmlns="" xmlns:a16="http://schemas.microsoft.com/office/drawing/2014/main" id="{F5144F2D-6477-4117-8032-8BD5A1DB783C}"/>
              </a:ext>
            </a:extLst>
          </p:cNvPr>
          <p:cNvSpPr>
            <a:spLocks noGrp="1"/>
          </p:cNvSpPr>
          <p:nvPr>
            <p:ph type="title"/>
          </p:nvPr>
        </p:nvSpPr>
        <p:spPr/>
        <p:txBody>
          <a:bodyPr/>
          <a:lstStyle/>
          <a:p>
            <a:r>
              <a:rPr lang="en" dirty="0"/>
              <a:t>Definite Noun Phrases</a:t>
            </a:r>
            <a:endParaRPr lang="en-IN" dirty="0"/>
          </a:p>
        </p:txBody>
      </p:sp>
      <p:pic>
        <p:nvPicPr>
          <p:cNvPr id="4" name="Google Shape;184;p34">
            <a:extLst>
              <a:ext uri="{FF2B5EF4-FFF2-40B4-BE49-F238E27FC236}">
                <a16:creationId xmlns="" xmlns:a16="http://schemas.microsoft.com/office/drawing/2014/main" id="{97A479A7-732C-4F79-8A36-847ED486CE42}"/>
              </a:ext>
            </a:extLst>
          </p:cNvPr>
          <p:cNvPicPr preferRelativeResize="0"/>
          <p:nvPr/>
        </p:nvPicPr>
        <p:blipFill>
          <a:blip r:embed="rId2">
            <a:alphaModFix/>
          </a:blip>
          <a:stretch>
            <a:fillRect/>
          </a:stretch>
        </p:blipFill>
        <p:spPr>
          <a:xfrm>
            <a:off x="2443144" y="3101284"/>
            <a:ext cx="4172650" cy="3051544"/>
          </a:xfrm>
          <a:prstGeom prst="rect">
            <a:avLst/>
          </a:prstGeom>
          <a:noFill/>
          <a:ln>
            <a:noFill/>
          </a:ln>
        </p:spPr>
      </p:pic>
    </p:spTree>
    <p:extLst>
      <p:ext uri="{BB962C8B-B14F-4D97-AF65-F5344CB8AC3E}">
        <p14:creationId xmlns:p14="http://schemas.microsoft.com/office/powerpoint/2010/main" val="3859827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10764</TotalTime>
  <Words>838</Words>
  <Application>Microsoft Office PowerPoint</Application>
  <PresentationFormat>On-screen Show (4:3)</PresentationFormat>
  <Paragraphs>87</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Natural Language Processing DLO 8012</vt:lpstr>
      <vt:lpstr>Module V</vt:lpstr>
      <vt:lpstr>Discourse Model</vt:lpstr>
      <vt:lpstr>Discourse Model</vt:lpstr>
      <vt:lpstr>Reference Phenomena</vt:lpstr>
      <vt:lpstr>Indefinite Noun Phrases </vt:lpstr>
      <vt:lpstr>Indefinite Noun Phrases</vt:lpstr>
      <vt:lpstr>Definite Noun Phrases</vt:lpstr>
      <vt:lpstr>Definite Noun Phrases</vt:lpstr>
      <vt:lpstr>Pronouns</vt:lpstr>
      <vt:lpstr>Example</vt:lpstr>
      <vt:lpstr>Pronouns as Cataphora</vt:lpstr>
      <vt:lpstr>Demonstratives</vt:lpstr>
      <vt:lpstr>Demonstratives</vt:lpstr>
      <vt:lpstr>One Anaphora </vt:lpstr>
      <vt:lpstr>One Anaphora </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DLO 8012</dc:title>
  <dc:creator>vincy joseph</dc:creator>
  <cp:lastModifiedBy>Windows User</cp:lastModifiedBy>
  <cp:revision>273</cp:revision>
  <dcterms:created xsi:type="dcterms:W3CDTF">2006-08-16T00:00:00Z</dcterms:created>
  <dcterms:modified xsi:type="dcterms:W3CDTF">2022-03-15T05:17:04Z</dcterms:modified>
</cp:coreProperties>
</file>