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0"/>
  </p:notesMasterIdLst>
  <p:sldIdLst>
    <p:sldId id="256" r:id="rId2"/>
    <p:sldId id="257" r:id="rId3"/>
    <p:sldId id="741" r:id="rId4"/>
    <p:sldId id="742" r:id="rId5"/>
    <p:sldId id="745" r:id="rId6"/>
    <p:sldId id="746" r:id="rId7"/>
    <p:sldId id="747" r:id="rId8"/>
    <p:sldId id="748" r:id="rId9"/>
    <p:sldId id="749" r:id="rId10"/>
    <p:sldId id="750" r:id="rId11"/>
    <p:sldId id="751" r:id="rId12"/>
    <p:sldId id="752" r:id="rId13"/>
    <p:sldId id="753" r:id="rId14"/>
    <p:sldId id="754" r:id="rId15"/>
    <p:sldId id="755" r:id="rId16"/>
    <p:sldId id="756" r:id="rId17"/>
    <p:sldId id="828" r:id="rId18"/>
    <p:sldId id="757" r:id="rId19"/>
    <p:sldId id="758" r:id="rId20"/>
    <p:sldId id="759" r:id="rId21"/>
    <p:sldId id="760" r:id="rId22"/>
    <p:sldId id="761" r:id="rId23"/>
    <p:sldId id="827" r:id="rId24"/>
    <p:sldId id="762" r:id="rId25"/>
    <p:sldId id="763" r:id="rId26"/>
    <p:sldId id="764" r:id="rId27"/>
    <p:sldId id="765" r:id="rId28"/>
    <p:sldId id="766" r:id="rId29"/>
    <p:sldId id="767" r:id="rId30"/>
    <p:sldId id="768" r:id="rId31"/>
    <p:sldId id="769" r:id="rId32"/>
    <p:sldId id="770" r:id="rId33"/>
    <p:sldId id="771" r:id="rId34"/>
    <p:sldId id="772" r:id="rId35"/>
    <p:sldId id="773" r:id="rId36"/>
    <p:sldId id="774" r:id="rId37"/>
    <p:sldId id="775" r:id="rId38"/>
    <p:sldId id="776" r:id="rId39"/>
    <p:sldId id="777" r:id="rId40"/>
    <p:sldId id="778" r:id="rId41"/>
    <p:sldId id="779" r:id="rId42"/>
    <p:sldId id="780" r:id="rId43"/>
    <p:sldId id="781" r:id="rId44"/>
    <p:sldId id="782" r:id="rId45"/>
    <p:sldId id="783" r:id="rId46"/>
    <p:sldId id="784" r:id="rId47"/>
    <p:sldId id="785" r:id="rId48"/>
    <p:sldId id="786" r:id="rId49"/>
    <p:sldId id="787" r:id="rId50"/>
    <p:sldId id="788" r:id="rId51"/>
    <p:sldId id="789" r:id="rId52"/>
    <p:sldId id="790" r:id="rId53"/>
    <p:sldId id="791" r:id="rId54"/>
    <p:sldId id="792" r:id="rId55"/>
    <p:sldId id="793" r:id="rId56"/>
    <p:sldId id="794" r:id="rId57"/>
    <p:sldId id="795" r:id="rId58"/>
    <p:sldId id="796" r:id="rId59"/>
    <p:sldId id="797" r:id="rId60"/>
    <p:sldId id="798" r:id="rId61"/>
    <p:sldId id="799" r:id="rId62"/>
    <p:sldId id="800" r:id="rId63"/>
    <p:sldId id="801" r:id="rId64"/>
    <p:sldId id="802"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 id="822" r:id="rId85"/>
    <p:sldId id="823" r:id="rId86"/>
    <p:sldId id="824" r:id="rId87"/>
    <p:sldId id="825" r:id="rId88"/>
    <p:sldId id="826" r:id="rId8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4" roundtripDataSignature="AMtx7mjMs7gq5d18Vm61akDgzlqOsrp4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88" autoAdjust="0"/>
  </p:normalViewPr>
  <p:slideViewPr>
    <p:cSldViewPr snapToGrid="0">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21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216"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214"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21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2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6188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 name="Google Shape;38;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37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41" name="Google Shape;41;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42" name="Google Shape;42;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3" name="Google Shape;43;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03-03-2021</a:t>
            </a:r>
            <a:endParaRPr dirty="0"/>
          </a:p>
        </p:txBody>
      </p:sp>
      <p:sp>
        <p:nvSpPr>
          <p:cNvPr id="44" name="Google Shape;44;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5" name="Google Shape;45;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D5C15B3-8904-4FB4-8D5C-F804AF4AA9FC}"/>
              </a:ext>
            </a:extLst>
          </p:cNvPr>
          <p:cNvSpPr>
            <a:spLocks noGrp="1"/>
          </p:cNvSpPr>
          <p:nvPr>
            <p:ph type="body" idx="1"/>
          </p:nvPr>
        </p:nvSpPr>
        <p:spPr/>
        <p:txBody>
          <a:bodyPr/>
          <a:lstStyle/>
          <a:p>
            <a:pPr marL="457200" lvl="0" indent="-381000" algn="l" rtl="0">
              <a:spcBef>
                <a:spcPts val="0"/>
              </a:spcBef>
              <a:spcAft>
                <a:spcPts val="0"/>
              </a:spcAft>
              <a:buClr>
                <a:schemeClr val="dk1"/>
              </a:buClr>
              <a:buSzPts val="2400"/>
              <a:buChar char="●"/>
            </a:pPr>
            <a:r>
              <a:rPr lang="en-US" dirty="0">
                <a:solidFill>
                  <a:schemeClr val="dk1"/>
                </a:solidFill>
              </a:rPr>
              <a:t>Pronominalization is a</a:t>
            </a:r>
            <a:r>
              <a:rPr lang="en-US" dirty="0"/>
              <a:t>nother form of deﬁnite reference</a:t>
            </a:r>
          </a:p>
          <a:p>
            <a:pPr marL="457200" lvl="0" indent="-381000" algn="l" rtl="0">
              <a:spcBef>
                <a:spcPts val="0"/>
              </a:spcBef>
              <a:spcAft>
                <a:spcPts val="0"/>
              </a:spcAft>
              <a:buClr>
                <a:srgbClr val="0000FF"/>
              </a:buClr>
              <a:buSzPts val="2400"/>
              <a:buChar char="●"/>
            </a:pPr>
            <a:r>
              <a:rPr lang="en-US" dirty="0">
                <a:solidFill>
                  <a:srgbClr val="0000FF"/>
                </a:solidFill>
              </a:rPr>
              <a:t>E.g. I saw an Acura Integra today. </a:t>
            </a:r>
            <a:r>
              <a:rPr lang="en-US" dirty="0">
                <a:solidFill>
                  <a:srgbClr val="FF0000"/>
                </a:solidFill>
              </a:rPr>
              <a:t>It</a:t>
            </a:r>
            <a:r>
              <a:rPr lang="en-US" dirty="0">
                <a:solidFill>
                  <a:srgbClr val="0000FF"/>
                </a:solidFill>
              </a:rPr>
              <a:t> was white and needed to be washed.</a:t>
            </a:r>
          </a:p>
          <a:p>
            <a:pPr marL="457200" lvl="0" indent="-381000" algn="l" rtl="0">
              <a:spcBef>
                <a:spcPts val="0"/>
              </a:spcBef>
              <a:spcAft>
                <a:spcPts val="0"/>
              </a:spcAft>
              <a:buClr>
                <a:schemeClr val="dk1"/>
              </a:buClr>
              <a:buSzPts val="2400"/>
              <a:buChar char="●"/>
            </a:pPr>
            <a:r>
              <a:rPr lang="en-US" dirty="0"/>
              <a:t>The constraints on using pronouns  is that it should refer to entities that were introduced no further than one or two sentences back in the ongoing discourse, whereas deﬁnite noun phrases can often refer further back. </a:t>
            </a:r>
          </a:p>
        </p:txBody>
      </p:sp>
      <p:sp>
        <p:nvSpPr>
          <p:cNvPr id="3" name="Title 2">
            <a:extLst>
              <a:ext uri="{FF2B5EF4-FFF2-40B4-BE49-F238E27FC236}">
                <a16:creationId xmlns:a16="http://schemas.microsoft.com/office/drawing/2014/main" xmlns="" id="{2F757825-5D93-425B-B9FC-45E06A089934}"/>
              </a:ext>
            </a:extLst>
          </p:cNvPr>
          <p:cNvSpPr>
            <a:spLocks noGrp="1"/>
          </p:cNvSpPr>
          <p:nvPr>
            <p:ph type="title"/>
          </p:nvPr>
        </p:nvSpPr>
        <p:spPr/>
        <p:txBody>
          <a:bodyPr/>
          <a:lstStyle/>
          <a:p>
            <a:r>
              <a:rPr lang="en" dirty="0"/>
              <a:t>Pronouns</a:t>
            </a:r>
            <a:endParaRPr lang="en-IN" dirty="0"/>
          </a:p>
        </p:txBody>
      </p:sp>
    </p:spTree>
    <p:extLst>
      <p:ext uri="{BB962C8B-B14F-4D97-AF65-F5344CB8AC3E}">
        <p14:creationId xmlns:p14="http://schemas.microsoft.com/office/powerpoint/2010/main" val="394045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8BE9438-8E39-4892-909F-F99F84B8C3DC}"/>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t>a. John went to Bob’s party, and parked next to a </a:t>
            </a:r>
            <a:r>
              <a:rPr lang="en-US" dirty="0" smtClean="0"/>
              <a:t>beautiful Acura </a:t>
            </a:r>
            <a:r>
              <a:rPr lang="en-US" dirty="0"/>
              <a:t>Integra.</a:t>
            </a:r>
          </a:p>
          <a:p>
            <a:pPr marL="0" lvl="0" indent="0" algn="l" rtl="0">
              <a:spcBef>
                <a:spcPts val="0"/>
              </a:spcBef>
              <a:spcAft>
                <a:spcPts val="0"/>
              </a:spcAft>
              <a:buClr>
                <a:schemeClr val="dk1"/>
              </a:buClr>
              <a:buSzPts val="1100"/>
              <a:buFont typeface="Arial"/>
              <a:buNone/>
            </a:pPr>
            <a:r>
              <a:rPr lang="en-US" dirty="0"/>
              <a:t>b. He went inside and talked to Bob for more than an hour.</a:t>
            </a:r>
          </a:p>
          <a:p>
            <a:pPr marL="0" lvl="0" indent="0" algn="l" rtl="0">
              <a:spcBef>
                <a:spcPts val="0"/>
              </a:spcBef>
              <a:spcAft>
                <a:spcPts val="0"/>
              </a:spcAft>
              <a:buClr>
                <a:schemeClr val="dk1"/>
              </a:buClr>
              <a:buSzPts val="1100"/>
              <a:buFont typeface="Arial"/>
              <a:buNone/>
            </a:pPr>
            <a:r>
              <a:rPr lang="en-US" dirty="0"/>
              <a:t>c. Bob told him that he recently got engaged.</a:t>
            </a:r>
          </a:p>
          <a:p>
            <a:pPr marL="0" lvl="0" indent="0" algn="l" rtl="0">
              <a:spcBef>
                <a:spcPts val="0"/>
              </a:spcBef>
              <a:spcAft>
                <a:spcPts val="0"/>
              </a:spcAft>
              <a:buClr>
                <a:schemeClr val="dk1"/>
              </a:buClr>
              <a:buSzPts val="1100"/>
              <a:buFont typeface="Arial"/>
              <a:buNone/>
            </a:pPr>
            <a:r>
              <a:rPr lang="en-US" dirty="0"/>
              <a:t>d.  He also said that he bought it yesterday.</a:t>
            </a:r>
          </a:p>
          <a:p>
            <a:pPr marL="0" lvl="0" indent="0" algn="l" rtl="0">
              <a:spcBef>
                <a:spcPts val="0"/>
              </a:spcBef>
              <a:spcAft>
                <a:spcPts val="0"/>
              </a:spcAft>
              <a:buNone/>
            </a:pPr>
            <a:r>
              <a:rPr lang="en-US" dirty="0"/>
              <a:t>d’. He also said that he bought the Acura yesterday.</a:t>
            </a:r>
          </a:p>
          <a:p>
            <a:pPr marL="457200" lvl="0" indent="-381000" algn="l" rtl="0">
              <a:spcBef>
                <a:spcPts val="0"/>
              </a:spcBef>
              <a:spcAft>
                <a:spcPts val="0"/>
              </a:spcAft>
              <a:buSzPts val="2400"/>
              <a:buChar char="●"/>
            </a:pPr>
            <a:r>
              <a:rPr lang="en-US" dirty="0"/>
              <a:t>By the time the last sentence is reached, the Integra no longer has the degree of salience required to allow for pronominal reference to it</a:t>
            </a:r>
            <a:endParaRPr lang="en-IN" dirty="0"/>
          </a:p>
        </p:txBody>
      </p:sp>
      <p:sp>
        <p:nvSpPr>
          <p:cNvPr id="3" name="Title 2">
            <a:extLst>
              <a:ext uri="{FF2B5EF4-FFF2-40B4-BE49-F238E27FC236}">
                <a16:creationId xmlns:a16="http://schemas.microsoft.com/office/drawing/2014/main" xmlns="" id="{462A8FDE-4DC5-4B60-96F6-8CE424798F97}"/>
              </a:ext>
            </a:extLst>
          </p:cNvPr>
          <p:cNvSpPr>
            <a:spLocks noGrp="1"/>
          </p:cNvSpPr>
          <p:nvPr>
            <p:ph type="title"/>
          </p:nvPr>
        </p:nvSpPr>
        <p:spPr/>
        <p:txBody>
          <a:bodyPr/>
          <a:lstStyle/>
          <a:p>
            <a:r>
              <a:rPr lang="en" dirty="0"/>
              <a:t>Example</a:t>
            </a:r>
            <a:endParaRPr lang="en-IN" dirty="0"/>
          </a:p>
        </p:txBody>
      </p:sp>
    </p:spTree>
    <p:extLst>
      <p:ext uri="{BB962C8B-B14F-4D97-AF65-F5344CB8AC3E}">
        <p14:creationId xmlns:p14="http://schemas.microsoft.com/office/powerpoint/2010/main" val="344452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C605E20-82D1-4911-961D-9C7F8A564E84}"/>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Pronouns are mentioned before their referents are called Cataphoras</a:t>
            </a:r>
          </a:p>
          <a:p>
            <a:pPr marL="457200" lvl="0" indent="-381000" algn="l" rtl="0">
              <a:spcBef>
                <a:spcPts val="0"/>
              </a:spcBef>
              <a:spcAft>
                <a:spcPts val="0"/>
              </a:spcAft>
              <a:buSzPts val="2400"/>
              <a:buChar char="●"/>
            </a:pPr>
            <a:r>
              <a:rPr lang="en-US" dirty="0">
                <a:solidFill>
                  <a:srgbClr val="0000FF"/>
                </a:solidFill>
              </a:rPr>
              <a:t>E.g. Before he bought it, John checked over the Integra very carefully</a:t>
            </a:r>
            <a:r>
              <a:rPr lang="en-US" dirty="0"/>
              <a:t>.</a:t>
            </a:r>
          </a:p>
          <a:p>
            <a:pPr marL="457200" lvl="0" indent="-381000" algn="l" rtl="0">
              <a:spcBef>
                <a:spcPts val="0"/>
              </a:spcBef>
              <a:spcAft>
                <a:spcPts val="0"/>
              </a:spcAft>
              <a:buSzPts val="2400"/>
              <a:buChar char="●"/>
            </a:pPr>
            <a:r>
              <a:rPr lang="en-US" dirty="0"/>
              <a:t>Here, the pronouns he and it both occur before their referents are introduced.</a:t>
            </a:r>
          </a:p>
          <a:p>
            <a:endParaRPr lang="en-IN" dirty="0"/>
          </a:p>
        </p:txBody>
      </p:sp>
      <p:sp>
        <p:nvSpPr>
          <p:cNvPr id="3" name="Title 2">
            <a:extLst>
              <a:ext uri="{FF2B5EF4-FFF2-40B4-BE49-F238E27FC236}">
                <a16:creationId xmlns:a16="http://schemas.microsoft.com/office/drawing/2014/main" xmlns="" id="{0C814670-086D-4370-AC16-BEECA83FC32B}"/>
              </a:ext>
            </a:extLst>
          </p:cNvPr>
          <p:cNvSpPr>
            <a:spLocks noGrp="1"/>
          </p:cNvSpPr>
          <p:nvPr>
            <p:ph type="title"/>
          </p:nvPr>
        </p:nvSpPr>
        <p:spPr/>
        <p:txBody>
          <a:bodyPr/>
          <a:lstStyle/>
          <a:p>
            <a:r>
              <a:rPr lang="en" dirty="0"/>
              <a:t>Pronouns as Cataphora</a:t>
            </a:r>
            <a:endParaRPr lang="en-IN" dirty="0"/>
          </a:p>
        </p:txBody>
      </p:sp>
    </p:spTree>
    <p:extLst>
      <p:ext uri="{BB962C8B-B14F-4D97-AF65-F5344CB8AC3E}">
        <p14:creationId xmlns:p14="http://schemas.microsoft.com/office/powerpoint/2010/main" val="2294766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A378CB1-94AC-4B80-B980-D3BA77AB8CA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Demonstrative pronouns, like this and that, can appear either alone or as determiners </a:t>
            </a:r>
            <a:r>
              <a:rPr lang="en-US" dirty="0">
                <a:solidFill>
                  <a:schemeClr val="accent1">
                    <a:lumMod val="75000"/>
                  </a:schemeClr>
                </a:solidFill>
              </a:rPr>
              <a:t>(this Acura, that Acura)</a:t>
            </a:r>
            <a:r>
              <a:rPr lang="en-US" dirty="0"/>
              <a:t>. </a:t>
            </a:r>
          </a:p>
          <a:p>
            <a:pPr marL="457200" lvl="0" indent="-381000" algn="l" rtl="0">
              <a:spcBef>
                <a:spcPts val="0"/>
              </a:spcBef>
              <a:spcAft>
                <a:spcPts val="0"/>
              </a:spcAft>
              <a:buSzPts val="2400"/>
              <a:buChar char="●"/>
            </a:pPr>
            <a:r>
              <a:rPr lang="en-US" dirty="0"/>
              <a:t>The choice between two demonstratives is based on spatial proximity:</a:t>
            </a:r>
          </a:p>
          <a:p>
            <a:pPr lvl="1" indent="-381000">
              <a:spcBef>
                <a:spcPts val="0"/>
              </a:spcBef>
              <a:buChar char="●"/>
            </a:pPr>
            <a:r>
              <a:rPr lang="en-US" dirty="0"/>
              <a:t>this indicating closeness and </a:t>
            </a:r>
          </a:p>
          <a:p>
            <a:pPr lvl="1" indent="-381000">
              <a:spcBef>
                <a:spcPts val="0"/>
              </a:spcBef>
              <a:buChar char="●"/>
            </a:pPr>
            <a:r>
              <a:rPr lang="en-US" dirty="0"/>
              <a:t>that signaling distance. </a:t>
            </a:r>
          </a:p>
          <a:p>
            <a:pPr marL="457200" lvl="0" indent="-381000" algn="l" rtl="0">
              <a:spcBef>
                <a:spcPts val="0"/>
              </a:spcBef>
              <a:spcAft>
                <a:spcPts val="0"/>
              </a:spcAft>
              <a:buSzPts val="2400"/>
              <a:buChar char="●"/>
            </a:pPr>
            <a:r>
              <a:rPr lang="en-US" dirty="0"/>
              <a:t>Spatial distance might be measured with respect to the discourse participants situational context.</a:t>
            </a:r>
          </a:p>
          <a:p>
            <a:endParaRPr lang="en-IN" dirty="0"/>
          </a:p>
        </p:txBody>
      </p:sp>
      <p:sp>
        <p:nvSpPr>
          <p:cNvPr id="3" name="Title 2">
            <a:extLst>
              <a:ext uri="{FF2B5EF4-FFF2-40B4-BE49-F238E27FC236}">
                <a16:creationId xmlns:a16="http://schemas.microsoft.com/office/drawing/2014/main" xmlns="" id="{C914D8E8-B124-49EA-8F87-86CA6F6AA7EB}"/>
              </a:ext>
            </a:extLst>
          </p:cNvPr>
          <p:cNvSpPr>
            <a:spLocks noGrp="1"/>
          </p:cNvSpPr>
          <p:nvPr>
            <p:ph type="title"/>
          </p:nvPr>
        </p:nvSpPr>
        <p:spPr/>
        <p:txBody>
          <a:bodyPr/>
          <a:lstStyle/>
          <a:p>
            <a:r>
              <a:rPr lang="en" dirty="0"/>
              <a:t>Demonstratives</a:t>
            </a:r>
            <a:endParaRPr lang="en-IN" dirty="0"/>
          </a:p>
        </p:txBody>
      </p:sp>
    </p:spTree>
    <p:extLst>
      <p:ext uri="{BB962C8B-B14F-4D97-AF65-F5344CB8AC3E}">
        <p14:creationId xmlns:p14="http://schemas.microsoft.com/office/powerpoint/2010/main" val="289672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11A8957-12EE-4812-A15B-57A1BDDE5DD5}"/>
              </a:ext>
            </a:extLst>
          </p:cNvPr>
          <p:cNvSpPr>
            <a:spLocks noGrp="1"/>
          </p:cNvSpPr>
          <p:nvPr>
            <p:ph type="body" idx="1"/>
          </p:nvPr>
        </p:nvSpPr>
        <p:spPr/>
        <p:txBody>
          <a:bodyPr/>
          <a:lstStyle/>
          <a:p>
            <a:r>
              <a:rPr lang="en-US" dirty="0">
                <a:solidFill>
                  <a:srgbClr val="0000FF"/>
                </a:solidFill>
              </a:rPr>
              <a:t>E.g.  I bought an Integra yesterday. It’s similar to the one I bought ﬁve years ago. That one was really nice, but I like this one even better.</a:t>
            </a:r>
          </a:p>
          <a:p>
            <a:r>
              <a:rPr lang="en-US" dirty="0"/>
              <a:t>Here, that one refers to the Acura bought ﬁve years ago (greater temporal distance), whereas this one refers to the one bought yesterday (closer temporal distance).</a:t>
            </a:r>
          </a:p>
          <a:p>
            <a:pPr marL="50800" indent="0">
              <a:buNone/>
            </a:pPr>
            <a:endParaRPr lang="en-IN" dirty="0"/>
          </a:p>
        </p:txBody>
      </p:sp>
      <p:sp>
        <p:nvSpPr>
          <p:cNvPr id="3" name="Title 2">
            <a:extLst>
              <a:ext uri="{FF2B5EF4-FFF2-40B4-BE49-F238E27FC236}">
                <a16:creationId xmlns:a16="http://schemas.microsoft.com/office/drawing/2014/main" xmlns="" id="{772E9B06-8155-4555-983B-AEB1A42EF6C8}"/>
              </a:ext>
            </a:extLst>
          </p:cNvPr>
          <p:cNvSpPr>
            <a:spLocks noGrp="1"/>
          </p:cNvSpPr>
          <p:nvPr>
            <p:ph type="title"/>
          </p:nvPr>
        </p:nvSpPr>
        <p:spPr/>
        <p:txBody>
          <a:bodyPr/>
          <a:lstStyle/>
          <a:p>
            <a:r>
              <a:rPr lang="en" dirty="0"/>
              <a:t>Demonstratives</a:t>
            </a:r>
            <a:endParaRPr lang="en-IN" dirty="0"/>
          </a:p>
        </p:txBody>
      </p:sp>
    </p:spTree>
    <p:extLst>
      <p:ext uri="{BB962C8B-B14F-4D97-AF65-F5344CB8AC3E}">
        <p14:creationId xmlns:p14="http://schemas.microsoft.com/office/powerpoint/2010/main" val="201198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F1E4FB5-633D-450C-AA2D-6B7DBE4405DA}"/>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One-anaphora, blends properties of deﬁnite and indeﬁnite reference.</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dirty="0"/>
              <a:t>She has a white car. I also want one</a:t>
            </a:r>
          </a:p>
          <a:p>
            <a:pPr marL="914400" lvl="1" indent="-355600" algn="l" rtl="0">
              <a:spcBef>
                <a:spcPts val="0"/>
              </a:spcBef>
              <a:spcAft>
                <a:spcPts val="0"/>
              </a:spcAft>
              <a:buSzPts val="2000"/>
              <a:buChar char="○"/>
            </a:pPr>
            <a:r>
              <a:rPr lang="en-US" dirty="0"/>
              <a:t>She has the best BMW. I also want one like that.</a:t>
            </a:r>
          </a:p>
          <a:p>
            <a:pPr marL="457200" lvl="0" indent="-381000" algn="l" rtl="0">
              <a:spcBef>
                <a:spcPts val="0"/>
              </a:spcBef>
              <a:spcAft>
                <a:spcPts val="0"/>
              </a:spcAft>
              <a:buSzPts val="2400"/>
              <a:buChar char="●"/>
            </a:pPr>
            <a:r>
              <a:rPr lang="en-US" dirty="0"/>
              <a:t>This usage is paraphrased by one of them, in which ‘them’ refers to a plural referent &amp; one is a member from this set. </a:t>
            </a:r>
          </a:p>
          <a:p>
            <a:pPr marL="457200" lvl="0" indent="-381000" algn="l" rtl="0">
              <a:spcBef>
                <a:spcPts val="0"/>
              </a:spcBef>
              <a:spcAft>
                <a:spcPts val="0"/>
              </a:spcAft>
              <a:buSzPts val="2400"/>
              <a:buChar char="●"/>
            </a:pPr>
            <a:r>
              <a:rPr lang="en-US" dirty="0"/>
              <a:t>Thus, one may evoke a new entity which is dependent on an existing referent.</a:t>
            </a:r>
          </a:p>
          <a:p>
            <a:endParaRPr lang="en-IN" dirty="0"/>
          </a:p>
        </p:txBody>
      </p:sp>
      <p:sp>
        <p:nvSpPr>
          <p:cNvPr id="3" name="Title 2">
            <a:extLst>
              <a:ext uri="{FF2B5EF4-FFF2-40B4-BE49-F238E27FC236}">
                <a16:creationId xmlns:a16="http://schemas.microsoft.com/office/drawing/2014/main" xmlns="" id="{E717C96A-D790-43E7-82DE-CAB08F6B7BDE}"/>
              </a:ext>
            </a:extLst>
          </p:cNvPr>
          <p:cNvSpPr>
            <a:spLocks noGrp="1"/>
          </p:cNvSpPr>
          <p:nvPr>
            <p:ph type="title"/>
          </p:nvPr>
        </p:nvSpPr>
        <p:spPr/>
        <p:txBody>
          <a:bodyPr/>
          <a:lstStyle/>
          <a:p>
            <a:r>
              <a:rPr lang="en" dirty="0"/>
              <a:t>One Anaphora </a:t>
            </a:r>
            <a:endParaRPr lang="en-IN" dirty="0"/>
          </a:p>
        </p:txBody>
      </p:sp>
    </p:spTree>
    <p:extLst>
      <p:ext uri="{BB962C8B-B14F-4D97-AF65-F5344CB8AC3E}">
        <p14:creationId xmlns:p14="http://schemas.microsoft.com/office/powerpoint/2010/main" val="327135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067F9DC-6F3D-4A8F-84D9-D1F3A80298FA}"/>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This use of one should be distinguished from the formal, non-speciﬁc pronoun usage and its meaning as the number one as shown below.</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dirty="0"/>
              <a:t>One shouldn’t pay more than twenty thousand dollars for an Acura.</a:t>
            </a:r>
          </a:p>
          <a:p>
            <a:pPr marL="914400" lvl="1" indent="-355600" algn="l" rtl="0">
              <a:spcBef>
                <a:spcPts val="0"/>
              </a:spcBef>
              <a:spcAft>
                <a:spcPts val="0"/>
              </a:spcAft>
              <a:buSzPts val="2000"/>
              <a:buChar char="○"/>
            </a:pPr>
            <a:r>
              <a:rPr lang="en-US" dirty="0"/>
              <a:t>John has two </a:t>
            </a:r>
            <a:r>
              <a:rPr lang="en-US" dirty="0" err="1"/>
              <a:t>Acuras</a:t>
            </a:r>
            <a:r>
              <a:rPr lang="en-US" dirty="0"/>
              <a:t>, but I only have one.</a:t>
            </a:r>
          </a:p>
          <a:p>
            <a:endParaRPr lang="en-IN" dirty="0"/>
          </a:p>
        </p:txBody>
      </p:sp>
      <p:sp>
        <p:nvSpPr>
          <p:cNvPr id="3" name="Title 2">
            <a:extLst>
              <a:ext uri="{FF2B5EF4-FFF2-40B4-BE49-F238E27FC236}">
                <a16:creationId xmlns:a16="http://schemas.microsoft.com/office/drawing/2014/main" xmlns="" id="{49D934D6-E073-447B-ABFD-763091DD0AD2}"/>
              </a:ext>
            </a:extLst>
          </p:cNvPr>
          <p:cNvSpPr>
            <a:spLocks noGrp="1"/>
          </p:cNvSpPr>
          <p:nvPr>
            <p:ph type="title"/>
          </p:nvPr>
        </p:nvSpPr>
        <p:spPr/>
        <p:txBody>
          <a:bodyPr/>
          <a:lstStyle/>
          <a:p>
            <a:r>
              <a:rPr lang="en" dirty="0"/>
              <a:t>One Anaphora </a:t>
            </a:r>
            <a:endParaRPr lang="en-IN" dirty="0"/>
          </a:p>
        </p:txBody>
      </p:sp>
    </p:spTree>
    <p:extLst>
      <p:ext uri="{BB962C8B-B14F-4D97-AF65-F5344CB8AC3E}">
        <p14:creationId xmlns:p14="http://schemas.microsoft.com/office/powerpoint/2010/main" val="3404532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smtClean="0"/>
              <a:t>Lec</a:t>
            </a:r>
            <a:r>
              <a:rPr lang="en-US" dirty="0" smtClean="0"/>
              <a:t> 29</a:t>
            </a:r>
            <a:endParaRPr lang="en-US" dirty="0"/>
          </a:p>
        </p:txBody>
      </p:sp>
    </p:spTree>
    <p:extLst>
      <p:ext uri="{BB962C8B-B14F-4D97-AF65-F5344CB8AC3E}">
        <p14:creationId xmlns:p14="http://schemas.microsoft.com/office/powerpoint/2010/main" val="328738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7F8D7C6-5C47-49E6-8239-96956C1A26ED}"/>
              </a:ext>
            </a:extLst>
          </p:cNvPr>
          <p:cNvSpPr>
            <a:spLocks noGrp="1"/>
          </p:cNvSpPr>
          <p:nvPr>
            <p:ph type="ctrTitle"/>
          </p:nvPr>
        </p:nvSpPr>
        <p:spPr/>
        <p:txBody>
          <a:bodyPr/>
          <a:lstStyle/>
          <a:p>
            <a:r>
              <a:rPr lang="en" dirty="0"/>
              <a:t>Referents complicate the reference resolution problem</a:t>
            </a:r>
            <a:endParaRPr lang="en-IN" dirty="0"/>
          </a:p>
        </p:txBody>
      </p:sp>
      <p:sp>
        <p:nvSpPr>
          <p:cNvPr id="4" name="Subtitle 3">
            <a:extLst>
              <a:ext uri="{FF2B5EF4-FFF2-40B4-BE49-F238E27FC236}">
                <a16:creationId xmlns:a16="http://schemas.microsoft.com/office/drawing/2014/main" xmlns="" id="{26A6C0DE-FC2B-443D-9A68-3E08C31183AA}"/>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73945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2213782-A534-4801-9BCB-307CBCFA3F5E}"/>
              </a:ext>
            </a:extLst>
          </p:cNvPr>
          <p:cNvSpPr>
            <a:spLocks noGrp="1"/>
          </p:cNvSpPr>
          <p:nvPr>
            <p:ph type="body" idx="1"/>
          </p:nvPr>
        </p:nvSpPr>
        <p:spPr>
          <a:xfrm>
            <a:off x="628650" y="1382233"/>
            <a:ext cx="7886700" cy="5220586"/>
          </a:xfrm>
        </p:spPr>
        <p:txBody>
          <a:bodyPr>
            <a:normAutofit lnSpcReduction="10000"/>
          </a:bodyPr>
          <a:lstStyle/>
          <a:p>
            <a:r>
              <a:rPr lang="en-US" dirty="0"/>
              <a:t>Consider cases in which a referring expression does not refer to an entity that has been explicitly evoked in the text, but instead one that is inferentially related to an evoked entity. Such referents are called </a:t>
            </a:r>
            <a:r>
              <a:rPr lang="en-US" dirty="0" err="1"/>
              <a:t>inferrables</a:t>
            </a:r>
            <a:r>
              <a:rPr lang="en-US" dirty="0"/>
              <a:t>.</a:t>
            </a:r>
          </a:p>
          <a:p>
            <a:pPr marL="457200" lvl="0" indent="-381000" algn="l" rtl="0">
              <a:spcBef>
                <a:spcPts val="0"/>
              </a:spcBef>
              <a:spcAft>
                <a:spcPts val="0"/>
              </a:spcAft>
              <a:buClr>
                <a:srgbClr val="0000FF"/>
              </a:buClr>
              <a:buSzPts val="2400"/>
              <a:buChar char="●"/>
            </a:pPr>
            <a:r>
              <a:rPr lang="en-US" dirty="0">
                <a:solidFill>
                  <a:srgbClr val="0000FF"/>
                </a:solidFill>
              </a:rPr>
              <a:t>E.g. I almost bought an Acura Integra today, but a door had a dent and the engine seems noisy.</a:t>
            </a:r>
          </a:p>
          <a:p>
            <a:pPr marL="457200" lvl="0" indent="-381000" algn="l" rtl="0">
              <a:spcBef>
                <a:spcPts val="0"/>
              </a:spcBef>
              <a:spcAft>
                <a:spcPts val="0"/>
              </a:spcAft>
              <a:buSzPts val="2400"/>
              <a:buChar char="●"/>
            </a:pPr>
            <a:r>
              <a:rPr lang="en-US" dirty="0"/>
              <a:t>The indeﬁnite noun phrase a door would evoke a new door into the discourse context, but in this case infer : that it is not just any door, but one of the doors of the Integra. </a:t>
            </a:r>
          </a:p>
          <a:p>
            <a:pPr marL="457200" lvl="0" indent="-381000" algn="l" rtl="0">
              <a:spcBef>
                <a:spcPts val="0"/>
              </a:spcBef>
              <a:spcAft>
                <a:spcPts val="0"/>
              </a:spcAft>
              <a:buSzPts val="2400"/>
              <a:buChar char="●"/>
            </a:pPr>
            <a:r>
              <a:rPr lang="en-US" dirty="0"/>
              <a:t>Similarly, no engine has been explicitly mentioned, but the hearer infers that the referent is the engine of Integra.</a:t>
            </a:r>
          </a:p>
          <a:p>
            <a:endParaRPr lang="en-IN" dirty="0"/>
          </a:p>
        </p:txBody>
      </p:sp>
      <p:sp>
        <p:nvSpPr>
          <p:cNvPr id="3" name="Title 2">
            <a:extLst>
              <a:ext uri="{FF2B5EF4-FFF2-40B4-BE49-F238E27FC236}">
                <a16:creationId xmlns:a16="http://schemas.microsoft.com/office/drawing/2014/main" xmlns="" id="{2166E17F-FA14-43D7-85AB-9C94A18C9183}"/>
              </a:ext>
            </a:extLst>
          </p:cNvPr>
          <p:cNvSpPr>
            <a:spLocks noGrp="1"/>
          </p:cNvSpPr>
          <p:nvPr>
            <p:ph type="title"/>
          </p:nvPr>
        </p:nvSpPr>
        <p:spPr/>
        <p:txBody>
          <a:bodyPr/>
          <a:lstStyle/>
          <a:p>
            <a:r>
              <a:rPr lang="en" dirty="0"/>
              <a:t>Inferrables</a:t>
            </a:r>
            <a:endParaRPr lang="en-IN" dirty="0"/>
          </a:p>
        </p:txBody>
      </p:sp>
    </p:spTree>
    <p:extLst>
      <p:ext uri="{BB962C8B-B14F-4D97-AF65-F5344CB8AC3E}">
        <p14:creationId xmlns:p14="http://schemas.microsoft.com/office/powerpoint/2010/main" val="25493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dirty="0">
                <a:solidFill>
                  <a:srgbClr val="FF0000"/>
                </a:solidFill>
                <a:latin typeface="Verdana"/>
                <a:ea typeface="Verdana"/>
                <a:cs typeface="Verdana"/>
                <a:sym typeface="Verdana"/>
              </a:rPr>
              <a:t>Module V</a:t>
            </a:r>
            <a:endParaRPr sz="3200" dirty="0"/>
          </a:p>
        </p:txBody>
      </p:sp>
      <p:sp>
        <p:nvSpPr>
          <p:cNvPr id="51" name="Google Shape;51;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b="1" i="0" u="none" strike="noStrike" cap="none" dirty="0" smtClean="0">
                <a:solidFill>
                  <a:srgbClr val="0070C0"/>
                </a:solidFill>
                <a:latin typeface="Verdana"/>
                <a:ea typeface="Verdana"/>
                <a:cs typeface="Verdana"/>
                <a:sym typeface="Verdana"/>
              </a:rPr>
              <a:t>28</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Discourse Integration</a:t>
            </a:r>
            <a:endParaRPr sz="2220" dirty="0"/>
          </a:p>
        </p:txBody>
      </p:sp>
      <p:sp>
        <p:nvSpPr>
          <p:cNvPr id="52" name="Google Shape;52;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53" name="Google Shape;53;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0D716E-39BA-4229-95E2-250B482B1756}"/>
              </a:ext>
            </a:extLst>
          </p:cNvPr>
          <p:cNvSpPr>
            <a:spLocks noGrp="1"/>
          </p:cNvSpPr>
          <p:nvPr>
            <p:ph type="body" idx="1"/>
          </p:nvPr>
        </p:nvSpPr>
        <p:spPr>
          <a:xfrm>
            <a:off x="628650" y="1244008"/>
            <a:ext cx="7886700" cy="5124893"/>
          </a:xfrm>
        </p:spPr>
        <p:txBody>
          <a:bodyPr>
            <a:normAutofit lnSpcReduction="10000"/>
          </a:bodyPr>
          <a:lstStyle/>
          <a:p>
            <a:pPr marL="457200" lvl="0" indent="-381000" algn="l" rtl="0">
              <a:spcBef>
                <a:spcPts val="0"/>
              </a:spcBef>
              <a:spcAft>
                <a:spcPts val="0"/>
              </a:spcAft>
              <a:buSzPts val="2400"/>
              <a:buChar char="●"/>
            </a:pPr>
            <a:r>
              <a:rPr lang="en-US" dirty="0" err="1"/>
              <a:t>Inferrables</a:t>
            </a:r>
            <a:r>
              <a:rPr lang="en-US" dirty="0"/>
              <a:t> can also specify the</a:t>
            </a:r>
            <a:r>
              <a:rPr lang="en-US" b="1" dirty="0"/>
              <a:t> results of processes </a:t>
            </a:r>
            <a:r>
              <a:rPr lang="en-US" dirty="0"/>
              <a:t>described by utterances in a discourse. Consider the possible follow-ons (a-c) to sentence  in the following recipe :</a:t>
            </a:r>
          </a:p>
          <a:p>
            <a:pPr marL="457200" lvl="0" indent="-381000" algn="l" rtl="0">
              <a:spcBef>
                <a:spcPts val="0"/>
              </a:spcBef>
              <a:spcAft>
                <a:spcPts val="0"/>
              </a:spcAft>
              <a:buSzPts val="2400"/>
              <a:buChar char="●"/>
            </a:pPr>
            <a:r>
              <a:rPr lang="en-US" dirty="0"/>
              <a:t>Mix the ﬂour, butter, and water.</a:t>
            </a:r>
          </a:p>
          <a:p>
            <a:pPr marL="457200" lvl="0" indent="-381000" algn="l" rtl="0">
              <a:spcBef>
                <a:spcPts val="0"/>
              </a:spcBef>
              <a:spcAft>
                <a:spcPts val="0"/>
              </a:spcAft>
              <a:buSzPts val="2400"/>
              <a:buChar char="●"/>
            </a:pPr>
            <a:r>
              <a:rPr lang="en-US" dirty="0">
                <a:solidFill>
                  <a:schemeClr val="accent1">
                    <a:lumMod val="75000"/>
                  </a:schemeClr>
                </a:solidFill>
              </a:rPr>
              <a:t>a. Kneed the </a:t>
            </a:r>
            <a:r>
              <a:rPr lang="en-US" b="1" dirty="0">
                <a:solidFill>
                  <a:schemeClr val="accent1">
                    <a:lumMod val="75000"/>
                  </a:schemeClr>
                </a:solidFill>
              </a:rPr>
              <a:t>dough</a:t>
            </a:r>
            <a:r>
              <a:rPr lang="en-US" dirty="0">
                <a:solidFill>
                  <a:schemeClr val="accent1">
                    <a:lumMod val="75000"/>
                  </a:schemeClr>
                </a:solidFill>
              </a:rPr>
              <a:t> until smooth and shiny.</a:t>
            </a:r>
          </a:p>
          <a:p>
            <a:pPr marL="457200" lvl="0" indent="-381000" algn="l" rtl="0">
              <a:spcBef>
                <a:spcPts val="0"/>
              </a:spcBef>
              <a:spcAft>
                <a:spcPts val="0"/>
              </a:spcAft>
              <a:buSzPts val="2400"/>
              <a:buChar char="●"/>
            </a:pPr>
            <a:r>
              <a:rPr lang="en-US" dirty="0">
                <a:solidFill>
                  <a:schemeClr val="accent1">
                    <a:lumMod val="75000"/>
                  </a:schemeClr>
                </a:solidFill>
              </a:rPr>
              <a:t>b. Spread the paste over the blueberries.</a:t>
            </a:r>
          </a:p>
          <a:p>
            <a:pPr marL="457200" lvl="0" indent="-381000" algn="l" rtl="0">
              <a:spcBef>
                <a:spcPts val="0"/>
              </a:spcBef>
              <a:spcAft>
                <a:spcPts val="0"/>
              </a:spcAft>
              <a:buSzPts val="2400"/>
              <a:buChar char="●"/>
            </a:pPr>
            <a:r>
              <a:rPr lang="en-US" dirty="0">
                <a:solidFill>
                  <a:schemeClr val="accent1">
                    <a:lumMod val="75000"/>
                  </a:schemeClr>
                </a:solidFill>
              </a:rPr>
              <a:t>c. Stir the batter until all lumps are gone</a:t>
            </a:r>
            <a:r>
              <a:rPr lang="en-US" dirty="0"/>
              <a:t>.</a:t>
            </a:r>
          </a:p>
          <a:p>
            <a:r>
              <a:rPr lang="en-US" dirty="0"/>
              <a:t>Any of the expressions the dough (a solid), the batter (a liquid), and the paste (somewhere in between) can be used to refer to the result of the actions described in the ﬁrst sentence, but all imply different properties of this result.</a:t>
            </a:r>
          </a:p>
          <a:p>
            <a:endParaRPr lang="en-IN" dirty="0"/>
          </a:p>
        </p:txBody>
      </p:sp>
      <p:sp>
        <p:nvSpPr>
          <p:cNvPr id="3" name="Title 2">
            <a:extLst>
              <a:ext uri="{FF2B5EF4-FFF2-40B4-BE49-F238E27FC236}">
                <a16:creationId xmlns:a16="http://schemas.microsoft.com/office/drawing/2014/main" xmlns="" id="{E0A4387B-8C73-4B58-B8D4-BC3A88730CBE}"/>
              </a:ext>
            </a:extLst>
          </p:cNvPr>
          <p:cNvSpPr>
            <a:spLocks noGrp="1"/>
          </p:cNvSpPr>
          <p:nvPr>
            <p:ph type="title"/>
          </p:nvPr>
        </p:nvSpPr>
        <p:spPr/>
        <p:txBody>
          <a:bodyPr/>
          <a:lstStyle/>
          <a:p>
            <a:r>
              <a:rPr lang="en" dirty="0"/>
              <a:t>Inferrables </a:t>
            </a:r>
            <a:endParaRPr lang="en-IN" dirty="0"/>
          </a:p>
        </p:txBody>
      </p:sp>
    </p:spTree>
    <p:extLst>
      <p:ext uri="{BB962C8B-B14F-4D97-AF65-F5344CB8AC3E}">
        <p14:creationId xmlns:p14="http://schemas.microsoft.com/office/powerpoint/2010/main" val="211790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63646D-D766-41A1-B25F-55CDCAF22D48}"/>
              </a:ext>
            </a:extLst>
          </p:cNvPr>
          <p:cNvSpPr>
            <a:spLocks noGrp="1"/>
          </p:cNvSpPr>
          <p:nvPr>
            <p:ph type="body" idx="1"/>
          </p:nvPr>
        </p:nvSpPr>
        <p:spPr>
          <a:xfrm>
            <a:off x="628650" y="1573619"/>
            <a:ext cx="7886700" cy="5146158"/>
          </a:xfrm>
        </p:spPr>
        <p:txBody>
          <a:bodyPr>
            <a:normAutofit/>
          </a:bodyPr>
          <a:lstStyle/>
          <a:p>
            <a:pPr marL="457200" lvl="0" indent="-381000" algn="l" rtl="0">
              <a:spcBef>
                <a:spcPts val="0"/>
              </a:spcBef>
              <a:spcAft>
                <a:spcPts val="0"/>
              </a:spcAft>
              <a:buSzPts val="2400"/>
              <a:buChar char="●"/>
            </a:pPr>
            <a:r>
              <a:rPr lang="en-US" dirty="0"/>
              <a:t>In some cases, references using plural referring expressions like they and them refer to sets of entities that are evoked together.</a:t>
            </a:r>
          </a:p>
          <a:p>
            <a:pPr marL="457200" lvl="0" indent="-381000" algn="l" rtl="0">
              <a:spcBef>
                <a:spcPts val="0"/>
              </a:spcBef>
              <a:spcAft>
                <a:spcPts val="0"/>
              </a:spcAft>
              <a:buSzPts val="2400"/>
              <a:buChar char="●"/>
            </a:pPr>
            <a:r>
              <a:rPr lang="en-US" dirty="0"/>
              <a:t>E.g. John and Mary love their </a:t>
            </a:r>
            <a:r>
              <a:rPr lang="en-US" dirty="0" err="1"/>
              <a:t>Acuras</a:t>
            </a:r>
            <a:r>
              <a:rPr lang="en-US" dirty="0"/>
              <a:t>. They drive them all the time.</a:t>
            </a:r>
          </a:p>
          <a:p>
            <a:pPr marL="457200" lvl="0" indent="-381000" algn="l" rtl="0">
              <a:spcBef>
                <a:spcPts val="0"/>
              </a:spcBef>
              <a:spcAft>
                <a:spcPts val="0"/>
              </a:spcAft>
              <a:buSzPts val="2400"/>
              <a:buChar char="●"/>
            </a:pPr>
            <a:r>
              <a:rPr lang="en-US" dirty="0"/>
              <a:t>However, plural references may also refer to sets of entities that have been evoked by discontinuous phrases in the text:</a:t>
            </a:r>
          </a:p>
          <a:p>
            <a:pPr marL="457200" lvl="0" indent="-381000" algn="l" rtl="0">
              <a:spcBef>
                <a:spcPts val="0"/>
              </a:spcBef>
              <a:spcAft>
                <a:spcPts val="0"/>
              </a:spcAft>
              <a:buSzPts val="2400"/>
              <a:buChar char="●"/>
            </a:pPr>
            <a:r>
              <a:rPr lang="en-US" dirty="0" err="1"/>
              <a:t>E.g.John</a:t>
            </a:r>
            <a:r>
              <a:rPr lang="en-US" dirty="0"/>
              <a:t> has an Acura, and Mary has a Mazda. They drive them all the time.</a:t>
            </a:r>
          </a:p>
          <a:p>
            <a:pPr marL="457200" lvl="0" indent="-381000" algn="l" rtl="0">
              <a:spcBef>
                <a:spcPts val="0"/>
              </a:spcBef>
              <a:spcAft>
                <a:spcPts val="0"/>
              </a:spcAft>
              <a:buSzPts val="2400"/>
              <a:buChar char="●"/>
            </a:pPr>
            <a:r>
              <a:rPr lang="en-US" dirty="0"/>
              <a:t>Here, they refers to John and Mary, and likewise them refers to the Acura and the Mazda.</a:t>
            </a:r>
            <a:endParaRPr lang="en-IN" dirty="0"/>
          </a:p>
        </p:txBody>
      </p:sp>
      <p:sp>
        <p:nvSpPr>
          <p:cNvPr id="3" name="Title 2">
            <a:extLst>
              <a:ext uri="{FF2B5EF4-FFF2-40B4-BE49-F238E27FC236}">
                <a16:creationId xmlns:a16="http://schemas.microsoft.com/office/drawing/2014/main" xmlns="" id="{E10C1337-274C-4797-855D-2E621D723D27}"/>
              </a:ext>
            </a:extLst>
          </p:cNvPr>
          <p:cNvSpPr>
            <a:spLocks noGrp="1"/>
          </p:cNvSpPr>
          <p:nvPr>
            <p:ph type="title"/>
          </p:nvPr>
        </p:nvSpPr>
        <p:spPr/>
        <p:txBody>
          <a:bodyPr/>
          <a:lstStyle/>
          <a:p>
            <a:r>
              <a:rPr lang="en" dirty="0"/>
              <a:t>Discontinuous Sets</a:t>
            </a:r>
            <a:endParaRPr lang="en-IN" dirty="0"/>
          </a:p>
        </p:txBody>
      </p:sp>
    </p:spTree>
    <p:extLst>
      <p:ext uri="{BB962C8B-B14F-4D97-AF65-F5344CB8AC3E}">
        <p14:creationId xmlns:p14="http://schemas.microsoft.com/office/powerpoint/2010/main" val="23186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5E8289F-40AD-44A5-B258-3133BCE4CBB0}"/>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Consider the example given below:</a:t>
            </a:r>
          </a:p>
          <a:p>
            <a:pPr marL="457200" lvl="0" indent="-381000" algn="l" rtl="0">
              <a:spcBef>
                <a:spcPts val="0"/>
              </a:spcBef>
              <a:spcAft>
                <a:spcPts val="0"/>
              </a:spcAft>
              <a:buSzPts val="2400"/>
              <a:buChar char="●"/>
            </a:pPr>
            <a:r>
              <a:rPr lang="en-US" dirty="0"/>
              <a:t>E.g. I saw no less than 6 Acura </a:t>
            </a:r>
            <a:r>
              <a:rPr lang="en-US" dirty="0" err="1"/>
              <a:t>Integras</a:t>
            </a:r>
            <a:r>
              <a:rPr lang="en-US" dirty="0"/>
              <a:t> today. They are the coolest cars.</a:t>
            </a:r>
          </a:p>
          <a:p>
            <a:pPr marL="457200" lvl="0" indent="-381000" algn="l" rtl="0">
              <a:spcBef>
                <a:spcPts val="0"/>
              </a:spcBef>
              <a:spcAft>
                <a:spcPts val="0"/>
              </a:spcAft>
              <a:buSzPts val="2400"/>
              <a:buChar char="●"/>
            </a:pPr>
            <a:r>
              <a:rPr lang="en-US" dirty="0"/>
              <a:t>Here, the most natural reading is not the one in which they refers to the particular 6 </a:t>
            </a:r>
            <a:r>
              <a:rPr lang="en-US" dirty="0" err="1"/>
              <a:t>Integras</a:t>
            </a:r>
            <a:r>
              <a:rPr lang="en-US" dirty="0"/>
              <a:t> mentioned in the ﬁrst sentence, but instead to the class of </a:t>
            </a:r>
            <a:r>
              <a:rPr lang="en-US" dirty="0" err="1"/>
              <a:t>Integras</a:t>
            </a:r>
            <a:r>
              <a:rPr lang="en-US" dirty="0"/>
              <a:t> in general.</a:t>
            </a:r>
          </a:p>
          <a:p>
            <a:endParaRPr lang="en-IN" dirty="0"/>
          </a:p>
        </p:txBody>
      </p:sp>
      <p:sp>
        <p:nvSpPr>
          <p:cNvPr id="3" name="Title 2">
            <a:extLst>
              <a:ext uri="{FF2B5EF4-FFF2-40B4-BE49-F238E27FC236}">
                <a16:creationId xmlns:a16="http://schemas.microsoft.com/office/drawing/2014/main" xmlns="" id="{6BF87B50-8E68-43A7-900C-C3DE7B3130A0}"/>
              </a:ext>
            </a:extLst>
          </p:cNvPr>
          <p:cNvSpPr>
            <a:spLocks noGrp="1"/>
          </p:cNvSpPr>
          <p:nvPr>
            <p:ph type="title"/>
          </p:nvPr>
        </p:nvSpPr>
        <p:spPr/>
        <p:txBody>
          <a:bodyPr/>
          <a:lstStyle/>
          <a:p>
            <a:r>
              <a:rPr lang="en" dirty="0"/>
              <a:t>Generics </a:t>
            </a:r>
            <a:endParaRPr lang="en-IN" dirty="0"/>
          </a:p>
        </p:txBody>
      </p:sp>
    </p:spTree>
    <p:extLst>
      <p:ext uri="{BB962C8B-B14F-4D97-AF65-F5344CB8AC3E}">
        <p14:creationId xmlns:p14="http://schemas.microsoft.com/office/powerpoint/2010/main" val="373827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143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6FB92C-B055-4390-8452-C9A3974D2383}"/>
              </a:ext>
            </a:extLst>
          </p:cNvPr>
          <p:cNvSpPr>
            <a:spLocks noGrp="1"/>
          </p:cNvSpPr>
          <p:nvPr>
            <p:ph type="ctrTitle"/>
          </p:nvPr>
        </p:nvSpPr>
        <p:spPr/>
        <p:txBody>
          <a:bodyPr/>
          <a:lstStyle/>
          <a:p>
            <a:r>
              <a:rPr lang="en" b="1" dirty="0"/>
              <a:t>Syntactic and Semantic Constraints on Coreference</a:t>
            </a:r>
            <a:endParaRPr lang="en-IN" dirty="0"/>
          </a:p>
        </p:txBody>
      </p:sp>
      <p:sp>
        <p:nvSpPr>
          <p:cNvPr id="4" name="Subtitle 3">
            <a:extLst>
              <a:ext uri="{FF2B5EF4-FFF2-40B4-BE49-F238E27FC236}">
                <a16:creationId xmlns:a16="http://schemas.microsoft.com/office/drawing/2014/main" xmlns="" id="{683B66B6-E2DC-4252-8A39-7BDE2500C0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252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0400D0-86EA-4BB0-B789-6C41652CDC8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How one develop algorithms for identifying the referents of referential expressions. </a:t>
            </a:r>
          </a:p>
          <a:p>
            <a:pPr marL="457200" lvl="0" indent="-381000" algn="l" rtl="0">
              <a:spcBef>
                <a:spcPts val="0"/>
              </a:spcBef>
              <a:spcAft>
                <a:spcPts val="0"/>
              </a:spcAft>
              <a:buSzPts val="2400"/>
              <a:buChar char="●"/>
            </a:pPr>
            <a:r>
              <a:rPr lang="en-US" dirty="0"/>
              <a:t>One step is to ﬁlter the set of possible referents on the basis of certain relatively hard-and-fast constraints. </a:t>
            </a:r>
          </a:p>
          <a:p>
            <a:pPr marL="457200" lvl="0" indent="-381000" algn="l" rtl="0">
              <a:spcBef>
                <a:spcPts val="0"/>
              </a:spcBef>
              <a:spcAft>
                <a:spcPts val="0"/>
              </a:spcAft>
              <a:buSzPts val="2400"/>
              <a:buChar char="●"/>
            </a:pPr>
            <a:r>
              <a:rPr lang="en-US" dirty="0"/>
              <a:t>Let us see some of these constraints</a:t>
            </a:r>
          </a:p>
          <a:p>
            <a:endParaRPr lang="en-IN" dirty="0"/>
          </a:p>
        </p:txBody>
      </p:sp>
      <p:sp>
        <p:nvSpPr>
          <p:cNvPr id="3" name="Title 2">
            <a:extLst>
              <a:ext uri="{FF2B5EF4-FFF2-40B4-BE49-F238E27FC236}">
                <a16:creationId xmlns:a16="http://schemas.microsoft.com/office/drawing/2014/main" xmlns="" id="{85A58D8E-9EBC-4910-9F05-A183EBFA765B}"/>
              </a:ext>
            </a:extLst>
          </p:cNvPr>
          <p:cNvSpPr>
            <a:spLocks noGrp="1"/>
          </p:cNvSpPr>
          <p:nvPr>
            <p:ph type="title"/>
          </p:nvPr>
        </p:nvSpPr>
        <p:spPr>
          <a:xfrm>
            <a:off x="628650" y="365125"/>
            <a:ext cx="7886700" cy="1325700"/>
          </a:xfrm>
        </p:spPr>
        <p:txBody>
          <a:bodyPr>
            <a:normAutofit/>
          </a:bodyPr>
          <a:lstStyle/>
          <a:p>
            <a:r>
              <a:rPr lang="en" sz="4000" dirty="0"/>
              <a:t>Syntactic and Semantic Constraints</a:t>
            </a:r>
            <a:endParaRPr lang="en-IN" sz="4000" dirty="0"/>
          </a:p>
        </p:txBody>
      </p:sp>
    </p:spTree>
    <p:extLst>
      <p:ext uri="{BB962C8B-B14F-4D97-AF65-F5344CB8AC3E}">
        <p14:creationId xmlns:p14="http://schemas.microsoft.com/office/powerpoint/2010/main" val="135062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5239B2B-CB1A-4685-ADF3-B1B90FDA23EA}"/>
              </a:ext>
            </a:extLst>
          </p:cNvPr>
          <p:cNvSpPr>
            <a:spLocks noGrp="1"/>
          </p:cNvSpPr>
          <p:nvPr>
            <p:ph type="body" idx="1"/>
          </p:nvPr>
        </p:nvSpPr>
        <p:spPr>
          <a:xfrm>
            <a:off x="628650" y="1825625"/>
            <a:ext cx="7886700" cy="2044626"/>
          </a:xfrm>
        </p:spPr>
        <p:txBody>
          <a:bodyPr/>
          <a:lstStyle/>
          <a:p>
            <a:pPr marL="457200" lvl="0" indent="-381000" algn="l" rtl="0">
              <a:spcBef>
                <a:spcPts val="0"/>
              </a:spcBef>
              <a:spcAft>
                <a:spcPts val="0"/>
              </a:spcAft>
              <a:buSzPts val="2400"/>
              <a:buChar char="●"/>
            </a:pPr>
            <a:r>
              <a:rPr lang="en-US" dirty="0"/>
              <a:t>Referring expressions and their referents must agree in number</a:t>
            </a:r>
          </a:p>
          <a:p>
            <a:pPr marL="457200" lvl="0" indent="-381000" algn="l" rtl="0">
              <a:spcBef>
                <a:spcPts val="0"/>
              </a:spcBef>
              <a:spcAft>
                <a:spcPts val="0"/>
              </a:spcAft>
              <a:buSzPts val="2400"/>
              <a:buChar char="●"/>
            </a:pPr>
            <a:r>
              <a:rPr lang="en-US" dirty="0"/>
              <a:t>This means distinguishing between singular and plural references. </a:t>
            </a:r>
          </a:p>
          <a:p>
            <a:endParaRPr lang="en-IN" dirty="0"/>
          </a:p>
        </p:txBody>
      </p:sp>
      <p:sp>
        <p:nvSpPr>
          <p:cNvPr id="3" name="Title 2">
            <a:extLst>
              <a:ext uri="{FF2B5EF4-FFF2-40B4-BE49-F238E27FC236}">
                <a16:creationId xmlns:a16="http://schemas.microsoft.com/office/drawing/2014/main" xmlns="" id="{A73B197B-1B77-4F8E-A4D4-BCC0B3F9D1AB}"/>
              </a:ext>
            </a:extLst>
          </p:cNvPr>
          <p:cNvSpPr>
            <a:spLocks noGrp="1"/>
          </p:cNvSpPr>
          <p:nvPr>
            <p:ph type="title"/>
          </p:nvPr>
        </p:nvSpPr>
        <p:spPr/>
        <p:txBody>
          <a:bodyPr/>
          <a:lstStyle/>
          <a:p>
            <a:r>
              <a:rPr lang="en" dirty="0"/>
              <a:t>Number Agreement </a:t>
            </a:r>
            <a:endParaRPr lang="en-IN" dirty="0"/>
          </a:p>
        </p:txBody>
      </p:sp>
      <p:pic>
        <p:nvPicPr>
          <p:cNvPr id="4" name="Google Shape;102;p21">
            <a:extLst>
              <a:ext uri="{FF2B5EF4-FFF2-40B4-BE49-F238E27FC236}">
                <a16:creationId xmlns:a16="http://schemas.microsoft.com/office/drawing/2014/main" xmlns="" id="{44FA7AAB-9144-4036-B386-441FA9B9EEB3}"/>
              </a:ext>
            </a:extLst>
          </p:cNvPr>
          <p:cNvPicPr preferRelativeResize="0"/>
          <p:nvPr/>
        </p:nvPicPr>
        <p:blipFill>
          <a:blip r:embed="rId2">
            <a:alphaModFix/>
          </a:blip>
          <a:stretch>
            <a:fillRect/>
          </a:stretch>
        </p:blipFill>
        <p:spPr>
          <a:xfrm>
            <a:off x="771674" y="4111193"/>
            <a:ext cx="7600651" cy="1266775"/>
          </a:xfrm>
          <a:prstGeom prst="rect">
            <a:avLst/>
          </a:prstGeom>
          <a:noFill/>
          <a:ln>
            <a:noFill/>
          </a:ln>
        </p:spPr>
      </p:pic>
    </p:spTree>
    <p:extLst>
      <p:ext uri="{BB962C8B-B14F-4D97-AF65-F5344CB8AC3E}">
        <p14:creationId xmlns:p14="http://schemas.microsoft.com/office/powerpoint/2010/main" val="2458228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E3FFA3F-7019-433D-8820-354281DA3AD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following examples illustrate constraints on number agreement.</a:t>
            </a:r>
          </a:p>
          <a:p>
            <a:pPr marL="457200" lvl="0" indent="-381000" algn="l" rtl="0">
              <a:spcBef>
                <a:spcPts val="0"/>
              </a:spcBef>
              <a:spcAft>
                <a:spcPts val="0"/>
              </a:spcAft>
              <a:buSzPts val="2400"/>
              <a:buChar char="●"/>
            </a:pPr>
            <a:r>
              <a:rPr lang="en-US" dirty="0"/>
              <a:t>E.g.</a:t>
            </a:r>
          </a:p>
          <a:p>
            <a:pPr marL="971550" lvl="0" indent="0" algn="just" rtl="0">
              <a:spcBef>
                <a:spcPts val="1600"/>
              </a:spcBef>
              <a:spcAft>
                <a:spcPts val="0"/>
              </a:spcAft>
              <a:buNone/>
            </a:pPr>
            <a:r>
              <a:rPr lang="en-US" dirty="0">
                <a:solidFill>
                  <a:srgbClr val="0000FF"/>
                </a:solidFill>
                <a:latin typeface="Times New Roman"/>
                <a:ea typeface="Times New Roman"/>
                <a:cs typeface="Times New Roman"/>
                <a:sym typeface="Times New Roman"/>
              </a:rPr>
              <a:t>John has a new Acura. It is red.</a:t>
            </a:r>
          </a:p>
          <a:p>
            <a:pPr marL="971550" lvl="0" indent="0" algn="just" rtl="0">
              <a:spcBef>
                <a:spcPts val="0"/>
              </a:spcBef>
              <a:spcAft>
                <a:spcPts val="0"/>
              </a:spcAft>
              <a:buNone/>
            </a:pPr>
            <a:r>
              <a:rPr lang="en-US" dirty="0">
                <a:solidFill>
                  <a:srgbClr val="0000FF"/>
                </a:solidFill>
                <a:latin typeface="Times New Roman"/>
                <a:ea typeface="Times New Roman"/>
                <a:cs typeface="Times New Roman"/>
                <a:sym typeface="Times New Roman"/>
              </a:rPr>
              <a:t>John has three new </a:t>
            </a:r>
            <a:r>
              <a:rPr lang="en-US" dirty="0" err="1">
                <a:solidFill>
                  <a:srgbClr val="0000FF"/>
                </a:solidFill>
                <a:latin typeface="Times New Roman"/>
                <a:ea typeface="Times New Roman"/>
                <a:cs typeface="Times New Roman"/>
                <a:sym typeface="Times New Roman"/>
              </a:rPr>
              <a:t>Acuras</a:t>
            </a:r>
            <a:r>
              <a:rPr lang="en-US" dirty="0">
                <a:solidFill>
                  <a:srgbClr val="0000FF"/>
                </a:solidFill>
                <a:latin typeface="Times New Roman"/>
                <a:ea typeface="Times New Roman"/>
                <a:cs typeface="Times New Roman"/>
                <a:sym typeface="Times New Roman"/>
              </a:rPr>
              <a:t>. They are red.</a:t>
            </a:r>
          </a:p>
          <a:p>
            <a:pPr marL="971550" lvl="0" indent="0" algn="just" rtl="0">
              <a:spcBef>
                <a:spcPts val="0"/>
              </a:spcBef>
              <a:spcAft>
                <a:spcPts val="0"/>
              </a:spcAft>
              <a:buNone/>
            </a:pPr>
            <a:r>
              <a:rPr lang="en-US" dirty="0">
                <a:solidFill>
                  <a:srgbClr val="0000FF"/>
                </a:solidFill>
                <a:latin typeface="Times New Roman"/>
                <a:ea typeface="Times New Roman"/>
                <a:cs typeface="Times New Roman"/>
                <a:sym typeface="Times New Roman"/>
              </a:rPr>
              <a:t>* John has a new Acura. They are red.</a:t>
            </a:r>
          </a:p>
          <a:p>
            <a:pPr marL="971550" lvl="0" indent="0" algn="just" rtl="0">
              <a:spcBef>
                <a:spcPts val="0"/>
              </a:spcBef>
              <a:spcAft>
                <a:spcPts val="0"/>
              </a:spcAft>
              <a:buNone/>
            </a:pPr>
            <a:r>
              <a:rPr lang="en-US" dirty="0">
                <a:solidFill>
                  <a:srgbClr val="0000FF"/>
                </a:solidFill>
                <a:latin typeface="Times New Roman"/>
                <a:ea typeface="Times New Roman"/>
                <a:cs typeface="Times New Roman"/>
                <a:sym typeface="Times New Roman"/>
              </a:rPr>
              <a:t>* John has three new </a:t>
            </a:r>
            <a:r>
              <a:rPr lang="en-US" dirty="0" err="1">
                <a:solidFill>
                  <a:srgbClr val="0000FF"/>
                </a:solidFill>
                <a:latin typeface="Times New Roman"/>
                <a:ea typeface="Times New Roman"/>
                <a:cs typeface="Times New Roman"/>
                <a:sym typeface="Times New Roman"/>
              </a:rPr>
              <a:t>Acuras</a:t>
            </a:r>
            <a:r>
              <a:rPr lang="en-US" dirty="0">
                <a:solidFill>
                  <a:srgbClr val="0000FF"/>
                </a:solidFill>
                <a:latin typeface="Times New Roman"/>
                <a:ea typeface="Times New Roman"/>
                <a:cs typeface="Times New Roman"/>
                <a:sym typeface="Times New Roman"/>
              </a:rPr>
              <a:t>. It is red.</a:t>
            </a:r>
          </a:p>
          <a:p>
            <a:pPr marL="50800" indent="0">
              <a:buNone/>
            </a:pPr>
            <a:endParaRPr lang="en-IN" dirty="0"/>
          </a:p>
        </p:txBody>
      </p:sp>
      <p:sp>
        <p:nvSpPr>
          <p:cNvPr id="3" name="Title 2">
            <a:extLst>
              <a:ext uri="{FF2B5EF4-FFF2-40B4-BE49-F238E27FC236}">
                <a16:creationId xmlns:a16="http://schemas.microsoft.com/office/drawing/2014/main" xmlns="" id="{B3E70906-25EE-40C5-8D12-D868E9D655A7}"/>
              </a:ext>
            </a:extLst>
          </p:cNvPr>
          <p:cNvSpPr>
            <a:spLocks noGrp="1"/>
          </p:cNvSpPr>
          <p:nvPr>
            <p:ph type="title"/>
          </p:nvPr>
        </p:nvSpPr>
        <p:spPr/>
        <p:txBody>
          <a:bodyPr/>
          <a:lstStyle/>
          <a:p>
            <a:r>
              <a:rPr lang="en" dirty="0"/>
              <a:t>Number Agreement </a:t>
            </a:r>
            <a:endParaRPr lang="en-IN" dirty="0"/>
          </a:p>
        </p:txBody>
      </p:sp>
    </p:spTree>
    <p:extLst>
      <p:ext uri="{BB962C8B-B14F-4D97-AF65-F5344CB8AC3E}">
        <p14:creationId xmlns:p14="http://schemas.microsoft.com/office/powerpoint/2010/main" val="3595245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BD20B5D-6A08-440F-ABA6-7067DEC97862}"/>
              </a:ext>
            </a:extLst>
          </p:cNvPr>
          <p:cNvSpPr>
            <a:spLocks noGrp="1"/>
          </p:cNvSpPr>
          <p:nvPr>
            <p:ph type="body" idx="1"/>
          </p:nvPr>
        </p:nvSpPr>
        <p:spPr>
          <a:xfrm>
            <a:off x="628650" y="1825625"/>
            <a:ext cx="7886700" cy="1325700"/>
          </a:xfrm>
        </p:spPr>
        <p:txBody>
          <a:bodyPr/>
          <a:lstStyle/>
          <a:p>
            <a:r>
              <a:rPr lang="en-US" dirty="0"/>
              <a:t>English distinguishes between three forms of person: ﬁrst, second, and third. </a:t>
            </a:r>
          </a:p>
          <a:p>
            <a:endParaRPr lang="en-IN" dirty="0"/>
          </a:p>
        </p:txBody>
      </p:sp>
      <p:sp>
        <p:nvSpPr>
          <p:cNvPr id="3" name="Title 2">
            <a:extLst>
              <a:ext uri="{FF2B5EF4-FFF2-40B4-BE49-F238E27FC236}">
                <a16:creationId xmlns:a16="http://schemas.microsoft.com/office/drawing/2014/main" xmlns="" id="{CBBF43CE-F297-4FE5-8117-171EC0ED6578}"/>
              </a:ext>
            </a:extLst>
          </p:cNvPr>
          <p:cNvSpPr>
            <a:spLocks noGrp="1"/>
          </p:cNvSpPr>
          <p:nvPr>
            <p:ph type="title"/>
          </p:nvPr>
        </p:nvSpPr>
        <p:spPr/>
        <p:txBody>
          <a:bodyPr/>
          <a:lstStyle/>
          <a:p>
            <a:r>
              <a:rPr lang="en" dirty="0"/>
              <a:t>Person and Case Agreement </a:t>
            </a:r>
            <a:endParaRPr lang="en-IN" dirty="0"/>
          </a:p>
        </p:txBody>
      </p:sp>
      <p:pic>
        <p:nvPicPr>
          <p:cNvPr id="4" name="Google Shape;115;p23">
            <a:extLst>
              <a:ext uri="{FF2B5EF4-FFF2-40B4-BE49-F238E27FC236}">
                <a16:creationId xmlns:a16="http://schemas.microsoft.com/office/drawing/2014/main" xmlns="" id="{6C7EDA79-723B-49EA-9C2F-524075F6D64E}"/>
              </a:ext>
            </a:extLst>
          </p:cNvPr>
          <p:cNvPicPr preferRelativeResize="0"/>
          <p:nvPr/>
        </p:nvPicPr>
        <p:blipFill>
          <a:blip r:embed="rId2">
            <a:alphaModFix/>
          </a:blip>
          <a:stretch>
            <a:fillRect/>
          </a:stretch>
        </p:blipFill>
        <p:spPr>
          <a:xfrm>
            <a:off x="940251" y="2841392"/>
            <a:ext cx="7575099" cy="1893775"/>
          </a:xfrm>
          <a:prstGeom prst="rect">
            <a:avLst/>
          </a:prstGeom>
          <a:noFill/>
          <a:ln>
            <a:noFill/>
          </a:ln>
        </p:spPr>
      </p:pic>
    </p:spTree>
    <p:extLst>
      <p:ext uri="{BB962C8B-B14F-4D97-AF65-F5344CB8AC3E}">
        <p14:creationId xmlns:p14="http://schemas.microsoft.com/office/powerpoint/2010/main" val="298096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EA7B7F3-76D1-49C1-8C29-F0CBEF20648A}"/>
              </a:ext>
            </a:extLst>
          </p:cNvPr>
          <p:cNvSpPr>
            <a:spLocks noGrp="1"/>
          </p:cNvSpPr>
          <p:nvPr>
            <p:ph type="body" idx="1"/>
          </p:nvPr>
        </p:nvSpPr>
        <p:spPr/>
        <p:txBody>
          <a:bodyPr/>
          <a:lstStyle/>
          <a:p>
            <a:pPr marL="0" lvl="0" indent="0" algn="l" rtl="0">
              <a:spcBef>
                <a:spcPts val="0"/>
              </a:spcBef>
              <a:spcAft>
                <a:spcPts val="0"/>
              </a:spcAft>
              <a:buNone/>
            </a:pPr>
            <a:r>
              <a:rPr lang="en-US" dirty="0"/>
              <a:t>E.g.</a:t>
            </a:r>
          </a:p>
          <a:p>
            <a:pPr marL="0" lvl="0" indent="0" algn="just" rtl="0">
              <a:spcBef>
                <a:spcPts val="160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You and I have </a:t>
            </a:r>
            <a:r>
              <a:rPr lang="en-US" dirty="0" err="1">
                <a:solidFill>
                  <a:srgbClr val="0000FF"/>
                </a:solidFill>
                <a:latin typeface="Times New Roman"/>
                <a:ea typeface="Times New Roman"/>
                <a:cs typeface="Times New Roman"/>
                <a:sym typeface="Times New Roman"/>
              </a:rPr>
              <a:t>Acuras</a:t>
            </a:r>
            <a:r>
              <a:rPr lang="en-US" dirty="0">
                <a:solidFill>
                  <a:srgbClr val="0000FF"/>
                </a:solidFill>
                <a:latin typeface="Times New Roman"/>
                <a:ea typeface="Times New Roman"/>
                <a:cs typeface="Times New Roman"/>
                <a:sym typeface="Times New Roman"/>
              </a:rPr>
              <a:t>. We love them.</a:t>
            </a:r>
          </a:p>
          <a:p>
            <a:pPr marL="0" lvl="0" indent="0" algn="just" rtl="0">
              <a:spcBef>
                <a:spcPts val="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John and Mary have </a:t>
            </a:r>
            <a:r>
              <a:rPr lang="en-US" dirty="0" err="1">
                <a:solidFill>
                  <a:srgbClr val="0000FF"/>
                </a:solidFill>
                <a:latin typeface="Times New Roman"/>
                <a:ea typeface="Times New Roman"/>
                <a:cs typeface="Times New Roman"/>
                <a:sym typeface="Times New Roman"/>
              </a:rPr>
              <a:t>Acuras</a:t>
            </a:r>
            <a:r>
              <a:rPr lang="en-US" dirty="0">
                <a:solidFill>
                  <a:srgbClr val="0000FF"/>
                </a:solidFill>
                <a:latin typeface="Times New Roman"/>
                <a:ea typeface="Times New Roman"/>
                <a:cs typeface="Times New Roman"/>
                <a:sym typeface="Times New Roman"/>
              </a:rPr>
              <a:t>. They love them.</a:t>
            </a:r>
          </a:p>
          <a:p>
            <a:pPr marL="0" lvl="0" indent="0" algn="just" rtl="0">
              <a:spcBef>
                <a:spcPts val="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 </a:t>
            </a:r>
            <a:r>
              <a:rPr lang="en-US" dirty="0">
                <a:solidFill>
                  <a:srgbClr val="FF0000"/>
                </a:solidFill>
                <a:latin typeface="Times New Roman"/>
                <a:ea typeface="Times New Roman"/>
                <a:cs typeface="Times New Roman"/>
                <a:sym typeface="Times New Roman"/>
              </a:rPr>
              <a:t>* John and Mary have </a:t>
            </a:r>
            <a:r>
              <a:rPr lang="en-US" dirty="0" err="1">
                <a:solidFill>
                  <a:srgbClr val="FF0000"/>
                </a:solidFill>
                <a:latin typeface="Times New Roman"/>
                <a:ea typeface="Times New Roman"/>
                <a:cs typeface="Times New Roman"/>
                <a:sym typeface="Times New Roman"/>
              </a:rPr>
              <a:t>Acuras</a:t>
            </a:r>
            <a:r>
              <a:rPr lang="en-US" dirty="0">
                <a:solidFill>
                  <a:srgbClr val="FF0000"/>
                </a:solidFill>
                <a:latin typeface="Times New Roman"/>
                <a:ea typeface="Times New Roman"/>
                <a:cs typeface="Times New Roman"/>
                <a:sym typeface="Times New Roman"/>
              </a:rPr>
              <a:t>. We love them. (where We=John and Mary)</a:t>
            </a:r>
          </a:p>
          <a:p>
            <a:pPr marL="0" lvl="0" indent="0" algn="just" rtl="0">
              <a:spcBef>
                <a:spcPts val="0"/>
              </a:spcBef>
              <a:spcAft>
                <a:spcPts val="0"/>
              </a:spcAft>
              <a:buClr>
                <a:schemeClr val="dk1"/>
              </a:buClr>
              <a:buSzPts val="1100"/>
              <a:buFont typeface="Arial"/>
              <a:buNone/>
            </a:pPr>
            <a:r>
              <a:rPr lang="en-US" dirty="0">
                <a:solidFill>
                  <a:srgbClr val="FF0000"/>
                </a:solidFill>
                <a:latin typeface="Times New Roman"/>
                <a:ea typeface="Times New Roman"/>
                <a:cs typeface="Times New Roman"/>
                <a:sym typeface="Times New Roman"/>
              </a:rPr>
              <a:t> * You and I have </a:t>
            </a:r>
            <a:r>
              <a:rPr lang="en-US" dirty="0" err="1">
                <a:solidFill>
                  <a:srgbClr val="FF0000"/>
                </a:solidFill>
                <a:latin typeface="Times New Roman"/>
                <a:ea typeface="Times New Roman"/>
                <a:cs typeface="Times New Roman"/>
                <a:sym typeface="Times New Roman"/>
              </a:rPr>
              <a:t>Acuras</a:t>
            </a:r>
            <a:r>
              <a:rPr lang="en-US" dirty="0">
                <a:solidFill>
                  <a:srgbClr val="FF0000"/>
                </a:solidFill>
                <a:latin typeface="Times New Roman"/>
                <a:ea typeface="Times New Roman"/>
                <a:cs typeface="Times New Roman"/>
                <a:sym typeface="Times New Roman"/>
              </a:rPr>
              <a:t>. They love them. (where They=You and I)</a:t>
            </a:r>
          </a:p>
          <a:p>
            <a:endParaRPr lang="en-IN" dirty="0"/>
          </a:p>
        </p:txBody>
      </p:sp>
      <p:sp>
        <p:nvSpPr>
          <p:cNvPr id="3" name="Title 2">
            <a:extLst>
              <a:ext uri="{FF2B5EF4-FFF2-40B4-BE49-F238E27FC236}">
                <a16:creationId xmlns:a16="http://schemas.microsoft.com/office/drawing/2014/main" xmlns="" id="{BCA38A6E-D099-421C-81C0-8B413688E7AC}"/>
              </a:ext>
            </a:extLst>
          </p:cNvPr>
          <p:cNvSpPr>
            <a:spLocks noGrp="1"/>
          </p:cNvSpPr>
          <p:nvPr>
            <p:ph type="title"/>
          </p:nvPr>
        </p:nvSpPr>
        <p:spPr/>
        <p:txBody>
          <a:bodyPr/>
          <a:lstStyle/>
          <a:p>
            <a:r>
              <a:rPr lang="en" dirty="0"/>
              <a:t>Person and Case Agreement </a:t>
            </a:r>
            <a:endParaRPr lang="en-IN" dirty="0"/>
          </a:p>
        </p:txBody>
      </p:sp>
    </p:spTree>
    <p:extLst>
      <p:ext uri="{BB962C8B-B14F-4D97-AF65-F5344CB8AC3E}">
        <p14:creationId xmlns:p14="http://schemas.microsoft.com/office/powerpoint/2010/main" val="416871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3D1DFC0-3AF0-48FD-ABEB-BE3EBC4E320C}"/>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discourse model contains representations of the entities that have been referred to in the discourse and the relationships in which they participate. </a:t>
            </a:r>
          </a:p>
          <a:p>
            <a:pPr marL="457200" lvl="0" indent="-381000" algn="l" rtl="0">
              <a:spcBef>
                <a:spcPts val="0"/>
              </a:spcBef>
              <a:spcAft>
                <a:spcPts val="0"/>
              </a:spcAft>
              <a:buSzPts val="2400"/>
              <a:buChar char="●"/>
            </a:pPr>
            <a:r>
              <a:rPr lang="en-US" dirty="0"/>
              <a:t>There are 2 fundamental operations to  discourse model. </a:t>
            </a:r>
          </a:p>
          <a:p>
            <a:pPr marL="457200" lvl="0" indent="-381000" algn="l" rtl="0">
              <a:spcBef>
                <a:spcPts val="0"/>
              </a:spcBef>
              <a:spcAft>
                <a:spcPts val="0"/>
              </a:spcAft>
              <a:buSzPts val="2400"/>
              <a:buChar char="●"/>
            </a:pPr>
            <a:r>
              <a:rPr lang="en-US" dirty="0"/>
              <a:t>When a referent is first mentioned in a discourse, we say that a representation for it is </a:t>
            </a:r>
            <a:r>
              <a:rPr lang="en-US" b="1" dirty="0"/>
              <a:t>evoked </a:t>
            </a:r>
            <a:r>
              <a:rPr lang="en-US" dirty="0"/>
              <a:t>into the model. </a:t>
            </a:r>
          </a:p>
          <a:p>
            <a:pPr marL="457200" lvl="0" indent="-381000" algn="l" rtl="0">
              <a:spcBef>
                <a:spcPts val="0"/>
              </a:spcBef>
              <a:spcAft>
                <a:spcPts val="0"/>
              </a:spcAft>
              <a:buSzPts val="2400"/>
              <a:buChar char="●"/>
            </a:pPr>
            <a:r>
              <a:rPr lang="en-US" dirty="0"/>
              <a:t>Upon subsequent mention, this representation is </a:t>
            </a:r>
            <a:r>
              <a:rPr lang="en-US" b="1" dirty="0"/>
              <a:t>accessed</a:t>
            </a:r>
            <a:r>
              <a:rPr lang="en-US" dirty="0"/>
              <a:t> from the model.</a:t>
            </a:r>
          </a:p>
          <a:p>
            <a:endParaRPr lang="en-IN" dirty="0"/>
          </a:p>
        </p:txBody>
      </p:sp>
      <p:sp>
        <p:nvSpPr>
          <p:cNvPr id="3" name="Title 2">
            <a:extLst>
              <a:ext uri="{FF2B5EF4-FFF2-40B4-BE49-F238E27FC236}">
                <a16:creationId xmlns:a16="http://schemas.microsoft.com/office/drawing/2014/main" xmlns="" id="{9A9D2485-39BB-406F-9336-A8C0CCF678A9}"/>
              </a:ext>
            </a:extLst>
          </p:cNvPr>
          <p:cNvSpPr>
            <a:spLocks noGrp="1"/>
          </p:cNvSpPr>
          <p:nvPr>
            <p:ph type="title"/>
          </p:nvPr>
        </p:nvSpPr>
        <p:spPr/>
        <p:txBody>
          <a:bodyPr/>
          <a:lstStyle/>
          <a:p>
            <a:r>
              <a:rPr lang="en" dirty="0"/>
              <a:t>Discourse Model</a:t>
            </a:r>
            <a:endParaRPr lang="en-IN" dirty="0"/>
          </a:p>
        </p:txBody>
      </p:sp>
    </p:spTree>
    <p:extLst>
      <p:ext uri="{BB962C8B-B14F-4D97-AF65-F5344CB8AC3E}">
        <p14:creationId xmlns:p14="http://schemas.microsoft.com/office/powerpoint/2010/main" val="2656437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46D5DA-99EC-4A40-8570-69543E348D1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Different forms of the pronoun may be required when placed in </a:t>
            </a:r>
          </a:p>
          <a:p>
            <a:pPr marL="914400" lvl="1" indent="-355600" algn="l" rtl="0">
              <a:spcBef>
                <a:spcPts val="0"/>
              </a:spcBef>
              <a:spcAft>
                <a:spcPts val="0"/>
              </a:spcAft>
              <a:buSzPts val="2000"/>
              <a:buChar char="○"/>
            </a:pPr>
            <a:r>
              <a:rPr lang="en-US" dirty="0"/>
              <a:t>subject position ( e.g., he, she, they)</a:t>
            </a:r>
          </a:p>
          <a:p>
            <a:pPr marL="914400" lvl="1" indent="-355600" algn="l" rtl="0">
              <a:spcBef>
                <a:spcPts val="0"/>
              </a:spcBef>
              <a:spcAft>
                <a:spcPts val="0"/>
              </a:spcAft>
              <a:buSzPts val="2000"/>
              <a:buChar char="○"/>
            </a:pPr>
            <a:r>
              <a:rPr lang="en-US" dirty="0"/>
              <a:t>object position ( e.g., him, her, them)</a:t>
            </a:r>
          </a:p>
          <a:p>
            <a:pPr marL="914400" lvl="1" indent="-355600" algn="l" rtl="0">
              <a:spcBef>
                <a:spcPts val="0"/>
              </a:spcBef>
              <a:spcAft>
                <a:spcPts val="0"/>
              </a:spcAft>
              <a:buSzPts val="2000"/>
              <a:buChar char="○"/>
            </a:pPr>
            <a:r>
              <a:rPr lang="en-US" dirty="0"/>
              <a:t>genitive position ( e.g., his Acura, her Acura, their Acura). </a:t>
            </a:r>
          </a:p>
          <a:p>
            <a:endParaRPr lang="en-IN" dirty="0"/>
          </a:p>
        </p:txBody>
      </p:sp>
      <p:sp>
        <p:nvSpPr>
          <p:cNvPr id="3" name="Title 2">
            <a:extLst>
              <a:ext uri="{FF2B5EF4-FFF2-40B4-BE49-F238E27FC236}">
                <a16:creationId xmlns:a16="http://schemas.microsoft.com/office/drawing/2014/main" xmlns="" id="{84EBC4AF-A86E-4B2C-9AEE-794779D2B839}"/>
              </a:ext>
            </a:extLst>
          </p:cNvPr>
          <p:cNvSpPr>
            <a:spLocks noGrp="1"/>
          </p:cNvSpPr>
          <p:nvPr>
            <p:ph type="title"/>
          </p:nvPr>
        </p:nvSpPr>
        <p:spPr/>
        <p:txBody>
          <a:bodyPr/>
          <a:lstStyle/>
          <a:p>
            <a:r>
              <a:rPr lang="en" dirty="0"/>
              <a:t>Person and Case Agreement </a:t>
            </a:r>
            <a:endParaRPr lang="en-IN" dirty="0"/>
          </a:p>
        </p:txBody>
      </p:sp>
    </p:spTree>
    <p:extLst>
      <p:ext uri="{BB962C8B-B14F-4D97-AF65-F5344CB8AC3E}">
        <p14:creationId xmlns:p14="http://schemas.microsoft.com/office/powerpoint/2010/main" val="3367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1197736-AA68-4D82-8300-8772D1294DDE}"/>
              </a:ext>
            </a:extLst>
          </p:cNvPr>
          <p:cNvSpPr>
            <a:spLocks noGrp="1"/>
          </p:cNvSpPr>
          <p:nvPr>
            <p:ph type="body" idx="1"/>
          </p:nvPr>
        </p:nvSpPr>
        <p:spPr>
          <a:xfrm>
            <a:off x="628650" y="1825625"/>
            <a:ext cx="7886700" cy="1842608"/>
          </a:xfrm>
        </p:spPr>
        <p:txBody>
          <a:bodyPr/>
          <a:lstStyle/>
          <a:p>
            <a:pPr marL="457200" lvl="0" indent="-381000" algn="l" rtl="0">
              <a:spcBef>
                <a:spcPts val="0"/>
              </a:spcBef>
              <a:spcAft>
                <a:spcPts val="0"/>
              </a:spcAft>
              <a:buSzPts val="2400"/>
              <a:buChar char="●"/>
            </a:pPr>
            <a:r>
              <a:rPr lang="en-US" dirty="0"/>
              <a:t>Referents also must agree with the gender speciﬁed by the referring expression.</a:t>
            </a:r>
          </a:p>
          <a:p>
            <a:pPr marL="457200" lvl="0" indent="-381000" algn="l" rtl="0">
              <a:spcBef>
                <a:spcPts val="0"/>
              </a:spcBef>
              <a:spcAft>
                <a:spcPts val="0"/>
              </a:spcAft>
              <a:buSzPts val="2400"/>
              <a:buChar char="●"/>
            </a:pPr>
            <a:r>
              <a:rPr lang="en-US" dirty="0"/>
              <a:t> English third person pronouns distinguish between male, female, and nonpersonal genders</a:t>
            </a:r>
          </a:p>
          <a:p>
            <a:endParaRPr lang="en-IN" dirty="0"/>
          </a:p>
        </p:txBody>
      </p:sp>
      <p:sp>
        <p:nvSpPr>
          <p:cNvPr id="3" name="Title 2">
            <a:extLst>
              <a:ext uri="{FF2B5EF4-FFF2-40B4-BE49-F238E27FC236}">
                <a16:creationId xmlns:a16="http://schemas.microsoft.com/office/drawing/2014/main" xmlns="" id="{ECB02D10-DE8E-423A-B86F-056BBEC6CF2C}"/>
              </a:ext>
            </a:extLst>
          </p:cNvPr>
          <p:cNvSpPr>
            <a:spLocks noGrp="1"/>
          </p:cNvSpPr>
          <p:nvPr>
            <p:ph type="title"/>
          </p:nvPr>
        </p:nvSpPr>
        <p:spPr/>
        <p:txBody>
          <a:bodyPr/>
          <a:lstStyle/>
          <a:p>
            <a:r>
              <a:rPr lang="en" dirty="0"/>
              <a:t>Gender Agreement </a:t>
            </a:r>
            <a:endParaRPr lang="en-IN" dirty="0"/>
          </a:p>
        </p:txBody>
      </p:sp>
      <p:pic>
        <p:nvPicPr>
          <p:cNvPr id="4" name="Google Shape;134;p26">
            <a:extLst>
              <a:ext uri="{FF2B5EF4-FFF2-40B4-BE49-F238E27FC236}">
                <a16:creationId xmlns:a16="http://schemas.microsoft.com/office/drawing/2014/main" xmlns="" id="{FE94100A-6132-4C83-9861-26DA3A3903EF}"/>
              </a:ext>
            </a:extLst>
          </p:cNvPr>
          <p:cNvPicPr preferRelativeResize="0"/>
          <p:nvPr/>
        </p:nvPicPr>
        <p:blipFill>
          <a:blip r:embed="rId2">
            <a:alphaModFix/>
          </a:blip>
          <a:stretch>
            <a:fillRect/>
          </a:stretch>
        </p:blipFill>
        <p:spPr>
          <a:xfrm>
            <a:off x="782448" y="3689499"/>
            <a:ext cx="7764800" cy="1356350"/>
          </a:xfrm>
          <a:prstGeom prst="rect">
            <a:avLst/>
          </a:prstGeom>
          <a:noFill/>
          <a:ln>
            <a:noFill/>
          </a:ln>
        </p:spPr>
      </p:pic>
    </p:spTree>
    <p:extLst>
      <p:ext uri="{BB962C8B-B14F-4D97-AF65-F5344CB8AC3E}">
        <p14:creationId xmlns:p14="http://schemas.microsoft.com/office/powerpoint/2010/main" val="1466812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BDFA62-59F4-48F9-A738-D5561866D029}"/>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E.g.</a:t>
            </a:r>
          </a:p>
          <a:p>
            <a:pPr marL="457200" lvl="0" indent="0" algn="l" rtl="0">
              <a:spcBef>
                <a:spcPts val="1600"/>
              </a:spcBef>
              <a:spcAft>
                <a:spcPts val="0"/>
              </a:spcAft>
              <a:buNone/>
            </a:pPr>
            <a:r>
              <a:rPr lang="en-US" dirty="0">
                <a:solidFill>
                  <a:srgbClr val="0000FF"/>
                </a:solidFill>
              </a:rPr>
              <a:t>John has an Acura. He is attractive. (he=John, not the Acura)</a:t>
            </a:r>
          </a:p>
          <a:p>
            <a:pPr marL="457200" lvl="0" indent="0" algn="l" rtl="0">
              <a:spcBef>
                <a:spcPts val="1600"/>
              </a:spcBef>
              <a:spcAft>
                <a:spcPts val="0"/>
              </a:spcAft>
              <a:buNone/>
            </a:pPr>
            <a:r>
              <a:rPr lang="en-US" dirty="0">
                <a:solidFill>
                  <a:srgbClr val="0000FF"/>
                </a:solidFill>
              </a:rPr>
              <a:t> John has an Acura. It is attractive. (it=the Acura, not John)</a:t>
            </a:r>
          </a:p>
          <a:p>
            <a:endParaRPr lang="en-IN" dirty="0"/>
          </a:p>
        </p:txBody>
      </p:sp>
      <p:sp>
        <p:nvSpPr>
          <p:cNvPr id="3" name="Title 2">
            <a:extLst>
              <a:ext uri="{FF2B5EF4-FFF2-40B4-BE49-F238E27FC236}">
                <a16:creationId xmlns:a16="http://schemas.microsoft.com/office/drawing/2014/main" xmlns="" id="{098AF195-CF99-41A2-AFBC-3D89675A6A6B}"/>
              </a:ext>
            </a:extLst>
          </p:cNvPr>
          <p:cNvSpPr>
            <a:spLocks noGrp="1"/>
          </p:cNvSpPr>
          <p:nvPr>
            <p:ph type="title"/>
          </p:nvPr>
        </p:nvSpPr>
        <p:spPr/>
        <p:txBody>
          <a:bodyPr/>
          <a:lstStyle/>
          <a:p>
            <a:r>
              <a:rPr lang="en" dirty="0"/>
              <a:t>Gender Agreement </a:t>
            </a:r>
            <a:endParaRPr lang="en-IN" dirty="0"/>
          </a:p>
        </p:txBody>
      </p:sp>
    </p:spTree>
    <p:extLst>
      <p:ext uri="{BB962C8B-B14F-4D97-AF65-F5344CB8AC3E}">
        <p14:creationId xmlns:p14="http://schemas.microsoft.com/office/powerpoint/2010/main" val="2976271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5C1C556-4A09-4DA5-B319-E2395285BD56}"/>
              </a:ext>
            </a:extLst>
          </p:cNvPr>
          <p:cNvSpPr>
            <a:spLocks noGrp="1"/>
          </p:cNvSpPr>
          <p:nvPr>
            <p:ph type="body" idx="1"/>
          </p:nvPr>
        </p:nvSpPr>
        <p:spPr/>
        <p:txBody>
          <a:bodyPr/>
          <a:lstStyle/>
          <a:p>
            <a:r>
              <a:rPr lang="en-US" dirty="0"/>
              <a:t>References are constrained by the syntactic relationships between a referential expression and a possible antecedent noun phrase when both occur in the same sentence. </a:t>
            </a:r>
          </a:p>
          <a:p>
            <a:endParaRPr lang="en-IN" dirty="0"/>
          </a:p>
        </p:txBody>
      </p:sp>
      <p:sp>
        <p:nvSpPr>
          <p:cNvPr id="3" name="Title 2">
            <a:extLst>
              <a:ext uri="{FF2B5EF4-FFF2-40B4-BE49-F238E27FC236}">
                <a16:creationId xmlns:a16="http://schemas.microsoft.com/office/drawing/2014/main" xmlns="" id="{BDF3DACC-38A6-4BEE-AF68-0F560F333EA7}"/>
              </a:ext>
            </a:extLst>
          </p:cNvPr>
          <p:cNvSpPr>
            <a:spLocks noGrp="1"/>
          </p:cNvSpPr>
          <p:nvPr>
            <p:ph type="title"/>
          </p:nvPr>
        </p:nvSpPr>
        <p:spPr/>
        <p:txBody>
          <a:bodyPr/>
          <a:lstStyle/>
          <a:p>
            <a:r>
              <a:rPr lang="en" dirty="0"/>
              <a:t>Syntactic Constraints</a:t>
            </a:r>
            <a:endParaRPr lang="en-IN" dirty="0"/>
          </a:p>
        </p:txBody>
      </p:sp>
    </p:spTree>
    <p:extLst>
      <p:ext uri="{BB962C8B-B14F-4D97-AF65-F5344CB8AC3E}">
        <p14:creationId xmlns:p14="http://schemas.microsoft.com/office/powerpoint/2010/main" val="781849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560C1AC-51E3-4B4D-B7D7-2C3E02DAB8B3}"/>
              </a:ext>
            </a:extLst>
          </p:cNvPr>
          <p:cNvSpPr>
            <a:spLocks noGrp="1"/>
          </p:cNvSpPr>
          <p:nvPr>
            <p:ph type="body" idx="1"/>
          </p:nvPr>
        </p:nvSpPr>
        <p:spPr/>
        <p:txBody>
          <a:bodyPr>
            <a:normAutofit fontScale="92500"/>
          </a:bodyPr>
          <a:lstStyle/>
          <a:p>
            <a:pPr marL="457200" lvl="0" indent="-381000" algn="l" rtl="0">
              <a:spcBef>
                <a:spcPts val="0"/>
              </a:spcBef>
              <a:spcAft>
                <a:spcPts val="0"/>
              </a:spcAft>
              <a:buSzPts val="2400"/>
              <a:buChar char="●"/>
            </a:pPr>
            <a:r>
              <a:rPr lang="en-US" dirty="0" err="1"/>
              <a:t>E.g</a:t>
            </a:r>
            <a:endParaRPr lang="en-US" dirty="0"/>
          </a:p>
          <a:p>
            <a:pPr marL="457200" lvl="0" indent="0" algn="l" rtl="0">
              <a:lnSpc>
                <a:spcPct val="100000"/>
              </a:lnSpc>
              <a:spcBef>
                <a:spcPts val="1600"/>
              </a:spcBef>
              <a:spcAft>
                <a:spcPts val="0"/>
              </a:spcAft>
              <a:buNone/>
            </a:pPr>
            <a:r>
              <a:rPr lang="en-US" dirty="0">
                <a:solidFill>
                  <a:srgbClr val="0000FF"/>
                </a:solidFill>
                <a:latin typeface="Times New Roman"/>
                <a:ea typeface="Times New Roman"/>
                <a:cs typeface="Times New Roman"/>
                <a:sym typeface="Times New Roman"/>
              </a:rPr>
              <a:t>John bought himself a new Acura. [himself = John]</a:t>
            </a:r>
          </a:p>
          <a:p>
            <a:pPr marL="457200" lvl="0" indent="0" algn="l" rtl="0">
              <a:lnSpc>
                <a:spcPct val="100000"/>
              </a:lnSpc>
              <a:spcBef>
                <a:spcPts val="1000"/>
              </a:spcBef>
              <a:spcAft>
                <a:spcPts val="0"/>
              </a:spcAft>
              <a:buNone/>
            </a:pPr>
            <a:r>
              <a:rPr lang="en-US" dirty="0">
                <a:solidFill>
                  <a:srgbClr val="0000FF"/>
                </a:solidFill>
                <a:latin typeface="Times New Roman"/>
                <a:ea typeface="Times New Roman"/>
                <a:cs typeface="Times New Roman"/>
                <a:sym typeface="Times New Roman"/>
              </a:rPr>
              <a:t>John bought him a new Acura. [him ≠John]</a:t>
            </a:r>
          </a:p>
          <a:p>
            <a:pPr marL="457200" lvl="0" indent="0" algn="just" rtl="0">
              <a:lnSpc>
                <a:spcPct val="100000"/>
              </a:lnSpc>
              <a:spcBef>
                <a:spcPts val="100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John said that Bill bought him a new Acura. [him ≠ Bill]</a:t>
            </a:r>
          </a:p>
          <a:p>
            <a:pPr marL="457200" lvl="0" indent="0" algn="just" rtl="0">
              <a:lnSpc>
                <a:spcPct val="100000"/>
              </a:lnSpc>
              <a:spcBef>
                <a:spcPts val="100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John said that Bill bought himself a new Acura. [himself =Bill]</a:t>
            </a:r>
          </a:p>
          <a:p>
            <a:pPr marL="457200" lvl="0" indent="0" algn="just" rtl="0">
              <a:lnSpc>
                <a:spcPct val="100000"/>
              </a:lnSpc>
              <a:spcBef>
                <a:spcPts val="1000"/>
              </a:spcBef>
              <a:spcAft>
                <a:spcPts val="0"/>
              </a:spcAft>
              <a:buClr>
                <a:schemeClr val="dk1"/>
              </a:buClr>
              <a:buSzPts val="1100"/>
              <a:buFont typeface="Arial"/>
              <a:buNone/>
            </a:pPr>
            <a:r>
              <a:rPr lang="en-US" dirty="0">
                <a:solidFill>
                  <a:srgbClr val="0000FF"/>
                </a:solidFill>
                <a:latin typeface="Times New Roman"/>
                <a:ea typeface="Times New Roman"/>
                <a:cs typeface="Times New Roman"/>
                <a:sym typeface="Times New Roman"/>
              </a:rPr>
              <a:t>He said that he bought John a new Acura. [He ≠ John] [he ≠ John]</a:t>
            </a:r>
          </a:p>
          <a:p>
            <a:endParaRPr lang="en-IN" dirty="0"/>
          </a:p>
        </p:txBody>
      </p:sp>
      <p:sp>
        <p:nvSpPr>
          <p:cNvPr id="3" name="Title 2">
            <a:extLst>
              <a:ext uri="{FF2B5EF4-FFF2-40B4-BE49-F238E27FC236}">
                <a16:creationId xmlns:a16="http://schemas.microsoft.com/office/drawing/2014/main" xmlns="" id="{17E542B5-8A89-44DE-9BC6-8981E0EF6589}"/>
              </a:ext>
            </a:extLst>
          </p:cNvPr>
          <p:cNvSpPr>
            <a:spLocks noGrp="1"/>
          </p:cNvSpPr>
          <p:nvPr>
            <p:ph type="title"/>
          </p:nvPr>
        </p:nvSpPr>
        <p:spPr/>
        <p:txBody>
          <a:bodyPr/>
          <a:lstStyle/>
          <a:p>
            <a:r>
              <a:rPr lang="en" dirty="0"/>
              <a:t>Syntactic Constraints</a:t>
            </a:r>
            <a:endParaRPr lang="en-IN" dirty="0"/>
          </a:p>
        </p:txBody>
      </p:sp>
    </p:spTree>
    <p:extLst>
      <p:ext uri="{BB962C8B-B14F-4D97-AF65-F5344CB8AC3E}">
        <p14:creationId xmlns:p14="http://schemas.microsoft.com/office/powerpoint/2010/main" val="1328075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F8719A-EDA4-49E9-97A1-8CAD5F57A18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English pronouns such as himself, herself, and themselves are called reﬂexives. </a:t>
            </a:r>
          </a:p>
          <a:p>
            <a:pPr marL="457200" lvl="0" indent="-381000" algn="l" rtl="0">
              <a:spcBef>
                <a:spcPts val="0"/>
              </a:spcBef>
              <a:spcAft>
                <a:spcPts val="0"/>
              </a:spcAft>
              <a:buSzPts val="2400"/>
              <a:buChar char="●"/>
            </a:pPr>
            <a:r>
              <a:rPr lang="en-US" dirty="0"/>
              <a:t>A reﬂexive </a:t>
            </a:r>
            <a:r>
              <a:rPr lang="en-US" dirty="0" err="1"/>
              <a:t>corefers</a:t>
            </a:r>
            <a:r>
              <a:rPr lang="en-US" dirty="0"/>
              <a:t> with the subject of the most immediate clause that contains it </a:t>
            </a:r>
          </a:p>
          <a:p>
            <a:pPr marL="457200" lvl="0" indent="-381000" algn="l" rtl="0">
              <a:spcBef>
                <a:spcPts val="0"/>
              </a:spcBef>
              <a:spcAft>
                <a:spcPts val="0"/>
              </a:spcAft>
              <a:buClr>
                <a:srgbClr val="0000FF"/>
              </a:buClr>
              <a:buSzPts val="2400"/>
              <a:buChar char="●"/>
            </a:pPr>
            <a:r>
              <a:rPr lang="en-US" dirty="0">
                <a:solidFill>
                  <a:srgbClr val="0000FF"/>
                </a:solidFill>
              </a:rPr>
              <a:t>E.g. John bought himself a new Acura. [himself = John]</a:t>
            </a:r>
          </a:p>
          <a:p>
            <a:pPr marL="457200" lvl="0" indent="-381000" algn="l" rtl="0">
              <a:spcBef>
                <a:spcPts val="0"/>
              </a:spcBef>
              <a:spcAft>
                <a:spcPts val="0"/>
              </a:spcAft>
              <a:buSzPts val="2400"/>
              <a:buChar char="●"/>
            </a:pPr>
            <a:r>
              <a:rPr lang="en-US" dirty="0"/>
              <a:t>A nonreflexive cannot </a:t>
            </a:r>
            <a:r>
              <a:rPr lang="en-US" dirty="0" err="1"/>
              <a:t>corefer</a:t>
            </a:r>
            <a:r>
              <a:rPr lang="en-US" dirty="0"/>
              <a:t> with this subject</a:t>
            </a:r>
          </a:p>
          <a:p>
            <a:pPr marL="457200" lvl="0" indent="-381000" algn="l" rtl="0">
              <a:spcBef>
                <a:spcPts val="0"/>
              </a:spcBef>
              <a:spcAft>
                <a:spcPts val="0"/>
              </a:spcAft>
              <a:buClr>
                <a:srgbClr val="0000FF"/>
              </a:buClr>
              <a:buSzPts val="2400"/>
              <a:buChar char="●"/>
            </a:pPr>
            <a:r>
              <a:rPr lang="en-US" dirty="0">
                <a:solidFill>
                  <a:srgbClr val="0000FF"/>
                </a:solidFill>
              </a:rPr>
              <a:t>E.g. John bought him a new Acura. [him ≠John]. </a:t>
            </a:r>
          </a:p>
          <a:p>
            <a:endParaRPr lang="en-IN" dirty="0"/>
          </a:p>
        </p:txBody>
      </p:sp>
      <p:sp>
        <p:nvSpPr>
          <p:cNvPr id="3" name="Title 2">
            <a:extLst>
              <a:ext uri="{FF2B5EF4-FFF2-40B4-BE49-F238E27FC236}">
                <a16:creationId xmlns:a16="http://schemas.microsoft.com/office/drawing/2014/main" xmlns="" id="{EDEBA65D-7989-4AFC-9005-07DC04F54F74}"/>
              </a:ext>
            </a:extLst>
          </p:cNvPr>
          <p:cNvSpPr>
            <a:spLocks noGrp="1"/>
          </p:cNvSpPr>
          <p:nvPr>
            <p:ph type="title"/>
          </p:nvPr>
        </p:nvSpPr>
        <p:spPr/>
        <p:txBody>
          <a:bodyPr/>
          <a:lstStyle/>
          <a:p>
            <a:r>
              <a:rPr lang="en" dirty="0"/>
              <a:t>Reflexive Constraints</a:t>
            </a:r>
            <a:endParaRPr lang="en-IN" dirty="0"/>
          </a:p>
        </p:txBody>
      </p:sp>
    </p:spTree>
    <p:extLst>
      <p:ext uri="{BB962C8B-B14F-4D97-AF65-F5344CB8AC3E}">
        <p14:creationId xmlns:p14="http://schemas.microsoft.com/office/powerpoint/2010/main" val="1363983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F5660E-8C03-49B5-87DA-4681AD583EB3}"/>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A nonreﬂexive pronoun like him can </a:t>
            </a:r>
            <a:r>
              <a:rPr lang="en-US" dirty="0" err="1"/>
              <a:t>corefer</a:t>
            </a:r>
            <a:r>
              <a:rPr lang="en-US" dirty="0"/>
              <a:t> with the subject of the previous sentence </a:t>
            </a:r>
          </a:p>
          <a:p>
            <a:pPr marL="457200" lvl="0" indent="-381000" algn="l" rtl="0">
              <a:spcBef>
                <a:spcPts val="0"/>
              </a:spcBef>
              <a:spcAft>
                <a:spcPts val="0"/>
              </a:spcAft>
              <a:buSzPts val="2400"/>
              <a:buChar char="●"/>
            </a:pPr>
            <a:r>
              <a:rPr lang="en-US" dirty="0"/>
              <a:t>E.g. </a:t>
            </a:r>
            <a:r>
              <a:rPr lang="en-US" dirty="0">
                <a:solidFill>
                  <a:srgbClr val="0000FF"/>
                </a:solidFill>
              </a:rPr>
              <a:t>John wanted a new car. Bill bought him a new Acura. [him=John]</a:t>
            </a:r>
          </a:p>
          <a:p>
            <a:pPr marL="457200" lvl="0" indent="-381000" algn="l" rtl="0">
              <a:spcBef>
                <a:spcPts val="0"/>
              </a:spcBef>
              <a:spcAft>
                <a:spcPts val="0"/>
              </a:spcAft>
              <a:buSzPts val="2400"/>
              <a:buChar char="●"/>
            </a:pPr>
            <a:r>
              <a:rPr lang="en-US" dirty="0"/>
              <a:t>but it cannot in </a:t>
            </a:r>
          </a:p>
          <a:p>
            <a:pPr marL="457200" lvl="0" indent="-381000" algn="l" rtl="0">
              <a:spcBef>
                <a:spcPts val="0"/>
              </a:spcBef>
              <a:spcAft>
                <a:spcPts val="0"/>
              </a:spcAft>
              <a:buSzPts val="2400"/>
              <a:buChar char="●"/>
            </a:pPr>
            <a:r>
              <a:rPr lang="en-US" dirty="0"/>
              <a:t>E.g. </a:t>
            </a:r>
            <a:r>
              <a:rPr lang="en-US" dirty="0">
                <a:solidFill>
                  <a:srgbClr val="0000FF"/>
                </a:solidFill>
              </a:rPr>
              <a:t>John wanted a new car. He bought him a new Acura.[He=</a:t>
            </a:r>
            <a:r>
              <a:rPr lang="en-US" dirty="0" err="1">
                <a:solidFill>
                  <a:srgbClr val="0000FF"/>
                </a:solidFill>
              </a:rPr>
              <a:t>John,him</a:t>
            </a:r>
            <a:r>
              <a:rPr lang="en-US" dirty="0">
                <a:solidFill>
                  <a:srgbClr val="0000FF"/>
                </a:solidFill>
              </a:rPr>
              <a:t> ≠John] </a:t>
            </a:r>
          </a:p>
          <a:p>
            <a:pPr marL="457200" lvl="0" indent="-381000" algn="l" rtl="0">
              <a:spcBef>
                <a:spcPts val="0"/>
              </a:spcBef>
              <a:spcAft>
                <a:spcPts val="0"/>
              </a:spcAft>
              <a:buSzPts val="2400"/>
              <a:buChar char="●"/>
            </a:pPr>
            <a:r>
              <a:rPr lang="en-US" dirty="0"/>
              <a:t>because of its syntactic relationship</a:t>
            </a:r>
            <a:endParaRPr lang="en-IN" dirty="0"/>
          </a:p>
        </p:txBody>
      </p:sp>
      <p:sp>
        <p:nvSpPr>
          <p:cNvPr id="3" name="Title 2">
            <a:extLst>
              <a:ext uri="{FF2B5EF4-FFF2-40B4-BE49-F238E27FC236}">
                <a16:creationId xmlns:a16="http://schemas.microsoft.com/office/drawing/2014/main" xmlns="" id="{59D788C7-5E0A-4EB1-96EF-D8770BDF2362}"/>
              </a:ext>
            </a:extLst>
          </p:cNvPr>
          <p:cNvSpPr>
            <a:spLocks noGrp="1"/>
          </p:cNvSpPr>
          <p:nvPr>
            <p:ph type="title"/>
          </p:nvPr>
        </p:nvSpPr>
        <p:spPr/>
        <p:txBody>
          <a:bodyPr/>
          <a:lstStyle/>
          <a:p>
            <a:r>
              <a:rPr lang="en" dirty="0"/>
              <a:t>Reflexive Constraints</a:t>
            </a:r>
            <a:endParaRPr lang="en-IN" dirty="0"/>
          </a:p>
        </p:txBody>
      </p:sp>
    </p:spTree>
    <p:extLst>
      <p:ext uri="{BB962C8B-B14F-4D97-AF65-F5344CB8AC3E}">
        <p14:creationId xmlns:p14="http://schemas.microsoft.com/office/powerpoint/2010/main" val="255449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59145D6-6EB9-452A-B5AB-F2DA569D0C05}"/>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There are many cases that they do not cover. </a:t>
            </a:r>
          </a:p>
          <a:p>
            <a:pPr marL="457200" lvl="0" indent="-381000" algn="l" rtl="0">
              <a:spcBef>
                <a:spcPts val="0"/>
              </a:spcBef>
              <a:spcAft>
                <a:spcPts val="0"/>
              </a:spcAft>
              <a:buSzPts val="2400"/>
              <a:buChar char="●"/>
            </a:pPr>
            <a:r>
              <a:rPr lang="en-US" dirty="0"/>
              <a:t>E.g. </a:t>
            </a:r>
            <a:r>
              <a:rPr lang="en-US" dirty="0">
                <a:solidFill>
                  <a:srgbClr val="0000FF"/>
                </a:solidFill>
              </a:rPr>
              <a:t>John set the pamphlets about </a:t>
            </a:r>
            <a:r>
              <a:rPr lang="en-US" dirty="0" err="1">
                <a:solidFill>
                  <a:srgbClr val="0000FF"/>
                </a:solidFill>
              </a:rPr>
              <a:t>Acuras</a:t>
            </a:r>
            <a:r>
              <a:rPr lang="en-US" dirty="0">
                <a:solidFill>
                  <a:srgbClr val="0000FF"/>
                </a:solidFill>
              </a:rPr>
              <a:t> next to himself. [himself=John]) </a:t>
            </a:r>
            <a:r>
              <a:rPr lang="en-US" dirty="0"/>
              <a:t>and </a:t>
            </a:r>
          </a:p>
          <a:p>
            <a:pPr marL="457200" lvl="0" indent="-381000" algn="l" rtl="0">
              <a:spcBef>
                <a:spcPts val="0"/>
              </a:spcBef>
              <a:spcAft>
                <a:spcPts val="0"/>
              </a:spcAft>
              <a:buSzPts val="2400"/>
              <a:buChar char="●"/>
            </a:pPr>
            <a:r>
              <a:rPr lang="en-US" dirty="0"/>
              <a:t>E.g. </a:t>
            </a:r>
            <a:r>
              <a:rPr lang="en-US" dirty="0">
                <a:solidFill>
                  <a:srgbClr val="0000FF"/>
                </a:solidFill>
              </a:rPr>
              <a:t>John set the pamphlets about </a:t>
            </a:r>
            <a:r>
              <a:rPr lang="en-US" dirty="0" err="1">
                <a:solidFill>
                  <a:srgbClr val="0000FF"/>
                </a:solidFill>
              </a:rPr>
              <a:t>Acuras</a:t>
            </a:r>
            <a:r>
              <a:rPr lang="en-US" dirty="0">
                <a:solidFill>
                  <a:srgbClr val="0000FF"/>
                </a:solidFill>
              </a:rPr>
              <a:t> next to him. [him=John]) </a:t>
            </a:r>
          </a:p>
          <a:p>
            <a:pPr marL="457200" lvl="0" indent="-381000" algn="l" rtl="0">
              <a:spcBef>
                <a:spcPts val="0"/>
              </a:spcBef>
              <a:spcAft>
                <a:spcPts val="0"/>
              </a:spcAft>
              <a:buSzPts val="2400"/>
              <a:buChar char="●"/>
            </a:pPr>
            <a:r>
              <a:rPr lang="en-US" dirty="0"/>
              <a:t>Both can refer to the subject John, even though they occur in identical syntactic conﬁgurations.</a:t>
            </a:r>
          </a:p>
          <a:p>
            <a:endParaRPr lang="en-IN" dirty="0"/>
          </a:p>
        </p:txBody>
      </p:sp>
      <p:sp>
        <p:nvSpPr>
          <p:cNvPr id="3" name="Title 2">
            <a:extLst>
              <a:ext uri="{FF2B5EF4-FFF2-40B4-BE49-F238E27FC236}">
                <a16:creationId xmlns:a16="http://schemas.microsoft.com/office/drawing/2014/main" xmlns="" id="{1B6CE5BF-2724-4F32-A906-2951A6857605}"/>
              </a:ext>
            </a:extLst>
          </p:cNvPr>
          <p:cNvSpPr>
            <a:spLocks noGrp="1"/>
          </p:cNvSpPr>
          <p:nvPr>
            <p:ph type="title"/>
          </p:nvPr>
        </p:nvSpPr>
        <p:spPr/>
        <p:txBody>
          <a:bodyPr/>
          <a:lstStyle/>
          <a:p>
            <a:r>
              <a:rPr lang="en" dirty="0"/>
              <a:t>Reflexive Constraints</a:t>
            </a:r>
            <a:endParaRPr lang="en-IN" dirty="0"/>
          </a:p>
        </p:txBody>
      </p:sp>
    </p:spTree>
    <p:extLst>
      <p:ext uri="{BB962C8B-B14F-4D97-AF65-F5344CB8AC3E}">
        <p14:creationId xmlns:p14="http://schemas.microsoft.com/office/powerpoint/2010/main" val="4058070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8A64E2-A11D-471D-8EB7-97E26C102101}"/>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a:t>
            </a:r>
            <a:r>
              <a:rPr lang="en-US" dirty="0" err="1"/>
              <a:t>selectional</a:t>
            </a:r>
            <a:r>
              <a:rPr lang="en-US" dirty="0"/>
              <a:t> restrictions that a verb places on its arguments may be responsible for eliminating referents.</a:t>
            </a:r>
          </a:p>
          <a:p>
            <a:pPr marL="457200" lvl="0" indent="-381000" algn="l" rtl="0">
              <a:spcBef>
                <a:spcPts val="0"/>
              </a:spcBef>
              <a:spcAft>
                <a:spcPts val="0"/>
              </a:spcAft>
              <a:buSzPts val="2400"/>
              <a:buChar char="●"/>
            </a:pPr>
            <a:r>
              <a:rPr lang="en-US" dirty="0"/>
              <a:t>E.g. </a:t>
            </a:r>
            <a:r>
              <a:rPr lang="en-US" dirty="0">
                <a:solidFill>
                  <a:srgbClr val="0000FF"/>
                </a:solidFill>
              </a:rPr>
              <a:t>John parked his Acura in the garage. He had driven it around for hours.</a:t>
            </a:r>
          </a:p>
          <a:p>
            <a:pPr marL="457200" lvl="0" indent="-381000" algn="l" rtl="0">
              <a:spcBef>
                <a:spcPts val="0"/>
              </a:spcBef>
              <a:spcAft>
                <a:spcPts val="0"/>
              </a:spcAft>
              <a:buSzPts val="2400"/>
              <a:buChar char="●"/>
            </a:pPr>
            <a:r>
              <a:rPr lang="en-US" dirty="0"/>
              <a:t>A practical NLP system would include a reasonably comprehensive set of </a:t>
            </a:r>
            <a:r>
              <a:rPr lang="en-US" dirty="0" err="1"/>
              <a:t>selectional</a:t>
            </a:r>
            <a:r>
              <a:rPr lang="en-US" dirty="0"/>
              <a:t> constraints for the verbs in its lexicon.</a:t>
            </a:r>
          </a:p>
          <a:p>
            <a:endParaRPr lang="en-IN" dirty="0"/>
          </a:p>
        </p:txBody>
      </p:sp>
      <p:sp>
        <p:nvSpPr>
          <p:cNvPr id="3" name="Title 2">
            <a:extLst>
              <a:ext uri="{FF2B5EF4-FFF2-40B4-BE49-F238E27FC236}">
                <a16:creationId xmlns:a16="http://schemas.microsoft.com/office/drawing/2014/main" xmlns="" id="{5D2734F6-0F3F-4807-A744-A59FE2EB911C}"/>
              </a:ext>
            </a:extLst>
          </p:cNvPr>
          <p:cNvSpPr>
            <a:spLocks noGrp="1"/>
          </p:cNvSpPr>
          <p:nvPr>
            <p:ph type="title"/>
          </p:nvPr>
        </p:nvSpPr>
        <p:spPr/>
        <p:txBody>
          <a:bodyPr/>
          <a:lstStyle/>
          <a:p>
            <a:r>
              <a:rPr lang="en" dirty="0"/>
              <a:t>Selectional Restrictions </a:t>
            </a:r>
            <a:endParaRPr lang="en-IN" dirty="0"/>
          </a:p>
        </p:txBody>
      </p:sp>
    </p:spTree>
    <p:extLst>
      <p:ext uri="{BB962C8B-B14F-4D97-AF65-F5344CB8AC3E}">
        <p14:creationId xmlns:p14="http://schemas.microsoft.com/office/powerpoint/2010/main" val="781219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8E11421-F3EE-4163-80E2-578DBE92B9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err="1"/>
              <a:t>Selectional</a:t>
            </a:r>
            <a:r>
              <a:rPr lang="en-US" dirty="0"/>
              <a:t> restrictions can be violated in the case of metaphor.</a:t>
            </a:r>
          </a:p>
          <a:p>
            <a:pPr marL="457200" lvl="0" indent="-381000" algn="l" rtl="0">
              <a:spcBef>
                <a:spcPts val="0"/>
              </a:spcBef>
              <a:spcAft>
                <a:spcPts val="0"/>
              </a:spcAft>
              <a:buSzPts val="2400"/>
              <a:buChar char="●"/>
            </a:pPr>
            <a:r>
              <a:rPr lang="en-US" dirty="0"/>
              <a:t>E.g. </a:t>
            </a:r>
            <a:r>
              <a:rPr lang="en-US" dirty="0">
                <a:solidFill>
                  <a:srgbClr val="0000FF"/>
                </a:solidFill>
              </a:rPr>
              <a:t>John bought a new Acura. It drinks gasoline like you would not believe</a:t>
            </a:r>
          </a:p>
          <a:p>
            <a:pPr marL="457200" lvl="0" indent="-381000" algn="l" rtl="0">
              <a:spcBef>
                <a:spcPts val="0"/>
              </a:spcBef>
              <a:spcAft>
                <a:spcPts val="0"/>
              </a:spcAft>
              <a:buSzPts val="2400"/>
              <a:buChar char="●"/>
            </a:pPr>
            <a:r>
              <a:rPr lang="en-US" dirty="0"/>
              <a:t>E.g. </a:t>
            </a:r>
            <a:r>
              <a:rPr lang="en-US" dirty="0">
                <a:solidFill>
                  <a:srgbClr val="0000FF"/>
                </a:solidFill>
              </a:rPr>
              <a:t>John parked his Acura in the garage. It is incredibly messy, with old bike and car parts lying around everywhere</a:t>
            </a:r>
            <a:r>
              <a:rPr lang="en-US" dirty="0"/>
              <a:t>.</a:t>
            </a:r>
            <a:endParaRPr lang="en-IN" dirty="0"/>
          </a:p>
        </p:txBody>
      </p:sp>
      <p:sp>
        <p:nvSpPr>
          <p:cNvPr id="3" name="Title 2">
            <a:extLst>
              <a:ext uri="{FF2B5EF4-FFF2-40B4-BE49-F238E27FC236}">
                <a16:creationId xmlns:a16="http://schemas.microsoft.com/office/drawing/2014/main" xmlns="" id="{BEF776CC-59CC-40CB-8CE5-18C4B57F98C3}"/>
              </a:ext>
            </a:extLst>
          </p:cNvPr>
          <p:cNvSpPr>
            <a:spLocks noGrp="1"/>
          </p:cNvSpPr>
          <p:nvPr>
            <p:ph type="title"/>
          </p:nvPr>
        </p:nvSpPr>
        <p:spPr/>
        <p:txBody>
          <a:bodyPr/>
          <a:lstStyle/>
          <a:p>
            <a:r>
              <a:rPr lang="en" dirty="0"/>
              <a:t>Selectional Restrictions </a:t>
            </a:r>
            <a:endParaRPr lang="en-IN" dirty="0"/>
          </a:p>
        </p:txBody>
      </p:sp>
    </p:spTree>
    <p:extLst>
      <p:ext uri="{BB962C8B-B14F-4D97-AF65-F5344CB8AC3E}">
        <p14:creationId xmlns:p14="http://schemas.microsoft.com/office/powerpoint/2010/main" val="141632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8C509A5-0A75-4ADA-B6B9-B43A9950A2F1}"/>
              </a:ext>
            </a:extLst>
          </p:cNvPr>
          <p:cNvSpPr>
            <a:spLocks noGrp="1"/>
          </p:cNvSpPr>
          <p:nvPr>
            <p:ph type="body" idx="1"/>
          </p:nvPr>
        </p:nvSpPr>
        <p:spPr>
          <a:xfrm>
            <a:off x="4572000" y="1825625"/>
            <a:ext cx="3943350" cy="4351200"/>
          </a:xfrm>
        </p:spPr>
        <p:txBody>
          <a:bodyPr/>
          <a:lstStyle/>
          <a:p>
            <a:r>
              <a:rPr lang="en-US" sz="2800" b="1" dirty="0">
                <a:solidFill>
                  <a:schemeClr val="dk1"/>
                </a:solidFill>
              </a:rPr>
              <a:t>Example:</a:t>
            </a:r>
          </a:p>
          <a:p>
            <a:pPr marL="50800" indent="0">
              <a:buNone/>
            </a:pPr>
            <a:r>
              <a:rPr lang="en-US" sz="2800" dirty="0">
                <a:solidFill>
                  <a:schemeClr val="dk1"/>
                </a:solidFill>
              </a:rPr>
              <a:t> </a:t>
            </a:r>
            <a:r>
              <a:rPr lang="en-US" sz="2800" i="1" dirty="0">
                <a:solidFill>
                  <a:schemeClr val="dk1"/>
                </a:solidFill>
              </a:rPr>
              <a:t>John went to Bill’s car dealership to check out an Acura Integra. He looked at it for about an hour.</a:t>
            </a:r>
          </a:p>
          <a:p>
            <a:endParaRPr lang="en-IN" dirty="0"/>
          </a:p>
        </p:txBody>
      </p:sp>
      <p:sp>
        <p:nvSpPr>
          <p:cNvPr id="3" name="Title 2">
            <a:extLst>
              <a:ext uri="{FF2B5EF4-FFF2-40B4-BE49-F238E27FC236}">
                <a16:creationId xmlns:a16="http://schemas.microsoft.com/office/drawing/2014/main" xmlns="" id="{2A5EC683-1D6D-4EDC-93D4-130D61754A1A}"/>
              </a:ext>
            </a:extLst>
          </p:cNvPr>
          <p:cNvSpPr>
            <a:spLocks noGrp="1"/>
          </p:cNvSpPr>
          <p:nvPr>
            <p:ph type="title"/>
          </p:nvPr>
        </p:nvSpPr>
        <p:spPr/>
        <p:txBody>
          <a:bodyPr/>
          <a:lstStyle/>
          <a:p>
            <a:r>
              <a:rPr lang="en" dirty="0"/>
              <a:t>Discourse Model</a:t>
            </a:r>
            <a:endParaRPr lang="en-IN" dirty="0"/>
          </a:p>
        </p:txBody>
      </p:sp>
      <p:pic>
        <p:nvPicPr>
          <p:cNvPr id="4" name="Google Shape;139;p27">
            <a:extLst>
              <a:ext uri="{FF2B5EF4-FFF2-40B4-BE49-F238E27FC236}">
                <a16:creationId xmlns:a16="http://schemas.microsoft.com/office/drawing/2014/main" xmlns="" id="{47196B27-01F4-464A-89E4-D0DBC26D33AD}"/>
              </a:ext>
            </a:extLst>
          </p:cNvPr>
          <p:cNvPicPr preferRelativeResize="0"/>
          <p:nvPr/>
        </p:nvPicPr>
        <p:blipFill>
          <a:blip r:embed="rId2">
            <a:alphaModFix/>
          </a:blip>
          <a:stretch>
            <a:fillRect/>
          </a:stretch>
        </p:blipFill>
        <p:spPr>
          <a:xfrm>
            <a:off x="184448" y="2123060"/>
            <a:ext cx="4174900" cy="3400825"/>
          </a:xfrm>
          <a:prstGeom prst="rect">
            <a:avLst/>
          </a:prstGeom>
          <a:noFill/>
          <a:ln>
            <a:noFill/>
          </a:ln>
        </p:spPr>
      </p:pic>
    </p:spTree>
    <p:extLst>
      <p:ext uri="{BB962C8B-B14F-4D97-AF65-F5344CB8AC3E}">
        <p14:creationId xmlns:p14="http://schemas.microsoft.com/office/powerpoint/2010/main" val="7878847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E13DDBC-D439-4F53-AA5D-BF767839F4B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Thus, any knowledge shared by the discourse participants might be necessary to resolve a pronoun reference. </a:t>
            </a:r>
          </a:p>
          <a:p>
            <a:pPr marL="457200" lvl="0" indent="-381000" algn="l" rtl="0">
              <a:spcBef>
                <a:spcPts val="0"/>
              </a:spcBef>
              <a:spcAft>
                <a:spcPts val="0"/>
              </a:spcAft>
              <a:buSzPts val="2400"/>
              <a:buChar char="●"/>
            </a:pPr>
            <a:r>
              <a:rPr lang="en-US" dirty="0"/>
              <a:t>However, due in part to the vastness of such knowledge, practical algorithms typically do not rely on it heavily.</a:t>
            </a:r>
          </a:p>
          <a:p>
            <a:endParaRPr lang="en-IN" dirty="0"/>
          </a:p>
        </p:txBody>
      </p:sp>
      <p:sp>
        <p:nvSpPr>
          <p:cNvPr id="3" name="Title 2">
            <a:extLst>
              <a:ext uri="{FF2B5EF4-FFF2-40B4-BE49-F238E27FC236}">
                <a16:creationId xmlns:a16="http://schemas.microsoft.com/office/drawing/2014/main" xmlns="" id="{FE914DFC-8AD2-4E56-96C7-9A5A3C4CDC42}"/>
              </a:ext>
            </a:extLst>
          </p:cNvPr>
          <p:cNvSpPr>
            <a:spLocks noGrp="1"/>
          </p:cNvSpPr>
          <p:nvPr>
            <p:ph type="title"/>
          </p:nvPr>
        </p:nvSpPr>
        <p:spPr/>
        <p:txBody>
          <a:bodyPr/>
          <a:lstStyle/>
          <a:p>
            <a:r>
              <a:rPr lang="en" dirty="0"/>
              <a:t>Selectional Restrictions </a:t>
            </a:r>
            <a:endParaRPr lang="en-IN" dirty="0"/>
          </a:p>
        </p:txBody>
      </p:sp>
    </p:spTree>
    <p:extLst>
      <p:ext uri="{BB962C8B-B14F-4D97-AF65-F5344CB8AC3E}">
        <p14:creationId xmlns:p14="http://schemas.microsoft.com/office/powerpoint/2010/main" val="2667451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C624756-747F-462B-8A27-24D01BBDDD63}"/>
              </a:ext>
            </a:extLst>
          </p:cNvPr>
          <p:cNvSpPr>
            <a:spLocks noGrp="1"/>
          </p:cNvSpPr>
          <p:nvPr>
            <p:ph type="body" idx="1"/>
          </p:nvPr>
        </p:nvSpPr>
        <p:spPr/>
        <p:txBody>
          <a:bodyPr/>
          <a:lstStyle/>
          <a:p>
            <a:r>
              <a:rPr lang="en-US" dirty="0"/>
              <a:t>Here we look into different methodologies used for pronoun resolution</a:t>
            </a:r>
          </a:p>
          <a:p>
            <a:endParaRPr lang="en-IN" dirty="0"/>
          </a:p>
        </p:txBody>
      </p:sp>
      <p:sp>
        <p:nvSpPr>
          <p:cNvPr id="3" name="Title 2">
            <a:extLst>
              <a:ext uri="{FF2B5EF4-FFF2-40B4-BE49-F238E27FC236}">
                <a16:creationId xmlns:a16="http://schemas.microsoft.com/office/drawing/2014/main" xmlns="" id="{36A86183-FCCB-4709-881D-05BB5729F5D6}"/>
              </a:ext>
            </a:extLst>
          </p:cNvPr>
          <p:cNvSpPr>
            <a:spLocks noGrp="1"/>
          </p:cNvSpPr>
          <p:nvPr>
            <p:ph type="title"/>
          </p:nvPr>
        </p:nvSpPr>
        <p:spPr/>
        <p:txBody>
          <a:bodyPr>
            <a:normAutofit/>
          </a:bodyPr>
          <a:lstStyle/>
          <a:p>
            <a:r>
              <a:rPr lang="en" sz="3600" dirty="0"/>
              <a:t>Preferences in Pronoun Interpretation</a:t>
            </a:r>
            <a:endParaRPr lang="en-IN" sz="3600" dirty="0"/>
          </a:p>
        </p:txBody>
      </p:sp>
    </p:spTree>
    <p:extLst>
      <p:ext uri="{BB962C8B-B14F-4D97-AF65-F5344CB8AC3E}">
        <p14:creationId xmlns:p14="http://schemas.microsoft.com/office/powerpoint/2010/main" val="1301193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4CF7AEF-F726-40A5-BD79-8D6EC19B2249}"/>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solidFill>
                  <a:schemeClr val="dk1"/>
                </a:solidFill>
              </a:rPr>
              <a:t>Most theories assumes that entities introduced in recent utterances are more salient than those utterances further back. </a:t>
            </a:r>
          </a:p>
          <a:p>
            <a:pPr marL="457200" lvl="0" indent="-381000" algn="l" rtl="0">
              <a:spcBef>
                <a:spcPts val="0"/>
              </a:spcBef>
              <a:spcAft>
                <a:spcPts val="0"/>
              </a:spcAft>
              <a:buClr>
                <a:schemeClr val="dk1"/>
              </a:buClr>
              <a:buSzPts val="2400"/>
              <a:buChar char="●"/>
            </a:pPr>
            <a:r>
              <a:rPr lang="en-US" dirty="0">
                <a:solidFill>
                  <a:schemeClr val="dk1"/>
                </a:solidFill>
              </a:rPr>
              <a:t>E.g.</a:t>
            </a:r>
          </a:p>
          <a:p>
            <a:pPr marL="457200" lvl="0" indent="-381000" algn="l" rtl="0">
              <a:spcBef>
                <a:spcPts val="0"/>
              </a:spcBef>
              <a:spcAft>
                <a:spcPts val="0"/>
              </a:spcAft>
              <a:buClr>
                <a:schemeClr val="dk1"/>
              </a:buClr>
              <a:buSzPts val="2400"/>
              <a:buChar char="●"/>
            </a:pPr>
            <a:r>
              <a:rPr lang="en-US" dirty="0">
                <a:solidFill>
                  <a:schemeClr val="dk1"/>
                </a:solidFill>
              </a:rPr>
              <a:t>John has an Integra. Bill has a Legend. Mary likes to drive it.</a:t>
            </a:r>
          </a:p>
          <a:p>
            <a:pPr marL="0" lvl="0" indent="0" algn="l" rtl="0">
              <a:spcBef>
                <a:spcPts val="1600"/>
              </a:spcBef>
              <a:spcAft>
                <a:spcPts val="0"/>
              </a:spcAft>
              <a:buNone/>
            </a:pPr>
            <a:r>
              <a:rPr lang="en-US" dirty="0">
                <a:solidFill>
                  <a:schemeClr val="dk1"/>
                </a:solidFill>
              </a:rPr>
              <a:t>   (Here it is presumed that Mary likes to drive Legend)</a:t>
            </a:r>
          </a:p>
          <a:p>
            <a:endParaRPr lang="en-IN" dirty="0"/>
          </a:p>
        </p:txBody>
      </p:sp>
      <p:sp>
        <p:nvSpPr>
          <p:cNvPr id="3" name="Title 2">
            <a:extLst>
              <a:ext uri="{FF2B5EF4-FFF2-40B4-BE49-F238E27FC236}">
                <a16:creationId xmlns:a16="http://schemas.microsoft.com/office/drawing/2014/main" xmlns="" id="{CC611454-2008-4F03-94D3-354E0E0F2521}"/>
              </a:ext>
            </a:extLst>
          </p:cNvPr>
          <p:cNvSpPr>
            <a:spLocks noGrp="1"/>
          </p:cNvSpPr>
          <p:nvPr>
            <p:ph type="title"/>
          </p:nvPr>
        </p:nvSpPr>
        <p:spPr/>
        <p:txBody>
          <a:bodyPr/>
          <a:lstStyle/>
          <a:p>
            <a:r>
              <a:rPr lang="en" dirty="0"/>
              <a:t>1. Recency</a:t>
            </a:r>
            <a:endParaRPr lang="en-IN" dirty="0"/>
          </a:p>
        </p:txBody>
      </p:sp>
    </p:spTree>
    <p:extLst>
      <p:ext uri="{BB962C8B-B14F-4D97-AF65-F5344CB8AC3E}">
        <p14:creationId xmlns:p14="http://schemas.microsoft.com/office/powerpoint/2010/main" val="1442944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2098831-66BF-40D5-A838-6A565FA553A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theories specify a salience hierarchy of entities  ordered by the grammatical position of the expressions.</a:t>
            </a:r>
          </a:p>
          <a:p>
            <a:pPr marL="457200" lvl="0" indent="-381000" algn="l" rtl="0">
              <a:spcBef>
                <a:spcPts val="0"/>
              </a:spcBef>
              <a:spcAft>
                <a:spcPts val="0"/>
              </a:spcAft>
              <a:buSzPts val="2400"/>
              <a:buChar char="●"/>
            </a:pPr>
            <a:r>
              <a:rPr lang="en-US" dirty="0"/>
              <a:t>It treat entities mentioned in subject position as more salient than those in object position, which are in turn more salient than subsequent positions.</a:t>
            </a:r>
          </a:p>
          <a:p>
            <a:endParaRPr lang="en-IN" dirty="0"/>
          </a:p>
        </p:txBody>
      </p:sp>
      <p:sp>
        <p:nvSpPr>
          <p:cNvPr id="3" name="Title 2">
            <a:extLst>
              <a:ext uri="{FF2B5EF4-FFF2-40B4-BE49-F238E27FC236}">
                <a16:creationId xmlns:a16="http://schemas.microsoft.com/office/drawing/2014/main" xmlns="" id="{0FCD831A-8F3D-4229-80DD-0801C2108A97}"/>
              </a:ext>
            </a:extLst>
          </p:cNvPr>
          <p:cNvSpPr>
            <a:spLocks noGrp="1"/>
          </p:cNvSpPr>
          <p:nvPr>
            <p:ph type="title"/>
          </p:nvPr>
        </p:nvSpPr>
        <p:spPr/>
        <p:txBody>
          <a:bodyPr/>
          <a:lstStyle/>
          <a:p>
            <a:r>
              <a:rPr lang="en" dirty="0"/>
              <a:t>2. Grammatical Role </a:t>
            </a:r>
            <a:endParaRPr lang="en-IN" dirty="0"/>
          </a:p>
        </p:txBody>
      </p:sp>
    </p:spTree>
    <p:extLst>
      <p:ext uri="{BB962C8B-B14F-4D97-AF65-F5344CB8AC3E}">
        <p14:creationId xmlns:p14="http://schemas.microsoft.com/office/powerpoint/2010/main" val="1805419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2AF6E04-07D0-4AD4-B94F-CB8BCD8CF57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E.g. </a:t>
            </a:r>
          </a:p>
          <a:p>
            <a:pPr marL="457200" lvl="0" indent="-381000" algn="l" rtl="0">
              <a:spcBef>
                <a:spcPts val="0"/>
              </a:spcBef>
              <a:spcAft>
                <a:spcPts val="0"/>
              </a:spcAft>
              <a:buClr>
                <a:srgbClr val="0000FF"/>
              </a:buClr>
              <a:buSzPts val="2400"/>
              <a:buChar char="●"/>
            </a:pPr>
            <a:r>
              <a:rPr lang="en-US" dirty="0">
                <a:solidFill>
                  <a:srgbClr val="0000FF"/>
                </a:solidFill>
              </a:rPr>
              <a:t>John went to the Acura dealership with Bill. He bought an Integra. [ he = John ]</a:t>
            </a:r>
          </a:p>
          <a:p>
            <a:pPr marL="457200" lvl="0" indent="-381000" algn="l" rtl="0">
              <a:spcBef>
                <a:spcPts val="0"/>
              </a:spcBef>
              <a:spcAft>
                <a:spcPts val="0"/>
              </a:spcAft>
              <a:buClr>
                <a:srgbClr val="0000FF"/>
              </a:buClr>
              <a:buSzPts val="2400"/>
              <a:buChar char="●"/>
            </a:pPr>
            <a:r>
              <a:rPr lang="en-US" dirty="0">
                <a:solidFill>
                  <a:srgbClr val="0000FF"/>
                </a:solidFill>
              </a:rPr>
              <a:t>Bill went to the Acura dealership with John. He bought an Integra. [ he = Bill ]</a:t>
            </a:r>
          </a:p>
          <a:p>
            <a:pPr marL="457200" lvl="0" indent="-381000" algn="l" rtl="0">
              <a:spcBef>
                <a:spcPts val="0"/>
              </a:spcBef>
              <a:spcAft>
                <a:spcPts val="0"/>
              </a:spcAft>
              <a:buClr>
                <a:srgbClr val="0000FF"/>
              </a:buClr>
              <a:buSzPts val="2400"/>
              <a:buChar char="●"/>
            </a:pPr>
            <a:r>
              <a:rPr lang="en-US" dirty="0">
                <a:solidFill>
                  <a:srgbClr val="0000FF"/>
                </a:solidFill>
              </a:rPr>
              <a:t>John and Bill went to the Acura dealership. He bought an Integra. [ he = ?? ].</a:t>
            </a:r>
          </a:p>
          <a:p>
            <a:endParaRPr lang="en-IN" dirty="0"/>
          </a:p>
        </p:txBody>
      </p:sp>
      <p:sp>
        <p:nvSpPr>
          <p:cNvPr id="3" name="Title 2">
            <a:extLst>
              <a:ext uri="{FF2B5EF4-FFF2-40B4-BE49-F238E27FC236}">
                <a16:creationId xmlns:a16="http://schemas.microsoft.com/office/drawing/2014/main" xmlns="" id="{26E4EDF0-543B-468D-BE09-BA5C7AA33F0B}"/>
              </a:ext>
            </a:extLst>
          </p:cNvPr>
          <p:cNvSpPr>
            <a:spLocks noGrp="1"/>
          </p:cNvSpPr>
          <p:nvPr>
            <p:ph type="title"/>
          </p:nvPr>
        </p:nvSpPr>
        <p:spPr/>
        <p:txBody>
          <a:bodyPr/>
          <a:lstStyle/>
          <a:p>
            <a:r>
              <a:rPr lang="en" dirty="0"/>
              <a:t>2. Grammatical Role </a:t>
            </a:r>
            <a:endParaRPr lang="en-IN" dirty="0"/>
          </a:p>
        </p:txBody>
      </p:sp>
    </p:spTree>
    <p:extLst>
      <p:ext uri="{BB962C8B-B14F-4D97-AF65-F5344CB8AC3E}">
        <p14:creationId xmlns:p14="http://schemas.microsoft.com/office/powerpoint/2010/main" val="1822251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B7D7B3-B2A5-474E-99AA-669A253B7693}"/>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theories incorporate the idea that entities that have been focused on in the prior discourse are more likely to continue to be focused on in subsequent discourse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John needed a car to get to his new job. He decided that he wanted something sporty. Bill went to the Acura dealership with him. He bought an Integra. [ he = John]</a:t>
            </a:r>
          </a:p>
          <a:p>
            <a:endParaRPr lang="en-IN" dirty="0"/>
          </a:p>
        </p:txBody>
      </p:sp>
      <p:sp>
        <p:nvSpPr>
          <p:cNvPr id="3" name="Title 2">
            <a:extLst>
              <a:ext uri="{FF2B5EF4-FFF2-40B4-BE49-F238E27FC236}">
                <a16:creationId xmlns:a16="http://schemas.microsoft.com/office/drawing/2014/main" xmlns="" id="{DB4A1D71-DDC7-4346-83F9-105F85B3D43F}"/>
              </a:ext>
            </a:extLst>
          </p:cNvPr>
          <p:cNvSpPr>
            <a:spLocks noGrp="1"/>
          </p:cNvSpPr>
          <p:nvPr>
            <p:ph type="title"/>
          </p:nvPr>
        </p:nvSpPr>
        <p:spPr/>
        <p:txBody>
          <a:bodyPr/>
          <a:lstStyle/>
          <a:p>
            <a:r>
              <a:rPr lang="en" dirty="0"/>
              <a:t>Repeated Mention</a:t>
            </a:r>
            <a:endParaRPr lang="en-IN" dirty="0"/>
          </a:p>
        </p:txBody>
      </p:sp>
    </p:spTree>
    <p:extLst>
      <p:ext uri="{BB962C8B-B14F-4D97-AF65-F5344CB8AC3E}">
        <p14:creationId xmlns:p14="http://schemas.microsoft.com/office/powerpoint/2010/main" val="404075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7EBC773-6BDE-4827-9741-26CCB9B60073}"/>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There are also strong preferences that appear to be induced by parallelism effects.</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Mary went with Sue to the Acura dealership. Sally went with her to the Mazda dealership. [ her = Sue ]</a:t>
            </a:r>
          </a:p>
          <a:p>
            <a:endParaRPr lang="en-IN" dirty="0"/>
          </a:p>
        </p:txBody>
      </p:sp>
      <p:sp>
        <p:nvSpPr>
          <p:cNvPr id="3" name="Title 2">
            <a:extLst>
              <a:ext uri="{FF2B5EF4-FFF2-40B4-BE49-F238E27FC236}">
                <a16:creationId xmlns:a16="http://schemas.microsoft.com/office/drawing/2014/main" xmlns="" id="{4BDFCF9C-806E-4B7B-B08E-8B1029E6A2FF}"/>
              </a:ext>
            </a:extLst>
          </p:cNvPr>
          <p:cNvSpPr>
            <a:spLocks noGrp="1"/>
          </p:cNvSpPr>
          <p:nvPr>
            <p:ph type="title"/>
          </p:nvPr>
        </p:nvSpPr>
        <p:spPr/>
        <p:txBody>
          <a:bodyPr/>
          <a:lstStyle/>
          <a:p>
            <a:r>
              <a:rPr lang="en" dirty="0"/>
              <a:t>Parallelism </a:t>
            </a:r>
            <a:endParaRPr lang="en-IN" dirty="0"/>
          </a:p>
        </p:txBody>
      </p:sp>
    </p:spTree>
    <p:extLst>
      <p:ext uri="{BB962C8B-B14F-4D97-AF65-F5344CB8AC3E}">
        <p14:creationId xmlns:p14="http://schemas.microsoft.com/office/powerpoint/2010/main" val="463115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EFA2A8A-B656-4965-8AAA-0FF5A63B77F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This suggests that we might want a heuristic which says that non-subject pronouns prefer non-subject referents.</a:t>
            </a:r>
          </a:p>
          <a:p>
            <a:pPr marL="457200" lvl="0" indent="-381000" algn="l" rtl="0">
              <a:spcBef>
                <a:spcPts val="0"/>
              </a:spcBef>
              <a:spcAft>
                <a:spcPts val="0"/>
              </a:spcAft>
              <a:buSzPts val="2400"/>
              <a:buChar char="●"/>
            </a:pPr>
            <a:r>
              <a:rPr lang="en-US" dirty="0"/>
              <a:t>Consider the following  example  in which Mary is the preferred referent of the pronoun instead of Sue.</a:t>
            </a:r>
          </a:p>
          <a:p>
            <a:pPr marL="457200" lvl="0" indent="-381000" algn="l" rtl="0">
              <a:spcBef>
                <a:spcPts val="0"/>
              </a:spcBef>
              <a:spcAft>
                <a:spcPts val="0"/>
              </a:spcAft>
              <a:buSzPts val="2400"/>
              <a:buChar char="●"/>
            </a:pPr>
            <a:r>
              <a:rPr lang="en-US" dirty="0"/>
              <a:t>E.g. </a:t>
            </a:r>
          </a:p>
          <a:p>
            <a:pPr marL="457200" lvl="0" indent="-381000" algn="l" rtl="0">
              <a:spcBef>
                <a:spcPts val="0"/>
              </a:spcBef>
              <a:spcAft>
                <a:spcPts val="0"/>
              </a:spcAft>
              <a:buSzPts val="2400"/>
              <a:buChar char="●"/>
            </a:pPr>
            <a:r>
              <a:rPr lang="en-US" dirty="0">
                <a:solidFill>
                  <a:srgbClr val="0000FF"/>
                </a:solidFill>
              </a:rPr>
              <a:t>Mary went with Sue to the Acura dealership. Sally told her not to buy anything. [ her = Mary ]</a:t>
            </a:r>
            <a:endParaRPr lang="en-US" dirty="0"/>
          </a:p>
          <a:p>
            <a:endParaRPr lang="en-IN" dirty="0"/>
          </a:p>
        </p:txBody>
      </p:sp>
      <p:sp>
        <p:nvSpPr>
          <p:cNvPr id="3" name="Title 2">
            <a:extLst>
              <a:ext uri="{FF2B5EF4-FFF2-40B4-BE49-F238E27FC236}">
                <a16:creationId xmlns:a16="http://schemas.microsoft.com/office/drawing/2014/main" xmlns="" id="{4019B514-B239-4E3A-A2D3-229917B6AC1C}"/>
              </a:ext>
            </a:extLst>
          </p:cNvPr>
          <p:cNvSpPr>
            <a:spLocks noGrp="1"/>
          </p:cNvSpPr>
          <p:nvPr>
            <p:ph type="title"/>
          </p:nvPr>
        </p:nvSpPr>
        <p:spPr/>
        <p:txBody>
          <a:bodyPr/>
          <a:lstStyle/>
          <a:p>
            <a:r>
              <a:rPr lang="en" dirty="0"/>
              <a:t>Heuristics</a:t>
            </a:r>
            <a:endParaRPr lang="en-IN" dirty="0"/>
          </a:p>
        </p:txBody>
      </p:sp>
    </p:spTree>
    <p:extLst>
      <p:ext uri="{BB962C8B-B14F-4D97-AF65-F5344CB8AC3E}">
        <p14:creationId xmlns:p14="http://schemas.microsoft.com/office/powerpoint/2010/main" val="252088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6FADBD6-F57A-40B2-B336-D28B4D7DE4C7}"/>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Certain verbs appear to place a semantically-oriented emphasis on one of their argument positions based on the manner in which subsequent pronouns are interpreted. </a:t>
            </a:r>
          </a:p>
          <a:p>
            <a:pPr marL="457200" lvl="0" indent="-381000" algn="l" rtl="0">
              <a:spcBef>
                <a:spcPts val="0"/>
              </a:spcBef>
              <a:spcAft>
                <a:spcPts val="0"/>
              </a:spcAft>
              <a:buSzPts val="2400"/>
              <a:buChar char="●"/>
            </a:pPr>
            <a:r>
              <a:rPr lang="en-US" dirty="0"/>
              <a:t>Based on Subject:</a:t>
            </a:r>
          </a:p>
          <a:p>
            <a:pPr marL="457200" lvl="0" indent="-381000" algn="l" rtl="0">
              <a:spcBef>
                <a:spcPts val="0"/>
              </a:spcBef>
              <a:spcAft>
                <a:spcPts val="0"/>
              </a:spcAft>
              <a:buSzPts val="2400"/>
              <a:buChar char="●"/>
            </a:pPr>
            <a:r>
              <a:rPr lang="en-US" dirty="0">
                <a:solidFill>
                  <a:schemeClr val="dk1"/>
                </a:solidFill>
              </a:rPr>
              <a:t>E.g.</a:t>
            </a:r>
            <a:r>
              <a:rPr lang="en-US" dirty="0"/>
              <a:t> </a:t>
            </a:r>
            <a:r>
              <a:rPr lang="en-US" dirty="0">
                <a:solidFill>
                  <a:srgbClr val="0000FF"/>
                </a:solidFill>
              </a:rPr>
              <a:t>John telephoned Bill. He lost the pamphlet on Acura.[He = John]</a:t>
            </a:r>
          </a:p>
          <a:p>
            <a:pPr marL="457200" lvl="0" indent="0" algn="l" rtl="0">
              <a:spcBef>
                <a:spcPts val="0"/>
              </a:spcBef>
              <a:spcAft>
                <a:spcPts val="1600"/>
              </a:spcAft>
              <a:buNone/>
            </a:pPr>
            <a:r>
              <a:rPr lang="en-US" dirty="0">
                <a:solidFill>
                  <a:srgbClr val="0000FF"/>
                </a:solidFill>
              </a:rPr>
              <a:t>John criticized Bill. He lost the pamphlet on Acura. [He = Bill]</a:t>
            </a:r>
          </a:p>
          <a:p>
            <a:endParaRPr lang="en-IN" dirty="0"/>
          </a:p>
        </p:txBody>
      </p:sp>
      <p:sp>
        <p:nvSpPr>
          <p:cNvPr id="3" name="Title 2">
            <a:extLst>
              <a:ext uri="{FF2B5EF4-FFF2-40B4-BE49-F238E27FC236}">
                <a16:creationId xmlns:a16="http://schemas.microsoft.com/office/drawing/2014/main" xmlns="" id="{CD986893-9383-430F-B323-2A19779F6473}"/>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21183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45C92E4-61B0-4853-BEE3-D5A02214B64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Based on Goal Thematic Role: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John seized the Acura pamphlet from Bill. He loves reading about cars. (Goal=John, Source=Bill)</a:t>
            </a:r>
          </a:p>
          <a:p>
            <a:pPr marL="457200" lvl="0" indent="-381000" algn="l" rtl="0">
              <a:spcBef>
                <a:spcPts val="0"/>
              </a:spcBef>
              <a:spcAft>
                <a:spcPts val="0"/>
              </a:spcAft>
              <a:buClr>
                <a:srgbClr val="0000FF"/>
              </a:buClr>
              <a:buSzPts val="2400"/>
              <a:buChar char="●"/>
            </a:pPr>
            <a:r>
              <a:rPr lang="en-US" dirty="0">
                <a:solidFill>
                  <a:srgbClr val="0000FF"/>
                </a:solidFill>
              </a:rPr>
              <a:t>John passed the Acura pamphlet to Bill. He loves reading about cars. (Goal=Bill, Source=John)</a:t>
            </a:r>
          </a:p>
          <a:p>
            <a:endParaRPr lang="en-IN" dirty="0"/>
          </a:p>
        </p:txBody>
      </p:sp>
      <p:sp>
        <p:nvSpPr>
          <p:cNvPr id="3" name="Title 2">
            <a:extLst>
              <a:ext uri="{FF2B5EF4-FFF2-40B4-BE49-F238E27FC236}">
                <a16:creationId xmlns:a16="http://schemas.microsoft.com/office/drawing/2014/main" xmlns="" id="{033A7FA2-CF4C-40E5-9C3F-67D4BFF11399}"/>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400345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24B6619-A80B-4154-AD80-80FB49AC9BD5}"/>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There are several referential phenomena in natural languages. </a:t>
            </a:r>
          </a:p>
          <a:p>
            <a:pPr marL="457200" lvl="0" indent="-381000" algn="l" rtl="0">
              <a:spcBef>
                <a:spcPts val="0"/>
              </a:spcBef>
              <a:spcAft>
                <a:spcPts val="0"/>
              </a:spcAft>
              <a:buSzPts val="2400"/>
              <a:buChar char="●"/>
            </a:pPr>
            <a:r>
              <a:rPr lang="en-US" dirty="0"/>
              <a:t>Five among them explored here are: </a:t>
            </a:r>
          </a:p>
          <a:p>
            <a:pPr marL="914400" lvl="1" indent="-355600" algn="l" rtl="0">
              <a:spcBef>
                <a:spcPts val="0"/>
              </a:spcBef>
              <a:spcAft>
                <a:spcPts val="0"/>
              </a:spcAft>
              <a:buSzPts val="2000"/>
              <a:buChar char="○"/>
            </a:pPr>
            <a:r>
              <a:rPr lang="en-US" dirty="0"/>
              <a:t>Indefinite noun phrases, definite noun phrases, pronouns, demonstratives and one-anaphora.</a:t>
            </a:r>
          </a:p>
          <a:p>
            <a:pPr marL="457200" lvl="0" indent="-381000" algn="l" rtl="0">
              <a:spcBef>
                <a:spcPts val="0"/>
              </a:spcBef>
              <a:spcAft>
                <a:spcPts val="0"/>
              </a:spcAft>
              <a:buSzPts val="2400"/>
              <a:buChar char="●"/>
            </a:pPr>
            <a:r>
              <a:rPr lang="en-US" dirty="0"/>
              <a:t>Three types of referents complicate the reference resolution problem: </a:t>
            </a:r>
          </a:p>
          <a:p>
            <a:pPr marL="914400" lvl="1" indent="-355600" algn="l" rtl="0">
              <a:spcBef>
                <a:spcPts val="0"/>
              </a:spcBef>
              <a:spcAft>
                <a:spcPts val="0"/>
              </a:spcAft>
              <a:buSzPts val="2000"/>
              <a:buChar char="○"/>
            </a:pPr>
            <a:r>
              <a:rPr lang="en-US" dirty="0" err="1"/>
              <a:t>Inferrables</a:t>
            </a:r>
            <a:r>
              <a:rPr lang="en-US" dirty="0"/>
              <a:t>, discontinuous sets, and generics.</a:t>
            </a:r>
          </a:p>
        </p:txBody>
      </p:sp>
      <p:sp>
        <p:nvSpPr>
          <p:cNvPr id="3" name="Title 2">
            <a:extLst>
              <a:ext uri="{FF2B5EF4-FFF2-40B4-BE49-F238E27FC236}">
                <a16:creationId xmlns:a16="http://schemas.microsoft.com/office/drawing/2014/main" xmlns="" id="{0F8BB86E-C777-479F-A3F5-24AAFEB7529B}"/>
              </a:ext>
            </a:extLst>
          </p:cNvPr>
          <p:cNvSpPr>
            <a:spLocks noGrp="1"/>
          </p:cNvSpPr>
          <p:nvPr>
            <p:ph type="title"/>
          </p:nvPr>
        </p:nvSpPr>
        <p:spPr/>
        <p:txBody>
          <a:bodyPr/>
          <a:lstStyle/>
          <a:p>
            <a:r>
              <a:rPr lang="en" dirty="0"/>
              <a:t>Reference Phenomena</a:t>
            </a:r>
            <a:endParaRPr lang="en-IN" dirty="0"/>
          </a:p>
        </p:txBody>
      </p:sp>
    </p:spTree>
    <p:extLst>
      <p:ext uri="{BB962C8B-B14F-4D97-AF65-F5344CB8AC3E}">
        <p14:creationId xmlns:p14="http://schemas.microsoft.com/office/powerpoint/2010/main" val="3992559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6D2D4C-F828-4074-936B-F9E735D9E8C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Based on Stimulus Experiencer  Role:</a:t>
            </a:r>
          </a:p>
          <a:p>
            <a:pPr marL="457200" lvl="0" indent="-381000" algn="l" rtl="0">
              <a:spcBef>
                <a:spcPts val="0"/>
              </a:spcBef>
              <a:spcAft>
                <a:spcPts val="0"/>
              </a:spcAft>
              <a:buSzPts val="2400"/>
              <a:buChar char="●"/>
            </a:pPr>
            <a:r>
              <a:rPr lang="en-US" dirty="0"/>
              <a:t>E.g.</a:t>
            </a:r>
          </a:p>
          <a:p>
            <a:pPr marL="457200" lvl="0" indent="-381000" algn="l" rtl="0">
              <a:spcBef>
                <a:spcPts val="0"/>
              </a:spcBef>
              <a:spcAft>
                <a:spcPts val="0"/>
              </a:spcAft>
              <a:buClr>
                <a:srgbClr val="0000FF"/>
              </a:buClr>
              <a:buSzPts val="2400"/>
              <a:buChar char="●"/>
            </a:pPr>
            <a:r>
              <a:rPr lang="en-US" dirty="0">
                <a:solidFill>
                  <a:srgbClr val="0000FF"/>
                </a:solidFill>
              </a:rPr>
              <a:t>The car dealer admired John. He knows </a:t>
            </a:r>
            <a:r>
              <a:rPr lang="en-US" dirty="0" err="1">
                <a:solidFill>
                  <a:srgbClr val="0000FF"/>
                </a:solidFill>
              </a:rPr>
              <a:t>Acuras</a:t>
            </a:r>
            <a:r>
              <a:rPr lang="en-US" dirty="0">
                <a:solidFill>
                  <a:srgbClr val="0000FF"/>
                </a:solidFill>
              </a:rPr>
              <a:t> inside and out. (Stimulus=John, Experiencer=the car dealer)</a:t>
            </a:r>
          </a:p>
          <a:p>
            <a:pPr marL="457200" lvl="0" indent="-381000" algn="l" rtl="0">
              <a:spcBef>
                <a:spcPts val="0"/>
              </a:spcBef>
              <a:spcAft>
                <a:spcPts val="0"/>
              </a:spcAft>
              <a:buClr>
                <a:srgbClr val="0000FF"/>
              </a:buClr>
              <a:buSzPts val="2400"/>
              <a:buChar char="●"/>
            </a:pPr>
            <a:r>
              <a:rPr lang="en-US" dirty="0">
                <a:solidFill>
                  <a:srgbClr val="0000FF"/>
                </a:solidFill>
              </a:rPr>
              <a:t>The car dealer impressed John. He knows </a:t>
            </a:r>
            <a:r>
              <a:rPr lang="en-US" dirty="0" err="1">
                <a:solidFill>
                  <a:srgbClr val="0000FF"/>
                </a:solidFill>
              </a:rPr>
              <a:t>Acuras</a:t>
            </a:r>
            <a:r>
              <a:rPr lang="en-US" dirty="0">
                <a:solidFill>
                  <a:srgbClr val="0000FF"/>
                </a:solidFill>
              </a:rPr>
              <a:t> inside and out. (Stimulus=the car dealer, Experiencer=John)</a:t>
            </a:r>
          </a:p>
          <a:p>
            <a:endParaRPr lang="en-IN" dirty="0"/>
          </a:p>
        </p:txBody>
      </p:sp>
      <p:sp>
        <p:nvSpPr>
          <p:cNvPr id="3" name="Title 2">
            <a:extLst>
              <a:ext uri="{FF2B5EF4-FFF2-40B4-BE49-F238E27FC236}">
                <a16:creationId xmlns:a16="http://schemas.microsoft.com/office/drawing/2014/main" xmlns="" id="{70972B6D-22F4-4402-B776-BDED9405A283}"/>
              </a:ext>
            </a:extLst>
          </p:cNvPr>
          <p:cNvSpPr>
            <a:spLocks noGrp="1"/>
          </p:cNvSpPr>
          <p:nvPr>
            <p:ph type="title"/>
          </p:nvPr>
        </p:nvSpPr>
        <p:spPr/>
        <p:txBody>
          <a:bodyPr/>
          <a:lstStyle/>
          <a:p>
            <a:r>
              <a:rPr lang="en" dirty="0"/>
              <a:t>Verb Semantics</a:t>
            </a:r>
            <a:endParaRPr lang="en-IN" dirty="0"/>
          </a:p>
        </p:txBody>
      </p:sp>
    </p:spTree>
    <p:extLst>
      <p:ext uri="{BB962C8B-B14F-4D97-AF65-F5344CB8AC3E}">
        <p14:creationId xmlns:p14="http://schemas.microsoft.com/office/powerpoint/2010/main" val="2716875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B790638-3521-4C51-BBD5-4A2455EEA1BD}"/>
              </a:ext>
            </a:extLst>
          </p:cNvPr>
          <p:cNvSpPr>
            <a:spLocks noGrp="1"/>
          </p:cNvSpPr>
          <p:nvPr>
            <p:ph type="ctrTitle"/>
          </p:nvPr>
        </p:nvSpPr>
        <p:spPr/>
        <p:txBody>
          <a:bodyPr/>
          <a:lstStyle/>
          <a:p>
            <a:r>
              <a:rPr lang="en" dirty="0"/>
              <a:t>Lappin and Leass Algorithm for Pronoun Resolution</a:t>
            </a:r>
            <a:endParaRPr lang="en-IN" dirty="0"/>
          </a:p>
        </p:txBody>
      </p:sp>
      <p:sp>
        <p:nvSpPr>
          <p:cNvPr id="4" name="Subtitle 3">
            <a:extLst>
              <a:ext uri="{FF2B5EF4-FFF2-40B4-BE49-F238E27FC236}">
                <a16:creationId xmlns:a16="http://schemas.microsoft.com/office/drawing/2014/main" xmlns="" id="{5B384E16-D934-415F-85C3-652AB9641073}"/>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048761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5911C8-9CAE-4B01-AD99-FDE9BB08178F}"/>
              </a:ext>
            </a:extLst>
          </p:cNvPr>
          <p:cNvSpPr>
            <a:spLocks noGrp="1"/>
          </p:cNvSpPr>
          <p:nvPr>
            <p:ph type="ctrTitle"/>
          </p:nvPr>
        </p:nvSpPr>
        <p:spPr/>
        <p:txBody>
          <a:bodyPr/>
          <a:lstStyle/>
          <a:p>
            <a:r>
              <a:rPr lang="en" b="1" dirty="0"/>
              <a:t>Revision of English Grammar</a:t>
            </a:r>
            <a:endParaRPr lang="en-IN" dirty="0"/>
          </a:p>
        </p:txBody>
      </p:sp>
      <p:sp>
        <p:nvSpPr>
          <p:cNvPr id="4" name="Subtitle 3">
            <a:extLst>
              <a:ext uri="{FF2B5EF4-FFF2-40B4-BE49-F238E27FC236}">
                <a16:creationId xmlns:a16="http://schemas.microsoft.com/office/drawing/2014/main" xmlns="" id="{33FC85DF-4A98-4DDC-9AD5-7BA636F9D4D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177519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36A698-C31D-4D26-92A7-5B2AF358AE60}"/>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pronoun, noun or noun phrase that does the action of the verb</a:t>
            </a:r>
          </a:p>
          <a:p>
            <a:pPr marL="457200" lvl="0" indent="-381000" algn="l" rtl="0">
              <a:spcBef>
                <a:spcPts val="0"/>
              </a:spcBef>
              <a:spcAft>
                <a:spcPts val="0"/>
              </a:spcAft>
              <a:buSzPts val="2400"/>
              <a:buChar char="●"/>
            </a:pPr>
            <a:r>
              <a:rPr lang="en-US" dirty="0"/>
              <a:t>Subject is usually before the verb</a:t>
            </a:r>
          </a:p>
          <a:p>
            <a:pPr marL="457200" lvl="0" indent="-381000" algn="l" rtl="0">
              <a:spcBef>
                <a:spcPts val="0"/>
              </a:spcBef>
              <a:spcAft>
                <a:spcPts val="0"/>
              </a:spcAft>
              <a:buSzPts val="2400"/>
              <a:buChar char="●"/>
            </a:pPr>
            <a:r>
              <a:rPr lang="en-US" dirty="0"/>
              <a:t>E.g.</a:t>
            </a:r>
            <a:r>
              <a:rPr lang="en-US" b="1" dirty="0"/>
              <a:t> </a:t>
            </a:r>
          </a:p>
          <a:p>
            <a:pPr marL="914400" lvl="1" indent="-355600" algn="l" rtl="0">
              <a:spcBef>
                <a:spcPts val="0"/>
              </a:spcBef>
              <a:spcAft>
                <a:spcPts val="0"/>
              </a:spcAft>
              <a:buSzPts val="2000"/>
              <a:buChar char="○"/>
            </a:pPr>
            <a:r>
              <a:rPr lang="en-US" b="1" dirty="0"/>
              <a:t>John</a:t>
            </a:r>
            <a:r>
              <a:rPr lang="en-US" dirty="0"/>
              <a:t> Arrived. </a:t>
            </a:r>
          </a:p>
          <a:p>
            <a:pPr marL="914400" lvl="1" indent="-355600" algn="l" rtl="0">
              <a:spcBef>
                <a:spcPts val="0"/>
              </a:spcBef>
              <a:spcAft>
                <a:spcPts val="0"/>
              </a:spcAft>
              <a:buSzPts val="2000"/>
              <a:buChar char="○"/>
            </a:pPr>
            <a:r>
              <a:rPr lang="en-US" b="1" dirty="0"/>
              <a:t>I</a:t>
            </a:r>
            <a:r>
              <a:rPr lang="en-US" dirty="0"/>
              <a:t> love chocolate</a:t>
            </a:r>
          </a:p>
          <a:p>
            <a:pPr marL="457200" lvl="0" indent="-381000" algn="l" rtl="0">
              <a:spcBef>
                <a:spcPts val="0"/>
              </a:spcBef>
              <a:spcAft>
                <a:spcPts val="0"/>
              </a:spcAft>
              <a:buSzPts val="2400"/>
              <a:buChar char="●"/>
            </a:pPr>
            <a:r>
              <a:rPr lang="en-US" dirty="0"/>
              <a:t>It can also be a group of words</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dirty="0"/>
              <a:t>An orange cat was sitting beside me</a:t>
            </a:r>
            <a:endParaRPr lang="en-IN" dirty="0"/>
          </a:p>
        </p:txBody>
      </p:sp>
      <p:sp>
        <p:nvSpPr>
          <p:cNvPr id="3" name="Title 2">
            <a:extLst>
              <a:ext uri="{FF2B5EF4-FFF2-40B4-BE49-F238E27FC236}">
                <a16:creationId xmlns:a16="http://schemas.microsoft.com/office/drawing/2014/main" xmlns="" id="{72826169-0E90-4BAA-9C17-B0EC5E6B203D}"/>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873527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247CD4D-5097-4D66-9BF6-D03380C53729}"/>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Some verbs are not actions but linking verbs that links to more information about the subject</a:t>
            </a:r>
          </a:p>
          <a:p>
            <a:pPr marL="457200" lvl="0" indent="-381000" algn="l" rtl="0">
              <a:spcBef>
                <a:spcPts val="0"/>
              </a:spcBef>
              <a:spcAft>
                <a:spcPts val="0"/>
              </a:spcAft>
              <a:buSzPts val="2400"/>
              <a:buChar char="●"/>
            </a:pPr>
            <a:r>
              <a:rPr lang="en-US" dirty="0"/>
              <a:t>Linking Verbs : be, seem, become</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b="1" dirty="0"/>
              <a:t>I</a:t>
            </a:r>
            <a:r>
              <a:rPr lang="en-US" dirty="0"/>
              <a:t> am hungry</a:t>
            </a:r>
          </a:p>
          <a:p>
            <a:pPr marL="914400" lvl="1" indent="-355600" algn="l" rtl="0">
              <a:spcBef>
                <a:spcPts val="0"/>
              </a:spcBef>
              <a:spcAft>
                <a:spcPts val="0"/>
              </a:spcAft>
              <a:buSzPts val="2000"/>
              <a:buChar char="○"/>
            </a:pPr>
            <a:r>
              <a:rPr lang="en-US" b="1" dirty="0"/>
              <a:t>John</a:t>
            </a:r>
            <a:r>
              <a:rPr lang="en-US" dirty="0"/>
              <a:t> seemed tired</a:t>
            </a:r>
          </a:p>
          <a:p>
            <a:pPr marL="457200" lvl="0" indent="-381000" algn="l" rtl="0">
              <a:spcBef>
                <a:spcPts val="0"/>
              </a:spcBef>
              <a:spcAft>
                <a:spcPts val="0"/>
              </a:spcAft>
              <a:buSzPts val="2400"/>
              <a:buChar char="●"/>
            </a:pPr>
            <a:r>
              <a:rPr lang="en-US" dirty="0"/>
              <a:t>Subjects can be long</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The man who lives upstairs</a:t>
            </a:r>
            <a:r>
              <a:rPr lang="en-US" dirty="0"/>
              <a:t> lied</a:t>
            </a:r>
            <a:endParaRPr lang="en-IN" dirty="0"/>
          </a:p>
        </p:txBody>
      </p:sp>
      <p:sp>
        <p:nvSpPr>
          <p:cNvPr id="3" name="Title 2">
            <a:extLst>
              <a:ext uri="{FF2B5EF4-FFF2-40B4-BE49-F238E27FC236}">
                <a16:creationId xmlns:a16="http://schemas.microsoft.com/office/drawing/2014/main" xmlns="" id="{1F330E4C-C1FD-4854-8CB0-281389A310BC}"/>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1720323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8D88982-0BB7-4728-86FF-9E876FEEDDF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Subjects can include 2 or more nouns</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b="1" dirty="0"/>
              <a:t>Lucy’s grey cat and John’s white cat </a:t>
            </a:r>
            <a:r>
              <a:rPr lang="en-US" dirty="0"/>
              <a:t>are friends</a:t>
            </a:r>
            <a:endParaRPr lang="en-IN" dirty="0"/>
          </a:p>
        </p:txBody>
      </p:sp>
      <p:sp>
        <p:nvSpPr>
          <p:cNvPr id="3" name="Title 2">
            <a:extLst>
              <a:ext uri="{FF2B5EF4-FFF2-40B4-BE49-F238E27FC236}">
                <a16:creationId xmlns:a16="http://schemas.microsoft.com/office/drawing/2014/main" xmlns="" id="{D4BFF967-9C87-49E7-BECB-CBDCF66BBBB4}"/>
              </a:ext>
            </a:extLst>
          </p:cNvPr>
          <p:cNvSpPr>
            <a:spLocks noGrp="1"/>
          </p:cNvSpPr>
          <p:nvPr>
            <p:ph type="title"/>
          </p:nvPr>
        </p:nvSpPr>
        <p:spPr/>
        <p:txBody>
          <a:bodyPr/>
          <a:lstStyle/>
          <a:p>
            <a:r>
              <a:rPr lang="en" dirty="0"/>
              <a:t>Subject</a:t>
            </a:r>
            <a:endParaRPr lang="en-IN" dirty="0"/>
          </a:p>
        </p:txBody>
      </p:sp>
    </p:spTree>
    <p:extLst>
      <p:ext uri="{BB962C8B-B14F-4D97-AF65-F5344CB8AC3E}">
        <p14:creationId xmlns:p14="http://schemas.microsoft.com/office/powerpoint/2010/main" val="1595592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a thing or person that the verb is done to or who receives verb</a:t>
            </a:r>
          </a:p>
          <a:p>
            <a:pPr marL="457200" lvl="0" indent="-381000" algn="l" rtl="0">
              <a:spcBef>
                <a:spcPts val="0"/>
              </a:spcBef>
              <a:spcAft>
                <a:spcPts val="0"/>
              </a:spcAft>
              <a:buSzPts val="2400"/>
              <a:buChar char="●"/>
            </a:pPr>
            <a:r>
              <a:rPr lang="en-US" dirty="0"/>
              <a:t>It can be a noun, noun phrase, pronoun or a longer complex object</a:t>
            </a:r>
          </a:p>
          <a:p>
            <a:pPr marL="457200" lvl="0" indent="-381000" algn="l" rtl="0">
              <a:spcBef>
                <a:spcPts val="0"/>
              </a:spcBef>
              <a:spcAft>
                <a:spcPts val="0"/>
              </a:spcAft>
              <a:buSzPts val="2400"/>
              <a:buChar char="●"/>
            </a:pPr>
            <a:r>
              <a:rPr lang="en-US" dirty="0"/>
              <a:t>Only transitive verb can have object</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Object</a:t>
            </a:r>
            <a:endParaRPr lang="en-IN" dirty="0"/>
          </a:p>
        </p:txBody>
      </p:sp>
    </p:spTree>
    <p:extLst>
      <p:ext uri="{BB962C8B-B14F-4D97-AF65-F5344CB8AC3E}">
        <p14:creationId xmlns:p14="http://schemas.microsoft.com/office/powerpoint/2010/main" val="606836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love </a:t>
            </a:r>
            <a:r>
              <a:rPr lang="en-US" b="1" dirty="0"/>
              <a:t>chocolate</a:t>
            </a:r>
          </a:p>
          <a:p>
            <a:pPr marL="914400" lvl="1" indent="-355600" algn="l" rtl="0">
              <a:spcBef>
                <a:spcPts val="0"/>
              </a:spcBef>
              <a:spcAft>
                <a:spcPts val="0"/>
              </a:spcAft>
              <a:buSzPts val="2000"/>
              <a:buChar char="○"/>
            </a:pPr>
            <a:r>
              <a:rPr lang="en-US" dirty="0"/>
              <a:t>David met </a:t>
            </a:r>
            <a:r>
              <a:rPr lang="en-US" b="1" dirty="0"/>
              <a:t>Lucy</a:t>
            </a:r>
            <a:r>
              <a:rPr lang="en-US" dirty="0"/>
              <a:t> yesterday</a:t>
            </a:r>
          </a:p>
          <a:p>
            <a:pPr marL="914400" lvl="1" indent="-355600" algn="l" rtl="0">
              <a:spcBef>
                <a:spcPts val="0"/>
              </a:spcBef>
              <a:spcAft>
                <a:spcPts val="0"/>
              </a:spcAft>
              <a:buSzPts val="2000"/>
              <a:buChar char="○"/>
            </a:pPr>
            <a:r>
              <a:rPr lang="en-US" dirty="0"/>
              <a:t>I put </a:t>
            </a:r>
            <a:r>
              <a:rPr lang="en-US" b="1" dirty="0"/>
              <a:t>the orange cat</a:t>
            </a:r>
            <a:r>
              <a:rPr lang="en-US" dirty="0"/>
              <a:t> into the garden</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Object</a:t>
            </a:r>
            <a:endParaRPr lang="en-IN" dirty="0"/>
          </a:p>
        </p:txBody>
      </p:sp>
    </p:spTree>
    <p:extLst>
      <p:ext uri="{BB962C8B-B14F-4D97-AF65-F5344CB8AC3E}">
        <p14:creationId xmlns:p14="http://schemas.microsoft.com/office/powerpoint/2010/main" val="3063423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17A70A8-A0F4-43A3-B808-F882A4E4C75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the thing or person to whom or to which we do the action verb</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give </a:t>
            </a:r>
            <a:r>
              <a:rPr lang="en-US" b="1" dirty="0"/>
              <a:t>the chocolate</a:t>
            </a:r>
          </a:p>
          <a:p>
            <a:pPr marL="914400" lvl="1" indent="-355600" algn="l" rtl="0">
              <a:spcBef>
                <a:spcPts val="0"/>
              </a:spcBef>
              <a:spcAft>
                <a:spcPts val="0"/>
              </a:spcAft>
              <a:buClr>
                <a:schemeClr val="dk1"/>
              </a:buClr>
              <a:buSzPts val="2000"/>
              <a:buChar char="○"/>
            </a:pPr>
            <a:r>
              <a:rPr lang="en-US" dirty="0">
                <a:solidFill>
                  <a:schemeClr val="dk1"/>
                </a:solidFill>
              </a:rPr>
              <a:t>David met </a:t>
            </a:r>
            <a:r>
              <a:rPr lang="en-US" b="1" dirty="0">
                <a:solidFill>
                  <a:schemeClr val="dk1"/>
                </a:solidFill>
              </a:rPr>
              <a:t>Mary</a:t>
            </a:r>
            <a:r>
              <a:rPr lang="en-US" dirty="0">
                <a:solidFill>
                  <a:schemeClr val="dk1"/>
                </a:solidFill>
              </a:rPr>
              <a:t> yesterday</a:t>
            </a:r>
          </a:p>
          <a:p>
            <a:endParaRPr lang="en-IN" dirty="0"/>
          </a:p>
        </p:txBody>
      </p:sp>
      <p:sp>
        <p:nvSpPr>
          <p:cNvPr id="3" name="Title 2">
            <a:extLst>
              <a:ext uri="{FF2B5EF4-FFF2-40B4-BE49-F238E27FC236}">
                <a16:creationId xmlns:a16="http://schemas.microsoft.com/office/drawing/2014/main" xmlns="" id="{80EB5456-C5D0-47E9-B172-1A2B0BC52CB4}"/>
              </a:ext>
            </a:extLst>
          </p:cNvPr>
          <p:cNvSpPr>
            <a:spLocks noGrp="1"/>
          </p:cNvSpPr>
          <p:nvPr>
            <p:ph type="title"/>
          </p:nvPr>
        </p:nvSpPr>
        <p:spPr/>
        <p:txBody>
          <a:bodyPr/>
          <a:lstStyle/>
          <a:p>
            <a:r>
              <a:rPr lang="en" dirty="0"/>
              <a:t>Direct Object</a:t>
            </a:r>
            <a:endParaRPr lang="en-IN" dirty="0"/>
          </a:p>
        </p:txBody>
      </p:sp>
    </p:spTree>
    <p:extLst>
      <p:ext uri="{BB962C8B-B14F-4D97-AF65-F5344CB8AC3E}">
        <p14:creationId xmlns:p14="http://schemas.microsoft.com/office/powerpoint/2010/main" val="1982093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5C42F67-75E5-4722-A096-53526A4B3298}"/>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solidFill>
                  <a:schemeClr val="dk1"/>
                </a:solidFill>
              </a:rPr>
              <a:t>It is the person who receives the direct object</a:t>
            </a:r>
          </a:p>
          <a:p>
            <a:pPr marL="457200" lvl="0" indent="-381000" algn="l" rtl="0">
              <a:spcBef>
                <a:spcPts val="0"/>
              </a:spcBef>
              <a:spcAft>
                <a:spcPts val="0"/>
              </a:spcAft>
              <a:buClr>
                <a:schemeClr val="dk1"/>
              </a:buClr>
              <a:buSzPts val="2400"/>
              <a:buChar char="●"/>
            </a:pPr>
            <a:r>
              <a:rPr lang="en-US" dirty="0">
                <a:solidFill>
                  <a:schemeClr val="dk1"/>
                </a:solidFill>
              </a:rPr>
              <a:t>E.g.</a:t>
            </a:r>
          </a:p>
          <a:p>
            <a:pPr marL="914400" lvl="1" indent="-355600" algn="l" rtl="0">
              <a:spcBef>
                <a:spcPts val="0"/>
              </a:spcBef>
              <a:spcAft>
                <a:spcPts val="0"/>
              </a:spcAft>
              <a:buClr>
                <a:schemeClr val="dk1"/>
              </a:buClr>
              <a:buSzPts val="2000"/>
              <a:buChar char="○"/>
            </a:pPr>
            <a:r>
              <a:rPr lang="en-US" dirty="0">
                <a:solidFill>
                  <a:schemeClr val="dk1"/>
                </a:solidFill>
              </a:rPr>
              <a:t>I made </a:t>
            </a:r>
            <a:r>
              <a:rPr lang="en-US" b="1" dirty="0">
                <a:solidFill>
                  <a:schemeClr val="dk1"/>
                </a:solidFill>
              </a:rPr>
              <a:t>my friend (IO) some coffee (DO)</a:t>
            </a:r>
          </a:p>
          <a:p>
            <a:pPr marL="914400" lvl="1" indent="-355600" algn="l" rtl="0">
              <a:spcBef>
                <a:spcPts val="0"/>
              </a:spcBef>
              <a:spcAft>
                <a:spcPts val="0"/>
              </a:spcAft>
              <a:buClr>
                <a:schemeClr val="dk1"/>
              </a:buClr>
              <a:buSzPts val="2000"/>
              <a:buChar char="○"/>
            </a:pPr>
            <a:r>
              <a:rPr lang="en-US" dirty="0">
                <a:solidFill>
                  <a:schemeClr val="dk1"/>
                </a:solidFill>
              </a:rPr>
              <a:t>I threw </a:t>
            </a:r>
            <a:r>
              <a:rPr lang="en-US" b="1" dirty="0">
                <a:solidFill>
                  <a:schemeClr val="dk1"/>
                </a:solidFill>
              </a:rPr>
              <a:t>John (IO) the ball (DO)</a:t>
            </a:r>
            <a:endParaRPr lang="en-IN" dirty="0"/>
          </a:p>
        </p:txBody>
      </p:sp>
      <p:sp>
        <p:nvSpPr>
          <p:cNvPr id="3" name="Title 2">
            <a:extLst>
              <a:ext uri="{FF2B5EF4-FFF2-40B4-BE49-F238E27FC236}">
                <a16:creationId xmlns:a16="http://schemas.microsoft.com/office/drawing/2014/main" xmlns="" id="{924FFAB9-D0A7-493F-A1EC-14D9E9312A2F}"/>
              </a:ext>
            </a:extLst>
          </p:cNvPr>
          <p:cNvSpPr>
            <a:spLocks noGrp="1"/>
          </p:cNvSpPr>
          <p:nvPr>
            <p:ph type="title"/>
          </p:nvPr>
        </p:nvSpPr>
        <p:spPr/>
        <p:txBody>
          <a:bodyPr/>
          <a:lstStyle/>
          <a:p>
            <a:r>
              <a:rPr lang="en" dirty="0"/>
              <a:t>Indirect Object</a:t>
            </a:r>
            <a:endParaRPr lang="en-IN" dirty="0"/>
          </a:p>
        </p:txBody>
      </p:sp>
    </p:spTree>
    <p:extLst>
      <p:ext uri="{BB962C8B-B14F-4D97-AF65-F5344CB8AC3E}">
        <p14:creationId xmlns:p14="http://schemas.microsoft.com/office/powerpoint/2010/main" val="86524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9A94BB9-3155-49EB-8F32-3CC13AB215D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Indefinite reference introduces entities that are new to the hearer into the discourse context. </a:t>
            </a:r>
          </a:p>
          <a:p>
            <a:pPr marL="457200" lvl="0" indent="-381000" algn="l" rtl="0">
              <a:spcBef>
                <a:spcPts val="0"/>
              </a:spcBef>
              <a:spcAft>
                <a:spcPts val="0"/>
              </a:spcAft>
              <a:buSzPts val="2400"/>
              <a:buChar char="●"/>
            </a:pPr>
            <a:r>
              <a:rPr lang="en-US" dirty="0"/>
              <a:t>Common form of indefinite reference is marked with the determiner a (or an),by a quantifier (some) or even determiner this.</a:t>
            </a:r>
          </a:p>
          <a:p>
            <a:pPr marL="914400" lvl="1" indent="-355600" algn="l" rtl="0">
              <a:spcBef>
                <a:spcPts val="0"/>
              </a:spcBef>
              <a:spcAft>
                <a:spcPts val="0"/>
              </a:spcAft>
              <a:buClr>
                <a:srgbClr val="0000FF"/>
              </a:buClr>
              <a:buSzPts val="2000"/>
              <a:buChar char="○"/>
            </a:pPr>
            <a:r>
              <a:rPr lang="en-US" dirty="0">
                <a:solidFill>
                  <a:srgbClr val="0000FF"/>
                </a:solidFill>
              </a:rPr>
              <a:t>I saw a Mercedes Benz  today.</a:t>
            </a:r>
          </a:p>
          <a:p>
            <a:pPr marL="914400" lvl="1" indent="-355600" algn="l" rtl="0">
              <a:spcBef>
                <a:spcPts val="0"/>
              </a:spcBef>
              <a:spcAft>
                <a:spcPts val="0"/>
              </a:spcAft>
              <a:buClr>
                <a:srgbClr val="0000FF"/>
              </a:buClr>
              <a:buSzPts val="2000"/>
              <a:buChar char="○"/>
            </a:pPr>
            <a:r>
              <a:rPr lang="en-US" dirty="0">
                <a:solidFill>
                  <a:srgbClr val="0000FF"/>
                </a:solidFill>
              </a:rPr>
              <a:t>Some Mercedes Benz were being unloaded at the local dealership today.</a:t>
            </a:r>
          </a:p>
          <a:p>
            <a:pPr marL="914400" lvl="1" indent="-355600" algn="l" rtl="0">
              <a:spcBef>
                <a:spcPts val="0"/>
              </a:spcBef>
              <a:spcAft>
                <a:spcPts val="0"/>
              </a:spcAft>
              <a:buClr>
                <a:srgbClr val="0000FF"/>
              </a:buClr>
              <a:buSzPts val="2000"/>
              <a:buChar char="○"/>
            </a:pPr>
            <a:r>
              <a:rPr lang="en-US" dirty="0">
                <a:solidFill>
                  <a:srgbClr val="0000FF"/>
                </a:solidFill>
              </a:rPr>
              <a:t>I saw this awesome Mercedes Benz today.</a:t>
            </a:r>
          </a:p>
          <a:p>
            <a:endParaRPr lang="en-IN" dirty="0"/>
          </a:p>
        </p:txBody>
      </p:sp>
      <p:sp>
        <p:nvSpPr>
          <p:cNvPr id="3" name="Title 2">
            <a:extLst>
              <a:ext uri="{FF2B5EF4-FFF2-40B4-BE49-F238E27FC236}">
                <a16:creationId xmlns:a16="http://schemas.microsoft.com/office/drawing/2014/main" xmlns="" id="{1AEE824F-559B-4368-AB68-4A8E90023F3E}"/>
              </a:ext>
            </a:extLst>
          </p:cNvPr>
          <p:cNvSpPr>
            <a:spLocks noGrp="1"/>
          </p:cNvSpPr>
          <p:nvPr>
            <p:ph type="title"/>
          </p:nvPr>
        </p:nvSpPr>
        <p:spPr/>
        <p:txBody>
          <a:bodyPr/>
          <a:lstStyle/>
          <a:p>
            <a:r>
              <a:rPr lang="en" dirty="0"/>
              <a:t>Indefinite Noun Phrases </a:t>
            </a:r>
            <a:endParaRPr lang="en-IN" dirty="0"/>
          </a:p>
        </p:txBody>
      </p:sp>
    </p:spTree>
    <p:extLst>
      <p:ext uri="{BB962C8B-B14F-4D97-AF65-F5344CB8AC3E}">
        <p14:creationId xmlns:p14="http://schemas.microsoft.com/office/powerpoint/2010/main" val="1934518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BAAE1BE-3903-4EF2-95C7-14DA25EA315E}"/>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employs a simple weighting scheme that integrates the effects of the recency and syntactically-based preferences</a:t>
            </a:r>
          </a:p>
          <a:p>
            <a:pPr marL="457200" lvl="0" indent="-381000" algn="l" rtl="0">
              <a:spcBef>
                <a:spcPts val="0"/>
              </a:spcBef>
              <a:spcAft>
                <a:spcPts val="0"/>
              </a:spcAft>
              <a:buSzPts val="2400"/>
              <a:buChar char="●"/>
            </a:pPr>
            <a:r>
              <a:rPr lang="en-US" dirty="0"/>
              <a:t>It employs  no semantic preferences </a:t>
            </a:r>
          </a:p>
          <a:p>
            <a:pPr marL="457200" lvl="0" indent="-381000" algn="l" rtl="0">
              <a:spcBef>
                <a:spcPts val="0"/>
              </a:spcBef>
              <a:spcAft>
                <a:spcPts val="0"/>
              </a:spcAft>
              <a:buSzPts val="2400"/>
              <a:buChar char="●"/>
            </a:pPr>
            <a:r>
              <a:rPr lang="en-US" dirty="0"/>
              <a:t>There are two types of operations performed by the algorithm: </a:t>
            </a:r>
          </a:p>
          <a:p>
            <a:pPr marL="914400" lvl="1" indent="-355600" algn="l" rtl="0">
              <a:spcBef>
                <a:spcPts val="0"/>
              </a:spcBef>
              <a:spcAft>
                <a:spcPts val="0"/>
              </a:spcAft>
              <a:buSzPts val="2000"/>
              <a:buChar char="○"/>
            </a:pPr>
            <a:r>
              <a:rPr lang="en-US" dirty="0"/>
              <a:t>discourse model update </a:t>
            </a:r>
          </a:p>
          <a:p>
            <a:pPr marL="914400" lvl="1" indent="-355600" algn="l" rtl="0">
              <a:spcBef>
                <a:spcPts val="0"/>
              </a:spcBef>
              <a:spcAft>
                <a:spcPts val="0"/>
              </a:spcAft>
              <a:buSzPts val="2000"/>
              <a:buChar char="○"/>
            </a:pPr>
            <a:r>
              <a:rPr lang="en-US" dirty="0"/>
              <a:t>pronoun resolution.</a:t>
            </a:r>
            <a:endParaRPr lang="en-IN" dirty="0"/>
          </a:p>
        </p:txBody>
      </p:sp>
      <p:sp>
        <p:nvSpPr>
          <p:cNvPr id="3" name="Title 2">
            <a:extLst>
              <a:ext uri="{FF2B5EF4-FFF2-40B4-BE49-F238E27FC236}">
                <a16:creationId xmlns:a16="http://schemas.microsoft.com/office/drawing/2014/main" xmlns="" id="{1A1E3672-E5CF-4DC6-A42D-CA99F9EF80D2}"/>
              </a:ext>
            </a:extLst>
          </p:cNvPr>
          <p:cNvSpPr>
            <a:spLocks noGrp="1"/>
          </p:cNvSpPr>
          <p:nvPr>
            <p:ph type="title"/>
          </p:nvPr>
        </p:nvSpPr>
        <p:spPr/>
        <p:txBody>
          <a:bodyPr/>
          <a:lstStyle/>
          <a:p>
            <a:r>
              <a:rPr lang="en-IN" dirty="0"/>
              <a:t>Lappin and </a:t>
            </a:r>
            <a:r>
              <a:rPr lang="en-IN" dirty="0" err="1"/>
              <a:t>Leass</a:t>
            </a:r>
            <a:r>
              <a:rPr lang="en-IN" dirty="0"/>
              <a:t> Algorithm</a:t>
            </a:r>
          </a:p>
        </p:txBody>
      </p:sp>
    </p:spTree>
    <p:extLst>
      <p:ext uri="{BB962C8B-B14F-4D97-AF65-F5344CB8AC3E}">
        <p14:creationId xmlns:p14="http://schemas.microsoft.com/office/powerpoint/2010/main" val="2895368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E112A3D-CF05-4104-A6E2-8C132995AA0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When a noun phrase that evokes a new entity is encountered, a representation for it must be added to the discourse model and a degree of salience computed for it.</a:t>
            </a:r>
          </a:p>
          <a:p>
            <a:pPr marL="457200" lvl="0" indent="-381000" algn="l" rtl="0">
              <a:spcBef>
                <a:spcPts val="0"/>
              </a:spcBef>
              <a:spcAft>
                <a:spcPts val="0"/>
              </a:spcAft>
              <a:buSzPts val="2400"/>
              <a:buChar char="●"/>
            </a:pPr>
            <a:r>
              <a:rPr lang="en-US" dirty="0"/>
              <a:t>The salience value is calculated as the sum of the weights assigned by a set of salience factors. </a:t>
            </a:r>
          </a:p>
          <a:p>
            <a:endParaRPr lang="en-IN" dirty="0"/>
          </a:p>
        </p:txBody>
      </p:sp>
      <p:sp>
        <p:nvSpPr>
          <p:cNvPr id="3" name="Title 2">
            <a:extLst>
              <a:ext uri="{FF2B5EF4-FFF2-40B4-BE49-F238E27FC236}">
                <a16:creationId xmlns:a16="http://schemas.microsoft.com/office/drawing/2014/main" xmlns="" id="{745C1B10-B7A8-472F-8DF2-D9E7DBEF1E2C}"/>
              </a:ext>
            </a:extLst>
          </p:cNvPr>
          <p:cNvSpPr>
            <a:spLocks noGrp="1"/>
          </p:cNvSpPr>
          <p:nvPr>
            <p:ph type="title"/>
          </p:nvPr>
        </p:nvSpPr>
        <p:spPr/>
        <p:txBody>
          <a:bodyPr/>
          <a:lstStyle/>
          <a:p>
            <a:r>
              <a:rPr lang="en" dirty="0"/>
              <a:t>Lappin and Leass Algorithm</a:t>
            </a:r>
            <a:endParaRPr lang="en-IN" dirty="0"/>
          </a:p>
        </p:txBody>
      </p:sp>
    </p:spTree>
    <p:extLst>
      <p:ext uri="{BB962C8B-B14F-4D97-AF65-F5344CB8AC3E}">
        <p14:creationId xmlns:p14="http://schemas.microsoft.com/office/powerpoint/2010/main" val="1003296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B0092A5-DC70-4AA6-BA1C-302D6387DD00}"/>
              </a:ext>
            </a:extLst>
          </p:cNvPr>
          <p:cNvSpPr>
            <a:spLocks noGrp="1"/>
          </p:cNvSpPr>
          <p:nvPr>
            <p:ph type="body" idx="1"/>
          </p:nvPr>
        </p:nvSpPr>
        <p:spPr>
          <a:xfrm>
            <a:off x="628650" y="1825625"/>
            <a:ext cx="7886700" cy="1087696"/>
          </a:xfrm>
        </p:spPr>
        <p:txBody>
          <a:bodyPr/>
          <a:lstStyle/>
          <a:p>
            <a:r>
              <a:rPr lang="en-US" dirty="0"/>
              <a:t>The salience factors used and their corresponding weights are </a:t>
            </a:r>
          </a:p>
          <a:p>
            <a:endParaRPr lang="en-IN" dirty="0"/>
          </a:p>
        </p:txBody>
      </p:sp>
      <p:sp>
        <p:nvSpPr>
          <p:cNvPr id="3" name="Title 2">
            <a:extLst>
              <a:ext uri="{FF2B5EF4-FFF2-40B4-BE49-F238E27FC236}">
                <a16:creationId xmlns:a16="http://schemas.microsoft.com/office/drawing/2014/main" xmlns="" id="{C3E40B50-C119-4286-9AE9-B602842F6D04}"/>
              </a:ext>
            </a:extLst>
          </p:cNvPr>
          <p:cNvSpPr>
            <a:spLocks noGrp="1"/>
          </p:cNvSpPr>
          <p:nvPr>
            <p:ph type="title"/>
          </p:nvPr>
        </p:nvSpPr>
        <p:spPr/>
        <p:txBody>
          <a:bodyPr/>
          <a:lstStyle/>
          <a:p>
            <a:r>
              <a:rPr lang="en" dirty="0"/>
              <a:t>Lappin and Leass Algorithm</a:t>
            </a:r>
            <a:endParaRPr lang="en-IN" dirty="0"/>
          </a:p>
        </p:txBody>
      </p:sp>
      <p:pic>
        <p:nvPicPr>
          <p:cNvPr id="4" name="Google Shape;128;p25">
            <a:extLst>
              <a:ext uri="{FF2B5EF4-FFF2-40B4-BE49-F238E27FC236}">
                <a16:creationId xmlns:a16="http://schemas.microsoft.com/office/drawing/2014/main" xmlns="" id="{834A0E80-78D8-4C5A-8406-EDA3A21512A9}"/>
              </a:ext>
            </a:extLst>
          </p:cNvPr>
          <p:cNvPicPr preferRelativeResize="0"/>
          <p:nvPr/>
        </p:nvPicPr>
        <p:blipFill>
          <a:blip r:embed="rId2">
            <a:alphaModFix/>
          </a:blip>
          <a:stretch>
            <a:fillRect/>
          </a:stretch>
        </p:blipFill>
        <p:spPr>
          <a:xfrm>
            <a:off x="1173662" y="3048121"/>
            <a:ext cx="5943600" cy="2066925"/>
          </a:xfrm>
          <a:prstGeom prst="rect">
            <a:avLst/>
          </a:prstGeom>
          <a:noFill/>
          <a:ln>
            <a:noFill/>
          </a:ln>
        </p:spPr>
      </p:pic>
    </p:spTree>
    <p:extLst>
      <p:ext uri="{BB962C8B-B14F-4D97-AF65-F5344CB8AC3E}">
        <p14:creationId xmlns:p14="http://schemas.microsoft.com/office/powerpoint/2010/main" val="1204065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89BA05-2F59-49D7-BC5E-3666CB2983F2}"/>
              </a:ext>
            </a:extLst>
          </p:cNvPr>
          <p:cNvSpPr>
            <a:spLocks noGrp="1"/>
          </p:cNvSpPr>
          <p:nvPr>
            <p:ph type="body" idx="1"/>
          </p:nvPr>
        </p:nvSpPr>
        <p:spPr/>
        <p:txBody>
          <a:bodyPr/>
          <a:lstStyle/>
          <a:p>
            <a:r>
              <a:rPr lang="en-US" dirty="0"/>
              <a:t>That means the focus is usually on the subject and what the subject does.</a:t>
            </a:r>
          </a:p>
          <a:p>
            <a:endParaRPr lang="en-IN" dirty="0"/>
          </a:p>
        </p:txBody>
      </p:sp>
      <p:sp>
        <p:nvSpPr>
          <p:cNvPr id="3" name="Title 2">
            <a:extLst>
              <a:ext uri="{FF2B5EF4-FFF2-40B4-BE49-F238E27FC236}">
                <a16:creationId xmlns:a16="http://schemas.microsoft.com/office/drawing/2014/main" xmlns="" id="{15B84DFB-4E5F-4B63-8576-45733466BA88}"/>
              </a:ext>
            </a:extLst>
          </p:cNvPr>
          <p:cNvSpPr>
            <a:spLocks noGrp="1"/>
          </p:cNvSpPr>
          <p:nvPr>
            <p:ph type="title"/>
          </p:nvPr>
        </p:nvSpPr>
        <p:spPr/>
        <p:txBody>
          <a:bodyPr/>
          <a:lstStyle/>
          <a:p>
            <a:r>
              <a:rPr lang="en" dirty="0"/>
              <a:t>Subject Emphasis</a:t>
            </a:r>
            <a:endParaRPr lang="en-IN" dirty="0"/>
          </a:p>
        </p:txBody>
      </p:sp>
    </p:spTree>
    <p:extLst>
      <p:ext uri="{BB962C8B-B14F-4D97-AF65-F5344CB8AC3E}">
        <p14:creationId xmlns:p14="http://schemas.microsoft.com/office/powerpoint/2010/main" val="191560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0B4F27-5F50-44D4-B383-C7E60D200904}"/>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asserts the existence or non-existence of something</a:t>
            </a:r>
          </a:p>
          <a:p>
            <a:pPr marL="457200" lvl="0" indent="-381000" algn="l" rtl="0">
              <a:spcBef>
                <a:spcPts val="0"/>
              </a:spcBef>
              <a:spcAft>
                <a:spcPts val="0"/>
              </a:spcAft>
              <a:buSzPts val="2400"/>
              <a:buChar char="●"/>
            </a:pPr>
            <a:r>
              <a:rPr lang="en-US" dirty="0"/>
              <a:t>English relies on constructions introduced by There</a:t>
            </a:r>
          </a:p>
          <a:p>
            <a:pPr marL="457200" lvl="0" indent="-381000" algn="l" rtl="0">
              <a:spcBef>
                <a:spcPts val="0"/>
              </a:spcBef>
              <a:spcAft>
                <a:spcPts val="0"/>
              </a:spcAft>
              <a:buSzPts val="2400"/>
              <a:buChar char="●"/>
            </a:pPr>
            <a:r>
              <a:rPr lang="en-US" dirty="0"/>
              <a:t>The verb most often used in existential sentences is a form of be. Other verbs (e.g., exist, occur) may follow the existential there.</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There is always some madness in love</a:t>
            </a:r>
          </a:p>
          <a:p>
            <a:pPr marL="914400" lvl="1" indent="-355600" algn="l" rtl="0">
              <a:spcBef>
                <a:spcPts val="0"/>
              </a:spcBef>
              <a:spcAft>
                <a:spcPts val="0"/>
              </a:spcAft>
              <a:buSzPts val="2000"/>
              <a:buChar char="○"/>
            </a:pPr>
            <a:r>
              <a:rPr lang="en-US" dirty="0"/>
              <a:t> There are many exit visas sold in this café</a:t>
            </a:r>
          </a:p>
          <a:p>
            <a:endParaRPr lang="en-IN" dirty="0"/>
          </a:p>
        </p:txBody>
      </p:sp>
      <p:sp>
        <p:nvSpPr>
          <p:cNvPr id="3" name="Title 2">
            <a:extLst>
              <a:ext uri="{FF2B5EF4-FFF2-40B4-BE49-F238E27FC236}">
                <a16:creationId xmlns:a16="http://schemas.microsoft.com/office/drawing/2014/main" xmlns="" id="{8E0ED2CD-D419-4E3C-A86F-E8451C69B982}"/>
              </a:ext>
            </a:extLst>
          </p:cNvPr>
          <p:cNvSpPr>
            <a:spLocks noGrp="1"/>
          </p:cNvSpPr>
          <p:nvPr>
            <p:ph type="title"/>
          </p:nvPr>
        </p:nvSpPr>
        <p:spPr/>
        <p:txBody>
          <a:bodyPr/>
          <a:lstStyle/>
          <a:p>
            <a:r>
              <a:rPr lang="en" dirty="0"/>
              <a:t>Existential Emphasis</a:t>
            </a:r>
            <a:endParaRPr lang="en-IN" dirty="0"/>
          </a:p>
        </p:txBody>
      </p:sp>
    </p:spTree>
    <p:extLst>
      <p:ext uri="{BB962C8B-B14F-4D97-AF65-F5344CB8AC3E}">
        <p14:creationId xmlns:p14="http://schemas.microsoft.com/office/powerpoint/2010/main" val="3039568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E41E42E-6BBE-4F40-9F91-5EC2F5BB8CD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shows the relationship of a direct object to a verb.</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We cooked our dinner.</a:t>
            </a:r>
          </a:p>
          <a:p>
            <a:pPr marL="914400" lvl="1" indent="-355600" algn="l" rtl="0">
              <a:spcBef>
                <a:spcPts val="0"/>
              </a:spcBef>
              <a:spcAft>
                <a:spcPts val="0"/>
              </a:spcAft>
              <a:buSzPts val="2000"/>
              <a:buChar char="○"/>
            </a:pPr>
            <a:r>
              <a:rPr lang="en-US" dirty="0"/>
              <a:t>Verb: cooked</a:t>
            </a:r>
          </a:p>
          <a:p>
            <a:pPr marL="914400" lvl="1" indent="-355600" algn="l" rtl="0">
              <a:spcBef>
                <a:spcPts val="0"/>
              </a:spcBef>
              <a:spcAft>
                <a:spcPts val="0"/>
              </a:spcAft>
              <a:buSzPts val="2000"/>
              <a:buChar char="○"/>
            </a:pPr>
            <a:r>
              <a:rPr lang="en-US" dirty="0"/>
              <a:t>Direct object: dinner</a:t>
            </a:r>
          </a:p>
          <a:p>
            <a:endParaRPr lang="en-IN" dirty="0"/>
          </a:p>
        </p:txBody>
      </p:sp>
      <p:sp>
        <p:nvSpPr>
          <p:cNvPr id="3" name="Title 2">
            <a:extLst>
              <a:ext uri="{FF2B5EF4-FFF2-40B4-BE49-F238E27FC236}">
                <a16:creationId xmlns:a16="http://schemas.microsoft.com/office/drawing/2014/main" xmlns="" id="{8F7FC781-4D09-4AD4-8019-2422B6B47AB4}"/>
              </a:ext>
            </a:extLst>
          </p:cNvPr>
          <p:cNvSpPr>
            <a:spLocks noGrp="1"/>
          </p:cNvSpPr>
          <p:nvPr>
            <p:ph type="title"/>
          </p:nvPr>
        </p:nvSpPr>
        <p:spPr/>
        <p:txBody>
          <a:bodyPr>
            <a:normAutofit/>
          </a:bodyPr>
          <a:lstStyle/>
          <a:p>
            <a:r>
              <a:rPr lang="en" sz="4000" dirty="0"/>
              <a:t>Accusative (Direct Object) Emphasis</a:t>
            </a:r>
            <a:endParaRPr lang="en-IN" sz="4000" dirty="0"/>
          </a:p>
        </p:txBody>
      </p:sp>
    </p:spTree>
    <p:extLst>
      <p:ext uri="{BB962C8B-B14F-4D97-AF65-F5344CB8AC3E}">
        <p14:creationId xmlns:p14="http://schemas.microsoft.com/office/powerpoint/2010/main" val="804517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FBFB9F6-EEE2-4144-9F59-3A8236A3FDD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emphasis is on the Indirect Object</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made my friend (IO) who came from US some coffee (DO)</a:t>
            </a:r>
          </a:p>
          <a:p>
            <a:endParaRPr lang="en-IN" dirty="0"/>
          </a:p>
        </p:txBody>
      </p:sp>
      <p:sp>
        <p:nvSpPr>
          <p:cNvPr id="3" name="Title 2">
            <a:extLst>
              <a:ext uri="{FF2B5EF4-FFF2-40B4-BE49-F238E27FC236}">
                <a16:creationId xmlns:a16="http://schemas.microsoft.com/office/drawing/2014/main" xmlns="" id="{8915F916-99C7-4D22-B068-232D624CD9F7}"/>
              </a:ext>
            </a:extLst>
          </p:cNvPr>
          <p:cNvSpPr>
            <a:spLocks noGrp="1"/>
          </p:cNvSpPr>
          <p:nvPr>
            <p:ph type="title"/>
          </p:nvPr>
        </p:nvSpPr>
        <p:spPr/>
        <p:txBody>
          <a:bodyPr/>
          <a:lstStyle/>
          <a:p>
            <a:r>
              <a:rPr lang="en" dirty="0"/>
              <a:t>Indirect Object Emphasis</a:t>
            </a:r>
            <a:endParaRPr lang="en-IN" dirty="0"/>
          </a:p>
        </p:txBody>
      </p:sp>
    </p:spTree>
    <p:extLst>
      <p:ext uri="{BB962C8B-B14F-4D97-AF65-F5344CB8AC3E}">
        <p14:creationId xmlns:p14="http://schemas.microsoft.com/office/powerpoint/2010/main" val="1576551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763C965-D968-4872-B0A7-EA582F0F2FAB}"/>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prepositional phrase  which behaves like a complement</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Pat will wait </a:t>
            </a:r>
            <a:r>
              <a:rPr lang="en-US" b="1" dirty="0"/>
              <a:t>for Kim</a:t>
            </a:r>
            <a:endParaRPr lang="en-IN" dirty="0"/>
          </a:p>
        </p:txBody>
      </p:sp>
      <p:sp>
        <p:nvSpPr>
          <p:cNvPr id="3" name="Title 2">
            <a:extLst>
              <a:ext uri="{FF2B5EF4-FFF2-40B4-BE49-F238E27FC236}">
                <a16:creationId xmlns:a16="http://schemas.microsoft.com/office/drawing/2014/main" xmlns="" id="{3CA3FB9A-D07C-4627-96B8-F6BEE34C9B30}"/>
              </a:ext>
            </a:extLst>
          </p:cNvPr>
          <p:cNvSpPr>
            <a:spLocks noGrp="1"/>
          </p:cNvSpPr>
          <p:nvPr>
            <p:ph type="title"/>
          </p:nvPr>
        </p:nvSpPr>
        <p:spPr/>
        <p:txBody>
          <a:bodyPr/>
          <a:lstStyle/>
          <a:p>
            <a:r>
              <a:rPr lang="en" dirty="0"/>
              <a:t>Oblique Complement Emphasis</a:t>
            </a:r>
            <a:endParaRPr lang="en-IN" dirty="0"/>
          </a:p>
        </p:txBody>
      </p:sp>
    </p:spTree>
    <p:extLst>
      <p:ext uri="{BB962C8B-B14F-4D97-AF65-F5344CB8AC3E}">
        <p14:creationId xmlns:p14="http://schemas.microsoft.com/office/powerpoint/2010/main" val="7245840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5BA68CA-187C-485C-B706-26619F598BC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a term used for an intensifier used to give added force or a greater degree of certainty to another word in a sentence or a sentence as whole</a:t>
            </a:r>
          </a:p>
          <a:p>
            <a:pPr marL="457200" lvl="0" indent="-381000" algn="l" rtl="0">
              <a:spcBef>
                <a:spcPts val="0"/>
              </a:spcBef>
              <a:spcAft>
                <a:spcPts val="0"/>
              </a:spcAft>
              <a:buSzPts val="2400"/>
              <a:buChar char="●"/>
            </a:pPr>
            <a:r>
              <a:rPr lang="en-US" dirty="0"/>
              <a:t>Adverbs of emphasis are called emphasizers </a:t>
            </a:r>
          </a:p>
          <a:p>
            <a:pPr marL="457200" lvl="0" indent="-381000" algn="l" rtl="0">
              <a:spcBef>
                <a:spcPts val="0"/>
              </a:spcBef>
              <a:spcAft>
                <a:spcPts val="0"/>
              </a:spcAft>
              <a:buSzPts val="2400"/>
              <a:buChar char="●"/>
            </a:pPr>
            <a:r>
              <a:rPr lang="en-US" dirty="0"/>
              <a:t>E.g. absolutely, </a:t>
            </a:r>
            <a:r>
              <a:rPr lang="en-US" dirty="0" err="1"/>
              <a:t>certainly,clearly,definitely</a:t>
            </a:r>
            <a:endParaRPr lang="en-US" dirty="0"/>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He is tapping my phone and I definitely heard it</a:t>
            </a:r>
            <a:endParaRPr lang="en-IN" dirty="0"/>
          </a:p>
        </p:txBody>
      </p:sp>
      <p:sp>
        <p:nvSpPr>
          <p:cNvPr id="3" name="Title 2">
            <a:extLst>
              <a:ext uri="{FF2B5EF4-FFF2-40B4-BE49-F238E27FC236}">
                <a16:creationId xmlns:a16="http://schemas.microsoft.com/office/drawing/2014/main" xmlns="" id="{56CD63A6-3237-416C-B170-0F264FC10556}"/>
              </a:ext>
            </a:extLst>
          </p:cNvPr>
          <p:cNvSpPr>
            <a:spLocks noGrp="1"/>
          </p:cNvSpPr>
          <p:nvPr>
            <p:ph type="title"/>
          </p:nvPr>
        </p:nvSpPr>
        <p:spPr/>
        <p:txBody>
          <a:bodyPr/>
          <a:lstStyle/>
          <a:p>
            <a:r>
              <a:rPr lang="en" dirty="0"/>
              <a:t>Adverbial Emphasis</a:t>
            </a:r>
            <a:endParaRPr lang="en-IN" dirty="0"/>
          </a:p>
        </p:txBody>
      </p:sp>
    </p:spTree>
    <p:extLst>
      <p:ext uri="{BB962C8B-B14F-4D97-AF65-F5344CB8AC3E}">
        <p14:creationId xmlns:p14="http://schemas.microsoft.com/office/powerpoint/2010/main" val="28267436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85A839C-D724-4F6E-A912-A107E24AAFD2}"/>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It is the head of the noun that determines what sort of thing or person the whole noun phrase refers to</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All the cakes on the table</a:t>
            </a:r>
            <a:r>
              <a:rPr lang="en-US" dirty="0"/>
              <a:t> tastes nice</a:t>
            </a:r>
          </a:p>
          <a:p>
            <a:pPr marL="914400" lvl="1" indent="-355600" algn="l" rtl="0">
              <a:spcBef>
                <a:spcPts val="0"/>
              </a:spcBef>
              <a:spcAft>
                <a:spcPts val="0"/>
              </a:spcAft>
              <a:buSzPts val="2000"/>
              <a:buChar char="○"/>
            </a:pPr>
            <a:r>
              <a:rPr lang="en-US" b="1" dirty="0"/>
              <a:t>Cakes</a:t>
            </a:r>
            <a:r>
              <a:rPr lang="en-US" dirty="0"/>
              <a:t> taste nice</a:t>
            </a:r>
          </a:p>
          <a:p>
            <a:endParaRPr lang="en-IN" dirty="0"/>
          </a:p>
        </p:txBody>
      </p:sp>
      <p:sp>
        <p:nvSpPr>
          <p:cNvPr id="3" name="Title 2">
            <a:extLst>
              <a:ext uri="{FF2B5EF4-FFF2-40B4-BE49-F238E27FC236}">
                <a16:creationId xmlns:a16="http://schemas.microsoft.com/office/drawing/2014/main" xmlns="" id="{678A369F-8DA8-4F6F-86B7-A524C5FBEE4A}"/>
              </a:ext>
            </a:extLst>
          </p:cNvPr>
          <p:cNvSpPr>
            <a:spLocks noGrp="1"/>
          </p:cNvSpPr>
          <p:nvPr>
            <p:ph type="title"/>
          </p:nvPr>
        </p:nvSpPr>
        <p:spPr/>
        <p:txBody>
          <a:bodyPr/>
          <a:lstStyle/>
          <a:p>
            <a:r>
              <a:rPr lang="en" dirty="0"/>
              <a:t>Head Noun Emphasis</a:t>
            </a:r>
            <a:endParaRPr lang="en-IN" dirty="0"/>
          </a:p>
        </p:txBody>
      </p:sp>
    </p:spTree>
    <p:extLst>
      <p:ext uri="{BB962C8B-B14F-4D97-AF65-F5344CB8AC3E}">
        <p14:creationId xmlns:p14="http://schemas.microsoft.com/office/powerpoint/2010/main" val="185906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E1386C7-7974-4FDA-B1AE-3B35F9E8C265}"/>
              </a:ext>
            </a:extLst>
          </p:cNvPr>
          <p:cNvSpPr>
            <a:spLocks noGrp="1"/>
          </p:cNvSpPr>
          <p:nvPr>
            <p:ph type="body" idx="1"/>
          </p:nvPr>
        </p:nvSpPr>
        <p:spPr>
          <a:xfrm>
            <a:off x="628650" y="1825625"/>
            <a:ext cx="7886700" cy="1236552"/>
          </a:xfrm>
        </p:spPr>
        <p:txBody>
          <a:bodyPr/>
          <a:lstStyle/>
          <a:p>
            <a:r>
              <a:rPr lang="en-US" dirty="0"/>
              <a:t>Such noun phrases evoke a representation for a new entity.</a:t>
            </a:r>
          </a:p>
          <a:p>
            <a:endParaRPr lang="en-IN" dirty="0"/>
          </a:p>
        </p:txBody>
      </p:sp>
      <p:sp>
        <p:nvSpPr>
          <p:cNvPr id="3" name="Title 2">
            <a:extLst>
              <a:ext uri="{FF2B5EF4-FFF2-40B4-BE49-F238E27FC236}">
                <a16:creationId xmlns:a16="http://schemas.microsoft.com/office/drawing/2014/main" xmlns="" id="{51C26488-DB24-488F-BF49-88F940D6A67B}"/>
              </a:ext>
            </a:extLst>
          </p:cNvPr>
          <p:cNvSpPr>
            <a:spLocks noGrp="1"/>
          </p:cNvSpPr>
          <p:nvPr>
            <p:ph type="title"/>
          </p:nvPr>
        </p:nvSpPr>
        <p:spPr/>
        <p:txBody>
          <a:bodyPr/>
          <a:lstStyle/>
          <a:p>
            <a:r>
              <a:rPr lang="en" dirty="0"/>
              <a:t>Indefinite Noun Phrases</a:t>
            </a:r>
            <a:endParaRPr lang="en-IN" dirty="0"/>
          </a:p>
        </p:txBody>
      </p:sp>
      <p:pic>
        <p:nvPicPr>
          <p:cNvPr id="4" name="Google Shape;171;p32">
            <a:extLst>
              <a:ext uri="{FF2B5EF4-FFF2-40B4-BE49-F238E27FC236}">
                <a16:creationId xmlns:a16="http://schemas.microsoft.com/office/drawing/2014/main" xmlns="" id="{18CB0296-7D2B-4920-9287-2C87918509BB}"/>
              </a:ext>
            </a:extLst>
          </p:cNvPr>
          <p:cNvPicPr preferRelativeResize="0"/>
          <p:nvPr/>
        </p:nvPicPr>
        <p:blipFill>
          <a:blip r:embed="rId2">
            <a:alphaModFix/>
          </a:blip>
          <a:stretch>
            <a:fillRect/>
          </a:stretch>
        </p:blipFill>
        <p:spPr>
          <a:xfrm>
            <a:off x="2318508" y="2927036"/>
            <a:ext cx="3517700" cy="2867175"/>
          </a:xfrm>
          <a:prstGeom prst="rect">
            <a:avLst/>
          </a:prstGeom>
          <a:noFill/>
          <a:ln>
            <a:noFill/>
          </a:ln>
        </p:spPr>
      </p:pic>
    </p:spTree>
    <p:extLst>
      <p:ext uri="{BB962C8B-B14F-4D97-AF65-F5344CB8AC3E}">
        <p14:creationId xmlns:p14="http://schemas.microsoft.com/office/powerpoint/2010/main" val="1422616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445C54-4751-4782-A31A-A9A33C0B0D9D}"/>
              </a:ext>
            </a:extLst>
          </p:cNvPr>
          <p:cNvSpPr>
            <a:spLocks noGrp="1"/>
          </p:cNvSpPr>
          <p:nvPr>
            <p:ph type="body" idx="1"/>
          </p:nvPr>
        </p:nvSpPr>
        <p:spPr/>
        <p:txBody>
          <a:bodyPr/>
          <a:lstStyle/>
          <a:p>
            <a:r>
              <a:rPr lang="en-US" dirty="0"/>
              <a:t>The weights that each factor assigns to an entity in the discourse model are cut in half each time a new sentence is processed. </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b="1" dirty="0"/>
              <a:t>An Acura Integra </a:t>
            </a:r>
            <a:r>
              <a:rPr lang="en-US" dirty="0"/>
              <a:t>is parked in the lot. (subject)</a:t>
            </a:r>
          </a:p>
          <a:p>
            <a:pPr marL="914400" lvl="1" indent="-355600" algn="l" rtl="0">
              <a:spcBef>
                <a:spcPts val="0"/>
              </a:spcBef>
              <a:spcAft>
                <a:spcPts val="0"/>
              </a:spcAft>
              <a:buSzPts val="2000"/>
              <a:buChar char="○"/>
            </a:pPr>
            <a:r>
              <a:rPr lang="en-US" b="1" dirty="0"/>
              <a:t>There is an Acura Integra </a:t>
            </a:r>
            <a:r>
              <a:rPr lang="en-US" dirty="0"/>
              <a:t>parked in the lot. (existential predicate</a:t>
            </a:r>
          </a:p>
          <a:p>
            <a:pPr marL="914400" lvl="1" indent="-355600" algn="l" rtl="0">
              <a:spcBef>
                <a:spcPts val="0"/>
              </a:spcBef>
              <a:spcAft>
                <a:spcPts val="0"/>
              </a:spcAft>
              <a:buSzPts val="2000"/>
              <a:buChar char="○"/>
            </a:pPr>
            <a:r>
              <a:rPr lang="en-US" dirty="0"/>
              <a:t>nominal)</a:t>
            </a:r>
          </a:p>
          <a:p>
            <a:pPr marL="914400" lvl="1" indent="-355600" algn="l" rtl="0">
              <a:spcBef>
                <a:spcPts val="0"/>
              </a:spcBef>
              <a:spcAft>
                <a:spcPts val="0"/>
              </a:spcAft>
              <a:buSzPts val="2000"/>
              <a:buChar char="○"/>
            </a:pPr>
            <a:r>
              <a:rPr lang="en-US" dirty="0"/>
              <a:t>John parked </a:t>
            </a:r>
            <a:r>
              <a:rPr lang="en-US" b="1" dirty="0"/>
              <a:t>an Acura Integra </a:t>
            </a:r>
            <a:r>
              <a:rPr lang="en-US" dirty="0"/>
              <a:t>in the lot. (object)</a:t>
            </a:r>
          </a:p>
          <a:p>
            <a:pPr marL="914400" lvl="1" indent="-355600" algn="l" rtl="0">
              <a:spcBef>
                <a:spcPts val="0"/>
              </a:spcBef>
              <a:spcAft>
                <a:spcPts val="0"/>
              </a:spcAft>
              <a:buSzPts val="2000"/>
              <a:buChar char="○"/>
            </a:pPr>
            <a:r>
              <a:rPr lang="en-US" dirty="0"/>
              <a:t>John gave </a:t>
            </a:r>
            <a:r>
              <a:rPr lang="en-US" b="1" dirty="0"/>
              <a:t>his Acura Integra </a:t>
            </a:r>
            <a:r>
              <a:rPr lang="en-US" dirty="0"/>
              <a:t>a bath. (indirect object)</a:t>
            </a:r>
          </a:p>
          <a:p>
            <a:endParaRPr lang="en-IN" dirty="0"/>
          </a:p>
        </p:txBody>
      </p:sp>
      <p:sp>
        <p:nvSpPr>
          <p:cNvPr id="3" name="Title 2">
            <a:extLst>
              <a:ext uri="{FF2B5EF4-FFF2-40B4-BE49-F238E27FC236}">
                <a16:creationId xmlns:a16="http://schemas.microsoft.com/office/drawing/2014/main" xmlns="" id="{71DEF96E-23ED-489C-B085-42DC3D947E04}"/>
              </a:ext>
            </a:extLst>
          </p:cNvPr>
          <p:cNvSpPr>
            <a:spLocks noGrp="1"/>
          </p:cNvSpPr>
          <p:nvPr>
            <p:ph type="title"/>
          </p:nvPr>
        </p:nvSpPr>
        <p:spPr/>
        <p:txBody>
          <a:bodyPr/>
          <a:lstStyle/>
          <a:p>
            <a:pPr algn="ctr"/>
            <a:r>
              <a:rPr lang="en" dirty="0"/>
              <a:t>Lappin and Leass Algorithm</a:t>
            </a:r>
            <a:endParaRPr lang="en-IN" dirty="0"/>
          </a:p>
        </p:txBody>
      </p:sp>
    </p:spTree>
    <p:extLst>
      <p:ext uri="{BB962C8B-B14F-4D97-AF65-F5344CB8AC3E}">
        <p14:creationId xmlns:p14="http://schemas.microsoft.com/office/powerpoint/2010/main" val="443982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445C54-4751-4782-A31A-A9A33C0B0D9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weight for any referent is always positive.</a:t>
            </a:r>
          </a:p>
          <a:p>
            <a:pPr marL="457200" lvl="0" indent="-381000" algn="l" rtl="0">
              <a:spcBef>
                <a:spcPts val="0"/>
              </a:spcBef>
              <a:spcAft>
                <a:spcPts val="0"/>
              </a:spcAft>
              <a:buSzPts val="2400"/>
              <a:buChar char="●"/>
            </a:pPr>
            <a:r>
              <a:rPr lang="en-US" dirty="0"/>
              <a:t>The head noun emphasis factor penalizes referents which are embedded in larger noun phrases.</a:t>
            </a:r>
          </a:p>
          <a:p>
            <a:pPr marL="457200" lvl="0" indent="-381000" algn="l" rtl="0">
              <a:spcBef>
                <a:spcPts val="0"/>
              </a:spcBef>
              <a:spcAft>
                <a:spcPts val="0"/>
              </a:spcAft>
              <a:buSzPts val="2400"/>
              <a:buChar char="●"/>
            </a:pPr>
            <a:r>
              <a:rPr lang="en-US" dirty="0"/>
              <a:t>Once we have updated the discourse model with new potential referents and recalculated the salience values associated with them, we are ready to consider the process of resolving any pronouns that exist within a new sentence. </a:t>
            </a:r>
          </a:p>
          <a:p>
            <a:endParaRPr lang="en-IN" dirty="0"/>
          </a:p>
        </p:txBody>
      </p:sp>
      <p:sp>
        <p:nvSpPr>
          <p:cNvPr id="3" name="Title 2">
            <a:extLst>
              <a:ext uri="{FF2B5EF4-FFF2-40B4-BE49-F238E27FC236}">
                <a16:creationId xmlns:a16="http://schemas.microsoft.com/office/drawing/2014/main" xmlns="" id="{71DEF96E-23ED-489C-B085-42DC3D947E04}"/>
              </a:ext>
            </a:extLst>
          </p:cNvPr>
          <p:cNvSpPr>
            <a:spLocks noGrp="1"/>
          </p:cNvSpPr>
          <p:nvPr>
            <p:ph type="title"/>
          </p:nvPr>
        </p:nvSpPr>
        <p:spPr/>
        <p:txBody>
          <a:bodyPr/>
          <a:lstStyle/>
          <a:p>
            <a:pPr algn="ctr"/>
            <a:r>
              <a:rPr lang="en" dirty="0"/>
              <a:t>Lappin and Leass Algorithm</a:t>
            </a:r>
            <a:endParaRPr lang="en-IN" dirty="0"/>
          </a:p>
        </p:txBody>
      </p:sp>
    </p:spTree>
    <p:extLst>
      <p:ext uri="{BB962C8B-B14F-4D97-AF65-F5344CB8AC3E}">
        <p14:creationId xmlns:p14="http://schemas.microsoft.com/office/powerpoint/2010/main" val="594861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442F775-D929-494E-B11B-5761F427D99D}"/>
              </a:ext>
            </a:extLst>
          </p:cNvPr>
          <p:cNvSpPr>
            <a:spLocks noGrp="1"/>
          </p:cNvSpPr>
          <p:nvPr>
            <p:ph type="body" idx="1"/>
          </p:nvPr>
        </p:nvSpPr>
        <p:spPr>
          <a:xfrm>
            <a:off x="628650" y="1825625"/>
            <a:ext cx="7886700" cy="1810710"/>
          </a:xfrm>
        </p:spPr>
        <p:txBody>
          <a:bodyPr/>
          <a:lstStyle/>
          <a:p>
            <a:r>
              <a:rPr lang="en-US" dirty="0"/>
              <a:t>Two more salience weights, one for grammatical role parallelism between the pronoun and the potential referent, and one to </a:t>
            </a:r>
            <a:r>
              <a:rPr lang="en-US" dirty="0" err="1"/>
              <a:t>disprefer</a:t>
            </a:r>
            <a:r>
              <a:rPr lang="en-US" dirty="0"/>
              <a:t> cataphoric reference are considered here</a:t>
            </a:r>
          </a:p>
          <a:p>
            <a:endParaRPr lang="en-IN" dirty="0"/>
          </a:p>
        </p:txBody>
      </p:sp>
      <p:sp>
        <p:nvSpPr>
          <p:cNvPr id="3" name="Title 2">
            <a:extLst>
              <a:ext uri="{FF2B5EF4-FFF2-40B4-BE49-F238E27FC236}">
                <a16:creationId xmlns:a16="http://schemas.microsoft.com/office/drawing/2014/main" xmlns="" id="{400F9F52-4185-4053-95B1-32F29E06DC89}"/>
              </a:ext>
            </a:extLst>
          </p:cNvPr>
          <p:cNvSpPr>
            <a:spLocks noGrp="1"/>
          </p:cNvSpPr>
          <p:nvPr>
            <p:ph type="title"/>
          </p:nvPr>
        </p:nvSpPr>
        <p:spPr/>
        <p:txBody>
          <a:bodyPr/>
          <a:lstStyle/>
          <a:p>
            <a:pPr algn="ctr"/>
            <a:r>
              <a:rPr lang="en" dirty="0"/>
              <a:t>Lappin and Leass Algorithm</a:t>
            </a:r>
            <a:endParaRPr lang="en-IN" dirty="0"/>
          </a:p>
        </p:txBody>
      </p:sp>
      <p:pic>
        <p:nvPicPr>
          <p:cNvPr id="4" name="Google Shape;195;p36">
            <a:extLst>
              <a:ext uri="{FF2B5EF4-FFF2-40B4-BE49-F238E27FC236}">
                <a16:creationId xmlns:a16="http://schemas.microsoft.com/office/drawing/2014/main" xmlns="" id="{09AE6F00-6B42-49D9-9BC2-D7DA6493D94B}"/>
              </a:ext>
            </a:extLst>
          </p:cNvPr>
          <p:cNvPicPr preferRelativeResize="0"/>
          <p:nvPr/>
        </p:nvPicPr>
        <p:blipFill>
          <a:blip r:embed="rId2">
            <a:alphaModFix/>
          </a:blip>
          <a:stretch>
            <a:fillRect/>
          </a:stretch>
        </p:blipFill>
        <p:spPr>
          <a:xfrm>
            <a:off x="710298" y="3771135"/>
            <a:ext cx="7943275" cy="1462825"/>
          </a:xfrm>
          <a:prstGeom prst="rect">
            <a:avLst/>
          </a:prstGeom>
          <a:noFill/>
          <a:ln>
            <a:noFill/>
          </a:ln>
        </p:spPr>
      </p:pic>
    </p:spTree>
    <p:extLst>
      <p:ext uri="{BB962C8B-B14F-4D97-AF65-F5344CB8AC3E}">
        <p14:creationId xmlns:p14="http://schemas.microsoft.com/office/powerpoint/2010/main" val="572779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E303C43-3B36-4636-B82D-19EC5F25DA66}"/>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t>1. Collect the potential referents (up to four sentences back). </a:t>
            </a:r>
          </a:p>
          <a:p>
            <a:pPr marL="0" lvl="0" indent="0" algn="l" rtl="0">
              <a:spcBef>
                <a:spcPts val="1600"/>
              </a:spcBef>
              <a:spcAft>
                <a:spcPts val="0"/>
              </a:spcAft>
              <a:buClr>
                <a:schemeClr val="dk1"/>
              </a:buClr>
              <a:buSzPts val="1100"/>
              <a:buFont typeface="Arial"/>
              <a:buNone/>
            </a:pPr>
            <a:r>
              <a:rPr lang="en-US" dirty="0"/>
              <a:t>2. Remove potential referents that do not agree in number or gender with the pronoun.</a:t>
            </a:r>
          </a:p>
          <a:p>
            <a:pPr marL="0" lvl="0" indent="0" algn="l" rtl="0">
              <a:spcBef>
                <a:spcPts val="1600"/>
              </a:spcBef>
              <a:spcAft>
                <a:spcPts val="0"/>
              </a:spcAft>
              <a:buClr>
                <a:schemeClr val="dk1"/>
              </a:buClr>
              <a:buSzPts val="1100"/>
              <a:buFont typeface="Arial"/>
              <a:buNone/>
            </a:pPr>
            <a:r>
              <a:rPr lang="en-US" dirty="0"/>
              <a:t>3. Remove potential referents that do not pass </a:t>
            </a:r>
            <a:r>
              <a:rPr lang="en-US" dirty="0" err="1"/>
              <a:t>intrasentential</a:t>
            </a:r>
            <a:r>
              <a:rPr lang="en-US" dirty="0"/>
              <a:t> syntactic coreference constraints.</a:t>
            </a:r>
          </a:p>
          <a:p>
            <a:pPr marL="50800" indent="0">
              <a:buNone/>
            </a:pPr>
            <a:endParaRPr lang="en-IN" dirty="0"/>
          </a:p>
        </p:txBody>
      </p:sp>
      <p:sp>
        <p:nvSpPr>
          <p:cNvPr id="3" name="Title 2">
            <a:extLst>
              <a:ext uri="{FF2B5EF4-FFF2-40B4-BE49-F238E27FC236}">
                <a16:creationId xmlns:a16="http://schemas.microsoft.com/office/drawing/2014/main" xmlns="" id="{0F143974-CC8A-48C5-92D3-5D43FDEE9121}"/>
              </a:ext>
            </a:extLst>
          </p:cNvPr>
          <p:cNvSpPr>
            <a:spLocks noGrp="1"/>
          </p:cNvSpPr>
          <p:nvPr>
            <p:ph type="title"/>
          </p:nvPr>
        </p:nvSpPr>
        <p:spPr/>
        <p:txBody>
          <a:bodyPr/>
          <a:lstStyle/>
          <a:p>
            <a:r>
              <a:rPr lang="en" dirty="0"/>
              <a:t>Pronoun Resolution Algorithm</a:t>
            </a:r>
            <a:endParaRPr lang="en-IN" dirty="0"/>
          </a:p>
        </p:txBody>
      </p:sp>
    </p:spTree>
    <p:extLst>
      <p:ext uri="{BB962C8B-B14F-4D97-AF65-F5344CB8AC3E}">
        <p14:creationId xmlns:p14="http://schemas.microsoft.com/office/powerpoint/2010/main" val="10721710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4C91FD-4841-44BB-A914-6BBDD1FFF7BA}"/>
              </a:ext>
            </a:extLst>
          </p:cNvPr>
          <p:cNvSpPr>
            <a:spLocks noGrp="1"/>
          </p:cNvSpPr>
          <p:nvPr>
            <p:ph type="body" idx="1"/>
          </p:nvPr>
        </p:nvSpPr>
        <p:spPr/>
        <p:txBody>
          <a:bodyPr/>
          <a:lstStyle/>
          <a:p>
            <a:pPr marL="0" lvl="0" indent="0" algn="l" rtl="0">
              <a:spcBef>
                <a:spcPts val="0"/>
              </a:spcBef>
              <a:spcAft>
                <a:spcPts val="0"/>
              </a:spcAft>
              <a:buNone/>
            </a:pPr>
            <a:r>
              <a:rPr lang="en-US" dirty="0"/>
              <a:t>4. Compute the total salience value of the referent by adding any applicable values to the existing salience value previously computed during the discourse model update step.</a:t>
            </a:r>
          </a:p>
          <a:p>
            <a:pPr marL="0" lvl="0" indent="0" algn="l" rtl="0">
              <a:spcBef>
                <a:spcPts val="1600"/>
              </a:spcBef>
              <a:spcAft>
                <a:spcPts val="0"/>
              </a:spcAft>
              <a:buNone/>
            </a:pPr>
            <a:r>
              <a:rPr lang="en-US" dirty="0"/>
              <a:t>5. Select the referent with the highest salience value. In the case of ties, select the closest referent in terms of string position (computed without bias to direction).</a:t>
            </a:r>
          </a:p>
          <a:p>
            <a:pPr marL="50800" indent="0">
              <a:buNone/>
            </a:pPr>
            <a:endParaRPr lang="en-IN" dirty="0"/>
          </a:p>
        </p:txBody>
      </p:sp>
      <p:sp>
        <p:nvSpPr>
          <p:cNvPr id="3" name="Title 2">
            <a:extLst>
              <a:ext uri="{FF2B5EF4-FFF2-40B4-BE49-F238E27FC236}">
                <a16:creationId xmlns:a16="http://schemas.microsoft.com/office/drawing/2014/main" xmlns="" id="{27AD5888-CFB0-43B8-B10B-B117C0ED3AB0}"/>
              </a:ext>
            </a:extLst>
          </p:cNvPr>
          <p:cNvSpPr>
            <a:spLocks noGrp="1"/>
          </p:cNvSpPr>
          <p:nvPr>
            <p:ph type="title"/>
          </p:nvPr>
        </p:nvSpPr>
        <p:spPr/>
        <p:txBody>
          <a:bodyPr/>
          <a:lstStyle/>
          <a:p>
            <a:r>
              <a:rPr lang="en" dirty="0"/>
              <a:t>Pronoun Resolution Algorithm</a:t>
            </a:r>
            <a:endParaRPr lang="en-IN" dirty="0"/>
          </a:p>
        </p:txBody>
      </p:sp>
    </p:spTree>
    <p:extLst>
      <p:ext uri="{BB962C8B-B14F-4D97-AF65-F5344CB8AC3E}">
        <p14:creationId xmlns:p14="http://schemas.microsoft.com/office/powerpoint/2010/main" val="3085201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B3F3790-3727-4618-B645-546951421C1E}"/>
              </a:ext>
            </a:extLst>
          </p:cNvPr>
          <p:cNvSpPr>
            <a:spLocks noGrp="1"/>
          </p:cNvSpPr>
          <p:nvPr>
            <p:ph type="body" idx="1"/>
          </p:nvPr>
        </p:nvSpPr>
        <p:spPr/>
        <p:txBody>
          <a:bodyPr/>
          <a:lstStyle/>
          <a:p>
            <a:pPr marL="0" lvl="0" indent="0" algn="l" rtl="0">
              <a:spcBef>
                <a:spcPts val="0"/>
              </a:spcBef>
              <a:spcAft>
                <a:spcPts val="0"/>
              </a:spcAft>
              <a:buNone/>
            </a:pPr>
            <a:r>
              <a:rPr lang="en-US" dirty="0"/>
              <a:t>E.g. John saw a beautiful Acura Integra at the dealership. He showed it to Bob. He bought it.</a:t>
            </a:r>
          </a:p>
          <a:p>
            <a:pPr marL="0" lvl="0" indent="0" algn="l" rtl="0">
              <a:spcBef>
                <a:spcPts val="1600"/>
              </a:spcBef>
              <a:spcAft>
                <a:spcPts val="0"/>
              </a:spcAft>
              <a:buNone/>
            </a:pPr>
            <a:r>
              <a:rPr lang="en-US" dirty="0"/>
              <a:t>First Sentence : John saw a beautiful Acura Integra at the dealership. </a:t>
            </a:r>
          </a:p>
          <a:p>
            <a:pPr marL="0" lvl="0" indent="0" algn="l" rtl="0">
              <a:spcBef>
                <a:spcPts val="1600"/>
              </a:spcBef>
              <a:spcAft>
                <a:spcPts val="0"/>
              </a:spcAft>
              <a:buNone/>
            </a:pPr>
            <a:r>
              <a:rPr lang="en-US" dirty="0"/>
              <a:t>Second Sentence : He showed it to Bob. </a:t>
            </a:r>
          </a:p>
          <a:p>
            <a:pPr marL="0" lvl="0" indent="0" algn="l" rtl="0">
              <a:spcBef>
                <a:spcPts val="1600"/>
              </a:spcBef>
              <a:spcAft>
                <a:spcPts val="0"/>
              </a:spcAft>
              <a:buNone/>
            </a:pPr>
            <a:r>
              <a:rPr lang="en-US" dirty="0"/>
              <a:t>Third Sentence : He bought it.</a:t>
            </a:r>
          </a:p>
          <a:p>
            <a:endParaRPr lang="en-IN" dirty="0"/>
          </a:p>
        </p:txBody>
      </p:sp>
      <p:sp>
        <p:nvSpPr>
          <p:cNvPr id="3" name="Title 2">
            <a:extLst>
              <a:ext uri="{FF2B5EF4-FFF2-40B4-BE49-F238E27FC236}">
                <a16:creationId xmlns:a16="http://schemas.microsoft.com/office/drawing/2014/main" xmlns="" id="{280111EA-291E-412C-8D33-789F189906F1}"/>
              </a:ext>
            </a:extLst>
          </p:cNvPr>
          <p:cNvSpPr>
            <a:spLocks noGrp="1"/>
          </p:cNvSpPr>
          <p:nvPr>
            <p:ph type="title"/>
          </p:nvPr>
        </p:nvSpPr>
        <p:spPr/>
        <p:txBody>
          <a:bodyPr/>
          <a:lstStyle/>
          <a:p>
            <a:r>
              <a:rPr lang="en" dirty="0"/>
              <a:t>Example </a:t>
            </a:r>
            <a:endParaRPr lang="en-IN" dirty="0"/>
          </a:p>
        </p:txBody>
      </p:sp>
    </p:spTree>
    <p:extLst>
      <p:ext uri="{BB962C8B-B14F-4D97-AF65-F5344CB8AC3E}">
        <p14:creationId xmlns:p14="http://schemas.microsoft.com/office/powerpoint/2010/main" val="907527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464E82B-6452-4ABD-99EA-539F4DB711EF}"/>
              </a:ext>
            </a:extLst>
          </p:cNvPr>
          <p:cNvSpPr>
            <a:spLocks noGrp="1"/>
          </p:cNvSpPr>
          <p:nvPr>
            <p:ph type="body" idx="1"/>
          </p:nvPr>
        </p:nvSpPr>
        <p:spPr>
          <a:xfrm>
            <a:off x="628650" y="3965943"/>
            <a:ext cx="7886700" cy="2210881"/>
          </a:xfrm>
        </p:spPr>
        <p:txBody>
          <a:bodyPr/>
          <a:lstStyle/>
          <a:p>
            <a:r>
              <a:rPr lang="en-US" dirty="0"/>
              <a:t>There are no pronouns to be resolved in this sentence, so we move on to the next, degrading the above values by a factor of two as shown in the table. </a:t>
            </a:r>
          </a:p>
          <a:p>
            <a:pPr marL="50800" indent="0">
              <a:buNone/>
            </a:pPr>
            <a:endParaRPr lang="en-IN" dirty="0"/>
          </a:p>
        </p:txBody>
      </p:sp>
      <p:sp>
        <p:nvSpPr>
          <p:cNvPr id="3" name="Title 2">
            <a:extLst>
              <a:ext uri="{FF2B5EF4-FFF2-40B4-BE49-F238E27FC236}">
                <a16:creationId xmlns:a16="http://schemas.microsoft.com/office/drawing/2014/main" xmlns="" id="{714D1E12-3927-4F0D-B843-16C1DCC6570B}"/>
              </a:ext>
            </a:extLst>
          </p:cNvPr>
          <p:cNvSpPr>
            <a:spLocks noGrp="1"/>
          </p:cNvSpPr>
          <p:nvPr>
            <p:ph type="title"/>
          </p:nvPr>
        </p:nvSpPr>
        <p:spPr/>
        <p:txBody>
          <a:bodyPr/>
          <a:lstStyle/>
          <a:p>
            <a:r>
              <a:rPr lang="en" dirty="0"/>
              <a:t>Resolution of First Sentence</a:t>
            </a:r>
            <a:endParaRPr lang="en-IN" dirty="0"/>
          </a:p>
        </p:txBody>
      </p:sp>
      <p:pic>
        <p:nvPicPr>
          <p:cNvPr id="4" name="Google Shape;220;p40">
            <a:extLst>
              <a:ext uri="{FF2B5EF4-FFF2-40B4-BE49-F238E27FC236}">
                <a16:creationId xmlns:a16="http://schemas.microsoft.com/office/drawing/2014/main" xmlns="" id="{96BB068D-30C1-46F6-9AEF-2798E36AF6B8}"/>
              </a:ext>
            </a:extLst>
          </p:cNvPr>
          <p:cNvPicPr preferRelativeResize="0"/>
          <p:nvPr/>
        </p:nvPicPr>
        <p:blipFill>
          <a:blip r:embed="rId2">
            <a:alphaModFix/>
          </a:blip>
          <a:stretch>
            <a:fillRect/>
          </a:stretch>
        </p:blipFill>
        <p:spPr>
          <a:xfrm>
            <a:off x="728757" y="2230569"/>
            <a:ext cx="7686485" cy="1322975"/>
          </a:xfrm>
          <a:prstGeom prst="rect">
            <a:avLst/>
          </a:prstGeom>
          <a:noFill/>
          <a:ln>
            <a:noFill/>
          </a:ln>
        </p:spPr>
      </p:pic>
      <p:sp>
        <p:nvSpPr>
          <p:cNvPr id="6" name="TextBox 5">
            <a:extLst>
              <a:ext uri="{FF2B5EF4-FFF2-40B4-BE49-F238E27FC236}">
                <a16:creationId xmlns:a16="http://schemas.microsoft.com/office/drawing/2014/main" xmlns="" id="{9A2B12A5-F152-46DA-80F8-F12F819BAEC8}"/>
              </a:ext>
            </a:extLst>
          </p:cNvPr>
          <p:cNvSpPr txBox="1"/>
          <p:nvPr/>
        </p:nvSpPr>
        <p:spPr>
          <a:xfrm>
            <a:off x="628650" y="1423651"/>
            <a:ext cx="7464530" cy="369332"/>
          </a:xfrm>
          <a:prstGeom prst="rect">
            <a:avLst/>
          </a:prstGeom>
          <a:noFill/>
        </p:spPr>
        <p:txBody>
          <a:bodyPr wrap="square">
            <a:spAutoFit/>
          </a:bodyPr>
          <a:lstStyle/>
          <a:p>
            <a:pPr marL="0" lvl="0" indent="0" algn="l" rtl="0">
              <a:spcBef>
                <a:spcPts val="1600"/>
              </a:spcBef>
              <a:spcAft>
                <a:spcPts val="0"/>
              </a:spcAft>
              <a:buNone/>
            </a:pPr>
            <a:r>
              <a:rPr lang="en-US" sz="1800" dirty="0"/>
              <a:t>First Sentence : John saw a beautiful Acura Integra at the dealership</a:t>
            </a:r>
            <a:r>
              <a:rPr lang="en-US" dirty="0"/>
              <a:t>. </a:t>
            </a:r>
          </a:p>
        </p:txBody>
      </p:sp>
    </p:spTree>
    <p:extLst>
      <p:ext uri="{BB962C8B-B14F-4D97-AF65-F5344CB8AC3E}">
        <p14:creationId xmlns:p14="http://schemas.microsoft.com/office/powerpoint/2010/main" val="11469685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3ACF1E-2561-4AC4-9A7B-0BFE150BB8C0}"/>
              </a:ext>
            </a:extLst>
          </p:cNvPr>
          <p:cNvSpPr>
            <a:spLocks noGrp="1"/>
          </p:cNvSpPr>
          <p:nvPr>
            <p:ph type="body" idx="1"/>
          </p:nvPr>
        </p:nvSpPr>
        <p:spPr>
          <a:xfrm>
            <a:off x="628650" y="3429001"/>
            <a:ext cx="7886700" cy="2747824"/>
          </a:xfrm>
        </p:spPr>
        <p:txBody>
          <a:bodyPr/>
          <a:lstStyle/>
          <a:p>
            <a:pPr marL="457200" lvl="0" indent="-381000" algn="l" rtl="0">
              <a:spcBef>
                <a:spcPts val="0"/>
              </a:spcBef>
              <a:spcAft>
                <a:spcPts val="0"/>
              </a:spcAft>
              <a:buSzPts val="2400"/>
              <a:buChar char="●"/>
            </a:pPr>
            <a:r>
              <a:rPr lang="en-US" dirty="0"/>
              <a:t>The ﬁrst noun phrase in second sentence is pronoun he. </a:t>
            </a:r>
          </a:p>
          <a:p>
            <a:pPr marL="457200" lvl="0" indent="-381000" algn="l" rtl="0">
              <a:spcBef>
                <a:spcPts val="0"/>
              </a:spcBef>
              <a:spcAft>
                <a:spcPts val="0"/>
              </a:spcAft>
              <a:buSzPts val="2400"/>
              <a:buChar char="●"/>
            </a:pPr>
            <a:r>
              <a:rPr lang="en-US" dirty="0"/>
              <a:t>Because he speciﬁes male gender, Step 2 of the resolution algorithm reduces the set of possible referents to include only John, so we can stop there and take this to be the referent. </a:t>
            </a:r>
          </a:p>
          <a:p>
            <a:endParaRPr lang="en-IN" dirty="0"/>
          </a:p>
        </p:txBody>
      </p:sp>
      <p:sp>
        <p:nvSpPr>
          <p:cNvPr id="3" name="Title 2">
            <a:extLst>
              <a:ext uri="{FF2B5EF4-FFF2-40B4-BE49-F238E27FC236}">
                <a16:creationId xmlns:a16="http://schemas.microsoft.com/office/drawing/2014/main" xmlns="" id="{4B59866D-D268-42A0-B499-57687546CB11}"/>
              </a:ext>
            </a:extLst>
          </p:cNvPr>
          <p:cNvSpPr>
            <a:spLocks noGrp="1"/>
          </p:cNvSpPr>
          <p:nvPr>
            <p:ph type="title"/>
          </p:nvPr>
        </p:nvSpPr>
        <p:spPr/>
        <p:txBody>
          <a:bodyPr/>
          <a:lstStyle/>
          <a:p>
            <a:r>
              <a:rPr lang="en" dirty="0"/>
              <a:t>Second Sentence</a:t>
            </a:r>
            <a:endParaRPr lang="en-IN" dirty="0"/>
          </a:p>
        </p:txBody>
      </p:sp>
      <p:pic>
        <p:nvPicPr>
          <p:cNvPr id="4" name="Google Shape;227;p41">
            <a:extLst>
              <a:ext uri="{FF2B5EF4-FFF2-40B4-BE49-F238E27FC236}">
                <a16:creationId xmlns:a16="http://schemas.microsoft.com/office/drawing/2014/main" xmlns="" id="{609791F5-B903-4696-A5E1-7744465D5870}"/>
              </a:ext>
            </a:extLst>
          </p:cNvPr>
          <p:cNvPicPr preferRelativeResize="0"/>
          <p:nvPr/>
        </p:nvPicPr>
        <p:blipFill>
          <a:blip r:embed="rId2">
            <a:alphaModFix/>
          </a:blip>
          <a:stretch>
            <a:fillRect/>
          </a:stretch>
        </p:blipFill>
        <p:spPr>
          <a:xfrm>
            <a:off x="891675" y="1475169"/>
            <a:ext cx="5315800" cy="1331950"/>
          </a:xfrm>
          <a:prstGeom prst="rect">
            <a:avLst/>
          </a:prstGeom>
          <a:noFill/>
          <a:ln>
            <a:noFill/>
          </a:ln>
        </p:spPr>
      </p:pic>
      <p:sp>
        <p:nvSpPr>
          <p:cNvPr id="6" name="TextBox 5">
            <a:extLst>
              <a:ext uri="{FF2B5EF4-FFF2-40B4-BE49-F238E27FC236}">
                <a16:creationId xmlns:a16="http://schemas.microsoft.com/office/drawing/2014/main" xmlns="" id="{DF8F0820-6D06-44CC-8FC6-33F5B92F8A9A}"/>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9769878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F6ADEDF-E9BA-488A-A812-2194C6E5F8CB}"/>
              </a:ext>
            </a:extLst>
          </p:cNvPr>
          <p:cNvSpPr>
            <a:spLocks noGrp="1"/>
          </p:cNvSpPr>
          <p:nvPr>
            <p:ph type="body" idx="1"/>
          </p:nvPr>
        </p:nvSpPr>
        <p:spPr>
          <a:xfrm>
            <a:off x="628650" y="1825625"/>
            <a:ext cx="7886700" cy="2140319"/>
          </a:xfrm>
        </p:spPr>
        <p:txBody>
          <a:bodyPr/>
          <a:lstStyle/>
          <a:p>
            <a:r>
              <a:rPr lang="en-US" dirty="0"/>
              <a:t>The pronoun is in the current sentence (recency=100), subject position (=80), not in an adverbial (=50), and head noun phrase (=80), and so a total of 310 is added to the current weight for John:</a:t>
            </a:r>
          </a:p>
          <a:p>
            <a:endParaRPr lang="en-IN" dirty="0"/>
          </a:p>
        </p:txBody>
      </p:sp>
      <p:sp>
        <p:nvSpPr>
          <p:cNvPr id="3" name="Title 2">
            <a:extLst>
              <a:ext uri="{FF2B5EF4-FFF2-40B4-BE49-F238E27FC236}">
                <a16:creationId xmlns:a16="http://schemas.microsoft.com/office/drawing/2014/main" xmlns="" id="{5586407F-9687-4C24-A9D4-486345A5583C}"/>
              </a:ext>
            </a:extLst>
          </p:cNvPr>
          <p:cNvSpPr>
            <a:spLocks noGrp="1"/>
          </p:cNvSpPr>
          <p:nvPr>
            <p:ph type="title"/>
          </p:nvPr>
        </p:nvSpPr>
        <p:spPr/>
        <p:txBody>
          <a:bodyPr/>
          <a:lstStyle/>
          <a:p>
            <a:r>
              <a:rPr lang="en" dirty="0"/>
              <a:t>Second Sentence</a:t>
            </a:r>
            <a:endParaRPr lang="en-IN" dirty="0"/>
          </a:p>
        </p:txBody>
      </p:sp>
      <p:pic>
        <p:nvPicPr>
          <p:cNvPr id="4" name="Google Shape;234;p42">
            <a:extLst>
              <a:ext uri="{FF2B5EF4-FFF2-40B4-BE49-F238E27FC236}">
                <a16:creationId xmlns:a16="http://schemas.microsoft.com/office/drawing/2014/main" xmlns="" id="{7B350E8D-2E1F-4186-974A-ED46739B8116}"/>
              </a:ext>
            </a:extLst>
          </p:cNvPr>
          <p:cNvPicPr preferRelativeResize="0"/>
          <p:nvPr/>
        </p:nvPicPr>
        <p:blipFill>
          <a:blip r:embed="rId2">
            <a:alphaModFix/>
          </a:blip>
          <a:stretch>
            <a:fillRect/>
          </a:stretch>
        </p:blipFill>
        <p:spPr>
          <a:xfrm>
            <a:off x="1029575" y="4100744"/>
            <a:ext cx="6762000" cy="1558200"/>
          </a:xfrm>
          <a:prstGeom prst="rect">
            <a:avLst/>
          </a:prstGeom>
          <a:noFill/>
          <a:ln>
            <a:noFill/>
          </a:ln>
        </p:spPr>
      </p:pic>
      <p:sp>
        <p:nvSpPr>
          <p:cNvPr id="5" name="TextBox 4">
            <a:extLst>
              <a:ext uri="{FF2B5EF4-FFF2-40B4-BE49-F238E27FC236}">
                <a16:creationId xmlns:a16="http://schemas.microsoft.com/office/drawing/2014/main" xmlns="" id="{3D0A6394-3F03-4A52-86BF-AF8407183666}"/>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17932306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837E51-6DD1-437B-9EA7-922EC021C28C}"/>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next noun phrase in the second sentence is the pronoun it, which is compatible with the Integra or the dealership.</a:t>
            </a:r>
          </a:p>
          <a:p>
            <a:pPr marL="457200" lvl="0" indent="-381000" algn="l" rtl="0">
              <a:spcBef>
                <a:spcPts val="0"/>
              </a:spcBef>
              <a:spcAft>
                <a:spcPts val="0"/>
              </a:spcAft>
              <a:buSzPts val="2400"/>
              <a:buChar char="●"/>
            </a:pPr>
            <a:r>
              <a:rPr lang="en-US" dirty="0"/>
              <a:t>For the parallelism preference, both it and a beautiful Acura Integra are in object position within their respective sentences (whereas the dealership is not), so a weight of 35 is added to this option. </a:t>
            </a:r>
          </a:p>
          <a:p>
            <a:endParaRPr lang="en-IN" dirty="0"/>
          </a:p>
        </p:txBody>
      </p:sp>
      <p:sp>
        <p:nvSpPr>
          <p:cNvPr id="3" name="Title 2">
            <a:extLst>
              <a:ext uri="{FF2B5EF4-FFF2-40B4-BE49-F238E27FC236}">
                <a16:creationId xmlns:a16="http://schemas.microsoft.com/office/drawing/2014/main" xmlns="" id="{8F3F618C-8DFB-4D51-8BF6-F15B2D07B64E}"/>
              </a:ext>
            </a:extLst>
          </p:cNvPr>
          <p:cNvSpPr>
            <a:spLocks noGrp="1"/>
          </p:cNvSpPr>
          <p:nvPr>
            <p:ph type="title"/>
          </p:nvPr>
        </p:nvSpPr>
        <p:spPr/>
        <p:txBody>
          <a:bodyPr/>
          <a:lstStyle/>
          <a:p>
            <a:r>
              <a:rPr lang="en" dirty="0"/>
              <a:t>Second Sentence</a:t>
            </a:r>
            <a:endParaRPr lang="en-IN" dirty="0"/>
          </a:p>
        </p:txBody>
      </p:sp>
      <p:sp>
        <p:nvSpPr>
          <p:cNvPr id="4" name="TextBox 3">
            <a:extLst>
              <a:ext uri="{FF2B5EF4-FFF2-40B4-BE49-F238E27FC236}">
                <a16:creationId xmlns:a16="http://schemas.microsoft.com/office/drawing/2014/main" xmlns="" id="{BDFE0068-E8D5-4ED4-A5AA-65F5F986CDA2}"/>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96554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9F94C7-2706-4348-AC8A-19211200840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Deﬁnite reference is used to refer to an entity that is </a:t>
            </a:r>
          </a:p>
          <a:p>
            <a:pPr marL="914400" lvl="1" indent="-355600" algn="l" rtl="0">
              <a:spcBef>
                <a:spcPts val="0"/>
              </a:spcBef>
              <a:spcAft>
                <a:spcPts val="0"/>
              </a:spcAft>
              <a:buSzPts val="2000"/>
              <a:buChar char="○"/>
            </a:pPr>
            <a:r>
              <a:rPr lang="en-US" dirty="0"/>
              <a:t>identiﬁable to the hearer</a:t>
            </a:r>
          </a:p>
          <a:p>
            <a:pPr marL="914400" lvl="1" indent="-355600" algn="l" rtl="0">
              <a:spcBef>
                <a:spcPts val="0"/>
              </a:spcBef>
              <a:spcAft>
                <a:spcPts val="0"/>
              </a:spcAft>
              <a:buSzPts val="2000"/>
              <a:buChar char="○"/>
            </a:pPr>
            <a:r>
              <a:rPr lang="en-US" dirty="0"/>
              <a:t>it is contained in the hearer’s set of beliefs about the world</a:t>
            </a:r>
          </a:p>
          <a:p>
            <a:pPr marL="914400" lvl="1" indent="-355600" algn="l" rtl="0">
              <a:spcBef>
                <a:spcPts val="0"/>
              </a:spcBef>
              <a:spcAft>
                <a:spcPts val="0"/>
              </a:spcAft>
              <a:buSzPts val="2000"/>
              <a:buChar char="○"/>
            </a:pPr>
            <a:r>
              <a:rPr lang="en-US" dirty="0"/>
              <a:t>the uniqueness of the object is implied by the description itself. </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saw an Acura Integra today. </a:t>
            </a:r>
            <a:r>
              <a:rPr lang="en-US" b="1" dirty="0"/>
              <a:t>The Integra </a:t>
            </a:r>
            <a:r>
              <a:rPr lang="en-US" dirty="0"/>
              <a:t>was white and needed to be washed.</a:t>
            </a:r>
          </a:p>
          <a:p>
            <a:pPr marL="914400" lvl="1" indent="-355600" algn="l" rtl="0">
              <a:spcBef>
                <a:spcPts val="0"/>
              </a:spcBef>
              <a:spcAft>
                <a:spcPts val="0"/>
              </a:spcAft>
              <a:buSzPts val="2000"/>
              <a:buChar char="○"/>
            </a:pPr>
            <a:r>
              <a:rPr lang="en-US" b="1" dirty="0"/>
              <a:t>The Indianapolis 500 </a:t>
            </a:r>
            <a:r>
              <a:rPr lang="en-US" dirty="0"/>
              <a:t>is the most popular one in US.</a:t>
            </a:r>
          </a:p>
          <a:p>
            <a:pPr marL="914400" lvl="1" indent="-355600" algn="l" rtl="0">
              <a:spcBef>
                <a:spcPts val="0"/>
              </a:spcBef>
              <a:spcAft>
                <a:spcPts val="0"/>
              </a:spcAft>
              <a:buSzPts val="2000"/>
              <a:buChar char="○"/>
            </a:pPr>
            <a:r>
              <a:rPr lang="en-US" dirty="0"/>
              <a:t>The fastest car in </a:t>
            </a:r>
            <a:r>
              <a:rPr lang="en-US" b="1" dirty="0"/>
              <a:t>the Indianapolis 500 </a:t>
            </a:r>
            <a:r>
              <a:rPr lang="en-US" dirty="0"/>
              <a:t>was an Integra.</a:t>
            </a:r>
          </a:p>
          <a:p>
            <a:endParaRPr lang="en-IN" dirty="0"/>
          </a:p>
        </p:txBody>
      </p:sp>
      <p:sp>
        <p:nvSpPr>
          <p:cNvPr id="3" name="Title 2">
            <a:extLst>
              <a:ext uri="{FF2B5EF4-FFF2-40B4-BE49-F238E27FC236}">
                <a16:creationId xmlns:a16="http://schemas.microsoft.com/office/drawing/2014/main" xmlns="" id="{BFDCC942-FB48-4833-9F85-71C90C6EA893}"/>
              </a:ext>
            </a:extLst>
          </p:cNvPr>
          <p:cNvSpPr>
            <a:spLocks noGrp="1"/>
          </p:cNvSpPr>
          <p:nvPr>
            <p:ph type="title"/>
          </p:nvPr>
        </p:nvSpPr>
        <p:spPr/>
        <p:txBody>
          <a:bodyPr/>
          <a:lstStyle/>
          <a:p>
            <a:r>
              <a:rPr lang="en" dirty="0"/>
              <a:t>Definite Noun Phrases</a:t>
            </a:r>
            <a:endParaRPr lang="en-IN" dirty="0"/>
          </a:p>
        </p:txBody>
      </p:sp>
    </p:spTree>
    <p:extLst>
      <p:ext uri="{BB962C8B-B14F-4D97-AF65-F5344CB8AC3E}">
        <p14:creationId xmlns:p14="http://schemas.microsoft.com/office/powerpoint/2010/main" val="37754925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AEAA52D-A663-4A89-86B2-3A0D4E983DAF}"/>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With the Integra having a weight of 175 (140+35) and the dealership a weight of 115, the Integra is taken to be the referent.</a:t>
            </a:r>
          </a:p>
          <a:p>
            <a:pPr marL="457200" lvl="0" indent="-381000" algn="l" rtl="0">
              <a:spcBef>
                <a:spcPts val="0"/>
              </a:spcBef>
              <a:spcAft>
                <a:spcPts val="0"/>
              </a:spcAft>
              <a:buSzPts val="2400"/>
              <a:buChar char="●"/>
            </a:pPr>
            <a:r>
              <a:rPr lang="en-US" dirty="0"/>
              <a:t>Discourse model is updated by adding 100(Recency) + 50(Object) + 50(not in an adverbial ) + 80 (Head Noun Phrase)=280 to the current weight for the Integra.</a:t>
            </a:r>
          </a:p>
          <a:p>
            <a:endParaRPr lang="en-IN" dirty="0"/>
          </a:p>
        </p:txBody>
      </p:sp>
      <p:sp>
        <p:nvSpPr>
          <p:cNvPr id="3" name="Title 2">
            <a:extLst>
              <a:ext uri="{FF2B5EF4-FFF2-40B4-BE49-F238E27FC236}">
                <a16:creationId xmlns:a16="http://schemas.microsoft.com/office/drawing/2014/main" xmlns="" id="{503354E9-D24A-4692-B16F-4EA096302E98}"/>
              </a:ext>
            </a:extLst>
          </p:cNvPr>
          <p:cNvSpPr>
            <a:spLocks noGrp="1"/>
          </p:cNvSpPr>
          <p:nvPr>
            <p:ph type="title"/>
          </p:nvPr>
        </p:nvSpPr>
        <p:spPr/>
        <p:txBody>
          <a:bodyPr/>
          <a:lstStyle/>
          <a:p>
            <a:r>
              <a:rPr lang="en" dirty="0"/>
              <a:t>Second Sentence</a:t>
            </a:r>
            <a:endParaRPr lang="en-IN" dirty="0"/>
          </a:p>
        </p:txBody>
      </p:sp>
      <p:sp>
        <p:nvSpPr>
          <p:cNvPr id="4" name="TextBox 3">
            <a:extLst>
              <a:ext uri="{FF2B5EF4-FFF2-40B4-BE49-F238E27FC236}">
                <a16:creationId xmlns:a16="http://schemas.microsoft.com/office/drawing/2014/main" xmlns="" id="{01F9D847-55A2-4DE0-B794-D6932C516F6B}"/>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42637525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F3691C5-5092-4B9B-A47C-ACD1B77E5843}"/>
              </a:ext>
            </a:extLst>
          </p:cNvPr>
          <p:cNvSpPr>
            <a:spLocks noGrp="1"/>
          </p:cNvSpPr>
          <p:nvPr>
            <p:ph type="body" idx="1"/>
          </p:nvPr>
        </p:nvSpPr>
        <p:spPr>
          <a:xfrm>
            <a:off x="628650" y="3157871"/>
            <a:ext cx="7886700" cy="3018954"/>
          </a:xfrm>
        </p:spPr>
        <p:txBody>
          <a:bodyPr/>
          <a:lstStyle/>
          <a:p>
            <a:pPr marL="457200" lvl="0" indent="-381000" algn="l" rtl="0">
              <a:spcBef>
                <a:spcPts val="0"/>
              </a:spcBef>
              <a:spcAft>
                <a:spcPts val="0"/>
              </a:spcAft>
              <a:buSzPts val="2400"/>
              <a:buChar char="●"/>
            </a:pPr>
            <a:r>
              <a:rPr lang="en-US" dirty="0"/>
              <a:t>The ﬁnal noun phrase in the second sentence is Bob, which introduces a new discourse referent.</a:t>
            </a:r>
          </a:p>
          <a:p>
            <a:pPr marL="76200" lvl="0" indent="0" algn="l" rtl="0">
              <a:spcBef>
                <a:spcPts val="0"/>
              </a:spcBef>
              <a:spcAft>
                <a:spcPts val="0"/>
              </a:spcAft>
              <a:buSzPts val="2400"/>
              <a:buNone/>
            </a:pPr>
            <a:r>
              <a:rPr lang="en-US" dirty="0"/>
              <a:t> </a:t>
            </a:r>
          </a:p>
          <a:p>
            <a:pPr marL="457200" lvl="0" indent="-381000" algn="l" rtl="0">
              <a:spcBef>
                <a:spcPts val="0"/>
              </a:spcBef>
              <a:spcAft>
                <a:spcPts val="0"/>
              </a:spcAft>
              <a:buSzPts val="2400"/>
              <a:buChar char="●"/>
            </a:pPr>
            <a:r>
              <a:rPr lang="en-US" dirty="0"/>
              <a:t>It receives a weight of 100(Recency) + 40(Indirect Object) + 50(not in an adverbial) + 80(Head Noun Phrase)=270.</a:t>
            </a:r>
          </a:p>
          <a:p>
            <a:endParaRPr lang="en-IN" dirty="0"/>
          </a:p>
        </p:txBody>
      </p:sp>
      <p:sp>
        <p:nvSpPr>
          <p:cNvPr id="3" name="Title 2">
            <a:extLst>
              <a:ext uri="{FF2B5EF4-FFF2-40B4-BE49-F238E27FC236}">
                <a16:creationId xmlns:a16="http://schemas.microsoft.com/office/drawing/2014/main" xmlns="" id="{22C77E57-8312-4C7C-BBAC-A6990B382DCA}"/>
              </a:ext>
            </a:extLst>
          </p:cNvPr>
          <p:cNvSpPr>
            <a:spLocks noGrp="1"/>
          </p:cNvSpPr>
          <p:nvPr>
            <p:ph type="title"/>
          </p:nvPr>
        </p:nvSpPr>
        <p:spPr/>
        <p:txBody>
          <a:bodyPr/>
          <a:lstStyle/>
          <a:p>
            <a:r>
              <a:rPr lang="en" dirty="0"/>
              <a:t>Second Sentence</a:t>
            </a:r>
            <a:endParaRPr lang="en-IN" dirty="0"/>
          </a:p>
        </p:txBody>
      </p:sp>
      <p:pic>
        <p:nvPicPr>
          <p:cNvPr id="4" name="Google Shape;253;p45">
            <a:extLst>
              <a:ext uri="{FF2B5EF4-FFF2-40B4-BE49-F238E27FC236}">
                <a16:creationId xmlns:a16="http://schemas.microsoft.com/office/drawing/2014/main" xmlns="" id="{BA1F8BEA-9F18-4FC4-A6A7-5FD1D73AF6A9}"/>
              </a:ext>
            </a:extLst>
          </p:cNvPr>
          <p:cNvPicPr preferRelativeResize="0"/>
          <p:nvPr/>
        </p:nvPicPr>
        <p:blipFill>
          <a:blip r:embed="rId2">
            <a:alphaModFix/>
          </a:blip>
          <a:stretch>
            <a:fillRect/>
          </a:stretch>
        </p:blipFill>
        <p:spPr>
          <a:xfrm>
            <a:off x="924443" y="1593627"/>
            <a:ext cx="5130119" cy="1101850"/>
          </a:xfrm>
          <a:prstGeom prst="rect">
            <a:avLst/>
          </a:prstGeom>
          <a:noFill/>
          <a:ln>
            <a:noFill/>
          </a:ln>
        </p:spPr>
      </p:pic>
      <p:sp>
        <p:nvSpPr>
          <p:cNvPr id="5" name="TextBox 4">
            <a:extLst>
              <a:ext uri="{FF2B5EF4-FFF2-40B4-BE49-F238E27FC236}">
                <a16:creationId xmlns:a16="http://schemas.microsoft.com/office/drawing/2014/main" xmlns="" id="{52620EF5-15A7-4613-B065-D5C420EF152F}"/>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3591244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9C58F4-0A05-4929-9BAA-883AEC60A871}"/>
              </a:ext>
            </a:extLst>
          </p:cNvPr>
          <p:cNvSpPr>
            <a:spLocks noGrp="1"/>
          </p:cNvSpPr>
          <p:nvPr>
            <p:ph type="body" idx="1"/>
          </p:nvPr>
        </p:nvSpPr>
        <p:spPr>
          <a:xfrm>
            <a:off x="628650" y="1825625"/>
            <a:ext cx="7886700" cy="843147"/>
          </a:xfrm>
        </p:spPr>
        <p:txBody>
          <a:bodyPr/>
          <a:lstStyle/>
          <a:p>
            <a:r>
              <a:rPr lang="en-US" dirty="0"/>
              <a:t>The ﬁnal weights of the second sentence is</a:t>
            </a:r>
          </a:p>
          <a:p>
            <a:endParaRPr lang="en-IN" dirty="0"/>
          </a:p>
        </p:txBody>
      </p:sp>
      <p:sp>
        <p:nvSpPr>
          <p:cNvPr id="3" name="Title 2">
            <a:extLst>
              <a:ext uri="{FF2B5EF4-FFF2-40B4-BE49-F238E27FC236}">
                <a16:creationId xmlns:a16="http://schemas.microsoft.com/office/drawing/2014/main" xmlns="" id="{07C69B7D-65E0-4A05-8167-1D44A11D5066}"/>
              </a:ext>
            </a:extLst>
          </p:cNvPr>
          <p:cNvSpPr>
            <a:spLocks noGrp="1"/>
          </p:cNvSpPr>
          <p:nvPr>
            <p:ph type="title"/>
          </p:nvPr>
        </p:nvSpPr>
        <p:spPr/>
        <p:txBody>
          <a:bodyPr/>
          <a:lstStyle/>
          <a:p>
            <a:r>
              <a:rPr lang="en" dirty="0"/>
              <a:t>Second Sentence</a:t>
            </a:r>
            <a:endParaRPr lang="en-IN" dirty="0"/>
          </a:p>
        </p:txBody>
      </p:sp>
      <p:pic>
        <p:nvPicPr>
          <p:cNvPr id="4" name="Google Shape;260;p46">
            <a:extLst>
              <a:ext uri="{FF2B5EF4-FFF2-40B4-BE49-F238E27FC236}">
                <a16:creationId xmlns:a16="http://schemas.microsoft.com/office/drawing/2014/main" xmlns="" id="{DFFDE1E2-A86C-4243-A520-052F3203A094}"/>
              </a:ext>
            </a:extLst>
          </p:cNvPr>
          <p:cNvPicPr preferRelativeResize="0"/>
          <p:nvPr/>
        </p:nvPicPr>
        <p:blipFill>
          <a:blip r:embed="rId2">
            <a:alphaModFix/>
          </a:blip>
          <a:stretch>
            <a:fillRect/>
          </a:stretch>
        </p:blipFill>
        <p:spPr>
          <a:xfrm>
            <a:off x="1431475" y="2652542"/>
            <a:ext cx="6281050" cy="1649725"/>
          </a:xfrm>
          <a:prstGeom prst="rect">
            <a:avLst/>
          </a:prstGeom>
          <a:noFill/>
          <a:ln>
            <a:noFill/>
          </a:ln>
        </p:spPr>
      </p:pic>
      <p:sp>
        <p:nvSpPr>
          <p:cNvPr id="5" name="TextBox 4">
            <a:extLst>
              <a:ext uri="{FF2B5EF4-FFF2-40B4-BE49-F238E27FC236}">
                <a16:creationId xmlns:a16="http://schemas.microsoft.com/office/drawing/2014/main" xmlns="" id="{18DCF67B-CF58-4328-A5B3-5E0CB3A3FAA5}"/>
              </a:ext>
            </a:extLst>
          </p:cNvPr>
          <p:cNvSpPr txBox="1"/>
          <p:nvPr/>
        </p:nvSpPr>
        <p:spPr>
          <a:xfrm>
            <a:off x="4720856" y="766259"/>
            <a:ext cx="4423144" cy="369332"/>
          </a:xfrm>
          <a:prstGeom prst="rect">
            <a:avLst/>
          </a:prstGeom>
          <a:noFill/>
        </p:spPr>
        <p:txBody>
          <a:bodyPr wrap="square">
            <a:spAutoFit/>
          </a:bodyPr>
          <a:lstStyle/>
          <a:p>
            <a:pPr marL="0" lvl="0" indent="0" algn="l" rtl="0">
              <a:spcBef>
                <a:spcPts val="1600"/>
              </a:spcBef>
              <a:spcAft>
                <a:spcPts val="0"/>
              </a:spcAft>
              <a:buNone/>
            </a:pPr>
            <a:r>
              <a:rPr lang="en-US" sz="1800" dirty="0"/>
              <a:t>Second Sentence : He showed it to Bob. </a:t>
            </a:r>
          </a:p>
        </p:txBody>
      </p:sp>
    </p:spTree>
    <p:extLst>
      <p:ext uri="{BB962C8B-B14F-4D97-AF65-F5344CB8AC3E}">
        <p14:creationId xmlns:p14="http://schemas.microsoft.com/office/powerpoint/2010/main" val="215182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0143CF7-25E2-4CD9-8B58-DEFE4999540A}"/>
              </a:ext>
            </a:extLst>
          </p:cNvPr>
          <p:cNvSpPr>
            <a:spLocks noGrp="1"/>
          </p:cNvSpPr>
          <p:nvPr>
            <p:ph type="body" idx="1"/>
          </p:nvPr>
        </p:nvSpPr>
        <p:spPr>
          <a:xfrm>
            <a:off x="628650" y="1825625"/>
            <a:ext cx="7886700" cy="2108422"/>
          </a:xfrm>
        </p:spPr>
        <p:txBody>
          <a:bodyPr/>
          <a:lstStyle/>
          <a:p>
            <a:pPr marL="457200" lvl="0" indent="-381000" algn="l" rtl="0">
              <a:spcBef>
                <a:spcPts val="0"/>
              </a:spcBef>
              <a:spcAft>
                <a:spcPts val="0"/>
              </a:spcAft>
              <a:buSzPts val="2400"/>
              <a:buChar char="●"/>
            </a:pPr>
            <a:r>
              <a:rPr lang="en-US" dirty="0"/>
              <a:t>The ﬁrst noun phrase in third sentence is pronoun he. </a:t>
            </a:r>
          </a:p>
          <a:p>
            <a:pPr marL="457200" lvl="0" indent="-381000" algn="l" rtl="0">
              <a:spcBef>
                <a:spcPts val="0"/>
              </a:spcBef>
              <a:spcAft>
                <a:spcPts val="0"/>
              </a:spcAft>
              <a:buSzPts val="2400"/>
              <a:buChar char="●"/>
            </a:pPr>
            <a:r>
              <a:rPr lang="en-US" dirty="0"/>
              <a:t>Because he speciﬁes male gender, Step 2 of the resolution algorithm reduces the set of possible referents to John and Bob</a:t>
            </a:r>
          </a:p>
          <a:p>
            <a:endParaRPr lang="en-IN" dirty="0"/>
          </a:p>
        </p:txBody>
      </p:sp>
      <p:sp>
        <p:nvSpPr>
          <p:cNvPr id="3" name="Title 2">
            <a:extLst>
              <a:ext uri="{FF2B5EF4-FFF2-40B4-BE49-F238E27FC236}">
                <a16:creationId xmlns:a16="http://schemas.microsoft.com/office/drawing/2014/main" xmlns="" id="{FD4AE593-40A8-4329-8124-862E91CB1948}"/>
              </a:ext>
            </a:extLst>
          </p:cNvPr>
          <p:cNvSpPr>
            <a:spLocks noGrp="1"/>
          </p:cNvSpPr>
          <p:nvPr>
            <p:ph type="title"/>
          </p:nvPr>
        </p:nvSpPr>
        <p:spPr/>
        <p:txBody>
          <a:bodyPr/>
          <a:lstStyle/>
          <a:p>
            <a:r>
              <a:rPr lang="en" dirty="0"/>
              <a:t>Third Sentence</a:t>
            </a:r>
            <a:endParaRPr lang="en-IN" dirty="0"/>
          </a:p>
        </p:txBody>
      </p:sp>
      <p:pic>
        <p:nvPicPr>
          <p:cNvPr id="4" name="Google Shape;267;p47">
            <a:extLst>
              <a:ext uri="{FF2B5EF4-FFF2-40B4-BE49-F238E27FC236}">
                <a16:creationId xmlns:a16="http://schemas.microsoft.com/office/drawing/2014/main" xmlns="" id="{5575E0D2-DE61-4941-9E4F-B175D85682A9}"/>
              </a:ext>
            </a:extLst>
          </p:cNvPr>
          <p:cNvPicPr preferRelativeResize="0"/>
          <p:nvPr/>
        </p:nvPicPr>
        <p:blipFill>
          <a:blip r:embed="rId2">
            <a:alphaModFix/>
          </a:blip>
          <a:stretch>
            <a:fillRect/>
          </a:stretch>
        </p:blipFill>
        <p:spPr>
          <a:xfrm>
            <a:off x="1121369" y="3934047"/>
            <a:ext cx="6235800" cy="1650225"/>
          </a:xfrm>
          <a:prstGeom prst="rect">
            <a:avLst/>
          </a:prstGeom>
          <a:noFill/>
          <a:ln>
            <a:noFill/>
          </a:ln>
        </p:spPr>
      </p:pic>
      <p:sp>
        <p:nvSpPr>
          <p:cNvPr id="6" name="TextBox 5">
            <a:extLst>
              <a:ext uri="{FF2B5EF4-FFF2-40B4-BE49-F238E27FC236}">
                <a16:creationId xmlns:a16="http://schemas.microsoft.com/office/drawing/2014/main" xmlns="" id="{F6C55B72-AB7F-423A-8F29-0942265E79A9}"/>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9996593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93B5E08-6C66-4F62-9416-3DC285C50B70}"/>
              </a:ext>
            </a:extLst>
          </p:cNvPr>
          <p:cNvSpPr>
            <a:spLocks noGrp="1"/>
          </p:cNvSpPr>
          <p:nvPr>
            <p:ph type="body" idx="1"/>
          </p:nvPr>
        </p:nvSpPr>
        <p:spPr>
          <a:xfrm>
            <a:off x="628650" y="1825625"/>
            <a:ext cx="7886700" cy="2172217"/>
          </a:xfrm>
        </p:spPr>
        <p:txBody>
          <a:bodyPr/>
          <a:lstStyle/>
          <a:p>
            <a:r>
              <a:rPr lang="en" dirty="0"/>
              <a:t>Since John is having more score, it is used to resolve he and updated weight of </a:t>
            </a:r>
            <a:r>
              <a:rPr lang="en" dirty="0">
                <a:solidFill>
                  <a:schemeClr val="dk1"/>
                </a:solidFill>
              </a:rPr>
              <a:t> 310 </a:t>
            </a:r>
            <a:r>
              <a:rPr lang="en" dirty="0"/>
              <a:t> </a:t>
            </a:r>
            <a:r>
              <a:rPr lang="en" dirty="0">
                <a:solidFill>
                  <a:schemeClr val="dk1"/>
                </a:solidFill>
              </a:rPr>
              <a:t>(recency=100, subject position =80, not in an adverbial =50, and head noun phrase =80), is added to the current weight for John:</a:t>
            </a:r>
            <a:endParaRPr lang="en-IN" dirty="0"/>
          </a:p>
        </p:txBody>
      </p:sp>
      <p:sp>
        <p:nvSpPr>
          <p:cNvPr id="3" name="Title 2">
            <a:extLst>
              <a:ext uri="{FF2B5EF4-FFF2-40B4-BE49-F238E27FC236}">
                <a16:creationId xmlns:a16="http://schemas.microsoft.com/office/drawing/2014/main" xmlns="" id="{8B359D2C-E48A-4DC4-87B0-71E70F87CB5C}"/>
              </a:ext>
            </a:extLst>
          </p:cNvPr>
          <p:cNvSpPr>
            <a:spLocks noGrp="1"/>
          </p:cNvSpPr>
          <p:nvPr>
            <p:ph type="title"/>
          </p:nvPr>
        </p:nvSpPr>
        <p:spPr/>
        <p:txBody>
          <a:bodyPr/>
          <a:lstStyle/>
          <a:p>
            <a:r>
              <a:rPr lang="en" dirty="0"/>
              <a:t>Third Sentence</a:t>
            </a:r>
            <a:endParaRPr lang="en-IN" dirty="0"/>
          </a:p>
        </p:txBody>
      </p:sp>
      <p:pic>
        <p:nvPicPr>
          <p:cNvPr id="4" name="Google Shape;274;p48">
            <a:extLst>
              <a:ext uri="{FF2B5EF4-FFF2-40B4-BE49-F238E27FC236}">
                <a16:creationId xmlns:a16="http://schemas.microsoft.com/office/drawing/2014/main" xmlns="" id="{A2226B32-B248-4443-9999-9A9F8C6F3A98}"/>
              </a:ext>
            </a:extLst>
          </p:cNvPr>
          <p:cNvPicPr preferRelativeResize="0"/>
          <p:nvPr/>
        </p:nvPicPr>
        <p:blipFill>
          <a:blip r:embed="rId2">
            <a:alphaModFix/>
          </a:blip>
          <a:stretch>
            <a:fillRect/>
          </a:stretch>
        </p:blipFill>
        <p:spPr>
          <a:xfrm>
            <a:off x="1227360" y="4132642"/>
            <a:ext cx="6417449" cy="2246893"/>
          </a:xfrm>
          <a:prstGeom prst="rect">
            <a:avLst/>
          </a:prstGeom>
          <a:noFill/>
          <a:ln>
            <a:noFill/>
          </a:ln>
        </p:spPr>
      </p:pic>
      <p:sp>
        <p:nvSpPr>
          <p:cNvPr id="5" name="TextBox 4">
            <a:extLst>
              <a:ext uri="{FF2B5EF4-FFF2-40B4-BE49-F238E27FC236}">
                <a16:creationId xmlns:a16="http://schemas.microsoft.com/office/drawing/2014/main" xmlns="" id="{134E472B-4085-4568-97F3-728934D839EA}"/>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271744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8AFE411-4FEB-43B0-8487-7589DCA32790}"/>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next noun phrase in the second sentence is the pronoun it, which is compatible with the Integra or the dealership.</a:t>
            </a:r>
          </a:p>
          <a:p>
            <a:pPr marL="457200" lvl="0" indent="-381000" algn="l" rtl="0">
              <a:spcBef>
                <a:spcPts val="0"/>
              </a:spcBef>
              <a:spcAft>
                <a:spcPts val="0"/>
              </a:spcAft>
              <a:buSzPts val="2400"/>
              <a:buChar char="●"/>
            </a:pPr>
            <a:r>
              <a:rPr lang="en-US" dirty="0"/>
              <a:t>For the parallelism preference, both it and a beautiful Acura Integra are in object position within their respective sentences (whereas the dealership is not), so a weight of 35 is added to this option. </a:t>
            </a:r>
          </a:p>
          <a:p>
            <a:endParaRPr lang="en-IN" dirty="0"/>
          </a:p>
        </p:txBody>
      </p:sp>
      <p:sp>
        <p:nvSpPr>
          <p:cNvPr id="3" name="Title 2">
            <a:extLst>
              <a:ext uri="{FF2B5EF4-FFF2-40B4-BE49-F238E27FC236}">
                <a16:creationId xmlns:a16="http://schemas.microsoft.com/office/drawing/2014/main" xmlns="" id="{0BB52BFF-AD8F-4989-870C-0BD19810DB8B}"/>
              </a:ext>
            </a:extLst>
          </p:cNvPr>
          <p:cNvSpPr>
            <a:spLocks noGrp="1"/>
          </p:cNvSpPr>
          <p:nvPr>
            <p:ph type="title"/>
          </p:nvPr>
        </p:nvSpPr>
        <p:spPr/>
        <p:txBody>
          <a:bodyPr/>
          <a:lstStyle/>
          <a:p>
            <a:r>
              <a:rPr lang="en" dirty="0"/>
              <a:t>Third Sentence</a:t>
            </a:r>
            <a:endParaRPr lang="en-IN" dirty="0"/>
          </a:p>
        </p:txBody>
      </p:sp>
      <p:sp>
        <p:nvSpPr>
          <p:cNvPr id="4" name="TextBox 3">
            <a:extLst>
              <a:ext uri="{FF2B5EF4-FFF2-40B4-BE49-F238E27FC236}">
                <a16:creationId xmlns:a16="http://schemas.microsoft.com/office/drawing/2014/main" xmlns="" id="{127DA50A-E208-4ECF-B994-E68B131EE095}"/>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10476911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F5ACCC-4009-4F83-BD93-9EE85F3371C0}"/>
              </a:ext>
            </a:extLst>
          </p:cNvPr>
          <p:cNvSpPr>
            <a:spLocks noGrp="1"/>
          </p:cNvSpPr>
          <p:nvPr>
            <p:ph type="body" idx="1"/>
          </p:nvPr>
        </p:nvSpPr>
        <p:spPr/>
        <p:txBody>
          <a:bodyPr/>
          <a:lstStyle/>
          <a:p>
            <a:pPr marL="457200" lvl="0" indent="-381000" algn="l" rtl="0">
              <a:spcBef>
                <a:spcPts val="0"/>
              </a:spcBef>
              <a:spcAft>
                <a:spcPts val="0"/>
              </a:spcAft>
              <a:buClr>
                <a:schemeClr val="dk1"/>
              </a:buClr>
              <a:buSzPts val="2400"/>
              <a:buChar char="●"/>
            </a:pPr>
            <a:r>
              <a:rPr lang="en-US" dirty="0">
                <a:solidFill>
                  <a:schemeClr val="dk1"/>
                </a:solidFill>
              </a:rPr>
              <a:t>With the Integra having a weight of 245 (210+35) and the dealership a weight of 57.5, the Integra is taken to be the referent.</a:t>
            </a:r>
          </a:p>
          <a:p>
            <a:pPr marL="457200" lvl="0" indent="-381000" algn="l" rtl="0">
              <a:spcBef>
                <a:spcPts val="0"/>
              </a:spcBef>
              <a:spcAft>
                <a:spcPts val="0"/>
              </a:spcAft>
              <a:buClr>
                <a:schemeClr val="dk1"/>
              </a:buClr>
              <a:buSzPts val="2400"/>
              <a:buChar char="●"/>
            </a:pPr>
            <a:r>
              <a:rPr lang="en-US" dirty="0">
                <a:solidFill>
                  <a:schemeClr val="dk1"/>
                </a:solidFill>
              </a:rPr>
              <a:t>Discourse model is updated by adding 100(Recency) + 50(Object) + 50(not in an adverbial ) + 80 (Head Noun Phrase)=280 to the current weight for the Integra.</a:t>
            </a:r>
          </a:p>
          <a:p>
            <a:endParaRPr lang="en-IN" dirty="0"/>
          </a:p>
        </p:txBody>
      </p:sp>
      <p:sp>
        <p:nvSpPr>
          <p:cNvPr id="3" name="Title 2">
            <a:extLst>
              <a:ext uri="{FF2B5EF4-FFF2-40B4-BE49-F238E27FC236}">
                <a16:creationId xmlns:a16="http://schemas.microsoft.com/office/drawing/2014/main" xmlns="" id="{29002AA7-B86A-4FF1-91EE-F78BF4D5E007}"/>
              </a:ext>
            </a:extLst>
          </p:cNvPr>
          <p:cNvSpPr>
            <a:spLocks noGrp="1"/>
          </p:cNvSpPr>
          <p:nvPr>
            <p:ph type="title"/>
          </p:nvPr>
        </p:nvSpPr>
        <p:spPr/>
        <p:txBody>
          <a:bodyPr/>
          <a:lstStyle/>
          <a:p>
            <a:r>
              <a:rPr lang="en" dirty="0"/>
              <a:t>Third Sentence</a:t>
            </a:r>
            <a:endParaRPr lang="en-IN" dirty="0"/>
          </a:p>
        </p:txBody>
      </p:sp>
      <p:sp>
        <p:nvSpPr>
          <p:cNvPr id="4" name="TextBox 3">
            <a:extLst>
              <a:ext uri="{FF2B5EF4-FFF2-40B4-BE49-F238E27FC236}">
                <a16:creationId xmlns:a16="http://schemas.microsoft.com/office/drawing/2014/main" xmlns="" id="{D41AB837-D785-4931-9FD6-1F56D8585888}"/>
              </a:ext>
            </a:extLst>
          </p:cNvPr>
          <p:cNvSpPr txBox="1"/>
          <p:nvPr/>
        </p:nvSpPr>
        <p:spPr>
          <a:xfrm>
            <a:off x="4848446" y="720198"/>
            <a:ext cx="4572000" cy="461665"/>
          </a:xfrm>
          <a:prstGeom prst="rect">
            <a:avLst/>
          </a:prstGeom>
          <a:noFill/>
        </p:spPr>
        <p:txBody>
          <a:bodyPr wrap="square">
            <a:spAutoFit/>
          </a:bodyPr>
          <a:lstStyle/>
          <a:p>
            <a:pPr marL="0" lvl="0" indent="0" algn="l" rtl="0">
              <a:spcBef>
                <a:spcPts val="1600"/>
              </a:spcBef>
              <a:spcAft>
                <a:spcPts val="0"/>
              </a:spcAft>
              <a:buNone/>
            </a:pPr>
            <a:r>
              <a:rPr lang="en-US" sz="2400" dirty="0"/>
              <a:t>Third Sentence : He bought it.</a:t>
            </a:r>
          </a:p>
        </p:txBody>
      </p:sp>
    </p:spTree>
    <p:extLst>
      <p:ext uri="{BB962C8B-B14F-4D97-AF65-F5344CB8AC3E}">
        <p14:creationId xmlns:p14="http://schemas.microsoft.com/office/powerpoint/2010/main" val="27985877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B3830B-55BF-4D55-B004-722EBFAB2700}"/>
              </a:ext>
            </a:extLst>
          </p:cNvPr>
          <p:cNvSpPr>
            <a:spLocks noGrp="1"/>
          </p:cNvSpPr>
          <p:nvPr>
            <p:ph type="title"/>
          </p:nvPr>
        </p:nvSpPr>
        <p:spPr/>
        <p:txBody>
          <a:bodyPr/>
          <a:lstStyle/>
          <a:p>
            <a:r>
              <a:rPr lang="en" dirty="0"/>
              <a:t>Updated Weights</a:t>
            </a:r>
            <a:endParaRPr lang="en-IN" dirty="0"/>
          </a:p>
        </p:txBody>
      </p:sp>
      <p:pic>
        <p:nvPicPr>
          <p:cNvPr id="4" name="Google Shape;292;p51">
            <a:extLst>
              <a:ext uri="{FF2B5EF4-FFF2-40B4-BE49-F238E27FC236}">
                <a16:creationId xmlns:a16="http://schemas.microsoft.com/office/drawing/2014/main" xmlns="" id="{BC62D702-914E-410D-832A-1D05D85B4D16}"/>
              </a:ext>
            </a:extLst>
          </p:cNvPr>
          <p:cNvPicPr preferRelativeResize="0"/>
          <p:nvPr/>
        </p:nvPicPr>
        <p:blipFill>
          <a:blip r:embed="rId2">
            <a:alphaModFix/>
          </a:blip>
          <a:stretch>
            <a:fillRect/>
          </a:stretch>
        </p:blipFill>
        <p:spPr>
          <a:xfrm>
            <a:off x="709604" y="1690824"/>
            <a:ext cx="6563066" cy="2307017"/>
          </a:xfrm>
          <a:prstGeom prst="rect">
            <a:avLst/>
          </a:prstGeom>
          <a:noFill/>
          <a:ln>
            <a:noFill/>
          </a:ln>
        </p:spPr>
      </p:pic>
    </p:spTree>
    <p:extLst>
      <p:ext uri="{BB962C8B-B14F-4D97-AF65-F5344CB8AC3E}">
        <p14:creationId xmlns:p14="http://schemas.microsoft.com/office/powerpoint/2010/main" val="29208376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ED41895-4074-4517-9E86-5690A6845D7B}"/>
              </a:ext>
            </a:extLst>
          </p:cNvPr>
          <p:cNvSpPr>
            <a:spLocks noGrp="1"/>
          </p:cNvSpPr>
          <p:nvPr>
            <p:ph type="ctrTitle"/>
          </p:nvPr>
        </p:nvSpPr>
        <p:spPr/>
        <p:txBody>
          <a:bodyPr/>
          <a:lstStyle/>
          <a:p>
            <a:pPr algn="ctr"/>
            <a:r>
              <a:rPr lang="en-IN" dirty="0"/>
              <a:t>End</a:t>
            </a:r>
          </a:p>
        </p:txBody>
      </p:sp>
      <p:sp>
        <p:nvSpPr>
          <p:cNvPr id="4" name="Subtitle 3">
            <a:extLst>
              <a:ext uri="{FF2B5EF4-FFF2-40B4-BE49-F238E27FC236}">
                <a16:creationId xmlns:a16="http://schemas.microsoft.com/office/drawing/2014/main" xmlns="" id="{10F790B3-D117-4119-B9CB-BBEAEC72DF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833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A1BA3AD-1EA0-4B84-AA39-DB604BB7FF9D}"/>
              </a:ext>
            </a:extLst>
          </p:cNvPr>
          <p:cNvSpPr>
            <a:spLocks noGrp="1"/>
          </p:cNvSpPr>
          <p:nvPr>
            <p:ph type="body" idx="1"/>
          </p:nvPr>
        </p:nvSpPr>
        <p:spPr>
          <a:xfrm>
            <a:off x="255181" y="1825625"/>
            <a:ext cx="8548577" cy="1140859"/>
          </a:xfrm>
        </p:spPr>
        <p:txBody>
          <a:bodyPr/>
          <a:lstStyle/>
          <a:p>
            <a:r>
              <a:rPr lang="en-US" dirty="0"/>
              <a:t>A Definite Noun Phrase also evokes a representation of the referent into the discourse model.</a:t>
            </a:r>
          </a:p>
          <a:p>
            <a:endParaRPr lang="en-IN" dirty="0"/>
          </a:p>
        </p:txBody>
      </p:sp>
      <p:sp>
        <p:nvSpPr>
          <p:cNvPr id="3" name="Title 2">
            <a:extLst>
              <a:ext uri="{FF2B5EF4-FFF2-40B4-BE49-F238E27FC236}">
                <a16:creationId xmlns:a16="http://schemas.microsoft.com/office/drawing/2014/main" xmlns="" id="{F5144F2D-6477-4117-8032-8BD5A1DB783C}"/>
              </a:ext>
            </a:extLst>
          </p:cNvPr>
          <p:cNvSpPr>
            <a:spLocks noGrp="1"/>
          </p:cNvSpPr>
          <p:nvPr>
            <p:ph type="title"/>
          </p:nvPr>
        </p:nvSpPr>
        <p:spPr/>
        <p:txBody>
          <a:bodyPr/>
          <a:lstStyle/>
          <a:p>
            <a:r>
              <a:rPr lang="en" dirty="0"/>
              <a:t>Definite Noun Phrases</a:t>
            </a:r>
            <a:endParaRPr lang="en-IN" dirty="0"/>
          </a:p>
        </p:txBody>
      </p:sp>
      <p:pic>
        <p:nvPicPr>
          <p:cNvPr id="4" name="Google Shape;184;p34">
            <a:extLst>
              <a:ext uri="{FF2B5EF4-FFF2-40B4-BE49-F238E27FC236}">
                <a16:creationId xmlns:a16="http://schemas.microsoft.com/office/drawing/2014/main" xmlns="" id="{97A479A7-732C-4F79-8A36-847ED486CE42}"/>
              </a:ext>
            </a:extLst>
          </p:cNvPr>
          <p:cNvPicPr preferRelativeResize="0"/>
          <p:nvPr/>
        </p:nvPicPr>
        <p:blipFill>
          <a:blip r:embed="rId2">
            <a:alphaModFix/>
          </a:blip>
          <a:stretch>
            <a:fillRect/>
          </a:stretch>
        </p:blipFill>
        <p:spPr>
          <a:xfrm>
            <a:off x="2443144" y="3101284"/>
            <a:ext cx="4172650" cy="3051544"/>
          </a:xfrm>
          <a:prstGeom prst="rect">
            <a:avLst/>
          </a:prstGeom>
          <a:noFill/>
          <a:ln>
            <a:noFill/>
          </a:ln>
        </p:spPr>
      </p:pic>
    </p:spTree>
    <p:extLst>
      <p:ext uri="{BB962C8B-B14F-4D97-AF65-F5344CB8AC3E}">
        <p14:creationId xmlns:p14="http://schemas.microsoft.com/office/powerpoint/2010/main" val="3859827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10764</TotalTime>
  <Words>4096</Words>
  <Application>Microsoft Office PowerPoint</Application>
  <PresentationFormat>On-screen Show (4:3)</PresentationFormat>
  <Paragraphs>385</Paragraphs>
  <Slides>88</Slides>
  <Notes>2</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Natural Language Processing DLO 8012</vt:lpstr>
      <vt:lpstr>Module V</vt:lpstr>
      <vt:lpstr>Discourse Model</vt:lpstr>
      <vt:lpstr>Discourse Model</vt:lpstr>
      <vt:lpstr>Reference Phenomena</vt:lpstr>
      <vt:lpstr>Indefinite Noun Phrases </vt:lpstr>
      <vt:lpstr>Indefinite Noun Phrases</vt:lpstr>
      <vt:lpstr>Definite Noun Phrases</vt:lpstr>
      <vt:lpstr>Definite Noun Phrases</vt:lpstr>
      <vt:lpstr>Pronouns</vt:lpstr>
      <vt:lpstr>Example</vt:lpstr>
      <vt:lpstr>Pronouns as Cataphora</vt:lpstr>
      <vt:lpstr>Demonstratives</vt:lpstr>
      <vt:lpstr>Demonstratives</vt:lpstr>
      <vt:lpstr>One Anaphora </vt:lpstr>
      <vt:lpstr>One Anaphora </vt:lpstr>
      <vt:lpstr>Lec 29</vt:lpstr>
      <vt:lpstr>Referents complicate the reference resolution problem</vt:lpstr>
      <vt:lpstr>Inferrables</vt:lpstr>
      <vt:lpstr>Inferrables </vt:lpstr>
      <vt:lpstr>Discontinuous Sets</vt:lpstr>
      <vt:lpstr>Generics </vt:lpstr>
      <vt:lpstr>PowerPoint Presentation</vt:lpstr>
      <vt:lpstr>Syntactic and Semantic Constraints on Coreference</vt:lpstr>
      <vt:lpstr>Syntactic and Semantic Constraints</vt:lpstr>
      <vt:lpstr>Number Agreement </vt:lpstr>
      <vt:lpstr>Number Agreement </vt:lpstr>
      <vt:lpstr>Person and Case Agreement </vt:lpstr>
      <vt:lpstr>Person and Case Agreement </vt:lpstr>
      <vt:lpstr>Person and Case Agreement </vt:lpstr>
      <vt:lpstr>Gender Agreement </vt:lpstr>
      <vt:lpstr>Gender Agreement </vt:lpstr>
      <vt:lpstr>Syntactic Constraints</vt:lpstr>
      <vt:lpstr>Syntactic Constraints</vt:lpstr>
      <vt:lpstr>Reflexive Constraints</vt:lpstr>
      <vt:lpstr>Reflexive Constraints</vt:lpstr>
      <vt:lpstr>Reflexive Constraints</vt:lpstr>
      <vt:lpstr>Selectional Restrictions </vt:lpstr>
      <vt:lpstr>Selectional Restrictions </vt:lpstr>
      <vt:lpstr>Selectional Restrictions </vt:lpstr>
      <vt:lpstr>Preferences in Pronoun Interpretation</vt:lpstr>
      <vt:lpstr>1. Recency</vt:lpstr>
      <vt:lpstr>2. Grammatical Role </vt:lpstr>
      <vt:lpstr>2. Grammatical Role </vt:lpstr>
      <vt:lpstr>Repeated Mention</vt:lpstr>
      <vt:lpstr>Parallelism </vt:lpstr>
      <vt:lpstr>Heuristics</vt:lpstr>
      <vt:lpstr>Verb Semantics</vt:lpstr>
      <vt:lpstr>Verb Semantics</vt:lpstr>
      <vt:lpstr>Verb Semantics</vt:lpstr>
      <vt:lpstr>Lappin and Leass Algorithm for Pronoun Resolution</vt:lpstr>
      <vt:lpstr>Revision of English Grammar</vt:lpstr>
      <vt:lpstr>Subject</vt:lpstr>
      <vt:lpstr>Subject</vt:lpstr>
      <vt:lpstr>Subject</vt:lpstr>
      <vt:lpstr>Object</vt:lpstr>
      <vt:lpstr>Object</vt:lpstr>
      <vt:lpstr>Direct Object</vt:lpstr>
      <vt:lpstr>Indirect Object</vt:lpstr>
      <vt:lpstr>Lappin and Leass Algorithm</vt:lpstr>
      <vt:lpstr>Lappin and Leass Algorithm</vt:lpstr>
      <vt:lpstr>Lappin and Leass Algorithm</vt:lpstr>
      <vt:lpstr>Subject Emphasis</vt:lpstr>
      <vt:lpstr>Existential Emphasis</vt:lpstr>
      <vt:lpstr>Accusative (Direct Object) Emphasis</vt:lpstr>
      <vt:lpstr>Indirect Object Emphasis</vt:lpstr>
      <vt:lpstr>Oblique Complement Emphasis</vt:lpstr>
      <vt:lpstr>Adverbial Emphasis</vt:lpstr>
      <vt:lpstr>Head Noun Emphasis</vt:lpstr>
      <vt:lpstr>Lappin and Leass Algorithm</vt:lpstr>
      <vt:lpstr>Lappin and Leass Algorithm</vt:lpstr>
      <vt:lpstr>Lappin and Leass Algorithm</vt:lpstr>
      <vt:lpstr>Pronoun Resolution Algorithm</vt:lpstr>
      <vt:lpstr>Pronoun Resolution Algorithm</vt:lpstr>
      <vt:lpstr>Example </vt:lpstr>
      <vt:lpstr>Resolution of First Sentence</vt:lpstr>
      <vt:lpstr>Second Sentence</vt:lpstr>
      <vt:lpstr>Second Sentence</vt:lpstr>
      <vt:lpstr>Second Sentence</vt:lpstr>
      <vt:lpstr>Second Sentence</vt:lpstr>
      <vt:lpstr>Second Sentence</vt:lpstr>
      <vt:lpstr>Second Sentence</vt:lpstr>
      <vt:lpstr>Third Sentence</vt:lpstr>
      <vt:lpstr>Third Sentence</vt:lpstr>
      <vt:lpstr>Third Sentence</vt:lpstr>
      <vt:lpstr>Third Sentence</vt:lpstr>
      <vt:lpstr>Updated Weights</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272</cp:revision>
  <dcterms:created xsi:type="dcterms:W3CDTF">2006-08-16T00:00:00Z</dcterms:created>
  <dcterms:modified xsi:type="dcterms:W3CDTF">2022-03-15T05:16:00Z</dcterms:modified>
</cp:coreProperties>
</file>