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sldIdLst>
    <p:sldId id="256" r:id="rId2"/>
    <p:sldId id="257" r:id="rId3"/>
    <p:sldId id="779" r:id="rId4"/>
    <p:sldId id="780" r:id="rId5"/>
    <p:sldId id="781" r:id="rId6"/>
    <p:sldId id="782" r:id="rId7"/>
    <p:sldId id="783" r:id="rId8"/>
    <p:sldId id="784" r:id="rId9"/>
    <p:sldId id="785" r:id="rId10"/>
    <p:sldId id="786" r:id="rId11"/>
    <p:sldId id="787" r:id="rId12"/>
    <p:sldId id="788" r:id="rId13"/>
    <p:sldId id="789" r:id="rId14"/>
    <p:sldId id="790" r:id="rId15"/>
    <p:sldId id="791" r:id="rId16"/>
    <p:sldId id="792" r:id="rId17"/>
    <p:sldId id="793" r:id="rId18"/>
    <p:sldId id="794" r:id="rId19"/>
    <p:sldId id="795" r:id="rId20"/>
    <p:sldId id="796" r:id="rId21"/>
    <p:sldId id="797" r:id="rId22"/>
    <p:sldId id="798" r:id="rId23"/>
    <p:sldId id="799" r:id="rId24"/>
    <p:sldId id="800" r:id="rId25"/>
    <p:sldId id="801" r:id="rId26"/>
    <p:sldId id="802" r:id="rId27"/>
    <p:sldId id="803" r:id="rId28"/>
    <p:sldId id="804" r:id="rId29"/>
    <p:sldId id="805" r:id="rId30"/>
    <p:sldId id="806" r:id="rId31"/>
    <p:sldId id="807" r:id="rId32"/>
    <p:sldId id="808" r:id="rId33"/>
    <p:sldId id="809" r:id="rId34"/>
    <p:sldId id="810" r:id="rId35"/>
    <p:sldId id="811" r:id="rId36"/>
    <p:sldId id="812" r:id="rId37"/>
    <p:sldId id="813" r:id="rId38"/>
    <p:sldId id="814" r:id="rId39"/>
    <p:sldId id="815" r:id="rId40"/>
    <p:sldId id="816" r:id="rId41"/>
    <p:sldId id="817" r:id="rId42"/>
    <p:sldId id="818" r:id="rId43"/>
    <p:sldId id="819" r:id="rId44"/>
    <p:sldId id="820" r:id="rId45"/>
    <p:sldId id="821" r:id="rId46"/>
    <p:sldId id="822" r:id="rId47"/>
    <p:sldId id="823" r:id="rId48"/>
    <p:sldId id="824" r:id="rId49"/>
    <p:sldId id="825" r:id="rId50"/>
    <p:sldId id="826"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4" roundtripDataSignature="AMtx7mjMs7gq5d18Vm61akDgzlqOsrp4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88" autoAdjust="0"/>
  </p:normalViewPr>
  <p:slideViewPr>
    <p:cSldViewPr snapToGrid="0">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1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21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21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21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2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6188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 name="Google Shape;38;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37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41" name="Google Shape;41;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42" name="Google Shape;42;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3" name="Google Shape;43;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03-03-2021</a:t>
            </a:r>
            <a:endParaRPr dirty="0"/>
          </a:p>
        </p:txBody>
      </p:sp>
      <p:sp>
        <p:nvSpPr>
          <p:cNvPr id="44" name="Google Shape;44;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5" name="Google Shape;45;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6FADBD6-F57A-40B2-B336-D28B4D7DE4C7}"/>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Certain verbs appear to place a semantically-oriented emphasis on one of their argument positions based on the manner in which subsequent pronouns are interpreted. </a:t>
            </a:r>
          </a:p>
          <a:p>
            <a:pPr marL="457200" lvl="0" indent="-381000" algn="l" rtl="0">
              <a:spcBef>
                <a:spcPts val="0"/>
              </a:spcBef>
              <a:spcAft>
                <a:spcPts val="0"/>
              </a:spcAft>
              <a:buSzPts val="2400"/>
              <a:buChar char="●"/>
            </a:pPr>
            <a:r>
              <a:rPr lang="en-US" dirty="0"/>
              <a:t>Based on Subject:</a:t>
            </a:r>
          </a:p>
          <a:p>
            <a:pPr marL="457200" lvl="0" indent="-381000" algn="l" rtl="0">
              <a:spcBef>
                <a:spcPts val="0"/>
              </a:spcBef>
              <a:spcAft>
                <a:spcPts val="0"/>
              </a:spcAft>
              <a:buSzPts val="2400"/>
              <a:buChar char="●"/>
            </a:pPr>
            <a:r>
              <a:rPr lang="en-US" dirty="0">
                <a:solidFill>
                  <a:schemeClr val="dk1"/>
                </a:solidFill>
              </a:rPr>
              <a:t>E.g.</a:t>
            </a:r>
            <a:r>
              <a:rPr lang="en-US" dirty="0"/>
              <a:t> </a:t>
            </a:r>
            <a:r>
              <a:rPr lang="en-US" dirty="0">
                <a:solidFill>
                  <a:srgbClr val="0000FF"/>
                </a:solidFill>
              </a:rPr>
              <a:t>John telephoned Bill. He lost the pamphlet on Acura.[He = John]</a:t>
            </a:r>
          </a:p>
          <a:p>
            <a:pPr marL="457200" lvl="0" indent="0" algn="l" rtl="0">
              <a:spcBef>
                <a:spcPts val="0"/>
              </a:spcBef>
              <a:spcAft>
                <a:spcPts val="1600"/>
              </a:spcAft>
              <a:buNone/>
            </a:pPr>
            <a:r>
              <a:rPr lang="en-US" dirty="0">
                <a:solidFill>
                  <a:srgbClr val="0000FF"/>
                </a:solidFill>
              </a:rPr>
              <a:t>John criticized Bill. He lost the pamphlet on Acura. [He = Bill]</a:t>
            </a:r>
          </a:p>
          <a:p>
            <a:endParaRPr lang="en-IN" dirty="0"/>
          </a:p>
        </p:txBody>
      </p:sp>
      <p:sp>
        <p:nvSpPr>
          <p:cNvPr id="3" name="Title 2">
            <a:extLst>
              <a:ext uri="{FF2B5EF4-FFF2-40B4-BE49-F238E27FC236}">
                <a16:creationId xmlns:a16="http://schemas.microsoft.com/office/drawing/2014/main" xmlns="" id="{CD986893-9383-430F-B323-2A19779F6473}"/>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2118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45C92E4-61B0-4853-BEE3-D5A02214B64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Based on Goal Thematic Role: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John seized the Acura pamphlet from Bill. He loves reading about cars. (Goal=John, Source=Bill)</a:t>
            </a:r>
          </a:p>
          <a:p>
            <a:pPr marL="457200" lvl="0" indent="-381000" algn="l" rtl="0">
              <a:spcBef>
                <a:spcPts val="0"/>
              </a:spcBef>
              <a:spcAft>
                <a:spcPts val="0"/>
              </a:spcAft>
              <a:buClr>
                <a:srgbClr val="0000FF"/>
              </a:buClr>
              <a:buSzPts val="2400"/>
              <a:buChar char="●"/>
            </a:pPr>
            <a:r>
              <a:rPr lang="en-US" dirty="0">
                <a:solidFill>
                  <a:srgbClr val="0000FF"/>
                </a:solidFill>
              </a:rPr>
              <a:t>John passed the Acura pamphlet to Bill. He loves reading about cars. (Goal=Bill, Source=John)</a:t>
            </a:r>
          </a:p>
          <a:p>
            <a:endParaRPr lang="en-IN" dirty="0"/>
          </a:p>
        </p:txBody>
      </p:sp>
      <p:sp>
        <p:nvSpPr>
          <p:cNvPr id="3" name="Title 2">
            <a:extLst>
              <a:ext uri="{FF2B5EF4-FFF2-40B4-BE49-F238E27FC236}">
                <a16:creationId xmlns:a16="http://schemas.microsoft.com/office/drawing/2014/main" xmlns="" id="{033A7FA2-CF4C-40E5-9C3F-67D4BFF11399}"/>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400345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6D2D4C-F828-4074-936B-F9E735D9E8C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Based on Stimulus Experiencer  Role: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The car dealer admired John. He knows </a:t>
            </a:r>
            <a:r>
              <a:rPr lang="en-US" dirty="0" err="1">
                <a:solidFill>
                  <a:srgbClr val="0000FF"/>
                </a:solidFill>
              </a:rPr>
              <a:t>Acuras</a:t>
            </a:r>
            <a:r>
              <a:rPr lang="en-US" dirty="0">
                <a:solidFill>
                  <a:srgbClr val="0000FF"/>
                </a:solidFill>
              </a:rPr>
              <a:t> inside and out. (Stimulus=John, Experiencer=the car dealer)</a:t>
            </a:r>
          </a:p>
          <a:p>
            <a:pPr marL="457200" lvl="0" indent="-381000" algn="l" rtl="0">
              <a:spcBef>
                <a:spcPts val="0"/>
              </a:spcBef>
              <a:spcAft>
                <a:spcPts val="0"/>
              </a:spcAft>
              <a:buClr>
                <a:srgbClr val="0000FF"/>
              </a:buClr>
              <a:buSzPts val="2400"/>
              <a:buChar char="●"/>
            </a:pPr>
            <a:r>
              <a:rPr lang="en-US" dirty="0">
                <a:solidFill>
                  <a:srgbClr val="0000FF"/>
                </a:solidFill>
              </a:rPr>
              <a:t>The car dealer impressed John. He knows </a:t>
            </a:r>
            <a:r>
              <a:rPr lang="en-US" dirty="0" err="1">
                <a:solidFill>
                  <a:srgbClr val="0000FF"/>
                </a:solidFill>
              </a:rPr>
              <a:t>Acuras</a:t>
            </a:r>
            <a:r>
              <a:rPr lang="en-US" dirty="0">
                <a:solidFill>
                  <a:srgbClr val="0000FF"/>
                </a:solidFill>
              </a:rPr>
              <a:t> inside and out. (Stimulus=the car dealer, Experiencer=John)</a:t>
            </a:r>
          </a:p>
          <a:p>
            <a:endParaRPr lang="en-IN" dirty="0"/>
          </a:p>
        </p:txBody>
      </p:sp>
      <p:sp>
        <p:nvSpPr>
          <p:cNvPr id="3" name="Title 2">
            <a:extLst>
              <a:ext uri="{FF2B5EF4-FFF2-40B4-BE49-F238E27FC236}">
                <a16:creationId xmlns:a16="http://schemas.microsoft.com/office/drawing/2014/main" xmlns="" id="{70972B6D-22F4-4402-B776-BDED9405A283}"/>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271687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B790638-3521-4C51-BBD5-4A2455EEA1BD}"/>
              </a:ext>
            </a:extLst>
          </p:cNvPr>
          <p:cNvSpPr>
            <a:spLocks noGrp="1"/>
          </p:cNvSpPr>
          <p:nvPr>
            <p:ph type="ctrTitle"/>
          </p:nvPr>
        </p:nvSpPr>
        <p:spPr/>
        <p:txBody>
          <a:bodyPr/>
          <a:lstStyle/>
          <a:p>
            <a:r>
              <a:rPr lang="en" dirty="0"/>
              <a:t>Lappin and Leass Algorithm for Pronoun Resolution</a:t>
            </a:r>
            <a:endParaRPr lang="en-IN" dirty="0"/>
          </a:p>
        </p:txBody>
      </p:sp>
      <p:sp>
        <p:nvSpPr>
          <p:cNvPr id="4" name="Subtitle 3">
            <a:extLst>
              <a:ext uri="{FF2B5EF4-FFF2-40B4-BE49-F238E27FC236}">
                <a16:creationId xmlns:a16="http://schemas.microsoft.com/office/drawing/2014/main" xmlns="" id="{5B384E16-D934-415F-85C3-652AB9641073}"/>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04876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5911C8-9CAE-4B01-AD99-FDE9BB08178F}"/>
              </a:ext>
            </a:extLst>
          </p:cNvPr>
          <p:cNvSpPr>
            <a:spLocks noGrp="1"/>
          </p:cNvSpPr>
          <p:nvPr>
            <p:ph type="ctrTitle"/>
          </p:nvPr>
        </p:nvSpPr>
        <p:spPr/>
        <p:txBody>
          <a:bodyPr/>
          <a:lstStyle/>
          <a:p>
            <a:r>
              <a:rPr lang="en" b="1" dirty="0"/>
              <a:t>Revision of English Grammar</a:t>
            </a:r>
            <a:endParaRPr lang="en-IN" dirty="0"/>
          </a:p>
        </p:txBody>
      </p:sp>
      <p:sp>
        <p:nvSpPr>
          <p:cNvPr id="4" name="Subtitle 3">
            <a:extLst>
              <a:ext uri="{FF2B5EF4-FFF2-40B4-BE49-F238E27FC236}">
                <a16:creationId xmlns:a16="http://schemas.microsoft.com/office/drawing/2014/main" xmlns="" id="{33FC85DF-4A98-4DDC-9AD5-7BA636F9D4D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1775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36A698-C31D-4D26-92A7-5B2AF358AE60}"/>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pronoun, noun or noun phrase that does the action of the verb</a:t>
            </a:r>
          </a:p>
          <a:p>
            <a:pPr marL="457200" lvl="0" indent="-381000" algn="l" rtl="0">
              <a:spcBef>
                <a:spcPts val="0"/>
              </a:spcBef>
              <a:spcAft>
                <a:spcPts val="0"/>
              </a:spcAft>
              <a:buSzPts val="2400"/>
              <a:buChar char="●"/>
            </a:pPr>
            <a:r>
              <a:rPr lang="en-US" dirty="0"/>
              <a:t>Subject is usually before the verb</a:t>
            </a:r>
          </a:p>
          <a:p>
            <a:pPr marL="457200" lvl="0" indent="-381000" algn="l" rtl="0">
              <a:spcBef>
                <a:spcPts val="0"/>
              </a:spcBef>
              <a:spcAft>
                <a:spcPts val="0"/>
              </a:spcAft>
              <a:buSzPts val="2400"/>
              <a:buChar char="●"/>
            </a:pPr>
            <a:r>
              <a:rPr lang="en-US" dirty="0"/>
              <a:t>E.g.</a:t>
            </a:r>
            <a:r>
              <a:rPr lang="en-US" b="1" dirty="0"/>
              <a:t> </a:t>
            </a:r>
          </a:p>
          <a:p>
            <a:pPr marL="914400" lvl="1" indent="-355600" algn="l" rtl="0">
              <a:spcBef>
                <a:spcPts val="0"/>
              </a:spcBef>
              <a:spcAft>
                <a:spcPts val="0"/>
              </a:spcAft>
              <a:buSzPts val="2000"/>
              <a:buChar char="○"/>
            </a:pPr>
            <a:r>
              <a:rPr lang="en-US" b="1" dirty="0"/>
              <a:t>John</a:t>
            </a:r>
            <a:r>
              <a:rPr lang="en-US" dirty="0"/>
              <a:t> Arrived. </a:t>
            </a:r>
          </a:p>
          <a:p>
            <a:pPr marL="914400" lvl="1" indent="-355600" algn="l" rtl="0">
              <a:spcBef>
                <a:spcPts val="0"/>
              </a:spcBef>
              <a:spcAft>
                <a:spcPts val="0"/>
              </a:spcAft>
              <a:buSzPts val="2000"/>
              <a:buChar char="○"/>
            </a:pPr>
            <a:r>
              <a:rPr lang="en-US" b="1" dirty="0"/>
              <a:t>I</a:t>
            </a:r>
            <a:r>
              <a:rPr lang="en-US" dirty="0"/>
              <a:t> love chocolate</a:t>
            </a:r>
          </a:p>
          <a:p>
            <a:pPr marL="457200" lvl="0" indent="-381000" algn="l" rtl="0">
              <a:spcBef>
                <a:spcPts val="0"/>
              </a:spcBef>
              <a:spcAft>
                <a:spcPts val="0"/>
              </a:spcAft>
              <a:buSzPts val="2400"/>
              <a:buChar char="●"/>
            </a:pPr>
            <a:r>
              <a:rPr lang="en-US" dirty="0"/>
              <a:t>It can also be a group of words</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b="1" dirty="0"/>
              <a:t>An orange cat </a:t>
            </a:r>
            <a:r>
              <a:rPr lang="en-US" dirty="0"/>
              <a:t>was sitting beside me</a:t>
            </a:r>
            <a:endParaRPr lang="en-IN" dirty="0"/>
          </a:p>
        </p:txBody>
      </p:sp>
      <p:sp>
        <p:nvSpPr>
          <p:cNvPr id="3" name="Title 2">
            <a:extLst>
              <a:ext uri="{FF2B5EF4-FFF2-40B4-BE49-F238E27FC236}">
                <a16:creationId xmlns:a16="http://schemas.microsoft.com/office/drawing/2014/main" xmlns="" id="{72826169-0E90-4BAA-9C17-B0EC5E6B203D}"/>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87352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247CD4D-5097-4D66-9BF6-D03380C53729}"/>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verbs are not actions but linking verbs that links to more information about the subject</a:t>
            </a:r>
          </a:p>
          <a:p>
            <a:pPr marL="457200" lvl="0" indent="-381000" algn="l" rtl="0">
              <a:spcBef>
                <a:spcPts val="0"/>
              </a:spcBef>
              <a:spcAft>
                <a:spcPts val="0"/>
              </a:spcAft>
              <a:buSzPts val="2400"/>
              <a:buChar char="●"/>
            </a:pPr>
            <a:r>
              <a:rPr lang="en-US" dirty="0"/>
              <a:t>Linking Verbs : be, seem, become</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b="1" dirty="0"/>
              <a:t>I</a:t>
            </a:r>
            <a:r>
              <a:rPr lang="en-US" dirty="0"/>
              <a:t> am hungry</a:t>
            </a:r>
          </a:p>
          <a:p>
            <a:pPr marL="914400" lvl="1" indent="-355600" algn="l" rtl="0">
              <a:spcBef>
                <a:spcPts val="0"/>
              </a:spcBef>
              <a:spcAft>
                <a:spcPts val="0"/>
              </a:spcAft>
              <a:buSzPts val="2000"/>
              <a:buChar char="○"/>
            </a:pPr>
            <a:r>
              <a:rPr lang="en-US" b="1" dirty="0"/>
              <a:t>John</a:t>
            </a:r>
            <a:r>
              <a:rPr lang="en-US" dirty="0"/>
              <a:t> seemed tired</a:t>
            </a:r>
          </a:p>
          <a:p>
            <a:pPr marL="457200" lvl="0" indent="-381000" algn="l" rtl="0">
              <a:spcBef>
                <a:spcPts val="0"/>
              </a:spcBef>
              <a:spcAft>
                <a:spcPts val="0"/>
              </a:spcAft>
              <a:buSzPts val="2400"/>
              <a:buChar char="●"/>
            </a:pPr>
            <a:r>
              <a:rPr lang="en-US" dirty="0"/>
              <a:t>Subjects can be long</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The man who lives upstairs</a:t>
            </a:r>
            <a:r>
              <a:rPr lang="en-US" dirty="0"/>
              <a:t> lied</a:t>
            </a:r>
            <a:endParaRPr lang="en-IN" dirty="0"/>
          </a:p>
        </p:txBody>
      </p:sp>
      <p:sp>
        <p:nvSpPr>
          <p:cNvPr id="3" name="Title 2">
            <a:extLst>
              <a:ext uri="{FF2B5EF4-FFF2-40B4-BE49-F238E27FC236}">
                <a16:creationId xmlns:a16="http://schemas.microsoft.com/office/drawing/2014/main" xmlns="" id="{1F330E4C-C1FD-4854-8CB0-281389A310BC}"/>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172032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8D88982-0BB7-4728-86FF-9E876FEEDDF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Subjects can include 2 or more nouns</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b="1" dirty="0"/>
              <a:t>Lucy’s grey cat and John’s white cat </a:t>
            </a:r>
            <a:r>
              <a:rPr lang="en-US" dirty="0"/>
              <a:t>are friends</a:t>
            </a:r>
            <a:endParaRPr lang="en-IN" dirty="0"/>
          </a:p>
        </p:txBody>
      </p:sp>
      <p:sp>
        <p:nvSpPr>
          <p:cNvPr id="3" name="Title 2">
            <a:extLst>
              <a:ext uri="{FF2B5EF4-FFF2-40B4-BE49-F238E27FC236}">
                <a16:creationId xmlns:a16="http://schemas.microsoft.com/office/drawing/2014/main" xmlns="" id="{D4BFF967-9C87-49E7-BECB-CBDCF66BBBB4}"/>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159559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a:xfrm>
            <a:off x="628650" y="1390918"/>
            <a:ext cx="7886700" cy="4785907"/>
          </a:xfrm>
        </p:spPr>
        <p:txBody>
          <a:bodyPr/>
          <a:lstStyle/>
          <a:p>
            <a:pPr marL="457200" lvl="0" indent="-381000" algn="l" rtl="0">
              <a:spcBef>
                <a:spcPts val="0"/>
              </a:spcBef>
              <a:spcAft>
                <a:spcPts val="0"/>
              </a:spcAft>
              <a:buSzPts val="2400"/>
              <a:buChar char="●"/>
            </a:pPr>
            <a:r>
              <a:rPr lang="en-US" dirty="0"/>
              <a:t>It is a thing or person that the verb is done to or who receives verb</a:t>
            </a:r>
          </a:p>
          <a:p>
            <a:pPr marL="457200" lvl="0" indent="-381000" algn="l" rtl="0">
              <a:spcBef>
                <a:spcPts val="0"/>
              </a:spcBef>
              <a:spcAft>
                <a:spcPts val="0"/>
              </a:spcAft>
              <a:buSzPts val="2400"/>
              <a:buChar char="●"/>
            </a:pPr>
            <a:r>
              <a:rPr lang="en-US" dirty="0"/>
              <a:t>It can be a noun, noun phrase, pronoun or a longer complex object</a:t>
            </a:r>
          </a:p>
          <a:p>
            <a:pPr marL="457200" lvl="0" indent="-381000" algn="l" rtl="0">
              <a:spcBef>
                <a:spcPts val="0"/>
              </a:spcBef>
              <a:spcAft>
                <a:spcPts val="0"/>
              </a:spcAft>
              <a:buSzPts val="2400"/>
              <a:buChar char="●"/>
            </a:pPr>
            <a:r>
              <a:rPr lang="en-US" dirty="0"/>
              <a:t>Only transitive verb can have object</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Object</a:t>
            </a:r>
            <a:endParaRPr lang="en-IN" dirty="0"/>
          </a:p>
        </p:txBody>
      </p:sp>
      <p:pic>
        <p:nvPicPr>
          <p:cNvPr id="1026" name="Picture 2" descr="Transitive Verb | What are Transitive Ver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68" y="3508309"/>
            <a:ext cx="4364911" cy="255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83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love </a:t>
            </a:r>
            <a:r>
              <a:rPr lang="en-US" b="1" dirty="0"/>
              <a:t>chocolate</a:t>
            </a:r>
          </a:p>
          <a:p>
            <a:pPr marL="914400" lvl="1" indent="-355600" algn="l" rtl="0">
              <a:spcBef>
                <a:spcPts val="0"/>
              </a:spcBef>
              <a:spcAft>
                <a:spcPts val="0"/>
              </a:spcAft>
              <a:buSzPts val="2000"/>
              <a:buChar char="○"/>
            </a:pPr>
            <a:r>
              <a:rPr lang="en-US" dirty="0"/>
              <a:t>David met </a:t>
            </a:r>
            <a:r>
              <a:rPr lang="en-US" b="1" dirty="0"/>
              <a:t>Lucy</a:t>
            </a:r>
            <a:r>
              <a:rPr lang="en-US" dirty="0"/>
              <a:t> yesterday</a:t>
            </a:r>
          </a:p>
          <a:p>
            <a:pPr marL="914400" lvl="1" indent="-355600" algn="l" rtl="0">
              <a:spcBef>
                <a:spcPts val="0"/>
              </a:spcBef>
              <a:spcAft>
                <a:spcPts val="0"/>
              </a:spcAft>
              <a:buSzPts val="2000"/>
              <a:buChar char="○"/>
            </a:pPr>
            <a:r>
              <a:rPr lang="en-US" dirty="0"/>
              <a:t>I put </a:t>
            </a:r>
            <a:r>
              <a:rPr lang="en-US" b="1" dirty="0"/>
              <a:t>the orange cat</a:t>
            </a:r>
            <a:r>
              <a:rPr lang="en-US" dirty="0"/>
              <a:t> into the garden</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Object</a:t>
            </a:r>
            <a:endParaRPr lang="en-IN" dirty="0"/>
          </a:p>
        </p:txBody>
      </p:sp>
    </p:spTree>
    <p:extLst>
      <p:ext uri="{BB962C8B-B14F-4D97-AF65-F5344CB8AC3E}">
        <p14:creationId xmlns:p14="http://schemas.microsoft.com/office/powerpoint/2010/main" val="306342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dirty="0">
                <a:solidFill>
                  <a:srgbClr val="FF0000"/>
                </a:solidFill>
                <a:latin typeface="Verdana"/>
                <a:ea typeface="Verdana"/>
                <a:cs typeface="Verdana"/>
                <a:sym typeface="Verdana"/>
              </a:rPr>
              <a:t>Module V</a:t>
            </a:r>
            <a:endParaRPr sz="3200" dirty="0"/>
          </a:p>
        </p:txBody>
      </p:sp>
      <p:sp>
        <p:nvSpPr>
          <p:cNvPr id="51" name="Google Shape;51;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b="1" i="0" u="none" strike="noStrike" cap="none" dirty="0" smtClean="0">
                <a:solidFill>
                  <a:srgbClr val="0070C0"/>
                </a:solidFill>
                <a:latin typeface="Verdana"/>
                <a:ea typeface="Verdana"/>
                <a:cs typeface="Verdana"/>
                <a:sym typeface="Verdana"/>
              </a:rPr>
              <a:t>29</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Discourse Integration</a:t>
            </a:r>
            <a:endParaRPr sz="2220" dirty="0"/>
          </a:p>
        </p:txBody>
      </p:sp>
      <p:sp>
        <p:nvSpPr>
          <p:cNvPr id="52" name="Google Shape;52;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53" name="Google Shape;53;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the thing or person to whom or to which we do the action verb</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give </a:t>
            </a:r>
            <a:r>
              <a:rPr lang="en-US" b="1" dirty="0"/>
              <a:t>the chocolate</a:t>
            </a:r>
          </a:p>
          <a:p>
            <a:pPr marL="914400" lvl="1" indent="-355600" algn="l" rtl="0">
              <a:spcBef>
                <a:spcPts val="0"/>
              </a:spcBef>
              <a:spcAft>
                <a:spcPts val="0"/>
              </a:spcAft>
              <a:buClr>
                <a:schemeClr val="dk1"/>
              </a:buClr>
              <a:buSzPts val="2000"/>
              <a:buChar char="○"/>
            </a:pPr>
            <a:r>
              <a:rPr lang="en-US" dirty="0">
                <a:solidFill>
                  <a:schemeClr val="dk1"/>
                </a:solidFill>
              </a:rPr>
              <a:t>David met </a:t>
            </a:r>
            <a:r>
              <a:rPr lang="en-US" b="1" dirty="0">
                <a:solidFill>
                  <a:schemeClr val="dk1"/>
                </a:solidFill>
              </a:rPr>
              <a:t>Mary</a:t>
            </a:r>
            <a:r>
              <a:rPr lang="en-US" dirty="0">
                <a:solidFill>
                  <a:schemeClr val="dk1"/>
                </a:solidFill>
              </a:rPr>
              <a:t> yesterday</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Direct Object</a:t>
            </a:r>
            <a:endParaRPr lang="en-IN" dirty="0"/>
          </a:p>
        </p:txBody>
      </p:sp>
    </p:spTree>
    <p:extLst>
      <p:ext uri="{BB962C8B-B14F-4D97-AF65-F5344CB8AC3E}">
        <p14:creationId xmlns:p14="http://schemas.microsoft.com/office/powerpoint/2010/main" val="1982093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5C42F67-75E5-4722-A096-53526A4B329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solidFill>
                  <a:schemeClr val="dk1"/>
                </a:solidFill>
              </a:rPr>
              <a:t>It is the person who receives the direct object</a:t>
            </a:r>
          </a:p>
          <a:p>
            <a:pPr marL="457200" lvl="0" indent="-381000" algn="l" rtl="0">
              <a:spcBef>
                <a:spcPts val="0"/>
              </a:spcBef>
              <a:spcAft>
                <a:spcPts val="0"/>
              </a:spcAft>
              <a:buClr>
                <a:schemeClr val="dk1"/>
              </a:buClr>
              <a:buSzPts val="2400"/>
              <a:buChar char="●"/>
            </a:pPr>
            <a:r>
              <a:rPr lang="en-US" dirty="0">
                <a:solidFill>
                  <a:schemeClr val="dk1"/>
                </a:solidFill>
              </a:rPr>
              <a:t>E.g.</a:t>
            </a:r>
          </a:p>
          <a:p>
            <a:pPr marL="914400" lvl="1" indent="-355600" algn="l" rtl="0">
              <a:spcBef>
                <a:spcPts val="0"/>
              </a:spcBef>
              <a:spcAft>
                <a:spcPts val="0"/>
              </a:spcAft>
              <a:buClr>
                <a:schemeClr val="dk1"/>
              </a:buClr>
              <a:buSzPts val="2000"/>
              <a:buChar char="○"/>
            </a:pPr>
            <a:r>
              <a:rPr lang="en-US" dirty="0">
                <a:solidFill>
                  <a:schemeClr val="dk1"/>
                </a:solidFill>
              </a:rPr>
              <a:t>I made </a:t>
            </a:r>
            <a:r>
              <a:rPr lang="en-US" b="1" dirty="0">
                <a:solidFill>
                  <a:schemeClr val="dk1"/>
                </a:solidFill>
              </a:rPr>
              <a:t>my friend (IO) some coffee (DO)</a:t>
            </a:r>
          </a:p>
          <a:p>
            <a:pPr marL="914400" lvl="1" indent="-355600" algn="l" rtl="0">
              <a:spcBef>
                <a:spcPts val="0"/>
              </a:spcBef>
              <a:spcAft>
                <a:spcPts val="0"/>
              </a:spcAft>
              <a:buClr>
                <a:schemeClr val="dk1"/>
              </a:buClr>
              <a:buSzPts val="2000"/>
              <a:buChar char="○"/>
            </a:pPr>
            <a:r>
              <a:rPr lang="en-US" dirty="0">
                <a:solidFill>
                  <a:schemeClr val="dk1"/>
                </a:solidFill>
              </a:rPr>
              <a:t>I threw </a:t>
            </a:r>
            <a:r>
              <a:rPr lang="en-US" b="1" dirty="0">
                <a:solidFill>
                  <a:schemeClr val="dk1"/>
                </a:solidFill>
              </a:rPr>
              <a:t>John (IO) the ball (DO)</a:t>
            </a:r>
            <a:endParaRPr lang="en-IN" dirty="0"/>
          </a:p>
        </p:txBody>
      </p:sp>
      <p:sp>
        <p:nvSpPr>
          <p:cNvPr id="3" name="Title 2">
            <a:extLst>
              <a:ext uri="{FF2B5EF4-FFF2-40B4-BE49-F238E27FC236}">
                <a16:creationId xmlns:a16="http://schemas.microsoft.com/office/drawing/2014/main" xmlns="" id="{924FFAB9-D0A7-493F-A1EC-14D9E9312A2F}"/>
              </a:ext>
            </a:extLst>
          </p:cNvPr>
          <p:cNvSpPr>
            <a:spLocks noGrp="1"/>
          </p:cNvSpPr>
          <p:nvPr>
            <p:ph type="title"/>
          </p:nvPr>
        </p:nvSpPr>
        <p:spPr/>
        <p:txBody>
          <a:bodyPr/>
          <a:lstStyle/>
          <a:p>
            <a:r>
              <a:rPr lang="en" dirty="0"/>
              <a:t>Indirect Object</a:t>
            </a:r>
            <a:endParaRPr lang="en-IN" dirty="0"/>
          </a:p>
        </p:txBody>
      </p:sp>
    </p:spTree>
    <p:extLst>
      <p:ext uri="{BB962C8B-B14F-4D97-AF65-F5344CB8AC3E}">
        <p14:creationId xmlns:p14="http://schemas.microsoft.com/office/powerpoint/2010/main" val="86524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BAAE1BE-3903-4EF2-95C7-14DA25EA315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employs a simple weighting scheme that integrates the effects of the recency and syntactically-based preferences</a:t>
            </a:r>
          </a:p>
          <a:p>
            <a:pPr marL="457200" lvl="0" indent="-381000" algn="l" rtl="0">
              <a:spcBef>
                <a:spcPts val="0"/>
              </a:spcBef>
              <a:spcAft>
                <a:spcPts val="0"/>
              </a:spcAft>
              <a:buSzPts val="2400"/>
              <a:buChar char="●"/>
            </a:pPr>
            <a:r>
              <a:rPr lang="en-US" dirty="0"/>
              <a:t>It employs  no semantic preferences </a:t>
            </a:r>
          </a:p>
          <a:p>
            <a:pPr marL="457200" lvl="0" indent="-381000" algn="l" rtl="0">
              <a:spcBef>
                <a:spcPts val="0"/>
              </a:spcBef>
              <a:spcAft>
                <a:spcPts val="0"/>
              </a:spcAft>
              <a:buSzPts val="2400"/>
              <a:buChar char="●"/>
            </a:pPr>
            <a:r>
              <a:rPr lang="en-US" dirty="0"/>
              <a:t>There are two types of operations performed by the algorithm: </a:t>
            </a:r>
          </a:p>
          <a:p>
            <a:pPr marL="914400" lvl="1" indent="-355600" algn="l" rtl="0">
              <a:spcBef>
                <a:spcPts val="0"/>
              </a:spcBef>
              <a:spcAft>
                <a:spcPts val="0"/>
              </a:spcAft>
              <a:buSzPts val="2000"/>
              <a:buChar char="○"/>
            </a:pPr>
            <a:r>
              <a:rPr lang="en-US" dirty="0"/>
              <a:t>discourse model update </a:t>
            </a:r>
          </a:p>
          <a:p>
            <a:pPr marL="914400" lvl="1" indent="-355600" algn="l" rtl="0">
              <a:spcBef>
                <a:spcPts val="0"/>
              </a:spcBef>
              <a:spcAft>
                <a:spcPts val="0"/>
              </a:spcAft>
              <a:buSzPts val="2000"/>
              <a:buChar char="○"/>
            </a:pPr>
            <a:r>
              <a:rPr lang="en-US" dirty="0"/>
              <a:t>pronoun resolution.</a:t>
            </a:r>
            <a:endParaRPr lang="en-IN" dirty="0"/>
          </a:p>
        </p:txBody>
      </p:sp>
      <p:sp>
        <p:nvSpPr>
          <p:cNvPr id="3" name="Title 2">
            <a:extLst>
              <a:ext uri="{FF2B5EF4-FFF2-40B4-BE49-F238E27FC236}">
                <a16:creationId xmlns:a16="http://schemas.microsoft.com/office/drawing/2014/main" xmlns="" id="{1A1E3672-E5CF-4DC6-A42D-CA99F9EF80D2}"/>
              </a:ext>
            </a:extLst>
          </p:cNvPr>
          <p:cNvSpPr>
            <a:spLocks noGrp="1"/>
          </p:cNvSpPr>
          <p:nvPr>
            <p:ph type="title"/>
          </p:nvPr>
        </p:nvSpPr>
        <p:spPr/>
        <p:txBody>
          <a:bodyPr/>
          <a:lstStyle/>
          <a:p>
            <a:r>
              <a:rPr lang="en-IN" dirty="0"/>
              <a:t>Lappin and </a:t>
            </a:r>
            <a:r>
              <a:rPr lang="en-IN" dirty="0" err="1"/>
              <a:t>Leass</a:t>
            </a:r>
            <a:r>
              <a:rPr lang="en-IN" dirty="0"/>
              <a:t> Algorithm</a:t>
            </a:r>
          </a:p>
        </p:txBody>
      </p:sp>
    </p:spTree>
    <p:extLst>
      <p:ext uri="{BB962C8B-B14F-4D97-AF65-F5344CB8AC3E}">
        <p14:creationId xmlns:p14="http://schemas.microsoft.com/office/powerpoint/2010/main" val="289536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E112A3D-CF05-4104-A6E2-8C132995AA0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When a noun phrase that evokes a new entity is encountered, a representation for it must be added to the discourse model and a degree of salience computed for it.</a:t>
            </a:r>
          </a:p>
          <a:p>
            <a:pPr marL="457200" lvl="0" indent="-381000" algn="l" rtl="0">
              <a:spcBef>
                <a:spcPts val="0"/>
              </a:spcBef>
              <a:spcAft>
                <a:spcPts val="0"/>
              </a:spcAft>
              <a:buSzPts val="2400"/>
              <a:buChar char="●"/>
            </a:pPr>
            <a:r>
              <a:rPr lang="en-US" dirty="0"/>
              <a:t>The salience value is calculated as the sum of the weights assigned by a set of salience factors. </a:t>
            </a:r>
          </a:p>
          <a:p>
            <a:endParaRPr lang="en-IN" dirty="0"/>
          </a:p>
        </p:txBody>
      </p:sp>
      <p:sp>
        <p:nvSpPr>
          <p:cNvPr id="3" name="Title 2">
            <a:extLst>
              <a:ext uri="{FF2B5EF4-FFF2-40B4-BE49-F238E27FC236}">
                <a16:creationId xmlns:a16="http://schemas.microsoft.com/office/drawing/2014/main" xmlns="" id="{745C1B10-B7A8-472F-8DF2-D9E7DBEF1E2C}"/>
              </a:ext>
            </a:extLst>
          </p:cNvPr>
          <p:cNvSpPr>
            <a:spLocks noGrp="1"/>
          </p:cNvSpPr>
          <p:nvPr>
            <p:ph type="title"/>
          </p:nvPr>
        </p:nvSpPr>
        <p:spPr/>
        <p:txBody>
          <a:bodyPr/>
          <a:lstStyle/>
          <a:p>
            <a:r>
              <a:rPr lang="en" dirty="0"/>
              <a:t>Lappin and Leass Algorithm</a:t>
            </a:r>
            <a:endParaRPr lang="en-IN" dirty="0"/>
          </a:p>
        </p:txBody>
      </p:sp>
    </p:spTree>
    <p:extLst>
      <p:ext uri="{BB962C8B-B14F-4D97-AF65-F5344CB8AC3E}">
        <p14:creationId xmlns:p14="http://schemas.microsoft.com/office/powerpoint/2010/main" val="100329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B0092A5-DC70-4AA6-BA1C-302D6387DD00}"/>
              </a:ext>
            </a:extLst>
          </p:cNvPr>
          <p:cNvSpPr>
            <a:spLocks noGrp="1"/>
          </p:cNvSpPr>
          <p:nvPr>
            <p:ph type="body" idx="1"/>
          </p:nvPr>
        </p:nvSpPr>
        <p:spPr>
          <a:xfrm>
            <a:off x="628650" y="1825625"/>
            <a:ext cx="7886700" cy="1087696"/>
          </a:xfrm>
        </p:spPr>
        <p:txBody>
          <a:bodyPr/>
          <a:lstStyle/>
          <a:p>
            <a:r>
              <a:rPr lang="en-US" dirty="0"/>
              <a:t>The salience factors used and their corresponding weights are </a:t>
            </a:r>
          </a:p>
          <a:p>
            <a:endParaRPr lang="en-IN" dirty="0"/>
          </a:p>
        </p:txBody>
      </p:sp>
      <p:sp>
        <p:nvSpPr>
          <p:cNvPr id="3" name="Title 2">
            <a:extLst>
              <a:ext uri="{FF2B5EF4-FFF2-40B4-BE49-F238E27FC236}">
                <a16:creationId xmlns:a16="http://schemas.microsoft.com/office/drawing/2014/main" xmlns="" id="{C3E40B50-C119-4286-9AE9-B602842F6D04}"/>
              </a:ext>
            </a:extLst>
          </p:cNvPr>
          <p:cNvSpPr>
            <a:spLocks noGrp="1"/>
          </p:cNvSpPr>
          <p:nvPr>
            <p:ph type="title"/>
          </p:nvPr>
        </p:nvSpPr>
        <p:spPr/>
        <p:txBody>
          <a:bodyPr/>
          <a:lstStyle/>
          <a:p>
            <a:r>
              <a:rPr lang="en" dirty="0"/>
              <a:t>Lappin and Leass Algorithm</a:t>
            </a:r>
            <a:endParaRPr lang="en-IN" dirty="0"/>
          </a:p>
        </p:txBody>
      </p:sp>
      <p:pic>
        <p:nvPicPr>
          <p:cNvPr id="4" name="Google Shape;128;p25">
            <a:extLst>
              <a:ext uri="{FF2B5EF4-FFF2-40B4-BE49-F238E27FC236}">
                <a16:creationId xmlns:a16="http://schemas.microsoft.com/office/drawing/2014/main" xmlns="" id="{834A0E80-78D8-4C5A-8406-EDA3A21512A9}"/>
              </a:ext>
            </a:extLst>
          </p:cNvPr>
          <p:cNvPicPr preferRelativeResize="0"/>
          <p:nvPr/>
        </p:nvPicPr>
        <p:blipFill>
          <a:blip r:embed="rId2">
            <a:alphaModFix/>
          </a:blip>
          <a:stretch>
            <a:fillRect/>
          </a:stretch>
        </p:blipFill>
        <p:spPr>
          <a:xfrm>
            <a:off x="1173662" y="3048121"/>
            <a:ext cx="5943600" cy="2066925"/>
          </a:xfrm>
          <a:prstGeom prst="rect">
            <a:avLst/>
          </a:prstGeom>
          <a:noFill/>
          <a:ln>
            <a:noFill/>
          </a:ln>
        </p:spPr>
      </p:pic>
    </p:spTree>
    <p:extLst>
      <p:ext uri="{BB962C8B-B14F-4D97-AF65-F5344CB8AC3E}">
        <p14:creationId xmlns:p14="http://schemas.microsoft.com/office/powerpoint/2010/main" val="120406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89BA05-2F59-49D7-BC5E-3666CB2983F2}"/>
              </a:ext>
            </a:extLst>
          </p:cNvPr>
          <p:cNvSpPr>
            <a:spLocks noGrp="1"/>
          </p:cNvSpPr>
          <p:nvPr>
            <p:ph type="body" idx="1"/>
          </p:nvPr>
        </p:nvSpPr>
        <p:spPr/>
        <p:txBody>
          <a:bodyPr/>
          <a:lstStyle/>
          <a:p>
            <a:r>
              <a:rPr lang="en-US" dirty="0"/>
              <a:t>That means the focus is usually on the subject and what the subject does.</a:t>
            </a:r>
          </a:p>
          <a:p>
            <a:endParaRPr lang="en-IN" dirty="0"/>
          </a:p>
        </p:txBody>
      </p:sp>
      <p:sp>
        <p:nvSpPr>
          <p:cNvPr id="3" name="Title 2">
            <a:extLst>
              <a:ext uri="{FF2B5EF4-FFF2-40B4-BE49-F238E27FC236}">
                <a16:creationId xmlns:a16="http://schemas.microsoft.com/office/drawing/2014/main" xmlns="" id="{15B84DFB-4E5F-4B63-8576-45733466BA88}"/>
              </a:ext>
            </a:extLst>
          </p:cNvPr>
          <p:cNvSpPr>
            <a:spLocks noGrp="1"/>
          </p:cNvSpPr>
          <p:nvPr>
            <p:ph type="title"/>
          </p:nvPr>
        </p:nvSpPr>
        <p:spPr/>
        <p:txBody>
          <a:bodyPr/>
          <a:lstStyle/>
          <a:p>
            <a:r>
              <a:rPr lang="en" dirty="0"/>
              <a:t>Subject Emphasis</a:t>
            </a:r>
            <a:endParaRPr lang="en-IN" dirty="0"/>
          </a:p>
        </p:txBody>
      </p:sp>
    </p:spTree>
    <p:extLst>
      <p:ext uri="{BB962C8B-B14F-4D97-AF65-F5344CB8AC3E}">
        <p14:creationId xmlns:p14="http://schemas.microsoft.com/office/powerpoint/2010/main" val="19156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0B4F27-5F50-44D4-B383-C7E60D200904}"/>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asserts the existence or non-existence of something</a:t>
            </a:r>
          </a:p>
          <a:p>
            <a:pPr marL="457200" lvl="0" indent="-381000" algn="l" rtl="0">
              <a:spcBef>
                <a:spcPts val="0"/>
              </a:spcBef>
              <a:spcAft>
                <a:spcPts val="0"/>
              </a:spcAft>
              <a:buSzPts val="2400"/>
              <a:buChar char="●"/>
            </a:pPr>
            <a:r>
              <a:rPr lang="en-US" dirty="0"/>
              <a:t>English relies on constructions introduced by There</a:t>
            </a:r>
          </a:p>
          <a:p>
            <a:pPr marL="457200" lvl="0" indent="-381000" algn="l" rtl="0">
              <a:spcBef>
                <a:spcPts val="0"/>
              </a:spcBef>
              <a:spcAft>
                <a:spcPts val="0"/>
              </a:spcAft>
              <a:buSzPts val="2400"/>
              <a:buChar char="●"/>
            </a:pPr>
            <a:r>
              <a:rPr lang="en-US" dirty="0"/>
              <a:t>The verb most often used in existential sentences is a form of be. Other verbs (e.g., exist, occur) may follow the existential there.</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There is always some madness in love</a:t>
            </a:r>
          </a:p>
          <a:p>
            <a:pPr marL="914400" lvl="1" indent="-355600" algn="l" rtl="0">
              <a:spcBef>
                <a:spcPts val="0"/>
              </a:spcBef>
              <a:spcAft>
                <a:spcPts val="0"/>
              </a:spcAft>
              <a:buSzPts val="2000"/>
              <a:buChar char="○"/>
            </a:pPr>
            <a:r>
              <a:rPr lang="en-US" dirty="0"/>
              <a:t> There are many exit visas sold in this café</a:t>
            </a:r>
          </a:p>
          <a:p>
            <a:endParaRPr lang="en-IN" dirty="0"/>
          </a:p>
        </p:txBody>
      </p:sp>
      <p:sp>
        <p:nvSpPr>
          <p:cNvPr id="3" name="Title 2">
            <a:extLst>
              <a:ext uri="{FF2B5EF4-FFF2-40B4-BE49-F238E27FC236}">
                <a16:creationId xmlns:a16="http://schemas.microsoft.com/office/drawing/2014/main" xmlns="" id="{8E0ED2CD-D419-4E3C-A86F-E8451C69B982}"/>
              </a:ext>
            </a:extLst>
          </p:cNvPr>
          <p:cNvSpPr>
            <a:spLocks noGrp="1"/>
          </p:cNvSpPr>
          <p:nvPr>
            <p:ph type="title"/>
          </p:nvPr>
        </p:nvSpPr>
        <p:spPr/>
        <p:txBody>
          <a:bodyPr/>
          <a:lstStyle/>
          <a:p>
            <a:r>
              <a:rPr lang="en" dirty="0"/>
              <a:t>Existential Emphasis</a:t>
            </a:r>
            <a:endParaRPr lang="en-IN" dirty="0"/>
          </a:p>
        </p:txBody>
      </p:sp>
    </p:spTree>
    <p:extLst>
      <p:ext uri="{BB962C8B-B14F-4D97-AF65-F5344CB8AC3E}">
        <p14:creationId xmlns:p14="http://schemas.microsoft.com/office/powerpoint/2010/main" val="303956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E41E42E-6BBE-4F40-9F91-5EC2F5BB8CD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shows the relationship of a direct object to a verb.</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We cooked our dinner.</a:t>
            </a:r>
          </a:p>
          <a:p>
            <a:pPr marL="914400" lvl="1" indent="-355600" algn="l" rtl="0">
              <a:spcBef>
                <a:spcPts val="0"/>
              </a:spcBef>
              <a:spcAft>
                <a:spcPts val="0"/>
              </a:spcAft>
              <a:buSzPts val="2000"/>
              <a:buChar char="○"/>
            </a:pPr>
            <a:r>
              <a:rPr lang="en-US" dirty="0"/>
              <a:t>Verb: cooked</a:t>
            </a:r>
          </a:p>
          <a:p>
            <a:pPr marL="914400" lvl="1" indent="-355600" algn="l" rtl="0">
              <a:spcBef>
                <a:spcPts val="0"/>
              </a:spcBef>
              <a:spcAft>
                <a:spcPts val="0"/>
              </a:spcAft>
              <a:buSzPts val="2000"/>
              <a:buChar char="○"/>
            </a:pPr>
            <a:r>
              <a:rPr lang="en-US" dirty="0"/>
              <a:t>Direct object: dinner</a:t>
            </a:r>
          </a:p>
          <a:p>
            <a:endParaRPr lang="en-IN" dirty="0"/>
          </a:p>
        </p:txBody>
      </p:sp>
      <p:sp>
        <p:nvSpPr>
          <p:cNvPr id="3" name="Title 2">
            <a:extLst>
              <a:ext uri="{FF2B5EF4-FFF2-40B4-BE49-F238E27FC236}">
                <a16:creationId xmlns:a16="http://schemas.microsoft.com/office/drawing/2014/main" xmlns="" id="{8F7FC781-4D09-4AD4-8019-2422B6B47AB4}"/>
              </a:ext>
            </a:extLst>
          </p:cNvPr>
          <p:cNvSpPr>
            <a:spLocks noGrp="1"/>
          </p:cNvSpPr>
          <p:nvPr>
            <p:ph type="title"/>
          </p:nvPr>
        </p:nvSpPr>
        <p:spPr/>
        <p:txBody>
          <a:bodyPr>
            <a:normAutofit/>
          </a:bodyPr>
          <a:lstStyle/>
          <a:p>
            <a:r>
              <a:rPr lang="en" sz="4000" dirty="0"/>
              <a:t>Accusative (Direct Object) Emphasis</a:t>
            </a:r>
            <a:endParaRPr lang="en-IN" sz="4000" dirty="0"/>
          </a:p>
        </p:txBody>
      </p:sp>
    </p:spTree>
    <p:extLst>
      <p:ext uri="{BB962C8B-B14F-4D97-AF65-F5344CB8AC3E}">
        <p14:creationId xmlns:p14="http://schemas.microsoft.com/office/powerpoint/2010/main" val="804517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FBFB9F6-EEE2-4144-9F59-3A8236A3FDD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emphasis is on the Indirect Object</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made my friend (IO) who came from US some coffee (DO)</a:t>
            </a:r>
          </a:p>
          <a:p>
            <a:endParaRPr lang="en-IN" dirty="0"/>
          </a:p>
        </p:txBody>
      </p:sp>
      <p:sp>
        <p:nvSpPr>
          <p:cNvPr id="3" name="Title 2">
            <a:extLst>
              <a:ext uri="{FF2B5EF4-FFF2-40B4-BE49-F238E27FC236}">
                <a16:creationId xmlns:a16="http://schemas.microsoft.com/office/drawing/2014/main" xmlns="" id="{8915F916-99C7-4D22-B068-232D624CD9F7}"/>
              </a:ext>
            </a:extLst>
          </p:cNvPr>
          <p:cNvSpPr>
            <a:spLocks noGrp="1"/>
          </p:cNvSpPr>
          <p:nvPr>
            <p:ph type="title"/>
          </p:nvPr>
        </p:nvSpPr>
        <p:spPr/>
        <p:txBody>
          <a:bodyPr/>
          <a:lstStyle/>
          <a:p>
            <a:r>
              <a:rPr lang="en" dirty="0"/>
              <a:t>Indirect Object Emphasis</a:t>
            </a:r>
            <a:endParaRPr lang="en-IN" dirty="0"/>
          </a:p>
        </p:txBody>
      </p:sp>
    </p:spTree>
    <p:extLst>
      <p:ext uri="{BB962C8B-B14F-4D97-AF65-F5344CB8AC3E}">
        <p14:creationId xmlns:p14="http://schemas.microsoft.com/office/powerpoint/2010/main" val="157655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763C965-D968-4872-B0A7-EA582F0F2FA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prepositional phrase  which behaves like a complement</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Pat will wait </a:t>
            </a:r>
            <a:r>
              <a:rPr lang="en-US" b="1" dirty="0"/>
              <a:t>for Kim</a:t>
            </a:r>
            <a:endParaRPr lang="en-IN" dirty="0"/>
          </a:p>
        </p:txBody>
      </p:sp>
      <p:sp>
        <p:nvSpPr>
          <p:cNvPr id="3" name="Title 2">
            <a:extLst>
              <a:ext uri="{FF2B5EF4-FFF2-40B4-BE49-F238E27FC236}">
                <a16:creationId xmlns:a16="http://schemas.microsoft.com/office/drawing/2014/main" xmlns="" id="{3CA3FB9A-D07C-4627-96B8-F6BEE34C9B30}"/>
              </a:ext>
            </a:extLst>
          </p:cNvPr>
          <p:cNvSpPr>
            <a:spLocks noGrp="1"/>
          </p:cNvSpPr>
          <p:nvPr>
            <p:ph type="title"/>
          </p:nvPr>
        </p:nvSpPr>
        <p:spPr/>
        <p:txBody>
          <a:bodyPr/>
          <a:lstStyle/>
          <a:p>
            <a:r>
              <a:rPr lang="en" dirty="0"/>
              <a:t>Oblique Complement Emphasis</a:t>
            </a:r>
            <a:endParaRPr lang="en-IN" dirty="0"/>
          </a:p>
        </p:txBody>
      </p:sp>
    </p:spTree>
    <p:extLst>
      <p:ext uri="{BB962C8B-B14F-4D97-AF65-F5344CB8AC3E}">
        <p14:creationId xmlns:p14="http://schemas.microsoft.com/office/powerpoint/2010/main" val="72458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C624756-747F-462B-8A27-24D01BBDDD63}"/>
              </a:ext>
            </a:extLst>
          </p:cNvPr>
          <p:cNvSpPr>
            <a:spLocks noGrp="1"/>
          </p:cNvSpPr>
          <p:nvPr>
            <p:ph type="body" idx="1"/>
          </p:nvPr>
        </p:nvSpPr>
        <p:spPr/>
        <p:txBody>
          <a:bodyPr/>
          <a:lstStyle/>
          <a:p>
            <a:r>
              <a:rPr lang="en-US" dirty="0"/>
              <a:t>Here we look into different methodologies used for pronoun resolution</a:t>
            </a:r>
          </a:p>
          <a:p>
            <a:endParaRPr lang="en-IN" dirty="0"/>
          </a:p>
        </p:txBody>
      </p:sp>
      <p:sp>
        <p:nvSpPr>
          <p:cNvPr id="3" name="Title 2">
            <a:extLst>
              <a:ext uri="{FF2B5EF4-FFF2-40B4-BE49-F238E27FC236}">
                <a16:creationId xmlns:a16="http://schemas.microsoft.com/office/drawing/2014/main" xmlns="" id="{36A86183-FCCB-4709-881D-05BB5729F5D6}"/>
              </a:ext>
            </a:extLst>
          </p:cNvPr>
          <p:cNvSpPr>
            <a:spLocks noGrp="1"/>
          </p:cNvSpPr>
          <p:nvPr>
            <p:ph type="title"/>
          </p:nvPr>
        </p:nvSpPr>
        <p:spPr/>
        <p:txBody>
          <a:bodyPr>
            <a:normAutofit/>
          </a:bodyPr>
          <a:lstStyle/>
          <a:p>
            <a:r>
              <a:rPr lang="en" sz="3600" dirty="0"/>
              <a:t>Preferences in Pronoun Interpretation</a:t>
            </a:r>
            <a:endParaRPr lang="en-IN" sz="3600" dirty="0"/>
          </a:p>
        </p:txBody>
      </p:sp>
    </p:spTree>
    <p:extLst>
      <p:ext uri="{BB962C8B-B14F-4D97-AF65-F5344CB8AC3E}">
        <p14:creationId xmlns:p14="http://schemas.microsoft.com/office/powerpoint/2010/main" val="130119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5BA68CA-187C-485C-B706-26619F598BC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a term used for an intensifier used to give added force or a greater degree of certainty to another word in a sentence or a sentence as whole</a:t>
            </a:r>
          </a:p>
          <a:p>
            <a:pPr marL="457200" lvl="0" indent="-381000" algn="l" rtl="0">
              <a:spcBef>
                <a:spcPts val="0"/>
              </a:spcBef>
              <a:spcAft>
                <a:spcPts val="0"/>
              </a:spcAft>
              <a:buSzPts val="2400"/>
              <a:buChar char="●"/>
            </a:pPr>
            <a:r>
              <a:rPr lang="en-US" dirty="0"/>
              <a:t>Adverbs of emphasis are called emphasizers </a:t>
            </a:r>
          </a:p>
          <a:p>
            <a:pPr marL="457200" lvl="0" indent="-381000" algn="l" rtl="0">
              <a:spcBef>
                <a:spcPts val="0"/>
              </a:spcBef>
              <a:spcAft>
                <a:spcPts val="0"/>
              </a:spcAft>
              <a:buSzPts val="2400"/>
              <a:buChar char="●"/>
            </a:pPr>
            <a:r>
              <a:rPr lang="en-US" dirty="0"/>
              <a:t>E.g. absolutely, </a:t>
            </a:r>
            <a:r>
              <a:rPr lang="en-US" dirty="0" err="1"/>
              <a:t>certainly,clearly,definitely</a:t>
            </a:r>
            <a:endParaRPr lang="en-US" dirty="0"/>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He is tapping my phone and I definitely heard it</a:t>
            </a:r>
            <a:endParaRPr lang="en-IN" dirty="0"/>
          </a:p>
        </p:txBody>
      </p:sp>
      <p:sp>
        <p:nvSpPr>
          <p:cNvPr id="3" name="Title 2">
            <a:extLst>
              <a:ext uri="{FF2B5EF4-FFF2-40B4-BE49-F238E27FC236}">
                <a16:creationId xmlns:a16="http://schemas.microsoft.com/office/drawing/2014/main" xmlns="" id="{56CD63A6-3237-416C-B170-0F264FC10556}"/>
              </a:ext>
            </a:extLst>
          </p:cNvPr>
          <p:cNvSpPr>
            <a:spLocks noGrp="1"/>
          </p:cNvSpPr>
          <p:nvPr>
            <p:ph type="title"/>
          </p:nvPr>
        </p:nvSpPr>
        <p:spPr/>
        <p:txBody>
          <a:bodyPr/>
          <a:lstStyle/>
          <a:p>
            <a:r>
              <a:rPr lang="en" dirty="0"/>
              <a:t>Adverbial Emphasis</a:t>
            </a:r>
            <a:endParaRPr lang="en-IN" dirty="0"/>
          </a:p>
        </p:txBody>
      </p:sp>
    </p:spTree>
    <p:extLst>
      <p:ext uri="{BB962C8B-B14F-4D97-AF65-F5344CB8AC3E}">
        <p14:creationId xmlns:p14="http://schemas.microsoft.com/office/powerpoint/2010/main" val="282674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85A839C-D724-4F6E-A912-A107E24AAFD2}"/>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the head of the noun that determines what sort of thing or person the whole noun phrase refers to</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All the cakes on the table</a:t>
            </a:r>
            <a:r>
              <a:rPr lang="en-US" dirty="0"/>
              <a:t> tastes nice</a:t>
            </a:r>
          </a:p>
          <a:p>
            <a:pPr marL="914400" lvl="1" indent="-355600" algn="l" rtl="0">
              <a:spcBef>
                <a:spcPts val="0"/>
              </a:spcBef>
              <a:spcAft>
                <a:spcPts val="0"/>
              </a:spcAft>
              <a:buSzPts val="2000"/>
              <a:buChar char="○"/>
            </a:pPr>
            <a:r>
              <a:rPr lang="en-US" b="1" dirty="0"/>
              <a:t>Cakes</a:t>
            </a:r>
            <a:r>
              <a:rPr lang="en-US" dirty="0"/>
              <a:t> taste nice</a:t>
            </a:r>
          </a:p>
          <a:p>
            <a:endParaRPr lang="en-IN" dirty="0"/>
          </a:p>
        </p:txBody>
      </p:sp>
      <p:sp>
        <p:nvSpPr>
          <p:cNvPr id="3" name="Title 2">
            <a:extLst>
              <a:ext uri="{FF2B5EF4-FFF2-40B4-BE49-F238E27FC236}">
                <a16:creationId xmlns:a16="http://schemas.microsoft.com/office/drawing/2014/main" xmlns="" id="{678A369F-8DA8-4F6F-86B7-A524C5FBEE4A}"/>
              </a:ext>
            </a:extLst>
          </p:cNvPr>
          <p:cNvSpPr>
            <a:spLocks noGrp="1"/>
          </p:cNvSpPr>
          <p:nvPr>
            <p:ph type="title"/>
          </p:nvPr>
        </p:nvSpPr>
        <p:spPr/>
        <p:txBody>
          <a:bodyPr/>
          <a:lstStyle/>
          <a:p>
            <a:r>
              <a:rPr lang="en" dirty="0"/>
              <a:t>Head Noun Emphasis</a:t>
            </a:r>
            <a:endParaRPr lang="en-IN" dirty="0"/>
          </a:p>
        </p:txBody>
      </p:sp>
    </p:spTree>
    <p:extLst>
      <p:ext uri="{BB962C8B-B14F-4D97-AF65-F5344CB8AC3E}">
        <p14:creationId xmlns:p14="http://schemas.microsoft.com/office/powerpoint/2010/main" val="1859062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445C54-4751-4782-A31A-A9A33C0B0D9D}"/>
              </a:ext>
            </a:extLst>
          </p:cNvPr>
          <p:cNvSpPr>
            <a:spLocks noGrp="1"/>
          </p:cNvSpPr>
          <p:nvPr>
            <p:ph type="body" idx="1"/>
          </p:nvPr>
        </p:nvSpPr>
        <p:spPr/>
        <p:txBody>
          <a:bodyPr/>
          <a:lstStyle/>
          <a:p>
            <a:r>
              <a:rPr lang="en-US" dirty="0"/>
              <a:t>The weights that each factor assigns to an entity in the discourse model are cut in half each time a new sentence is processed. </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An Acura Integra </a:t>
            </a:r>
            <a:r>
              <a:rPr lang="en-US" dirty="0"/>
              <a:t>is parked in the lot. (subject)</a:t>
            </a:r>
          </a:p>
          <a:p>
            <a:pPr marL="914400" lvl="1" indent="-355600" algn="l" rtl="0">
              <a:spcBef>
                <a:spcPts val="0"/>
              </a:spcBef>
              <a:spcAft>
                <a:spcPts val="0"/>
              </a:spcAft>
              <a:buSzPts val="2000"/>
              <a:buChar char="○"/>
            </a:pPr>
            <a:r>
              <a:rPr lang="en-US" b="1" dirty="0"/>
              <a:t>There is an Acura Integra </a:t>
            </a:r>
            <a:r>
              <a:rPr lang="en-US" dirty="0"/>
              <a:t>parked in the lot. (existential predicate</a:t>
            </a:r>
          </a:p>
          <a:p>
            <a:pPr marL="914400" lvl="1" indent="-355600" algn="l" rtl="0">
              <a:spcBef>
                <a:spcPts val="0"/>
              </a:spcBef>
              <a:spcAft>
                <a:spcPts val="0"/>
              </a:spcAft>
              <a:buSzPts val="2000"/>
              <a:buChar char="○"/>
            </a:pPr>
            <a:r>
              <a:rPr lang="en-US" dirty="0"/>
              <a:t>nominal)</a:t>
            </a:r>
          </a:p>
          <a:p>
            <a:pPr marL="914400" lvl="1" indent="-355600" algn="l" rtl="0">
              <a:spcBef>
                <a:spcPts val="0"/>
              </a:spcBef>
              <a:spcAft>
                <a:spcPts val="0"/>
              </a:spcAft>
              <a:buSzPts val="2000"/>
              <a:buChar char="○"/>
            </a:pPr>
            <a:r>
              <a:rPr lang="en-US" dirty="0"/>
              <a:t>John parked </a:t>
            </a:r>
            <a:r>
              <a:rPr lang="en-US" b="1" dirty="0"/>
              <a:t>an Acura Integra </a:t>
            </a:r>
            <a:r>
              <a:rPr lang="en-US" dirty="0"/>
              <a:t>in the lot. (object)</a:t>
            </a:r>
          </a:p>
          <a:p>
            <a:pPr marL="914400" lvl="1" indent="-355600" algn="l" rtl="0">
              <a:spcBef>
                <a:spcPts val="0"/>
              </a:spcBef>
              <a:spcAft>
                <a:spcPts val="0"/>
              </a:spcAft>
              <a:buSzPts val="2000"/>
              <a:buChar char="○"/>
            </a:pPr>
            <a:r>
              <a:rPr lang="en-US" dirty="0"/>
              <a:t>John gave </a:t>
            </a:r>
            <a:r>
              <a:rPr lang="en-US" b="1" dirty="0"/>
              <a:t>his Acura Integra </a:t>
            </a:r>
            <a:r>
              <a:rPr lang="en-US" dirty="0"/>
              <a:t>a bath. (indirect object)</a:t>
            </a:r>
          </a:p>
          <a:p>
            <a:endParaRPr lang="en-IN" dirty="0"/>
          </a:p>
        </p:txBody>
      </p:sp>
      <p:sp>
        <p:nvSpPr>
          <p:cNvPr id="3" name="Title 2">
            <a:extLst>
              <a:ext uri="{FF2B5EF4-FFF2-40B4-BE49-F238E27FC236}">
                <a16:creationId xmlns:a16="http://schemas.microsoft.com/office/drawing/2014/main" xmlns="" id="{71DEF96E-23ED-489C-B085-42DC3D947E04}"/>
              </a:ext>
            </a:extLst>
          </p:cNvPr>
          <p:cNvSpPr>
            <a:spLocks noGrp="1"/>
          </p:cNvSpPr>
          <p:nvPr>
            <p:ph type="title"/>
          </p:nvPr>
        </p:nvSpPr>
        <p:spPr/>
        <p:txBody>
          <a:bodyPr/>
          <a:lstStyle/>
          <a:p>
            <a:pPr algn="ctr"/>
            <a:r>
              <a:rPr lang="en" dirty="0"/>
              <a:t>Lappin and Leass Algorithm</a:t>
            </a:r>
            <a:endParaRPr lang="en-IN" dirty="0"/>
          </a:p>
        </p:txBody>
      </p:sp>
    </p:spTree>
    <p:extLst>
      <p:ext uri="{BB962C8B-B14F-4D97-AF65-F5344CB8AC3E}">
        <p14:creationId xmlns:p14="http://schemas.microsoft.com/office/powerpoint/2010/main" val="443982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445C54-4751-4782-A31A-A9A33C0B0D9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weight for any referent is always positive.</a:t>
            </a:r>
          </a:p>
          <a:p>
            <a:pPr marL="457200" lvl="0" indent="-381000" algn="l" rtl="0">
              <a:spcBef>
                <a:spcPts val="0"/>
              </a:spcBef>
              <a:spcAft>
                <a:spcPts val="0"/>
              </a:spcAft>
              <a:buSzPts val="2400"/>
              <a:buChar char="●"/>
            </a:pPr>
            <a:r>
              <a:rPr lang="en-US" dirty="0"/>
              <a:t>The head noun emphasis factor penalizes referents which are embedded in larger noun phrases.</a:t>
            </a:r>
          </a:p>
          <a:p>
            <a:pPr marL="457200" lvl="0" indent="-381000" algn="l" rtl="0">
              <a:spcBef>
                <a:spcPts val="0"/>
              </a:spcBef>
              <a:spcAft>
                <a:spcPts val="0"/>
              </a:spcAft>
              <a:buSzPts val="2400"/>
              <a:buChar char="●"/>
            </a:pPr>
            <a:r>
              <a:rPr lang="en-US" dirty="0"/>
              <a:t>Once we have updated the discourse model with new potential referents and recalculated the salience values associated with them, we are ready to consider the process of resolving any pronouns that exist within a new sentence. </a:t>
            </a:r>
          </a:p>
          <a:p>
            <a:endParaRPr lang="en-IN" dirty="0"/>
          </a:p>
        </p:txBody>
      </p:sp>
      <p:sp>
        <p:nvSpPr>
          <p:cNvPr id="3" name="Title 2">
            <a:extLst>
              <a:ext uri="{FF2B5EF4-FFF2-40B4-BE49-F238E27FC236}">
                <a16:creationId xmlns:a16="http://schemas.microsoft.com/office/drawing/2014/main" xmlns="" id="{71DEF96E-23ED-489C-B085-42DC3D947E04}"/>
              </a:ext>
            </a:extLst>
          </p:cNvPr>
          <p:cNvSpPr>
            <a:spLocks noGrp="1"/>
          </p:cNvSpPr>
          <p:nvPr>
            <p:ph type="title"/>
          </p:nvPr>
        </p:nvSpPr>
        <p:spPr/>
        <p:txBody>
          <a:bodyPr/>
          <a:lstStyle/>
          <a:p>
            <a:pPr algn="ctr"/>
            <a:r>
              <a:rPr lang="en" dirty="0"/>
              <a:t>Lappin and Leass Algorithm</a:t>
            </a:r>
            <a:endParaRPr lang="en-IN" dirty="0"/>
          </a:p>
        </p:txBody>
      </p:sp>
    </p:spTree>
    <p:extLst>
      <p:ext uri="{BB962C8B-B14F-4D97-AF65-F5344CB8AC3E}">
        <p14:creationId xmlns:p14="http://schemas.microsoft.com/office/powerpoint/2010/main" val="59486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442F775-D929-494E-B11B-5761F427D99D}"/>
              </a:ext>
            </a:extLst>
          </p:cNvPr>
          <p:cNvSpPr>
            <a:spLocks noGrp="1"/>
          </p:cNvSpPr>
          <p:nvPr>
            <p:ph type="body" idx="1"/>
          </p:nvPr>
        </p:nvSpPr>
        <p:spPr>
          <a:xfrm>
            <a:off x="628650" y="1825625"/>
            <a:ext cx="7886700" cy="1810710"/>
          </a:xfrm>
        </p:spPr>
        <p:txBody>
          <a:bodyPr/>
          <a:lstStyle/>
          <a:p>
            <a:r>
              <a:rPr lang="en-US" dirty="0"/>
              <a:t>Two more salience weights, one for grammatical role parallelism between the pronoun and the potential referent, and one to </a:t>
            </a:r>
            <a:r>
              <a:rPr lang="en-US" dirty="0" err="1"/>
              <a:t>disprefer</a:t>
            </a:r>
            <a:r>
              <a:rPr lang="en-US" dirty="0"/>
              <a:t> cataphoric reference are considered here</a:t>
            </a:r>
          </a:p>
          <a:p>
            <a:endParaRPr lang="en-IN" dirty="0"/>
          </a:p>
        </p:txBody>
      </p:sp>
      <p:sp>
        <p:nvSpPr>
          <p:cNvPr id="3" name="Title 2">
            <a:extLst>
              <a:ext uri="{FF2B5EF4-FFF2-40B4-BE49-F238E27FC236}">
                <a16:creationId xmlns:a16="http://schemas.microsoft.com/office/drawing/2014/main" xmlns="" id="{400F9F52-4185-4053-95B1-32F29E06DC89}"/>
              </a:ext>
            </a:extLst>
          </p:cNvPr>
          <p:cNvSpPr>
            <a:spLocks noGrp="1"/>
          </p:cNvSpPr>
          <p:nvPr>
            <p:ph type="title"/>
          </p:nvPr>
        </p:nvSpPr>
        <p:spPr/>
        <p:txBody>
          <a:bodyPr/>
          <a:lstStyle/>
          <a:p>
            <a:pPr algn="ctr"/>
            <a:r>
              <a:rPr lang="en" dirty="0"/>
              <a:t>Lappin and Leass Algorithm</a:t>
            </a:r>
            <a:endParaRPr lang="en-IN" dirty="0"/>
          </a:p>
        </p:txBody>
      </p:sp>
      <p:pic>
        <p:nvPicPr>
          <p:cNvPr id="4" name="Google Shape;195;p36">
            <a:extLst>
              <a:ext uri="{FF2B5EF4-FFF2-40B4-BE49-F238E27FC236}">
                <a16:creationId xmlns:a16="http://schemas.microsoft.com/office/drawing/2014/main" xmlns="" id="{09AE6F00-6B42-49D9-9BC2-D7DA6493D94B}"/>
              </a:ext>
            </a:extLst>
          </p:cNvPr>
          <p:cNvPicPr preferRelativeResize="0"/>
          <p:nvPr/>
        </p:nvPicPr>
        <p:blipFill>
          <a:blip r:embed="rId2">
            <a:alphaModFix/>
          </a:blip>
          <a:stretch>
            <a:fillRect/>
          </a:stretch>
        </p:blipFill>
        <p:spPr>
          <a:xfrm>
            <a:off x="710298" y="3771135"/>
            <a:ext cx="7943275" cy="1462825"/>
          </a:xfrm>
          <a:prstGeom prst="rect">
            <a:avLst/>
          </a:prstGeom>
          <a:noFill/>
          <a:ln>
            <a:noFill/>
          </a:ln>
        </p:spPr>
      </p:pic>
    </p:spTree>
    <p:extLst>
      <p:ext uri="{BB962C8B-B14F-4D97-AF65-F5344CB8AC3E}">
        <p14:creationId xmlns:p14="http://schemas.microsoft.com/office/powerpoint/2010/main" val="572779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E303C43-3B36-4636-B82D-19EC5F25DA66}"/>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t>1. Collect the potential referents (up to four sentences back). </a:t>
            </a:r>
          </a:p>
          <a:p>
            <a:pPr marL="0" lvl="0" indent="0" algn="l" rtl="0">
              <a:spcBef>
                <a:spcPts val="1600"/>
              </a:spcBef>
              <a:spcAft>
                <a:spcPts val="0"/>
              </a:spcAft>
              <a:buClr>
                <a:schemeClr val="dk1"/>
              </a:buClr>
              <a:buSzPts val="1100"/>
              <a:buFont typeface="Arial"/>
              <a:buNone/>
            </a:pPr>
            <a:r>
              <a:rPr lang="en-US" dirty="0"/>
              <a:t>2. Remove potential referents that do not agree in number or gender with the pronoun.</a:t>
            </a:r>
          </a:p>
          <a:p>
            <a:pPr marL="0" lvl="0" indent="0" algn="l" rtl="0">
              <a:spcBef>
                <a:spcPts val="1600"/>
              </a:spcBef>
              <a:spcAft>
                <a:spcPts val="0"/>
              </a:spcAft>
              <a:buClr>
                <a:schemeClr val="dk1"/>
              </a:buClr>
              <a:buSzPts val="1100"/>
              <a:buFont typeface="Arial"/>
              <a:buNone/>
            </a:pPr>
            <a:r>
              <a:rPr lang="en-US" dirty="0"/>
              <a:t>3. Remove potential referents that do not pass </a:t>
            </a:r>
            <a:r>
              <a:rPr lang="en-US" dirty="0" err="1"/>
              <a:t>intrasentential</a:t>
            </a:r>
            <a:r>
              <a:rPr lang="en-US" dirty="0"/>
              <a:t> syntactic coreference constraints.</a:t>
            </a:r>
          </a:p>
          <a:p>
            <a:pPr marL="50800" indent="0">
              <a:buNone/>
            </a:pPr>
            <a:endParaRPr lang="en-IN" dirty="0"/>
          </a:p>
        </p:txBody>
      </p:sp>
      <p:sp>
        <p:nvSpPr>
          <p:cNvPr id="3" name="Title 2">
            <a:extLst>
              <a:ext uri="{FF2B5EF4-FFF2-40B4-BE49-F238E27FC236}">
                <a16:creationId xmlns:a16="http://schemas.microsoft.com/office/drawing/2014/main" xmlns="" id="{0F143974-CC8A-48C5-92D3-5D43FDEE9121}"/>
              </a:ext>
            </a:extLst>
          </p:cNvPr>
          <p:cNvSpPr>
            <a:spLocks noGrp="1"/>
          </p:cNvSpPr>
          <p:nvPr>
            <p:ph type="title"/>
          </p:nvPr>
        </p:nvSpPr>
        <p:spPr/>
        <p:txBody>
          <a:bodyPr/>
          <a:lstStyle/>
          <a:p>
            <a:r>
              <a:rPr lang="en" dirty="0"/>
              <a:t>Pronoun Resolution Algorithm</a:t>
            </a:r>
            <a:endParaRPr lang="en-IN" dirty="0"/>
          </a:p>
        </p:txBody>
      </p:sp>
    </p:spTree>
    <p:extLst>
      <p:ext uri="{BB962C8B-B14F-4D97-AF65-F5344CB8AC3E}">
        <p14:creationId xmlns:p14="http://schemas.microsoft.com/office/powerpoint/2010/main" val="107217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4C91FD-4841-44BB-A914-6BBDD1FFF7BA}"/>
              </a:ext>
            </a:extLst>
          </p:cNvPr>
          <p:cNvSpPr>
            <a:spLocks noGrp="1"/>
          </p:cNvSpPr>
          <p:nvPr>
            <p:ph type="body" idx="1"/>
          </p:nvPr>
        </p:nvSpPr>
        <p:spPr/>
        <p:txBody>
          <a:bodyPr/>
          <a:lstStyle/>
          <a:p>
            <a:pPr marL="0" lvl="0" indent="0" algn="l" rtl="0">
              <a:spcBef>
                <a:spcPts val="0"/>
              </a:spcBef>
              <a:spcAft>
                <a:spcPts val="0"/>
              </a:spcAft>
              <a:buNone/>
            </a:pPr>
            <a:r>
              <a:rPr lang="en-US" dirty="0"/>
              <a:t>4. Compute the total salience value of the referent by adding any applicable values to the existing salience value previously computed during the discourse model update step.</a:t>
            </a:r>
          </a:p>
          <a:p>
            <a:pPr marL="0" lvl="0" indent="0" algn="l" rtl="0">
              <a:spcBef>
                <a:spcPts val="1600"/>
              </a:spcBef>
              <a:spcAft>
                <a:spcPts val="0"/>
              </a:spcAft>
              <a:buNone/>
            </a:pPr>
            <a:r>
              <a:rPr lang="en-US" dirty="0"/>
              <a:t>5. Select the referent with the highest salience value. In the case of ties, select the closest referent in terms of string position (computed without bias to direction).</a:t>
            </a:r>
          </a:p>
          <a:p>
            <a:pPr marL="50800" indent="0">
              <a:buNone/>
            </a:pPr>
            <a:endParaRPr lang="en-IN" dirty="0"/>
          </a:p>
        </p:txBody>
      </p:sp>
      <p:sp>
        <p:nvSpPr>
          <p:cNvPr id="3" name="Title 2">
            <a:extLst>
              <a:ext uri="{FF2B5EF4-FFF2-40B4-BE49-F238E27FC236}">
                <a16:creationId xmlns:a16="http://schemas.microsoft.com/office/drawing/2014/main" xmlns="" id="{27AD5888-CFB0-43B8-B10B-B117C0ED3AB0}"/>
              </a:ext>
            </a:extLst>
          </p:cNvPr>
          <p:cNvSpPr>
            <a:spLocks noGrp="1"/>
          </p:cNvSpPr>
          <p:nvPr>
            <p:ph type="title"/>
          </p:nvPr>
        </p:nvSpPr>
        <p:spPr/>
        <p:txBody>
          <a:bodyPr/>
          <a:lstStyle/>
          <a:p>
            <a:r>
              <a:rPr lang="en" dirty="0"/>
              <a:t>Pronoun Resolution Algorithm</a:t>
            </a:r>
            <a:endParaRPr lang="en-IN" dirty="0"/>
          </a:p>
        </p:txBody>
      </p:sp>
    </p:spTree>
    <p:extLst>
      <p:ext uri="{BB962C8B-B14F-4D97-AF65-F5344CB8AC3E}">
        <p14:creationId xmlns:p14="http://schemas.microsoft.com/office/powerpoint/2010/main" val="308520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B3F3790-3727-4618-B645-546951421C1E}"/>
              </a:ext>
            </a:extLst>
          </p:cNvPr>
          <p:cNvSpPr>
            <a:spLocks noGrp="1"/>
          </p:cNvSpPr>
          <p:nvPr>
            <p:ph type="body" idx="1"/>
          </p:nvPr>
        </p:nvSpPr>
        <p:spPr/>
        <p:txBody>
          <a:bodyPr/>
          <a:lstStyle/>
          <a:p>
            <a:pPr marL="0" lvl="0" indent="0" algn="l" rtl="0">
              <a:spcBef>
                <a:spcPts val="0"/>
              </a:spcBef>
              <a:spcAft>
                <a:spcPts val="0"/>
              </a:spcAft>
              <a:buNone/>
            </a:pPr>
            <a:r>
              <a:rPr lang="en-US" dirty="0"/>
              <a:t>E.g. John saw a beautiful Acura Integra at the dealership. He showed it to Bob. He bought it.</a:t>
            </a:r>
          </a:p>
          <a:p>
            <a:pPr marL="0" lvl="0" indent="0" algn="l" rtl="0">
              <a:spcBef>
                <a:spcPts val="1600"/>
              </a:spcBef>
              <a:spcAft>
                <a:spcPts val="0"/>
              </a:spcAft>
              <a:buNone/>
            </a:pPr>
            <a:r>
              <a:rPr lang="en-US" dirty="0"/>
              <a:t>First Sentence : John saw a beautiful Acura Integra at the dealership. </a:t>
            </a:r>
          </a:p>
          <a:p>
            <a:pPr marL="0" lvl="0" indent="0" algn="l" rtl="0">
              <a:spcBef>
                <a:spcPts val="1600"/>
              </a:spcBef>
              <a:spcAft>
                <a:spcPts val="0"/>
              </a:spcAft>
              <a:buNone/>
            </a:pPr>
            <a:r>
              <a:rPr lang="en-US" dirty="0"/>
              <a:t>Second Sentence : He showed it to Bob. </a:t>
            </a:r>
          </a:p>
          <a:p>
            <a:pPr marL="0" lvl="0" indent="0" algn="l" rtl="0">
              <a:spcBef>
                <a:spcPts val="1600"/>
              </a:spcBef>
              <a:spcAft>
                <a:spcPts val="0"/>
              </a:spcAft>
              <a:buNone/>
            </a:pPr>
            <a:r>
              <a:rPr lang="en-US" dirty="0"/>
              <a:t>Third Sentence : He bought it.</a:t>
            </a:r>
          </a:p>
          <a:p>
            <a:endParaRPr lang="en-IN" dirty="0"/>
          </a:p>
        </p:txBody>
      </p:sp>
      <p:sp>
        <p:nvSpPr>
          <p:cNvPr id="3" name="Title 2">
            <a:extLst>
              <a:ext uri="{FF2B5EF4-FFF2-40B4-BE49-F238E27FC236}">
                <a16:creationId xmlns:a16="http://schemas.microsoft.com/office/drawing/2014/main" xmlns="" id="{280111EA-291E-412C-8D33-789F189906F1}"/>
              </a:ext>
            </a:extLst>
          </p:cNvPr>
          <p:cNvSpPr>
            <a:spLocks noGrp="1"/>
          </p:cNvSpPr>
          <p:nvPr>
            <p:ph type="title"/>
          </p:nvPr>
        </p:nvSpPr>
        <p:spPr/>
        <p:txBody>
          <a:bodyPr/>
          <a:lstStyle/>
          <a:p>
            <a:r>
              <a:rPr lang="en" dirty="0"/>
              <a:t>Example </a:t>
            </a:r>
            <a:endParaRPr lang="en-IN" dirty="0"/>
          </a:p>
        </p:txBody>
      </p:sp>
    </p:spTree>
    <p:extLst>
      <p:ext uri="{BB962C8B-B14F-4D97-AF65-F5344CB8AC3E}">
        <p14:creationId xmlns:p14="http://schemas.microsoft.com/office/powerpoint/2010/main" val="907527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464E82B-6452-4ABD-99EA-539F4DB711EF}"/>
              </a:ext>
            </a:extLst>
          </p:cNvPr>
          <p:cNvSpPr>
            <a:spLocks noGrp="1"/>
          </p:cNvSpPr>
          <p:nvPr>
            <p:ph type="body" idx="1"/>
          </p:nvPr>
        </p:nvSpPr>
        <p:spPr>
          <a:xfrm>
            <a:off x="628650" y="3965943"/>
            <a:ext cx="7886700" cy="2210881"/>
          </a:xfrm>
        </p:spPr>
        <p:txBody>
          <a:bodyPr/>
          <a:lstStyle/>
          <a:p>
            <a:r>
              <a:rPr lang="en-US" dirty="0"/>
              <a:t>There are no pronouns to be resolved in this sentence, so we move on to the next, degrading the above values by a factor of two as shown in the table. </a:t>
            </a:r>
          </a:p>
          <a:p>
            <a:pPr marL="50800" indent="0">
              <a:buNone/>
            </a:pPr>
            <a:endParaRPr lang="en-IN" dirty="0"/>
          </a:p>
        </p:txBody>
      </p:sp>
      <p:sp>
        <p:nvSpPr>
          <p:cNvPr id="3" name="Title 2">
            <a:extLst>
              <a:ext uri="{FF2B5EF4-FFF2-40B4-BE49-F238E27FC236}">
                <a16:creationId xmlns:a16="http://schemas.microsoft.com/office/drawing/2014/main" xmlns="" id="{714D1E12-3927-4F0D-B843-16C1DCC6570B}"/>
              </a:ext>
            </a:extLst>
          </p:cNvPr>
          <p:cNvSpPr>
            <a:spLocks noGrp="1"/>
          </p:cNvSpPr>
          <p:nvPr>
            <p:ph type="title"/>
          </p:nvPr>
        </p:nvSpPr>
        <p:spPr/>
        <p:txBody>
          <a:bodyPr/>
          <a:lstStyle/>
          <a:p>
            <a:r>
              <a:rPr lang="en" dirty="0"/>
              <a:t>Resolution of First Sentence</a:t>
            </a:r>
            <a:endParaRPr lang="en-IN" dirty="0"/>
          </a:p>
        </p:txBody>
      </p:sp>
      <p:pic>
        <p:nvPicPr>
          <p:cNvPr id="4" name="Google Shape;220;p40">
            <a:extLst>
              <a:ext uri="{FF2B5EF4-FFF2-40B4-BE49-F238E27FC236}">
                <a16:creationId xmlns:a16="http://schemas.microsoft.com/office/drawing/2014/main" xmlns="" id="{96BB068D-30C1-46F6-9AEF-2798E36AF6B8}"/>
              </a:ext>
            </a:extLst>
          </p:cNvPr>
          <p:cNvPicPr preferRelativeResize="0"/>
          <p:nvPr/>
        </p:nvPicPr>
        <p:blipFill>
          <a:blip r:embed="rId2">
            <a:alphaModFix/>
          </a:blip>
          <a:stretch>
            <a:fillRect/>
          </a:stretch>
        </p:blipFill>
        <p:spPr>
          <a:xfrm>
            <a:off x="728757" y="2230569"/>
            <a:ext cx="7686485" cy="1322975"/>
          </a:xfrm>
          <a:prstGeom prst="rect">
            <a:avLst/>
          </a:prstGeom>
          <a:noFill/>
          <a:ln>
            <a:noFill/>
          </a:ln>
        </p:spPr>
      </p:pic>
      <p:sp>
        <p:nvSpPr>
          <p:cNvPr id="6" name="TextBox 5">
            <a:extLst>
              <a:ext uri="{FF2B5EF4-FFF2-40B4-BE49-F238E27FC236}">
                <a16:creationId xmlns:a16="http://schemas.microsoft.com/office/drawing/2014/main" xmlns="" id="{9A2B12A5-F152-46DA-80F8-F12F819BAEC8}"/>
              </a:ext>
            </a:extLst>
          </p:cNvPr>
          <p:cNvSpPr txBox="1"/>
          <p:nvPr/>
        </p:nvSpPr>
        <p:spPr>
          <a:xfrm>
            <a:off x="628650" y="1423651"/>
            <a:ext cx="7464530" cy="369332"/>
          </a:xfrm>
          <a:prstGeom prst="rect">
            <a:avLst/>
          </a:prstGeom>
          <a:noFill/>
        </p:spPr>
        <p:txBody>
          <a:bodyPr wrap="square">
            <a:spAutoFit/>
          </a:bodyPr>
          <a:lstStyle/>
          <a:p>
            <a:pPr marL="0" lvl="0" indent="0" algn="l" rtl="0">
              <a:spcBef>
                <a:spcPts val="1600"/>
              </a:spcBef>
              <a:spcAft>
                <a:spcPts val="0"/>
              </a:spcAft>
              <a:buNone/>
            </a:pPr>
            <a:r>
              <a:rPr lang="en-US" sz="1800" dirty="0"/>
              <a:t>First Sentence : John saw a beautiful Acura Integra at the dealership</a:t>
            </a:r>
            <a:r>
              <a:rPr lang="en-US" dirty="0"/>
              <a:t>. </a:t>
            </a:r>
          </a:p>
        </p:txBody>
      </p:sp>
    </p:spTree>
    <p:extLst>
      <p:ext uri="{BB962C8B-B14F-4D97-AF65-F5344CB8AC3E}">
        <p14:creationId xmlns:p14="http://schemas.microsoft.com/office/powerpoint/2010/main" val="1146968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3ACF1E-2561-4AC4-9A7B-0BFE150BB8C0}"/>
              </a:ext>
            </a:extLst>
          </p:cNvPr>
          <p:cNvSpPr>
            <a:spLocks noGrp="1"/>
          </p:cNvSpPr>
          <p:nvPr>
            <p:ph type="body" idx="1"/>
          </p:nvPr>
        </p:nvSpPr>
        <p:spPr>
          <a:xfrm>
            <a:off x="628650" y="3429001"/>
            <a:ext cx="7886700" cy="2747824"/>
          </a:xfrm>
        </p:spPr>
        <p:txBody>
          <a:bodyPr/>
          <a:lstStyle/>
          <a:p>
            <a:pPr marL="457200" lvl="0" indent="-381000" algn="l" rtl="0">
              <a:spcBef>
                <a:spcPts val="0"/>
              </a:spcBef>
              <a:spcAft>
                <a:spcPts val="0"/>
              </a:spcAft>
              <a:buSzPts val="2400"/>
              <a:buChar char="●"/>
            </a:pPr>
            <a:r>
              <a:rPr lang="en-US" dirty="0"/>
              <a:t>The ﬁrst noun phrase in second sentence is pronoun he. </a:t>
            </a:r>
          </a:p>
          <a:p>
            <a:pPr marL="457200" lvl="0" indent="-381000" algn="l" rtl="0">
              <a:spcBef>
                <a:spcPts val="0"/>
              </a:spcBef>
              <a:spcAft>
                <a:spcPts val="0"/>
              </a:spcAft>
              <a:buSzPts val="2400"/>
              <a:buChar char="●"/>
            </a:pPr>
            <a:r>
              <a:rPr lang="en-US" dirty="0"/>
              <a:t>Because he speciﬁes male gender, Step 2 of the resolution algorithm reduces the set of possible referents to include only John, so we can stop there and take this to be the referent. </a:t>
            </a:r>
          </a:p>
          <a:p>
            <a:endParaRPr lang="en-IN" dirty="0"/>
          </a:p>
        </p:txBody>
      </p:sp>
      <p:sp>
        <p:nvSpPr>
          <p:cNvPr id="3" name="Title 2">
            <a:extLst>
              <a:ext uri="{FF2B5EF4-FFF2-40B4-BE49-F238E27FC236}">
                <a16:creationId xmlns:a16="http://schemas.microsoft.com/office/drawing/2014/main" xmlns="" id="{4B59866D-D268-42A0-B499-57687546CB11}"/>
              </a:ext>
            </a:extLst>
          </p:cNvPr>
          <p:cNvSpPr>
            <a:spLocks noGrp="1"/>
          </p:cNvSpPr>
          <p:nvPr>
            <p:ph type="title"/>
          </p:nvPr>
        </p:nvSpPr>
        <p:spPr/>
        <p:txBody>
          <a:bodyPr/>
          <a:lstStyle/>
          <a:p>
            <a:r>
              <a:rPr lang="en" dirty="0"/>
              <a:t>Second Sentence</a:t>
            </a:r>
            <a:endParaRPr lang="en-IN" dirty="0"/>
          </a:p>
        </p:txBody>
      </p:sp>
      <p:pic>
        <p:nvPicPr>
          <p:cNvPr id="4" name="Google Shape;227;p41">
            <a:extLst>
              <a:ext uri="{FF2B5EF4-FFF2-40B4-BE49-F238E27FC236}">
                <a16:creationId xmlns:a16="http://schemas.microsoft.com/office/drawing/2014/main" xmlns="" id="{609791F5-B903-4696-A5E1-7744465D5870}"/>
              </a:ext>
            </a:extLst>
          </p:cNvPr>
          <p:cNvPicPr preferRelativeResize="0"/>
          <p:nvPr/>
        </p:nvPicPr>
        <p:blipFill>
          <a:blip r:embed="rId2">
            <a:alphaModFix/>
          </a:blip>
          <a:stretch>
            <a:fillRect/>
          </a:stretch>
        </p:blipFill>
        <p:spPr>
          <a:xfrm>
            <a:off x="891675" y="1475169"/>
            <a:ext cx="5315800" cy="1331950"/>
          </a:xfrm>
          <a:prstGeom prst="rect">
            <a:avLst/>
          </a:prstGeom>
          <a:noFill/>
          <a:ln>
            <a:noFill/>
          </a:ln>
        </p:spPr>
      </p:pic>
      <p:sp>
        <p:nvSpPr>
          <p:cNvPr id="6" name="TextBox 5">
            <a:extLst>
              <a:ext uri="{FF2B5EF4-FFF2-40B4-BE49-F238E27FC236}">
                <a16:creationId xmlns:a16="http://schemas.microsoft.com/office/drawing/2014/main" xmlns="" id="{DF8F0820-6D06-44CC-8FC6-33F5B92F8A9A}"/>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97698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4CF7AEF-F726-40A5-BD79-8D6EC19B2249}"/>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solidFill>
                  <a:schemeClr val="dk1"/>
                </a:solidFill>
              </a:rPr>
              <a:t>Most theories assumes that entities introduced in recent utterances are more salient than those utterances further back. </a:t>
            </a:r>
          </a:p>
          <a:p>
            <a:pPr marL="457200" lvl="0" indent="-381000" algn="l" rtl="0">
              <a:spcBef>
                <a:spcPts val="0"/>
              </a:spcBef>
              <a:spcAft>
                <a:spcPts val="0"/>
              </a:spcAft>
              <a:buClr>
                <a:schemeClr val="dk1"/>
              </a:buClr>
              <a:buSzPts val="2400"/>
              <a:buChar char="●"/>
            </a:pPr>
            <a:r>
              <a:rPr lang="en-US" dirty="0">
                <a:solidFill>
                  <a:schemeClr val="dk1"/>
                </a:solidFill>
              </a:rPr>
              <a:t>E.g.</a:t>
            </a:r>
          </a:p>
          <a:p>
            <a:pPr marL="457200" lvl="0" indent="-381000" algn="l" rtl="0">
              <a:spcBef>
                <a:spcPts val="0"/>
              </a:spcBef>
              <a:spcAft>
                <a:spcPts val="0"/>
              </a:spcAft>
              <a:buClr>
                <a:schemeClr val="dk1"/>
              </a:buClr>
              <a:buSzPts val="2400"/>
              <a:buChar char="●"/>
            </a:pPr>
            <a:r>
              <a:rPr lang="en-US" dirty="0">
                <a:solidFill>
                  <a:schemeClr val="dk1"/>
                </a:solidFill>
              </a:rPr>
              <a:t>John has an Integra. Bill has a Legend. Mary likes to drive it.</a:t>
            </a:r>
          </a:p>
          <a:p>
            <a:pPr marL="0" lvl="0" indent="0" algn="l" rtl="0">
              <a:spcBef>
                <a:spcPts val="1600"/>
              </a:spcBef>
              <a:spcAft>
                <a:spcPts val="0"/>
              </a:spcAft>
              <a:buNone/>
            </a:pPr>
            <a:r>
              <a:rPr lang="en-US" dirty="0">
                <a:solidFill>
                  <a:schemeClr val="dk1"/>
                </a:solidFill>
              </a:rPr>
              <a:t>   (Here it is presumed that Mary likes to drive Legend)</a:t>
            </a:r>
          </a:p>
          <a:p>
            <a:endParaRPr lang="en-IN" dirty="0"/>
          </a:p>
        </p:txBody>
      </p:sp>
      <p:sp>
        <p:nvSpPr>
          <p:cNvPr id="3" name="Title 2">
            <a:extLst>
              <a:ext uri="{FF2B5EF4-FFF2-40B4-BE49-F238E27FC236}">
                <a16:creationId xmlns:a16="http://schemas.microsoft.com/office/drawing/2014/main" xmlns="" id="{CC611454-2008-4F03-94D3-354E0E0F2521}"/>
              </a:ext>
            </a:extLst>
          </p:cNvPr>
          <p:cNvSpPr>
            <a:spLocks noGrp="1"/>
          </p:cNvSpPr>
          <p:nvPr>
            <p:ph type="title"/>
          </p:nvPr>
        </p:nvSpPr>
        <p:spPr/>
        <p:txBody>
          <a:bodyPr/>
          <a:lstStyle/>
          <a:p>
            <a:r>
              <a:rPr lang="en" dirty="0"/>
              <a:t>1. Recency</a:t>
            </a:r>
            <a:endParaRPr lang="en-IN" dirty="0"/>
          </a:p>
        </p:txBody>
      </p:sp>
    </p:spTree>
    <p:extLst>
      <p:ext uri="{BB962C8B-B14F-4D97-AF65-F5344CB8AC3E}">
        <p14:creationId xmlns:p14="http://schemas.microsoft.com/office/powerpoint/2010/main" val="1442944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F6ADEDF-E9BA-488A-A812-2194C6E5F8CB}"/>
              </a:ext>
            </a:extLst>
          </p:cNvPr>
          <p:cNvSpPr>
            <a:spLocks noGrp="1"/>
          </p:cNvSpPr>
          <p:nvPr>
            <p:ph type="body" idx="1"/>
          </p:nvPr>
        </p:nvSpPr>
        <p:spPr>
          <a:xfrm>
            <a:off x="628650" y="1825625"/>
            <a:ext cx="7886700" cy="2140319"/>
          </a:xfrm>
        </p:spPr>
        <p:txBody>
          <a:bodyPr/>
          <a:lstStyle/>
          <a:p>
            <a:r>
              <a:rPr lang="en-US" dirty="0"/>
              <a:t>The pronoun is in the current sentence (recency=100), subject position (=80), not in an adverbial (=50), and head noun phrase (=80), and so a total of 310 is added to the current weight for John:</a:t>
            </a:r>
          </a:p>
          <a:p>
            <a:endParaRPr lang="en-IN" dirty="0"/>
          </a:p>
        </p:txBody>
      </p:sp>
      <p:sp>
        <p:nvSpPr>
          <p:cNvPr id="3" name="Title 2">
            <a:extLst>
              <a:ext uri="{FF2B5EF4-FFF2-40B4-BE49-F238E27FC236}">
                <a16:creationId xmlns:a16="http://schemas.microsoft.com/office/drawing/2014/main" xmlns="" id="{5586407F-9687-4C24-A9D4-486345A5583C}"/>
              </a:ext>
            </a:extLst>
          </p:cNvPr>
          <p:cNvSpPr>
            <a:spLocks noGrp="1"/>
          </p:cNvSpPr>
          <p:nvPr>
            <p:ph type="title"/>
          </p:nvPr>
        </p:nvSpPr>
        <p:spPr/>
        <p:txBody>
          <a:bodyPr/>
          <a:lstStyle/>
          <a:p>
            <a:r>
              <a:rPr lang="en" dirty="0"/>
              <a:t>Second Sentence</a:t>
            </a:r>
            <a:endParaRPr lang="en-IN" dirty="0"/>
          </a:p>
        </p:txBody>
      </p:sp>
      <p:pic>
        <p:nvPicPr>
          <p:cNvPr id="4" name="Google Shape;234;p42">
            <a:extLst>
              <a:ext uri="{FF2B5EF4-FFF2-40B4-BE49-F238E27FC236}">
                <a16:creationId xmlns:a16="http://schemas.microsoft.com/office/drawing/2014/main" xmlns="" id="{7B350E8D-2E1F-4186-974A-ED46739B8116}"/>
              </a:ext>
            </a:extLst>
          </p:cNvPr>
          <p:cNvPicPr preferRelativeResize="0"/>
          <p:nvPr/>
        </p:nvPicPr>
        <p:blipFill>
          <a:blip r:embed="rId2">
            <a:alphaModFix/>
          </a:blip>
          <a:stretch>
            <a:fillRect/>
          </a:stretch>
        </p:blipFill>
        <p:spPr>
          <a:xfrm>
            <a:off x="1029575" y="4100744"/>
            <a:ext cx="6762000" cy="1558200"/>
          </a:xfrm>
          <a:prstGeom prst="rect">
            <a:avLst/>
          </a:prstGeom>
          <a:noFill/>
          <a:ln>
            <a:noFill/>
          </a:ln>
        </p:spPr>
      </p:pic>
      <p:sp>
        <p:nvSpPr>
          <p:cNvPr id="5" name="TextBox 4">
            <a:extLst>
              <a:ext uri="{FF2B5EF4-FFF2-40B4-BE49-F238E27FC236}">
                <a16:creationId xmlns:a16="http://schemas.microsoft.com/office/drawing/2014/main" xmlns="" id="{3D0A6394-3F03-4A52-86BF-AF8407183666}"/>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1793230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837E51-6DD1-437B-9EA7-922EC021C28C}"/>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next noun phrase in the second sentence is the pronoun it, which is compatible with the Integra or the dealership.</a:t>
            </a:r>
          </a:p>
          <a:p>
            <a:pPr marL="457200" lvl="0" indent="-381000" algn="l" rtl="0">
              <a:spcBef>
                <a:spcPts val="0"/>
              </a:spcBef>
              <a:spcAft>
                <a:spcPts val="0"/>
              </a:spcAft>
              <a:buSzPts val="2400"/>
              <a:buChar char="●"/>
            </a:pPr>
            <a:r>
              <a:rPr lang="en-US" dirty="0"/>
              <a:t>For the parallelism preference, both it and a beautiful Acura Integra are in object position within their respective sentences (whereas the dealership is not), so a weight of 35 is added to this option. </a:t>
            </a:r>
          </a:p>
          <a:p>
            <a:endParaRPr lang="en-IN" dirty="0"/>
          </a:p>
        </p:txBody>
      </p:sp>
      <p:sp>
        <p:nvSpPr>
          <p:cNvPr id="3" name="Title 2">
            <a:extLst>
              <a:ext uri="{FF2B5EF4-FFF2-40B4-BE49-F238E27FC236}">
                <a16:creationId xmlns:a16="http://schemas.microsoft.com/office/drawing/2014/main" xmlns="" id="{8F3F618C-8DFB-4D51-8BF6-F15B2D07B64E}"/>
              </a:ext>
            </a:extLst>
          </p:cNvPr>
          <p:cNvSpPr>
            <a:spLocks noGrp="1"/>
          </p:cNvSpPr>
          <p:nvPr>
            <p:ph type="title"/>
          </p:nvPr>
        </p:nvSpPr>
        <p:spPr/>
        <p:txBody>
          <a:bodyPr/>
          <a:lstStyle/>
          <a:p>
            <a:r>
              <a:rPr lang="en" dirty="0"/>
              <a:t>Second Sentence</a:t>
            </a:r>
            <a:endParaRPr lang="en-IN" dirty="0"/>
          </a:p>
        </p:txBody>
      </p:sp>
      <p:sp>
        <p:nvSpPr>
          <p:cNvPr id="4" name="TextBox 3">
            <a:extLst>
              <a:ext uri="{FF2B5EF4-FFF2-40B4-BE49-F238E27FC236}">
                <a16:creationId xmlns:a16="http://schemas.microsoft.com/office/drawing/2014/main" xmlns="" id="{BDFE0068-E8D5-4ED4-A5AA-65F5F986CDA2}"/>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96554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AEAA52D-A663-4A89-86B2-3A0D4E983DA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With the Integra having a weight of 175 (140+35) and the dealership a weight of 115, the Integra is taken to be the referent.</a:t>
            </a:r>
          </a:p>
          <a:p>
            <a:pPr marL="457200" lvl="0" indent="-381000" algn="l" rtl="0">
              <a:spcBef>
                <a:spcPts val="0"/>
              </a:spcBef>
              <a:spcAft>
                <a:spcPts val="0"/>
              </a:spcAft>
              <a:buSzPts val="2400"/>
              <a:buChar char="●"/>
            </a:pPr>
            <a:r>
              <a:rPr lang="en-US" dirty="0"/>
              <a:t>Discourse model is updated by adding 100(Recency) + 50(Object) + 50(not in an adverbial ) + 80 (Head Noun Phrase)=280 to the current weight for the Integra.</a:t>
            </a:r>
          </a:p>
          <a:p>
            <a:endParaRPr lang="en-IN" dirty="0"/>
          </a:p>
        </p:txBody>
      </p:sp>
      <p:sp>
        <p:nvSpPr>
          <p:cNvPr id="3" name="Title 2">
            <a:extLst>
              <a:ext uri="{FF2B5EF4-FFF2-40B4-BE49-F238E27FC236}">
                <a16:creationId xmlns:a16="http://schemas.microsoft.com/office/drawing/2014/main" xmlns="" id="{503354E9-D24A-4692-B16F-4EA096302E98}"/>
              </a:ext>
            </a:extLst>
          </p:cNvPr>
          <p:cNvSpPr>
            <a:spLocks noGrp="1"/>
          </p:cNvSpPr>
          <p:nvPr>
            <p:ph type="title"/>
          </p:nvPr>
        </p:nvSpPr>
        <p:spPr/>
        <p:txBody>
          <a:bodyPr/>
          <a:lstStyle/>
          <a:p>
            <a:r>
              <a:rPr lang="en" dirty="0"/>
              <a:t>Second Sentence</a:t>
            </a:r>
            <a:endParaRPr lang="en-IN" dirty="0"/>
          </a:p>
        </p:txBody>
      </p:sp>
      <p:sp>
        <p:nvSpPr>
          <p:cNvPr id="4" name="TextBox 3">
            <a:extLst>
              <a:ext uri="{FF2B5EF4-FFF2-40B4-BE49-F238E27FC236}">
                <a16:creationId xmlns:a16="http://schemas.microsoft.com/office/drawing/2014/main" xmlns="" id="{01F9D847-55A2-4DE0-B794-D6932C516F6B}"/>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4263752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F3691C5-5092-4B9B-A47C-ACD1B77E5843}"/>
              </a:ext>
            </a:extLst>
          </p:cNvPr>
          <p:cNvSpPr>
            <a:spLocks noGrp="1"/>
          </p:cNvSpPr>
          <p:nvPr>
            <p:ph type="body" idx="1"/>
          </p:nvPr>
        </p:nvSpPr>
        <p:spPr>
          <a:xfrm>
            <a:off x="628650" y="3157871"/>
            <a:ext cx="7886700" cy="3018954"/>
          </a:xfrm>
        </p:spPr>
        <p:txBody>
          <a:bodyPr/>
          <a:lstStyle/>
          <a:p>
            <a:pPr marL="457200" lvl="0" indent="-381000" algn="l" rtl="0">
              <a:spcBef>
                <a:spcPts val="0"/>
              </a:spcBef>
              <a:spcAft>
                <a:spcPts val="0"/>
              </a:spcAft>
              <a:buSzPts val="2400"/>
              <a:buChar char="●"/>
            </a:pPr>
            <a:r>
              <a:rPr lang="en-US" dirty="0"/>
              <a:t>The ﬁnal noun phrase in the second sentence is Bob, which introduces a new discourse referent.</a:t>
            </a:r>
          </a:p>
          <a:p>
            <a:pPr marL="76200" lvl="0" indent="0" algn="l" rtl="0">
              <a:spcBef>
                <a:spcPts val="0"/>
              </a:spcBef>
              <a:spcAft>
                <a:spcPts val="0"/>
              </a:spcAft>
              <a:buSzPts val="2400"/>
              <a:buNone/>
            </a:pPr>
            <a:r>
              <a:rPr lang="en-US" dirty="0"/>
              <a:t> </a:t>
            </a:r>
          </a:p>
          <a:p>
            <a:pPr marL="457200" lvl="0" indent="-381000" algn="l" rtl="0">
              <a:spcBef>
                <a:spcPts val="0"/>
              </a:spcBef>
              <a:spcAft>
                <a:spcPts val="0"/>
              </a:spcAft>
              <a:buSzPts val="2400"/>
              <a:buChar char="●"/>
            </a:pPr>
            <a:r>
              <a:rPr lang="en-US" dirty="0"/>
              <a:t>It receives a weight of 100(Recency) + 40(Indirect Object) + 50(not in an adverbial) + 80(Head Noun Phrase)=270.</a:t>
            </a:r>
          </a:p>
          <a:p>
            <a:endParaRPr lang="en-IN" dirty="0"/>
          </a:p>
        </p:txBody>
      </p:sp>
      <p:sp>
        <p:nvSpPr>
          <p:cNvPr id="3" name="Title 2">
            <a:extLst>
              <a:ext uri="{FF2B5EF4-FFF2-40B4-BE49-F238E27FC236}">
                <a16:creationId xmlns:a16="http://schemas.microsoft.com/office/drawing/2014/main" xmlns="" id="{22C77E57-8312-4C7C-BBAC-A6990B382DCA}"/>
              </a:ext>
            </a:extLst>
          </p:cNvPr>
          <p:cNvSpPr>
            <a:spLocks noGrp="1"/>
          </p:cNvSpPr>
          <p:nvPr>
            <p:ph type="title"/>
          </p:nvPr>
        </p:nvSpPr>
        <p:spPr/>
        <p:txBody>
          <a:bodyPr/>
          <a:lstStyle/>
          <a:p>
            <a:r>
              <a:rPr lang="en" dirty="0"/>
              <a:t>Second Sentence</a:t>
            </a:r>
            <a:endParaRPr lang="en-IN" dirty="0"/>
          </a:p>
        </p:txBody>
      </p:sp>
      <p:pic>
        <p:nvPicPr>
          <p:cNvPr id="4" name="Google Shape;253;p45">
            <a:extLst>
              <a:ext uri="{FF2B5EF4-FFF2-40B4-BE49-F238E27FC236}">
                <a16:creationId xmlns:a16="http://schemas.microsoft.com/office/drawing/2014/main" xmlns="" id="{BA1F8BEA-9F18-4FC4-A6A7-5FD1D73AF6A9}"/>
              </a:ext>
            </a:extLst>
          </p:cNvPr>
          <p:cNvPicPr preferRelativeResize="0"/>
          <p:nvPr/>
        </p:nvPicPr>
        <p:blipFill>
          <a:blip r:embed="rId2">
            <a:alphaModFix/>
          </a:blip>
          <a:stretch>
            <a:fillRect/>
          </a:stretch>
        </p:blipFill>
        <p:spPr>
          <a:xfrm>
            <a:off x="924443" y="1593627"/>
            <a:ext cx="5130119" cy="1101850"/>
          </a:xfrm>
          <a:prstGeom prst="rect">
            <a:avLst/>
          </a:prstGeom>
          <a:noFill/>
          <a:ln>
            <a:noFill/>
          </a:ln>
        </p:spPr>
      </p:pic>
      <p:sp>
        <p:nvSpPr>
          <p:cNvPr id="5" name="TextBox 4">
            <a:extLst>
              <a:ext uri="{FF2B5EF4-FFF2-40B4-BE49-F238E27FC236}">
                <a16:creationId xmlns:a16="http://schemas.microsoft.com/office/drawing/2014/main" xmlns="" id="{52620EF5-15A7-4613-B065-D5C420EF152F}"/>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3591244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9C58F4-0A05-4929-9BAA-883AEC60A871}"/>
              </a:ext>
            </a:extLst>
          </p:cNvPr>
          <p:cNvSpPr>
            <a:spLocks noGrp="1"/>
          </p:cNvSpPr>
          <p:nvPr>
            <p:ph type="body" idx="1"/>
          </p:nvPr>
        </p:nvSpPr>
        <p:spPr>
          <a:xfrm>
            <a:off x="628650" y="1825625"/>
            <a:ext cx="7886700" cy="843147"/>
          </a:xfrm>
        </p:spPr>
        <p:txBody>
          <a:bodyPr/>
          <a:lstStyle/>
          <a:p>
            <a:r>
              <a:rPr lang="en-US" dirty="0"/>
              <a:t>The ﬁnal weights of the second sentence is</a:t>
            </a:r>
          </a:p>
          <a:p>
            <a:endParaRPr lang="en-IN" dirty="0"/>
          </a:p>
        </p:txBody>
      </p:sp>
      <p:sp>
        <p:nvSpPr>
          <p:cNvPr id="3" name="Title 2">
            <a:extLst>
              <a:ext uri="{FF2B5EF4-FFF2-40B4-BE49-F238E27FC236}">
                <a16:creationId xmlns:a16="http://schemas.microsoft.com/office/drawing/2014/main" xmlns="" id="{07C69B7D-65E0-4A05-8167-1D44A11D5066}"/>
              </a:ext>
            </a:extLst>
          </p:cNvPr>
          <p:cNvSpPr>
            <a:spLocks noGrp="1"/>
          </p:cNvSpPr>
          <p:nvPr>
            <p:ph type="title"/>
          </p:nvPr>
        </p:nvSpPr>
        <p:spPr/>
        <p:txBody>
          <a:bodyPr/>
          <a:lstStyle/>
          <a:p>
            <a:r>
              <a:rPr lang="en" dirty="0"/>
              <a:t>Second Sentence</a:t>
            </a:r>
            <a:endParaRPr lang="en-IN" dirty="0"/>
          </a:p>
        </p:txBody>
      </p:sp>
      <p:pic>
        <p:nvPicPr>
          <p:cNvPr id="4" name="Google Shape;260;p46">
            <a:extLst>
              <a:ext uri="{FF2B5EF4-FFF2-40B4-BE49-F238E27FC236}">
                <a16:creationId xmlns:a16="http://schemas.microsoft.com/office/drawing/2014/main" xmlns="" id="{DFFDE1E2-A86C-4243-A520-052F3203A094}"/>
              </a:ext>
            </a:extLst>
          </p:cNvPr>
          <p:cNvPicPr preferRelativeResize="0"/>
          <p:nvPr/>
        </p:nvPicPr>
        <p:blipFill>
          <a:blip r:embed="rId2">
            <a:alphaModFix/>
          </a:blip>
          <a:stretch>
            <a:fillRect/>
          </a:stretch>
        </p:blipFill>
        <p:spPr>
          <a:xfrm>
            <a:off x="1431475" y="2652542"/>
            <a:ext cx="6281050" cy="1649725"/>
          </a:xfrm>
          <a:prstGeom prst="rect">
            <a:avLst/>
          </a:prstGeom>
          <a:noFill/>
          <a:ln>
            <a:noFill/>
          </a:ln>
        </p:spPr>
      </p:pic>
      <p:sp>
        <p:nvSpPr>
          <p:cNvPr id="5" name="TextBox 4">
            <a:extLst>
              <a:ext uri="{FF2B5EF4-FFF2-40B4-BE49-F238E27FC236}">
                <a16:creationId xmlns:a16="http://schemas.microsoft.com/office/drawing/2014/main" xmlns="" id="{18DCF67B-CF58-4328-A5B3-5E0CB3A3FAA5}"/>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21518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0143CF7-25E2-4CD9-8B58-DEFE4999540A}"/>
              </a:ext>
            </a:extLst>
          </p:cNvPr>
          <p:cNvSpPr>
            <a:spLocks noGrp="1"/>
          </p:cNvSpPr>
          <p:nvPr>
            <p:ph type="body" idx="1"/>
          </p:nvPr>
        </p:nvSpPr>
        <p:spPr>
          <a:xfrm>
            <a:off x="628650" y="1825625"/>
            <a:ext cx="7886700" cy="2108422"/>
          </a:xfrm>
        </p:spPr>
        <p:txBody>
          <a:bodyPr/>
          <a:lstStyle/>
          <a:p>
            <a:pPr marL="457200" lvl="0" indent="-381000" algn="l" rtl="0">
              <a:spcBef>
                <a:spcPts val="0"/>
              </a:spcBef>
              <a:spcAft>
                <a:spcPts val="0"/>
              </a:spcAft>
              <a:buSzPts val="2400"/>
              <a:buChar char="●"/>
            </a:pPr>
            <a:r>
              <a:rPr lang="en-US" dirty="0"/>
              <a:t>The ﬁrst noun phrase in third sentence is pronoun he. </a:t>
            </a:r>
          </a:p>
          <a:p>
            <a:pPr marL="457200" lvl="0" indent="-381000" algn="l" rtl="0">
              <a:spcBef>
                <a:spcPts val="0"/>
              </a:spcBef>
              <a:spcAft>
                <a:spcPts val="0"/>
              </a:spcAft>
              <a:buSzPts val="2400"/>
              <a:buChar char="●"/>
            </a:pPr>
            <a:r>
              <a:rPr lang="en-US" dirty="0"/>
              <a:t>Because he speciﬁes male gender, Step 2 of the resolution algorithm reduces the set of possible referents to John and Bob</a:t>
            </a:r>
          </a:p>
          <a:p>
            <a:endParaRPr lang="en-IN" dirty="0"/>
          </a:p>
        </p:txBody>
      </p:sp>
      <p:sp>
        <p:nvSpPr>
          <p:cNvPr id="3" name="Title 2">
            <a:extLst>
              <a:ext uri="{FF2B5EF4-FFF2-40B4-BE49-F238E27FC236}">
                <a16:creationId xmlns:a16="http://schemas.microsoft.com/office/drawing/2014/main" xmlns="" id="{FD4AE593-40A8-4329-8124-862E91CB1948}"/>
              </a:ext>
            </a:extLst>
          </p:cNvPr>
          <p:cNvSpPr>
            <a:spLocks noGrp="1"/>
          </p:cNvSpPr>
          <p:nvPr>
            <p:ph type="title"/>
          </p:nvPr>
        </p:nvSpPr>
        <p:spPr/>
        <p:txBody>
          <a:bodyPr/>
          <a:lstStyle/>
          <a:p>
            <a:r>
              <a:rPr lang="en" dirty="0"/>
              <a:t>Third Sentence</a:t>
            </a:r>
            <a:endParaRPr lang="en-IN" dirty="0"/>
          </a:p>
        </p:txBody>
      </p:sp>
      <p:pic>
        <p:nvPicPr>
          <p:cNvPr id="4" name="Google Shape;267;p47">
            <a:extLst>
              <a:ext uri="{FF2B5EF4-FFF2-40B4-BE49-F238E27FC236}">
                <a16:creationId xmlns:a16="http://schemas.microsoft.com/office/drawing/2014/main" xmlns="" id="{5575E0D2-DE61-4941-9E4F-B175D85682A9}"/>
              </a:ext>
            </a:extLst>
          </p:cNvPr>
          <p:cNvPicPr preferRelativeResize="0"/>
          <p:nvPr/>
        </p:nvPicPr>
        <p:blipFill>
          <a:blip r:embed="rId2">
            <a:alphaModFix/>
          </a:blip>
          <a:stretch>
            <a:fillRect/>
          </a:stretch>
        </p:blipFill>
        <p:spPr>
          <a:xfrm>
            <a:off x="1121369" y="3934047"/>
            <a:ext cx="6235800" cy="1650225"/>
          </a:xfrm>
          <a:prstGeom prst="rect">
            <a:avLst/>
          </a:prstGeom>
          <a:noFill/>
          <a:ln>
            <a:noFill/>
          </a:ln>
        </p:spPr>
      </p:pic>
      <p:sp>
        <p:nvSpPr>
          <p:cNvPr id="6" name="TextBox 5">
            <a:extLst>
              <a:ext uri="{FF2B5EF4-FFF2-40B4-BE49-F238E27FC236}">
                <a16:creationId xmlns:a16="http://schemas.microsoft.com/office/drawing/2014/main" xmlns="" id="{F6C55B72-AB7F-423A-8F29-0942265E79A9}"/>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999659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93B5E08-6C66-4F62-9416-3DC285C50B70}"/>
              </a:ext>
            </a:extLst>
          </p:cNvPr>
          <p:cNvSpPr>
            <a:spLocks noGrp="1"/>
          </p:cNvSpPr>
          <p:nvPr>
            <p:ph type="body" idx="1"/>
          </p:nvPr>
        </p:nvSpPr>
        <p:spPr>
          <a:xfrm>
            <a:off x="628650" y="1825625"/>
            <a:ext cx="7886700" cy="2172217"/>
          </a:xfrm>
        </p:spPr>
        <p:txBody>
          <a:bodyPr/>
          <a:lstStyle/>
          <a:p>
            <a:r>
              <a:rPr lang="en" dirty="0"/>
              <a:t>Since John is having more score, it is used to resolve he and updated weight of </a:t>
            </a:r>
            <a:r>
              <a:rPr lang="en" dirty="0">
                <a:solidFill>
                  <a:schemeClr val="dk1"/>
                </a:solidFill>
              </a:rPr>
              <a:t> 310 </a:t>
            </a:r>
            <a:r>
              <a:rPr lang="en" dirty="0"/>
              <a:t> </a:t>
            </a:r>
            <a:r>
              <a:rPr lang="en" dirty="0">
                <a:solidFill>
                  <a:schemeClr val="dk1"/>
                </a:solidFill>
              </a:rPr>
              <a:t>(recency=100, subject position =80, not in an adverbial =50, and head noun phrase =80), is added to the current weight for John:</a:t>
            </a:r>
            <a:endParaRPr lang="en-IN" dirty="0"/>
          </a:p>
        </p:txBody>
      </p:sp>
      <p:sp>
        <p:nvSpPr>
          <p:cNvPr id="3" name="Title 2">
            <a:extLst>
              <a:ext uri="{FF2B5EF4-FFF2-40B4-BE49-F238E27FC236}">
                <a16:creationId xmlns:a16="http://schemas.microsoft.com/office/drawing/2014/main" xmlns="" id="{8B359D2C-E48A-4DC4-87B0-71E70F87CB5C}"/>
              </a:ext>
            </a:extLst>
          </p:cNvPr>
          <p:cNvSpPr>
            <a:spLocks noGrp="1"/>
          </p:cNvSpPr>
          <p:nvPr>
            <p:ph type="title"/>
          </p:nvPr>
        </p:nvSpPr>
        <p:spPr/>
        <p:txBody>
          <a:bodyPr/>
          <a:lstStyle/>
          <a:p>
            <a:r>
              <a:rPr lang="en" dirty="0"/>
              <a:t>Third Sentence</a:t>
            </a:r>
            <a:endParaRPr lang="en-IN" dirty="0"/>
          </a:p>
        </p:txBody>
      </p:sp>
      <p:pic>
        <p:nvPicPr>
          <p:cNvPr id="4" name="Google Shape;274;p48">
            <a:extLst>
              <a:ext uri="{FF2B5EF4-FFF2-40B4-BE49-F238E27FC236}">
                <a16:creationId xmlns:a16="http://schemas.microsoft.com/office/drawing/2014/main" xmlns="" id="{A2226B32-B248-4443-9999-9A9F8C6F3A98}"/>
              </a:ext>
            </a:extLst>
          </p:cNvPr>
          <p:cNvPicPr preferRelativeResize="0"/>
          <p:nvPr/>
        </p:nvPicPr>
        <p:blipFill>
          <a:blip r:embed="rId2">
            <a:alphaModFix/>
          </a:blip>
          <a:stretch>
            <a:fillRect/>
          </a:stretch>
        </p:blipFill>
        <p:spPr>
          <a:xfrm>
            <a:off x="1227360" y="4132642"/>
            <a:ext cx="6417449" cy="2246893"/>
          </a:xfrm>
          <a:prstGeom prst="rect">
            <a:avLst/>
          </a:prstGeom>
          <a:noFill/>
          <a:ln>
            <a:noFill/>
          </a:ln>
        </p:spPr>
      </p:pic>
      <p:sp>
        <p:nvSpPr>
          <p:cNvPr id="5" name="TextBox 4">
            <a:extLst>
              <a:ext uri="{FF2B5EF4-FFF2-40B4-BE49-F238E27FC236}">
                <a16:creationId xmlns:a16="http://schemas.microsoft.com/office/drawing/2014/main" xmlns="" id="{134E472B-4085-4568-97F3-728934D839EA}"/>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271744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8AFE411-4FEB-43B0-8487-7589DCA32790}"/>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next noun phrase in the second sentence is the pronoun it, which is compatible with the Integra or the dealership.</a:t>
            </a:r>
          </a:p>
          <a:p>
            <a:pPr marL="457200" lvl="0" indent="-381000" algn="l" rtl="0">
              <a:spcBef>
                <a:spcPts val="0"/>
              </a:spcBef>
              <a:spcAft>
                <a:spcPts val="0"/>
              </a:spcAft>
              <a:buSzPts val="2400"/>
              <a:buChar char="●"/>
            </a:pPr>
            <a:r>
              <a:rPr lang="en-US" dirty="0"/>
              <a:t>For the parallelism preference, both it and a beautiful Acura Integra are in object position within their respective sentences (whereas the dealership is not), so a weight of 35 is added to this option. </a:t>
            </a:r>
          </a:p>
          <a:p>
            <a:endParaRPr lang="en-IN" dirty="0"/>
          </a:p>
        </p:txBody>
      </p:sp>
      <p:sp>
        <p:nvSpPr>
          <p:cNvPr id="3" name="Title 2">
            <a:extLst>
              <a:ext uri="{FF2B5EF4-FFF2-40B4-BE49-F238E27FC236}">
                <a16:creationId xmlns:a16="http://schemas.microsoft.com/office/drawing/2014/main" xmlns="" id="{0BB52BFF-AD8F-4989-870C-0BD19810DB8B}"/>
              </a:ext>
            </a:extLst>
          </p:cNvPr>
          <p:cNvSpPr>
            <a:spLocks noGrp="1"/>
          </p:cNvSpPr>
          <p:nvPr>
            <p:ph type="title"/>
          </p:nvPr>
        </p:nvSpPr>
        <p:spPr/>
        <p:txBody>
          <a:bodyPr/>
          <a:lstStyle/>
          <a:p>
            <a:r>
              <a:rPr lang="en" dirty="0"/>
              <a:t>Third Sentence</a:t>
            </a:r>
            <a:endParaRPr lang="en-IN" dirty="0"/>
          </a:p>
        </p:txBody>
      </p:sp>
      <p:sp>
        <p:nvSpPr>
          <p:cNvPr id="4" name="TextBox 3">
            <a:extLst>
              <a:ext uri="{FF2B5EF4-FFF2-40B4-BE49-F238E27FC236}">
                <a16:creationId xmlns:a16="http://schemas.microsoft.com/office/drawing/2014/main" xmlns="" id="{127DA50A-E208-4ECF-B994-E68B131EE095}"/>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1047691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F5ACCC-4009-4F83-BD93-9EE85F3371C0}"/>
              </a:ext>
            </a:extLst>
          </p:cNvPr>
          <p:cNvSpPr>
            <a:spLocks noGrp="1"/>
          </p:cNvSpPr>
          <p:nvPr>
            <p:ph type="body" idx="1"/>
          </p:nvPr>
        </p:nvSpPr>
        <p:spPr/>
        <p:txBody>
          <a:bodyPr/>
          <a:lstStyle/>
          <a:p>
            <a:pPr marL="457200" lvl="0" indent="-381000" algn="l" rtl="0">
              <a:spcBef>
                <a:spcPts val="0"/>
              </a:spcBef>
              <a:spcAft>
                <a:spcPts val="0"/>
              </a:spcAft>
              <a:buClr>
                <a:schemeClr val="dk1"/>
              </a:buClr>
              <a:buSzPts val="2400"/>
              <a:buChar char="●"/>
            </a:pPr>
            <a:r>
              <a:rPr lang="en-US" dirty="0">
                <a:solidFill>
                  <a:schemeClr val="dk1"/>
                </a:solidFill>
              </a:rPr>
              <a:t>With the Integra having a weight of 245 (210+35) and the dealership a weight of 57.5, the Integra is taken to be the referent.</a:t>
            </a:r>
          </a:p>
          <a:p>
            <a:pPr marL="457200" lvl="0" indent="-381000" algn="l" rtl="0">
              <a:spcBef>
                <a:spcPts val="0"/>
              </a:spcBef>
              <a:spcAft>
                <a:spcPts val="0"/>
              </a:spcAft>
              <a:buClr>
                <a:schemeClr val="dk1"/>
              </a:buClr>
              <a:buSzPts val="2400"/>
              <a:buChar char="●"/>
            </a:pPr>
            <a:r>
              <a:rPr lang="en-US" dirty="0">
                <a:solidFill>
                  <a:schemeClr val="dk1"/>
                </a:solidFill>
              </a:rPr>
              <a:t>Discourse model is updated by adding 100(Recency) + 50(Object) + 50(not in an adverbial ) + 80 (Head Noun Phrase)=280 to the current weight for the Integra.</a:t>
            </a:r>
          </a:p>
          <a:p>
            <a:endParaRPr lang="en-IN" dirty="0"/>
          </a:p>
        </p:txBody>
      </p:sp>
      <p:sp>
        <p:nvSpPr>
          <p:cNvPr id="3" name="Title 2">
            <a:extLst>
              <a:ext uri="{FF2B5EF4-FFF2-40B4-BE49-F238E27FC236}">
                <a16:creationId xmlns:a16="http://schemas.microsoft.com/office/drawing/2014/main" xmlns="" id="{29002AA7-B86A-4FF1-91EE-F78BF4D5E007}"/>
              </a:ext>
            </a:extLst>
          </p:cNvPr>
          <p:cNvSpPr>
            <a:spLocks noGrp="1"/>
          </p:cNvSpPr>
          <p:nvPr>
            <p:ph type="title"/>
          </p:nvPr>
        </p:nvSpPr>
        <p:spPr/>
        <p:txBody>
          <a:bodyPr/>
          <a:lstStyle/>
          <a:p>
            <a:r>
              <a:rPr lang="en" dirty="0"/>
              <a:t>Third Sentence</a:t>
            </a:r>
            <a:endParaRPr lang="en-IN" dirty="0"/>
          </a:p>
        </p:txBody>
      </p:sp>
      <p:sp>
        <p:nvSpPr>
          <p:cNvPr id="4" name="TextBox 3">
            <a:extLst>
              <a:ext uri="{FF2B5EF4-FFF2-40B4-BE49-F238E27FC236}">
                <a16:creationId xmlns:a16="http://schemas.microsoft.com/office/drawing/2014/main" xmlns="" id="{D41AB837-D785-4931-9FD6-1F56D8585888}"/>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2798587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B3830B-55BF-4D55-B004-722EBFAB2700}"/>
              </a:ext>
            </a:extLst>
          </p:cNvPr>
          <p:cNvSpPr>
            <a:spLocks noGrp="1"/>
          </p:cNvSpPr>
          <p:nvPr>
            <p:ph type="title"/>
          </p:nvPr>
        </p:nvSpPr>
        <p:spPr/>
        <p:txBody>
          <a:bodyPr/>
          <a:lstStyle/>
          <a:p>
            <a:r>
              <a:rPr lang="en" dirty="0"/>
              <a:t>Updated Weights</a:t>
            </a:r>
            <a:endParaRPr lang="en-IN" dirty="0"/>
          </a:p>
        </p:txBody>
      </p:sp>
      <p:pic>
        <p:nvPicPr>
          <p:cNvPr id="4" name="Google Shape;292;p51">
            <a:extLst>
              <a:ext uri="{FF2B5EF4-FFF2-40B4-BE49-F238E27FC236}">
                <a16:creationId xmlns:a16="http://schemas.microsoft.com/office/drawing/2014/main" xmlns="" id="{BC62D702-914E-410D-832A-1D05D85B4D16}"/>
              </a:ext>
            </a:extLst>
          </p:cNvPr>
          <p:cNvPicPr preferRelativeResize="0"/>
          <p:nvPr/>
        </p:nvPicPr>
        <p:blipFill>
          <a:blip r:embed="rId2">
            <a:alphaModFix/>
          </a:blip>
          <a:stretch>
            <a:fillRect/>
          </a:stretch>
        </p:blipFill>
        <p:spPr>
          <a:xfrm>
            <a:off x="709604" y="1690824"/>
            <a:ext cx="6563066" cy="2307017"/>
          </a:xfrm>
          <a:prstGeom prst="rect">
            <a:avLst/>
          </a:prstGeom>
          <a:noFill/>
          <a:ln>
            <a:noFill/>
          </a:ln>
        </p:spPr>
      </p:pic>
    </p:spTree>
    <p:extLst>
      <p:ext uri="{BB962C8B-B14F-4D97-AF65-F5344CB8AC3E}">
        <p14:creationId xmlns:p14="http://schemas.microsoft.com/office/powerpoint/2010/main" val="292083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2098831-66BF-40D5-A838-6A565FA553A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theories specify a salience hierarchy of entities  ordered by the grammatical position of the expressions.</a:t>
            </a:r>
          </a:p>
          <a:p>
            <a:pPr marL="457200" lvl="0" indent="-381000" algn="l" rtl="0">
              <a:spcBef>
                <a:spcPts val="0"/>
              </a:spcBef>
              <a:spcAft>
                <a:spcPts val="0"/>
              </a:spcAft>
              <a:buSzPts val="2400"/>
              <a:buChar char="●"/>
            </a:pPr>
            <a:r>
              <a:rPr lang="en-US" dirty="0"/>
              <a:t>It treat entities mentioned in subject position as more salient than those in object position, which are in turn more salient than subsequent positions.</a:t>
            </a:r>
          </a:p>
          <a:p>
            <a:endParaRPr lang="en-IN" dirty="0"/>
          </a:p>
        </p:txBody>
      </p:sp>
      <p:sp>
        <p:nvSpPr>
          <p:cNvPr id="3" name="Title 2">
            <a:extLst>
              <a:ext uri="{FF2B5EF4-FFF2-40B4-BE49-F238E27FC236}">
                <a16:creationId xmlns:a16="http://schemas.microsoft.com/office/drawing/2014/main" xmlns="" id="{0FCD831A-8F3D-4229-80DD-0801C2108A97}"/>
              </a:ext>
            </a:extLst>
          </p:cNvPr>
          <p:cNvSpPr>
            <a:spLocks noGrp="1"/>
          </p:cNvSpPr>
          <p:nvPr>
            <p:ph type="title"/>
          </p:nvPr>
        </p:nvSpPr>
        <p:spPr/>
        <p:txBody>
          <a:bodyPr/>
          <a:lstStyle/>
          <a:p>
            <a:r>
              <a:rPr lang="en" dirty="0"/>
              <a:t>2. Grammatical Role </a:t>
            </a:r>
            <a:endParaRPr lang="en-IN" dirty="0"/>
          </a:p>
        </p:txBody>
      </p:sp>
    </p:spTree>
    <p:extLst>
      <p:ext uri="{BB962C8B-B14F-4D97-AF65-F5344CB8AC3E}">
        <p14:creationId xmlns:p14="http://schemas.microsoft.com/office/powerpoint/2010/main" val="1805419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ED41895-4074-4517-9E86-5690A6845D7B}"/>
              </a:ext>
            </a:extLst>
          </p:cNvPr>
          <p:cNvSpPr>
            <a:spLocks noGrp="1"/>
          </p:cNvSpPr>
          <p:nvPr>
            <p:ph type="ctrTitle"/>
          </p:nvPr>
        </p:nvSpPr>
        <p:spPr/>
        <p:txBody>
          <a:bodyPr/>
          <a:lstStyle/>
          <a:p>
            <a:pPr algn="ctr"/>
            <a:r>
              <a:rPr lang="en-IN" dirty="0"/>
              <a:t>End</a:t>
            </a:r>
          </a:p>
        </p:txBody>
      </p:sp>
      <p:sp>
        <p:nvSpPr>
          <p:cNvPr id="4" name="Subtitle 3">
            <a:extLst>
              <a:ext uri="{FF2B5EF4-FFF2-40B4-BE49-F238E27FC236}">
                <a16:creationId xmlns:a16="http://schemas.microsoft.com/office/drawing/2014/main" xmlns="" id="{10F790B3-D117-4119-B9CB-BBEAEC72DF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833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2AF6E04-07D0-4AD4-B94F-CB8BCD8CF57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E.g. </a:t>
            </a:r>
          </a:p>
          <a:p>
            <a:pPr marL="457200" lvl="0" indent="-381000" algn="l" rtl="0">
              <a:spcBef>
                <a:spcPts val="0"/>
              </a:spcBef>
              <a:spcAft>
                <a:spcPts val="0"/>
              </a:spcAft>
              <a:buClr>
                <a:srgbClr val="0000FF"/>
              </a:buClr>
              <a:buSzPts val="2400"/>
              <a:buChar char="●"/>
            </a:pPr>
            <a:r>
              <a:rPr lang="en-US" dirty="0">
                <a:solidFill>
                  <a:srgbClr val="0000FF"/>
                </a:solidFill>
              </a:rPr>
              <a:t>John went to the Acura dealership with Bill. He bought an Integra. [ he = John ]</a:t>
            </a:r>
          </a:p>
          <a:p>
            <a:pPr marL="457200" lvl="0" indent="-381000" algn="l" rtl="0">
              <a:spcBef>
                <a:spcPts val="0"/>
              </a:spcBef>
              <a:spcAft>
                <a:spcPts val="0"/>
              </a:spcAft>
              <a:buClr>
                <a:srgbClr val="0000FF"/>
              </a:buClr>
              <a:buSzPts val="2400"/>
              <a:buChar char="●"/>
            </a:pPr>
            <a:r>
              <a:rPr lang="en-US" dirty="0">
                <a:solidFill>
                  <a:srgbClr val="0000FF"/>
                </a:solidFill>
              </a:rPr>
              <a:t>Bill went to the Acura dealership with John. He bought an Integra. [ he = Bill ]</a:t>
            </a:r>
          </a:p>
          <a:p>
            <a:pPr marL="457200" lvl="0" indent="-381000" algn="l" rtl="0">
              <a:spcBef>
                <a:spcPts val="0"/>
              </a:spcBef>
              <a:spcAft>
                <a:spcPts val="0"/>
              </a:spcAft>
              <a:buClr>
                <a:srgbClr val="0000FF"/>
              </a:buClr>
              <a:buSzPts val="2400"/>
              <a:buChar char="●"/>
            </a:pPr>
            <a:r>
              <a:rPr lang="en-US" dirty="0">
                <a:solidFill>
                  <a:srgbClr val="0000FF"/>
                </a:solidFill>
              </a:rPr>
              <a:t>John and Bill went to the Acura dealership. He bought an Integra. [ he = ?? ].</a:t>
            </a:r>
          </a:p>
          <a:p>
            <a:endParaRPr lang="en-IN" dirty="0"/>
          </a:p>
        </p:txBody>
      </p:sp>
      <p:sp>
        <p:nvSpPr>
          <p:cNvPr id="3" name="Title 2">
            <a:extLst>
              <a:ext uri="{FF2B5EF4-FFF2-40B4-BE49-F238E27FC236}">
                <a16:creationId xmlns:a16="http://schemas.microsoft.com/office/drawing/2014/main" xmlns="" id="{26E4EDF0-543B-468D-BE09-BA5C7AA33F0B}"/>
              </a:ext>
            </a:extLst>
          </p:cNvPr>
          <p:cNvSpPr>
            <a:spLocks noGrp="1"/>
          </p:cNvSpPr>
          <p:nvPr>
            <p:ph type="title"/>
          </p:nvPr>
        </p:nvSpPr>
        <p:spPr/>
        <p:txBody>
          <a:bodyPr/>
          <a:lstStyle/>
          <a:p>
            <a:r>
              <a:rPr lang="en" dirty="0"/>
              <a:t>2. Grammatical Role </a:t>
            </a:r>
            <a:endParaRPr lang="en-IN" dirty="0"/>
          </a:p>
        </p:txBody>
      </p:sp>
    </p:spTree>
    <p:extLst>
      <p:ext uri="{BB962C8B-B14F-4D97-AF65-F5344CB8AC3E}">
        <p14:creationId xmlns:p14="http://schemas.microsoft.com/office/powerpoint/2010/main" val="182225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B7D7B3-B2A5-474E-99AA-669A253B7693}"/>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theories incorporate the idea that entities that have been focused on in the prior discourse are more likely to continue to be focused on in subsequent discourse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John needed a car to get to his new job. He decided that he wanted something sporty. Bill went to the Acura dealership with him. He bought an Integra. [ he = John]</a:t>
            </a:r>
          </a:p>
          <a:p>
            <a:endParaRPr lang="en-IN" dirty="0"/>
          </a:p>
        </p:txBody>
      </p:sp>
      <p:sp>
        <p:nvSpPr>
          <p:cNvPr id="3" name="Title 2">
            <a:extLst>
              <a:ext uri="{FF2B5EF4-FFF2-40B4-BE49-F238E27FC236}">
                <a16:creationId xmlns:a16="http://schemas.microsoft.com/office/drawing/2014/main" xmlns="" id="{DB4A1D71-DDC7-4346-83F9-105F85B3D43F}"/>
              </a:ext>
            </a:extLst>
          </p:cNvPr>
          <p:cNvSpPr>
            <a:spLocks noGrp="1"/>
          </p:cNvSpPr>
          <p:nvPr>
            <p:ph type="title"/>
          </p:nvPr>
        </p:nvSpPr>
        <p:spPr/>
        <p:txBody>
          <a:bodyPr/>
          <a:lstStyle/>
          <a:p>
            <a:r>
              <a:rPr lang="en" dirty="0"/>
              <a:t>Repeated Mention</a:t>
            </a:r>
            <a:endParaRPr lang="en-IN" dirty="0"/>
          </a:p>
        </p:txBody>
      </p:sp>
    </p:spTree>
    <p:extLst>
      <p:ext uri="{BB962C8B-B14F-4D97-AF65-F5344CB8AC3E}">
        <p14:creationId xmlns:p14="http://schemas.microsoft.com/office/powerpoint/2010/main" val="4040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7EBC773-6BDE-4827-9741-26CCB9B60073}"/>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There are also strong preferences that appear to be induced by parallelism effects.</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Mary went with Sue to the Acura dealership. Sally went with her to the Mazda dealership. [ her = Sue ]</a:t>
            </a:r>
          </a:p>
          <a:p>
            <a:endParaRPr lang="en-IN" dirty="0"/>
          </a:p>
        </p:txBody>
      </p:sp>
      <p:sp>
        <p:nvSpPr>
          <p:cNvPr id="3" name="Title 2">
            <a:extLst>
              <a:ext uri="{FF2B5EF4-FFF2-40B4-BE49-F238E27FC236}">
                <a16:creationId xmlns:a16="http://schemas.microsoft.com/office/drawing/2014/main" xmlns="" id="{4BDFCF9C-806E-4B7B-B08E-8B1029E6A2FF}"/>
              </a:ext>
            </a:extLst>
          </p:cNvPr>
          <p:cNvSpPr>
            <a:spLocks noGrp="1"/>
          </p:cNvSpPr>
          <p:nvPr>
            <p:ph type="title"/>
          </p:nvPr>
        </p:nvSpPr>
        <p:spPr/>
        <p:txBody>
          <a:bodyPr/>
          <a:lstStyle/>
          <a:p>
            <a:r>
              <a:rPr lang="en" dirty="0"/>
              <a:t>Parallelism </a:t>
            </a:r>
            <a:endParaRPr lang="en-IN" dirty="0"/>
          </a:p>
        </p:txBody>
      </p:sp>
    </p:spTree>
    <p:extLst>
      <p:ext uri="{BB962C8B-B14F-4D97-AF65-F5344CB8AC3E}">
        <p14:creationId xmlns:p14="http://schemas.microsoft.com/office/powerpoint/2010/main" val="46311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EFA2A8A-B656-4965-8AAA-0FF5A63B77F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This suggests that we might want a heuristic which says that non-subject pronouns prefer non-subject referents.</a:t>
            </a:r>
          </a:p>
          <a:p>
            <a:pPr marL="457200" lvl="0" indent="-381000" algn="l" rtl="0">
              <a:spcBef>
                <a:spcPts val="0"/>
              </a:spcBef>
              <a:spcAft>
                <a:spcPts val="0"/>
              </a:spcAft>
              <a:buSzPts val="2400"/>
              <a:buChar char="●"/>
            </a:pPr>
            <a:r>
              <a:rPr lang="en-US" dirty="0"/>
              <a:t>Consider the following  example  in which Mary is the preferred referent of the pronoun instead of Sue.</a:t>
            </a:r>
          </a:p>
          <a:p>
            <a:pPr marL="457200" lvl="0" indent="-381000" algn="l" rtl="0">
              <a:spcBef>
                <a:spcPts val="0"/>
              </a:spcBef>
              <a:spcAft>
                <a:spcPts val="0"/>
              </a:spcAft>
              <a:buSzPts val="2400"/>
              <a:buChar char="●"/>
            </a:pPr>
            <a:r>
              <a:rPr lang="en-US" dirty="0"/>
              <a:t>E.g. </a:t>
            </a:r>
          </a:p>
          <a:p>
            <a:pPr marL="457200" lvl="0" indent="-381000" algn="l" rtl="0">
              <a:spcBef>
                <a:spcPts val="0"/>
              </a:spcBef>
              <a:spcAft>
                <a:spcPts val="0"/>
              </a:spcAft>
              <a:buSzPts val="2400"/>
              <a:buChar char="●"/>
            </a:pPr>
            <a:r>
              <a:rPr lang="en-US" dirty="0">
                <a:solidFill>
                  <a:srgbClr val="0000FF"/>
                </a:solidFill>
              </a:rPr>
              <a:t>Mary went with Sue to the Acura dealership. Sally told her not to buy anything. [ her = Mary ]</a:t>
            </a:r>
            <a:endParaRPr lang="en-US" dirty="0"/>
          </a:p>
          <a:p>
            <a:endParaRPr lang="en-IN" dirty="0"/>
          </a:p>
        </p:txBody>
      </p:sp>
      <p:sp>
        <p:nvSpPr>
          <p:cNvPr id="3" name="Title 2">
            <a:extLst>
              <a:ext uri="{FF2B5EF4-FFF2-40B4-BE49-F238E27FC236}">
                <a16:creationId xmlns:a16="http://schemas.microsoft.com/office/drawing/2014/main" xmlns="" id="{4019B514-B239-4E3A-A2D3-229917B6AC1C}"/>
              </a:ext>
            </a:extLst>
          </p:cNvPr>
          <p:cNvSpPr>
            <a:spLocks noGrp="1"/>
          </p:cNvSpPr>
          <p:nvPr>
            <p:ph type="title"/>
          </p:nvPr>
        </p:nvSpPr>
        <p:spPr/>
        <p:txBody>
          <a:bodyPr/>
          <a:lstStyle/>
          <a:p>
            <a:r>
              <a:rPr lang="en" dirty="0"/>
              <a:t>Heuristics</a:t>
            </a:r>
            <a:endParaRPr lang="en-IN" dirty="0"/>
          </a:p>
        </p:txBody>
      </p:sp>
    </p:spTree>
    <p:extLst>
      <p:ext uri="{BB962C8B-B14F-4D97-AF65-F5344CB8AC3E}">
        <p14:creationId xmlns:p14="http://schemas.microsoft.com/office/powerpoint/2010/main" val="2520888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11829</TotalTime>
  <Words>2131</Words>
  <Application>Microsoft Office PowerPoint</Application>
  <PresentationFormat>On-screen Show (4:3)</PresentationFormat>
  <Paragraphs>219</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Natural Language Processing DLO 8012</vt:lpstr>
      <vt:lpstr>Module V</vt:lpstr>
      <vt:lpstr>Preferences in Pronoun Interpretation</vt:lpstr>
      <vt:lpstr>1. Recency</vt:lpstr>
      <vt:lpstr>2. Grammatical Role </vt:lpstr>
      <vt:lpstr>2. Grammatical Role </vt:lpstr>
      <vt:lpstr>Repeated Mention</vt:lpstr>
      <vt:lpstr>Parallelism </vt:lpstr>
      <vt:lpstr>Heuristics</vt:lpstr>
      <vt:lpstr>Verb Semantics</vt:lpstr>
      <vt:lpstr>Verb Semantics</vt:lpstr>
      <vt:lpstr>Verb Semantics</vt:lpstr>
      <vt:lpstr>Lappin and Leass Algorithm for Pronoun Resolution</vt:lpstr>
      <vt:lpstr>Revision of English Grammar</vt:lpstr>
      <vt:lpstr>Subject</vt:lpstr>
      <vt:lpstr>Subject</vt:lpstr>
      <vt:lpstr>Subject</vt:lpstr>
      <vt:lpstr>Object</vt:lpstr>
      <vt:lpstr>Object</vt:lpstr>
      <vt:lpstr>Direct Object</vt:lpstr>
      <vt:lpstr>Indirect Object</vt:lpstr>
      <vt:lpstr>Lappin and Leass Algorithm</vt:lpstr>
      <vt:lpstr>Lappin and Leass Algorithm</vt:lpstr>
      <vt:lpstr>Lappin and Leass Algorithm</vt:lpstr>
      <vt:lpstr>Subject Emphasis</vt:lpstr>
      <vt:lpstr>Existential Emphasis</vt:lpstr>
      <vt:lpstr>Accusative (Direct Object) Emphasis</vt:lpstr>
      <vt:lpstr>Indirect Object Emphasis</vt:lpstr>
      <vt:lpstr>Oblique Complement Emphasis</vt:lpstr>
      <vt:lpstr>Adverbial Emphasis</vt:lpstr>
      <vt:lpstr>Head Noun Emphasis</vt:lpstr>
      <vt:lpstr>Lappin and Leass Algorithm</vt:lpstr>
      <vt:lpstr>Lappin and Leass Algorithm</vt:lpstr>
      <vt:lpstr>Lappin and Leass Algorithm</vt:lpstr>
      <vt:lpstr>Pronoun Resolution Algorithm</vt:lpstr>
      <vt:lpstr>Pronoun Resolution Algorithm</vt:lpstr>
      <vt:lpstr>Example </vt:lpstr>
      <vt:lpstr>Resolution of First Sentence</vt:lpstr>
      <vt:lpstr>Second Sentence</vt:lpstr>
      <vt:lpstr>Second Sentence</vt:lpstr>
      <vt:lpstr>Second Sentence</vt:lpstr>
      <vt:lpstr>Second Sentence</vt:lpstr>
      <vt:lpstr>Second Sentence</vt:lpstr>
      <vt:lpstr>Second Sentence</vt:lpstr>
      <vt:lpstr>Third Sentence</vt:lpstr>
      <vt:lpstr>Third Sentence</vt:lpstr>
      <vt:lpstr>Third Sentence</vt:lpstr>
      <vt:lpstr>Third Sentence</vt:lpstr>
      <vt:lpstr>Updated Weights</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276</cp:revision>
  <dcterms:created xsi:type="dcterms:W3CDTF">2006-08-16T00:00:00Z</dcterms:created>
  <dcterms:modified xsi:type="dcterms:W3CDTF">2022-03-17T04:45:17Z</dcterms:modified>
</cp:coreProperties>
</file>