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9" roundtripDataSignature="AMtx7mgfaIEi2Xf5yK71XtkjhNMgluW4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20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00"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99" Type="http://customschemas.google.com/relationships/presentationmetadata" Target="metadata"/><Relationship Id="rId20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0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43720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e633baac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1e633baac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e633baac4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1e633baac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e633baac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e633baac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e633baac4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11e633baac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e633baac4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1e633baac4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e633baac4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1e633baac4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e633baac4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11e633baac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36" name="Google Shape;36;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37" name="Google Shape;37;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38" name="Google Shape;38;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03-03-2021</a:t>
            </a:r>
            <a:endParaRPr/>
          </a:p>
        </p:txBody>
      </p:sp>
      <p:sp>
        <p:nvSpPr>
          <p:cNvPr id="39" name="Google Shape;39;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0" name="Google Shape;40;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ct val="108108"/>
              <a:buChar char="•"/>
            </a:pPr>
            <a:r>
              <a:rPr lang="en-US" dirty="0" smtClean="0"/>
              <a:t>Drawback of phrase </a:t>
            </a:r>
            <a:r>
              <a:rPr lang="en-US" dirty="0"/>
              <a:t>based models </a:t>
            </a:r>
            <a:r>
              <a:rPr lang="en-US" dirty="0" smtClean="0"/>
              <a:t> :</a:t>
            </a:r>
          </a:p>
          <a:p>
            <a:pPr lvl="1" indent="-406400">
              <a:spcBef>
                <a:spcPts val="1000"/>
              </a:spcBef>
              <a:buSzPct val="108108"/>
              <a:buChar char="•"/>
            </a:pPr>
            <a:r>
              <a:rPr lang="en-US" dirty="0" smtClean="0"/>
              <a:t>They </a:t>
            </a:r>
            <a:r>
              <a:rPr lang="en-US" dirty="0"/>
              <a:t>do not handle syntax in a natural way.</a:t>
            </a:r>
            <a:endParaRPr dirty="0"/>
          </a:p>
          <a:p>
            <a:pPr lvl="1" indent="-406400">
              <a:spcBef>
                <a:spcPts val="1000"/>
              </a:spcBef>
              <a:buSzPct val="108108"/>
              <a:buChar char="•"/>
            </a:pPr>
            <a:r>
              <a:rPr lang="en-US" dirty="0"/>
              <a:t>Reordering of phrases during translation is </a:t>
            </a:r>
            <a:r>
              <a:rPr lang="en-US" dirty="0" smtClean="0"/>
              <a:t>managed </a:t>
            </a:r>
            <a:r>
              <a:rPr lang="en-US" dirty="0"/>
              <a:t>by distortion models in </a:t>
            </a:r>
            <a:r>
              <a:rPr lang="en-US" dirty="0" smtClean="0"/>
              <a:t>SMT.</a:t>
            </a:r>
          </a:p>
          <a:p>
            <a:pPr lvl="1" indent="-406400">
              <a:spcBef>
                <a:spcPts val="1000"/>
              </a:spcBef>
              <a:buSzPct val="108108"/>
              <a:buChar char="•"/>
            </a:pPr>
            <a:r>
              <a:rPr lang="en-US" dirty="0" smtClean="0"/>
              <a:t>This </a:t>
            </a:r>
            <a:r>
              <a:rPr lang="en-US" dirty="0"/>
              <a:t>reordering process is entirely unsatisfactory, especially for language pairs that differ a lot in terms of word-order. </a:t>
            </a:r>
            <a:endParaRPr lang="en-US" dirty="0" smtClean="0"/>
          </a:p>
          <a:p>
            <a:pPr lvl="1" indent="-406400">
              <a:spcBef>
                <a:spcPts val="1000"/>
              </a:spcBef>
              <a:buSzPct val="108108"/>
              <a:buChar char="•"/>
            </a:pPr>
            <a:r>
              <a:rPr lang="en-US" dirty="0" smtClean="0">
                <a:solidFill>
                  <a:srgbClr val="FF0000"/>
                </a:solidFill>
              </a:rPr>
              <a:t>E.g. I like you &gt;&gt;&gt;Hindi</a:t>
            </a:r>
          </a:p>
          <a:p>
            <a:pPr lvl="1" indent="-406400">
              <a:spcBef>
                <a:spcPts val="1000"/>
              </a:spcBef>
              <a:buSzPct val="108108"/>
              <a:buChar char="•"/>
            </a:pPr>
            <a:r>
              <a:rPr lang="en-US" dirty="0" smtClean="0"/>
              <a:t>This problem </a:t>
            </a:r>
            <a:r>
              <a:rPr lang="en-US" dirty="0"/>
              <a:t>of structural differences between source and target languages can be solved with a reordering task. </a:t>
            </a:r>
            <a:endParaRPr dirty="0"/>
          </a:p>
        </p:txBody>
      </p:sp>
      <p:sp>
        <p:nvSpPr>
          <p:cNvPr id="169" name="Google Shape;169;p14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 Statistical-based Approach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6"/>
          <p:cNvSpPr txBox="1">
            <a:spLocks noGrp="1"/>
          </p:cNvSpPr>
          <p:nvPr>
            <p:ph type="body" idx="1"/>
          </p:nvPr>
        </p:nvSpPr>
        <p:spPr>
          <a:xfrm>
            <a:off x="628649" y="1584251"/>
            <a:ext cx="7886701" cy="4592574"/>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08108"/>
              <a:buChar char="•"/>
            </a:pPr>
            <a:r>
              <a:rPr lang="en-US" dirty="0" smtClean="0"/>
              <a:t>Here, </a:t>
            </a:r>
            <a:r>
              <a:rPr lang="en-US" dirty="0"/>
              <a:t>the words in an input sentence are translated word by word individually, and these words finally are arranged in a specific way to get the target sentence. </a:t>
            </a:r>
            <a:endParaRPr dirty="0"/>
          </a:p>
          <a:p>
            <a:pPr marL="457200" lvl="0" indent="-406400" algn="l" rtl="0">
              <a:lnSpc>
                <a:spcPct val="90000"/>
              </a:lnSpc>
              <a:spcBef>
                <a:spcPts val="1000"/>
              </a:spcBef>
              <a:spcAft>
                <a:spcPts val="0"/>
              </a:spcAft>
              <a:buClr>
                <a:schemeClr val="dk1"/>
              </a:buClr>
              <a:buSzPct val="108108"/>
              <a:buChar char="•"/>
            </a:pPr>
            <a:r>
              <a:rPr lang="en-US" dirty="0" smtClean="0"/>
              <a:t>This </a:t>
            </a:r>
            <a:r>
              <a:rPr lang="en-US" dirty="0"/>
              <a:t>approach is the very first attempt in the statistical-based MT system </a:t>
            </a:r>
            <a:endParaRPr lang="en-US" dirty="0" smtClean="0"/>
          </a:p>
          <a:p>
            <a:pPr marL="457200" lvl="0" indent="-406400" algn="l" rtl="0">
              <a:lnSpc>
                <a:spcPct val="90000"/>
              </a:lnSpc>
              <a:spcBef>
                <a:spcPts val="1000"/>
              </a:spcBef>
              <a:spcAft>
                <a:spcPts val="0"/>
              </a:spcAft>
              <a:buClr>
                <a:schemeClr val="dk1"/>
              </a:buClr>
              <a:buSzPct val="108108"/>
              <a:buChar char="•"/>
            </a:pPr>
            <a:r>
              <a:rPr lang="en-US" dirty="0" smtClean="0"/>
              <a:t>This is </a:t>
            </a:r>
            <a:r>
              <a:rPr lang="en-US" dirty="0"/>
              <a:t>comparatively simple and efficient. </a:t>
            </a:r>
            <a:endParaRPr dirty="0"/>
          </a:p>
          <a:p>
            <a:pPr marL="457200" lvl="0" indent="-406400" algn="l" rtl="0">
              <a:lnSpc>
                <a:spcPct val="90000"/>
              </a:lnSpc>
              <a:spcBef>
                <a:spcPts val="1000"/>
              </a:spcBef>
              <a:spcAft>
                <a:spcPts val="0"/>
              </a:spcAft>
              <a:buClr>
                <a:schemeClr val="dk1"/>
              </a:buClr>
              <a:buSzPct val="108108"/>
              <a:buChar char="•"/>
            </a:pPr>
            <a:r>
              <a:rPr lang="en-US" b="1" dirty="0"/>
              <a:t>Disadvantage: </a:t>
            </a:r>
            <a:r>
              <a:rPr lang="en-US" dirty="0" smtClean="0"/>
              <a:t>It reduce </a:t>
            </a:r>
            <a:r>
              <a:rPr lang="en-US" dirty="0"/>
              <a:t>the performance of the translation system. </a:t>
            </a:r>
            <a:endParaRPr dirty="0"/>
          </a:p>
        </p:txBody>
      </p:sp>
      <p:sp>
        <p:nvSpPr>
          <p:cNvPr id="175" name="Google Shape;175;p14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4.1.1 Word-based Translation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7"/>
          <p:cNvSpPr txBox="1">
            <a:spLocks noGrp="1"/>
          </p:cNvSpPr>
          <p:nvPr>
            <p:ph type="body" idx="1"/>
          </p:nvPr>
        </p:nvSpPr>
        <p:spPr>
          <a:xfrm>
            <a:off x="628650" y="1623602"/>
            <a:ext cx="7886700" cy="4745296"/>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Clr>
                <a:schemeClr val="dk1"/>
              </a:buClr>
              <a:buSzPct val="108108"/>
              <a:buChar char="•"/>
            </a:pPr>
            <a:r>
              <a:rPr lang="en-US" dirty="0"/>
              <a:t>It is a more accurate SMT approach</a:t>
            </a:r>
            <a:endParaRPr dirty="0"/>
          </a:p>
          <a:p>
            <a:pPr marL="457200" lvl="0" indent="-406400" algn="l" rtl="0">
              <a:lnSpc>
                <a:spcPct val="90000"/>
              </a:lnSpc>
              <a:spcBef>
                <a:spcPts val="1000"/>
              </a:spcBef>
              <a:spcAft>
                <a:spcPts val="0"/>
              </a:spcAft>
              <a:buClr>
                <a:schemeClr val="dk1"/>
              </a:buClr>
              <a:buSzPct val="108108"/>
              <a:buChar char="•"/>
            </a:pPr>
            <a:r>
              <a:rPr lang="en-US" dirty="0" smtClean="0"/>
              <a:t>Here, </a:t>
            </a:r>
            <a:r>
              <a:rPr lang="en-US" dirty="0"/>
              <a:t>each </a:t>
            </a:r>
            <a:r>
              <a:rPr lang="en-US" dirty="0" smtClean="0"/>
              <a:t>sentence </a:t>
            </a:r>
            <a:r>
              <a:rPr lang="en-US" dirty="0"/>
              <a:t>is divided into separate phrases instead of </a:t>
            </a:r>
            <a:r>
              <a:rPr lang="en-US" dirty="0" smtClean="0"/>
              <a:t>words. </a:t>
            </a:r>
            <a:endParaRPr dirty="0"/>
          </a:p>
          <a:p>
            <a:pPr marL="457200" lvl="0" indent="-406400" algn="l" rtl="0">
              <a:lnSpc>
                <a:spcPct val="90000"/>
              </a:lnSpc>
              <a:spcBef>
                <a:spcPts val="1000"/>
              </a:spcBef>
              <a:spcAft>
                <a:spcPts val="0"/>
              </a:spcAft>
              <a:buClr>
                <a:schemeClr val="dk1"/>
              </a:buClr>
              <a:buSzPct val="108108"/>
              <a:buChar char="•"/>
            </a:pPr>
            <a:r>
              <a:rPr lang="en-US" dirty="0"/>
              <a:t>The alignment between the phrases in the input and output sentences normally follows certain patterns.</a:t>
            </a:r>
            <a:endParaRPr dirty="0"/>
          </a:p>
          <a:p>
            <a:pPr marL="457200" lvl="0" indent="-406400" algn="l" rtl="0">
              <a:lnSpc>
                <a:spcPct val="90000"/>
              </a:lnSpc>
              <a:spcBef>
                <a:spcPts val="1000"/>
              </a:spcBef>
              <a:spcAft>
                <a:spcPts val="0"/>
              </a:spcAft>
              <a:buClr>
                <a:schemeClr val="dk1"/>
              </a:buClr>
              <a:buSzPct val="108108"/>
              <a:buChar char="•"/>
            </a:pPr>
            <a:r>
              <a:rPr lang="en-US" dirty="0" smtClean="0"/>
              <a:t>It resulted in </a:t>
            </a:r>
            <a:r>
              <a:rPr lang="en-US" dirty="0"/>
              <a:t>better performance than the word-based </a:t>
            </a:r>
            <a:r>
              <a:rPr lang="en-US" dirty="0" smtClean="0"/>
              <a:t>translation</a:t>
            </a:r>
          </a:p>
          <a:p>
            <a:pPr marL="457200" lvl="0" indent="-406400" algn="l" rtl="0">
              <a:lnSpc>
                <a:spcPct val="90000"/>
              </a:lnSpc>
              <a:spcBef>
                <a:spcPts val="1000"/>
              </a:spcBef>
              <a:spcAft>
                <a:spcPts val="0"/>
              </a:spcAft>
              <a:buClr>
                <a:schemeClr val="dk1"/>
              </a:buClr>
              <a:buSzPct val="108108"/>
              <a:buChar char="•"/>
            </a:pPr>
            <a:r>
              <a:rPr lang="en-US" dirty="0" smtClean="0"/>
              <a:t>But it did </a:t>
            </a:r>
            <a:r>
              <a:rPr lang="en-US" dirty="0"/>
              <a:t>not improve the model of sentence order patterns. </a:t>
            </a:r>
            <a:endParaRPr dirty="0"/>
          </a:p>
          <a:p>
            <a:pPr marL="457200" lvl="0" indent="-406400" algn="l" rtl="0">
              <a:lnSpc>
                <a:spcPct val="90000"/>
              </a:lnSpc>
              <a:spcBef>
                <a:spcPts val="1000"/>
              </a:spcBef>
              <a:spcAft>
                <a:spcPts val="0"/>
              </a:spcAft>
              <a:buClr>
                <a:schemeClr val="dk1"/>
              </a:buClr>
              <a:buSzPct val="108108"/>
              <a:buChar char="•"/>
            </a:pPr>
            <a:r>
              <a:rPr lang="en-US" dirty="0" smtClean="0"/>
              <a:t>The </a:t>
            </a:r>
            <a:r>
              <a:rPr lang="en-US" dirty="0"/>
              <a:t>reordering technique may perform well with local phrase orders but not as well with long sentences and </a:t>
            </a:r>
            <a:r>
              <a:rPr lang="en-US" dirty="0" smtClean="0"/>
              <a:t>complex </a:t>
            </a:r>
            <a:r>
              <a:rPr lang="en-US" dirty="0"/>
              <a:t>orders.</a:t>
            </a:r>
            <a:endParaRPr dirty="0"/>
          </a:p>
        </p:txBody>
      </p:sp>
      <p:sp>
        <p:nvSpPr>
          <p:cNvPr id="181" name="Google Shape;181;p14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4.1.2 Phrase-based Translation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smtClean="0"/>
              <a:t>The </a:t>
            </a:r>
            <a:r>
              <a:rPr lang="en-US" dirty="0"/>
              <a:t>advantage of this approach is that hierarchical phrases have recursive structures instead of simple phrases.</a:t>
            </a:r>
            <a:endParaRPr dirty="0"/>
          </a:p>
          <a:p>
            <a:pPr marL="457200" lvl="0" indent="-406400" algn="l" rtl="0">
              <a:lnSpc>
                <a:spcPct val="90000"/>
              </a:lnSpc>
              <a:spcBef>
                <a:spcPts val="1000"/>
              </a:spcBef>
              <a:spcAft>
                <a:spcPts val="0"/>
              </a:spcAft>
              <a:buClr>
                <a:schemeClr val="dk1"/>
              </a:buClr>
              <a:buSzPts val="2800"/>
              <a:buChar char="•"/>
            </a:pPr>
            <a:r>
              <a:rPr lang="en-US" dirty="0"/>
              <a:t>This higher level of abstraction approach further improved the accuracy of the SMT system. </a:t>
            </a:r>
            <a:endParaRPr dirty="0"/>
          </a:p>
        </p:txBody>
      </p:sp>
      <p:sp>
        <p:nvSpPr>
          <p:cNvPr id="187" name="Google Shape;187;p1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4.1.3 Hierarchical Phrase-based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9"/>
          <p:cNvSpPr txBox="1">
            <a:spLocks noGrp="1"/>
          </p:cNvSpPr>
          <p:nvPr>
            <p:ph type="body" idx="1"/>
          </p:nvPr>
        </p:nvSpPr>
        <p:spPr>
          <a:xfrm>
            <a:off x="628650" y="1552353"/>
            <a:ext cx="7886700" cy="4940522"/>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Clr>
                <a:schemeClr val="dk1"/>
              </a:buClr>
              <a:buSzPct val="108108"/>
              <a:buChar char="•"/>
            </a:pPr>
            <a:r>
              <a:rPr lang="en-US" dirty="0"/>
              <a:t>It is based on analogical reasoning between two translation examples.</a:t>
            </a:r>
            <a:endParaRPr dirty="0"/>
          </a:p>
          <a:p>
            <a:pPr marL="457200" lvl="0" indent="-406400" algn="l" rtl="0">
              <a:lnSpc>
                <a:spcPct val="90000"/>
              </a:lnSpc>
              <a:spcBef>
                <a:spcPts val="1000"/>
              </a:spcBef>
              <a:spcAft>
                <a:spcPts val="0"/>
              </a:spcAft>
              <a:buClr>
                <a:schemeClr val="dk1"/>
              </a:buClr>
              <a:buSzPct val="108108"/>
              <a:buChar char="•"/>
            </a:pPr>
            <a:r>
              <a:rPr lang="en-US" dirty="0" smtClean="0"/>
              <a:t>It relies </a:t>
            </a:r>
            <a:r>
              <a:rPr lang="en-US" dirty="0"/>
              <a:t>on large parallel aligned corpora. </a:t>
            </a:r>
            <a:endParaRPr dirty="0"/>
          </a:p>
          <a:p>
            <a:pPr marL="457200" lvl="0" indent="-406400" algn="l" rtl="0">
              <a:lnSpc>
                <a:spcPct val="90000"/>
              </a:lnSpc>
              <a:spcBef>
                <a:spcPts val="1000"/>
              </a:spcBef>
              <a:spcAft>
                <a:spcPts val="0"/>
              </a:spcAft>
              <a:buClr>
                <a:schemeClr val="dk1"/>
              </a:buClr>
              <a:buSzPct val="108108"/>
              <a:buChar char="•"/>
            </a:pPr>
            <a:r>
              <a:rPr lang="en-US" dirty="0"/>
              <a:t>An EBMT system is given a set of sentences in the SL and their corresponding translations in the TL, and uses those examples to translate other, similar SL  sentences into the TL. </a:t>
            </a:r>
            <a:endParaRPr dirty="0"/>
          </a:p>
          <a:p>
            <a:pPr marL="457200" lvl="0" indent="-406400" algn="l" rtl="0">
              <a:lnSpc>
                <a:spcPct val="90000"/>
              </a:lnSpc>
              <a:spcBef>
                <a:spcPts val="1000"/>
              </a:spcBef>
              <a:spcAft>
                <a:spcPts val="0"/>
              </a:spcAft>
              <a:buClr>
                <a:schemeClr val="dk1"/>
              </a:buClr>
              <a:buSzPct val="108108"/>
              <a:buChar char="•"/>
            </a:pPr>
            <a:r>
              <a:rPr lang="en-US" dirty="0"/>
              <a:t>The basic logic is that, if a previously translated sentence occurs again, the same translation is likely to be correct again. </a:t>
            </a:r>
            <a:endParaRPr dirty="0"/>
          </a:p>
          <a:p>
            <a:pPr marL="457200" lvl="0" indent="-406400" algn="l" rtl="0">
              <a:lnSpc>
                <a:spcPct val="90000"/>
              </a:lnSpc>
              <a:spcBef>
                <a:spcPts val="1000"/>
              </a:spcBef>
              <a:spcAft>
                <a:spcPts val="0"/>
              </a:spcAft>
              <a:buClr>
                <a:schemeClr val="dk1"/>
              </a:buClr>
              <a:buSzPct val="108108"/>
              <a:buChar char="•"/>
            </a:pPr>
            <a:r>
              <a:rPr lang="en-US" dirty="0"/>
              <a:t>EBMT systems are attractive in that they require a minimum of prior knowledge; therefore, they quickly adapt to many language pairs.</a:t>
            </a:r>
            <a:endParaRPr dirty="0"/>
          </a:p>
        </p:txBody>
      </p:sp>
      <p:sp>
        <p:nvSpPr>
          <p:cNvPr id="193" name="Google Shape;193;p14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4.2 Example Based MT (EBMT)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0"/>
          <p:cNvSpPr txBox="1">
            <a:spLocks noGrp="1"/>
          </p:cNvSpPr>
          <p:nvPr>
            <p:ph type="body" idx="1"/>
          </p:nvPr>
        </p:nvSpPr>
        <p:spPr>
          <a:xfrm>
            <a:off x="628650" y="1520456"/>
            <a:ext cx="7886700" cy="4656369"/>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17646"/>
              <a:buChar char="•"/>
            </a:pPr>
            <a:r>
              <a:rPr lang="en-US" dirty="0"/>
              <a:t>A restricted form of example-based translation is available commercially, known as a translation memory. </a:t>
            </a:r>
            <a:endParaRPr dirty="0"/>
          </a:p>
          <a:p>
            <a:pPr marL="457200" lvl="0" indent="-406400" algn="l" rtl="0">
              <a:lnSpc>
                <a:spcPct val="90000"/>
              </a:lnSpc>
              <a:spcBef>
                <a:spcPts val="1000"/>
              </a:spcBef>
              <a:spcAft>
                <a:spcPts val="0"/>
              </a:spcAft>
              <a:buClr>
                <a:schemeClr val="dk1"/>
              </a:buClr>
              <a:buSzPct val="117646"/>
              <a:buChar char="•"/>
            </a:pPr>
            <a:r>
              <a:rPr lang="en-US" dirty="0"/>
              <a:t>In a translation memory, as the user translates text, the translations are added to a database, and when the same sentence occurs again, the previous translation is inserted into the translated document. </a:t>
            </a:r>
            <a:endParaRPr dirty="0"/>
          </a:p>
          <a:p>
            <a:pPr marL="457200" lvl="0" indent="-406400" algn="l" rtl="0">
              <a:lnSpc>
                <a:spcPct val="90000"/>
              </a:lnSpc>
              <a:spcBef>
                <a:spcPts val="1000"/>
              </a:spcBef>
              <a:spcAft>
                <a:spcPts val="0"/>
              </a:spcAft>
              <a:buClr>
                <a:schemeClr val="dk1"/>
              </a:buClr>
              <a:buSzPct val="117646"/>
              <a:buChar char="•"/>
            </a:pPr>
            <a:r>
              <a:rPr lang="en-US" dirty="0"/>
              <a:t>This saves the user the effort of re-translating that </a:t>
            </a:r>
            <a:r>
              <a:rPr lang="en-US" dirty="0" smtClean="0"/>
              <a:t>sentence</a:t>
            </a:r>
          </a:p>
          <a:p>
            <a:pPr marL="457200" lvl="0" indent="-406400" algn="l" rtl="0">
              <a:lnSpc>
                <a:spcPct val="90000"/>
              </a:lnSpc>
              <a:spcBef>
                <a:spcPts val="1000"/>
              </a:spcBef>
              <a:spcAft>
                <a:spcPts val="0"/>
              </a:spcAft>
              <a:buClr>
                <a:schemeClr val="dk1"/>
              </a:buClr>
              <a:buSzPct val="117646"/>
              <a:buChar char="•"/>
            </a:pPr>
            <a:r>
              <a:rPr lang="en-US" dirty="0" smtClean="0"/>
              <a:t>More </a:t>
            </a:r>
            <a:r>
              <a:rPr lang="en-US" dirty="0"/>
              <a:t>advanced translation memory systems will also return close but inexact matches on the assumption that editing the translation of the close match will take less time than generating a translation from scratch. </a:t>
            </a:r>
            <a:endParaRPr dirty="0"/>
          </a:p>
        </p:txBody>
      </p:sp>
      <p:sp>
        <p:nvSpPr>
          <p:cNvPr id="199" name="Google Shape;199;p15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4.2 Example Based MT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1"/>
          <p:cNvSpPr txBox="1">
            <a:spLocks noGrp="1"/>
          </p:cNvSpPr>
          <p:nvPr>
            <p:ph type="body" idx="1"/>
          </p:nvPr>
        </p:nvSpPr>
        <p:spPr>
          <a:xfrm>
            <a:off x="628650" y="1520456"/>
            <a:ext cx="7886700" cy="4656369"/>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Eg. </a:t>
            </a:r>
            <a:endParaRPr/>
          </a:p>
          <a:p>
            <a:pPr marL="1028700" lvl="1" indent="-342900" algn="l" rtl="0">
              <a:lnSpc>
                <a:spcPct val="90000"/>
              </a:lnSpc>
              <a:spcBef>
                <a:spcPts val="500"/>
              </a:spcBef>
              <a:spcAft>
                <a:spcPts val="0"/>
              </a:spcAft>
              <a:buSzPts val="2400"/>
              <a:buFont typeface="Arial"/>
              <a:buChar char="•"/>
            </a:pPr>
            <a:r>
              <a:rPr lang="en-US"/>
              <a:t>ALEPH : </a:t>
            </a:r>
            <a:r>
              <a:rPr lang="en-US" b="0" i="0">
                <a:latin typeface="Arial"/>
                <a:ea typeface="Arial"/>
                <a:cs typeface="Arial"/>
                <a:sym typeface="Arial"/>
              </a:rPr>
              <a:t>Aleph is company incorporated in Qatar with an international network of professional linguists offering a variety of translation services</a:t>
            </a:r>
            <a:endParaRPr/>
          </a:p>
          <a:p>
            <a:pPr marL="1028700" lvl="1" indent="-342900" algn="l" rtl="0">
              <a:lnSpc>
                <a:spcPct val="90000"/>
              </a:lnSpc>
              <a:spcBef>
                <a:spcPts val="500"/>
              </a:spcBef>
              <a:spcAft>
                <a:spcPts val="0"/>
              </a:spcAft>
              <a:buSzPts val="2400"/>
              <a:buFont typeface="Arial"/>
              <a:buChar char="•"/>
            </a:pPr>
            <a:r>
              <a:rPr lang="en-US"/>
              <a:t>wEBMT : Machine Translation System Using the World Wide Web </a:t>
            </a:r>
            <a:endParaRPr/>
          </a:p>
          <a:p>
            <a:pPr marL="1028700" lvl="1" indent="-342900" algn="l" rtl="0">
              <a:lnSpc>
                <a:spcPct val="90000"/>
              </a:lnSpc>
              <a:spcBef>
                <a:spcPts val="500"/>
              </a:spcBef>
              <a:spcAft>
                <a:spcPts val="0"/>
              </a:spcAft>
              <a:buSzPts val="2400"/>
              <a:buFont typeface="Arial"/>
              <a:buChar char="•"/>
            </a:pPr>
            <a:r>
              <a:rPr lang="en-US"/>
              <a:t>PanEBMT : Made by Carnegie Mellon University</a:t>
            </a:r>
            <a:endParaRPr/>
          </a:p>
        </p:txBody>
      </p:sp>
      <p:sp>
        <p:nvSpPr>
          <p:cNvPr id="205" name="Google Shape;205;p15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4.2 Example Based MT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e633baac4_0_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In this interactive translation system, the user is allowed to suggest the correct translation to the translator online. </a:t>
            </a:r>
            <a:endParaRPr/>
          </a:p>
          <a:p>
            <a:pPr marL="457200" lvl="0" indent="-406400" algn="l" rtl="0">
              <a:lnSpc>
                <a:spcPct val="90000"/>
              </a:lnSpc>
              <a:spcBef>
                <a:spcPts val="1000"/>
              </a:spcBef>
              <a:spcAft>
                <a:spcPts val="0"/>
              </a:spcAft>
              <a:buClr>
                <a:schemeClr val="dk1"/>
              </a:buClr>
              <a:buSzPts val="2800"/>
              <a:buChar char="•"/>
            </a:pPr>
            <a:r>
              <a:rPr lang="en-US"/>
              <a:t>This approach is very useful in a situation where the context of a word is unclear and there exists many possible meanings for a particular word. </a:t>
            </a:r>
            <a:endParaRPr/>
          </a:p>
          <a:p>
            <a:pPr marL="457200" lvl="0" indent="-406400" algn="l" rtl="0">
              <a:lnSpc>
                <a:spcPct val="90000"/>
              </a:lnSpc>
              <a:spcBef>
                <a:spcPts val="1000"/>
              </a:spcBef>
              <a:spcAft>
                <a:spcPts val="0"/>
              </a:spcAft>
              <a:buClr>
                <a:schemeClr val="dk1"/>
              </a:buClr>
              <a:buSzPts val="2800"/>
              <a:buChar char="•"/>
            </a:pPr>
            <a:r>
              <a:rPr lang="en-US"/>
              <a:t>In such cases, the structural ambiguity can be solved with the interpretation of the user. </a:t>
            </a:r>
            <a:endParaRPr/>
          </a:p>
          <a:p>
            <a:pPr marL="457200" lvl="0" indent="-228600" algn="l" rtl="0">
              <a:lnSpc>
                <a:spcPct val="90000"/>
              </a:lnSpc>
              <a:spcBef>
                <a:spcPts val="1000"/>
              </a:spcBef>
              <a:spcAft>
                <a:spcPts val="0"/>
              </a:spcAft>
              <a:buClr>
                <a:schemeClr val="dk1"/>
              </a:buClr>
              <a:buSzPts val="2800"/>
              <a:buNone/>
            </a:pPr>
            <a:endParaRPr/>
          </a:p>
          <a:p>
            <a:pPr marL="457200" lvl="0" indent="-228600" algn="l" rtl="0">
              <a:lnSpc>
                <a:spcPct val="90000"/>
              </a:lnSpc>
              <a:spcBef>
                <a:spcPts val="1000"/>
              </a:spcBef>
              <a:spcAft>
                <a:spcPts val="0"/>
              </a:spcAft>
              <a:buClr>
                <a:schemeClr val="dk1"/>
              </a:buClr>
              <a:buSzPts val="2800"/>
              <a:buNone/>
            </a:pPr>
            <a:endParaRPr/>
          </a:p>
        </p:txBody>
      </p:sp>
      <p:sp>
        <p:nvSpPr>
          <p:cNvPr id="211" name="Google Shape;211;g11e633baac4_0_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 Online Interactive MT</a:t>
            </a:r>
            <a:endParaRPr/>
          </a:p>
        </p:txBody>
      </p:sp>
      <p:sp>
        <p:nvSpPr>
          <p:cNvPr id="212" name="Google Shape;212;g11e633baac4_0_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e633baac4_0_6"/>
          <p:cNvSpPr txBox="1">
            <a:spLocks noGrp="1"/>
          </p:cNvSpPr>
          <p:nvPr>
            <p:ph type="body" idx="1"/>
          </p:nvPr>
        </p:nvSpPr>
        <p:spPr>
          <a:xfrm>
            <a:off x="628650" y="1477926"/>
            <a:ext cx="7886700" cy="4698900"/>
          </a:xfrm>
          <a:prstGeom prst="rect">
            <a:avLst/>
          </a:prstGeom>
          <a:noFill/>
          <a:ln>
            <a:noFill/>
          </a:ln>
        </p:spPr>
        <p:txBody>
          <a:bodyPr spcFirstLastPara="1" wrap="square" lIns="91425" tIns="45700" rIns="91425" bIns="45700" anchor="t" anchorCtr="0">
            <a:normAutofit fontScale="92500" lnSpcReduction="10000"/>
          </a:bodyPr>
          <a:lstStyle/>
          <a:p>
            <a:pPr marL="457200" lvl="0" indent="-391983" algn="l" rtl="0">
              <a:lnSpc>
                <a:spcPct val="90000"/>
              </a:lnSpc>
              <a:spcBef>
                <a:spcPts val="1000"/>
              </a:spcBef>
              <a:spcAft>
                <a:spcPts val="0"/>
              </a:spcAft>
              <a:buClr>
                <a:schemeClr val="dk1"/>
              </a:buClr>
              <a:buSzPct val="108108"/>
              <a:buChar char="•"/>
            </a:pPr>
            <a:r>
              <a:rPr lang="en-US"/>
              <a:t>Takes advantage of both statistical and rule-based translation methodologies</a:t>
            </a:r>
            <a:endParaRPr/>
          </a:p>
          <a:p>
            <a:pPr marL="457200" lvl="0" indent="-391983" algn="l" rtl="0">
              <a:lnSpc>
                <a:spcPct val="90000"/>
              </a:lnSpc>
              <a:spcBef>
                <a:spcPts val="1000"/>
              </a:spcBef>
              <a:spcAft>
                <a:spcPts val="0"/>
              </a:spcAft>
              <a:buClr>
                <a:schemeClr val="dk1"/>
              </a:buClr>
              <a:buSzPct val="108108"/>
              <a:buChar char="•"/>
            </a:pPr>
            <a:r>
              <a:rPr lang="en-US"/>
              <a:t>It is more efficient</a:t>
            </a:r>
            <a:endParaRPr/>
          </a:p>
          <a:p>
            <a:pPr marL="457200" lvl="0" indent="-391983" algn="l" rtl="0">
              <a:lnSpc>
                <a:spcPct val="90000"/>
              </a:lnSpc>
              <a:spcBef>
                <a:spcPts val="1000"/>
              </a:spcBef>
              <a:spcAft>
                <a:spcPts val="0"/>
              </a:spcAft>
              <a:buClr>
                <a:schemeClr val="dk1"/>
              </a:buClr>
              <a:buSzPct val="108108"/>
              <a:buChar char="•"/>
            </a:pPr>
            <a:r>
              <a:rPr lang="en-US"/>
              <a:t>These systems are based on both rules and statistics. </a:t>
            </a:r>
            <a:endParaRPr/>
          </a:p>
          <a:p>
            <a:pPr marL="457200" lvl="0" indent="-391983" algn="l" rtl="0">
              <a:lnSpc>
                <a:spcPct val="90000"/>
              </a:lnSpc>
              <a:spcBef>
                <a:spcPts val="1000"/>
              </a:spcBef>
              <a:spcAft>
                <a:spcPts val="0"/>
              </a:spcAft>
              <a:buClr>
                <a:schemeClr val="dk1"/>
              </a:buClr>
              <a:buSzPct val="108108"/>
              <a:buChar char="•"/>
            </a:pPr>
            <a:r>
              <a:rPr lang="en-US"/>
              <a:t>Hybrid approach can be used in different ways:</a:t>
            </a:r>
            <a:endParaRPr/>
          </a:p>
          <a:p>
            <a:pPr marL="1028700" lvl="1" indent="-330543" algn="l" rtl="0">
              <a:lnSpc>
                <a:spcPct val="90000"/>
              </a:lnSpc>
              <a:spcBef>
                <a:spcPts val="500"/>
              </a:spcBef>
              <a:spcAft>
                <a:spcPts val="0"/>
              </a:spcAft>
              <a:buSzPct val="108107"/>
              <a:buFont typeface="Arial"/>
              <a:buChar char="•"/>
            </a:pPr>
            <a:r>
              <a:rPr lang="en-US"/>
              <a:t>Translations are performed in the first stage using a rule-based approach followed by adjusting or correcting the output using statistical information</a:t>
            </a:r>
            <a:endParaRPr/>
          </a:p>
          <a:p>
            <a:pPr marL="1028700" lvl="1" indent="-330543" algn="l" rtl="0">
              <a:lnSpc>
                <a:spcPct val="90000"/>
              </a:lnSpc>
              <a:spcBef>
                <a:spcPts val="500"/>
              </a:spcBef>
              <a:spcAft>
                <a:spcPts val="0"/>
              </a:spcAft>
              <a:buSzPct val="108107"/>
              <a:buFont typeface="Arial"/>
              <a:buChar char="•"/>
            </a:pPr>
            <a:r>
              <a:rPr lang="en-US"/>
              <a:t>In the other way, rules are used to pre-process the input data as well as post-process the statistical output of a statistical-based translation system. This technique is better and has more power, flexibility, and control in translation.</a:t>
            </a:r>
            <a:endParaRPr/>
          </a:p>
          <a:p>
            <a:pPr marL="457200" lvl="0" indent="-228600" algn="l" rtl="0">
              <a:lnSpc>
                <a:spcPct val="90000"/>
              </a:lnSpc>
              <a:spcBef>
                <a:spcPts val="1000"/>
              </a:spcBef>
              <a:spcAft>
                <a:spcPts val="0"/>
              </a:spcAft>
              <a:buClr>
                <a:schemeClr val="dk1"/>
              </a:buClr>
              <a:buSzPct val="108108"/>
              <a:buNone/>
            </a:pPr>
            <a:endParaRPr/>
          </a:p>
          <a:p>
            <a:pPr marL="457200" lvl="0" indent="-228600" algn="l" rtl="0">
              <a:lnSpc>
                <a:spcPct val="90000"/>
              </a:lnSpc>
              <a:spcBef>
                <a:spcPts val="1000"/>
              </a:spcBef>
              <a:spcAft>
                <a:spcPts val="0"/>
              </a:spcAft>
              <a:buClr>
                <a:schemeClr val="dk1"/>
              </a:buClr>
              <a:buSzPct val="108108"/>
              <a:buNone/>
            </a:pPr>
            <a:endParaRPr/>
          </a:p>
        </p:txBody>
      </p:sp>
      <p:sp>
        <p:nvSpPr>
          <p:cNvPr id="218" name="Google Shape;218;g11e633baac4_0_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6. Hybrid MT</a:t>
            </a:r>
            <a:endParaRPr/>
          </a:p>
        </p:txBody>
      </p:sp>
      <p:sp>
        <p:nvSpPr>
          <p:cNvPr id="219" name="Google Shape;219;g11e633baac4_0_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e633baac4_0_1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Example:</a:t>
            </a:r>
            <a:endParaRPr dirty="0"/>
          </a:p>
          <a:p>
            <a:pPr lvl="1" indent="-406400">
              <a:spcBef>
                <a:spcPts val="1000"/>
              </a:spcBef>
              <a:buSzPts val="2800"/>
              <a:buChar char="•"/>
            </a:pPr>
            <a:r>
              <a:rPr lang="en-US" dirty="0"/>
              <a:t>METIS-II MT system is an example of hybridization which avoids the usual need for parallel corpora by using a bilingual dictionary and a monolingual corpus in the TL. </a:t>
            </a:r>
            <a:endParaRPr dirty="0"/>
          </a:p>
          <a:p>
            <a:pPr lvl="1" indent="-406400">
              <a:spcBef>
                <a:spcPts val="1000"/>
              </a:spcBef>
              <a:buSzPts val="2800"/>
              <a:buChar char="•"/>
            </a:pPr>
            <a:r>
              <a:rPr lang="en-US" dirty="0" err="1"/>
              <a:t>Oepen</a:t>
            </a:r>
            <a:r>
              <a:rPr lang="en-US" dirty="0"/>
              <a:t> MT System:  It integrates statistical methods within an RBMT system to choose the best translation from a set of competing hypotheses (translations) generated using rule-based methods.</a:t>
            </a:r>
            <a:endParaRPr dirty="0"/>
          </a:p>
        </p:txBody>
      </p:sp>
      <p:sp>
        <p:nvSpPr>
          <p:cNvPr id="225" name="Google Shape;225;g11e633baac4_0_1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6. Hybrid MT</a:t>
            </a:r>
            <a:endParaRPr/>
          </a:p>
        </p:txBody>
      </p:sp>
      <p:sp>
        <p:nvSpPr>
          <p:cNvPr id="226" name="Google Shape;226;g11e633baac4_0_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a:solidFill>
                  <a:srgbClr val="FF0000"/>
                </a:solidFill>
                <a:latin typeface="Verdana"/>
                <a:ea typeface="Verdana"/>
                <a:cs typeface="Verdana"/>
                <a:sym typeface="Verdana"/>
              </a:rPr>
              <a:t>Module VI</a:t>
            </a:r>
            <a:endParaRPr sz="3200"/>
          </a:p>
        </p:txBody>
      </p:sp>
      <p:sp>
        <p:nvSpPr>
          <p:cNvPr id="46" name="Google Shape;46;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dirty="0" smtClean="0">
                <a:solidFill>
                  <a:srgbClr val="0070C0"/>
                </a:solidFill>
                <a:latin typeface="Verdana"/>
                <a:ea typeface="Verdana"/>
                <a:cs typeface="Verdana"/>
                <a:sym typeface="Verdana"/>
              </a:rPr>
              <a:t>31</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Applications of NLP</a:t>
            </a:r>
            <a:endParaRPr sz="2220" dirty="0"/>
          </a:p>
        </p:txBody>
      </p:sp>
      <p:sp>
        <p:nvSpPr>
          <p:cNvPr id="47" name="Google Shape;47;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8" name="Google Shape;48;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1e633baac4_0_1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20816" algn="l" rtl="0">
              <a:lnSpc>
                <a:spcPct val="90000"/>
              </a:lnSpc>
              <a:spcBef>
                <a:spcPts val="1000"/>
              </a:spcBef>
              <a:spcAft>
                <a:spcPts val="0"/>
              </a:spcAft>
              <a:buClr>
                <a:schemeClr val="dk1"/>
              </a:buClr>
              <a:buSzPts val="3027"/>
              <a:buChar char="•"/>
            </a:pPr>
            <a:r>
              <a:rPr lang="en-US" dirty="0"/>
              <a:t>Having input sentences (in some SL), an RBMT system generates them to output sentences (in some TL) on the basis of morphological, syntactic, and semantic analysis of both the source and the target languages involved in a concrete translation task.</a:t>
            </a:r>
            <a:endParaRPr dirty="0"/>
          </a:p>
          <a:p>
            <a:pPr marL="457200" lvl="0" indent="-420816" algn="l" rtl="0">
              <a:lnSpc>
                <a:spcPct val="90000"/>
              </a:lnSpc>
              <a:spcBef>
                <a:spcPts val="1000"/>
              </a:spcBef>
              <a:spcAft>
                <a:spcPts val="0"/>
              </a:spcAft>
              <a:buClr>
                <a:schemeClr val="dk1"/>
              </a:buClr>
              <a:buSzPts val="3027"/>
              <a:buChar char="•"/>
            </a:pPr>
            <a:r>
              <a:rPr lang="en-US" dirty="0" smtClean="0"/>
              <a:t>It applies </a:t>
            </a:r>
            <a:r>
              <a:rPr lang="en-US" dirty="0"/>
              <a:t>a set of linguistic rules in three different phases: analysis, transfer and generation. </a:t>
            </a:r>
            <a:endParaRPr dirty="0"/>
          </a:p>
          <a:p>
            <a:pPr marL="457200" lvl="0" indent="-420816" algn="l" rtl="0">
              <a:lnSpc>
                <a:spcPct val="90000"/>
              </a:lnSpc>
              <a:spcBef>
                <a:spcPts val="1000"/>
              </a:spcBef>
              <a:spcAft>
                <a:spcPts val="0"/>
              </a:spcAft>
              <a:buClr>
                <a:schemeClr val="dk1"/>
              </a:buClr>
              <a:buSzPts val="3027"/>
              <a:buChar char="•"/>
            </a:pPr>
            <a:r>
              <a:rPr lang="en-US" dirty="0" smtClean="0"/>
              <a:t>It </a:t>
            </a:r>
            <a:r>
              <a:rPr lang="en-US" dirty="0"/>
              <a:t>requires: syntax analysis, semantic analysis, syntax generation and semantic generation. </a:t>
            </a:r>
            <a:endParaRPr dirty="0"/>
          </a:p>
        </p:txBody>
      </p:sp>
      <p:sp>
        <p:nvSpPr>
          <p:cNvPr id="232" name="Google Shape;232;g11e633baac4_0_1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Rule Based Machine Translation (RBMT) System</a:t>
            </a:r>
            <a:endParaRPr sz="4000"/>
          </a:p>
        </p:txBody>
      </p:sp>
      <p:sp>
        <p:nvSpPr>
          <p:cNvPr id="233" name="Google Shape;233;g11e633baac4_0_1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e633baac4_0_24"/>
          <p:cNvSpPr txBox="1">
            <a:spLocks noGrp="1"/>
          </p:cNvSpPr>
          <p:nvPr>
            <p:ph type="body" idx="1"/>
          </p:nvPr>
        </p:nvSpPr>
        <p:spPr>
          <a:xfrm>
            <a:off x="267142" y="1516380"/>
            <a:ext cx="3677400" cy="19125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RBMT generates the target text given a source text in the following the steps </a:t>
            </a:r>
            <a:endParaRPr/>
          </a:p>
          <a:p>
            <a:pPr marL="457200" lvl="0" indent="-228600" algn="l" rtl="0">
              <a:lnSpc>
                <a:spcPct val="90000"/>
              </a:lnSpc>
              <a:spcBef>
                <a:spcPts val="1000"/>
              </a:spcBef>
              <a:spcAft>
                <a:spcPts val="0"/>
              </a:spcAft>
              <a:buClr>
                <a:schemeClr val="dk1"/>
              </a:buClr>
              <a:buSzPts val="2800"/>
              <a:buNone/>
            </a:pPr>
            <a:endParaRPr/>
          </a:p>
        </p:txBody>
      </p:sp>
      <p:sp>
        <p:nvSpPr>
          <p:cNvPr id="239" name="Google Shape;239;g11e633baac4_0_2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RBMT System</a:t>
            </a:r>
            <a:endParaRPr/>
          </a:p>
        </p:txBody>
      </p:sp>
      <p:pic>
        <p:nvPicPr>
          <p:cNvPr id="240" name="Google Shape;240;g11e633baac4_0_24"/>
          <p:cNvPicPr preferRelativeResize="0"/>
          <p:nvPr/>
        </p:nvPicPr>
        <p:blipFill rotWithShape="1">
          <a:blip r:embed="rId3">
            <a:alphaModFix/>
          </a:blip>
          <a:srcRect/>
          <a:stretch/>
        </p:blipFill>
        <p:spPr>
          <a:xfrm>
            <a:off x="3923416" y="754913"/>
            <a:ext cx="5124892" cy="5635484"/>
          </a:xfrm>
          <a:prstGeom prst="rect">
            <a:avLst/>
          </a:prstGeom>
          <a:noFill/>
          <a:ln>
            <a:noFill/>
          </a:ln>
        </p:spPr>
      </p:pic>
      <p:sp>
        <p:nvSpPr>
          <p:cNvPr id="241" name="Google Shape;241;g11e633baac4_0_2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1e633baac4_0_31"/>
          <p:cNvSpPr txBox="1">
            <a:spLocks noGrp="1"/>
          </p:cNvSpPr>
          <p:nvPr>
            <p:ph type="body" idx="1"/>
          </p:nvPr>
        </p:nvSpPr>
        <p:spPr>
          <a:xfrm>
            <a:off x="628650" y="1403498"/>
            <a:ext cx="7886700" cy="52419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Source language morphological analyzer analyzes a source language word and provides the morphological information. </a:t>
            </a:r>
            <a:endParaRPr/>
          </a:p>
          <a:p>
            <a:pPr marL="457200" lvl="0" indent="-420816" algn="l" rtl="0">
              <a:lnSpc>
                <a:spcPct val="90000"/>
              </a:lnSpc>
              <a:spcBef>
                <a:spcPts val="1000"/>
              </a:spcBef>
              <a:spcAft>
                <a:spcPts val="0"/>
              </a:spcAft>
              <a:buClr>
                <a:schemeClr val="dk1"/>
              </a:buClr>
              <a:buSzPts val="3027"/>
              <a:buChar char="•"/>
            </a:pPr>
            <a:r>
              <a:rPr lang="en-US"/>
              <a:t>Source language parser is a syntax analyzer that analyzes source language sentences.</a:t>
            </a:r>
            <a:endParaRPr/>
          </a:p>
          <a:p>
            <a:pPr marL="457200" lvl="0" indent="-420816" algn="l" rtl="0">
              <a:lnSpc>
                <a:spcPct val="90000"/>
              </a:lnSpc>
              <a:spcBef>
                <a:spcPts val="1000"/>
              </a:spcBef>
              <a:spcAft>
                <a:spcPts val="0"/>
              </a:spcAft>
              <a:buClr>
                <a:schemeClr val="dk1"/>
              </a:buClr>
              <a:buSzPts val="3027"/>
              <a:buChar char="•"/>
            </a:pPr>
            <a:r>
              <a:rPr lang="en-US"/>
              <a:t>Translator is used to translate a source language word into target language. </a:t>
            </a:r>
            <a:r>
              <a:rPr lang="en-US">
                <a:solidFill>
                  <a:srgbClr val="FF0000"/>
                </a:solidFill>
              </a:rPr>
              <a:t>(Word Translation)</a:t>
            </a:r>
            <a:endParaRPr/>
          </a:p>
          <a:p>
            <a:pPr marL="457200" lvl="0" indent="-420816" algn="l" rtl="0">
              <a:lnSpc>
                <a:spcPct val="90000"/>
              </a:lnSpc>
              <a:spcBef>
                <a:spcPts val="1000"/>
              </a:spcBef>
              <a:spcAft>
                <a:spcPts val="0"/>
              </a:spcAft>
              <a:buClr>
                <a:schemeClr val="dk1"/>
              </a:buClr>
              <a:buSzPts val="3027"/>
              <a:buChar char="•"/>
            </a:pPr>
            <a:r>
              <a:rPr lang="en-US"/>
              <a:t>Target language morphological analyzer works as a generator and it generates appropriate target language words for the given grammatical information. </a:t>
            </a:r>
            <a:endParaRPr/>
          </a:p>
          <a:p>
            <a:pPr marL="457200" lvl="0" indent="-420816" algn="l" rtl="0">
              <a:lnSpc>
                <a:spcPct val="90000"/>
              </a:lnSpc>
              <a:spcBef>
                <a:spcPts val="1000"/>
              </a:spcBef>
              <a:spcAft>
                <a:spcPts val="0"/>
              </a:spcAft>
              <a:buClr>
                <a:schemeClr val="dk1"/>
              </a:buClr>
              <a:buSzPts val="3027"/>
              <a:buChar char="•"/>
            </a:pPr>
            <a:r>
              <a:rPr lang="en-US"/>
              <a:t>Also target language parser works as a composer and it composes a suitable target language sentence. </a:t>
            </a:r>
            <a:endParaRPr/>
          </a:p>
        </p:txBody>
      </p:sp>
      <p:sp>
        <p:nvSpPr>
          <p:cNvPr id="247" name="Google Shape;247;g11e633baac4_0_3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RBMT System</a:t>
            </a:r>
            <a:endParaRPr/>
          </a:p>
        </p:txBody>
      </p:sp>
      <p:sp>
        <p:nvSpPr>
          <p:cNvPr id="248" name="Google Shape;248;g11e633baac4_0_3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1e633baac4_0_37"/>
          <p:cNvSpPr txBox="1">
            <a:spLocks noGrp="1"/>
          </p:cNvSpPr>
          <p:nvPr>
            <p:ph type="body" idx="1"/>
          </p:nvPr>
        </p:nvSpPr>
        <p:spPr>
          <a:xfrm>
            <a:off x="628650" y="1403498"/>
            <a:ext cx="7886700" cy="47733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This type of MTsystem needs a minimum of three dictionaries:</a:t>
            </a:r>
            <a:endParaRPr/>
          </a:p>
          <a:p>
            <a:pPr marL="565150" lvl="0" indent="-514350" algn="l" rtl="0">
              <a:lnSpc>
                <a:spcPct val="90000"/>
              </a:lnSpc>
              <a:spcBef>
                <a:spcPts val="1000"/>
              </a:spcBef>
              <a:spcAft>
                <a:spcPts val="0"/>
              </a:spcAft>
              <a:buSzPts val="2800"/>
              <a:buFont typeface="Arial"/>
              <a:buAutoNum type="arabicPeriod"/>
            </a:pPr>
            <a:r>
              <a:rPr lang="en-US" b="1"/>
              <a:t>Source Language Dictionary: </a:t>
            </a:r>
            <a:r>
              <a:rPr lang="en-US"/>
              <a:t>It is used by SL morphological analyzer</a:t>
            </a:r>
            <a:endParaRPr/>
          </a:p>
          <a:p>
            <a:pPr marL="565150" lvl="0" indent="-514350" algn="l" rtl="0">
              <a:lnSpc>
                <a:spcPct val="90000"/>
              </a:lnSpc>
              <a:spcBef>
                <a:spcPts val="1000"/>
              </a:spcBef>
              <a:spcAft>
                <a:spcPts val="0"/>
              </a:spcAft>
              <a:buSzPts val="2800"/>
              <a:buFont typeface="Arial"/>
              <a:buAutoNum type="arabicPeriod"/>
            </a:pPr>
            <a:r>
              <a:rPr lang="en-US" b="1"/>
              <a:t>Bilingual Dictionary:</a:t>
            </a:r>
            <a:r>
              <a:rPr lang="en-US"/>
              <a:t> It is used by the translator for translating source language into target language</a:t>
            </a:r>
            <a:endParaRPr/>
          </a:p>
          <a:p>
            <a:pPr marL="565150" lvl="0" indent="-514350" algn="l" rtl="0">
              <a:lnSpc>
                <a:spcPct val="90000"/>
              </a:lnSpc>
              <a:spcBef>
                <a:spcPts val="1000"/>
              </a:spcBef>
              <a:spcAft>
                <a:spcPts val="0"/>
              </a:spcAft>
              <a:buSzPts val="2800"/>
              <a:buFont typeface="Arial"/>
              <a:buAutoNum type="arabicPeriod"/>
            </a:pPr>
            <a:r>
              <a:rPr lang="en-US" b="1"/>
              <a:t>Target Language Dictionary:</a:t>
            </a:r>
            <a:r>
              <a:rPr lang="en-US"/>
              <a:t> It is used by  morphological to generate target language words. </a:t>
            </a:r>
            <a:endParaRPr/>
          </a:p>
        </p:txBody>
      </p:sp>
      <p:sp>
        <p:nvSpPr>
          <p:cNvPr id="254" name="Google Shape;254;g11e633baac4_0_3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RBMT System</a:t>
            </a:r>
            <a:endParaRPr/>
          </a:p>
        </p:txBody>
      </p:sp>
      <p:sp>
        <p:nvSpPr>
          <p:cNvPr id="255" name="Google Shape;255;g11e633baac4_0_3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400"/>
              <a:buNone/>
            </a:pPr>
            <a:r>
              <a:rPr lang="en-US"/>
              <a:t>Machine Translation</a:t>
            </a:r>
            <a:endParaRPr/>
          </a:p>
        </p:txBody>
      </p:sp>
      <p:sp>
        <p:nvSpPr>
          <p:cNvPr id="54" name="Google Shape;54;p1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MT is classified into seven broad categories: </a:t>
            </a:r>
            <a:endParaRPr dirty="0"/>
          </a:p>
          <a:p>
            <a:pPr marL="1028700" lvl="1" indent="-342900" algn="l" rtl="0">
              <a:lnSpc>
                <a:spcPct val="90000"/>
              </a:lnSpc>
              <a:spcBef>
                <a:spcPts val="500"/>
              </a:spcBef>
              <a:spcAft>
                <a:spcPts val="0"/>
              </a:spcAft>
              <a:buSzPts val="2400"/>
              <a:buFont typeface="Arial"/>
              <a:buChar char="•"/>
            </a:pPr>
            <a:r>
              <a:rPr lang="en-US" dirty="0" smtClean="0"/>
              <a:t>rule-based</a:t>
            </a:r>
          </a:p>
          <a:p>
            <a:pPr marL="1028700" lvl="1" indent="-342900">
              <a:buFont typeface="Arial"/>
              <a:buChar char="•"/>
            </a:pPr>
            <a:r>
              <a:rPr lang="en-US" dirty="0"/>
              <a:t>knowledge-based</a:t>
            </a:r>
          </a:p>
          <a:p>
            <a:pPr marL="1028700" lvl="1" indent="-342900">
              <a:buFont typeface="Arial"/>
              <a:buChar char="•"/>
            </a:pPr>
            <a:r>
              <a:rPr lang="en-US" dirty="0"/>
              <a:t>principle-based</a:t>
            </a:r>
          </a:p>
          <a:p>
            <a:pPr marL="1028700" lvl="1" indent="-342900" algn="l" rtl="0">
              <a:lnSpc>
                <a:spcPct val="90000"/>
              </a:lnSpc>
              <a:spcBef>
                <a:spcPts val="500"/>
              </a:spcBef>
              <a:spcAft>
                <a:spcPts val="0"/>
              </a:spcAft>
              <a:buSzPts val="2400"/>
              <a:buFont typeface="Arial"/>
              <a:buChar char="•"/>
            </a:pPr>
            <a:r>
              <a:rPr lang="en-US" dirty="0" smtClean="0"/>
              <a:t>statistical-based</a:t>
            </a:r>
            <a:endParaRPr dirty="0"/>
          </a:p>
          <a:p>
            <a:pPr marL="1028700" lvl="1" indent="-342900" algn="l" rtl="0">
              <a:lnSpc>
                <a:spcPct val="90000"/>
              </a:lnSpc>
              <a:spcBef>
                <a:spcPts val="500"/>
              </a:spcBef>
              <a:spcAft>
                <a:spcPts val="0"/>
              </a:spcAft>
              <a:buSzPts val="2400"/>
              <a:buFont typeface="Arial"/>
              <a:buChar char="•"/>
            </a:pPr>
            <a:r>
              <a:rPr lang="en-US" dirty="0"/>
              <a:t>hybrid-based</a:t>
            </a:r>
            <a:endParaRPr dirty="0"/>
          </a:p>
          <a:p>
            <a:pPr marL="1028700" lvl="1" indent="-342900" algn="l" rtl="0">
              <a:lnSpc>
                <a:spcPct val="90000"/>
              </a:lnSpc>
              <a:spcBef>
                <a:spcPts val="500"/>
              </a:spcBef>
              <a:spcAft>
                <a:spcPts val="0"/>
              </a:spcAft>
              <a:buSzPts val="2400"/>
              <a:buFont typeface="Arial"/>
              <a:buChar char="•"/>
            </a:pPr>
            <a:r>
              <a:rPr lang="en-US" dirty="0"/>
              <a:t>example-based</a:t>
            </a:r>
            <a:endParaRPr dirty="0"/>
          </a:p>
          <a:p>
            <a:pPr marL="1028700" lvl="1" indent="-342900" algn="l" rtl="0">
              <a:lnSpc>
                <a:spcPct val="90000"/>
              </a:lnSpc>
              <a:spcBef>
                <a:spcPts val="500"/>
              </a:spcBef>
              <a:spcAft>
                <a:spcPts val="0"/>
              </a:spcAft>
              <a:buSzPts val="2400"/>
              <a:buFont typeface="Arial"/>
              <a:buChar char="•"/>
            </a:pPr>
            <a:r>
              <a:rPr lang="en-US" dirty="0" smtClean="0"/>
              <a:t>online </a:t>
            </a:r>
            <a:r>
              <a:rPr lang="en-US" dirty="0"/>
              <a:t>interactive based methods. </a:t>
            </a:r>
            <a:endParaRPr dirty="0"/>
          </a:p>
        </p:txBody>
      </p:sp>
      <p:sp>
        <p:nvSpPr>
          <p:cNvPr id="60" name="Google Shape;60;p1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Approaches to Machine Translation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08108"/>
              <a:buChar char="•"/>
            </a:pPr>
            <a:r>
              <a:rPr lang="en-US" dirty="0"/>
              <a:t>EMT systems rely on large </a:t>
            </a:r>
            <a:r>
              <a:rPr lang="en-US" dirty="0" err="1"/>
              <a:t>parallelly</a:t>
            </a:r>
            <a:r>
              <a:rPr lang="en-US" dirty="0"/>
              <a:t> aligned corpora.</a:t>
            </a:r>
            <a:endParaRPr dirty="0"/>
          </a:p>
          <a:p>
            <a:pPr lvl="0">
              <a:buSzPct val="108108"/>
            </a:pPr>
            <a:r>
              <a:rPr lang="en-US" dirty="0" smtClean="0"/>
              <a:t>Empirical </a:t>
            </a:r>
            <a:r>
              <a:rPr lang="en-US" dirty="0"/>
              <a:t>systems acquire </a:t>
            </a:r>
            <a:r>
              <a:rPr lang="en-US" dirty="0" smtClean="0"/>
              <a:t>the </a:t>
            </a:r>
            <a:r>
              <a:rPr lang="en-US" dirty="0"/>
              <a:t>knowledge </a:t>
            </a:r>
            <a:r>
              <a:rPr lang="en-US" dirty="0" smtClean="0"/>
              <a:t>about  </a:t>
            </a:r>
            <a:r>
              <a:rPr lang="en-US" dirty="0"/>
              <a:t>set of rules describing the translation process </a:t>
            </a:r>
            <a:r>
              <a:rPr lang="en-US" b="1" dirty="0"/>
              <a:t>automatically</a:t>
            </a:r>
            <a:r>
              <a:rPr lang="en-US" dirty="0"/>
              <a:t> from a collection of translation examples. </a:t>
            </a:r>
            <a:endParaRPr dirty="0"/>
          </a:p>
          <a:p>
            <a:pPr marL="457200" lvl="0" indent="-406400" algn="l" rtl="0">
              <a:lnSpc>
                <a:spcPct val="90000"/>
              </a:lnSpc>
              <a:spcBef>
                <a:spcPts val="1000"/>
              </a:spcBef>
              <a:spcAft>
                <a:spcPts val="0"/>
              </a:spcAft>
              <a:buClr>
                <a:schemeClr val="dk1"/>
              </a:buClr>
              <a:buSzPct val="108108"/>
              <a:buChar char="•"/>
            </a:pPr>
            <a:r>
              <a:rPr lang="en-US" dirty="0" smtClean="0"/>
              <a:t>It uses </a:t>
            </a:r>
            <a:r>
              <a:rPr lang="en-US" dirty="0"/>
              <a:t>automatically induced rules.</a:t>
            </a:r>
            <a:endParaRPr dirty="0"/>
          </a:p>
          <a:p>
            <a:pPr marL="457200" lvl="0" indent="-406400" algn="l" rtl="0">
              <a:lnSpc>
                <a:spcPct val="90000"/>
              </a:lnSpc>
              <a:spcBef>
                <a:spcPts val="1000"/>
              </a:spcBef>
              <a:spcAft>
                <a:spcPts val="0"/>
              </a:spcAft>
              <a:buClr>
                <a:schemeClr val="dk1"/>
              </a:buClr>
              <a:buSzPct val="108108"/>
              <a:buChar char="•"/>
            </a:pPr>
            <a:r>
              <a:rPr lang="en-US" dirty="0"/>
              <a:t>2 Categories : Statistical and Example-Based</a:t>
            </a:r>
            <a:endParaRPr dirty="0"/>
          </a:p>
        </p:txBody>
      </p:sp>
      <p:sp>
        <p:nvSpPr>
          <p:cNvPr id="138" name="Google Shape;138;p14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4.Empirical MT (EMT)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1"/>
          <p:cNvSpPr txBox="1">
            <a:spLocks noGrp="1"/>
          </p:cNvSpPr>
          <p:nvPr>
            <p:ph type="body" idx="1"/>
          </p:nvPr>
        </p:nvSpPr>
        <p:spPr>
          <a:xfrm>
            <a:off x="628650" y="1552353"/>
            <a:ext cx="7886700" cy="4624472"/>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ct val="108108"/>
              <a:buChar char="•"/>
            </a:pPr>
            <a:r>
              <a:rPr lang="en-US" dirty="0" smtClean="0"/>
              <a:t>Translation is based </a:t>
            </a:r>
            <a:r>
              <a:rPr lang="en-US" dirty="0"/>
              <a:t>on the knowledge and statistical models extracted from bilingual corpora.</a:t>
            </a:r>
            <a:endParaRPr dirty="0"/>
          </a:p>
          <a:p>
            <a:pPr marL="457200" lvl="0" indent="-406400" algn="l" rtl="0">
              <a:lnSpc>
                <a:spcPct val="90000"/>
              </a:lnSpc>
              <a:spcBef>
                <a:spcPts val="1000"/>
              </a:spcBef>
              <a:spcAft>
                <a:spcPts val="0"/>
              </a:spcAft>
              <a:buClr>
                <a:schemeClr val="dk1"/>
              </a:buClr>
              <a:buSzPct val="108108"/>
              <a:buChar char="•"/>
            </a:pPr>
            <a:r>
              <a:rPr lang="en-US" dirty="0" smtClean="0"/>
              <a:t>It requires bilingual </a:t>
            </a:r>
            <a:r>
              <a:rPr lang="en-US" dirty="0"/>
              <a:t>or multilingual textual corpora of the source and target </a:t>
            </a:r>
            <a:r>
              <a:rPr lang="en-US" dirty="0" smtClean="0"/>
              <a:t>language(s) </a:t>
            </a:r>
            <a:r>
              <a:rPr lang="en-US" dirty="0"/>
              <a:t>are required.</a:t>
            </a:r>
            <a:endParaRPr dirty="0"/>
          </a:p>
          <a:p>
            <a:pPr marL="457200" lvl="0" indent="-406400" algn="l" rtl="0">
              <a:lnSpc>
                <a:spcPct val="90000"/>
              </a:lnSpc>
              <a:spcBef>
                <a:spcPts val="1000"/>
              </a:spcBef>
              <a:spcAft>
                <a:spcPts val="0"/>
              </a:spcAft>
              <a:buClr>
                <a:schemeClr val="dk1"/>
              </a:buClr>
              <a:buSzPct val="108108"/>
              <a:buChar char="•"/>
            </a:pPr>
            <a:r>
              <a:rPr lang="en-US" dirty="0"/>
              <a:t> A supervised or unsupervised </a:t>
            </a:r>
            <a:r>
              <a:rPr lang="en-US" dirty="0" smtClean="0"/>
              <a:t> ML </a:t>
            </a:r>
            <a:r>
              <a:rPr lang="en-US" dirty="0"/>
              <a:t>algorithm is used to build statistical tables from the </a:t>
            </a:r>
            <a:r>
              <a:rPr lang="en-US" dirty="0" smtClean="0"/>
              <a:t>corpora.</a:t>
            </a:r>
            <a:endParaRPr dirty="0"/>
          </a:p>
          <a:p>
            <a:pPr marL="457200" lvl="0" indent="-406400" algn="l" rtl="0">
              <a:lnSpc>
                <a:spcPct val="90000"/>
              </a:lnSpc>
              <a:spcBef>
                <a:spcPts val="1000"/>
              </a:spcBef>
              <a:spcAft>
                <a:spcPts val="0"/>
              </a:spcAft>
              <a:buClr>
                <a:schemeClr val="dk1"/>
              </a:buClr>
              <a:buSzPct val="108108"/>
              <a:buChar char="•"/>
            </a:pPr>
            <a:r>
              <a:rPr lang="en-US" dirty="0"/>
              <a:t>The statistical tables consist of </a:t>
            </a:r>
            <a:endParaRPr lang="en-US" dirty="0" smtClean="0"/>
          </a:p>
          <a:p>
            <a:pPr lvl="1" indent="-406400">
              <a:spcBef>
                <a:spcPts val="1000"/>
              </a:spcBef>
              <a:buSzPct val="108108"/>
              <a:buChar char="•"/>
            </a:pPr>
            <a:r>
              <a:rPr lang="en-US" dirty="0" smtClean="0"/>
              <a:t>the </a:t>
            </a:r>
            <a:r>
              <a:rPr lang="en-US" dirty="0"/>
              <a:t>characteristics of well-formed sentences, and </a:t>
            </a:r>
            <a:endParaRPr lang="en-US" dirty="0" smtClean="0"/>
          </a:p>
          <a:p>
            <a:pPr lvl="1" indent="-406400">
              <a:spcBef>
                <a:spcPts val="1000"/>
              </a:spcBef>
              <a:buSzPct val="108108"/>
              <a:buChar char="•"/>
            </a:pPr>
            <a:r>
              <a:rPr lang="en-US" dirty="0" smtClean="0"/>
              <a:t>the </a:t>
            </a:r>
            <a:r>
              <a:rPr lang="en-US" dirty="0"/>
              <a:t>correlation between the languages. </a:t>
            </a:r>
            <a:endParaRPr dirty="0"/>
          </a:p>
        </p:txBody>
      </p:sp>
      <p:sp>
        <p:nvSpPr>
          <p:cNvPr id="144" name="Google Shape;144;p14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 Statistical-based Approach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406400" algn="l" rtl="0">
              <a:lnSpc>
                <a:spcPct val="90000"/>
              </a:lnSpc>
              <a:spcBef>
                <a:spcPts val="1000"/>
              </a:spcBef>
              <a:spcAft>
                <a:spcPts val="0"/>
              </a:spcAft>
              <a:buClr>
                <a:schemeClr val="dk1"/>
              </a:buClr>
              <a:buSzPct val="117646"/>
              <a:buChar char="•"/>
            </a:pPr>
            <a:r>
              <a:rPr lang="en-US" dirty="0"/>
              <a:t>During </a:t>
            </a:r>
            <a:r>
              <a:rPr lang="en-US" dirty="0" smtClean="0"/>
              <a:t>translation, </a:t>
            </a:r>
            <a:r>
              <a:rPr lang="en-US" dirty="0"/>
              <a:t>the collected statistical information is used to find the best translation for the input sentences, and this translation step is called the decoding process. </a:t>
            </a:r>
            <a:endParaRPr dirty="0"/>
          </a:p>
          <a:p>
            <a:pPr marL="457200" lvl="0" indent="-406400" algn="l" rtl="0">
              <a:lnSpc>
                <a:spcPct val="90000"/>
              </a:lnSpc>
              <a:spcBef>
                <a:spcPts val="1000"/>
              </a:spcBef>
              <a:spcAft>
                <a:spcPts val="0"/>
              </a:spcAft>
              <a:buClr>
                <a:schemeClr val="dk1"/>
              </a:buClr>
              <a:buSzPct val="117646"/>
              <a:buChar char="•"/>
            </a:pPr>
            <a:r>
              <a:rPr lang="en-US" dirty="0"/>
              <a:t>There are three different statistical approaches in MT named :</a:t>
            </a:r>
            <a:endParaRPr dirty="0"/>
          </a:p>
          <a:p>
            <a:pPr marL="1028700" lvl="1" indent="-342900" algn="l" rtl="0">
              <a:lnSpc>
                <a:spcPct val="90000"/>
              </a:lnSpc>
              <a:spcBef>
                <a:spcPts val="500"/>
              </a:spcBef>
              <a:spcAft>
                <a:spcPts val="0"/>
              </a:spcAft>
              <a:buSzPct val="117646"/>
              <a:buFont typeface="Arial"/>
              <a:buChar char="•"/>
            </a:pPr>
            <a:r>
              <a:rPr lang="en-US" dirty="0"/>
              <a:t>Word-based Translation</a:t>
            </a:r>
            <a:endParaRPr dirty="0"/>
          </a:p>
          <a:p>
            <a:pPr marL="1028700" lvl="1" indent="-342900" algn="l" rtl="0">
              <a:lnSpc>
                <a:spcPct val="90000"/>
              </a:lnSpc>
              <a:spcBef>
                <a:spcPts val="500"/>
              </a:spcBef>
              <a:spcAft>
                <a:spcPts val="0"/>
              </a:spcAft>
              <a:buSzPct val="117646"/>
              <a:buFont typeface="Arial"/>
              <a:buChar char="•"/>
            </a:pPr>
            <a:r>
              <a:rPr lang="en-US" dirty="0"/>
              <a:t>Phrase-based Translation</a:t>
            </a:r>
            <a:endParaRPr dirty="0"/>
          </a:p>
          <a:p>
            <a:pPr marL="1028700" lvl="1" indent="-342900" algn="l" rtl="0">
              <a:lnSpc>
                <a:spcPct val="90000"/>
              </a:lnSpc>
              <a:spcBef>
                <a:spcPts val="500"/>
              </a:spcBef>
              <a:spcAft>
                <a:spcPts val="0"/>
              </a:spcAft>
              <a:buSzPct val="117646"/>
              <a:buFont typeface="Arial"/>
              <a:buChar char="•"/>
            </a:pPr>
            <a:r>
              <a:rPr lang="en-US" dirty="0"/>
              <a:t>Hierarchical Phrase-based model.</a:t>
            </a:r>
            <a:endParaRPr dirty="0"/>
          </a:p>
          <a:p>
            <a:pPr marL="457200" lvl="0" indent="-406400" algn="l" rtl="0">
              <a:lnSpc>
                <a:spcPct val="90000"/>
              </a:lnSpc>
              <a:spcBef>
                <a:spcPts val="1000"/>
              </a:spcBef>
              <a:spcAft>
                <a:spcPts val="0"/>
              </a:spcAft>
              <a:buClr>
                <a:schemeClr val="dk1"/>
              </a:buClr>
              <a:buSzPct val="117646"/>
              <a:buChar char="•"/>
            </a:pPr>
            <a:r>
              <a:rPr lang="en-US" dirty="0"/>
              <a:t>The idea behind SMT comes from information theory. </a:t>
            </a:r>
            <a:endParaRPr dirty="0"/>
          </a:p>
          <a:p>
            <a:pPr marL="457200" lvl="0" indent="-406400" algn="l" rtl="0">
              <a:lnSpc>
                <a:spcPct val="90000"/>
              </a:lnSpc>
              <a:spcBef>
                <a:spcPts val="1000"/>
              </a:spcBef>
              <a:spcAft>
                <a:spcPts val="0"/>
              </a:spcAft>
              <a:buClr>
                <a:schemeClr val="dk1"/>
              </a:buClr>
              <a:buSzPct val="117646"/>
              <a:buChar char="•"/>
            </a:pPr>
            <a:r>
              <a:rPr lang="en-US" dirty="0"/>
              <a:t>A document is translated according to the probability distribution function indicated by p(</a:t>
            </a:r>
            <a:r>
              <a:rPr lang="en-US" dirty="0" err="1"/>
              <a:t>e|f</a:t>
            </a:r>
            <a:r>
              <a:rPr lang="en-US" dirty="0"/>
              <a:t>), which is the probability of translating a sentence f in the SL (F) to a sentence e in the TL(E). </a:t>
            </a:r>
            <a:endParaRPr dirty="0"/>
          </a:p>
        </p:txBody>
      </p:sp>
      <p:sp>
        <p:nvSpPr>
          <p:cNvPr id="150" name="Google Shape;150;p14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 Statistical-based Approach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3"/>
          <p:cNvSpPr txBox="1">
            <a:spLocks noGrp="1"/>
          </p:cNvSpPr>
          <p:nvPr>
            <p:ph type="body" idx="1"/>
          </p:nvPr>
        </p:nvSpPr>
        <p:spPr>
          <a:xfrm>
            <a:off x="628650" y="1477927"/>
            <a:ext cx="7886700" cy="474143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Char char="•"/>
            </a:pPr>
            <a:r>
              <a:rPr lang="en-US"/>
              <a:t>The problem of modeling the probability distribution p(e|f) has been approached in a number of ways. </a:t>
            </a:r>
            <a:endParaRPr/>
          </a:p>
          <a:p>
            <a:pPr marL="457200" lvl="0" indent="-406400" algn="l" rtl="0">
              <a:lnSpc>
                <a:spcPct val="90000"/>
              </a:lnSpc>
              <a:spcBef>
                <a:spcPts val="1000"/>
              </a:spcBef>
              <a:spcAft>
                <a:spcPts val="0"/>
              </a:spcAft>
              <a:buClr>
                <a:schemeClr val="dk1"/>
              </a:buClr>
              <a:buSzPct val="108108"/>
              <a:buChar char="•"/>
            </a:pPr>
            <a:r>
              <a:rPr lang="en-US"/>
              <a:t>One intuitive approach is to apply Bayes theorem.</a:t>
            </a:r>
            <a:endParaRPr/>
          </a:p>
          <a:p>
            <a:pPr marL="457200" lvl="0" indent="-406400" algn="l" rtl="0">
              <a:lnSpc>
                <a:spcPct val="90000"/>
              </a:lnSpc>
              <a:spcBef>
                <a:spcPts val="1000"/>
              </a:spcBef>
              <a:spcAft>
                <a:spcPts val="0"/>
              </a:spcAft>
              <a:buClr>
                <a:schemeClr val="dk1"/>
              </a:buClr>
              <a:buSzPct val="108108"/>
              <a:buChar char="•"/>
            </a:pPr>
            <a:r>
              <a:rPr lang="en-US"/>
              <a:t>If p(f|e) indicate translation model and p(e) indicate language model then the probability distribution </a:t>
            </a:r>
            <a:endParaRPr/>
          </a:p>
          <a:p>
            <a:pPr marL="457200" lvl="0" indent="-406400" algn="l" rtl="0">
              <a:lnSpc>
                <a:spcPct val="90000"/>
              </a:lnSpc>
              <a:spcBef>
                <a:spcPts val="1000"/>
              </a:spcBef>
              <a:spcAft>
                <a:spcPts val="0"/>
              </a:spcAft>
              <a:buClr>
                <a:schemeClr val="dk1"/>
              </a:buClr>
              <a:buSzPct val="108108"/>
              <a:buChar char="•"/>
            </a:pPr>
            <a:r>
              <a:rPr lang="en-US"/>
              <a:t>p(e|f) ∞ p(f|e)p(e). </a:t>
            </a:r>
            <a:endParaRPr/>
          </a:p>
          <a:p>
            <a:pPr marL="457200" lvl="0" indent="-406400" algn="l" rtl="0">
              <a:lnSpc>
                <a:spcPct val="90000"/>
              </a:lnSpc>
              <a:spcBef>
                <a:spcPts val="1000"/>
              </a:spcBef>
              <a:spcAft>
                <a:spcPts val="0"/>
              </a:spcAft>
              <a:buClr>
                <a:schemeClr val="dk1"/>
              </a:buClr>
              <a:buSzPct val="108108"/>
              <a:buChar char="•"/>
            </a:pPr>
            <a:r>
              <a:rPr lang="en-US"/>
              <a:t>The translation model p(f|e) is the probability that the source sentence is the translation of the target sentence or the way sentences in E get converted to sentences in F. </a:t>
            </a:r>
            <a:endParaRPr/>
          </a:p>
          <a:p>
            <a:pPr marL="457200" lvl="0" indent="-406400" algn="l" rtl="0">
              <a:lnSpc>
                <a:spcPct val="90000"/>
              </a:lnSpc>
              <a:spcBef>
                <a:spcPts val="1000"/>
              </a:spcBef>
              <a:spcAft>
                <a:spcPts val="0"/>
              </a:spcAft>
              <a:buClr>
                <a:schemeClr val="dk1"/>
              </a:buClr>
              <a:buSzPct val="108108"/>
              <a:buChar char="•"/>
            </a:pPr>
            <a:r>
              <a:rPr lang="en-US"/>
              <a:t>The language model p(e) is the probability of seeing that TL string or the kind of sentences that are likely in the language E.</a:t>
            </a:r>
            <a:endParaRPr/>
          </a:p>
        </p:txBody>
      </p:sp>
      <p:sp>
        <p:nvSpPr>
          <p:cNvPr id="156" name="Google Shape;156;p14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 Statistical-based Approach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This decomposition is attractive as it splits the problem into two sub problems. </a:t>
            </a:r>
            <a:endParaRPr/>
          </a:p>
          <a:p>
            <a:pPr marL="457200" lvl="0" indent="-406400" algn="l" rtl="0">
              <a:lnSpc>
                <a:spcPct val="90000"/>
              </a:lnSpc>
              <a:spcBef>
                <a:spcPts val="1000"/>
              </a:spcBef>
              <a:spcAft>
                <a:spcPts val="0"/>
              </a:spcAft>
              <a:buClr>
                <a:schemeClr val="dk1"/>
              </a:buClr>
              <a:buSzPts val="2800"/>
              <a:buChar char="•"/>
            </a:pPr>
            <a:r>
              <a:rPr lang="en-US"/>
              <a:t>Finding the best translation is done by picking the one that gives the highest probability, as shown in equation below.</a:t>
            </a:r>
            <a:endParaRPr/>
          </a:p>
        </p:txBody>
      </p:sp>
      <p:sp>
        <p:nvSpPr>
          <p:cNvPr id="162" name="Google Shape;162;p14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4.1 Statistical-based Approach </a:t>
            </a:r>
            <a:endParaRPr/>
          </a:p>
        </p:txBody>
      </p:sp>
      <p:pic>
        <p:nvPicPr>
          <p:cNvPr id="163" name="Google Shape;163;p144"/>
          <p:cNvPicPr preferRelativeResize="0"/>
          <p:nvPr/>
        </p:nvPicPr>
        <p:blipFill rotWithShape="1">
          <a:blip r:embed="rId3">
            <a:alphaModFix/>
          </a:blip>
          <a:srcRect/>
          <a:stretch/>
        </p:blipFill>
        <p:spPr>
          <a:xfrm>
            <a:off x="1002450" y="4345836"/>
            <a:ext cx="4714875" cy="590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1434</Words>
  <Application>Microsoft Office PowerPoint</Application>
  <PresentationFormat>On-screen Show (4:3)</PresentationFormat>
  <Paragraphs>135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Natural Language Processing DLO 8012</vt:lpstr>
      <vt:lpstr>Module VI</vt:lpstr>
      <vt:lpstr>Machine Translation</vt:lpstr>
      <vt:lpstr>Approaches to Machine Translation</vt:lpstr>
      <vt:lpstr>4.Empirical MT (EMT) Systems</vt:lpstr>
      <vt:lpstr>4.1 Statistical-based Approach </vt:lpstr>
      <vt:lpstr>4.1 Statistical-based Approach </vt:lpstr>
      <vt:lpstr>4.1 Statistical-based Approach </vt:lpstr>
      <vt:lpstr>4.1 Statistical-based Approach </vt:lpstr>
      <vt:lpstr>4.1 Statistical-based Approach </vt:lpstr>
      <vt:lpstr>4.1.1 Word-based Translation</vt:lpstr>
      <vt:lpstr>4.1.2 Phrase-based Translation</vt:lpstr>
      <vt:lpstr>4.1.3 Hierarchical Phrase-based Model</vt:lpstr>
      <vt:lpstr>4.2 Example Based MT (EBMT)</vt:lpstr>
      <vt:lpstr>4.2 Example Based MT</vt:lpstr>
      <vt:lpstr>4.2 Example Based MT</vt:lpstr>
      <vt:lpstr>5. Online Interactive MT</vt:lpstr>
      <vt:lpstr>6. Hybrid MT</vt:lpstr>
      <vt:lpstr>6. Hybrid MT</vt:lpstr>
      <vt:lpstr>Rule Based Machine Translation (RBMT) System</vt:lpstr>
      <vt:lpstr>RBMT System</vt:lpstr>
      <vt:lpstr>RBMT System</vt:lpstr>
      <vt:lpstr>RBMT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7</cp:revision>
  <dcterms:created xsi:type="dcterms:W3CDTF">2006-08-16T00:00:00Z</dcterms:created>
  <dcterms:modified xsi:type="dcterms:W3CDTF">2022-03-23T07:09:16Z</dcterms:modified>
</cp:coreProperties>
</file>