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8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9" roundtripDataSignature="AMtx7mgfaIEi2Xf5yK71XtkjhNMgluW4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20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00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99" Type="http://customschemas.google.com/relationships/presentationmetadata" Target="metadata"/><Relationship Id="rId20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20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3720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c656ae316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gbc656ae31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e633baac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1e633baac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633baac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11e633baac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e633baac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11e633baac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e633baac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1e633baac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e633baac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1e633baac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e633baac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1e633baac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e633baac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1e633baac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e633baac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11e633baac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e633baac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11e633baac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e633baac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11e633baac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c656ae316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gbc656ae316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e633baac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11e633baac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e633baac4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11e633baac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e633baac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11e633baac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e633baac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11e633baac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e633baac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11e633baac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e633baac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11e633baac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e633baac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1e633baac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e633baac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11e633baac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e633baac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1e633baac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e633baac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1e633baac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e633baac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1e633baac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bc656ae316_0_29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bc656ae316_0_29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gbc656ae316_0_29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bc656ae316_0_29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bc656ae316_0_29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gbc656ae316_0_2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583" y="6356350"/>
            <a:ext cx="278616" cy="27741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bc656ae316_0_294"/>
          <p:cNvSpPr txBox="1"/>
          <p:nvPr/>
        </p:nvSpPr>
        <p:spPr>
          <a:xfrm>
            <a:off x="3143250" y="146655"/>
            <a:ext cx="5871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material in this presentation belongs to St. Francis Institute of Technology and is solely for educational purposes. Distribution and modifications of the content is prohibited.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656ae316_0_30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gbc656ae316_0_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bc656ae316_0_30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bc656ae316_0_30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bc656ae316_0_30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gbc656ae316_0_3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583" y="6356350"/>
            <a:ext cx="278616" cy="27741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bc656ae316_0_302"/>
          <p:cNvSpPr txBox="1"/>
          <p:nvPr/>
        </p:nvSpPr>
        <p:spPr>
          <a:xfrm>
            <a:off x="3143250" y="146655"/>
            <a:ext cx="5871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material in this presentation belongs to St. Francis Institute of Technology and is solely for educational purposes. Distribution and modifications of the content is prohibited.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c656ae316_0_28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bc656ae316_0_28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bc656ae316_0_28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bc656ae316_0_28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bc656ae316_0_28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and Image Processing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Ms. Vincy Joseph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c656ae316_0_23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Natural Language Processing</a:t>
            </a:r>
            <a:br>
              <a:rPr lang="en-US"/>
            </a:br>
            <a:r>
              <a:rPr lang="en-US"/>
              <a:t>DLO 8012</a:t>
            </a:r>
            <a:endParaRPr/>
          </a:p>
        </p:txBody>
      </p:sp>
      <p:sp>
        <p:nvSpPr>
          <p:cNvPr id="36" name="Google Shape;36;gbc656ae316_0_23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Subject In-charge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Ms Vincy Joseph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Assistant Professor 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email: </a:t>
            </a:r>
            <a:r>
              <a:rPr lang="en-US">
                <a:solidFill>
                  <a:srgbClr val="FF0000"/>
                </a:solidFill>
              </a:rPr>
              <a:t>vincyjoseph@sfit.ac.in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7" name="Google Shape;37;gbc656ae316_0_2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St. Francis Institute of Technology Department of Computer Engineering</a:t>
            </a:r>
            <a:endParaRPr/>
          </a:p>
        </p:txBody>
      </p:sp>
      <p:sp>
        <p:nvSpPr>
          <p:cNvPr id="38" name="Google Shape;38;gbc656ae316_0_2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03-03-2021</a:t>
            </a:r>
            <a:endParaRPr/>
          </a:p>
        </p:txBody>
      </p:sp>
      <p:sp>
        <p:nvSpPr>
          <p:cNvPr id="39" name="Google Shape;39;gbc656ae316_0_2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40" name="Google Shape;40;gbc656ae316_0_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160" y="981076"/>
            <a:ext cx="690562" cy="68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e633baac4_0_6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Once a set of results r is made ready by the search module, it is returned to the user via the result interaction </a:t>
            </a:r>
            <a:r>
              <a:rPr lang="en-US" dirty="0" smtClean="0"/>
              <a:t>module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Optionally</a:t>
            </a:r>
            <a:r>
              <a:rPr lang="en-US" dirty="0"/>
              <a:t>, the result is modified (into r ) or updated until the user is completely satisfied.</a:t>
            </a:r>
            <a:endParaRPr dirty="0"/>
          </a:p>
        </p:txBody>
      </p:sp>
      <p:sp>
        <p:nvSpPr>
          <p:cNvPr id="289" name="Google Shape;289;g11e633baac4_0_6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Retrieval</a:t>
            </a:r>
            <a:endParaRPr/>
          </a:p>
        </p:txBody>
      </p:sp>
      <p:sp>
        <p:nvSpPr>
          <p:cNvPr id="290" name="Google Shape;290;g11e633baac4_0_6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e633baac4_0_7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most widespread applications of IR are the ones dealing with textual data.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As textual IR deals with document sources and </a:t>
            </a:r>
            <a:r>
              <a:rPr lang="en-US" dirty="0" smtClean="0"/>
              <a:t>questions expressed </a:t>
            </a:r>
            <a:r>
              <a:rPr lang="en-US" dirty="0"/>
              <a:t>in natural </a:t>
            </a:r>
            <a:r>
              <a:rPr lang="en-US" dirty="0" smtClean="0"/>
              <a:t>language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The </a:t>
            </a:r>
            <a:r>
              <a:rPr lang="en-US" dirty="0"/>
              <a:t>processing of textual queries typically performed by an IR engine are shown in figure.</a:t>
            </a:r>
            <a:endParaRPr dirty="0"/>
          </a:p>
        </p:txBody>
      </p:sp>
      <p:sp>
        <p:nvSpPr>
          <p:cNvPr id="296" name="Google Shape;296;g11e633baac4_0_7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Retrieval</a:t>
            </a:r>
            <a:endParaRPr/>
          </a:p>
        </p:txBody>
      </p:sp>
      <p:sp>
        <p:nvSpPr>
          <p:cNvPr id="297" name="Google Shape;297;g11e633baac4_0_7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e633baac4_0_7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Retrieval : Text</a:t>
            </a:r>
            <a:endParaRPr/>
          </a:p>
        </p:txBody>
      </p:sp>
      <p:pic>
        <p:nvPicPr>
          <p:cNvPr id="303" name="Google Shape;303;g11e633baac4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794" y="1425011"/>
            <a:ext cx="6978503" cy="426340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1e633baac4_0_7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e633baac4_0_8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8515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1. The user need is specified via the user interface, in the form of a textual query </a:t>
            </a:r>
            <a:r>
              <a:rPr lang="en-US" dirty="0" err="1"/>
              <a:t>q</a:t>
            </a:r>
            <a:r>
              <a:rPr lang="en-US" baseline="-25000" dirty="0" err="1"/>
              <a:t>U</a:t>
            </a:r>
            <a:r>
              <a:rPr lang="en-US" baseline="-25000" dirty="0"/>
              <a:t> </a:t>
            </a:r>
            <a:r>
              <a:rPr lang="en-US" dirty="0" smtClean="0"/>
              <a:t>(made </a:t>
            </a:r>
            <a:r>
              <a:rPr lang="en-US" dirty="0"/>
              <a:t>of keywords).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2. The query </a:t>
            </a:r>
            <a:r>
              <a:rPr lang="en-US" dirty="0" err="1"/>
              <a:t>q</a:t>
            </a:r>
            <a:r>
              <a:rPr lang="en-US" baseline="-25000" dirty="0" err="1"/>
              <a:t>U</a:t>
            </a:r>
            <a:r>
              <a:rPr lang="en-US" dirty="0"/>
              <a:t> is parsed and transformed by a set of textual </a:t>
            </a:r>
            <a:r>
              <a:rPr lang="en-US" dirty="0" smtClean="0"/>
              <a:t>operations (the </a:t>
            </a:r>
            <a:r>
              <a:rPr lang="en-US" dirty="0"/>
              <a:t>same operations have been previously applied to the contents indexed by the IR </a:t>
            </a:r>
            <a:r>
              <a:rPr lang="en-US" dirty="0" smtClean="0"/>
              <a:t>system). </a:t>
            </a:r>
            <a:r>
              <a:rPr lang="en-US" dirty="0"/>
              <a:t>This step yields a refined query </a:t>
            </a:r>
            <a:r>
              <a:rPr lang="en-US" dirty="0" err="1"/>
              <a:t>q’</a:t>
            </a:r>
            <a:r>
              <a:rPr lang="en-US" baseline="-25000" dirty="0" err="1"/>
              <a:t>U</a:t>
            </a:r>
            <a:r>
              <a:rPr lang="en-US" dirty="0"/>
              <a:t> .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3. </a:t>
            </a:r>
            <a:r>
              <a:rPr lang="en-US" dirty="0" smtClean="0"/>
              <a:t>Then query is transformed into </a:t>
            </a:r>
            <a:r>
              <a:rPr lang="en-US" dirty="0"/>
              <a:t>a system-level representation, </a:t>
            </a:r>
            <a:r>
              <a:rPr lang="en-US" dirty="0" err="1"/>
              <a:t>q</a:t>
            </a:r>
            <a:r>
              <a:rPr lang="en-US" baseline="-25000" dirty="0" err="1"/>
              <a:t>S</a:t>
            </a:r>
            <a:r>
              <a:rPr lang="en-US" dirty="0"/>
              <a:t> .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10" name="Google Shape;310;g11e633baac4_0_8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Retrieval : Text</a:t>
            </a:r>
            <a:endParaRPr/>
          </a:p>
        </p:txBody>
      </p:sp>
      <p:sp>
        <p:nvSpPr>
          <p:cNvPr id="311" name="Google Shape;311;g11e633baac4_0_8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e633baac4_0_9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lang="en-US" dirty="0"/>
              <a:t>4. The query </a:t>
            </a:r>
            <a:r>
              <a:rPr lang="en-US" dirty="0" err="1"/>
              <a:t>q</a:t>
            </a:r>
            <a:r>
              <a:rPr lang="en-US" baseline="-25000" dirty="0" err="1"/>
              <a:t>S</a:t>
            </a:r>
            <a:r>
              <a:rPr lang="en-US" dirty="0"/>
              <a:t> is executed on top of a document source D </a:t>
            </a:r>
            <a:r>
              <a:rPr lang="en-US" dirty="0" smtClean="0"/>
              <a:t>to </a:t>
            </a:r>
            <a:r>
              <a:rPr lang="en-US" dirty="0"/>
              <a:t>retrieve a set of relevant documents, R. 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lang="en-US" dirty="0" smtClean="0"/>
              <a:t>5</a:t>
            </a:r>
            <a:r>
              <a:rPr lang="en-US" dirty="0"/>
              <a:t>. The set of retrieved documents R is then ordered: documents are ranked according to the estimated </a:t>
            </a:r>
            <a:r>
              <a:rPr lang="en-US" dirty="0" smtClean="0"/>
              <a:t>relevance.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lang="en-US" dirty="0"/>
              <a:t>6. The user then examines the set of ranked documents for useful </a:t>
            </a:r>
            <a:r>
              <a:rPr lang="en-US" dirty="0" smtClean="0"/>
              <a:t>information and provide </a:t>
            </a:r>
            <a:r>
              <a:rPr lang="en-US" dirty="0"/>
              <a:t>feedback to the system.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dirty="0"/>
          </a:p>
        </p:txBody>
      </p:sp>
      <p:sp>
        <p:nvSpPr>
          <p:cNvPr id="317" name="Google Shape;317;g11e633baac4_0_9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Retrieval : Text</a:t>
            </a:r>
            <a:endParaRPr/>
          </a:p>
        </p:txBody>
      </p:sp>
      <p:sp>
        <p:nvSpPr>
          <p:cNvPr id="318" name="Google Shape;318;g11e633baac4_0_9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e633baac4_0_97"/>
          <p:cNvSpPr txBox="1">
            <a:spLocks noGrp="1"/>
          </p:cNvSpPr>
          <p:nvPr>
            <p:ph type="body" idx="1"/>
          </p:nvPr>
        </p:nvSpPr>
        <p:spPr>
          <a:xfrm>
            <a:off x="329608" y="1690825"/>
            <a:ext cx="8580600" cy="49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Not all words are equally effective for the representation of a document’s semantics.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Noun words (words or noun phrase groups) are the most representative </a:t>
            </a:r>
            <a:r>
              <a:rPr lang="en-US" dirty="0" smtClean="0"/>
              <a:t>components.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Based on this observation, IR system also preprocesses the text of the documents to determine the most “important” terms to be used as index </a:t>
            </a:r>
            <a:r>
              <a:rPr lang="en-US" dirty="0" smtClean="0"/>
              <a:t>terms</a:t>
            </a:r>
            <a:endParaRPr dirty="0"/>
          </a:p>
        </p:txBody>
      </p:sp>
      <p:sp>
        <p:nvSpPr>
          <p:cNvPr id="324" name="Google Shape;324;g11e633baac4_0_9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Processing in IR</a:t>
            </a:r>
            <a:endParaRPr/>
          </a:p>
        </p:txBody>
      </p:sp>
      <p:sp>
        <p:nvSpPr>
          <p:cNvPr id="325" name="Google Shape;325;g11e633baac4_0_9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e633baac4_0_103"/>
          <p:cNvSpPr txBox="1">
            <a:spLocks noGrp="1"/>
          </p:cNvSpPr>
          <p:nvPr>
            <p:ph type="body" idx="1"/>
          </p:nvPr>
        </p:nvSpPr>
        <p:spPr>
          <a:xfrm>
            <a:off x="628650" y="1467293"/>
            <a:ext cx="78867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When selecting candidate keywords, indexing must fulfill two different and potentially opposite goals: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 smtClean="0"/>
              <a:t>Exhaustiveness : </a:t>
            </a:r>
            <a:r>
              <a:rPr lang="en-US" dirty="0" smtClean="0"/>
              <a:t>assign sufficient terms </a:t>
            </a:r>
            <a:r>
              <a:rPr lang="en-US" dirty="0"/>
              <a:t>to a </a:t>
            </a:r>
            <a:r>
              <a:rPr lang="en-US" dirty="0" smtClean="0"/>
              <a:t>document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 smtClean="0"/>
              <a:t>Specificity :  </a:t>
            </a:r>
            <a:r>
              <a:rPr lang="en-US" dirty="0" smtClean="0"/>
              <a:t>the </a:t>
            </a:r>
            <a:r>
              <a:rPr lang="en-US" dirty="0"/>
              <a:t>exclusion of generic terms that carry little </a:t>
            </a:r>
            <a:r>
              <a:rPr lang="en-US" dirty="0" smtClean="0"/>
              <a:t>semantics.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Generic </a:t>
            </a:r>
            <a:r>
              <a:rPr lang="en-US" b="1" dirty="0" smtClean="0"/>
              <a:t>terms :</a:t>
            </a:r>
            <a:r>
              <a:rPr lang="en-US" dirty="0" smtClean="0"/>
              <a:t> </a:t>
            </a:r>
            <a:r>
              <a:rPr lang="en-US" dirty="0"/>
              <a:t>(conjunctions and prepositions) are characterized by a low discriminative power as their frequency across any document in the collection tends to be high. 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31" name="Google Shape;331;g11e633baac4_0_10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Processing in IR</a:t>
            </a:r>
            <a:endParaRPr/>
          </a:p>
        </p:txBody>
      </p:sp>
      <p:sp>
        <p:nvSpPr>
          <p:cNvPr id="332" name="Google Shape;332;g11e633baac4_0_10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e633baac4_0_109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8111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 smtClean="0"/>
              <a:t>Generic </a:t>
            </a:r>
            <a:r>
              <a:rPr lang="en-US" b="1" dirty="0"/>
              <a:t>terms </a:t>
            </a:r>
            <a:r>
              <a:rPr lang="en-US" dirty="0"/>
              <a:t>have </a:t>
            </a:r>
            <a:r>
              <a:rPr lang="en-US" b="1" dirty="0"/>
              <a:t>high term frequency</a:t>
            </a:r>
            <a:r>
              <a:rPr lang="en-US" dirty="0"/>
              <a:t>, defined as the number of occurrences of the term in a document.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 smtClean="0"/>
              <a:t>Specific </a:t>
            </a:r>
            <a:r>
              <a:rPr lang="en-US" b="1" dirty="0"/>
              <a:t>terms </a:t>
            </a:r>
            <a:r>
              <a:rPr lang="en-US" dirty="0"/>
              <a:t>have higher discriminative power, due to their rare occurrences across collection documents: they have </a:t>
            </a:r>
            <a:r>
              <a:rPr lang="en-US" b="1" dirty="0"/>
              <a:t>low document </a:t>
            </a:r>
            <a:r>
              <a:rPr lang="en-US" b="1" dirty="0" smtClean="0"/>
              <a:t>frequency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338" name="Google Shape;338;g11e633baac4_0_10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Processing in IR</a:t>
            </a:r>
            <a:endParaRPr/>
          </a:p>
        </p:txBody>
      </p:sp>
      <p:sp>
        <p:nvSpPr>
          <p:cNvPr id="339" name="Google Shape;339;g11e633baac4_0_10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e633baac4_0_115"/>
          <p:cNvSpPr txBox="1">
            <a:spLocks noGrp="1"/>
          </p:cNvSpPr>
          <p:nvPr>
            <p:ph type="body" idx="1"/>
          </p:nvPr>
        </p:nvSpPr>
        <p:spPr>
          <a:xfrm>
            <a:off x="467833" y="1825624"/>
            <a:ext cx="5031300" cy="4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textual preprocessing phase typically performed by an IR engine, takes as input a document and yields its index terms as output.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process of this extraction is given in the figure.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45" name="Google Shape;345;g11e633baac4_0_1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Textual Operations</a:t>
            </a:r>
            <a:endParaRPr/>
          </a:p>
        </p:txBody>
      </p:sp>
      <p:pic>
        <p:nvPicPr>
          <p:cNvPr id="346" name="Google Shape;346;g11e633baac4_0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9232" y="1455316"/>
            <a:ext cx="2866390" cy="478599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1e633baac4_0_1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e633baac4_0_122"/>
          <p:cNvSpPr txBox="1">
            <a:spLocks noGrp="1"/>
          </p:cNvSpPr>
          <p:nvPr>
            <p:ph type="body" idx="1"/>
          </p:nvPr>
        </p:nvSpPr>
        <p:spPr>
          <a:xfrm>
            <a:off x="425302" y="1825625"/>
            <a:ext cx="8378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Documents come in all sorts of languages, character sets, and formats and the same document may contain multiple languages or formats.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>
                <a:solidFill>
                  <a:srgbClr val="FF0000"/>
                </a:solidFill>
              </a:rPr>
              <a:t>e.g. A French email with Portuguese PDF attachments.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Document parsing deals with the recognition and “breaking down” of the document structure into individual components.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In this preprocessing phase, unit documents are created;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>
                <a:solidFill>
                  <a:srgbClr val="FF0000"/>
                </a:solidFill>
              </a:rPr>
              <a:t>e.g., emails with attachments are split into one document representing the email and as many documents as there are attachments.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3" name="Google Shape;353;g11e633baac4_0_12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Document Parsing. </a:t>
            </a:r>
            <a:endParaRPr/>
          </a:p>
        </p:txBody>
      </p:sp>
      <p:sp>
        <p:nvSpPr>
          <p:cNvPr id="354" name="Google Shape;354;g11e633baac4_0_1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c656ae316_0_24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Verdana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Module VI</a:t>
            </a:r>
            <a:endParaRPr sz="3200"/>
          </a:p>
        </p:txBody>
      </p:sp>
      <p:sp>
        <p:nvSpPr>
          <p:cNvPr id="46" name="Google Shape;46;gbc656ae316_0_24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b="1" i="0" u="none" strike="noStrike" cap="none" dirty="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20"/>
              <a:buNone/>
            </a:pP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Lecture </a:t>
            </a:r>
            <a:r>
              <a:rPr lang="en-US" sz="2220" dirty="0" smtClean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33</a:t>
            </a: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22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22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20" b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Applications of NLP</a:t>
            </a:r>
            <a:endParaRPr sz="2220" dirty="0"/>
          </a:p>
        </p:txBody>
      </p:sp>
      <p:sp>
        <p:nvSpPr>
          <p:cNvPr id="47" name="Google Shape;47;gbc656ae316_0_24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St. Francis Institute of Technology Department of Computer Engineering</a:t>
            </a:r>
            <a:endParaRPr/>
          </a:p>
        </p:txBody>
      </p:sp>
      <p:sp>
        <p:nvSpPr>
          <p:cNvPr id="48" name="Google Shape;48;gbc656ae316_0_24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e633baac4_0_128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parsing, lexical analysis tokenizes a document, seen as an input stream, into words.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Issues related to lexical analysis include the correct identification of accents, abbreviations, dates, and cases.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difficulty of this operation depends much on the language at hand.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60" name="Google Shape;360;g11e633baac4_0_12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Lexical Analysis.</a:t>
            </a:r>
            <a:endParaRPr/>
          </a:p>
        </p:txBody>
      </p:sp>
      <p:sp>
        <p:nvSpPr>
          <p:cNvPr id="361" name="Google Shape;361;g11e633baac4_0_1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e633baac4_0_1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Stop-word removal is the </a:t>
            </a:r>
            <a:r>
              <a:rPr lang="en-US" dirty="0"/>
              <a:t>removal of high-frequency words.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This process helps to </a:t>
            </a:r>
            <a:r>
              <a:rPr lang="en-US" dirty="0"/>
              <a:t>identify relevant keywords to serve as index terms.</a:t>
            </a:r>
            <a:endParaRPr dirty="0"/>
          </a:p>
        </p:txBody>
      </p:sp>
      <p:sp>
        <p:nvSpPr>
          <p:cNvPr id="367" name="Google Shape;367;g11e633baac4_0_13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Stop-Word Removal</a:t>
            </a:r>
            <a:endParaRPr/>
          </a:p>
        </p:txBody>
      </p:sp>
      <p:sp>
        <p:nvSpPr>
          <p:cNvPr id="368" name="Google Shape;368;g11e633baac4_0_1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e633baac4_0_14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step captures text meaning.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Phrase detection may be approached in several ways, including 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rules 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morphological analysis 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syntactic analysis, and combinations thereof.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common approach to phrase detection relies on the use of thesauri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Thesauri usually contain synonyms and antonyms.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74" name="Google Shape;374;g11e633baac4_0_14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Phrase Detection</a:t>
            </a:r>
            <a:endParaRPr/>
          </a:p>
        </p:txBody>
      </p:sp>
      <p:sp>
        <p:nvSpPr>
          <p:cNvPr id="375" name="Google Shape;375;g11e633baac4_0_1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e633baac4_0_146"/>
          <p:cNvSpPr txBox="1">
            <a:spLocks noGrp="1"/>
          </p:cNvSpPr>
          <p:nvPr>
            <p:ph type="body" idx="1"/>
          </p:nvPr>
        </p:nvSpPr>
        <p:spPr>
          <a:xfrm>
            <a:off x="628650" y="1630621"/>
            <a:ext cx="7886700" cy="4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/>
              <a:t>Thesauri may be composed following different approaches.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b="1"/>
              <a:t>Human-made thesauri : 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US"/>
              <a:t>They</a:t>
            </a:r>
            <a:r>
              <a:rPr lang="en-US" b="1"/>
              <a:t> </a:t>
            </a:r>
            <a:r>
              <a:rPr lang="en-US"/>
              <a:t>are generally hierarchical, containing related terms, usage examples, and special cases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US"/>
              <a:t>Other formats are the associative one, where graphs are derived from underlying WordNet’s synonym sets or synsets.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/>
              <a:t>An alternative to the consultation of thesauri is to use machine learning techniques.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b="1"/>
              <a:t>Key Extraction Algorithm (KEA)</a:t>
            </a:r>
            <a:r>
              <a:rPr lang="en-US"/>
              <a:t> identifies candidate key-phrases using lexical methods, calculates feature values for each candidate, and uses a supervised ML algorithm to predict which candidates are good phrases based on a corpus of previously annotated documents.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endParaRPr/>
          </a:p>
        </p:txBody>
      </p:sp>
      <p:sp>
        <p:nvSpPr>
          <p:cNvPr id="381" name="Google Shape;381;g11e633baac4_0_14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Phrase Detection</a:t>
            </a:r>
            <a:endParaRPr/>
          </a:p>
        </p:txBody>
      </p:sp>
      <p:sp>
        <p:nvSpPr>
          <p:cNvPr id="382" name="Google Shape;382;g11e633baac4_0_1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e633baac4_0_15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Stemming and lemmatization aim at stripping down word suffixes in order to normalize the word. 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88" name="Google Shape;388;g11e633baac4_0_1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5. Stemming and Lemmatization</a:t>
            </a:r>
            <a:endParaRPr/>
          </a:p>
        </p:txBody>
      </p:sp>
      <p:sp>
        <p:nvSpPr>
          <p:cNvPr id="389" name="Google Shape;389;g11e633baac4_0_15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e633baac4_0_15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final phase of text preprocessing deals with term weighting.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words in a text have different descriptive power; hence, index terms can be weighted differently to account for their significance within a document and/or a document collection.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Such a weighting can be binary, e.g., assigning 0 for term absence and 1 for presence.</a:t>
            </a:r>
            <a:endParaRPr/>
          </a:p>
        </p:txBody>
      </p:sp>
      <p:sp>
        <p:nvSpPr>
          <p:cNvPr id="395" name="Google Shape;395;g11e633baac4_0_15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6. Weighting</a:t>
            </a:r>
            <a:endParaRPr/>
          </a:p>
        </p:txBody>
      </p:sp>
      <p:sp>
        <p:nvSpPr>
          <p:cNvPr id="396" name="Google Shape;396;g11e633baac4_0_15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Machine Translation</a:t>
            </a:r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MT is classified into seven broad categories: 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 smtClean="0"/>
              <a:t>rule-based</a:t>
            </a:r>
          </a:p>
          <a:p>
            <a:pPr marL="1028700" lvl="1" indent="-342900">
              <a:buFont typeface="Arial"/>
              <a:buChar char="•"/>
            </a:pPr>
            <a:r>
              <a:rPr lang="en-US" dirty="0"/>
              <a:t>knowledge-based</a:t>
            </a:r>
          </a:p>
          <a:p>
            <a:pPr marL="1028700" lvl="1" indent="-342900">
              <a:buFont typeface="Arial"/>
              <a:buChar char="•"/>
            </a:pPr>
            <a:r>
              <a:rPr lang="en-US" dirty="0"/>
              <a:t>principle-based</a:t>
            </a:r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 smtClean="0"/>
              <a:t>statistical-based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hybrid-based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example-based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 smtClean="0"/>
              <a:t>online </a:t>
            </a:r>
            <a:r>
              <a:rPr lang="en-US" dirty="0"/>
              <a:t>interactive based methods. 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Approaches to Machine Translation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e633baac4_0_24"/>
          <p:cNvSpPr txBox="1">
            <a:spLocks noGrp="1"/>
          </p:cNvSpPr>
          <p:nvPr>
            <p:ph type="body" idx="1"/>
          </p:nvPr>
        </p:nvSpPr>
        <p:spPr>
          <a:xfrm>
            <a:off x="267142" y="1516380"/>
            <a:ext cx="3677400" cy="19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RBMT generates the target text given a source text in the following the steps 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9" name="Google Shape;239;g11e633baac4_0_2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RBMT System</a:t>
            </a:r>
            <a:endParaRPr/>
          </a:p>
        </p:txBody>
      </p:sp>
      <p:pic>
        <p:nvPicPr>
          <p:cNvPr id="240" name="Google Shape;240;g11e633baac4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416" y="754913"/>
            <a:ext cx="5124892" cy="563548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1e633baac4_0_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e633baac4_0_4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Information Retrieval System</a:t>
            </a:r>
            <a:endParaRPr/>
          </a:p>
        </p:txBody>
      </p:sp>
      <p:sp>
        <p:nvSpPr>
          <p:cNvPr id="261" name="Google Shape;261;g11e633baac4_0_4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2" name="Google Shape;262;g11e633baac4_0_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e633baac4_0_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IR deals with the representation, storage, and access of information and is concerned with the organization and retrieval of information from large database collections. </a:t>
            </a:r>
            <a:endParaRPr/>
          </a:p>
        </p:txBody>
      </p:sp>
      <p:sp>
        <p:nvSpPr>
          <p:cNvPr id="268" name="Google Shape;268;g11e633baac4_0_4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Retrieval</a:t>
            </a:r>
            <a:endParaRPr/>
          </a:p>
        </p:txBody>
      </p:sp>
      <p:sp>
        <p:nvSpPr>
          <p:cNvPr id="269" name="Google Shape;269;g11e633baac4_0_4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e633baac4_0_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Retrieval System</a:t>
            </a:r>
            <a:endParaRPr/>
          </a:p>
        </p:txBody>
      </p:sp>
      <p:pic>
        <p:nvPicPr>
          <p:cNvPr id="275" name="Google Shape;275;g11e633baac4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5" y="1690824"/>
            <a:ext cx="7264917" cy="387000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1e633baac4_0_5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e633baac4_0_6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Here, the user issues a query q from the front-end </a:t>
            </a:r>
            <a:r>
              <a:rPr lang="en-US" dirty="0" smtClean="0"/>
              <a:t>application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 q is processed by a query interaction module that transforms it into a “machine-readable” query q’ </a:t>
            </a:r>
            <a:endParaRPr lang="en-US" dirty="0" smtClean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q‘ is  </a:t>
            </a:r>
            <a:r>
              <a:rPr lang="en-US" dirty="0"/>
              <a:t>fed into </a:t>
            </a:r>
            <a:r>
              <a:rPr lang="en-US" dirty="0" smtClean="0"/>
              <a:t>a </a:t>
            </a:r>
            <a:r>
              <a:rPr lang="en-US" dirty="0"/>
              <a:t>search and query analysis module.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It has access </a:t>
            </a:r>
            <a:r>
              <a:rPr lang="en-US" dirty="0"/>
              <a:t>to the content management module directly linked with the back-end information source (e.g., a database). </a:t>
            </a:r>
            <a:endParaRPr dirty="0"/>
          </a:p>
        </p:txBody>
      </p:sp>
      <p:sp>
        <p:nvSpPr>
          <p:cNvPr id="282" name="Google Shape;282;g11e633baac4_0_6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Retrieval</a:t>
            </a:r>
            <a:endParaRPr/>
          </a:p>
        </p:txBody>
      </p:sp>
      <p:sp>
        <p:nvSpPr>
          <p:cNvPr id="283" name="Google Shape;283;g11e633baac4_0_6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1090</Words>
  <Application>Microsoft Office PowerPoint</Application>
  <PresentationFormat>On-screen Show (4:3)</PresentationFormat>
  <Paragraphs>128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Natural Language Processing DLO 8012</vt:lpstr>
      <vt:lpstr>Module VI</vt:lpstr>
      <vt:lpstr>Machine Translation</vt:lpstr>
      <vt:lpstr>Approaches to Machine Translation</vt:lpstr>
      <vt:lpstr>RBMT System</vt:lpstr>
      <vt:lpstr>Information Retrieval System</vt:lpstr>
      <vt:lpstr>Information Retrieval</vt:lpstr>
      <vt:lpstr>Information Retrieval System</vt:lpstr>
      <vt:lpstr>Information Retrieval</vt:lpstr>
      <vt:lpstr>Information Retrieval</vt:lpstr>
      <vt:lpstr>Information Retrieval</vt:lpstr>
      <vt:lpstr>Information Retrieval : Text</vt:lpstr>
      <vt:lpstr>Information Retrieval : Text</vt:lpstr>
      <vt:lpstr>Information Retrieval : Text</vt:lpstr>
      <vt:lpstr>Text Processing in IR</vt:lpstr>
      <vt:lpstr>Text Processing in IR</vt:lpstr>
      <vt:lpstr>Text Processing in IR</vt:lpstr>
      <vt:lpstr>Textual Operations</vt:lpstr>
      <vt:lpstr>1. Document Parsing. </vt:lpstr>
      <vt:lpstr>2. Lexical Analysis.</vt:lpstr>
      <vt:lpstr>3. Stop-Word Removal</vt:lpstr>
      <vt:lpstr>4. Phrase Detection</vt:lpstr>
      <vt:lpstr>4. Phrase Detection</vt:lpstr>
      <vt:lpstr>5. Stemming and Lemmatization</vt:lpstr>
      <vt:lpstr>6. Weighting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DLO 8012</dc:title>
  <dc:creator>vincy joseph</dc:creator>
  <cp:lastModifiedBy>Windows User</cp:lastModifiedBy>
  <cp:revision>15</cp:revision>
  <dcterms:created xsi:type="dcterms:W3CDTF">2006-08-16T00:00:00Z</dcterms:created>
  <dcterms:modified xsi:type="dcterms:W3CDTF">2022-03-24T04:55:58Z</dcterms:modified>
</cp:coreProperties>
</file>