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3" r:id="rId4"/>
    <p:sldId id="314" r:id="rId5"/>
    <p:sldId id="331" r:id="rId6"/>
    <p:sldId id="332" r:id="rId7"/>
    <p:sldId id="333" r:id="rId8"/>
    <p:sldId id="334" r:id="rId9"/>
    <p:sldId id="335" r:id="rId10"/>
    <p:sldId id="336" r:id="rId11"/>
    <p:sldId id="449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7" r:id="rId21"/>
    <p:sldId id="348" r:id="rId22"/>
    <p:sldId id="349" r:id="rId23"/>
    <p:sldId id="350" r:id="rId24"/>
    <p:sldId id="351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451" r:id="rId35"/>
    <p:sldId id="453" r:id="rId36"/>
    <p:sldId id="452" r:id="rId37"/>
    <p:sldId id="454" r:id="rId38"/>
    <p:sldId id="455" r:id="rId39"/>
    <p:sldId id="456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9" roundtripDataSignature="AMtx7mgfaIEi2Xf5yK71XtkjhNMgluW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20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99" Type="http://customschemas.google.com/relationships/presentationmetadata" Target="metadata"/><Relationship Id="rId20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0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372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c656ae316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bc656ae31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e633baac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11e633baac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e633baac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11e633baac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e633baac4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11e633baac4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633baac4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11e633baac4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e633baac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11e633baac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e633baac4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g11e633baac4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e633baac4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11e633baac4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e633baac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11e633baac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e633baac4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g11e633baac4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e633baac4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11e633baac4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c656ae316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bc656ae31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e633baac4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11e633baac4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e633baac4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11e633baac4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1e633baac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11e633baac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1e633baac4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1e633baac4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e633baac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11e633baac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1e633baac4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11e633baac4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e633baac4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11e633baac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e633baac4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g11e633baac4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1e633baac4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11e633baac4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1e633baac4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11e633baac4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e633baac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1e633baac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1e633baac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11e633baac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633baac4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11e633baac4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e633baac4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11e633baac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1e633baac4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g11e633baac4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e633baac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1e633baac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e633baac4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11e633baac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e633baac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11e633baac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e633baac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11e633baac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e633baac4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11e633baac4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e633baa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1e633baa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c656ae316_0_29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bc656ae316_0_2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bc656ae316_0_29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bc656ae316_0_29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bc656ae316_0_29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bc656ae316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bc656ae316_0_294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656ae316_0_30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bc656ae316_0_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c656ae316_0_3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bc656ae316_0_3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bc656ae316_0_3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gbc656ae316_0_3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bc656ae316_0_302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656ae316_0_28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bc656ae316_0_2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bc656ae316_0_28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bc656ae316_0_28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bc656ae316_0_28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and Image Processing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c656ae316_0_23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br>
              <a:rPr lang="en-US"/>
            </a:br>
            <a:r>
              <a:rPr lang="en-US"/>
              <a:t>DLO 8012</a:t>
            </a:r>
            <a:endParaRPr/>
          </a:p>
        </p:txBody>
      </p:sp>
      <p:sp>
        <p:nvSpPr>
          <p:cNvPr id="36" name="Google Shape;36;gbc656ae316_0_23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Subject In-charge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Ms Vincy Joseph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email: </a:t>
            </a:r>
            <a:r>
              <a:rPr lang="en-US">
                <a:solidFill>
                  <a:srgbClr val="FF0000"/>
                </a:solidFill>
              </a:rPr>
              <a:t>vincyjoseph@sfit.ac.in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7" name="Google Shape;37;gbc656ae316_0_2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38" name="Google Shape;38;gbc656ae316_0_2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03-03-2021</a:t>
            </a:r>
            <a:endParaRPr/>
          </a:p>
        </p:txBody>
      </p:sp>
      <p:sp>
        <p:nvSpPr>
          <p:cNvPr id="39" name="Google Shape;39;gbc656ae316_0_2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40" name="Google Shape;40;gbc656ae316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160" y="981076"/>
            <a:ext cx="690562" cy="68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e633baac4_0_336"/>
          <p:cNvSpPr txBox="1">
            <a:spLocks noGrp="1"/>
          </p:cNvSpPr>
          <p:nvPr>
            <p:ph type="body" idx="1"/>
          </p:nvPr>
        </p:nvSpPr>
        <p:spPr>
          <a:xfrm>
            <a:off x="628650" y="1620982"/>
            <a:ext cx="7886700" cy="455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It answers domain specific questions.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Answers are searched within domain specific document collections.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Repository of question patterns is very </a:t>
            </a:r>
            <a:r>
              <a:rPr lang="en-US" dirty="0" smtClean="0"/>
              <a:t>limited and  </a:t>
            </a:r>
            <a:r>
              <a:rPr lang="en-US" dirty="0"/>
              <a:t>hence the systems can achieve good accuracy </a:t>
            </a:r>
            <a:r>
              <a:rPr lang="en-US" dirty="0" smtClean="0"/>
              <a:t>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 smtClean="0"/>
              <a:t>QASs </a:t>
            </a:r>
            <a:r>
              <a:rPr lang="en-US" dirty="0"/>
              <a:t>exploit domain specific ontology and terminology.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The quality of answers is expected to be high. </a:t>
            </a:r>
            <a:endParaRPr dirty="0"/>
          </a:p>
        </p:txBody>
      </p:sp>
      <p:sp>
        <p:nvSpPr>
          <p:cNvPr id="577" name="Google Shape;577;g11e633baac4_0_336"/>
          <p:cNvSpPr txBox="1">
            <a:spLocks noGrp="1"/>
          </p:cNvSpPr>
          <p:nvPr>
            <p:ph type="title"/>
          </p:nvPr>
        </p:nvSpPr>
        <p:spPr>
          <a:xfrm>
            <a:off x="308344" y="365125"/>
            <a:ext cx="8729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Restricted Domain (Closed Domain) QASs</a:t>
            </a:r>
            <a:endParaRPr sz="3600"/>
          </a:p>
        </p:txBody>
      </p:sp>
      <p:sp>
        <p:nvSpPr>
          <p:cNvPr id="578" name="Google Shape;578;g11e633baac4_0_3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e633baac4_0_336"/>
          <p:cNvSpPr txBox="1">
            <a:spLocks noGrp="1"/>
          </p:cNvSpPr>
          <p:nvPr>
            <p:ph type="body" idx="1"/>
          </p:nvPr>
        </p:nvSpPr>
        <p:spPr>
          <a:xfrm>
            <a:off x="628650" y="1620982"/>
            <a:ext cx="7886700" cy="455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 smtClean="0"/>
              <a:t>There </a:t>
            </a:r>
            <a:r>
              <a:rPr lang="en-US" dirty="0"/>
              <a:t>are various restricted domain QASs developed are: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/>
              <a:t>Temporal domain </a:t>
            </a:r>
            <a:r>
              <a:rPr lang="en-US" dirty="0" smtClean="0"/>
              <a:t>QAS</a:t>
            </a:r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 smtClean="0"/>
              <a:t>Geospatial </a:t>
            </a:r>
            <a:r>
              <a:rPr lang="en-US" dirty="0"/>
              <a:t>domain </a:t>
            </a:r>
            <a:r>
              <a:rPr lang="en-US" dirty="0" smtClean="0"/>
              <a:t>QAS</a:t>
            </a:r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 smtClean="0"/>
              <a:t>Medical </a:t>
            </a:r>
            <a:r>
              <a:rPr lang="en-US" dirty="0"/>
              <a:t>domain </a:t>
            </a:r>
            <a:r>
              <a:rPr lang="en-US" dirty="0" smtClean="0"/>
              <a:t>QAS</a:t>
            </a:r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 smtClean="0"/>
              <a:t>Patent QAS</a:t>
            </a:r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 smtClean="0"/>
              <a:t>Community </a:t>
            </a:r>
            <a:r>
              <a:rPr lang="en-US" dirty="0"/>
              <a:t>based QAS, etc. </a:t>
            </a:r>
            <a:endParaRPr dirty="0"/>
          </a:p>
        </p:txBody>
      </p:sp>
      <p:sp>
        <p:nvSpPr>
          <p:cNvPr id="577" name="Google Shape;577;g11e633baac4_0_336"/>
          <p:cNvSpPr txBox="1">
            <a:spLocks noGrp="1"/>
          </p:cNvSpPr>
          <p:nvPr>
            <p:ph type="title"/>
          </p:nvPr>
        </p:nvSpPr>
        <p:spPr>
          <a:xfrm>
            <a:off x="308344" y="365125"/>
            <a:ext cx="8729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Restricted Domain (Closed Domain) QASs</a:t>
            </a:r>
            <a:endParaRPr sz="3600"/>
          </a:p>
        </p:txBody>
      </p:sp>
      <p:sp>
        <p:nvSpPr>
          <p:cNvPr id="578" name="Google Shape;578;g11e633baac4_0_3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375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e633baac4_0_34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Restricted domain QASs suite to domain expert users as they need specialized answers.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quality of answers generated by restricted domain QASs is high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level of satisfaction of the users depends on their domain knowledge.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91" name="Google Shape;591;g11e633baac4_0_3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Pros of restricted domain QASs </a:t>
            </a:r>
            <a:endParaRPr/>
          </a:p>
        </p:txBody>
      </p:sp>
      <p:sp>
        <p:nvSpPr>
          <p:cNvPr id="592" name="Google Shape;592;g11e633baac4_0_3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e633baac4_0_35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 is a limited repository of domain specific </a:t>
            </a:r>
            <a:r>
              <a:rPr lang="en-US" dirty="0" smtClean="0"/>
              <a:t>questions.</a:t>
            </a:r>
            <a:endParaRPr dirty="0"/>
          </a:p>
        </p:txBody>
      </p:sp>
      <p:sp>
        <p:nvSpPr>
          <p:cNvPr id="598" name="Google Shape;598;g11e633baac4_0_3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 of restricted domain QASs </a:t>
            </a:r>
            <a:endParaRPr/>
          </a:p>
        </p:txBody>
      </p:sp>
      <p:sp>
        <p:nvSpPr>
          <p:cNvPr id="599" name="Google Shape;599;g11e633baac4_0_3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1e633baac4_0_36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different categories are</a:t>
            </a:r>
            <a:endParaRPr/>
          </a:p>
          <a:p>
            <a:pPr marL="5080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1.	Factoid type questions</a:t>
            </a:r>
            <a:endParaRPr/>
          </a:p>
          <a:p>
            <a:pPr marL="5080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2.	List type questions</a:t>
            </a:r>
            <a:endParaRPr/>
          </a:p>
          <a:p>
            <a:pPr marL="5080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3.	Hypothetical type questions</a:t>
            </a:r>
            <a:endParaRPr/>
          </a:p>
          <a:p>
            <a:pPr marL="5080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4.	Confirmation questions</a:t>
            </a:r>
            <a:endParaRPr/>
          </a:p>
          <a:p>
            <a:pPr marL="5080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5.	Causal questions.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5" name="Google Shape;605;g11e633baac4_0_3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Classification based on Types of Questions</a:t>
            </a:r>
            <a:endParaRPr/>
          </a:p>
        </p:txBody>
      </p:sp>
      <p:sp>
        <p:nvSpPr>
          <p:cNvPr id="606" name="Google Shape;606;g11e633baac4_0_3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e633baac4_0_36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questions are simple and fact based that require answers in a single short phrase or sentence.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factoid type questions generally start with wh-word.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QASs have got a satisfactory performance in answering factoid type questions.</a:t>
            </a:r>
            <a:endParaRPr/>
          </a:p>
        </p:txBody>
      </p:sp>
      <p:sp>
        <p:nvSpPr>
          <p:cNvPr id="612" name="Google Shape;612;g11e633baac4_0_3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Factoid type questions [what, when, which, who, how]</a:t>
            </a:r>
            <a:endParaRPr/>
          </a:p>
        </p:txBody>
      </p:sp>
      <p:sp>
        <p:nvSpPr>
          <p:cNvPr id="613" name="Google Shape;613;g11e633baac4_0_36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e633baac4_0_37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 dirty="0"/>
              <a:t>The list questions require a list of entities or facts in answers e.g., – list name of employees getting salary more than 5K? </a:t>
            </a:r>
            <a:endParaRPr dirty="0"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 dirty="0"/>
              <a:t>QASs consider such questions as a series of factoid questions which are asked ten times one after the other. </a:t>
            </a:r>
            <a:endParaRPr dirty="0"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 dirty="0"/>
              <a:t>The previous answers are ignored while firing next questions by QASs. </a:t>
            </a:r>
            <a:endParaRPr dirty="0"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 dirty="0"/>
              <a:t>QASs generally observe a problem in fixing the threshold value for the number or quantity of the entity asked in list type questions.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None/>
            </a:pPr>
            <a:endParaRPr dirty="0"/>
          </a:p>
        </p:txBody>
      </p:sp>
      <p:sp>
        <p:nvSpPr>
          <p:cNvPr id="619" name="Google Shape;619;g11e633baac4_0_3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type questions</a:t>
            </a:r>
            <a:endParaRPr/>
          </a:p>
        </p:txBody>
      </p:sp>
      <p:sp>
        <p:nvSpPr>
          <p:cNvPr id="620" name="Google Shape;620;g11e633baac4_0_37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1e633baac4_0_37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Hypothetical questions ask for information related to any hypothetical event.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generally begin with ‘what would happen if’. QASs require knowledge retrieval techniques for generating answers.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Moreover, the answers are subjective to these questions.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no specific correct answers to these questions.</a:t>
            </a:r>
            <a:endParaRPr/>
          </a:p>
        </p:txBody>
      </p:sp>
      <p:sp>
        <p:nvSpPr>
          <p:cNvPr id="626" name="Google Shape;626;g11e633baac4_0_37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Hypothetical type questions</a:t>
            </a:r>
            <a:endParaRPr/>
          </a:p>
        </p:txBody>
      </p:sp>
      <p:sp>
        <p:nvSpPr>
          <p:cNvPr id="627" name="Google Shape;627;g11e633baac4_0_37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e633baac4_0_38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Confirmation questions require answers in the form of yes or No.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Systems require inference mechanism, world knowledge and common sense reasoning to generate answers.</a:t>
            </a:r>
            <a:endParaRPr/>
          </a:p>
        </p:txBody>
      </p:sp>
      <p:sp>
        <p:nvSpPr>
          <p:cNvPr id="633" name="Google Shape;633;g11e633baac4_0_38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Confirmation questions</a:t>
            </a:r>
            <a:endParaRPr/>
          </a:p>
        </p:txBody>
      </p:sp>
      <p:sp>
        <p:nvSpPr>
          <p:cNvPr id="634" name="Google Shape;634;g11e633baac4_0_38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e633baac4_0_39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Causal questions require explanations about an entity.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answers are not named entities as observed in the case of factoid type questions.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QASs require advanced natural language processing techniques to analyze the text at pragmatic and discourse level for generating answers.</a:t>
            </a:r>
            <a:endParaRPr/>
          </a:p>
        </p:txBody>
      </p:sp>
      <p:sp>
        <p:nvSpPr>
          <p:cNvPr id="640" name="Google Shape;640;g11e633baac4_0_39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Causal questions [how or why]</a:t>
            </a:r>
            <a:endParaRPr/>
          </a:p>
        </p:txBody>
      </p:sp>
      <p:sp>
        <p:nvSpPr>
          <p:cNvPr id="641" name="Google Shape;641;g11e633baac4_0_39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c656ae316_0_24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Verdana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Module VI</a:t>
            </a:r>
            <a:endParaRPr sz="3200"/>
          </a:p>
        </p:txBody>
      </p:sp>
      <p:sp>
        <p:nvSpPr>
          <p:cNvPr id="46" name="Google Shape;46;gbc656ae316_0_2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Lecture </a:t>
            </a:r>
            <a:r>
              <a:rPr lang="en-US" sz="222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36</a:t>
            </a: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Applications of NLP</a:t>
            </a:r>
            <a:endParaRPr sz="2220" dirty="0"/>
          </a:p>
        </p:txBody>
      </p:sp>
      <p:sp>
        <p:nvSpPr>
          <p:cNvPr id="47" name="Google Shape;47;gbc656ae316_0_2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48" name="Google Shape;48;gbc656ae316_0_2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e633baac4_0_40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Categorization/ </a:t>
            </a:r>
            <a:br>
              <a:rPr lang="en-US"/>
            </a:br>
            <a:r>
              <a:rPr lang="en-US"/>
              <a:t>Text Classification</a:t>
            </a:r>
            <a:endParaRPr/>
          </a:p>
        </p:txBody>
      </p:sp>
      <p:sp>
        <p:nvSpPr>
          <p:cNvPr id="654" name="Google Shape;654;g11e633baac4_0_40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55" name="Google Shape;655;g11e633baac4_0_4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1e633baac4_0_40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goal in automatic text classification is to assign a document to a category by evaluating its text components.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The </a:t>
            </a:r>
            <a:r>
              <a:rPr lang="en-US" dirty="0"/>
              <a:t>dataset is split into training and testing dataset for the classification process.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Then starts the actual processing of text data.</a:t>
            </a:r>
            <a:endParaRPr dirty="0"/>
          </a:p>
        </p:txBody>
      </p:sp>
      <p:sp>
        <p:nvSpPr>
          <p:cNvPr id="661" name="Google Shape;661;g11e633baac4_0_40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Categorization</a:t>
            </a:r>
            <a:endParaRPr/>
          </a:p>
        </p:txBody>
      </p:sp>
      <p:sp>
        <p:nvSpPr>
          <p:cNvPr id="662" name="Google Shape;662;g11e633baac4_0_40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e633baac4_0_4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Categorization</a:t>
            </a:r>
            <a:endParaRPr/>
          </a:p>
        </p:txBody>
      </p:sp>
      <p:sp>
        <p:nvSpPr>
          <p:cNvPr id="668" name="Google Shape;668;g11e633baac4_0_4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669" name="Google Shape;669;g11e633baac4_0_4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457545"/>
            <a:ext cx="8001000" cy="4581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e633baac4_0_4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The main objective of pre-processing is to obtain the key features or key terms from stored text documents </a:t>
            </a:r>
            <a:endParaRPr lang="en-US" dirty="0" smtClean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 smtClean="0"/>
              <a:t>Pre-processing </a:t>
            </a:r>
            <a:r>
              <a:rPr lang="en-US" dirty="0"/>
              <a:t>step is crucial in determining the quality of the </a:t>
            </a:r>
            <a:r>
              <a:rPr lang="en-US" dirty="0" smtClean="0"/>
              <a:t>classification.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It is important to select the significant keywords that carry the meaning and discard the words that do not </a:t>
            </a:r>
            <a:r>
              <a:rPr lang="en-US" dirty="0" smtClean="0"/>
              <a:t>contribute for classification task.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The pre-processing phase </a:t>
            </a:r>
            <a:r>
              <a:rPr lang="en-US" dirty="0" smtClean="0"/>
              <a:t>converts </a:t>
            </a:r>
            <a:r>
              <a:rPr lang="en-US" dirty="0"/>
              <a:t>the original textual data in a data mining ready structure. </a:t>
            </a:r>
            <a:endParaRPr dirty="0"/>
          </a:p>
        </p:txBody>
      </p:sp>
      <p:sp>
        <p:nvSpPr>
          <p:cNvPr id="675" name="Google Shape;675;g11e633baac4_0_4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Preprocessing</a:t>
            </a:r>
            <a:endParaRPr/>
          </a:p>
        </p:txBody>
      </p:sp>
      <p:sp>
        <p:nvSpPr>
          <p:cNvPr id="676" name="Google Shape;676;g11e633baac4_0_4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e633baac4_0_4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Char char="•"/>
            </a:pPr>
            <a:r>
              <a:rPr lang="en-US" dirty="0"/>
              <a:t>In general, text can be represented in two separate ways.</a:t>
            </a:r>
            <a:endParaRPr dirty="0"/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Char char="•"/>
            </a:pPr>
            <a:r>
              <a:rPr lang="en-US" dirty="0"/>
              <a:t>The first is as a bag-of-words, in which a document is represented as a set of words, together with their associated frequency in the document. </a:t>
            </a:r>
            <a:endParaRPr dirty="0"/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Char char="•"/>
            </a:pPr>
            <a:r>
              <a:rPr lang="en-US" dirty="0" smtClean="0"/>
              <a:t>In </a:t>
            </a:r>
            <a:r>
              <a:rPr lang="en-US" dirty="0"/>
              <a:t>this process, a text is represented as the container of its words, disregarding grammar and even word order but keeping multiplicity. </a:t>
            </a:r>
            <a:endParaRPr dirty="0"/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Char char="•"/>
            </a:pPr>
            <a:r>
              <a:rPr lang="en-US" dirty="0"/>
              <a:t>The bag-of-words model is commonly used in </a:t>
            </a:r>
            <a:r>
              <a:rPr lang="en-US" dirty="0" smtClean="0"/>
              <a:t>document classification(here </a:t>
            </a:r>
            <a:r>
              <a:rPr lang="en-US" dirty="0"/>
              <a:t>the (frequency of) occurrence of each word is </a:t>
            </a:r>
            <a:r>
              <a:rPr lang="en-US" dirty="0" smtClean="0"/>
              <a:t>used) </a:t>
            </a:r>
            <a:endParaRPr dirty="0"/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Char char="•"/>
            </a:pPr>
            <a:r>
              <a:rPr lang="en-US" dirty="0" smtClean="0"/>
              <a:t>The </a:t>
            </a:r>
            <a:r>
              <a:rPr lang="en-US" dirty="0"/>
              <a:t>second method is to represent text directly as </a:t>
            </a:r>
            <a:r>
              <a:rPr lang="en-US" dirty="0" smtClean="0"/>
              <a:t>strings(a sequence </a:t>
            </a:r>
            <a:r>
              <a:rPr lang="en-US" dirty="0"/>
              <a:t>of </a:t>
            </a:r>
            <a:r>
              <a:rPr lang="en-US" dirty="0" smtClean="0"/>
              <a:t>words)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endParaRPr dirty="0"/>
          </a:p>
        </p:txBody>
      </p:sp>
      <p:sp>
        <p:nvSpPr>
          <p:cNvPr id="682" name="Google Shape;682;g11e633baac4_0_42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Preprocessing</a:t>
            </a:r>
            <a:endParaRPr/>
          </a:p>
        </p:txBody>
      </p:sp>
      <p:sp>
        <p:nvSpPr>
          <p:cNvPr id="683" name="Google Shape;683;g11e633baac4_0_4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e633baac4_0_4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919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Tokenization is a pre-processing method which breaks a stream of text into words, phrases, symbols, or other meaningful elements called tokens. </a:t>
            </a:r>
            <a:endParaRPr dirty="0"/>
          </a:p>
          <a:p>
            <a:pPr marL="457200" lvl="0" indent="-3919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 smtClean="0"/>
              <a:t>Example </a:t>
            </a:r>
            <a:r>
              <a:rPr lang="en-US" dirty="0"/>
              <a:t>:</a:t>
            </a:r>
            <a:endParaRPr dirty="0"/>
          </a:p>
          <a:p>
            <a:pPr marL="457200" lvl="0" indent="-3919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After sleeping for four hours, he decided to sleep for another four.</a:t>
            </a:r>
            <a:endParaRPr dirty="0"/>
          </a:p>
          <a:p>
            <a:pPr marL="457200" lvl="0" indent="-3919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 smtClean="0"/>
              <a:t>The </a:t>
            </a:r>
            <a:r>
              <a:rPr lang="en-US" dirty="0"/>
              <a:t>tokens are as follows:</a:t>
            </a:r>
            <a:endParaRPr dirty="0"/>
          </a:p>
          <a:p>
            <a:pPr marL="457200" lvl="0" indent="-3919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/>
              <a:t>{ “After” “sleeping” “for” “four” “hours” “he” “decided” “to” “sleep” “for” “another” “four” }.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dirty="0"/>
          </a:p>
        </p:txBody>
      </p:sp>
      <p:sp>
        <p:nvSpPr>
          <p:cNvPr id="696" name="Google Shape;696;g11e633baac4_0_4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Tokenization</a:t>
            </a:r>
            <a:endParaRPr/>
          </a:p>
        </p:txBody>
      </p:sp>
      <p:sp>
        <p:nvSpPr>
          <p:cNvPr id="697" name="Google Shape;697;g11e633baac4_0_4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e633baac4_0_4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Removes insignificant words  such as </a:t>
            </a:r>
            <a:r>
              <a:rPr lang="en-US" dirty="0"/>
              <a:t>{“a”, “about”, “above”, “across”, “after”, “afterwards”, “again”,. . </a:t>
            </a:r>
            <a:r>
              <a:rPr lang="en-US" dirty="0" smtClean="0"/>
              <a:t>.}.</a:t>
            </a:r>
            <a:endParaRPr dirty="0"/>
          </a:p>
        </p:txBody>
      </p:sp>
      <p:sp>
        <p:nvSpPr>
          <p:cNvPr id="703" name="Google Shape;703;g11e633baac4_0_44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2. Stop Word Removal</a:t>
            </a:r>
            <a:endParaRPr/>
          </a:p>
        </p:txBody>
      </p:sp>
      <p:sp>
        <p:nvSpPr>
          <p:cNvPr id="704" name="Google Shape;704;g11e633baac4_0_4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e633baac4_0_45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 smtClean="0"/>
              <a:t>The </a:t>
            </a:r>
            <a:r>
              <a:rPr lang="en-US" dirty="0"/>
              <a:t>most common approach for dealing with inconsistent capitalization is to reduce every letter to lower case.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 smtClean="0"/>
              <a:t>Exception : Problem </a:t>
            </a:r>
            <a:r>
              <a:rPr lang="en-US" dirty="0"/>
              <a:t>for the interpretation of some words (e.g., “US” (United States of America) to “us” (pronoun)).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Slang and abbreviation converters can help account for these exceptions.</a:t>
            </a:r>
            <a:endParaRPr dirty="0"/>
          </a:p>
        </p:txBody>
      </p:sp>
      <p:sp>
        <p:nvSpPr>
          <p:cNvPr id="710" name="Google Shape;710;g11e633baac4_0_45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Capitalization</a:t>
            </a:r>
            <a:endParaRPr/>
          </a:p>
        </p:txBody>
      </p:sp>
      <p:sp>
        <p:nvSpPr>
          <p:cNvPr id="711" name="Google Shape;711;g11e633baac4_0_45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1e633baac4_0_45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 dirty="0" smtClean="0"/>
              <a:t>A </a:t>
            </a:r>
            <a:r>
              <a:rPr lang="en-US" dirty="0"/>
              <a:t>common method for dealing with these words is converting them into formal language.</a:t>
            </a:r>
            <a:endParaRPr dirty="0"/>
          </a:p>
        </p:txBody>
      </p:sp>
      <p:sp>
        <p:nvSpPr>
          <p:cNvPr id="717" name="Google Shape;717;g11e633baac4_0_45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Slang and Abbreviation</a:t>
            </a:r>
            <a:endParaRPr/>
          </a:p>
        </p:txBody>
      </p:sp>
      <p:sp>
        <p:nvSpPr>
          <p:cNvPr id="718" name="Google Shape;718;g11e633baac4_0_4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e633baac4_0_46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Removes punctuation </a:t>
            </a:r>
            <a:r>
              <a:rPr lang="en-US" dirty="0"/>
              <a:t>and special characters. </a:t>
            </a:r>
            <a:endParaRPr dirty="0"/>
          </a:p>
        </p:txBody>
      </p:sp>
      <p:sp>
        <p:nvSpPr>
          <p:cNvPr id="724" name="Google Shape;724;g11e633baac4_0_46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Noise Removal</a:t>
            </a:r>
            <a:endParaRPr/>
          </a:p>
        </p:txBody>
      </p:sp>
      <p:sp>
        <p:nvSpPr>
          <p:cNvPr id="725" name="Google Shape;725;g11e633baac4_0_46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e633baac4_0_19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Architecture of a QAS </a:t>
            </a:r>
            <a:endParaRPr/>
          </a:p>
        </p:txBody>
      </p:sp>
      <p:sp>
        <p:nvSpPr>
          <p:cNvPr id="416" name="Google Shape;416;g11e633baac4_0_19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17" name="Google Shape;417;g11e633baac4_0_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156" y="874856"/>
            <a:ext cx="8573026" cy="598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e633baac4_0_46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 dirty="0"/>
              <a:t>Spelling correction is an optional pre-processing step. </a:t>
            </a:r>
            <a:endParaRPr dirty="0"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 dirty="0"/>
              <a:t>Typos (short for typographical errors) are commonly present in texts and documents, especially in social media text data sets (e.g., Twitter</a:t>
            </a:r>
            <a:r>
              <a:rPr lang="en-US" dirty="0" smtClean="0"/>
              <a:t>).</a:t>
            </a:r>
            <a:endParaRPr dirty="0"/>
          </a:p>
        </p:txBody>
      </p:sp>
      <p:sp>
        <p:nvSpPr>
          <p:cNvPr id="731" name="Google Shape;731;g11e633baac4_0_46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6. Spelling Correction</a:t>
            </a:r>
            <a:endParaRPr/>
          </a:p>
        </p:txBody>
      </p:sp>
      <p:sp>
        <p:nvSpPr>
          <p:cNvPr id="732" name="Google Shape;732;g11e633baac4_0_46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1e633baac4_0_47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NLP, one word could appear in different forms (i.e., singular and plural noun form) while the semantic meaning of each form is the same.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the stem of the word “studying” is “study”.</a:t>
            </a:r>
            <a:endParaRPr dirty="0"/>
          </a:p>
        </p:txBody>
      </p:sp>
      <p:sp>
        <p:nvSpPr>
          <p:cNvPr id="738" name="Google Shape;738;g11e633baac4_0_47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7. Stemming</a:t>
            </a:r>
            <a:endParaRPr/>
          </a:p>
        </p:txBody>
      </p:sp>
      <p:sp>
        <p:nvSpPr>
          <p:cNvPr id="739" name="Google Shape;739;g11e633baac4_0_47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e633baac4_0_48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Lemmatization is a NLP process that replaces the suffix of a word with a different one or removes the suffix of a word completely to get the basic word form (lemma).</a:t>
            </a:r>
            <a:endParaRPr/>
          </a:p>
        </p:txBody>
      </p:sp>
      <p:sp>
        <p:nvSpPr>
          <p:cNvPr id="745" name="Google Shape;745;g11e633baac4_0_48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8. Lemmatization</a:t>
            </a:r>
            <a:endParaRPr/>
          </a:p>
        </p:txBody>
      </p:sp>
      <p:sp>
        <p:nvSpPr>
          <p:cNvPr id="746" name="Google Shape;746;g11e633baac4_0_48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e633baac4_0_486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18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common techniques of feature extractions are </a:t>
            </a:r>
            <a:endParaRPr/>
          </a:p>
          <a:p>
            <a:pPr marL="10287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Term Frequency-Inverse Document Frequency (TF-IDF)</a:t>
            </a:r>
            <a:endParaRPr/>
          </a:p>
          <a:p>
            <a:pPr marL="10287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Term Frequency (TF)</a:t>
            </a:r>
            <a:endParaRPr/>
          </a:p>
          <a:p>
            <a:pPr marL="10287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Word2Vec  </a:t>
            </a:r>
            <a:endParaRPr/>
          </a:p>
          <a:p>
            <a:pPr marL="10287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Global Vectors for Word Representation (GloVe).</a:t>
            </a:r>
            <a:endParaRPr b="1"/>
          </a:p>
        </p:txBody>
      </p:sp>
      <p:sp>
        <p:nvSpPr>
          <p:cNvPr id="752" name="Google Shape;752;g11e633baac4_0_48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753" name="Google Shape;753;g11e633baac4_0_48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1" y="543358"/>
            <a:ext cx="8392824" cy="33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1" y="3855121"/>
            <a:ext cx="8086870" cy="255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01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734724"/>
            <a:ext cx="8664326" cy="322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9" y="4279463"/>
            <a:ext cx="8086870" cy="255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906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7528"/>
            <a:ext cx="9198685" cy="393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749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578"/>
            <a:ext cx="9144000" cy="485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20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https://sci2lab.github.io/ml_tutorial/tfidf/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03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8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e633baac4_0_20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typical Question Answering System, consists of three main modules: 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b="1"/>
              <a:t>Question Analysis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b="1"/>
              <a:t>Answer Retrieval 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b="1"/>
              <a:t>Answer Generation. </a:t>
            </a:r>
            <a:endParaRPr b="1"/>
          </a:p>
        </p:txBody>
      </p:sp>
      <p:sp>
        <p:nvSpPr>
          <p:cNvPr id="423" name="Google Shape;423;g11e633baac4_0_20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Question Answering System (QAS)</a:t>
            </a:r>
            <a:endParaRPr/>
          </a:p>
        </p:txBody>
      </p:sp>
      <p:sp>
        <p:nvSpPr>
          <p:cNvPr id="424" name="Google Shape;424;g11e633baac4_0_20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e633baac4_0_306"/>
          <p:cNvSpPr txBox="1">
            <a:spLocks noGrp="1"/>
          </p:cNvSpPr>
          <p:nvPr>
            <p:ph type="body" idx="1"/>
          </p:nvPr>
        </p:nvSpPr>
        <p:spPr>
          <a:xfrm>
            <a:off x="628650" y="1350336"/>
            <a:ext cx="7886700" cy="4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9071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/>
              <a:t>There are eight criteria in support of classifying the available large number of QASs. </a:t>
            </a:r>
            <a:endParaRPr/>
          </a:p>
          <a:p>
            <a:pPr marL="457200" lvl="0" indent="-39071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/>
              <a:t>These criteria are 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1.	Application domains for which QASs are developed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2.	Types of questions asked by the users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3.	Types of analyses performed on users’ questions and source documents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4.	Types of data consulted in data sources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5.	Characteristics of data sources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6.	Types of representations used for questions and their matching functions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7.	Types of techniques used for retrieving answers 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US"/>
              <a:t>8.	Forms of answers generated by QASs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endParaRPr/>
          </a:p>
        </p:txBody>
      </p:sp>
      <p:sp>
        <p:nvSpPr>
          <p:cNvPr id="542" name="Google Shape;542;g11e633baac4_0_30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/>
              <a:t>Classification of Question Answering System</a:t>
            </a:r>
            <a:endParaRPr sz="3200"/>
          </a:p>
        </p:txBody>
      </p:sp>
      <p:sp>
        <p:nvSpPr>
          <p:cNvPr id="543" name="Google Shape;543;g11e633baac4_0_30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e633baac4_0_3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task of generating answers of questions is related to the type of questions asked.</a:t>
            </a:r>
            <a:endParaRPr dirty="0"/>
          </a:p>
          <a:p>
            <a:pPr lvl="1" indent="-406400">
              <a:spcBef>
                <a:spcPts val="1000"/>
              </a:spcBef>
              <a:buSzPts val="2800"/>
              <a:buChar char="•"/>
            </a:pPr>
            <a:r>
              <a:rPr lang="en-US" dirty="0" smtClean="0"/>
              <a:t>General </a:t>
            </a:r>
            <a:r>
              <a:rPr lang="en-US" dirty="0"/>
              <a:t>information on a general topic</a:t>
            </a:r>
            <a:endParaRPr dirty="0"/>
          </a:p>
          <a:p>
            <a:pPr lvl="1" indent="-406400">
              <a:spcBef>
                <a:spcPts val="1000"/>
              </a:spcBef>
              <a:buSzPts val="2800"/>
              <a:buChar char="•"/>
            </a:pPr>
            <a:r>
              <a:rPr lang="en-US" dirty="0" smtClean="0"/>
              <a:t>Specific </a:t>
            </a:r>
            <a:r>
              <a:rPr lang="en-US" dirty="0"/>
              <a:t>information from a particular application domain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549" name="Google Shape;549;g11e633baac4_0_3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Classification based on application domain</a:t>
            </a:r>
            <a:endParaRPr/>
          </a:p>
        </p:txBody>
      </p:sp>
      <p:sp>
        <p:nvSpPr>
          <p:cNvPr id="550" name="Google Shape;550;g11e633baac4_0_3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e633baac4_0_318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153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It </a:t>
            </a:r>
            <a:r>
              <a:rPr lang="en-US" dirty="0"/>
              <a:t>search for answers within a large document collection.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QASs </a:t>
            </a:r>
            <a:r>
              <a:rPr lang="en-US" dirty="0"/>
              <a:t>exploit general ontology and world knowledge for generating answers.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The </a:t>
            </a:r>
            <a:r>
              <a:rPr lang="en-US" dirty="0"/>
              <a:t>quality of answers delivered is not </a:t>
            </a:r>
            <a:r>
              <a:rPr lang="en-US" dirty="0" smtClean="0"/>
              <a:t>high.</a:t>
            </a:r>
            <a:endParaRPr dirty="0"/>
          </a:p>
        </p:txBody>
      </p:sp>
      <p:sp>
        <p:nvSpPr>
          <p:cNvPr id="556" name="Google Shape;556;g11e633baac4_0_3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domain (Open Domain) QASs </a:t>
            </a:r>
            <a:endParaRPr/>
          </a:p>
        </p:txBody>
      </p:sp>
      <p:sp>
        <p:nvSpPr>
          <p:cNvPr id="557" name="Google Shape;557;g11e633baac4_0_3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e633baac4_0_3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General </a:t>
            </a:r>
            <a:r>
              <a:rPr lang="en-US" dirty="0"/>
              <a:t>domain QASs use a general dictionary.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No domain knowledge needed for  </a:t>
            </a:r>
            <a:r>
              <a:rPr lang="en-US" dirty="0"/>
              <a:t>formulating questions.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Wikipedia </a:t>
            </a:r>
            <a:r>
              <a:rPr lang="en-US" dirty="0"/>
              <a:t>or news text can be utilized as a </a:t>
            </a:r>
            <a:r>
              <a:rPr lang="en-US" dirty="0" smtClean="0"/>
              <a:t>source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63" name="Google Shape;563;g11e633baac4_0_3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Pros of general domain QASs </a:t>
            </a:r>
            <a:endParaRPr/>
          </a:p>
        </p:txBody>
      </p:sp>
      <p:sp>
        <p:nvSpPr>
          <p:cNvPr id="564" name="Google Shape;564;g11e633baac4_0_3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e633baac4_0_3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quality of answers is low.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answers satisfaction depends upon the users.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For domain experts, restricted </a:t>
            </a:r>
            <a:r>
              <a:rPr lang="en-US" dirty="0"/>
              <a:t>domain QASs may be more </a:t>
            </a:r>
            <a:r>
              <a:rPr lang="en-US" dirty="0" smtClean="0"/>
              <a:t>suitable.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70" name="Google Shape;570;g11e633baac4_0_3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 of general domain QASs </a:t>
            </a:r>
            <a:endParaRPr/>
          </a:p>
        </p:txBody>
      </p:sp>
      <p:sp>
        <p:nvSpPr>
          <p:cNvPr id="571" name="Google Shape;571;g11e633baac4_0_3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1303</Words>
  <Application>Microsoft Office PowerPoint</Application>
  <PresentationFormat>On-screen Show (4:3)</PresentationFormat>
  <Paragraphs>180</Paragraphs>
  <Slides>39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Natural Language Processing DLO 8012</vt:lpstr>
      <vt:lpstr>Module VI</vt:lpstr>
      <vt:lpstr>General Architecture of a QAS </vt:lpstr>
      <vt:lpstr>Question Answering System (QAS)</vt:lpstr>
      <vt:lpstr>Classification of Question Answering System</vt:lpstr>
      <vt:lpstr>1. Classification based on application domain</vt:lpstr>
      <vt:lpstr>General domain (Open Domain) QASs </vt:lpstr>
      <vt:lpstr>Pros of general domain QASs </vt:lpstr>
      <vt:lpstr>Cons of general domain QASs </vt:lpstr>
      <vt:lpstr>Restricted Domain (Closed Domain) QASs</vt:lpstr>
      <vt:lpstr>Restricted Domain (Closed Domain) QASs</vt:lpstr>
      <vt:lpstr>Pros of restricted domain QASs </vt:lpstr>
      <vt:lpstr>Cons of restricted domain QASs </vt:lpstr>
      <vt:lpstr>2. Classification based on Types of Questions</vt:lpstr>
      <vt:lpstr>Factoid type questions [what, when, which, who, how]</vt:lpstr>
      <vt:lpstr>List type questions</vt:lpstr>
      <vt:lpstr>Hypothetical type questions</vt:lpstr>
      <vt:lpstr>Confirmation questions</vt:lpstr>
      <vt:lpstr>Causal questions [how or why]</vt:lpstr>
      <vt:lpstr>Text Categorization/  Text Classification</vt:lpstr>
      <vt:lpstr>Text Categorization</vt:lpstr>
      <vt:lpstr>Text Categorization</vt:lpstr>
      <vt:lpstr>Text Preprocessing</vt:lpstr>
      <vt:lpstr>Text Preprocessing</vt:lpstr>
      <vt:lpstr>1. Tokenization</vt:lpstr>
      <vt:lpstr>2. Stop Word Removal</vt:lpstr>
      <vt:lpstr>3. Capitalization</vt:lpstr>
      <vt:lpstr>4. Slang and Abbreviation</vt:lpstr>
      <vt:lpstr>5. Noise Removal</vt:lpstr>
      <vt:lpstr>6. Spelling Correction</vt:lpstr>
      <vt:lpstr>7. Stemming</vt:lpstr>
      <vt:lpstr>8. Lemmatization</vt:lpstr>
      <vt:lpstr>Feature Extraction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DLO 8012</dc:title>
  <dc:creator>vincy joseph</dc:creator>
  <cp:lastModifiedBy>Windows User</cp:lastModifiedBy>
  <cp:revision>27</cp:revision>
  <dcterms:created xsi:type="dcterms:W3CDTF">2006-08-16T00:00:00Z</dcterms:created>
  <dcterms:modified xsi:type="dcterms:W3CDTF">2022-04-01T11:10:16Z</dcterms:modified>
</cp:coreProperties>
</file>