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5"/>
  </p:notesMasterIdLst>
  <p:sldIdLst>
    <p:sldId id="256" r:id="rId2"/>
    <p:sldId id="257" r:id="rId3"/>
    <p:sldId id="347" r:id="rId4"/>
    <p:sldId id="348" r:id="rId5"/>
    <p:sldId id="349" r:id="rId6"/>
    <p:sldId id="350" r:id="rId7"/>
    <p:sldId id="351" r:id="rId8"/>
    <p:sldId id="353" r:id="rId9"/>
    <p:sldId id="354" r:id="rId10"/>
    <p:sldId id="355" r:id="rId11"/>
    <p:sldId id="356" r:id="rId12"/>
    <p:sldId id="357" r:id="rId13"/>
    <p:sldId id="358" r:id="rId14"/>
    <p:sldId id="359" r:id="rId15"/>
    <p:sldId id="360" r:id="rId16"/>
    <p:sldId id="361" r:id="rId17"/>
    <p:sldId id="451" r:id="rId18"/>
    <p:sldId id="453" r:id="rId19"/>
    <p:sldId id="452" r:id="rId20"/>
    <p:sldId id="454" r:id="rId21"/>
    <p:sldId id="455" r:id="rId22"/>
    <p:sldId id="362" r:id="rId23"/>
    <p:sldId id="365" r:id="rId24"/>
    <p:sldId id="366" r:id="rId25"/>
    <p:sldId id="368" r:id="rId26"/>
    <p:sldId id="369" r:id="rId27"/>
    <p:sldId id="370" r:id="rId28"/>
    <p:sldId id="371" r:id="rId29"/>
    <p:sldId id="372"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414" r:id="rId70"/>
    <p:sldId id="415" r:id="rId71"/>
    <p:sldId id="416" r:id="rId72"/>
    <p:sldId id="417" r:id="rId73"/>
    <p:sldId id="418" r:id="rId74"/>
    <p:sldId id="419" r:id="rId75"/>
    <p:sldId id="420" r:id="rId76"/>
    <p:sldId id="421" r:id="rId77"/>
    <p:sldId id="422" r:id="rId78"/>
    <p:sldId id="423" r:id="rId79"/>
    <p:sldId id="424" r:id="rId80"/>
    <p:sldId id="425" r:id="rId81"/>
    <p:sldId id="426" r:id="rId82"/>
    <p:sldId id="427" r:id="rId83"/>
    <p:sldId id="428" r:id="rId84"/>
    <p:sldId id="429" r:id="rId85"/>
    <p:sldId id="430" r:id="rId86"/>
    <p:sldId id="431" r:id="rId87"/>
    <p:sldId id="432" r:id="rId88"/>
    <p:sldId id="433" r:id="rId89"/>
    <p:sldId id="434" r:id="rId90"/>
    <p:sldId id="435" r:id="rId91"/>
    <p:sldId id="436" r:id="rId92"/>
    <p:sldId id="437" r:id="rId93"/>
    <p:sldId id="438" r:id="rId94"/>
    <p:sldId id="439" r:id="rId95"/>
    <p:sldId id="440" r:id="rId96"/>
    <p:sldId id="441" r:id="rId97"/>
    <p:sldId id="442" r:id="rId98"/>
    <p:sldId id="443" r:id="rId99"/>
    <p:sldId id="444" r:id="rId100"/>
    <p:sldId id="445" r:id="rId101"/>
    <p:sldId id="446" r:id="rId102"/>
    <p:sldId id="447" r:id="rId103"/>
    <p:sldId id="448" r:id="rId10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9" roundtripDataSignature="AMtx7mgfaIEi2Xf5yK71XtkjhNMgluW4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00"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9" Type="http://customschemas.google.com/relationships/presentationmetadata" Target="metadata"/><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0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20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43720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bc656ae316_0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 name="Google Shape;33;gbc656ae316_0_2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11e633baac4_0_4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g11e633baac4_0_4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1e633baac4_0_4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4" name="Google Shape;714;g11e633baac4_0_4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1e633baac4_0_4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1" name="Google Shape;721;g11e633baac4_0_4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1e633baac4_0_4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g11e633baac4_0_4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1e633baac4_0_4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11e633baac4_0_4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e633baac4_0_4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2" name="Google Shape;742;g11e633baac4_0_4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1e633baac4_0_4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9" name="Google Shape;749;g11e633baac4_0_4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11e633baac4_0_4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g11e633baac4_0_4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11e633baac4_0_5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g11e633baac4_0_5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1e633baac4_0_5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4" name="Google Shape;784;g11e633baac4_0_5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bc656ae316_0_2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gbc656ae316_0_2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11e633baac4_0_5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8" name="Google Shape;798;g11e633baac4_0_5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1e633baac4_0_5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5" name="Google Shape;805;g11e633baac4_0_5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1e633baac4_0_5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2" name="Google Shape;812;g11e633baac4_0_5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1e633baac4_0_5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9" name="Google Shape;819;g11e633baac4_0_5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1e633baac4_0_5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6" name="Google Shape;826;g11e633baac4_0_5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1e633baac4_0_5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7" name="Google Shape;847;g11e633baac4_0_5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e633baac4_0_5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4" name="Google Shape;854;g11e633baac4_0_5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11e633baac4_0_5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g11e633baac4_0_5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11e633baac4_0_5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8" name="Google Shape;868;g11e633baac4_0_5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1e633baac4_0_5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5" name="Google Shape;875;g11e633baac4_0_5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11e633baac4_0_4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g11e633baac4_0_4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11e633baac4_0_6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2" name="Google Shape;882;g11e633baac4_0_6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e633baac4_0_6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9" name="Google Shape;889;g11e633baac4_0_6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11e633baac4_0_6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6" name="Google Shape;896;g11e633baac4_0_6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1e633baac4_0_6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3" name="Google Shape;903;g11e633baac4_0_6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11e633baac4_0_6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0" name="Google Shape;910;g11e633baac4_0_6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11e633baac4_0_6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7" name="Google Shape;917;g11e633baac4_0_6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1e633baac4_0_6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3" name="Google Shape;923;g11e633baac4_0_6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1e633baac4_0_6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0" name="Google Shape;930;g11e633baac4_0_6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1e633baac4_0_6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7" name="Google Shape;937;g11e633baac4_0_6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1e633baac4_0_6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4" name="Google Shape;944;g11e633baac4_0_6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1e633baac4_0_4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g11e633baac4_0_4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11e633baac4_0_6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1" name="Google Shape;951;g11e633baac4_0_6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1e633baac4_0_6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8" name="Google Shape;958;g11e633baac4_0_6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e633baac4_0_6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11e633baac4_0_6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11e633baac4_0_6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g11e633baac4_0_6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e633baac4_0_6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9" name="Google Shape;979;g11e633baac4_0_6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1e633baac4_0_6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g11e633baac4_0_6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11e633baac4_0_6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3" name="Google Shape;993;g11e633baac4_0_6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11e633baac4_0_7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0" name="Google Shape;1000;g11e633baac4_0_7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11e633baac4_0_7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7" name="Google Shape;1007;g11e633baac4_0_7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11e633baac4_0_7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4" name="Google Shape;1014;g11e633baac4_0_7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1e633baac4_0_4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g11e633baac4_0_4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11e633baac4_0_7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1" name="Google Shape;1021;g11e633baac4_0_7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11e633baac4_0_7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8" name="Google Shape;1028;g11e633baac4_0_7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e633baac4_0_7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5" name="Google Shape;1035;g11e633baac4_0_7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11e633baac4_0_7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2" name="Google Shape;1042;g11e633baac4_0_7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1e633baac4_0_7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9" name="Google Shape;1049;g11e633baac4_0_7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11e633baac4_0_7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6" name="Google Shape;1056;g11e633baac4_0_7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11e633baac4_0_7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g11e633baac4_0_7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1e633baac4_0_7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0" name="Google Shape;1070;g11e633baac4_0_7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11e633baac4_0_7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7" name="Google Shape;1077;g11e633baac4_0_7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1e633baac4_0_7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4" name="Google Shape;1084;g11e633baac4_0_7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1e633baac4_0_4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g11e633baac4_0_4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11e633baac4_0_7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g11e633baac4_0_7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1e633baac4_0_7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8" name="Google Shape;1098;g11e633baac4_0_7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11e633baac4_0_7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5" name="Google Shape;1105;g11e633baac4_0_7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1e633baac4_0_7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2" name="Google Shape;1112;g11e633baac4_0_7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11e633baac4_0_8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9" name="Google Shape;1119;g11e633baac4_0_8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1e633baac4_0_8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g11e633baac4_0_8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11e633baac4_0_8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3" name="Google Shape;1133;g11e633baac4_0_8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11e633baac4_0_8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0" name="Google Shape;1140;g11e633baac4_0_8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11e633baac4_0_8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7" name="Google Shape;1147;g11e633baac4_0_8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11e633baac4_0_8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4" name="Google Shape;1154;g11e633baac4_0_8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11e633baac4_0_4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g11e633baac4_0_4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1e633baac4_0_8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1" name="Google Shape;1161;g11e633baac4_0_8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11e633baac4_0_8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9" name="Google Shape;1169;g11e633baac4_0_8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11e633baac4_0_8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6" name="Google Shape;1176;g11e633baac4_0_8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1e633baac4_0_8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3" name="Google Shape;1183;g11e633baac4_0_8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11e633baac4_0_8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0" name="Google Shape;1190;g11e633baac4_0_8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1e633baac4_0_8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7" name="Google Shape;1197;g11e633baac4_0_8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1e633baac4_0_8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g11e633baac4_0_8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1e633baac4_0_8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1" name="Google Shape;1211;g11e633baac4_0_8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11e633baac4_0_8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8" name="Google Shape;1218;g11e633baac4_0_8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11e633baac4_0_8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5" name="Google Shape;1225;g11e633baac4_0_8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1e633baac4_0_4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3" name="Google Shape;693;g11e633baac4_0_4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11e633baac4_0_9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2" name="Google Shape;1232;g11e633baac4_0_9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11e633baac4_0_9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9" name="Google Shape;1239;g11e633baac4_0_9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11e633baac4_0_9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6" name="Google Shape;1246;g11e633baac4_0_9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11e633baac4_0_9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g11e633baac4_0_9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11e633baac4_0_9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0" name="Google Shape;1260;g11e633baac4_0_9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11e633baac4_0_9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g11e633baac4_0_9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11e633baac4_0_9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4" name="Google Shape;1274;g11e633baac4_0_9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11e633baac4_0_9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1" name="Google Shape;1281;g11e633baac4_0_9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11e633baac4_0_9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8" name="Google Shape;1288;g11e633baac4_0_9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11e633baac4_0_9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5" name="Google Shape;1295;g11e633baac4_0_9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e633baac4_0_4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g11e633baac4_0_4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11e633baac4_0_9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2" name="Google Shape;1302;g11e633baac4_0_9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11e633baac4_0_9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9" name="Google Shape;1309;g11e633baac4_0_9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11e633baac4_0_9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6" name="Google Shape;1316;g11e633baac4_0_9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11e633baac4_0_9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3" name="Google Shape;1323;g11e633baac4_0_9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11e633baac4_0_9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0" name="Google Shape;1330;g11e633baac4_0_9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g11e633baac4_0_9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7" name="Google Shape;1337;g11e633baac4_0_9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11e633baac4_0_9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4" name="Google Shape;1344;g11e633baac4_0_9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11e633baac4_0_10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1" name="Google Shape;1351;g11e633baac4_0_10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11e633baac4_0_10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8" name="Google Shape;1358;g11e633baac4_0_10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gbc656ae316_0_29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400"/>
              <a:buFont typeface="Calibri"/>
              <a:buNone/>
              <a:defRPr sz="4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gbc656ae316_0_29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gbc656ae316_0_29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bc656ae316_0_294"/>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bc656ae316_0_29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NLP</a:t>
            </a:r>
            <a:endParaRPr/>
          </a:p>
          <a:p>
            <a:pPr marL="0" lvl="0" indent="0" algn="r" rtl="0">
              <a:spcBef>
                <a:spcPts val="0"/>
              </a:spcBef>
              <a:spcAft>
                <a:spcPts val="0"/>
              </a:spcAft>
              <a:buNone/>
            </a:pPr>
            <a:r>
              <a:rPr lang="en-US"/>
              <a:t>Ms. Vincy Joseph </a:t>
            </a:r>
            <a:endParaRPr/>
          </a:p>
          <a:p>
            <a:pPr marL="0" lvl="0" indent="0" algn="r" rtl="0">
              <a:spcBef>
                <a:spcPts val="0"/>
              </a:spcBef>
              <a:spcAft>
                <a:spcPts val="0"/>
              </a:spcAft>
              <a:buNone/>
            </a:pPr>
            <a:fld id="{00000000-1234-1234-1234-123412341234}" type="slidenum">
              <a:rPr lang="en-US"/>
              <a:t>‹#›</a:t>
            </a:fld>
            <a:endParaRPr/>
          </a:p>
        </p:txBody>
      </p:sp>
      <p:pic>
        <p:nvPicPr>
          <p:cNvPr id="21" name="Google Shape;21;gbc656ae316_0_294"/>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22" name="Google Shape;22;gbc656ae316_0_294"/>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gbc656ae316_0_30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gbc656ae316_0_30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bc656ae316_0_30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bc656ae316_0_30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gbc656ae316_0_30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gbc656ae316_0_302"/>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30" name="Google Shape;30;gbc656ae316_0_302"/>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bc656ae316_0_28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gbc656ae316_0_28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bc656ae316_0_288"/>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gbc656ae316_0_288"/>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gbc656ae316_0_28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Digital Signal and Image Processing</a:t>
            </a:r>
            <a:endParaRPr sz="1400">
              <a:solidFill>
                <a:srgbClr val="000000"/>
              </a:solidFill>
              <a:latin typeface="Arial"/>
              <a:ea typeface="Arial"/>
              <a:cs typeface="Arial"/>
              <a:sym typeface="Arial"/>
            </a:endParaRPr>
          </a:p>
          <a:p>
            <a:pPr marL="0" lvl="0" indent="0" algn="r" rtl="0">
              <a:spcBef>
                <a:spcPts val="0"/>
              </a:spcBef>
              <a:spcAft>
                <a:spcPts val="0"/>
              </a:spcAft>
              <a:buNone/>
            </a:pPr>
            <a:r>
              <a:rPr lang="en-US"/>
              <a:t>Ms. Vincy Joseph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gbc656ae316_0_235"/>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Natural Language Processing</a:t>
            </a:r>
            <a:br>
              <a:rPr lang="en-US"/>
            </a:br>
            <a:r>
              <a:rPr lang="en-US"/>
              <a:t>DLO 8012</a:t>
            </a:r>
            <a:endParaRPr/>
          </a:p>
        </p:txBody>
      </p:sp>
      <p:sp>
        <p:nvSpPr>
          <p:cNvPr id="36" name="Google Shape;36;gbc656ae316_0_23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400"/>
              <a:buNone/>
            </a:pPr>
            <a:r>
              <a:rPr lang="en-US"/>
              <a:t>Subject In-charge</a:t>
            </a:r>
            <a:endParaRPr/>
          </a:p>
          <a:p>
            <a:pPr marL="0" lvl="0" indent="0" algn="ctr" rtl="0">
              <a:lnSpc>
                <a:spcPct val="80000"/>
              </a:lnSpc>
              <a:spcBef>
                <a:spcPts val="1000"/>
              </a:spcBef>
              <a:spcAft>
                <a:spcPts val="0"/>
              </a:spcAft>
              <a:buClr>
                <a:schemeClr val="dk1"/>
              </a:buClr>
              <a:buSzPts val="2400"/>
              <a:buNone/>
            </a:pPr>
            <a:r>
              <a:rPr lang="en-US"/>
              <a:t>Ms Vincy Joseph</a:t>
            </a:r>
            <a:endParaRPr/>
          </a:p>
          <a:p>
            <a:pPr marL="0" lvl="0" indent="0" algn="ctr" rtl="0">
              <a:lnSpc>
                <a:spcPct val="80000"/>
              </a:lnSpc>
              <a:spcBef>
                <a:spcPts val="1000"/>
              </a:spcBef>
              <a:spcAft>
                <a:spcPts val="0"/>
              </a:spcAft>
              <a:buClr>
                <a:schemeClr val="dk1"/>
              </a:buClr>
              <a:buSzPts val="2400"/>
              <a:buNone/>
            </a:pPr>
            <a:r>
              <a:rPr lang="en-US"/>
              <a:t>Assistant Professor </a:t>
            </a:r>
            <a:endParaRPr/>
          </a:p>
          <a:p>
            <a:pPr marL="0" lvl="0" indent="0" algn="ctr" rtl="0">
              <a:lnSpc>
                <a:spcPct val="80000"/>
              </a:lnSpc>
              <a:spcBef>
                <a:spcPts val="1000"/>
              </a:spcBef>
              <a:spcAft>
                <a:spcPts val="0"/>
              </a:spcAft>
              <a:buClr>
                <a:schemeClr val="dk1"/>
              </a:buClr>
              <a:buSzPts val="2400"/>
              <a:buNone/>
            </a:pPr>
            <a:r>
              <a:rPr lang="en-US"/>
              <a:t>email: </a:t>
            </a:r>
            <a:r>
              <a:rPr lang="en-US">
                <a:solidFill>
                  <a:srgbClr val="FF0000"/>
                </a:solidFill>
              </a:rPr>
              <a:t>vincyjoseph@sfit.ac.in</a:t>
            </a:r>
            <a:endParaRPr/>
          </a:p>
          <a:p>
            <a:pPr marL="0" lvl="0" indent="0" algn="ctr" rtl="0">
              <a:lnSpc>
                <a:spcPct val="80000"/>
              </a:lnSpc>
              <a:spcBef>
                <a:spcPts val="1000"/>
              </a:spcBef>
              <a:spcAft>
                <a:spcPts val="0"/>
              </a:spcAft>
              <a:buClr>
                <a:schemeClr val="dk1"/>
              </a:buClr>
              <a:buSzPts val="2400"/>
              <a:buNone/>
            </a:pPr>
            <a:endParaRPr/>
          </a:p>
        </p:txBody>
      </p:sp>
      <p:sp>
        <p:nvSpPr>
          <p:cNvPr id="37" name="Google Shape;37;gbc656ae316_0_235"/>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38" name="Google Shape;38;gbc656ae316_0_235"/>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03-03-2021</a:t>
            </a:r>
            <a:endParaRPr/>
          </a:p>
        </p:txBody>
      </p:sp>
      <p:sp>
        <p:nvSpPr>
          <p:cNvPr id="39" name="Google Shape;39;gbc656ae316_0_23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pic>
        <p:nvPicPr>
          <p:cNvPr id="40" name="Google Shape;40;gbc656ae316_0_235"/>
          <p:cNvPicPr preferRelativeResize="0"/>
          <p:nvPr/>
        </p:nvPicPr>
        <p:blipFill rotWithShape="1">
          <a:blip r:embed="rId3">
            <a:alphaModFix/>
          </a:blip>
          <a:srcRect/>
          <a:stretch/>
        </p:blipFill>
        <p:spPr>
          <a:xfrm>
            <a:off x="4323160" y="981076"/>
            <a:ext cx="690562" cy="6869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g11e633baac4_0_45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ct val="117647"/>
              <a:buChar char="•"/>
            </a:pPr>
            <a:r>
              <a:rPr lang="en-US" dirty="0" smtClean="0"/>
              <a:t>The </a:t>
            </a:r>
            <a:r>
              <a:rPr lang="en-US" dirty="0"/>
              <a:t>most common approach for dealing with inconsistent capitalization is to reduce every letter to lower case.</a:t>
            </a:r>
            <a:endParaRPr dirty="0"/>
          </a:p>
          <a:p>
            <a:pPr marL="457200" lvl="0" indent="-406400" algn="l" rtl="0">
              <a:lnSpc>
                <a:spcPct val="90000"/>
              </a:lnSpc>
              <a:spcBef>
                <a:spcPts val="1000"/>
              </a:spcBef>
              <a:spcAft>
                <a:spcPts val="0"/>
              </a:spcAft>
              <a:buClr>
                <a:schemeClr val="dk1"/>
              </a:buClr>
              <a:buSzPct val="117647"/>
              <a:buChar char="•"/>
            </a:pPr>
            <a:r>
              <a:rPr lang="en-US" dirty="0" smtClean="0"/>
              <a:t>Exception : Problem </a:t>
            </a:r>
            <a:r>
              <a:rPr lang="en-US" dirty="0"/>
              <a:t>for the interpretation of some words (e.g., “US” (United States of America) to “us” (pronoun)). </a:t>
            </a:r>
            <a:endParaRPr dirty="0"/>
          </a:p>
          <a:p>
            <a:pPr marL="457200" lvl="0" indent="-406400" algn="l" rtl="0">
              <a:lnSpc>
                <a:spcPct val="90000"/>
              </a:lnSpc>
              <a:spcBef>
                <a:spcPts val="1000"/>
              </a:spcBef>
              <a:spcAft>
                <a:spcPts val="0"/>
              </a:spcAft>
              <a:buClr>
                <a:schemeClr val="dk1"/>
              </a:buClr>
              <a:buSzPct val="117647"/>
              <a:buChar char="•"/>
            </a:pPr>
            <a:r>
              <a:rPr lang="en-US" dirty="0"/>
              <a:t>Slang and abbreviation converters can help account for these exceptions.</a:t>
            </a:r>
            <a:endParaRPr dirty="0"/>
          </a:p>
        </p:txBody>
      </p:sp>
      <p:sp>
        <p:nvSpPr>
          <p:cNvPr id="710" name="Google Shape;710;g11e633baac4_0_45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3. Capitalization</a:t>
            </a:r>
            <a:endParaRPr/>
          </a:p>
        </p:txBody>
      </p:sp>
      <p:sp>
        <p:nvSpPr>
          <p:cNvPr id="711" name="Google Shape;711;g11e633baac4_0_45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g11e633baac4_0_99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10000"/>
          </a:bodyPr>
          <a:lstStyle/>
          <a:p>
            <a:pPr marL="457200" lvl="0" indent="-420816" algn="l" rtl="0">
              <a:lnSpc>
                <a:spcPct val="90000"/>
              </a:lnSpc>
              <a:spcBef>
                <a:spcPts val="1000"/>
              </a:spcBef>
              <a:spcAft>
                <a:spcPts val="0"/>
              </a:spcAft>
              <a:buClr>
                <a:schemeClr val="dk1"/>
              </a:buClr>
              <a:buSzPts val="3027"/>
              <a:buChar char="•"/>
            </a:pPr>
            <a:r>
              <a:rPr lang="en-US"/>
              <a:t>It is a statistical language model that computes the likelihood of a sequence of words by employing a Markov chain, in which the likelihood of the next word is based on the current word. In this language model words are represented by states, NE classes are represented by regions and there is a probability associated with every transition from the current word to the next word. This model can predict the NE class for a next word if the current word and its NE class pair is given. It has a better capability of capturing the locality of phenomena, which indicates names in text.</a:t>
            </a:r>
            <a:endParaRPr/>
          </a:p>
        </p:txBody>
      </p:sp>
      <p:sp>
        <p:nvSpPr>
          <p:cNvPr id="1340" name="Google Shape;1340;g11e633baac4_0_99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Hidden Markov Model (HMM)</a:t>
            </a:r>
            <a:endParaRPr/>
          </a:p>
        </p:txBody>
      </p:sp>
      <p:sp>
        <p:nvSpPr>
          <p:cNvPr id="1341" name="Google Shape;1341;g11e633baac4_0_99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sp>
        <p:nvSpPr>
          <p:cNvPr id="1346" name="Google Shape;1346;g11e633baac4_0_99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85000" lnSpcReduction="10000"/>
          </a:bodyPr>
          <a:lstStyle/>
          <a:p>
            <a:pPr marL="457200" lvl="0" indent="-422088" algn="l" rtl="0">
              <a:lnSpc>
                <a:spcPct val="90000"/>
              </a:lnSpc>
              <a:spcBef>
                <a:spcPts val="1000"/>
              </a:spcBef>
              <a:spcAft>
                <a:spcPts val="0"/>
              </a:spcAft>
              <a:buClr>
                <a:schemeClr val="dk1"/>
              </a:buClr>
              <a:buSzPct val="117647"/>
              <a:buChar char="•"/>
            </a:pPr>
            <a:r>
              <a:rPr lang="en-US"/>
              <a:t>MEMM is also a statistical model which is very flexible. The assignment is output for each word or token is based on its future (f), history (h) and the features (g). Here an essential prerequisite is the selection of appropriate features. A maximum entropy solution to this, or any other similar problem allows the computation of p (f | h) for any f from the space of possible futures, F, for every h from the space of possible histories, H. As the outputs of the models are defined by the futures, the solution for this is to compute p (f | h) for any f from the space of possible futures, F and for any h from the possible histories, H. Thus in NER, finding the probability of f for any token with respect to its index (t) can be formulated as p (f | ht). </a:t>
            </a:r>
            <a:endParaRPr/>
          </a:p>
        </p:txBody>
      </p:sp>
      <p:sp>
        <p:nvSpPr>
          <p:cNvPr id="1347" name="Google Shape;1347;g11e633baac4_0_99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Maximum Entropy Markov Model (MEMM)</a:t>
            </a:r>
            <a:endParaRPr/>
          </a:p>
        </p:txBody>
      </p:sp>
      <p:sp>
        <p:nvSpPr>
          <p:cNvPr id="1348" name="Google Shape;1348;g11e633baac4_0_99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101</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g11e633baac4_0_100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406400" algn="l" rtl="0">
              <a:lnSpc>
                <a:spcPct val="90000"/>
              </a:lnSpc>
              <a:spcBef>
                <a:spcPts val="1000"/>
              </a:spcBef>
              <a:spcAft>
                <a:spcPts val="0"/>
              </a:spcAft>
              <a:buClr>
                <a:schemeClr val="dk1"/>
              </a:buClr>
              <a:buSzPct val="108108"/>
              <a:buChar char="•"/>
            </a:pPr>
            <a:r>
              <a:rPr lang="en-US"/>
              <a:t>Conditional random fields (CRFs) are a class of statistical modelling method often applied in pattern recognition and machine learning, where they are used for structured prediction. Where, the prediction of labels or tags for entities in any ordinary classifier is done without considering the</a:t>
            </a:r>
            <a:endParaRPr/>
          </a:p>
          <a:p>
            <a:pPr marL="457200" lvl="0" indent="-406400" algn="l" rtl="0">
              <a:lnSpc>
                <a:spcPct val="90000"/>
              </a:lnSpc>
              <a:spcBef>
                <a:spcPts val="1000"/>
              </a:spcBef>
              <a:spcAft>
                <a:spcPts val="0"/>
              </a:spcAft>
              <a:buClr>
                <a:schemeClr val="dk1"/>
              </a:buClr>
              <a:buSzPct val="108108"/>
              <a:buChar char="•"/>
            </a:pPr>
            <a:r>
              <a:rPr lang="en-US"/>
              <a:t>context of neighbouring entity, CRF takes the context into account e.g. the linear chain CRF predicts sequences of labels for sequences of input samples. It is a discriminative undirected probabilistic graphical model (random fields) used to encode known relationships between observations and construct consistent interpretations.</a:t>
            </a:r>
            <a:endParaRPr/>
          </a:p>
          <a:p>
            <a:pPr marL="457200" lvl="0" indent="-228600" algn="l" rtl="0">
              <a:lnSpc>
                <a:spcPct val="90000"/>
              </a:lnSpc>
              <a:spcBef>
                <a:spcPts val="1000"/>
              </a:spcBef>
              <a:spcAft>
                <a:spcPts val="0"/>
              </a:spcAft>
              <a:buClr>
                <a:schemeClr val="dk1"/>
              </a:buClr>
              <a:buSzPct val="108108"/>
              <a:buNone/>
            </a:pPr>
            <a:endParaRPr/>
          </a:p>
        </p:txBody>
      </p:sp>
      <p:sp>
        <p:nvSpPr>
          <p:cNvPr id="1354" name="Google Shape;1354;g11e633baac4_0_100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Conditional Random Fields</a:t>
            </a:r>
            <a:endParaRPr/>
          </a:p>
        </p:txBody>
      </p:sp>
      <p:sp>
        <p:nvSpPr>
          <p:cNvPr id="1355" name="Google Shape;1355;g11e633baac4_0_100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102</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g11e633baac4_0_1008"/>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End of Module 6</a:t>
            </a:r>
            <a:endParaRPr/>
          </a:p>
        </p:txBody>
      </p:sp>
      <p:sp>
        <p:nvSpPr>
          <p:cNvPr id="1361" name="Google Shape;1361;g11e633baac4_0_1008"/>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a:t> </a:t>
            </a:r>
            <a:endParaRPr/>
          </a:p>
        </p:txBody>
      </p:sp>
      <p:sp>
        <p:nvSpPr>
          <p:cNvPr id="1362" name="Google Shape;1362;g11e633baac4_0_100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r>
              <a:rPr lang="en-US"/>
              <a:t>NLP</a:t>
            </a:r>
            <a:endParaRPr/>
          </a:p>
          <a:p>
            <a:pPr marL="0" lvl="0" indent="0" algn="r" rtl="0">
              <a:spcBef>
                <a:spcPts val="0"/>
              </a:spcBef>
              <a:spcAft>
                <a:spcPts val="0"/>
              </a:spcAft>
              <a:buClr>
                <a:srgbClr val="000000"/>
              </a:buClr>
              <a:buSzPts val="1200"/>
              <a:buFont typeface="Arial"/>
              <a:buNone/>
            </a:pPr>
            <a:r>
              <a:rPr lang="en-US"/>
              <a:t>Ms. Vincy Joseph </a:t>
            </a:r>
            <a:endParaRPr/>
          </a:p>
          <a:p>
            <a:pPr marL="0" lvl="0" indent="0" algn="r" rtl="0">
              <a:spcBef>
                <a:spcPts val="0"/>
              </a:spcBef>
              <a:spcAft>
                <a:spcPts val="0"/>
              </a:spcAft>
              <a:buClr>
                <a:srgbClr val="000000"/>
              </a:buClr>
              <a:buSzPts val="1200"/>
              <a:buFont typeface="Arial"/>
              <a:buNone/>
            </a:pPr>
            <a:fld id="{00000000-1234-1234-1234-123412341234}" type="slidenum">
              <a:rPr lang="en-US"/>
              <a:t>103</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g11e633baac4_0_45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ct val="108108"/>
              <a:buChar char="•"/>
            </a:pPr>
            <a:r>
              <a:rPr lang="en-US" dirty="0" smtClean="0"/>
              <a:t>A </a:t>
            </a:r>
            <a:r>
              <a:rPr lang="en-US" dirty="0"/>
              <a:t>common method for dealing with these words is converting them into formal language.</a:t>
            </a:r>
            <a:endParaRPr dirty="0"/>
          </a:p>
        </p:txBody>
      </p:sp>
      <p:sp>
        <p:nvSpPr>
          <p:cNvPr id="717" name="Google Shape;717;g11e633baac4_0_45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4. Slang and Abbreviation</a:t>
            </a:r>
            <a:endParaRPr/>
          </a:p>
        </p:txBody>
      </p:sp>
      <p:sp>
        <p:nvSpPr>
          <p:cNvPr id="718" name="Google Shape;718;g11e633baac4_0_45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g11e633baac4_0_46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dirty="0" smtClean="0"/>
              <a:t>Removes punctuation </a:t>
            </a:r>
            <a:r>
              <a:rPr lang="en-US" dirty="0"/>
              <a:t>and special characters. </a:t>
            </a:r>
            <a:endParaRPr dirty="0"/>
          </a:p>
        </p:txBody>
      </p:sp>
      <p:sp>
        <p:nvSpPr>
          <p:cNvPr id="724" name="Google Shape;724;g11e633baac4_0_46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5. Noise Removal</a:t>
            </a:r>
            <a:endParaRPr/>
          </a:p>
        </p:txBody>
      </p:sp>
      <p:sp>
        <p:nvSpPr>
          <p:cNvPr id="725" name="Google Shape;725;g11e633baac4_0_46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g11e633baac4_0_46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20816" algn="l" rtl="0">
              <a:lnSpc>
                <a:spcPct val="90000"/>
              </a:lnSpc>
              <a:spcBef>
                <a:spcPts val="1000"/>
              </a:spcBef>
              <a:spcAft>
                <a:spcPts val="0"/>
              </a:spcAft>
              <a:buClr>
                <a:schemeClr val="dk1"/>
              </a:buClr>
              <a:buSzPts val="3027"/>
              <a:buChar char="•"/>
            </a:pPr>
            <a:r>
              <a:rPr lang="en-US" dirty="0"/>
              <a:t>Spelling correction is an optional pre-processing step. </a:t>
            </a:r>
            <a:endParaRPr dirty="0"/>
          </a:p>
          <a:p>
            <a:pPr marL="457200" lvl="0" indent="-420816" algn="l" rtl="0">
              <a:lnSpc>
                <a:spcPct val="90000"/>
              </a:lnSpc>
              <a:spcBef>
                <a:spcPts val="1000"/>
              </a:spcBef>
              <a:spcAft>
                <a:spcPts val="0"/>
              </a:spcAft>
              <a:buClr>
                <a:schemeClr val="dk1"/>
              </a:buClr>
              <a:buSzPts val="3027"/>
              <a:buChar char="•"/>
            </a:pPr>
            <a:r>
              <a:rPr lang="en-US" dirty="0"/>
              <a:t>Typos (short for typographical errors) are commonly present in texts and documents, especially in social media text data sets (e.g., Twitter</a:t>
            </a:r>
            <a:r>
              <a:rPr lang="en-US" dirty="0" smtClean="0"/>
              <a:t>).</a:t>
            </a:r>
            <a:endParaRPr dirty="0"/>
          </a:p>
        </p:txBody>
      </p:sp>
      <p:sp>
        <p:nvSpPr>
          <p:cNvPr id="731" name="Google Shape;731;g11e633baac4_0_46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6. Spelling Correction</a:t>
            </a:r>
            <a:endParaRPr/>
          </a:p>
        </p:txBody>
      </p:sp>
      <p:sp>
        <p:nvSpPr>
          <p:cNvPr id="732" name="Google Shape;732;g11e633baac4_0_46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g11e633baac4_0_47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dirty="0"/>
              <a:t>In NLP, one word could appear in different forms (i.e., singular and plural noun form) while the semantic meaning of each form is the same.</a:t>
            </a:r>
            <a:endParaRPr dirty="0"/>
          </a:p>
          <a:p>
            <a:pPr marL="457200" lvl="0" indent="-406400" algn="l" rtl="0">
              <a:lnSpc>
                <a:spcPct val="90000"/>
              </a:lnSpc>
              <a:spcBef>
                <a:spcPts val="1000"/>
              </a:spcBef>
              <a:spcAft>
                <a:spcPts val="0"/>
              </a:spcAft>
              <a:buClr>
                <a:schemeClr val="dk1"/>
              </a:buClr>
              <a:buSzPts val="2800"/>
              <a:buChar char="•"/>
            </a:pPr>
            <a:r>
              <a:rPr lang="en-US" dirty="0" smtClean="0"/>
              <a:t>For </a:t>
            </a:r>
            <a:r>
              <a:rPr lang="en-US" dirty="0"/>
              <a:t>example, the stem of the word “studying” is “study”.</a:t>
            </a:r>
            <a:endParaRPr dirty="0"/>
          </a:p>
        </p:txBody>
      </p:sp>
      <p:sp>
        <p:nvSpPr>
          <p:cNvPr id="738" name="Google Shape;738;g11e633baac4_0_47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7. Stemming</a:t>
            </a:r>
            <a:endParaRPr/>
          </a:p>
        </p:txBody>
      </p:sp>
      <p:sp>
        <p:nvSpPr>
          <p:cNvPr id="739" name="Google Shape;739;g11e633baac4_0_47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g11e633baac4_0_48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Lemmatization is a NLP process that replaces the suffix of a word with a different one or removes the suffix of a word completely to get the basic word form (lemma).</a:t>
            </a:r>
            <a:endParaRPr/>
          </a:p>
        </p:txBody>
      </p:sp>
      <p:sp>
        <p:nvSpPr>
          <p:cNvPr id="745" name="Google Shape;745;g11e633baac4_0_48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8. Lemmatization</a:t>
            </a:r>
            <a:endParaRPr/>
          </a:p>
        </p:txBody>
      </p:sp>
      <p:sp>
        <p:nvSpPr>
          <p:cNvPr id="746" name="Google Shape;746;g11e633baac4_0_48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g11e633baac4_0_486"/>
          <p:cNvSpPr txBox="1">
            <a:spLocks noGrp="1"/>
          </p:cNvSpPr>
          <p:nvPr>
            <p:ph type="body" idx="1"/>
          </p:nvPr>
        </p:nvSpPr>
        <p:spPr>
          <a:xfrm>
            <a:off x="628649" y="1825625"/>
            <a:ext cx="81858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The common techniques of feature extractions are </a:t>
            </a:r>
            <a:endParaRPr/>
          </a:p>
          <a:p>
            <a:pPr marL="1028700" lvl="1" indent="-342900" algn="l" rtl="0">
              <a:lnSpc>
                <a:spcPct val="150000"/>
              </a:lnSpc>
              <a:spcBef>
                <a:spcPts val="500"/>
              </a:spcBef>
              <a:spcAft>
                <a:spcPts val="0"/>
              </a:spcAft>
              <a:buSzPts val="2400"/>
              <a:buFont typeface="Arial"/>
              <a:buChar char="•"/>
            </a:pPr>
            <a:r>
              <a:rPr lang="en-US" b="1"/>
              <a:t>Term Frequency-Inverse Document Frequency (TF-IDF)</a:t>
            </a:r>
            <a:endParaRPr/>
          </a:p>
          <a:p>
            <a:pPr marL="1028700" lvl="1" indent="-342900" algn="l" rtl="0">
              <a:lnSpc>
                <a:spcPct val="150000"/>
              </a:lnSpc>
              <a:spcBef>
                <a:spcPts val="500"/>
              </a:spcBef>
              <a:spcAft>
                <a:spcPts val="0"/>
              </a:spcAft>
              <a:buSzPts val="2400"/>
              <a:buFont typeface="Arial"/>
              <a:buChar char="•"/>
            </a:pPr>
            <a:r>
              <a:rPr lang="en-US" b="1"/>
              <a:t>Term Frequency (TF)</a:t>
            </a:r>
            <a:endParaRPr/>
          </a:p>
          <a:p>
            <a:pPr marL="1028700" lvl="1" indent="-342900" algn="l" rtl="0">
              <a:lnSpc>
                <a:spcPct val="150000"/>
              </a:lnSpc>
              <a:spcBef>
                <a:spcPts val="500"/>
              </a:spcBef>
              <a:spcAft>
                <a:spcPts val="0"/>
              </a:spcAft>
              <a:buSzPts val="2400"/>
              <a:buFont typeface="Arial"/>
              <a:buChar char="•"/>
            </a:pPr>
            <a:r>
              <a:rPr lang="en-US" b="1"/>
              <a:t>Word2Vec  </a:t>
            </a:r>
            <a:endParaRPr/>
          </a:p>
          <a:p>
            <a:pPr marL="1028700" lvl="1" indent="-342900" algn="l" rtl="0">
              <a:lnSpc>
                <a:spcPct val="150000"/>
              </a:lnSpc>
              <a:spcBef>
                <a:spcPts val="500"/>
              </a:spcBef>
              <a:spcAft>
                <a:spcPts val="0"/>
              </a:spcAft>
              <a:buSzPts val="2400"/>
              <a:buFont typeface="Arial"/>
              <a:buChar char="•"/>
            </a:pPr>
            <a:r>
              <a:rPr lang="en-US" b="1"/>
              <a:t>Global Vectors for Word Representation (GloVe).</a:t>
            </a:r>
            <a:endParaRPr b="1"/>
          </a:p>
        </p:txBody>
      </p:sp>
      <p:sp>
        <p:nvSpPr>
          <p:cNvPr id="752" name="Google Shape;752;g11e633baac4_0_48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Feature Extraction</a:t>
            </a:r>
            <a:endParaRPr/>
          </a:p>
        </p:txBody>
      </p:sp>
      <p:sp>
        <p:nvSpPr>
          <p:cNvPr id="753" name="Google Shape;753;g11e633baac4_0_48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31" y="543358"/>
            <a:ext cx="8392824" cy="33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31" y="3855121"/>
            <a:ext cx="8086870" cy="255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010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91" y="734724"/>
            <a:ext cx="8664326" cy="3227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19" y="4279463"/>
            <a:ext cx="8086870" cy="255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906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7528"/>
            <a:ext cx="9198685" cy="393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74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gbc656ae316_0_24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200"/>
              <a:buFont typeface="Verdana"/>
              <a:buNone/>
            </a:pPr>
            <a:r>
              <a:rPr lang="en-US" sz="3200" b="1" i="0" u="none" strike="noStrike" cap="none">
                <a:solidFill>
                  <a:srgbClr val="FF0000"/>
                </a:solidFill>
                <a:latin typeface="Verdana"/>
                <a:ea typeface="Verdana"/>
                <a:cs typeface="Verdana"/>
                <a:sym typeface="Verdana"/>
              </a:rPr>
              <a:t>Module VI</a:t>
            </a:r>
            <a:endParaRPr sz="3200"/>
          </a:p>
        </p:txBody>
      </p:sp>
      <p:sp>
        <p:nvSpPr>
          <p:cNvPr id="46" name="Google Shape;46;gbc656ae316_0_24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220"/>
              <a:buNone/>
            </a:pPr>
            <a:endParaRPr sz="2220" b="1" i="0" u="none" strike="noStrike" cap="none" dirty="0">
              <a:solidFill>
                <a:srgbClr val="0070C0"/>
              </a:solidFill>
              <a:latin typeface="Verdana"/>
              <a:ea typeface="Verdana"/>
              <a:cs typeface="Verdana"/>
              <a:sym typeface="Verdana"/>
            </a:endParaRPr>
          </a:p>
          <a:p>
            <a:pPr marL="0" lvl="0" indent="0" algn="l" rtl="0">
              <a:lnSpc>
                <a:spcPct val="80000"/>
              </a:lnSpc>
              <a:spcBef>
                <a:spcPts val="1000"/>
              </a:spcBef>
              <a:spcAft>
                <a:spcPts val="0"/>
              </a:spcAft>
              <a:buClr>
                <a:srgbClr val="0070C0"/>
              </a:buClr>
              <a:buSzPts val="2220"/>
              <a:buNone/>
            </a:pPr>
            <a:r>
              <a:rPr lang="en-US" sz="2220" b="1" i="0" u="none" strike="noStrike" cap="none" dirty="0">
                <a:solidFill>
                  <a:srgbClr val="0070C0"/>
                </a:solidFill>
                <a:latin typeface="Verdana"/>
                <a:ea typeface="Verdana"/>
                <a:cs typeface="Verdana"/>
                <a:sym typeface="Verdana"/>
              </a:rPr>
              <a:t>Lecture </a:t>
            </a:r>
            <a:r>
              <a:rPr lang="en-US" sz="2220" dirty="0" smtClean="0">
                <a:solidFill>
                  <a:srgbClr val="0070C0"/>
                </a:solidFill>
                <a:latin typeface="Verdana"/>
                <a:ea typeface="Verdana"/>
                <a:cs typeface="Verdana"/>
                <a:sym typeface="Verdana"/>
              </a:rPr>
              <a:t>38</a:t>
            </a: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0" i="0" u="none" strike="noStrike" cap="none" dirty="0">
                <a:solidFill>
                  <a:srgbClr val="000000"/>
                </a:solidFill>
                <a:latin typeface="Calibri"/>
                <a:ea typeface="Calibri"/>
                <a:cs typeface="Calibri"/>
                <a:sym typeface="Calibri"/>
              </a:rPr>
              <a:t/>
            </a:r>
            <a:br>
              <a:rPr lang="en-US" sz="2220" b="0" i="0" u="none" strike="noStrike" cap="none" dirty="0">
                <a:solidFill>
                  <a:srgbClr val="000000"/>
                </a:solidFill>
                <a:latin typeface="Calibri"/>
                <a:ea typeface="Calibri"/>
                <a:cs typeface="Calibri"/>
                <a:sym typeface="Calibri"/>
              </a:rPr>
            </a:br>
            <a:r>
              <a:rPr lang="en-US" sz="2220" b="0" dirty="0">
                <a:solidFill>
                  <a:srgbClr val="000000"/>
                </a:solidFill>
                <a:latin typeface="Verdana"/>
                <a:ea typeface="Verdana"/>
                <a:cs typeface="Verdana"/>
                <a:sym typeface="Verdana"/>
              </a:rPr>
              <a:t>Applications of NLP</a:t>
            </a:r>
            <a:endParaRPr sz="2220" dirty="0"/>
          </a:p>
        </p:txBody>
      </p:sp>
      <p:sp>
        <p:nvSpPr>
          <p:cNvPr id="47" name="Google Shape;47;gbc656ae316_0_24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48" name="Google Shape;48;gbc656ae316_0_24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8578"/>
            <a:ext cx="9144000" cy="4854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208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https://sci2lab.github.io/ml_tutorial/tfidf/</a:t>
            </a:r>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83330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g11e633baac4_0_49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Using dimensionality reduction reduce the time and memory complexity for the text classification application. </a:t>
            </a:r>
            <a:endParaRPr/>
          </a:p>
          <a:p>
            <a:pPr marL="457200" lvl="0" indent="-406400" algn="l" rtl="0">
              <a:lnSpc>
                <a:spcPct val="90000"/>
              </a:lnSpc>
              <a:spcBef>
                <a:spcPts val="1000"/>
              </a:spcBef>
              <a:spcAft>
                <a:spcPts val="0"/>
              </a:spcAft>
              <a:buClr>
                <a:schemeClr val="dk1"/>
              </a:buClr>
              <a:buSzPts val="2800"/>
              <a:buChar char="•"/>
            </a:pPr>
            <a:r>
              <a:rPr lang="en-US"/>
              <a:t>The most common techniques of dimensionality reduction include </a:t>
            </a:r>
            <a:endParaRPr/>
          </a:p>
          <a:p>
            <a:pPr marL="1028700" lvl="1" indent="-342900" algn="l" rtl="0">
              <a:lnSpc>
                <a:spcPct val="90000"/>
              </a:lnSpc>
              <a:spcBef>
                <a:spcPts val="500"/>
              </a:spcBef>
              <a:spcAft>
                <a:spcPts val="0"/>
              </a:spcAft>
              <a:buSzPts val="2400"/>
              <a:buFont typeface="Arial"/>
              <a:buChar char="•"/>
            </a:pPr>
            <a:r>
              <a:rPr lang="en-US"/>
              <a:t>Principal Component Analysis (PCA)</a:t>
            </a:r>
            <a:endParaRPr/>
          </a:p>
          <a:p>
            <a:pPr marL="1028700" lvl="1" indent="-342900" algn="l" rtl="0">
              <a:lnSpc>
                <a:spcPct val="90000"/>
              </a:lnSpc>
              <a:spcBef>
                <a:spcPts val="500"/>
              </a:spcBef>
              <a:spcAft>
                <a:spcPts val="0"/>
              </a:spcAft>
              <a:buSzPts val="2400"/>
              <a:buFont typeface="Arial"/>
              <a:buChar char="•"/>
            </a:pPr>
            <a:r>
              <a:rPr lang="en-US"/>
              <a:t>Linear Discriminant Analysis (LDA)</a:t>
            </a:r>
            <a:endParaRPr/>
          </a:p>
          <a:p>
            <a:pPr marL="1028700" lvl="1" indent="-342900" algn="l" rtl="0">
              <a:lnSpc>
                <a:spcPct val="90000"/>
              </a:lnSpc>
              <a:spcBef>
                <a:spcPts val="500"/>
              </a:spcBef>
              <a:spcAft>
                <a:spcPts val="0"/>
              </a:spcAft>
              <a:buSzPts val="2400"/>
              <a:buFont typeface="Arial"/>
              <a:buChar char="•"/>
            </a:pPr>
            <a:r>
              <a:rPr lang="en-US"/>
              <a:t>Non-negative Matrix Factorization (NMF).</a:t>
            </a:r>
            <a:endParaRPr/>
          </a:p>
          <a:p>
            <a:pPr marL="457200" lvl="0" indent="-228600" algn="l" rtl="0">
              <a:lnSpc>
                <a:spcPct val="90000"/>
              </a:lnSpc>
              <a:spcBef>
                <a:spcPts val="1000"/>
              </a:spcBef>
              <a:spcAft>
                <a:spcPts val="0"/>
              </a:spcAft>
              <a:buClr>
                <a:schemeClr val="dk1"/>
              </a:buClr>
              <a:buSzPts val="2800"/>
              <a:buNone/>
            </a:pPr>
            <a:endParaRPr/>
          </a:p>
        </p:txBody>
      </p:sp>
      <p:sp>
        <p:nvSpPr>
          <p:cNvPr id="759" name="Google Shape;759;g11e633baac4_0_49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Dimensionality Reduction</a:t>
            </a:r>
            <a:endParaRPr/>
          </a:p>
        </p:txBody>
      </p:sp>
      <p:sp>
        <p:nvSpPr>
          <p:cNvPr id="760" name="Google Shape;760;g11e633baac4_0_49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g11e633baac4_0_510"/>
          <p:cNvSpPr txBox="1">
            <a:spLocks noGrp="1"/>
          </p:cNvSpPr>
          <p:nvPr>
            <p:ph type="body" idx="1"/>
          </p:nvPr>
        </p:nvSpPr>
        <p:spPr>
          <a:xfrm>
            <a:off x="628650" y="1573619"/>
            <a:ext cx="7886700" cy="49194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ct val="117647"/>
              <a:buChar char="•"/>
            </a:pPr>
            <a:r>
              <a:rPr lang="en-US" dirty="0"/>
              <a:t>These are probabilistic </a:t>
            </a:r>
            <a:endParaRPr lang="en-US" dirty="0" smtClean="0"/>
          </a:p>
          <a:p>
            <a:pPr marL="457200" lvl="0" indent="-406400" algn="l" rtl="0">
              <a:lnSpc>
                <a:spcPct val="90000"/>
              </a:lnSpc>
              <a:spcBef>
                <a:spcPts val="1000"/>
              </a:spcBef>
              <a:spcAft>
                <a:spcPts val="0"/>
              </a:spcAft>
              <a:buClr>
                <a:schemeClr val="dk1"/>
              </a:buClr>
              <a:buSzPct val="117647"/>
              <a:buChar char="•"/>
            </a:pPr>
            <a:r>
              <a:rPr lang="en-US" dirty="0" smtClean="0"/>
              <a:t>Multinomial </a:t>
            </a:r>
            <a:r>
              <a:rPr lang="en-US" dirty="0"/>
              <a:t>models are used by Naïve Bayes for large datasets. </a:t>
            </a:r>
            <a:endParaRPr dirty="0"/>
          </a:p>
          <a:p>
            <a:pPr marL="457200" lvl="0" indent="-406400" algn="l" rtl="0">
              <a:lnSpc>
                <a:spcPct val="90000"/>
              </a:lnSpc>
              <a:spcBef>
                <a:spcPts val="1000"/>
              </a:spcBef>
              <a:spcAft>
                <a:spcPts val="0"/>
              </a:spcAft>
              <a:buClr>
                <a:schemeClr val="dk1"/>
              </a:buClr>
              <a:buSzPct val="117647"/>
              <a:buChar char="•"/>
            </a:pPr>
            <a:r>
              <a:rPr lang="en-US" dirty="0"/>
              <a:t>The performance could be enhanced by searching the dependencies among attributes. </a:t>
            </a:r>
            <a:endParaRPr dirty="0"/>
          </a:p>
          <a:p>
            <a:pPr marL="457200" lvl="0" indent="-406400" algn="l" rtl="0">
              <a:lnSpc>
                <a:spcPct val="90000"/>
              </a:lnSpc>
              <a:spcBef>
                <a:spcPts val="1000"/>
              </a:spcBef>
              <a:spcAft>
                <a:spcPts val="0"/>
              </a:spcAft>
              <a:buClr>
                <a:schemeClr val="dk1"/>
              </a:buClr>
              <a:buSzPct val="117647"/>
              <a:buChar char="•"/>
            </a:pPr>
            <a:r>
              <a:rPr lang="en-US" dirty="0" smtClean="0"/>
              <a:t>Bayesian </a:t>
            </a:r>
            <a:r>
              <a:rPr lang="en-US" dirty="0"/>
              <a:t>reasoning and probability inference are employed in predicting the target class</a:t>
            </a:r>
            <a:r>
              <a:rPr lang="en-US" dirty="0" smtClean="0"/>
              <a:t>.</a:t>
            </a:r>
            <a:endParaRPr dirty="0"/>
          </a:p>
        </p:txBody>
      </p:sp>
      <p:sp>
        <p:nvSpPr>
          <p:cNvPr id="780" name="Google Shape;780;g11e633baac4_0_51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Naive Bayes Classifier</a:t>
            </a:r>
            <a:endParaRPr/>
          </a:p>
        </p:txBody>
      </p:sp>
      <p:sp>
        <p:nvSpPr>
          <p:cNvPr id="781" name="Google Shape;781;g11e633baac4_0_51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g11e633baac4_0_51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ct val="108108"/>
              <a:buChar char="•"/>
            </a:pPr>
            <a:r>
              <a:rPr lang="en-US" dirty="0" smtClean="0"/>
              <a:t>SVMs </a:t>
            </a:r>
            <a:r>
              <a:rPr lang="en-US" dirty="0"/>
              <a:t>are particularly suitable for high dimensional data. </a:t>
            </a:r>
            <a:endParaRPr dirty="0"/>
          </a:p>
          <a:p>
            <a:pPr marL="457200" lvl="0" indent="-406400" algn="l" rtl="0">
              <a:lnSpc>
                <a:spcPct val="90000"/>
              </a:lnSpc>
              <a:spcBef>
                <a:spcPts val="1000"/>
              </a:spcBef>
              <a:spcAft>
                <a:spcPts val="0"/>
              </a:spcAft>
              <a:buClr>
                <a:schemeClr val="dk1"/>
              </a:buClr>
              <a:buSzPct val="108108"/>
              <a:buChar char="•"/>
            </a:pPr>
            <a:r>
              <a:rPr lang="en-US" dirty="0"/>
              <a:t>There are so many reasons supporting this claim.</a:t>
            </a:r>
            <a:endParaRPr dirty="0"/>
          </a:p>
          <a:p>
            <a:pPr marL="457200" lvl="0" indent="-406400" algn="l" rtl="0">
              <a:lnSpc>
                <a:spcPct val="90000"/>
              </a:lnSpc>
              <a:spcBef>
                <a:spcPts val="1000"/>
              </a:spcBef>
              <a:spcAft>
                <a:spcPts val="0"/>
              </a:spcAft>
              <a:buClr>
                <a:schemeClr val="dk1"/>
              </a:buClr>
              <a:buSzPct val="108108"/>
              <a:buChar char="•"/>
            </a:pPr>
            <a:r>
              <a:rPr lang="en-US" dirty="0" smtClean="0"/>
              <a:t>they </a:t>
            </a:r>
            <a:r>
              <a:rPr lang="en-US" dirty="0"/>
              <a:t>have better generalization abilities. </a:t>
            </a:r>
            <a:endParaRPr dirty="0"/>
          </a:p>
          <a:p>
            <a:pPr marL="457200" lvl="0" indent="-406400" algn="l" rtl="0">
              <a:lnSpc>
                <a:spcPct val="90000"/>
              </a:lnSpc>
              <a:spcBef>
                <a:spcPts val="1000"/>
              </a:spcBef>
              <a:spcAft>
                <a:spcPts val="0"/>
              </a:spcAft>
              <a:buClr>
                <a:schemeClr val="dk1"/>
              </a:buClr>
              <a:buSzPct val="108108"/>
              <a:buChar char="•"/>
            </a:pPr>
            <a:r>
              <a:rPr lang="en-US" dirty="0"/>
              <a:t>SVMs also perform with the same accuracy even when the data is sparse.</a:t>
            </a:r>
            <a:endParaRPr dirty="0"/>
          </a:p>
        </p:txBody>
      </p:sp>
      <p:sp>
        <p:nvSpPr>
          <p:cNvPr id="787" name="Google Shape;787;g11e633baac4_0_51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Support Vector Machine</a:t>
            </a:r>
            <a:endParaRPr/>
          </a:p>
        </p:txBody>
      </p:sp>
      <p:sp>
        <p:nvSpPr>
          <p:cNvPr id="788" name="Google Shape;788;g11e633baac4_0_51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g11e633baac4_0_52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dirty="0"/>
              <a:t>K-Nearest Neighbor (k-NN) works on the principle of closest training samples, those data points that are close to each other belong to one particular class, commonly called instance-based learning.</a:t>
            </a:r>
            <a:endParaRPr dirty="0"/>
          </a:p>
          <a:p>
            <a:pPr marL="457200" lvl="0" indent="-406400" algn="l" rtl="0">
              <a:lnSpc>
                <a:spcPct val="90000"/>
              </a:lnSpc>
              <a:spcBef>
                <a:spcPts val="1000"/>
              </a:spcBef>
              <a:spcAft>
                <a:spcPts val="0"/>
              </a:spcAft>
              <a:buClr>
                <a:schemeClr val="dk1"/>
              </a:buClr>
              <a:buSzPts val="2800"/>
              <a:buChar char="•"/>
            </a:pPr>
            <a:r>
              <a:rPr lang="en-US" dirty="0"/>
              <a:t>Though it is robust for noisy data, deciding the value of k is complicated. </a:t>
            </a:r>
            <a:endParaRPr dirty="0"/>
          </a:p>
          <a:p>
            <a:pPr marL="457200" lvl="0" indent="-406400" algn="l" rtl="0">
              <a:lnSpc>
                <a:spcPct val="90000"/>
              </a:lnSpc>
              <a:spcBef>
                <a:spcPts val="1000"/>
              </a:spcBef>
              <a:spcAft>
                <a:spcPts val="0"/>
              </a:spcAft>
              <a:buClr>
                <a:schemeClr val="dk1"/>
              </a:buClr>
              <a:buSzPts val="2800"/>
              <a:buChar char="•"/>
            </a:pPr>
            <a:r>
              <a:rPr lang="en-US" dirty="0"/>
              <a:t>Computational complexity further increases with increase in dimensionality. </a:t>
            </a:r>
            <a:endParaRPr dirty="0"/>
          </a:p>
        </p:txBody>
      </p:sp>
      <p:sp>
        <p:nvSpPr>
          <p:cNvPr id="801" name="Google Shape;801;g11e633baac4_0_52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K-Nearest Neighbor</a:t>
            </a:r>
            <a:endParaRPr/>
          </a:p>
        </p:txBody>
      </p:sp>
      <p:sp>
        <p:nvSpPr>
          <p:cNvPr id="802" name="Google Shape;802;g11e633baac4_0_52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g11e633baac4_0_534"/>
          <p:cNvSpPr txBox="1">
            <a:spLocks noGrp="1"/>
          </p:cNvSpPr>
          <p:nvPr>
            <p:ph type="body" idx="1"/>
          </p:nvPr>
        </p:nvSpPr>
        <p:spPr>
          <a:xfrm>
            <a:off x="628650" y="1690824"/>
            <a:ext cx="7886700" cy="4933200"/>
          </a:xfrm>
          <a:prstGeom prst="rect">
            <a:avLst/>
          </a:prstGeom>
          <a:noFill/>
          <a:ln>
            <a:noFill/>
          </a:ln>
        </p:spPr>
        <p:txBody>
          <a:bodyPr spcFirstLastPara="1" wrap="square" lIns="91425" tIns="45700" rIns="91425" bIns="45700" anchor="t" anchorCtr="0">
            <a:normAutofit lnSpcReduction="10000"/>
          </a:bodyPr>
          <a:lstStyle/>
          <a:p>
            <a:pPr marL="457200" lvl="0" indent="-390711" algn="l" rtl="0">
              <a:lnSpc>
                <a:spcPct val="90000"/>
              </a:lnSpc>
              <a:spcBef>
                <a:spcPts val="1000"/>
              </a:spcBef>
              <a:spcAft>
                <a:spcPts val="0"/>
              </a:spcAft>
              <a:buClr>
                <a:schemeClr val="dk1"/>
              </a:buClr>
              <a:buSzPct val="117647"/>
              <a:buChar char="•"/>
            </a:pPr>
            <a:r>
              <a:rPr lang="en-US" dirty="0"/>
              <a:t>Artificial neural networks (ANNs) work in the same way as the human brain in arriving at a decision.</a:t>
            </a:r>
            <a:endParaRPr dirty="0"/>
          </a:p>
          <a:p>
            <a:pPr marL="457200" lvl="0" indent="-390711" algn="l" rtl="0">
              <a:lnSpc>
                <a:spcPct val="90000"/>
              </a:lnSpc>
              <a:spcBef>
                <a:spcPts val="1000"/>
              </a:spcBef>
              <a:spcAft>
                <a:spcPts val="0"/>
              </a:spcAft>
              <a:buClr>
                <a:schemeClr val="dk1"/>
              </a:buClr>
              <a:buSzPct val="117647"/>
              <a:buChar char="•"/>
            </a:pPr>
            <a:r>
              <a:rPr lang="en-US" dirty="0" smtClean="0"/>
              <a:t>It </a:t>
            </a:r>
            <a:r>
              <a:rPr lang="en-US" dirty="0"/>
              <a:t>works on the virtue of learning and evolution with minimal or no human intervention.</a:t>
            </a:r>
            <a:endParaRPr dirty="0"/>
          </a:p>
          <a:p>
            <a:pPr marL="457200" lvl="0" indent="-390711" algn="l" rtl="0">
              <a:lnSpc>
                <a:spcPct val="90000"/>
              </a:lnSpc>
              <a:spcBef>
                <a:spcPts val="1000"/>
              </a:spcBef>
              <a:spcAft>
                <a:spcPts val="0"/>
              </a:spcAft>
              <a:buClr>
                <a:schemeClr val="dk1"/>
              </a:buClr>
              <a:buSzPct val="117647"/>
              <a:buChar char="•"/>
            </a:pPr>
            <a:r>
              <a:rPr lang="en-US" dirty="0"/>
              <a:t>For data classification, competitive co-evolution algorithm based neural network model is suggested. </a:t>
            </a:r>
            <a:endParaRPr dirty="0"/>
          </a:p>
          <a:p>
            <a:pPr marL="457200" lvl="0" indent="-390711" algn="l" rtl="0">
              <a:lnSpc>
                <a:spcPct val="90000"/>
              </a:lnSpc>
              <a:spcBef>
                <a:spcPts val="1000"/>
              </a:spcBef>
              <a:spcAft>
                <a:spcPts val="0"/>
              </a:spcAft>
              <a:buClr>
                <a:schemeClr val="dk1"/>
              </a:buClr>
              <a:buSzPct val="117647"/>
              <a:buChar char="•"/>
            </a:pPr>
            <a:r>
              <a:rPr lang="en-US" dirty="0"/>
              <a:t>Radial Basis Function is the ANN component as it employs faster learning algorithms. </a:t>
            </a:r>
            <a:endParaRPr dirty="0"/>
          </a:p>
          <a:p>
            <a:pPr marL="457200" lvl="0" indent="-390711" algn="l" rtl="0">
              <a:lnSpc>
                <a:spcPct val="90000"/>
              </a:lnSpc>
              <a:spcBef>
                <a:spcPts val="1000"/>
              </a:spcBef>
              <a:spcAft>
                <a:spcPts val="0"/>
              </a:spcAft>
              <a:buClr>
                <a:schemeClr val="dk1"/>
              </a:buClr>
              <a:buSzPct val="117647"/>
              <a:buChar char="•"/>
            </a:pPr>
            <a:r>
              <a:rPr lang="en-US" dirty="0"/>
              <a:t>It has a compact network architecture that increases classification accuracy</a:t>
            </a:r>
            <a:r>
              <a:rPr lang="en-US" dirty="0" smtClean="0"/>
              <a:t>.</a:t>
            </a:r>
            <a:endParaRPr dirty="0"/>
          </a:p>
        </p:txBody>
      </p:sp>
      <p:sp>
        <p:nvSpPr>
          <p:cNvPr id="808" name="Google Shape;808;g11e633baac4_0_53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Artificial Neural Networks</a:t>
            </a:r>
            <a:endParaRPr/>
          </a:p>
        </p:txBody>
      </p:sp>
      <p:sp>
        <p:nvSpPr>
          <p:cNvPr id="809" name="Google Shape;809;g11e633baac4_0_53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g11e633baac4_0_54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85000" lnSpcReduction="20000"/>
          </a:bodyPr>
          <a:lstStyle/>
          <a:p>
            <a:pPr marL="457200" lvl="0" indent="-406400" algn="l" rtl="0">
              <a:lnSpc>
                <a:spcPct val="90000"/>
              </a:lnSpc>
              <a:spcBef>
                <a:spcPts val="1000"/>
              </a:spcBef>
              <a:spcAft>
                <a:spcPts val="0"/>
              </a:spcAft>
              <a:buClr>
                <a:schemeClr val="dk1"/>
              </a:buClr>
              <a:buSzPct val="117647"/>
              <a:buChar char="•"/>
            </a:pPr>
            <a:r>
              <a:rPr lang="en-US"/>
              <a:t>The centroid-based classification algorithm is very simple. </a:t>
            </a:r>
            <a:endParaRPr/>
          </a:p>
          <a:p>
            <a:pPr marL="457200" lvl="0" indent="-406400" algn="l" rtl="0">
              <a:lnSpc>
                <a:spcPct val="90000"/>
              </a:lnSpc>
              <a:spcBef>
                <a:spcPts val="1000"/>
              </a:spcBef>
              <a:spcAft>
                <a:spcPts val="0"/>
              </a:spcAft>
              <a:buClr>
                <a:schemeClr val="dk1"/>
              </a:buClr>
              <a:buSzPct val="117647"/>
              <a:buChar char="•"/>
            </a:pPr>
            <a:r>
              <a:rPr lang="en-US"/>
              <a:t>For each set of documents belonging to the same class, we compute their centroid vectors.</a:t>
            </a:r>
            <a:endParaRPr/>
          </a:p>
          <a:p>
            <a:pPr marL="457200" lvl="0" indent="-406400" algn="l" rtl="0">
              <a:lnSpc>
                <a:spcPct val="90000"/>
              </a:lnSpc>
              <a:spcBef>
                <a:spcPts val="1000"/>
              </a:spcBef>
              <a:spcAft>
                <a:spcPts val="0"/>
              </a:spcAft>
              <a:buClr>
                <a:schemeClr val="dk1"/>
              </a:buClr>
              <a:buSzPct val="117647"/>
              <a:buChar char="•"/>
            </a:pPr>
            <a:r>
              <a:rPr lang="en-US"/>
              <a:t>If there are k classes in the training set, this leads to k centroid vectors (C1, C2, C3...) where each Cn is the centroid for the jet class. </a:t>
            </a:r>
            <a:endParaRPr/>
          </a:p>
          <a:p>
            <a:pPr marL="457200" lvl="0" indent="-406400" algn="l" rtl="0">
              <a:lnSpc>
                <a:spcPct val="90000"/>
              </a:lnSpc>
              <a:spcBef>
                <a:spcPts val="1000"/>
              </a:spcBef>
              <a:spcAft>
                <a:spcPts val="0"/>
              </a:spcAft>
              <a:buClr>
                <a:schemeClr val="dk1"/>
              </a:buClr>
              <a:buSzPct val="117647"/>
              <a:buChar char="•"/>
            </a:pPr>
            <a:r>
              <a:rPr lang="en-US"/>
              <a:t>The class of a new document x is determined as follows.  First the document-frequencies of the various terms computed from the training set. </a:t>
            </a:r>
            <a:endParaRPr/>
          </a:p>
          <a:p>
            <a:pPr marL="457200" lvl="0" indent="-406400" algn="l" rtl="0">
              <a:lnSpc>
                <a:spcPct val="90000"/>
              </a:lnSpc>
              <a:spcBef>
                <a:spcPts val="1000"/>
              </a:spcBef>
              <a:spcAft>
                <a:spcPts val="0"/>
              </a:spcAft>
              <a:buClr>
                <a:schemeClr val="dk1"/>
              </a:buClr>
              <a:buSzPct val="117647"/>
              <a:buChar char="•"/>
            </a:pPr>
            <a:r>
              <a:rPr lang="en-US"/>
              <a:t>Then, compute the similarity between x to all k centroid using the cosine measure. </a:t>
            </a:r>
            <a:endParaRPr/>
          </a:p>
          <a:p>
            <a:pPr marL="457200" lvl="0" indent="-406400" algn="l" rtl="0">
              <a:lnSpc>
                <a:spcPct val="90000"/>
              </a:lnSpc>
              <a:spcBef>
                <a:spcPts val="1000"/>
              </a:spcBef>
              <a:spcAft>
                <a:spcPts val="0"/>
              </a:spcAft>
              <a:buClr>
                <a:schemeClr val="dk1"/>
              </a:buClr>
              <a:buSzPct val="117647"/>
              <a:buChar char="•"/>
            </a:pPr>
            <a:r>
              <a:rPr lang="en-US"/>
              <a:t>Finally, based on these similarities, and assign x to the class corresponding to the most similar centroid</a:t>
            </a:r>
            <a:endParaRPr/>
          </a:p>
        </p:txBody>
      </p:sp>
      <p:sp>
        <p:nvSpPr>
          <p:cNvPr id="815" name="Google Shape;815;g11e633baac4_0_54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Centroid-based Classifier</a:t>
            </a:r>
            <a:endParaRPr/>
          </a:p>
        </p:txBody>
      </p:sp>
      <p:sp>
        <p:nvSpPr>
          <p:cNvPr id="816" name="Google Shape;816;g11e633baac4_0_54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g11e633baac4_0_54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The clustering is the task of finding groups of similar documents in a collection of documents. </a:t>
            </a:r>
            <a:endParaRPr/>
          </a:p>
          <a:p>
            <a:pPr marL="457200" lvl="0" indent="-406400" algn="l" rtl="0">
              <a:lnSpc>
                <a:spcPct val="90000"/>
              </a:lnSpc>
              <a:spcBef>
                <a:spcPts val="1000"/>
              </a:spcBef>
              <a:spcAft>
                <a:spcPts val="0"/>
              </a:spcAft>
              <a:buClr>
                <a:schemeClr val="dk1"/>
              </a:buClr>
              <a:buSzPts val="2800"/>
              <a:buChar char="•"/>
            </a:pPr>
            <a:r>
              <a:rPr lang="en-US"/>
              <a:t>The similarity is computed by using a similarity function. </a:t>
            </a:r>
            <a:endParaRPr/>
          </a:p>
        </p:txBody>
      </p:sp>
      <p:sp>
        <p:nvSpPr>
          <p:cNvPr id="822" name="Google Shape;822;g11e633baac4_0_54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Clustering</a:t>
            </a:r>
            <a:endParaRPr/>
          </a:p>
        </p:txBody>
      </p:sp>
      <p:sp>
        <p:nvSpPr>
          <p:cNvPr id="823" name="Google Shape;823;g11e633baac4_0_54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g11e633baac4_0_55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dirty="0" smtClean="0"/>
              <a:t>The </a:t>
            </a:r>
            <a:r>
              <a:rPr lang="en-US" dirty="0"/>
              <a:t>k-means clustering, partitions n documents in the context of text data into k clusters. </a:t>
            </a:r>
            <a:endParaRPr dirty="0"/>
          </a:p>
        </p:txBody>
      </p:sp>
      <p:sp>
        <p:nvSpPr>
          <p:cNvPr id="829" name="Google Shape;829;g11e633baac4_0_55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k-means Clustering</a:t>
            </a:r>
            <a:endParaRPr/>
          </a:p>
        </p:txBody>
      </p:sp>
      <p:sp>
        <p:nvSpPr>
          <p:cNvPr id="830" name="Google Shape;830;g11e633baac4_0_55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g11e633baac4_0_40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Text Categorization/ </a:t>
            </a:r>
            <a:br>
              <a:rPr lang="en-US"/>
            </a:br>
            <a:r>
              <a:rPr lang="en-US"/>
              <a:t>Text Classification</a:t>
            </a:r>
            <a:endParaRPr/>
          </a:p>
        </p:txBody>
      </p:sp>
      <p:sp>
        <p:nvSpPr>
          <p:cNvPr id="654" name="Google Shape;654;g11e633baac4_0_40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a:t> </a:t>
            </a:r>
            <a:endParaRPr/>
          </a:p>
        </p:txBody>
      </p:sp>
      <p:sp>
        <p:nvSpPr>
          <p:cNvPr id="655" name="Google Shape;655;g11e633baac4_0_40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r>
              <a:rPr lang="en-US"/>
              <a:t>NLP</a:t>
            </a:r>
            <a:endParaRPr/>
          </a:p>
          <a:p>
            <a:pPr marL="0" lvl="0" indent="0" algn="r" rtl="0">
              <a:spcBef>
                <a:spcPts val="0"/>
              </a:spcBef>
              <a:spcAft>
                <a:spcPts val="0"/>
              </a:spcAft>
              <a:buClr>
                <a:srgbClr val="000000"/>
              </a:buClr>
              <a:buSzPts val="1200"/>
              <a:buFont typeface="Arial"/>
              <a:buNone/>
            </a:pPr>
            <a:r>
              <a:rPr lang="en-US"/>
              <a:t>Ms. Vincy Joseph </a:t>
            </a:r>
            <a:endParaRPr/>
          </a:p>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g11e633baac4_0_57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Traditional classification methods ignore relationships between words. </a:t>
            </a:r>
            <a:endParaRPr/>
          </a:p>
          <a:p>
            <a:pPr marL="457200" lvl="0" indent="-406400" algn="l" rtl="0">
              <a:lnSpc>
                <a:spcPct val="90000"/>
              </a:lnSpc>
              <a:spcBef>
                <a:spcPts val="1000"/>
              </a:spcBef>
              <a:spcAft>
                <a:spcPts val="0"/>
              </a:spcAft>
              <a:buClr>
                <a:schemeClr val="dk1"/>
              </a:buClr>
              <a:buSzPts val="2800"/>
              <a:buChar char="•"/>
            </a:pPr>
            <a:r>
              <a:rPr lang="en-US"/>
              <a:t>But there exists a semantic relation between terms such as synonymy,hyponymy etc. </a:t>
            </a:r>
            <a:endParaRPr/>
          </a:p>
          <a:p>
            <a:pPr marL="457200" lvl="0" indent="-406400" algn="l" rtl="0">
              <a:lnSpc>
                <a:spcPct val="90000"/>
              </a:lnSpc>
              <a:spcBef>
                <a:spcPts val="1000"/>
              </a:spcBef>
              <a:spcAft>
                <a:spcPts val="0"/>
              </a:spcAft>
              <a:buClr>
                <a:schemeClr val="dk1"/>
              </a:buClr>
              <a:buSzPts val="2800"/>
              <a:buChar char="•"/>
            </a:pPr>
            <a:r>
              <a:rPr lang="en-US"/>
              <a:t>Thus for better classification results these semantic relations need to be considered.</a:t>
            </a:r>
            <a:endParaRPr/>
          </a:p>
          <a:p>
            <a:pPr marL="457200" lvl="0" indent="-406400" algn="l" rtl="0">
              <a:lnSpc>
                <a:spcPct val="90000"/>
              </a:lnSpc>
              <a:spcBef>
                <a:spcPts val="1000"/>
              </a:spcBef>
              <a:spcAft>
                <a:spcPts val="0"/>
              </a:spcAft>
              <a:buClr>
                <a:schemeClr val="dk1"/>
              </a:buClr>
              <a:buSzPts val="2800"/>
              <a:buChar char="•"/>
            </a:pPr>
            <a:r>
              <a:rPr lang="en-US"/>
              <a:t>Ontology stores words related to a particular domain and this can be used for classification. E.g. Lingo algorithm.</a:t>
            </a:r>
            <a:endParaRPr/>
          </a:p>
        </p:txBody>
      </p:sp>
      <p:sp>
        <p:nvSpPr>
          <p:cNvPr id="850" name="Google Shape;850;g11e633baac4_0_57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Ontology Based Classification</a:t>
            </a:r>
            <a:endParaRPr/>
          </a:p>
        </p:txBody>
      </p:sp>
      <p:sp>
        <p:nvSpPr>
          <p:cNvPr id="851" name="Google Shape;851;g11e633baac4_0_57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g11e633baac4_0_57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a:bodyPr>
          <a:lstStyle/>
          <a:p>
            <a:pPr marL="457200" lvl="0" indent="-406400" algn="l" rtl="0">
              <a:lnSpc>
                <a:spcPct val="90000"/>
              </a:lnSpc>
              <a:spcBef>
                <a:spcPts val="1000"/>
              </a:spcBef>
              <a:spcAft>
                <a:spcPts val="0"/>
              </a:spcAft>
              <a:buClr>
                <a:schemeClr val="dk1"/>
              </a:buClr>
              <a:buSzPts val="2800"/>
              <a:buChar char="•"/>
            </a:pPr>
            <a:r>
              <a:rPr lang="en-US" dirty="0"/>
              <a:t>The general idea behind LINGO is to first find meaningful descriptions of clusters, and then, based on the descriptions, determine their content. </a:t>
            </a:r>
            <a:endParaRPr lang="en-US" dirty="0" smtClean="0"/>
          </a:p>
          <a:p>
            <a:pPr marL="457200" lvl="0" indent="-406400" algn="l" rtl="0">
              <a:lnSpc>
                <a:spcPct val="90000"/>
              </a:lnSpc>
              <a:spcBef>
                <a:spcPts val="1000"/>
              </a:spcBef>
              <a:spcAft>
                <a:spcPts val="0"/>
              </a:spcAft>
              <a:buClr>
                <a:schemeClr val="dk1"/>
              </a:buClr>
              <a:buSzPts val="2800"/>
              <a:buChar char="•"/>
            </a:pPr>
            <a:r>
              <a:rPr lang="en-US" dirty="0" smtClean="0"/>
              <a:t>To </a:t>
            </a:r>
            <a:r>
              <a:rPr lang="en-US" dirty="0"/>
              <a:t>assign documents to the already labeled groups LINGO could use the Latent Semantic Indexing (LSI) in the setting for which it was originally designed: given a query – retrieve the best matching documents. </a:t>
            </a:r>
            <a:endParaRPr lang="en-US" dirty="0" smtClean="0"/>
          </a:p>
          <a:p>
            <a:pPr marL="457200" lvl="0" indent="-406400" algn="l" rtl="0">
              <a:lnSpc>
                <a:spcPct val="90000"/>
              </a:lnSpc>
              <a:spcBef>
                <a:spcPts val="1000"/>
              </a:spcBef>
              <a:spcAft>
                <a:spcPts val="0"/>
              </a:spcAft>
              <a:buClr>
                <a:schemeClr val="dk1"/>
              </a:buClr>
              <a:buSzPts val="2800"/>
              <a:buChar char="•"/>
            </a:pPr>
            <a:r>
              <a:rPr lang="en-US" dirty="0" smtClean="0"/>
              <a:t>When </a:t>
            </a:r>
            <a:r>
              <a:rPr lang="en-US" dirty="0"/>
              <a:t>a cluster label is fed into the LSI as a query, as a result contents of the cluster will be returned. </a:t>
            </a:r>
            <a:endParaRPr dirty="0"/>
          </a:p>
        </p:txBody>
      </p:sp>
      <p:sp>
        <p:nvSpPr>
          <p:cNvPr id="857" name="Google Shape;857;g11e633baac4_0_57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Lingo Algorithm</a:t>
            </a:r>
            <a:endParaRPr/>
          </a:p>
        </p:txBody>
      </p:sp>
      <p:sp>
        <p:nvSpPr>
          <p:cNvPr id="858" name="Google Shape;858;g11e633baac4_0_57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g11e633baac4_0_58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dirty="0"/>
              <a:t>This approach should take advantage of the LSI's ability to capture high-order semantic dependencies in the input collection. </a:t>
            </a:r>
            <a:endParaRPr lang="en-US" dirty="0" smtClean="0"/>
          </a:p>
          <a:p>
            <a:pPr marL="457200" lvl="0" indent="-406400" algn="l" rtl="0">
              <a:lnSpc>
                <a:spcPct val="90000"/>
              </a:lnSpc>
              <a:spcBef>
                <a:spcPts val="1000"/>
              </a:spcBef>
              <a:spcAft>
                <a:spcPts val="0"/>
              </a:spcAft>
              <a:buClr>
                <a:schemeClr val="dk1"/>
              </a:buClr>
              <a:buSzPts val="2800"/>
              <a:buChar char="•"/>
            </a:pPr>
            <a:r>
              <a:rPr lang="en-US" dirty="0" smtClean="0"/>
              <a:t>In </a:t>
            </a:r>
            <a:r>
              <a:rPr lang="en-US" dirty="0"/>
              <a:t>this way not only would documents that contain the cluster label be retrieved, but also the documents in which the same concept is expressed without using the exact phrase. </a:t>
            </a:r>
            <a:endParaRPr lang="en-US" dirty="0" smtClean="0"/>
          </a:p>
          <a:p>
            <a:pPr marL="457200" lvl="0" indent="-406400" algn="l" rtl="0">
              <a:lnSpc>
                <a:spcPct val="90000"/>
              </a:lnSpc>
              <a:spcBef>
                <a:spcPts val="1000"/>
              </a:spcBef>
              <a:spcAft>
                <a:spcPts val="0"/>
              </a:spcAft>
              <a:buClr>
                <a:schemeClr val="dk1"/>
              </a:buClr>
              <a:buSzPts val="2800"/>
              <a:buChar char="•"/>
            </a:pPr>
            <a:endParaRPr dirty="0"/>
          </a:p>
        </p:txBody>
      </p:sp>
      <p:sp>
        <p:nvSpPr>
          <p:cNvPr id="864" name="Google Shape;864;g11e633baac4_0_58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Lingo Algorithm</a:t>
            </a:r>
            <a:endParaRPr/>
          </a:p>
        </p:txBody>
      </p:sp>
      <p:sp>
        <p:nvSpPr>
          <p:cNvPr id="865" name="Google Shape;865;g11e633baac4_0_58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g11e633baac4_0_588"/>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Text Summarization</a:t>
            </a:r>
            <a:endParaRPr/>
          </a:p>
        </p:txBody>
      </p:sp>
      <p:sp>
        <p:nvSpPr>
          <p:cNvPr id="871" name="Google Shape;871;g11e633baac4_0_588"/>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a:t> </a:t>
            </a:r>
            <a:endParaRPr/>
          </a:p>
        </p:txBody>
      </p:sp>
      <p:sp>
        <p:nvSpPr>
          <p:cNvPr id="872" name="Google Shape;872;g11e633baac4_0_58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r>
              <a:rPr lang="en-US"/>
              <a:t>NLP</a:t>
            </a:r>
            <a:endParaRPr/>
          </a:p>
          <a:p>
            <a:pPr marL="0" lvl="0" indent="0" algn="r" rtl="0">
              <a:spcBef>
                <a:spcPts val="0"/>
              </a:spcBef>
              <a:spcAft>
                <a:spcPts val="0"/>
              </a:spcAft>
              <a:buClr>
                <a:srgbClr val="000000"/>
              </a:buClr>
              <a:buSzPts val="1200"/>
              <a:buFont typeface="Arial"/>
              <a:buNone/>
            </a:pPr>
            <a:r>
              <a:rPr lang="en-US"/>
              <a:t>Ms. Vincy Joseph </a:t>
            </a:r>
            <a:endParaRPr/>
          </a:p>
          <a:p>
            <a:pPr marL="0" lvl="0" indent="0" algn="r" rtl="0">
              <a:spcBef>
                <a:spcPts val="0"/>
              </a:spcBef>
              <a:spcAft>
                <a:spcPts val="0"/>
              </a:spcAft>
              <a:buClr>
                <a:srgbClr val="000000"/>
              </a:buClr>
              <a:buSzPts val="1200"/>
              <a:buFont typeface="Arial"/>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g11e633baac4_0_59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Text summarization refers to the technique of shortening long pieces of text. </a:t>
            </a:r>
            <a:endParaRPr/>
          </a:p>
          <a:p>
            <a:pPr marL="457200" lvl="0" indent="-406400" algn="l" rtl="0">
              <a:lnSpc>
                <a:spcPct val="90000"/>
              </a:lnSpc>
              <a:spcBef>
                <a:spcPts val="1000"/>
              </a:spcBef>
              <a:spcAft>
                <a:spcPts val="0"/>
              </a:spcAft>
              <a:buClr>
                <a:schemeClr val="dk1"/>
              </a:buClr>
              <a:buSzPts val="2800"/>
              <a:buChar char="•"/>
            </a:pPr>
            <a:r>
              <a:rPr lang="en-US"/>
              <a:t>The intention is to create a coherent and fluent summary having only the main points outlined in the document.</a:t>
            </a:r>
            <a:endParaRPr/>
          </a:p>
          <a:p>
            <a:pPr marL="457200" lvl="0" indent="-406400" algn="l" rtl="0">
              <a:lnSpc>
                <a:spcPct val="90000"/>
              </a:lnSpc>
              <a:spcBef>
                <a:spcPts val="1000"/>
              </a:spcBef>
              <a:spcAft>
                <a:spcPts val="0"/>
              </a:spcAft>
              <a:buClr>
                <a:schemeClr val="dk1"/>
              </a:buClr>
              <a:buSzPts val="2800"/>
              <a:buChar char="•"/>
            </a:pPr>
            <a:r>
              <a:rPr lang="en-US"/>
              <a:t>There are two main types of how to summarize text in NLP:</a:t>
            </a:r>
            <a:endParaRPr/>
          </a:p>
          <a:p>
            <a:pPr marL="1028700" lvl="1" indent="-342900" algn="l" rtl="0">
              <a:lnSpc>
                <a:spcPct val="90000"/>
              </a:lnSpc>
              <a:spcBef>
                <a:spcPts val="500"/>
              </a:spcBef>
              <a:spcAft>
                <a:spcPts val="0"/>
              </a:spcAft>
              <a:buSzPts val="2400"/>
              <a:buFont typeface="Arial"/>
              <a:buChar char="•"/>
            </a:pPr>
            <a:r>
              <a:rPr lang="en-US"/>
              <a:t>Extraction-based summarization</a:t>
            </a:r>
            <a:endParaRPr/>
          </a:p>
          <a:p>
            <a:pPr marL="1028700" lvl="1" indent="-342900" algn="l" rtl="0">
              <a:lnSpc>
                <a:spcPct val="90000"/>
              </a:lnSpc>
              <a:spcBef>
                <a:spcPts val="500"/>
              </a:spcBef>
              <a:spcAft>
                <a:spcPts val="0"/>
              </a:spcAft>
              <a:buSzPts val="2400"/>
              <a:buFont typeface="Arial"/>
              <a:buChar char="•"/>
            </a:pPr>
            <a:r>
              <a:rPr lang="en-US"/>
              <a:t>Abstraction-based summarization</a:t>
            </a:r>
            <a:endParaRPr/>
          </a:p>
          <a:p>
            <a:pPr marL="457200" lvl="0" indent="-228600" algn="l" rtl="0">
              <a:lnSpc>
                <a:spcPct val="90000"/>
              </a:lnSpc>
              <a:spcBef>
                <a:spcPts val="1000"/>
              </a:spcBef>
              <a:spcAft>
                <a:spcPts val="0"/>
              </a:spcAft>
              <a:buClr>
                <a:schemeClr val="dk1"/>
              </a:buClr>
              <a:buSzPts val="2800"/>
              <a:buNone/>
            </a:pPr>
            <a:endParaRPr/>
          </a:p>
          <a:p>
            <a:pPr marL="457200" lvl="0" indent="-228600" algn="l" rtl="0">
              <a:lnSpc>
                <a:spcPct val="90000"/>
              </a:lnSpc>
              <a:spcBef>
                <a:spcPts val="1000"/>
              </a:spcBef>
              <a:spcAft>
                <a:spcPts val="0"/>
              </a:spcAft>
              <a:buClr>
                <a:schemeClr val="dk1"/>
              </a:buClr>
              <a:buSzPts val="2800"/>
              <a:buNone/>
            </a:pPr>
            <a:endParaRPr/>
          </a:p>
        </p:txBody>
      </p:sp>
      <p:sp>
        <p:nvSpPr>
          <p:cNvPr id="878" name="Google Shape;878;g11e633baac4_0_59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 Summarization</a:t>
            </a:r>
            <a:endParaRPr/>
          </a:p>
        </p:txBody>
      </p:sp>
      <p:sp>
        <p:nvSpPr>
          <p:cNvPr id="879" name="Google Shape;879;g11e633baac4_0_59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g11e633baac4_0_60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77500" lnSpcReduction="20000"/>
          </a:bodyPr>
          <a:lstStyle/>
          <a:p>
            <a:pPr marL="457200" lvl="0" indent="-389193" algn="l" rtl="0">
              <a:lnSpc>
                <a:spcPct val="90000"/>
              </a:lnSpc>
              <a:spcBef>
                <a:spcPts val="1000"/>
              </a:spcBef>
              <a:spcAft>
                <a:spcPts val="0"/>
              </a:spcAft>
              <a:buClr>
                <a:schemeClr val="dk1"/>
              </a:buClr>
              <a:buSzPct val="129032"/>
              <a:buChar char="•"/>
            </a:pPr>
            <a:r>
              <a:rPr lang="en-US" dirty="0"/>
              <a:t>The extractive text summarization technique involves pulling </a:t>
            </a:r>
            <a:r>
              <a:rPr lang="en-US" dirty="0" err="1"/>
              <a:t>keyphrases</a:t>
            </a:r>
            <a:r>
              <a:rPr lang="en-US" dirty="0"/>
              <a:t> from the source document and combining them to make a summary. </a:t>
            </a:r>
            <a:endParaRPr dirty="0"/>
          </a:p>
          <a:p>
            <a:pPr marL="457200" lvl="0" indent="-389193" algn="l" rtl="0">
              <a:lnSpc>
                <a:spcPct val="90000"/>
              </a:lnSpc>
              <a:spcBef>
                <a:spcPts val="1000"/>
              </a:spcBef>
              <a:spcAft>
                <a:spcPts val="0"/>
              </a:spcAft>
              <a:buClr>
                <a:schemeClr val="dk1"/>
              </a:buClr>
              <a:buSzPct val="129032"/>
              <a:buChar char="•"/>
            </a:pPr>
            <a:r>
              <a:rPr lang="en-US" dirty="0"/>
              <a:t>The extraction is made according to the defined metric without making any changes to the texts.</a:t>
            </a:r>
            <a:endParaRPr dirty="0"/>
          </a:p>
          <a:p>
            <a:pPr marL="457200" lvl="0" indent="-389193" algn="l" rtl="0">
              <a:lnSpc>
                <a:spcPct val="90000"/>
              </a:lnSpc>
              <a:spcBef>
                <a:spcPts val="1000"/>
              </a:spcBef>
              <a:spcAft>
                <a:spcPts val="0"/>
              </a:spcAft>
              <a:buClr>
                <a:schemeClr val="dk1"/>
              </a:buClr>
              <a:buSzPct val="129032"/>
              <a:buChar char="•"/>
            </a:pPr>
            <a:r>
              <a:rPr lang="en-US" dirty="0"/>
              <a:t>Here is an example:</a:t>
            </a:r>
            <a:endParaRPr dirty="0"/>
          </a:p>
          <a:p>
            <a:pPr marL="457200" lvl="0" indent="-389193" algn="l" rtl="0">
              <a:lnSpc>
                <a:spcPct val="90000"/>
              </a:lnSpc>
              <a:spcBef>
                <a:spcPts val="1000"/>
              </a:spcBef>
              <a:spcAft>
                <a:spcPts val="0"/>
              </a:spcAft>
              <a:buClr>
                <a:schemeClr val="dk1"/>
              </a:buClr>
              <a:buSzPct val="129032"/>
              <a:buChar char="•"/>
            </a:pPr>
            <a:r>
              <a:rPr lang="en-US" dirty="0"/>
              <a:t>Source text: Joseph and Mary rode on a donkey to attend the annual event in Jerusalem. In the city, Mary gave birth to a child named Jesus.</a:t>
            </a:r>
            <a:endParaRPr dirty="0"/>
          </a:p>
          <a:p>
            <a:pPr marL="457200" lvl="0" indent="-389193" algn="l" rtl="0">
              <a:lnSpc>
                <a:spcPct val="90000"/>
              </a:lnSpc>
              <a:spcBef>
                <a:spcPts val="1000"/>
              </a:spcBef>
              <a:spcAft>
                <a:spcPts val="0"/>
              </a:spcAft>
              <a:buClr>
                <a:schemeClr val="dk1"/>
              </a:buClr>
              <a:buSzPct val="129032"/>
              <a:buChar char="•"/>
            </a:pPr>
            <a:r>
              <a:rPr lang="en-US" dirty="0"/>
              <a:t>Extractive summary: Joseph and Mary attend event </a:t>
            </a:r>
            <a:r>
              <a:rPr lang="en-US" dirty="0" smtClean="0"/>
              <a:t>Jerusalem</a:t>
            </a:r>
            <a:r>
              <a:rPr lang="en-US" dirty="0"/>
              <a:t>. </a:t>
            </a:r>
            <a:r>
              <a:rPr lang="en-US" dirty="0" smtClean="0"/>
              <a:t>Mary </a:t>
            </a:r>
            <a:r>
              <a:rPr lang="en-US" dirty="0"/>
              <a:t>birth </a:t>
            </a:r>
            <a:r>
              <a:rPr lang="en-US" dirty="0" smtClean="0"/>
              <a:t>Jesus</a:t>
            </a:r>
            <a:r>
              <a:rPr lang="en-US" dirty="0"/>
              <a:t>.</a:t>
            </a:r>
            <a:endParaRPr dirty="0"/>
          </a:p>
          <a:p>
            <a:pPr marL="457200" lvl="0" indent="-389193" algn="l" rtl="0">
              <a:lnSpc>
                <a:spcPct val="90000"/>
              </a:lnSpc>
              <a:spcBef>
                <a:spcPts val="1000"/>
              </a:spcBef>
              <a:spcAft>
                <a:spcPts val="0"/>
              </a:spcAft>
              <a:buClr>
                <a:schemeClr val="dk1"/>
              </a:buClr>
              <a:buSzPct val="129032"/>
              <a:buChar char="•"/>
            </a:pPr>
            <a:r>
              <a:rPr lang="en-US" dirty="0"/>
              <a:t>As you can see above, the important words have been extracted and joined to create a summary — although sometimes the summary can be grammatically strange.</a:t>
            </a:r>
            <a:endParaRPr dirty="0"/>
          </a:p>
          <a:p>
            <a:pPr marL="457200" lvl="0" indent="-228600" algn="l" rtl="0">
              <a:lnSpc>
                <a:spcPct val="90000"/>
              </a:lnSpc>
              <a:spcBef>
                <a:spcPts val="1000"/>
              </a:spcBef>
              <a:spcAft>
                <a:spcPts val="0"/>
              </a:spcAft>
              <a:buClr>
                <a:schemeClr val="dk1"/>
              </a:buClr>
              <a:buSzPct val="129032"/>
              <a:buNone/>
            </a:pPr>
            <a:endParaRPr dirty="0"/>
          </a:p>
        </p:txBody>
      </p:sp>
      <p:sp>
        <p:nvSpPr>
          <p:cNvPr id="885" name="Google Shape;885;g11e633baac4_0_60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Extraction-based Summarization</a:t>
            </a:r>
            <a:endParaRPr/>
          </a:p>
        </p:txBody>
      </p:sp>
      <p:sp>
        <p:nvSpPr>
          <p:cNvPr id="886" name="Google Shape;886;g11e633baac4_0_60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g11e633baac4_0_60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10000"/>
          </a:bodyPr>
          <a:lstStyle/>
          <a:p>
            <a:pPr marL="457200" lvl="0" indent="-368300" algn="l" rtl="0">
              <a:lnSpc>
                <a:spcPct val="90000"/>
              </a:lnSpc>
              <a:spcBef>
                <a:spcPts val="1000"/>
              </a:spcBef>
              <a:spcAft>
                <a:spcPts val="0"/>
              </a:spcAft>
              <a:buClr>
                <a:schemeClr val="dk1"/>
              </a:buClr>
              <a:buSzPct val="142857"/>
              <a:buChar char="•"/>
            </a:pPr>
            <a:r>
              <a:rPr lang="en-US" dirty="0"/>
              <a:t>The abstraction technique entails paraphrasing and shortening parts of the source document. </a:t>
            </a:r>
            <a:endParaRPr dirty="0"/>
          </a:p>
          <a:p>
            <a:pPr marL="457200" lvl="0" indent="-368300" algn="l" rtl="0">
              <a:lnSpc>
                <a:spcPct val="90000"/>
              </a:lnSpc>
              <a:spcBef>
                <a:spcPts val="1000"/>
              </a:spcBef>
              <a:spcAft>
                <a:spcPts val="0"/>
              </a:spcAft>
              <a:buClr>
                <a:schemeClr val="dk1"/>
              </a:buClr>
              <a:buSzPct val="142857"/>
              <a:buChar char="•"/>
            </a:pPr>
            <a:r>
              <a:rPr lang="en-US" dirty="0" smtClean="0"/>
              <a:t>It </a:t>
            </a:r>
            <a:r>
              <a:rPr lang="en-US" dirty="0"/>
              <a:t>can </a:t>
            </a:r>
            <a:r>
              <a:rPr lang="en-US" dirty="0" smtClean="0"/>
              <a:t>overcome grammar </a:t>
            </a:r>
            <a:r>
              <a:rPr lang="en-US" dirty="0"/>
              <a:t>inconsistencies of </a:t>
            </a:r>
            <a:r>
              <a:rPr lang="en-US" dirty="0" smtClean="0"/>
              <a:t>extractive method</a:t>
            </a:r>
            <a:r>
              <a:rPr lang="en-US" dirty="0"/>
              <a:t>. </a:t>
            </a:r>
            <a:endParaRPr dirty="0"/>
          </a:p>
          <a:p>
            <a:pPr marL="457200" lvl="0" indent="-368300" algn="l" rtl="0">
              <a:lnSpc>
                <a:spcPct val="90000"/>
              </a:lnSpc>
              <a:spcBef>
                <a:spcPts val="1000"/>
              </a:spcBef>
              <a:spcAft>
                <a:spcPts val="0"/>
              </a:spcAft>
              <a:buClr>
                <a:schemeClr val="dk1"/>
              </a:buClr>
              <a:buSzPct val="142857"/>
              <a:buChar char="•"/>
            </a:pPr>
            <a:r>
              <a:rPr lang="en-US" dirty="0" smtClean="0"/>
              <a:t>These </a:t>
            </a:r>
            <a:r>
              <a:rPr lang="en-US" dirty="0"/>
              <a:t>algorithms create new phrases and sentences </a:t>
            </a:r>
            <a:r>
              <a:rPr lang="en-US" dirty="0" smtClean="0"/>
              <a:t>just </a:t>
            </a:r>
            <a:r>
              <a:rPr lang="en-US" dirty="0"/>
              <a:t>like humans do. </a:t>
            </a:r>
            <a:endParaRPr dirty="0"/>
          </a:p>
          <a:p>
            <a:pPr marL="457200" lvl="0" indent="-368300" algn="l" rtl="0">
              <a:lnSpc>
                <a:spcPct val="90000"/>
              </a:lnSpc>
              <a:spcBef>
                <a:spcPts val="1000"/>
              </a:spcBef>
              <a:spcAft>
                <a:spcPts val="0"/>
              </a:spcAft>
              <a:buClr>
                <a:schemeClr val="dk1"/>
              </a:buClr>
              <a:buSzPct val="142857"/>
              <a:buChar char="•"/>
            </a:pPr>
            <a:r>
              <a:rPr lang="en-US" dirty="0" smtClean="0"/>
              <a:t>The abstraction based </a:t>
            </a:r>
            <a:r>
              <a:rPr lang="en-US" dirty="0"/>
              <a:t>text summarization algorithms </a:t>
            </a:r>
            <a:r>
              <a:rPr lang="en-US" dirty="0" smtClean="0"/>
              <a:t>are </a:t>
            </a:r>
            <a:r>
              <a:rPr lang="en-US" dirty="0"/>
              <a:t>more difficult to </a:t>
            </a:r>
            <a:r>
              <a:rPr lang="en-US" dirty="0" smtClean="0"/>
              <a:t>develop.</a:t>
            </a:r>
            <a:endParaRPr dirty="0"/>
          </a:p>
          <a:p>
            <a:pPr marL="457200" lvl="0" indent="-368300" algn="l" rtl="0">
              <a:lnSpc>
                <a:spcPct val="90000"/>
              </a:lnSpc>
              <a:spcBef>
                <a:spcPts val="1000"/>
              </a:spcBef>
              <a:spcAft>
                <a:spcPts val="0"/>
              </a:spcAft>
              <a:buClr>
                <a:schemeClr val="dk1"/>
              </a:buClr>
              <a:buSzPct val="142857"/>
              <a:buChar char="•"/>
            </a:pPr>
            <a:r>
              <a:rPr lang="en-US" dirty="0" smtClean="0"/>
              <a:t>Example</a:t>
            </a:r>
            <a:r>
              <a:rPr lang="en-US" dirty="0"/>
              <a:t>:</a:t>
            </a:r>
            <a:endParaRPr dirty="0"/>
          </a:p>
          <a:p>
            <a:pPr marL="457200" lvl="0" indent="-368300" algn="l" rtl="0">
              <a:lnSpc>
                <a:spcPct val="90000"/>
              </a:lnSpc>
              <a:spcBef>
                <a:spcPts val="1000"/>
              </a:spcBef>
              <a:spcAft>
                <a:spcPts val="0"/>
              </a:spcAft>
              <a:buClr>
                <a:schemeClr val="dk1"/>
              </a:buClr>
              <a:buSzPct val="142857"/>
              <a:buChar char="•"/>
            </a:pPr>
            <a:r>
              <a:rPr lang="en-US" dirty="0"/>
              <a:t>Abstractive summary: Joseph and Mary came to Jerusalem where Jesus was born.</a:t>
            </a:r>
            <a:endParaRPr dirty="0"/>
          </a:p>
          <a:p>
            <a:pPr marL="457200" lvl="0" indent="-228600" algn="l" rtl="0">
              <a:lnSpc>
                <a:spcPct val="90000"/>
              </a:lnSpc>
              <a:spcBef>
                <a:spcPts val="1000"/>
              </a:spcBef>
              <a:spcAft>
                <a:spcPts val="0"/>
              </a:spcAft>
              <a:buClr>
                <a:schemeClr val="dk1"/>
              </a:buClr>
              <a:buSzPct val="142857"/>
              <a:buNone/>
            </a:pPr>
            <a:endParaRPr dirty="0"/>
          </a:p>
          <a:p>
            <a:pPr marL="457200" lvl="0" indent="-228600" algn="l" rtl="0">
              <a:lnSpc>
                <a:spcPct val="90000"/>
              </a:lnSpc>
              <a:spcBef>
                <a:spcPts val="1000"/>
              </a:spcBef>
              <a:spcAft>
                <a:spcPts val="0"/>
              </a:spcAft>
              <a:buClr>
                <a:schemeClr val="dk1"/>
              </a:buClr>
              <a:buSzPct val="142857"/>
              <a:buNone/>
            </a:pPr>
            <a:endParaRPr dirty="0"/>
          </a:p>
        </p:txBody>
      </p:sp>
      <p:sp>
        <p:nvSpPr>
          <p:cNvPr id="892" name="Google Shape;892;g11e633baac4_0_60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a:t>Abstraction-based Summarization</a:t>
            </a:r>
            <a:endParaRPr/>
          </a:p>
        </p:txBody>
      </p:sp>
      <p:sp>
        <p:nvSpPr>
          <p:cNvPr id="893" name="Google Shape;893;g11e633baac4_0_60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g11e633baac4_0_61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77500" lnSpcReduction="20000"/>
          </a:bodyPr>
          <a:lstStyle/>
          <a:p>
            <a:pPr marL="457200" lvl="0" indent="-406399" algn="l" rtl="0">
              <a:lnSpc>
                <a:spcPct val="90000"/>
              </a:lnSpc>
              <a:spcBef>
                <a:spcPts val="1000"/>
              </a:spcBef>
              <a:spcAft>
                <a:spcPts val="0"/>
              </a:spcAft>
              <a:buClr>
                <a:schemeClr val="dk1"/>
              </a:buClr>
              <a:buSzPct val="129032"/>
              <a:buChar char="•"/>
            </a:pPr>
            <a:r>
              <a:rPr lang="en-US"/>
              <a:t>Usually, text summarization in NLP is treated as a supervised machine learning problem (where future outcomes are predicted based on provided data). Typically, here is how using the extraction-based approach to summarize texts can work:</a:t>
            </a:r>
            <a:endParaRPr/>
          </a:p>
          <a:p>
            <a:pPr marL="457200" lvl="0" indent="-406399" algn="l" rtl="0">
              <a:lnSpc>
                <a:spcPct val="90000"/>
              </a:lnSpc>
              <a:spcBef>
                <a:spcPts val="1000"/>
              </a:spcBef>
              <a:spcAft>
                <a:spcPts val="0"/>
              </a:spcAft>
              <a:buClr>
                <a:schemeClr val="dk1"/>
              </a:buClr>
              <a:buSzPct val="129032"/>
              <a:buChar char="•"/>
            </a:pPr>
            <a:r>
              <a:rPr lang="en-US"/>
              <a:t>1. Introduce a method to extract the merited keyphrases from the source document. For example, you can use part-of-speech tagging, words sequences, or other linguistic patterns to identify the keyphrases.</a:t>
            </a:r>
            <a:endParaRPr/>
          </a:p>
          <a:p>
            <a:pPr marL="457200" lvl="0" indent="-406399" algn="l" rtl="0">
              <a:lnSpc>
                <a:spcPct val="90000"/>
              </a:lnSpc>
              <a:spcBef>
                <a:spcPts val="1000"/>
              </a:spcBef>
              <a:spcAft>
                <a:spcPts val="0"/>
              </a:spcAft>
              <a:buClr>
                <a:schemeClr val="dk1"/>
              </a:buClr>
              <a:buSzPct val="129032"/>
              <a:buChar char="•"/>
            </a:pPr>
            <a:r>
              <a:rPr lang="en-US"/>
              <a:t>2. Gather text documents with positively-labeled keyphrases. The keyphrases should be compatible to the stipulated extraction technique. To increase accuracy, you can also create negatively-labeled keyphrases.</a:t>
            </a:r>
            <a:endParaRPr/>
          </a:p>
          <a:p>
            <a:pPr marL="457200" lvl="0" indent="-406399" algn="l" rtl="0">
              <a:lnSpc>
                <a:spcPct val="90000"/>
              </a:lnSpc>
              <a:spcBef>
                <a:spcPts val="1000"/>
              </a:spcBef>
              <a:spcAft>
                <a:spcPts val="0"/>
              </a:spcAft>
              <a:buClr>
                <a:schemeClr val="dk1"/>
              </a:buClr>
              <a:buSzPct val="129032"/>
              <a:buChar char="•"/>
            </a:pPr>
            <a:r>
              <a:rPr lang="en-US"/>
              <a:t>3. Train a binary machine learning classifier to make the text summarization. </a:t>
            </a:r>
            <a:endParaRPr/>
          </a:p>
          <a:p>
            <a:pPr marL="457200" lvl="0" indent="-228600" algn="l" rtl="0">
              <a:lnSpc>
                <a:spcPct val="90000"/>
              </a:lnSpc>
              <a:spcBef>
                <a:spcPts val="1000"/>
              </a:spcBef>
              <a:spcAft>
                <a:spcPts val="0"/>
              </a:spcAft>
              <a:buClr>
                <a:schemeClr val="dk1"/>
              </a:buClr>
              <a:buSzPct val="129032"/>
              <a:buNone/>
            </a:pPr>
            <a:endParaRPr/>
          </a:p>
        </p:txBody>
      </p:sp>
      <p:sp>
        <p:nvSpPr>
          <p:cNvPr id="899" name="Google Shape;899;g11e633baac4_0_61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does a text summarization algorithm work?</a:t>
            </a:r>
            <a:endParaRPr/>
          </a:p>
        </p:txBody>
      </p:sp>
      <p:sp>
        <p:nvSpPr>
          <p:cNvPr id="900" name="Google Shape;900;g11e633baac4_0_61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g11e633baac4_0_61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50800" lvl="0" indent="0" algn="l" rtl="0">
              <a:lnSpc>
                <a:spcPct val="90000"/>
              </a:lnSpc>
              <a:spcBef>
                <a:spcPts val="1000"/>
              </a:spcBef>
              <a:spcAft>
                <a:spcPts val="0"/>
              </a:spcAft>
              <a:buSzPts val="2800"/>
              <a:buNone/>
            </a:pPr>
            <a:r>
              <a:rPr lang="en-US"/>
              <a:t>Some of the features you can use include:</a:t>
            </a:r>
            <a:endParaRPr/>
          </a:p>
          <a:p>
            <a:pPr marL="50800" lvl="0" indent="0" algn="l" rtl="0">
              <a:lnSpc>
                <a:spcPct val="90000"/>
              </a:lnSpc>
              <a:spcBef>
                <a:spcPts val="1000"/>
              </a:spcBef>
              <a:spcAft>
                <a:spcPts val="0"/>
              </a:spcAft>
              <a:buSzPts val="2800"/>
              <a:buNone/>
            </a:pPr>
            <a:r>
              <a:rPr lang="en-US"/>
              <a:t>●	Length of the keyphrase</a:t>
            </a:r>
            <a:endParaRPr/>
          </a:p>
          <a:p>
            <a:pPr marL="50800" lvl="0" indent="0" algn="l" rtl="0">
              <a:lnSpc>
                <a:spcPct val="90000"/>
              </a:lnSpc>
              <a:spcBef>
                <a:spcPts val="1000"/>
              </a:spcBef>
              <a:spcAft>
                <a:spcPts val="0"/>
              </a:spcAft>
              <a:buSzPts val="2800"/>
              <a:buNone/>
            </a:pPr>
            <a:r>
              <a:rPr lang="en-US"/>
              <a:t>●	Frequency of the keyphrase</a:t>
            </a:r>
            <a:endParaRPr/>
          </a:p>
          <a:p>
            <a:pPr marL="50800" lvl="0" indent="0" algn="l" rtl="0">
              <a:lnSpc>
                <a:spcPct val="90000"/>
              </a:lnSpc>
              <a:spcBef>
                <a:spcPts val="1000"/>
              </a:spcBef>
              <a:spcAft>
                <a:spcPts val="0"/>
              </a:spcAft>
              <a:buSzPts val="2800"/>
              <a:buNone/>
            </a:pPr>
            <a:r>
              <a:rPr lang="en-US"/>
              <a:t>●	The most recurring word in the keyphrase</a:t>
            </a:r>
            <a:endParaRPr/>
          </a:p>
          <a:p>
            <a:pPr marL="50800" lvl="0" indent="0" algn="l" rtl="0">
              <a:lnSpc>
                <a:spcPct val="90000"/>
              </a:lnSpc>
              <a:spcBef>
                <a:spcPts val="1000"/>
              </a:spcBef>
              <a:spcAft>
                <a:spcPts val="0"/>
              </a:spcAft>
              <a:buSzPts val="2800"/>
              <a:buNone/>
            </a:pPr>
            <a:r>
              <a:rPr lang="en-US"/>
              <a:t>●	Number of characters in the keyphrase</a:t>
            </a:r>
            <a:endParaRPr/>
          </a:p>
          <a:p>
            <a:pPr marL="50800" lvl="0" indent="0" algn="l" rtl="0">
              <a:lnSpc>
                <a:spcPct val="90000"/>
              </a:lnSpc>
              <a:spcBef>
                <a:spcPts val="1000"/>
              </a:spcBef>
              <a:spcAft>
                <a:spcPts val="0"/>
              </a:spcAft>
              <a:buSzPts val="2800"/>
              <a:buNone/>
            </a:pPr>
            <a:r>
              <a:rPr lang="en-US"/>
              <a:t>4. Finally, in the test phrase, create all the keyphrase words and sentences and carry out classification for them.</a:t>
            </a:r>
            <a:endParaRPr/>
          </a:p>
          <a:p>
            <a:pPr marL="457200" lvl="0" indent="-228600" algn="l" rtl="0">
              <a:lnSpc>
                <a:spcPct val="90000"/>
              </a:lnSpc>
              <a:spcBef>
                <a:spcPts val="1000"/>
              </a:spcBef>
              <a:spcAft>
                <a:spcPts val="0"/>
              </a:spcAft>
              <a:buClr>
                <a:schemeClr val="dk1"/>
              </a:buClr>
              <a:buSzPts val="2800"/>
              <a:buNone/>
            </a:pPr>
            <a:endParaRPr/>
          </a:p>
        </p:txBody>
      </p:sp>
      <p:sp>
        <p:nvSpPr>
          <p:cNvPr id="906" name="Google Shape;906;g11e633baac4_0_61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does a text summarization algorithm work?</a:t>
            </a:r>
            <a:endParaRPr/>
          </a:p>
        </p:txBody>
      </p:sp>
      <p:sp>
        <p:nvSpPr>
          <p:cNvPr id="907" name="Google Shape;907;g11e633baac4_0_61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g11e633baac4_0_62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sz="4000"/>
              <a:t>A general Text Summarization system</a:t>
            </a:r>
            <a:endParaRPr sz="4000"/>
          </a:p>
        </p:txBody>
      </p:sp>
      <p:sp>
        <p:nvSpPr>
          <p:cNvPr id="913" name="Google Shape;913;g11e633baac4_0_62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a:t> </a:t>
            </a:r>
            <a:endParaRPr/>
          </a:p>
        </p:txBody>
      </p:sp>
      <p:sp>
        <p:nvSpPr>
          <p:cNvPr id="914" name="Google Shape;914;g11e633baac4_0_62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r>
              <a:rPr lang="en-US"/>
              <a:t>NLP</a:t>
            </a:r>
            <a:endParaRPr/>
          </a:p>
          <a:p>
            <a:pPr marL="0" lvl="0" indent="0" algn="r" rtl="0">
              <a:spcBef>
                <a:spcPts val="0"/>
              </a:spcBef>
              <a:spcAft>
                <a:spcPts val="0"/>
              </a:spcAft>
              <a:buClr>
                <a:srgbClr val="000000"/>
              </a:buClr>
              <a:buSzPts val="1200"/>
              <a:buFont typeface="Arial"/>
              <a:buNone/>
            </a:pPr>
            <a:r>
              <a:rPr lang="en-US"/>
              <a:t>Ms. Vincy Joseph </a:t>
            </a:r>
            <a:endParaRPr/>
          </a:p>
          <a:p>
            <a:pPr marL="0" lvl="0" indent="0" algn="r" rtl="0">
              <a:spcBef>
                <a:spcPts val="0"/>
              </a:spcBef>
              <a:spcAft>
                <a:spcPts val="0"/>
              </a:spcAft>
              <a:buClr>
                <a:srgbClr val="000000"/>
              </a:buClr>
              <a:buSzPts val="1200"/>
              <a:buFont typeface="Arial"/>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g11e633baac4_0_40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dirty="0"/>
              <a:t>The goal in automatic text classification is to assign a document to a category by evaluating its text components. </a:t>
            </a:r>
            <a:endParaRPr dirty="0"/>
          </a:p>
          <a:p>
            <a:pPr marL="457200" lvl="0" indent="-406400" algn="l" rtl="0">
              <a:lnSpc>
                <a:spcPct val="90000"/>
              </a:lnSpc>
              <a:spcBef>
                <a:spcPts val="1000"/>
              </a:spcBef>
              <a:spcAft>
                <a:spcPts val="0"/>
              </a:spcAft>
              <a:buClr>
                <a:schemeClr val="dk1"/>
              </a:buClr>
              <a:buSzPts val="2800"/>
              <a:buChar char="•"/>
            </a:pPr>
            <a:r>
              <a:rPr lang="en-US" dirty="0" smtClean="0"/>
              <a:t>The </a:t>
            </a:r>
            <a:r>
              <a:rPr lang="en-US" dirty="0"/>
              <a:t>dataset is split into training and testing dataset for the classification process. </a:t>
            </a:r>
            <a:endParaRPr dirty="0"/>
          </a:p>
          <a:p>
            <a:pPr marL="457200" lvl="0" indent="-406400" algn="l" rtl="0">
              <a:lnSpc>
                <a:spcPct val="90000"/>
              </a:lnSpc>
              <a:spcBef>
                <a:spcPts val="1000"/>
              </a:spcBef>
              <a:spcAft>
                <a:spcPts val="0"/>
              </a:spcAft>
              <a:buClr>
                <a:schemeClr val="dk1"/>
              </a:buClr>
              <a:buSzPts val="2800"/>
              <a:buChar char="•"/>
            </a:pPr>
            <a:r>
              <a:rPr lang="en-US" dirty="0"/>
              <a:t>Then starts the actual processing of text data.</a:t>
            </a:r>
            <a:endParaRPr dirty="0"/>
          </a:p>
        </p:txBody>
      </p:sp>
      <p:sp>
        <p:nvSpPr>
          <p:cNvPr id="661" name="Google Shape;661;g11e633baac4_0_40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 Categorization</a:t>
            </a:r>
            <a:endParaRPr/>
          </a:p>
        </p:txBody>
      </p:sp>
      <p:sp>
        <p:nvSpPr>
          <p:cNvPr id="662" name="Google Shape;662;g11e633baac4_0_40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g11e633baac4_0_63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40</a:t>
            </a:fld>
            <a:endParaRPr/>
          </a:p>
        </p:txBody>
      </p:sp>
      <p:pic>
        <p:nvPicPr>
          <p:cNvPr id="920" name="Google Shape;920;g11e633baac4_0_630"/>
          <p:cNvPicPr preferRelativeResize="0"/>
          <p:nvPr/>
        </p:nvPicPr>
        <p:blipFill rotWithShape="1">
          <a:blip r:embed="rId3">
            <a:alphaModFix/>
          </a:blip>
          <a:srcRect/>
          <a:stretch/>
        </p:blipFill>
        <p:spPr>
          <a:xfrm>
            <a:off x="1971675" y="200025"/>
            <a:ext cx="5200650" cy="64579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g11e633baac4_0_63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406400" algn="l" rtl="0">
              <a:lnSpc>
                <a:spcPct val="90000"/>
              </a:lnSpc>
              <a:spcBef>
                <a:spcPts val="1000"/>
              </a:spcBef>
              <a:spcAft>
                <a:spcPts val="0"/>
              </a:spcAft>
              <a:buClr>
                <a:schemeClr val="dk1"/>
              </a:buClr>
              <a:buSzPct val="108108"/>
              <a:buChar char="•"/>
            </a:pPr>
            <a:r>
              <a:rPr lang="en-US"/>
              <a:t>The system uses the multiple documents in order to create abstractive summarization. </a:t>
            </a:r>
            <a:endParaRPr/>
          </a:p>
          <a:p>
            <a:pPr marL="457200" lvl="0" indent="-406400" algn="l" rtl="0">
              <a:lnSpc>
                <a:spcPct val="90000"/>
              </a:lnSpc>
              <a:spcBef>
                <a:spcPts val="1000"/>
              </a:spcBef>
              <a:spcAft>
                <a:spcPts val="0"/>
              </a:spcAft>
              <a:buClr>
                <a:schemeClr val="dk1"/>
              </a:buClr>
              <a:buSzPct val="108108"/>
              <a:buChar char="•"/>
            </a:pPr>
            <a:r>
              <a:rPr lang="en-US"/>
              <a:t>At first, a semantic graph is generated for every sentence in the documents by preprocessing each sentence.</a:t>
            </a:r>
            <a:endParaRPr/>
          </a:p>
          <a:p>
            <a:pPr marL="457200" lvl="0" indent="-406400" algn="l" rtl="0">
              <a:lnSpc>
                <a:spcPct val="90000"/>
              </a:lnSpc>
              <a:spcBef>
                <a:spcPts val="1000"/>
              </a:spcBef>
              <a:spcAft>
                <a:spcPts val="0"/>
              </a:spcAft>
              <a:buClr>
                <a:schemeClr val="dk1"/>
              </a:buClr>
              <a:buSzPct val="108108"/>
              <a:buChar char="•"/>
            </a:pPr>
            <a:r>
              <a:rPr lang="en-US"/>
              <a:t>Thereafter, the generated graph is reduced to a more reduced graph to generate abstractive summary. </a:t>
            </a:r>
            <a:endParaRPr/>
          </a:p>
          <a:p>
            <a:pPr marL="457200" lvl="0" indent="-406400" algn="l" rtl="0">
              <a:lnSpc>
                <a:spcPct val="90000"/>
              </a:lnSpc>
              <a:spcBef>
                <a:spcPts val="1000"/>
              </a:spcBef>
              <a:spcAft>
                <a:spcPts val="0"/>
              </a:spcAft>
              <a:buClr>
                <a:schemeClr val="dk1"/>
              </a:buClr>
              <a:buSzPct val="108108"/>
              <a:buChar char="•"/>
            </a:pPr>
            <a:r>
              <a:rPr lang="en-US"/>
              <a:t>Heuristic rules have been used to generate an abstractive summary. </a:t>
            </a:r>
            <a:endParaRPr/>
          </a:p>
          <a:p>
            <a:pPr marL="457200" lvl="0" indent="-406400" algn="l" rtl="0">
              <a:lnSpc>
                <a:spcPct val="90000"/>
              </a:lnSpc>
              <a:spcBef>
                <a:spcPts val="1000"/>
              </a:spcBef>
              <a:spcAft>
                <a:spcPts val="0"/>
              </a:spcAft>
              <a:buClr>
                <a:schemeClr val="dk1"/>
              </a:buClr>
              <a:buSzPct val="108108"/>
              <a:buChar char="•"/>
            </a:pPr>
            <a:r>
              <a:rPr lang="en-US"/>
              <a:t>The goal of the system is to condense the documents into a shorter version and preserve important contents.</a:t>
            </a:r>
            <a:endParaRPr/>
          </a:p>
        </p:txBody>
      </p:sp>
      <p:sp>
        <p:nvSpPr>
          <p:cNvPr id="926" name="Google Shape;926;g11e633baac4_0_63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a:t>A general text summarization system</a:t>
            </a:r>
            <a:endParaRPr sz="3600"/>
          </a:p>
        </p:txBody>
      </p:sp>
      <p:sp>
        <p:nvSpPr>
          <p:cNvPr id="927" name="Google Shape;927;g11e633baac4_0_63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g11e633baac4_0_64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Preprocessing module is responsible to accept the input text, and converts it to preprocessed sentences.</a:t>
            </a:r>
            <a:endParaRPr/>
          </a:p>
          <a:p>
            <a:pPr marL="457200" lvl="0" indent="-406400" algn="l" rtl="0">
              <a:lnSpc>
                <a:spcPct val="90000"/>
              </a:lnSpc>
              <a:spcBef>
                <a:spcPts val="1000"/>
              </a:spcBef>
              <a:spcAft>
                <a:spcPts val="0"/>
              </a:spcAft>
              <a:buClr>
                <a:schemeClr val="dk1"/>
              </a:buClr>
              <a:buSzPts val="2800"/>
              <a:buChar char="•"/>
            </a:pPr>
            <a:r>
              <a:rPr lang="en-US"/>
              <a:t>It consists of four main processes: named entity recognition, morphological and syntactic analysis, cross-reference resolution, and pronominal resolution processes.</a:t>
            </a:r>
            <a:endParaRPr/>
          </a:p>
        </p:txBody>
      </p:sp>
      <p:sp>
        <p:nvSpPr>
          <p:cNvPr id="933" name="Google Shape;933;g11e633baac4_0_64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 Preprocessing Module</a:t>
            </a:r>
            <a:endParaRPr/>
          </a:p>
        </p:txBody>
      </p:sp>
      <p:sp>
        <p:nvSpPr>
          <p:cNvPr id="934" name="Google Shape;934;g11e633baac4_0_64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g11e633baac4_0_647"/>
          <p:cNvSpPr txBox="1">
            <a:spLocks noGrp="1"/>
          </p:cNvSpPr>
          <p:nvPr>
            <p:ph type="body" idx="1"/>
          </p:nvPr>
        </p:nvSpPr>
        <p:spPr>
          <a:xfrm>
            <a:off x="628650" y="1424762"/>
            <a:ext cx="7886700" cy="4931700"/>
          </a:xfrm>
          <a:prstGeom prst="rect">
            <a:avLst/>
          </a:prstGeom>
          <a:noFill/>
          <a:ln>
            <a:noFill/>
          </a:ln>
        </p:spPr>
        <p:txBody>
          <a:bodyPr spcFirstLastPara="1" wrap="square" lIns="91425" tIns="45700" rIns="91425" bIns="45700" anchor="t" anchorCtr="0">
            <a:normAutofit fontScale="77500" lnSpcReduction="20000"/>
          </a:bodyPr>
          <a:lstStyle/>
          <a:p>
            <a:pPr marL="457200" lvl="0" indent="-423606" algn="l" rtl="0">
              <a:lnSpc>
                <a:spcPct val="90000"/>
              </a:lnSpc>
              <a:spcBef>
                <a:spcPts val="1000"/>
              </a:spcBef>
              <a:spcAft>
                <a:spcPts val="0"/>
              </a:spcAft>
              <a:buClr>
                <a:schemeClr val="dk1"/>
              </a:buClr>
              <a:buSzPct val="129032"/>
              <a:buChar char="•"/>
            </a:pPr>
            <a:r>
              <a:rPr lang="en-US"/>
              <a:t>The named entity recognition process locates atomic elements into predefined categories such as person names, organizations, etc. </a:t>
            </a:r>
            <a:endParaRPr/>
          </a:p>
          <a:p>
            <a:pPr marL="457200" lvl="0" indent="-423606" algn="l" rtl="0">
              <a:lnSpc>
                <a:spcPct val="90000"/>
              </a:lnSpc>
              <a:spcBef>
                <a:spcPts val="1000"/>
              </a:spcBef>
              <a:spcAft>
                <a:spcPts val="0"/>
              </a:spcAft>
              <a:buClr>
                <a:schemeClr val="dk1"/>
              </a:buClr>
              <a:buSzPct val="129032"/>
              <a:buChar char="•"/>
            </a:pPr>
            <a:r>
              <a:rPr lang="en-US"/>
              <a:t>In morphological analysis, each word is divided into morphemes and figures out its grammatical categories, the syntactic analysis parses the whole sentence to describe each word syntactic function and build the parse tree, and typed dependencies expresses syntactic knowledge in terms of direct relationships between words. </a:t>
            </a:r>
            <a:endParaRPr/>
          </a:p>
          <a:p>
            <a:pPr marL="457200" lvl="0" indent="-423606" algn="l" rtl="0">
              <a:lnSpc>
                <a:spcPct val="90000"/>
              </a:lnSpc>
              <a:spcBef>
                <a:spcPts val="1000"/>
              </a:spcBef>
              <a:spcAft>
                <a:spcPts val="0"/>
              </a:spcAft>
              <a:buClr>
                <a:schemeClr val="dk1"/>
              </a:buClr>
              <a:buSzPct val="129032"/>
              <a:buChar char="•"/>
            </a:pPr>
            <a:r>
              <a:rPr lang="en-US"/>
              <a:t>Co-reference and pronominal resolution reference resolution processes identify co-reference named entities and resolve pronominal references in the whole input text. </a:t>
            </a:r>
            <a:endParaRPr/>
          </a:p>
          <a:p>
            <a:pPr marL="457200" lvl="0" indent="-423606" algn="l" rtl="0">
              <a:lnSpc>
                <a:spcPct val="90000"/>
              </a:lnSpc>
              <a:spcBef>
                <a:spcPts val="1000"/>
              </a:spcBef>
              <a:spcAft>
                <a:spcPts val="0"/>
              </a:spcAft>
              <a:buClr>
                <a:schemeClr val="dk1"/>
              </a:buClr>
              <a:buSzPct val="129032"/>
              <a:buChar char="•"/>
            </a:pPr>
            <a:r>
              <a:rPr lang="en-US"/>
              <a:t>Co-reference is defined as the identification of surface terms (words within the document) that refer to the same entity. </a:t>
            </a:r>
            <a:endParaRPr/>
          </a:p>
        </p:txBody>
      </p:sp>
      <p:sp>
        <p:nvSpPr>
          <p:cNvPr id="940" name="Google Shape;940;g11e633baac4_0_64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 Preprocessing Module</a:t>
            </a:r>
            <a:endParaRPr/>
          </a:p>
        </p:txBody>
      </p:sp>
      <p:sp>
        <p:nvSpPr>
          <p:cNvPr id="941" name="Google Shape;941;g11e633baac4_0_647"/>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g11e633baac4_0_65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800"/>
              <a:buChar char="•"/>
            </a:pPr>
            <a:r>
              <a:rPr lang="en-US"/>
              <a:t>The main objective of the Rich Semantic Graph Creation Phase is to represent the input documents semantically using Rich Semantic Graph (RSG). </a:t>
            </a:r>
            <a:endParaRPr/>
          </a:p>
          <a:p>
            <a:pPr marL="457200" lvl="0" indent="-406400" algn="l" rtl="0">
              <a:lnSpc>
                <a:spcPct val="90000"/>
              </a:lnSpc>
              <a:spcBef>
                <a:spcPts val="1000"/>
              </a:spcBef>
              <a:spcAft>
                <a:spcPts val="0"/>
              </a:spcAft>
              <a:buClr>
                <a:schemeClr val="dk1"/>
              </a:buClr>
              <a:buSzPts val="2800"/>
              <a:buChar char="•"/>
            </a:pPr>
            <a:r>
              <a:rPr lang="en-US"/>
              <a:t>Unlike traditional semantic graph, the Rich Semantic Graph is able to capture the meaning of words, sentences, and paragraphs. </a:t>
            </a:r>
            <a:endParaRPr/>
          </a:p>
          <a:p>
            <a:pPr marL="457200" lvl="0" indent="-406400" algn="l" rtl="0">
              <a:lnSpc>
                <a:spcPct val="90000"/>
              </a:lnSpc>
              <a:spcBef>
                <a:spcPts val="1000"/>
              </a:spcBef>
              <a:spcAft>
                <a:spcPts val="0"/>
              </a:spcAft>
              <a:buClr>
                <a:schemeClr val="dk1"/>
              </a:buClr>
              <a:buSzPts val="2800"/>
              <a:buChar char="•"/>
            </a:pPr>
            <a:r>
              <a:rPr lang="en-US"/>
              <a:t>The Rich Semantic Sub-graphs Generation module is responsible to transform each preprocessed sentence to a set of ranked rich semantic subgraphs.</a:t>
            </a:r>
            <a:endParaRPr/>
          </a:p>
        </p:txBody>
      </p:sp>
      <p:sp>
        <p:nvSpPr>
          <p:cNvPr id="947" name="Google Shape;947;g11e633baac4_0_653"/>
          <p:cNvSpPr txBox="1">
            <a:spLocks noGrp="1"/>
          </p:cNvSpPr>
          <p:nvPr>
            <p:ph type="title"/>
          </p:nvPr>
        </p:nvSpPr>
        <p:spPr>
          <a:xfrm>
            <a:off x="628649" y="365125"/>
            <a:ext cx="81114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200"/>
              <a:t>Rich Semantic Sub-graphs Generation Module</a:t>
            </a:r>
            <a:endParaRPr sz="2800"/>
          </a:p>
        </p:txBody>
      </p:sp>
      <p:sp>
        <p:nvSpPr>
          <p:cNvPr id="948" name="Google Shape;948;g11e633baac4_0_65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g11e633baac4_0_65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The main objective of the Rich Semantic Sub-graphs Generation module is to generate multiple rich semantic sub-graphs for each input preprocessed sentence. </a:t>
            </a:r>
            <a:endParaRPr/>
          </a:p>
          <a:p>
            <a:pPr marL="457200" lvl="0" indent="-406400" algn="l" rtl="0">
              <a:lnSpc>
                <a:spcPct val="90000"/>
              </a:lnSpc>
              <a:spcBef>
                <a:spcPts val="1000"/>
              </a:spcBef>
              <a:spcAft>
                <a:spcPts val="0"/>
              </a:spcAft>
              <a:buClr>
                <a:schemeClr val="dk1"/>
              </a:buClr>
              <a:buSzPts val="2800"/>
              <a:buChar char="•"/>
            </a:pPr>
            <a:r>
              <a:rPr lang="en-US"/>
              <a:t>This module includes three processes: Word Senses Instantiation, Concepts Validation, and Semantic Sentences Ranking processes.</a:t>
            </a:r>
            <a:endParaRPr/>
          </a:p>
        </p:txBody>
      </p:sp>
      <p:sp>
        <p:nvSpPr>
          <p:cNvPr id="954" name="Google Shape;954;g11e633baac4_0_65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t>Rich Semantic Sub-graphs Generation Module</a:t>
            </a:r>
            <a:endParaRPr/>
          </a:p>
        </p:txBody>
      </p:sp>
      <p:sp>
        <p:nvSpPr>
          <p:cNvPr id="955" name="Google Shape;955;g11e633baac4_0_65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g11e633baac4_0_66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Word Senses Instantiation process: For each input preprocessed sentence, this process instantiates a set of word concepts for both noun and verb senses based on the domain ontology.</a:t>
            </a:r>
            <a:endParaRPr/>
          </a:p>
          <a:p>
            <a:pPr marL="457200" lvl="0" indent="-406400" algn="l" rtl="0">
              <a:lnSpc>
                <a:spcPct val="90000"/>
              </a:lnSpc>
              <a:spcBef>
                <a:spcPts val="1000"/>
              </a:spcBef>
              <a:spcAft>
                <a:spcPts val="0"/>
              </a:spcAft>
              <a:buClr>
                <a:schemeClr val="dk1"/>
              </a:buClr>
              <a:buSzPts val="2800"/>
              <a:buChar char="•"/>
            </a:pPr>
            <a:r>
              <a:rPr lang="en-US"/>
              <a:t>Concept Validation Process: In this process, for each preprocessed sentence, the sentence concepts instantiated are interconnected and validated to generate multiple rich semantic sub-graphs.</a:t>
            </a:r>
            <a:endParaRPr/>
          </a:p>
          <a:p>
            <a:pPr marL="457200" lvl="0" indent="-228600" algn="l" rtl="0">
              <a:lnSpc>
                <a:spcPct val="90000"/>
              </a:lnSpc>
              <a:spcBef>
                <a:spcPts val="1000"/>
              </a:spcBef>
              <a:spcAft>
                <a:spcPts val="0"/>
              </a:spcAft>
              <a:buClr>
                <a:schemeClr val="dk1"/>
              </a:buClr>
              <a:buSzPts val="2800"/>
              <a:buNone/>
            </a:pPr>
            <a:endParaRPr/>
          </a:p>
        </p:txBody>
      </p:sp>
      <p:sp>
        <p:nvSpPr>
          <p:cNvPr id="961" name="Google Shape;961;g11e633baac4_0_66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Rich Semantic Sub-graphs Generation Module</a:t>
            </a:r>
            <a:endParaRPr/>
          </a:p>
        </p:txBody>
      </p:sp>
      <p:sp>
        <p:nvSpPr>
          <p:cNvPr id="962" name="Google Shape;962;g11e633baac4_0_66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g11e633baac4_0_67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800"/>
              <a:buChar char="•"/>
            </a:pPr>
            <a:r>
              <a:rPr lang="en-US"/>
              <a:t>Sentences Ranking Process: It aims to rank and to threshold the highest ranked rich semantic sub-graphs for each sentence. To generate single rich semantic graph and to keep the semantic consistency for the whole sentence, the process considers the first ranked rich semantic sub-graph only. The ranking method is based on deriving the average weight of each concept (word sense). The weight of the word concept is derived according to its usage popularity (Wordnet usage popularity).</a:t>
            </a:r>
            <a:endParaRPr/>
          </a:p>
          <a:p>
            <a:pPr marL="457200" lvl="0" indent="-228600" algn="l" rtl="0">
              <a:lnSpc>
                <a:spcPct val="90000"/>
              </a:lnSpc>
              <a:spcBef>
                <a:spcPts val="1000"/>
              </a:spcBef>
              <a:spcAft>
                <a:spcPts val="0"/>
              </a:spcAft>
              <a:buClr>
                <a:schemeClr val="dk1"/>
              </a:buClr>
              <a:buSzPts val="2800"/>
              <a:buNone/>
            </a:pPr>
            <a:endParaRPr/>
          </a:p>
        </p:txBody>
      </p:sp>
      <p:sp>
        <p:nvSpPr>
          <p:cNvPr id="968" name="Google Shape;968;g11e633baac4_0_67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Rich Semantic Sub-graphs Generation Module</a:t>
            </a:r>
            <a:endParaRPr/>
          </a:p>
        </p:txBody>
      </p:sp>
      <p:sp>
        <p:nvSpPr>
          <p:cNvPr id="969" name="Google Shape;969;g11e633baac4_0_67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g11e633baac4_0_67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Finally, the Rich Semantic Graph Generation module is responsible to generate the final rich semantic graphs of the whole input document from the highest-ranked rich semantic sub-graphs of the document sentences.</a:t>
            </a:r>
            <a:endParaRPr/>
          </a:p>
          <a:p>
            <a:pPr marL="457200" lvl="0" indent="-406400" algn="l" rtl="0">
              <a:lnSpc>
                <a:spcPct val="90000"/>
              </a:lnSpc>
              <a:spcBef>
                <a:spcPts val="1000"/>
              </a:spcBef>
              <a:spcAft>
                <a:spcPts val="0"/>
              </a:spcAft>
              <a:buClr>
                <a:schemeClr val="dk1"/>
              </a:buClr>
              <a:buSzPts val="2800"/>
              <a:buChar char="•"/>
            </a:pPr>
            <a:r>
              <a:rPr lang="en-US"/>
              <a:t>The semantic sub-graphs of the input document will be merged to form the final rich semantic graph.</a:t>
            </a:r>
            <a:endParaRPr/>
          </a:p>
        </p:txBody>
      </p:sp>
      <p:sp>
        <p:nvSpPr>
          <p:cNvPr id="975" name="Google Shape;975;g11e633baac4_0_67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Rich Semantic Graph Generation module</a:t>
            </a:r>
            <a:endParaRPr/>
          </a:p>
        </p:txBody>
      </p:sp>
      <p:sp>
        <p:nvSpPr>
          <p:cNvPr id="976" name="Google Shape;976;g11e633baac4_0_677"/>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g11e633baac4_0_68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This phase aims to reduce the generated rich semantic graph of the original document to a more reduced graph. </a:t>
            </a:r>
            <a:endParaRPr/>
          </a:p>
          <a:p>
            <a:pPr marL="457200" lvl="0" indent="-406400" algn="l" rtl="0">
              <a:lnSpc>
                <a:spcPct val="90000"/>
              </a:lnSpc>
              <a:spcBef>
                <a:spcPts val="1000"/>
              </a:spcBef>
              <a:spcAft>
                <a:spcPts val="0"/>
              </a:spcAft>
              <a:buClr>
                <a:schemeClr val="dk1"/>
              </a:buClr>
              <a:buSzPts val="2800"/>
              <a:buChar char="•"/>
            </a:pPr>
            <a:r>
              <a:rPr lang="en-US"/>
              <a:t>In this phase, a set of heuristic rules are applied on the generated rich semantic graph to reduce it by merging, deleting, or consolidating the graph nodes.</a:t>
            </a:r>
            <a:endParaRPr/>
          </a:p>
        </p:txBody>
      </p:sp>
      <p:sp>
        <p:nvSpPr>
          <p:cNvPr id="982" name="Google Shape;982;g11e633baac4_0_68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Rich Semantic Graph Reduction Phase </a:t>
            </a:r>
            <a:endParaRPr/>
          </a:p>
        </p:txBody>
      </p:sp>
      <p:sp>
        <p:nvSpPr>
          <p:cNvPr id="983" name="Google Shape;983;g11e633baac4_0_68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g11e633baac4_0_4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 Categorization</a:t>
            </a:r>
            <a:endParaRPr/>
          </a:p>
        </p:txBody>
      </p:sp>
      <p:sp>
        <p:nvSpPr>
          <p:cNvPr id="668" name="Google Shape;668;g11e633baac4_0_41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pic>
        <p:nvPicPr>
          <p:cNvPr id="669" name="Google Shape;669;g11e633baac4_0_414"/>
          <p:cNvPicPr preferRelativeResize="0"/>
          <p:nvPr/>
        </p:nvPicPr>
        <p:blipFill rotWithShape="1">
          <a:blip r:embed="rId3">
            <a:alphaModFix/>
          </a:blip>
          <a:srcRect/>
          <a:stretch/>
        </p:blipFill>
        <p:spPr>
          <a:xfrm>
            <a:off x="514350" y="1457545"/>
            <a:ext cx="8001000" cy="458174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g11e633baac4_0_68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Example of a rule</a:t>
            </a:r>
            <a:endParaRPr/>
          </a:p>
          <a:p>
            <a:pPr marL="457200" lvl="0" indent="-406400" algn="l" rtl="0">
              <a:lnSpc>
                <a:spcPct val="90000"/>
              </a:lnSpc>
              <a:spcBef>
                <a:spcPts val="1000"/>
              </a:spcBef>
              <a:spcAft>
                <a:spcPts val="0"/>
              </a:spcAft>
              <a:buClr>
                <a:schemeClr val="dk1"/>
              </a:buClr>
              <a:buSzPts val="2800"/>
              <a:buChar char="•"/>
            </a:pPr>
            <a:r>
              <a:rPr lang="en-US"/>
              <a:t>Sentence1= [SN1, MV1, ON1]</a:t>
            </a:r>
            <a:endParaRPr/>
          </a:p>
          <a:p>
            <a:pPr marL="457200" lvl="0" indent="-406400" algn="l" rtl="0">
              <a:lnSpc>
                <a:spcPct val="90000"/>
              </a:lnSpc>
              <a:spcBef>
                <a:spcPts val="1000"/>
              </a:spcBef>
              <a:spcAft>
                <a:spcPts val="0"/>
              </a:spcAft>
              <a:buClr>
                <a:schemeClr val="dk1"/>
              </a:buClr>
              <a:buSzPts val="2800"/>
              <a:buChar char="•"/>
            </a:pPr>
            <a:r>
              <a:rPr lang="en-US"/>
              <a:t>Sentence2= [SN2, MV2, ON2]</a:t>
            </a:r>
            <a:endParaRPr/>
          </a:p>
          <a:p>
            <a:pPr marL="457200" lvl="0" indent="-406400" algn="l" rtl="0">
              <a:lnSpc>
                <a:spcPct val="90000"/>
              </a:lnSpc>
              <a:spcBef>
                <a:spcPts val="1000"/>
              </a:spcBef>
              <a:spcAft>
                <a:spcPts val="0"/>
              </a:spcAft>
              <a:buClr>
                <a:schemeClr val="dk1"/>
              </a:buClr>
              <a:buSzPts val="2800"/>
              <a:buChar char="•"/>
            </a:pPr>
            <a:r>
              <a:rPr lang="en-US"/>
              <a:t>Each sentence is composed of three nodes: Subject Noun (SN) node, Main verb (MV) node and Object Noun (ON) node.</a:t>
            </a:r>
            <a:endParaRPr/>
          </a:p>
          <a:p>
            <a:pPr marL="457200" lvl="0" indent="-228600" algn="l" rtl="0">
              <a:lnSpc>
                <a:spcPct val="90000"/>
              </a:lnSpc>
              <a:spcBef>
                <a:spcPts val="1000"/>
              </a:spcBef>
              <a:spcAft>
                <a:spcPts val="0"/>
              </a:spcAft>
              <a:buClr>
                <a:schemeClr val="dk1"/>
              </a:buClr>
              <a:buSzPts val="2800"/>
              <a:buNone/>
            </a:pPr>
            <a:endParaRPr/>
          </a:p>
        </p:txBody>
      </p:sp>
      <p:sp>
        <p:nvSpPr>
          <p:cNvPr id="989" name="Google Shape;989;g11e633baac4_0_68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Rich Semantic Graph Reduction Phase </a:t>
            </a:r>
            <a:endParaRPr/>
          </a:p>
        </p:txBody>
      </p:sp>
      <p:sp>
        <p:nvSpPr>
          <p:cNvPr id="990" name="Google Shape;990;g11e633baac4_0_68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g11e633baac4_0_69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50800" lvl="0" indent="0" algn="l" rtl="0">
              <a:lnSpc>
                <a:spcPct val="90000"/>
              </a:lnSpc>
              <a:spcBef>
                <a:spcPts val="1000"/>
              </a:spcBef>
              <a:spcAft>
                <a:spcPts val="0"/>
              </a:spcAft>
              <a:buSzPts val="2800"/>
              <a:buNone/>
            </a:pPr>
            <a:r>
              <a:rPr lang="en-US"/>
              <a:t>IF SN1 is instance of noun N And</a:t>
            </a:r>
            <a:endParaRPr/>
          </a:p>
          <a:p>
            <a:pPr marL="50800" lvl="0" indent="0" algn="l" rtl="0">
              <a:lnSpc>
                <a:spcPct val="90000"/>
              </a:lnSpc>
              <a:spcBef>
                <a:spcPts val="1000"/>
              </a:spcBef>
              <a:spcAft>
                <a:spcPts val="0"/>
              </a:spcAft>
              <a:buSzPts val="2800"/>
              <a:buNone/>
            </a:pPr>
            <a:r>
              <a:rPr lang="en-US"/>
              <a:t>SN2 is instance of noun N And</a:t>
            </a:r>
            <a:endParaRPr/>
          </a:p>
          <a:p>
            <a:pPr marL="50800" lvl="0" indent="0" algn="l" rtl="0">
              <a:lnSpc>
                <a:spcPct val="90000"/>
              </a:lnSpc>
              <a:spcBef>
                <a:spcPts val="1000"/>
              </a:spcBef>
              <a:spcAft>
                <a:spcPts val="0"/>
              </a:spcAft>
              <a:buSzPts val="2800"/>
              <a:buNone/>
            </a:pPr>
            <a:r>
              <a:rPr lang="en-US"/>
              <a:t>MV1 is similar to MV2 And</a:t>
            </a:r>
            <a:endParaRPr/>
          </a:p>
          <a:p>
            <a:pPr marL="50800" lvl="0" indent="0" algn="l" rtl="0">
              <a:lnSpc>
                <a:spcPct val="90000"/>
              </a:lnSpc>
              <a:spcBef>
                <a:spcPts val="1000"/>
              </a:spcBef>
              <a:spcAft>
                <a:spcPts val="0"/>
              </a:spcAft>
              <a:buSzPts val="2800"/>
              <a:buNone/>
            </a:pPr>
            <a:r>
              <a:rPr lang="en-US"/>
              <a:t>ON1 is similar to ON2</a:t>
            </a:r>
            <a:endParaRPr/>
          </a:p>
          <a:p>
            <a:pPr marL="50800" lvl="0" indent="0" algn="l" rtl="0">
              <a:lnSpc>
                <a:spcPct val="90000"/>
              </a:lnSpc>
              <a:spcBef>
                <a:spcPts val="1000"/>
              </a:spcBef>
              <a:spcAft>
                <a:spcPts val="0"/>
              </a:spcAft>
              <a:buSzPts val="2800"/>
              <a:buNone/>
            </a:pPr>
            <a:r>
              <a:rPr lang="en-US"/>
              <a:t>THEN</a:t>
            </a:r>
            <a:endParaRPr/>
          </a:p>
          <a:p>
            <a:pPr marL="50800" lvl="0" indent="0" algn="l" rtl="0">
              <a:lnSpc>
                <a:spcPct val="90000"/>
              </a:lnSpc>
              <a:spcBef>
                <a:spcPts val="1000"/>
              </a:spcBef>
              <a:spcAft>
                <a:spcPts val="0"/>
              </a:spcAft>
              <a:buSzPts val="2800"/>
              <a:buNone/>
            </a:pPr>
            <a:r>
              <a:rPr lang="en-US"/>
              <a:t>Merge both MV1 and MV2 And</a:t>
            </a:r>
            <a:endParaRPr/>
          </a:p>
          <a:p>
            <a:pPr marL="50800" lvl="0" indent="0" algn="l" rtl="0">
              <a:lnSpc>
                <a:spcPct val="90000"/>
              </a:lnSpc>
              <a:spcBef>
                <a:spcPts val="1000"/>
              </a:spcBef>
              <a:spcAft>
                <a:spcPts val="0"/>
              </a:spcAft>
              <a:buSzPts val="2800"/>
              <a:buNone/>
            </a:pPr>
            <a:r>
              <a:rPr lang="en-US"/>
              <a:t>Merge both ON1 and ON2</a:t>
            </a:r>
            <a:endParaRPr/>
          </a:p>
          <a:p>
            <a:pPr marL="457200" lvl="0" indent="-228600" algn="l" rtl="0">
              <a:lnSpc>
                <a:spcPct val="90000"/>
              </a:lnSpc>
              <a:spcBef>
                <a:spcPts val="1000"/>
              </a:spcBef>
              <a:spcAft>
                <a:spcPts val="0"/>
              </a:spcAft>
              <a:buClr>
                <a:schemeClr val="dk1"/>
              </a:buClr>
              <a:buSzPts val="2800"/>
              <a:buNone/>
            </a:pPr>
            <a:endParaRPr/>
          </a:p>
        </p:txBody>
      </p:sp>
      <p:sp>
        <p:nvSpPr>
          <p:cNvPr id="996" name="Google Shape;996;g11e633baac4_0_69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Rule 1. </a:t>
            </a:r>
            <a:endParaRPr/>
          </a:p>
        </p:txBody>
      </p:sp>
      <p:sp>
        <p:nvSpPr>
          <p:cNvPr id="997" name="Google Shape;997;g11e633baac4_0_69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g11e633baac4_0_70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10000"/>
          </a:bodyPr>
          <a:lstStyle/>
          <a:p>
            <a:pPr marL="457200" lvl="0" indent="-406400" algn="l" rtl="0">
              <a:lnSpc>
                <a:spcPct val="90000"/>
              </a:lnSpc>
              <a:spcBef>
                <a:spcPts val="1000"/>
              </a:spcBef>
              <a:spcAft>
                <a:spcPts val="0"/>
              </a:spcAft>
              <a:buClr>
                <a:schemeClr val="dk1"/>
              </a:buClr>
              <a:buSzPct val="108108"/>
              <a:buChar char="•"/>
            </a:pPr>
            <a:r>
              <a:rPr lang="en-US"/>
              <a:t>The Rich Semantic Graph Generation module is responsible for generating a set of ranked RSGs for the input ranked semantic sub-graphs. </a:t>
            </a:r>
            <a:endParaRPr/>
          </a:p>
          <a:p>
            <a:pPr marL="457200" lvl="0" indent="-406400" algn="l" rtl="0">
              <a:lnSpc>
                <a:spcPct val="90000"/>
              </a:lnSpc>
              <a:spcBef>
                <a:spcPts val="1000"/>
              </a:spcBef>
              <a:spcAft>
                <a:spcPts val="0"/>
              </a:spcAft>
              <a:buClr>
                <a:schemeClr val="dk1"/>
              </a:buClr>
              <a:buSzPct val="108108"/>
              <a:buChar char="•"/>
            </a:pPr>
            <a:r>
              <a:rPr lang="en-US"/>
              <a:t>This phase aims to generate the abstractive summary from the reduced Rich Semantic Graph (RSG). </a:t>
            </a:r>
            <a:endParaRPr/>
          </a:p>
          <a:p>
            <a:pPr marL="457200" lvl="0" indent="-406400" algn="l" rtl="0">
              <a:lnSpc>
                <a:spcPct val="90000"/>
              </a:lnSpc>
              <a:spcBef>
                <a:spcPts val="1000"/>
              </a:spcBef>
              <a:spcAft>
                <a:spcPts val="0"/>
              </a:spcAft>
              <a:buClr>
                <a:schemeClr val="dk1"/>
              </a:buClr>
              <a:buSzPct val="108108"/>
              <a:buChar char="•"/>
            </a:pPr>
            <a:r>
              <a:rPr lang="en-US"/>
              <a:t>There are four modules namely the Text planning, the Sentence Planning, the Surface Realization, and the Evaluation modules. </a:t>
            </a:r>
            <a:endParaRPr/>
          </a:p>
          <a:p>
            <a:pPr marL="457200" lvl="0" indent="-406400" algn="l" rtl="0">
              <a:lnSpc>
                <a:spcPct val="90000"/>
              </a:lnSpc>
              <a:spcBef>
                <a:spcPts val="1000"/>
              </a:spcBef>
              <a:spcAft>
                <a:spcPts val="0"/>
              </a:spcAft>
              <a:buClr>
                <a:schemeClr val="dk1"/>
              </a:buClr>
              <a:buSzPct val="108108"/>
              <a:buChar char="•"/>
            </a:pPr>
            <a:r>
              <a:rPr lang="en-US"/>
              <a:t>These modules are performed by processes arranged as a pipeline, so the output of each process is the input of the next one as shown in figure 4.</a:t>
            </a:r>
            <a:endParaRPr/>
          </a:p>
        </p:txBody>
      </p:sp>
      <p:sp>
        <p:nvSpPr>
          <p:cNvPr id="1003" name="Google Shape;1003;g11e633baac4_0_70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Text Generation Phase </a:t>
            </a:r>
            <a:endParaRPr/>
          </a:p>
        </p:txBody>
      </p:sp>
      <p:sp>
        <p:nvSpPr>
          <p:cNvPr id="1004" name="Google Shape;1004;g11e633baac4_0_70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g11e633baac4_0_70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800"/>
              <a:buChar char="•"/>
            </a:pPr>
            <a:r>
              <a:rPr lang="en-US"/>
              <a:t>1) The Text Planning module: It aims to select the appropriate content material to be expressed in the final text. This phase includes one process called “Content Determination”, which decides what information should be included in the generated text.</a:t>
            </a:r>
            <a:endParaRPr/>
          </a:p>
          <a:p>
            <a:pPr marL="457200" lvl="0" indent="-406400" algn="l" rtl="0">
              <a:lnSpc>
                <a:spcPct val="90000"/>
              </a:lnSpc>
              <a:spcBef>
                <a:spcPts val="1000"/>
              </a:spcBef>
              <a:spcAft>
                <a:spcPts val="0"/>
              </a:spcAft>
              <a:buClr>
                <a:schemeClr val="dk1"/>
              </a:buClr>
              <a:buSzPts val="2800"/>
              <a:buChar char="•"/>
            </a:pPr>
            <a:r>
              <a:rPr lang="en-US"/>
              <a:t>2) The Sentence Planning module: It specifies the sentence boundaries, and generates and orders intermediate paragraphs. The main objective of this phase is to improve the fluency or understandability of the text. </a:t>
            </a:r>
            <a:endParaRPr/>
          </a:p>
        </p:txBody>
      </p:sp>
      <p:sp>
        <p:nvSpPr>
          <p:cNvPr id="1010" name="Google Shape;1010;g11e633baac4_0_70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Text Generation Phase </a:t>
            </a:r>
            <a:endParaRPr/>
          </a:p>
        </p:txBody>
      </p:sp>
      <p:sp>
        <p:nvSpPr>
          <p:cNvPr id="1011" name="Google Shape;1011;g11e633baac4_0_707"/>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g11e633baac4_0_71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85000" lnSpcReduction="20000"/>
          </a:bodyPr>
          <a:lstStyle/>
          <a:p>
            <a:pPr marL="457200" lvl="0" indent="-390711" algn="l" rtl="0">
              <a:lnSpc>
                <a:spcPct val="90000"/>
              </a:lnSpc>
              <a:spcBef>
                <a:spcPts val="1000"/>
              </a:spcBef>
              <a:spcAft>
                <a:spcPts val="0"/>
              </a:spcAft>
              <a:buClr>
                <a:schemeClr val="dk1"/>
              </a:buClr>
              <a:buSzPct val="117647"/>
              <a:buChar char="•"/>
            </a:pPr>
            <a:r>
              <a:rPr lang="en-US"/>
              <a:t>The sentence planning consists of four main processes:</a:t>
            </a:r>
            <a:endParaRPr/>
          </a:p>
          <a:p>
            <a:pPr marL="457200" lvl="0" indent="-390711" algn="l" rtl="0">
              <a:lnSpc>
                <a:spcPct val="90000"/>
              </a:lnSpc>
              <a:spcBef>
                <a:spcPts val="1000"/>
              </a:spcBef>
              <a:spcAft>
                <a:spcPts val="0"/>
              </a:spcAft>
              <a:buClr>
                <a:schemeClr val="dk1"/>
              </a:buClr>
              <a:buSzPct val="117647"/>
              <a:buChar char="•"/>
            </a:pPr>
            <a:r>
              <a:rPr lang="en-US"/>
              <a:t>1.	Lexicalization Process: In this process, for each verb/noun object, its synonyms are selected by accessing the WordNet ontology to generate the target content.</a:t>
            </a:r>
            <a:endParaRPr/>
          </a:p>
          <a:p>
            <a:pPr marL="457200" lvl="0" indent="-390711" algn="l" rtl="0">
              <a:lnSpc>
                <a:spcPct val="90000"/>
              </a:lnSpc>
              <a:spcBef>
                <a:spcPts val="1000"/>
              </a:spcBef>
              <a:spcAft>
                <a:spcPts val="0"/>
              </a:spcAft>
              <a:buClr>
                <a:schemeClr val="dk1"/>
              </a:buClr>
              <a:buSzPct val="117647"/>
              <a:buChar char="•"/>
            </a:pPr>
            <a:r>
              <a:rPr lang="en-US"/>
              <a:t>2.	Discourse Structuring Process: The main aim of this process is to build a structure that contains the selected object synonyms in the form of pseudo-sentences.</a:t>
            </a:r>
            <a:endParaRPr/>
          </a:p>
          <a:p>
            <a:pPr marL="457200" lvl="0" indent="-390711" algn="l" rtl="0">
              <a:lnSpc>
                <a:spcPct val="90000"/>
              </a:lnSpc>
              <a:spcBef>
                <a:spcPts val="1000"/>
              </a:spcBef>
              <a:spcAft>
                <a:spcPts val="0"/>
              </a:spcAft>
              <a:buClr>
                <a:schemeClr val="dk1"/>
              </a:buClr>
              <a:buSzPct val="117647"/>
              <a:buChar char="•"/>
            </a:pPr>
            <a:r>
              <a:rPr lang="en-US"/>
              <a:t>3.	Aggregation Process: The main aim of this process is to decide how pseudo-sentences should be combined into semi-paragraphs.</a:t>
            </a:r>
            <a:endParaRPr/>
          </a:p>
          <a:p>
            <a:pPr marL="457200" lvl="0" indent="-390711" algn="l" rtl="0">
              <a:lnSpc>
                <a:spcPct val="90000"/>
              </a:lnSpc>
              <a:spcBef>
                <a:spcPts val="1000"/>
              </a:spcBef>
              <a:spcAft>
                <a:spcPts val="0"/>
              </a:spcAft>
              <a:buClr>
                <a:schemeClr val="dk1"/>
              </a:buClr>
              <a:buSzPct val="117647"/>
              <a:buChar char="•"/>
            </a:pPr>
            <a:r>
              <a:rPr lang="en-US"/>
              <a:t>4.	Referring Expression Process: This process identifies and replaces the intended referent by its appropriate pronoun.</a:t>
            </a:r>
            <a:endParaRPr/>
          </a:p>
          <a:p>
            <a:pPr marL="457200" lvl="0" indent="-228600" algn="l" rtl="0">
              <a:lnSpc>
                <a:spcPct val="90000"/>
              </a:lnSpc>
              <a:spcBef>
                <a:spcPts val="1000"/>
              </a:spcBef>
              <a:spcAft>
                <a:spcPts val="0"/>
              </a:spcAft>
              <a:buClr>
                <a:schemeClr val="dk1"/>
              </a:buClr>
              <a:buSzPct val="117647"/>
              <a:buNone/>
            </a:pPr>
            <a:endParaRPr/>
          </a:p>
        </p:txBody>
      </p:sp>
      <p:sp>
        <p:nvSpPr>
          <p:cNvPr id="1017" name="Google Shape;1017;g11e633baac4_0_71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Text Generation Phase </a:t>
            </a:r>
            <a:endParaRPr/>
          </a:p>
        </p:txBody>
      </p:sp>
      <p:sp>
        <p:nvSpPr>
          <p:cNvPr id="1018" name="Google Shape;1018;g11e633baac4_0_71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g11e633baac4_0_71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800"/>
              <a:buChar char="•"/>
            </a:pPr>
            <a:r>
              <a:rPr lang="en-US"/>
              <a:t>3) The Surface Realization module: This phase aims to transform the enhanced semi-paragraphs into paragraphs by correcting them grammatically (inflect words for tense, etc.) and adding the required punctuation (capitalization adding semicolon, etc). </a:t>
            </a:r>
            <a:endParaRPr/>
          </a:p>
          <a:p>
            <a:pPr marL="457200" lvl="0" indent="-406400" algn="l" rtl="0">
              <a:lnSpc>
                <a:spcPct val="90000"/>
              </a:lnSpc>
              <a:spcBef>
                <a:spcPts val="1000"/>
              </a:spcBef>
              <a:spcAft>
                <a:spcPts val="0"/>
              </a:spcAft>
              <a:buClr>
                <a:schemeClr val="dk1"/>
              </a:buClr>
              <a:buSzPts val="2800"/>
              <a:buChar char="•"/>
            </a:pPr>
            <a:r>
              <a:rPr lang="en-US"/>
              <a:t>4) The Evaluation module: The main objective of this phase is to evaluate and then rank the paragraphs according to two factors: coherence between paragraph sentences and the most frequently used paragraph word synonyms.</a:t>
            </a:r>
            <a:endParaRPr/>
          </a:p>
          <a:p>
            <a:pPr marL="457200" lvl="0" indent="-228600" algn="l" rtl="0">
              <a:lnSpc>
                <a:spcPct val="90000"/>
              </a:lnSpc>
              <a:spcBef>
                <a:spcPts val="1000"/>
              </a:spcBef>
              <a:spcAft>
                <a:spcPts val="0"/>
              </a:spcAft>
              <a:buClr>
                <a:schemeClr val="dk1"/>
              </a:buClr>
              <a:buSzPts val="2800"/>
              <a:buNone/>
            </a:pPr>
            <a:endParaRPr/>
          </a:p>
        </p:txBody>
      </p:sp>
      <p:sp>
        <p:nvSpPr>
          <p:cNvPr id="1024" name="Google Shape;1024;g11e633baac4_0_71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Text Generation Phase </a:t>
            </a:r>
            <a:endParaRPr/>
          </a:p>
        </p:txBody>
      </p:sp>
      <p:sp>
        <p:nvSpPr>
          <p:cNvPr id="1025" name="Google Shape;1025;g11e633baac4_0_71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g11e633baac4_0_725"/>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Sentiment Analysis</a:t>
            </a:r>
            <a:endParaRPr/>
          </a:p>
        </p:txBody>
      </p:sp>
      <p:sp>
        <p:nvSpPr>
          <p:cNvPr id="1031" name="Google Shape;1031;g11e633baac4_0_7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a:t> </a:t>
            </a:r>
            <a:endParaRPr/>
          </a:p>
        </p:txBody>
      </p:sp>
      <p:sp>
        <p:nvSpPr>
          <p:cNvPr id="1032" name="Google Shape;1032;g11e633baac4_0_72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r>
              <a:rPr lang="en-US"/>
              <a:t>NLP</a:t>
            </a:r>
            <a:endParaRPr/>
          </a:p>
          <a:p>
            <a:pPr marL="0" lvl="0" indent="0" algn="r" rtl="0">
              <a:spcBef>
                <a:spcPts val="0"/>
              </a:spcBef>
              <a:spcAft>
                <a:spcPts val="0"/>
              </a:spcAft>
              <a:buClr>
                <a:srgbClr val="000000"/>
              </a:buClr>
              <a:buSzPts val="1200"/>
              <a:buFont typeface="Arial"/>
              <a:buNone/>
            </a:pPr>
            <a:r>
              <a:rPr lang="en-US"/>
              <a:t>Ms. Vincy Joseph </a:t>
            </a:r>
            <a:endParaRPr/>
          </a:p>
          <a:p>
            <a:pPr marL="0" lvl="0" indent="0" algn="r" rtl="0">
              <a:spcBef>
                <a:spcPts val="0"/>
              </a:spcBef>
              <a:spcAft>
                <a:spcPts val="0"/>
              </a:spcAft>
              <a:buClr>
                <a:srgbClr val="000000"/>
              </a:buClr>
              <a:buSzPts val="1200"/>
              <a:buFont typeface="Arial"/>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g11e633baac4_0_73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85000" lnSpcReduction="10000"/>
          </a:bodyPr>
          <a:lstStyle/>
          <a:p>
            <a:pPr marL="457200" lvl="0" indent="-406400" algn="l" rtl="0">
              <a:lnSpc>
                <a:spcPct val="90000"/>
              </a:lnSpc>
              <a:spcBef>
                <a:spcPts val="1000"/>
              </a:spcBef>
              <a:spcAft>
                <a:spcPts val="0"/>
              </a:spcAft>
              <a:buClr>
                <a:schemeClr val="dk1"/>
              </a:buClr>
              <a:buSzPct val="117647"/>
              <a:buChar char="•"/>
            </a:pPr>
            <a:r>
              <a:rPr lang="en-US"/>
              <a:t>Sentiment classification is a task under Sentiment Analysis (SA) that deals with automatically tagging text as positive, negative or neutral from the perspective of the speaker/writer with respect to a topic. </a:t>
            </a:r>
            <a:endParaRPr/>
          </a:p>
          <a:p>
            <a:pPr marL="457200" lvl="0" indent="-406400" algn="l" rtl="0">
              <a:lnSpc>
                <a:spcPct val="90000"/>
              </a:lnSpc>
              <a:spcBef>
                <a:spcPts val="1000"/>
              </a:spcBef>
              <a:spcAft>
                <a:spcPts val="0"/>
              </a:spcAft>
              <a:buClr>
                <a:schemeClr val="dk1"/>
              </a:buClr>
              <a:buSzPct val="117647"/>
              <a:buChar char="•"/>
            </a:pPr>
            <a:r>
              <a:rPr lang="en-US"/>
              <a:t>Thus, a sentiment classifier tags the sentence ‘The movie is entertaining and totally worth your money!’ in a movie review as positive with respect to the movie. </a:t>
            </a:r>
            <a:endParaRPr/>
          </a:p>
          <a:p>
            <a:pPr marL="457200" lvl="0" indent="-406400" algn="l" rtl="0">
              <a:lnSpc>
                <a:spcPct val="90000"/>
              </a:lnSpc>
              <a:spcBef>
                <a:spcPts val="1000"/>
              </a:spcBef>
              <a:spcAft>
                <a:spcPts val="0"/>
              </a:spcAft>
              <a:buClr>
                <a:schemeClr val="dk1"/>
              </a:buClr>
              <a:buSzPct val="117647"/>
              <a:buChar char="•"/>
            </a:pPr>
            <a:r>
              <a:rPr lang="en-US"/>
              <a:t>On the other hand, a sentence ‘The movie is so boring that I was dozing away through the second half.’ is labeled as negative.</a:t>
            </a:r>
            <a:endParaRPr/>
          </a:p>
          <a:p>
            <a:pPr marL="457200" lvl="0" indent="-406400" algn="l" rtl="0">
              <a:lnSpc>
                <a:spcPct val="90000"/>
              </a:lnSpc>
              <a:spcBef>
                <a:spcPts val="1000"/>
              </a:spcBef>
              <a:spcAft>
                <a:spcPts val="0"/>
              </a:spcAft>
              <a:buClr>
                <a:schemeClr val="dk1"/>
              </a:buClr>
              <a:buSzPct val="117647"/>
              <a:buChar char="•"/>
            </a:pPr>
            <a:r>
              <a:rPr lang="en-US"/>
              <a:t>Finally, ‘The movie is directed by Nolan’ is labeled as neutral.</a:t>
            </a:r>
            <a:endParaRPr/>
          </a:p>
        </p:txBody>
      </p:sp>
      <p:sp>
        <p:nvSpPr>
          <p:cNvPr id="1038" name="Google Shape;1038;g11e633baac4_0_73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Sentiment Analysis</a:t>
            </a:r>
            <a:endParaRPr/>
          </a:p>
        </p:txBody>
      </p:sp>
      <p:sp>
        <p:nvSpPr>
          <p:cNvPr id="1039" name="Google Shape;1039;g11e633baac4_0_73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g11e633baac4_0_73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200"/>
              <a:t>The general block diagram for a sentiment analysis system is as given below:</a:t>
            </a:r>
            <a:endParaRPr sz="3200"/>
          </a:p>
        </p:txBody>
      </p:sp>
      <p:sp>
        <p:nvSpPr>
          <p:cNvPr id="1045" name="Google Shape;1045;g11e633baac4_0_737"/>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58</a:t>
            </a:fld>
            <a:endParaRPr/>
          </a:p>
        </p:txBody>
      </p:sp>
      <p:pic>
        <p:nvPicPr>
          <p:cNvPr id="1046" name="Google Shape;1046;g11e633baac4_0_737"/>
          <p:cNvPicPr preferRelativeResize="0"/>
          <p:nvPr/>
        </p:nvPicPr>
        <p:blipFill rotWithShape="1">
          <a:blip r:embed="rId3">
            <a:alphaModFix/>
          </a:blip>
          <a:srcRect/>
          <a:stretch/>
        </p:blipFill>
        <p:spPr>
          <a:xfrm>
            <a:off x="2358316" y="1622563"/>
            <a:ext cx="3925526" cy="4802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g11e633baac4_0_74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Data is collected from various social networking sites, blogging sites, and review sites</a:t>
            </a:r>
            <a:endParaRPr/>
          </a:p>
        </p:txBody>
      </p:sp>
      <p:sp>
        <p:nvSpPr>
          <p:cNvPr id="1052" name="Google Shape;1052;g11e633baac4_0_74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collection</a:t>
            </a:r>
            <a:endParaRPr/>
          </a:p>
        </p:txBody>
      </p:sp>
      <p:sp>
        <p:nvSpPr>
          <p:cNvPr id="1053" name="Google Shape;1053;g11e633baac4_0_74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g11e633baac4_0_42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ct val="108108"/>
              <a:buChar char="•"/>
            </a:pPr>
            <a:r>
              <a:rPr lang="en-US" dirty="0"/>
              <a:t>The main objective of pre-processing is to obtain the key features or key terms from stored text documents </a:t>
            </a:r>
            <a:endParaRPr lang="en-US" dirty="0" smtClean="0"/>
          </a:p>
          <a:p>
            <a:pPr marL="457200" lvl="0" indent="-406400" algn="l" rtl="0">
              <a:lnSpc>
                <a:spcPct val="90000"/>
              </a:lnSpc>
              <a:spcBef>
                <a:spcPts val="1000"/>
              </a:spcBef>
              <a:spcAft>
                <a:spcPts val="0"/>
              </a:spcAft>
              <a:buClr>
                <a:schemeClr val="dk1"/>
              </a:buClr>
              <a:buSzPct val="108108"/>
              <a:buChar char="•"/>
            </a:pPr>
            <a:r>
              <a:rPr lang="en-US" dirty="0" smtClean="0"/>
              <a:t>Pre-processing </a:t>
            </a:r>
            <a:r>
              <a:rPr lang="en-US" dirty="0"/>
              <a:t>step is crucial in determining the quality of the </a:t>
            </a:r>
            <a:r>
              <a:rPr lang="en-US" dirty="0" smtClean="0"/>
              <a:t>classification. </a:t>
            </a:r>
            <a:endParaRPr dirty="0"/>
          </a:p>
          <a:p>
            <a:pPr marL="457200" lvl="0" indent="-406400" algn="l" rtl="0">
              <a:lnSpc>
                <a:spcPct val="90000"/>
              </a:lnSpc>
              <a:spcBef>
                <a:spcPts val="1000"/>
              </a:spcBef>
              <a:spcAft>
                <a:spcPts val="0"/>
              </a:spcAft>
              <a:buClr>
                <a:schemeClr val="dk1"/>
              </a:buClr>
              <a:buSzPct val="108108"/>
              <a:buChar char="•"/>
            </a:pPr>
            <a:r>
              <a:rPr lang="en-US" dirty="0"/>
              <a:t>It is important to select the significant keywords that carry the meaning and discard the words that do not </a:t>
            </a:r>
            <a:r>
              <a:rPr lang="en-US" dirty="0" smtClean="0"/>
              <a:t>contribute for classification task. </a:t>
            </a:r>
            <a:endParaRPr dirty="0"/>
          </a:p>
          <a:p>
            <a:pPr marL="457200" lvl="0" indent="-406400" algn="l" rtl="0">
              <a:lnSpc>
                <a:spcPct val="90000"/>
              </a:lnSpc>
              <a:spcBef>
                <a:spcPts val="1000"/>
              </a:spcBef>
              <a:spcAft>
                <a:spcPts val="0"/>
              </a:spcAft>
              <a:buClr>
                <a:schemeClr val="dk1"/>
              </a:buClr>
              <a:buSzPct val="108108"/>
              <a:buChar char="•"/>
            </a:pPr>
            <a:r>
              <a:rPr lang="en-US" dirty="0"/>
              <a:t>The pre-processing phase </a:t>
            </a:r>
            <a:r>
              <a:rPr lang="en-US" dirty="0" smtClean="0"/>
              <a:t>converts </a:t>
            </a:r>
            <a:r>
              <a:rPr lang="en-US" dirty="0"/>
              <a:t>the original textual data in a data mining ready structure. </a:t>
            </a:r>
            <a:endParaRPr dirty="0"/>
          </a:p>
        </p:txBody>
      </p:sp>
      <p:sp>
        <p:nvSpPr>
          <p:cNvPr id="675" name="Google Shape;675;g11e633baac4_0_42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 Preprocessing</a:t>
            </a:r>
            <a:endParaRPr/>
          </a:p>
        </p:txBody>
      </p:sp>
      <p:sp>
        <p:nvSpPr>
          <p:cNvPr id="676" name="Google Shape;676;g11e633baac4_0_42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g11e633baac4_0_74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406400" algn="l" rtl="0">
              <a:lnSpc>
                <a:spcPct val="90000"/>
              </a:lnSpc>
              <a:spcBef>
                <a:spcPts val="1000"/>
              </a:spcBef>
              <a:spcAft>
                <a:spcPts val="0"/>
              </a:spcAft>
              <a:buClr>
                <a:schemeClr val="dk1"/>
              </a:buClr>
              <a:buSzPct val="108108"/>
              <a:buChar char="•"/>
            </a:pPr>
            <a:r>
              <a:rPr lang="en-US"/>
              <a:t>1. Removal of URL’s: Data extracted may contain some url’s which needs to be removed as they do not contain any sentiments.</a:t>
            </a:r>
            <a:endParaRPr/>
          </a:p>
          <a:p>
            <a:pPr marL="457200" lvl="0" indent="-406400" algn="l" rtl="0">
              <a:lnSpc>
                <a:spcPct val="90000"/>
              </a:lnSpc>
              <a:spcBef>
                <a:spcPts val="1000"/>
              </a:spcBef>
              <a:spcAft>
                <a:spcPts val="0"/>
              </a:spcAft>
              <a:buClr>
                <a:schemeClr val="dk1"/>
              </a:buClr>
              <a:buSzPct val="108108"/>
              <a:buChar char="•"/>
            </a:pPr>
            <a:r>
              <a:rPr lang="en-US"/>
              <a:t>2. Case conversion: All the text should be converted to either upper case or lower case i.e. there should be no difference between ‘paper’ and ‘PAPER’.</a:t>
            </a:r>
            <a:endParaRPr/>
          </a:p>
          <a:p>
            <a:pPr marL="457200" lvl="0" indent="-406400" algn="l" rtl="0">
              <a:lnSpc>
                <a:spcPct val="90000"/>
              </a:lnSpc>
              <a:spcBef>
                <a:spcPts val="1000"/>
              </a:spcBef>
              <a:spcAft>
                <a:spcPts val="0"/>
              </a:spcAft>
              <a:buClr>
                <a:schemeClr val="dk1"/>
              </a:buClr>
              <a:buSzPct val="108108"/>
              <a:buChar char="•"/>
            </a:pPr>
            <a:r>
              <a:rPr lang="en-US"/>
              <a:t>3. Removal of punctuation: Punctuation such as full stop, exclamatory sign, comma’s etc should be removed as they do not represent any emotions.</a:t>
            </a:r>
            <a:endParaRPr/>
          </a:p>
          <a:p>
            <a:pPr marL="457200" lvl="0" indent="-406400" algn="l" rtl="0">
              <a:lnSpc>
                <a:spcPct val="90000"/>
              </a:lnSpc>
              <a:spcBef>
                <a:spcPts val="1000"/>
              </a:spcBef>
              <a:spcAft>
                <a:spcPts val="0"/>
              </a:spcAft>
              <a:buClr>
                <a:schemeClr val="dk1"/>
              </a:buClr>
              <a:buSzPct val="108108"/>
              <a:buChar char="•"/>
            </a:pPr>
            <a:r>
              <a:rPr lang="en-US"/>
              <a:t>4. Removal of Hash tag: Hash tag word is preceded by a hash sign(#) and is generally used in social media for the identification of specific subjects.</a:t>
            </a:r>
            <a:endParaRPr/>
          </a:p>
        </p:txBody>
      </p:sp>
      <p:sp>
        <p:nvSpPr>
          <p:cNvPr id="1059" name="Google Shape;1059;g11e633baac4_0_74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Cleaning</a:t>
            </a:r>
            <a:endParaRPr/>
          </a:p>
        </p:txBody>
      </p:sp>
      <p:sp>
        <p:nvSpPr>
          <p:cNvPr id="1060" name="Google Shape;1060;g11e633baac4_0_74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g11e633baac4_0_75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5. Tokenization : It divides given text into tokens.</a:t>
            </a:r>
            <a:endParaRPr/>
          </a:p>
          <a:p>
            <a:pPr marL="457200" lvl="0" indent="-406400" algn="l" rtl="0">
              <a:lnSpc>
                <a:spcPct val="90000"/>
              </a:lnSpc>
              <a:spcBef>
                <a:spcPts val="1000"/>
              </a:spcBef>
              <a:spcAft>
                <a:spcPts val="0"/>
              </a:spcAft>
              <a:buClr>
                <a:schemeClr val="dk1"/>
              </a:buClr>
              <a:buSzPts val="2800"/>
              <a:buChar char="•"/>
            </a:pPr>
            <a:r>
              <a:rPr lang="en-US"/>
              <a:t>6. Stemming: M.F. porter stemmer is most widely used algorithm which stems the word.</a:t>
            </a:r>
            <a:endParaRPr/>
          </a:p>
          <a:p>
            <a:pPr marL="457200" lvl="0" indent="-406400" algn="l" rtl="0">
              <a:lnSpc>
                <a:spcPct val="90000"/>
              </a:lnSpc>
              <a:spcBef>
                <a:spcPts val="1000"/>
              </a:spcBef>
              <a:spcAft>
                <a:spcPts val="0"/>
              </a:spcAft>
              <a:buClr>
                <a:schemeClr val="dk1"/>
              </a:buClr>
              <a:buSzPts val="2800"/>
              <a:buChar char="•"/>
            </a:pPr>
            <a:r>
              <a:rPr lang="en-US"/>
              <a:t>7. Negation rule: This method removes negation word which reverses meaning of word in review.</a:t>
            </a:r>
            <a:endParaRPr/>
          </a:p>
          <a:p>
            <a:pPr marL="457200" lvl="0" indent="-406400" algn="l" rtl="0">
              <a:lnSpc>
                <a:spcPct val="90000"/>
              </a:lnSpc>
              <a:spcBef>
                <a:spcPts val="1000"/>
              </a:spcBef>
              <a:spcAft>
                <a:spcPts val="0"/>
              </a:spcAft>
              <a:buClr>
                <a:schemeClr val="dk1"/>
              </a:buClr>
              <a:buSzPts val="2800"/>
              <a:buChar char="•"/>
            </a:pPr>
            <a:r>
              <a:rPr lang="en-US"/>
              <a:t>8. Conjunction rule: This method extracts meaning from review using grammatical rule.</a:t>
            </a:r>
            <a:endParaRPr/>
          </a:p>
          <a:p>
            <a:pPr marL="457200" lvl="0" indent="-228600" algn="l" rtl="0">
              <a:lnSpc>
                <a:spcPct val="90000"/>
              </a:lnSpc>
              <a:spcBef>
                <a:spcPts val="1000"/>
              </a:spcBef>
              <a:spcAft>
                <a:spcPts val="0"/>
              </a:spcAft>
              <a:buClr>
                <a:schemeClr val="dk1"/>
              </a:buClr>
              <a:buSzPts val="2800"/>
              <a:buNone/>
            </a:pPr>
            <a:endParaRPr/>
          </a:p>
        </p:txBody>
      </p:sp>
      <p:sp>
        <p:nvSpPr>
          <p:cNvPr id="1066" name="Google Shape;1066;g11e633baac4_0_75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Cleaning</a:t>
            </a:r>
            <a:endParaRPr/>
          </a:p>
        </p:txBody>
      </p:sp>
      <p:sp>
        <p:nvSpPr>
          <p:cNvPr id="1067" name="Google Shape;1067;g11e633baac4_0_75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g11e633baac4_0_761"/>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Feature Extraction and Selection </a:t>
            </a:r>
            <a:endParaRPr/>
          </a:p>
        </p:txBody>
      </p:sp>
      <p:sp>
        <p:nvSpPr>
          <p:cNvPr id="1073" name="Google Shape;1073;g11e633baac4_0_761"/>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a:t> </a:t>
            </a:r>
            <a:endParaRPr/>
          </a:p>
        </p:txBody>
      </p:sp>
      <p:sp>
        <p:nvSpPr>
          <p:cNvPr id="1074" name="Google Shape;1074;g11e633baac4_0_76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r>
              <a:rPr lang="en-US"/>
              <a:t>NLP</a:t>
            </a:r>
            <a:endParaRPr/>
          </a:p>
          <a:p>
            <a:pPr marL="0" lvl="0" indent="0" algn="r" rtl="0">
              <a:spcBef>
                <a:spcPts val="0"/>
              </a:spcBef>
              <a:spcAft>
                <a:spcPts val="0"/>
              </a:spcAft>
              <a:buClr>
                <a:srgbClr val="000000"/>
              </a:buClr>
              <a:buSzPts val="1200"/>
              <a:buFont typeface="Arial"/>
              <a:buNone/>
            </a:pPr>
            <a:r>
              <a:rPr lang="en-US"/>
              <a:t>Ms. Vincy Joseph </a:t>
            </a:r>
            <a:endParaRPr/>
          </a:p>
          <a:p>
            <a:pPr marL="0" lvl="0" indent="0" algn="r" rtl="0">
              <a:spcBef>
                <a:spcPts val="0"/>
              </a:spcBef>
              <a:spcAft>
                <a:spcPts val="0"/>
              </a:spcAft>
              <a:buClr>
                <a:srgbClr val="000000"/>
              </a:buClr>
              <a:buSzPts val="1200"/>
              <a:buFont typeface="Arial"/>
              <a:buNone/>
            </a:pPr>
            <a:fld id="{00000000-1234-1234-1234-123412341234}" type="slidenum">
              <a:rPr lang="en-US"/>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g11e633baac4_0_76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391983" algn="l" rtl="0">
              <a:lnSpc>
                <a:spcPct val="90000"/>
              </a:lnSpc>
              <a:spcBef>
                <a:spcPts val="1000"/>
              </a:spcBef>
              <a:spcAft>
                <a:spcPts val="0"/>
              </a:spcAft>
              <a:buClr>
                <a:schemeClr val="dk1"/>
              </a:buClr>
              <a:buSzPct val="108108"/>
              <a:buChar char="•"/>
            </a:pPr>
            <a:r>
              <a:rPr lang="en-US"/>
              <a:t>Some of feature extraction techniques are </a:t>
            </a:r>
            <a:endParaRPr/>
          </a:p>
          <a:p>
            <a:pPr marL="457200" lvl="0" indent="-228600" algn="l" rtl="0">
              <a:lnSpc>
                <a:spcPct val="90000"/>
              </a:lnSpc>
              <a:spcBef>
                <a:spcPts val="1000"/>
              </a:spcBef>
              <a:spcAft>
                <a:spcPts val="0"/>
              </a:spcAft>
              <a:buClr>
                <a:schemeClr val="dk1"/>
              </a:buClr>
              <a:buSzPct val="108108"/>
              <a:buNone/>
            </a:pPr>
            <a:endParaRPr/>
          </a:p>
          <a:p>
            <a:pPr marL="457200" lvl="0" indent="-391983" algn="l" rtl="0">
              <a:lnSpc>
                <a:spcPct val="90000"/>
              </a:lnSpc>
              <a:spcBef>
                <a:spcPts val="1000"/>
              </a:spcBef>
              <a:spcAft>
                <a:spcPts val="0"/>
              </a:spcAft>
              <a:buClr>
                <a:schemeClr val="dk1"/>
              </a:buClr>
              <a:buSzPct val="108108"/>
              <a:buChar char="•"/>
            </a:pPr>
            <a:r>
              <a:rPr lang="en-US"/>
              <a:t>1.	Terms presence and frequency: It is based on individual word or n-grams and frequency counts.</a:t>
            </a:r>
            <a:endParaRPr/>
          </a:p>
          <a:p>
            <a:pPr marL="457200" lvl="0" indent="-391983" algn="l" rtl="0">
              <a:lnSpc>
                <a:spcPct val="90000"/>
              </a:lnSpc>
              <a:spcBef>
                <a:spcPts val="1000"/>
              </a:spcBef>
              <a:spcAft>
                <a:spcPts val="0"/>
              </a:spcAft>
              <a:buClr>
                <a:schemeClr val="dk1"/>
              </a:buClr>
              <a:buSzPct val="108108"/>
              <a:buChar char="•"/>
            </a:pPr>
            <a:r>
              <a:rPr lang="en-US"/>
              <a:t>2.	Parts of Speech (POS): It extracts adjective nouns from data.</a:t>
            </a:r>
            <a:endParaRPr/>
          </a:p>
          <a:p>
            <a:pPr marL="457200" lvl="0" indent="-391983" algn="l" rtl="0">
              <a:lnSpc>
                <a:spcPct val="90000"/>
              </a:lnSpc>
              <a:spcBef>
                <a:spcPts val="1000"/>
              </a:spcBef>
              <a:spcAft>
                <a:spcPts val="0"/>
              </a:spcAft>
              <a:buClr>
                <a:schemeClr val="dk1"/>
              </a:buClr>
              <a:buSzPct val="108108"/>
              <a:buChar char="•"/>
            </a:pPr>
            <a:r>
              <a:rPr lang="en-US"/>
              <a:t>3.	Opinion words and phrase: It is based on words which represents opinions such as good or bad, like or hate etc.</a:t>
            </a:r>
            <a:endParaRPr/>
          </a:p>
          <a:p>
            <a:pPr marL="457200" lvl="0" indent="-391983" algn="l" rtl="0">
              <a:lnSpc>
                <a:spcPct val="90000"/>
              </a:lnSpc>
              <a:spcBef>
                <a:spcPts val="1000"/>
              </a:spcBef>
              <a:spcAft>
                <a:spcPts val="0"/>
              </a:spcAft>
              <a:buClr>
                <a:schemeClr val="dk1"/>
              </a:buClr>
              <a:buSzPct val="108108"/>
              <a:buChar char="•"/>
            </a:pPr>
            <a:r>
              <a:rPr lang="en-US"/>
              <a:t>4.	Negation: Appearance of negation words in text may reverse the meaning of opinion. For example “not good” is equal to “bad”.</a:t>
            </a:r>
            <a:endParaRPr/>
          </a:p>
          <a:p>
            <a:pPr marL="457200" lvl="0" indent="-228600" algn="l" rtl="0">
              <a:lnSpc>
                <a:spcPct val="90000"/>
              </a:lnSpc>
              <a:spcBef>
                <a:spcPts val="1000"/>
              </a:spcBef>
              <a:spcAft>
                <a:spcPts val="0"/>
              </a:spcAft>
              <a:buClr>
                <a:schemeClr val="dk1"/>
              </a:buClr>
              <a:buSzPct val="108108"/>
              <a:buNone/>
            </a:pPr>
            <a:endParaRPr/>
          </a:p>
        </p:txBody>
      </p:sp>
      <p:sp>
        <p:nvSpPr>
          <p:cNvPr id="1080" name="Google Shape;1080;g11e633baac4_0_76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Feature Extraction</a:t>
            </a:r>
            <a:endParaRPr/>
          </a:p>
        </p:txBody>
      </p:sp>
      <p:sp>
        <p:nvSpPr>
          <p:cNvPr id="1081" name="Google Shape;1081;g11e633baac4_0_767"/>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g11e633baac4_0_77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85000" lnSpcReduction="20000"/>
          </a:bodyPr>
          <a:lstStyle/>
          <a:p>
            <a:pPr marL="457200" lvl="0" indent="-390711" algn="l" rtl="0">
              <a:lnSpc>
                <a:spcPct val="90000"/>
              </a:lnSpc>
              <a:spcBef>
                <a:spcPts val="1000"/>
              </a:spcBef>
              <a:spcAft>
                <a:spcPts val="0"/>
              </a:spcAft>
              <a:buClr>
                <a:schemeClr val="dk1"/>
              </a:buClr>
              <a:buSzPct val="117647"/>
              <a:buChar char="•"/>
            </a:pPr>
            <a:r>
              <a:rPr lang="en-US"/>
              <a:t>Feature Selection methods can be divided into lexicon-based methods that need human annotation, and statistical methods which are automatic methods that are more frequently used. Lexicon-based approaches usually begin with a small set of ‘seed’ words. Then they bootstrap this set through synonym detection or on-line resources to obtain a larger lexicon.  Statistical approaches, on the other hand, are fully automatic.</a:t>
            </a:r>
            <a:endParaRPr/>
          </a:p>
          <a:p>
            <a:pPr marL="457200" lvl="0" indent="-228600" algn="l" rtl="0">
              <a:lnSpc>
                <a:spcPct val="90000"/>
              </a:lnSpc>
              <a:spcBef>
                <a:spcPts val="1000"/>
              </a:spcBef>
              <a:spcAft>
                <a:spcPts val="0"/>
              </a:spcAft>
              <a:buClr>
                <a:schemeClr val="dk1"/>
              </a:buClr>
              <a:buSzPct val="117647"/>
              <a:buNone/>
            </a:pPr>
            <a:endParaRPr/>
          </a:p>
          <a:p>
            <a:pPr marL="457200" lvl="0" indent="-390711" algn="l" rtl="0">
              <a:lnSpc>
                <a:spcPct val="90000"/>
              </a:lnSpc>
              <a:spcBef>
                <a:spcPts val="1000"/>
              </a:spcBef>
              <a:spcAft>
                <a:spcPts val="0"/>
              </a:spcAft>
              <a:buClr>
                <a:schemeClr val="dk1"/>
              </a:buClr>
              <a:buSzPct val="117647"/>
              <a:buChar char="•"/>
            </a:pPr>
            <a:r>
              <a:rPr lang="en-US"/>
              <a:t>The feature selection techniques treat the documents either as group of words (Bag of Words (BOWs)), or as a string which retains the sequence of words in the document. BOW is used more often because of its simplicity for the classification process. </a:t>
            </a:r>
            <a:endParaRPr/>
          </a:p>
          <a:p>
            <a:pPr marL="457200" lvl="0" indent="-228600" algn="l" rtl="0">
              <a:lnSpc>
                <a:spcPct val="90000"/>
              </a:lnSpc>
              <a:spcBef>
                <a:spcPts val="1000"/>
              </a:spcBef>
              <a:spcAft>
                <a:spcPts val="0"/>
              </a:spcAft>
              <a:buClr>
                <a:schemeClr val="dk1"/>
              </a:buClr>
              <a:buSzPct val="117647"/>
              <a:buNone/>
            </a:pPr>
            <a:endParaRPr/>
          </a:p>
        </p:txBody>
      </p:sp>
      <p:sp>
        <p:nvSpPr>
          <p:cNvPr id="1087" name="Google Shape;1087;g11e633baac4_0_77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Feature Selection</a:t>
            </a:r>
            <a:endParaRPr/>
          </a:p>
        </p:txBody>
      </p:sp>
      <p:sp>
        <p:nvSpPr>
          <p:cNvPr id="1088" name="Google Shape;1088;g11e633baac4_0_77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g11e633baac4_0_77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800"/>
              <a:buChar char="•"/>
            </a:pPr>
            <a:r>
              <a:rPr lang="en-US"/>
              <a:t>Various feature selection methods are  CountVectorizer ,TF-IDF(Term Frequency–Inverse Document Frequency), IG(Information Gain), MI(Mutual Information), Feature Vector, Unigram, Bigram and N-gram methods.TF-IDF score is to be taken into consideration to balance most weighted and less weighted word. Chi square method gives good results for both positive and negative classes. Mutual information, Chi-square, TF-IDF and Information Gain techniques are used to select feature from high dimensional data</a:t>
            </a:r>
            <a:endParaRPr/>
          </a:p>
        </p:txBody>
      </p:sp>
      <p:sp>
        <p:nvSpPr>
          <p:cNvPr id="1094" name="Google Shape;1094;g11e633baac4_0_77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Feature Selection</a:t>
            </a:r>
            <a:endParaRPr/>
          </a:p>
        </p:txBody>
      </p:sp>
      <p:sp>
        <p:nvSpPr>
          <p:cNvPr id="1095" name="Google Shape;1095;g11e633baac4_0_77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g11e633baac4_0_78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70000" lnSpcReduction="20000"/>
          </a:bodyPr>
          <a:lstStyle/>
          <a:p>
            <a:pPr marL="457200" lvl="0" indent="-387350" algn="l" rtl="0">
              <a:lnSpc>
                <a:spcPct val="90000"/>
              </a:lnSpc>
              <a:spcBef>
                <a:spcPts val="1000"/>
              </a:spcBef>
              <a:spcAft>
                <a:spcPts val="0"/>
              </a:spcAft>
              <a:buClr>
                <a:schemeClr val="dk1"/>
              </a:buClr>
              <a:buSzPct val="142857"/>
              <a:buChar char="•"/>
            </a:pPr>
            <a:r>
              <a:rPr lang="en-US"/>
              <a:t>1.	Count Vector : It is defined by the number of occurrences of features in review.</a:t>
            </a:r>
            <a:endParaRPr/>
          </a:p>
          <a:p>
            <a:pPr marL="457200" lvl="0" indent="-387350" algn="l" rtl="0">
              <a:lnSpc>
                <a:spcPct val="90000"/>
              </a:lnSpc>
              <a:spcBef>
                <a:spcPts val="1000"/>
              </a:spcBef>
              <a:spcAft>
                <a:spcPts val="0"/>
              </a:spcAft>
              <a:buClr>
                <a:schemeClr val="dk1"/>
              </a:buClr>
              <a:buSzPct val="142857"/>
              <a:buChar char="•"/>
            </a:pPr>
            <a:r>
              <a:rPr lang="en-US"/>
              <a:t>2.	TF-IDF : It is defined by multiplying the value of frequency of word in review (TF) and frequency of word in whole corpus (IDF).</a:t>
            </a:r>
            <a:endParaRPr/>
          </a:p>
          <a:p>
            <a:pPr marL="457200" lvl="0" indent="-387350" algn="l" rtl="0">
              <a:lnSpc>
                <a:spcPct val="90000"/>
              </a:lnSpc>
              <a:spcBef>
                <a:spcPts val="1000"/>
              </a:spcBef>
              <a:spcAft>
                <a:spcPts val="0"/>
              </a:spcAft>
              <a:buClr>
                <a:schemeClr val="dk1"/>
              </a:buClr>
              <a:buSzPct val="142857"/>
              <a:buChar char="•"/>
            </a:pPr>
            <a:r>
              <a:rPr lang="en-US"/>
              <a:t>TF-IDFi = ti,j * log (N/dfi)</a:t>
            </a:r>
            <a:endParaRPr/>
          </a:p>
          <a:p>
            <a:pPr marL="457200" lvl="0" indent="-387350" algn="l" rtl="0">
              <a:lnSpc>
                <a:spcPct val="90000"/>
              </a:lnSpc>
              <a:spcBef>
                <a:spcPts val="1000"/>
              </a:spcBef>
              <a:spcAft>
                <a:spcPts val="0"/>
              </a:spcAft>
              <a:buClr>
                <a:schemeClr val="dk1"/>
              </a:buClr>
              <a:buSzPct val="142857"/>
              <a:buChar char="•"/>
            </a:pPr>
            <a:r>
              <a:rPr lang="en-US"/>
              <a:t>TF-IDFi is the weight of a term i. ti,j is the frequency of term i in sample j. N is the total number of samples in the corpus. dfi is the number of samples containing term i.</a:t>
            </a:r>
            <a:endParaRPr/>
          </a:p>
          <a:p>
            <a:pPr marL="457200" lvl="0" indent="-387350" algn="l" rtl="0">
              <a:lnSpc>
                <a:spcPct val="90000"/>
              </a:lnSpc>
              <a:spcBef>
                <a:spcPts val="1000"/>
              </a:spcBef>
              <a:spcAft>
                <a:spcPts val="0"/>
              </a:spcAft>
              <a:buClr>
                <a:schemeClr val="dk1"/>
              </a:buClr>
              <a:buSzPct val="142857"/>
              <a:buChar char="•"/>
            </a:pPr>
            <a:r>
              <a:rPr lang="en-US"/>
              <a:t>3.	Information gain is the most widely used attribute selection measure in the area of sentiment analysis. It determines the relevant features to predict review by studying the presence or absence of features in a document.</a:t>
            </a:r>
            <a:endParaRPr/>
          </a:p>
          <a:p>
            <a:pPr marL="457200" lvl="0" indent="-387350" algn="l" rtl="0">
              <a:lnSpc>
                <a:spcPct val="90000"/>
              </a:lnSpc>
              <a:spcBef>
                <a:spcPts val="1000"/>
              </a:spcBef>
              <a:spcAft>
                <a:spcPts val="0"/>
              </a:spcAft>
              <a:buClr>
                <a:schemeClr val="dk1"/>
              </a:buClr>
              <a:buSzPct val="142857"/>
              <a:buChar char="•"/>
            </a:pPr>
            <a:r>
              <a:rPr lang="en-US"/>
              <a:t> </a:t>
            </a:r>
            <a:endParaRPr/>
          </a:p>
          <a:p>
            <a:pPr marL="457200" lvl="0" indent="-387350" algn="l" rtl="0">
              <a:lnSpc>
                <a:spcPct val="90000"/>
              </a:lnSpc>
              <a:spcBef>
                <a:spcPts val="1000"/>
              </a:spcBef>
              <a:spcAft>
                <a:spcPts val="0"/>
              </a:spcAft>
              <a:buClr>
                <a:schemeClr val="dk1"/>
              </a:buClr>
              <a:buSzPct val="142857"/>
              <a:buChar char="•"/>
            </a:pPr>
            <a:r>
              <a:rPr lang="en-US"/>
              <a:t>P(c|f) is the joint probability, class is c and feature is f and P(c) denotes the marginal probability.</a:t>
            </a:r>
            <a:endParaRPr/>
          </a:p>
          <a:p>
            <a:pPr marL="457200" lvl="0" indent="-228600" algn="l" rtl="0">
              <a:lnSpc>
                <a:spcPct val="90000"/>
              </a:lnSpc>
              <a:spcBef>
                <a:spcPts val="1000"/>
              </a:spcBef>
              <a:spcAft>
                <a:spcPts val="0"/>
              </a:spcAft>
              <a:buClr>
                <a:schemeClr val="dk1"/>
              </a:buClr>
              <a:buSzPct val="142857"/>
              <a:buNone/>
            </a:pPr>
            <a:endParaRPr/>
          </a:p>
        </p:txBody>
      </p:sp>
      <p:sp>
        <p:nvSpPr>
          <p:cNvPr id="1101" name="Google Shape;1101;g11e633baac4_0_78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Feature Selection</a:t>
            </a:r>
            <a:endParaRPr/>
          </a:p>
        </p:txBody>
      </p:sp>
      <p:sp>
        <p:nvSpPr>
          <p:cNvPr id="1102" name="Google Shape;1102;g11e633baac4_0_78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g11e633baac4_0_79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77500" lnSpcReduction="20000"/>
          </a:bodyPr>
          <a:lstStyle/>
          <a:p>
            <a:pPr marL="457200" lvl="0" indent="-389193" algn="l" rtl="0">
              <a:lnSpc>
                <a:spcPct val="90000"/>
              </a:lnSpc>
              <a:spcBef>
                <a:spcPts val="1000"/>
              </a:spcBef>
              <a:spcAft>
                <a:spcPts val="0"/>
              </a:spcAft>
              <a:buClr>
                <a:schemeClr val="dk1"/>
              </a:buClr>
              <a:buSzPct val="129032"/>
              <a:buChar char="•"/>
            </a:pPr>
            <a:r>
              <a:rPr lang="en-US"/>
              <a:t>4.	Mutual Information: MI is the process of selecting features that are not uniformly distributed across the sentiment classes because they are informative of their classes and we can see that MI gives more importance to only a few terms.  </a:t>
            </a:r>
            <a:endParaRPr/>
          </a:p>
          <a:p>
            <a:pPr marL="457200" lvl="0" indent="-389193" algn="l" rtl="0">
              <a:lnSpc>
                <a:spcPct val="90000"/>
              </a:lnSpc>
              <a:spcBef>
                <a:spcPts val="1000"/>
              </a:spcBef>
              <a:spcAft>
                <a:spcPts val="0"/>
              </a:spcAft>
              <a:buClr>
                <a:schemeClr val="dk1"/>
              </a:buClr>
              <a:buSzPct val="129032"/>
              <a:buChar char="•"/>
            </a:pPr>
            <a:r>
              <a:rPr lang="en-US"/>
              <a:t>Where P(f,c) represents joint probability distribution function, P(f) and p(c) represent marginal probability distribution of f and c. c is positive and negative classes.</a:t>
            </a:r>
            <a:endParaRPr/>
          </a:p>
          <a:p>
            <a:pPr marL="457200" lvl="0" indent="-389193" algn="l" rtl="0">
              <a:lnSpc>
                <a:spcPct val="90000"/>
              </a:lnSpc>
              <a:spcBef>
                <a:spcPts val="1000"/>
              </a:spcBef>
              <a:spcAft>
                <a:spcPts val="0"/>
              </a:spcAft>
              <a:buClr>
                <a:schemeClr val="dk1"/>
              </a:buClr>
              <a:buSzPct val="129032"/>
              <a:buChar char="•"/>
            </a:pPr>
            <a:r>
              <a:rPr lang="en-US"/>
              <a:t>5.	Chi-square: Chi-square measures observed count and expected count and analyzed how much deviation occurs between them.</a:t>
            </a:r>
            <a:endParaRPr/>
          </a:p>
          <a:p>
            <a:pPr marL="457200" lvl="0" indent="-389193" algn="l" rtl="0">
              <a:lnSpc>
                <a:spcPct val="90000"/>
              </a:lnSpc>
              <a:spcBef>
                <a:spcPts val="1000"/>
              </a:spcBef>
              <a:spcAft>
                <a:spcPts val="0"/>
              </a:spcAft>
              <a:buClr>
                <a:schemeClr val="dk1"/>
              </a:buClr>
              <a:buSzPct val="129032"/>
              <a:buChar char="•"/>
            </a:pPr>
            <a:r>
              <a:rPr lang="en-US"/>
              <a:t> </a:t>
            </a:r>
            <a:endParaRPr/>
          </a:p>
          <a:p>
            <a:pPr marL="457200" lvl="0" indent="-389193" algn="l" rtl="0">
              <a:lnSpc>
                <a:spcPct val="90000"/>
              </a:lnSpc>
              <a:spcBef>
                <a:spcPts val="1000"/>
              </a:spcBef>
              <a:spcAft>
                <a:spcPts val="0"/>
              </a:spcAft>
              <a:buClr>
                <a:schemeClr val="dk1"/>
              </a:buClr>
              <a:buSzPct val="129032"/>
              <a:buChar char="•"/>
            </a:pPr>
            <a:r>
              <a:rPr lang="en-US"/>
              <a:t>W, X, Y, Z represents the frequencies, represent the presence or absence of feature in the sample. W is the count of samples in which feature f and c occurred together. N=W+X+Y+Z. f represents the feature and c represents the class.</a:t>
            </a:r>
            <a:endParaRPr/>
          </a:p>
          <a:p>
            <a:pPr marL="457200" lvl="0" indent="-228600" algn="l" rtl="0">
              <a:lnSpc>
                <a:spcPct val="90000"/>
              </a:lnSpc>
              <a:spcBef>
                <a:spcPts val="1000"/>
              </a:spcBef>
              <a:spcAft>
                <a:spcPts val="0"/>
              </a:spcAft>
              <a:buClr>
                <a:schemeClr val="dk1"/>
              </a:buClr>
              <a:buSzPct val="129032"/>
              <a:buNone/>
            </a:pPr>
            <a:endParaRPr/>
          </a:p>
        </p:txBody>
      </p:sp>
      <p:sp>
        <p:nvSpPr>
          <p:cNvPr id="1108" name="Google Shape;1108;g11e633baac4_0_79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Feature Selection</a:t>
            </a:r>
            <a:endParaRPr/>
          </a:p>
        </p:txBody>
      </p:sp>
      <p:sp>
        <p:nvSpPr>
          <p:cNvPr id="1109" name="Google Shape;1109;g11e633baac4_0_79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g11e633baac4_0_79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Classification </a:t>
            </a:r>
            <a:endParaRPr/>
          </a:p>
        </p:txBody>
      </p:sp>
      <p:sp>
        <p:nvSpPr>
          <p:cNvPr id="1115" name="Google Shape;1115;g11e633baac4_0_797"/>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68</a:t>
            </a:fld>
            <a:endParaRPr/>
          </a:p>
        </p:txBody>
      </p:sp>
      <p:pic>
        <p:nvPicPr>
          <p:cNvPr id="1116" name="Google Shape;1116;g11e633baac4_0_797"/>
          <p:cNvPicPr preferRelativeResize="0"/>
          <p:nvPr/>
        </p:nvPicPr>
        <p:blipFill rotWithShape="1">
          <a:blip r:embed="rId3">
            <a:alphaModFix/>
          </a:blip>
          <a:srcRect/>
          <a:stretch/>
        </p:blipFill>
        <p:spPr>
          <a:xfrm>
            <a:off x="628650" y="1311498"/>
            <a:ext cx="7515889" cy="494044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g11e633baac4_0_80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10000"/>
          </a:bodyPr>
          <a:lstStyle/>
          <a:p>
            <a:pPr marL="457200" lvl="0" indent="-420816" algn="l" rtl="0">
              <a:lnSpc>
                <a:spcPct val="90000"/>
              </a:lnSpc>
              <a:spcBef>
                <a:spcPts val="1000"/>
              </a:spcBef>
              <a:spcAft>
                <a:spcPts val="0"/>
              </a:spcAft>
              <a:buClr>
                <a:schemeClr val="dk1"/>
              </a:buClr>
              <a:buSzPts val="3027"/>
              <a:buChar char="•"/>
            </a:pPr>
            <a:r>
              <a:rPr lang="en-US"/>
              <a:t>Sentiment Classification techniques can be roughly divided into machine learning approach, lexicon based approach and hybrid approach. The Machine Learning Approach (ML) applies the famous ML algorithms and uses linguistic features. The Lexicon-based Approach relies on a sentiment lexicon, a collection of known and precompiled sentiment erms. It is divided into  dictionary-based approaches and corpus-based  approaches which use statistical or semantic methods to find sentiment polarity. The hybrid Approach combines both approaches and is very common with sentiment lexicons playing a key role in the majority of methods.</a:t>
            </a:r>
            <a:endParaRPr/>
          </a:p>
        </p:txBody>
      </p:sp>
      <p:sp>
        <p:nvSpPr>
          <p:cNvPr id="1122" name="Google Shape;1122;g11e633baac4_0_80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Classification </a:t>
            </a:r>
            <a:endParaRPr/>
          </a:p>
        </p:txBody>
      </p:sp>
      <p:sp>
        <p:nvSpPr>
          <p:cNvPr id="1123" name="Google Shape;1123;g11e633baac4_0_80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g11e633baac4_0_42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387350" algn="l" rtl="0">
              <a:lnSpc>
                <a:spcPct val="90000"/>
              </a:lnSpc>
              <a:spcBef>
                <a:spcPts val="1000"/>
              </a:spcBef>
              <a:spcAft>
                <a:spcPts val="0"/>
              </a:spcAft>
              <a:buClr>
                <a:schemeClr val="dk1"/>
              </a:buClr>
              <a:buSzPct val="142857"/>
              <a:buChar char="•"/>
            </a:pPr>
            <a:r>
              <a:rPr lang="en-US" dirty="0"/>
              <a:t>In general, text can be represented in two separate ways.</a:t>
            </a:r>
            <a:endParaRPr dirty="0"/>
          </a:p>
          <a:p>
            <a:pPr marL="457200" lvl="0" indent="-387350" algn="l" rtl="0">
              <a:lnSpc>
                <a:spcPct val="90000"/>
              </a:lnSpc>
              <a:spcBef>
                <a:spcPts val="1000"/>
              </a:spcBef>
              <a:spcAft>
                <a:spcPts val="0"/>
              </a:spcAft>
              <a:buClr>
                <a:schemeClr val="dk1"/>
              </a:buClr>
              <a:buSzPct val="142857"/>
              <a:buChar char="•"/>
            </a:pPr>
            <a:r>
              <a:rPr lang="en-US" dirty="0"/>
              <a:t>The first is as a bag-of-words, in which a document is represented as a set of words, together with their associated frequency in the document. </a:t>
            </a:r>
            <a:endParaRPr dirty="0"/>
          </a:p>
          <a:p>
            <a:pPr marL="457200" lvl="0" indent="-387350" algn="l" rtl="0">
              <a:lnSpc>
                <a:spcPct val="90000"/>
              </a:lnSpc>
              <a:spcBef>
                <a:spcPts val="1000"/>
              </a:spcBef>
              <a:spcAft>
                <a:spcPts val="0"/>
              </a:spcAft>
              <a:buClr>
                <a:schemeClr val="dk1"/>
              </a:buClr>
              <a:buSzPct val="142857"/>
              <a:buChar char="•"/>
            </a:pPr>
            <a:r>
              <a:rPr lang="en-US" dirty="0" smtClean="0"/>
              <a:t>In </a:t>
            </a:r>
            <a:r>
              <a:rPr lang="en-US" dirty="0"/>
              <a:t>this process, a text is represented as the container of its words, disregarding grammar and even word order but keeping multiplicity. </a:t>
            </a:r>
            <a:endParaRPr dirty="0"/>
          </a:p>
          <a:p>
            <a:pPr marL="457200" lvl="0" indent="-387350" algn="l" rtl="0">
              <a:lnSpc>
                <a:spcPct val="90000"/>
              </a:lnSpc>
              <a:spcBef>
                <a:spcPts val="1000"/>
              </a:spcBef>
              <a:spcAft>
                <a:spcPts val="0"/>
              </a:spcAft>
              <a:buClr>
                <a:schemeClr val="dk1"/>
              </a:buClr>
              <a:buSzPct val="142857"/>
              <a:buChar char="•"/>
            </a:pPr>
            <a:r>
              <a:rPr lang="en-US" dirty="0"/>
              <a:t>The bag-of-words model is commonly used in </a:t>
            </a:r>
            <a:r>
              <a:rPr lang="en-US" dirty="0" smtClean="0"/>
              <a:t>document classification(here </a:t>
            </a:r>
            <a:r>
              <a:rPr lang="en-US" dirty="0"/>
              <a:t>the (frequency of) occurrence of each word is </a:t>
            </a:r>
            <a:r>
              <a:rPr lang="en-US" dirty="0" smtClean="0"/>
              <a:t>used) </a:t>
            </a:r>
            <a:endParaRPr dirty="0"/>
          </a:p>
          <a:p>
            <a:pPr marL="457200" lvl="0" indent="-387350" algn="l" rtl="0">
              <a:lnSpc>
                <a:spcPct val="90000"/>
              </a:lnSpc>
              <a:spcBef>
                <a:spcPts val="1000"/>
              </a:spcBef>
              <a:spcAft>
                <a:spcPts val="0"/>
              </a:spcAft>
              <a:buClr>
                <a:schemeClr val="dk1"/>
              </a:buClr>
              <a:buSzPct val="142857"/>
              <a:buChar char="•"/>
            </a:pPr>
            <a:r>
              <a:rPr lang="en-US" dirty="0" smtClean="0"/>
              <a:t>The </a:t>
            </a:r>
            <a:r>
              <a:rPr lang="en-US" dirty="0"/>
              <a:t>second method is to represent text directly as </a:t>
            </a:r>
            <a:r>
              <a:rPr lang="en-US" dirty="0" smtClean="0"/>
              <a:t>strings(a sequence </a:t>
            </a:r>
            <a:r>
              <a:rPr lang="en-US" dirty="0"/>
              <a:t>of </a:t>
            </a:r>
            <a:r>
              <a:rPr lang="en-US" dirty="0" smtClean="0"/>
              <a:t>words)</a:t>
            </a:r>
            <a:endParaRPr dirty="0"/>
          </a:p>
          <a:p>
            <a:pPr marL="457200" lvl="0" indent="-228600" algn="l" rtl="0">
              <a:lnSpc>
                <a:spcPct val="90000"/>
              </a:lnSpc>
              <a:spcBef>
                <a:spcPts val="1000"/>
              </a:spcBef>
              <a:spcAft>
                <a:spcPts val="0"/>
              </a:spcAft>
              <a:buClr>
                <a:schemeClr val="dk1"/>
              </a:buClr>
              <a:buSzPct val="142857"/>
              <a:buNone/>
            </a:pPr>
            <a:endParaRPr dirty="0"/>
          </a:p>
        </p:txBody>
      </p:sp>
      <p:sp>
        <p:nvSpPr>
          <p:cNvPr id="682" name="Google Shape;682;g11e633baac4_0_42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 Preprocessing</a:t>
            </a:r>
            <a:endParaRPr/>
          </a:p>
        </p:txBody>
      </p:sp>
      <p:sp>
        <p:nvSpPr>
          <p:cNvPr id="683" name="Google Shape;683;g11e633baac4_0_42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g11e633baac4_0_80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The classification methods using ML approach can be roughly divided into supervised and unsupervised learning methods. The supervised methods make use of a large number of labeled training documents. The unsupervised methods are used when it is difficult to find these labeled training documents.</a:t>
            </a:r>
            <a:endParaRPr/>
          </a:p>
        </p:txBody>
      </p:sp>
      <p:sp>
        <p:nvSpPr>
          <p:cNvPr id="1129" name="Google Shape;1129;g11e633baac4_0_80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Classification </a:t>
            </a:r>
            <a:endParaRPr/>
          </a:p>
        </p:txBody>
      </p:sp>
      <p:sp>
        <p:nvSpPr>
          <p:cNvPr id="1130" name="Google Shape;1130;g11e633baac4_0_80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g11e633baac4_0_8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800"/>
              <a:buChar char="•"/>
            </a:pPr>
            <a:r>
              <a:rPr lang="en-US"/>
              <a:t>The lexicon-based approach depends on finding the opinion lexicon which is used to analyze the text. There are two methods in this approach. The dictionary-based approach which depends on finding opinion seed words, and then searches the dictionary of their synonyms and antonyms. The corpus-based approach begins with a seed list of opinion words, and then finds other opinion words in a large corpus to help in finding opinion words with context specific orientations. This could be done by using statistical or semantic methods.</a:t>
            </a:r>
            <a:endParaRPr/>
          </a:p>
        </p:txBody>
      </p:sp>
      <p:sp>
        <p:nvSpPr>
          <p:cNvPr id="1136" name="Google Shape;1136;g11e633baac4_0_81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Classification </a:t>
            </a:r>
            <a:endParaRPr/>
          </a:p>
        </p:txBody>
      </p:sp>
      <p:sp>
        <p:nvSpPr>
          <p:cNvPr id="1137" name="Google Shape;1137;g11e633baac4_0_81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g11e633baac4_0_82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a:bodyPr>
          <a:lstStyle/>
          <a:p>
            <a:pPr marL="457200" lvl="0" indent="-420816" algn="l" rtl="0">
              <a:lnSpc>
                <a:spcPct val="90000"/>
              </a:lnSpc>
              <a:spcBef>
                <a:spcPts val="1000"/>
              </a:spcBef>
              <a:spcAft>
                <a:spcPts val="0"/>
              </a:spcAft>
              <a:buClr>
                <a:schemeClr val="dk1"/>
              </a:buClr>
              <a:buSzPts val="3027"/>
              <a:buChar char="•"/>
            </a:pPr>
            <a:r>
              <a:rPr lang="en-US"/>
              <a:t>The supervised learning methods depend on the existence of labeled training documents. There are many kinds of supervised classifiers.</a:t>
            </a:r>
            <a:endParaRPr/>
          </a:p>
          <a:p>
            <a:pPr marL="457200" lvl="0" indent="-420816" algn="l" rtl="0">
              <a:lnSpc>
                <a:spcPct val="90000"/>
              </a:lnSpc>
              <a:spcBef>
                <a:spcPts val="1000"/>
              </a:spcBef>
              <a:spcAft>
                <a:spcPts val="0"/>
              </a:spcAft>
              <a:buClr>
                <a:schemeClr val="dk1"/>
              </a:buClr>
              <a:buSzPts val="3027"/>
              <a:buChar char="•"/>
            </a:pPr>
            <a:r>
              <a:rPr lang="en-US"/>
              <a:t>1.	Probabilistic classifiers. Probabilistic classifiers use mixture models for classification. The mixture model assumes that each class is a component of the mixture. Each mixture component is a generative model that provides the probability of sampling a particular term for that component. These kinds of classifiers are also called generative classifiers. Three of the most famous probabilistic classifiers are</a:t>
            </a:r>
            <a:endParaRPr/>
          </a:p>
          <a:p>
            <a:pPr marL="457200" lvl="0" indent="-228600" algn="l" rtl="0">
              <a:lnSpc>
                <a:spcPct val="90000"/>
              </a:lnSpc>
              <a:spcBef>
                <a:spcPts val="1000"/>
              </a:spcBef>
              <a:spcAft>
                <a:spcPts val="0"/>
              </a:spcAft>
              <a:buClr>
                <a:schemeClr val="dk1"/>
              </a:buClr>
              <a:buSzPts val="3027"/>
              <a:buNone/>
            </a:pPr>
            <a:endParaRPr/>
          </a:p>
        </p:txBody>
      </p:sp>
      <p:sp>
        <p:nvSpPr>
          <p:cNvPr id="1143" name="Google Shape;1143;g11e633baac4_0_82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Supervised Learning</a:t>
            </a:r>
            <a:endParaRPr/>
          </a:p>
        </p:txBody>
      </p:sp>
      <p:sp>
        <p:nvSpPr>
          <p:cNvPr id="1144" name="Google Shape;1144;g11e633baac4_0_82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g11e633baac4_0_82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a.	Naıve Bayes Classifier (NB). The Naıve Bayes classifier is the simplest and most commonly used classifier. Naıve Bayes classification model computes the posterior probability of a class, based on the distribution of the words in the document. The model works with the BOWs feature extraction which ignores the position of the word in the document. It uses Bayes Theorem to predict the probability that a given feature set belongs to a particular label.</a:t>
            </a:r>
            <a:endParaRPr/>
          </a:p>
        </p:txBody>
      </p:sp>
      <p:sp>
        <p:nvSpPr>
          <p:cNvPr id="1150" name="Google Shape;1150;g11e633baac4_0_82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Supervised Learning</a:t>
            </a:r>
            <a:endParaRPr/>
          </a:p>
        </p:txBody>
      </p:sp>
      <p:sp>
        <p:nvSpPr>
          <p:cNvPr id="1151" name="Google Shape;1151;g11e633baac4_0_827"/>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g11e633baac4_0_83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10000"/>
          </a:bodyPr>
          <a:lstStyle/>
          <a:p>
            <a:pPr marL="457200" lvl="0" indent="-420816" algn="l" rtl="0">
              <a:lnSpc>
                <a:spcPct val="90000"/>
              </a:lnSpc>
              <a:spcBef>
                <a:spcPts val="1000"/>
              </a:spcBef>
              <a:spcAft>
                <a:spcPts val="0"/>
              </a:spcAft>
              <a:buClr>
                <a:schemeClr val="dk1"/>
              </a:buClr>
              <a:buSzPts val="3027"/>
              <a:buChar char="•"/>
            </a:pPr>
            <a:r>
              <a:rPr lang="en-US"/>
              <a:t>b.	Bayesian Network (BN). The main assumption of the NB classifier is the independence of the features. The other extreme assumption is to assume that all the features are fully dependent. This leads to the Bayesian Network model which is a directed acyclic graph whose nodes represent random variables, and edges represent conditional dependencies. BN is considered a complete model for the variables and their relationships. Therefore, a complete joint probability distribution (JPD) over all the variables, is specified for a model. In Text mining, the computation complexity of BN is very expensive; that is why, it is not frequently used</a:t>
            </a:r>
            <a:endParaRPr/>
          </a:p>
        </p:txBody>
      </p:sp>
      <p:sp>
        <p:nvSpPr>
          <p:cNvPr id="1157" name="Google Shape;1157;g11e633baac4_0_83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Supervised Learning</a:t>
            </a:r>
            <a:endParaRPr/>
          </a:p>
        </p:txBody>
      </p:sp>
      <p:sp>
        <p:nvSpPr>
          <p:cNvPr id="1158" name="Google Shape;1158;g11e633baac4_0_83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g11e633baac4_0_83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10000"/>
          </a:bodyPr>
          <a:lstStyle/>
          <a:p>
            <a:pPr marL="457200" lvl="0" indent="-420816" algn="l" rtl="0">
              <a:lnSpc>
                <a:spcPct val="90000"/>
              </a:lnSpc>
              <a:spcBef>
                <a:spcPts val="1000"/>
              </a:spcBef>
              <a:spcAft>
                <a:spcPts val="0"/>
              </a:spcAft>
              <a:buClr>
                <a:schemeClr val="dk1"/>
              </a:buClr>
              <a:buSzPts val="3027"/>
              <a:buChar char="•"/>
            </a:pPr>
            <a:r>
              <a:rPr lang="en-US"/>
              <a:t>c.	Maximum Entropy Classifier (ME). The Max ent Classifier (known as a conditional exponential classifier) converts labeled feature sets to vectors using encoding. This encoded vector is then used to calculate weights for each feature that can then be combined to determine the most likely label for a feature set. This classifier is parameterized by a set of X{weights}, which is used to combine the joint features that are generated from a feature-set by an X{encoding}. In particular, the encoding maps each C{(featureset, label)} pair to a vector. The probability of each label is then computed using the following equation:</a:t>
            </a:r>
            <a:endParaRPr/>
          </a:p>
        </p:txBody>
      </p:sp>
      <p:sp>
        <p:nvSpPr>
          <p:cNvPr id="1164" name="Google Shape;1164;g11e633baac4_0_83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Supervised Learning</a:t>
            </a:r>
            <a:endParaRPr/>
          </a:p>
        </p:txBody>
      </p:sp>
      <p:sp>
        <p:nvSpPr>
          <p:cNvPr id="1165" name="Google Shape;1165;g11e633baac4_0_83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75</a:t>
            </a:fld>
            <a:endParaRPr/>
          </a:p>
        </p:txBody>
      </p:sp>
      <p:pic>
        <p:nvPicPr>
          <p:cNvPr id="1166" name="Google Shape;1166;g11e633baac4_0_839"/>
          <p:cNvPicPr preferRelativeResize="0"/>
          <p:nvPr/>
        </p:nvPicPr>
        <p:blipFill rotWithShape="1">
          <a:blip r:embed="rId3">
            <a:alphaModFix/>
          </a:blip>
          <a:srcRect/>
          <a:stretch/>
        </p:blipFill>
        <p:spPr>
          <a:xfrm>
            <a:off x="2686051" y="5916930"/>
            <a:ext cx="4714875" cy="57594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g11e633baac4_0_84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2.	Linear classifiers : A linear classifier uses a classification algorithm that makes its classification based on a linear predictor function combining a set of weights with the feature vector. </a:t>
            </a:r>
            <a:endParaRPr/>
          </a:p>
        </p:txBody>
      </p:sp>
      <p:sp>
        <p:nvSpPr>
          <p:cNvPr id="1172" name="Google Shape;1172;g11e633baac4_0_84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Supervised Learning</a:t>
            </a:r>
            <a:endParaRPr/>
          </a:p>
        </p:txBody>
      </p:sp>
      <p:sp>
        <p:nvSpPr>
          <p:cNvPr id="1173" name="Google Shape;1173;g11e633baac4_0_84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g11e633baac4_0_85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The main principle of SVMs is to determine linear separators in the search space which can best separate the different classes. Text data are ideally suited for SVM classification because of the sparse nature of text, in which few features are irrelevant, but they tend to be correlated with one another and generally organized into linearly separable categories.</a:t>
            </a:r>
            <a:endParaRPr/>
          </a:p>
        </p:txBody>
      </p:sp>
      <p:sp>
        <p:nvSpPr>
          <p:cNvPr id="1179" name="Google Shape;1179;g11e633baac4_0_85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	Support Vector Machine</a:t>
            </a:r>
            <a:endParaRPr/>
          </a:p>
        </p:txBody>
      </p:sp>
      <p:sp>
        <p:nvSpPr>
          <p:cNvPr id="1180" name="Google Shape;1180;g11e633baac4_0_85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g11e633baac4_0_85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800"/>
              <a:buChar char="•"/>
            </a:pPr>
            <a:r>
              <a:rPr lang="en-US"/>
              <a:t>Neural Network consists of many  neurons where the neuron is its basic unit. The inputs to the neurons are denoted by the vector Xi which is the word frequencies in the ith document. There are a set of weights A which are associated with each neuron used in order to compute a function of its inputs f(). The linear function of the neural network is: pi = A. Xi. In a binary classification problem, it is assumed that the class label of Xi is denoted by yi and the sign of the predicted function pi yields the class label.</a:t>
            </a:r>
            <a:endParaRPr/>
          </a:p>
        </p:txBody>
      </p:sp>
      <p:sp>
        <p:nvSpPr>
          <p:cNvPr id="1186" name="Google Shape;1186;g11e633baac4_0_85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	Neural Network</a:t>
            </a:r>
            <a:endParaRPr/>
          </a:p>
        </p:txBody>
      </p:sp>
      <p:sp>
        <p:nvSpPr>
          <p:cNvPr id="1187" name="Google Shape;1187;g11e633baac4_0_85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g11e633baac4_0_86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Decision tree classifier provides a hierarchical decomposition of the training data space in which a condition on the attribute value is used to divide the data. The condition or predicate is the presence or absence of one or more words. The division of the data space is done recursively until the leaf nodes contain certain minimum numbers of records which are used for the purpose of classification.</a:t>
            </a:r>
            <a:endParaRPr/>
          </a:p>
        </p:txBody>
      </p:sp>
      <p:sp>
        <p:nvSpPr>
          <p:cNvPr id="1193" name="Google Shape;1193;g11e633baac4_0_86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 Decision tree classifiers. </a:t>
            </a:r>
            <a:endParaRPr/>
          </a:p>
        </p:txBody>
      </p:sp>
      <p:sp>
        <p:nvSpPr>
          <p:cNvPr id="1194" name="Google Shape;1194;g11e633baac4_0_86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g11e633baac4_0_43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391983" algn="l" rtl="0">
              <a:lnSpc>
                <a:spcPct val="90000"/>
              </a:lnSpc>
              <a:spcBef>
                <a:spcPts val="1000"/>
              </a:spcBef>
              <a:spcAft>
                <a:spcPts val="0"/>
              </a:spcAft>
              <a:buClr>
                <a:schemeClr val="dk1"/>
              </a:buClr>
              <a:buSzPct val="108108"/>
              <a:buChar char="•"/>
            </a:pPr>
            <a:r>
              <a:rPr lang="en-US" dirty="0"/>
              <a:t>Tokenization is a pre-processing method which breaks a stream of text into words, phrases, symbols, or other meaningful elements called tokens. </a:t>
            </a:r>
            <a:endParaRPr dirty="0"/>
          </a:p>
          <a:p>
            <a:pPr marL="457200" lvl="0" indent="-391983" algn="l" rtl="0">
              <a:lnSpc>
                <a:spcPct val="90000"/>
              </a:lnSpc>
              <a:spcBef>
                <a:spcPts val="1000"/>
              </a:spcBef>
              <a:spcAft>
                <a:spcPts val="0"/>
              </a:spcAft>
              <a:buClr>
                <a:schemeClr val="dk1"/>
              </a:buClr>
              <a:buSzPct val="108108"/>
              <a:buChar char="•"/>
            </a:pPr>
            <a:r>
              <a:rPr lang="en-US" dirty="0" smtClean="0"/>
              <a:t>Example </a:t>
            </a:r>
            <a:r>
              <a:rPr lang="en-US" dirty="0"/>
              <a:t>:</a:t>
            </a:r>
            <a:endParaRPr dirty="0"/>
          </a:p>
          <a:p>
            <a:pPr marL="457200" lvl="0" indent="-391983" algn="l" rtl="0">
              <a:lnSpc>
                <a:spcPct val="90000"/>
              </a:lnSpc>
              <a:spcBef>
                <a:spcPts val="1000"/>
              </a:spcBef>
              <a:spcAft>
                <a:spcPts val="0"/>
              </a:spcAft>
              <a:buClr>
                <a:schemeClr val="dk1"/>
              </a:buClr>
              <a:buSzPct val="108108"/>
              <a:buChar char="•"/>
            </a:pPr>
            <a:r>
              <a:rPr lang="en-US" dirty="0"/>
              <a:t>After sleeping for four hours, he decided to sleep for another four.</a:t>
            </a:r>
            <a:endParaRPr dirty="0"/>
          </a:p>
          <a:p>
            <a:pPr marL="457200" lvl="0" indent="-391983" algn="l" rtl="0">
              <a:lnSpc>
                <a:spcPct val="90000"/>
              </a:lnSpc>
              <a:spcBef>
                <a:spcPts val="1000"/>
              </a:spcBef>
              <a:spcAft>
                <a:spcPts val="0"/>
              </a:spcAft>
              <a:buClr>
                <a:schemeClr val="dk1"/>
              </a:buClr>
              <a:buSzPct val="108108"/>
              <a:buChar char="•"/>
            </a:pPr>
            <a:r>
              <a:rPr lang="en-US" dirty="0" smtClean="0"/>
              <a:t>The </a:t>
            </a:r>
            <a:r>
              <a:rPr lang="en-US" dirty="0"/>
              <a:t>tokens are as follows:</a:t>
            </a:r>
            <a:endParaRPr dirty="0"/>
          </a:p>
          <a:p>
            <a:pPr marL="457200" lvl="0" indent="-391983" algn="l" rtl="0">
              <a:lnSpc>
                <a:spcPct val="90000"/>
              </a:lnSpc>
              <a:spcBef>
                <a:spcPts val="1000"/>
              </a:spcBef>
              <a:spcAft>
                <a:spcPts val="0"/>
              </a:spcAft>
              <a:buClr>
                <a:schemeClr val="dk1"/>
              </a:buClr>
              <a:buSzPct val="108108"/>
              <a:buChar char="•"/>
            </a:pPr>
            <a:r>
              <a:rPr lang="en-US" dirty="0"/>
              <a:t>{ “After” “sleeping” “for” “four” “hours” “he” “decided” “to” “sleep” “for” “another” “four” }.</a:t>
            </a:r>
            <a:endParaRPr dirty="0"/>
          </a:p>
          <a:p>
            <a:pPr marL="457200" lvl="0" indent="-228600" algn="l" rtl="0">
              <a:lnSpc>
                <a:spcPct val="90000"/>
              </a:lnSpc>
              <a:spcBef>
                <a:spcPts val="1000"/>
              </a:spcBef>
              <a:spcAft>
                <a:spcPts val="0"/>
              </a:spcAft>
              <a:buClr>
                <a:schemeClr val="dk1"/>
              </a:buClr>
              <a:buSzPct val="108108"/>
              <a:buNone/>
            </a:pPr>
            <a:endParaRPr dirty="0"/>
          </a:p>
        </p:txBody>
      </p:sp>
      <p:sp>
        <p:nvSpPr>
          <p:cNvPr id="696" name="Google Shape;696;g11e633baac4_0_43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1. Tokenization</a:t>
            </a:r>
            <a:endParaRPr/>
          </a:p>
        </p:txBody>
      </p:sp>
      <p:sp>
        <p:nvSpPr>
          <p:cNvPr id="697" name="Google Shape;697;g11e633baac4_0_43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g11e633baac4_0_87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In rule based classifiers, the data space is modeled with a set of rules. The left hand side represents a condition on the feature set expressed in disjunctive normal form while the right hand side is the class label. The conditions are on the term presence. Term absence is rarely used because it is not informative in sparse data.</a:t>
            </a:r>
            <a:endParaRPr/>
          </a:p>
        </p:txBody>
      </p:sp>
      <p:sp>
        <p:nvSpPr>
          <p:cNvPr id="1200" name="Google Shape;1200;g11e633baac4_0_87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 Rule-based classifiers</a:t>
            </a:r>
            <a:endParaRPr/>
          </a:p>
        </p:txBody>
      </p:sp>
      <p:sp>
        <p:nvSpPr>
          <p:cNvPr id="1201" name="Google Shape;1201;g11e633baac4_0_87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g11e633baac4_0_87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10000"/>
          </a:bodyPr>
          <a:lstStyle/>
          <a:p>
            <a:pPr marL="457200" lvl="0" indent="-420816" algn="l" rtl="0">
              <a:lnSpc>
                <a:spcPct val="90000"/>
              </a:lnSpc>
              <a:spcBef>
                <a:spcPts val="1000"/>
              </a:spcBef>
              <a:spcAft>
                <a:spcPts val="0"/>
              </a:spcAft>
              <a:buClr>
                <a:schemeClr val="dk1"/>
              </a:buClr>
              <a:buSzPts val="3027"/>
              <a:buChar char="•"/>
            </a:pPr>
            <a:r>
              <a:rPr lang="en-US"/>
              <a:t>The main purpose of text classification is to classify documents into a certain number of predefined categories. In order to accomplish that, large number of labeled training documents are used for supervised learning, as illustrated before. In text classification, it is sometimes difficult to create these labeled training documents, but it is easy to collect the unlabeled documents. The unsupervised learning methods overcome these difficulties. Many research works were presented in this field . One of the method  divides the documents into sentences, and categorized each sentence using keyword lists of each category and sentence similarity measure.</a:t>
            </a:r>
            <a:endParaRPr/>
          </a:p>
        </p:txBody>
      </p:sp>
      <p:sp>
        <p:nvSpPr>
          <p:cNvPr id="1207" name="Google Shape;1207;g11e633baac4_0_87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Unsupervised Learning </a:t>
            </a:r>
            <a:endParaRPr/>
          </a:p>
        </p:txBody>
      </p:sp>
      <p:sp>
        <p:nvSpPr>
          <p:cNvPr id="1208" name="Google Shape;1208;g11e633baac4_0_87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g11e633baac4_0_88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406400" algn="l" rtl="0">
              <a:lnSpc>
                <a:spcPct val="90000"/>
              </a:lnSpc>
              <a:spcBef>
                <a:spcPts val="1000"/>
              </a:spcBef>
              <a:spcAft>
                <a:spcPts val="0"/>
              </a:spcAft>
              <a:buClr>
                <a:schemeClr val="dk1"/>
              </a:buClr>
              <a:buSzPct val="108108"/>
              <a:buChar char="•"/>
            </a:pPr>
            <a:r>
              <a:rPr lang="en-US"/>
              <a:t>Opinion words are employed in many sentiment classification tasks. Positive opinion words are used to express some desired states, while negative opinion words are used to express some undesired states. There are also opinion phrases and idioms which together are called opinion lexicon. There are three main approaches in order to compile or collect the opinion word list.  Manual approach is very time consuming and it is not used alone. It is usually combined with the other two automated approaches as a final check to avoid the mistakes that resulted from automated methods. The two automated approaches are presented in the following subsections.</a:t>
            </a:r>
            <a:endParaRPr/>
          </a:p>
        </p:txBody>
      </p:sp>
      <p:sp>
        <p:nvSpPr>
          <p:cNvPr id="1214" name="Google Shape;1214;g11e633baac4_0_88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Lexicon-based approach</a:t>
            </a:r>
            <a:endParaRPr/>
          </a:p>
        </p:txBody>
      </p:sp>
      <p:sp>
        <p:nvSpPr>
          <p:cNvPr id="1215" name="Google Shape;1215;g11e633baac4_0_88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g11e633baac4_0_88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a:bodyPr>
          <a:lstStyle/>
          <a:p>
            <a:pPr marL="457200" lvl="0" indent="-420816" algn="l" rtl="0">
              <a:lnSpc>
                <a:spcPct val="90000"/>
              </a:lnSpc>
              <a:spcBef>
                <a:spcPts val="1000"/>
              </a:spcBef>
              <a:spcAft>
                <a:spcPts val="0"/>
              </a:spcAft>
              <a:buClr>
                <a:schemeClr val="dk1"/>
              </a:buClr>
              <a:buSzPts val="3027"/>
              <a:buChar char="•"/>
            </a:pPr>
            <a:r>
              <a:rPr lang="en-US"/>
              <a:t>A small set of opinion words is collected manually with known orientations. Then, this set is grown by searching in the well known corpora WordNet or thesaurus for their synonyms and antonyms. The newly found words are added to the seed list then the next iteration starts. The iterative process stops when no new words are found. After the process is completed, manual inspection can be carried out to remove or correct errors. The dictionary based approach has a major disadvantage which is the inability to find opinion words with domain and context specific orientations</a:t>
            </a:r>
            <a:endParaRPr/>
          </a:p>
        </p:txBody>
      </p:sp>
      <p:sp>
        <p:nvSpPr>
          <p:cNvPr id="1221" name="Google Shape;1221;g11e633baac4_0_88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Dictionary-based approach</a:t>
            </a:r>
            <a:endParaRPr/>
          </a:p>
        </p:txBody>
      </p:sp>
      <p:sp>
        <p:nvSpPr>
          <p:cNvPr id="1222" name="Google Shape;1222;g11e633baac4_0_88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g11e633baac4_0_89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The Corpus-based approach helps to solve the problem of finding opinion words with context specific orientations. Its methods depend on syntactic patterns or patterns that occur together along with a seed list of opinion words to find other opinion words in a large corpus. One of these methods  started with a list of seed opinion adjectives, and used them along with a set of linguistic constraints to identify additional adjective opinion words and their orientations.</a:t>
            </a:r>
            <a:endParaRPr/>
          </a:p>
        </p:txBody>
      </p:sp>
      <p:sp>
        <p:nvSpPr>
          <p:cNvPr id="1228" name="Google Shape;1228;g11e633baac4_0_89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Corpus-based approach</a:t>
            </a:r>
            <a:endParaRPr/>
          </a:p>
        </p:txBody>
      </p:sp>
      <p:sp>
        <p:nvSpPr>
          <p:cNvPr id="1229" name="Google Shape;1229;g11e633baac4_0_89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g11e633baac4_0_90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10000"/>
          </a:bodyPr>
          <a:lstStyle/>
          <a:p>
            <a:pPr marL="457200" lvl="0" indent="-420816" algn="l" rtl="0">
              <a:lnSpc>
                <a:spcPct val="90000"/>
              </a:lnSpc>
              <a:spcBef>
                <a:spcPts val="1000"/>
              </a:spcBef>
              <a:spcAft>
                <a:spcPts val="0"/>
              </a:spcAft>
              <a:buClr>
                <a:schemeClr val="dk1"/>
              </a:buClr>
              <a:buSzPts val="3027"/>
              <a:buChar char="•"/>
            </a:pPr>
            <a:r>
              <a:rPr lang="en-US"/>
              <a:t>The constraints are for connectives like AND, OR, BUT, EITHER-OR; the conjunction AND for example says that conjoined adjectives usually have the same orientation. This idea is called sentiment consistency, which is not always consistent practically. There are also adversative expressions such as but, however which are indicated as opinion changes. In order to determine if two conjoined adjectives are of the same or different orientations, learning is applied to a large corpus. Then, the links between adjectives form a graph and clustering is performed on the graph to produce two sets of words: positive and negative.</a:t>
            </a:r>
            <a:endParaRPr/>
          </a:p>
        </p:txBody>
      </p:sp>
      <p:sp>
        <p:nvSpPr>
          <p:cNvPr id="1235" name="Google Shape;1235;g11e633baac4_0_90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Corpus-based approach</a:t>
            </a:r>
            <a:endParaRPr/>
          </a:p>
        </p:txBody>
      </p:sp>
      <p:sp>
        <p:nvSpPr>
          <p:cNvPr id="1236" name="Google Shape;1236;g11e633baac4_0_90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g11e633baac4_0_906"/>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Named Entity Recognition</a:t>
            </a:r>
            <a:endParaRPr/>
          </a:p>
        </p:txBody>
      </p:sp>
      <p:sp>
        <p:nvSpPr>
          <p:cNvPr id="1242" name="Google Shape;1242;g11e633baac4_0_906"/>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a:t> </a:t>
            </a:r>
            <a:endParaRPr/>
          </a:p>
        </p:txBody>
      </p:sp>
      <p:sp>
        <p:nvSpPr>
          <p:cNvPr id="1243" name="Google Shape;1243;g11e633baac4_0_90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r>
              <a:rPr lang="en-US"/>
              <a:t>NLP</a:t>
            </a:r>
            <a:endParaRPr/>
          </a:p>
          <a:p>
            <a:pPr marL="0" lvl="0" indent="0" algn="r" rtl="0">
              <a:spcBef>
                <a:spcPts val="0"/>
              </a:spcBef>
              <a:spcAft>
                <a:spcPts val="0"/>
              </a:spcAft>
              <a:buClr>
                <a:srgbClr val="000000"/>
              </a:buClr>
              <a:buSzPts val="1200"/>
              <a:buFont typeface="Arial"/>
              <a:buNone/>
            </a:pPr>
            <a:r>
              <a:rPr lang="en-US"/>
              <a:t>Ms. Vincy Joseph </a:t>
            </a:r>
            <a:endParaRPr/>
          </a:p>
          <a:p>
            <a:pPr marL="0" lvl="0" indent="0" algn="r" rtl="0">
              <a:spcBef>
                <a:spcPts val="0"/>
              </a:spcBef>
              <a:spcAft>
                <a:spcPts val="0"/>
              </a:spcAft>
              <a:buClr>
                <a:srgbClr val="000000"/>
              </a:buClr>
              <a:buSzPts val="1200"/>
              <a:buFont typeface="Arial"/>
              <a:buNone/>
            </a:pPr>
            <a:fld id="{00000000-1234-1234-1234-123412341234}" type="slidenum">
              <a:rPr lang="en-US"/>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g11e633baac4_0_91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85000" lnSpcReduction="20000"/>
          </a:bodyPr>
          <a:lstStyle/>
          <a:p>
            <a:pPr marL="457200" lvl="0" indent="-406400" algn="l" rtl="0">
              <a:lnSpc>
                <a:spcPct val="90000"/>
              </a:lnSpc>
              <a:spcBef>
                <a:spcPts val="1000"/>
              </a:spcBef>
              <a:spcAft>
                <a:spcPts val="0"/>
              </a:spcAft>
              <a:buClr>
                <a:schemeClr val="dk1"/>
              </a:buClr>
              <a:buSzPct val="117647"/>
              <a:buChar char="•"/>
            </a:pPr>
            <a:r>
              <a:rPr lang="en-US"/>
              <a:t>Entities are the who (and some of the what) of text analytics. On the most basic level, an entity in text is simply a proper noun such as a person, place, or product: John Coltrane, Coca Cola, and Indiana are all entities.</a:t>
            </a:r>
            <a:endParaRPr/>
          </a:p>
          <a:p>
            <a:pPr marL="457200" lvl="0" indent="-406400" algn="l" rtl="0">
              <a:lnSpc>
                <a:spcPct val="90000"/>
              </a:lnSpc>
              <a:spcBef>
                <a:spcPts val="1000"/>
              </a:spcBef>
              <a:spcAft>
                <a:spcPts val="0"/>
              </a:spcAft>
              <a:buClr>
                <a:schemeClr val="dk1"/>
              </a:buClr>
              <a:buSzPct val="117647"/>
              <a:buChar char="•"/>
            </a:pPr>
            <a:r>
              <a:rPr lang="en-US"/>
              <a:t>Named Entity Recognition is a process where all the named entities which are the proper nouns  are identified and classified into their predefined appropriate class. Named-entity recognition (NER) is a subtask of information extraction that seeks to locate and classify named entities in text into predefined categories such as the names of persons, organizations, locations, expressions of times, quantities, monetary values, percentages, etc. Thus it is the task of finding names such as organizations, persons, locations, etc. in text. </a:t>
            </a:r>
            <a:endParaRPr/>
          </a:p>
        </p:txBody>
      </p:sp>
      <p:sp>
        <p:nvSpPr>
          <p:cNvPr id="1249" name="Google Shape;1249;g11e633baac4_0_91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Named Entity Recognition</a:t>
            </a:r>
            <a:endParaRPr/>
          </a:p>
        </p:txBody>
      </p:sp>
      <p:sp>
        <p:nvSpPr>
          <p:cNvPr id="1250" name="Google Shape;1250;g11e633baac4_0_91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g11e633baac4_0_91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a:bodyPr>
          <a:lstStyle/>
          <a:p>
            <a:pPr marL="457200" lvl="0" indent="-420816" algn="l" rtl="0">
              <a:lnSpc>
                <a:spcPct val="90000"/>
              </a:lnSpc>
              <a:spcBef>
                <a:spcPts val="1000"/>
              </a:spcBef>
              <a:spcAft>
                <a:spcPts val="0"/>
              </a:spcAft>
              <a:buClr>
                <a:schemeClr val="dk1"/>
              </a:buClr>
              <a:buSzPts val="3027"/>
              <a:buChar char="•"/>
            </a:pPr>
            <a:r>
              <a:rPr lang="en-US"/>
              <a:t>Since whether or not a word is name and the entity type of a name are determined mostly by the context of the word as well as by the entity type of its neighbors, NER is often posed as a sequence classification problem and solved by methods such as hidden Markov models (HMM) and conditional random fields (CRF). In NER the aim is to distinguish between character sequence that represent noun phrases and character sequence that represents normal text. </a:t>
            </a:r>
            <a:endParaRPr/>
          </a:p>
          <a:p>
            <a:pPr marL="457200" lvl="0" indent="-420816" algn="l" rtl="0">
              <a:lnSpc>
                <a:spcPct val="90000"/>
              </a:lnSpc>
              <a:spcBef>
                <a:spcPts val="1000"/>
              </a:spcBef>
              <a:spcAft>
                <a:spcPts val="0"/>
              </a:spcAft>
              <a:buClr>
                <a:schemeClr val="dk1"/>
              </a:buClr>
              <a:buSzPts val="3027"/>
              <a:buChar char="•"/>
            </a:pPr>
            <a:r>
              <a:rPr lang="en-US"/>
              <a:t>Named entities are classified into different categories as shown in Figure below:</a:t>
            </a:r>
            <a:endParaRPr/>
          </a:p>
        </p:txBody>
      </p:sp>
      <p:sp>
        <p:nvSpPr>
          <p:cNvPr id="1256" name="Google Shape;1256;g11e633baac4_0_91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Named Entity Recognition</a:t>
            </a:r>
            <a:endParaRPr/>
          </a:p>
        </p:txBody>
      </p:sp>
      <p:sp>
        <p:nvSpPr>
          <p:cNvPr id="1257" name="Google Shape;1257;g11e633baac4_0_91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g11e633baac4_0_92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Named Entity Recognition</a:t>
            </a:r>
            <a:endParaRPr/>
          </a:p>
        </p:txBody>
      </p:sp>
      <p:sp>
        <p:nvSpPr>
          <p:cNvPr id="1263" name="Google Shape;1263;g11e633baac4_0_92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89</a:t>
            </a:fld>
            <a:endParaRPr/>
          </a:p>
        </p:txBody>
      </p:sp>
      <p:pic>
        <p:nvPicPr>
          <p:cNvPr id="1264" name="Google Shape;1264;g11e633baac4_0_924"/>
          <p:cNvPicPr preferRelativeResize="0"/>
          <p:nvPr/>
        </p:nvPicPr>
        <p:blipFill rotWithShape="1">
          <a:blip r:embed="rId3">
            <a:alphaModFix/>
          </a:blip>
          <a:srcRect/>
          <a:stretch/>
        </p:blipFill>
        <p:spPr>
          <a:xfrm>
            <a:off x="887818" y="1690825"/>
            <a:ext cx="7341783" cy="39231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g11e633baac4_0_44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dirty="0" smtClean="0"/>
              <a:t>Removes insignificant words  such as </a:t>
            </a:r>
            <a:r>
              <a:rPr lang="en-US" dirty="0"/>
              <a:t>{“a”, “about”, “above”, “across”, “after”, “afterwards”, “again”,. . </a:t>
            </a:r>
            <a:r>
              <a:rPr lang="en-US" dirty="0" smtClean="0"/>
              <a:t>.}.</a:t>
            </a:r>
            <a:endParaRPr dirty="0"/>
          </a:p>
        </p:txBody>
      </p:sp>
      <p:sp>
        <p:nvSpPr>
          <p:cNvPr id="703" name="Google Shape;703;g11e633baac4_0_44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2. Stop Word Removal</a:t>
            </a:r>
            <a:endParaRPr/>
          </a:p>
        </p:txBody>
      </p:sp>
      <p:sp>
        <p:nvSpPr>
          <p:cNvPr id="704" name="Google Shape;704;g11e633baac4_0_44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g11e633baac4_0_93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85000" lnSpcReduction="20000"/>
          </a:bodyPr>
          <a:lstStyle/>
          <a:p>
            <a:pPr marL="457200" lvl="0" indent="-406400" algn="l" rtl="0">
              <a:lnSpc>
                <a:spcPct val="90000"/>
              </a:lnSpc>
              <a:spcBef>
                <a:spcPts val="1000"/>
              </a:spcBef>
              <a:spcAft>
                <a:spcPts val="0"/>
              </a:spcAft>
              <a:buClr>
                <a:schemeClr val="dk1"/>
              </a:buClr>
              <a:buSzPct val="117647"/>
              <a:buChar char="•"/>
            </a:pPr>
            <a:r>
              <a:rPr lang="en-US"/>
              <a:t>The example given below shows the named entities and their classes.</a:t>
            </a:r>
            <a:endParaRPr/>
          </a:p>
          <a:p>
            <a:pPr marL="457200" lvl="0" indent="-406400" algn="l" rtl="0">
              <a:lnSpc>
                <a:spcPct val="90000"/>
              </a:lnSpc>
              <a:spcBef>
                <a:spcPts val="1000"/>
              </a:spcBef>
              <a:spcAft>
                <a:spcPts val="0"/>
              </a:spcAft>
              <a:buClr>
                <a:schemeClr val="dk1"/>
              </a:buClr>
              <a:buSzPct val="117647"/>
              <a:buChar char="•"/>
            </a:pPr>
            <a:r>
              <a:rPr lang="en-US"/>
              <a:t>Ram [PER] joined Symbiosis [ORG] in Pune [LOC] on 12th [DATE] Jan [MONTH] 2012 [YEAR] for a 3 [NUMB] course.</a:t>
            </a:r>
            <a:endParaRPr/>
          </a:p>
          <a:p>
            <a:pPr marL="457200" lvl="0" indent="-228600" algn="l" rtl="0">
              <a:lnSpc>
                <a:spcPct val="90000"/>
              </a:lnSpc>
              <a:spcBef>
                <a:spcPts val="1000"/>
              </a:spcBef>
              <a:spcAft>
                <a:spcPts val="0"/>
              </a:spcAft>
              <a:buClr>
                <a:schemeClr val="dk1"/>
              </a:buClr>
              <a:buSzPct val="117647"/>
              <a:buNone/>
            </a:pPr>
            <a:endParaRPr/>
          </a:p>
          <a:p>
            <a:pPr marL="457200" lvl="0" indent="-406400" algn="l" rtl="0">
              <a:lnSpc>
                <a:spcPct val="90000"/>
              </a:lnSpc>
              <a:spcBef>
                <a:spcPts val="1000"/>
              </a:spcBef>
              <a:spcAft>
                <a:spcPts val="0"/>
              </a:spcAft>
              <a:buClr>
                <a:schemeClr val="dk1"/>
              </a:buClr>
              <a:buSzPct val="117647"/>
              <a:buChar char="•"/>
            </a:pPr>
            <a:r>
              <a:rPr lang="en-US"/>
              <a:t>NER is subdivided into two stage problems first is identification of proper nouns and classification of these proper nouns into their respective classes. The process of NER involves a few stages where it consists of pre-processing of text, data training, data testing, and lastly result evaluation. These steps are again broadly classified into pre-processing steps, feature extraction, NER algorithms and labeling.</a:t>
            </a:r>
            <a:endParaRPr/>
          </a:p>
          <a:p>
            <a:pPr marL="457200" lvl="0" indent="-228600" algn="l" rtl="0">
              <a:lnSpc>
                <a:spcPct val="90000"/>
              </a:lnSpc>
              <a:spcBef>
                <a:spcPts val="1000"/>
              </a:spcBef>
              <a:spcAft>
                <a:spcPts val="0"/>
              </a:spcAft>
              <a:buClr>
                <a:schemeClr val="dk1"/>
              </a:buClr>
              <a:buSzPct val="117647"/>
              <a:buNone/>
            </a:pPr>
            <a:endParaRPr/>
          </a:p>
        </p:txBody>
      </p:sp>
      <p:sp>
        <p:nvSpPr>
          <p:cNvPr id="1270" name="Google Shape;1270;g11e633baac4_0_93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Named Entity Recognition</a:t>
            </a:r>
            <a:endParaRPr/>
          </a:p>
        </p:txBody>
      </p:sp>
      <p:sp>
        <p:nvSpPr>
          <p:cNvPr id="1271" name="Google Shape;1271;g11e633baac4_0_93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g11e633baac4_0_93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Named Entity Recognition</a:t>
            </a:r>
            <a:endParaRPr/>
          </a:p>
        </p:txBody>
      </p:sp>
      <p:sp>
        <p:nvSpPr>
          <p:cNvPr id="1277" name="Google Shape;1277;g11e633baac4_0_93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91</a:t>
            </a:fld>
            <a:endParaRPr/>
          </a:p>
        </p:txBody>
      </p:sp>
      <p:pic>
        <p:nvPicPr>
          <p:cNvPr id="1278" name="Google Shape;1278;g11e633baac4_0_936"/>
          <p:cNvPicPr preferRelativeResize="0"/>
          <p:nvPr/>
        </p:nvPicPr>
        <p:blipFill rotWithShape="1">
          <a:blip r:embed="rId3">
            <a:alphaModFix/>
          </a:blip>
          <a:srcRect/>
          <a:stretch/>
        </p:blipFill>
        <p:spPr>
          <a:xfrm>
            <a:off x="628649" y="1690825"/>
            <a:ext cx="7271341" cy="4802049"/>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g11e633baac4_0_94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70000" lnSpcReduction="20000"/>
          </a:bodyPr>
          <a:lstStyle/>
          <a:p>
            <a:pPr marL="457200" lvl="0" indent="-387350" algn="l" rtl="0">
              <a:lnSpc>
                <a:spcPct val="90000"/>
              </a:lnSpc>
              <a:spcBef>
                <a:spcPts val="1000"/>
              </a:spcBef>
              <a:spcAft>
                <a:spcPts val="0"/>
              </a:spcAft>
              <a:buClr>
                <a:schemeClr val="dk1"/>
              </a:buClr>
              <a:buSzPct val="142857"/>
              <a:buChar char="•"/>
            </a:pPr>
            <a:r>
              <a:rPr lang="en-US"/>
              <a:t>Step 1: Document collection</a:t>
            </a:r>
            <a:endParaRPr/>
          </a:p>
          <a:p>
            <a:pPr marL="457200" lvl="0" indent="-228600" algn="l" rtl="0">
              <a:lnSpc>
                <a:spcPct val="90000"/>
              </a:lnSpc>
              <a:spcBef>
                <a:spcPts val="1000"/>
              </a:spcBef>
              <a:spcAft>
                <a:spcPts val="0"/>
              </a:spcAft>
              <a:buClr>
                <a:schemeClr val="dk1"/>
              </a:buClr>
              <a:buSzPct val="142857"/>
              <a:buNone/>
            </a:pPr>
            <a:endParaRPr/>
          </a:p>
          <a:p>
            <a:pPr marL="457200" lvl="0" indent="-387350" algn="l" rtl="0">
              <a:lnSpc>
                <a:spcPct val="90000"/>
              </a:lnSpc>
              <a:spcBef>
                <a:spcPts val="1000"/>
              </a:spcBef>
              <a:spcAft>
                <a:spcPts val="0"/>
              </a:spcAft>
              <a:buClr>
                <a:schemeClr val="dk1"/>
              </a:buClr>
              <a:buSzPct val="142857"/>
              <a:buChar char="•"/>
            </a:pPr>
            <a:r>
              <a:rPr lang="en-US"/>
              <a:t>Documents of varied formats such as .pdf, .html, .docx etc. from all sources will be collected. These documents will be inputs for the system.</a:t>
            </a:r>
            <a:endParaRPr/>
          </a:p>
          <a:p>
            <a:pPr marL="457200" lvl="0" indent="-228600" algn="l" rtl="0">
              <a:lnSpc>
                <a:spcPct val="90000"/>
              </a:lnSpc>
              <a:spcBef>
                <a:spcPts val="1000"/>
              </a:spcBef>
              <a:spcAft>
                <a:spcPts val="0"/>
              </a:spcAft>
              <a:buClr>
                <a:schemeClr val="dk1"/>
              </a:buClr>
              <a:buSzPct val="142857"/>
              <a:buNone/>
            </a:pPr>
            <a:endParaRPr/>
          </a:p>
          <a:p>
            <a:pPr marL="457200" lvl="0" indent="-387350" algn="l" rtl="0">
              <a:lnSpc>
                <a:spcPct val="90000"/>
              </a:lnSpc>
              <a:spcBef>
                <a:spcPts val="1000"/>
              </a:spcBef>
              <a:spcAft>
                <a:spcPts val="0"/>
              </a:spcAft>
              <a:buClr>
                <a:schemeClr val="dk1"/>
              </a:buClr>
              <a:buSzPct val="142857"/>
              <a:buChar char="•"/>
            </a:pPr>
            <a:r>
              <a:rPr lang="en-US"/>
              <a:t>Step 2: Pre-processing</a:t>
            </a:r>
            <a:endParaRPr/>
          </a:p>
          <a:p>
            <a:pPr marL="457200" lvl="0" indent="-228600" algn="l" rtl="0">
              <a:lnSpc>
                <a:spcPct val="90000"/>
              </a:lnSpc>
              <a:spcBef>
                <a:spcPts val="1000"/>
              </a:spcBef>
              <a:spcAft>
                <a:spcPts val="0"/>
              </a:spcAft>
              <a:buClr>
                <a:schemeClr val="dk1"/>
              </a:buClr>
              <a:buSzPct val="142857"/>
              <a:buNone/>
            </a:pPr>
            <a:endParaRPr/>
          </a:p>
          <a:p>
            <a:pPr marL="457200" lvl="0" indent="-387350" algn="l" rtl="0">
              <a:lnSpc>
                <a:spcPct val="90000"/>
              </a:lnSpc>
              <a:spcBef>
                <a:spcPts val="1000"/>
              </a:spcBef>
              <a:spcAft>
                <a:spcPts val="0"/>
              </a:spcAft>
              <a:buClr>
                <a:schemeClr val="dk1"/>
              </a:buClr>
              <a:buSzPct val="142857"/>
              <a:buChar char="•"/>
            </a:pPr>
            <a:r>
              <a:rPr lang="en-US"/>
              <a:t>Data pre-processing describes any type of processing performed on raw data to prepare it for another processing procedure.</a:t>
            </a:r>
            <a:endParaRPr/>
          </a:p>
          <a:p>
            <a:pPr marL="457200" lvl="0" indent="-387350" algn="l" rtl="0">
              <a:lnSpc>
                <a:spcPct val="90000"/>
              </a:lnSpc>
              <a:spcBef>
                <a:spcPts val="1000"/>
              </a:spcBef>
              <a:spcAft>
                <a:spcPts val="0"/>
              </a:spcAft>
              <a:buClr>
                <a:schemeClr val="dk1"/>
              </a:buClr>
              <a:buSzPct val="142857"/>
              <a:buChar char="•"/>
            </a:pPr>
            <a:r>
              <a:rPr lang="en-US"/>
              <a:t>Step 2.1: Validation of input document</a:t>
            </a:r>
            <a:endParaRPr/>
          </a:p>
          <a:p>
            <a:pPr marL="457200" lvl="0" indent="-387350" algn="l" rtl="0">
              <a:lnSpc>
                <a:spcPct val="90000"/>
              </a:lnSpc>
              <a:spcBef>
                <a:spcPts val="1000"/>
              </a:spcBef>
              <a:spcAft>
                <a:spcPts val="0"/>
              </a:spcAft>
              <a:buClr>
                <a:schemeClr val="dk1"/>
              </a:buClr>
              <a:buSzPct val="142857"/>
              <a:buChar char="•"/>
            </a:pPr>
            <a:r>
              <a:rPr lang="en-US"/>
              <a:t>Validation is to check whether the given input text is in language for which the system is implemented. It also checks whether the input is syntactically correct, but does not check the semantic correctness.</a:t>
            </a:r>
            <a:endParaRPr/>
          </a:p>
          <a:p>
            <a:pPr marL="457200" lvl="0" indent="-228600" algn="l" rtl="0">
              <a:lnSpc>
                <a:spcPct val="90000"/>
              </a:lnSpc>
              <a:spcBef>
                <a:spcPts val="1000"/>
              </a:spcBef>
              <a:spcAft>
                <a:spcPts val="0"/>
              </a:spcAft>
              <a:buClr>
                <a:schemeClr val="dk1"/>
              </a:buClr>
              <a:buSzPct val="142857"/>
              <a:buNone/>
            </a:pPr>
            <a:endParaRPr/>
          </a:p>
        </p:txBody>
      </p:sp>
      <p:sp>
        <p:nvSpPr>
          <p:cNvPr id="1284" name="Google Shape;1284;g11e633baac4_0_94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Named Entity Recognition</a:t>
            </a:r>
            <a:endParaRPr/>
          </a:p>
        </p:txBody>
      </p:sp>
      <p:sp>
        <p:nvSpPr>
          <p:cNvPr id="1285" name="Google Shape;1285;g11e633baac4_0_94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g11e633baac4_0_94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77500" lnSpcReduction="20000"/>
          </a:bodyPr>
          <a:lstStyle/>
          <a:p>
            <a:pPr marL="457200" lvl="0" indent="-371986" algn="l" rtl="0">
              <a:lnSpc>
                <a:spcPct val="90000"/>
              </a:lnSpc>
              <a:spcBef>
                <a:spcPts val="1000"/>
              </a:spcBef>
              <a:spcAft>
                <a:spcPts val="0"/>
              </a:spcAft>
              <a:buClr>
                <a:schemeClr val="dk1"/>
              </a:buClr>
              <a:buSzPct val="129032"/>
              <a:buChar char="•"/>
            </a:pPr>
            <a:r>
              <a:rPr lang="en-US"/>
              <a:t>Step 2.2: Tokenization</a:t>
            </a:r>
            <a:endParaRPr/>
          </a:p>
          <a:p>
            <a:pPr marL="457200" lvl="0" indent="-371986" algn="l" rtl="0">
              <a:lnSpc>
                <a:spcPct val="90000"/>
              </a:lnSpc>
              <a:spcBef>
                <a:spcPts val="1000"/>
              </a:spcBef>
              <a:spcAft>
                <a:spcPts val="0"/>
              </a:spcAft>
              <a:buClr>
                <a:schemeClr val="dk1"/>
              </a:buClr>
              <a:buSzPct val="129032"/>
              <a:buChar char="•"/>
            </a:pPr>
            <a:r>
              <a:rPr lang="en-US"/>
              <a:t>The aim of the tokenization is the exploration of the words in a Sentence where every word, symbol, special character in the sentence is considered as a token. </a:t>
            </a:r>
            <a:endParaRPr/>
          </a:p>
          <a:p>
            <a:pPr marL="457200" lvl="0" indent="-371986" algn="l" rtl="0">
              <a:lnSpc>
                <a:spcPct val="90000"/>
              </a:lnSpc>
              <a:spcBef>
                <a:spcPts val="1000"/>
              </a:spcBef>
              <a:spcAft>
                <a:spcPts val="0"/>
              </a:spcAft>
              <a:buClr>
                <a:schemeClr val="dk1"/>
              </a:buClr>
              <a:buSzPct val="129032"/>
              <a:buChar char="•"/>
            </a:pPr>
            <a:r>
              <a:rPr lang="en-US"/>
              <a:t>Step 2.3: Stop word removal</a:t>
            </a:r>
            <a:endParaRPr/>
          </a:p>
          <a:p>
            <a:pPr marL="457200" lvl="0" indent="-371986" algn="l" rtl="0">
              <a:lnSpc>
                <a:spcPct val="90000"/>
              </a:lnSpc>
              <a:spcBef>
                <a:spcPts val="1000"/>
              </a:spcBef>
              <a:spcAft>
                <a:spcPts val="0"/>
              </a:spcAft>
              <a:buClr>
                <a:schemeClr val="dk1"/>
              </a:buClr>
              <a:buSzPct val="129032"/>
              <a:buChar char="•"/>
            </a:pPr>
            <a:r>
              <a:rPr lang="en-US"/>
              <a:t>In stop word removal, words that occur very frequently and does not contribute much to the context and content, and also have no impact on their existence are removed. </a:t>
            </a:r>
            <a:endParaRPr/>
          </a:p>
          <a:p>
            <a:pPr marL="457200" lvl="0" indent="-371986" algn="l" rtl="0">
              <a:lnSpc>
                <a:spcPct val="90000"/>
              </a:lnSpc>
              <a:spcBef>
                <a:spcPts val="1000"/>
              </a:spcBef>
              <a:spcAft>
                <a:spcPts val="0"/>
              </a:spcAft>
              <a:buClr>
                <a:schemeClr val="dk1"/>
              </a:buClr>
              <a:buSzPct val="129032"/>
              <a:buChar char="•"/>
            </a:pPr>
            <a:r>
              <a:rPr lang="en-US"/>
              <a:t>Step 2.4: Stemming</a:t>
            </a:r>
            <a:endParaRPr/>
          </a:p>
          <a:p>
            <a:pPr marL="457200" lvl="0" indent="-371986" algn="l" rtl="0">
              <a:lnSpc>
                <a:spcPct val="90000"/>
              </a:lnSpc>
              <a:spcBef>
                <a:spcPts val="1000"/>
              </a:spcBef>
              <a:spcAft>
                <a:spcPts val="0"/>
              </a:spcAft>
              <a:buClr>
                <a:schemeClr val="dk1"/>
              </a:buClr>
              <a:buSzPct val="129032"/>
              <a:buChar char="•"/>
            </a:pPr>
            <a:r>
              <a:rPr lang="en-US"/>
              <a:t>Trimming or cutting out the extraneous words to the stem is called stemming. Here inflections are removed using stemming algorithms. Step 2.5: Morphological analysis</a:t>
            </a:r>
            <a:endParaRPr/>
          </a:p>
          <a:p>
            <a:pPr marL="457200" lvl="0" indent="-371986" algn="l" rtl="0">
              <a:lnSpc>
                <a:spcPct val="90000"/>
              </a:lnSpc>
              <a:spcBef>
                <a:spcPts val="1000"/>
              </a:spcBef>
              <a:spcAft>
                <a:spcPts val="0"/>
              </a:spcAft>
              <a:buClr>
                <a:schemeClr val="dk1"/>
              </a:buClr>
              <a:buSzPct val="129032"/>
              <a:buChar char="•"/>
            </a:pPr>
            <a:r>
              <a:rPr lang="en-US"/>
              <a:t>Morphological analysis is the procedure to find out the root word. It is applied to recognize the inner structure of the word.</a:t>
            </a:r>
            <a:endParaRPr/>
          </a:p>
          <a:p>
            <a:pPr marL="457200" lvl="0" indent="-228600" algn="l" rtl="0">
              <a:lnSpc>
                <a:spcPct val="90000"/>
              </a:lnSpc>
              <a:spcBef>
                <a:spcPts val="1000"/>
              </a:spcBef>
              <a:spcAft>
                <a:spcPts val="0"/>
              </a:spcAft>
              <a:buClr>
                <a:schemeClr val="dk1"/>
              </a:buClr>
              <a:buSzPct val="129032"/>
              <a:buNone/>
            </a:pPr>
            <a:endParaRPr/>
          </a:p>
        </p:txBody>
      </p:sp>
      <p:sp>
        <p:nvSpPr>
          <p:cNvPr id="1291" name="Google Shape;1291;g11e633baac4_0_94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Named Entity Recognition</a:t>
            </a:r>
            <a:endParaRPr/>
          </a:p>
        </p:txBody>
      </p:sp>
      <p:sp>
        <p:nvSpPr>
          <p:cNvPr id="1292" name="Google Shape;1292;g11e633baac4_0_94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g11e633baac4_0_95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391983" algn="l" rtl="0">
              <a:lnSpc>
                <a:spcPct val="90000"/>
              </a:lnSpc>
              <a:spcBef>
                <a:spcPts val="1000"/>
              </a:spcBef>
              <a:spcAft>
                <a:spcPts val="0"/>
              </a:spcAft>
              <a:buClr>
                <a:schemeClr val="dk1"/>
              </a:buClr>
              <a:buSzPct val="108108"/>
              <a:buChar char="•"/>
            </a:pPr>
            <a:r>
              <a:rPr lang="en-US"/>
              <a:t>Step 3: Data Training:</a:t>
            </a:r>
            <a:endParaRPr/>
          </a:p>
          <a:p>
            <a:pPr marL="457200" lvl="0" indent="-391983" algn="l" rtl="0">
              <a:lnSpc>
                <a:spcPct val="90000"/>
              </a:lnSpc>
              <a:spcBef>
                <a:spcPts val="1000"/>
              </a:spcBef>
              <a:spcAft>
                <a:spcPts val="0"/>
              </a:spcAft>
              <a:buClr>
                <a:schemeClr val="dk1"/>
              </a:buClr>
              <a:buSzPct val="108108"/>
              <a:buChar char="•"/>
            </a:pPr>
            <a:r>
              <a:rPr lang="en-US"/>
              <a:t>This step is required to train the system. Training is done based on the feature extraction and the algorithm used. The output of this stage will be given to the testing stage.</a:t>
            </a:r>
            <a:endParaRPr/>
          </a:p>
          <a:p>
            <a:pPr marL="457200" lvl="0" indent="-228600" algn="l" rtl="0">
              <a:lnSpc>
                <a:spcPct val="90000"/>
              </a:lnSpc>
              <a:spcBef>
                <a:spcPts val="1000"/>
              </a:spcBef>
              <a:spcAft>
                <a:spcPts val="0"/>
              </a:spcAft>
              <a:buClr>
                <a:schemeClr val="dk1"/>
              </a:buClr>
              <a:buSzPct val="108108"/>
              <a:buNone/>
            </a:pPr>
            <a:endParaRPr/>
          </a:p>
          <a:p>
            <a:pPr marL="457200" lvl="0" indent="-391983" algn="l" rtl="0">
              <a:lnSpc>
                <a:spcPct val="90000"/>
              </a:lnSpc>
              <a:spcBef>
                <a:spcPts val="1000"/>
              </a:spcBef>
              <a:spcAft>
                <a:spcPts val="0"/>
              </a:spcAft>
              <a:buClr>
                <a:schemeClr val="dk1"/>
              </a:buClr>
              <a:buSzPct val="108108"/>
              <a:buChar char="•"/>
            </a:pPr>
            <a:r>
              <a:rPr lang="en-US"/>
              <a:t>Step 3.1: Feature extraction – In this process a small subset from the sentence is extracted and then a feature set is applied to the NER algorithms.</a:t>
            </a:r>
            <a:endParaRPr/>
          </a:p>
          <a:p>
            <a:pPr marL="457200" lvl="0" indent="-391983" algn="l" rtl="0">
              <a:lnSpc>
                <a:spcPct val="90000"/>
              </a:lnSpc>
              <a:spcBef>
                <a:spcPts val="1000"/>
              </a:spcBef>
              <a:spcAft>
                <a:spcPts val="0"/>
              </a:spcAft>
              <a:buClr>
                <a:schemeClr val="dk1"/>
              </a:buClr>
              <a:buSzPct val="108108"/>
              <a:buChar char="•"/>
            </a:pPr>
            <a:r>
              <a:rPr lang="en-US"/>
              <a:t>Step 3.2: NER algorithms – Various NER NLP algorithms include rule based, machine learning and hybrid approaches.</a:t>
            </a:r>
            <a:endParaRPr/>
          </a:p>
          <a:p>
            <a:pPr marL="457200" lvl="0" indent="-228600" algn="l" rtl="0">
              <a:lnSpc>
                <a:spcPct val="90000"/>
              </a:lnSpc>
              <a:spcBef>
                <a:spcPts val="1000"/>
              </a:spcBef>
              <a:spcAft>
                <a:spcPts val="0"/>
              </a:spcAft>
              <a:buClr>
                <a:schemeClr val="dk1"/>
              </a:buClr>
              <a:buSzPct val="108108"/>
              <a:buNone/>
            </a:pPr>
            <a:endParaRPr/>
          </a:p>
        </p:txBody>
      </p:sp>
      <p:sp>
        <p:nvSpPr>
          <p:cNvPr id="1298" name="Google Shape;1298;g11e633baac4_0_95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Named Entity Recognition</a:t>
            </a:r>
            <a:endParaRPr/>
          </a:p>
        </p:txBody>
      </p:sp>
      <p:sp>
        <p:nvSpPr>
          <p:cNvPr id="1299" name="Google Shape;1299;g11e633baac4_0_95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g11e633baac4_0_96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85000" lnSpcReduction="20000"/>
          </a:bodyPr>
          <a:lstStyle/>
          <a:p>
            <a:pPr marL="457200" lvl="0" indent="-390711" algn="l" rtl="0">
              <a:lnSpc>
                <a:spcPct val="90000"/>
              </a:lnSpc>
              <a:spcBef>
                <a:spcPts val="1000"/>
              </a:spcBef>
              <a:spcAft>
                <a:spcPts val="0"/>
              </a:spcAft>
              <a:buClr>
                <a:schemeClr val="dk1"/>
              </a:buClr>
              <a:buSzPct val="117647"/>
              <a:buChar char="•"/>
            </a:pPr>
            <a:r>
              <a:rPr lang="en-US"/>
              <a:t>Step 4: Data Testing</a:t>
            </a:r>
            <a:endParaRPr/>
          </a:p>
          <a:p>
            <a:pPr marL="457200" lvl="0" indent="-228600" algn="l" rtl="0">
              <a:lnSpc>
                <a:spcPct val="90000"/>
              </a:lnSpc>
              <a:spcBef>
                <a:spcPts val="1000"/>
              </a:spcBef>
              <a:spcAft>
                <a:spcPts val="0"/>
              </a:spcAft>
              <a:buClr>
                <a:schemeClr val="dk1"/>
              </a:buClr>
              <a:buSzPct val="117647"/>
              <a:buNone/>
            </a:pPr>
            <a:endParaRPr/>
          </a:p>
          <a:p>
            <a:pPr marL="457200" lvl="0" indent="-390711" algn="l" rtl="0">
              <a:lnSpc>
                <a:spcPct val="90000"/>
              </a:lnSpc>
              <a:spcBef>
                <a:spcPts val="1000"/>
              </a:spcBef>
              <a:spcAft>
                <a:spcPts val="0"/>
              </a:spcAft>
              <a:buClr>
                <a:schemeClr val="dk1"/>
              </a:buClr>
              <a:buSzPct val="117647"/>
              <a:buChar char="•"/>
            </a:pPr>
            <a:r>
              <a:rPr lang="en-US"/>
              <a:t>Step 4.1: Feature extraction – This process is the same as explained in the training data stage with the test data. The extracted features are then tagged.</a:t>
            </a:r>
            <a:endParaRPr/>
          </a:p>
          <a:p>
            <a:pPr marL="457200" lvl="0" indent="-390711" algn="l" rtl="0">
              <a:lnSpc>
                <a:spcPct val="90000"/>
              </a:lnSpc>
              <a:spcBef>
                <a:spcPts val="1000"/>
              </a:spcBef>
              <a:spcAft>
                <a:spcPts val="0"/>
              </a:spcAft>
              <a:buClr>
                <a:schemeClr val="dk1"/>
              </a:buClr>
              <a:buSzPct val="117647"/>
              <a:buChar char="•"/>
            </a:pPr>
            <a:r>
              <a:rPr lang="en-US"/>
              <a:t>Step 4.2: Labeling (tagging) – In this process the entities are tagged using any of the algorithm.</a:t>
            </a:r>
            <a:endParaRPr/>
          </a:p>
          <a:p>
            <a:pPr marL="457200" lvl="0" indent="-390711" algn="l" rtl="0">
              <a:lnSpc>
                <a:spcPct val="90000"/>
              </a:lnSpc>
              <a:spcBef>
                <a:spcPts val="1000"/>
              </a:spcBef>
              <a:spcAft>
                <a:spcPts val="0"/>
              </a:spcAft>
              <a:buClr>
                <a:schemeClr val="dk1"/>
              </a:buClr>
              <a:buSzPct val="117647"/>
              <a:buChar char="•"/>
            </a:pPr>
            <a:r>
              <a:rPr lang="en-US"/>
              <a:t>Step 5: Result – the output of all the above stages will be then go through the evaluation stage using evaluation parameters.</a:t>
            </a:r>
            <a:endParaRPr/>
          </a:p>
          <a:p>
            <a:pPr marL="457200" lvl="0" indent="-390711" algn="l" rtl="0">
              <a:lnSpc>
                <a:spcPct val="90000"/>
              </a:lnSpc>
              <a:spcBef>
                <a:spcPts val="1000"/>
              </a:spcBef>
              <a:spcAft>
                <a:spcPts val="0"/>
              </a:spcAft>
              <a:buClr>
                <a:schemeClr val="dk1"/>
              </a:buClr>
              <a:buSzPct val="117647"/>
              <a:buChar char="•"/>
            </a:pPr>
            <a:r>
              <a:rPr lang="en-US"/>
              <a:t>Step 6: Evaluation – The accuracy level of NER can done by Precision (P), Recall (R) and F1-measure metrics.</a:t>
            </a:r>
            <a:endParaRPr/>
          </a:p>
          <a:p>
            <a:pPr marL="457200" lvl="0" indent="-228600" algn="l" rtl="0">
              <a:lnSpc>
                <a:spcPct val="90000"/>
              </a:lnSpc>
              <a:spcBef>
                <a:spcPts val="1000"/>
              </a:spcBef>
              <a:spcAft>
                <a:spcPts val="0"/>
              </a:spcAft>
              <a:buClr>
                <a:schemeClr val="dk1"/>
              </a:buClr>
              <a:buSzPct val="117647"/>
              <a:buNone/>
            </a:pPr>
            <a:endParaRPr/>
          </a:p>
        </p:txBody>
      </p:sp>
      <p:sp>
        <p:nvSpPr>
          <p:cNvPr id="1305" name="Google Shape;1305;g11e633baac4_0_96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Named Entity Recognition</a:t>
            </a:r>
            <a:endParaRPr/>
          </a:p>
        </p:txBody>
      </p:sp>
      <p:sp>
        <p:nvSpPr>
          <p:cNvPr id="1306" name="Google Shape;1306;g11e633baac4_0_96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g11e633baac4_0_96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10000"/>
          </a:bodyPr>
          <a:lstStyle/>
          <a:p>
            <a:pPr marL="457200" lvl="0" indent="-420816" algn="l" rtl="0">
              <a:lnSpc>
                <a:spcPct val="90000"/>
              </a:lnSpc>
              <a:spcBef>
                <a:spcPts val="1000"/>
              </a:spcBef>
              <a:spcAft>
                <a:spcPts val="0"/>
              </a:spcAft>
              <a:buClr>
                <a:schemeClr val="dk1"/>
              </a:buClr>
              <a:buSzPts val="3027"/>
              <a:buChar char="•"/>
            </a:pPr>
            <a:r>
              <a:rPr lang="en-US"/>
              <a:t>This process involves two main sub tasks firstly, identifying the proper nouns from the sequence of the text, secondly classifying these proper nouns into their predefined categories. NER task is done by the following rule based approaches. It is also called hand crafted rules or linguistic approach. In this approach the rules are written manually by the researchers for the system and for any particular language. Rule based systems parse the source text and produce an intermediate representation which may be a parse tree or some abstract representation. Rule based are further classified into list lookup approach and linguistic approach</a:t>
            </a:r>
            <a:endParaRPr/>
          </a:p>
        </p:txBody>
      </p:sp>
      <p:sp>
        <p:nvSpPr>
          <p:cNvPr id="1312" name="Google Shape;1312;g11e633baac4_0_96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Named Entity Recognition</a:t>
            </a:r>
            <a:endParaRPr/>
          </a:p>
        </p:txBody>
      </p:sp>
      <p:sp>
        <p:nvSpPr>
          <p:cNvPr id="1313" name="Google Shape;1313;g11e633baac4_0_96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g11e633baac4_0_97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393065" algn="l" rtl="0">
              <a:lnSpc>
                <a:spcPct val="90000"/>
              </a:lnSpc>
              <a:spcBef>
                <a:spcPts val="1000"/>
              </a:spcBef>
              <a:spcAft>
                <a:spcPts val="0"/>
              </a:spcAft>
              <a:buClr>
                <a:schemeClr val="dk1"/>
              </a:buClr>
              <a:buSzPct val="100000"/>
              <a:buChar char="•"/>
            </a:pPr>
            <a:r>
              <a:rPr lang="en-US"/>
              <a:t>List lookup Approach : In List Lookup a large corpus which is called as a bag of words are built for all the named entities and their classes. List lookup is performed to identify named entities. This list is also called as gazetteer.</a:t>
            </a:r>
            <a:endParaRPr/>
          </a:p>
          <a:p>
            <a:pPr marL="457200" lvl="0" indent="-393065" algn="l" rtl="0">
              <a:lnSpc>
                <a:spcPct val="90000"/>
              </a:lnSpc>
              <a:spcBef>
                <a:spcPts val="1000"/>
              </a:spcBef>
              <a:spcAft>
                <a:spcPts val="0"/>
              </a:spcAft>
              <a:buClr>
                <a:schemeClr val="dk1"/>
              </a:buClr>
              <a:buSzPct val="100000"/>
              <a:buChar char="•"/>
            </a:pPr>
            <a:r>
              <a:rPr lang="en-US"/>
              <a:t>Linguistic Approach: In linguistic approach one should have a deep knowledge of the grammar of any specific language. The understanding and the knowledge of the language leads to more accurate rules so that the named entities will be identified and classified very easily. </a:t>
            </a:r>
            <a:endParaRPr/>
          </a:p>
          <a:p>
            <a:pPr marL="457200" lvl="0" indent="-228600" algn="l" rtl="0">
              <a:lnSpc>
                <a:spcPct val="90000"/>
              </a:lnSpc>
              <a:spcBef>
                <a:spcPts val="1000"/>
              </a:spcBef>
              <a:spcAft>
                <a:spcPts val="0"/>
              </a:spcAft>
              <a:buClr>
                <a:schemeClr val="dk1"/>
              </a:buClr>
              <a:buSzPct val="100000"/>
              <a:buNone/>
            </a:pPr>
            <a:endParaRPr/>
          </a:p>
          <a:p>
            <a:pPr marL="457200" lvl="0" indent="-228600" algn="l" rtl="0">
              <a:lnSpc>
                <a:spcPct val="90000"/>
              </a:lnSpc>
              <a:spcBef>
                <a:spcPts val="1000"/>
              </a:spcBef>
              <a:spcAft>
                <a:spcPts val="0"/>
              </a:spcAft>
              <a:buClr>
                <a:schemeClr val="dk1"/>
              </a:buClr>
              <a:buSzPct val="100000"/>
              <a:buNone/>
            </a:pPr>
            <a:endParaRPr/>
          </a:p>
        </p:txBody>
      </p:sp>
      <p:sp>
        <p:nvSpPr>
          <p:cNvPr id="1319" name="Google Shape;1319;g11e633baac4_0_97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Named Entity Recognition</a:t>
            </a:r>
            <a:endParaRPr/>
          </a:p>
        </p:txBody>
      </p:sp>
      <p:sp>
        <p:nvSpPr>
          <p:cNvPr id="1320" name="Google Shape;1320;g11e633baac4_0_97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g11e633baac4_0_97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70000" lnSpcReduction="20000"/>
          </a:bodyPr>
          <a:lstStyle/>
          <a:p>
            <a:pPr marL="457200" lvl="0" indent="-406400" algn="l" rtl="0">
              <a:lnSpc>
                <a:spcPct val="90000"/>
              </a:lnSpc>
              <a:spcBef>
                <a:spcPts val="1000"/>
              </a:spcBef>
              <a:spcAft>
                <a:spcPts val="0"/>
              </a:spcAft>
              <a:buClr>
                <a:schemeClr val="dk1"/>
              </a:buClr>
              <a:buSzPct val="142857"/>
              <a:buChar char="•"/>
            </a:pPr>
            <a:r>
              <a:rPr lang="en-US"/>
              <a:t>In Machine Learning-based NER systems, the purpose of Named Entity Recognition approach is converting identification problem into a classification problem and employing  a classification statistical model to solve it. Machine learning approaches are also named as corpus based approaches. In this type of approach, the systems look for patterns and relationships into text to make a model using statistical models and machine learning algorithms. The systems identify and classify nouns into particular classes such as persons, locations, times, etc based on this model, using machine learning algorithms. There are three types of machine learning models that are used for NER that are Supervised, semi-supervised and unsupervised machine learning model. Supervised learning utilizes only the labelled data to generate a model. Semi-supervised learning aims to combine both the labelled data as well as useful evidence from the unlabelled data in learning. Unsupervised learning is designed to be able to learn without or with very few labelled data. These models will be broadly classified further.</a:t>
            </a:r>
            <a:endParaRPr/>
          </a:p>
          <a:p>
            <a:pPr marL="457200" lvl="0" indent="-228600" algn="l" rtl="0">
              <a:lnSpc>
                <a:spcPct val="90000"/>
              </a:lnSpc>
              <a:spcBef>
                <a:spcPts val="1000"/>
              </a:spcBef>
              <a:spcAft>
                <a:spcPts val="0"/>
              </a:spcAft>
              <a:buClr>
                <a:schemeClr val="dk1"/>
              </a:buClr>
              <a:buSzPct val="142857"/>
              <a:buNone/>
            </a:pPr>
            <a:endParaRPr/>
          </a:p>
        </p:txBody>
      </p:sp>
      <p:sp>
        <p:nvSpPr>
          <p:cNvPr id="1326" name="Google Shape;1326;g11e633baac4_0_97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Machine Learning Approach</a:t>
            </a:r>
            <a:endParaRPr/>
          </a:p>
        </p:txBody>
      </p:sp>
      <p:sp>
        <p:nvSpPr>
          <p:cNvPr id="1327" name="Google Shape;1327;g11e633baac4_0_97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g11e633baac4_0_98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800"/>
              <a:buChar char="•"/>
            </a:pPr>
            <a:r>
              <a:rPr lang="en-US"/>
              <a:t>Supervised machine approach is also called statistical models. It has proved to be very effective.NER in statistical models usually treat recognising named entities as a sequence tagging problem in which each word is tagged to it entity if its present in the entity class. The process of learning is called supervised, human intervention is needed to train the system by giving the trained data examples to construct the statistical model, which cannot achieve good performance without large amount of training data. Different supervised machine approaches are as follows.</a:t>
            </a:r>
            <a:endParaRPr/>
          </a:p>
        </p:txBody>
      </p:sp>
      <p:sp>
        <p:nvSpPr>
          <p:cNvPr id="1333" name="Google Shape;1333;g11e633baac4_0_98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Supervised Machine Learning Approach</a:t>
            </a:r>
            <a:endParaRPr/>
          </a:p>
        </p:txBody>
      </p:sp>
      <p:sp>
        <p:nvSpPr>
          <p:cNvPr id="1334" name="Google Shape;1334;g11e633baac4_0_98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TotalTime>
  <Words>6179</Words>
  <Application>Microsoft Office PowerPoint</Application>
  <PresentationFormat>On-screen Show (4:3)</PresentationFormat>
  <Paragraphs>474</Paragraphs>
  <Slides>103</Slides>
  <Notes>98</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Natural Language Processing DLO 8012</vt:lpstr>
      <vt:lpstr>Module VI</vt:lpstr>
      <vt:lpstr>Text Categorization/  Text Classification</vt:lpstr>
      <vt:lpstr>Text Categorization</vt:lpstr>
      <vt:lpstr>Text Categorization</vt:lpstr>
      <vt:lpstr>Text Preprocessing</vt:lpstr>
      <vt:lpstr>Text Preprocessing</vt:lpstr>
      <vt:lpstr>1. Tokenization</vt:lpstr>
      <vt:lpstr>2. Stop Word Removal</vt:lpstr>
      <vt:lpstr>3. Capitalization</vt:lpstr>
      <vt:lpstr>4. Slang and Abbreviation</vt:lpstr>
      <vt:lpstr>5. Noise Removal</vt:lpstr>
      <vt:lpstr>6. Spelling Correction</vt:lpstr>
      <vt:lpstr>7. Stemming</vt:lpstr>
      <vt:lpstr>8. Lemmatization</vt:lpstr>
      <vt:lpstr>Feature Extraction</vt:lpstr>
      <vt:lpstr>PowerPoint Presentation</vt:lpstr>
      <vt:lpstr>PowerPoint Presentation</vt:lpstr>
      <vt:lpstr>PowerPoint Presentation</vt:lpstr>
      <vt:lpstr>PowerPoint Presentation</vt:lpstr>
      <vt:lpstr>Reference</vt:lpstr>
      <vt:lpstr>Dimensionality Reduction</vt:lpstr>
      <vt:lpstr>Naive Bayes Classifier</vt:lpstr>
      <vt:lpstr>Support Vector Machine</vt:lpstr>
      <vt:lpstr>K-Nearest Neighbor</vt:lpstr>
      <vt:lpstr>Artificial Neural Networks</vt:lpstr>
      <vt:lpstr>Centroid-based Classifier</vt:lpstr>
      <vt:lpstr>Clustering</vt:lpstr>
      <vt:lpstr>k-means Clustering</vt:lpstr>
      <vt:lpstr>Ontology Based Classification</vt:lpstr>
      <vt:lpstr>Lingo Algorithm</vt:lpstr>
      <vt:lpstr>Lingo Algorithm</vt:lpstr>
      <vt:lpstr>Text Summarization</vt:lpstr>
      <vt:lpstr>Text Summarization</vt:lpstr>
      <vt:lpstr>Extraction-based Summarization</vt:lpstr>
      <vt:lpstr>Abstraction-based Summarization</vt:lpstr>
      <vt:lpstr>How does a text summarization algorithm work?</vt:lpstr>
      <vt:lpstr>How does a text summarization algorithm work?</vt:lpstr>
      <vt:lpstr>A general Text Summarization system</vt:lpstr>
      <vt:lpstr>PowerPoint Presentation</vt:lpstr>
      <vt:lpstr>A general text summarization system</vt:lpstr>
      <vt:lpstr>Text Preprocessing Module</vt:lpstr>
      <vt:lpstr>Text Preprocessing Module</vt:lpstr>
      <vt:lpstr>Rich Semantic Sub-graphs Generation Module</vt:lpstr>
      <vt:lpstr>Rich Semantic Sub-graphs Generation Module</vt:lpstr>
      <vt:lpstr>Rich Semantic Sub-graphs Generation Module</vt:lpstr>
      <vt:lpstr>Rich Semantic Sub-graphs Generation Module</vt:lpstr>
      <vt:lpstr>The Rich Semantic Graph Generation module</vt:lpstr>
      <vt:lpstr>The Rich Semantic Graph Reduction Phase </vt:lpstr>
      <vt:lpstr>The Rich Semantic Graph Reduction Phase </vt:lpstr>
      <vt:lpstr>Rule 1. </vt:lpstr>
      <vt:lpstr>The Text Generation Phase </vt:lpstr>
      <vt:lpstr>The Text Generation Phase </vt:lpstr>
      <vt:lpstr>The Text Generation Phase </vt:lpstr>
      <vt:lpstr>The Text Generation Phase </vt:lpstr>
      <vt:lpstr>Sentiment Analysis</vt:lpstr>
      <vt:lpstr>Sentiment Analysis</vt:lpstr>
      <vt:lpstr>The general block diagram for a sentiment analysis system is as given below:</vt:lpstr>
      <vt:lpstr>Data collection</vt:lpstr>
      <vt:lpstr>Data Cleaning</vt:lpstr>
      <vt:lpstr>Data Cleaning</vt:lpstr>
      <vt:lpstr>Feature Extraction and Selection </vt:lpstr>
      <vt:lpstr>Feature Extraction</vt:lpstr>
      <vt:lpstr>Feature Selection</vt:lpstr>
      <vt:lpstr>Feature Selection</vt:lpstr>
      <vt:lpstr>Feature Selection</vt:lpstr>
      <vt:lpstr>Feature Selection</vt:lpstr>
      <vt:lpstr>Classification </vt:lpstr>
      <vt:lpstr>Classification </vt:lpstr>
      <vt:lpstr>Classification </vt:lpstr>
      <vt:lpstr>Classification </vt:lpstr>
      <vt:lpstr>Supervised Learning</vt:lpstr>
      <vt:lpstr>Supervised Learning</vt:lpstr>
      <vt:lpstr>Supervised Learning</vt:lpstr>
      <vt:lpstr>Supervised Learning</vt:lpstr>
      <vt:lpstr>Supervised Learning</vt:lpstr>
      <vt:lpstr>a. Support Vector Machine</vt:lpstr>
      <vt:lpstr>b. Neural Network</vt:lpstr>
      <vt:lpstr>c. Decision tree classifiers. </vt:lpstr>
      <vt:lpstr>d. Rule-based classifiers</vt:lpstr>
      <vt:lpstr>Unsupervised Learning </vt:lpstr>
      <vt:lpstr>Lexicon-based approach</vt:lpstr>
      <vt:lpstr>Dictionary-based approach</vt:lpstr>
      <vt:lpstr>Corpus-based approach</vt:lpstr>
      <vt:lpstr>Corpus-based approach</vt:lpstr>
      <vt:lpstr>Named Entity Recognition</vt:lpstr>
      <vt:lpstr>Named Entity Recognition</vt:lpstr>
      <vt:lpstr>Named Entity Recognition</vt:lpstr>
      <vt:lpstr>Named Entity Recognition</vt:lpstr>
      <vt:lpstr>Named Entity Recognition</vt:lpstr>
      <vt:lpstr>Named Entity Recognition</vt:lpstr>
      <vt:lpstr>Named Entity Recognition</vt:lpstr>
      <vt:lpstr>Named Entity Recognition</vt:lpstr>
      <vt:lpstr>Named Entity Recognition</vt:lpstr>
      <vt:lpstr>Named Entity Recognition</vt:lpstr>
      <vt:lpstr>Named Entity Recognition</vt:lpstr>
      <vt:lpstr>Named Entity Recognition</vt:lpstr>
      <vt:lpstr>Machine Learning Approach</vt:lpstr>
      <vt:lpstr>Supervised Machine Learning Approach</vt:lpstr>
      <vt:lpstr>Hidden Markov Model (HMM)</vt:lpstr>
      <vt:lpstr>Maximum Entropy Markov Model (MEMM)</vt:lpstr>
      <vt:lpstr>Conditional Random Fields</vt:lpstr>
      <vt:lpstr>End of Module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DLO 8012</dc:title>
  <dc:creator>vincy joseph</dc:creator>
  <cp:lastModifiedBy>Windows User</cp:lastModifiedBy>
  <cp:revision>33</cp:revision>
  <dcterms:created xsi:type="dcterms:W3CDTF">2006-08-16T00:00:00Z</dcterms:created>
  <dcterms:modified xsi:type="dcterms:W3CDTF">2022-04-04T11:28:56Z</dcterms:modified>
</cp:coreProperties>
</file>