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6" r:id="rId3"/>
    <p:sldId id="297" r:id="rId4"/>
    <p:sldId id="298" r:id="rId5"/>
    <p:sldId id="299" r:id="rId6"/>
    <p:sldId id="300" r:id="rId7"/>
    <p:sldId id="266" r:id="rId8"/>
    <p:sldId id="267" r:id="rId9"/>
    <p:sldId id="268" r:id="rId10"/>
    <p:sldId id="269" r:id="rId11"/>
    <p:sldId id="270" r:id="rId12"/>
    <p:sldId id="271" r:id="rId13"/>
    <p:sldId id="264" r:id="rId14"/>
    <p:sldId id="265" r:id="rId15"/>
    <p:sldId id="302" r:id="rId16"/>
    <p:sldId id="303" r:id="rId17"/>
    <p:sldId id="304" r:id="rId18"/>
    <p:sldId id="272" r:id="rId19"/>
    <p:sldId id="273" r:id="rId20"/>
    <p:sldId id="274" r:id="rId21"/>
    <p:sldId id="275" r:id="rId22"/>
    <p:sldId id="276" r:id="rId23"/>
    <p:sldId id="277" r:id="rId24"/>
    <p:sldId id="293" r:id="rId25"/>
    <p:sldId id="294" r:id="rId26"/>
    <p:sldId id="295" r:id="rId27"/>
    <p:sldId id="301" r:id="rId28"/>
    <p:sldId id="278" r:id="rId29"/>
    <p:sldId id="279" r:id="rId30"/>
    <p:sldId id="280" r:id="rId31"/>
    <p:sldId id="281" r:id="rId32"/>
    <p:sldId id="283" r:id="rId33"/>
    <p:sldId id="284" r:id="rId34"/>
    <p:sldId id="285" r:id="rId35"/>
    <p:sldId id="286" r:id="rId36"/>
    <p:sldId id="287" r:id="rId37"/>
    <p:sldId id="288" r:id="rId38"/>
    <p:sldId id="289" r:id="rId39"/>
    <p:sldId id="290" r:id="rId40"/>
    <p:sldId id="291"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C4F51-ED8F-4BA0-A0D9-CB14C57D275A}"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3C151EEC-0C31-43A2-BB68-0D1DDBB76FE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Financial Market</a:t>
          </a:r>
        </a:p>
      </dgm:t>
    </dgm:pt>
    <dgm:pt modelId="{94FC4994-E094-4D3B-BD80-6BC50C48387C}" type="parTrans" cxnId="{EB8F4E67-9EE4-45B3-9C10-7A0C951D0577}">
      <dgm:prSet/>
      <dgm:spPr/>
      <dgm:t>
        <a:bodyPr/>
        <a:lstStyle/>
        <a:p>
          <a:endParaRPr lang="en-US"/>
        </a:p>
      </dgm:t>
    </dgm:pt>
    <dgm:pt modelId="{72B05DC4-53CA-4B34-B83B-4EE3B03AACFF}" type="sibTrans" cxnId="{EB8F4E67-9EE4-45B3-9C10-7A0C951D0577}">
      <dgm:prSet/>
      <dgm:spPr/>
      <dgm:t>
        <a:bodyPr/>
        <a:lstStyle/>
        <a:p>
          <a:endParaRPr lang="en-US"/>
        </a:p>
      </dgm:t>
    </dgm:pt>
    <dgm:pt modelId="{603A16A3-AC64-46E4-93C1-BF0248E1C56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Money Market</a:t>
          </a:r>
        </a:p>
      </dgm:t>
    </dgm:pt>
    <dgm:pt modelId="{BA49B4A7-BBEA-4AD1-95E6-E43966610F66}" type="parTrans" cxnId="{86C82857-1728-4DEE-BB1F-BAFF0FFE954C}">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DC39E46C-5C8D-4006-8D3F-A70DE21CDE59}" type="sibTrans" cxnId="{86C82857-1728-4DEE-BB1F-BAFF0FFE954C}">
      <dgm:prSet/>
      <dgm:spPr/>
      <dgm:t>
        <a:bodyPr/>
        <a:lstStyle/>
        <a:p>
          <a:endParaRPr lang="en-US"/>
        </a:p>
      </dgm:t>
    </dgm:pt>
    <dgm:pt modelId="{85DB05A7-7FDA-4795-AD41-646207EEE9C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Debt Market</a:t>
          </a:r>
        </a:p>
      </dgm:t>
    </dgm:pt>
    <dgm:pt modelId="{EC24FF6E-3971-484C-B3F6-9ADD613F6C5E}" type="parTrans" cxnId="{1568674E-0B19-40C1-8538-07FFFEDB21D0}">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DF2C563E-936F-42CD-85BF-E1D1BC937546}" type="sibTrans" cxnId="{1568674E-0B19-40C1-8538-07FFFEDB21D0}">
      <dgm:prSet/>
      <dgm:spPr/>
      <dgm:t>
        <a:bodyPr/>
        <a:lstStyle/>
        <a:p>
          <a:endParaRPr lang="en-US"/>
        </a:p>
      </dgm:t>
    </dgm:pt>
    <dgm:pt modelId="{4109007D-96F8-4994-97B8-C4A41A1CDF58}">
      <dgm:prSet>
        <dgm:style>
          <a:lnRef idx="1">
            <a:schemeClr val="accent1"/>
          </a:lnRef>
          <a:fillRef idx="2">
            <a:schemeClr val="accent1"/>
          </a:fillRef>
          <a:effectRef idx="1">
            <a:schemeClr val="accent1"/>
          </a:effectRef>
          <a:fontRef idx="minor">
            <a:schemeClr val="dk1"/>
          </a:fontRef>
        </dgm:style>
      </dgm:prSet>
      <dgm:spPr/>
      <dgm:t>
        <a:bodyPr/>
        <a:lstStyle/>
        <a:p>
          <a:r>
            <a:rPr lang="en-US" dirty="0"/>
            <a:t>Capital Market</a:t>
          </a:r>
        </a:p>
      </dgm:t>
    </dgm:pt>
    <dgm:pt modelId="{3E21A3E7-5684-4406-89B6-5154909E28F1}" type="parTrans" cxnId="{525C909D-F77B-4A64-9066-0BCBE61802CF}">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F88BBA09-C25F-4E66-A677-356357812705}" type="sibTrans" cxnId="{525C909D-F77B-4A64-9066-0BCBE61802CF}">
      <dgm:prSet/>
      <dgm:spPr/>
      <dgm:t>
        <a:bodyPr/>
        <a:lstStyle/>
        <a:p>
          <a:endParaRPr lang="en-US"/>
        </a:p>
      </dgm:t>
    </dgm:pt>
    <dgm:pt modelId="{4F0EAB34-576D-4618-82E7-6A8647B7ABB8}">
      <dgm:prSet>
        <dgm:style>
          <a:lnRef idx="1">
            <a:schemeClr val="accent1"/>
          </a:lnRef>
          <a:fillRef idx="2">
            <a:schemeClr val="accent1"/>
          </a:fillRef>
          <a:effectRef idx="1">
            <a:schemeClr val="accent1"/>
          </a:effectRef>
          <a:fontRef idx="minor">
            <a:schemeClr val="dk1"/>
          </a:fontRef>
        </dgm:style>
      </dgm:prSet>
      <dgm:spPr/>
      <dgm:t>
        <a:bodyPr/>
        <a:lstStyle/>
        <a:p>
          <a:r>
            <a:rPr lang="en-US" dirty="0" err="1"/>
            <a:t>Forex</a:t>
          </a:r>
          <a:r>
            <a:rPr lang="en-US" dirty="0"/>
            <a:t> Market</a:t>
          </a:r>
        </a:p>
      </dgm:t>
    </dgm:pt>
    <dgm:pt modelId="{6F834550-C49E-44AC-A7AE-913F7B40A624}" type="parTrans" cxnId="{8546CB60-94C1-4440-9F10-C3AE2BC55BC1}">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C349E70D-9441-41D0-B378-EFFC0B5E4515}" type="sibTrans" cxnId="{8546CB60-94C1-4440-9F10-C3AE2BC55BC1}">
      <dgm:prSet/>
      <dgm:spPr/>
      <dgm:t>
        <a:bodyPr/>
        <a:lstStyle/>
        <a:p>
          <a:endParaRPr lang="en-US"/>
        </a:p>
      </dgm:t>
    </dgm:pt>
    <dgm:pt modelId="{5E97546D-E31E-46E9-AFD2-A84928FF661D}" type="pres">
      <dgm:prSet presAssocID="{770C4F51-ED8F-4BA0-A0D9-CB14C57D275A}" presName="hierChild1" presStyleCnt="0">
        <dgm:presLayoutVars>
          <dgm:chPref val="1"/>
          <dgm:dir/>
          <dgm:animOne val="branch"/>
          <dgm:animLvl val="lvl"/>
          <dgm:resizeHandles/>
        </dgm:presLayoutVars>
      </dgm:prSet>
      <dgm:spPr/>
    </dgm:pt>
    <dgm:pt modelId="{D3162DAF-5F7D-4CDE-8314-F6014032866D}" type="pres">
      <dgm:prSet presAssocID="{3C151EEC-0C31-43A2-BB68-0D1DDBB76FE6}" presName="hierRoot1" presStyleCnt="0"/>
      <dgm:spPr/>
    </dgm:pt>
    <dgm:pt modelId="{24475CFB-FE57-419A-AAE8-6E621CECB0A1}" type="pres">
      <dgm:prSet presAssocID="{3C151EEC-0C31-43A2-BB68-0D1DDBB76FE6}" presName="composite" presStyleCnt="0"/>
      <dgm:spPr/>
    </dgm:pt>
    <dgm:pt modelId="{BC5F88A1-F367-4B38-AEBC-D89186447FC2}" type="pres">
      <dgm:prSet presAssocID="{3C151EEC-0C31-43A2-BB68-0D1DDBB76FE6}" presName="background" presStyleLbl="node0" presStyleIdx="0" presStyleCnt="1">
        <dgm:style>
          <a:lnRef idx="1">
            <a:schemeClr val="accent1"/>
          </a:lnRef>
          <a:fillRef idx="3">
            <a:schemeClr val="accent1"/>
          </a:fillRef>
          <a:effectRef idx="2">
            <a:schemeClr val="accent1"/>
          </a:effectRef>
          <a:fontRef idx="minor">
            <a:schemeClr val="lt1"/>
          </a:fontRef>
        </dgm:style>
      </dgm:prSet>
      <dgm:spPr/>
    </dgm:pt>
    <dgm:pt modelId="{95C14687-BD61-4BC3-8549-1286D2B71137}" type="pres">
      <dgm:prSet presAssocID="{3C151EEC-0C31-43A2-BB68-0D1DDBB76FE6}" presName="text" presStyleLbl="fgAcc0" presStyleIdx="0" presStyleCnt="1">
        <dgm:presLayoutVars>
          <dgm:chPref val="3"/>
        </dgm:presLayoutVars>
      </dgm:prSet>
      <dgm:spPr/>
    </dgm:pt>
    <dgm:pt modelId="{7C987FAD-36B6-410B-BEFC-331062860CBE}" type="pres">
      <dgm:prSet presAssocID="{3C151EEC-0C31-43A2-BB68-0D1DDBB76FE6}" presName="hierChild2" presStyleCnt="0"/>
      <dgm:spPr/>
    </dgm:pt>
    <dgm:pt modelId="{01A47B3C-6071-445A-8EE6-EE929BAE86BA}" type="pres">
      <dgm:prSet presAssocID="{BA49B4A7-BBEA-4AD1-95E6-E43966610F66}" presName="Name10" presStyleLbl="parChTrans1D2" presStyleIdx="0" presStyleCnt="4"/>
      <dgm:spPr/>
    </dgm:pt>
    <dgm:pt modelId="{EACD3FFF-6703-4971-864A-E97DA6E16532}" type="pres">
      <dgm:prSet presAssocID="{603A16A3-AC64-46E4-93C1-BF0248E1C56F}" presName="hierRoot2" presStyleCnt="0"/>
      <dgm:spPr/>
    </dgm:pt>
    <dgm:pt modelId="{653547EC-FEA9-4534-9A33-D47835E0AFD0}" type="pres">
      <dgm:prSet presAssocID="{603A16A3-AC64-46E4-93C1-BF0248E1C56F}" presName="composite2" presStyleCnt="0"/>
      <dgm:spPr/>
    </dgm:pt>
    <dgm:pt modelId="{23A71903-3B95-43AC-ABAF-ACE6B0B36505}" type="pres">
      <dgm:prSet presAssocID="{603A16A3-AC64-46E4-93C1-BF0248E1C56F}" presName="background2" presStyleLbl="node2" presStyleIdx="0" presStyleCnt="4">
        <dgm:style>
          <a:lnRef idx="1">
            <a:schemeClr val="accent1"/>
          </a:lnRef>
          <a:fillRef idx="3">
            <a:schemeClr val="accent1"/>
          </a:fillRef>
          <a:effectRef idx="2">
            <a:schemeClr val="accent1"/>
          </a:effectRef>
          <a:fontRef idx="minor">
            <a:schemeClr val="lt1"/>
          </a:fontRef>
        </dgm:style>
      </dgm:prSet>
      <dgm:spPr/>
    </dgm:pt>
    <dgm:pt modelId="{CA0FF3AD-713F-4805-A90F-F12251DB7404}" type="pres">
      <dgm:prSet presAssocID="{603A16A3-AC64-46E4-93C1-BF0248E1C56F}" presName="text2" presStyleLbl="fgAcc2" presStyleIdx="0" presStyleCnt="4">
        <dgm:presLayoutVars>
          <dgm:chPref val="3"/>
        </dgm:presLayoutVars>
      </dgm:prSet>
      <dgm:spPr/>
    </dgm:pt>
    <dgm:pt modelId="{7ABA399E-C320-462D-BA43-FFA642C16E27}" type="pres">
      <dgm:prSet presAssocID="{603A16A3-AC64-46E4-93C1-BF0248E1C56F}" presName="hierChild3" presStyleCnt="0"/>
      <dgm:spPr/>
    </dgm:pt>
    <dgm:pt modelId="{BF6506DF-7E38-4A4F-9651-512257818C29}" type="pres">
      <dgm:prSet presAssocID="{EC24FF6E-3971-484C-B3F6-9ADD613F6C5E}" presName="Name10" presStyleLbl="parChTrans1D2" presStyleIdx="1" presStyleCnt="4"/>
      <dgm:spPr/>
    </dgm:pt>
    <dgm:pt modelId="{5022CB58-EE11-47EE-A80A-EA35D32295CF}" type="pres">
      <dgm:prSet presAssocID="{85DB05A7-7FDA-4795-AD41-646207EEE9CE}" presName="hierRoot2" presStyleCnt="0"/>
      <dgm:spPr/>
    </dgm:pt>
    <dgm:pt modelId="{107E09DD-26E1-47EB-AA35-FDE6787A0D4D}" type="pres">
      <dgm:prSet presAssocID="{85DB05A7-7FDA-4795-AD41-646207EEE9CE}" presName="composite2" presStyleCnt="0"/>
      <dgm:spPr/>
    </dgm:pt>
    <dgm:pt modelId="{A5ECE77A-6D28-4A54-899E-F462E8861CE6}" type="pres">
      <dgm:prSet presAssocID="{85DB05A7-7FDA-4795-AD41-646207EEE9CE}" presName="background2" presStyleLbl="node2" presStyleIdx="1" presStyleCnt="4">
        <dgm:style>
          <a:lnRef idx="1">
            <a:schemeClr val="accent1"/>
          </a:lnRef>
          <a:fillRef idx="3">
            <a:schemeClr val="accent1"/>
          </a:fillRef>
          <a:effectRef idx="2">
            <a:schemeClr val="accent1"/>
          </a:effectRef>
          <a:fontRef idx="minor">
            <a:schemeClr val="lt1"/>
          </a:fontRef>
        </dgm:style>
      </dgm:prSet>
      <dgm:spPr/>
    </dgm:pt>
    <dgm:pt modelId="{3204BC69-A40B-4BAD-8818-C1306C119B4D}" type="pres">
      <dgm:prSet presAssocID="{85DB05A7-7FDA-4795-AD41-646207EEE9CE}" presName="text2" presStyleLbl="fgAcc2" presStyleIdx="1" presStyleCnt="4">
        <dgm:presLayoutVars>
          <dgm:chPref val="3"/>
        </dgm:presLayoutVars>
      </dgm:prSet>
      <dgm:spPr/>
    </dgm:pt>
    <dgm:pt modelId="{37859E46-489E-4487-AF56-2A2A6AF947F6}" type="pres">
      <dgm:prSet presAssocID="{85DB05A7-7FDA-4795-AD41-646207EEE9CE}" presName="hierChild3" presStyleCnt="0"/>
      <dgm:spPr/>
    </dgm:pt>
    <dgm:pt modelId="{63D569B1-0728-474B-8977-AAF6DC7B70C5}" type="pres">
      <dgm:prSet presAssocID="{3E21A3E7-5684-4406-89B6-5154909E28F1}" presName="Name10" presStyleLbl="parChTrans1D2" presStyleIdx="2" presStyleCnt="4"/>
      <dgm:spPr/>
    </dgm:pt>
    <dgm:pt modelId="{76E2AD98-BD30-4BC7-B9DC-31A88316BEF5}" type="pres">
      <dgm:prSet presAssocID="{4109007D-96F8-4994-97B8-C4A41A1CDF58}" presName="hierRoot2" presStyleCnt="0"/>
      <dgm:spPr/>
    </dgm:pt>
    <dgm:pt modelId="{E4202DFA-69B8-410B-8883-655B5A52918B}" type="pres">
      <dgm:prSet presAssocID="{4109007D-96F8-4994-97B8-C4A41A1CDF58}" presName="composite2" presStyleCnt="0"/>
      <dgm:spPr/>
    </dgm:pt>
    <dgm:pt modelId="{4000DB0D-2E50-4F2E-A78F-CAE5A1D9EAFE}" type="pres">
      <dgm:prSet presAssocID="{4109007D-96F8-4994-97B8-C4A41A1CDF58}" presName="background2" presStyleLbl="node2" presStyleIdx="2" presStyleCnt="4">
        <dgm:style>
          <a:lnRef idx="1">
            <a:schemeClr val="accent1"/>
          </a:lnRef>
          <a:fillRef idx="3">
            <a:schemeClr val="accent1"/>
          </a:fillRef>
          <a:effectRef idx="2">
            <a:schemeClr val="accent1"/>
          </a:effectRef>
          <a:fontRef idx="minor">
            <a:schemeClr val="lt1"/>
          </a:fontRef>
        </dgm:style>
      </dgm:prSet>
      <dgm:spPr/>
    </dgm:pt>
    <dgm:pt modelId="{4F4811CD-1061-4EDD-85D1-170ECEB0AAA9}" type="pres">
      <dgm:prSet presAssocID="{4109007D-96F8-4994-97B8-C4A41A1CDF58}" presName="text2" presStyleLbl="fgAcc2" presStyleIdx="2" presStyleCnt="4">
        <dgm:presLayoutVars>
          <dgm:chPref val="3"/>
        </dgm:presLayoutVars>
      </dgm:prSet>
      <dgm:spPr/>
    </dgm:pt>
    <dgm:pt modelId="{58A544A7-41FA-4833-A265-89AC7BE1E7C1}" type="pres">
      <dgm:prSet presAssocID="{4109007D-96F8-4994-97B8-C4A41A1CDF58}" presName="hierChild3" presStyleCnt="0"/>
      <dgm:spPr/>
    </dgm:pt>
    <dgm:pt modelId="{08179C79-F841-4324-AC4D-4AA7A40629EE}" type="pres">
      <dgm:prSet presAssocID="{6F834550-C49E-44AC-A7AE-913F7B40A624}" presName="Name10" presStyleLbl="parChTrans1D2" presStyleIdx="3" presStyleCnt="4"/>
      <dgm:spPr/>
    </dgm:pt>
    <dgm:pt modelId="{3E34EC08-3776-453F-BEC3-1E0030B2EAE9}" type="pres">
      <dgm:prSet presAssocID="{4F0EAB34-576D-4618-82E7-6A8647B7ABB8}" presName="hierRoot2" presStyleCnt="0"/>
      <dgm:spPr/>
    </dgm:pt>
    <dgm:pt modelId="{9D30EB2B-5101-4243-88D3-BA76157F84D0}" type="pres">
      <dgm:prSet presAssocID="{4F0EAB34-576D-4618-82E7-6A8647B7ABB8}" presName="composite2" presStyleCnt="0"/>
      <dgm:spPr/>
    </dgm:pt>
    <dgm:pt modelId="{E316F376-2CA4-46FF-9765-A380B5826BD3}" type="pres">
      <dgm:prSet presAssocID="{4F0EAB34-576D-4618-82E7-6A8647B7ABB8}" presName="background2" presStyleLbl="node2" presStyleIdx="3" presStyleCnt="4">
        <dgm:style>
          <a:lnRef idx="1">
            <a:schemeClr val="accent1"/>
          </a:lnRef>
          <a:fillRef idx="3">
            <a:schemeClr val="accent1"/>
          </a:fillRef>
          <a:effectRef idx="2">
            <a:schemeClr val="accent1"/>
          </a:effectRef>
          <a:fontRef idx="minor">
            <a:schemeClr val="lt1"/>
          </a:fontRef>
        </dgm:style>
      </dgm:prSet>
      <dgm:spPr/>
    </dgm:pt>
    <dgm:pt modelId="{BA831FE4-3A7F-44D4-932E-DA1175164926}" type="pres">
      <dgm:prSet presAssocID="{4F0EAB34-576D-4618-82E7-6A8647B7ABB8}" presName="text2" presStyleLbl="fgAcc2" presStyleIdx="3" presStyleCnt="4">
        <dgm:presLayoutVars>
          <dgm:chPref val="3"/>
        </dgm:presLayoutVars>
      </dgm:prSet>
      <dgm:spPr/>
    </dgm:pt>
    <dgm:pt modelId="{39C66A6C-AA51-4E84-8BA7-2692CBB3AFB4}" type="pres">
      <dgm:prSet presAssocID="{4F0EAB34-576D-4618-82E7-6A8647B7ABB8}" presName="hierChild3" presStyleCnt="0"/>
      <dgm:spPr/>
    </dgm:pt>
  </dgm:ptLst>
  <dgm:cxnLst>
    <dgm:cxn modelId="{F9E2FF1E-64FE-4FB0-AB04-5D201B7E1CE2}" type="presOf" srcId="{3E21A3E7-5684-4406-89B6-5154909E28F1}" destId="{63D569B1-0728-474B-8977-AAF6DC7B70C5}" srcOrd="0" destOrd="0" presId="urn:microsoft.com/office/officeart/2005/8/layout/hierarchy1"/>
    <dgm:cxn modelId="{7514665B-5345-4998-939A-1C7547BBEBAA}" type="presOf" srcId="{4109007D-96F8-4994-97B8-C4A41A1CDF58}" destId="{4F4811CD-1061-4EDD-85D1-170ECEB0AAA9}" srcOrd="0" destOrd="0" presId="urn:microsoft.com/office/officeart/2005/8/layout/hierarchy1"/>
    <dgm:cxn modelId="{8546CB60-94C1-4440-9F10-C3AE2BC55BC1}" srcId="{3C151EEC-0C31-43A2-BB68-0D1DDBB76FE6}" destId="{4F0EAB34-576D-4618-82E7-6A8647B7ABB8}" srcOrd="3" destOrd="0" parTransId="{6F834550-C49E-44AC-A7AE-913F7B40A624}" sibTransId="{C349E70D-9441-41D0-B378-EFFC0B5E4515}"/>
    <dgm:cxn modelId="{26098566-E46C-4832-95E1-4E746E293747}" type="presOf" srcId="{EC24FF6E-3971-484C-B3F6-9ADD613F6C5E}" destId="{BF6506DF-7E38-4A4F-9651-512257818C29}" srcOrd="0" destOrd="0" presId="urn:microsoft.com/office/officeart/2005/8/layout/hierarchy1"/>
    <dgm:cxn modelId="{EB8F4E67-9EE4-45B3-9C10-7A0C951D0577}" srcId="{770C4F51-ED8F-4BA0-A0D9-CB14C57D275A}" destId="{3C151EEC-0C31-43A2-BB68-0D1DDBB76FE6}" srcOrd="0" destOrd="0" parTransId="{94FC4994-E094-4D3B-BD80-6BC50C48387C}" sibTransId="{72B05DC4-53CA-4B34-B83B-4EE3B03AACFF}"/>
    <dgm:cxn modelId="{E052196C-B51B-4AA3-B9A0-7FF255E97B1D}" type="presOf" srcId="{BA49B4A7-BBEA-4AD1-95E6-E43966610F66}" destId="{01A47B3C-6071-445A-8EE6-EE929BAE86BA}" srcOrd="0" destOrd="0" presId="urn:microsoft.com/office/officeart/2005/8/layout/hierarchy1"/>
    <dgm:cxn modelId="{1568674E-0B19-40C1-8538-07FFFEDB21D0}" srcId="{3C151EEC-0C31-43A2-BB68-0D1DDBB76FE6}" destId="{85DB05A7-7FDA-4795-AD41-646207EEE9CE}" srcOrd="1" destOrd="0" parTransId="{EC24FF6E-3971-484C-B3F6-9ADD613F6C5E}" sibTransId="{DF2C563E-936F-42CD-85BF-E1D1BC937546}"/>
    <dgm:cxn modelId="{86C82857-1728-4DEE-BB1F-BAFF0FFE954C}" srcId="{3C151EEC-0C31-43A2-BB68-0D1DDBB76FE6}" destId="{603A16A3-AC64-46E4-93C1-BF0248E1C56F}" srcOrd="0" destOrd="0" parTransId="{BA49B4A7-BBEA-4AD1-95E6-E43966610F66}" sibTransId="{DC39E46C-5C8D-4006-8D3F-A70DE21CDE59}"/>
    <dgm:cxn modelId="{C6F7B983-81C6-4A38-8E1A-E1862F39B0F5}" type="presOf" srcId="{85DB05A7-7FDA-4795-AD41-646207EEE9CE}" destId="{3204BC69-A40B-4BAD-8818-C1306C119B4D}" srcOrd="0" destOrd="0" presId="urn:microsoft.com/office/officeart/2005/8/layout/hierarchy1"/>
    <dgm:cxn modelId="{29F53786-9C1E-49C9-BDF6-B208EC187BC6}" type="presOf" srcId="{4F0EAB34-576D-4618-82E7-6A8647B7ABB8}" destId="{BA831FE4-3A7F-44D4-932E-DA1175164926}" srcOrd="0" destOrd="0" presId="urn:microsoft.com/office/officeart/2005/8/layout/hierarchy1"/>
    <dgm:cxn modelId="{525C909D-F77B-4A64-9066-0BCBE61802CF}" srcId="{3C151EEC-0C31-43A2-BB68-0D1DDBB76FE6}" destId="{4109007D-96F8-4994-97B8-C4A41A1CDF58}" srcOrd="2" destOrd="0" parTransId="{3E21A3E7-5684-4406-89B6-5154909E28F1}" sibTransId="{F88BBA09-C25F-4E66-A677-356357812705}"/>
    <dgm:cxn modelId="{4348D9B8-DECA-4C65-85D6-F94184949E4A}" type="presOf" srcId="{6F834550-C49E-44AC-A7AE-913F7B40A624}" destId="{08179C79-F841-4324-AC4D-4AA7A40629EE}" srcOrd="0" destOrd="0" presId="urn:microsoft.com/office/officeart/2005/8/layout/hierarchy1"/>
    <dgm:cxn modelId="{D0A677C6-A947-4B9D-B741-381A7120E9C9}" type="presOf" srcId="{770C4F51-ED8F-4BA0-A0D9-CB14C57D275A}" destId="{5E97546D-E31E-46E9-AFD2-A84928FF661D}" srcOrd="0" destOrd="0" presId="urn:microsoft.com/office/officeart/2005/8/layout/hierarchy1"/>
    <dgm:cxn modelId="{8BAA55DF-BB43-4038-A24C-D385B40356B4}" type="presOf" srcId="{3C151EEC-0C31-43A2-BB68-0D1DDBB76FE6}" destId="{95C14687-BD61-4BC3-8549-1286D2B71137}" srcOrd="0" destOrd="0" presId="urn:microsoft.com/office/officeart/2005/8/layout/hierarchy1"/>
    <dgm:cxn modelId="{F04724EB-1C8C-4120-8103-CA3B1605F24B}" type="presOf" srcId="{603A16A3-AC64-46E4-93C1-BF0248E1C56F}" destId="{CA0FF3AD-713F-4805-A90F-F12251DB7404}" srcOrd="0" destOrd="0" presId="urn:microsoft.com/office/officeart/2005/8/layout/hierarchy1"/>
    <dgm:cxn modelId="{CB5098B3-A478-484D-8309-8173E1763C30}" type="presParOf" srcId="{5E97546D-E31E-46E9-AFD2-A84928FF661D}" destId="{D3162DAF-5F7D-4CDE-8314-F6014032866D}" srcOrd="0" destOrd="0" presId="urn:microsoft.com/office/officeart/2005/8/layout/hierarchy1"/>
    <dgm:cxn modelId="{42502B36-39A5-4DE2-942F-0D6F12C35620}" type="presParOf" srcId="{D3162DAF-5F7D-4CDE-8314-F6014032866D}" destId="{24475CFB-FE57-419A-AAE8-6E621CECB0A1}" srcOrd="0" destOrd="0" presId="urn:microsoft.com/office/officeart/2005/8/layout/hierarchy1"/>
    <dgm:cxn modelId="{7A9A1A70-45A9-42D3-AA4B-B7D4C21442EF}" type="presParOf" srcId="{24475CFB-FE57-419A-AAE8-6E621CECB0A1}" destId="{BC5F88A1-F367-4B38-AEBC-D89186447FC2}" srcOrd="0" destOrd="0" presId="urn:microsoft.com/office/officeart/2005/8/layout/hierarchy1"/>
    <dgm:cxn modelId="{E229ACEA-5589-4A6F-807A-EED8296B95FC}" type="presParOf" srcId="{24475CFB-FE57-419A-AAE8-6E621CECB0A1}" destId="{95C14687-BD61-4BC3-8549-1286D2B71137}" srcOrd="1" destOrd="0" presId="urn:microsoft.com/office/officeart/2005/8/layout/hierarchy1"/>
    <dgm:cxn modelId="{7836EA3F-5BCA-43F2-823E-7C8C4CFC2F17}" type="presParOf" srcId="{D3162DAF-5F7D-4CDE-8314-F6014032866D}" destId="{7C987FAD-36B6-410B-BEFC-331062860CBE}" srcOrd="1" destOrd="0" presId="urn:microsoft.com/office/officeart/2005/8/layout/hierarchy1"/>
    <dgm:cxn modelId="{4DD75DA8-6917-4567-9615-A7D5CB873254}" type="presParOf" srcId="{7C987FAD-36B6-410B-BEFC-331062860CBE}" destId="{01A47B3C-6071-445A-8EE6-EE929BAE86BA}" srcOrd="0" destOrd="0" presId="urn:microsoft.com/office/officeart/2005/8/layout/hierarchy1"/>
    <dgm:cxn modelId="{260E3CBB-5FF1-407C-B5B3-E6DC9D6CFD38}" type="presParOf" srcId="{7C987FAD-36B6-410B-BEFC-331062860CBE}" destId="{EACD3FFF-6703-4971-864A-E97DA6E16532}" srcOrd="1" destOrd="0" presId="urn:microsoft.com/office/officeart/2005/8/layout/hierarchy1"/>
    <dgm:cxn modelId="{C56FC0D6-271E-4B52-AD1C-4D9F26037FB8}" type="presParOf" srcId="{EACD3FFF-6703-4971-864A-E97DA6E16532}" destId="{653547EC-FEA9-4534-9A33-D47835E0AFD0}" srcOrd="0" destOrd="0" presId="urn:microsoft.com/office/officeart/2005/8/layout/hierarchy1"/>
    <dgm:cxn modelId="{03A06209-D69F-4B38-B50F-27B4FED927CC}" type="presParOf" srcId="{653547EC-FEA9-4534-9A33-D47835E0AFD0}" destId="{23A71903-3B95-43AC-ABAF-ACE6B0B36505}" srcOrd="0" destOrd="0" presId="urn:microsoft.com/office/officeart/2005/8/layout/hierarchy1"/>
    <dgm:cxn modelId="{F47E2A1F-8E6C-4905-A611-2EC23191C376}" type="presParOf" srcId="{653547EC-FEA9-4534-9A33-D47835E0AFD0}" destId="{CA0FF3AD-713F-4805-A90F-F12251DB7404}" srcOrd="1" destOrd="0" presId="urn:microsoft.com/office/officeart/2005/8/layout/hierarchy1"/>
    <dgm:cxn modelId="{C13F6C30-8BAA-4511-ADCB-5760E3DD84C9}" type="presParOf" srcId="{EACD3FFF-6703-4971-864A-E97DA6E16532}" destId="{7ABA399E-C320-462D-BA43-FFA642C16E27}" srcOrd="1" destOrd="0" presId="urn:microsoft.com/office/officeart/2005/8/layout/hierarchy1"/>
    <dgm:cxn modelId="{CFDDF312-2709-4673-A453-DDE9DC20CF92}" type="presParOf" srcId="{7C987FAD-36B6-410B-BEFC-331062860CBE}" destId="{BF6506DF-7E38-4A4F-9651-512257818C29}" srcOrd="2" destOrd="0" presId="urn:microsoft.com/office/officeart/2005/8/layout/hierarchy1"/>
    <dgm:cxn modelId="{3A2B7C99-6A9E-48AB-99C0-DC0C4A932440}" type="presParOf" srcId="{7C987FAD-36B6-410B-BEFC-331062860CBE}" destId="{5022CB58-EE11-47EE-A80A-EA35D32295CF}" srcOrd="3" destOrd="0" presId="urn:microsoft.com/office/officeart/2005/8/layout/hierarchy1"/>
    <dgm:cxn modelId="{370A9106-DA55-4501-B73B-8CC869504ACE}" type="presParOf" srcId="{5022CB58-EE11-47EE-A80A-EA35D32295CF}" destId="{107E09DD-26E1-47EB-AA35-FDE6787A0D4D}" srcOrd="0" destOrd="0" presId="urn:microsoft.com/office/officeart/2005/8/layout/hierarchy1"/>
    <dgm:cxn modelId="{7C3DE004-9496-4899-99AF-0E0D191BB0AB}" type="presParOf" srcId="{107E09DD-26E1-47EB-AA35-FDE6787A0D4D}" destId="{A5ECE77A-6D28-4A54-899E-F462E8861CE6}" srcOrd="0" destOrd="0" presId="urn:microsoft.com/office/officeart/2005/8/layout/hierarchy1"/>
    <dgm:cxn modelId="{5DF624C6-A312-4611-AACB-FBC62FFE893F}" type="presParOf" srcId="{107E09DD-26E1-47EB-AA35-FDE6787A0D4D}" destId="{3204BC69-A40B-4BAD-8818-C1306C119B4D}" srcOrd="1" destOrd="0" presId="urn:microsoft.com/office/officeart/2005/8/layout/hierarchy1"/>
    <dgm:cxn modelId="{F2ED71A8-8146-4ACE-9773-53E268B27CEF}" type="presParOf" srcId="{5022CB58-EE11-47EE-A80A-EA35D32295CF}" destId="{37859E46-489E-4487-AF56-2A2A6AF947F6}" srcOrd="1" destOrd="0" presId="urn:microsoft.com/office/officeart/2005/8/layout/hierarchy1"/>
    <dgm:cxn modelId="{9DFA9285-5FB5-41E6-8A93-23E4E9708396}" type="presParOf" srcId="{7C987FAD-36B6-410B-BEFC-331062860CBE}" destId="{63D569B1-0728-474B-8977-AAF6DC7B70C5}" srcOrd="4" destOrd="0" presId="urn:microsoft.com/office/officeart/2005/8/layout/hierarchy1"/>
    <dgm:cxn modelId="{17BEAD3C-D9A0-4172-8E8D-7DF5649512C4}" type="presParOf" srcId="{7C987FAD-36B6-410B-BEFC-331062860CBE}" destId="{76E2AD98-BD30-4BC7-B9DC-31A88316BEF5}" srcOrd="5" destOrd="0" presId="urn:microsoft.com/office/officeart/2005/8/layout/hierarchy1"/>
    <dgm:cxn modelId="{47ACA00C-282B-4FF8-A441-6A9E603CE4A9}" type="presParOf" srcId="{76E2AD98-BD30-4BC7-B9DC-31A88316BEF5}" destId="{E4202DFA-69B8-410B-8883-655B5A52918B}" srcOrd="0" destOrd="0" presId="urn:microsoft.com/office/officeart/2005/8/layout/hierarchy1"/>
    <dgm:cxn modelId="{CE9BB545-AED6-49A1-A973-D597B543ABD5}" type="presParOf" srcId="{E4202DFA-69B8-410B-8883-655B5A52918B}" destId="{4000DB0D-2E50-4F2E-A78F-CAE5A1D9EAFE}" srcOrd="0" destOrd="0" presId="urn:microsoft.com/office/officeart/2005/8/layout/hierarchy1"/>
    <dgm:cxn modelId="{294A9B8A-EB66-4335-9D0D-05FE73684C71}" type="presParOf" srcId="{E4202DFA-69B8-410B-8883-655B5A52918B}" destId="{4F4811CD-1061-4EDD-85D1-170ECEB0AAA9}" srcOrd="1" destOrd="0" presId="urn:microsoft.com/office/officeart/2005/8/layout/hierarchy1"/>
    <dgm:cxn modelId="{BBB287E7-F2C1-4A35-8314-014134322E80}" type="presParOf" srcId="{76E2AD98-BD30-4BC7-B9DC-31A88316BEF5}" destId="{58A544A7-41FA-4833-A265-89AC7BE1E7C1}" srcOrd="1" destOrd="0" presId="urn:microsoft.com/office/officeart/2005/8/layout/hierarchy1"/>
    <dgm:cxn modelId="{B8D8F165-4FA4-4666-A293-417014041B15}" type="presParOf" srcId="{7C987FAD-36B6-410B-BEFC-331062860CBE}" destId="{08179C79-F841-4324-AC4D-4AA7A40629EE}" srcOrd="6" destOrd="0" presId="urn:microsoft.com/office/officeart/2005/8/layout/hierarchy1"/>
    <dgm:cxn modelId="{EFD13E7C-DAB7-4C0D-A38B-09F7BB05CF8E}" type="presParOf" srcId="{7C987FAD-36B6-410B-BEFC-331062860CBE}" destId="{3E34EC08-3776-453F-BEC3-1E0030B2EAE9}" srcOrd="7" destOrd="0" presId="urn:microsoft.com/office/officeart/2005/8/layout/hierarchy1"/>
    <dgm:cxn modelId="{6A5D077B-5CFC-4F24-8B0C-E5D24833EF11}" type="presParOf" srcId="{3E34EC08-3776-453F-BEC3-1E0030B2EAE9}" destId="{9D30EB2B-5101-4243-88D3-BA76157F84D0}" srcOrd="0" destOrd="0" presId="urn:microsoft.com/office/officeart/2005/8/layout/hierarchy1"/>
    <dgm:cxn modelId="{79D89D19-1B36-464D-8602-1958C4B2A76B}" type="presParOf" srcId="{9D30EB2B-5101-4243-88D3-BA76157F84D0}" destId="{E316F376-2CA4-46FF-9765-A380B5826BD3}" srcOrd="0" destOrd="0" presId="urn:microsoft.com/office/officeart/2005/8/layout/hierarchy1"/>
    <dgm:cxn modelId="{B7E53251-6F72-45D9-9589-339B9DD52D37}" type="presParOf" srcId="{9D30EB2B-5101-4243-88D3-BA76157F84D0}" destId="{BA831FE4-3A7F-44D4-932E-DA1175164926}" srcOrd="1" destOrd="0" presId="urn:microsoft.com/office/officeart/2005/8/layout/hierarchy1"/>
    <dgm:cxn modelId="{37C530F6-FD59-4CE1-9DCE-2C3C38D13916}" type="presParOf" srcId="{3E34EC08-3776-453F-BEC3-1E0030B2EAE9}" destId="{39C66A6C-AA51-4E84-8BA7-2692CBB3AF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79C79-F841-4324-AC4D-4AA7A40629EE}">
      <dsp:nvSpPr>
        <dsp:cNvPr id="0" name=""/>
        <dsp:cNvSpPr/>
      </dsp:nvSpPr>
      <dsp:spPr>
        <a:xfrm>
          <a:off x="4019163" y="1921796"/>
          <a:ext cx="3156019" cy="500659"/>
        </a:xfrm>
        <a:custGeom>
          <a:avLst/>
          <a:gdLst/>
          <a:ahLst/>
          <a:cxnLst/>
          <a:rect l="0" t="0" r="0" b="0"/>
          <a:pathLst>
            <a:path>
              <a:moveTo>
                <a:pt x="0" y="0"/>
              </a:moveTo>
              <a:lnTo>
                <a:pt x="0" y="341184"/>
              </a:lnTo>
              <a:lnTo>
                <a:pt x="3156019" y="341184"/>
              </a:lnTo>
              <a:lnTo>
                <a:pt x="3156019" y="500659"/>
              </a:lnTo>
            </a:path>
          </a:pathLst>
        </a:custGeom>
        <a:noFill/>
        <a:ln w="19050" cap="flat" cmpd="sng" algn="ctr">
          <a:solidFill>
            <a:schemeClr val="accent1"/>
          </a:solidFill>
          <a:prstDash val="solid"/>
          <a:miter lim="800000"/>
        </a:ln>
        <a:effectLst/>
      </dsp:spPr>
      <dsp:style>
        <a:lnRef idx="3">
          <a:schemeClr val="accent1"/>
        </a:lnRef>
        <a:fillRef idx="0">
          <a:schemeClr val="accent1"/>
        </a:fillRef>
        <a:effectRef idx="2">
          <a:schemeClr val="accent1"/>
        </a:effectRef>
        <a:fontRef idx="minor">
          <a:schemeClr val="tx1"/>
        </a:fontRef>
      </dsp:style>
    </dsp:sp>
    <dsp:sp modelId="{63D569B1-0728-474B-8977-AAF6DC7B70C5}">
      <dsp:nvSpPr>
        <dsp:cNvPr id="0" name=""/>
        <dsp:cNvSpPr/>
      </dsp:nvSpPr>
      <dsp:spPr>
        <a:xfrm>
          <a:off x="4019163" y="1921796"/>
          <a:ext cx="1052006" cy="500659"/>
        </a:xfrm>
        <a:custGeom>
          <a:avLst/>
          <a:gdLst/>
          <a:ahLst/>
          <a:cxnLst/>
          <a:rect l="0" t="0" r="0" b="0"/>
          <a:pathLst>
            <a:path>
              <a:moveTo>
                <a:pt x="0" y="0"/>
              </a:moveTo>
              <a:lnTo>
                <a:pt x="0" y="341184"/>
              </a:lnTo>
              <a:lnTo>
                <a:pt x="1052006" y="341184"/>
              </a:lnTo>
              <a:lnTo>
                <a:pt x="1052006" y="500659"/>
              </a:lnTo>
            </a:path>
          </a:pathLst>
        </a:custGeom>
        <a:noFill/>
        <a:ln w="12700" cap="flat" cmpd="sng" algn="ctr">
          <a:solidFill>
            <a:schemeClr val="accent1"/>
          </a:solidFill>
          <a:prstDash val="solid"/>
          <a:miter lim="800000"/>
        </a:ln>
        <a:effectLst/>
      </dsp:spPr>
      <dsp:style>
        <a:lnRef idx="2">
          <a:schemeClr val="accent1"/>
        </a:lnRef>
        <a:fillRef idx="0">
          <a:schemeClr val="accent1"/>
        </a:fillRef>
        <a:effectRef idx="1">
          <a:schemeClr val="accent1"/>
        </a:effectRef>
        <a:fontRef idx="minor">
          <a:schemeClr val="tx1"/>
        </a:fontRef>
      </dsp:style>
    </dsp:sp>
    <dsp:sp modelId="{BF6506DF-7E38-4A4F-9651-512257818C29}">
      <dsp:nvSpPr>
        <dsp:cNvPr id="0" name=""/>
        <dsp:cNvSpPr/>
      </dsp:nvSpPr>
      <dsp:spPr>
        <a:xfrm>
          <a:off x="2967156" y="1921796"/>
          <a:ext cx="1052006" cy="500659"/>
        </a:xfrm>
        <a:custGeom>
          <a:avLst/>
          <a:gdLst/>
          <a:ahLst/>
          <a:cxnLst/>
          <a:rect l="0" t="0" r="0" b="0"/>
          <a:pathLst>
            <a:path>
              <a:moveTo>
                <a:pt x="1052006" y="0"/>
              </a:moveTo>
              <a:lnTo>
                <a:pt x="1052006" y="341184"/>
              </a:lnTo>
              <a:lnTo>
                <a:pt x="0" y="341184"/>
              </a:lnTo>
              <a:lnTo>
                <a:pt x="0" y="500659"/>
              </a:lnTo>
            </a:path>
          </a:pathLst>
        </a:custGeom>
        <a:noFill/>
        <a:ln w="12700" cap="flat" cmpd="sng" algn="ctr">
          <a:solidFill>
            <a:schemeClr val="accent1"/>
          </a:solidFill>
          <a:prstDash val="solid"/>
          <a:miter lim="800000"/>
        </a:ln>
        <a:effectLst/>
      </dsp:spPr>
      <dsp:style>
        <a:lnRef idx="2">
          <a:schemeClr val="accent1"/>
        </a:lnRef>
        <a:fillRef idx="0">
          <a:schemeClr val="accent1"/>
        </a:fillRef>
        <a:effectRef idx="1">
          <a:schemeClr val="accent1"/>
        </a:effectRef>
        <a:fontRef idx="minor">
          <a:schemeClr val="tx1"/>
        </a:fontRef>
      </dsp:style>
    </dsp:sp>
    <dsp:sp modelId="{01A47B3C-6071-445A-8EE6-EE929BAE86BA}">
      <dsp:nvSpPr>
        <dsp:cNvPr id="0" name=""/>
        <dsp:cNvSpPr/>
      </dsp:nvSpPr>
      <dsp:spPr>
        <a:xfrm>
          <a:off x="863143" y="1921796"/>
          <a:ext cx="3156019" cy="500659"/>
        </a:xfrm>
        <a:custGeom>
          <a:avLst/>
          <a:gdLst/>
          <a:ahLst/>
          <a:cxnLst/>
          <a:rect l="0" t="0" r="0" b="0"/>
          <a:pathLst>
            <a:path>
              <a:moveTo>
                <a:pt x="3156019" y="0"/>
              </a:moveTo>
              <a:lnTo>
                <a:pt x="3156019" y="341184"/>
              </a:lnTo>
              <a:lnTo>
                <a:pt x="0" y="341184"/>
              </a:lnTo>
              <a:lnTo>
                <a:pt x="0" y="500659"/>
              </a:lnTo>
            </a:path>
          </a:pathLst>
        </a:custGeom>
        <a:noFill/>
        <a:ln w="19050" cap="flat" cmpd="sng" algn="ctr">
          <a:solidFill>
            <a:schemeClr val="accent1"/>
          </a:solidFill>
          <a:prstDash val="solid"/>
          <a:miter lim="800000"/>
        </a:ln>
        <a:effectLst/>
      </dsp:spPr>
      <dsp:style>
        <a:lnRef idx="3">
          <a:schemeClr val="accent1"/>
        </a:lnRef>
        <a:fillRef idx="0">
          <a:schemeClr val="accent1"/>
        </a:fillRef>
        <a:effectRef idx="2">
          <a:schemeClr val="accent1"/>
        </a:effectRef>
        <a:fontRef idx="minor">
          <a:schemeClr val="tx1"/>
        </a:fontRef>
      </dsp:style>
    </dsp:sp>
    <dsp:sp modelId="{BC5F88A1-F367-4B38-AEBC-D89186447FC2}">
      <dsp:nvSpPr>
        <dsp:cNvPr id="0" name=""/>
        <dsp:cNvSpPr/>
      </dsp:nvSpPr>
      <dsp:spPr>
        <a:xfrm>
          <a:off x="3158430" y="828666"/>
          <a:ext cx="1721465" cy="109313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95C14687-BD61-4BC3-8549-1286D2B71137}">
      <dsp:nvSpPr>
        <dsp:cNvPr id="0" name=""/>
        <dsp:cNvSpPr/>
      </dsp:nvSpPr>
      <dsp:spPr>
        <a:xfrm>
          <a:off x="3349704" y="1010376"/>
          <a:ext cx="1721465" cy="109313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Financial Market</a:t>
          </a:r>
        </a:p>
      </dsp:txBody>
      <dsp:txXfrm>
        <a:off x="3381721" y="1042393"/>
        <a:ext cx="1657431" cy="1029096"/>
      </dsp:txXfrm>
    </dsp:sp>
    <dsp:sp modelId="{23A71903-3B95-43AC-ABAF-ACE6B0B36505}">
      <dsp:nvSpPr>
        <dsp:cNvPr id="0" name=""/>
        <dsp:cNvSpPr/>
      </dsp:nvSpPr>
      <dsp:spPr>
        <a:xfrm>
          <a:off x="2411" y="2422456"/>
          <a:ext cx="1721465" cy="109313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CA0FF3AD-713F-4805-A90F-F12251DB7404}">
      <dsp:nvSpPr>
        <dsp:cNvPr id="0" name=""/>
        <dsp:cNvSpPr/>
      </dsp:nvSpPr>
      <dsp:spPr>
        <a:xfrm>
          <a:off x="193684" y="2604166"/>
          <a:ext cx="1721465" cy="109313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Money Market</a:t>
          </a:r>
        </a:p>
      </dsp:txBody>
      <dsp:txXfrm>
        <a:off x="225701" y="2636183"/>
        <a:ext cx="1657431" cy="1029096"/>
      </dsp:txXfrm>
    </dsp:sp>
    <dsp:sp modelId="{A5ECE77A-6D28-4A54-899E-F462E8861CE6}">
      <dsp:nvSpPr>
        <dsp:cNvPr id="0" name=""/>
        <dsp:cNvSpPr/>
      </dsp:nvSpPr>
      <dsp:spPr>
        <a:xfrm>
          <a:off x="2106423" y="2422456"/>
          <a:ext cx="1721465" cy="109313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3204BC69-A40B-4BAD-8818-C1306C119B4D}">
      <dsp:nvSpPr>
        <dsp:cNvPr id="0" name=""/>
        <dsp:cNvSpPr/>
      </dsp:nvSpPr>
      <dsp:spPr>
        <a:xfrm>
          <a:off x="2297697" y="2604166"/>
          <a:ext cx="1721465" cy="109313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Debt Market</a:t>
          </a:r>
        </a:p>
      </dsp:txBody>
      <dsp:txXfrm>
        <a:off x="2329714" y="2636183"/>
        <a:ext cx="1657431" cy="1029096"/>
      </dsp:txXfrm>
    </dsp:sp>
    <dsp:sp modelId="{4000DB0D-2E50-4F2E-A78F-CAE5A1D9EAFE}">
      <dsp:nvSpPr>
        <dsp:cNvPr id="0" name=""/>
        <dsp:cNvSpPr/>
      </dsp:nvSpPr>
      <dsp:spPr>
        <a:xfrm>
          <a:off x="4210436" y="2422456"/>
          <a:ext cx="1721465" cy="109313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4F4811CD-1061-4EDD-85D1-170ECEB0AAA9}">
      <dsp:nvSpPr>
        <dsp:cNvPr id="0" name=""/>
        <dsp:cNvSpPr/>
      </dsp:nvSpPr>
      <dsp:spPr>
        <a:xfrm>
          <a:off x="4401710" y="2604166"/>
          <a:ext cx="1721465" cy="109313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Capital Market</a:t>
          </a:r>
        </a:p>
      </dsp:txBody>
      <dsp:txXfrm>
        <a:off x="4433727" y="2636183"/>
        <a:ext cx="1657431" cy="1029096"/>
      </dsp:txXfrm>
    </dsp:sp>
    <dsp:sp modelId="{E316F376-2CA4-46FF-9765-A380B5826BD3}">
      <dsp:nvSpPr>
        <dsp:cNvPr id="0" name=""/>
        <dsp:cNvSpPr/>
      </dsp:nvSpPr>
      <dsp:spPr>
        <a:xfrm>
          <a:off x="6314449" y="2422456"/>
          <a:ext cx="1721465" cy="109313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BA831FE4-3A7F-44D4-932E-DA1175164926}">
      <dsp:nvSpPr>
        <dsp:cNvPr id="0" name=""/>
        <dsp:cNvSpPr/>
      </dsp:nvSpPr>
      <dsp:spPr>
        <a:xfrm>
          <a:off x="6505723" y="2604166"/>
          <a:ext cx="1721465" cy="109313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Forex</a:t>
          </a:r>
          <a:r>
            <a:rPr lang="en-US" sz="2800" kern="1200" dirty="0"/>
            <a:t> Market</a:t>
          </a:r>
        </a:p>
      </dsp:txBody>
      <dsp:txXfrm>
        <a:off x="6537740" y="2636183"/>
        <a:ext cx="1657431" cy="1029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F2B8A-9189-400E-8CF3-393F7C607EC3}"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4261F-9159-4C31-B9FB-8ED6F00DC0A6}" type="slidenum">
              <a:rPr lang="en-US" smtClean="0"/>
              <a:t>‹#›</a:t>
            </a:fld>
            <a:endParaRPr lang="en-US"/>
          </a:p>
        </p:txBody>
      </p:sp>
    </p:spTree>
    <p:extLst>
      <p:ext uri="{BB962C8B-B14F-4D97-AF65-F5344CB8AC3E}">
        <p14:creationId xmlns:p14="http://schemas.microsoft.com/office/powerpoint/2010/main" val="138311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List_of_Securities_Examinations" TargetMode="External"/><Relationship Id="rId13" Type="http://schemas.openxmlformats.org/officeDocument/2006/relationships/hyperlink" Target="http://en.wikipedia.org/wiki/Trading_floor" TargetMode="External"/><Relationship Id="rId18" Type="http://schemas.openxmlformats.org/officeDocument/2006/relationships/hyperlink" Target="http://en.wikipedia.org/wiki/Fee" TargetMode="External"/><Relationship Id="rId3" Type="http://schemas.openxmlformats.org/officeDocument/2006/relationships/hyperlink" Target="http://en.wikipedia.org/wiki/FINRA" TargetMode="External"/><Relationship Id="rId7" Type="http://schemas.openxmlformats.org/officeDocument/2006/relationships/hyperlink" Target="http://en.wikipedia.org/wiki/Brokerage_firm" TargetMode="External"/><Relationship Id="rId12" Type="http://schemas.openxmlformats.org/officeDocument/2006/relationships/hyperlink" Target="http://en.wikipedia.org/wiki/Phone" TargetMode="External"/><Relationship Id="rId17" Type="http://schemas.openxmlformats.org/officeDocument/2006/relationships/hyperlink" Target="http://en.wikipedia.org/wiki/Discount" TargetMode="External"/><Relationship Id="rId2" Type="http://schemas.openxmlformats.org/officeDocument/2006/relationships/slide" Target="../slides/slide40.xml"/><Relationship Id="rId16" Type="http://schemas.openxmlformats.org/officeDocument/2006/relationships/hyperlink" Target="http://en.wikipedia.org/wiki/Route" TargetMode="External"/><Relationship Id="rId1" Type="http://schemas.openxmlformats.org/officeDocument/2006/relationships/notesMaster" Target="../notesMasters/notesMaster1.xml"/><Relationship Id="rId6" Type="http://schemas.openxmlformats.org/officeDocument/2006/relationships/hyperlink" Target="http://en.wikipedia.org/wiki/Broker-dealer" TargetMode="External"/><Relationship Id="rId11" Type="http://schemas.openxmlformats.org/officeDocument/2006/relationships/hyperlink" Target="http://www.sii.org.uk/" TargetMode="External"/><Relationship Id="rId5" Type="http://schemas.openxmlformats.org/officeDocument/2006/relationships/hyperlink" Target="http://en.wikipedia.org/wiki/General_Securities_Representative_Examination" TargetMode="External"/><Relationship Id="rId15" Type="http://schemas.openxmlformats.org/officeDocument/2006/relationships/hyperlink" Target="http://en.wikipedia.org/wiki/ECN" TargetMode="External"/><Relationship Id="rId10" Type="http://schemas.openxmlformats.org/officeDocument/2006/relationships/hyperlink" Target="http://en.wikipedia.org/wiki/Variable_universal_life_insurance" TargetMode="External"/><Relationship Id="rId4" Type="http://schemas.openxmlformats.org/officeDocument/2006/relationships/hyperlink" Target="http://en.wikipedia.org/wiki/Registered_Representative" TargetMode="External"/><Relationship Id="rId9" Type="http://schemas.openxmlformats.org/officeDocument/2006/relationships/hyperlink" Target="http://en.wikipedia.org/wiki/Variable_annuity" TargetMode="External"/><Relationship Id="rId14" Type="http://schemas.openxmlformats.org/officeDocument/2006/relationships/hyperlink" Target="http://en.wikipedia.org/wiki/Interne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7C7193-3A46-490E-8ACA-32569185DCBD}" type="slidenum">
              <a:rPr lang="en-IN" smtClean="0">
                <a:latin typeface="Arial" pitchFamily="34" charset="0"/>
                <a:cs typeface="Arial" pitchFamily="34" charset="0"/>
              </a:rPr>
              <a:pPr/>
              <a:t>28</a:t>
            </a:fld>
            <a:endParaRPr lang="en-IN">
              <a:latin typeface="Arial" pitchFamily="34" charset="0"/>
              <a:cs typeface="Arial" pitchFamily="34" charset="0"/>
            </a:endParaRPr>
          </a:p>
        </p:txBody>
      </p:sp>
    </p:spTree>
    <p:extLst>
      <p:ext uri="{BB962C8B-B14F-4D97-AF65-F5344CB8AC3E}">
        <p14:creationId xmlns:p14="http://schemas.microsoft.com/office/powerpoint/2010/main" val="160770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CC9A86-9FF8-4086-A1EE-BE06AF5A3B16}" type="slidenum">
              <a:rPr lang="en-US"/>
              <a:pPr/>
              <a:t>41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9275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3143AE2-EA48-4E03-81DB-72076DE6CA25}" type="slidenum">
              <a:rPr lang="en-US" smtClean="0">
                <a:latin typeface="Arial" pitchFamily="34" charset="0"/>
                <a:cs typeface="Arial" pitchFamily="34" charset="0"/>
              </a:rPr>
              <a:pPr/>
              <a:t>29</a:t>
            </a:fld>
            <a:endParaRPr lang="en-US">
              <a:latin typeface="Arial" pitchFamily="34" charset="0"/>
              <a:cs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48198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C46BB51-842C-4133-9345-2B79520108B0}" type="slidenum">
              <a:rPr lang="en-US" smtClean="0">
                <a:latin typeface="Arial" pitchFamily="34" charset="0"/>
                <a:cs typeface="Arial" pitchFamily="34" charset="0"/>
              </a:rPr>
              <a:pPr/>
              <a:t>31</a:t>
            </a:fld>
            <a:endParaRPr lang="en-US">
              <a:latin typeface="Arial" pitchFamily="34" charset="0"/>
              <a:cs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7441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IN">
              <a:latin typeface="Times New Roman" pitchFamily="18" charset="0"/>
            </a:endParaRPr>
          </a:p>
        </p:txBody>
      </p:sp>
      <p:sp>
        <p:nvSpPr>
          <p:cNvPr id="36868" name="Slide Number Placeholder 3"/>
          <p:cNvSpPr>
            <a:spLocks noGrp="1"/>
          </p:cNvSpPr>
          <p:nvPr>
            <p:ph type="sldNum" sz="quarter" idx="5"/>
          </p:nvPr>
        </p:nvSpPr>
        <p:spPr>
          <a:noFill/>
        </p:spPr>
        <p:txBody>
          <a:bodyPr/>
          <a:lstStyle/>
          <a:p>
            <a:fld id="{73B49E5E-8489-4B5A-80EF-289E54632375}" type="slidenum">
              <a:rPr lang="en-US" smtClean="0">
                <a:latin typeface="Times New Roman" pitchFamily="18" charset="0"/>
              </a:rPr>
              <a:pPr/>
              <a:t>32</a:t>
            </a:fld>
            <a:endParaRPr lang="en-US">
              <a:latin typeface="Times New Roman" pitchFamily="18" charset="0"/>
            </a:endParaRPr>
          </a:p>
        </p:txBody>
      </p:sp>
    </p:spTree>
    <p:extLst>
      <p:ext uri="{BB962C8B-B14F-4D97-AF65-F5344CB8AC3E}">
        <p14:creationId xmlns:p14="http://schemas.microsoft.com/office/powerpoint/2010/main" val="83690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A6A656-1B39-4FF7-8994-A62E9719D2F9}" type="slidenum">
              <a:rPr lang="en-US" smtClean="0">
                <a:latin typeface="Arial" pitchFamily="34" charset="0"/>
                <a:cs typeface="Arial" pitchFamily="34" charset="0"/>
              </a:rPr>
              <a:pPr/>
              <a:t>36</a:t>
            </a:fld>
            <a:endParaRPr lang="en-US">
              <a:latin typeface="Arial" pitchFamily="34" charset="0"/>
              <a:cs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16997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IN"/>
          </a:p>
        </p:txBody>
      </p:sp>
      <p:sp>
        <p:nvSpPr>
          <p:cNvPr id="20484" name="Slide Number Placeholder 3"/>
          <p:cNvSpPr>
            <a:spLocks noGrp="1"/>
          </p:cNvSpPr>
          <p:nvPr>
            <p:ph type="sldNum" sz="quarter" idx="5"/>
          </p:nvPr>
        </p:nvSpPr>
        <p:spPr>
          <a:noFill/>
        </p:spPr>
        <p:txBody>
          <a:bodyPr/>
          <a:lstStyle/>
          <a:p>
            <a:fld id="{079DFFA2-F623-4AC5-8A76-CA89608D2441}" type="slidenum">
              <a:rPr lang="en-US"/>
              <a:pPr/>
              <a:t>37</a:t>
            </a:fld>
            <a:endParaRPr lang="en-US"/>
          </a:p>
        </p:txBody>
      </p:sp>
    </p:spTree>
    <p:extLst>
      <p:ext uri="{BB962C8B-B14F-4D97-AF65-F5344CB8AC3E}">
        <p14:creationId xmlns:p14="http://schemas.microsoft.com/office/powerpoint/2010/main" val="2905467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16C58F1-B2AD-41B0-BA09-C6A732F29348}" type="slidenum">
              <a:rPr lang="en-US"/>
              <a:pPr/>
              <a:t>38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1484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BA4899-5CFD-4266-81F1-68C9B229D1AD}" type="slidenum">
              <a:rPr lang="en-US" smtClean="0">
                <a:latin typeface="Arial" pitchFamily="34" charset="0"/>
                <a:cs typeface="Arial" pitchFamily="34" charset="0"/>
              </a:rPr>
              <a:pPr/>
              <a:t>39</a:t>
            </a:fld>
            <a:endParaRPr lang="en-US">
              <a:latin typeface="Arial" pitchFamily="34" charset="0"/>
              <a:cs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64309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03C8F58-B1BF-4074-8EBB-B143B40E8A87}" type="slidenum">
              <a:rPr lang="en-US"/>
              <a:pPr/>
              <a:t>40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lnSpc>
                <a:spcPct val="80000"/>
              </a:lnSpc>
            </a:pPr>
            <a:r>
              <a:rPr lang="en-US" sz="800" b="1"/>
              <a:t>United States</a:t>
            </a:r>
          </a:p>
          <a:p>
            <a:pPr eaLnBrk="1" hangingPunct="1">
              <a:lnSpc>
                <a:spcPct val="80000"/>
              </a:lnSpc>
            </a:pPr>
            <a:r>
              <a:rPr lang="en-US" sz="800"/>
              <a:t>While the term stockbroker is still in use, it is more commonly referred to as simply "broker", "registered rep" or simply "rep"-- shortened versions of the official </a:t>
            </a:r>
            <a:r>
              <a:rPr lang="en-US" sz="800">
                <a:hlinkClick r:id="rId3" tooltip="FINRA"/>
              </a:rPr>
              <a:t>FINRA</a:t>
            </a:r>
            <a:r>
              <a:rPr lang="en-US" sz="800"/>
              <a:t> (pronounced "FIN-ra") designation "</a:t>
            </a:r>
            <a:r>
              <a:rPr lang="en-US" sz="800">
                <a:hlinkClick r:id="rId4" tooltip="Registered Representative"/>
              </a:rPr>
              <a:t>Registered Representative</a:t>
            </a:r>
            <a:r>
              <a:rPr lang="en-US" sz="800"/>
              <a:t>". This designation is obtained by an individual passing the FINRA </a:t>
            </a:r>
            <a:r>
              <a:rPr lang="en-US" sz="800">
                <a:hlinkClick r:id="rId5" tooltip="General Securities Representative Examination"/>
              </a:rPr>
              <a:t>General Securities Representative Examination</a:t>
            </a:r>
            <a:r>
              <a:rPr lang="en-US" sz="800"/>
              <a:t> (also known as the "Series 7 exam") and being employed ("associated with") a registered </a:t>
            </a:r>
            <a:r>
              <a:rPr lang="en-US" sz="800">
                <a:hlinkClick r:id="rId6" tooltip="Broker-dealer"/>
              </a:rPr>
              <a:t>Broker-dealer</a:t>
            </a:r>
            <a:r>
              <a:rPr lang="en-US" sz="800"/>
              <a:t> also called a </a:t>
            </a:r>
            <a:r>
              <a:rPr lang="en-US" sz="800">
                <a:hlinkClick r:id="rId7" tooltip="Brokerage firm"/>
              </a:rPr>
              <a:t>brokerage firm</a:t>
            </a:r>
            <a:r>
              <a:rPr lang="en-US" sz="800"/>
              <a:t>; the firm is typically a FINRA "member" firm.</a:t>
            </a:r>
          </a:p>
          <a:p>
            <a:pPr eaLnBrk="1" hangingPunct="1">
              <a:lnSpc>
                <a:spcPct val="80000"/>
              </a:lnSpc>
            </a:pPr>
            <a:r>
              <a:rPr lang="en-US" sz="800"/>
              <a:t>More restrictive FINRA licenses or series exams exist for brokers or reps who do not need the full array of capabilities with the Series 7. See the FINRA </a:t>
            </a:r>
            <a:r>
              <a:rPr lang="en-US" sz="800">
                <a:hlinkClick r:id="rId8" tooltip="List of Securities Examinations"/>
              </a:rPr>
              <a:t>List of Securities Examinations</a:t>
            </a:r>
            <a:r>
              <a:rPr lang="en-US" sz="800"/>
              <a:t>. And variable products such as a </a:t>
            </a:r>
            <a:r>
              <a:rPr lang="en-US" sz="800">
                <a:hlinkClick r:id="rId9" tooltip="Variable annuity"/>
              </a:rPr>
              <a:t>variable annuity</a:t>
            </a:r>
            <a:r>
              <a:rPr lang="en-US" sz="800"/>
              <a:t> contract or </a:t>
            </a:r>
            <a:r>
              <a:rPr lang="en-US" sz="800">
                <a:hlinkClick r:id="rId10" tooltip="Variable universal life insurance"/>
              </a:rPr>
              <a:t>variable universal life insurance</a:t>
            </a:r>
            <a:r>
              <a:rPr lang="en-US" sz="800"/>
              <a:t> policy typically require the broker to also have one or another state insurance department licenses.</a:t>
            </a:r>
          </a:p>
          <a:p>
            <a:pPr eaLnBrk="1" hangingPunct="1">
              <a:lnSpc>
                <a:spcPct val="80000"/>
              </a:lnSpc>
            </a:pPr>
            <a:r>
              <a:rPr lang="en-US" sz="800" b="1"/>
              <a:t>United Kingdom</a:t>
            </a:r>
          </a:p>
          <a:p>
            <a:pPr eaLnBrk="1" hangingPunct="1">
              <a:lnSpc>
                <a:spcPct val="80000"/>
              </a:lnSpc>
            </a:pPr>
            <a:r>
              <a:rPr lang="en-US" sz="800"/>
              <a:t>In the UK, brokers are required to pass the XII (</a:t>
            </a:r>
            <a:r>
              <a:rPr lang="en-US" sz="800">
                <a:hlinkClick r:id="rId11" tooltip="http://www.sii.org.uk"/>
              </a:rPr>
              <a:t>Securities and Investment Institute</a:t>
            </a:r>
            <a:r>
              <a:rPr lang="en-US" sz="800"/>
              <a:t>) Certificate in Securities, this qualification is achieved by passing two exams: Either Unit 1: FBI Financial regulations or Unit 10 Principles of Financial Regulation for MiFID compliant retail trading, and either Unit 2: Securities, Unit 3: Derivatives or Unit 4: for both Securities and Derivatives. Passing Unit 10 or Unit 52 identifies individuals as having attained FSA Approved Person Status.</a:t>
            </a:r>
          </a:p>
          <a:p>
            <a:pPr eaLnBrk="1" hangingPunct="1">
              <a:lnSpc>
                <a:spcPct val="80000"/>
              </a:lnSpc>
            </a:pPr>
            <a:endParaRPr lang="en-US" sz="800"/>
          </a:p>
          <a:p>
            <a:pPr eaLnBrk="1" hangingPunct="1">
              <a:lnSpc>
                <a:spcPct val="80000"/>
              </a:lnSpc>
            </a:pPr>
            <a:endParaRPr lang="en-US" sz="800"/>
          </a:p>
          <a:p>
            <a:pPr eaLnBrk="1" hangingPunct="1">
              <a:lnSpc>
                <a:spcPct val="80000"/>
              </a:lnSpc>
            </a:pPr>
            <a:r>
              <a:rPr lang="en-US" sz="800"/>
              <a:t>In 1995 there were 981 companies with revenues of $176.26 billion and 429,900 employees. In that year U.S. corporate stock and bond sales rose to $709.3 billion from $705.7 billion in 1994, due to a robust calendar of common-stock offerings. Behind the strong financing activity was a blend of lower interest rates and higher stock prices, which together spurred more and more individual investors to buy common stock. One of the most vibrant areas of the common-stock underwriting market was the initial public offering, as 572 companies came to market for the first time in 1995. Total debt sales, including convertible offerings, slipped to nearly $611 billion in 1995 from $628.8 billion in 1994. But asset-backed offerings jumped 42 percent to $107.1 billion.</a:t>
            </a:r>
          </a:p>
          <a:p>
            <a:pPr eaLnBrk="1" hangingPunct="1">
              <a:lnSpc>
                <a:spcPct val="80000"/>
              </a:lnSpc>
            </a:pPr>
            <a:endParaRPr lang="en-US" sz="800"/>
          </a:p>
          <a:p>
            <a:pPr eaLnBrk="1" hangingPunct="1">
              <a:lnSpc>
                <a:spcPct val="80000"/>
              </a:lnSpc>
            </a:pPr>
            <a:r>
              <a:rPr lang="en-US" sz="800"/>
              <a:t>In the past, investors had to call up their brokers and place an order on the </a:t>
            </a:r>
            <a:r>
              <a:rPr lang="en-US" sz="800">
                <a:hlinkClick r:id="rId12" tooltip="Phone"/>
              </a:rPr>
              <a:t>phone</a:t>
            </a:r>
            <a:r>
              <a:rPr lang="en-US" sz="800"/>
              <a:t>. The broker would then enter the order in their system which was linked to </a:t>
            </a:r>
            <a:r>
              <a:rPr lang="en-US" sz="800">
                <a:hlinkClick r:id="rId13" tooltip="Trading floor"/>
              </a:rPr>
              <a:t>trading floors</a:t>
            </a:r>
            <a:r>
              <a:rPr lang="en-US" sz="800"/>
              <a:t> and exchanges.</a:t>
            </a:r>
          </a:p>
          <a:p>
            <a:pPr eaLnBrk="1" hangingPunct="1">
              <a:lnSpc>
                <a:spcPct val="80000"/>
              </a:lnSpc>
            </a:pPr>
            <a:r>
              <a:rPr lang="en-US" sz="800"/>
              <a:t>With the advent of the </a:t>
            </a:r>
            <a:r>
              <a:rPr lang="en-US" sz="800">
                <a:hlinkClick r:id="rId14" tooltip="Internet"/>
              </a:rPr>
              <a:t>internet</a:t>
            </a:r>
            <a:r>
              <a:rPr lang="en-US" sz="800"/>
              <a:t>, investors can now enter orders directly online, or even trade with other investors via </a:t>
            </a:r>
            <a:r>
              <a:rPr lang="en-US" sz="800">
                <a:hlinkClick r:id="rId15" tooltip="ECN"/>
              </a:rPr>
              <a:t>ECN</a:t>
            </a:r>
            <a:r>
              <a:rPr lang="en-US" sz="800"/>
              <a:t>'s (electronic communication networks). Some orders entered online are still </a:t>
            </a:r>
            <a:r>
              <a:rPr lang="en-US" sz="800">
                <a:hlinkClick r:id="rId16" tooltip="Route"/>
              </a:rPr>
              <a:t>routed</a:t>
            </a:r>
            <a:r>
              <a:rPr lang="en-US" sz="800"/>
              <a:t> through the broker allowing agents to approve or monitor the trades. This step assists in the protection of both the client and brokerage firm from unlawful or incorrect trades which could affect the client’s portfolio or the broker’s license.</a:t>
            </a:r>
          </a:p>
          <a:p>
            <a:pPr eaLnBrk="1" hangingPunct="1">
              <a:lnSpc>
                <a:spcPct val="80000"/>
              </a:lnSpc>
            </a:pPr>
            <a:r>
              <a:rPr lang="en-US" sz="800"/>
              <a:t>Online brokers are most often referred to as </a:t>
            </a:r>
            <a:r>
              <a:rPr lang="en-US" sz="800">
                <a:hlinkClick r:id="rId17" tooltip="Discount"/>
              </a:rPr>
              <a:t>discount</a:t>
            </a:r>
            <a:r>
              <a:rPr lang="en-US" sz="800"/>
              <a:t> brokers, due to their lower </a:t>
            </a:r>
            <a:r>
              <a:rPr lang="en-US" sz="800">
                <a:hlinkClick r:id="rId18" tooltip="Fee"/>
              </a:rPr>
              <a:t>fees</a:t>
            </a:r>
            <a:r>
              <a:rPr lang="en-US" sz="800"/>
              <a:t> as opposed to full service brokers who also give advice to clients. </a:t>
            </a:r>
          </a:p>
          <a:p>
            <a:pPr eaLnBrk="1" hangingPunct="1">
              <a:lnSpc>
                <a:spcPct val="80000"/>
              </a:lnSpc>
            </a:pPr>
            <a:endParaRPr lang="en-US" sz="800"/>
          </a:p>
          <a:p>
            <a:pPr eaLnBrk="1" hangingPunct="1">
              <a:lnSpc>
                <a:spcPct val="80000"/>
              </a:lnSpc>
            </a:pPr>
            <a:r>
              <a:rPr lang="en-US" sz="800" b="1"/>
              <a:t>Mumbai: :</a:t>
            </a:r>
            <a:r>
              <a:rPr lang="en-US" sz="800"/>
              <a:t> In technology terms, how are the two major exchanges of India—National Stock Exchange (NSE) and Bombay Stock Exchange—pitted against each other? Here’s a reality check. </a:t>
            </a:r>
          </a:p>
          <a:p>
            <a:pPr eaLnBrk="1" hangingPunct="1">
              <a:lnSpc>
                <a:spcPct val="80000"/>
              </a:lnSpc>
            </a:pPr>
            <a:r>
              <a:rPr lang="en-US" sz="800"/>
              <a:t>The older of the two, BSE launched the electronic trading platform for the cash segment—BSE On Line Trading System (BOLT)—in 1995. For BOLT, BSE uses Tandem Fault Tolerant System consisting of 26 central processing units (CPUs). Tandem systems are high performance trading engines enabling huge volumes without any downtime. This electronic trading platform is available to members and their hierarchy through a nationwide network spanning over 360 cities, through over 7,000 trader work stations on campus LAN, leased lines and V-SATs for upcountry members. </a:t>
            </a:r>
          </a:p>
          <a:p>
            <a:pPr eaLnBrk="1" hangingPunct="1">
              <a:lnSpc>
                <a:spcPct val="80000"/>
              </a:lnSpc>
            </a:pPr>
            <a:r>
              <a:rPr lang="en-US" sz="800"/>
              <a:t>According to the BSE spokesperson, the BSE Private Network in one of the largest and most sophisticated networks in Asia Pacific running multiple services from trading to settlement. </a:t>
            </a:r>
          </a:p>
          <a:p>
            <a:pPr eaLnBrk="1" hangingPunct="1">
              <a:lnSpc>
                <a:spcPct val="80000"/>
              </a:lnSpc>
            </a:pPr>
            <a:r>
              <a:rPr lang="en-US" sz="800"/>
              <a:t>As against the BSE technology, the NSE trading system is implemented on the mainframe Continuum series of machine, which is supplied by Stratus Computers. The Stratus machines provide hardware-fault tolerance and therefore are able to sustain any single point failure. The operating system offers transaction protection, robust inter-process communication and network interface. </a:t>
            </a:r>
          </a:p>
          <a:p>
            <a:pPr eaLnBrk="1" hangingPunct="1">
              <a:lnSpc>
                <a:spcPct val="80000"/>
              </a:lnSpc>
            </a:pPr>
            <a:endParaRPr lang="en-US" sz="800"/>
          </a:p>
          <a:p>
            <a:pPr eaLnBrk="1" hangingPunct="1">
              <a:lnSpc>
                <a:spcPct val="80000"/>
              </a:lnSpc>
            </a:pPr>
            <a:endParaRPr lang="en-US" sz="800"/>
          </a:p>
        </p:txBody>
      </p:sp>
    </p:spTree>
    <p:extLst>
      <p:ext uri="{BB962C8B-B14F-4D97-AF65-F5344CB8AC3E}">
        <p14:creationId xmlns:p14="http://schemas.microsoft.com/office/powerpoint/2010/main" val="249775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A235C6-DEFC-405D-B7B9-1E902BD74BCB}"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131757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235C6-DEFC-405D-B7B9-1E902BD74BCB}"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189229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235C6-DEFC-405D-B7B9-1E902BD74BCB}"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19901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235C6-DEFC-405D-B7B9-1E902BD74BCB}"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25964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235C6-DEFC-405D-B7B9-1E902BD74BCB}"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115857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A235C6-DEFC-405D-B7B9-1E902BD74BCB}"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352898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A235C6-DEFC-405D-B7B9-1E902BD74BCB}"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35678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A235C6-DEFC-405D-B7B9-1E902BD74BCB}"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375597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235C6-DEFC-405D-B7B9-1E902BD74BCB}"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287860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235C6-DEFC-405D-B7B9-1E902BD74BCB}"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34742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235C6-DEFC-405D-B7B9-1E902BD74BCB}"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379D-DF7C-45E8-89C3-C9168E85D6A5}" type="slidenum">
              <a:rPr lang="en-US" smtClean="0"/>
              <a:t>‹#›</a:t>
            </a:fld>
            <a:endParaRPr lang="en-US"/>
          </a:p>
        </p:txBody>
      </p:sp>
    </p:spTree>
    <p:extLst>
      <p:ext uri="{BB962C8B-B14F-4D97-AF65-F5344CB8AC3E}">
        <p14:creationId xmlns:p14="http://schemas.microsoft.com/office/powerpoint/2010/main" val="45933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235C6-DEFC-405D-B7B9-1E902BD74BCB}"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0379D-DF7C-45E8-89C3-C9168E85D6A5}" type="slidenum">
              <a:rPr lang="en-US" smtClean="0"/>
              <a:t>‹#›</a:t>
            </a:fld>
            <a:endParaRPr lang="en-US"/>
          </a:p>
        </p:txBody>
      </p:sp>
    </p:spTree>
    <p:extLst>
      <p:ext uri="{BB962C8B-B14F-4D97-AF65-F5344CB8AC3E}">
        <p14:creationId xmlns:p14="http://schemas.microsoft.com/office/powerpoint/2010/main" val="4021731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images.google.co.in/imgres?imgurl=http://etc.usf.edu/clipart/19600/19669/factory_19669_lg.gif&amp;imgrefurl=http://etc.usf.edu/clipart/19600/19669/factory_19669.htm&amp;usg=__8wrkfVCiWFIPVqdBmXF-EFj5UUk=&amp;h=700&amp;w=640&amp;sz=101&amp;hl=en&amp;start=1&amp;tbnid=qZ9cdfIFJ74g0M:&amp;tbnh=140&amp;tbnw=128&amp;prev=/images?q=Factories&amp;imgtype=clipart&amp;as_st=y&amp;gbv=2&amp;hl=en" TargetMode="External"/><Relationship Id="rId7" Type="http://schemas.openxmlformats.org/officeDocument/2006/relationships/hyperlink" Target="http://images.google.co.in/imgres?imgurl=http://www.blackhawkcenter.org/images/j0119163%5b1%5d.gif&amp;imgrefurl=http://www.blackhawkcenter.org/support_group1.htm&amp;usg=__htAvU-UWMShwf3U93QqHAIMn3JQ=&amp;h=1036&amp;w=724&amp;sz=43&amp;hl=en&amp;start=1&amp;tbnid=uLSP4eUIFVrGBM:&amp;tbnh=150&amp;tbnw=105&amp;prev=/images?q=Group+of+people&amp;imgtype=clipart&amp;as_st=y&amp;gbv=2&amp;hl=en" TargetMode="External"/><Relationship Id="rId12"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hyperlink" Target="http://images.google.co.in/imgres?imgurl=http://www.fotosearch.com/bthumb/UNT/UNT496/u11735257.jpg&amp;imgrefurl=http://www.fotosearch.com/passport-stock/india-day-travel/UNT496/&amp;usg=__fNSiDQNjqg4aspaH8RjlweJLkro=&amp;h=113&amp;w=170&amp;sz=6&amp;hl=en&amp;start=4&amp;tbnid=UDyiDGwqdo7oFM:&amp;tbnh=66&amp;tbnw=99&amp;prev=/images?q=Stock+Exchange+building&amp;imgtype=clipart&amp;as_st=y&amp;gbv=2&amp;hl=en" TargetMode="External"/><Relationship Id="rId5" Type="http://schemas.openxmlformats.org/officeDocument/2006/relationships/hyperlink" Target="http://images.google.co.in/imgres?imgurl=http://www.silhouettesclipart.com/wp-content/uploads/2007/06/building-clip-art.jpg&amp;imgrefurl=http://www.silhouettesclipart.com/page/6/&amp;usg=__Th19ExGEJ1ang0Q86okBxInWvFc=&amp;h=290&amp;w=314&amp;sz=59&amp;hl=en&amp;start=1&amp;tbnid=3utCj0n9P6LrOM:&amp;tbnh=108&amp;tbnw=117&amp;prev=/images?q=Building&amp;imgtype=clipart&amp;as_st=y&amp;gbv=2&amp;hl=en" TargetMode="External"/><Relationship Id="rId10" Type="http://schemas.openxmlformats.org/officeDocument/2006/relationships/image" Target="../media/image12.jpeg"/><Relationship Id="rId4" Type="http://schemas.openxmlformats.org/officeDocument/2006/relationships/image" Target="../media/image9.jpeg"/><Relationship Id="rId9" Type="http://schemas.openxmlformats.org/officeDocument/2006/relationships/hyperlink" Target="http://images.google.co.in/imgres?imgurl=http://ils.unc.edu/courses/2006_fall/inls261_001/images/tasks/document_markup.gif&amp;imgrefurl=http://ils.unc.edu/courses/2006_fall/inls261_001/sessions/20061005/12a.document.markup.intro.htm&amp;usg=__8RVVEXwuHKbyEiyPJkfiGkXVJbo=&amp;h=243&amp;w=252&amp;sz=6&amp;hl=en&amp;start=6&amp;tbnid=7SfFBK_vdRLyXM:&amp;tbnh=107&amp;tbnw=111&amp;prev=/images?q=Documents&amp;imgtype=clipart&amp;as_st=y&amp;gbv=2&amp;hl=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file:///E:\rishi_Kapoor\saptarshi\masterfolder\training\Final%20Version%201.4\Head%20Start\Platform\Final\adlinkMouseOver(event,this,2);"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www.appuonline.com/appu/investment/about.html" TargetMode="External"/><Relationship Id="rId5" Type="http://schemas.openxmlformats.org/officeDocument/2006/relationships/image" Target="../media/image15.jpeg"/><Relationship Id="rId4" Type="http://schemas.openxmlformats.org/officeDocument/2006/relationships/hyperlink" Target="http://www.gettyimages.com/detail/200559259-001/Ston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hyperlink" Target="http://images.google.co.in/imgres?imgurl=http://tx-newbraunfels.civicplus.com/images/CivicAlerts/13/Oompie%20shrank%20for%20the%20web.jpg&amp;imgrefurl=http://tx-newbraunfels.civicplus.com/civicalerts.asp&amp;usg=__4da6WNbjoLVtx1ygzqQN6Ommhnk=&amp;h=480&amp;w=536&amp;sz=148&amp;hl=en&amp;start=4&amp;tbnid=XVOi0LvdgaHE_M:&amp;tbnh=118&amp;tbnw=132&amp;prev=/images?q=Services+Provided&amp;imgtype=clipart&amp;as_st=y&amp;gbv=2&amp;hl=en" TargetMode="External"/><Relationship Id="rId18" Type="http://schemas.openxmlformats.org/officeDocument/2006/relationships/image" Target="../media/image25.jpeg"/><Relationship Id="rId3" Type="http://schemas.openxmlformats.org/officeDocument/2006/relationships/hyperlink" Target="http://images.google.co.in/imgres?imgurl=http://www.best-of-web.com/_images/081006-121137-469007.jpg&amp;imgrefurl=http://www.best-of-web.com/search_term_pages/computer.html&amp;usg=__mDxF-BW4gtxLda0nLAuAtujVIhM=&amp;h=99&amp;w=100&amp;sz=4&amp;hl=en&amp;start=4&amp;tbnid=Ix_gTfg04OTbAM:&amp;tbnh=81&amp;tbnw=82&amp;prev=/images?q=broker&amp;imgtype=clipart&amp;as_st=y&amp;gbv=2&amp;hl=en" TargetMode="External"/><Relationship Id="rId7" Type="http://schemas.openxmlformats.org/officeDocument/2006/relationships/hyperlink" Target="http://images.google.co.in/imgres?imgurl=http://www.etsrefunds.dendax.com/images/view-file.gif&amp;imgrefurl=http://www.etsrefunds.dendax.com/?show=about&amp;usg=__Gbc-UabLbDoUKSj9ZwokACIOZvI=&amp;h=48&amp;w=48&amp;sz=3&amp;hl=en&amp;start=10&amp;tbnid=mUn82KeCw5gAiM:&amp;tbnh=48&amp;tbnw=48&amp;prev=/images?q=Transperancy&amp;imgtype=clipart&amp;as_st=y&amp;gbv=2&amp;hl=en" TargetMode="External"/><Relationship Id="rId12" Type="http://schemas.openxmlformats.org/officeDocument/2006/relationships/image" Target="../media/image22.jpeg"/><Relationship Id="rId17" Type="http://schemas.openxmlformats.org/officeDocument/2006/relationships/hyperlink" Target="http://images.google.co.in/imgres?imgurl=http://www.gifs.net/Animation11/Jobs_and_People/Criminals/Bank_robber.gif&amp;imgrefurl=http://www.generalmedicalcouncil.com/&amp;usg=__1wyG66wLmOcwuspppOsTn4j4hAk=&amp;h=139&amp;w=120&amp;sz=6&amp;hl=en&amp;start=6&amp;tbnid=buFW-svFtAJG3M:&amp;tbnh=93&amp;tbnw=80&amp;prev=/images?q=fees+repeated&amp;imgtype=clipart&amp;as_st=y&amp;gbv=2&amp;hl=en" TargetMode="External"/><Relationship Id="rId2" Type="http://schemas.openxmlformats.org/officeDocument/2006/relationships/notesSlide" Target="../notesSlides/notesSlide9.xml"/><Relationship Id="rId16" Type="http://schemas.openxmlformats.org/officeDocument/2006/relationships/image" Target="../media/image24.jpe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hyperlink" Target="http://images.google.co.in/imgres?imgurl=http://www.bradfitzpatrick.com/stock_illustration/images/cartoon_money_01.jpg&amp;imgrefurl=http://www.bradfitzpatrick.com/stock_illustration/cartoon_money_01.htm&amp;usg=__Hixw_POFYbbDUTTVHIYhzVg9zG0=&amp;h=180&amp;w=240&amp;sz=15&amp;hl=en&amp;start=1&amp;tbnid=KLKAZ6fc4xDsmM:&amp;tbnh=83&amp;tbnw=110&amp;prev=/images?q=money&amp;imgtype=clipart&amp;as_st=y&amp;gbv=2&amp;hl=en" TargetMode="External"/><Relationship Id="rId5" Type="http://schemas.openxmlformats.org/officeDocument/2006/relationships/hyperlink" Target="http://www.sbtdc.org/e-BRG/customers.gif" TargetMode="External"/><Relationship Id="rId15" Type="http://schemas.openxmlformats.org/officeDocument/2006/relationships/hyperlink" Target="http://images.google.co.in/imgres?imgurl=http://easydaytradesystem.com/tier3/graphics/MCj02870820000%5b1%5d.gif&amp;imgrefurl=http://easydaytradesystem.com/2-3ticks.html&amp;usg=__DKomWJble7uv8m7fM13sp2gbCOQ=&amp;h=299&amp;w=334&amp;sz=13&amp;hl=en&amp;start=7&amp;tbnid=2JjjTjUaelJ1nM:&amp;tbnh=107&amp;tbnw=119&amp;prev=/images?q=Commission+on+trade&amp;imgtype=clipart&amp;as_st=y&amp;gbv=2&amp;hl=en" TargetMode="External"/><Relationship Id="rId10" Type="http://schemas.openxmlformats.org/officeDocument/2006/relationships/image" Target="../media/image21.jpeg"/><Relationship Id="rId19" Type="http://schemas.openxmlformats.org/officeDocument/2006/relationships/hyperlink" Target="http://images.google.co.in/imgres?imgurl=http://www.fumcbirmingham.org/social/images/mmboard.gif&amp;imgrefurl=http://www.fumcbirmingham.org/aspcms/caringmerrymates.aspx&amp;usg=__M5VhxU7FhUKJhECkU80gPPNyL5c=&amp;h=304&amp;w=481&amp;sz=18&amp;hl=en&amp;start=9&amp;tbnid=jfcjUtAphW77YM:&amp;tbnh=82&amp;tbnw=129&amp;prev=/images?q=Managing+Funds&amp;imgtype=clipart&amp;as_st=y&amp;gbv=2&amp;hl=en" TargetMode="External"/><Relationship Id="rId4" Type="http://schemas.openxmlformats.org/officeDocument/2006/relationships/image" Target="../media/image18.jpeg"/><Relationship Id="rId9" Type="http://schemas.openxmlformats.org/officeDocument/2006/relationships/hyperlink" Target="http://images.google.co.in/imgres?imgurl=http://deargwen.files.wordpress.com/2009/03/phone33.jpg&amp;imgrefurl=http://deargwen.wordpress.com/2009/03/12/moms-hang-up-about-son-who-wont-chat-with-her-on-the-phone/&amp;usg=__ekc-XhmWHfZTAd-W0uNAUYoGoxw=&amp;h=1062&amp;w=959&amp;sz=247&amp;hl=en&amp;start=6&amp;tbnid=iBqqLsPwhQxlyM:&amp;tbnh=150&amp;tbnw=135&amp;prev=/images?q=call+over+the+phone&amp;imgtype=clipart&amp;as_st=y&amp;gbv=2&amp;hl=en" TargetMode="External"/><Relationship Id="rId14" Type="http://schemas.openxmlformats.org/officeDocument/2006/relationships/image" Target="../media/image23.jpeg"/></Relationships>
</file>

<file path=ppt/slides/_rels/slide41.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hyperlink" Target="http://images.google.co.in/imgres?imgurl=http://www.bisenius.com/images/cms/AN-PE120K.jpg&amp;imgrefurl=http://www.bisenius.com/index.cfm?fuseaction=&amp;id=45&amp;usg=__z0VotABX9ys79M7oPmpdwE6bX_A=&amp;h=309&amp;w=349&amp;sz=24&amp;hl=en&amp;start=46&amp;tbnid=qC0_kqQImWKr1M:&amp;tbnh=106&amp;tbnw=120&amp;prev=/images?q=Terminals&amp;imgtype=clipart&amp;as_st=y&amp;gbv=2&amp;ndsp=18&amp;hl=en&amp;sa=N&amp;start=36" TargetMode="External"/><Relationship Id="rId3" Type="http://schemas.openxmlformats.org/officeDocument/2006/relationships/hyperlink" Target="http://images.google.co.in/imgres?imgurl=http://www.best-of-web.com/_images/081006-121137-469007.jpg&amp;imgrefurl=http://www.best-of-web.com/search_term_pages/computer.html&amp;usg=__mDxF-BW4gtxLda0nLAuAtujVIhM=&amp;h=99&amp;w=100&amp;sz=4&amp;hl=en&amp;start=4&amp;tbnid=Ix_gTfg04OTbAM:&amp;tbnh=81&amp;tbnw=82&amp;prev=/images?q=broker&amp;imgtype=clipart&amp;as_st=y&amp;gbv=2&amp;hl=en" TargetMode="External"/><Relationship Id="rId7" Type="http://schemas.openxmlformats.org/officeDocument/2006/relationships/hyperlink" Target="http://images.google.co.in/imgres?imgurl=http://www.4to40.com/images/qa/points_in_stock_exchange.jpg&amp;imgrefurl=http://www.4to40.com/QA/index.asp?id=3075&amp;category=science&amp;usg=__SmfQxz4VtEC09HhH9-g7kf-wxcU=&amp;h=125&amp;w=125&amp;sz=8&amp;hl=en&amp;start=18&amp;tbnid=oxmh2USfQDwHYM:&amp;tbnh=90&amp;tbnw=90&amp;prev=/images?q=StockExchange&amp;imgtype=clipart&amp;as_st=y&amp;gbv=2&amp;hl=en" TargetMode="External"/><Relationship Id="rId12" Type="http://schemas.openxmlformats.org/officeDocument/2006/relationships/image" Target="../media/image29.jpeg"/><Relationship Id="rId2" Type="http://schemas.openxmlformats.org/officeDocument/2006/relationships/notesSlide" Target="../notesSlides/notesSlide10.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eg"/><Relationship Id="rId11" Type="http://schemas.openxmlformats.org/officeDocument/2006/relationships/hyperlink" Target="http://images.google.co.in/imgres?imgurl=http://www.peripheralexchange.com/images/8800ERGO1.png&amp;imgrefurl=http://www.peripheralexchange.com/ITE8001/ITE8001.htm&amp;usg=__AS3NgT4t5Iwav3hLXO27LnDEMxg=&amp;h=170&amp;w=186&amp;sz=180&amp;hl=en&amp;start=8&amp;tbnid=pqyWe6gVmJkBWM:&amp;tbnh=93&amp;tbnw=102&amp;prev=/images?q=Stock+Exchange+Terminals&amp;imgtype=clipart&amp;as_st=y&amp;gbv=2&amp;hl=en" TargetMode="External"/><Relationship Id="rId5" Type="http://schemas.openxmlformats.org/officeDocument/2006/relationships/hyperlink" Target="http://images.google.co.in/imgres?imgurl=http://www.clipartguide.com/_named_clipart_images/0060-0806-2418-0106_Stock_Exchange_or_Commodities_Traders_Clipart_Picture_clipart_image.jpg&amp;imgrefurl=http://www.clipartguide.com/_pages/0060-0806-2418-0106.html&amp;usg=__-snAHxp0ow9bJvZ4V1EaZEfYKY8=&amp;h=287&amp;w=350&amp;sz=23&amp;hl=en&amp;start=1&amp;tbnid=KX7EN1APmCYl4M:&amp;tbnh=98&amp;tbnw=120&amp;prev=/images?q=StockExchange&amp;imgtype=clipart&amp;as_st=y&amp;gbv=2&amp;hl=en" TargetMode="External"/><Relationship Id="rId15" Type="http://schemas.openxmlformats.org/officeDocument/2006/relationships/image" Target="../media/image31.png"/><Relationship Id="rId10"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hyperlink" Target="http://www.sbtdc.org/e-BRG/customers.gif" TargetMode="External"/><Relationship Id="rId14"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Indian Financial System, Financial Instruments, Financial Markets and Financial Institutions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220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5167"/>
            <a:ext cx="6781800" cy="1143000"/>
          </a:xfrm>
        </p:spPr>
        <p:style>
          <a:lnRef idx="3">
            <a:schemeClr val="lt1"/>
          </a:lnRef>
          <a:fillRef idx="1">
            <a:schemeClr val="accent1"/>
          </a:fillRef>
          <a:effectRef idx="1">
            <a:schemeClr val="accent1"/>
          </a:effectRef>
          <a:fontRef idx="minor">
            <a:schemeClr val="lt1"/>
          </a:fontRef>
        </p:style>
        <p:txBody>
          <a:bodyPr/>
          <a:lstStyle/>
          <a:p>
            <a:r>
              <a:rPr lang="en-US" dirty="0"/>
              <a:t>Debt Market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t>Long term source of fund</a:t>
            </a:r>
          </a:p>
          <a:p>
            <a:r>
              <a:rPr lang="en-US" dirty="0"/>
              <a:t>Payment of principal &amp; coupon</a:t>
            </a:r>
          </a:p>
          <a:p>
            <a:r>
              <a:rPr lang="en-US" dirty="0"/>
              <a:t>Supplements the banking system </a:t>
            </a:r>
          </a:p>
          <a:p>
            <a:r>
              <a:rPr lang="en-US" dirty="0"/>
              <a:t>Participants</a:t>
            </a:r>
          </a:p>
          <a:p>
            <a:pPr lvl="1"/>
            <a:r>
              <a:rPr lang="en-US" dirty="0"/>
              <a:t>Banks</a:t>
            </a:r>
          </a:p>
          <a:p>
            <a:pPr lvl="1"/>
            <a:r>
              <a:rPr lang="en-US" dirty="0"/>
              <a:t>Financial Institutions</a:t>
            </a:r>
          </a:p>
          <a:p>
            <a:pPr lvl="1"/>
            <a:r>
              <a:rPr lang="en-US" dirty="0"/>
              <a:t>Mutual Funds</a:t>
            </a:r>
          </a:p>
          <a:p>
            <a:pPr lvl="1"/>
            <a:r>
              <a:rPr lang="en-US" dirty="0"/>
              <a:t>Insurance Companies etc</a:t>
            </a:r>
          </a:p>
          <a:p>
            <a:r>
              <a:rPr lang="en-US" dirty="0"/>
              <a:t>Instruments</a:t>
            </a:r>
          </a:p>
          <a:p>
            <a:pPr lvl="1"/>
            <a:r>
              <a:rPr lang="en-US" dirty="0"/>
              <a:t>Government securities</a:t>
            </a:r>
          </a:p>
          <a:p>
            <a:pPr lvl="1"/>
            <a:r>
              <a:rPr lang="en-US" dirty="0"/>
              <a:t>PSU Bonds</a:t>
            </a:r>
          </a:p>
          <a:p>
            <a:pPr lvl="1"/>
            <a:r>
              <a:rPr lang="en-US" dirty="0"/>
              <a:t>Corporate Bonds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4097" name="Picture 1"/>
          <p:cNvPicPr>
            <a:picLocks noChangeAspect="1" noChangeArrowheads="1"/>
          </p:cNvPicPr>
          <p:nvPr/>
        </p:nvPicPr>
        <p:blipFill>
          <a:blip r:embed="rId2"/>
          <a:srcRect/>
          <a:stretch>
            <a:fillRect/>
          </a:stretch>
        </p:blipFill>
        <p:spPr bwMode="auto">
          <a:xfrm>
            <a:off x="8915400" y="228600"/>
            <a:ext cx="1524000" cy="1143000"/>
          </a:xfrm>
          <a:prstGeom prst="rect">
            <a:avLst/>
          </a:prstGeom>
          <a:noFill/>
          <a:ln w="9525">
            <a:noFill/>
            <a:miter lim="800000"/>
            <a:headEnd/>
            <a:tailEnd/>
          </a:ln>
          <a:effectLst/>
        </p:spPr>
      </p:pic>
    </p:spTree>
    <p:extLst>
      <p:ext uri="{BB962C8B-B14F-4D97-AF65-F5344CB8AC3E}">
        <p14:creationId xmlns:p14="http://schemas.microsoft.com/office/powerpoint/2010/main" val="164586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5167"/>
            <a:ext cx="6858000" cy="1143000"/>
          </a:xfrm>
        </p:spPr>
        <p:style>
          <a:lnRef idx="3">
            <a:schemeClr val="lt1"/>
          </a:lnRef>
          <a:fillRef idx="1">
            <a:schemeClr val="dk1"/>
          </a:fillRef>
          <a:effectRef idx="1">
            <a:schemeClr val="dk1"/>
          </a:effectRef>
          <a:fontRef idx="minor">
            <a:schemeClr val="lt1"/>
          </a:fontRef>
        </p:style>
        <p:txBody>
          <a:bodyPr/>
          <a:lstStyle/>
          <a:p>
            <a:r>
              <a:rPr lang="en-US" dirty="0"/>
              <a:t>Capital Market</a:t>
            </a:r>
          </a:p>
        </p:txBody>
      </p:sp>
      <p:sp>
        <p:nvSpPr>
          <p:cNvPr id="3" name="Content Placeholder 2"/>
          <p:cNvSpPr>
            <a:spLocks noGrp="1"/>
          </p:cNvSpPr>
          <p:nvPr>
            <p:ph idx="1"/>
          </p:nvPr>
        </p:nvSpPr>
        <p:spPr>
          <a:xfrm>
            <a:off x="1981200" y="1722968"/>
            <a:ext cx="8229600" cy="4525433"/>
          </a:xfrm>
        </p:spPr>
        <p:style>
          <a:lnRef idx="2">
            <a:schemeClr val="dk1"/>
          </a:lnRef>
          <a:fillRef idx="1">
            <a:schemeClr val="lt1"/>
          </a:fillRef>
          <a:effectRef idx="0">
            <a:schemeClr val="dk1"/>
          </a:effectRef>
          <a:fontRef idx="minor">
            <a:schemeClr val="dk1"/>
          </a:fontRef>
        </p:style>
        <p:txBody>
          <a:bodyPr>
            <a:normAutofit lnSpcReduction="10000"/>
          </a:bodyPr>
          <a:lstStyle/>
          <a:p>
            <a:r>
              <a:rPr lang="en-US" dirty="0"/>
              <a:t>Long term source of finance</a:t>
            </a:r>
          </a:p>
          <a:p>
            <a:r>
              <a:rPr lang="en-US" dirty="0"/>
              <a:t>Raised by</a:t>
            </a:r>
          </a:p>
          <a:p>
            <a:pPr lvl="1"/>
            <a:r>
              <a:rPr lang="en-US" dirty="0"/>
              <a:t>Government</a:t>
            </a:r>
          </a:p>
          <a:p>
            <a:pPr lvl="1"/>
            <a:r>
              <a:rPr lang="en-US" dirty="0" err="1"/>
              <a:t>Corporates</a:t>
            </a:r>
            <a:endParaRPr lang="en-US" dirty="0"/>
          </a:p>
          <a:p>
            <a:r>
              <a:rPr lang="en-US" dirty="0"/>
              <a:t>Trading instruments used</a:t>
            </a:r>
          </a:p>
          <a:p>
            <a:pPr lvl="1"/>
            <a:r>
              <a:rPr lang="en-US" dirty="0"/>
              <a:t>Shares</a:t>
            </a:r>
          </a:p>
          <a:p>
            <a:pPr lvl="1"/>
            <a:r>
              <a:rPr lang="en-US" dirty="0"/>
              <a:t>Derivatives</a:t>
            </a:r>
          </a:p>
          <a:p>
            <a:pPr lvl="1"/>
            <a:r>
              <a:rPr lang="en-US" dirty="0"/>
              <a:t>Units of Mutual Funds</a:t>
            </a:r>
          </a:p>
          <a:p>
            <a:r>
              <a:rPr lang="en-US" dirty="0"/>
              <a:t>Consists of</a:t>
            </a:r>
          </a:p>
          <a:p>
            <a:pPr lvl="1"/>
            <a:r>
              <a:rPr lang="en-US" dirty="0"/>
              <a:t>Primary Market</a:t>
            </a:r>
          </a:p>
          <a:p>
            <a:pPr lvl="1"/>
            <a:r>
              <a:rPr lang="en-US" dirty="0"/>
              <a:t>Secondary Market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3073" name="Picture 1"/>
          <p:cNvPicPr>
            <a:picLocks noChangeAspect="1" noChangeArrowheads="1"/>
          </p:cNvPicPr>
          <p:nvPr/>
        </p:nvPicPr>
        <p:blipFill>
          <a:blip r:embed="rId2"/>
          <a:srcRect/>
          <a:stretch>
            <a:fillRect/>
          </a:stretch>
        </p:blipFill>
        <p:spPr bwMode="auto">
          <a:xfrm>
            <a:off x="9296400" y="228600"/>
            <a:ext cx="1143000" cy="1104900"/>
          </a:xfrm>
          <a:prstGeom prst="rect">
            <a:avLst/>
          </a:prstGeom>
          <a:noFill/>
          <a:ln w="9525">
            <a:noFill/>
            <a:miter lim="800000"/>
            <a:headEnd/>
            <a:tailEnd/>
          </a:ln>
          <a:effectLst/>
        </p:spPr>
      </p:pic>
    </p:spTree>
    <p:extLst>
      <p:ext uri="{BB962C8B-B14F-4D97-AF65-F5344CB8AC3E}">
        <p14:creationId xmlns:p14="http://schemas.microsoft.com/office/powerpoint/2010/main" val="276692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5167"/>
            <a:ext cx="6705600" cy="1143000"/>
          </a:xfrm>
        </p:spPr>
        <p:style>
          <a:lnRef idx="3">
            <a:schemeClr val="lt1"/>
          </a:lnRef>
          <a:fillRef idx="1">
            <a:schemeClr val="accent5"/>
          </a:fillRef>
          <a:effectRef idx="1">
            <a:schemeClr val="accent5"/>
          </a:effectRef>
          <a:fontRef idx="minor">
            <a:schemeClr val="lt1"/>
          </a:fontRef>
        </p:style>
        <p:txBody>
          <a:bodyPr/>
          <a:lstStyle/>
          <a:p>
            <a:r>
              <a:rPr lang="en-US" dirty="0"/>
              <a:t>Foreign Exchange Market</a:t>
            </a:r>
          </a:p>
        </p:txBody>
      </p:sp>
      <p:sp>
        <p:nvSpPr>
          <p:cNvPr id="3" name="Content Placeholder 2"/>
          <p:cNvSpPr>
            <a:spLocks noGrp="1"/>
          </p:cNvSpPr>
          <p:nvPr>
            <p:ph idx="1"/>
          </p:nvPr>
        </p:nvSpPr>
        <p:spPr>
          <a:xfrm>
            <a:off x="1981200" y="1600202"/>
            <a:ext cx="8229600" cy="4876799"/>
          </a:xfrm>
        </p:spPr>
        <p:style>
          <a:lnRef idx="2">
            <a:schemeClr val="accent5"/>
          </a:lnRef>
          <a:fillRef idx="1">
            <a:schemeClr val="lt1"/>
          </a:fillRef>
          <a:effectRef idx="0">
            <a:schemeClr val="accent5"/>
          </a:effectRef>
          <a:fontRef idx="minor">
            <a:schemeClr val="dk1"/>
          </a:fontRef>
        </p:style>
        <p:txBody>
          <a:bodyPr>
            <a:normAutofit lnSpcReduction="10000"/>
          </a:bodyPr>
          <a:lstStyle/>
          <a:p>
            <a:pPr>
              <a:lnSpc>
                <a:spcPct val="90000"/>
              </a:lnSpc>
            </a:pPr>
            <a:r>
              <a:rPr lang="en-US" dirty="0"/>
              <a:t>Foreign Goods</a:t>
            </a:r>
          </a:p>
          <a:p>
            <a:pPr lvl="1">
              <a:lnSpc>
                <a:spcPct val="90000"/>
              </a:lnSpc>
            </a:pPr>
            <a:r>
              <a:rPr lang="en-US" dirty="0"/>
              <a:t>Payments in Foreign Currency</a:t>
            </a:r>
          </a:p>
          <a:p>
            <a:pPr lvl="1">
              <a:lnSpc>
                <a:spcPct val="90000"/>
              </a:lnSpc>
            </a:pPr>
            <a:r>
              <a:rPr lang="en-US" dirty="0" err="1"/>
              <a:t>Forex</a:t>
            </a:r>
            <a:r>
              <a:rPr lang="en-US" dirty="0"/>
              <a:t> Market</a:t>
            </a:r>
          </a:p>
          <a:p>
            <a:pPr>
              <a:lnSpc>
                <a:spcPct val="90000"/>
              </a:lnSpc>
            </a:pPr>
            <a:r>
              <a:rPr lang="en-US" dirty="0"/>
              <a:t>Participants</a:t>
            </a:r>
          </a:p>
          <a:p>
            <a:pPr lvl="1">
              <a:lnSpc>
                <a:spcPct val="90000"/>
              </a:lnSpc>
            </a:pPr>
            <a:r>
              <a:rPr lang="en-US" dirty="0"/>
              <a:t>Government</a:t>
            </a:r>
          </a:p>
          <a:p>
            <a:pPr lvl="2">
              <a:lnSpc>
                <a:spcPct val="90000"/>
              </a:lnSpc>
            </a:pPr>
            <a:r>
              <a:rPr lang="en-US" dirty="0"/>
              <a:t>Payments for Imports</a:t>
            </a:r>
          </a:p>
          <a:p>
            <a:pPr lvl="2">
              <a:lnSpc>
                <a:spcPct val="90000"/>
              </a:lnSpc>
            </a:pPr>
            <a:r>
              <a:rPr lang="en-US" dirty="0"/>
              <a:t>Repayment of Loans</a:t>
            </a:r>
          </a:p>
          <a:p>
            <a:pPr lvl="1">
              <a:lnSpc>
                <a:spcPct val="90000"/>
              </a:lnSpc>
            </a:pPr>
            <a:r>
              <a:rPr lang="en-US" dirty="0"/>
              <a:t>Importers</a:t>
            </a:r>
          </a:p>
          <a:p>
            <a:pPr>
              <a:lnSpc>
                <a:spcPct val="90000"/>
              </a:lnSpc>
            </a:pPr>
            <a:r>
              <a:rPr lang="en-US" dirty="0"/>
              <a:t>Exchange Rates – One Currency in terms of other (</a:t>
            </a:r>
            <a:r>
              <a:rPr lang="en-US" dirty="0" err="1"/>
              <a:t>Eg</a:t>
            </a:r>
            <a:r>
              <a:rPr lang="en-US" dirty="0"/>
              <a:t>. 1 US Dollar = 70 Rupees)</a:t>
            </a:r>
          </a:p>
          <a:p>
            <a:pPr lvl="1">
              <a:lnSpc>
                <a:spcPct val="90000"/>
              </a:lnSpc>
            </a:pPr>
            <a:r>
              <a:rPr lang="en-US" dirty="0"/>
              <a:t>Bid Price</a:t>
            </a:r>
          </a:p>
          <a:p>
            <a:pPr lvl="1">
              <a:lnSpc>
                <a:spcPct val="90000"/>
              </a:lnSpc>
            </a:pPr>
            <a:r>
              <a:rPr lang="en-US" dirty="0"/>
              <a:t>Ask Price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2049" name="Picture 1"/>
          <p:cNvPicPr>
            <a:picLocks noChangeAspect="1" noChangeArrowheads="1"/>
          </p:cNvPicPr>
          <p:nvPr/>
        </p:nvPicPr>
        <p:blipFill>
          <a:blip r:embed="rId2"/>
          <a:srcRect/>
          <a:stretch>
            <a:fillRect/>
          </a:stretch>
        </p:blipFill>
        <p:spPr bwMode="auto">
          <a:xfrm>
            <a:off x="8623300" y="1"/>
            <a:ext cx="2044700" cy="1533525"/>
          </a:xfrm>
          <a:prstGeom prst="rect">
            <a:avLst/>
          </a:prstGeom>
          <a:noFill/>
          <a:ln w="9525">
            <a:noFill/>
            <a:miter lim="800000"/>
            <a:headEnd/>
            <a:tailEnd/>
          </a:ln>
          <a:effectLst/>
        </p:spPr>
      </p:pic>
    </p:spTree>
    <p:extLst>
      <p:ext uri="{BB962C8B-B14F-4D97-AF65-F5344CB8AC3E}">
        <p14:creationId xmlns:p14="http://schemas.microsoft.com/office/powerpoint/2010/main" val="18750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Money Market Instruments</a:t>
            </a:r>
            <a:endParaRPr lang="en-GB" dirty="0"/>
          </a:p>
        </p:txBody>
      </p:sp>
      <p:sp>
        <p:nvSpPr>
          <p:cNvPr id="56323" name="Rectangle 3"/>
          <p:cNvSpPr>
            <a:spLocks noGrp="1" noChangeArrowheads="1"/>
          </p:cNvSpPr>
          <p:nvPr>
            <p:ph type="body" idx="1"/>
          </p:nvPr>
        </p:nvSpPr>
        <p:spPr/>
        <p:txBody>
          <a:bodyPr/>
          <a:lstStyle/>
          <a:p>
            <a:r>
              <a:rPr lang="en-US" sz="2600"/>
              <a:t>Certificates of Deposit</a:t>
            </a:r>
          </a:p>
          <a:p>
            <a:r>
              <a:rPr lang="en-US" sz="2600"/>
              <a:t>Commercial Paper</a:t>
            </a:r>
          </a:p>
          <a:p>
            <a:r>
              <a:rPr lang="en-US" sz="2600"/>
              <a:t>Inter-bank participation certificates</a:t>
            </a:r>
          </a:p>
          <a:p>
            <a:r>
              <a:rPr lang="en-US" sz="2600"/>
              <a:t>Inter-bank term money</a:t>
            </a:r>
          </a:p>
          <a:p>
            <a:r>
              <a:rPr lang="en-US" sz="2600"/>
              <a:t>Treasury Bills</a:t>
            </a:r>
          </a:p>
          <a:p>
            <a:r>
              <a:rPr lang="en-US" sz="2600"/>
              <a:t>Bill rediscounting</a:t>
            </a:r>
          </a:p>
          <a:p>
            <a:r>
              <a:rPr lang="en-US" sz="2600"/>
              <a:t>Call/notice/term money</a:t>
            </a:r>
          </a:p>
          <a:p>
            <a:r>
              <a:rPr lang="en-US" sz="2600"/>
              <a:t>CBLO</a:t>
            </a:r>
          </a:p>
          <a:p>
            <a:r>
              <a:rPr lang="en-US" sz="2600"/>
              <a:t>Market Repo</a:t>
            </a:r>
            <a:endParaRPr lang="en-GB" sz="2600"/>
          </a:p>
        </p:txBody>
      </p:sp>
    </p:spTree>
    <p:extLst>
      <p:ext uri="{BB962C8B-B14F-4D97-AF65-F5344CB8AC3E}">
        <p14:creationId xmlns:p14="http://schemas.microsoft.com/office/powerpoint/2010/main" val="321754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Certificates of Deposit	</a:t>
            </a:r>
            <a:endParaRPr lang="en-GB"/>
          </a:p>
        </p:txBody>
      </p:sp>
      <p:sp>
        <p:nvSpPr>
          <p:cNvPr id="64515" name="Rectangle 3"/>
          <p:cNvSpPr>
            <a:spLocks noGrp="1" noChangeArrowheads="1"/>
          </p:cNvSpPr>
          <p:nvPr>
            <p:ph type="body" idx="1"/>
          </p:nvPr>
        </p:nvSpPr>
        <p:spPr/>
        <p:txBody>
          <a:bodyPr/>
          <a:lstStyle/>
          <a:p>
            <a:pPr>
              <a:lnSpc>
                <a:spcPct val="90000"/>
              </a:lnSpc>
            </a:pPr>
            <a:r>
              <a:rPr lang="en-US" sz="2100"/>
              <a:t>CDs  are short-term borrowings in the form of UPN issued by all scheduled banks and are freely transferable by endorsement and delivery. </a:t>
            </a:r>
          </a:p>
          <a:p>
            <a:pPr>
              <a:lnSpc>
                <a:spcPct val="90000"/>
              </a:lnSpc>
            </a:pPr>
            <a:r>
              <a:rPr lang="en-US" sz="2100"/>
              <a:t>Introduced in 1989</a:t>
            </a:r>
          </a:p>
          <a:p>
            <a:pPr>
              <a:lnSpc>
                <a:spcPct val="90000"/>
              </a:lnSpc>
            </a:pPr>
            <a:r>
              <a:rPr lang="en-US" sz="2100"/>
              <a:t>Maturity of not less than 7 days and maximum up to a year. FIs are allowed to issue CDs for a period between 1 year and up to 3 years</a:t>
            </a:r>
          </a:p>
          <a:p>
            <a:pPr>
              <a:lnSpc>
                <a:spcPct val="90000"/>
              </a:lnSpc>
            </a:pPr>
            <a:r>
              <a:rPr lang="en-US" sz="2100"/>
              <a:t>Subject to payment of stamp duty under the Indian Stamp Act, 1899</a:t>
            </a:r>
          </a:p>
          <a:p>
            <a:pPr>
              <a:lnSpc>
                <a:spcPct val="90000"/>
              </a:lnSpc>
            </a:pPr>
            <a:r>
              <a:rPr lang="en-US" sz="2100"/>
              <a:t>Issued to individuals, corporations, trusts, funds and associations</a:t>
            </a:r>
          </a:p>
          <a:p>
            <a:pPr>
              <a:lnSpc>
                <a:spcPct val="90000"/>
              </a:lnSpc>
            </a:pPr>
            <a:r>
              <a:rPr lang="en-US" sz="2100"/>
              <a:t>They are issued at a discount rate freely determined by the market/investors</a:t>
            </a:r>
            <a:endParaRPr lang="en-GB" sz="2100"/>
          </a:p>
        </p:txBody>
      </p:sp>
    </p:spTree>
    <p:extLst>
      <p:ext uri="{BB962C8B-B14F-4D97-AF65-F5344CB8AC3E}">
        <p14:creationId xmlns:p14="http://schemas.microsoft.com/office/powerpoint/2010/main" val="100652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Short-term instruments issued by RBI on behalf of the government</a:t>
            </a:r>
          </a:p>
          <a:p>
            <a:endParaRPr lang="en-US" dirty="0"/>
          </a:p>
          <a:p>
            <a:r>
              <a:rPr lang="en-US" dirty="0"/>
              <a:t>They are auctioned by Reserve Bank of India at regular intervals and issued at a discount to face value. On maturity the face value is paid to the holder (at par)</a:t>
            </a:r>
          </a:p>
          <a:p>
            <a:endParaRPr lang="en-US" dirty="0"/>
          </a:p>
          <a:p>
            <a:r>
              <a:rPr lang="en-US" dirty="0"/>
              <a:t>The rate of discount and the corresponding issue prices are determined at each auction </a:t>
            </a:r>
          </a:p>
          <a:p>
            <a:endParaRPr lang="en-US" dirty="0"/>
          </a:p>
          <a:p>
            <a:r>
              <a:rPr lang="en-US" dirty="0"/>
              <a:t>They are like zero coupon bonds</a:t>
            </a:r>
          </a:p>
        </p:txBody>
      </p:sp>
      <p:sp>
        <p:nvSpPr>
          <p:cNvPr id="4" name="Title 3"/>
          <p:cNvSpPr>
            <a:spLocks noGrp="1"/>
          </p:cNvSpPr>
          <p:nvPr>
            <p:ph type="title"/>
          </p:nvPr>
        </p:nvSpPr>
        <p:spPr/>
        <p:txBody>
          <a:bodyPr/>
          <a:lstStyle/>
          <a:p>
            <a:r>
              <a:rPr lang="en-US" dirty="0"/>
              <a:t>Treasury Bills</a:t>
            </a:r>
          </a:p>
        </p:txBody>
      </p:sp>
    </p:spTree>
    <p:extLst>
      <p:ext uri="{BB962C8B-B14F-4D97-AF65-F5344CB8AC3E}">
        <p14:creationId xmlns:p14="http://schemas.microsoft.com/office/powerpoint/2010/main" val="415894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Any person in India including Individuals, Firms, Companies, Corporate bodies, Trusts and Institutions can purchase T- Bills</a:t>
            </a:r>
          </a:p>
          <a:p>
            <a:endParaRPr lang="en-US" dirty="0"/>
          </a:p>
          <a:p>
            <a:r>
              <a:rPr lang="en-US" dirty="0"/>
              <a:t>T-Bills are eligible securities for SLR purposes</a:t>
            </a:r>
          </a:p>
          <a:p>
            <a:pPr>
              <a:buNone/>
            </a:pPr>
            <a:endParaRPr lang="en-US" dirty="0"/>
          </a:p>
          <a:p>
            <a:pPr>
              <a:buNone/>
            </a:pPr>
            <a:endParaRPr lang="en-US" dirty="0"/>
          </a:p>
          <a:p>
            <a:r>
              <a:rPr lang="en-US" dirty="0"/>
              <a:t>T-Bills are available for a minimum amount of </a:t>
            </a:r>
          </a:p>
          <a:p>
            <a:pPr>
              <a:buNone/>
            </a:pPr>
            <a:r>
              <a:rPr lang="en-US" dirty="0"/>
              <a:t>    Rs.25, 000 and in multiples of Rs. 25,000 thereafter</a:t>
            </a:r>
          </a:p>
          <a:p>
            <a:endParaRPr lang="en-US" dirty="0"/>
          </a:p>
          <a:p>
            <a:endParaRPr lang="en-US" dirty="0"/>
          </a:p>
        </p:txBody>
      </p:sp>
      <p:sp>
        <p:nvSpPr>
          <p:cNvPr id="4" name="Title 3"/>
          <p:cNvSpPr>
            <a:spLocks noGrp="1"/>
          </p:cNvSpPr>
          <p:nvPr>
            <p:ph type="title"/>
          </p:nvPr>
        </p:nvSpPr>
        <p:spPr/>
        <p:txBody>
          <a:bodyPr/>
          <a:lstStyle/>
          <a:p>
            <a:r>
              <a:rPr lang="en-US" dirty="0" err="1"/>
              <a:t>Contd</a:t>
            </a:r>
            <a:r>
              <a:rPr lang="en-US" dirty="0"/>
              <a:t>……</a:t>
            </a:r>
          </a:p>
        </p:txBody>
      </p:sp>
    </p:spTree>
    <p:extLst>
      <p:ext uri="{BB962C8B-B14F-4D97-AF65-F5344CB8AC3E}">
        <p14:creationId xmlns:p14="http://schemas.microsoft.com/office/powerpoint/2010/main" val="210714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Presently T-bills have a duration of 91 days 364 days</a:t>
            </a:r>
          </a:p>
          <a:p>
            <a:r>
              <a:rPr lang="en-US" dirty="0"/>
              <a:t>91 day bills are auctioned every Wednesday</a:t>
            </a:r>
          </a:p>
          <a:p>
            <a:r>
              <a:rPr lang="en-US" dirty="0"/>
              <a:t>364 day bills are auctioned every second &amp; fourth Wednesday</a:t>
            </a:r>
          </a:p>
          <a:p>
            <a:endParaRPr lang="en-US" dirty="0"/>
          </a:p>
        </p:txBody>
      </p:sp>
      <p:sp>
        <p:nvSpPr>
          <p:cNvPr id="4" name="Title 3"/>
          <p:cNvSpPr>
            <a:spLocks noGrp="1"/>
          </p:cNvSpPr>
          <p:nvPr>
            <p:ph type="title"/>
          </p:nvPr>
        </p:nvSpPr>
        <p:spPr/>
        <p:txBody>
          <a:bodyPr/>
          <a:lstStyle/>
          <a:p>
            <a:r>
              <a:rPr lang="en-US" dirty="0" err="1"/>
              <a:t>Contd</a:t>
            </a:r>
            <a:r>
              <a:rPr lang="en-US" dirty="0"/>
              <a:t>…….</a:t>
            </a:r>
          </a:p>
        </p:txBody>
      </p:sp>
    </p:spTree>
    <p:extLst>
      <p:ext uri="{BB962C8B-B14F-4D97-AF65-F5344CB8AC3E}">
        <p14:creationId xmlns:p14="http://schemas.microsoft.com/office/powerpoint/2010/main" val="124460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Banking</a:t>
            </a:r>
          </a:p>
        </p:txBody>
      </p:sp>
      <p:sp>
        <p:nvSpPr>
          <p:cNvPr id="3" name="Content Placeholder 2"/>
          <p:cNvSpPr>
            <a:spLocks noGrp="1"/>
          </p:cNvSpPr>
          <p:nvPr>
            <p:ph sz="quarter" idx="1"/>
          </p:nvPr>
        </p:nvSpPr>
        <p:spPr/>
        <p:txBody>
          <a:bodyPr/>
          <a:lstStyle/>
          <a:p>
            <a:pPr algn="just"/>
            <a:endParaRPr lang="en-US" dirty="0"/>
          </a:p>
          <a:p>
            <a:pPr algn="just">
              <a:lnSpc>
                <a:spcPct val="150000"/>
              </a:lnSpc>
            </a:pPr>
            <a:r>
              <a:rPr lang="en-US" dirty="0"/>
              <a:t>Investment banks are financial intermediaries in the business of providing investment and financial advisory services to companies, governments and institutional investors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0402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Banking</a:t>
            </a:r>
          </a:p>
        </p:txBody>
      </p:sp>
      <p:sp>
        <p:nvSpPr>
          <p:cNvPr id="3" name="Content Placeholder 2"/>
          <p:cNvSpPr>
            <a:spLocks noGrp="1"/>
          </p:cNvSpPr>
          <p:nvPr>
            <p:ph sz="quarter" idx="1"/>
          </p:nvPr>
        </p:nvSpPr>
        <p:spPr/>
        <p:txBody>
          <a:bodyPr/>
          <a:lstStyle/>
          <a:p>
            <a:pPr algn="just"/>
            <a:endParaRPr lang="en-US" dirty="0"/>
          </a:p>
          <a:p>
            <a:pPr algn="just"/>
            <a:r>
              <a:rPr lang="en-US" dirty="0"/>
              <a:t>Investment Banks</a:t>
            </a:r>
          </a:p>
          <a:p>
            <a:pPr lvl="1" algn="just"/>
            <a:r>
              <a:rPr lang="en-US" dirty="0"/>
              <a:t>Issue securities on behalf of both private and public companies</a:t>
            </a:r>
          </a:p>
          <a:p>
            <a:pPr lvl="1" algn="just"/>
            <a:r>
              <a:rPr lang="en-US" dirty="0"/>
              <a:t>Trade securities in the primary and secondary markets on behalf of both individual and institutional investors</a:t>
            </a:r>
          </a:p>
          <a:p>
            <a:pPr lvl="1" algn="just"/>
            <a:r>
              <a:rPr lang="en-US" dirty="0"/>
              <a:t>Manage portfolios for High Net Worth Clients and Corporates</a:t>
            </a:r>
          </a:p>
          <a:p>
            <a:pPr lvl="1" algn="just"/>
            <a:r>
              <a:rPr lang="en-US" dirty="0"/>
              <a:t>Provide financial advisory services to </a:t>
            </a:r>
            <a:r>
              <a:rPr lang="en-US" dirty="0" err="1"/>
              <a:t>corporates</a:t>
            </a:r>
            <a:r>
              <a:rPr lang="en-US" dirty="0"/>
              <a:t>, private equity groups, public entities, non-profit clients and institutional investors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1503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t>Financial System </a:t>
            </a:r>
            <a:endParaRPr lang="en-GB"/>
          </a:p>
        </p:txBody>
      </p:sp>
      <p:sp>
        <p:nvSpPr>
          <p:cNvPr id="5123" name="Rectangle 3"/>
          <p:cNvSpPr>
            <a:spLocks noGrp="1" noChangeArrowheads="1"/>
          </p:cNvSpPr>
          <p:nvPr>
            <p:ph type="body" idx="1"/>
          </p:nvPr>
        </p:nvSpPr>
        <p:spPr/>
        <p:txBody>
          <a:bodyPr/>
          <a:lstStyle/>
          <a:p>
            <a:r>
              <a:rPr lang="en-US" sz="2600"/>
              <a:t>An institutional framework existing in a country to enable financial transactions</a:t>
            </a:r>
          </a:p>
          <a:p>
            <a:r>
              <a:rPr lang="en-US" sz="2600"/>
              <a:t>Three main parts</a:t>
            </a:r>
          </a:p>
          <a:p>
            <a:pPr lvl="1"/>
            <a:r>
              <a:rPr lang="en-US" sz="2200"/>
              <a:t>Financial assets (loans, deposits, bonds, equities, etc.)</a:t>
            </a:r>
          </a:p>
          <a:p>
            <a:pPr lvl="1"/>
            <a:r>
              <a:rPr lang="en-US" sz="2200"/>
              <a:t>Financial institutions (banks, mutual funds, insurance companies, etc.)</a:t>
            </a:r>
          </a:p>
          <a:p>
            <a:pPr lvl="1"/>
            <a:r>
              <a:rPr lang="en-US" sz="2200"/>
              <a:t>Financial markets (money market, capital market, forex market, etc.)</a:t>
            </a:r>
          </a:p>
          <a:p>
            <a:r>
              <a:rPr lang="en-US" sz="2600"/>
              <a:t>Regulation is another aspect of the financial system (RBI, SEBI, IRDA, FMC)</a:t>
            </a:r>
          </a:p>
          <a:p>
            <a:pPr>
              <a:buFont typeface="Wingdings" panose="05000000000000000000" pitchFamily="2" charset="2"/>
              <a:buNone/>
            </a:pPr>
            <a:endParaRPr lang="en-GB" sz="2600"/>
          </a:p>
        </p:txBody>
      </p:sp>
    </p:spTree>
    <p:extLst>
      <p:ext uri="{BB962C8B-B14F-4D97-AF65-F5344CB8AC3E}">
        <p14:creationId xmlns:p14="http://schemas.microsoft.com/office/powerpoint/2010/main" val="159816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sz="quarter" idx="1"/>
          </p:nvPr>
        </p:nvSpPr>
        <p:spPr/>
        <p:txBody>
          <a:bodyPr/>
          <a:lstStyle/>
          <a:p>
            <a:r>
              <a:rPr lang="en-US" dirty="0"/>
              <a:t>Help public and private Corporates in issuing securities in the primary markets and acting as underwriters</a:t>
            </a:r>
          </a:p>
          <a:p>
            <a:r>
              <a:rPr lang="en-US" dirty="0"/>
              <a:t>Help the government in the disinvestment of public sector enterprises</a:t>
            </a:r>
          </a:p>
          <a:p>
            <a:r>
              <a:rPr lang="en-US" dirty="0"/>
              <a:t>Advice companies on M&amp;A</a:t>
            </a:r>
          </a:p>
          <a:p>
            <a:r>
              <a:rPr lang="en-US" dirty="0"/>
              <a:t>Provide financial advice to investors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5920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Banking Services</a:t>
            </a:r>
          </a:p>
        </p:txBody>
      </p:sp>
      <p:sp>
        <p:nvSpPr>
          <p:cNvPr id="3" name="Content Placeholder 2"/>
          <p:cNvSpPr>
            <a:spLocks noGrp="1"/>
          </p:cNvSpPr>
          <p:nvPr>
            <p:ph sz="quarter" idx="1"/>
          </p:nvPr>
        </p:nvSpPr>
        <p:spPr/>
        <p:txBody>
          <a:bodyPr>
            <a:normAutofit fontScale="92500" lnSpcReduction="20000"/>
          </a:bodyPr>
          <a:lstStyle/>
          <a:p>
            <a:pPr>
              <a:lnSpc>
                <a:spcPct val="150000"/>
              </a:lnSpc>
            </a:pPr>
            <a:r>
              <a:rPr lang="en-US" u="sng" dirty="0"/>
              <a:t>Fund Raising Services </a:t>
            </a:r>
          </a:p>
          <a:p>
            <a:pPr lvl="1">
              <a:lnSpc>
                <a:spcPct val="150000"/>
              </a:lnSpc>
            </a:pPr>
            <a:r>
              <a:rPr lang="en-US" dirty="0"/>
              <a:t>Initial Public Offerings (IPO) </a:t>
            </a:r>
          </a:p>
          <a:p>
            <a:pPr lvl="1">
              <a:lnSpc>
                <a:spcPct val="150000"/>
              </a:lnSpc>
            </a:pPr>
            <a:r>
              <a:rPr lang="en-US" dirty="0"/>
              <a:t>Follow – on Public Offering (FPO) </a:t>
            </a:r>
          </a:p>
          <a:p>
            <a:pPr lvl="1">
              <a:lnSpc>
                <a:spcPct val="150000"/>
              </a:lnSpc>
            </a:pPr>
            <a:r>
              <a:rPr lang="en-US" dirty="0"/>
              <a:t>Qualified Institutional Placements (QIP)</a:t>
            </a:r>
          </a:p>
          <a:p>
            <a:pPr lvl="1">
              <a:lnSpc>
                <a:spcPct val="150000"/>
              </a:lnSpc>
            </a:pPr>
            <a:r>
              <a:rPr lang="en-US" dirty="0"/>
              <a:t>Rights Issue</a:t>
            </a:r>
          </a:p>
          <a:p>
            <a:pPr lvl="1">
              <a:lnSpc>
                <a:spcPct val="150000"/>
              </a:lnSpc>
            </a:pPr>
            <a:r>
              <a:rPr lang="en-US" dirty="0"/>
              <a:t>Preferential Allotments</a:t>
            </a:r>
          </a:p>
          <a:p>
            <a:pPr lvl="1">
              <a:lnSpc>
                <a:spcPct val="150000"/>
              </a:lnSpc>
            </a:pPr>
            <a:r>
              <a:rPr lang="en-US" dirty="0"/>
              <a:t>Foreign Currency Convertible Bonds (FCCB)</a:t>
            </a:r>
          </a:p>
          <a:p>
            <a:pPr lvl="1">
              <a:lnSpc>
                <a:spcPct val="150000"/>
              </a:lnSpc>
            </a:pPr>
            <a:r>
              <a:rPr lang="en-US" dirty="0"/>
              <a:t>Global Depository Receipts (GDR)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6017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Banking Services</a:t>
            </a:r>
          </a:p>
        </p:txBody>
      </p:sp>
      <p:sp>
        <p:nvSpPr>
          <p:cNvPr id="3" name="Content Placeholder 2"/>
          <p:cNvSpPr>
            <a:spLocks noGrp="1"/>
          </p:cNvSpPr>
          <p:nvPr>
            <p:ph sz="quarter" idx="1"/>
          </p:nvPr>
        </p:nvSpPr>
        <p:spPr/>
        <p:txBody>
          <a:bodyPr>
            <a:normAutofit fontScale="92500" lnSpcReduction="10000"/>
          </a:bodyPr>
          <a:lstStyle/>
          <a:p>
            <a:pPr>
              <a:lnSpc>
                <a:spcPct val="150000"/>
              </a:lnSpc>
            </a:pPr>
            <a:r>
              <a:rPr lang="en-US" dirty="0"/>
              <a:t>Advisory Services</a:t>
            </a:r>
          </a:p>
          <a:p>
            <a:pPr lvl="1">
              <a:lnSpc>
                <a:spcPct val="150000"/>
              </a:lnSpc>
            </a:pPr>
            <a:r>
              <a:rPr lang="en-US" dirty="0"/>
              <a:t>Export and Project Finance</a:t>
            </a:r>
          </a:p>
          <a:p>
            <a:pPr lvl="1">
              <a:lnSpc>
                <a:spcPct val="150000"/>
              </a:lnSpc>
            </a:pPr>
            <a:r>
              <a:rPr lang="en-US" dirty="0"/>
              <a:t>Mergers and Acquisitions (M&amp;A)</a:t>
            </a:r>
          </a:p>
          <a:p>
            <a:pPr lvl="2">
              <a:lnSpc>
                <a:spcPct val="150000"/>
              </a:lnSpc>
            </a:pPr>
            <a:r>
              <a:rPr lang="en-US" dirty="0"/>
              <a:t>Buy side advisory</a:t>
            </a:r>
          </a:p>
          <a:p>
            <a:pPr lvl="2">
              <a:lnSpc>
                <a:spcPct val="150000"/>
              </a:lnSpc>
            </a:pPr>
            <a:r>
              <a:rPr lang="en-US" dirty="0"/>
              <a:t>Sell side advisory</a:t>
            </a:r>
          </a:p>
          <a:p>
            <a:pPr lvl="1">
              <a:lnSpc>
                <a:spcPct val="150000"/>
              </a:lnSpc>
            </a:pPr>
            <a:r>
              <a:rPr lang="en-US" dirty="0"/>
              <a:t>Promoter and Acquisition Financing Advisory</a:t>
            </a:r>
          </a:p>
          <a:p>
            <a:pPr lvl="1">
              <a:lnSpc>
                <a:spcPct val="150000"/>
              </a:lnSpc>
            </a:pPr>
            <a:r>
              <a:rPr lang="en-US" dirty="0"/>
              <a:t>Private Equity Advisory</a:t>
            </a:r>
          </a:p>
          <a:p>
            <a:pPr lvl="1">
              <a:lnSpc>
                <a:spcPct val="150000"/>
              </a:lnSpc>
            </a:pPr>
            <a:r>
              <a:rPr lang="en-US" dirty="0"/>
              <a:t>Infrastructure Advisory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5276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Banking Services</a:t>
            </a:r>
          </a:p>
        </p:txBody>
      </p:sp>
      <p:sp>
        <p:nvSpPr>
          <p:cNvPr id="3" name="Content Placeholder 2"/>
          <p:cNvSpPr>
            <a:spLocks noGrp="1"/>
          </p:cNvSpPr>
          <p:nvPr>
            <p:ph sz="quarter" idx="1"/>
          </p:nvPr>
        </p:nvSpPr>
        <p:spPr/>
        <p:txBody>
          <a:bodyPr/>
          <a:lstStyle/>
          <a:p>
            <a:pPr lvl="1">
              <a:lnSpc>
                <a:spcPct val="150000"/>
              </a:lnSpc>
            </a:pPr>
            <a:r>
              <a:rPr lang="en-US" dirty="0"/>
              <a:t>Strategic Advisory Services</a:t>
            </a:r>
          </a:p>
          <a:p>
            <a:pPr lvl="1">
              <a:lnSpc>
                <a:spcPct val="150000"/>
              </a:lnSpc>
            </a:pPr>
            <a:r>
              <a:rPr lang="en-US" dirty="0"/>
              <a:t>Debt Syndication and structured finance</a:t>
            </a:r>
          </a:p>
          <a:p>
            <a:pPr lvl="1">
              <a:lnSpc>
                <a:spcPct val="150000"/>
              </a:lnSpc>
            </a:pPr>
            <a:r>
              <a:rPr lang="en-US" dirty="0"/>
              <a:t>Financial Restructuring and Turnaround Financing</a:t>
            </a:r>
          </a:p>
          <a:p>
            <a:pPr lvl="1">
              <a:lnSpc>
                <a:spcPct val="150000"/>
              </a:lnSpc>
            </a:pPr>
            <a:r>
              <a:rPr lang="en-US" dirty="0"/>
              <a:t>Private Client services</a:t>
            </a:r>
          </a:p>
          <a:p>
            <a:pPr lvl="1">
              <a:lnSpc>
                <a:spcPct val="150000"/>
              </a:lnSpc>
            </a:pPr>
            <a:r>
              <a:rPr lang="en-US" dirty="0"/>
              <a:t>Sales and Trading</a:t>
            </a:r>
          </a:p>
          <a:p>
            <a:pPr lvl="1">
              <a:lnSpc>
                <a:spcPct val="150000"/>
              </a:lnSpc>
            </a:pPr>
            <a:r>
              <a:rPr lang="en-US" dirty="0"/>
              <a:t>Equities Research and Broking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2990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6938" y="274638"/>
            <a:ext cx="7143750" cy="1143000"/>
          </a:xfrm>
        </p:spPr>
        <p:txBody>
          <a:bodyPr>
            <a:normAutofit fontScale="90000"/>
          </a:bodyPr>
          <a:lstStyle/>
          <a:p>
            <a:pPr eaLnBrk="1" hangingPunct="1">
              <a:defRPr/>
            </a:pPr>
            <a:r>
              <a:rPr lang="en-US" b="1" u="sng" dirty="0">
                <a:effectLst>
                  <a:outerShdw blurRad="38100" dist="38100" dir="2700000" algn="tl">
                    <a:srgbClr val="000000">
                      <a:alpha val="43137"/>
                    </a:srgbClr>
                  </a:outerShdw>
                </a:effectLst>
                <a:latin typeface="Lucida Calligraphy" pitchFamily="66" charset="0"/>
              </a:rPr>
              <a:t>Reserve Bank Of India Act-1934</a:t>
            </a:r>
          </a:p>
        </p:txBody>
      </p:sp>
      <p:sp>
        <p:nvSpPr>
          <p:cNvPr id="5123" name="Content Placeholder 2"/>
          <p:cNvSpPr>
            <a:spLocks noGrp="1"/>
          </p:cNvSpPr>
          <p:nvPr>
            <p:ph idx="1"/>
          </p:nvPr>
        </p:nvSpPr>
        <p:spPr>
          <a:xfrm>
            <a:off x="1738314" y="1500188"/>
            <a:ext cx="8472487" cy="4525962"/>
          </a:xfrm>
        </p:spPr>
        <p:txBody>
          <a:bodyPr/>
          <a:lstStyle/>
          <a:p>
            <a:pPr algn="just" eaLnBrk="1" hangingPunct="1">
              <a:lnSpc>
                <a:spcPct val="150000"/>
              </a:lnSpc>
              <a:buFont typeface="Wingdings" pitchFamily="2" charset="2"/>
              <a:buChar char="Ø"/>
              <a:defRPr/>
            </a:pPr>
            <a:r>
              <a:rPr lang="en-US" dirty="0">
                <a:latin typeface="Footlight MT Light" pitchFamily="18" charset="0"/>
              </a:rPr>
              <a:t>RBI was established on 1</a:t>
            </a:r>
            <a:r>
              <a:rPr lang="en-US" baseline="30000" dirty="0">
                <a:latin typeface="Footlight MT Light" pitchFamily="18" charset="0"/>
              </a:rPr>
              <a:t>st</a:t>
            </a:r>
            <a:r>
              <a:rPr lang="en-US" dirty="0">
                <a:latin typeface="Footlight MT Light" pitchFamily="18" charset="0"/>
              </a:rPr>
              <a:t> April 1935.</a:t>
            </a:r>
          </a:p>
          <a:p>
            <a:pPr algn="just" eaLnBrk="1" hangingPunct="1">
              <a:lnSpc>
                <a:spcPct val="150000"/>
              </a:lnSpc>
              <a:buFont typeface="Wingdings" pitchFamily="2" charset="2"/>
              <a:buChar char="Ø"/>
              <a:defRPr/>
            </a:pPr>
            <a:r>
              <a:rPr lang="en-US" kern="1500" spc="-100" dirty="0">
                <a:solidFill>
                  <a:schemeClr val="tx2">
                    <a:lumMod val="50000"/>
                  </a:schemeClr>
                </a:solidFill>
                <a:latin typeface="Footlight MT Light" pitchFamily="18" charset="0"/>
              </a:rPr>
              <a:t>RBI was originally Privately owned.</a:t>
            </a:r>
          </a:p>
          <a:p>
            <a:pPr algn="just" eaLnBrk="1" hangingPunct="1">
              <a:lnSpc>
                <a:spcPct val="150000"/>
              </a:lnSpc>
              <a:buFont typeface="Wingdings" pitchFamily="2" charset="2"/>
              <a:buChar char="Ø"/>
              <a:defRPr/>
            </a:pPr>
            <a:r>
              <a:rPr lang="en-US" kern="1500" spc="-100" dirty="0">
                <a:solidFill>
                  <a:schemeClr val="tx2">
                    <a:lumMod val="50000"/>
                  </a:schemeClr>
                </a:solidFill>
                <a:latin typeface="Footlight MT Light" pitchFamily="18" charset="0"/>
              </a:rPr>
              <a:t>RBI was Nationalised in Year 1949.</a:t>
            </a:r>
          </a:p>
          <a:p>
            <a:pPr algn="just" eaLnBrk="1" hangingPunct="1">
              <a:lnSpc>
                <a:spcPct val="150000"/>
              </a:lnSpc>
              <a:buFont typeface="Wingdings" pitchFamily="2" charset="2"/>
              <a:buChar char="Ø"/>
              <a:defRPr/>
            </a:pPr>
            <a:r>
              <a:rPr lang="en-US" kern="1500" spc="-100" dirty="0">
                <a:solidFill>
                  <a:schemeClr val="tx2">
                    <a:lumMod val="50000"/>
                  </a:schemeClr>
                </a:solidFill>
                <a:latin typeface="Footlight MT Light" pitchFamily="18" charset="0"/>
              </a:rPr>
              <a:t>Central Office was initially established in Calcutta and moved to Mumbai in 1937.</a:t>
            </a:r>
          </a:p>
          <a:p>
            <a:pPr algn="just" eaLnBrk="1" hangingPunct="1">
              <a:lnSpc>
                <a:spcPct val="150000"/>
              </a:lnSpc>
              <a:buFontTx/>
              <a:buNone/>
              <a:defRPr/>
            </a:pPr>
            <a:endParaRPr lang="en-US" kern="1500" spc="-100" dirty="0">
              <a:solidFill>
                <a:schemeClr val="tx2">
                  <a:lumMod val="50000"/>
                </a:schemeClr>
              </a:solidFill>
              <a:latin typeface="Footlight MT Light" pitchFamily="18" charset="0"/>
            </a:endParaRPr>
          </a:p>
          <a:p>
            <a:pPr algn="just" eaLnBrk="1" hangingPunct="1">
              <a:lnSpc>
                <a:spcPct val="200000"/>
              </a:lnSpc>
              <a:buFont typeface="Wingdings" pitchFamily="2" charset="2"/>
              <a:buChar char="Ø"/>
              <a:defRPr/>
            </a:pPr>
            <a:endParaRPr lang="en-US" kern="1500" spc="-100" dirty="0">
              <a:solidFill>
                <a:schemeClr val="tx2">
                  <a:lumMod val="50000"/>
                </a:schemeClr>
              </a:solidFill>
              <a:latin typeface="Footlight MT Light" pitchFamily="18" charset="0"/>
            </a:endParaRPr>
          </a:p>
          <a:p>
            <a:pPr algn="just" eaLnBrk="1" hangingPunct="1">
              <a:lnSpc>
                <a:spcPct val="200000"/>
              </a:lnSpc>
              <a:buFontTx/>
              <a:buNone/>
              <a:defRPr/>
            </a:pPr>
            <a:endParaRPr lang="en-US" kern="1500" spc="-100" dirty="0">
              <a:solidFill>
                <a:schemeClr val="tx2">
                  <a:lumMod val="50000"/>
                </a:schemeClr>
              </a:solidFill>
              <a:latin typeface="Footlight MT Light" pitchFamily="18" charset="0"/>
            </a:endParaRPr>
          </a:p>
          <a:p>
            <a:pPr algn="just" eaLnBrk="1" hangingPunct="1">
              <a:lnSpc>
                <a:spcPct val="200000"/>
              </a:lnSpc>
              <a:buFontTx/>
              <a:buNone/>
              <a:defRPr/>
            </a:pPr>
            <a:endParaRPr lang="en-US" dirty="0">
              <a:latin typeface="Footlight MT Light" pitchFamily="18" charset="0"/>
            </a:endParaRPr>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dirty="0"/>
          </a:p>
        </p:txBody>
      </p:sp>
    </p:spTree>
    <p:extLst>
      <p:ext uri="{BB962C8B-B14F-4D97-AF65-F5344CB8AC3E}">
        <p14:creationId xmlns:p14="http://schemas.microsoft.com/office/powerpoint/2010/main" val="330801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u="sng" dirty="0">
                <a:effectLst>
                  <a:outerShdw blurRad="38100" dist="38100" dir="2700000" algn="tl">
                    <a:srgbClr val="000000">
                      <a:alpha val="43137"/>
                    </a:srgbClr>
                  </a:outerShdw>
                </a:effectLst>
                <a:latin typeface="Lucida Calligraphy" pitchFamily="66" charset="0"/>
              </a:rPr>
              <a:t>Structure of RBI</a:t>
            </a:r>
          </a:p>
        </p:txBody>
      </p:sp>
      <p:sp>
        <p:nvSpPr>
          <p:cNvPr id="3" name="Content Placeholder 2"/>
          <p:cNvSpPr>
            <a:spLocks noGrp="1"/>
          </p:cNvSpPr>
          <p:nvPr>
            <p:ph idx="1"/>
          </p:nvPr>
        </p:nvSpPr>
        <p:spPr>
          <a:xfrm>
            <a:off x="1952625" y="1500188"/>
            <a:ext cx="8229600" cy="4525962"/>
          </a:xfrm>
        </p:spPr>
        <p:txBody>
          <a:bodyPr/>
          <a:lstStyle/>
          <a:p>
            <a:pPr>
              <a:buFont typeface="Wingdings" pitchFamily="2" charset="2"/>
              <a:buChar char="Ø"/>
              <a:defRPr/>
            </a:pPr>
            <a:r>
              <a:rPr lang="en-US" spc="-100" dirty="0">
                <a:solidFill>
                  <a:schemeClr val="tx2">
                    <a:lumMod val="50000"/>
                  </a:schemeClr>
                </a:solidFill>
                <a:latin typeface="Footlight MT Light" pitchFamily="18" charset="0"/>
              </a:rPr>
              <a:t>RBI Have 20 Directors :</a:t>
            </a:r>
          </a:p>
          <a:p>
            <a:pPr lvl="1">
              <a:buFont typeface="Arial" pitchFamily="34" charset="0"/>
              <a:buChar char="•"/>
              <a:defRPr/>
            </a:pPr>
            <a:r>
              <a:rPr lang="en-US" spc="-100" dirty="0">
                <a:solidFill>
                  <a:schemeClr val="tx2">
                    <a:lumMod val="50000"/>
                  </a:schemeClr>
                </a:solidFill>
                <a:latin typeface="Footlight MT Light" pitchFamily="18" charset="0"/>
              </a:rPr>
              <a:t>    The Governor</a:t>
            </a:r>
          </a:p>
          <a:p>
            <a:pPr lvl="1">
              <a:buFont typeface="Arial" pitchFamily="34" charset="0"/>
              <a:buChar char="•"/>
              <a:defRPr/>
            </a:pPr>
            <a:r>
              <a:rPr lang="en-US" spc="-100" dirty="0">
                <a:solidFill>
                  <a:schemeClr val="tx2">
                    <a:lumMod val="50000"/>
                  </a:schemeClr>
                </a:solidFill>
                <a:latin typeface="Footlight MT Light" pitchFamily="18" charset="0"/>
              </a:rPr>
              <a:t>    Four Deputy Governors</a:t>
            </a:r>
          </a:p>
          <a:p>
            <a:pPr lvl="1">
              <a:buFont typeface="Arial" pitchFamily="34" charset="0"/>
              <a:buChar char="•"/>
              <a:defRPr/>
            </a:pPr>
            <a:r>
              <a:rPr lang="en-US" spc="-100" dirty="0">
                <a:solidFill>
                  <a:schemeClr val="tx2">
                    <a:lumMod val="50000"/>
                  </a:schemeClr>
                </a:solidFill>
                <a:latin typeface="Footlight MT Light" pitchFamily="18" charset="0"/>
              </a:rPr>
              <a:t>    One Govt. Official from Ministry of Finance.</a:t>
            </a:r>
          </a:p>
          <a:p>
            <a:pPr lvl="1">
              <a:buFont typeface="Arial" pitchFamily="34" charset="0"/>
              <a:buChar char="•"/>
              <a:defRPr/>
            </a:pPr>
            <a:r>
              <a:rPr lang="en-US" spc="-100" dirty="0">
                <a:solidFill>
                  <a:schemeClr val="tx2">
                    <a:lumMod val="50000"/>
                  </a:schemeClr>
                </a:solidFill>
                <a:latin typeface="Footlight MT Light" pitchFamily="18" charset="0"/>
              </a:rPr>
              <a:t>    Ten Nominated Director, nominated by Govt.</a:t>
            </a:r>
          </a:p>
          <a:p>
            <a:pPr lvl="1">
              <a:buFont typeface="Arial" pitchFamily="34" charset="0"/>
              <a:buChar char="•"/>
              <a:defRPr/>
            </a:pPr>
            <a:r>
              <a:rPr lang="en-US" spc="-100" dirty="0">
                <a:solidFill>
                  <a:schemeClr val="tx2">
                    <a:lumMod val="50000"/>
                  </a:schemeClr>
                </a:solidFill>
                <a:latin typeface="Footlight MT Light" pitchFamily="18" charset="0"/>
              </a:rPr>
              <a:t>    Four Directors to represent Headquarters at  Mumbai,  Kolkata, Chennai &amp; New Delhi.</a:t>
            </a:r>
          </a:p>
          <a:p>
            <a:pPr>
              <a:buFont typeface="Wingdings" pitchFamily="2" charset="2"/>
              <a:buChar char="Ø"/>
              <a:defRPr/>
            </a:pPr>
            <a:r>
              <a:rPr lang="en-US" spc="-100" dirty="0">
                <a:solidFill>
                  <a:schemeClr val="tx2">
                    <a:lumMod val="50000"/>
                  </a:schemeClr>
                </a:solidFill>
                <a:latin typeface="Footlight MT Light" pitchFamily="18" charset="0"/>
              </a:rPr>
              <a:t> Appointed/ Nominated for period of Four Years.</a:t>
            </a:r>
          </a:p>
          <a:p>
            <a:pPr>
              <a:buFont typeface="Wingdings" pitchFamily="2" charset="2"/>
              <a:buChar char="Ø"/>
              <a:defRPr/>
            </a:pPr>
            <a:r>
              <a:rPr lang="en-US" spc="-100" dirty="0">
                <a:solidFill>
                  <a:schemeClr val="tx2">
                    <a:lumMod val="50000"/>
                  </a:schemeClr>
                </a:solidFill>
                <a:latin typeface="Footlight MT Light" pitchFamily="18" charset="0"/>
              </a:rPr>
              <a:t> RBI has Head office in Mumbai &amp; other 22 regional offices.</a:t>
            </a:r>
          </a:p>
          <a:p>
            <a:pPr>
              <a:defRPr/>
            </a:pPr>
            <a:endParaRPr lang="en-US" dirty="0"/>
          </a:p>
        </p:txBody>
      </p:sp>
      <p:sp>
        <p:nvSpPr>
          <p:cNvPr id="7172" name="Date Placeholder 3"/>
          <p:cNvSpPr>
            <a:spLocks noGrp="1"/>
          </p:cNvSpPr>
          <p:nvPr>
            <p:ph type="dt" sz="quarter" idx="10"/>
          </p:nvPr>
        </p:nvSpPr>
        <p:spPr>
          <a:xfrm>
            <a:off x="2024063"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dirty="0"/>
          </a:p>
        </p:txBody>
      </p:sp>
    </p:spTree>
    <p:extLst>
      <p:ext uri="{BB962C8B-B14F-4D97-AF65-F5344CB8AC3E}">
        <p14:creationId xmlns:p14="http://schemas.microsoft.com/office/powerpoint/2010/main" val="8590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1952625" y="357188"/>
            <a:ext cx="8229600" cy="785812"/>
          </a:xfrm>
        </p:spPr>
        <p:txBody>
          <a:bodyPr/>
          <a:lstStyle/>
          <a:p>
            <a:pPr eaLnBrk="1" hangingPunct="1">
              <a:defRPr/>
            </a:pPr>
            <a:r>
              <a:rPr lang="en-US" b="1" u="sng" dirty="0">
                <a:effectLst>
                  <a:outerShdw blurRad="38100" dist="38100" dir="2700000" algn="tl">
                    <a:srgbClr val="000000">
                      <a:alpha val="43137"/>
                    </a:srgbClr>
                  </a:outerShdw>
                </a:effectLst>
                <a:latin typeface="Lucida Calligraphy" pitchFamily="66" charset="0"/>
              </a:rPr>
              <a:t>Function of RBI</a:t>
            </a:r>
          </a:p>
        </p:txBody>
      </p:sp>
      <p:sp>
        <p:nvSpPr>
          <p:cNvPr id="8196" name="Date Placeholder 3"/>
          <p:cNvSpPr>
            <a:spLocks noGrp="1"/>
          </p:cNvSpPr>
          <p:nvPr>
            <p:ph type="dt" sz="quarter" idx="10"/>
          </p:nvPr>
        </p:nvSpPr>
        <p:spPr>
          <a:xfrm>
            <a:off x="15240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dirty="0"/>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dirty="0"/>
          </a:p>
        </p:txBody>
      </p:sp>
      <p:sp>
        <p:nvSpPr>
          <p:cNvPr id="8198" name="Title 1"/>
          <p:cNvSpPr>
            <a:spLocks noGrp="1"/>
          </p:cNvSpPr>
          <p:nvPr>
            <p:ph idx="1"/>
          </p:nvPr>
        </p:nvSpPr>
        <p:spPr>
          <a:xfrm>
            <a:off x="1738314" y="1857376"/>
            <a:ext cx="8643937" cy="3857625"/>
          </a:xfrm>
        </p:spPr>
        <p:txBody>
          <a:bodyPr/>
          <a:lstStyle/>
          <a:p>
            <a:pPr marL="514350" indent="-514350" algn="just">
              <a:buFontTx/>
              <a:buAutoNum type="arabicPeriod"/>
            </a:pPr>
            <a:r>
              <a:rPr lang="en-US" dirty="0">
                <a:latin typeface="Footlight MT Light" panose="0204060206030A020304" pitchFamily="18" charset="0"/>
              </a:rPr>
              <a:t>Bank of Issue</a:t>
            </a:r>
          </a:p>
          <a:p>
            <a:pPr marL="514350" indent="-514350" algn="just">
              <a:buFontTx/>
              <a:buAutoNum type="arabicPeriod"/>
            </a:pPr>
            <a:r>
              <a:rPr lang="en-US" dirty="0">
                <a:latin typeface="Footlight MT Light" panose="0204060206030A020304" pitchFamily="18" charset="0"/>
              </a:rPr>
              <a:t>Banker to Government</a:t>
            </a:r>
          </a:p>
          <a:p>
            <a:pPr marL="514350" indent="-514350" algn="just">
              <a:buFontTx/>
              <a:buAutoNum type="arabicPeriod"/>
            </a:pPr>
            <a:r>
              <a:rPr lang="en-US" dirty="0">
                <a:latin typeface="Footlight MT Light" panose="0204060206030A020304" pitchFamily="18" charset="0"/>
              </a:rPr>
              <a:t>Bankers' Bank and Lender of the Last Resort</a:t>
            </a:r>
          </a:p>
          <a:p>
            <a:pPr marL="514350" indent="-514350" algn="just">
              <a:buFontTx/>
              <a:buAutoNum type="arabicPeriod"/>
            </a:pPr>
            <a:r>
              <a:rPr lang="en-US" dirty="0">
                <a:latin typeface="Footlight MT Light" panose="0204060206030A020304" pitchFamily="18" charset="0"/>
              </a:rPr>
              <a:t>Controller of Credit</a:t>
            </a:r>
          </a:p>
          <a:p>
            <a:pPr marL="514350" indent="-514350" algn="just">
              <a:buFontTx/>
              <a:buAutoNum type="arabicPeriod"/>
            </a:pPr>
            <a:r>
              <a:rPr lang="en-US" dirty="0">
                <a:latin typeface="Footlight MT Light" panose="0204060206030A020304" pitchFamily="18" charset="0"/>
              </a:rPr>
              <a:t>Custodian of Foreign Reserves</a:t>
            </a:r>
          </a:p>
          <a:p>
            <a:pPr marL="514350" indent="-514350" algn="just">
              <a:buFontTx/>
              <a:buAutoNum type="arabicPeriod"/>
            </a:pPr>
            <a:r>
              <a:rPr lang="en-US" dirty="0">
                <a:latin typeface="Footlight MT Light" panose="0204060206030A020304" pitchFamily="18" charset="0"/>
              </a:rPr>
              <a:t>Promotional functions</a:t>
            </a:r>
          </a:p>
          <a:p>
            <a:pPr marL="514350" indent="-514350">
              <a:buNone/>
            </a:pPr>
            <a:endParaRPr lang="en-US" b="1" dirty="0">
              <a:latin typeface="Comic Sans MS" panose="030F0702030302020204" pitchFamily="66" charset="0"/>
            </a:endParaRPr>
          </a:p>
          <a:p>
            <a:pPr marL="514350" indent="-514350">
              <a:buNone/>
            </a:pPr>
            <a:endParaRPr lang="en-US" dirty="0"/>
          </a:p>
        </p:txBody>
      </p:sp>
    </p:spTree>
    <p:extLst>
      <p:ext uri="{BB962C8B-B14F-4D97-AF65-F5344CB8AC3E}">
        <p14:creationId xmlns:p14="http://schemas.microsoft.com/office/powerpoint/2010/main" val="28506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59" y="0"/>
            <a:ext cx="11586949" cy="6705484"/>
          </a:xfrm>
        </p:spPr>
      </p:pic>
    </p:spTree>
    <p:extLst>
      <p:ext uri="{BB962C8B-B14F-4D97-AF65-F5344CB8AC3E}">
        <p14:creationId xmlns:p14="http://schemas.microsoft.com/office/powerpoint/2010/main" val="426927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42900"/>
            <a:ext cx="7772400" cy="1470025"/>
          </a:xfrm>
        </p:spPr>
        <p:txBody>
          <a:bodyPr/>
          <a:lstStyle/>
          <a:p>
            <a:pPr>
              <a:defRPr/>
            </a:pPr>
            <a:r>
              <a:rPr lang="en-US" dirty="0">
                <a:solidFill>
                  <a:schemeClr val="tx2">
                    <a:tint val="100000"/>
                    <a:shade val="90000"/>
                    <a:satMod val="250000"/>
                    <a:alpha val="100000"/>
                  </a:schemeClr>
                </a:solidFill>
                <a:latin typeface="Book Antiqua" pitchFamily="18" charset="0"/>
              </a:rPr>
              <a:t>Equity Markets</a:t>
            </a:r>
            <a:endParaRPr lang="en-IN" dirty="0">
              <a:solidFill>
                <a:schemeClr val="tx2">
                  <a:tint val="100000"/>
                  <a:shade val="90000"/>
                  <a:satMod val="250000"/>
                  <a:alpha val="100000"/>
                </a:schemeClr>
              </a:solidFill>
              <a:latin typeface="Book Antiqua" pitchFamily="18" charset="0"/>
            </a:endParaRPr>
          </a:p>
        </p:txBody>
      </p:sp>
      <p:sp>
        <p:nvSpPr>
          <p:cNvPr id="3" name="Subtitle 2"/>
          <p:cNvSpPr>
            <a:spLocks noGrp="1"/>
          </p:cNvSpPr>
          <p:nvPr>
            <p:ph type="subTitle" idx="1"/>
          </p:nvPr>
        </p:nvSpPr>
        <p:spPr>
          <a:xfrm>
            <a:off x="2057400" y="762000"/>
            <a:ext cx="8382000" cy="5867400"/>
          </a:xfrm>
        </p:spPr>
        <p:txBody>
          <a:bodyPr>
            <a:normAutofit/>
          </a:bodyPr>
          <a:lstStyle/>
          <a:p>
            <a:pPr algn="l">
              <a:buFont typeface="Wingdings" pitchFamily="2" charset="2"/>
              <a:buChar char="ü"/>
              <a:defRPr/>
            </a:pPr>
            <a:endParaRPr lang="en-US" sz="2800" dirty="0">
              <a:latin typeface="Book Antiqua" pitchFamily="18" charset="0"/>
            </a:endParaRPr>
          </a:p>
          <a:p>
            <a:pPr algn="l">
              <a:defRPr/>
            </a:pPr>
            <a:r>
              <a:rPr lang="en-US" sz="2800" dirty="0">
                <a:latin typeface="Book Antiqua" pitchFamily="18" charset="0"/>
              </a:rPr>
              <a:t>Provided resources needed by medium and large scale industries.</a:t>
            </a:r>
          </a:p>
          <a:p>
            <a:pPr algn="l">
              <a:defRPr/>
            </a:pPr>
            <a:endParaRPr lang="en-US" sz="2800" dirty="0">
              <a:latin typeface="Book Antiqua" pitchFamily="18" charset="0"/>
            </a:endParaRPr>
          </a:p>
          <a:p>
            <a:pPr algn="l">
              <a:lnSpc>
                <a:spcPct val="170000"/>
              </a:lnSpc>
              <a:buFont typeface="Wingdings" pitchFamily="2" charset="2"/>
              <a:buChar char="ü"/>
              <a:defRPr/>
            </a:pPr>
            <a:r>
              <a:rPr lang="en-US" sz="3100" dirty="0">
                <a:latin typeface="Book Antiqua" pitchFamily="18" charset="0"/>
              </a:rPr>
              <a:t>Purpose for these resources</a:t>
            </a:r>
          </a:p>
          <a:p>
            <a:pPr lvl="1" algn="l">
              <a:lnSpc>
                <a:spcPct val="170000"/>
              </a:lnSpc>
              <a:buFont typeface="Wingdings" pitchFamily="2" charset="2"/>
              <a:buChar char="Ø"/>
              <a:defRPr/>
            </a:pPr>
            <a:r>
              <a:rPr lang="en-US" sz="2300" dirty="0">
                <a:latin typeface="Book Antiqua" pitchFamily="18" charset="0"/>
              </a:rPr>
              <a:t>Expansion</a:t>
            </a:r>
          </a:p>
          <a:p>
            <a:pPr lvl="1" algn="l">
              <a:lnSpc>
                <a:spcPct val="170000"/>
              </a:lnSpc>
              <a:buFont typeface="Wingdings" pitchFamily="2" charset="2"/>
              <a:buChar char="Ø"/>
              <a:defRPr/>
            </a:pPr>
            <a:r>
              <a:rPr lang="en-US" sz="2300" dirty="0">
                <a:latin typeface="Book Antiqua" pitchFamily="18" charset="0"/>
              </a:rPr>
              <a:t>Capacity Expansion</a:t>
            </a:r>
          </a:p>
          <a:p>
            <a:pPr lvl="1" algn="l">
              <a:lnSpc>
                <a:spcPct val="170000"/>
              </a:lnSpc>
              <a:buFont typeface="Wingdings" pitchFamily="2" charset="2"/>
              <a:buChar char="Ø"/>
              <a:defRPr/>
            </a:pPr>
            <a:r>
              <a:rPr lang="en-US" sz="2300" dirty="0">
                <a:latin typeface="Book Antiqua" pitchFamily="18" charset="0"/>
              </a:rPr>
              <a:t>Investments</a:t>
            </a:r>
          </a:p>
          <a:p>
            <a:pPr lvl="1" algn="l">
              <a:lnSpc>
                <a:spcPct val="170000"/>
              </a:lnSpc>
              <a:buFont typeface="Wingdings" pitchFamily="2" charset="2"/>
              <a:buChar char="Ø"/>
              <a:defRPr/>
            </a:pPr>
            <a:r>
              <a:rPr lang="en-US" sz="2300" dirty="0">
                <a:latin typeface="Book Antiqua" pitchFamily="18" charset="0"/>
              </a:rPr>
              <a:t>Mergers and Acquisitions</a:t>
            </a:r>
            <a:endParaRPr lang="en-US" sz="2200" dirty="0">
              <a:latin typeface="Book Antiqua" pitchFamily="18" charset="0"/>
            </a:endParaRPr>
          </a:p>
          <a:p>
            <a:pPr lvl="1" algn="l">
              <a:buFont typeface="Wingdings" pitchFamily="2" charset="2"/>
              <a:buChar char="Ø"/>
              <a:defRPr/>
            </a:pPr>
            <a:endParaRPr lang="en-US" sz="2200" dirty="0">
              <a:latin typeface="Book Antiqua" pitchFamily="18" charset="0"/>
            </a:endParaRPr>
          </a:p>
          <a:p>
            <a:pPr lvl="1" algn="l">
              <a:buFont typeface="Wingdings" pitchFamily="2" charset="2"/>
              <a:buChar char="Ø"/>
              <a:defRPr/>
            </a:pPr>
            <a:endParaRPr lang="en-US" sz="2200" dirty="0">
              <a:latin typeface="Book Antiqua" pitchFamily="18" charset="0"/>
            </a:endParaRPr>
          </a:p>
          <a:p>
            <a:pPr algn="l">
              <a:buFont typeface="Wingdings" pitchFamily="2" charset="2"/>
              <a:buChar char="ü"/>
              <a:defRPr/>
            </a:pPr>
            <a:endParaRPr lang="en-US" sz="2800" dirty="0">
              <a:latin typeface="Book Antiqua" pitchFamily="18" charset="0"/>
            </a:endParaRPr>
          </a:p>
          <a:p>
            <a:pPr algn="l">
              <a:buFont typeface="Wingdings" pitchFamily="2" charset="2"/>
              <a:buChar char="Ø"/>
              <a:defRPr/>
            </a:pPr>
            <a:endParaRPr lang="en-US" dirty="0"/>
          </a:p>
          <a:p>
            <a:pPr lvl="1" algn="l">
              <a:buFont typeface="Wingdings" pitchFamily="2" charset="2"/>
              <a:buChar char="Ø"/>
              <a:defRPr/>
            </a:pPr>
            <a:endParaRPr lang="en-US" dirty="0"/>
          </a:p>
          <a:p>
            <a:pPr lvl="1" algn="l">
              <a:buFont typeface="Wingdings" pitchFamily="2" charset="2"/>
              <a:buChar char="Ø"/>
              <a:defRPr/>
            </a:pPr>
            <a:endParaRPr lang="en-IN" dirty="0"/>
          </a:p>
        </p:txBody>
      </p:sp>
      <p:pic>
        <p:nvPicPr>
          <p:cNvPr id="28676" name="Picture 5" descr="main_commercial"/>
          <p:cNvPicPr>
            <a:picLocks noChangeAspect="1" noChangeArrowheads="1"/>
          </p:cNvPicPr>
          <p:nvPr/>
        </p:nvPicPr>
        <p:blipFill>
          <a:blip r:embed="rId3"/>
          <a:srcRect/>
          <a:stretch>
            <a:fillRect/>
          </a:stretch>
        </p:blipFill>
        <p:spPr bwMode="auto">
          <a:xfrm>
            <a:off x="7620000" y="2133600"/>
            <a:ext cx="2743200" cy="2952750"/>
          </a:xfrm>
          <a:prstGeom prst="rect">
            <a:avLst/>
          </a:prstGeom>
          <a:noFill/>
          <a:ln w="9525">
            <a:noFill/>
            <a:miter lim="800000"/>
            <a:headEnd/>
            <a:tailEnd/>
          </a:ln>
        </p:spPr>
      </p:pic>
    </p:spTree>
    <p:extLst>
      <p:ext uri="{BB962C8B-B14F-4D97-AF65-F5344CB8AC3E}">
        <p14:creationId xmlns:p14="http://schemas.microsoft.com/office/powerpoint/2010/main" val="3343513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bwMode="auto">
          <a:xfrm>
            <a:off x="2362200" y="228600"/>
            <a:ext cx="8305800" cy="3810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gn="ctr" eaLnBrk="1" hangingPunct="1">
              <a:defRPr/>
            </a:pPr>
            <a:r>
              <a:rPr lang="en-US" sz="2000" b="1" dirty="0">
                <a:solidFill>
                  <a:schemeClr val="bg1"/>
                </a:solidFill>
                <a:latin typeface="Cambria" pitchFamily="18" charset="0"/>
              </a:rPr>
              <a:t>DIFFERENCE BETWEEN PRIMARY &amp; SECONDARY MARKETS</a:t>
            </a:r>
          </a:p>
        </p:txBody>
      </p:sp>
      <p:grpSp>
        <p:nvGrpSpPr>
          <p:cNvPr id="2" name="Group 9"/>
          <p:cNvGrpSpPr>
            <a:grpSpLocks/>
          </p:cNvGrpSpPr>
          <p:nvPr/>
        </p:nvGrpSpPr>
        <p:grpSpPr bwMode="auto">
          <a:xfrm>
            <a:off x="2057400" y="762001"/>
            <a:ext cx="2667000" cy="1362075"/>
            <a:chOff x="144" y="960"/>
            <a:chExt cx="1680" cy="858"/>
          </a:xfrm>
        </p:grpSpPr>
        <p:pic>
          <p:nvPicPr>
            <p:cNvPr id="13353" name="Picture 5" descr="factory_19669_lg">
              <a:hlinkClick r:id="rId3"/>
            </p:cNvPr>
            <p:cNvPicPr>
              <a:picLocks noChangeAspect="1" noChangeArrowheads="1"/>
            </p:cNvPicPr>
            <p:nvPr/>
          </p:nvPicPr>
          <p:blipFill>
            <a:blip r:embed="rId4"/>
            <a:srcRect/>
            <a:stretch>
              <a:fillRect/>
            </a:stretch>
          </p:blipFill>
          <p:spPr bwMode="auto">
            <a:xfrm>
              <a:off x="144" y="960"/>
              <a:ext cx="768" cy="576"/>
            </a:xfrm>
            <a:prstGeom prst="rect">
              <a:avLst/>
            </a:prstGeom>
            <a:noFill/>
            <a:ln w="9525">
              <a:noFill/>
              <a:miter lim="800000"/>
              <a:headEnd/>
              <a:tailEnd/>
            </a:ln>
          </p:spPr>
        </p:pic>
        <p:pic>
          <p:nvPicPr>
            <p:cNvPr id="13354" name="Picture 7" descr="building-clip-art">
              <a:hlinkClick r:id="rId5"/>
            </p:cNvPr>
            <p:cNvPicPr>
              <a:picLocks noChangeAspect="1" noChangeArrowheads="1"/>
            </p:cNvPicPr>
            <p:nvPr/>
          </p:nvPicPr>
          <p:blipFill>
            <a:blip r:embed="rId6"/>
            <a:srcRect/>
            <a:stretch>
              <a:fillRect/>
            </a:stretch>
          </p:blipFill>
          <p:spPr bwMode="auto">
            <a:xfrm>
              <a:off x="912" y="960"/>
              <a:ext cx="750" cy="576"/>
            </a:xfrm>
            <a:prstGeom prst="rect">
              <a:avLst/>
            </a:prstGeom>
            <a:noFill/>
            <a:ln w="9525">
              <a:noFill/>
              <a:miter lim="800000"/>
              <a:headEnd/>
              <a:tailEnd/>
            </a:ln>
          </p:spPr>
        </p:pic>
        <p:sp>
          <p:nvSpPr>
            <p:cNvPr id="13355" name="Text Box 8"/>
            <p:cNvSpPr txBox="1">
              <a:spLocks noChangeArrowheads="1"/>
            </p:cNvSpPr>
            <p:nvPr/>
          </p:nvSpPr>
          <p:spPr bwMode="auto">
            <a:xfrm>
              <a:off x="192" y="1488"/>
              <a:ext cx="1632" cy="330"/>
            </a:xfrm>
            <a:prstGeom prst="rect">
              <a:avLst/>
            </a:prstGeom>
            <a:noFill/>
            <a:ln w="9525">
              <a:noFill/>
              <a:miter lim="800000"/>
              <a:headEnd/>
              <a:tailEnd/>
            </a:ln>
          </p:spPr>
          <p:txBody>
            <a:bodyPr>
              <a:spAutoFit/>
            </a:bodyPr>
            <a:lstStyle/>
            <a:p>
              <a:r>
                <a:rPr lang="en-US" sz="1400" b="1"/>
                <a:t>Companies want to raise money to expand their business</a:t>
              </a:r>
            </a:p>
          </p:txBody>
        </p:sp>
      </p:grpSp>
      <p:grpSp>
        <p:nvGrpSpPr>
          <p:cNvPr id="3" name="Group 15"/>
          <p:cNvGrpSpPr>
            <a:grpSpLocks/>
          </p:cNvGrpSpPr>
          <p:nvPr/>
        </p:nvGrpSpPr>
        <p:grpSpPr bwMode="auto">
          <a:xfrm>
            <a:off x="7391400" y="762000"/>
            <a:ext cx="3048000" cy="1428750"/>
            <a:chOff x="3840" y="576"/>
            <a:chExt cx="1776" cy="900"/>
          </a:xfrm>
        </p:grpSpPr>
        <p:pic>
          <p:nvPicPr>
            <p:cNvPr id="13351" name="Picture 13" descr="j0119163%255B1%255D">
              <a:hlinkClick r:id="rId7"/>
            </p:cNvPr>
            <p:cNvPicPr>
              <a:picLocks noChangeAspect="1" noChangeArrowheads="1"/>
            </p:cNvPicPr>
            <p:nvPr/>
          </p:nvPicPr>
          <p:blipFill>
            <a:blip r:embed="rId8"/>
            <a:srcRect/>
            <a:stretch>
              <a:fillRect/>
            </a:stretch>
          </p:blipFill>
          <p:spPr bwMode="auto">
            <a:xfrm>
              <a:off x="4986" y="576"/>
              <a:ext cx="630" cy="900"/>
            </a:xfrm>
            <a:prstGeom prst="rect">
              <a:avLst/>
            </a:prstGeom>
            <a:noFill/>
            <a:ln w="9525">
              <a:noFill/>
              <a:miter lim="800000"/>
              <a:headEnd/>
              <a:tailEnd/>
            </a:ln>
          </p:spPr>
        </p:pic>
        <p:sp>
          <p:nvSpPr>
            <p:cNvPr id="13352" name="Text Box 14"/>
            <p:cNvSpPr txBox="1">
              <a:spLocks noChangeArrowheads="1"/>
            </p:cNvSpPr>
            <p:nvPr/>
          </p:nvSpPr>
          <p:spPr bwMode="auto">
            <a:xfrm>
              <a:off x="3840" y="864"/>
              <a:ext cx="1056" cy="368"/>
            </a:xfrm>
            <a:prstGeom prst="rect">
              <a:avLst/>
            </a:prstGeom>
            <a:noFill/>
            <a:ln w="9525">
              <a:noFill/>
              <a:miter lim="800000"/>
              <a:headEnd/>
              <a:tailEnd/>
            </a:ln>
          </p:spPr>
          <p:txBody>
            <a:bodyPr>
              <a:spAutoFit/>
            </a:bodyPr>
            <a:lstStyle/>
            <a:p>
              <a:r>
                <a:rPr lang="en-US" sz="1600" b="1"/>
                <a:t>Individuals want to invest in business</a:t>
              </a:r>
            </a:p>
          </p:txBody>
        </p:sp>
      </p:grpSp>
      <p:sp>
        <p:nvSpPr>
          <p:cNvPr id="480272" name="Line 16"/>
          <p:cNvSpPr>
            <a:spLocks noChangeShapeType="1"/>
          </p:cNvSpPr>
          <p:nvPr/>
        </p:nvSpPr>
        <p:spPr bwMode="auto">
          <a:xfrm>
            <a:off x="4953000" y="1295400"/>
            <a:ext cx="1981200" cy="1588"/>
          </a:xfrm>
          <a:prstGeom prst="line">
            <a:avLst/>
          </a:prstGeom>
          <a:noFill/>
          <a:ln w="41275">
            <a:solidFill>
              <a:srgbClr val="FF0000"/>
            </a:solidFill>
            <a:round/>
            <a:headEnd/>
            <a:tailEnd type="triangle" w="med" len="med"/>
          </a:ln>
        </p:spPr>
        <p:txBody>
          <a:bodyPr/>
          <a:lstStyle/>
          <a:p>
            <a:endParaRPr lang="en-US"/>
          </a:p>
        </p:txBody>
      </p:sp>
      <p:sp>
        <p:nvSpPr>
          <p:cNvPr id="480273" name="Line 17"/>
          <p:cNvSpPr>
            <a:spLocks noChangeShapeType="1"/>
          </p:cNvSpPr>
          <p:nvPr/>
        </p:nvSpPr>
        <p:spPr bwMode="auto">
          <a:xfrm flipH="1">
            <a:off x="4953000" y="1600200"/>
            <a:ext cx="2057400" cy="0"/>
          </a:xfrm>
          <a:prstGeom prst="line">
            <a:avLst/>
          </a:prstGeom>
          <a:noFill/>
          <a:ln w="41275">
            <a:solidFill>
              <a:srgbClr val="FF0000"/>
            </a:solidFill>
            <a:round/>
            <a:headEnd/>
            <a:tailEnd type="triangle" w="med" len="med"/>
          </a:ln>
        </p:spPr>
        <p:txBody>
          <a:bodyPr/>
          <a:lstStyle/>
          <a:p>
            <a:endParaRPr lang="en-US"/>
          </a:p>
        </p:txBody>
      </p:sp>
      <p:sp>
        <p:nvSpPr>
          <p:cNvPr id="480274" name="Line 18"/>
          <p:cNvSpPr>
            <a:spLocks noChangeShapeType="1"/>
          </p:cNvSpPr>
          <p:nvPr/>
        </p:nvSpPr>
        <p:spPr bwMode="auto">
          <a:xfrm>
            <a:off x="3352800" y="2133600"/>
            <a:ext cx="7315200" cy="1588"/>
          </a:xfrm>
          <a:prstGeom prst="line">
            <a:avLst/>
          </a:prstGeom>
          <a:noFill/>
          <a:ln w="66675" cmpd="thinThick">
            <a:solidFill>
              <a:srgbClr val="800000"/>
            </a:solidFill>
            <a:round/>
            <a:headEnd/>
            <a:tailEnd/>
          </a:ln>
        </p:spPr>
        <p:txBody>
          <a:bodyPr/>
          <a:lstStyle/>
          <a:p>
            <a:endParaRPr lang="en-US"/>
          </a:p>
        </p:txBody>
      </p:sp>
      <p:sp>
        <p:nvSpPr>
          <p:cNvPr id="480275" name="Text Box 19"/>
          <p:cNvSpPr txBox="1">
            <a:spLocks noChangeArrowheads="1"/>
          </p:cNvSpPr>
          <p:nvPr/>
        </p:nvSpPr>
        <p:spPr bwMode="auto">
          <a:xfrm>
            <a:off x="5334001" y="762000"/>
            <a:ext cx="1356397" cy="338554"/>
          </a:xfrm>
          <a:prstGeom prst="rect">
            <a:avLst/>
          </a:prstGeom>
          <a:noFill/>
          <a:ln w="9525">
            <a:noFill/>
            <a:miter lim="800000"/>
            <a:headEnd/>
            <a:tailEnd/>
          </a:ln>
        </p:spPr>
        <p:txBody>
          <a:bodyPr wrap="none">
            <a:spAutoFit/>
          </a:bodyPr>
          <a:lstStyle/>
          <a:p>
            <a:r>
              <a:rPr lang="en-US" sz="1600" b="1"/>
              <a:t>Market Scope</a:t>
            </a:r>
          </a:p>
        </p:txBody>
      </p:sp>
      <p:sp>
        <p:nvSpPr>
          <p:cNvPr id="480276" name="Text Box 20"/>
          <p:cNvSpPr txBox="1">
            <a:spLocks noChangeArrowheads="1"/>
          </p:cNvSpPr>
          <p:nvPr/>
        </p:nvSpPr>
        <p:spPr bwMode="auto">
          <a:xfrm>
            <a:off x="5715001" y="2209800"/>
            <a:ext cx="1521827" cy="338554"/>
          </a:xfrm>
          <a:prstGeom prst="rect">
            <a:avLst/>
          </a:prstGeom>
          <a:noFill/>
          <a:ln w="9525">
            <a:noFill/>
            <a:miter lim="800000"/>
            <a:headEnd/>
            <a:tailEnd/>
          </a:ln>
        </p:spPr>
        <p:txBody>
          <a:bodyPr wrap="none">
            <a:spAutoFit/>
          </a:bodyPr>
          <a:lstStyle/>
          <a:p>
            <a:r>
              <a:rPr lang="en-US" sz="1600" b="1" u="sng"/>
              <a:t>Primary Market</a:t>
            </a:r>
          </a:p>
        </p:txBody>
      </p:sp>
      <p:grpSp>
        <p:nvGrpSpPr>
          <p:cNvPr id="4" name="Group 25"/>
          <p:cNvGrpSpPr>
            <a:grpSpLocks/>
          </p:cNvGrpSpPr>
          <p:nvPr/>
        </p:nvGrpSpPr>
        <p:grpSpPr bwMode="auto">
          <a:xfrm>
            <a:off x="1981201" y="2971801"/>
            <a:ext cx="2409825" cy="1082675"/>
            <a:chOff x="48" y="1632"/>
            <a:chExt cx="1518" cy="682"/>
          </a:xfrm>
        </p:grpSpPr>
        <p:pic>
          <p:nvPicPr>
            <p:cNvPr id="13348" name="Picture 22" descr="factory_19669_lg">
              <a:hlinkClick r:id="rId3"/>
            </p:cNvPr>
            <p:cNvPicPr>
              <a:picLocks noChangeAspect="1" noChangeArrowheads="1"/>
            </p:cNvPicPr>
            <p:nvPr/>
          </p:nvPicPr>
          <p:blipFill>
            <a:blip r:embed="rId4"/>
            <a:srcRect/>
            <a:stretch>
              <a:fillRect/>
            </a:stretch>
          </p:blipFill>
          <p:spPr bwMode="auto">
            <a:xfrm>
              <a:off x="48" y="1632"/>
              <a:ext cx="768" cy="576"/>
            </a:xfrm>
            <a:prstGeom prst="rect">
              <a:avLst/>
            </a:prstGeom>
            <a:noFill/>
            <a:ln w="9525">
              <a:noFill/>
              <a:miter lim="800000"/>
              <a:headEnd/>
              <a:tailEnd/>
            </a:ln>
          </p:spPr>
        </p:pic>
        <p:pic>
          <p:nvPicPr>
            <p:cNvPr id="13349" name="Picture 23" descr="building-clip-art">
              <a:hlinkClick r:id="rId5"/>
            </p:cNvPr>
            <p:cNvPicPr>
              <a:picLocks noChangeAspect="1" noChangeArrowheads="1"/>
            </p:cNvPicPr>
            <p:nvPr/>
          </p:nvPicPr>
          <p:blipFill>
            <a:blip r:embed="rId6"/>
            <a:srcRect/>
            <a:stretch>
              <a:fillRect/>
            </a:stretch>
          </p:blipFill>
          <p:spPr bwMode="auto">
            <a:xfrm>
              <a:off x="816" y="1632"/>
              <a:ext cx="750" cy="576"/>
            </a:xfrm>
            <a:prstGeom prst="rect">
              <a:avLst/>
            </a:prstGeom>
            <a:noFill/>
            <a:ln w="9525">
              <a:noFill/>
              <a:miter lim="800000"/>
              <a:headEnd/>
              <a:tailEnd/>
            </a:ln>
          </p:spPr>
        </p:pic>
        <p:sp>
          <p:nvSpPr>
            <p:cNvPr id="13350" name="Text Box 24"/>
            <p:cNvSpPr txBox="1">
              <a:spLocks noChangeArrowheads="1"/>
            </p:cNvSpPr>
            <p:nvPr/>
          </p:nvSpPr>
          <p:spPr bwMode="auto">
            <a:xfrm>
              <a:off x="96" y="2160"/>
              <a:ext cx="1440" cy="154"/>
            </a:xfrm>
            <a:prstGeom prst="rect">
              <a:avLst/>
            </a:prstGeom>
            <a:noFill/>
            <a:ln w="9525">
              <a:noFill/>
              <a:miter lim="800000"/>
              <a:headEnd/>
              <a:tailEnd/>
            </a:ln>
          </p:spPr>
          <p:txBody>
            <a:bodyPr>
              <a:spAutoFit/>
            </a:bodyPr>
            <a:lstStyle/>
            <a:p>
              <a:pPr algn="ctr"/>
              <a:r>
                <a:rPr lang="en-US" sz="1000" b="1"/>
                <a:t>Companies</a:t>
              </a:r>
            </a:p>
          </p:txBody>
        </p:sp>
      </p:grpSp>
      <p:grpSp>
        <p:nvGrpSpPr>
          <p:cNvPr id="5" name="Group 29"/>
          <p:cNvGrpSpPr>
            <a:grpSpLocks/>
          </p:cNvGrpSpPr>
          <p:nvPr/>
        </p:nvGrpSpPr>
        <p:grpSpPr bwMode="auto">
          <a:xfrm>
            <a:off x="6096000" y="2819400"/>
            <a:ext cx="1066800" cy="1161932"/>
            <a:chOff x="2352" y="1776"/>
            <a:chExt cx="666" cy="791"/>
          </a:xfrm>
        </p:grpSpPr>
        <p:pic>
          <p:nvPicPr>
            <p:cNvPr id="13346" name="Picture 27" descr="document_markup">
              <a:hlinkClick r:id="rId9"/>
            </p:cNvPr>
            <p:cNvPicPr>
              <a:picLocks noChangeAspect="1" noChangeArrowheads="1"/>
            </p:cNvPicPr>
            <p:nvPr/>
          </p:nvPicPr>
          <p:blipFill>
            <a:blip r:embed="rId10"/>
            <a:srcRect/>
            <a:stretch>
              <a:fillRect/>
            </a:stretch>
          </p:blipFill>
          <p:spPr bwMode="auto">
            <a:xfrm>
              <a:off x="2352" y="1776"/>
              <a:ext cx="666" cy="642"/>
            </a:xfrm>
            <a:prstGeom prst="rect">
              <a:avLst/>
            </a:prstGeom>
            <a:noFill/>
            <a:ln w="9525">
              <a:noFill/>
              <a:miter lim="800000"/>
              <a:headEnd/>
              <a:tailEnd/>
            </a:ln>
          </p:spPr>
        </p:pic>
        <p:sp>
          <p:nvSpPr>
            <p:cNvPr id="13347" name="Text Box 28"/>
            <p:cNvSpPr txBox="1">
              <a:spLocks noChangeArrowheads="1"/>
            </p:cNvSpPr>
            <p:nvPr/>
          </p:nvSpPr>
          <p:spPr bwMode="auto">
            <a:xfrm>
              <a:off x="2579" y="2399"/>
              <a:ext cx="233" cy="168"/>
            </a:xfrm>
            <a:prstGeom prst="rect">
              <a:avLst/>
            </a:prstGeom>
            <a:noFill/>
            <a:ln w="9525">
              <a:noFill/>
              <a:miter lim="800000"/>
              <a:headEnd/>
              <a:tailEnd/>
            </a:ln>
          </p:spPr>
          <p:txBody>
            <a:bodyPr wrap="none">
              <a:spAutoFit/>
            </a:bodyPr>
            <a:lstStyle/>
            <a:p>
              <a:r>
                <a:rPr lang="en-US" sz="1000" b="1"/>
                <a:t>IPO</a:t>
              </a:r>
            </a:p>
          </p:txBody>
        </p:sp>
      </p:grpSp>
      <p:grpSp>
        <p:nvGrpSpPr>
          <p:cNvPr id="6" name="Group 30"/>
          <p:cNvGrpSpPr>
            <a:grpSpLocks/>
          </p:cNvGrpSpPr>
          <p:nvPr/>
        </p:nvGrpSpPr>
        <p:grpSpPr bwMode="auto">
          <a:xfrm>
            <a:off x="7848600" y="2362200"/>
            <a:ext cx="2590800" cy="1428750"/>
            <a:chOff x="3984" y="576"/>
            <a:chExt cx="1632" cy="900"/>
          </a:xfrm>
        </p:grpSpPr>
        <p:pic>
          <p:nvPicPr>
            <p:cNvPr id="13344" name="Picture 31" descr="j0119163%255B1%255D">
              <a:hlinkClick r:id="rId7"/>
            </p:cNvPr>
            <p:cNvPicPr>
              <a:picLocks noChangeAspect="1" noChangeArrowheads="1"/>
            </p:cNvPicPr>
            <p:nvPr/>
          </p:nvPicPr>
          <p:blipFill>
            <a:blip r:embed="rId8"/>
            <a:srcRect/>
            <a:stretch>
              <a:fillRect/>
            </a:stretch>
          </p:blipFill>
          <p:spPr bwMode="auto">
            <a:xfrm>
              <a:off x="4986" y="576"/>
              <a:ext cx="630" cy="900"/>
            </a:xfrm>
            <a:prstGeom prst="rect">
              <a:avLst/>
            </a:prstGeom>
            <a:noFill/>
            <a:ln w="9525">
              <a:noFill/>
              <a:miter lim="800000"/>
              <a:headEnd/>
              <a:tailEnd/>
            </a:ln>
          </p:spPr>
        </p:pic>
        <p:sp>
          <p:nvSpPr>
            <p:cNvPr id="13345" name="Text Box 32"/>
            <p:cNvSpPr txBox="1">
              <a:spLocks noChangeArrowheads="1"/>
            </p:cNvSpPr>
            <p:nvPr/>
          </p:nvSpPr>
          <p:spPr bwMode="auto">
            <a:xfrm>
              <a:off x="3984" y="1056"/>
              <a:ext cx="1056" cy="330"/>
            </a:xfrm>
            <a:prstGeom prst="rect">
              <a:avLst/>
            </a:prstGeom>
            <a:noFill/>
            <a:ln w="9525">
              <a:noFill/>
              <a:miter lim="800000"/>
              <a:headEnd/>
              <a:tailEnd/>
            </a:ln>
          </p:spPr>
          <p:txBody>
            <a:bodyPr>
              <a:spAutoFit/>
            </a:bodyPr>
            <a:lstStyle/>
            <a:p>
              <a:r>
                <a:rPr lang="en-US" sz="1400" b="1"/>
                <a:t>Individuals apply to get Shares</a:t>
              </a:r>
            </a:p>
          </p:txBody>
        </p:sp>
      </p:grpSp>
      <p:sp>
        <p:nvSpPr>
          <p:cNvPr id="480289" name="Text Box 33"/>
          <p:cNvSpPr txBox="1">
            <a:spLocks noChangeArrowheads="1"/>
          </p:cNvSpPr>
          <p:nvPr/>
        </p:nvSpPr>
        <p:spPr bwMode="auto">
          <a:xfrm>
            <a:off x="4191000" y="3962401"/>
            <a:ext cx="5715000" cy="307975"/>
          </a:xfrm>
          <a:prstGeom prst="rect">
            <a:avLst/>
          </a:prstGeom>
          <a:noFill/>
          <a:ln w="9525">
            <a:noFill/>
            <a:miter lim="800000"/>
            <a:headEnd/>
            <a:tailEnd/>
          </a:ln>
        </p:spPr>
        <p:txBody>
          <a:bodyPr>
            <a:spAutoFit/>
          </a:bodyPr>
          <a:lstStyle/>
          <a:p>
            <a:r>
              <a:rPr lang="en-US" sz="1400" b="1"/>
              <a:t>Company allocate shares to individuals in lieu of investments</a:t>
            </a:r>
          </a:p>
        </p:txBody>
      </p:sp>
      <p:sp>
        <p:nvSpPr>
          <p:cNvPr id="480290" name="Line 34"/>
          <p:cNvSpPr>
            <a:spLocks noChangeShapeType="1"/>
          </p:cNvSpPr>
          <p:nvPr/>
        </p:nvSpPr>
        <p:spPr bwMode="auto">
          <a:xfrm>
            <a:off x="4876800" y="3352800"/>
            <a:ext cx="609600" cy="1588"/>
          </a:xfrm>
          <a:prstGeom prst="line">
            <a:avLst/>
          </a:prstGeom>
          <a:noFill/>
          <a:ln w="41275">
            <a:solidFill>
              <a:srgbClr val="FF0000"/>
            </a:solidFill>
            <a:round/>
            <a:headEnd/>
            <a:tailEnd type="triangle" w="med" len="med"/>
          </a:ln>
        </p:spPr>
        <p:txBody>
          <a:bodyPr/>
          <a:lstStyle/>
          <a:p>
            <a:endParaRPr lang="en-US"/>
          </a:p>
        </p:txBody>
      </p:sp>
      <p:sp>
        <p:nvSpPr>
          <p:cNvPr id="480291" name="Line 35"/>
          <p:cNvSpPr>
            <a:spLocks noChangeShapeType="1"/>
          </p:cNvSpPr>
          <p:nvPr/>
        </p:nvSpPr>
        <p:spPr bwMode="auto">
          <a:xfrm flipH="1">
            <a:off x="7239000" y="3352800"/>
            <a:ext cx="609600" cy="0"/>
          </a:xfrm>
          <a:prstGeom prst="line">
            <a:avLst/>
          </a:prstGeom>
          <a:noFill/>
          <a:ln w="41275">
            <a:solidFill>
              <a:srgbClr val="FF0000"/>
            </a:solidFill>
            <a:round/>
            <a:headEnd/>
            <a:tailEnd type="triangle" w="med" len="med"/>
          </a:ln>
        </p:spPr>
        <p:txBody>
          <a:bodyPr/>
          <a:lstStyle/>
          <a:p>
            <a:endParaRPr lang="en-US"/>
          </a:p>
        </p:txBody>
      </p:sp>
      <p:sp>
        <p:nvSpPr>
          <p:cNvPr id="480297" name="Text Box 41"/>
          <p:cNvSpPr txBox="1">
            <a:spLocks noChangeArrowheads="1"/>
          </p:cNvSpPr>
          <p:nvPr/>
        </p:nvSpPr>
        <p:spPr bwMode="auto">
          <a:xfrm>
            <a:off x="2971800" y="2514601"/>
            <a:ext cx="6491288" cy="307975"/>
          </a:xfrm>
          <a:prstGeom prst="rect">
            <a:avLst/>
          </a:prstGeom>
          <a:noFill/>
          <a:ln w="9525">
            <a:noFill/>
            <a:miter lim="800000"/>
            <a:headEnd/>
            <a:tailEnd/>
          </a:ln>
        </p:spPr>
        <p:txBody>
          <a:bodyPr wrap="none">
            <a:spAutoFit/>
          </a:bodyPr>
          <a:lstStyle/>
          <a:p>
            <a:r>
              <a:rPr lang="en-US" sz="1400" b="1"/>
              <a:t>Company releases IPO. Individuals apply for IPO to obtain ownership of the company</a:t>
            </a:r>
          </a:p>
        </p:txBody>
      </p:sp>
      <p:sp>
        <p:nvSpPr>
          <p:cNvPr id="480298" name="Line 42"/>
          <p:cNvSpPr>
            <a:spLocks noChangeShapeType="1"/>
          </p:cNvSpPr>
          <p:nvPr/>
        </p:nvSpPr>
        <p:spPr bwMode="auto">
          <a:xfrm>
            <a:off x="3352800" y="4267200"/>
            <a:ext cx="7315200" cy="1588"/>
          </a:xfrm>
          <a:prstGeom prst="line">
            <a:avLst/>
          </a:prstGeom>
          <a:noFill/>
          <a:ln w="66675" cmpd="thinThick">
            <a:solidFill>
              <a:srgbClr val="800000"/>
            </a:solidFill>
            <a:round/>
            <a:headEnd/>
            <a:tailEnd/>
          </a:ln>
        </p:spPr>
        <p:txBody>
          <a:bodyPr/>
          <a:lstStyle/>
          <a:p>
            <a:endParaRPr lang="en-US"/>
          </a:p>
        </p:txBody>
      </p:sp>
      <p:sp>
        <p:nvSpPr>
          <p:cNvPr id="480299" name="Text Box 43"/>
          <p:cNvSpPr txBox="1">
            <a:spLocks noChangeArrowheads="1"/>
          </p:cNvSpPr>
          <p:nvPr/>
        </p:nvSpPr>
        <p:spPr bwMode="auto">
          <a:xfrm>
            <a:off x="5562601" y="4343400"/>
            <a:ext cx="1740413" cy="338554"/>
          </a:xfrm>
          <a:prstGeom prst="rect">
            <a:avLst/>
          </a:prstGeom>
          <a:noFill/>
          <a:ln w="9525">
            <a:noFill/>
            <a:miter lim="800000"/>
            <a:headEnd/>
            <a:tailEnd/>
          </a:ln>
        </p:spPr>
        <p:txBody>
          <a:bodyPr wrap="none">
            <a:spAutoFit/>
          </a:bodyPr>
          <a:lstStyle/>
          <a:p>
            <a:r>
              <a:rPr lang="en-US" sz="1600" b="1" u="sng"/>
              <a:t>Secondary Market</a:t>
            </a:r>
          </a:p>
        </p:txBody>
      </p:sp>
      <p:grpSp>
        <p:nvGrpSpPr>
          <p:cNvPr id="7" name="Group 44"/>
          <p:cNvGrpSpPr>
            <a:grpSpLocks/>
          </p:cNvGrpSpPr>
          <p:nvPr/>
        </p:nvGrpSpPr>
        <p:grpSpPr bwMode="auto">
          <a:xfrm>
            <a:off x="2133600" y="4648201"/>
            <a:ext cx="1981200" cy="1306513"/>
            <a:chOff x="48" y="1632"/>
            <a:chExt cx="1518" cy="650"/>
          </a:xfrm>
        </p:grpSpPr>
        <p:pic>
          <p:nvPicPr>
            <p:cNvPr id="13341" name="Picture 45" descr="factory_19669_lg">
              <a:hlinkClick r:id="rId3"/>
            </p:cNvPr>
            <p:cNvPicPr>
              <a:picLocks noChangeAspect="1" noChangeArrowheads="1"/>
            </p:cNvPicPr>
            <p:nvPr/>
          </p:nvPicPr>
          <p:blipFill>
            <a:blip r:embed="rId4"/>
            <a:srcRect/>
            <a:stretch>
              <a:fillRect/>
            </a:stretch>
          </p:blipFill>
          <p:spPr bwMode="auto">
            <a:xfrm>
              <a:off x="48" y="1632"/>
              <a:ext cx="768" cy="576"/>
            </a:xfrm>
            <a:prstGeom prst="rect">
              <a:avLst/>
            </a:prstGeom>
            <a:noFill/>
            <a:ln w="9525">
              <a:noFill/>
              <a:miter lim="800000"/>
              <a:headEnd/>
              <a:tailEnd/>
            </a:ln>
          </p:spPr>
        </p:pic>
        <p:pic>
          <p:nvPicPr>
            <p:cNvPr id="13342" name="Picture 46" descr="building-clip-art">
              <a:hlinkClick r:id="rId5"/>
            </p:cNvPr>
            <p:cNvPicPr>
              <a:picLocks noChangeAspect="1" noChangeArrowheads="1"/>
            </p:cNvPicPr>
            <p:nvPr/>
          </p:nvPicPr>
          <p:blipFill>
            <a:blip r:embed="rId6"/>
            <a:srcRect/>
            <a:stretch>
              <a:fillRect/>
            </a:stretch>
          </p:blipFill>
          <p:spPr bwMode="auto">
            <a:xfrm>
              <a:off x="816" y="1632"/>
              <a:ext cx="750" cy="576"/>
            </a:xfrm>
            <a:prstGeom prst="rect">
              <a:avLst/>
            </a:prstGeom>
            <a:noFill/>
            <a:ln w="9525">
              <a:noFill/>
              <a:miter lim="800000"/>
              <a:headEnd/>
              <a:tailEnd/>
            </a:ln>
          </p:spPr>
        </p:pic>
        <p:sp>
          <p:nvSpPr>
            <p:cNvPr id="13343" name="Text Box 47"/>
            <p:cNvSpPr txBox="1">
              <a:spLocks noChangeArrowheads="1"/>
            </p:cNvSpPr>
            <p:nvPr/>
          </p:nvSpPr>
          <p:spPr bwMode="auto">
            <a:xfrm>
              <a:off x="96" y="2160"/>
              <a:ext cx="1440" cy="122"/>
            </a:xfrm>
            <a:prstGeom prst="rect">
              <a:avLst/>
            </a:prstGeom>
            <a:noFill/>
            <a:ln w="9525">
              <a:noFill/>
              <a:miter lim="800000"/>
              <a:headEnd/>
              <a:tailEnd/>
            </a:ln>
          </p:spPr>
          <p:txBody>
            <a:bodyPr>
              <a:spAutoFit/>
            </a:bodyPr>
            <a:lstStyle/>
            <a:p>
              <a:pPr algn="ctr"/>
              <a:r>
                <a:rPr lang="en-US" sz="1000" b="1"/>
                <a:t>Companies</a:t>
              </a:r>
            </a:p>
          </p:txBody>
        </p:sp>
      </p:grpSp>
      <p:pic>
        <p:nvPicPr>
          <p:cNvPr id="480305" name="Picture 49" descr="u11735257">
            <a:hlinkClick r:id="rId11"/>
          </p:cNvPr>
          <p:cNvPicPr>
            <a:picLocks noChangeAspect="1" noChangeArrowheads="1"/>
          </p:cNvPicPr>
          <p:nvPr/>
        </p:nvPicPr>
        <p:blipFill>
          <a:blip r:embed="rId12"/>
          <a:srcRect/>
          <a:stretch>
            <a:fillRect/>
          </a:stretch>
        </p:blipFill>
        <p:spPr bwMode="auto">
          <a:xfrm>
            <a:off x="5486400" y="4724400"/>
            <a:ext cx="838200" cy="1143000"/>
          </a:xfrm>
          <a:prstGeom prst="rect">
            <a:avLst/>
          </a:prstGeom>
          <a:noFill/>
          <a:ln w="9525">
            <a:noFill/>
            <a:miter lim="800000"/>
            <a:headEnd/>
            <a:tailEnd/>
          </a:ln>
        </p:spPr>
      </p:pic>
      <p:sp>
        <p:nvSpPr>
          <p:cNvPr id="480311" name="Line 55"/>
          <p:cNvSpPr>
            <a:spLocks noChangeShapeType="1"/>
          </p:cNvSpPr>
          <p:nvPr/>
        </p:nvSpPr>
        <p:spPr bwMode="auto">
          <a:xfrm flipH="1">
            <a:off x="8153400" y="5257800"/>
            <a:ext cx="533400" cy="1588"/>
          </a:xfrm>
          <a:prstGeom prst="line">
            <a:avLst/>
          </a:prstGeom>
          <a:noFill/>
          <a:ln w="41275">
            <a:solidFill>
              <a:srgbClr val="FF0000"/>
            </a:solidFill>
            <a:round/>
            <a:headEnd/>
            <a:tailEnd type="triangle" w="med" len="med"/>
          </a:ln>
        </p:spPr>
        <p:txBody>
          <a:bodyPr/>
          <a:lstStyle/>
          <a:p>
            <a:endParaRPr lang="en-US"/>
          </a:p>
        </p:txBody>
      </p:sp>
      <p:sp>
        <p:nvSpPr>
          <p:cNvPr id="480312" name="Line 56"/>
          <p:cNvSpPr>
            <a:spLocks noChangeShapeType="1"/>
          </p:cNvSpPr>
          <p:nvPr/>
        </p:nvSpPr>
        <p:spPr bwMode="auto">
          <a:xfrm flipV="1">
            <a:off x="6400800" y="5257800"/>
            <a:ext cx="457200" cy="0"/>
          </a:xfrm>
          <a:prstGeom prst="line">
            <a:avLst/>
          </a:prstGeom>
          <a:noFill/>
          <a:ln w="41275">
            <a:solidFill>
              <a:srgbClr val="FF0000"/>
            </a:solidFill>
            <a:round/>
            <a:headEnd/>
            <a:tailEnd type="triangle" w="med" len="med"/>
          </a:ln>
        </p:spPr>
        <p:txBody>
          <a:bodyPr/>
          <a:lstStyle/>
          <a:p>
            <a:endParaRPr lang="en-US"/>
          </a:p>
        </p:txBody>
      </p:sp>
      <p:sp>
        <p:nvSpPr>
          <p:cNvPr id="480313" name="Line 57"/>
          <p:cNvSpPr>
            <a:spLocks noChangeShapeType="1"/>
          </p:cNvSpPr>
          <p:nvPr/>
        </p:nvSpPr>
        <p:spPr bwMode="auto">
          <a:xfrm flipV="1">
            <a:off x="4495800" y="5257800"/>
            <a:ext cx="533400" cy="0"/>
          </a:xfrm>
          <a:prstGeom prst="line">
            <a:avLst/>
          </a:prstGeom>
          <a:noFill/>
          <a:ln w="41275">
            <a:solidFill>
              <a:srgbClr val="FF0000"/>
            </a:solidFill>
            <a:round/>
            <a:headEnd/>
            <a:tailEnd type="triangle" w="med" len="med"/>
          </a:ln>
        </p:spPr>
        <p:txBody>
          <a:bodyPr/>
          <a:lstStyle/>
          <a:p>
            <a:endParaRPr lang="en-US"/>
          </a:p>
        </p:txBody>
      </p:sp>
      <p:grpSp>
        <p:nvGrpSpPr>
          <p:cNvPr id="8" name="Group 64"/>
          <p:cNvGrpSpPr>
            <a:grpSpLocks/>
          </p:cNvGrpSpPr>
          <p:nvPr/>
        </p:nvGrpSpPr>
        <p:grpSpPr bwMode="auto">
          <a:xfrm>
            <a:off x="8610600" y="4572000"/>
            <a:ext cx="1828800" cy="1428750"/>
            <a:chOff x="4464" y="2892"/>
            <a:chExt cx="1152" cy="900"/>
          </a:xfrm>
        </p:grpSpPr>
        <p:pic>
          <p:nvPicPr>
            <p:cNvPr id="13339" name="Picture 62" descr="j0119163%255B1%255D">
              <a:hlinkClick r:id="rId7"/>
            </p:cNvPr>
            <p:cNvPicPr>
              <a:picLocks noChangeAspect="1" noChangeArrowheads="1"/>
            </p:cNvPicPr>
            <p:nvPr/>
          </p:nvPicPr>
          <p:blipFill>
            <a:blip r:embed="rId8"/>
            <a:srcRect/>
            <a:stretch>
              <a:fillRect/>
            </a:stretch>
          </p:blipFill>
          <p:spPr bwMode="auto">
            <a:xfrm>
              <a:off x="4986" y="2892"/>
              <a:ext cx="630" cy="900"/>
            </a:xfrm>
            <a:prstGeom prst="rect">
              <a:avLst/>
            </a:prstGeom>
            <a:noFill/>
            <a:ln w="9525">
              <a:noFill/>
              <a:miter lim="800000"/>
              <a:headEnd/>
              <a:tailEnd/>
            </a:ln>
          </p:spPr>
        </p:pic>
        <p:sp>
          <p:nvSpPr>
            <p:cNvPr id="13340" name="Text Box 63"/>
            <p:cNvSpPr txBox="1">
              <a:spLocks noChangeArrowheads="1"/>
            </p:cNvSpPr>
            <p:nvPr/>
          </p:nvSpPr>
          <p:spPr bwMode="auto">
            <a:xfrm>
              <a:off x="4464" y="3180"/>
              <a:ext cx="576" cy="271"/>
            </a:xfrm>
            <a:prstGeom prst="rect">
              <a:avLst/>
            </a:prstGeom>
            <a:noFill/>
            <a:ln w="9525">
              <a:noFill/>
              <a:miter lim="800000"/>
              <a:headEnd/>
              <a:tailEnd/>
            </a:ln>
          </p:spPr>
          <p:txBody>
            <a:bodyPr>
              <a:spAutoFit/>
            </a:bodyPr>
            <a:lstStyle/>
            <a:p>
              <a:r>
                <a:rPr lang="en-US" sz="1100" b="1"/>
                <a:t>Individual Investors</a:t>
              </a:r>
            </a:p>
          </p:txBody>
        </p:sp>
      </p:grpSp>
      <p:sp>
        <p:nvSpPr>
          <p:cNvPr id="480321" name="Text Box 65"/>
          <p:cNvSpPr txBox="1">
            <a:spLocks noChangeArrowheads="1"/>
          </p:cNvSpPr>
          <p:nvPr/>
        </p:nvSpPr>
        <p:spPr bwMode="auto">
          <a:xfrm>
            <a:off x="2438400" y="6248400"/>
            <a:ext cx="7924800" cy="369888"/>
          </a:xfrm>
          <a:prstGeom prst="rect">
            <a:avLst/>
          </a:prstGeom>
          <a:noFill/>
          <a:ln w="9525">
            <a:noFill/>
            <a:miter lim="800000"/>
            <a:headEnd/>
            <a:tailEnd/>
          </a:ln>
        </p:spPr>
        <p:txBody>
          <a:bodyPr>
            <a:spAutoFit/>
          </a:bodyPr>
          <a:lstStyle/>
          <a:p>
            <a:r>
              <a:rPr lang="en-US" b="1"/>
              <a:t>Companies get themselves listed on popular stock exchange like BSE and NSE </a:t>
            </a:r>
          </a:p>
        </p:txBody>
      </p:sp>
      <p:sp>
        <p:nvSpPr>
          <p:cNvPr id="480323" name="Text Box 67"/>
          <p:cNvSpPr txBox="1">
            <a:spLocks noChangeArrowheads="1"/>
          </p:cNvSpPr>
          <p:nvPr/>
        </p:nvSpPr>
        <p:spPr bwMode="auto">
          <a:xfrm>
            <a:off x="7086600" y="5105401"/>
            <a:ext cx="914400" cy="307975"/>
          </a:xfrm>
          <a:prstGeom prst="rect">
            <a:avLst/>
          </a:prstGeom>
          <a:noFill/>
          <a:ln w="9525">
            <a:noFill/>
            <a:miter lim="800000"/>
            <a:headEnd/>
            <a:tailEnd/>
          </a:ln>
        </p:spPr>
        <p:txBody>
          <a:bodyPr>
            <a:spAutoFit/>
          </a:bodyPr>
          <a:lstStyle/>
          <a:p>
            <a:r>
              <a:rPr lang="en-US" sz="1400" b="1"/>
              <a:t>Broker</a:t>
            </a:r>
          </a:p>
        </p:txBody>
      </p:sp>
    </p:spTree>
    <p:extLst>
      <p:ext uri="{BB962C8B-B14F-4D97-AF65-F5344CB8AC3E}">
        <p14:creationId xmlns:p14="http://schemas.microsoft.com/office/powerpoint/2010/main" val="184278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0258"/>
                                        </p:tgtEl>
                                        <p:attrNameLst>
                                          <p:attrName>style.visibility</p:attrName>
                                        </p:attrNameLst>
                                      </p:cBhvr>
                                      <p:to>
                                        <p:strVal val="visible"/>
                                      </p:to>
                                    </p:set>
                                    <p:animEffect transition="in" filter="blinds(horizontal)">
                                      <p:cBhvr>
                                        <p:cTn id="7" dur="500"/>
                                        <p:tgtEl>
                                          <p:spTgt spid="48025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80275"/>
                                        </p:tgtEl>
                                        <p:attrNameLst>
                                          <p:attrName>style.visibility</p:attrName>
                                        </p:attrNameLst>
                                      </p:cBhvr>
                                      <p:to>
                                        <p:strVal val="visible"/>
                                      </p:to>
                                    </p:set>
                                    <p:anim calcmode="lin" valueType="num">
                                      <p:cBhvr>
                                        <p:cTn id="12" dur="1000" fill="hold"/>
                                        <p:tgtEl>
                                          <p:spTgt spid="480275"/>
                                        </p:tgtEl>
                                        <p:attrNameLst>
                                          <p:attrName>ppt_w</p:attrName>
                                        </p:attrNameLst>
                                      </p:cBhvr>
                                      <p:tavLst>
                                        <p:tav tm="0">
                                          <p:val>
                                            <p:strVal val="#ppt_w*0.70"/>
                                          </p:val>
                                        </p:tav>
                                        <p:tav tm="100000">
                                          <p:val>
                                            <p:strVal val="#ppt_w"/>
                                          </p:val>
                                        </p:tav>
                                      </p:tavLst>
                                    </p:anim>
                                    <p:anim calcmode="lin" valueType="num">
                                      <p:cBhvr>
                                        <p:cTn id="13" dur="1000" fill="hold"/>
                                        <p:tgtEl>
                                          <p:spTgt spid="480275"/>
                                        </p:tgtEl>
                                        <p:attrNameLst>
                                          <p:attrName>ppt_h</p:attrName>
                                        </p:attrNameLst>
                                      </p:cBhvr>
                                      <p:tavLst>
                                        <p:tav tm="0">
                                          <p:val>
                                            <p:strVal val="#ppt_h"/>
                                          </p:val>
                                        </p:tav>
                                        <p:tav tm="100000">
                                          <p:val>
                                            <p:strVal val="#ppt_h"/>
                                          </p:val>
                                        </p:tav>
                                      </p:tavLst>
                                    </p:anim>
                                    <p:animEffect transition="in" filter="fade">
                                      <p:cBhvr>
                                        <p:cTn id="14" dur="1000"/>
                                        <p:tgtEl>
                                          <p:spTgt spid="48027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80272"/>
                                        </p:tgtEl>
                                        <p:attrNameLst>
                                          <p:attrName>style.visibility</p:attrName>
                                        </p:attrNameLst>
                                      </p:cBhvr>
                                      <p:to>
                                        <p:strVal val="visible"/>
                                      </p:to>
                                    </p:set>
                                    <p:anim calcmode="lin" valueType="num">
                                      <p:cBhvr>
                                        <p:cTn id="26" dur="1000" fill="hold"/>
                                        <p:tgtEl>
                                          <p:spTgt spid="480272"/>
                                        </p:tgtEl>
                                        <p:attrNameLst>
                                          <p:attrName>ppt_w</p:attrName>
                                        </p:attrNameLst>
                                      </p:cBhvr>
                                      <p:tavLst>
                                        <p:tav tm="0">
                                          <p:val>
                                            <p:strVal val="#ppt_w*0.70"/>
                                          </p:val>
                                        </p:tav>
                                        <p:tav tm="100000">
                                          <p:val>
                                            <p:strVal val="#ppt_w"/>
                                          </p:val>
                                        </p:tav>
                                      </p:tavLst>
                                    </p:anim>
                                    <p:anim calcmode="lin" valueType="num">
                                      <p:cBhvr>
                                        <p:cTn id="27" dur="1000" fill="hold"/>
                                        <p:tgtEl>
                                          <p:spTgt spid="480272"/>
                                        </p:tgtEl>
                                        <p:attrNameLst>
                                          <p:attrName>ppt_h</p:attrName>
                                        </p:attrNameLst>
                                      </p:cBhvr>
                                      <p:tavLst>
                                        <p:tav tm="0">
                                          <p:val>
                                            <p:strVal val="#ppt_h"/>
                                          </p:val>
                                        </p:tav>
                                        <p:tav tm="100000">
                                          <p:val>
                                            <p:strVal val="#ppt_h"/>
                                          </p:val>
                                        </p:tav>
                                      </p:tavLst>
                                    </p:anim>
                                    <p:animEffect transition="in" filter="fade">
                                      <p:cBhvr>
                                        <p:cTn id="28" dur="1000"/>
                                        <p:tgtEl>
                                          <p:spTgt spid="480272"/>
                                        </p:tgtEl>
                                      </p:cBhvr>
                                    </p:animEffect>
                                  </p:childTnLst>
                                </p:cTn>
                              </p:par>
                              <p:par>
                                <p:cTn id="29" presetID="55"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480273"/>
                                        </p:tgtEl>
                                        <p:attrNameLst>
                                          <p:attrName>style.visibility</p:attrName>
                                        </p:attrNameLst>
                                      </p:cBhvr>
                                      <p:to>
                                        <p:strVal val="visible"/>
                                      </p:to>
                                    </p:set>
                                    <p:anim calcmode="lin" valueType="num">
                                      <p:cBhvr>
                                        <p:cTn id="36" dur="1000" fill="hold"/>
                                        <p:tgtEl>
                                          <p:spTgt spid="480273"/>
                                        </p:tgtEl>
                                        <p:attrNameLst>
                                          <p:attrName>ppt_w</p:attrName>
                                        </p:attrNameLst>
                                      </p:cBhvr>
                                      <p:tavLst>
                                        <p:tav tm="0">
                                          <p:val>
                                            <p:strVal val="#ppt_w*0.70"/>
                                          </p:val>
                                        </p:tav>
                                        <p:tav tm="100000">
                                          <p:val>
                                            <p:strVal val="#ppt_w"/>
                                          </p:val>
                                        </p:tav>
                                      </p:tavLst>
                                    </p:anim>
                                    <p:anim calcmode="lin" valueType="num">
                                      <p:cBhvr>
                                        <p:cTn id="37" dur="1000" fill="hold"/>
                                        <p:tgtEl>
                                          <p:spTgt spid="480273"/>
                                        </p:tgtEl>
                                        <p:attrNameLst>
                                          <p:attrName>ppt_h</p:attrName>
                                        </p:attrNameLst>
                                      </p:cBhvr>
                                      <p:tavLst>
                                        <p:tav tm="0">
                                          <p:val>
                                            <p:strVal val="#ppt_h"/>
                                          </p:val>
                                        </p:tav>
                                        <p:tav tm="100000">
                                          <p:val>
                                            <p:strVal val="#ppt_h"/>
                                          </p:val>
                                        </p:tav>
                                      </p:tavLst>
                                    </p:anim>
                                    <p:animEffect transition="in" filter="fade">
                                      <p:cBhvr>
                                        <p:cTn id="38" dur="1000"/>
                                        <p:tgtEl>
                                          <p:spTgt spid="480273"/>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480274"/>
                                        </p:tgtEl>
                                        <p:attrNameLst>
                                          <p:attrName>style.visibility</p:attrName>
                                        </p:attrNameLst>
                                      </p:cBhvr>
                                      <p:to>
                                        <p:strVal val="visible"/>
                                      </p:to>
                                    </p:set>
                                    <p:anim calcmode="lin" valueType="num">
                                      <p:cBhvr>
                                        <p:cTn id="43" dur="1000" fill="hold"/>
                                        <p:tgtEl>
                                          <p:spTgt spid="480274"/>
                                        </p:tgtEl>
                                        <p:attrNameLst>
                                          <p:attrName>ppt_w</p:attrName>
                                        </p:attrNameLst>
                                      </p:cBhvr>
                                      <p:tavLst>
                                        <p:tav tm="0">
                                          <p:val>
                                            <p:strVal val="#ppt_w*0.70"/>
                                          </p:val>
                                        </p:tav>
                                        <p:tav tm="100000">
                                          <p:val>
                                            <p:strVal val="#ppt_w"/>
                                          </p:val>
                                        </p:tav>
                                      </p:tavLst>
                                    </p:anim>
                                    <p:anim calcmode="lin" valueType="num">
                                      <p:cBhvr>
                                        <p:cTn id="44" dur="1000" fill="hold"/>
                                        <p:tgtEl>
                                          <p:spTgt spid="480274"/>
                                        </p:tgtEl>
                                        <p:attrNameLst>
                                          <p:attrName>ppt_h</p:attrName>
                                        </p:attrNameLst>
                                      </p:cBhvr>
                                      <p:tavLst>
                                        <p:tav tm="0">
                                          <p:val>
                                            <p:strVal val="#ppt_h"/>
                                          </p:val>
                                        </p:tav>
                                        <p:tav tm="100000">
                                          <p:val>
                                            <p:strVal val="#ppt_h"/>
                                          </p:val>
                                        </p:tav>
                                      </p:tavLst>
                                    </p:anim>
                                    <p:animEffect transition="in" filter="fade">
                                      <p:cBhvr>
                                        <p:cTn id="45" dur="1000"/>
                                        <p:tgtEl>
                                          <p:spTgt spid="480274"/>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480276"/>
                                        </p:tgtEl>
                                        <p:attrNameLst>
                                          <p:attrName>style.visibility</p:attrName>
                                        </p:attrNameLst>
                                      </p:cBhvr>
                                      <p:to>
                                        <p:strVal val="visible"/>
                                      </p:to>
                                    </p:set>
                                    <p:anim calcmode="lin" valueType="num">
                                      <p:cBhvr>
                                        <p:cTn id="48" dur="1000" fill="hold"/>
                                        <p:tgtEl>
                                          <p:spTgt spid="480276"/>
                                        </p:tgtEl>
                                        <p:attrNameLst>
                                          <p:attrName>ppt_w</p:attrName>
                                        </p:attrNameLst>
                                      </p:cBhvr>
                                      <p:tavLst>
                                        <p:tav tm="0">
                                          <p:val>
                                            <p:strVal val="#ppt_w*0.70"/>
                                          </p:val>
                                        </p:tav>
                                        <p:tav tm="100000">
                                          <p:val>
                                            <p:strVal val="#ppt_w"/>
                                          </p:val>
                                        </p:tav>
                                      </p:tavLst>
                                    </p:anim>
                                    <p:anim calcmode="lin" valueType="num">
                                      <p:cBhvr>
                                        <p:cTn id="49" dur="1000" fill="hold"/>
                                        <p:tgtEl>
                                          <p:spTgt spid="480276"/>
                                        </p:tgtEl>
                                        <p:attrNameLst>
                                          <p:attrName>ppt_h</p:attrName>
                                        </p:attrNameLst>
                                      </p:cBhvr>
                                      <p:tavLst>
                                        <p:tav tm="0">
                                          <p:val>
                                            <p:strVal val="#ppt_h"/>
                                          </p:val>
                                        </p:tav>
                                        <p:tav tm="100000">
                                          <p:val>
                                            <p:strVal val="#ppt_h"/>
                                          </p:val>
                                        </p:tav>
                                      </p:tavLst>
                                    </p:anim>
                                    <p:animEffect transition="in" filter="fade">
                                      <p:cBhvr>
                                        <p:cTn id="50" dur="1000"/>
                                        <p:tgtEl>
                                          <p:spTgt spid="480276"/>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strVal val="#ppt_w*0.70"/>
                                          </p:val>
                                        </p:tav>
                                        <p:tav tm="100000">
                                          <p:val>
                                            <p:strVal val="#ppt_w"/>
                                          </p:val>
                                        </p:tav>
                                      </p:tavLst>
                                    </p:anim>
                                    <p:anim calcmode="lin" valueType="num">
                                      <p:cBhvr>
                                        <p:cTn id="56" dur="1000" fill="hold"/>
                                        <p:tgtEl>
                                          <p:spTgt spid="4"/>
                                        </p:tgtEl>
                                        <p:attrNameLst>
                                          <p:attrName>ppt_h</p:attrName>
                                        </p:attrNameLst>
                                      </p:cBhvr>
                                      <p:tavLst>
                                        <p:tav tm="0">
                                          <p:val>
                                            <p:strVal val="#ppt_h"/>
                                          </p:val>
                                        </p:tav>
                                        <p:tav tm="100000">
                                          <p:val>
                                            <p:strVal val="#ppt_h"/>
                                          </p:val>
                                        </p:tav>
                                      </p:tavLst>
                                    </p:anim>
                                    <p:animEffect transition="in" filter="fade">
                                      <p:cBhvr>
                                        <p:cTn id="57" dur="1000"/>
                                        <p:tgtEl>
                                          <p:spTgt spid="4"/>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480290"/>
                                        </p:tgtEl>
                                        <p:attrNameLst>
                                          <p:attrName>style.visibility</p:attrName>
                                        </p:attrNameLst>
                                      </p:cBhvr>
                                      <p:to>
                                        <p:strVal val="visible"/>
                                      </p:to>
                                    </p:set>
                                    <p:anim calcmode="lin" valueType="num">
                                      <p:cBhvr>
                                        <p:cTn id="60" dur="1000" fill="hold"/>
                                        <p:tgtEl>
                                          <p:spTgt spid="480290"/>
                                        </p:tgtEl>
                                        <p:attrNameLst>
                                          <p:attrName>ppt_w</p:attrName>
                                        </p:attrNameLst>
                                      </p:cBhvr>
                                      <p:tavLst>
                                        <p:tav tm="0">
                                          <p:val>
                                            <p:strVal val="#ppt_w*0.70"/>
                                          </p:val>
                                        </p:tav>
                                        <p:tav tm="100000">
                                          <p:val>
                                            <p:strVal val="#ppt_w"/>
                                          </p:val>
                                        </p:tav>
                                      </p:tavLst>
                                    </p:anim>
                                    <p:anim calcmode="lin" valueType="num">
                                      <p:cBhvr>
                                        <p:cTn id="61" dur="1000" fill="hold"/>
                                        <p:tgtEl>
                                          <p:spTgt spid="480290"/>
                                        </p:tgtEl>
                                        <p:attrNameLst>
                                          <p:attrName>ppt_h</p:attrName>
                                        </p:attrNameLst>
                                      </p:cBhvr>
                                      <p:tavLst>
                                        <p:tav tm="0">
                                          <p:val>
                                            <p:strVal val="#ppt_h"/>
                                          </p:val>
                                        </p:tav>
                                        <p:tav tm="100000">
                                          <p:val>
                                            <p:strVal val="#ppt_h"/>
                                          </p:val>
                                        </p:tav>
                                      </p:tavLst>
                                    </p:anim>
                                    <p:animEffect transition="in" filter="fade">
                                      <p:cBhvr>
                                        <p:cTn id="62" dur="1000"/>
                                        <p:tgtEl>
                                          <p:spTgt spid="480290"/>
                                        </p:tgtEl>
                                      </p:cBhvr>
                                    </p:animEffect>
                                  </p:childTnLst>
                                </p:cTn>
                              </p:par>
                              <p:par>
                                <p:cTn id="63" presetID="55"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strVal val="#ppt_w*0.70"/>
                                          </p:val>
                                        </p:tav>
                                        <p:tav tm="100000">
                                          <p:val>
                                            <p:strVal val="#ppt_w"/>
                                          </p:val>
                                        </p:tav>
                                      </p:tavLst>
                                    </p:anim>
                                    <p:anim calcmode="lin" valueType="num">
                                      <p:cBhvr>
                                        <p:cTn id="66" dur="1000" fill="hold"/>
                                        <p:tgtEl>
                                          <p:spTgt spid="5"/>
                                        </p:tgtEl>
                                        <p:attrNameLst>
                                          <p:attrName>ppt_h</p:attrName>
                                        </p:attrNameLst>
                                      </p:cBhvr>
                                      <p:tavLst>
                                        <p:tav tm="0">
                                          <p:val>
                                            <p:strVal val="#ppt_h"/>
                                          </p:val>
                                        </p:tav>
                                        <p:tav tm="100000">
                                          <p:val>
                                            <p:strVal val="#ppt_h"/>
                                          </p:val>
                                        </p:tav>
                                      </p:tavLst>
                                    </p:anim>
                                    <p:animEffect transition="in" filter="fade">
                                      <p:cBhvr>
                                        <p:cTn id="67" dur="1000"/>
                                        <p:tgtEl>
                                          <p:spTgt spid="5"/>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480297"/>
                                        </p:tgtEl>
                                        <p:attrNameLst>
                                          <p:attrName>style.visibility</p:attrName>
                                        </p:attrNameLst>
                                      </p:cBhvr>
                                      <p:to>
                                        <p:strVal val="visible"/>
                                      </p:to>
                                    </p:set>
                                    <p:anim calcmode="lin" valueType="num">
                                      <p:cBhvr>
                                        <p:cTn id="70" dur="1000" fill="hold"/>
                                        <p:tgtEl>
                                          <p:spTgt spid="480297"/>
                                        </p:tgtEl>
                                        <p:attrNameLst>
                                          <p:attrName>ppt_w</p:attrName>
                                        </p:attrNameLst>
                                      </p:cBhvr>
                                      <p:tavLst>
                                        <p:tav tm="0">
                                          <p:val>
                                            <p:strVal val="#ppt_w*0.70"/>
                                          </p:val>
                                        </p:tav>
                                        <p:tav tm="100000">
                                          <p:val>
                                            <p:strVal val="#ppt_w"/>
                                          </p:val>
                                        </p:tav>
                                      </p:tavLst>
                                    </p:anim>
                                    <p:anim calcmode="lin" valueType="num">
                                      <p:cBhvr>
                                        <p:cTn id="71" dur="1000" fill="hold"/>
                                        <p:tgtEl>
                                          <p:spTgt spid="480297"/>
                                        </p:tgtEl>
                                        <p:attrNameLst>
                                          <p:attrName>ppt_h</p:attrName>
                                        </p:attrNameLst>
                                      </p:cBhvr>
                                      <p:tavLst>
                                        <p:tav tm="0">
                                          <p:val>
                                            <p:strVal val="#ppt_h"/>
                                          </p:val>
                                        </p:tav>
                                        <p:tav tm="100000">
                                          <p:val>
                                            <p:strVal val="#ppt_h"/>
                                          </p:val>
                                        </p:tav>
                                      </p:tavLst>
                                    </p:anim>
                                    <p:animEffect transition="in" filter="fade">
                                      <p:cBhvr>
                                        <p:cTn id="72" dur="1000"/>
                                        <p:tgtEl>
                                          <p:spTgt spid="480297"/>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ppt_w</p:attrName>
                                        </p:attrNameLst>
                                      </p:cBhvr>
                                      <p:tavLst>
                                        <p:tav tm="0">
                                          <p:val>
                                            <p:strVal val="#ppt_w*0.70"/>
                                          </p:val>
                                        </p:tav>
                                        <p:tav tm="100000">
                                          <p:val>
                                            <p:strVal val="#ppt_w"/>
                                          </p:val>
                                        </p:tav>
                                      </p:tavLst>
                                    </p:anim>
                                    <p:anim calcmode="lin" valueType="num">
                                      <p:cBhvr>
                                        <p:cTn id="78" dur="1000" fill="hold"/>
                                        <p:tgtEl>
                                          <p:spTgt spid="6"/>
                                        </p:tgtEl>
                                        <p:attrNameLst>
                                          <p:attrName>ppt_h</p:attrName>
                                        </p:attrNameLst>
                                      </p:cBhvr>
                                      <p:tavLst>
                                        <p:tav tm="0">
                                          <p:val>
                                            <p:strVal val="#ppt_h"/>
                                          </p:val>
                                        </p:tav>
                                        <p:tav tm="100000">
                                          <p:val>
                                            <p:strVal val="#ppt_h"/>
                                          </p:val>
                                        </p:tav>
                                      </p:tavLst>
                                    </p:anim>
                                    <p:animEffect transition="in" filter="fade">
                                      <p:cBhvr>
                                        <p:cTn id="79" dur="1000"/>
                                        <p:tgtEl>
                                          <p:spTgt spid="6"/>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480291"/>
                                        </p:tgtEl>
                                        <p:attrNameLst>
                                          <p:attrName>style.visibility</p:attrName>
                                        </p:attrNameLst>
                                      </p:cBhvr>
                                      <p:to>
                                        <p:strVal val="visible"/>
                                      </p:to>
                                    </p:set>
                                    <p:anim calcmode="lin" valueType="num">
                                      <p:cBhvr>
                                        <p:cTn id="82" dur="1000" fill="hold"/>
                                        <p:tgtEl>
                                          <p:spTgt spid="480291"/>
                                        </p:tgtEl>
                                        <p:attrNameLst>
                                          <p:attrName>ppt_w</p:attrName>
                                        </p:attrNameLst>
                                      </p:cBhvr>
                                      <p:tavLst>
                                        <p:tav tm="0">
                                          <p:val>
                                            <p:strVal val="#ppt_w*0.70"/>
                                          </p:val>
                                        </p:tav>
                                        <p:tav tm="100000">
                                          <p:val>
                                            <p:strVal val="#ppt_w"/>
                                          </p:val>
                                        </p:tav>
                                      </p:tavLst>
                                    </p:anim>
                                    <p:anim calcmode="lin" valueType="num">
                                      <p:cBhvr>
                                        <p:cTn id="83" dur="1000" fill="hold"/>
                                        <p:tgtEl>
                                          <p:spTgt spid="480291"/>
                                        </p:tgtEl>
                                        <p:attrNameLst>
                                          <p:attrName>ppt_h</p:attrName>
                                        </p:attrNameLst>
                                      </p:cBhvr>
                                      <p:tavLst>
                                        <p:tav tm="0">
                                          <p:val>
                                            <p:strVal val="#ppt_h"/>
                                          </p:val>
                                        </p:tav>
                                        <p:tav tm="100000">
                                          <p:val>
                                            <p:strVal val="#ppt_h"/>
                                          </p:val>
                                        </p:tav>
                                      </p:tavLst>
                                    </p:anim>
                                    <p:animEffect transition="in" filter="fade">
                                      <p:cBhvr>
                                        <p:cTn id="84" dur="1000"/>
                                        <p:tgtEl>
                                          <p:spTgt spid="480291"/>
                                        </p:tgtEl>
                                      </p:cBhvr>
                                    </p:animEffect>
                                  </p:childTnLst>
                                </p:cTn>
                              </p:par>
                            </p:childTnLst>
                          </p:cTn>
                        </p:par>
                      </p:childTnLst>
                    </p:cTn>
                  </p:par>
                  <p:par>
                    <p:cTn id="85" fill="hold">
                      <p:stCondLst>
                        <p:cond delay="indefinite"/>
                      </p:stCondLst>
                      <p:childTnLst>
                        <p:par>
                          <p:cTn id="86" fill="hold">
                            <p:stCondLst>
                              <p:cond delay="0"/>
                            </p:stCondLst>
                            <p:childTnLst>
                              <p:par>
                                <p:cTn id="87" presetID="55" presetClass="entr" presetSubtype="0" fill="hold" grpId="0" nodeType="clickEffect">
                                  <p:stCondLst>
                                    <p:cond delay="0"/>
                                  </p:stCondLst>
                                  <p:childTnLst>
                                    <p:set>
                                      <p:cBhvr>
                                        <p:cTn id="88" dur="1" fill="hold">
                                          <p:stCondLst>
                                            <p:cond delay="0"/>
                                          </p:stCondLst>
                                        </p:cTn>
                                        <p:tgtEl>
                                          <p:spTgt spid="480289"/>
                                        </p:tgtEl>
                                        <p:attrNameLst>
                                          <p:attrName>style.visibility</p:attrName>
                                        </p:attrNameLst>
                                      </p:cBhvr>
                                      <p:to>
                                        <p:strVal val="visible"/>
                                      </p:to>
                                    </p:set>
                                    <p:anim calcmode="lin" valueType="num">
                                      <p:cBhvr>
                                        <p:cTn id="89" dur="1000" fill="hold"/>
                                        <p:tgtEl>
                                          <p:spTgt spid="480289"/>
                                        </p:tgtEl>
                                        <p:attrNameLst>
                                          <p:attrName>ppt_w</p:attrName>
                                        </p:attrNameLst>
                                      </p:cBhvr>
                                      <p:tavLst>
                                        <p:tav tm="0">
                                          <p:val>
                                            <p:strVal val="#ppt_w*0.70"/>
                                          </p:val>
                                        </p:tav>
                                        <p:tav tm="100000">
                                          <p:val>
                                            <p:strVal val="#ppt_w"/>
                                          </p:val>
                                        </p:tav>
                                      </p:tavLst>
                                    </p:anim>
                                    <p:anim calcmode="lin" valueType="num">
                                      <p:cBhvr>
                                        <p:cTn id="90" dur="1000" fill="hold"/>
                                        <p:tgtEl>
                                          <p:spTgt spid="480289"/>
                                        </p:tgtEl>
                                        <p:attrNameLst>
                                          <p:attrName>ppt_h</p:attrName>
                                        </p:attrNameLst>
                                      </p:cBhvr>
                                      <p:tavLst>
                                        <p:tav tm="0">
                                          <p:val>
                                            <p:strVal val="#ppt_h"/>
                                          </p:val>
                                        </p:tav>
                                        <p:tav tm="100000">
                                          <p:val>
                                            <p:strVal val="#ppt_h"/>
                                          </p:val>
                                        </p:tav>
                                      </p:tavLst>
                                    </p:anim>
                                    <p:animEffect transition="in" filter="fade">
                                      <p:cBhvr>
                                        <p:cTn id="91" dur="1000"/>
                                        <p:tgtEl>
                                          <p:spTgt spid="480289"/>
                                        </p:tgtEl>
                                      </p:cBhvr>
                                    </p:animEffect>
                                  </p:childTnLst>
                                </p:cTn>
                              </p:par>
                            </p:childTnLst>
                          </p:cTn>
                        </p:par>
                      </p:childTnLst>
                    </p:cTn>
                  </p:par>
                  <p:par>
                    <p:cTn id="92" fill="hold">
                      <p:stCondLst>
                        <p:cond delay="indefinite"/>
                      </p:stCondLst>
                      <p:childTnLst>
                        <p:par>
                          <p:cTn id="93" fill="hold">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480298"/>
                                        </p:tgtEl>
                                        <p:attrNameLst>
                                          <p:attrName>style.visibility</p:attrName>
                                        </p:attrNameLst>
                                      </p:cBhvr>
                                      <p:to>
                                        <p:strVal val="visible"/>
                                      </p:to>
                                    </p:set>
                                    <p:anim calcmode="lin" valueType="num">
                                      <p:cBhvr>
                                        <p:cTn id="96" dur="1000" fill="hold"/>
                                        <p:tgtEl>
                                          <p:spTgt spid="480298"/>
                                        </p:tgtEl>
                                        <p:attrNameLst>
                                          <p:attrName>ppt_w</p:attrName>
                                        </p:attrNameLst>
                                      </p:cBhvr>
                                      <p:tavLst>
                                        <p:tav tm="0">
                                          <p:val>
                                            <p:strVal val="#ppt_w*0.70"/>
                                          </p:val>
                                        </p:tav>
                                        <p:tav tm="100000">
                                          <p:val>
                                            <p:strVal val="#ppt_w"/>
                                          </p:val>
                                        </p:tav>
                                      </p:tavLst>
                                    </p:anim>
                                    <p:anim calcmode="lin" valueType="num">
                                      <p:cBhvr>
                                        <p:cTn id="97" dur="1000" fill="hold"/>
                                        <p:tgtEl>
                                          <p:spTgt spid="480298"/>
                                        </p:tgtEl>
                                        <p:attrNameLst>
                                          <p:attrName>ppt_h</p:attrName>
                                        </p:attrNameLst>
                                      </p:cBhvr>
                                      <p:tavLst>
                                        <p:tav tm="0">
                                          <p:val>
                                            <p:strVal val="#ppt_h"/>
                                          </p:val>
                                        </p:tav>
                                        <p:tav tm="100000">
                                          <p:val>
                                            <p:strVal val="#ppt_h"/>
                                          </p:val>
                                        </p:tav>
                                      </p:tavLst>
                                    </p:anim>
                                    <p:animEffect transition="in" filter="fade">
                                      <p:cBhvr>
                                        <p:cTn id="98" dur="1000"/>
                                        <p:tgtEl>
                                          <p:spTgt spid="480298"/>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480299"/>
                                        </p:tgtEl>
                                        <p:attrNameLst>
                                          <p:attrName>style.visibility</p:attrName>
                                        </p:attrNameLst>
                                      </p:cBhvr>
                                      <p:to>
                                        <p:strVal val="visible"/>
                                      </p:to>
                                    </p:set>
                                    <p:anim calcmode="lin" valueType="num">
                                      <p:cBhvr>
                                        <p:cTn id="101" dur="1000" fill="hold"/>
                                        <p:tgtEl>
                                          <p:spTgt spid="480299"/>
                                        </p:tgtEl>
                                        <p:attrNameLst>
                                          <p:attrName>ppt_w</p:attrName>
                                        </p:attrNameLst>
                                      </p:cBhvr>
                                      <p:tavLst>
                                        <p:tav tm="0">
                                          <p:val>
                                            <p:strVal val="#ppt_w*0.70"/>
                                          </p:val>
                                        </p:tav>
                                        <p:tav tm="100000">
                                          <p:val>
                                            <p:strVal val="#ppt_w"/>
                                          </p:val>
                                        </p:tav>
                                      </p:tavLst>
                                    </p:anim>
                                    <p:anim calcmode="lin" valueType="num">
                                      <p:cBhvr>
                                        <p:cTn id="102" dur="1000" fill="hold"/>
                                        <p:tgtEl>
                                          <p:spTgt spid="480299"/>
                                        </p:tgtEl>
                                        <p:attrNameLst>
                                          <p:attrName>ppt_h</p:attrName>
                                        </p:attrNameLst>
                                      </p:cBhvr>
                                      <p:tavLst>
                                        <p:tav tm="0">
                                          <p:val>
                                            <p:strVal val="#ppt_h"/>
                                          </p:val>
                                        </p:tav>
                                        <p:tav tm="100000">
                                          <p:val>
                                            <p:strVal val="#ppt_h"/>
                                          </p:val>
                                        </p:tav>
                                      </p:tavLst>
                                    </p:anim>
                                    <p:animEffect transition="in" filter="fade">
                                      <p:cBhvr>
                                        <p:cTn id="103" dur="1000"/>
                                        <p:tgtEl>
                                          <p:spTgt spid="480299"/>
                                        </p:tgtEl>
                                      </p:cBhvr>
                                    </p:animEffect>
                                  </p:childTnLst>
                                </p:cTn>
                              </p:par>
                            </p:childTnLst>
                          </p:cTn>
                        </p:par>
                      </p:childTnLst>
                    </p:cTn>
                  </p:par>
                  <p:par>
                    <p:cTn id="104" fill="hold">
                      <p:stCondLst>
                        <p:cond delay="indefinite"/>
                      </p:stCondLst>
                      <p:childTnLst>
                        <p:par>
                          <p:cTn id="105" fill="hold">
                            <p:stCondLst>
                              <p:cond delay="0"/>
                            </p:stCondLst>
                            <p:childTnLst>
                              <p:par>
                                <p:cTn id="106" presetID="55" presetClass="entr" presetSubtype="0" fill="hold" nodeType="click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p:cTn id="108" dur="1000" fill="hold"/>
                                        <p:tgtEl>
                                          <p:spTgt spid="7"/>
                                        </p:tgtEl>
                                        <p:attrNameLst>
                                          <p:attrName>ppt_w</p:attrName>
                                        </p:attrNameLst>
                                      </p:cBhvr>
                                      <p:tavLst>
                                        <p:tav tm="0">
                                          <p:val>
                                            <p:strVal val="#ppt_w*0.70"/>
                                          </p:val>
                                        </p:tav>
                                        <p:tav tm="100000">
                                          <p:val>
                                            <p:strVal val="#ppt_w"/>
                                          </p:val>
                                        </p:tav>
                                      </p:tavLst>
                                    </p:anim>
                                    <p:anim calcmode="lin" valueType="num">
                                      <p:cBhvr>
                                        <p:cTn id="109" dur="1000" fill="hold"/>
                                        <p:tgtEl>
                                          <p:spTgt spid="7"/>
                                        </p:tgtEl>
                                        <p:attrNameLst>
                                          <p:attrName>ppt_h</p:attrName>
                                        </p:attrNameLst>
                                      </p:cBhvr>
                                      <p:tavLst>
                                        <p:tav tm="0">
                                          <p:val>
                                            <p:strVal val="#ppt_h"/>
                                          </p:val>
                                        </p:tav>
                                        <p:tav tm="100000">
                                          <p:val>
                                            <p:strVal val="#ppt_h"/>
                                          </p:val>
                                        </p:tav>
                                      </p:tavLst>
                                    </p:anim>
                                    <p:animEffect transition="in" filter="fade">
                                      <p:cBhvr>
                                        <p:cTn id="110" dur="1000"/>
                                        <p:tgtEl>
                                          <p:spTgt spid="7"/>
                                        </p:tgtEl>
                                      </p:cBhvr>
                                    </p:animEffect>
                                  </p:childTnLst>
                                </p:cTn>
                              </p:par>
                              <p:par>
                                <p:cTn id="111" presetID="55" presetClass="entr" presetSubtype="0" fill="hold" grpId="0" nodeType="withEffect">
                                  <p:stCondLst>
                                    <p:cond delay="0"/>
                                  </p:stCondLst>
                                  <p:childTnLst>
                                    <p:set>
                                      <p:cBhvr>
                                        <p:cTn id="112" dur="1" fill="hold">
                                          <p:stCondLst>
                                            <p:cond delay="0"/>
                                          </p:stCondLst>
                                        </p:cTn>
                                        <p:tgtEl>
                                          <p:spTgt spid="480313"/>
                                        </p:tgtEl>
                                        <p:attrNameLst>
                                          <p:attrName>style.visibility</p:attrName>
                                        </p:attrNameLst>
                                      </p:cBhvr>
                                      <p:to>
                                        <p:strVal val="visible"/>
                                      </p:to>
                                    </p:set>
                                    <p:anim calcmode="lin" valueType="num">
                                      <p:cBhvr>
                                        <p:cTn id="113" dur="1000" fill="hold"/>
                                        <p:tgtEl>
                                          <p:spTgt spid="480313"/>
                                        </p:tgtEl>
                                        <p:attrNameLst>
                                          <p:attrName>ppt_w</p:attrName>
                                        </p:attrNameLst>
                                      </p:cBhvr>
                                      <p:tavLst>
                                        <p:tav tm="0">
                                          <p:val>
                                            <p:strVal val="#ppt_w*0.70"/>
                                          </p:val>
                                        </p:tav>
                                        <p:tav tm="100000">
                                          <p:val>
                                            <p:strVal val="#ppt_w"/>
                                          </p:val>
                                        </p:tav>
                                      </p:tavLst>
                                    </p:anim>
                                    <p:anim calcmode="lin" valueType="num">
                                      <p:cBhvr>
                                        <p:cTn id="114" dur="1000" fill="hold"/>
                                        <p:tgtEl>
                                          <p:spTgt spid="480313"/>
                                        </p:tgtEl>
                                        <p:attrNameLst>
                                          <p:attrName>ppt_h</p:attrName>
                                        </p:attrNameLst>
                                      </p:cBhvr>
                                      <p:tavLst>
                                        <p:tav tm="0">
                                          <p:val>
                                            <p:strVal val="#ppt_h"/>
                                          </p:val>
                                        </p:tav>
                                        <p:tav tm="100000">
                                          <p:val>
                                            <p:strVal val="#ppt_h"/>
                                          </p:val>
                                        </p:tav>
                                      </p:tavLst>
                                    </p:anim>
                                    <p:animEffect transition="in" filter="fade">
                                      <p:cBhvr>
                                        <p:cTn id="115" dur="1000"/>
                                        <p:tgtEl>
                                          <p:spTgt spid="480313"/>
                                        </p:tgtEl>
                                      </p:cBhvr>
                                    </p:animEffect>
                                  </p:childTnLst>
                                </p:cTn>
                              </p:par>
                              <p:par>
                                <p:cTn id="116" presetID="55" presetClass="entr" presetSubtype="0" fill="hold" nodeType="withEffect">
                                  <p:stCondLst>
                                    <p:cond delay="0"/>
                                  </p:stCondLst>
                                  <p:childTnLst>
                                    <p:set>
                                      <p:cBhvr>
                                        <p:cTn id="117" dur="1" fill="hold">
                                          <p:stCondLst>
                                            <p:cond delay="0"/>
                                          </p:stCondLst>
                                        </p:cTn>
                                        <p:tgtEl>
                                          <p:spTgt spid="480305"/>
                                        </p:tgtEl>
                                        <p:attrNameLst>
                                          <p:attrName>style.visibility</p:attrName>
                                        </p:attrNameLst>
                                      </p:cBhvr>
                                      <p:to>
                                        <p:strVal val="visible"/>
                                      </p:to>
                                    </p:set>
                                    <p:anim calcmode="lin" valueType="num">
                                      <p:cBhvr>
                                        <p:cTn id="118" dur="1000" fill="hold"/>
                                        <p:tgtEl>
                                          <p:spTgt spid="480305"/>
                                        </p:tgtEl>
                                        <p:attrNameLst>
                                          <p:attrName>ppt_w</p:attrName>
                                        </p:attrNameLst>
                                      </p:cBhvr>
                                      <p:tavLst>
                                        <p:tav tm="0">
                                          <p:val>
                                            <p:strVal val="#ppt_w*0.70"/>
                                          </p:val>
                                        </p:tav>
                                        <p:tav tm="100000">
                                          <p:val>
                                            <p:strVal val="#ppt_w"/>
                                          </p:val>
                                        </p:tav>
                                      </p:tavLst>
                                    </p:anim>
                                    <p:anim calcmode="lin" valueType="num">
                                      <p:cBhvr>
                                        <p:cTn id="119" dur="1000" fill="hold"/>
                                        <p:tgtEl>
                                          <p:spTgt spid="480305"/>
                                        </p:tgtEl>
                                        <p:attrNameLst>
                                          <p:attrName>ppt_h</p:attrName>
                                        </p:attrNameLst>
                                      </p:cBhvr>
                                      <p:tavLst>
                                        <p:tav tm="0">
                                          <p:val>
                                            <p:strVal val="#ppt_h"/>
                                          </p:val>
                                        </p:tav>
                                        <p:tav tm="100000">
                                          <p:val>
                                            <p:strVal val="#ppt_h"/>
                                          </p:val>
                                        </p:tav>
                                      </p:tavLst>
                                    </p:anim>
                                    <p:animEffect transition="in" filter="fade">
                                      <p:cBhvr>
                                        <p:cTn id="120" dur="1000"/>
                                        <p:tgtEl>
                                          <p:spTgt spid="480305"/>
                                        </p:tgtEl>
                                      </p:cBhvr>
                                    </p:animEffect>
                                  </p:childTnLst>
                                </p:cTn>
                              </p:par>
                              <p:par>
                                <p:cTn id="121" presetID="55" presetClass="entr" presetSubtype="0" fill="hold" grpId="0" nodeType="withEffect">
                                  <p:stCondLst>
                                    <p:cond delay="0"/>
                                  </p:stCondLst>
                                  <p:childTnLst>
                                    <p:set>
                                      <p:cBhvr>
                                        <p:cTn id="122" dur="1" fill="hold">
                                          <p:stCondLst>
                                            <p:cond delay="0"/>
                                          </p:stCondLst>
                                        </p:cTn>
                                        <p:tgtEl>
                                          <p:spTgt spid="480321"/>
                                        </p:tgtEl>
                                        <p:attrNameLst>
                                          <p:attrName>style.visibility</p:attrName>
                                        </p:attrNameLst>
                                      </p:cBhvr>
                                      <p:to>
                                        <p:strVal val="visible"/>
                                      </p:to>
                                    </p:set>
                                    <p:anim calcmode="lin" valueType="num">
                                      <p:cBhvr>
                                        <p:cTn id="123" dur="1000" fill="hold"/>
                                        <p:tgtEl>
                                          <p:spTgt spid="480321"/>
                                        </p:tgtEl>
                                        <p:attrNameLst>
                                          <p:attrName>ppt_w</p:attrName>
                                        </p:attrNameLst>
                                      </p:cBhvr>
                                      <p:tavLst>
                                        <p:tav tm="0">
                                          <p:val>
                                            <p:strVal val="#ppt_w*0.70"/>
                                          </p:val>
                                        </p:tav>
                                        <p:tav tm="100000">
                                          <p:val>
                                            <p:strVal val="#ppt_w"/>
                                          </p:val>
                                        </p:tav>
                                      </p:tavLst>
                                    </p:anim>
                                    <p:anim calcmode="lin" valueType="num">
                                      <p:cBhvr>
                                        <p:cTn id="124" dur="1000" fill="hold"/>
                                        <p:tgtEl>
                                          <p:spTgt spid="480321"/>
                                        </p:tgtEl>
                                        <p:attrNameLst>
                                          <p:attrName>ppt_h</p:attrName>
                                        </p:attrNameLst>
                                      </p:cBhvr>
                                      <p:tavLst>
                                        <p:tav tm="0">
                                          <p:val>
                                            <p:strVal val="#ppt_h"/>
                                          </p:val>
                                        </p:tav>
                                        <p:tav tm="100000">
                                          <p:val>
                                            <p:strVal val="#ppt_h"/>
                                          </p:val>
                                        </p:tav>
                                      </p:tavLst>
                                    </p:anim>
                                    <p:animEffect transition="in" filter="fade">
                                      <p:cBhvr>
                                        <p:cTn id="125" dur="1000"/>
                                        <p:tgtEl>
                                          <p:spTgt spid="480321"/>
                                        </p:tgtEl>
                                      </p:cBhvr>
                                    </p:animEffect>
                                  </p:childTnLst>
                                </p:cTn>
                              </p:par>
                            </p:childTnLst>
                          </p:cTn>
                        </p:par>
                      </p:childTnLst>
                    </p:cTn>
                  </p:par>
                  <p:par>
                    <p:cTn id="126" fill="hold">
                      <p:stCondLst>
                        <p:cond delay="indefinite"/>
                      </p:stCondLst>
                      <p:childTnLst>
                        <p:par>
                          <p:cTn id="127" fill="hold">
                            <p:stCondLst>
                              <p:cond delay="0"/>
                            </p:stCondLst>
                            <p:childTnLst>
                              <p:par>
                                <p:cTn id="128" presetID="55" presetClass="entr" presetSubtype="0" fill="hold" grpId="0" nodeType="clickEffect">
                                  <p:stCondLst>
                                    <p:cond delay="0"/>
                                  </p:stCondLst>
                                  <p:childTnLst>
                                    <p:set>
                                      <p:cBhvr>
                                        <p:cTn id="129" dur="1" fill="hold">
                                          <p:stCondLst>
                                            <p:cond delay="0"/>
                                          </p:stCondLst>
                                        </p:cTn>
                                        <p:tgtEl>
                                          <p:spTgt spid="480312"/>
                                        </p:tgtEl>
                                        <p:attrNameLst>
                                          <p:attrName>style.visibility</p:attrName>
                                        </p:attrNameLst>
                                      </p:cBhvr>
                                      <p:to>
                                        <p:strVal val="visible"/>
                                      </p:to>
                                    </p:set>
                                    <p:anim calcmode="lin" valueType="num">
                                      <p:cBhvr>
                                        <p:cTn id="130" dur="1000" fill="hold"/>
                                        <p:tgtEl>
                                          <p:spTgt spid="480312"/>
                                        </p:tgtEl>
                                        <p:attrNameLst>
                                          <p:attrName>ppt_w</p:attrName>
                                        </p:attrNameLst>
                                      </p:cBhvr>
                                      <p:tavLst>
                                        <p:tav tm="0">
                                          <p:val>
                                            <p:strVal val="#ppt_w*0.70"/>
                                          </p:val>
                                        </p:tav>
                                        <p:tav tm="100000">
                                          <p:val>
                                            <p:strVal val="#ppt_w"/>
                                          </p:val>
                                        </p:tav>
                                      </p:tavLst>
                                    </p:anim>
                                    <p:anim calcmode="lin" valueType="num">
                                      <p:cBhvr>
                                        <p:cTn id="131" dur="1000" fill="hold"/>
                                        <p:tgtEl>
                                          <p:spTgt spid="480312"/>
                                        </p:tgtEl>
                                        <p:attrNameLst>
                                          <p:attrName>ppt_h</p:attrName>
                                        </p:attrNameLst>
                                      </p:cBhvr>
                                      <p:tavLst>
                                        <p:tav tm="0">
                                          <p:val>
                                            <p:strVal val="#ppt_h"/>
                                          </p:val>
                                        </p:tav>
                                        <p:tav tm="100000">
                                          <p:val>
                                            <p:strVal val="#ppt_h"/>
                                          </p:val>
                                        </p:tav>
                                      </p:tavLst>
                                    </p:anim>
                                    <p:animEffect transition="in" filter="fade">
                                      <p:cBhvr>
                                        <p:cTn id="132" dur="1000"/>
                                        <p:tgtEl>
                                          <p:spTgt spid="480312"/>
                                        </p:tgtEl>
                                      </p:cBhvr>
                                    </p:animEffect>
                                  </p:childTnLst>
                                </p:cTn>
                              </p:par>
                              <p:par>
                                <p:cTn id="133" presetID="55" presetClass="entr" presetSubtype="0" fill="hold" grpId="0" nodeType="withEffect">
                                  <p:stCondLst>
                                    <p:cond delay="0"/>
                                  </p:stCondLst>
                                  <p:childTnLst>
                                    <p:set>
                                      <p:cBhvr>
                                        <p:cTn id="134" dur="1" fill="hold">
                                          <p:stCondLst>
                                            <p:cond delay="0"/>
                                          </p:stCondLst>
                                        </p:cTn>
                                        <p:tgtEl>
                                          <p:spTgt spid="480323"/>
                                        </p:tgtEl>
                                        <p:attrNameLst>
                                          <p:attrName>style.visibility</p:attrName>
                                        </p:attrNameLst>
                                      </p:cBhvr>
                                      <p:to>
                                        <p:strVal val="visible"/>
                                      </p:to>
                                    </p:set>
                                    <p:anim calcmode="lin" valueType="num">
                                      <p:cBhvr>
                                        <p:cTn id="135" dur="1000" fill="hold"/>
                                        <p:tgtEl>
                                          <p:spTgt spid="480323"/>
                                        </p:tgtEl>
                                        <p:attrNameLst>
                                          <p:attrName>ppt_w</p:attrName>
                                        </p:attrNameLst>
                                      </p:cBhvr>
                                      <p:tavLst>
                                        <p:tav tm="0">
                                          <p:val>
                                            <p:strVal val="#ppt_w*0.70"/>
                                          </p:val>
                                        </p:tav>
                                        <p:tav tm="100000">
                                          <p:val>
                                            <p:strVal val="#ppt_w"/>
                                          </p:val>
                                        </p:tav>
                                      </p:tavLst>
                                    </p:anim>
                                    <p:anim calcmode="lin" valueType="num">
                                      <p:cBhvr>
                                        <p:cTn id="136" dur="1000" fill="hold"/>
                                        <p:tgtEl>
                                          <p:spTgt spid="480323"/>
                                        </p:tgtEl>
                                        <p:attrNameLst>
                                          <p:attrName>ppt_h</p:attrName>
                                        </p:attrNameLst>
                                      </p:cBhvr>
                                      <p:tavLst>
                                        <p:tav tm="0">
                                          <p:val>
                                            <p:strVal val="#ppt_h"/>
                                          </p:val>
                                        </p:tav>
                                        <p:tav tm="100000">
                                          <p:val>
                                            <p:strVal val="#ppt_h"/>
                                          </p:val>
                                        </p:tav>
                                      </p:tavLst>
                                    </p:anim>
                                    <p:animEffect transition="in" filter="fade">
                                      <p:cBhvr>
                                        <p:cTn id="137" dur="1000"/>
                                        <p:tgtEl>
                                          <p:spTgt spid="480323"/>
                                        </p:tgtEl>
                                      </p:cBhvr>
                                    </p:animEffect>
                                  </p:childTnLst>
                                </p:cTn>
                              </p:par>
                            </p:childTnLst>
                          </p:cTn>
                        </p:par>
                      </p:childTnLst>
                    </p:cTn>
                  </p:par>
                  <p:par>
                    <p:cTn id="138" fill="hold">
                      <p:stCondLst>
                        <p:cond delay="indefinite"/>
                      </p:stCondLst>
                      <p:childTnLst>
                        <p:par>
                          <p:cTn id="139" fill="hold">
                            <p:stCondLst>
                              <p:cond delay="0"/>
                            </p:stCondLst>
                            <p:childTnLst>
                              <p:par>
                                <p:cTn id="140" presetID="55" presetClass="entr" presetSubtype="0" fill="hold" nodeType="clickEffect">
                                  <p:stCondLst>
                                    <p:cond delay="0"/>
                                  </p:stCondLst>
                                  <p:childTnLst>
                                    <p:set>
                                      <p:cBhvr>
                                        <p:cTn id="141" dur="1" fill="hold">
                                          <p:stCondLst>
                                            <p:cond delay="0"/>
                                          </p:stCondLst>
                                        </p:cTn>
                                        <p:tgtEl>
                                          <p:spTgt spid="8"/>
                                        </p:tgtEl>
                                        <p:attrNameLst>
                                          <p:attrName>style.visibility</p:attrName>
                                        </p:attrNameLst>
                                      </p:cBhvr>
                                      <p:to>
                                        <p:strVal val="visible"/>
                                      </p:to>
                                    </p:set>
                                    <p:anim calcmode="lin" valueType="num">
                                      <p:cBhvr>
                                        <p:cTn id="142" dur="1000" fill="hold"/>
                                        <p:tgtEl>
                                          <p:spTgt spid="8"/>
                                        </p:tgtEl>
                                        <p:attrNameLst>
                                          <p:attrName>ppt_w</p:attrName>
                                        </p:attrNameLst>
                                      </p:cBhvr>
                                      <p:tavLst>
                                        <p:tav tm="0">
                                          <p:val>
                                            <p:strVal val="#ppt_w*0.70"/>
                                          </p:val>
                                        </p:tav>
                                        <p:tav tm="100000">
                                          <p:val>
                                            <p:strVal val="#ppt_w"/>
                                          </p:val>
                                        </p:tav>
                                      </p:tavLst>
                                    </p:anim>
                                    <p:anim calcmode="lin" valueType="num">
                                      <p:cBhvr>
                                        <p:cTn id="143" dur="1000" fill="hold"/>
                                        <p:tgtEl>
                                          <p:spTgt spid="8"/>
                                        </p:tgtEl>
                                        <p:attrNameLst>
                                          <p:attrName>ppt_h</p:attrName>
                                        </p:attrNameLst>
                                      </p:cBhvr>
                                      <p:tavLst>
                                        <p:tav tm="0">
                                          <p:val>
                                            <p:strVal val="#ppt_h"/>
                                          </p:val>
                                        </p:tav>
                                        <p:tav tm="100000">
                                          <p:val>
                                            <p:strVal val="#ppt_h"/>
                                          </p:val>
                                        </p:tav>
                                      </p:tavLst>
                                    </p:anim>
                                    <p:animEffect transition="in" filter="fade">
                                      <p:cBhvr>
                                        <p:cTn id="144" dur="1000"/>
                                        <p:tgtEl>
                                          <p:spTgt spid="8"/>
                                        </p:tgtEl>
                                      </p:cBhvr>
                                    </p:animEffect>
                                  </p:childTnLst>
                                </p:cTn>
                              </p:par>
                              <p:par>
                                <p:cTn id="145" presetID="55" presetClass="entr" presetSubtype="0" fill="hold" grpId="0" nodeType="withEffect">
                                  <p:stCondLst>
                                    <p:cond delay="0"/>
                                  </p:stCondLst>
                                  <p:childTnLst>
                                    <p:set>
                                      <p:cBhvr>
                                        <p:cTn id="146" dur="1" fill="hold">
                                          <p:stCondLst>
                                            <p:cond delay="0"/>
                                          </p:stCondLst>
                                        </p:cTn>
                                        <p:tgtEl>
                                          <p:spTgt spid="480311"/>
                                        </p:tgtEl>
                                        <p:attrNameLst>
                                          <p:attrName>style.visibility</p:attrName>
                                        </p:attrNameLst>
                                      </p:cBhvr>
                                      <p:to>
                                        <p:strVal val="visible"/>
                                      </p:to>
                                    </p:set>
                                    <p:anim calcmode="lin" valueType="num">
                                      <p:cBhvr>
                                        <p:cTn id="147" dur="1000" fill="hold"/>
                                        <p:tgtEl>
                                          <p:spTgt spid="480311"/>
                                        </p:tgtEl>
                                        <p:attrNameLst>
                                          <p:attrName>ppt_w</p:attrName>
                                        </p:attrNameLst>
                                      </p:cBhvr>
                                      <p:tavLst>
                                        <p:tav tm="0">
                                          <p:val>
                                            <p:strVal val="#ppt_w*0.70"/>
                                          </p:val>
                                        </p:tav>
                                        <p:tav tm="100000">
                                          <p:val>
                                            <p:strVal val="#ppt_w"/>
                                          </p:val>
                                        </p:tav>
                                      </p:tavLst>
                                    </p:anim>
                                    <p:anim calcmode="lin" valueType="num">
                                      <p:cBhvr>
                                        <p:cTn id="148" dur="1000" fill="hold"/>
                                        <p:tgtEl>
                                          <p:spTgt spid="480311"/>
                                        </p:tgtEl>
                                        <p:attrNameLst>
                                          <p:attrName>ppt_h</p:attrName>
                                        </p:attrNameLst>
                                      </p:cBhvr>
                                      <p:tavLst>
                                        <p:tav tm="0">
                                          <p:val>
                                            <p:strVal val="#ppt_h"/>
                                          </p:val>
                                        </p:tav>
                                        <p:tav tm="100000">
                                          <p:val>
                                            <p:strVal val="#ppt_h"/>
                                          </p:val>
                                        </p:tav>
                                      </p:tavLst>
                                    </p:anim>
                                    <p:animEffect transition="in" filter="fade">
                                      <p:cBhvr>
                                        <p:cTn id="149" dur="1000"/>
                                        <p:tgtEl>
                                          <p:spTgt spid="480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2" grpId="0" animBg="1"/>
      <p:bldP spid="480273" grpId="0" animBg="1"/>
      <p:bldP spid="480274" grpId="0" animBg="1"/>
      <p:bldP spid="480275" grpId="0"/>
      <p:bldP spid="480276" grpId="0"/>
      <p:bldP spid="480289" grpId="0"/>
      <p:bldP spid="480290" grpId="0" animBg="1"/>
      <p:bldP spid="480291" grpId="0" animBg="1"/>
      <p:bldP spid="480297" grpId="0"/>
      <p:bldP spid="480298" grpId="0" animBg="1"/>
      <p:bldP spid="480299" grpId="0"/>
      <p:bldP spid="480311" grpId="0" animBg="1"/>
      <p:bldP spid="480312" grpId="0" animBg="1"/>
      <p:bldP spid="480313" grpId="0" animBg="1"/>
      <p:bldP spid="480321" grpId="0"/>
      <p:bldP spid="4803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Financial assets/instruments</a:t>
            </a:r>
            <a:endParaRPr lang="en-GB"/>
          </a:p>
        </p:txBody>
      </p:sp>
      <p:sp>
        <p:nvSpPr>
          <p:cNvPr id="34819" name="Rectangle 3"/>
          <p:cNvSpPr>
            <a:spLocks noGrp="1" noChangeArrowheads="1"/>
          </p:cNvSpPr>
          <p:nvPr>
            <p:ph type="body" idx="1"/>
          </p:nvPr>
        </p:nvSpPr>
        <p:spPr/>
        <p:txBody>
          <a:bodyPr/>
          <a:lstStyle/>
          <a:p>
            <a:r>
              <a:rPr lang="en-US" sz="2600"/>
              <a:t>Enable channelising funds from surplus units to deficit units</a:t>
            </a:r>
          </a:p>
          <a:p>
            <a:r>
              <a:rPr lang="en-US" sz="2600"/>
              <a:t>There are instruments for savers such as deposits, equities, mutual fund units, etc.</a:t>
            </a:r>
          </a:p>
          <a:p>
            <a:r>
              <a:rPr lang="en-US" sz="2600"/>
              <a:t>There are instruments for borrowers such as loans, overdrafts, etc.</a:t>
            </a:r>
          </a:p>
          <a:p>
            <a:r>
              <a:rPr lang="en-US" sz="2600"/>
              <a:t>Like businesses, governments too raise funds through issuing of bonds, Treasury bills, etc.</a:t>
            </a:r>
          </a:p>
          <a:p>
            <a:r>
              <a:rPr lang="en-US" sz="2600"/>
              <a:t>Instruments like PPF, KVP, etc. are available to savers who wish to lend money to the government</a:t>
            </a:r>
            <a:endParaRPr lang="en-GB" sz="2600"/>
          </a:p>
        </p:txBody>
      </p:sp>
    </p:spTree>
    <p:extLst>
      <p:ext uri="{BB962C8B-B14F-4D97-AF65-F5344CB8AC3E}">
        <p14:creationId xmlns:p14="http://schemas.microsoft.com/office/powerpoint/2010/main" val="51894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0"/>
            <a:ext cx="8458200" cy="6247864"/>
          </a:xfrm>
          <a:prstGeom prst="rect">
            <a:avLst/>
          </a:prstGeom>
        </p:spPr>
        <p:txBody>
          <a:bodyPr wrap="square">
            <a:spAutoFit/>
          </a:bodyPr>
          <a:lstStyle/>
          <a:p>
            <a:pPr>
              <a:lnSpc>
                <a:spcPct val="200000"/>
              </a:lnSpc>
            </a:pPr>
            <a:r>
              <a:rPr lang="en-US" sz="2000" b="1" dirty="0">
                <a:latin typeface="Cambria" pitchFamily="18" charset="0"/>
              </a:rPr>
              <a:t>DOMESTIC OFFERINGS:</a:t>
            </a:r>
          </a:p>
          <a:p>
            <a:pPr>
              <a:lnSpc>
                <a:spcPct val="200000"/>
              </a:lnSpc>
            </a:pPr>
            <a:r>
              <a:rPr lang="en-US" sz="2000" dirty="0">
                <a:latin typeface="Cambria" pitchFamily="18" charset="0"/>
              </a:rPr>
              <a:t> India Inc. raising funds by diluting their holdings through Initial Public Offerings/Follow on Offerings and get it listed on any Indian Bourses are called as Domestic Offerings. </a:t>
            </a:r>
          </a:p>
          <a:p>
            <a:pPr>
              <a:lnSpc>
                <a:spcPct val="200000"/>
              </a:lnSpc>
            </a:pPr>
            <a:r>
              <a:rPr lang="en-US" sz="2000" b="1" dirty="0">
                <a:latin typeface="Cambria" pitchFamily="18" charset="0"/>
              </a:rPr>
              <a:t>INTERNATIONAL OFFERINGS: </a:t>
            </a:r>
          </a:p>
          <a:p>
            <a:pPr>
              <a:lnSpc>
                <a:spcPct val="200000"/>
              </a:lnSpc>
            </a:pPr>
            <a:r>
              <a:rPr lang="en-US" sz="2000" dirty="0">
                <a:latin typeface="Cambria" pitchFamily="18" charset="0"/>
              </a:rPr>
              <a:t>When these shares (in form of Depository Receipts against it) are offered to European Investors and listed Stock Exchange [LSE/Luxemburg] in Europe, called Global Depository Receipts. When these Depository Receipts are targeted to American Investors and listed on American Stock Exchanges [NASDAQ], called American Depository Receipts or International Offerings. 	</a:t>
            </a:r>
          </a:p>
        </p:txBody>
      </p:sp>
    </p:spTree>
    <p:extLst>
      <p:ext uri="{BB962C8B-B14F-4D97-AF65-F5344CB8AC3E}">
        <p14:creationId xmlns:p14="http://schemas.microsoft.com/office/powerpoint/2010/main" val="382593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05000" y="0"/>
            <a:ext cx="8229600" cy="1143000"/>
          </a:xfrm>
        </p:spPr>
        <p:txBody>
          <a:bodyPr/>
          <a:lstStyle/>
          <a:p>
            <a:pPr eaLnBrk="1" hangingPunct="1"/>
            <a:r>
              <a:rPr lang="en-US" dirty="0">
                <a:latin typeface="Cambria" pitchFamily="18" charset="0"/>
              </a:rPr>
              <a:t>What is a share / stock?</a:t>
            </a:r>
          </a:p>
        </p:txBody>
      </p:sp>
      <p:sp>
        <p:nvSpPr>
          <p:cNvPr id="3075" name="Rectangle 3"/>
          <p:cNvSpPr>
            <a:spLocks noGrp="1" noChangeArrowheads="1"/>
          </p:cNvSpPr>
          <p:nvPr>
            <p:ph type="body" idx="1"/>
          </p:nvPr>
        </p:nvSpPr>
        <p:spPr>
          <a:xfrm>
            <a:off x="1981200" y="990600"/>
            <a:ext cx="8229600" cy="5562600"/>
          </a:xfrm>
        </p:spPr>
        <p:txBody>
          <a:bodyPr>
            <a:noAutofit/>
          </a:bodyPr>
          <a:lstStyle/>
          <a:p>
            <a:pPr algn="just" eaLnBrk="1" hangingPunct="1">
              <a:lnSpc>
                <a:spcPct val="150000"/>
              </a:lnSpc>
            </a:pPr>
            <a:r>
              <a:rPr lang="en-US" sz="2400" dirty="0">
                <a:latin typeface="Cambria" pitchFamily="18" charset="0"/>
              </a:rPr>
              <a:t>A type of security that signifies ownership in a corporation and represents a claim on part of the corporation's assets and earning</a:t>
            </a:r>
          </a:p>
          <a:p>
            <a:pPr algn="just" eaLnBrk="1" hangingPunct="1">
              <a:lnSpc>
                <a:spcPct val="150000"/>
              </a:lnSpc>
              <a:buNone/>
            </a:pPr>
            <a:r>
              <a:rPr lang="en-US" sz="2400" dirty="0">
                <a:latin typeface="Cambria" pitchFamily="18" charset="0"/>
              </a:rPr>
              <a:t>	There are two main types of stock: </a:t>
            </a:r>
          </a:p>
          <a:p>
            <a:pPr algn="just" eaLnBrk="1" hangingPunct="1">
              <a:lnSpc>
                <a:spcPct val="150000"/>
              </a:lnSpc>
            </a:pPr>
            <a:r>
              <a:rPr lang="en-US" sz="2400" b="1" dirty="0">
                <a:latin typeface="Cambria" pitchFamily="18" charset="0"/>
              </a:rPr>
              <a:t>Common stock</a:t>
            </a:r>
            <a:r>
              <a:rPr lang="en-US" sz="2400" dirty="0">
                <a:latin typeface="Cambria" pitchFamily="18" charset="0"/>
              </a:rPr>
              <a:t> usually entitles the owner to vote at shareholders' meetings and to receive dividends.</a:t>
            </a:r>
          </a:p>
          <a:p>
            <a:pPr algn="just" eaLnBrk="1" hangingPunct="1">
              <a:lnSpc>
                <a:spcPct val="150000"/>
              </a:lnSpc>
            </a:pPr>
            <a:r>
              <a:rPr lang="en-US" sz="2400" b="1" dirty="0">
                <a:latin typeface="Cambria" pitchFamily="18" charset="0"/>
              </a:rPr>
              <a:t>Preferred stock </a:t>
            </a:r>
            <a:r>
              <a:rPr lang="en-US" sz="2400" dirty="0">
                <a:latin typeface="Cambria" pitchFamily="18" charset="0"/>
              </a:rPr>
              <a:t>generally does not have voting rights, but has a higher claim on assets and earnings than the common shares</a:t>
            </a:r>
            <a:r>
              <a:rPr lang="en-US" sz="2400" dirty="0"/>
              <a:t>. </a:t>
            </a:r>
          </a:p>
        </p:txBody>
      </p:sp>
    </p:spTree>
    <p:extLst>
      <p:ext uri="{BB962C8B-B14F-4D97-AF65-F5344CB8AC3E}">
        <p14:creationId xmlns:p14="http://schemas.microsoft.com/office/powerpoint/2010/main" val="3450976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667000" y="814388"/>
            <a:ext cx="7772400" cy="762000"/>
          </a:xfrm>
        </p:spPr>
        <p:txBody>
          <a:bodyPr/>
          <a:lstStyle/>
          <a:p>
            <a:pPr eaLnBrk="1" hangingPunct="1">
              <a:defRPr/>
            </a:pPr>
            <a:r>
              <a:rPr lang="en-US" dirty="0">
                <a:latin typeface="Cambria" pitchFamily="18" charset="0"/>
              </a:rPr>
              <a:t>Market  Capitalisation</a:t>
            </a:r>
          </a:p>
        </p:txBody>
      </p:sp>
      <p:sp>
        <p:nvSpPr>
          <p:cNvPr id="40963" name="Rectangle 3"/>
          <p:cNvSpPr>
            <a:spLocks noGrp="1" noChangeArrowheads="1"/>
          </p:cNvSpPr>
          <p:nvPr>
            <p:ph type="body" idx="1"/>
          </p:nvPr>
        </p:nvSpPr>
        <p:spPr>
          <a:xfrm>
            <a:off x="1981200" y="2895601"/>
            <a:ext cx="8229600" cy="2286000"/>
          </a:xfrm>
        </p:spPr>
        <p:txBody>
          <a:bodyPr>
            <a:normAutofit/>
          </a:bodyPr>
          <a:lstStyle/>
          <a:p>
            <a:pPr algn="ctr" eaLnBrk="1" hangingPunct="1">
              <a:buFontTx/>
              <a:buNone/>
              <a:defRPr/>
            </a:pPr>
            <a:r>
              <a:rPr lang="en-US" sz="3600" dirty="0">
                <a:latin typeface="Cambria" pitchFamily="18" charset="0"/>
              </a:rPr>
              <a:t>No. of shares Outstanding  * Market Price</a:t>
            </a:r>
          </a:p>
        </p:txBody>
      </p:sp>
    </p:spTree>
    <p:extLst>
      <p:ext uri="{BB962C8B-B14F-4D97-AF65-F5344CB8AC3E}">
        <p14:creationId xmlns:p14="http://schemas.microsoft.com/office/powerpoint/2010/main" val="307371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457200"/>
            <a:ext cx="7772400" cy="2523768"/>
          </a:xfrm>
          <a:prstGeom prst="rect">
            <a:avLst/>
          </a:prstGeom>
        </p:spPr>
        <p:txBody>
          <a:bodyPr wrap="square">
            <a:spAutoFit/>
          </a:bodyPr>
          <a:lstStyle/>
          <a:p>
            <a:pPr algn="ctr"/>
            <a:r>
              <a:rPr lang="en-US" sz="2800" dirty="0">
                <a:latin typeface="Cambria" pitchFamily="18" charset="0"/>
              </a:rPr>
              <a:t>INTERNATIONAL OFFERINGS</a:t>
            </a:r>
          </a:p>
          <a:p>
            <a:pPr algn="just">
              <a:lnSpc>
                <a:spcPct val="200000"/>
              </a:lnSpc>
              <a:buFont typeface="Wingdings" pitchFamily="2" charset="2"/>
              <a:buChar char="v"/>
            </a:pPr>
            <a:r>
              <a:rPr lang="en-US" dirty="0">
                <a:latin typeface="Cambria" pitchFamily="18" charset="0"/>
              </a:rPr>
              <a:t> </a:t>
            </a:r>
            <a:r>
              <a:rPr lang="en-US" sz="2000" dirty="0">
                <a:latin typeface="Cambria" pitchFamily="18" charset="0"/>
              </a:rPr>
              <a:t>AMERICAN DEPOSITORY RECEIPT (ADR) </a:t>
            </a:r>
            <a:endParaRPr lang="en-US" dirty="0">
              <a:latin typeface="Cambria" pitchFamily="18" charset="0"/>
            </a:endParaRPr>
          </a:p>
          <a:p>
            <a:pPr algn="just">
              <a:lnSpc>
                <a:spcPct val="200000"/>
              </a:lnSpc>
            </a:pPr>
            <a:r>
              <a:rPr lang="en-US" dirty="0">
                <a:latin typeface="Cambria" pitchFamily="18" charset="0"/>
              </a:rPr>
              <a:t>A security issued by a bank or a depository in United States of America (USA) against underlying rupee shares of a company incorporated in India. 	</a:t>
            </a:r>
            <a:r>
              <a:rPr lang="en-US" dirty="0"/>
              <a:t> </a:t>
            </a:r>
            <a:endParaRPr lang="en-US" dirty="0">
              <a:latin typeface="Cambria" pitchFamily="18" charset="0"/>
            </a:endParaRPr>
          </a:p>
          <a:p>
            <a:pPr algn="just"/>
            <a:r>
              <a:rPr lang="en-US" dirty="0"/>
              <a:t> 	</a:t>
            </a:r>
          </a:p>
        </p:txBody>
      </p:sp>
      <p:sp>
        <p:nvSpPr>
          <p:cNvPr id="5" name="Rectangle 4"/>
          <p:cNvSpPr/>
          <p:nvPr/>
        </p:nvSpPr>
        <p:spPr>
          <a:xfrm>
            <a:off x="2438400" y="2895600"/>
            <a:ext cx="7772400" cy="1815882"/>
          </a:xfrm>
          <a:prstGeom prst="rect">
            <a:avLst/>
          </a:prstGeom>
        </p:spPr>
        <p:txBody>
          <a:bodyPr wrap="square">
            <a:spAutoFit/>
          </a:bodyPr>
          <a:lstStyle/>
          <a:p>
            <a:pPr algn="just">
              <a:lnSpc>
                <a:spcPct val="200000"/>
              </a:lnSpc>
              <a:buFont typeface="Wingdings" pitchFamily="2" charset="2"/>
              <a:buChar char="v"/>
            </a:pPr>
            <a:r>
              <a:rPr lang="en-US" dirty="0">
                <a:latin typeface="Cambria" pitchFamily="18" charset="0"/>
              </a:rPr>
              <a:t> </a:t>
            </a:r>
            <a:r>
              <a:rPr lang="en-US" sz="2000" dirty="0">
                <a:latin typeface="Cambria" pitchFamily="18" charset="0"/>
              </a:rPr>
              <a:t>GLOBAL DEPOSITORY RECEIPT GDR)</a:t>
            </a:r>
            <a:endParaRPr lang="en-US" dirty="0">
              <a:latin typeface="Cambria" pitchFamily="18" charset="0"/>
            </a:endParaRPr>
          </a:p>
          <a:p>
            <a:pPr algn="just">
              <a:lnSpc>
                <a:spcPct val="200000"/>
              </a:lnSpc>
            </a:pPr>
            <a:r>
              <a:rPr lang="en-US" dirty="0">
                <a:latin typeface="Cambria" pitchFamily="18" charset="0"/>
              </a:rPr>
              <a:t> A security issued by a bank or a depository outside India against underlying rupee shares of a company incorporated in India. 	</a:t>
            </a:r>
          </a:p>
        </p:txBody>
      </p:sp>
      <p:sp>
        <p:nvSpPr>
          <p:cNvPr id="6" name="Rectangle 5"/>
          <p:cNvSpPr/>
          <p:nvPr/>
        </p:nvSpPr>
        <p:spPr>
          <a:xfrm>
            <a:off x="2438400" y="4724401"/>
            <a:ext cx="7543800" cy="1200329"/>
          </a:xfrm>
          <a:prstGeom prst="rect">
            <a:avLst/>
          </a:prstGeom>
        </p:spPr>
        <p:txBody>
          <a:bodyPr wrap="square">
            <a:spAutoFit/>
          </a:bodyPr>
          <a:lstStyle/>
          <a:p>
            <a:pPr>
              <a:lnSpc>
                <a:spcPct val="200000"/>
              </a:lnSpc>
              <a:buFont typeface="Wingdings" pitchFamily="2" charset="2"/>
              <a:buChar char="v"/>
            </a:pPr>
            <a:r>
              <a:rPr lang="en-US" dirty="0">
                <a:latin typeface="Cambria" pitchFamily="18" charset="0"/>
              </a:rPr>
              <a:t>ADRs/GDRs are issued on the basis of the ratio worked out by the Indian company in consultation with the Lead Manager to the issue. 	</a:t>
            </a:r>
          </a:p>
        </p:txBody>
      </p:sp>
    </p:spTree>
    <p:extLst>
      <p:ext uri="{BB962C8B-B14F-4D97-AF65-F5344CB8AC3E}">
        <p14:creationId xmlns:p14="http://schemas.microsoft.com/office/powerpoint/2010/main" val="297197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0"/>
            <a:ext cx="8534400" cy="6771084"/>
          </a:xfrm>
          <a:prstGeom prst="rect">
            <a:avLst/>
          </a:prstGeom>
        </p:spPr>
        <p:txBody>
          <a:bodyPr wrap="square">
            <a:spAutoFit/>
          </a:bodyPr>
          <a:lstStyle/>
          <a:p>
            <a:endParaRPr lang="en-US" dirty="0"/>
          </a:p>
          <a:p>
            <a:pPr algn="just">
              <a:lnSpc>
                <a:spcPct val="200000"/>
              </a:lnSpc>
            </a:pPr>
            <a:r>
              <a:rPr lang="en-US" sz="2000" dirty="0"/>
              <a:t> </a:t>
            </a:r>
            <a:r>
              <a:rPr lang="en-US" sz="2300" dirty="0">
                <a:latin typeface="Cambria" pitchFamily="18" charset="0"/>
              </a:rPr>
              <a:t>American / Global Depository Receipts are in form of Depositary Receipts (DRs) as negotiable securities issued outside India by a </a:t>
            </a:r>
            <a:r>
              <a:rPr lang="en-US" sz="2300" dirty="0">
                <a:solidFill>
                  <a:srgbClr val="C00000"/>
                </a:solidFill>
                <a:latin typeface="Cambria" pitchFamily="18" charset="0"/>
              </a:rPr>
              <a:t>Depository Bank</a:t>
            </a:r>
            <a:r>
              <a:rPr lang="en-US" sz="2300" dirty="0">
                <a:latin typeface="Cambria" pitchFamily="18" charset="0"/>
              </a:rPr>
              <a:t>, on behalf of an Indian company, which represent the local Rupee denominated equity shares of the company held as deposit by a </a:t>
            </a:r>
            <a:r>
              <a:rPr lang="en-US" sz="2300" dirty="0">
                <a:solidFill>
                  <a:srgbClr val="C00000"/>
                </a:solidFill>
                <a:latin typeface="Cambria" pitchFamily="18" charset="0"/>
              </a:rPr>
              <a:t>Custodian Bank in India</a:t>
            </a:r>
            <a:r>
              <a:rPr lang="en-US" sz="2300" dirty="0">
                <a:latin typeface="Cambria" pitchFamily="18" charset="0"/>
              </a:rPr>
              <a:t>. DRs are traded in Stock Exchanges in the US, Singapore, Luxembourg etc. DRs listed and traded in the US markets are known as American Depository Receipts (ADRs) and those listed and traded elsewhere are known as Global Depository Receipts (GDRs). </a:t>
            </a:r>
            <a:r>
              <a:rPr lang="en-US" sz="2400" dirty="0">
                <a:latin typeface="Cambria" pitchFamily="18" charset="0"/>
              </a:rPr>
              <a:t>	</a:t>
            </a:r>
          </a:p>
        </p:txBody>
      </p:sp>
    </p:spTree>
    <p:extLst>
      <p:ext uri="{BB962C8B-B14F-4D97-AF65-F5344CB8AC3E}">
        <p14:creationId xmlns:p14="http://schemas.microsoft.com/office/powerpoint/2010/main" val="309875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56138"/>
            <a:ext cx="8077200" cy="6801862"/>
          </a:xfrm>
          <a:prstGeom prst="rect">
            <a:avLst/>
          </a:prstGeom>
        </p:spPr>
        <p:txBody>
          <a:bodyPr wrap="square">
            <a:spAutoFit/>
          </a:bodyPr>
          <a:lstStyle/>
          <a:p>
            <a:endParaRPr lang="en-US" dirty="0"/>
          </a:p>
          <a:p>
            <a:pPr algn="just">
              <a:lnSpc>
                <a:spcPct val="200000"/>
              </a:lnSpc>
              <a:buFont typeface="Wingdings" pitchFamily="2" charset="2"/>
              <a:buChar char="ü"/>
            </a:pPr>
            <a:r>
              <a:rPr lang="en-US" sz="2000" dirty="0">
                <a:latin typeface="Cambria" pitchFamily="18" charset="0"/>
              </a:rPr>
              <a:t>A limited Two-way Fungibility scheme has been put in place by the Government of India for ADRs / GDRs. </a:t>
            </a:r>
          </a:p>
          <a:p>
            <a:pPr algn="just">
              <a:lnSpc>
                <a:spcPct val="200000"/>
              </a:lnSpc>
              <a:buFont typeface="Wingdings" pitchFamily="2" charset="2"/>
              <a:buChar char="ü"/>
            </a:pPr>
            <a:r>
              <a:rPr lang="en-US" sz="2000" dirty="0">
                <a:latin typeface="Cambria" pitchFamily="18" charset="0"/>
              </a:rPr>
              <a:t>Under this Scheme, a stock broker in India, registered with SEBI, can purchase shares of an Indian company from the market for conversion into ADRs/GDRs based on instructions received from overseas investors. </a:t>
            </a:r>
          </a:p>
          <a:p>
            <a:pPr algn="just">
              <a:lnSpc>
                <a:spcPct val="200000"/>
              </a:lnSpc>
              <a:buFont typeface="Wingdings" pitchFamily="2" charset="2"/>
              <a:buChar char="ü"/>
            </a:pPr>
            <a:r>
              <a:rPr lang="en-US" sz="2000" dirty="0">
                <a:latin typeface="Cambria" pitchFamily="18" charset="0"/>
              </a:rPr>
              <a:t>Re-issuance of ADRs /GDRs would be permitted to the extent of ADRs / GDRs which have been redeemed into underlying shares and sold in the Indian market. </a:t>
            </a:r>
          </a:p>
          <a:p>
            <a:pPr algn="just">
              <a:lnSpc>
                <a:spcPct val="200000"/>
              </a:lnSpc>
              <a:buFont typeface="Wingdings" pitchFamily="2" charset="2"/>
              <a:buChar char="ü"/>
            </a:pPr>
            <a:r>
              <a:rPr lang="en-US" sz="2000" dirty="0">
                <a:latin typeface="Cambria" pitchFamily="18" charset="0"/>
              </a:rPr>
              <a:t>The transaction will be effected through Securities and Exchange Board of India (SEBI) registered stockbrokers as intermediaries </a:t>
            </a:r>
          </a:p>
          <a:p>
            <a:r>
              <a:rPr lang="en-US" dirty="0"/>
              <a:t>	</a:t>
            </a:r>
          </a:p>
        </p:txBody>
      </p:sp>
    </p:spTree>
    <p:extLst>
      <p:ext uri="{BB962C8B-B14F-4D97-AF65-F5344CB8AC3E}">
        <p14:creationId xmlns:p14="http://schemas.microsoft.com/office/powerpoint/2010/main" val="61404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0"/>
            <a:ext cx="8229600" cy="792162"/>
          </a:xfrm>
        </p:spPr>
        <p:txBody>
          <a:bodyPr/>
          <a:lstStyle/>
          <a:p>
            <a:pPr eaLnBrk="1" hangingPunct="1"/>
            <a:r>
              <a:rPr lang="en-US" dirty="0">
                <a:latin typeface="Cambria" pitchFamily="18" charset="0"/>
              </a:rPr>
              <a:t>What is a stock exchange?</a:t>
            </a:r>
          </a:p>
        </p:txBody>
      </p:sp>
      <p:sp>
        <p:nvSpPr>
          <p:cNvPr id="4099" name="Rectangle 3"/>
          <p:cNvSpPr>
            <a:spLocks noGrp="1" noChangeArrowheads="1"/>
          </p:cNvSpPr>
          <p:nvPr>
            <p:ph type="body" idx="1"/>
          </p:nvPr>
        </p:nvSpPr>
        <p:spPr>
          <a:xfrm>
            <a:off x="2057400" y="914400"/>
            <a:ext cx="8229600" cy="5715000"/>
          </a:xfrm>
        </p:spPr>
        <p:txBody>
          <a:bodyPr>
            <a:normAutofit fontScale="47500" lnSpcReduction="20000"/>
          </a:bodyPr>
          <a:lstStyle/>
          <a:p>
            <a:pPr algn="just" eaLnBrk="1" hangingPunct="1">
              <a:lnSpc>
                <a:spcPct val="160000"/>
              </a:lnSpc>
            </a:pPr>
            <a:r>
              <a:rPr lang="en-US" sz="4900" dirty="0">
                <a:latin typeface="Cambria" pitchFamily="18" charset="0"/>
              </a:rPr>
              <a:t>A specialized marketplace that facilitates the exchange of securities that already exists</a:t>
            </a:r>
          </a:p>
          <a:p>
            <a:pPr algn="just" eaLnBrk="1" hangingPunct="1">
              <a:lnSpc>
                <a:spcPct val="160000"/>
              </a:lnSpc>
            </a:pPr>
            <a:r>
              <a:rPr lang="en-US" sz="4900" dirty="0">
                <a:latin typeface="Cambria" pitchFamily="18" charset="0"/>
              </a:rPr>
              <a:t>A stock exchange constitutes any body of individuals, whether  incorporated or not , constituted for the purpose of assisting, regulating or controlling  the business of buying , selling or dealing in securities</a:t>
            </a:r>
          </a:p>
          <a:p>
            <a:pPr algn="just" eaLnBrk="1" hangingPunct="1">
              <a:lnSpc>
                <a:spcPct val="160000"/>
              </a:lnSpc>
            </a:pPr>
            <a:r>
              <a:rPr lang="en-US" sz="4900" dirty="0">
                <a:latin typeface="Cambria" pitchFamily="18" charset="0"/>
              </a:rPr>
              <a:t>According to HASTINGS, Stock Exchanges or security market comprises all the places where buyers and sellers of stocks and bonds or their representatives undertake transactions involving the sale of securities</a:t>
            </a:r>
          </a:p>
          <a:p>
            <a:pPr algn="just" eaLnBrk="1" hangingPunct="1">
              <a:lnSpc>
                <a:spcPct val="160000"/>
              </a:lnSpc>
              <a:buFontTx/>
              <a:buNone/>
            </a:pPr>
            <a:r>
              <a:rPr lang="en-US" dirty="0">
                <a:latin typeface="Cambria" pitchFamily="18" charset="0"/>
              </a:rPr>
              <a:t> </a:t>
            </a:r>
          </a:p>
          <a:p>
            <a:pPr algn="just" eaLnBrk="1" hangingPunct="1">
              <a:lnSpc>
                <a:spcPct val="90000"/>
              </a:lnSpc>
            </a:pPr>
            <a:endParaRPr lang="en-US" dirty="0"/>
          </a:p>
          <a:p>
            <a:pPr algn="just" eaLnBrk="1" hangingPunct="1">
              <a:lnSpc>
                <a:spcPct val="90000"/>
              </a:lnSpc>
            </a:pPr>
            <a:endParaRPr lang="en-US" dirty="0"/>
          </a:p>
          <a:p>
            <a:pPr algn="just" eaLnBrk="1" hangingPunct="1">
              <a:lnSpc>
                <a:spcPct val="90000"/>
              </a:lnSpc>
            </a:pPr>
            <a:endParaRPr lang="en-US" dirty="0"/>
          </a:p>
          <a:p>
            <a:pPr algn="just" eaLnBrk="1" hangingPunct="1">
              <a:lnSpc>
                <a:spcPct val="90000"/>
              </a:lnSpc>
            </a:pPr>
            <a:endParaRPr lang="en-US" dirty="0">
              <a:solidFill>
                <a:srgbClr val="FF3399"/>
              </a:solidFill>
            </a:endParaRPr>
          </a:p>
        </p:txBody>
      </p:sp>
    </p:spTree>
    <p:extLst>
      <p:ext uri="{BB962C8B-B14F-4D97-AF65-F5344CB8AC3E}">
        <p14:creationId xmlns:p14="http://schemas.microsoft.com/office/powerpoint/2010/main" val="1689201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2514600" y="457200"/>
            <a:ext cx="8153400" cy="1524000"/>
          </a:xfrm>
        </p:spPr>
        <p:txBody>
          <a:bodyPr>
            <a:normAutofit/>
          </a:bodyPr>
          <a:lstStyle/>
          <a:p>
            <a:pPr algn="ctr"/>
            <a:r>
              <a:rPr lang="en-US" dirty="0">
                <a:latin typeface="Cambria" pitchFamily="18" charset="0"/>
              </a:rPr>
              <a:t>WHETHER YOU NEED AN EXCHANGE ?</a:t>
            </a:r>
          </a:p>
        </p:txBody>
      </p:sp>
      <p:sp>
        <p:nvSpPr>
          <p:cNvPr id="377859" name="Rectangle 3"/>
          <p:cNvSpPr>
            <a:spLocks noGrp="1" noChangeArrowheads="1"/>
          </p:cNvSpPr>
          <p:nvPr>
            <p:ph idx="1"/>
          </p:nvPr>
        </p:nvSpPr>
        <p:spPr>
          <a:xfrm>
            <a:off x="2667000" y="2133600"/>
            <a:ext cx="7696200" cy="4419600"/>
          </a:xfrm>
        </p:spPr>
        <p:txBody>
          <a:bodyPr/>
          <a:lstStyle/>
          <a:p>
            <a:pPr>
              <a:buFontTx/>
              <a:buNone/>
            </a:pPr>
            <a:r>
              <a:rPr lang="en-US" b="1" dirty="0">
                <a:latin typeface="Cambria" pitchFamily="18" charset="0"/>
              </a:rPr>
              <a:t>You need an Exchange because of:</a:t>
            </a:r>
          </a:p>
          <a:p>
            <a:pPr>
              <a:lnSpc>
                <a:spcPct val="150000"/>
              </a:lnSpc>
            </a:pPr>
            <a:r>
              <a:rPr lang="en-US" b="1" dirty="0">
                <a:latin typeface="Cambria" pitchFamily="18" charset="0"/>
              </a:rPr>
              <a:t>No Counter Party Risk</a:t>
            </a:r>
          </a:p>
          <a:p>
            <a:pPr>
              <a:lnSpc>
                <a:spcPct val="150000"/>
              </a:lnSpc>
            </a:pPr>
            <a:r>
              <a:rPr lang="en-US" b="1" dirty="0">
                <a:latin typeface="Cambria" pitchFamily="18" charset="0"/>
              </a:rPr>
              <a:t>Pay-in &amp; Pay-Out at Scheduled Time and as per Exchange Procedure</a:t>
            </a:r>
          </a:p>
          <a:p>
            <a:pPr>
              <a:lnSpc>
                <a:spcPct val="150000"/>
              </a:lnSpc>
            </a:pPr>
            <a:r>
              <a:rPr lang="en-US" b="1" dirty="0">
                <a:latin typeface="Cambria" pitchFamily="18" charset="0"/>
              </a:rPr>
              <a:t>Consolidated Market – Fair Price</a:t>
            </a:r>
          </a:p>
        </p:txBody>
      </p:sp>
    </p:spTree>
    <p:extLst>
      <p:ext uri="{BB962C8B-B14F-4D97-AF65-F5344CB8AC3E}">
        <p14:creationId xmlns:p14="http://schemas.microsoft.com/office/powerpoint/2010/main" val="168254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fade">
                                      <p:cBhvr>
                                        <p:cTn id="7" dur="100"/>
                                        <p:tgtEl>
                                          <p:spTgt spid="377858"/>
                                        </p:tgtEl>
                                      </p:cBhvr>
                                    </p:animEffect>
                                    <p:anim calcmode="lin" valueType="num">
                                      <p:cBhvr>
                                        <p:cTn id="8" dur="400" fill="hold"/>
                                        <p:tgtEl>
                                          <p:spTgt spid="377858"/>
                                        </p:tgtEl>
                                        <p:attrNameLst>
                                          <p:attrName>ppt_x</p:attrName>
                                        </p:attrNameLst>
                                      </p:cBhvr>
                                      <p:tavLst>
                                        <p:tav tm="0">
                                          <p:val>
                                            <p:strVal val="#ppt_x"/>
                                          </p:val>
                                        </p:tav>
                                        <p:tav tm="100000">
                                          <p:val>
                                            <p:strVal val="#ppt_x"/>
                                          </p:val>
                                        </p:tav>
                                      </p:tavLst>
                                    </p:anim>
                                    <p:anim calcmode="lin" valueType="num">
                                      <p:cBhvr>
                                        <p:cTn id="9" dur="400" fill="hold"/>
                                        <p:tgtEl>
                                          <p:spTgt spid="377858"/>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7785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7785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animClr clrSpc="rgb" dir="cw">
                                      <p:cBhvr override="childStyle">
                                        <p:cTn dur="1" fill="hold" display="0" masterRel="nextClick" afterEffect="1"/>
                                        <p:tgtEl>
                                          <p:spTgt spid="377858"/>
                                        </p:tgtEl>
                                        <p:attrNameLst>
                                          <p:attrName>ppt_c</p:attrName>
                                        </p:attrNameLst>
                                      </p:cBhvr>
                                      <p:to>
                                        <a:srgbClr val="FF0000"/>
                                      </p:to>
                                    </p:animClr>
                                  </p:sub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377859">
                                            <p:txEl>
                                              <p:pRg st="0" end="0"/>
                                            </p:txEl>
                                          </p:spTgt>
                                        </p:tgtEl>
                                        <p:attrNameLst>
                                          <p:attrName>style.visibility</p:attrName>
                                        </p:attrNameLst>
                                      </p:cBhvr>
                                      <p:to>
                                        <p:strVal val="visible"/>
                                      </p:to>
                                    </p:set>
                                    <p:anim calcmode="lin" valueType="num">
                                      <p:cBhvr>
                                        <p:cTn id="16" dur="1000" fill="hold"/>
                                        <p:tgtEl>
                                          <p:spTgt spid="377859">
                                            <p:txEl>
                                              <p:pRg st="0" end="0"/>
                                            </p:txEl>
                                          </p:spTgt>
                                        </p:tgtEl>
                                        <p:attrNameLst>
                                          <p:attrName>ppt_w</p:attrName>
                                        </p:attrNameLst>
                                      </p:cBhvr>
                                      <p:tavLst>
                                        <p:tav tm="0">
                                          <p:val>
                                            <p:strVal val="#ppt_w*0.70"/>
                                          </p:val>
                                        </p:tav>
                                        <p:tav tm="100000">
                                          <p:val>
                                            <p:strVal val="#ppt_w"/>
                                          </p:val>
                                        </p:tav>
                                      </p:tavLst>
                                    </p:anim>
                                    <p:anim calcmode="lin" valueType="num">
                                      <p:cBhvr>
                                        <p:cTn id="17" dur="1000" fill="hold"/>
                                        <p:tgtEl>
                                          <p:spTgt spid="377859">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37785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377859">
                                            <p:txEl>
                                              <p:pRg st="1" end="1"/>
                                            </p:txEl>
                                          </p:spTgt>
                                        </p:tgtEl>
                                        <p:attrNameLst>
                                          <p:attrName>style.visibility</p:attrName>
                                        </p:attrNameLst>
                                      </p:cBhvr>
                                      <p:to>
                                        <p:strVal val="visible"/>
                                      </p:to>
                                    </p:set>
                                    <p:anim calcmode="lin" valueType="num">
                                      <p:cBhvr>
                                        <p:cTn id="23" dur="1000" fill="hold"/>
                                        <p:tgtEl>
                                          <p:spTgt spid="377859">
                                            <p:txEl>
                                              <p:pRg st="1" end="1"/>
                                            </p:txEl>
                                          </p:spTgt>
                                        </p:tgtEl>
                                        <p:attrNameLst>
                                          <p:attrName>ppt_w</p:attrName>
                                        </p:attrNameLst>
                                      </p:cBhvr>
                                      <p:tavLst>
                                        <p:tav tm="0">
                                          <p:val>
                                            <p:strVal val="#ppt_w*0.70"/>
                                          </p:val>
                                        </p:tav>
                                        <p:tav tm="100000">
                                          <p:val>
                                            <p:strVal val="#ppt_w"/>
                                          </p:val>
                                        </p:tav>
                                      </p:tavLst>
                                    </p:anim>
                                    <p:anim calcmode="lin" valueType="num">
                                      <p:cBhvr>
                                        <p:cTn id="24" dur="1000" fill="hold"/>
                                        <p:tgtEl>
                                          <p:spTgt spid="377859">
                                            <p:txEl>
                                              <p:pRg st="1" end="1"/>
                                            </p:txEl>
                                          </p:spTgt>
                                        </p:tgtEl>
                                        <p:attrNameLst>
                                          <p:attrName>ppt_h</p:attrName>
                                        </p:attrNameLst>
                                      </p:cBhvr>
                                      <p:tavLst>
                                        <p:tav tm="0">
                                          <p:val>
                                            <p:strVal val="#ppt_h"/>
                                          </p:val>
                                        </p:tav>
                                        <p:tav tm="100000">
                                          <p:val>
                                            <p:strVal val="#ppt_h"/>
                                          </p:val>
                                        </p:tav>
                                      </p:tavLst>
                                    </p:anim>
                                    <p:animEffect transition="in" filter="fade">
                                      <p:cBhvr>
                                        <p:cTn id="25" dur="1000"/>
                                        <p:tgtEl>
                                          <p:spTgt spid="37785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377859">
                                            <p:txEl>
                                              <p:pRg st="2" end="2"/>
                                            </p:txEl>
                                          </p:spTgt>
                                        </p:tgtEl>
                                        <p:attrNameLst>
                                          <p:attrName>style.visibility</p:attrName>
                                        </p:attrNameLst>
                                      </p:cBhvr>
                                      <p:to>
                                        <p:strVal val="visible"/>
                                      </p:to>
                                    </p:set>
                                    <p:anim calcmode="lin" valueType="num">
                                      <p:cBhvr>
                                        <p:cTn id="30" dur="1000" fill="hold"/>
                                        <p:tgtEl>
                                          <p:spTgt spid="377859">
                                            <p:txEl>
                                              <p:pRg st="2" end="2"/>
                                            </p:txEl>
                                          </p:spTgt>
                                        </p:tgtEl>
                                        <p:attrNameLst>
                                          <p:attrName>ppt_w</p:attrName>
                                        </p:attrNameLst>
                                      </p:cBhvr>
                                      <p:tavLst>
                                        <p:tav tm="0">
                                          <p:val>
                                            <p:strVal val="#ppt_w*0.70"/>
                                          </p:val>
                                        </p:tav>
                                        <p:tav tm="100000">
                                          <p:val>
                                            <p:strVal val="#ppt_w"/>
                                          </p:val>
                                        </p:tav>
                                      </p:tavLst>
                                    </p:anim>
                                    <p:anim calcmode="lin" valueType="num">
                                      <p:cBhvr>
                                        <p:cTn id="31" dur="1000" fill="hold"/>
                                        <p:tgtEl>
                                          <p:spTgt spid="377859">
                                            <p:txEl>
                                              <p:pRg st="2" end="2"/>
                                            </p:txEl>
                                          </p:spTgt>
                                        </p:tgtEl>
                                        <p:attrNameLst>
                                          <p:attrName>ppt_h</p:attrName>
                                        </p:attrNameLst>
                                      </p:cBhvr>
                                      <p:tavLst>
                                        <p:tav tm="0">
                                          <p:val>
                                            <p:strVal val="#ppt_h"/>
                                          </p:val>
                                        </p:tav>
                                        <p:tav tm="100000">
                                          <p:val>
                                            <p:strVal val="#ppt_h"/>
                                          </p:val>
                                        </p:tav>
                                      </p:tavLst>
                                    </p:anim>
                                    <p:animEffect transition="in" filter="fade">
                                      <p:cBhvr>
                                        <p:cTn id="32" dur="1000"/>
                                        <p:tgtEl>
                                          <p:spTgt spid="37785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377859">
                                            <p:txEl>
                                              <p:pRg st="3" end="3"/>
                                            </p:txEl>
                                          </p:spTgt>
                                        </p:tgtEl>
                                        <p:attrNameLst>
                                          <p:attrName>style.visibility</p:attrName>
                                        </p:attrNameLst>
                                      </p:cBhvr>
                                      <p:to>
                                        <p:strVal val="visible"/>
                                      </p:to>
                                    </p:set>
                                    <p:anim calcmode="lin" valueType="num">
                                      <p:cBhvr>
                                        <p:cTn id="37" dur="1000" fill="hold"/>
                                        <p:tgtEl>
                                          <p:spTgt spid="377859">
                                            <p:txEl>
                                              <p:pRg st="3" end="3"/>
                                            </p:txEl>
                                          </p:spTgt>
                                        </p:tgtEl>
                                        <p:attrNameLst>
                                          <p:attrName>ppt_w</p:attrName>
                                        </p:attrNameLst>
                                      </p:cBhvr>
                                      <p:tavLst>
                                        <p:tav tm="0">
                                          <p:val>
                                            <p:strVal val="#ppt_w*0.70"/>
                                          </p:val>
                                        </p:tav>
                                        <p:tav tm="100000">
                                          <p:val>
                                            <p:strVal val="#ppt_w"/>
                                          </p:val>
                                        </p:tav>
                                      </p:tavLst>
                                    </p:anim>
                                    <p:anim calcmode="lin" valueType="num">
                                      <p:cBhvr>
                                        <p:cTn id="38" dur="1000" fill="hold"/>
                                        <p:tgtEl>
                                          <p:spTgt spid="377859">
                                            <p:txEl>
                                              <p:pRg st="3" end="3"/>
                                            </p:txEl>
                                          </p:spTgt>
                                        </p:tgtEl>
                                        <p:attrNameLst>
                                          <p:attrName>ppt_h</p:attrName>
                                        </p:attrNameLst>
                                      </p:cBhvr>
                                      <p:tavLst>
                                        <p:tav tm="0">
                                          <p:val>
                                            <p:strVal val="#ppt_h"/>
                                          </p:val>
                                        </p:tav>
                                        <p:tav tm="100000">
                                          <p:val>
                                            <p:strVal val="#ppt_h"/>
                                          </p:val>
                                        </p:tav>
                                      </p:tavLst>
                                    </p:anim>
                                    <p:animEffect transition="in" filter="fade">
                                      <p:cBhvr>
                                        <p:cTn id="39" dur="10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p:bldP spid="3778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6081714" y="3414714"/>
            <a:ext cx="28575" cy="28575"/>
          </a:xfrm>
          <a:prstGeom prst="rect">
            <a:avLst/>
          </a:prstGeom>
          <a:noFill/>
          <a:ln w="9525">
            <a:noFill/>
            <a:miter lim="800000"/>
            <a:headEnd/>
            <a:tailEnd/>
          </a:ln>
        </p:spPr>
      </p:pic>
      <p:pic>
        <p:nvPicPr>
          <p:cNvPr id="11267" name="Picture 3"/>
          <p:cNvPicPr>
            <a:picLocks noChangeAspect="1" noChangeArrowheads="1"/>
          </p:cNvPicPr>
          <p:nvPr/>
        </p:nvPicPr>
        <p:blipFill>
          <a:blip r:embed="rId3"/>
          <a:srcRect/>
          <a:stretch>
            <a:fillRect/>
          </a:stretch>
        </p:blipFill>
        <p:spPr bwMode="auto">
          <a:xfrm>
            <a:off x="6081714" y="3414714"/>
            <a:ext cx="28575" cy="28575"/>
          </a:xfrm>
          <a:prstGeom prst="rect">
            <a:avLst/>
          </a:prstGeom>
          <a:noFill/>
          <a:ln w="9525">
            <a:noFill/>
            <a:miter lim="800000"/>
            <a:headEnd/>
            <a:tailEnd/>
          </a:ln>
        </p:spPr>
      </p:pic>
      <p:sp>
        <p:nvSpPr>
          <p:cNvPr id="459780" name="Rectangle 4"/>
          <p:cNvSpPr>
            <a:spLocks noChangeArrowheads="1"/>
          </p:cNvSpPr>
          <p:nvPr/>
        </p:nvSpPr>
        <p:spPr bwMode="auto">
          <a:xfrm>
            <a:off x="2667000" y="5105400"/>
            <a:ext cx="7620000" cy="1600200"/>
          </a:xfrm>
          <a:prstGeom prst="rect">
            <a:avLst/>
          </a:prstGeom>
          <a:solidFill>
            <a:schemeClr val="accent1">
              <a:alpha val="0"/>
            </a:schemeClr>
          </a:solidFill>
          <a:ln w="9525">
            <a:noFill/>
            <a:miter lim="800000"/>
            <a:headEnd/>
            <a:tailEnd/>
          </a:ln>
        </p:spPr>
        <p:txBody>
          <a:bodyPr wrap="none" anchor="ctr"/>
          <a:lstStyle/>
          <a:p>
            <a:pPr>
              <a:buFontTx/>
              <a:buChar char="•"/>
            </a:pPr>
            <a:r>
              <a:rPr lang="en-US" sz="1300" b="1" u="sng" dirty="0">
                <a:latin typeface="Book Antiqua" pitchFamily="18" charset="0"/>
              </a:rPr>
              <a:t>Bombay Stock Exchange</a:t>
            </a:r>
            <a:r>
              <a:rPr lang="en-US" sz="1300" b="1" dirty="0">
                <a:latin typeface="Book Antiqua" pitchFamily="18" charset="0"/>
              </a:rPr>
              <a:t> played a pivotal role in the development of the Indian capital market</a:t>
            </a:r>
          </a:p>
          <a:p>
            <a:r>
              <a:rPr lang="en-US" sz="1300" b="1" dirty="0">
                <a:latin typeface="Book Antiqua" pitchFamily="18" charset="0"/>
              </a:rPr>
              <a:t> </a:t>
            </a:r>
          </a:p>
          <a:p>
            <a:pPr>
              <a:buFontTx/>
              <a:buChar char="•"/>
            </a:pPr>
            <a:r>
              <a:rPr lang="en-US" sz="1300" b="1" dirty="0">
                <a:latin typeface="Book Antiqua" pitchFamily="18" charset="0"/>
              </a:rPr>
              <a:t>The Exchange has a nation-wide reach with a presence in 417 cities and towns of India. </a:t>
            </a:r>
          </a:p>
          <a:p>
            <a:endParaRPr lang="en-US" sz="1300" b="1" dirty="0">
              <a:latin typeface="Book Antiqua" pitchFamily="18" charset="0"/>
            </a:endParaRPr>
          </a:p>
          <a:p>
            <a:pPr>
              <a:buFontTx/>
              <a:buChar char="•"/>
            </a:pPr>
            <a:r>
              <a:rPr lang="en-US" sz="1300" b="1" dirty="0">
                <a:latin typeface="Book Antiqua" pitchFamily="18" charset="0"/>
              </a:rPr>
              <a:t>BSE provides an efficient and transparent market for trading in equity, debt instruments and derivatives</a:t>
            </a:r>
            <a:r>
              <a:rPr lang="en-US" sz="1300" dirty="0">
                <a:latin typeface="Book Antiqua" pitchFamily="18" charset="0"/>
              </a:rPr>
              <a:t> </a:t>
            </a:r>
          </a:p>
        </p:txBody>
      </p:sp>
      <p:pic>
        <p:nvPicPr>
          <p:cNvPr id="459781" name="Picture 5" descr="View image detail">
            <a:hlinkClick r:id="rId4" tooltip="View image detail"/>
          </p:cNvPr>
          <p:cNvPicPr>
            <a:picLocks noChangeAspect="1" noChangeArrowheads="1"/>
          </p:cNvPicPr>
          <p:nvPr/>
        </p:nvPicPr>
        <p:blipFill>
          <a:blip r:embed="rId5"/>
          <a:srcRect/>
          <a:stretch>
            <a:fillRect/>
          </a:stretch>
        </p:blipFill>
        <p:spPr bwMode="auto">
          <a:xfrm>
            <a:off x="1752600" y="3505200"/>
            <a:ext cx="2743200" cy="1676400"/>
          </a:xfrm>
          <a:prstGeom prst="rect">
            <a:avLst/>
          </a:prstGeom>
          <a:noFill/>
          <a:ln w="9525">
            <a:noFill/>
            <a:miter lim="800000"/>
            <a:headEnd/>
            <a:tailEnd/>
          </a:ln>
        </p:spPr>
      </p:pic>
      <p:sp>
        <p:nvSpPr>
          <p:cNvPr id="459782" name="AutoShape 6"/>
          <p:cNvSpPr>
            <a:spLocks/>
          </p:cNvSpPr>
          <p:nvPr/>
        </p:nvSpPr>
        <p:spPr bwMode="auto">
          <a:xfrm>
            <a:off x="4800600" y="3200400"/>
            <a:ext cx="5638800" cy="1752600"/>
          </a:xfrm>
          <a:prstGeom prst="borderCallout1">
            <a:avLst>
              <a:gd name="adj1" fmla="val 11189"/>
              <a:gd name="adj2" fmla="val -8253"/>
              <a:gd name="adj3" fmla="val 70088"/>
              <a:gd name="adj4" fmla="val -8253"/>
            </a:avLst>
          </a:prstGeom>
          <a:solidFill>
            <a:schemeClr val="accent1">
              <a:alpha val="0"/>
            </a:schemeClr>
          </a:solidFill>
          <a:ln w="9525">
            <a:solidFill>
              <a:schemeClr val="tx1"/>
            </a:solidFill>
            <a:miter lim="800000"/>
            <a:headEnd/>
            <a:tailEnd/>
          </a:ln>
        </p:spPr>
        <p:txBody>
          <a:bodyPr/>
          <a:lstStyle/>
          <a:p>
            <a:pPr algn="ctr"/>
            <a:endParaRPr lang="en-US" sz="1200" b="1" dirty="0">
              <a:solidFill>
                <a:schemeClr val="bg2"/>
              </a:solidFill>
              <a:latin typeface="Book Antiqua" pitchFamily="18" charset="0"/>
            </a:endParaRPr>
          </a:p>
          <a:p>
            <a:pPr algn="ctr">
              <a:lnSpc>
                <a:spcPct val="150000"/>
              </a:lnSpc>
            </a:pPr>
            <a:r>
              <a:rPr lang="en-US" sz="1600" b="1" dirty="0">
                <a:latin typeface="Book Antiqua" pitchFamily="18" charset="0"/>
              </a:rPr>
              <a:t>1875 :</a:t>
            </a:r>
            <a:r>
              <a:rPr lang="en-US" sz="1600" dirty="0">
                <a:latin typeface="Book Antiqua" pitchFamily="18" charset="0"/>
              </a:rPr>
              <a:t> "The Native Share and Stock Broker”</a:t>
            </a:r>
            <a:r>
              <a:rPr lang="en-US" sz="1600" dirty="0">
                <a:latin typeface="Book Antiqua" pitchFamily="18" charset="0"/>
                <a:hlinkClick r:id="rId6"/>
                <a:hlinkMouseOver r:id="rId7" action="ppaction://hlinkfile"/>
              </a:rPr>
              <a:t> </a:t>
            </a:r>
            <a:r>
              <a:rPr lang="en-US" sz="1600" dirty="0">
                <a:latin typeface="Book Antiqua" pitchFamily="18" charset="0"/>
              </a:rPr>
              <a:t>        </a:t>
            </a:r>
          </a:p>
          <a:p>
            <a:pPr algn="ctr">
              <a:lnSpc>
                <a:spcPct val="150000"/>
              </a:lnSpc>
            </a:pPr>
            <a:r>
              <a:rPr lang="en-US" sz="1600" dirty="0">
                <a:latin typeface="Book Antiqua" pitchFamily="18" charset="0"/>
              </a:rPr>
              <a:t>           Association" (also known as "The Bombay   </a:t>
            </a:r>
          </a:p>
          <a:p>
            <a:pPr algn="ctr">
              <a:lnSpc>
                <a:spcPct val="150000"/>
              </a:lnSpc>
            </a:pPr>
            <a:r>
              <a:rPr lang="en-US" sz="1600" dirty="0">
                <a:latin typeface="Book Antiqua" pitchFamily="18" charset="0"/>
              </a:rPr>
              <a:t>           Stock Exchange”) was </a:t>
            </a:r>
          </a:p>
          <a:p>
            <a:pPr algn="ctr">
              <a:lnSpc>
                <a:spcPct val="150000"/>
              </a:lnSpc>
            </a:pPr>
            <a:r>
              <a:rPr lang="en-US" sz="1600" dirty="0">
                <a:latin typeface="Book Antiqua" pitchFamily="18" charset="0"/>
              </a:rPr>
              <a:t>           established in Bombay</a:t>
            </a:r>
          </a:p>
          <a:p>
            <a:endParaRPr lang="en-US" sz="1400" b="1" dirty="0">
              <a:solidFill>
                <a:schemeClr val="bg2"/>
              </a:solidFill>
              <a:latin typeface="Book Antiqua" pitchFamily="18" charset="0"/>
            </a:endParaRPr>
          </a:p>
        </p:txBody>
      </p:sp>
      <p:sp>
        <p:nvSpPr>
          <p:cNvPr id="459784" name="Rectangle 8"/>
          <p:cNvSpPr>
            <a:spLocks noChangeArrowheads="1"/>
          </p:cNvSpPr>
          <p:nvPr/>
        </p:nvSpPr>
        <p:spPr bwMode="auto">
          <a:xfrm>
            <a:off x="4572000" y="533400"/>
            <a:ext cx="5791200" cy="2209800"/>
          </a:xfrm>
          <a:prstGeom prst="rect">
            <a:avLst/>
          </a:prstGeom>
          <a:solidFill>
            <a:schemeClr val="accent1">
              <a:alpha val="0"/>
            </a:schemeClr>
          </a:solidFill>
          <a:ln w="9525">
            <a:solidFill>
              <a:srgbClr val="C0C0C0"/>
            </a:solidFill>
            <a:miter lim="800000"/>
            <a:headEnd/>
            <a:tailEnd/>
          </a:ln>
        </p:spPr>
        <p:txBody>
          <a:bodyPr wrap="none" anchor="ctr"/>
          <a:lstStyle/>
          <a:p>
            <a:pPr algn="ctr">
              <a:lnSpc>
                <a:spcPct val="150000"/>
              </a:lnSpc>
            </a:pPr>
            <a:r>
              <a:rPr lang="en-US" sz="1600" b="1" u="sng" dirty="0">
                <a:latin typeface="Book Antiqua" pitchFamily="18" charset="0"/>
              </a:rPr>
              <a:t>Traditionally</a:t>
            </a:r>
            <a:r>
              <a:rPr lang="en-US" sz="1600" dirty="0">
                <a:latin typeface="Book Antiqua" pitchFamily="18" charset="0"/>
              </a:rPr>
              <a:t>, trading in Stock Exchanges in India followed a </a:t>
            </a:r>
          </a:p>
          <a:p>
            <a:pPr algn="ctr">
              <a:lnSpc>
                <a:spcPct val="150000"/>
              </a:lnSpc>
            </a:pPr>
            <a:r>
              <a:rPr lang="en-US" sz="1600" dirty="0">
                <a:latin typeface="Book Antiqua" pitchFamily="18" charset="0"/>
              </a:rPr>
              <a:t>conventional style where people used to gather at the </a:t>
            </a:r>
          </a:p>
          <a:p>
            <a:pPr algn="ctr">
              <a:lnSpc>
                <a:spcPct val="150000"/>
              </a:lnSpc>
            </a:pPr>
            <a:r>
              <a:rPr lang="en-US" sz="1600" dirty="0">
                <a:latin typeface="Book Antiqua" pitchFamily="18" charset="0"/>
              </a:rPr>
              <a:t>Exchange and bids and offers were made by open outcry.</a:t>
            </a:r>
          </a:p>
        </p:txBody>
      </p:sp>
      <p:pic>
        <p:nvPicPr>
          <p:cNvPr id="459804" name="Picture 28" descr="graphic_crash_of_1929"/>
          <p:cNvPicPr>
            <a:picLocks noChangeAspect="1" noChangeArrowheads="1"/>
          </p:cNvPicPr>
          <p:nvPr/>
        </p:nvPicPr>
        <p:blipFill>
          <a:blip r:embed="rId8"/>
          <a:srcRect/>
          <a:stretch>
            <a:fillRect/>
          </a:stretch>
        </p:blipFill>
        <p:spPr bwMode="auto">
          <a:xfrm>
            <a:off x="1828800" y="228601"/>
            <a:ext cx="2590800" cy="3165475"/>
          </a:xfrm>
          <a:prstGeom prst="rect">
            <a:avLst/>
          </a:prstGeom>
          <a:noFill/>
          <a:ln w="9525">
            <a:noFill/>
            <a:miter lim="800000"/>
            <a:headEnd/>
            <a:tailEnd/>
          </a:ln>
        </p:spPr>
      </p:pic>
    </p:spTree>
    <p:extLst>
      <p:ext uri="{BB962C8B-B14F-4D97-AF65-F5344CB8AC3E}">
        <p14:creationId xmlns:p14="http://schemas.microsoft.com/office/powerpoint/2010/main" val="355614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7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459804"/>
                                        </p:tgtEl>
                                        <p:attrNameLst>
                                          <p:attrName>style.visibility</p:attrName>
                                        </p:attrNameLst>
                                      </p:cBhvr>
                                      <p:to>
                                        <p:strVal val="visible"/>
                                      </p:to>
                                    </p:set>
                                    <p:anim calcmode="lin" valueType="num">
                                      <p:cBhvr>
                                        <p:cTn id="11" dur="1000" fill="hold"/>
                                        <p:tgtEl>
                                          <p:spTgt spid="459804"/>
                                        </p:tgtEl>
                                        <p:attrNameLst>
                                          <p:attrName>ppt_w</p:attrName>
                                        </p:attrNameLst>
                                      </p:cBhvr>
                                      <p:tavLst>
                                        <p:tav tm="0">
                                          <p:val>
                                            <p:strVal val="#ppt_w*0.70"/>
                                          </p:val>
                                        </p:tav>
                                        <p:tav tm="100000">
                                          <p:val>
                                            <p:strVal val="#ppt_w"/>
                                          </p:val>
                                        </p:tav>
                                      </p:tavLst>
                                    </p:anim>
                                    <p:anim calcmode="lin" valueType="num">
                                      <p:cBhvr>
                                        <p:cTn id="12" dur="1000" fill="hold"/>
                                        <p:tgtEl>
                                          <p:spTgt spid="459804"/>
                                        </p:tgtEl>
                                        <p:attrNameLst>
                                          <p:attrName>ppt_h</p:attrName>
                                        </p:attrNameLst>
                                      </p:cBhvr>
                                      <p:tavLst>
                                        <p:tav tm="0">
                                          <p:val>
                                            <p:strVal val="#ppt_h"/>
                                          </p:val>
                                        </p:tav>
                                        <p:tav tm="100000">
                                          <p:val>
                                            <p:strVal val="#ppt_h"/>
                                          </p:val>
                                        </p:tav>
                                      </p:tavLst>
                                    </p:anim>
                                    <p:animEffect transition="in" filter="fade">
                                      <p:cBhvr>
                                        <p:cTn id="13" dur="1000"/>
                                        <p:tgtEl>
                                          <p:spTgt spid="45980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5978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978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978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59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endParaRPr lang="en-US"/>
          </a:p>
        </p:txBody>
      </p:sp>
      <p:sp>
        <p:nvSpPr>
          <p:cNvPr id="2051" name="Rectangle 3"/>
          <p:cNvSpPr>
            <a:spLocks noGrp="1" noChangeArrowheads="1"/>
          </p:cNvSpPr>
          <p:nvPr>
            <p:ph type="body" idx="1"/>
          </p:nvPr>
        </p:nvSpPr>
        <p:spPr/>
        <p:txBody>
          <a:bodyPr/>
          <a:lstStyle/>
          <a:p>
            <a:pPr eaLnBrk="1" hangingPunct="1"/>
            <a:endParaRPr lang="en-US"/>
          </a:p>
        </p:txBody>
      </p:sp>
      <p:pic>
        <p:nvPicPr>
          <p:cNvPr id="2052" name="Picture 4" descr="Bombay Stock Exchange"/>
          <p:cNvPicPr>
            <a:picLocks noChangeAspect="1" noChangeArrowheads="1"/>
          </p:cNvPicPr>
          <p:nvPr/>
        </p:nvPicPr>
        <p:blipFill>
          <a:blip r:embed="rId3"/>
          <a:srcRect/>
          <a:stretch>
            <a:fillRect/>
          </a:stretch>
        </p:blipFill>
        <p:spPr bwMode="auto">
          <a:xfrm>
            <a:off x="1524000" y="0"/>
            <a:ext cx="9144000" cy="6808788"/>
          </a:xfrm>
          <a:prstGeom prst="rect">
            <a:avLst/>
          </a:prstGeom>
          <a:noFill/>
          <a:ln w="9525">
            <a:noFill/>
            <a:miter lim="800000"/>
            <a:headEnd/>
            <a:tailEnd/>
          </a:ln>
        </p:spPr>
      </p:pic>
    </p:spTree>
    <p:extLst>
      <p:ext uri="{BB962C8B-B14F-4D97-AF65-F5344CB8AC3E}">
        <p14:creationId xmlns:p14="http://schemas.microsoft.com/office/powerpoint/2010/main" val="84790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t>Financial Institutions</a:t>
            </a:r>
            <a:endParaRPr lang="en-GB"/>
          </a:p>
        </p:txBody>
      </p:sp>
      <p:sp>
        <p:nvSpPr>
          <p:cNvPr id="12291" name="Rectangle 3"/>
          <p:cNvSpPr>
            <a:spLocks noGrp="1" noChangeArrowheads="1"/>
          </p:cNvSpPr>
          <p:nvPr>
            <p:ph type="body" idx="1"/>
          </p:nvPr>
        </p:nvSpPr>
        <p:spPr/>
        <p:txBody>
          <a:bodyPr/>
          <a:lstStyle/>
          <a:p>
            <a:r>
              <a:rPr lang="en-US"/>
              <a:t>Includes institutions and mechanisms which</a:t>
            </a:r>
          </a:p>
          <a:p>
            <a:pPr lvl="1"/>
            <a:r>
              <a:rPr lang="en-US"/>
              <a:t>Affect generation of savings by the community</a:t>
            </a:r>
          </a:p>
          <a:p>
            <a:pPr lvl="1"/>
            <a:r>
              <a:rPr lang="en-US"/>
              <a:t>Mobilisation of savings</a:t>
            </a:r>
          </a:p>
          <a:p>
            <a:pPr lvl="1"/>
            <a:r>
              <a:rPr lang="en-US"/>
              <a:t>Effective distribution of savings</a:t>
            </a:r>
          </a:p>
          <a:p>
            <a:r>
              <a:rPr lang="en-US"/>
              <a:t>Institutions are banks, insurance companies, mutual funds- promote/mobilise savings</a:t>
            </a:r>
          </a:p>
          <a:p>
            <a:r>
              <a:rPr lang="en-US"/>
              <a:t>Individual investors, industrial and trading companies- borrowers</a:t>
            </a:r>
          </a:p>
          <a:p>
            <a:pPr>
              <a:buFont typeface="Wingdings" panose="05000000000000000000" pitchFamily="2" charset="2"/>
              <a:buNone/>
            </a:pPr>
            <a:endParaRPr lang="en-US"/>
          </a:p>
        </p:txBody>
      </p:sp>
    </p:spTree>
    <p:extLst>
      <p:ext uri="{BB962C8B-B14F-4D97-AF65-F5344CB8AC3E}">
        <p14:creationId xmlns:p14="http://schemas.microsoft.com/office/powerpoint/2010/main" val="11318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bwMode="auto">
          <a:xfrm>
            <a:off x="2667000" y="381000"/>
            <a:ext cx="7696200" cy="4572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Autofit/>
          </a:bodyPr>
          <a:lstStyle/>
          <a:p>
            <a:pPr eaLnBrk="1" hangingPunct="1"/>
            <a:r>
              <a:rPr lang="en-US" sz="3200" dirty="0">
                <a:latin typeface="Cambria" pitchFamily="18" charset="0"/>
              </a:rPr>
              <a:t>Equity Market in India</a:t>
            </a:r>
          </a:p>
        </p:txBody>
      </p:sp>
      <p:grpSp>
        <p:nvGrpSpPr>
          <p:cNvPr id="2" name="Group 3"/>
          <p:cNvGrpSpPr>
            <a:grpSpLocks/>
          </p:cNvGrpSpPr>
          <p:nvPr/>
        </p:nvGrpSpPr>
        <p:grpSpPr bwMode="auto">
          <a:xfrm>
            <a:off x="1676400" y="2286001"/>
            <a:ext cx="1447800" cy="1755775"/>
            <a:chOff x="288" y="1632"/>
            <a:chExt cx="912" cy="1106"/>
          </a:xfrm>
        </p:grpSpPr>
        <p:pic>
          <p:nvPicPr>
            <p:cNvPr id="19497" name="Picture 4" descr="081006-121137-469007">
              <a:hlinkClick r:id="rId3"/>
            </p:cNvPr>
            <p:cNvPicPr>
              <a:picLocks noChangeAspect="1" noChangeArrowheads="1"/>
            </p:cNvPicPr>
            <p:nvPr/>
          </p:nvPicPr>
          <p:blipFill>
            <a:blip r:embed="rId4"/>
            <a:srcRect/>
            <a:stretch>
              <a:fillRect/>
            </a:stretch>
          </p:blipFill>
          <p:spPr bwMode="auto">
            <a:xfrm>
              <a:off x="288" y="1632"/>
              <a:ext cx="912" cy="901"/>
            </a:xfrm>
            <a:prstGeom prst="rect">
              <a:avLst/>
            </a:prstGeom>
            <a:noFill/>
            <a:ln w="9525">
              <a:noFill/>
              <a:miter lim="800000"/>
              <a:headEnd/>
              <a:tailEnd/>
            </a:ln>
          </p:spPr>
        </p:pic>
        <p:sp>
          <p:nvSpPr>
            <p:cNvPr id="19498" name="Text Box 5"/>
            <p:cNvSpPr txBox="1">
              <a:spLocks noChangeArrowheads="1"/>
            </p:cNvSpPr>
            <p:nvPr/>
          </p:nvSpPr>
          <p:spPr bwMode="auto">
            <a:xfrm>
              <a:off x="380" y="2505"/>
              <a:ext cx="594" cy="233"/>
            </a:xfrm>
            <a:prstGeom prst="rect">
              <a:avLst/>
            </a:prstGeom>
            <a:noFill/>
            <a:ln w="9525">
              <a:noFill/>
              <a:miter lim="800000"/>
              <a:headEnd/>
              <a:tailEnd/>
            </a:ln>
          </p:spPr>
          <p:txBody>
            <a:bodyPr wrap="none">
              <a:spAutoFit/>
            </a:bodyPr>
            <a:lstStyle/>
            <a:p>
              <a:r>
                <a:rPr lang="en-US"/>
                <a:t>BROKER</a:t>
              </a:r>
            </a:p>
          </p:txBody>
        </p:sp>
      </p:grpSp>
      <p:grpSp>
        <p:nvGrpSpPr>
          <p:cNvPr id="3" name="Group 6"/>
          <p:cNvGrpSpPr>
            <a:grpSpLocks/>
          </p:cNvGrpSpPr>
          <p:nvPr/>
        </p:nvGrpSpPr>
        <p:grpSpPr bwMode="auto">
          <a:xfrm>
            <a:off x="8915400" y="4114801"/>
            <a:ext cx="1295400" cy="1603375"/>
            <a:chOff x="4656" y="2352"/>
            <a:chExt cx="816" cy="1010"/>
          </a:xfrm>
        </p:grpSpPr>
        <p:pic>
          <p:nvPicPr>
            <p:cNvPr id="19495" name="Picture 7" descr="See full size image">
              <a:hlinkClick r:id="rId5"/>
            </p:cNvPr>
            <p:cNvPicPr>
              <a:picLocks noChangeAspect="1" noChangeArrowheads="1"/>
            </p:cNvPicPr>
            <p:nvPr/>
          </p:nvPicPr>
          <p:blipFill>
            <a:blip r:embed="rId6"/>
            <a:srcRect/>
            <a:stretch>
              <a:fillRect/>
            </a:stretch>
          </p:blipFill>
          <p:spPr bwMode="auto">
            <a:xfrm>
              <a:off x="4656" y="2352"/>
              <a:ext cx="816" cy="787"/>
            </a:xfrm>
            <a:prstGeom prst="rect">
              <a:avLst/>
            </a:prstGeom>
            <a:noFill/>
            <a:ln w="9525">
              <a:noFill/>
              <a:miter lim="800000"/>
              <a:headEnd/>
              <a:tailEnd/>
            </a:ln>
          </p:spPr>
        </p:pic>
        <p:sp>
          <p:nvSpPr>
            <p:cNvPr id="19496" name="Text Box 8"/>
            <p:cNvSpPr txBox="1">
              <a:spLocks noChangeArrowheads="1"/>
            </p:cNvSpPr>
            <p:nvPr/>
          </p:nvSpPr>
          <p:spPr bwMode="auto">
            <a:xfrm>
              <a:off x="4656" y="3129"/>
              <a:ext cx="743" cy="233"/>
            </a:xfrm>
            <a:prstGeom prst="rect">
              <a:avLst/>
            </a:prstGeom>
            <a:noFill/>
            <a:ln w="9525">
              <a:noFill/>
              <a:miter lim="800000"/>
              <a:headEnd/>
              <a:tailEnd/>
            </a:ln>
          </p:spPr>
          <p:txBody>
            <a:bodyPr wrap="none">
              <a:spAutoFit/>
            </a:bodyPr>
            <a:lstStyle/>
            <a:p>
              <a:r>
                <a:rPr lang="en-US"/>
                <a:t>Customers</a:t>
              </a:r>
            </a:p>
          </p:txBody>
        </p:sp>
      </p:grpSp>
      <p:sp>
        <p:nvSpPr>
          <p:cNvPr id="560137" name="Line 9"/>
          <p:cNvSpPr>
            <a:spLocks noChangeShapeType="1"/>
          </p:cNvSpPr>
          <p:nvPr/>
        </p:nvSpPr>
        <p:spPr bwMode="auto">
          <a:xfrm flipH="1" flipV="1">
            <a:off x="3124200" y="3200400"/>
            <a:ext cx="5715000" cy="1600200"/>
          </a:xfrm>
          <a:prstGeom prst="line">
            <a:avLst/>
          </a:prstGeom>
          <a:noFill/>
          <a:ln w="28575">
            <a:solidFill>
              <a:srgbClr val="FF0000"/>
            </a:solidFill>
            <a:round/>
            <a:headEnd/>
            <a:tailEnd type="triangle" w="med" len="med"/>
          </a:ln>
        </p:spPr>
        <p:txBody>
          <a:bodyPr/>
          <a:lstStyle/>
          <a:p>
            <a:endParaRPr lang="en-US"/>
          </a:p>
        </p:txBody>
      </p:sp>
      <p:sp>
        <p:nvSpPr>
          <p:cNvPr id="560138" name="Text Box 10"/>
          <p:cNvSpPr txBox="1">
            <a:spLocks noChangeArrowheads="1"/>
          </p:cNvSpPr>
          <p:nvPr/>
        </p:nvSpPr>
        <p:spPr bwMode="auto">
          <a:xfrm rot="895137">
            <a:off x="5256214" y="3681413"/>
            <a:ext cx="2530475" cy="336550"/>
          </a:xfrm>
          <a:prstGeom prst="rect">
            <a:avLst/>
          </a:prstGeom>
          <a:noFill/>
          <a:ln w="9525">
            <a:noFill/>
            <a:miter lim="800000"/>
            <a:headEnd/>
            <a:tailEnd/>
          </a:ln>
        </p:spPr>
        <p:txBody>
          <a:bodyPr wrap="none">
            <a:spAutoFit/>
          </a:bodyPr>
          <a:lstStyle/>
          <a:p>
            <a:r>
              <a:rPr lang="en-US" sz="1600" b="1">
                <a:solidFill>
                  <a:srgbClr val="1E5DAA"/>
                </a:solidFill>
                <a:latin typeface="Arial" charset="0"/>
                <a:cs typeface="Times New Roman" pitchFamily="16" charset="0"/>
              </a:rPr>
              <a:t>Approach to buy Shares</a:t>
            </a:r>
          </a:p>
        </p:txBody>
      </p:sp>
      <p:sp>
        <p:nvSpPr>
          <p:cNvPr id="560139" name="Line 11"/>
          <p:cNvSpPr>
            <a:spLocks noChangeShapeType="1"/>
          </p:cNvSpPr>
          <p:nvPr/>
        </p:nvSpPr>
        <p:spPr bwMode="auto">
          <a:xfrm>
            <a:off x="3124200" y="2667000"/>
            <a:ext cx="5791200" cy="1524000"/>
          </a:xfrm>
          <a:prstGeom prst="line">
            <a:avLst/>
          </a:prstGeom>
          <a:noFill/>
          <a:ln w="28575">
            <a:solidFill>
              <a:srgbClr val="FF0000"/>
            </a:solidFill>
            <a:round/>
            <a:headEnd/>
            <a:tailEnd type="triangle" w="med" len="med"/>
          </a:ln>
        </p:spPr>
        <p:txBody>
          <a:bodyPr/>
          <a:lstStyle/>
          <a:p>
            <a:endParaRPr lang="en-US"/>
          </a:p>
        </p:txBody>
      </p:sp>
      <p:sp>
        <p:nvSpPr>
          <p:cNvPr id="560140" name="Text Box 12"/>
          <p:cNvSpPr txBox="1">
            <a:spLocks noChangeArrowheads="1"/>
          </p:cNvSpPr>
          <p:nvPr/>
        </p:nvSpPr>
        <p:spPr bwMode="auto">
          <a:xfrm rot="865168">
            <a:off x="5257801" y="3289300"/>
            <a:ext cx="2644775" cy="336550"/>
          </a:xfrm>
          <a:prstGeom prst="rect">
            <a:avLst/>
          </a:prstGeom>
          <a:noFill/>
          <a:ln w="9525">
            <a:noFill/>
            <a:miter lim="800000"/>
            <a:headEnd/>
            <a:tailEnd/>
          </a:ln>
        </p:spPr>
        <p:txBody>
          <a:bodyPr wrap="none">
            <a:spAutoFit/>
          </a:bodyPr>
          <a:lstStyle/>
          <a:p>
            <a:r>
              <a:rPr lang="en-US" sz="1600" b="1">
                <a:solidFill>
                  <a:srgbClr val="1E5DAA"/>
                </a:solidFill>
                <a:latin typeface="Arial" charset="0"/>
                <a:cs typeface="Times New Roman" pitchFamily="16" charset="0"/>
              </a:rPr>
              <a:t>Charge Brokerage – 2-4%</a:t>
            </a:r>
          </a:p>
        </p:txBody>
      </p:sp>
      <p:sp>
        <p:nvSpPr>
          <p:cNvPr id="560141" name="AutoShape 13"/>
          <p:cNvSpPr>
            <a:spLocks noChangeArrowheads="1"/>
          </p:cNvSpPr>
          <p:nvPr/>
        </p:nvSpPr>
        <p:spPr bwMode="auto">
          <a:xfrm>
            <a:off x="6172200" y="1371600"/>
            <a:ext cx="2667000" cy="838200"/>
          </a:xfrm>
          <a:prstGeom prst="cloudCallout">
            <a:avLst>
              <a:gd name="adj1" fmla="val -162620"/>
              <a:gd name="adj2" fmla="val 79736"/>
            </a:avLst>
          </a:prstGeom>
          <a:noFill/>
          <a:ln w="9525">
            <a:solidFill>
              <a:schemeClr val="tx1"/>
            </a:solidFill>
            <a:round/>
            <a:headEnd/>
            <a:tailEnd/>
          </a:ln>
        </p:spPr>
        <p:txBody>
          <a:bodyPr/>
          <a:lstStyle/>
          <a:p>
            <a:pPr algn="ctr"/>
            <a:r>
              <a:rPr lang="en-US" sz="1400" dirty="0">
                <a:solidFill>
                  <a:srgbClr val="1E5DAA"/>
                </a:solidFill>
                <a:latin typeface="Cambria" pitchFamily="18" charset="0"/>
                <a:cs typeface="Times New Roman" pitchFamily="16" charset="0"/>
              </a:rPr>
              <a:t>How can I Make more money – Where are the opportunities</a:t>
            </a:r>
            <a:r>
              <a:rPr lang="en-US" sz="1200" dirty="0">
                <a:solidFill>
                  <a:srgbClr val="1E5DAA"/>
                </a:solidFill>
                <a:latin typeface="Arial" charset="0"/>
                <a:cs typeface="Times New Roman" pitchFamily="16" charset="0"/>
              </a:rPr>
              <a:t>?</a:t>
            </a:r>
          </a:p>
        </p:txBody>
      </p:sp>
      <p:grpSp>
        <p:nvGrpSpPr>
          <p:cNvPr id="4" name="Group 14"/>
          <p:cNvGrpSpPr>
            <a:grpSpLocks/>
          </p:cNvGrpSpPr>
          <p:nvPr/>
        </p:nvGrpSpPr>
        <p:grpSpPr bwMode="auto">
          <a:xfrm>
            <a:off x="2362200" y="4876802"/>
            <a:ext cx="1252538" cy="1220788"/>
            <a:chOff x="1406" y="2544"/>
            <a:chExt cx="789" cy="769"/>
          </a:xfrm>
        </p:grpSpPr>
        <p:pic>
          <p:nvPicPr>
            <p:cNvPr id="19491" name="Picture 15" descr="view-file">
              <a:hlinkClick r:id="rId7"/>
            </p:cNvPr>
            <p:cNvPicPr>
              <a:picLocks noChangeAspect="1" noChangeArrowheads="1"/>
            </p:cNvPicPr>
            <p:nvPr/>
          </p:nvPicPr>
          <p:blipFill>
            <a:blip r:embed="rId8"/>
            <a:srcRect/>
            <a:stretch>
              <a:fillRect/>
            </a:stretch>
          </p:blipFill>
          <p:spPr bwMode="auto">
            <a:xfrm>
              <a:off x="1536" y="2544"/>
              <a:ext cx="576" cy="576"/>
            </a:xfrm>
            <a:prstGeom prst="rect">
              <a:avLst/>
            </a:prstGeom>
            <a:noFill/>
            <a:ln w="9525">
              <a:noFill/>
              <a:miter lim="800000"/>
              <a:headEnd/>
              <a:tailEnd/>
            </a:ln>
          </p:spPr>
        </p:pic>
        <p:sp>
          <p:nvSpPr>
            <p:cNvPr id="19492" name="Line 16"/>
            <p:cNvSpPr>
              <a:spLocks noChangeShapeType="1"/>
            </p:cNvSpPr>
            <p:nvPr/>
          </p:nvSpPr>
          <p:spPr bwMode="auto">
            <a:xfrm>
              <a:off x="1536" y="2544"/>
              <a:ext cx="576" cy="576"/>
            </a:xfrm>
            <a:prstGeom prst="line">
              <a:avLst/>
            </a:prstGeom>
            <a:noFill/>
            <a:ln w="25400">
              <a:solidFill>
                <a:srgbClr val="FF0000"/>
              </a:solidFill>
              <a:round/>
              <a:headEnd/>
              <a:tailEnd/>
            </a:ln>
          </p:spPr>
          <p:txBody>
            <a:bodyPr/>
            <a:lstStyle/>
            <a:p>
              <a:endParaRPr lang="en-US"/>
            </a:p>
          </p:txBody>
        </p:sp>
        <p:sp>
          <p:nvSpPr>
            <p:cNvPr id="19493" name="Line 17"/>
            <p:cNvSpPr>
              <a:spLocks noChangeShapeType="1"/>
            </p:cNvSpPr>
            <p:nvPr/>
          </p:nvSpPr>
          <p:spPr bwMode="auto">
            <a:xfrm flipH="1">
              <a:off x="1536" y="2544"/>
              <a:ext cx="576" cy="576"/>
            </a:xfrm>
            <a:prstGeom prst="line">
              <a:avLst/>
            </a:prstGeom>
            <a:noFill/>
            <a:ln w="25400">
              <a:solidFill>
                <a:srgbClr val="FF0000"/>
              </a:solidFill>
              <a:round/>
              <a:headEnd/>
              <a:tailEnd/>
            </a:ln>
          </p:spPr>
          <p:txBody>
            <a:bodyPr/>
            <a:lstStyle/>
            <a:p>
              <a:endParaRPr lang="en-US"/>
            </a:p>
          </p:txBody>
        </p:sp>
        <p:sp>
          <p:nvSpPr>
            <p:cNvPr id="19494" name="Text Box 18"/>
            <p:cNvSpPr txBox="1">
              <a:spLocks noChangeArrowheads="1"/>
            </p:cNvSpPr>
            <p:nvPr/>
          </p:nvSpPr>
          <p:spPr bwMode="auto">
            <a:xfrm>
              <a:off x="1406" y="3139"/>
              <a:ext cx="789" cy="174"/>
            </a:xfrm>
            <a:prstGeom prst="rect">
              <a:avLst/>
            </a:prstGeom>
            <a:noFill/>
            <a:ln w="9525">
              <a:noFill/>
              <a:miter lim="800000"/>
              <a:headEnd/>
              <a:tailEnd/>
            </a:ln>
          </p:spPr>
          <p:txBody>
            <a:bodyPr wrap="none">
              <a:spAutoFit/>
            </a:bodyPr>
            <a:lstStyle/>
            <a:p>
              <a:r>
                <a:rPr lang="en-US" sz="1200" b="1"/>
                <a:t>No Transparency</a:t>
              </a:r>
            </a:p>
          </p:txBody>
        </p:sp>
      </p:grpSp>
      <p:grpSp>
        <p:nvGrpSpPr>
          <p:cNvPr id="5" name="Group 19"/>
          <p:cNvGrpSpPr>
            <a:grpSpLocks/>
          </p:cNvGrpSpPr>
          <p:nvPr/>
        </p:nvGrpSpPr>
        <p:grpSpPr bwMode="auto">
          <a:xfrm>
            <a:off x="5715000" y="3886201"/>
            <a:ext cx="1404938" cy="1722438"/>
            <a:chOff x="1680" y="2257"/>
            <a:chExt cx="885" cy="1085"/>
          </a:xfrm>
        </p:grpSpPr>
        <p:pic>
          <p:nvPicPr>
            <p:cNvPr id="19489" name="Picture 20" descr="phone33">
              <a:hlinkClick r:id="rId9"/>
            </p:cNvPr>
            <p:cNvPicPr>
              <a:picLocks noChangeAspect="1" noChangeArrowheads="1"/>
            </p:cNvPicPr>
            <p:nvPr/>
          </p:nvPicPr>
          <p:blipFill>
            <a:blip r:embed="rId10"/>
            <a:srcRect/>
            <a:stretch>
              <a:fillRect/>
            </a:stretch>
          </p:blipFill>
          <p:spPr bwMode="auto">
            <a:xfrm>
              <a:off x="1755" y="2257"/>
              <a:ext cx="810" cy="900"/>
            </a:xfrm>
            <a:prstGeom prst="rect">
              <a:avLst/>
            </a:prstGeom>
            <a:noFill/>
            <a:ln w="9525">
              <a:noFill/>
              <a:miter lim="800000"/>
              <a:headEnd/>
              <a:tailEnd/>
            </a:ln>
          </p:spPr>
        </p:pic>
        <p:sp>
          <p:nvSpPr>
            <p:cNvPr id="19490" name="Text Box 21"/>
            <p:cNvSpPr txBox="1">
              <a:spLocks noChangeArrowheads="1"/>
            </p:cNvSpPr>
            <p:nvPr/>
          </p:nvSpPr>
          <p:spPr bwMode="auto">
            <a:xfrm>
              <a:off x="1680" y="3168"/>
              <a:ext cx="761" cy="174"/>
            </a:xfrm>
            <a:prstGeom prst="rect">
              <a:avLst/>
            </a:prstGeom>
            <a:noFill/>
            <a:ln w="9525">
              <a:noFill/>
              <a:miter lim="800000"/>
              <a:headEnd/>
              <a:tailEnd/>
            </a:ln>
          </p:spPr>
          <p:txBody>
            <a:bodyPr wrap="none">
              <a:spAutoFit/>
            </a:bodyPr>
            <a:lstStyle/>
            <a:p>
              <a:r>
                <a:rPr lang="en-US" sz="1200" b="1"/>
                <a:t>Misquote Prices</a:t>
              </a:r>
            </a:p>
          </p:txBody>
        </p:sp>
      </p:grpSp>
      <p:grpSp>
        <p:nvGrpSpPr>
          <p:cNvPr id="6" name="Group 22"/>
          <p:cNvGrpSpPr>
            <a:grpSpLocks/>
          </p:cNvGrpSpPr>
          <p:nvPr/>
        </p:nvGrpSpPr>
        <p:grpSpPr bwMode="auto">
          <a:xfrm>
            <a:off x="7086600" y="1752602"/>
            <a:ext cx="2152650" cy="992188"/>
            <a:chOff x="2804" y="2592"/>
            <a:chExt cx="1356" cy="625"/>
          </a:xfrm>
        </p:grpSpPr>
        <p:pic>
          <p:nvPicPr>
            <p:cNvPr id="19487" name="Picture 23" descr="cartoon_money_01">
              <a:hlinkClick r:id="rId11"/>
            </p:cNvPr>
            <p:cNvPicPr>
              <a:picLocks noChangeAspect="1" noChangeArrowheads="1"/>
            </p:cNvPicPr>
            <p:nvPr/>
          </p:nvPicPr>
          <p:blipFill>
            <a:blip r:embed="rId12"/>
            <a:srcRect/>
            <a:stretch>
              <a:fillRect/>
            </a:stretch>
          </p:blipFill>
          <p:spPr bwMode="auto">
            <a:xfrm>
              <a:off x="3120" y="2592"/>
              <a:ext cx="660" cy="498"/>
            </a:xfrm>
            <a:prstGeom prst="rect">
              <a:avLst/>
            </a:prstGeom>
            <a:noFill/>
            <a:ln w="9525">
              <a:noFill/>
              <a:miter lim="800000"/>
              <a:headEnd/>
              <a:tailEnd/>
            </a:ln>
          </p:spPr>
        </p:pic>
        <p:sp>
          <p:nvSpPr>
            <p:cNvPr id="19488" name="Text Box 24"/>
            <p:cNvSpPr txBox="1">
              <a:spLocks noChangeArrowheads="1"/>
            </p:cNvSpPr>
            <p:nvPr/>
          </p:nvSpPr>
          <p:spPr bwMode="auto">
            <a:xfrm>
              <a:off x="2804" y="3043"/>
              <a:ext cx="1356" cy="174"/>
            </a:xfrm>
            <a:prstGeom prst="rect">
              <a:avLst/>
            </a:prstGeom>
            <a:noFill/>
            <a:ln w="9525">
              <a:noFill/>
              <a:miter lim="800000"/>
              <a:headEnd/>
              <a:tailEnd/>
            </a:ln>
          </p:spPr>
          <p:txBody>
            <a:bodyPr wrap="none">
              <a:spAutoFit/>
            </a:bodyPr>
            <a:lstStyle/>
            <a:p>
              <a:r>
                <a:rPr lang="en-US" sz="1200" b="1"/>
                <a:t>Charge Brokerage as per desire</a:t>
              </a:r>
            </a:p>
          </p:txBody>
        </p:sp>
      </p:grpSp>
      <p:grpSp>
        <p:nvGrpSpPr>
          <p:cNvPr id="7" name="Group 25"/>
          <p:cNvGrpSpPr>
            <a:grpSpLocks/>
          </p:cNvGrpSpPr>
          <p:nvPr/>
        </p:nvGrpSpPr>
        <p:grpSpPr bwMode="auto">
          <a:xfrm>
            <a:off x="4038599" y="4724401"/>
            <a:ext cx="1466850" cy="1520826"/>
            <a:chOff x="2352" y="1806"/>
            <a:chExt cx="924" cy="958"/>
          </a:xfrm>
        </p:grpSpPr>
        <p:pic>
          <p:nvPicPr>
            <p:cNvPr id="19485" name="Picture 26" descr="Oompie%2520shrank%2520for%2520the%2520web">
              <a:hlinkClick r:id="rId13"/>
            </p:cNvPr>
            <p:cNvPicPr>
              <a:picLocks noChangeAspect="1" noChangeArrowheads="1"/>
            </p:cNvPicPr>
            <p:nvPr/>
          </p:nvPicPr>
          <p:blipFill>
            <a:blip r:embed="rId14"/>
            <a:srcRect/>
            <a:stretch>
              <a:fillRect/>
            </a:stretch>
          </p:blipFill>
          <p:spPr bwMode="auto">
            <a:xfrm>
              <a:off x="2484" y="1806"/>
              <a:ext cx="792" cy="708"/>
            </a:xfrm>
            <a:prstGeom prst="rect">
              <a:avLst/>
            </a:prstGeom>
            <a:noFill/>
            <a:ln w="9525">
              <a:noFill/>
              <a:miter lim="800000"/>
              <a:headEnd/>
              <a:tailEnd/>
            </a:ln>
          </p:spPr>
        </p:pic>
        <p:sp>
          <p:nvSpPr>
            <p:cNvPr id="19486" name="Text Box 27"/>
            <p:cNvSpPr txBox="1">
              <a:spLocks noChangeArrowheads="1"/>
            </p:cNvSpPr>
            <p:nvPr/>
          </p:nvSpPr>
          <p:spPr bwMode="auto">
            <a:xfrm>
              <a:off x="2352" y="2590"/>
              <a:ext cx="825" cy="174"/>
            </a:xfrm>
            <a:prstGeom prst="rect">
              <a:avLst/>
            </a:prstGeom>
            <a:noFill/>
            <a:ln w="9525">
              <a:noFill/>
              <a:miter lim="800000"/>
              <a:headEnd/>
              <a:tailEnd/>
            </a:ln>
          </p:spPr>
          <p:txBody>
            <a:bodyPr wrap="none">
              <a:spAutoFit/>
            </a:bodyPr>
            <a:lstStyle/>
            <a:p>
              <a:r>
                <a:rPr lang="en-US" sz="1200" b="1"/>
                <a:t>Services Provided</a:t>
              </a:r>
            </a:p>
          </p:txBody>
        </p:sp>
      </p:grpSp>
      <p:grpSp>
        <p:nvGrpSpPr>
          <p:cNvPr id="8" name="Group 28"/>
          <p:cNvGrpSpPr>
            <a:grpSpLocks/>
          </p:cNvGrpSpPr>
          <p:nvPr/>
        </p:nvGrpSpPr>
        <p:grpSpPr bwMode="auto">
          <a:xfrm>
            <a:off x="7332664" y="914402"/>
            <a:ext cx="2224087" cy="1477963"/>
            <a:chOff x="3647" y="2238"/>
            <a:chExt cx="1401" cy="931"/>
          </a:xfrm>
        </p:grpSpPr>
        <p:pic>
          <p:nvPicPr>
            <p:cNvPr id="19483" name="Picture 29" descr="MCj02870820000%255B1%255D">
              <a:hlinkClick r:id="rId15"/>
            </p:cNvPr>
            <p:cNvPicPr>
              <a:picLocks noChangeAspect="1" noChangeArrowheads="1"/>
            </p:cNvPicPr>
            <p:nvPr/>
          </p:nvPicPr>
          <p:blipFill>
            <a:blip r:embed="rId16"/>
            <a:srcRect/>
            <a:stretch>
              <a:fillRect/>
            </a:stretch>
          </p:blipFill>
          <p:spPr bwMode="auto">
            <a:xfrm>
              <a:off x="3894" y="2238"/>
              <a:ext cx="714" cy="642"/>
            </a:xfrm>
            <a:prstGeom prst="rect">
              <a:avLst/>
            </a:prstGeom>
            <a:noFill/>
            <a:ln w="9525">
              <a:noFill/>
              <a:miter lim="800000"/>
              <a:headEnd/>
              <a:tailEnd/>
            </a:ln>
          </p:spPr>
        </p:pic>
        <p:sp>
          <p:nvSpPr>
            <p:cNvPr id="19484" name="Text Box 30"/>
            <p:cNvSpPr txBox="1">
              <a:spLocks noChangeArrowheads="1"/>
            </p:cNvSpPr>
            <p:nvPr/>
          </p:nvSpPr>
          <p:spPr bwMode="auto">
            <a:xfrm>
              <a:off x="3647" y="2878"/>
              <a:ext cx="1401" cy="291"/>
            </a:xfrm>
            <a:prstGeom prst="rect">
              <a:avLst/>
            </a:prstGeom>
            <a:noFill/>
            <a:ln w="9525">
              <a:noFill/>
              <a:miter lim="800000"/>
              <a:headEnd/>
              <a:tailEnd/>
            </a:ln>
          </p:spPr>
          <p:txBody>
            <a:bodyPr wrap="none">
              <a:spAutoFit/>
            </a:bodyPr>
            <a:lstStyle/>
            <a:p>
              <a:r>
                <a:rPr lang="en-US" sz="1200" b="1"/>
                <a:t>Commission on Trade </a:t>
              </a:r>
            </a:p>
            <a:p>
              <a:r>
                <a:rPr lang="en-US" sz="1200" b="1"/>
                <a:t>(could vary on broker to broker)</a:t>
              </a:r>
            </a:p>
          </p:txBody>
        </p:sp>
      </p:grpSp>
      <p:grpSp>
        <p:nvGrpSpPr>
          <p:cNvPr id="9" name="Group 31"/>
          <p:cNvGrpSpPr>
            <a:grpSpLocks/>
          </p:cNvGrpSpPr>
          <p:nvPr/>
        </p:nvGrpSpPr>
        <p:grpSpPr bwMode="auto">
          <a:xfrm>
            <a:off x="7848600" y="2667000"/>
            <a:ext cx="2590800" cy="1371600"/>
            <a:chOff x="3696" y="2400"/>
            <a:chExt cx="1632" cy="864"/>
          </a:xfrm>
        </p:grpSpPr>
        <p:pic>
          <p:nvPicPr>
            <p:cNvPr id="19481" name="Picture 32" descr="Bank_robber">
              <a:hlinkClick r:id="rId17"/>
            </p:cNvPr>
            <p:cNvPicPr>
              <a:picLocks noChangeAspect="1" noChangeArrowheads="1"/>
            </p:cNvPicPr>
            <p:nvPr/>
          </p:nvPicPr>
          <p:blipFill>
            <a:blip r:embed="rId18"/>
            <a:srcRect/>
            <a:stretch>
              <a:fillRect/>
            </a:stretch>
          </p:blipFill>
          <p:spPr bwMode="auto">
            <a:xfrm>
              <a:off x="4032" y="2400"/>
              <a:ext cx="480" cy="558"/>
            </a:xfrm>
            <a:prstGeom prst="rect">
              <a:avLst/>
            </a:prstGeom>
            <a:noFill/>
            <a:ln w="9525">
              <a:noFill/>
              <a:miter lim="800000"/>
              <a:headEnd/>
              <a:tailEnd/>
            </a:ln>
          </p:spPr>
        </p:pic>
        <p:sp>
          <p:nvSpPr>
            <p:cNvPr id="19482" name="Text Box 33"/>
            <p:cNvSpPr txBox="1">
              <a:spLocks noChangeArrowheads="1"/>
            </p:cNvSpPr>
            <p:nvPr/>
          </p:nvSpPr>
          <p:spPr bwMode="auto">
            <a:xfrm>
              <a:off x="3696" y="2976"/>
              <a:ext cx="1632" cy="288"/>
            </a:xfrm>
            <a:prstGeom prst="rect">
              <a:avLst/>
            </a:prstGeom>
            <a:noFill/>
            <a:ln w="9525">
              <a:noFill/>
              <a:miter lim="800000"/>
              <a:headEnd/>
              <a:tailEnd/>
            </a:ln>
          </p:spPr>
          <p:txBody>
            <a:bodyPr>
              <a:spAutoFit/>
            </a:bodyPr>
            <a:lstStyle/>
            <a:p>
              <a:r>
                <a:rPr lang="en-US" sz="1200" b="1"/>
                <a:t>Commission from mutual </a:t>
              </a:r>
            </a:p>
            <a:p>
              <a:r>
                <a:rPr lang="en-US" sz="1200" b="1"/>
                <a:t>fund companies ("trailer fees") </a:t>
              </a:r>
            </a:p>
          </p:txBody>
        </p:sp>
      </p:grpSp>
      <p:grpSp>
        <p:nvGrpSpPr>
          <p:cNvPr id="10" name="Group 34"/>
          <p:cNvGrpSpPr>
            <a:grpSpLocks/>
          </p:cNvGrpSpPr>
          <p:nvPr/>
        </p:nvGrpSpPr>
        <p:grpSpPr bwMode="auto">
          <a:xfrm>
            <a:off x="6629401" y="4999038"/>
            <a:ext cx="3216275" cy="1408112"/>
            <a:chOff x="3312" y="3216"/>
            <a:chExt cx="2026" cy="887"/>
          </a:xfrm>
        </p:grpSpPr>
        <p:pic>
          <p:nvPicPr>
            <p:cNvPr id="19479" name="Picture 35" descr="mmboard">
              <a:hlinkClick r:id="rId19"/>
            </p:cNvPr>
            <p:cNvPicPr>
              <a:picLocks noChangeAspect="1" noChangeArrowheads="1"/>
            </p:cNvPicPr>
            <p:nvPr/>
          </p:nvPicPr>
          <p:blipFill>
            <a:blip r:embed="rId20"/>
            <a:srcRect/>
            <a:stretch>
              <a:fillRect/>
            </a:stretch>
          </p:blipFill>
          <p:spPr bwMode="auto">
            <a:xfrm>
              <a:off x="3738" y="3216"/>
              <a:ext cx="774" cy="492"/>
            </a:xfrm>
            <a:prstGeom prst="rect">
              <a:avLst/>
            </a:prstGeom>
            <a:noFill/>
            <a:ln w="9525">
              <a:noFill/>
              <a:miter lim="800000"/>
              <a:headEnd/>
              <a:tailEnd/>
            </a:ln>
          </p:spPr>
        </p:pic>
        <p:sp>
          <p:nvSpPr>
            <p:cNvPr id="19480" name="Text Box 36"/>
            <p:cNvSpPr txBox="1">
              <a:spLocks noChangeArrowheads="1"/>
            </p:cNvSpPr>
            <p:nvPr/>
          </p:nvSpPr>
          <p:spPr bwMode="auto">
            <a:xfrm>
              <a:off x="3312" y="3696"/>
              <a:ext cx="2026" cy="407"/>
            </a:xfrm>
            <a:prstGeom prst="rect">
              <a:avLst/>
            </a:prstGeom>
            <a:noFill/>
            <a:ln w="9525">
              <a:noFill/>
              <a:miter lim="800000"/>
              <a:headEnd/>
              <a:tailEnd/>
            </a:ln>
          </p:spPr>
          <p:txBody>
            <a:bodyPr>
              <a:spAutoFit/>
            </a:bodyPr>
            <a:lstStyle/>
            <a:p>
              <a:r>
                <a:rPr lang="en-US" sz="1200" b="1"/>
                <a:t>Management Fees (ie: if they manage your funds completely they would take a 1-2% yearly management fees as well)</a:t>
              </a:r>
            </a:p>
          </p:txBody>
        </p:sp>
      </p:grpSp>
      <p:sp>
        <p:nvSpPr>
          <p:cNvPr id="560165" name="Line 37"/>
          <p:cNvSpPr>
            <a:spLocks noChangeShapeType="1"/>
          </p:cNvSpPr>
          <p:nvPr/>
        </p:nvSpPr>
        <p:spPr bwMode="auto">
          <a:xfrm flipV="1">
            <a:off x="3124200" y="2209800"/>
            <a:ext cx="4191000" cy="533400"/>
          </a:xfrm>
          <a:prstGeom prst="line">
            <a:avLst/>
          </a:prstGeom>
          <a:noFill/>
          <a:ln w="28575">
            <a:solidFill>
              <a:srgbClr val="FF0000"/>
            </a:solidFill>
            <a:round/>
            <a:headEnd/>
            <a:tailEnd type="triangle" w="med" len="med"/>
          </a:ln>
        </p:spPr>
        <p:txBody>
          <a:bodyPr/>
          <a:lstStyle/>
          <a:p>
            <a:endParaRPr lang="en-US"/>
          </a:p>
        </p:txBody>
      </p:sp>
      <p:sp>
        <p:nvSpPr>
          <p:cNvPr id="560166" name="Line 38"/>
          <p:cNvSpPr>
            <a:spLocks noChangeShapeType="1"/>
          </p:cNvSpPr>
          <p:nvPr/>
        </p:nvSpPr>
        <p:spPr bwMode="auto">
          <a:xfrm>
            <a:off x="3124200" y="3048000"/>
            <a:ext cx="4648200" cy="304800"/>
          </a:xfrm>
          <a:prstGeom prst="line">
            <a:avLst/>
          </a:prstGeom>
          <a:noFill/>
          <a:ln w="28575">
            <a:solidFill>
              <a:srgbClr val="FF0000"/>
            </a:solidFill>
            <a:round/>
            <a:headEnd/>
            <a:tailEnd type="triangle" w="med" len="med"/>
          </a:ln>
        </p:spPr>
        <p:txBody>
          <a:bodyPr/>
          <a:lstStyle/>
          <a:p>
            <a:endParaRPr lang="en-US"/>
          </a:p>
        </p:txBody>
      </p:sp>
      <p:sp>
        <p:nvSpPr>
          <p:cNvPr id="560167" name="Line 39"/>
          <p:cNvSpPr>
            <a:spLocks noChangeShapeType="1"/>
          </p:cNvSpPr>
          <p:nvPr/>
        </p:nvSpPr>
        <p:spPr bwMode="auto">
          <a:xfrm>
            <a:off x="3124200" y="3200400"/>
            <a:ext cx="4114800" cy="1752600"/>
          </a:xfrm>
          <a:prstGeom prst="line">
            <a:avLst/>
          </a:prstGeom>
          <a:noFill/>
          <a:ln w="28575">
            <a:solidFill>
              <a:srgbClr val="FF0000"/>
            </a:solidFill>
            <a:round/>
            <a:headEnd/>
            <a:tailEnd type="triangle" w="med" len="med"/>
          </a:ln>
        </p:spPr>
        <p:txBody>
          <a:bodyPr/>
          <a:lstStyle/>
          <a:p>
            <a:endParaRPr lang="en-US"/>
          </a:p>
        </p:txBody>
      </p:sp>
      <p:sp>
        <p:nvSpPr>
          <p:cNvPr id="560168" name="Line 40"/>
          <p:cNvSpPr>
            <a:spLocks noChangeShapeType="1"/>
          </p:cNvSpPr>
          <p:nvPr/>
        </p:nvSpPr>
        <p:spPr bwMode="auto">
          <a:xfrm>
            <a:off x="3124200" y="3429000"/>
            <a:ext cx="1447800" cy="1524000"/>
          </a:xfrm>
          <a:prstGeom prst="line">
            <a:avLst/>
          </a:prstGeom>
          <a:noFill/>
          <a:ln w="28575">
            <a:solidFill>
              <a:srgbClr val="FF0000"/>
            </a:solidFill>
            <a:round/>
            <a:headEnd/>
            <a:tailEnd type="triangle" w="med" len="med"/>
          </a:ln>
        </p:spPr>
        <p:txBody>
          <a:bodyPr/>
          <a:lstStyle/>
          <a:p>
            <a:endParaRPr lang="en-US"/>
          </a:p>
        </p:txBody>
      </p:sp>
      <p:sp>
        <p:nvSpPr>
          <p:cNvPr id="560169" name="Text Box 41"/>
          <p:cNvSpPr txBox="1">
            <a:spLocks noChangeArrowheads="1"/>
          </p:cNvSpPr>
          <p:nvPr/>
        </p:nvSpPr>
        <p:spPr bwMode="auto">
          <a:xfrm>
            <a:off x="3886200" y="1624013"/>
            <a:ext cx="827088" cy="336550"/>
          </a:xfrm>
          <a:prstGeom prst="rect">
            <a:avLst/>
          </a:prstGeom>
          <a:noFill/>
          <a:ln w="9525">
            <a:noFill/>
            <a:miter lim="800000"/>
            <a:headEnd/>
            <a:tailEnd/>
          </a:ln>
        </p:spPr>
        <p:txBody>
          <a:bodyPr wrap="none">
            <a:spAutoFit/>
          </a:bodyPr>
          <a:lstStyle/>
          <a:p>
            <a:r>
              <a:rPr lang="en-US" sz="1600" b="1">
                <a:solidFill>
                  <a:srgbClr val="1E5DAA"/>
                </a:solidFill>
                <a:latin typeface="Arial" charset="0"/>
                <a:cs typeface="Times New Roman" pitchFamily="16" charset="0"/>
              </a:rPr>
              <a:t>Before</a:t>
            </a:r>
          </a:p>
        </p:txBody>
      </p:sp>
      <p:sp>
        <p:nvSpPr>
          <p:cNvPr id="560170" name="Text Box 42"/>
          <p:cNvSpPr txBox="1">
            <a:spLocks noChangeArrowheads="1"/>
          </p:cNvSpPr>
          <p:nvPr/>
        </p:nvSpPr>
        <p:spPr bwMode="auto">
          <a:xfrm>
            <a:off x="5797551" y="2538413"/>
            <a:ext cx="612775" cy="336550"/>
          </a:xfrm>
          <a:prstGeom prst="rect">
            <a:avLst/>
          </a:prstGeom>
          <a:noFill/>
          <a:ln w="9525">
            <a:noFill/>
            <a:miter lim="800000"/>
            <a:headEnd/>
            <a:tailEnd/>
          </a:ln>
        </p:spPr>
        <p:txBody>
          <a:bodyPr wrap="none">
            <a:spAutoFit/>
          </a:bodyPr>
          <a:lstStyle/>
          <a:p>
            <a:r>
              <a:rPr lang="en-US" sz="1600" b="1">
                <a:solidFill>
                  <a:srgbClr val="1E5DAA"/>
                </a:solidFill>
                <a:latin typeface="Arial" charset="0"/>
                <a:cs typeface="Times New Roman" pitchFamily="16" charset="0"/>
              </a:rPr>
              <a:t>Now</a:t>
            </a:r>
          </a:p>
        </p:txBody>
      </p:sp>
    </p:spTree>
    <p:extLst>
      <p:ext uri="{BB962C8B-B14F-4D97-AF65-F5344CB8AC3E}">
        <p14:creationId xmlns:p14="http://schemas.microsoft.com/office/powerpoint/2010/main" val="220811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0"/>
                                        </p:tgtEl>
                                        <p:attrNameLst>
                                          <p:attrName>style.visibility</p:attrName>
                                        </p:attrNameLst>
                                      </p:cBhvr>
                                      <p:to>
                                        <p:strVal val="visible"/>
                                      </p:to>
                                    </p:set>
                                    <p:animEffect transition="in" filter="blinds(horizontal)">
                                      <p:cBhvr>
                                        <p:cTn id="7" dur="500"/>
                                        <p:tgtEl>
                                          <p:spTgt spid="56013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560141"/>
                                        </p:tgtEl>
                                        <p:attrNameLst>
                                          <p:attrName>style.visibility</p:attrName>
                                        </p:attrNameLst>
                                      </p:cBhvr>
                                      <p:to>
                                        <p:strVal val="visible"/>
                                      </p:to>
                                    </p:set>
                                    <p:anim calcmode="lin" valueType="num">
                                      <p:cBhvr>
                                        <p:cTn id="26" dur="1000" fill="hold"/>
                                        <p:tgtEl>
                                          <p:spTgt spid="560141"/>
                                        </p:tgtEl>
                                        <p:attrNameLst>
                                          <p:attrName>ppt_w</p:attrName>
                                        </p:attrNameLst>
                                      </p:cBhvr>
                                      <p:tavLst>
                                        <p:tav tm="0">
                                          <p:val>
                                            <p:strVal val="#ppt_w*0.70"/>
                                          </p:val>
                                        </p:tav>
                                        <p:tav tm="100000">
                                          <p:val>
                                            <p:strVal val="#ppt_w"/>
                                          </p:val>
                                        </p:tav>
                                      </p:tavLst>
                                    </p:anim>
                                    <p:anim calcmode="lin" valueType="num">
                                      <p:cBhvr>
                                        <p:cTn id="27" dur="1000" fill="hold"/>
                                        <p:tgtEl>
                                          <p:spTgt spid="560141"/>
                                        </p:tgtEl>
                                        <p:attrNameLst>
                                          <p:attrName>ppt_h</p:attrName>
                                        </p:attrNameLst>
                                      </p:cBhvr>
                                      <p:tavLst>
                                        <p:tav tm="0">
                                          <p:val>
                                            <p:strVal val="#ppt_h"/>
                                          </p:val>
                                        </p:tav>
                                        <p:tav tm="100000">
                                          <p:val>
                                            <p:strVal val="#ppt_h"/>
                                          </p:val>
                                        </p:tav>
                                      </p:tavLst>
                                    </p:anim>
                                    <p:animEffect transition="in" filter="fade">
                                      <p:cBhvr>
                                        <p:cTn id="28" dur="1000"/>
                                        <p:tgtEl>
                                          <p:spTgt spid="56014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xit" presetSubtype="10" fill="hold" grpId="1" nodeType="clickEffect">
                                  <p:stCondLst>
                                    <p:cond delay="0"/>
                                  </p:stCondLst>
                                  <p:childTnLst>
                                    <p:animEffect transition="out" filter="checkerboard(across)">
                                      <p:cBhvr>
                                        <p:cTn id="32" dur="500"/>
                                        <p:tgtEl>
                                          <p:spTgt spid="560141"/>
                                        </p:tgtEl>
                                      </p:cBhvr>
                                    </p:animEffect>
                                    <p:set>
                                      <p:cBhvr>
                                        <p:cTn id="33" dur="1" fill="hold">
                                          <p:stCondLst>
                                            <p:cond delay="499"/>
                                          </p:stCondLst>
                                        </p:cTn>
                                        <p:tgtEl>
                                          <p:spTgt spid="56014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560169"/>
                                        </p:tgtEl>
                                        <p:attrNameLst>
                                          <p:attrName>style.visibility</p:attrName>
                                        </p:attrNameLst>
                                      </p:cBhvr>
                                      <p:to>
                                        <p:strVal val="visible"/>
                                      </p:to>
                                    </p:set>
                                    <p:anim calcmode="lin" valueType="num">
                                      <p:cBhvr>
                                        <p:cTn id="38" dur="1000" fill="hold"/>
                                        <p:tgtEl>
                                          <p:spTgt spid="560169"/>
                                        </p:tgtEl>
                                        <p:attrNameLst>
                                          <p:attrName>ppt_w</p:attrName>
                                        </p:attrNameLst>
                                      </p:cBhvr>
                                      <p:tavLst>
                                        <p:tav tm="0">
                                          <p:val>
                                            <p:strVal val="#ppt_w*0.70"/>
                                          </p:val>
                                        </p:tav>
                                        <p:tav tm="100000">
                                          <p:val>
                                            <p:strVal val="#ppt_w"/>
                                          </p:val>
                                        </p:tav>
                                      </p:tavLst>
                                    </p:anim>
                                    <p:anim calcmode="lin" valueType="num">
                                      <p:cBhvr>
                                        <p:cTn id="39" dur="1000" fill="hold"/>
                                        <p:tgtEl>
                                          <p:spTgt spid="560169"/>
                                        </p:tgtEl>
                                        <p:attrNameLst>
                                          <p:attrName>ppt_h</p:attrName>
                                        </p:attrNameLst>
                                      </p:cBhvr>
                                      <p:tavLst>
                                        <p:tav tm="0">
                                          <p:val>
                                            <p:strVal val="#ppt_h"/>
                                          </p:val>
                                        </p:tav>
                                        <p:tav tm="100000">
                                          <p:val>
                                            <p:strVal val="#ppt_h"/>
                                          </p:val>
                                        </p:tav>
                                      </p:tavLst>
                                    </p:anim>
                                    <p:animEffect transition="in" filter="fade">
                                      <p:cBhvr>
                                        <p:cTn id="40" dur="1000"/>
                                        <p:tgtEl>
                                          <p:spTgt spid="560169"/>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560137"/>
                                        </p:tgtEl>
                                        <p:attrNameLst>
                                          <p:attrName>style.visibility</p:attrName>
                                        </p:attrNameLst>
                                      </p:cBhvr>
                                      <p:to>
                                        <p:strVal val="visible"/>
                                      </p:to>
                                    </p:set>
                                    <p:anim calcmode="lin" valueType="num">
                                      <p:cBhvr>
                                        <p:cTn id="45" dur="1000" fill="hold"/>
                                        <p:tgtEl>
                                          <p:spTgt spid="560137"/>
                                        </p:tgtEl>
                                        <p:attrNameLst>
                                          <p:attrName>ppt_w</p:attrName>
                                        </p:attrNameLst>
                                      </p:cBhvr>
                                      <p:tavLst>
                                        <p:tav tm="0">
                                          <p:val>
                                            <p:strVal val="#ppt_w*0.70"/>
                                          </p:val>
                                        </p:tav>
                                        <p:tav tm="100000">
                                          <p:val>
                                            <p:strVal val="#ppt_w"/>
                                          </p:val>
                                        </p:tav>
                                      </p:tavLst>
                                    </p:anim>
                                    <p:anim calcmode="lin" valueType="num">
                                      <p:cBhvr>
                                        <p:cTn id="46" dur="1000" fill="hold"/>
                                        <p:tgtEl>
                                          <p:spTgt spid="560137"/>
                                        </p:tgtEl>
                                        <p:attrNameLst>
                                          <p:attrName>ppt_h</p:attrName>
                                        </p:attrNameLst>
                                      </p:cBhvr>
                                      <p:tavLst>
                                        <p:tav tm="0">
                                          <p:val>
                                            <p:strVal val="#ppt_h"/>
                                          </p:val>
                                        </p:tav>
                                        <p:tav tm="100000">
                                          <p:val>
                                            <p:strVal val="#ppt_h"/>
                                          </p:val>
                                        </p:tav>
                                      </p:tavLst>
                                    </p:anim>
                                    <p:animEffect transition="in" filter="fade">
                                      <p:cBhvr>
                                        <p:cTn id="47" dur="1000"/>
                                        <p:tgtEl>
                                          <p:spTgt spid="560137"/>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560138"/>
                                        </p:tgtEl>
                                        <p:attrNameLst>
                                          <p:attrName>style.visibility</p:attrName>
                                        </p:attrNameLst>
                                      </p:cBhvr>
                                      <p:to>
                                        <p:strVal val="visible"/>
                                      </p:to>
                                    </p:set>
                                    <p:anim calcmode="lin" valueType="num">
                                      <p:cBhvr>
                                        <p:cTn id="50" dur="1000" fill="hold"/>
                                        <p:tgtEl>
                                          <p:spTgt spid="560138"/>
                                        </p:tgtEl>
                                        <p:attrNameLst>
                                          <p:attrName>ppt_w</p:attrName>
                                        </p:attrNameLst>
                                      </p:cBhvr>
                                      <p:tavLst>
                                        <p:tav tm="0">
                                          <p:val>
                                            <p:strVal val="#ppt_w*0.70"/>
                                          </p:val>
                                        </p:tav>
                                        <p:tav tm="100000">
                                          <p:val>
                                            <p:strVal val="#ppt_w"/>
                                          </p:val>
                                        </p:tav>
                                      </p:tavLst>
                                    </p:anim>
                                    <p:anim calcmode="lin" valueType="num">
                                      <p:cBhvr>
                                        <p:cTn id="51" dur="1000" fill="hold"/>
                                        <p:tgtEl>
                                          <p:spTgt spid="560138"/>
                                        </p:tgtEl>
                                        <p:attrNameLst>
                                          <p:attrName>ppt_h</p:attrName>
                                        </p:attrNameLst>
                                      </p:cBhvr>
                                      <p:tavLst>
                                        <p:tav tm="0">
                                          <p:val>
                                            <p:strVal val="#ppt_h"/>
                                          </p:val>
                                        </p:tav>
                                        <p:tav tm="100000">
                                          <p:val>
                                            <p:strVal val="#ppt_h"/>
                                          </p:val>
                                        </p:tav>
                                      </p:tavLst>
                                    </p:anim>
                                    <p:animEffect transition="in" filter="fade">
                                      <p:cBhvr>
                                        <p:cTn id="52" dur="1000"/>
                                        <p:tgtEl>
                                          <p:spTgt spid="560138"/>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560140"/>
                                        </p:tgtEl>
                                        <p:attrNameLst>
                                          <p:attrName>style.visibility</p:attrName>
                                        </p:attrNameLst>
                                      </p:cBhvr>
                                      <p:to>
                                        <p:strVal val="visible"/>
                                      </p:to>
                                    </p:set>
                                    <p:anim calcmode="lin" valueType="num">
                                      <p:cBhvr>
                                        <p:cTn id="57" dur="1000" fill="hold"/>
                                        <p:tgtEl>
                                          <p:spTgt spid="560140"/>
                                        </p:tgtEl>
                                        <p:attrNameLst>
                                          <p:attrName>ppt_w</p:attrName>
                                        </p:attrNameLst>
                                      </p:cBhvr>
                                      <p:tavLst>
                                        <p:tav tm="0">
                                          <p:val>
                                            <p:strVal val="#ppt_w*0.70"/>
                                          </p:val>
                                        </p:tav>
                                        <p:tav tm="100000">
                                          <p:val>
                                            <p:strVal val="#ppt_w"/>
                                          </p:val>
                                        </p:tav>
                                      </p:tavLst>
                                    </p:anim>
                                    <p:anim calcmode="lin" valueType="num">
                                      <p:cBhvr>
                                        <p:cTn id="58" dur="1000" fill="hold"/>
                                        <p:tgtEl>
                                          <p:spTgt spid="560140"/>
                                        </p:tgtEl>
                                        <p:attrNameLst>
                                          <p:attrName>ppt_h</p:attrName>
                                        </p:attrNameLst>
                                      </p:cBhvr>
                                      <p:tavLst>
                                        <p:tav tm="0">
                                          <p:val>
                                            <p:strVal val="#ppt_h"/>
                                          </p:val>
                                        </p:tav>
                                        <p:tav tm="100000">
                                          <p:val>
                                            <p:strVal val="#ppt_h"/>
                                          </p:val>
                                        </p:tav>
                                      </p:tavLst>
                                    </p:anim>
                                    <p:animEffect transition="in" filter="fade">
                                      <p:cBhvr>
                                        <p:cTn id="59" dur="1000"/>
                                        <p:tgtEl>
                                          <p:spTgt spid="560140"/>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560139"/>
                                        </p:tgtEl>
                                        <p:attrNameLst>
                                          <p:attrName>style.visibility</p:attrName>
                                        </p:attrNameLst>
                                      </p:cBhvr>
                                      <p:to>
                                        <p:strVal val="visible"/>
                                      </p:to>
                                    </p:set>
                                    <p:anim calcmode="lin" valueType="num">
                                      <p:cBhvr>
                                        <p:cTn id="62" dur="1000" fill="hold"/>
                                        <p:tgtEl>
                                          <p:spTgt spid="560139"/>
                                        </p:tgtEl>
                                        <p:attrNameLst>
                                          <p:attrName>ppt_w</p:attrName>
                                        </p:attrNameLst>
                                      </p:cBhvr>
                                      <p:tavLst>
                                        <p:tav tm="0">
                                          <p:val>
                                            <p:strVal val="#ppt_w*0.70"/>
                                          </p:val>
                                        </p:tav>
                                        <p:tav tm="100000">
                                          <p:val>
                                            <p:strVal val="#ppt_w"/>
                                          </p:val>
                                        </p:tav>
                                      </p:tavLst>
                                    </p:anim>
                                    <p:anim calcmode="lin" valueType="num">
                                      <p:cBhvr>
                                        <p:cTn id="63" dur="1000" fill="hold"/>
                                        <p:tgtEl>
                                          <p:spTgt spid="560139"/>
                                        </p:tgtEl>
                                        <p:attrNameLst>
                                          <p:attrName>ppt_h</p:attrName>
                                        </p:attrNameLst>
                                      </p:cBhvr>
                                      <p:tavLst>
                                        <p:tav tm="0">
                                          <p:val>
                                            <p:strVal val="#ppt_h"/>
                                          </p:val>
                                        </p:tav>
                                        <p:tav tm="100000">
                                          <p:val>
                                            <p:strVal val="#ppt_h"/>
                                          </p:val>
                                        </p:tav>
                                      </p:tavLst>
                                    </p:anim>
                                    <p:animEffect transition="in" filter="fade">
                                      <p:cBhvr>
                                        <p:cTn id="64" dur="1000"/>
                                        <p:tgtEl>
                                          <p:spTgt spid="56013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xit" presetSubtype="10" fill="hold" grpId="1" nodeType="clickEffect">
                                  <p:stCondLst>
                                    <p:cond delay="0"/>
                                  </p:stCondLst>
                                  <p:childTnLst>
                                    <p:animEffect transition="out" filter="checkerboard(across)">
                                      <p:cBhvr>
                                        <p:cTn id="68" dur="500"/>
                                        <p:tgtEl>
                                          <p:spTgt spid="560140"/>
                                        </p:tgtEl>
                                      </p:cBhvr>
                                    </p:animEffect>
                                    <p:set>
                                      <p:cBhvr>
                                        <p:cTn id="69" dur="1" fill="hold">
                                          <p:stCondLst>
                                            <p:cond delay="499"/>
                                          </p:stCondLst>
                                        </p:cTn>
                                        <p:tgtEl>
                                          <p:spTgt spid="560140"/>
                                        </p:tgtEl>
                                        <p:attrNameLst>
                                          <p:attrName>style.visibility</p:attrName>
                                        </p:attrNameLst>
                                      </p:cBhvr>
                                      <p:to>
                                        <p:strVal val="hidden"/>
                                      </p:to>
                                    </p:set>
                                  </p:childTnLst>
                                </p:cTn>
                              </p:par>
                              <p:par>
                                <p:cTn id="70" presetID="5" presetClass="exit" presetSubtype="10" fill="hold" grpId="1" nodeType="withEffect">
                                  <p:stCondLst>
                                    <p:cond delay="0"/>
                                  </p:stCondLst>
                                  <p:childTnLst>
                                    <p:animEffect transition="out" filter="checkerboard(across)">
                                      <p:cBhvr>
                                        <p:cTn id="71" dur="500"/>
                                        <p:tgtEl>
                                          <p:spTgt spid="560139"/>
                                        </p:tgtEl>
                                      </p:cBhvr>
                                    </p:animEffect>
                                    <p:set>
                                      <p:cBhvr>
                                        <p:cTn id="72" dur="1" fill="hold">
                                          <p:stCondLst>
                                            <p:cond delay="499"/>
                                          </p:stCondLst>
                                        </p:cTn>
                                        <p:tgtEl>
                                          <p:spTgt spid="560139"/>
                                        </p:tgtEl>
                                        <p:attrNameLst>
                                          <p:attrName>style.visibility</p:attrName>
                                        </p:attrNameLst>
                                      </p:cBhvr>
                                      <p:to>
                                        <p:strVal val="hidden"/>
                                      </p:to>
                                    </p:set>
                                  </p:childTnLst>
                                </p:cTn>
                              </p:par>
                              <p:par>
                                <p:cTn id="73" presetID="5" presetClass="exit" presetSubtype="10" fill="hold" grpId="1" nodeType="withEffect">
                                  <p:stCondLst>
                                    <p:cond delay="0"/>
                                  </p:stCondLst>
                                  <p:childTnLst>
                                    <p:animEffect transition="out" filter="checkerboard(across)">
                                      <p:cBhvr>
                                        <p:cTn id="74" dur="500"/>
                                        <p:tgtEl>
                                          <p:spTgt spid="560138"/>
                                        </p:tgtEl>
                                      </p:cBhvr>
                                    </p:animEffect>
                                    <p:set>
                                      <p:cBhvr>
                                        <p:cTn id="75" dur="1" fill="hold">
                                          <p:stCondLst>
                                            <p:cond delay="499"/>
                                          </p:stCondLst>
                                        </p:cTn>
                                        <p:tgtEl>
                                          <p:spTgt spid="560138"/>
                                        </p:tgtEl>
                                        <p:attrNameLst>
                                          <p:attrName>style.visibility</p:attrName>
                                        </p:attrNameLst>
                                      </p:cBhvr>
                                      <p:to>
                                        <p:strVal val="hidden"/>
                                      </p:to>
                                    </p:set>
                                  </p:childTnLst>
                                </p:cTn>
                              </p:par>
                              <p:par>
                                <p:cTn id="76" presetID="5" presetClass="exit" presetSubtype="10" fill="hold" grpId="1" nodeType="withEffect">
                                  <p:stCondLst>
                                    <p:cond delay="0"/>
                                  </p:stCondLst>
                                  <p:childTnLst>
                                    <p:animEffect transition="out" filter="checkerboard(across)">
                                      <p:cBhvr>
                                        <p:cTn id="77" dur="500"/>
                                        <p:tgtEl>
                                          <p:spTgt spid="560137"/>
                                        </p:tgtEl>
                                      </p:cBhvr>
                                    </p:animEffect>
                                    <p:set>
                                      <p:cBhvr>
                                        <p:cTn id="78" dur="1" fill="hold">
                                          <p:stCondLst>
                                            <p:cond delay="499"/>
                                          </p:stCondLst>
                                        </p:cTn>
                                        <p:tgtEl>
                                          <p:spTgt spid="56013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p:cTn id="83" dur="1000" fill="hold"/>
                                        <p:tgtEl>
                                          <p:spTgt spid="4"/>
                                        </p:tgtEl>
                                        <p:attrNameLst>
                                          <p:attrName>ppt_w</p:attrName>
                                        </p:attrNameLst>
                                      </p:cBhvr>
                                      <p:tavLst>
                                        <p:tav tm="0">
                                          <p:val>
                                            <p:strVal val="#ppt_w*0.70"/>
                                          </p:val>
                                        </p:tav>
                                        <p:tav tm="100000">
                                          <p:val>
                                            <p:strVal val="#ppt_w"/>
                                          </p:val>
                                        </p:tav>
                                      </p:tavLst>
                                    </p:anim>
                                    <p:anim calcmode="lin" valueType="num">
                                      <p:cBhvr>
                                        <p:cTn id="84" dur="1000" fill="hold"/>
                                        <p:tgtEl>
                                          <p:spTgt spid="4"/>
                                        </p:tgtEl>
                                        <p:attrNameLst>
                                          <p:attrName>ppt_h</p:attrName>
                                        </p:attrNameLst>
                                      </p:cBhvr>
                                      <p:tavLst>
                                        <p:tav tm="0">
                                          <p:val>
                                            <p:strVal val="#ppt_h"/>
                                          </p:val>
                                        </p:tav>
                                        <p:tav tm="100000">
                                          <p:val>
                                            <p:strVal val="#ppt_h"/>
                                          </p:val>
                                        </p:tav>
                                      </p:tavLst>
                                    </p:anim>
                                    <p:animEffect transition="in" filter="fade">
                                      <p:cBhvr>
                                        <p:cTn id="85" dur="1000"/>
                                        <p:tgtEl>
                                          <p:spTgt spid="4"/>
                                        </p:tgtEl>
                                      </p:cBhvr>
                                    </p:animEffect>
                                  </p:childTnLst>
                                </p:cTn>
                              </p:par>
                              <p:par>
                                <p:cTn id="86" presetID="55" presetClass="entr" presetSubtype="0" fill="hold" nodeType="with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p:cTn id="88" dur="1000" fill="hold"/>
                                        <p:tgtEl>
                                          <p:spTgt spid="5"/>
                                        </p:tgtEl>
                                        <p:attrNameLst>
                                          <p:attrName>ppt_w</p:attrName>
                                        </p:attrNameLst>
                                      </p:cBhvr>
                                      <p:tavLst>
                                        <p:tav tm="0">
                                          <p:val>
                                            <p:strVal val="#ppt_w*0.70"/>
                                          </p:val>
                                        </p:tav>
                                        <p:tav tm="100000">
                                          <p:val>
                                            <p:strVal val="#ppt_w"/>
                                          </p:val>
                                        </p:tav>
                                      </p:tavLst>
                                    </p:anim>
                                    <p:anim calcmode="lin" valueType="num">
                                      <p:cBhvr>
                                        <p:cTn id="89" dur="1000" fill="hold"/>
                                        <p:tgtEl>
                                          <p:spTgt spid="5"/>
                                        </p:tgtEl>
                                        <p:attrNameLst>
                                          <p:attrName>ppt_h</p:attrName>
                                        </p:attrNameLst>
                                      </p:cBhvr>
                                      <p:tavLst>
                                        <p:tav tm="0">
                                          <p:val>
                                            <p:strVal val="#ppt_h"/>
                                          </p:val>
                                        </p:tav>
                                        <p:tav tm="100000">
                                          <p:val>
                                            <p:strVal val="#ppt_h"/>
                                          </p:val>
                                        </p:tav>
                                      </p:tavLst>
                                    </p:anim>
                                    <p:animEffect transition="in" filter="fade">
                                      <p:cBhvr>
                                        <p:cTn id="90" dur="1000"/>
                                        <p:tgtEl>
                                          <p:spTgt spid="5"/>
                                        </p:tgtEl>
                                      </p:cBhvr>
                                    </p:animEffect>
                                  </p:childTnLst>
                                </p:cTn>
                              </p:par>
                              <p:par>
                                <p:cTn id="91" presetID="55" presetClass="entr" presetSubtype="0"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1000" fill="hold"/>
                                        <p:tgtEl>
                                          <p:spTgt spid="6"/>
                                        </p:tgtEl>
                                        <p:attrNameLst>
                                          <p:attrName>ppt_w</p:attrName>
                                        </p:attrNameLst>
                                      </p:cBhvr>
                                      <p:tavLst>
                                        <p:tav tm="0">
                                          <p:val>
                                            <p:strVal val="#ppt_w*0.70"/>
                                          </p:val>
                                        </p:tav>
                                        <p:tav tm="100000">
                                          <p:val>
                                            <p:strVal val="#ppt_w"/>
                                          </p:val>
                                        </p:tav>
                                      </p:tavLst>
                                    </p:anim>
                                    <p:anim calcmode="lin" valueType="num">
                                      <p:cBhvr>
                                        <p:cTn id="94" dur="1000" fill="hold"/>
                                        <p:tgtEl>
                                          <p:spTgt spid="6"/>
                                        </p:tgtEl>
                                        <p:attrNameLst>
                                          <p:attrName>ppt_h</p:attrName>
                                        </p:attrNameLst>
                                      </p:cBhvr>
                                      <p:tavLst>
                                        <p:tav tm="0">
                                          <p:val>
                                            <p:strVal val="#ppt_h"/>
                                          </p:val>
                                        </p:tav>
                                        <p:tav tm="100000">
                                          <p:val>
                                            <p:strVal val="#ppt_h"/>
                                          </p:val>
                                        </p:tav>
                                      </p:tavLst>
                                    </p:anim>
                                    <p:animEffect transition="in" filter="fade">
                                      <p:cBhvr>
                                        <p:cTn id="95" dur="10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xit" presetSubtype="10" fill="hold" grpId="1" nodeType="clickEffect">
                                  <p:stCondLst>
                                    <p:cond delay="0"/>
                                  </p:stCondLst>
                                  <p:childTnLst>
                                    <p:animEffect transition="out" filter="checkerboard(across)">
                                      <p:cBhvr>
                                        <p:cTn id="99" dur="500"/>
                                        <p:tgtEl>
                                          <p:spTgt spid="560169"/>
                                        </p:tgtEl>
                                      </p:cBhvr>
                                    </p:animEffect>
                                    <p:set>
                                      <p:cBhvr>
                                        <p:cTn id="100" dur="1" fill="hold">
                                          <p:stCondLst>
                                            <p:cond delay="499"/>
                                          </p:stCondLst>
                                        </p:cTn>
                                        <p:tgtEl>
                                          <p:spTgt spid="56016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5" presetClass="exit" presetSubtype="10" fill="hold" nodeType="clickEffect">
                                  <p:stCondLst>
                                    <p:cond delay="0"/>
                                  </p:stCondLst>
                                  <p:childTnLst>
                                    <p:animEffect transition="out" filter="checkerboard(across)">
                                      <p:cBhvr>
                                        <p:cTn id="104" dur="500"/>
                                        <p:tgtEl>
                                          <p:spTgt spid="4"/>
                                        </p:tgtEl>
                                      </p:cBhvr>
                                    </p:animEffect>
                                    <p:set>
                                      <p:cBhvr>
                                        <p:cTn id="105" dur="1" fill="hold">
                                          <p:stCondLst>
                                            <p:cond delay="499"/>
                                          </p:stCondLst>
                                        </p:cTn>
                                        <p:tgtEl>
                                          <p:spTgt spid="4"/>
                                        </p:tgtEl>
                                        <p:attrNameLst>
                                          <p:attrName>style.visibility</p:attrName>
                                        </p:attrNameLst>
                                      </p:cBhvr>
                                      <p:to>
                                        <p:strVal val="hidden"/>
                                      </p:to>
                                    </p:set>
                                  </p:childTnLst>
                                </p:cTn>
                              </p:par>
                              <p:par>
                                <p:cTn id="106" presetID="5" presetClass="exit" presetSubtype="10" fill="hold" nodeType="withEffect">
                                  <p:stCondLst>
                                    <p:cond delay="0"/>
                                  </p:stCondLst>
                                  <p:childTnLst>
                                    <p:animEffect transition="out" filter="checkerboard(across)">
                                      <p:cBhvr>
                                        <p:cTn id="107" dur="500"/>
                                        <p:tgtEl>
                                          <p:spTgt spid="5"/>
                                        </p:tgtEl>
                                      </p:cBhvr>
                                    </p:animEffect>
                                    <p:set>
                                      <p:cBhvr>
                                        <p:cTn id="108" dur="1" fill="hold">
                                          <p:stCondLst>
                                            <p:cond delay="499"/>
                                          </p:stCondLst>
                                        </p:cTn>
                                        <p:tgtEl>
                                          <p:spTgt spid="5"/>
                                        </p:tgtEl>
                                        <p:attrNameLst>
                                          <p:attrName>style.visibility</p:attrName>
                                        </p:attrNameLst>
                                      </p:cBhvr>
                                      <p:to>
                                        <p:strVal val="hidden"/>
                                      </p:to>
                                    </p:set>
                                  </p:childTnLst>
                                </p:cTn>
                              </p:par>
                              <p:par>
                                <p:cTn id="109" presetID="5" presetClass="exit" presetSubtype="10" fill="hold" nodeType="withEffect">
                                  <p:stCondLst>
                                    <p:cond delay="0"/>
                                  </p:stCondLst>
                                  <p:childTnLst>
                                    <p:animEffect transition="out" filter="checkerboard(across)">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55" presetClass="entr" presetSubtype="0" fill="hold" grpId="0" nodeType="clickEffect">
                                  <p:stCondLst>
                                    <p:cond delay="0"/>
                                  </p:stCondLst>
                                  <p:childTnLst>
                                    <p:set>
                                      <p:cBhvr>
                                        <p:cTn id="115" dur="1" fill="hold">
                                          <p:stCondLst>
                                            <p:cond delay="0"/>
                                          </p:stCondLst>
                                        </p:cTn>
                                        <p:tgtEl>
                                          <p:spTgt spid="560170"/>
                                        </p:tgtEl>
                                        <p:attrNameLst>
                                          <p:attrName>style.visibility</p:attrName>
                                        </p:attrNameLst>
                                      </p:cBhvr>
                                      <p:to>
                                        <p:strVal val="visible"/>
                                      </p:to>
                                    </p:set>
                                    <p:anim calcmode="lin" valueType="num">
                                      <p:cBhvr>
                                        <p:cTn id="116" dur="1000" fill="hold"/>
                                        <p:tgtEl>
                                          <p:spTgt spid="560170"/>
                                        </p:tgtEl>
                                        <p:attrNameLst>
                                          <p:attrName>ppt_w</p:attrName>
                                        </p:attrNameLst>
                                      </p:cBhvr>
                                      <p:tavLst>
                                        <p:tav tm="0">
                                          <p:val>
                                            <p:strVal val="#ppt_w*0.70"/>
                                          </p:val>
                                        </p:tav>
                                        <p:tav tm="100000">
                                          <p:val>
                                            <p:strVal val="#ppt_w"/>
                                          </p:val>
                                        </p:tav>
                                      </p:tavLst>
                                    </p:anim>
                                    <p:anim calcmode="lin" valueType="num">
                                      <p:cBhvr>
                                        <p:cTn id="117" dur="1000" fill="hold"/>
                                        <p:tgtEl>
                                          <p:spTgt spid="560170"/>
                                        </p:tgtEl>
                                        <p:attrNameLst>
                                          <p:attrName>ppt_h</p:attrName>
                                        </p:attrNameLst>
                                      </p:cBhvr>
                                      <p:tavLst>
                                        <p:tav tm="0">
                                          <p:val>
                                            <p:strVal val="#ppt_h"/>
                                          </p:val>
                                        </p:tav>
                                        <p:tav tm="100000">
                                          <p:val>
                                            <p:strVal val="#ppt_h"/>
                                          </p:val>
                                        </p:tav>
                                      </p:tavLst>
                                    </p:anim>
                                    <p:animEffect transition="in" filter="fade">
                                      <p:cBhvr>
                                        <p:cTn id="118" dur="1000"/>
                                        <p:tgtEl>
                                          <p:spTgt spid="560170"/>
                                        </p:tgtEl>
                                      </p:cBhvr>
                                    </p:animEffec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560165"/>
                                        </p:tgtEl>
                                        <p:attrNameLst>
                                          <p:attrName>style.visibility</p:attrName>
                                        </p:attrNameLst>
                                      </p:cBhvr>
                                      <p:to>
                                        <p:strVal val="visible"/>
                                      </p:to>
                                    </p:set>
                                    <p:anim calcmode="lin" valueType="num">
                                      <p:cBhvr>
                                        <p:cTn id="123" dur="1000" fill="hold"/>
                                        <p:tgtEl>
                                          <p:spTgt spid="560165"/>
                                        </p:tgtEl>
                                        <p:attrNameLst>
                                          <p:attrName>ppt_w</p:attrName>
                                        </p:attrNameLst>
                                      </p:cBhvr>
                                      <p:tavLst>
                                        <p:tav tm="0">
                                          <p:val>
                                            <p:strVal val="#ppt_w*0.70"/>
                                          </p:val>
                                        </p:tav>
                                        <p:tav tm="100000">
                                          <p:val>
                                            <p:strVal val="#ppt_w"/>
                                          </p:val>
                                        </p:tav>
                                      </p:tavLst>
                                    </p:anim>
                                    <p:anim calcmode="lin" valueType="num">
                                      <p:cBhvr>
                                        <p:cTn id="124" dur="1000" fill="hold"/>
                                        <p:tgtEl>
                                          <p:spTgt spid="560165"/>
                                        </p:tgtEl>
                                        <p:attrNameLst>
                                          <p:attrName>ppt_h</p:attrName>
                                        </p:attrNameLst>
                                      </p:cBhvr>
                                      <p:tavLst>
                                        <p:tav tm="0">
                                          <p:val>
                                            <p:strVal val="#ppt_h"/>
                                          </p:val>
                                        </p:tav>
                                        <p:tav tm="100000">
                                          <p:val>
                                            <p:strVal val="#ppt_h"/>
                                          </p:val>
                                        </p:tav>
                                      </p:tavLst>
                                    </p:anim>
                                    <p:animEffect transition="in" filter="fade">
                                      <p:cBhvr>
                                        <p:cTn id="125" dur="1000"/>
                                        <p:tgtEl>
                                          <p:spTgt spid="560165"/>
                                        </p:tgtEl>
                                      </p:cBhvr>
                                    </p:animEffect>
                                  </p:childTnLst>
                                </p:cTn>
                              </p:par>
                              <p:par>
                                <p:cTn id="126" presetID="55" presetClass="entr" presetSubtype="0" fill="hold" nodeType="withEffect">
                                  <p:stCondLst>
                                    <p:cond delay="0"/>
                                  </p:stCondLst>
                                  <p:childTnLst>
                                    <p:set>
                                      <p:cBhvr>
                                        <p:cTn id="127" dur="1" fill="hold">
                                          <p:stCondLst>
                                            <p:cond delay="0"/>
                                          </p:stCondLst>
                                        </p:cTn>
                                        <p:tgtEl>
                                          <p:spTgt spid="8"/>
                                        </p:tgtEl>
                                        <p:attrNameLst>
                                          <p:attrName>style.visibility</p:attrName>
                                        </p:attrNameLst>
                                      </p:cBhvr>
                                      <p:to>
                                        <p:strVal val="visible"/>
                                      </p:to>
                                    </p:set>
                                    <p:anim calcmode="lin" valueType="num">
                                      <p:cBhvr>
                                        <p:cTn id="128" dur="1000" fill="hold"/>
                                        <p:tgtEl>
                                          <p:spTgt spid="8"/>
                                        </p:tgtEl>
                                        <p:attrNameLst>
                                          <p:attrName>ppt_w</p:attrName>
                                        </p:attrNameLst>
                                      </p:cBhvr>
                                      <p:tavLst>
                                        <p:tav tm="0">
                                          <p:val>
                                            <p:strVal val="#ppt_w*0.70"/>
                                          </p:val>
                                        </p:tav>
                                        <p:tav tm="100000">
                                          <p:val>
                                            <p:strVal val="#ppt_w"/>
                                          </p:val>
                                        </p:tav>
                                      </p:tavLst>
                                    </p:anim>
                                    <p:anim calcmode="lin" valueType="num">
                                      <p:cBhvr>
                                        <p:cTn id="129" dur="1000" fill="hold"/>
                                        <p:tgtEl>
                                          <p:spTgt spid="8"/>
                                        </p:tgtEl>
                                        <p:attrNameLst>
                                          <p:attrName>ppt_h</p:attrName>
                                        </p:attrNameLst>
                                      </p:cBhvr>
                                      <p:tavLst>
                                        <p:tav tm="0">
                                          <p:val>
                                            <p:strVal val="#ppt_h"/>
                                          </p:val>
                                        </p:tav>
                                        <p:tav tm="100000">
                                          <p:val>
                                            <p:strVal val="#ppt_h"/>
                                          </p:val>
                                        </p:tav>
                                      </p:tavLst>
                                    </p:anim>
                                    <p:animEffect transition="in" filter="fade">
                                      <p:cBhvr>
                                        <p:cTn id="130" dur="10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55" presetClass="entr" presetSubtype="0" fill="hold" grpId="0" nodeType="clickEffect">
                                  <p:stCondLst>
                                    <p:cond delay="0"/>
                                  </p:stCondLst>
                                  <p:childTnLst>
                                    <p:set>
                                      <p:cBhvr>
                                        <p:cTn id="134" dur="1" fill="hold">
                                          <p:stCondLst>
                                            <p:cond delay="0"/>
                                          </p:stCondLst>
                                        </p:cTn>
                                        <p:tgtEl>
                                          <p:spTgt spid="560166"/>
                                        </p:tgtEl>
                                        <p:attrNameLst>
                                          <p:attrName>style.visibility</p:attrName>
                                        </p:attrNameLst>
                                      </p:cBhvr>
                                      <p:to>
                                        <p:strVal val="visible"/>
                                      </p:to>
                                    </p:set>
                                    <p:anim calcmode="lin" valueType="num">
                                      <p:cBhvr>
                                        <p:cTn id="135" dur="1000" fill="hold"/>
                                        <p:tgtEl>
                                          <p:spTgt spid="560166"/>
                                        </p:tgtEl>
                                        <p:attrNameLst>
                                          <p:attrName>ppt_w</p:attrName>
                                        </p:attrNameLst>
                                      </p:cBhvr>
                                      <p:tavLst>
                                        <p:tav tm="0">
                                          <p:val>
                                            <p:strVal val="#ppt_w*0.70"/>
                                          </p:val>
                                        </p:tav>
                                        <p:tav tm="100000">
                                          <p:val>
                                            <p:strVal val="#ppt_w"/>
                                          </p:val>
                                        </p:tav>
                                      </p:tavLst>
                                    </p:anim>
                                    <p:anim calcmode="lin" valueType="num">
                                      <p:cBhvr>
                                        <p:cTn id="136" dur="1000" fill="hold"/>
                                        <p:tgtEl>
                                          <p:spTgt spid="560166"/>
                                        </p:tgtEl>
                                        <p:attrNameLst>
                                          <p:attrName>ppt_h</p:attrName>
                                        </p:attrNameLst>
                                      </p:cBhvr>
                                      <p:tavLst>
                                        <p:tav tm="0">
                                          <p:val>
                                            <p:strVal val="#ppt_h"/>
                                          </p:val>
                                        </p:tav>
                                        <p:tav tm="100000">
                                          <p:val>
                                            <p:strVal val="#ppt_h"/>
                                          </p:val>
                                        </p:tav>
                                      </p:tavLst>
                                    </p:anim>
                                    <p:animEffect transition="in" filter="fade">
                                      <p:cBhvr>
                                        <p:cTn id="137" dur="1000"/>
                                        <p:tgtEl>
                                          <p:spTgt spid="560166"/>
                                        </p:tgtEl>
                                      </p:cBhvr>
                                    </p:animEffect>
                                  </p:childTnLst>
                                </p:cTn>
                              </p:par>
                              <p:par>
                                <p:cTn id="138" presetID="55" presetClass="entr" presetSubtype="0" fill="hold" nodeType="with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p:cTn id="140" dur="1000" fill="hold"/>
                                        <p:tgtEl>
                                          <p:spTgt spid="9"/>
                                        </p:tgtEl>
                                        <p:attrNameLst>
                                          <p:attrName>ppt_w</p:attrName>
                                        </p:attrNameLst>
                                      </p:cBhvr>
                                      <p:tavLst>
                                        <p:tav tm="0">
                                          <p:val>
                                            <p:strVal val="#ppt_w*0.70"/>
                                          </p:val>
                                        </p:tav>
                                        <p:tav tm="100000">
                                          <p:val>
                                            <p:strVal val="#ppt_w"/>
                                          </p:val>
                                        </p:tav>
                                      </p:tavLst>
                                    </p:anim>
                                    <p:anim calcmode="lin" valueType="num">
                                      <p:cBhvr>
                                        <p:cTn id="141" dur="1000" fill="hold"/>
                                        <p:tgtEl>
                                          <p:spTgt spid="9"/>
                                        </p:tgtEl>
                                        <p:attrNameLst>
                                          <p:attrName>ppt_h</p:attrName>
                                        </p:attrNameLst>
                                      </p:cBhvr>
                                      <p:tavLst>
                                        <p:tav tm="0">
                                          <p:val>
                                            <p:strVal val="#ppt_h"/>
                                          </p:val>
                                        </p:tav>
                                        <p:tav tm="100000">
                                          <p:val>
                                            <p:strVal val="#ppt_h"/>
                                          </p:val>
                                        </p:tav>
                                      </p:tavLst>
                                    </p:anim>
                                    <p:animEffect transition="in" filter="fade">
                                      <p:cBhvr>
                                        <p:cTn id="142" dur="1000"/>
                                        <p:tgtEl>
                                          <p:spTgt spid="9"/>
                                        </p:tgtEl>
                                      </p:cBhvr>
                                    </p:animEffect>
                                  </p:childTnLst>
                                </p:cTn>
                              </p:par>
                            </p:childTnLst>
                          </p:cTn>
                        </p:par>
                      </p:childTnLst>
                    </p:cTn>
                  </p:par>
                  <p:par>
                    <p:cTn id="143" fill="hold">
                      <p:stCondLst>
                        <p:cond delay="indefinite"/>
                      </p:stCondLst>
                      <p:childTnLst>
                        <p:par>
                          <p:cTn id="144" fill="hold">
                            <p:stCondLst>
                              <p:cond delay="0"/>
                            </p:stCondLst>
                            <p:childTnLst>
                              <p:par>
                                <p:cTn id="145" presetID="55" presetClass="entr" presetSubtype="0" fill="hold" grpId="0" nodeType="clickEffect">
                                  <p:stCondLst>
                                    <p:cond delay="0"/>
                                  </p:stCondLst>
                                  <p:childTnLst>
                                    <p:set>
                                      <p:cBhvr>
                                        <p:cTn id="146" dur="1" fill="hold">
                                          <p:stCondLst>
                                            <p:cond delay="0"/>
                                          </p:stCondLst>
                                        </p:cTn>
                                        <p:tgtEl>
                                          <p:spTgt spid="560167"/>
                                        </p:tgtEl>
                                        <p:attrNameLst>
                                          <p:attrName>style.visibility</p:attrName>
                                        </p:attrNameLst>
                                      </p:cBhvr>
                                      <p:to>
                                        <p:strVal val="visible"/>
                                      </p:to>
                                    </p:set>
                                    <p:anim calcmode="lin" valueType="num">
                                      <p:cBhvr>
                                        <p:cTn id="147" dur="1000" fill="hold"/>
                                        <p:tgtEl>
                                          <p:spTgt spid="560167"/>
                                        </p:tgtEl>
                                        <p:attrNameLst>
                                          <p:attrName>ppt_w</p:attrName>
                                        </p:attrNameLst>
                                      </p:cBhvr>
                                      <p:tavLst>
                                        <p:tav tm="0">
                                          <p:val>
                                            <p:strVal val="#ppt_w*0.70"/>
                                          </p:val>
                                        </p:tav>
                                        <p:tav tm="100000">
                                          <p:val>
                                            <p:strVal val="#ppt_w"/>
                                          </p:val>
                                        </p:tav>
                                      </p:tavLst>
                                    </p:anim>
                                    <p:anim calcmode="lin" valueType="num">
                                      <p:cBhvr>
                                        <p:cTn id="148" dur="1000" fill="hold"/>
                                        <p:tgtEl>
                                          <p:spTgt spid="560167"/>
                                        </p:tgtEl>
                                        <p:attrNameLst>
                                          <p:attrName>ppt_h</p:attrName>
                                        </p:attrNameLst>
                                      </p:cBhvr>
                                      <p:tavLst>
                                        <p:tav tm="0">
                                          <p:val>
                                            <p:strVal val="#ppt_h"/>
                                          </p:val>
                                        </p:tav>
                                        <p:tav tm="100000">
                                          <p:val>
                                            <p:strVal val="#ppt_h"/>
                                          </p:val>
                                        </p:tav>
                                      </p:tavLst>
                                    </p:anim>
                                    <p:animEffect transition="in" filter="fade">
                                      <p:cBhvr>
                                        <p:cTn id="149" dur="1000"/>
                                        <p:tgtEl>
                                          <p:spTgt spid="560167"/>
                                        </p:tgtEl>
                                      </p:cBhvr>
                                    </p:animEffect>
                                  </p:childTnLst>
                                </p:cTn>
                              </p:par>
                              <p:par>
                                <p:cTn id="150" presetID="55" presetClass="entr" presetSubtype="0" fill="hold" nodeType="withEffect">
                                  <p:stCondLst>
                                    <p:cond delay="0"/>
                                  </p:stCondLst>
                                  <p:childTnLst>
                                    <p:set>
                                      <p:cBhvr>
                                        <p:cTn id="151" dur="1" fill="hold">
                                          <p:stCondLst>
                                            <p:cond delay="0"/>
                                          </p:stCondLst>
                                        </p:cTn>
                                        <p:tgtEl>
                                          <p:spTgt spid="10"/>
                                        </p:tgtEl>
                                        <p:attrNameLst>
                                          <p:attrName>style.visibility</p:attrName>
                                        </p:attrNameLst>
                                      </p:cBhvr>
                                      <p:to>
                                        <p:strVal val="visible"/>
                                      </p:to>
                                    </p:set>
                                    <p:anim calcmode="lin" valueType="num">
                                      <p:cBhvr>
                                        <p:cTn id="152" dur="1000" fill="hold"/>
                                        <p:tgtEl>
                                          <p:spTgt spid="10"/>
                                        </p:tgtEl>
                                        <p:attrNameLst>
                                          <p:attrName>ppt_w</p:attrName>
                                        </p:attrNameLst>
                                      </p:cBhvr>
                                      <p:tavLst>
                                        <p:tav tm="0">
                                          <p:val>
                                            <p:strVal val="#ppt_w*0.70"/>
                                          </p:val>
                                        </p:tav>
                                        <p:tav tm="100000">
                                          <p:val>
                                            <p:strVal val="#ppt_w"/>
                                          </p:val>
                                        </p:tav>
                                      </p:tavLst>
                                    </p:anim>
                                    <p:anim calcmode="lin" valueType="num">
                                      <p:cBhvr>
                                        <p:cTn id="153" dur="1000" fill="hold"/>
                                        <p:tgtEl>
                                          <p:spTgt spid="10"/>
                                        </p:tgtEl>
                                        <p:attrNameLst>
                                          <p:attrName>ppt_h</p:attrName>
                                        </p:attrNameLst>
                                      </p:cBhvr>
                                      <p:tavLst>
                                        <p:tav tm="0">
                                          <p:val>
                                            <p:strVal val="#ppt_h"/>
                                          </p:val>
                                        </p:tav>
                                        <p:tav tm="100000">
                                          <p:val>
                                            <p:strVal val="#ppt_h"/>
                                          </p:val>
                                        </p:tav>
                                      </p:tavLst>
                                    </p:anim>
                                    <p:animEffect transition="in" filter="fade">
                                      <p:cBhvr>
                                        <p:cTn id="154" dur="1000"/>
                                        <p:tgtEl>
                                          <p:spTgt spid="10"/>
                                        </p:tgtEl>
                                      </p:cBhvr>
                                    </p:animEffect>
                                  </p:childTnLst>
                                </p:cTn>
                              </p:par>
                            </p:childTnLst>
                          </p:cTn>
                        </p:par>
                      </p:childTnLst>
                    </p:cTn>
                  </p:par>
                  <p:par>
                    <p:cTn id="155" fill="hold">
                      <p:stCondLst>
                        <p:cond delay="indefinite"/>
                      </p:stCondLst>
                      <p:childTnLst>
                        <p:par>
                          <p:cTn id="156" fill="hold">
                            <p:stCondLst>
                              <p:cond delay="0"/>
                            </p:stCondLst>
                            <p:childTnLst>
                              <p:par>
                                <p:cTn id="157" presetID="55" presetClass="entr" presetSubtype="0" fill="hold" grpId="0" nodeType="clickEffect">
                                  <p:stCondLst>
                                    <p:cond delay="0"/>
                                  </p:stCondLst>
                                  <p:childTnLst>
                                    <p:set>
                                      <p:cBhvr>
                                        <p:cTn id="158" dur="1" fill="hold">
                                          <p:stCondLst>
                                            <p:cond delay="0"/>
                                          </p:stCondLst>
                                        </p:cTn>
                                        <p:tgtEl>
                                          <p:spTgt spid="560168"/>
                                        </p:tgtEl>
                                        <p:attrNameLst>
                                          <p:attrName>style.visibility</p:attrName>
                                        </p:attrNameLst>
                                      </p:cBhvr>
                                      <p:to>
                                        <p:strVal val="visible"/>
                                      </p:to>
                                    </p:set>
                                    <p:anim calcmode="lin" valueType="num">
                                      <p:cBhvr>
                                        <p:cTn id="159" dur="1000" fill="hold"/>
                                        <p:tgtEl>
                                          <p:spTgt spid="560168"/>
                                        </p:tgtEl>
                                        <p:attrNameLst>
                                          <p:attrName>ppt_w</p:attrName>
                                        </p:attrNameLst>
                                      </p:cBhvr>
                                      <p:tavLst>
                                        <p:tav tm="0">
                                          <p:val>
                                            <p:strVal val="#ppt_w*0.70"/>
                                          </p:val>
                                        </p:tav>
                                        <p:tav tm="100000">
                                          <p:val>
                                            <p:strVal val="#ppt_w"/>
                                          </p:val>
                                        </p:tav>
                                      </p:tavLst>
                                    </p:anim>
                                    <p:anim calcmode="lin" valueType="num">
                                      <p:cBhvr>
                                        <p:cTn id="160" dur="1000" fill="hold"/>
                                        <p:tgtEl>
                                          <p:spTgt spid="560168"/>
                                        </p:tgtEl>
                                        <p:attrNameLst>
                                          <p:attrName>ppt_h</p:attrName>
                                        </p:attrNameLst>
                                      </p:cBhvr>
                                      <p:tavLst>
                                        <p:tav tm="0">
                                          <p:val>
                                            <p:strVal val="#ppt_h"/>
                                          </p:val>
                                        </p:tav>
                                        <p:tav tm="100000">
                                          <p:val>
                                            <p:strVal val="#ppt_h"/>
                                          </p:val>
                                        </p:tav>
                                      </p:tavLst>
                                    </p:anim>
                                    <p:animEffect transition="in" filter="fade">
                                      <p:cBhvr>
                                        <p:cTn id="161" dur="1000"/>
                                        <p:tgtEl>
                                          <p:spTgt spid="560168"/>
                                        </p:tgtEl>
                                      </p:cBhvr>
                                    </p:animEffect>
                                  </p:childTnLst>
                                </p:cTn>
                              </p:par>
                              <p:par>
                                <p:cTn id="162" presetID="55" presetClass="entr" presetSubtype="0" fill="hold" nodeType="withEffect">
                                  <p:stCondLst>
                                    <p:cond delay="0"/>
                                  </p:stCondLst>
                                  <p:childTnLst>
                                    <p:set>
                                      <p:cBhvr>
                                        <p:cTn id="163" dur="1" fill="hold">
                                          <p:stCondLst>
                                            <p:cond delay="0"/>
                                          </p:stCondLst>
                                        </p:cTn>
                                        <p:tgtEl>
                                          <p:spTgt spid="7"/>
                                        </p:tgtEl>
                                        <p:attrNameLst>
                                          <p:attrName>style.visibility</p:attrName>
                                        </p:attrNameLst>
                                      </p:cBhvr>
                                      <p:to>
                                        <p:strVal val="visible"/>
                                      </p:to>
                                    </p:set>
                                    <p:anim calcmode="lin" valueType="num">
                                      <p:cBhvr>
                                        <p:cTn id="164" dur="1000" fill="hold"/>
                                        <p:tgtEl>
                                          <p:spTgt spid="7"/>
                                        </p:tgtEl>
                                        <p:attrNameLst>
                                          <p:attrName>ppt_w</p:attrName>
                                        </p:attrNameLst>
                                      </p:cBhvr>
                                      <p:tavLst>
                                        <p:tav tm="0">
                                          <p:val>
                                            <p:strVal val="#ppt_w*0.70"/>
                                          </p:val>
                                        </p:tav>
                                        <p:tav tm="100000">
                                          <p:val>
                                            <p:strVal val="#ppt_w"/>
                                          </p:val>
                                        </p:tav>
                                      </p:tavLst>
                                    </p:anim>
                                    <p:anim calcmode="lin" valueType="num">
                                      <p:cBhvr>
                                        <p:cTn id="165" dur="1000" fill="hold"/>
                                        <p:tgtEl>
                                          <p:spTgt spid="7"/>
                                        </p:tgtEl>
                                        <p:attrNameLst>
                                          <p:attrName>ppt_h</p:attrName>
                                        </p:attrNameLst>
                                      </p:cBhvr>
                                      <p:tavLst>
                                        <p:tav tm="0">
                                          <p:val>
                                            <p:strVal val="#ppt_h"/>
                                          </p:val>
                                        </p:tav>
                                        <p:tav tm="100000">
                                          <p:val>
                                            <p:strVal val="#ppt_h"/>
                                          </p:val>
                                        </p:tav>
                                      </p:tavLst>
                                    </p:anim>
                                    <p:animEffect transition="in" filter="fade">
                                      <p:cBhvr>
                                        <p:cTn id="166" dur="1000"/>
                                        <p:tgtEl>
                                          <p:spTgt spid="7"/>
                                        </p:tgtEl>
                                      </p:cBhvr>
                                    </p:animEffect>
                                  </p:childTnLst>
                                </p:cTn>
                              </p:par>
                            </p:childTnLst>
                          </p:cTn>
                        </p:par>
                      </p:childTnLst>
                    </p:cTn>
                  </p:par>
                  <p:par>
                    <p:cTn id="167" fill="hold">
                      <p:stCondLst>
                        <p:cond delay="indefinite"/>
                      </p:stCondLst>
                      <p:childTnLst>
                        <p:par>
                          <p:cTn id="168" fill="hold">
                            <p:stCondLst>
                              <p:cond delay="0"/>
                            </p:stCondLst>
                            <p:childTnLst>
                              <p:par>
                                <p:cTn id="169" presetID="5" presetClass="exit" presetSubtype="10" fill="hold" grpId="1" nodeType="clickEffect">
                                  <p:stCondLst>
                                    <p:cond delay="0"/>
                                  </p:stCondLst>
                                  <p:childTnLst>
                                    <p:animEffect transition="out" filter="checkerboard(across)">
                                      <p:cBhvr>
                                        <p:cTn id="170" dur="500"/>
                                        <p:tgtEl>
                                          <p:spTgt spid="560170"/>
                                        </p:tgtEl>
                                      </p:cBhvr>
                                    </p:animEffect>
                                    <p:set>
                                      <p:cBhvr>
                                        <p:cTn id="171" dur="1" fill="hold">
                                          <p:stCondLst>
                                            <p:cond delay="499"/>
                                          </p:stCondLst>
                                        </p:cTn>
                                        <p:tgtEl>
                                          <p:spTgt spid="560170"/>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 presetClass="exit" presetSubtype="10" fill="hold" grpId="1" nodeType="clickEffect">
                                  <p:stCondLst>
                                    <p:cond delay="0"/>
                                  </p:stCondLst>
                                  <p:childTnLst>
                                    <p:animEffect transition="out" filter="checkerboard(across)">
                                      <p:cBhvr>
                                        <p:cTn id="175" dur="500"/>
                                        <p:tgtEl>
                                          <p:spTgt spid="560168"/>
                                        </p:tgtEl>
                                      </p:cBhvr>
                                    </p:animEffect>
                                    <p:set>
                                      <p:cBhvr>
                                        <p:cTn id="176" dur="1" fill="hold">
                                          <p:stCondLst>
                                            <p:cond delay="499"/>
                                          </p:stCondLst>
                                        </p:cTn>
                                        <p:tgtEl>
                                          <p:spTgt spid="560168"/>
                                        </p:tgtEl>
                                        <p:attrNameLst>
                                          <p:attrName>style.visibility</p:attrName>
                                        </p:attrNameLst>
                                      </p:cBhvr>
                                      <p:to>
                                        <p:strVal val="hidden"/>
                                      </p:to>
                                    </p:set>
                                  </p:childTnLst>
                                </p:cTn>
                              </p:par>
                              <p:par>
                                <p:cTn id="177" presetID="5" presetClass="exit" presetSubtype="10" fill="hold" nodeType="withEffect">
                                  <p:stCondLst>
                                    <p:cond delay="0"/>
                                  </p:stCondLst>
                                  <p:childTnLst>
                                    <p:animEffect transition="out" filter="checkerboard(across)">
                                      <p:cBhvr>
                                        <p:cTn id="178" dur="500"/>
                                        <p:tgtEl>
                                          <p:spTgt spid="7"/>
                                        </p:tgtEl>
                                      </p:cBhvr>
                                    </p:animEffect>
                                    <p:set>
                                      <p:cBhvr>
                                        <p:cTn id="179" dur="1" fill="hold">
                                          <p:stCondLst>
                                            <p:cond delay="499"/>
                                          </p:stCondLst>
                                        </p:cTn>
                                        <p:tgtEl>
                                          <p:spTgt spid="7"/>
                                        </p:tgtEl>
                                        <p:attrNameLst>
                                          <p:attrName>style.visibility</p:attrName>
                                        </p:attrNameLst>
                                      </p:cBhvr>
                                      <p:to>
                                        <p:strVal val="hidden"/>
                                      </p:to>
                                    </p:set>
                                  </p:childTnLst>
                                </p:cTn>
                              </p:par>
                              <p:par>
                                <p:cTn id="180" presetID="5" presetClass="exit" presetSubtype="10" fill="hold" grpId="1" nodeType="withEffect">
                                  <p:stCondLst>
                                    <p:cond delay="0"/>
                                  </p:stCondLst>
                                  <p:childTnLst>
                                    <p:animEffect transition="out" filter="checkerboard(across)">
                                      <p:cBhvr>
                                        <p:cTn id="181" dur="500"/>
                                        <p:tgtEl>
                                          <p:spTgt spid="560167"/>
                                        </p:tgtEl>
                                      </p:cBhvr>
                                    </p:animEffect>
                                    <p:set>
                                      <p:cBhvr>
                                        <p:cTn id="182" dur="1" fill="hold">
                                          <p:stCondLst>
                                            <p:cond delay="499"/>
                                          </p:stCondLst>
                                        </p:cTn>
                                        <p:tgtEl>
                                          <p:spTgt spid="560167"/>
                                        </p:tgtEl>
                                        <p:attrNameLst>
                                          <p:attrName>style.visibility</p:attrName>
                                        </p:attrNameLst>
                                      </p:cBhvr>
                                      <p:to>
                                        <p:strVal val="hidden"/>
                                      </p:to>
                                    </p:set>
                                  </p:childTnLst>
                                </p:cTn>
                              </p:par>
                              <p:par>
                                <p:cTn id="183" presetID="5" presetClass="exit" presetSubtype="10" fill="hold" nodeType="withEffect">
                                  <p:stCondLst>
                                    <p:cond delay="0"/>
                                  </p:stCondLst>
                                  <p:childTnLst>
                                    <p:animEffect transition="out" filter="checkerboard(across)">
                                      <p:cBhvr>
                                        <p:cTn id="184" dur="500"/>
                                        <p:tgtEl>
                                          <p:spTgt spid="10"/>
                                        </p:tgtEl>
                                      </p:cBhvr>
                                    </p:animEffect>
                                    <p:set>
                                      <p:cBhvr>
                                        <p:cTn id="185" dur="1" fill="hold">
                                          <p:stCondLst>
                                            <p:cond delay="499"/>
                                          </p:stCondLst>
                                        </p:cTn>
                                        <p:tgtEl>
                                          <p:spTgt spid="10"/>
                                        </p:tgtEl>
                                        <p:attrNameLst>
                                          <p:attrName>style.visibility</p:attrName>
                                        </p:attrNameLst>
                                      </p:cBhvr>
                                      <p:to>
                                        <p:strVal val="hidden"/>
                                      </p:to>
                                    </p:set>
                                  </p:childTnLst>
                                </p:cTn>
                              </p:par>
                              <p:par>
                                <p:cTn id="186" presetID="5" presetClass="exit" presetSubtype="10" fill="hold" grpId="1" nodeType="withEffect">
                                  <p:stCondLst>
                                    <p:cond delay="0"/>
                                  </p:stCondLst>
                                  <p:childTnLst>
                                    <p:animEffect transition="out" filter="checkerboard(across)">
                                      <p:cBhvr>
                                        <p:cTn id="187" dur="500"/>
                                        <p:tgtEl>
                                          <p:spTgt spid="560166"/>
                                        </p:tgtEl>
                                      </p:cBhvr>
                                    </p:animEffect>
                                    <p:set>
                                      <p:cBhvr>
                                        <p:cTn id="188" dur="1" fill="hold">
                                          <p:stCondLst>
                                            <p:cond delay="499"/>
                                          </p:stCondLst>
                                        </p:cTn>
                                        <p:tgtEl>
                                          <p:spTgt spid="560166"/>
                                        </p:tgtEl>
                                        <p:attrNameLst>
                                          <p:attrName>style.visibility</p:attrName>
                                        </p:attrNameLst>
                                      </p:cBhvr>
                                      <p:to>
                                        <p:strVal val="hidden"/>
                                      </p:to>
                                    </p:set>
                                  </p:childTnLst>
                                </p:cTn>
                              </p:par>
                              <p:par>
                                <p:cTn id="189" presetID="5" presetClass="exit" presetSubtype="10" fill="hold" nodeType="withEffect">
                                  <p:stCondLst>
                                    <p:cond delay="0"/>
                                  </p:stCondLst>
                                  <p:childTnLst>
                                    <p:animEffect transition="out" filter="checkerboard(across)">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5" presetClass="exit" presetSubtype="10" fill="hold" grpId="1" nodeType="withEffect">
                                  <p:stCondLst>
                                    <p:cond delay="0"/>
                                  </p:stCondLst>
                                  <p:childTnLst>
                                    <p:animEffect transition="out" filter="checkerboard(across)">
                                      <p:cBhvr>
                                        <p:cTn id="193" dur="500"/>
                                        <p:tgtEl>
                                          <p:spTgt spid="560165"/>
                                        </p:tgtEl>
                                      </p:cBhvr>
                                    </p:animEffect>
                                    <p:set>
                                      <p:cBhvr>
                                        <p:cTn id="194" dur="1" fill="hold">
                                          <p:stCondLst>
                                            <p:cond delay="499"/>
                                          </p:stCondLst>
                                        </p:cTn>
                                        <p:tgtEl>
                                          <p:spTgt spid="560165"/>
                                        </p:tgtEl>
                                        <p:attrNameLst>
                                          <p:attrName>style.visibility</p:attrName>
                                        </p:attrNameLst>
                                      </p:cBhvr>
                                      <p:to>
                                        <p:strVal val="hidden"/>
                                      </p:to>
                                    </p:set>
                                  </p:childTnLst>
                                </p:cTn>
                              </p:par>
                              <p:par>
                                <p:cTn id="195" presetID="5" presetClass="exit" presetSubtype="10" fill="hold" nodeType="withEffect">
                                  <p:stCondLst>
                                    <p:cond delay="0"/>
                                  </p:stCondLst>
                                  <p:childTnLst>
                                    <p:animEffect transition="out" filter="checkerboard(across)">
                                      <p:cBhvr>
                                        <p:cTn id="196" dur="500"/>
                                        <p:tgtEl>
                                          <p:spTgt spid="8"/>
                                        </p:tgtEl>
                                      </p:cBhvr>
                                    </p:animEffect>
                                    <p:set>
                                      <p:cBhvr>
                                        <p:cTn id="19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nimBg="1"/>
      <p:bldP spid="560137" grpId="0" animBg="1"/>
      <p:bldP spid="560137" grpId="1" animBg="1"/>
      <p:bldP spid="560138" grpId="0"/>
      <p:bldP spid="560138" grpId="1"/>
      <p:bldP spid="560139" grpId="0" animBg="1"/>
      <p:bldP spid="560139" grpId="1" animBg="1"/>
      <p:bldP spid="560140" grpId="0"/>
      <p:bldP spid="560140" grpId="1"/>
      <p:bldP spid="560141" grpId="0" animBg="1"/>
      <p:bldP spid="560141" grpId="1" animBg="1"/>
      <p:bldP spid="560165" grpId="0" animBg="1"/>
      <p:bldP spid="560165" grpId="1" animBg="1"/>
      <p:bldP spid="560166" grpId="0" animBg="1"/>
      <p:bldP spid="560166" grpId="1" animBg="1"/>
      <p:bldP spid="560167" grpId="0" animBg="1"/>
      <p:bldP spid="560167" grpId="1" animBg="1"/>
      <p:bldP spid="560168" grpId="0" animBg="1"/>
      <p:bldP spid="560168" grpId="1" animBg="1"/>
      <p:bldP spid="560169" grpId="0"/>
      <p:bldP spid="560169" grpId="1"/>
      <p:bldP spid="560170" grpId="0"/>
      <p:bldP spid="56017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3352801" y="304800"/>
            <a:ext cx="3184525" cy="336550"/>
          </a:xfrm>
          <a:prstGeom prst="rect">
            <a:avLst/>
          </a:prstGeom>
          <a:noFill/>
          <a:ln w="9525">
            <a:noFill/>
            <a:miter lim="800000"/>
            <a:headEnd/>
            <a:tailEnd/>
          </a:ln>
        </p:spPr>
        <p:txBody>
          <a:bodyPr anchor="ctr">
            <a:spAutoFit/>
          </a:bodyPr>
          <a:lstStyle/>
          <a:p>
            <a:r>
              <a:rPr lang="en-US" sz="1600" b="1">
                <a:solidFill>
                  <a:srgbClr val="1E5DAA"/>
                </a:solidFill>
                <a:latin typeface="Arial" charset="0"/>
                <a:cs typeface="Times New Roman" pitchFamily="16" charset="0"/>
              </a:rPr>
              <a:t>NEAT</a:t>
            </a:r>
            <a:r>
              <a:rPr lang="en-US" sz="1200" b="1"/>
              <a:t> </a:t>
            </a:r>
            <a:r>
              <a:rPr lang="en-US" sz="1600" b="1">
                <a:solidFill>
                  <a:srgbClr val="1E5DAA"/>
                </a:solidFill>
                <a:latin typeface="Arial" charset="0"/>
                <a:cs typeface="Times New Roman" pitchFamily="16" charset="0"/>
              </a:rPr>
              <a:t>BOLT</a:t>
            </a:r>
            <a:r>
              <a:rPr lang="en-US" sz="1200" b="1"/>
              <a:t> </a:t>
            </a:r>
            <a:r>
              <a:rPr lang="en-US" sz="1600" b="1">
                <a:solidFill>
                  <a:srgbClr val="1E5DAA"/>
                </a:solidFill>
                <a:latin typeface="Arial" charset="0"/>
                <a:cs typeface="Times New Roman" pitchFamily="16" charset="0"/>
              </a:rPr>
              <a:t>Launched</a:t>
            </a:r>
            <a:r>
              <a:rPr lang="en-US" sz="1200" b="1"/>
              <a:t> - </a:t>
            </a:r>
            <a:r>
              <a:rPr lang="en-US" sz="1600" b="1">
                <a:solidFill>
                  <a:srgbClr val="1E5DAA"/>
                </a:solidFill>
                <a:latin typeface="Arial" charset="0"/>
                <a:cs typeface="Times New Roman" pitchFamily="16" charset="0"/>
              </a:rPr>
              <a:t>in</a:t>
            </a:r>
            <a:r>
              <a:rPr lang="en-US" sz="1200" b="1"/>
              <a:t> </a:t>
            </a:r>
            <a:r>
              <a:rPr lang="en-US" sz="1600" b="1">
                <a:solidFill>
                  <a:srgbClr val="1E5DAA"/>
                </a:solidFill>
                <a:latin typeface="Arial" charset="0"/>
                <a:cs typeface="Times New Roman" pitchFamily="16" charset="0"/>
              </a:rPr>
              <a:t>1995</a:t>
            </a:r>
            <a:r>
              <a:rPr lang="en-US" sz="1200" b="1"/>
              <a:t> </a:t>
            </a:r>
          </a:p>
        </p:txBody>
      </p:sp>
      <p:sp>
        <p:nvSpPr>
          <p:cNvPr id="562179" name="Text Box 3"/>
          <p:cNvSpPr txBox="1">
            <a:spLocks noChangeArrowheads="1"/>
          </p:cNvSpPr>
          <p:nvPr/>
        </p:nvSpPr>
        <p:spPr bwMode="auto">
          <a:xfrm>
            <a:off x="5181600" y="1295400"/>
            <a:ext cx="2971800" cy="336550"/>
          </a:xfrm>
          <a:prstGeom prst="rect">
            <a:avLst/>
          </a:prstGeom>
          <a:noFill/>
          <a:ln w="9525" algn="ctr">
            <a:noFill/>
            <a:miter lim="800000"/>
            <a:headEnd/>
            <a:tailEnd/>
          </a:ln>
        </p:spPr>
        <p:txBody>
          <a:bodyPr anchor="ctr">
            <a:spAutoFit/>
          </a:bodyPr>
          <a:lstStyle/>
          <a:p>
            <a:r>
              <a:rPr lang="en-US" sz="1600" b="1">
                <a:solidFill>
                  <a:srgbClr val="1E5DAA"/>
                </a:solidFill>
                <a:latin typeface="Arial" charset="0"/>
                <a:cs typeface="Times New Roman" pitchFamily="16" charset="0"/>
              </a:rPr>
              <a:t>More Transparency</a:t>
            </a:r>
          </a:p>
        </p:txBody>
      </p:sp>
      <p:grpSp>
        <p:nvGrpSpPr>
          <p:cNvPr id="2" name="Group 4"/>
          <p:cNvGrpSpPr>
            <a:grpSpLocks/>
          </p:cNvGrpSpPr>
          <p:nvPr/>
        </p:nvGrpSpPr>
        <p:grpSpPr bwMode="auto">
          <a:xfrm>
            <a:off x="1752600" y="990601"/>
            <a:ext cx="1447800" cy="1755775"/>
            <a:chOff x="288" y="1632"/>
            <a:chExt cx="912" cy="1106"/>
          </a:xfrm>
        </p:grpSpPr>
        <p:pic>
          <p:nvPicPr>
            <p:cNvPr id="20520" name="Picture 5" descr="081006-121137-469007">
              <a:hlinkClick r:id="rId3"/>
            </p:cNvPr>
            <p:cNvPicPr>
              <a:picLocks noChangeAspect="1" noChangeArrowheads="1"/>
            </p:cNvPicPr>
            <p:nvPr/>
          </p:nvPicPr>
          <p:blipFill>
            <a:blip r:embed="rId4"/>
            <a:srcRect/>
            <a:stretch>
              <a:fillRect/>
            </a:stretch>
          </p:blipFill>
          <p:spPr bwMode="auto">
            <a:xfrm>
              <a:off x="288" y="1632"/>
              <a:ext cx="912" cy="901"/>
            </a:xfrm>
            <a:prstGeom prst="rect">
              <a:avLst/>
            </a:prstGeom>
            <a:noFill/>
            <a:ln w="9525">
              <a:noFill/>
              <a:miter lim="800000"/>
              <a:headEnd/>
              <a:tailEnd/>
            </a:ln>
          </p:spPr>
        </p:pic>
        <p:sp>
          <p:nvSpPr>
            <p:cNvPr id="20521" name="Text Box 6"/>
            <p:cNvSpPr txBox="1">
              <a:spLocks noChangeArrowheads="1"/>
            </p:cNvSpPr>
            <p:nvPr/>
          </p:nvSpPr>
          <p:spPr bwMode="auto">
            <a:xfrm>
              <a:off x="380" y="2505"/>
              <a:ext cx="594" cy="233"/>
            </a:xfrm>
            <a:prstGeom prst="rect">
              <a:avLst/>
            </a:prstGeom>
            <a:noFill/>
            <a:ln w="9525">
              <a:noFill/>
              <a:miter lim="800000"/>
              <a:headEnd/>
              <a:tailEnd/>
            </a:ln>
          </p:spPr>
          <p:txBody>
            <a:bodyPr wrap="none">
              <a:spAutoFit/>
            </a:bodyPr>
            <a:lstStyle/>
            <a:p>
              <a:r>
                <a:rPr lang="en-US"/>
                <a:t>BROKER</a:t>
              </a:r>
            </a:p>
          </p:txBody>
        </p:sp>
      </p:grpSp>
      <p:grpSp>
        <p:nvGrpSpPr>
          <p:cNvPr id="3" name="Group 7"/>
          <p:cNvGrpSpPr>
            <a:grpSpLocks/>
          </p:cNvGrpSpPr>
          <p:nvPr/>
        </p:nvGrpSpPr>
        <p:grpSpPr bwMode="auto">
          <a:xfrm>
            <a:off x="1676400" y="4016375"/>
            <a:ext cx="1905000" cy="1244600"/>
            <a:chOff x="1872" y="1440"/>
            <a:chExt cx="1200" cy="784"/>
          </a:xfrm>
        </p:grpSpPr>
        <p:pic>
          <p:nvPicPr>
            <p:cNvPr id="20517" name="Picture 8" descr="0060-0806-2418-0106_Stock_Exchange_or_Commodities_Traders_Clipart_Picture_clipart_image">
              <a:hlinkClick r:id="rId5"/>
            </p:cNvPr>
            <p:cNvPicPr>
              <a:picLocks noChangeAspect="1" noChangeArrowheads="1"/>
            </p:cNvPicPr>
            <p:nvPr/>
          </p:nvPicPr>
          <p:blipFill>
            <a:blip r:embed="rId6"/>
            <a:srcRect/>
            <a:stretch>
              <a:fillRect/>
            </a:stretch>
          </p:blipFill>
          <p:spPr bwMode="auto">
            <a:xfrm>
              <a:off x="2400" y="1440"/>
              <a:ext cx="672" cy="528"/>
            </a:xfrm>
            <a:prstGeom prst="rect">
              <a:avLst/>
            </a:prstGeom>
            <a:noFill/>
            <a:ln w="9525">
              <a:noFill/>
              <a:miter lim="800000"/>
              <a:headEnd/>
              <a:tailEnd/>
            </a:ln>
          </p:spPr>
        </p:pic>
        <p:pic>
          <p:nvPicPr>
            <p:cNvPr id="20518" name="Picture 9" descr="points_in_stock_exchange">
              <a:hlinkClick r:id="rId7"/>
            </p:cNvPr>
            <p:cNvPicPr>
              <a:picLocks noChangeAspect="1" noChangeArrowheads="1"/>
            </p:cNvPicPr>
            <p:nvPr/>
          </p:nvPicPr>
          <p:blipFill>
            <a:blip r:embed="rId8"/>
            <a:srcRect/>
            <a:stretch>
              <a:fillRect/>
            </a:stretch>
          </p:blipFill>
          <p:spPr bwMode="auto">
            <a:xfrm>
              <a:off x="1872" y="1440"/>
              <a:ext cx="540" cy="540"/>
            </a:xfrm>
            <a:prstGeom prst="rect">
              <a:avLst/>
            </a:prstGeom>
            <a:noFill/>
            <a:ln w="9525">
              <a:noFill/>
              <a:miter lim="800000"/>
              <a:headEnd/>
              <a:tailEnd/>
            </a:ln>
          </p:spPr>
        </p:pic>
        <p:sp>
          <p:nvSpPr>
            <p:cNvPr id="20519" name="Text Box 10"/>
            <p:cNvSpPr txBox="1">
              <a:spLocks noChangeArrowheads="1"/>
            </p:cNvSpPr>
            <p:nvPr/>
          </p:nvSpPr>
          <p:spPr bwMode="auto">
            <a:xfrm>
              <a:off x="1910" y="1991"/>
              <a:ext cx="1022" cy="233"/>
            </a:xfrm>
            <a:prstGeom prst="rect">
              <a:avLst/>
            </a:prstGeom>
            <a:noFill/>
            <a:ln w="9525">
              <a:noFill/>
              <a:miter lim="800000"/>
              <a:headEnd/>
              <a:tailEnd/>
            </a:ln>
          </p:spPr>
          <p:txBody>
            <a:bodyPr wrap="none">
              <a:spAutoFit/>
            </a:bodyPr>
            <a:lstStyle/>
            <a:p>
              <a:r>
                <a:rPr lang="en-US"/>
                <a:t>Stock Exchange</a:t>
              </a:r>
            </a:p>
          </p:txBody>
        </p:sp>
      </p:grpSp>
      <p:sp>
        <p:nvSpPr>
          <p:cNvPr id="562187" name="Text Box 11"/>
          <p:cNvSpPr txBox="1">
            <a:spLocks noChangeArrowheads="1"/>
          </p:cNvSpPr>
          <p:nvPr/>
        </p:nvSpPr>
        <p:spPr bwMode="auto">
          <a:xfrm>
            <a:off x="5562601" y="5181600"/>
            <a:ext cx="1084271" cy="369332"/>
          </a:xfrm>
          <a:prstGeom prst="rect">
            <a:avLst/>
          </a:prstGeom>
          <a:noFill/>
          <a:ln w="9525">
            <a:noFill/>
            <a:miter lim="800000"/>
            <a:headEnd/>
            <a:tailEnd/>
          </a:ln>
        </p:spPr>
        <p:txBody>
          <a:bodyPr wrap="none">
            <a:spAutoFit/>
          </a:bodyPr>
          <a:lstStyle/>
          <a:p>
            <a:r>
              <a:rPr lang="en-US"/>
              <a:t>Terminals</a:t>
            </a:r>
          </a:p>
        </p:txBody>
      </p:sp>
      <p:sp>
        <p:nvSpPr>
          <p:cNvPr id="562188" name="Line 12"/>
          <p:cNvSpPr>
            <a:spLocks noChangeShapeType="1"/>
          </p:cNvSpPr>
          <p:nvPr/>
        </p:nvSpPr>
        <p:spPr bwMode="auto">
          <a:xfrm flipV="1">
            <a:off x="3581400" y="2286000"/>
            <a:ext cx="1828800" cy="1828800"/>
          </a:xfrm>
          <a:prstGeom prst="line">
            <a:avLst/>
          </a:prstGeom>
          <a:noFill/>
          <a:ln w="28575">
            <a:solidFill>
              <a:srgbClr val="FF0000"/>
            </a:solidFill>
            <a:round/>
            <a:headEnd/>
            <a:tailEnd type="triangle" w="med" len="med"/>
          </a:ln>
        </p:spPr>
        <p:txBody>
          <a:bodyPr/>
          <a:lstStyle/>
          <a:p>
            <a:endParaRPr lang="en-US"/>
          </a:p>
        </p:txBody>
      </p:sp>
      <p:sp>
        <p:nvSpPr>
          <p:cNvPr id="562189" name="Line 13"/>
          <p:cNvSpPr>
            <a:spLocks noChangeShapeType="1"/>
          </p:cNvSpPr>
          <p:nvPr/>
        </p:nvSpPr>
        <p:spPr bwMode="auto">
          <a:xfrm flipV="1">
            <a:off x="3657600" y="3200400"/>
            <a:ext cx="1752600" cy="1219200"/>
          </a:xfrm>
          <a:prstGeom prst="line">
            <a:avLst/>
          </a:prstGeom>
          <a:noFill/>
          <a:ln w="28575">
            <a:solidFill>
              <a:srgbClr val="FF0000"/>
            </a:solidFill>
            <a:round/>
            <a:headEnd/>
            <a:tailEnd type="triangle" w="med" len="med"/>
          </a:ln>
        </p:spPr>
        <p:txBody>
          <a:bodyPr/>
          <a:lstStyle/>
          <a:p>
            <a:endParaRPr lang="en-US"/>
          </a:p>
        </p:txBody>
      </p:sp>
      <p:sp>
        <p:nvSpPr>
          <p:cNvPr id="562190" name="Line 14"/>
          <p:cNvSpPr>
            <a:spLocks noChangeShapeType="1"/>
          </p:cNvSpPr>
          <p:nvPr/>
        </p:nvSpPr>
        <p:spPr bwMode="auto">
          <a:xfrm flipV="1">
            <a:off x="3733800" y="3962400"/>
            <a:ext cx="1676400" cy="762000"/>
          </a:xfrm>
          <a:prstGeom prst="line">
            <a:avLst/>
          </a:prstGeom>
          <a:noFill/>
          <a:ln w="28575">
            <a:solidFill>
              <a:srgbClr val="FF0000"/>
            </a:solidFill>
            <a:round/>
            <a:headEnd/>
            <a:tailEnd type="triangle" w="med" len="med"/>
          </a:ln>
        </p:spPr>
        <p:txBody>
          <a:bodyPr/>
          <a:lstStyle/>
          <a:p>
            <a:endParaRPr lang="en-US"/>
          </a:p>
        </p:txBody>
      </p:sp>
      <p:sp>
        <p:nvSpPr>
          <p:cNvPr id="562191" name="Line 15"/>
          <p:cNvSpPr>
            <a:spLocks noChangeShapeType="1"/>
          </p:cNvSpPr>
          <p:nvPr/>
        </p:nvSpPr>
        <p:spPr bwMode="auto">
          <a:xfrm flipV="1">
            <a:off x="3810000" y="4800600"/>
            <a:ext cx="1600200" cy="152400"/>
          </a:xfrm>
          <a:prstGeom prst="line">
            <a:avLst/>
          </a:prstGeom>
          <a:noFill/>
          <a:ln w="28575">
            <a:solidFill>
              <a:srgbClr val="FF0000"/>
            </a:solidFill>
            <a:round/>
            <a:headEnd/>
            <a:tailEnd type="triangle" w="med" len="med"/>
          </a:ln>
        </p:spPr>
        <p:txBody>
          <a:bodyPr/>
          <a:lstStyle/>
          <a:p>
            <a:endParaRPr lang="en-US"/>
          </a:p>
        </p:txBody>
      </p:sp>
      <p:sp>
        <p:nvSpPr>
          <p:cNvPr id="562192" name="Line 16"/>
          <p:cNvSpPr>
            <a:spLocks noChangeShapeType="1"/>
          </p:cNvSpPr>
          <p:nvPr/>
        </p:nvSpPr>
        <p:spPr bwMode="auto">
          <a:xfrm>
            <a:off x="1905000" y="2819400"/>
            <a:ext cx="0" cy="1066800"/>
          </a:xfrm>
          <a:prstGeom prst="line">
            <a:avLst/>
          </a:prstGeom>
          <a:noFill/>
          <a:ln w="28575">
            <a:solidFill>
              <a:srgbClr val="FF0000"/>
            </a:solidFill>
            <a:round/>
            <a:headEnd/>
            <a:tailEnd type="triangle" w="med" len="med"/>
          </a:ln>
        </p:spPr>
        <p:txBody>
          <a:bodyPr/>
          <a:lstStyle/>
          <a:p>
            <a:endParaRPr lang="en-US"/>
          </a:p>
        </p:txBody>
      </p:sp>
      <p:sp>
        <p:nvSpPr>
          <p:cNvPr id="562193" name="Text Box 17"/>
          <p:cNvSpPr txBox="1">
            <a:spLocks noChangeArrowheads="1"/>
          </p:cNvSpPr>
          <p:nvPr/>
        </p:nvSpPr>
        <p:spPr bwMode="auto">
          <a:xfrm>
            <a:off x="1752600" y="3276601"/>
            <a:ext cx="1404808" cy="276999"/>
          </a:xfrm>
          <a:prstGeom prst="rect">
            <a:avLst/>
          </a:prstGeom>
          <a:noFill/>
          <a:ln w="9525">
            <a:noFill/>
            <a:miter lim="800000"/>
            <a:headEnd/>
            <a:tailEnd/>
          </a:ln>
        </p:spPr>
        <p:txBody>
          <a:bodyPr wrap="none">
            <a:spAutoFit/>
          </a:bodyPr>
          <a:lstStyle/>
          <a:p>
            <a:r>
              <a:rPr lang="en-US" sz="1200" b="1"/>
              <a:t>Information Access</a:t>
            </a:r>
          </a:p>
        </p:txBody>
      </p:sp>
      <p:grpSp>
        <p:nvGrpSpPr>
          <p:cNvPr id="4" name="Group 18"/>
          <p:cNvGrpSpPr>
            <a:grpSpLocks/>
          </p:cNvGrpSpPr>
          <p:nvPr/>
        </p:nvGrpSpPr>
        <p:grpSpPr bwMode="auto">
          <a:xfrm>
            <a:off x="9067800" y="2636838"/>
            <a:ext cx="1447800" cy="2013479"/>
            <a:chOff x="4656" y="2352"/>
            <a:chExt cx="816" cy="951"/>
          </a:xfrm>
        </p:grpSpPr>
        <p:pic>
          <p:nvPicPr>
            <p:cNvPr id="20515" name="Picture 19" descr="See full size image">
              <a:hlinkClick r:id="rId9"/>
            </p:cNvPr>
            <p:cNvPicPr>
              <a:picLocks noChangeAspect="1" noChangeArrowheads="1"/>
            </p:cNvPicPr>
            <p:nvPr/>
          </p:nvPicPr>
          <p:blipFill>
            <a:blip r:embed="rId10"/>
            <a:srcRect/>
            <a:stretch>
              <a:fillRect/>
            </a:stretch>
          </p:blipFill>
          <p:spPr bwMode="auto">
            <a:xfrm>
              <a:off x="4656" y="2352"/>
              <a:ext cx="816" cy="787"/>
            </a:xfrm>
            <a:prstGeom prst="rect">
              <a:avLst/>
            </a:prstGeom>
            <a:noFill/>
            <a:ln w="9525">
              <a:noFill/>
              <a:miter lim="800000"/>
              <a:headEnd/>
              <a:tailEnd/>
            </a:ln>
          </p:spPr>
        </p:pic>
        <p:sp>
          <p:nvSpPr>
            <p:cNvPr id="20516" name="Text Box 20"/>
            <p:cNvSpPr txBox="1">
              <a:spLocks noChangeArrowheads="1"/>
            </p:cNvSpPr>
            <p:nvPr/>
          </p:nvSpPr>
          <p:spPr bwMode="auto">
            <a:xfrm>
              <a:off x="4656" y="3129"/>
              <a:ext cx="665" cy="174"/>
            </a:xfrm>
            <a:prstGeom prst="rect">
              <a:avLst/>
            </a:prstGeom>
            <a:noFill/>
            <a:ln w="9525">
              <a:noFill/>
              <a:miter lim="800000"/>
              <a:headEnd/>
              <a:tailEnd/>
            </a:ln>
          </p:spPr>
          <p:txBody>
            <a:bodyPr wrap="none">
              <a:spAutoFit/>
            </a:bodyPr>
            <a:lstStyle/>
            <a:p>
              <a:r>
                <a:rPr lang="en-US"/>
                <a:t>Customers</a:t>
              </a:r>
            </a:p>
          </p:txBody>
        </p:sp>
      </p:grpSp>
      <p:sp>
        <p:nvSpPr>
          <p:cNvPr id="562197" name="Line 21"/>
          <p:cNvSpPr>
            <a:spLocks noChangeShapeType="1"/>
          </p:cNvSpPr>
          <p:nvPr/>
        </p:nvSpPr>
        <p:spPr bwMode="auto">
          <a:xfrm>
            <a:off x="3048000" y="2819400"/>
            <a:ext cx="0" cy="1066800"/>
          </a:xfrm>
          <a:prstGeom prst="line">
            <a:avLst/>
          </a:prstGeom>
          <a:noFill/>
          <a:ln w="28575">
            <a:solidFill>
              <a:srgbClr val="FF0000"/>
            </a:solidFill>
            <a:round/>
            <a:headEnd/>
            <a:tailEnd type="triangle" w="med" len="med"/>
          </a:ln>
        </p:spPr>
        <p:txBody>
          <a:bodyPr/>
          <a:lstStyle/>
          <a:p>
            <a:endParaRPr lang="en-US"/>
          </a:p>
        </p:txBody>
      </p:sp>
      <p:grpSp>
        <p:nvGrpSpPr>
          <p:cNvPr id="5" name="Group 22"/>
          <p:cNvGrpSpPr>
            <a:grpSpLocks/>
          </p:cNvGrpSpPr>
          <p:nvPr/>
        </p:nvGrpSpPr>
        <p:grpSpPr bwMode="auto">
          <a:xfrm>
            <a:off x="5486400" y="1905001"/>
            <a:ext cx="1257300" cy="625475"/>
            <a:chOff x="2496" y="1200"/>
            <a:chExt cx="792" cy="394"/>
          </a:xfrm>
        </p:grpSpPr>
        <p:pic>
          <p:nvPicPr>
            <p:cNvPr id="20513" name="Picture 23" descr="8800ERGO1">
              <a:hlinkClick r:id="rId11"/>
            </p:cNvPr>
            <p:cNvPicPr>
              <a:picLocks noChangeAspect="1" noChangeArrowheads="1"/>
            </p:cNvPicPr>
            <p:nvPr/>
          </p:nvPicPr>
          <p:blipFill>
            <a:blip r:embed="rId12"/>
            <a:srcRect/>
            <a:stretch>
              <a:fillRect/>
            </a:stretch>
          </p:blipFill>
          <p:spPr bwMode="auto">
            <a:xfrm>
              <a:off x="2496" y="1200"/>
              <a:ext cx="432" cy="394"/>
            </a:xfrm>
            <a:prstGeom prst="rect">
              <a:avLst/>
            </a:prstGeom>
            <a:noFill/>
            <a:ln w="9525">
              <a:noFill/>
              <a:miter lim="800000"/>
              <a:headEnd/>
              <a:tailEnd/>
            </a:ln>
          </p:spPr>
        </p:pic>
        <p:pic>
          <p:nvPicPr>
            <p:cNvPr id="20514" name="Picture 24" descr="AN-PE120K">
              <a:hlinkClick r:id="rId13"/>
            </p:cNvPr>
            <p:cNvPicPr>
              <a:picLocks noChangeAspect="1" noChangeArrowheads="1"/>
            </p:cNvPicPr>
            <p:nvPr/>
          </p:nvPicPr>
          <p:blipFill>
            <a:blip r:embed="rId14"/>
            <a:srcRect/>
            <a:stretch>
              <a:fillRect/>
            </a:stretch>
          </p:blipFill>
          <p:spPr bwMode="auto">
            <a:xfrm>
              <a:off x="2928" y="1200"/>
              <a:ext cx="360" cy="318"/>
            </a:xfrm>
            <a:prstGeom prst="rect">
              <a:avLst/>
            </a:prstGeom>
            <a:noFill/>
            <a:ln w="9525">
              <a:noFill/>
              <a:miter lim="800000"/>
              <a:headEnd/>
              <a:tailEnd/>
            </a:ln>
          </p:spPr>
        </p:pic>
      </p:grpSp>
      <p:grpSp>
        <p:nvGrpSpPr>
          <p:cNvPr id="6" name="Group 25"/>
          <p:cNvGrpSpPr>
            <a:grpSpLocks/>
          </p:cNvGrpSpPr>
          <p:nvPr/>
        </p:nvGrpSpPr>
        <p:grpSpPr bwMode="auto">
          <a:xfrm>
            <a:off x="5486400" y="2819401"/>
            <a:ext cx="1333500" cy="625475"/>
            <a:chOff x="2496" y="1776"/>
            <a:chExt cx="840" cy="394"/>
          </a:xfrm>
        </p:grpSpPr>
        <p:pic>
          <p:nvPicPr>
            <p:cNvPr id="20511" name="Picture 26" descr="8800ERGO1">
              <a:hlinkClick r:id="rId11"/>
            </p:cNvPr>
            <p:cNvPicPr>
              <a:picLocks noChangeAspect="1" noChangeArrowheads="1"/>
            </p:cNvPicPr>
            <p:nvPr/>
          </p:nvPicPr>
          <p:blipFill>
            <a:blip r:embed="rId12"/>
            <a:srcRect/>
            <a:stretch>
              <a:fillRect/>
            </a:stretch>
          </p:blipFill>
          <p:spPr bwMode="auto">
            <a:xfrm>
              <a:off x="2496" y="1776"/>
              <a:ext cx="432" cy="394"/>
            </a:xfrm>
            <a:prstGeom prst="rect">
              <a:avLst/>
            </a:prstGeom>
            <a:noFill/>
            <a:ln w="9525">
              <a:noFill/>
              <a:miter lim="800000"/>
              <a:headEnd/>
              <a:tailEnd/>
            </a:ln>
          </p:spPr>
        </p:pic>
        <p:pic>
          <p:nvPicPr>
            <p:cNvPr id="20512" name="Picture 27" descr="AN-PE120K">
              <a:hlinkClick r:id="rId13"/>
            </p:cNvPr>
            <p:cNvPicPr>
              <a:picLocks noChangeAspect="1" noChangeArrowheads="1"/>
            </p:cNvPicPr>
            <p:nvPr/>
          </p:nvPicPr>
          <p:blipFill>
            <a:blip r:embed="rId14"/>
            <a:srcRect/>
            <a:stretch>
              <a:fillRect/>
            </a:stretch>
          </p:blipFill>
          <p:spPr bwMode="auto">
            <a:xfrm>
              <a:off x="2976" y="1824"/>
              <a:ext cx="360" cy="318"/>
            </a:xfrm>
            <a:prstGeom prst="rect">
              <a:avLst/>
            </a:prstGeom>
            <a:noFill/>
            <a:ln w="9525">
              <a:noFill/>
              <a:miter lim="800000"/>
              <a:headEnd/>
              <a:tailEnd/>
            </a:ln>
          </p:spPr>
        </p:pic>
      </p:grpSp>
      <p:grpSp>
        <p:nvGrpSpPr>
          <p:cNvPr id="7" name="Group 28"/>
          <p:cNvGrpSpPr>
            <a:grpSpLocks/>
          </p:cNvGrpSpPr>
          <p:nvPr/>
        </p:nvGrpSpPr>
        <p:grpSpPr bwMode="auto">
          <a:xfrm>
            <a:off x="5486400" y="3657601"/>
            <a:ext cx="1257300" cy="625475"/>
            <a:chOff x="2496" y="2304"/>
            <a:chExt cx="792" cy="394"/>
          </a:xfrm>
        </p:grpSpPr>
        <p:pic>
          <p:nvPicPr>
            <p:cNvPr id="20509" name="Picture 29" descr="8800ERGO1">
              <a:hlinkClick r:id="rId11"/>
            </p:cNvPr>
            <p:cNvPicPr>
              <a:picLocks noChangeAspect="1" noChangeArrowheads="1"/>
            </p:cNvPicPr>
            <p:nvPr/>
          </p:nvPicPr>
          <p:blipFill>
            <a:blip r:embed="rId12"/>
            <a:srcRect/>
            <a:stretch>
              <a:fillRect/>
            </a:stretch>
          </p:blipFill>
          <p:spPr bwMode="auto">
            <a:xfrm>
              <a:off x="2496" y="2304"/>
              <a:ext cx="432" cy="394"/>
            </a:xfrm>
            <a:prstGeom prst="rect">
              <a:avLst/>
            </a:prstGeom>
            <a:noFill/>
            <a:ln w="9525">
              <a:noFill/>
              <a:miter lim="800000"/>
              <a:headEnd/>
              <a:tailEnd/>
            </a:ln>
          </p:spPr>
        </p:pic>
        <p:pic>
          <p:nvPicPr>
            <p:cNvPr id="20510" name="Picture 30" descr="AN-PE120K">
              <a:hlinkClick r:id="rId13"/>
            </p:cNvPr>
            <p:cNvPicPr>
              <a:picLocks noChangeAspect="1" noChangeArrowheads="1"/>
            </p:cNvPicPr>
            <p:nvPr/>
          </p:nvPicPr>
          <p:blipFill>
            <a:blip r:embed="rId14"/>
            <a:srcRect/>
            <a:stretch>
              <a:fillRect/>
            </a:stretch>
          </p:blipFill>
          <p:spPr bwMode="auto">
            <a:xfrm>
              <a:off x="2928" y="2304"/>
              <a:ext cx="360" cy="318"/>
            </a:xfrm>
            <a:prstGeom prst="rect">
              <a:avLst/>
            </a:prstGeom>
            <a:noFill/>
            <a:ln w="9525">
              <a:noFill/>
              <a:miter lim="800000"/>
              <a:headEnd/>
              <a:tailEnd/>
            </a:ln>
          </p:spPr>
        </p:pic>
      </p:grpSp>
      <p:grpSp>
        <p:nvGrpSpPr>
          <p:cNvPr id="8" name="Group 31"/>
          <p:cNvGrpSpPr>
            <a:grpSpLocks/>
          </p:cNvGrpSpPr>
          <p:nvPr/>
        </p:nvGrpSpPr>
        <p:grpSpPr bwMode="auto">
          <a:xfrm>
            <a:off x="5486400" y="4556126"/>
            <a:ext cx="1257300" cy="625475"/>
            <a:chOff x="2496" y="2870"/>
            <a:chExt cx="792" cy="394"/>
          </a:xfrm>
        </p:grpSpPr>
        <p:pic>
          <p:nvPicPr>
            <p:cNvPr id="20507" name="Picture 32" descr="8800ERGO1">
              <a:hlinkClick r:id="rId11"/>
            </p:cNvPr>
            <p:cNvPicPr>
              <a:picLocks noChangeAspect="1" noChangeArrowheads="1"/>
            </p:cNvPicPr>
            <p:nvPr/>
          </p:nvPicPr>
          <p:blipFill>
            <a:blip r:embed="rId12"/>
            <a:srcRect/>
            <a:stretch>
              <a:fillRect/>
            </a:stretch>
          </p:blipFill>
          <p:spPr bwMode="auto">
            <a:xfrm>
              <a:off x="2496" y="2870"/>
              <a:ext cx="432" cy="394"/>
            </a:xfrm>
            <a:prstGeom prst="rect">
              <a:avLst/>
            </a:prstGeom>
            <a:noFill/>
            <a:ln w="9525">
              <a:noFill/>
              <a:miter lim="800000"/>
              <a:headEnd/>
              <a:tailEnd/>
            </a:ln>
          </p:spPr>
        </p:pic>
        <p:pic>
          <p:nvPicPr>
            <p:cNvPr id="20508" name="Picture 33" descr="AN-PE120K">
              <a:hlinkClick r:id="rId13"/>
            </p:cNvPr>
            <p:cNvPicPr>
              <a:picLocks noChangeAspect="1" noChangeArrowheads="1"/>
            </p:cNvPicPr>
            <p:nvPr/>
          </p:nvPicPr>
          <p:blipFill>
            <a:blip r:embed="rId14"/>
            <a:srcRect/>
            <a:stretch>
              <a:fillRect/>
            </a:stretch>
          </p:blipFill>
          <p:spPr bwMode="auto">
            <a:xfrm>
              <a:off x="2928" y="2880"/>
              <a:ext cx="360" cy="318"/>
            </a:xfrm>
            <a:prstGeom prst="rect">
              <a:avLst/>
            </a:prstGeom>
            <a:noFill/>
            <a:ln w="9525">
              <a:noFill/>
              <a:miter lim="800000"/>
              <a:headEnd/>
              <a:tailEnd/>
            </a:ln>
          </p:spPr>
        </p:pic>
      </p:grpSp>
      <p:sp>
        <p:nvSpPr>
          <p:cNvPr id="562210" name="AutoShape 34"/>
          <p:cNvSpPr>
            <a:spLocks/>
          </p:cNvSpPr>
          <p:nvPr/>
        </p:nvSpPr>
        <p:spPr bwMode="auto">
          <a:xfrm>
            <a:off x="6705600" y="1828800"/>
            <a:ext cx="457200" cy="3352800"/>
          </a:xfrm>
          <a:prstGeom prst="rightBrace">
            <a:avLst>
              <a:gd name="adj1" fmla="val 61111"/>
              <a:gd name="adj2" fmla="val 50000"/>
            </a:avLst>
          </a:prstGeom>
          <a:noFill/>
          <a:ln w="9525">
            <a:solidFill>
              <a:schemeClr val="tx1"/>
            </a:solidFill>
            <a:round/>
            <a:headEnd/>
            <a:tailEnd/>
          </a:ln>
        </p:spPr>
        <p:txBody>
          <a:bodyPr wrap="none" anchor="ctr"/>
          <a:lstStyle/>
          <a:p>
            <a:endParaRPr lang="en-IN"/>
          </a:p>
        </p:txBody>
      </p:sp>
      <p:sp>
        <p:nvSpPr>
          <p:cNvPr id="562211" name="Line 35"/>
          <p:cNvSpPr>
            <a:spLocks noChangeShapeType="1"/>
          </p:cNvSpPr>
          <p:nvPr/>
        </p:nvSpPr>
        <p:spPr bwMode="auto">
          <a:xfrm flipH="1">
            <a:off x="7010400" y="3276600"/>
            <a:ext cx="1981200" cy="0"/>
          </a:xfrm>
          <a:prstGeom prst="line">
            <a:avLst/>
          </a:prstGeom>
          <a:noFill/>
          <a:ln w="28575">
            <a:solidFill>
              <a:srgbClr val="FF0000"/>
            </a:solidFill>
            <a:round/>
            <a:headEnd/>
            <a:tailEnd type="triangle" w="med" len="med"/>
          </a:ln>
        </p:spPr>
        <p:txBody>
          <a:bodyPr/>
          <a:lstStyle/>
          <a:p>
            <a:endParaRPr lang="en-US"/>
          </a:p>
        </p:txBody>
      </p:sp>
      <p:sp>
        <p:nvSpPr>
          <p:cNvPr id="562212" name="Text Box 36"/>
          <p:cNvSpPr txBox="1">
            <a:spLocks noChangeArrowheads="1"/>
          </p:cNvSpPr>
          <p:nvPr/>
        </p:nvSpPr>
        <p:spPr bwMode="auto">
          <a:xfrm>
            <a:off x="7239000" y="3352801"/>
            <a:ext cx="1404808" cy="276999"/>
          </a:xfrm>
          <a:prstGeom prst="rect">
            <a:avLst/>
          </a:prstGeom>
          <a:noFill/>
          <a:ln w="9525">
            <a:noFill/>
            <a:miter lim="800000"/>
            <a:headEnd/>
            <a:tailEnd/>
          </a:ln>
        </p:spPr>
        <p:txBody>
          <a:bodyPr wrap="none">
            <a:spAutoFit/>
          </a:bodyPr>
          <a:lstStyle/>
          <a:p>
            <a:r>
              <a:rPr lang="en-US" sz="1200" b="1"/>
              <a:t>Information Access</a:t>
            </a:r>
          </a:p>
        </p:txBody>
      </p:sp>
      <p:sp>
        <p:nvSpPr>
          <p:cNvPr id="562213" name="Line 37"/>
          <p:cNvSpPr>
            <a:spLocks noChangeShapeType="1"/>
          </p:cNvSpPr>
          <p:nvPr/>
        </p:nvSpPr>
        <p:spPr bwMode="auto">
          <a:xfrm>
            <a:off x="7010400" y="3733800"/>
            <a:ext cx="1981200" cy="0"/>
          </a:xfrm>
          <a:prstGeom prst="line">
            <a:avLst/>
          </a:prstGeom>
          <a:noFill/>
          <a:ln w="28575">
            <a:solidFill>
              <a:srgbClr val="FF0000"/>
            </a:solidFill>
            <a:round/>
            <a:headEnd/>
            <a:tailEnd type="triangle" w="med" len="med"/>
          </a:ln>
        </p:spPr>
        <p:txBody>
          <a:bodyPr/>
          <a:lstStyle/>
          <a:p>
            <a:endParaRPr lang="en-US"/>
          </a:p>
        </p:txBody>
      </p:sp>
      <p:sp>
        <p:nvSpPr>
          <p:cNvPr id="562214" name="AutoShape 38"/>
          <p:cNvSpPr>
            <a:spLocks noChangeArrowheads="1"/>
          </p:cNvSpPr>
          <p:nvPr/>
        </p:nvSpPr>
        <p:spPr bwMode="auto">
          <a:xfrm rot="10800000">
            <a:off x="2438400" y="4343400"/>
            <a:ext cx="6781800" cy="2209800"/>
          </a:xfrm>
          <a:custGeom>
            <a:avLst/>
            <a:gdLst>
              <a:gd name="T0" fmla="*/ 3390900 w 21600"/>
              <a:gd name="T1" fmla="*/ 0 h 21600"/>
              <a:gd name="T2" fmla="*/ 426688 w 21600"/>
              <a:gd name="T3" fmla="*/ 1033388 h 21600"/>
              <a:gd name="T4" fmla="*/ 3390900 w 21600"/>
              <a:gd name="T5" fmla="*/ 272951 h 21600"/>
              <a:gd name="T6" fmla="*/ 6355112 w 21600"/>
              <a:gd name="T7" fmla="*/ 1033388 h 21600"/>
              <a:gd name="T8" fmla="*/ 0 60000 65536"/>
              <a:gd name="T9" fmla="*/ 0 60000 65536"/>
              <a:gd name="T10" fmla="*/ 0 60000 65536"/>
              <a:gd name="T11" fmla="*/ 0 60000 65536"/>
              <a:gd name="T12" fmla="*/ 235 w 21600"/>
              <a:gd name="T13" fmla="*/ 0 h 21600"/>
              <a:gd name="T14" fmla="*/ 21365 w 21600"/>
              <a:gd name="T15" fmla="*/ 12489 h 21600"/>
            </a:gdLst>
            <a:ahLst/>
            <a:cxnLst>
              <a:cxn ang="T8">
                <a:pos x="T0" y="T1"/>
              </a:cxn>
              <a:cxn ang="T9">
                <a:pos x="T2" y="T3"/>
              </a:cxn>
              <a:cxn ang="T10">
                <a:pos x="T4" y="T5"/>
              </a:cxn>
              <a:cxn ang="T11">
                <a:pos x="T6" y="T7"/>
              </a:cxn>
            </a:cxnLst>
            <a:rect l="T12" t="T13" r="T14" b="T15"/>
            <a:pathLst>
              <a:path w="21600" h="21600">
                <a:moveTo>
                  <a:pt x="2690" y="10200"/>
                </a:moveTo>
                <a:cubicBezTo>
                  <a:pt x="3004" y="5953"/>
                  <a:pt x="6541" y="2667"/>
                  <a:pt x="10800" y="2668"/>
                </a:cubicBezTo>
                <a:cubicBezTo>
                  <a:pt x="15058" y="2668"/>
                  <a:pt x="18595" y="5953"/>
                  <a:pt x="18909" y="10200"/>
                </a:cubicBezTo>
                <a:lnTo>
                  <a:pt x="21570" y="10003"/>
                </a:lnTo>
                <a:cubicBezTo>
                  <a:pt x="21153" y="4363"/>
                  <a:pt x="16455" y="-1"/>
                  <a:pt x="10799" y="0"/>
                </a:cubicBezTo>
                <a:cubicBezTo>
                  <a:pt x="5144" y="0"/>
                  <a:pt x="446" y="4363"/>
                  <a:pt x="29" y="10003"/>
                </a:cubicBezTo>
                <a:close/>
              </a:path>
            </a:pathLst>
          </a:custGeom>
          <a:solidFill>
            <a:srgbClr val="0064B4"/>
          </a:solidFill>
          <a:ln w="9525">
            <a:solidFill>
              <a:schemeClr val="tx1"/>
            </a:solidFill>
            <a:miter lim="800000"/>
            <a:headEnd/>
            <a:tailEnd/>
          </a:ln>
        </p:spPr>
        <p:txBody>
          <a:bodyPr rot="10800000" wrap="none" anchor="ctr"/>
          <a:lstStyle/>
          <a:p>
            <a:pPr algn="ctr"/>
            <a:r>
              <a:rPr lang="en-US" sz="1200" b="1" i="1">
                <a:solidFill>
                  <a:srgbClr val="FF0000"/>
                </a:solidFill>
              </a:rPr>
              <a:t>Information with the Broker &amp; the Customer is the same</a:t>
            </a:r>
          </a:p>
        </p:txBody>
      </p:sp>
      <p:sp>
        <p:nvSpPr>
          <p:cNvPr id="562215" name="Rectangle 39"/>
          <p:cNvSpPr>
            <a:spLocks noChangeArrowheads="1"/>
          </p:cNvSpPr>
          <p:nvPr/>
        </p:nvSpPr>
        <p:spPr bwMode="auto">
          <a:xfrm>
            <a:off x="6400800" y="623888"/>
            <a:ext cx="4267200" cy="366712"/>
          </a:xfrm>
          <a:prstGeom prst="rect">
            <a:avLst/>
          </a:prstGeom>
          <a:noFill/>
          <a:ln w="9525">
            <a:noFill/>
            <a:miter lim="800000"/>
            <a:headEnd/>
            <a:tailEnd/>
          </a:ln>
        </p:spPr>
        <p:txBody>
          <a:bodyPr anchor="ctr">
            <a:spAutoFit/>
          </a:bodyPr>
          <a:lstStyle/>
          <a:p>
            <a:r>
              <a:rPr lang="en-US" b="1">
                <a:solidFill>
                  <a:srgbClr val="0064B4"/>
                </a:solidFill>
              </a:rPr>
              <a:t>Depository services launched in 1996 </a:t>
            </a:r>
          </a:p>
        </p:txBody>
      </p:sp>
      <p:pic>
        <p:nvPicPr>
          <p:cNvPr id="562216" name="Picture 40"/>
          <p:cNvPicPr>
            <a:picLocks noChangeAspect="1" noChangeArrowheads="1"/>
          </p:cNvPicPr>
          <p:nvPr/>
        </p:nvPicPr>
        <p:blipFill>
          <a:blip r:embed="rId15"/>
          <a:srcRect/>
          <a:stretch>
            <a:fillRect/>
          </a:stretch>
        </p:blipFill>
        <p:spPr bwMode="auto">
          <a:xfrm rot="-10232437">
            <a:off x="7396163" y="1136650"/>
            <a:ext cx="857250" cy="776288"/>
          </a:xfrm>
          <a:prstGeom prst="rect">
            <a:avLst/>
          </a:prstGeom>
          <a:noFill/>
          <a:ln w="9525">
            <a:noFill/>
            <a:miter lim="800000"/>
            <a:headEnd/>
            <a:tailEnd/>
          </a:ln>
        </p:spPr>
      </p:pic>
      <p:pic>
        <p:nvPicPr>
          <p:cNvPr id="562218" name="Picture 42"/>
          <p:cNvPicPr>
            <a:picLocks noChangeAspect="1" noChangeArrowheads="1"/>
          </p:cNvPicPr>
          <p:nvPr/>
        </p:nvPicPr>
        <p:blipFill>
          <a:blip r:embed="rId16"/>
          <a:srcRect/>
          <a:stretch>
            <a:fillRect/>
          </a:stretch>
        </p:blipFill>
        <p:spPr bwMode="auto">
          <a:xfrm rot="5778916">
            <a:off x="4424363" y="528638"/>
            <a:ext cx="762000" cy="923925"/>
          </a:xfrm>
          <a:prstGeom prst="rect">
            <a:avLst/>
          </a:prstGeom>
          <a:noFill/>
          <a:ln w="9525">
            <a:noFill/>
            <a:miter lim="800000"/>
            <a:headEnd/>
            <a:tailEnd/>
          </a:ln>
        </p:spPr>
      </p:pic>
    </p:spTree>
    <p:extLst>
      <p:ext uri="{BB962C8B-B14F-4D97-AF65-F5344CB8AC3E}">
        <p14:creationId xmlns:p14="http://schemas.microsoft.com/office/powerpoint/2010/main" val="3954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8"/>
                                        </p:tgtEl>
                                        <p:attrNameLst>
                                          <p:attrName>style.visibility</p:attrName>
                                        </p:attrNameLst>
                                      </p:cBhvr>
                                      <p:to>
                                        <p:strVal val="visible"/>
                                      </p:to>
                                    </p:set>
                                    <p:animEffect transition="in" filter="blinds(horizontal)">
                                      <p:cBhvr>
                                        <p:cTn id="7" dur="500"/>
                                        <p:tgtEl>
                                          <p:spTgt spid="56217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62179"/>
                                        </p:tgtEl>
                                        <p:attrNameLst>
                                          <p:attrName>style.visibility</p:attrName>
                                        </p:attrNameLst>
                                      </p:cBhvr>
                                      <p:to>
                                        <p:strVal val="visible"/>
                                      </p:to>
                                    </p:set>
                                    <p:anim calcmode="lin" valueType="num">
                                      <p:cBhvr>
                                        <p:cTn id="12" dur="1000" fill="hold"/>
                                        <p:tgtEl>
                                          <p:spTgt spid="562179"/>
                                        </p:tgtEl>
                                        <p:attrNameLst>
                                          <p:attrName>ppt_w</p:attrName>
                                        </p:attrNameLst>
                                      </p:cBhvr>
                                      <p:tavLst>
                                        <p:tav tm="0">
                                          <p:val>
                                            <p:strVal val="#ppt_w*0.70"/>
                                          </p:val>
                                        </p:tav>
                                        <p:tav tm="100000">
                                          <p:val>
                                            <p:strVal val="#ppt_w"/>
                                          </p:val>
                                        </p:tav>
                                      </p:tavLst>
                                    </p:anim>
                                    <p:anim calcmode="lin" valueType="num">
                                      <p:cBhvr>
                                        <p:cTn id="13" dur="1000" fill="hold"/>
                                        <p:tgtEl>
                                          <p:spTgt spid="562179"/>
                                        </p:tgtEl>
                                        <p:attrNameLst>
                                          <p:attrName>ppt_h</p:attrName>
                                        </p:attrNameLst>
                                      </p:cBhvr>
                                      <p:tavLst>
                                        <p:tav tm="0">
                                          <p:val>
                                            <p:strVal val="#ppt_h"/>
                                          </p:val>
                                        </p:tav>
                                        <p:tav tm="100000">
                                          <p:val>
                                            <p:strVal val="#ppt_h"/>
                                          </p:val>
                                        </p:tav>
                                      </p:tavLst>
                                    </p:anim>
                                    <p:animEffect transition="in" filter="fade">
                                      <p:cBhvr>
                                        <p:cTn id="14" dur="1000"/>
                                        <p:tgtEl>
                                          <p:spTgt spid="562179"/>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62193"/>
                                        </p:tgtEl>
                                        <p:attrNameLst>
                                          <p:attrName>style.visibility</p:attrName>
                                        </p:attrNameLst>
                                      </p:cBhvr>
                                      <p:to>
                                        <p:strVal val="visible"/>
                                      </p:to>
                                    </p:set>
                                    <p:anim calcmode="lin" valueType="num">
                                      <p:cBhvr>
                                        <p:cTn id="24" dur="1000" fill="hold"/>
                                        <p:tgtEl>
                                          <p:spTgt spid="562193"/>
                                        </p:tgtEl>
                                        <p:attrNameLst>
                                          <p:attrName>ppt_w</p:attrName>
                                        </p:attrNameLst>
                                      </p:cBhvr>
                                      <p:tavLst>
                                        <p:tav tm="0">
                                          <p:val>
                                            <p:strVal val="#ppt_w*0.70"/>
                                          </p:val>
                                        </p:tav>
                                        <p:tav tm="100000">
                                          <p:val>
                                            <p:strVal val="#ppt_w"/>
                                          </p:val>
                                        </p:tav>
                                      </p:tavLst>
                                    </p:anim>
                                    <p:anim calcmode="lin" valueType="num">
                                      <p:cBhvr>
                                        <p:cTn id="25" dur="1000" fill="hold"/>
                                        <p:tgtEl>
                                          <p:spTgt spid="562193"/>
                                        </p:tgtEl>
                                        <p:attrNameLst>
                                          <p:attrName>ppt_h</p:attrName>
                                        </p:attrNameLst>
                                      </p:cBhvr>
                                      <p:tavLst>
                                        <p:tav tm="0">
                                          <p:val>
                                            <p:strVal val="#ppt_h"/>
                                          </p:val>
                                        </p:tav>
                                        <p:tav tm="100000">
                                          <p:val>
                                            <p:strVal val="#ppt_h"/>
                                          </p:val>
                                        </p:tav>
                                      </p:tavLst>
                                    </p:anim>
                                    <p:animEffect transition="in" filter="fade">
                                      <p:cBhvr>
                                        <p:cTn id="26" dur="1000"/>
                                        <p:tgtEl>
                                          <p:spTgt spid="562193"/>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562197"/>
                                        </p:tgtEl>
                                        <p:attrNameLst>
                                          <p:attrName>style.visibility</p:attrName>
                                        </p:attrNameLst>
                                      </p:cBhvr>
                                      <p:to>
                                        <p:strVal val="visible"/>
                                      </p:to>
                                    </p:set>
                                    <p:anim calcmode="lin" valueType="num">
                                      <p:cBhvr>
                                        <p:cTn id="29" dur="1000" fill="hold"/>
                                        <p:tgtEl>
                                          <p:spTgt spid="562197"/>
                                        </p:tgtEl>
                                        <p:attrNameLst>
                                          <p:attrName>ppt_w</p:attrName>
                                        </p:attrNameLst>
                                      </p:cBhvr>
                                      <p:tavLst>
                                        <p:tav tm="0">
                                          <p:val>
                                            <p:strVal val="#ppt_w*0.70"/>
                                          </p:val>
                                        </p:tav>
                                        <p:tav tm="100000">
                                          <p:val>
                                            <p:strVal val="#ppt_w"/>
                                          </p:val>
                                        </p:tav>
                                      </p:tavLst>
                                    </p:anim>
                                    <p:anim calcmode="lin" valueType="num">
                                      <p:cBhvr>
                                        <p:cTn id="30" dur="1000" fill="hold"/>
                                        <p:tgtEl>
                                          <p:spTgt spid="562197"/>
                                        </p:tgtEl>
                                        <p:attrNameLst>
                                          <p:attrName>ppt_h</p:attrName>
                                        </p:attrNameLst>
                                      </p:cBhvr>
                                      <p:tavLst>
                                        <p:tav tm="0">
                                          <p:val>
                                            <p:strVal val="#ppt_h"/>
                                          </p:val>
                                        </p:tav>
                                        <p:tav tm="100000">
                                          <p:val>
                                            <p:strVal val="#ppt_h"/>
                                          </p:val>
                                        </p:tav>
                                      </p:tavLst>
                                    </p:anim>
                                    <p:animEffect transition="in" filter="fade">
                                      <p:cBhvr>
                                        <p:cTn id="31" dur="1000"/>
                                        <p:tgtEl>
                                          <p:spTgt spid="562197"/>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562192"/>
                                        </p:tgtEl>
                                        <p:attrNameLst>
                                          <p:attrName>style.visibility</p:attrName>
                                        </p:attrNameLst>
                                      </p:cBhvr>
                                      <p:to>
                                        <p:strVal val="visible"/>
                                      </p:to>
                                    </p:set>
                                    <p:anim calcmode="lin" valueType="num">
                                      <p:cBhvr>
                                        <p:cTn id="34" dur="1000" fill="hold"/>
                                        <p:tgtEl>
                                          <p:spTgt spid="562192"/>
                                        </p:tgtEl>
                                        <p:attrNameLst>
                                          <p:attrName>ppt_w</p:attrName>
                                        </p:attrNameLst>
                                      </p:cBhvr>
                                      <p:tavLst>
                                        <p:tav tm="0">
                                          <p:val>
                                            <p:strVal val="#ppt_w*0.70"/>
                                          </p:val>
                                        </p:tav>
                                        <p:tav tm="100000">
                                          <p:val>
                                            <p:strVal val="#ppt_w"/>
                                          </p:val>
                                        </p:tav>
                                      </p:tavLst>
                                    </p:anim>
                                    <p:anim calcmode="lin" valueType="num">
                                      <p:cBhvr>
                                        <p:cTn id="35" dur="1000" fill="hold"/>
                                        <p:tgtEl>
                                          <p:spTgt spid="562192"/>
                                        </p:tgtEl>
                                        <p:attrNameLst>
                                          <p:attrName>ppt_h</p:attrName>
                                        </p:attrNameLst>
                                      </p:cBhvr>
                                      <p:tavLst>
                                        <p:tav tm="0">
                                          <p:val>
                                            <p:strVal val="#ppt_h"/>
                                          </p:val>
                                        </p:tav>
                                        <p:tav tm="100000">
                                          <p:val>
                                            <p:strVal val="#ppt_h"/>
                                          </p:val>
                                        </p:tav>
                                      </p:tavLst>
                                    </p:anim>
                                    <p:animEffect transition="in" filter="fade">
                                      <p:cBhvr>
                                        <p:cTn id="36" dur="1000"/>
                                        <p:tgtEl>
                                          <p:spTgt spid="562192"/>
                                        </p:tgtEl>
                                      </p:cBhvr>
                                    </p:animEffec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562188"/>
                                        </p:tgtEl>
                                        <p:attrNameLst>
                                          <p:attrName>style.visibility</p:attrName>
                                        </p:attrNameLst>
                                      </p:cBhvr>
                                      <p:to>
                                        <p:strVal val="visible"/>
                                      </p:to>
                                    </p:set>
                                    <p:anim calcmode="lin" valueType="num">
                                      <p:cBhvr>
                                        <p:cTn id="46" dur="1000" fill="hold"/>
                                        <p:tgtEl>
                                          <p:spTgt spid="562188"/>
                                        </p:tgtEl>
                                        <p:attrNameLst>
                                          <p:attrName>ppt_w</p:attrName>
                                        </p:attrNameLst>
                                      </p:cBhvr>
                                      <p:tavLst>
                                        <p:tav tm="0">
                                          <p:val>
                                            <p:strVal val="#ppt_w*0.70"/>
                                          </p:val>
                                        </p:tav>
                                        <p:tav tm="100000">
                                          <p:val>
                                            <p:strVal val="#ppt_w"/>
                                          </p:val>
                                        </p:tav>
                                      </p:tavLst>
                                    </p:anim>
                                    <p:anim calcmode="lin" valueType="num">
                                      <p:cBhvr>
                                        <p:cTn id="47" dur="1000" fill="hold"/>
                                        <p:tgtEl>
                                          <p:spTgt spid="562188"/>
                                        </p:tgtEl>
                                        <p:attrNameLst>
                                          <p:attrName>ppt_h</p:attrName>
                                        </p:attrNameLst>
                                      </p:cBhvr>
                                      <p:tavLst>
                                        <p:tav tm="0">
                                          <p:val>
                                            <p:strVal val="#ppt_h"/>
                                          </p:val>
                                        </p:tav>
                                        <p:tav tm="100000">
                                          <p:val>
                                            <p:strVal val="#ppt_h"/>
                                          </p:val>
                                        </p:tav>
                                      </p:tavLst>
                                    </p:anim>
                                    <p:animEffect transition="in" filter="fade">
                                      <p:cBhvr>
                                        <p:cTn id="48" dur="1000"/>
                                        <p:tgtEl>
                                          <p:spTgt spid="562188"/>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62189"/>
                                        </p:tgtEl>
                                        <p:attrNameLst>
                                          <p:attrName>style.visibility</p:attrName>
                                        </p:attrNameLst>
                                      </p:cBhvr>
                                      <p:to>
                                        <p:strVal val="visible"/>
                                      </p:to>
                                    </p:set>
                                    <p:anim calcmode="lin" valueType="num">
                                      <p:cBhvr>
                                        <p:cTn id="51" dur="1000" fill="hold"/>
                                        <p:tgtEl>
                                          <p:spTgt spid="562189"/>
                                        </p:tgtEl>
                                        <p:attrNameLst>
                                          <p:attrName>ppt_w</p:attrName>
                                        </p:attrNameLst>
                                      </p:cBhvr>
                                      <p:tavLst>
                                        <p:tav tm="0">
                                          <p:val>
                                            <p:strVal val="#ppt_w*0.70"/>
                                          </p:val>
                                        </p:tav>
                                        <p:tav tm="100000">
                                          <p:val>
                                            <p:strVal val="#ppt_w"/>
                                          </p:val>
                                        </p:tav>
                                      </p:tavLst>
                                    </p:anim>
                                    <p:anim calcmode="lin" valueType="num">
                                      <p:cBhvr>
                                        <p:cTn id="52" dur="1000" fill="hold"/>
                                        <p:tgtEl>
                                          <p:spTgt spid="562189"/>
                                        </p:tgtEl>
                                        <p:attrNameLst>
                                          <p:attrName>ppt_h</p:attrName>
                                        </p:attrNameLst>
                                      </p:cBhvr>
                                      <p:tavLst>
                                        <p:tav tm="0">
                                          <p:val>
                                            <p:strVal val="#ppt_h"/>
                                          </p:val>
                                        </p:tav>
                                        <p:tav tm="100000">
                                          <p:val>
                                            <p:strVal val="#ppt_h"/>
                                          </p:val>
                                        </p:tav>
                                      </p:tavLst>
                                    </p:anim>
                                    <p:animEffect transition="in" filter="fade">
                                      <p:cBhvr>
                                        <p:cTn id="53" dur="1000"/>
                                        <p:tgtEl>
                                          <p:spTgt spid="562189"/>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562190"/>
                                        </p:tgtEl>
                                        <p:attrNameLst>
                                          <p:attrName>style.visibility</p:attrName>
                                        </p:attrNameLst>
                                      </p:cBhvr>
                                      <p:to>
                                        <p:strVal val="visible"/>
                                      </p:to>
                                    </p:set>
                                    <p:anim calcmode="lin" valueType="num">
                                      <p:cBhvr>
                                        <p:cTn id="56" dur="1000" fill="hold"/>
                                        <p:tgtEl>
                                          <p:spTgt spid="562190"/>
                                        </p:tgtEl>
                                        <p:attrNameLst>
                                          <p:attrName>ppt_w</p:attrName>
                                        </p:attrNameLst>
                                      </p:cBhvr>
                                      <p:tavLst>
                                        <p:tav tm="0">
                                          <p:val>
                                            <p:strVal val="#ppt_w*0.70"/>
                                          </p:val>
                                        </p:tav>
                                        <p:tav tm="100000">
                                          <p:val>
                                            <p:strVal val="#ppt_w"/>
                                          </p:val>
                                        </p:tav>
                                      </p:tavLst>
                                    </p:anim>
                                    <p:anim calcmode="lin" valueType="num">
                                      <p:cBhvr>
                                        <p:cTn id="57" dur="1000" fill="hold"/>
                                        <p:tgtEl>
                                          <p:spTgt spid="562190"/>
                                        </p:tgtEl>
                                        <p:attrNameLst>
                                          <p:attrName>ppt_h</p:attrName>
                                        </p:attrNameLst>
                                      </p:cBhvr>
                                      <p:tavLst>
                                        <p:tav tm="0">
                                          <p:val>
                                            <p:strVal val="#ppt_h"/>
                                          </p:val>
                                        </p:tav>
                                        <p:tav tm="100000">
                                          <p:val>
                                            <p:strVal val="#ppt_h"/>
                                          </p:val>
                                        </p:tav>
                                      </p:tavLst>
                                    </p:anim>
                                    <p:animEffect transition="in" filter="fade">
                                      <p:cBhvr>
                                        <p:cTn id="58" dur="1000"/>
                                        <p:tgtEl>
                                          <p:spTgt spid="562190"/>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562191"/>
                                        </p:tgtEl>
                                        <p:attrNameLst>
                                          <p:attrName>style.visibility</p:attrName>
                                        </p:attrNameLst>
                                      </p:cBhvr>
                                      <p:to>
                                        <p:strVal val="visible"/>
                                      </p:to>
                                    </p:set>
                                    <p:anim calcmode="lin" valueType="num">
                                      <p:cBhvr>
                                        <p:cTn id="61" dur="1000" fill="hold"/>
                                        <p:tgtEl>
                                          <p:spTgt spid="562191"/>
                                        </p:tgtEl>
                                        <p:attrNameLst>
                                          <p:attrName>ppt_w</p:attrName>
                                        </p:attrNameLst>
                                      </p:cBhvr>
                                      <p:tavLst>
                                        <p:tav tm="0">
                                          <p:val>
                                            <p:strVal val="#ppt_w*0.70"/>
                                          </p:val>
                                        </p:tav>
                                        <p:tav tm="100000">
                                          <p:val>
                                            <p:strVal val="#ppt_w"/>
                                          </p:val>
                                        </p:tav>
                                      </p:tavLst>
                                    </p:anim>
                                    <p:anim calcmode="lin" valueType="num">
                                      <p:cBhvr>
                                        <p:cTn id="62" dur="1000" fill="hold"/>
                                        <p:tgtEl>
                                          <p:spTgt spid="562191"/>
                                        </p:tgtEl>
                                        <p:attrNameLst>
                                          <p:attrName>ppt_h</p:attrName>
                                        </p:attrNameLst>
                                      </p:cBhvr>
                                      <p:tavLst>
                                        <p:tav tm="0">
                                          <p:val>
                                            <p:strVal val="#ppt_h"/>
                                          </p:val>
                                        </p:tav>
                                        <p:tav tm="100000">
                                          <p:val>
                                            <p:strVal val="#ppt_h"/>
                                          </p:val>
                                        </p:tav>
                                      </p:tavLst>
                                    </p:anim>
                                    <p:animEffect transition="in" filter="fade">
                                      <p:cBhvr>
                                        <p:cTn id="63" dur="1000"/>
                                        <p:tgtEl>
                                          <p:spTgt spid="562191"/>
                                        </p:tgtEl>
                                      </p:cBhvr>
                                    </p:animEffect>
                                  </p:childTnLst>
                                </p:cTn>
                              </p:par>
                              <p:par>
                                <p:cTn id="64" presetID="55"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1000" fill="hold"/>
                                        <p:tgtEl>
                                          <p:spTgt spid="8"/>
                                        </p:tgtEl>
                                        <p:attrNameLst>
                                          <p:attrName>ppt_w</p:attrName>
                                        </p:attrNameLst>
                                      </p:cBhvr>
                                      <p:tavLst>
                                        <p:tav tm="0">
                                          <p:val>
                                            <p:strVal val="#ppt_w*0.70"/>
                                          </p:val>
                                        </p:tav>
                                        <p:tav tm="100000">
                                          <p:val>
                                            <p:strVal val="#ppt_w"/>
                                          </p:val>
                                        </p:tav>
                                      </p:tavLst>
                                    </p:anim>
                                    <p:anim calcmode="lin" valueType="num">
                                      <p:cBhvr>
                                        <p:cTn id="67" dur="1000" fill="hold"/>
                                        <p:tgtEl>
                                          <p:spTgt spid="8"/>
                                        </p:tgtEl>
                                        <p:attrNameLst>
                                          <p:attrName>ppt_h</p:attrName>
                                        </p:attrNameLst>
                                      </p:cBhvr>
                                      <p:tavLst>
                                        <p:tav tm="0">
                                          <p:val>
                                            <p:strVal val="#ppt_h"/>
                                          </p:val>
                                        </p:tav>
                                        <p:tav tm="100000">
                                          <p:val>
                                            <p:strVal val="#ppt_h"/>
                                          </p:val>
                                        </p:tav>
                                      </p:tavLst>
                                    </p:anim>
                                    <p:animEffect transition="in" filter="fade">
                                      <p:cBhvr>
                                        <p:cTn id="68" dur="1000"/>
                                        <p:tgtEl>
                                          <p:spTgt spid="8"/>
                                        </p:tgtEl>
                                      </p:cBhvr>
                                    </p:animEffect>
                                  </p:childTnLst>
                                </p:cTn>
                              </p:par>
                              <p:par>
                                <p:cTn id="69" presetID="55" presetClass="entr" presetSubtype="0"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1000" fill="hold"/>
                                        <p:tgtEl>
                                          <p:spTgt spid="7"/>
                                        </p:tgtEl>
                                        <p:attrNameLst>
                                          <p:attrName>ppt_w</p:attrName>
                                        </p:attrNameLst>
                                      </p:cBhvr>
                                      <p:tavLst>
                                        <p:tav tm="0">
                                          <p:val>
                                            <p:strVal val="#ppt_w*0.70"/>
                                          </p:val>
                                        </p:tav>
                                        <p:tav tm="100000">
                                          <p:val>
                                            <p:strVal val="#ppt_w"/>
                                          </p:val>
                                        </p:tav>
                                      </p:tavLst>
                                    </p:anim>
                                    <p:anim calcmode="lin" valueType="num">
                                      <p:cBhvr>
                                        <p:cTn id="72" dur="1000" fill="hold"/>
                                        <p:tgtEl>
                                          <p:spTgt spid="7"/>
                                        </p:tgtEl>
                                        <p:attrNameLst>
                                          <p:attrName>ppt_h</p:attrName>
                                        </p:attrNameLst>
                                      </p:cBhvr>
                                      <p:tavLst>
                                        <p:tav tm="0">
                                          <p:val>
                                            <p:strVal val="#ppt_h"/>
                                          </p:val>
                                        </p:tav>
                                        <p:tav tm="100000">
                                          <p:val>
                                            <p:strVal val="#ppt_h"/>
                                          </p:val>
                                        </p:tav>
                                      </p:tavLst>
                                    </p:anim>
                                    <p:animEffect transition="in" filter="fade">
                                      <p:cBhvr>
                                        <p:cTn id="73" dur="1000"/>
                                        <p:tgtEl>
                                          <p:spTgt spid="7"/>
                                        </p:tgtEl>
                                      </p:cBhvr>
                                    </p:animEffect>
                                  </p:childTnLst>
                                </p:cTn>
                              </p:par>
                              <p:par>
                                <p:cTn id="74" presetID="55"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1000" fill="hold"/>
                                        <p:tgtEl>
                                          <p:spTgt spid="6"/>
                                        </p:tgtEl>
                                        <p:attrNameLst>
                                          <p:attrName>ppt_w</p:attrName>
                                        </p:attrNameLst>
                                      </p:cBhvr>
                                      <p:tavLst>
                                        <p:tav tm="0">
                                          <p:val>
                                            <p:strVal val="#ppt_w*0.70"/>
                                          </p:val>
                                        </p:tav>
                                        <p:tav tm="100000">
                                          <p:val>
                                            <p:strVal val="#ppt_w"/>
                                          </p:val>
                                        </p:tav>
                                      </p:tavLst>
                                    </p:anim>
                                    <p:anim calcmode="lin" valueType="num">
                                      <p:cBhvr>
                                        <p:cTn id="77" dur="1000" fill="hold"/>
                                        <p:tgtEl>
                                          <p:spTgt spid="6"/>
                                        </p:tgtEl>
                                        <p:attrNameLst>
                                          <p:attrName>ppt_h</p:attrName>
                                        </p:attrNameLst>
                                      </p:cBhvr>
                                      <p:tavLst>
                                        <p:tav tm="0">
                                          <p:val>
                                            <p:strVal val="#ppt_h"/>
                                          </p:val>
                                        </p:tav>
                                        <p:tav tm="100000">
                                          <p:val>
                                            <p:strVal val="#ppt_h"/>
                                          </p:val>
                                        </p:tav>
                                      </p:tavLst>
                                    </p:anim>
                                    <p:animEffect transition="in" filter="fade">
                                      <p:cBhvr>
                                        <p:cTn id="78" dur="1000"/>
                                        <p:tgtEl>
                                          <p:spTgt spid="6"/>
                                        </p:tgtEl>
                                      </p:cBhvr>
                                    </p:animEffect>
                                  </p:childTnLst>
                                </p:cTn>
                              </p:par>
                              <p:par>
                                <p:cTn id="79" presetID="55" presetClass="entr" presetSubtype="0" fill="hold" nodeType="with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1000" fill="hold"/>
                                        <p:tgtEl>
                                          <p:spTgt spid="5"/>
                                        </p:tgtEl>
                                        <p:attrNameLst>
                                          <p:attrName>ppt_w</p:attrName>
                                        </p:attrNameLst>
                                      </p:cBhvr>
                                      <p:tavLst>
                                        <p:tav tm="0">
                                          <p:val>
                                            <p:strVal val="#ppt_w*0.70"/>
                                          </p:val>
                                        </p:tav>
                                        <p:tav tm="100000">
                                          <p:val>
                                            <p:strVal val="#ppt_w"/>
                                          </p:val>
                                        </p:tav>
                                      </p:tavLst>
                                    </p:anim>
                                    <p:anim calcmode="lin" valueType="num">
                                      <p:cBhvr>
                                        <p:cTn id="82" dur="1000" fill="hold"/>
                                        <p:tgtEl>
                                          <p:spTgt spid="5"/>
                                        </p:tgtEl>
                                        <p:attrNameLst>
                                          <p:attrName>ppt_h</p:attrName>
                                        </p:attrNameLst>
                                      </p:cBhvr>
                                      <p:tavLst>
                                        <p:tav tm="0">
                                          <p:val>
                                            <p:strVal val="#ppt_h"/>
                                          </p:val>
                                        </p:tav>
                                        <p:tav tm="100000">
                                          <p:val>
                                            <p:strVal val="#ppt_h"/>
                                          </p:val>
                                        </p:tav>
                                      </p:tavLst>
                                    </p:anim>
                                    <p:animEffect transition="in" filter="fade">
                                      <p:cBhvr>
                                        <p:cTn id="83" dur="1000"/>
                                        <p:tgtEl>
                                          <p:spTgt spid="5"/>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562187"/>
                                        </p:tgtEl>
                                        <p:attrNameLst>
                                          <p:attrName>style.visibility</p:attrName>
                                        </p:attrNameLst>
                                      </p:cBhvr>
                                      <p:to>
                                        <p:strVal val="visible"/>
                                      </p:to>
                                    </p:set>
                                    <p:anim calcmode="lin" valueType="num">
                                      <p:cBhvr>
                                        <p:cTn id="86" dur="1000" fill="hold"/>
                                        <p:tgtEl>
                                          <p:spTgt spid="562187"/>
                                        </p:tgtEl>
                                        <p:attrNameLst>
                                          <p:attrName>ppt_w</p:attrName>
                                        </p:attrNameLst>
                                      </p:cBhvr>
                                      <p:tavLst>
                                        <p:tav tm="0">
                                          <p:val>
                                            <p:strVal val="#ppt_w*0.70"/>
                                          </p:val>
                                        </p:tav>
                                        <p:tav tm="100000">
                                          <p:val>
                                            <p:strVal val="#ppt_w"/>
                                          </p:val>
                                        </p:tav>
                                      </p:tavLst>
                                    </p:anim>
                                    <p:anim calcmode="lin" valueType="num">
                                      <p:cBhvr>
                                        <p:cTn id="87" dur="1000" fill="hold"/>
                                        <p:tgtEl>
                                          <p:spTgt spid="562187"/>
                                        </p:tgtEl>
                                        <p:attrNameLst>
                                          <p:attrName>ppt_h</p:attrName>
                                        </p:attrNameLst>
                                      </p:cBhvr>
                                      <p:tavLst>
                                        <p:tav tm="0">
                                          <p:val>
                                            <p:strVal val="#ppt_h"/>
                                          </p:val>
                                        </p:tav>
                                        <p:tav tm="100000">
                                          <p:val>
                                            <p:strVal val="#ppt_h"/>
                                          </p:val>
                                        </p:tav>
                                      </p:tavLst>
                                    </p:anim>
                                    <p:animEffect transition="in" filter="fade">
                                      <p:cBhvr>
                                        <p:cTn id="88" dur="1000"/>
                                        <p:tgtEl>
                                          <p:spTgt spid="562187"/>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562210"/>
                                        </p:tgtEl>
                                        <p:attrNameLst>
                                          <p:attrName>style.visibility</p:attrName>
                                        </p:attrNameLst>
                                      </p:cBhvr>
                                      <p:to>
                                        <p:strVal val="visible"/>
                                      </p:to>
                                    </p:set>
                                    <p:anim calcmode="lin" valueType="num">
                                      <p:cBhvr>
                                        <p:cTn id="93" dur="1000" fill="hold"/>
                                        <p:tgtEl>
                                          <p:spTgt spid="562210"/>
                                        </p:tgtEl>
                                        <p:attrNameLst>
                                          <p:attrName>ppt_w</p:attrName>
                                        </p:attrNameLst>
                                      </p:cBhvr>
                                      <p:tavLst>
                                        <p:tav tm="0">
                                          <p:val>
                                            <p:strVal val="#ppt_w*0.70"/>
                                          </p:val>
                                        </p:tav>
                                        <p:tav tm="100000">
                                          <p:val>
                                            <p:strVal val="#ppt_w"/>
                                          </p:val>
                                        </p:tav>
                                      </p:tavLst>
                                    </p:anim>
                                    <p:anim calcmode="lin" valueType="num">
                                      <p:cBhvr>
                                        <p:cTn id="94" dur="1000" fill="hold"/>
                                        <p:tgtEl>
                                          <p:spTgt spid="562210"/>
                                        </p:tgtEl>
                                        <p:attrNameLst>
                                          <p:attrName>ppt_h</p:attrName>
                                        </p:attrNameLst>
                                      </p:cBhvr>
                                      <p:tavLst>
                                        <p:tav tm="0">
                                          <p:val>
                                            <p:strVal val="#ppt_h"/>
                                          </p:val>
                                        </p:tav>
                                        <p:tav tm="100000">
                                          <p:val>
                                            <p:strVal val="#ppt_h"/>
                                          </p:val>
                                        </p:tav>
                                      </p:tavLst>
                                    </p:anim>
                                    <p:animEffect transition="in" filter="fade">
                                      <p:cBhvr>
                                        <p:cTn id="95" dur="1000"/>
                                        <p:tgtEl>
                                          <p:spTgt spid="562210"/>
                                        </p:tgtEl>
                                      </p:cBhvr>
                                    </p:animEffect>
                                  </p:childTnLst>
                                </p:cTn>
                              </p:par>
                              <p:par>
                                <p:cTn id="96" presetID="55" presetClass="entr" presetSubtype="0" fill="hold" grpId="0" nodeType="withEffect">
                                  <p:stCondLst>
                                    <p:cond delay="0"/>
                                  </p:stCondLst>
                                  <p:childTnLst>
                                    <p:set>
                                      <p:cBhvr>
                                        <p:cTn id="97" dur="1" fill="hold">
                                          <p:stCondLst>
                                            <p:cond delay="0"/>
                                          </p:stCondLst>
                                        </p:cTn>
                                        <p:tgtEl>
                                          <p:spTgt spid="562211"/>
                                        </p:tgtEl>
                                        <p:attrNameLst>
                                          <p:attrName>style.visibility</p:attrName>
                                        </p:attrNameLst>
                                      </p:cBhvr>
                                      <p:to>
                                        <p:strVal val="visible"/>
                                      </p:to>
                                    </p:set>
                                    <p:anim calcmode="lin" valueType="num">
                                      <p:cBhvr>
                                        <p:cTn id="98" dur="1000" fill="hold"/>
                                        <p:tgtEl>
                                          <p:spTgt spid="562211"/>
                                        </p:tgtEl>
                                        <p:attrNameLst>
                                          <p:attrName>ppt_w</p:attrName>
                                        </p:attrNameLst>
                                      </p:cBhvr>
                                      <p:tavLst>
                                        <p:tav tm="0">
                                          <p:val>
                                            <p:strVal val="#ppt_w*0.70"/>
                                          </p:val>
                                        </p:tav>
                                        <p:tav tm="100000">
                                          <p:val>
                                            <p:strVal val="#ppt_w"/>
                                          </p:val>
                                        </p:tav>
                                      </p:tavLst>
                                    </p:anim>
                                    <p:anim calcmode="lin" valueType="num">
                                      <p:cBhvr>
                                        <p:cTn id="99" dur="1000" fill="hold"/>
                                        <p:tgtEl>
                                          <p:spTgt spid="562211"/>
                                        </p:tgtEl>
                                        <p:attrNameLst>
                                          <p:attrName>ppt_h</p:attrName>
                                        </p:attrNameLst>
                                      </p:cBhvr>
                                      <p:tavLst>
                                        <p:tav tm="0">
                                          <p:val>
                                            <p:strVal val="#ppt_h"/>
                                          </p:val>
                                        </p:tav>
                                        <p:tav tm="100000">
                                          <p:val>
                                            <p:strVal val="#ppt_h"/>
                                          </p:val>
                                        </p:tav>
                                      </p:tavLst>
                                    </p:anim>
                                    <p:animEffect transition="in" filter="fade">
                                      <p:cBhvr>
                                        <p:cTn id="100" dur="1000"/>
                                        <p:tgtEl>
                                          <p:spTgt spid="562211"/>
                                        </p:tgtEl>
                                      </p:cBhvr>
                                    </p:animEffect>
                                  </p:childTnLst>
                                </p:cTn>
                              </p:par>
                              <p:par>
                                <p:cTn id="101" presetID="55" presetClass="entr" presetSubtype="0" fill="hold" grpId="0" nodeType="withEffect">
                                  <p:stCondLst>
                                    <p:cond delay="0"/>
                                  </p:stCondLst>
                                  <p:childTnLst>
                                    <p:set>
                                      <p:cBhvr>
                                        <p:cTn id="102" dur="1" fill="hold">
                                          <p:stCondLst>
                                            <p:cond delay="0"/>
                                          </p:stCondLst>
                                        </p:cTn>
                                        <p:tgtEl>
                                          <p:spTgt spid="562212"/>
                                        </p:tgtEl>
                                        <p:attrNameLst>
                                          <p:attrName>style.visibility</p:attrName>
                                        </p:attrNameLst>
                                      </p:cBhvr>
                                      <p:to>
                                        <p:strVal val="visible"/>
                                      </p:to>
                                    </p:set>
                                    <p:anim calcmode="lin" valueType="num">
                                      <p:cBhvr>
                                        <p:cTn id="103" dur="1000" fill="hold"/>
                                        <p:tgtEl>
                                          <p:spTgt spid="562212"/>
                                        </p:tgtEl>
                                        <p:attrNameLst>
                                          <p:attrName>ppt_w</p:attrName>
                                        </p:attrNameLst>
                                      </p:cBhvr>
                                      <p:tavLst>
                                        <p:tav tm="0">
                                          <p:val>
                                            <p:strVal val="#ppt_w*0.70"/>
                                          </p:val>
                                        </p:tav>
                                        <p:tav tm="100000">
                                          <p:val>
                                            <p:strVal val="#ppt_w"/>
                                          </p:val>
                                        </p:tav>
                                      </p:tavLst>
                                    </p:anim>
                                    <p:anim calcmode="lin" valueType="num">
                                      <p:cBhvr>
                                        <p:cTn id="104" dur="1000" fill="hold"/>
                                        <p:tgtEl>
                                          <p:spTgt spid="562212"/>
                                        </p:tgtEl>
                                        <p:attrNameLst>
                                          <p:attrName>ppt_h</p:attrName>
                                        </p:attrNameLst>
                                      </p:cBhvr>
                                      <p:tavLst>
                                        <p:tav tm="0">
                                          <p:val>
                                            <p:strVal val="#ppt_h"/>
                                          </p:val>
                                        </p:tav>
                                        <p:tav tm="100000">
                                          <p:val>
                                            <p:strVal val="#ppt_h"/>
                                          </p:val>
                                        </p:tav>
                                      </p:tavLst>
                                    </p:anim>
                                    <p:animEffect transition="in" filter="fade">
                                      <p:cBhvr>
                                        <p:cTn id="105" dur="1000"/>
                                        <p:tgtEl>
                                          <p:spTgt spid="562212"/>
                                        </p:tgtEl>
                                      </p:cBhvr>
                                    </p:animEffect>
                                  </p:childTnLst>
                                </p:cTn>
                              </p:par>
                              <p:par>
                                <p:cTn id="106" presetID="55" presetClass="entr" presetSubtype="0" fill="hold" grpId="0" nodeType="withEffect">
                                  <p:stCondLst>
                                    <p:cond delay="0"/>
                                  </p:stCondLst>
                                  <p:childTnLst>
                                    <p:set>
                                      <p:cBhvr>
                                        <p:cTn id="107" dur="1" fill="hold">
                                          <p:stCondLst>
                                            <p:cond delay="0"/>
                                          </p:stCondLst>
                                        </p:cTn>
                                        <p:tgtEl>
                                          <p:spTgt spid="562213"/>
                                        </p:tgtEl>
                                        <p:attrNameLst>
                                          <p:attrName>style.visibility</p:attrName>
                                        </p:attrNameLst>
                                      </p:cBhvr>
                                      <p:to>
                                        <p:strVal val="visible"/>
                                      </p:to>
                                    </p:set>
                                    <p:anim calcmode="lin" valueType="num">
                                      <p:cBhvr>
                                        <p:cTn id="108" dur="1000" fill="hold"/>
                                        <p:tgtEl>
                                          <p:spTgt spid="562213"/>
                                        </p:tgtEl>
                                        <p:attrNameLst>
                                          <p:attrName>ppt_w</p:attrName>
                                        </p:attrNameLst>
                                      </p:cBhvr>
                                      <p:tavLst>
                                        <p:tav tm="0">
                                          <p:val>
                                            <p:strVal val="#ppt_w*0.70"/>
                                          </p:val>
                                        </p:tav>
                                        <p:tav tm="100000">
                                          <p:val>
                                            <p:strVal val="#ppt_w"/>
                                          </p:val>
                                        </p:tav>
                                      </p:tavLst>
                                    </p:anim>
                                    <p:anim calcmode="lin" valueType="num">
                                      <p:cBhvr>
                                        <p:cTn id="109" dur="1000" fill="hold"/>
                                        <p:tgtEl>
                                          <p:spTgt spid="562213"/>
                                        </p:tgtEl>
                                        <p:attrNameLst>
                                          <p:attrName>ppt_h</p:attrName>
                                        </p:attrNameLst>
                                      </p:cBhvr>
                                      <p:tavLst>
                                        <p:tav tm="0">
                                          <p:val>
                                            <p:strVal val="#ppt_h"/>
                                          </p:val>
                                        </p:tav>
                                        <p:tav tm="100000">
                                          <p:val>
                                            <p:strVal val="#ppt_h"/>
                                          </p:val>
                                        </p:tav>
                                      </p:tavLst>
                                    </p:anim>
                                    <p:animEffect transition="in" filter="fade">
                                      <p:cBhvr>
                                        <p:cTn id="110" dur="1000"/>
                                        <p:tgtEl>
                                          <p:spTgt spid="562213"/>
                                        </p:tgtEl>
                                      </p:cBhvr>
                                    </p:animEffect>
                                  </p:childTnLst>
                                </p:cTn>
                              </p:par>
                              <p:par>
                                <p:cTn id="111" presetID="55" presetClass="entr" presetSubtype="0" fill="hold" nodeType="withEffect">
                                  <p:stCondLst>
                                    <p:cond delay="0"/>
                                  </p:stCondLst>
                                  <p:childTnLst>
                                    <p:set>
                                      <p:cBhvr>
                                        <p:cTn id="112" dur="1" fill="hold">
                                          <p:stCondLst>
                                            <p:cond delay="0"/>
                                          </p:stCondLst>
                                        </p:cTn>
                                        <p:tgtEl>
                                          <p:spTgt spid="4"/>
                                        </p:tgtEl>
                                        <p:attrNameLst>
                                          <p:attrName>style.visibility</p:attrName>
                                        </p:attrNameLst>
                                      </p:cBhvr>
                                      <p:to>
                                        <p:strVal val="visible"/>
                                      </p:to>
                                    </p:set>
                                    <p:anim calcmode="lin" valueType="num">
                                      <p:cBhvr>
                                        <p:cTn id="113" dur="1000" fill="hold"/>
                                        <p:tgtEl>
                                          <p:spTgt spid="4"/>
                                        </p:tgtEl>
                                        <p:attrNameLst>
                                          <p:attrName>ppt_w</p:attrName>
                                        </p:attrNameLst>
                                      </p:cBhvr>
                                      <p:tavLst>
                                        <p:tav tm="0">
                                          <p:val>
                                            <p:strVal val="#ppt_w*0.70"/>
                                          </p:val>
                                        </p:tav>
                                        <p:tav tm="100000">
                                          <p:val>
                                            <p:strVal val="#ppt_w"/>
                                          </p:val>
                                        </p:tav>
                                      </p:tavLst>
                                    </p:anim>
                                    <p:anim calcmode="lin" valueType="num">
                                      <p:cBhvr>
                                        <p:cTn id="114" dur="1000" fill="hold"/>
                                        <p:tgtEl>
                                          <p:spTgt spid="4"/>
                                        </p:tgtEl>
                                        <p:attrNameLst>
                                          <p:attrName>ppt_h</p:attrName>
                                        </p:attrNameLst>
                                      </p:cBhvr>
                                      <p:tavLst>
                                        <p:tav tm="0">
                                          <p:val>
                                            <p:strVal val="#ppt_h"/>
                                          </p:val>
                                        </p:tav>
                                        <p:tav tm="100000">
                                          <p:val>
                                            <p:strVal val="#ppt_h"/>
                                          </p:val>
                                        </p:tav>
                                      </p:tavLst>
                                    </p:anim>
                                    <p:animEffect transition="in" filter="fade">
                                      <p:cBhvr>
                                        <p:cTn id="115" dur="1000"/>
                                        <p:tgtEl>
                                          <p:spTgt spid="4"/>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562214"/>
                                        </p:tgtEl>
                                        <p:attrNameLst>
                                          <p:attrName>style.visibility</p:attrName>
                                        </p:attrNameLst>
                                      </p:cBhvr>
                                      <p:to>
                                        <p:strVal val="visible"/>
                                      </p:to>
                                    </p:set>
                                    <p:anim calcmode="lin" valueType="num">
                                      <p:cBhvr>
                                        <p:cTn id="120" dur="1000" fill="hold"/>
                                        <p:tgtEl>
                                          <p:spTgt spid="562214"/>
                                        </p:tgtEl>
                                        <p:attrNameLst>
                                          <p:attrName>ppt_w</p:attrName>
                                        </p:attrNameLst>
                                      </p:cBhvr>
                                      <p:tavLst>
                                        <p:tav tm="0">
                                          <p:val>
                                            <p:strVal val="#ppt_w*0.70"/>
                                          </p:val>
                                        </p:tav>
                                        <p:tav tm="100000">
                                          <p:val>
                                            <p:strVal val="#ppt_w"/>
                                          </p:val>
                                        </p:tav>
                                      </p:tavLst>
                                    </p:anim>
                                    <p:anim calcmode="lin" valueType="num">
                                      <p:cBhvr>
                                        <p:cTn id="121" dur="1000" fill="hold"/>
                                        <p:tgtEl>
                                          <p:spTgt spid="562214"/>
                                        </p:tgtEl>
                                        <p:attrNameLst>
                                          <p:attrName>ppt_h</p:attrName>
                                        </p:attrNameLst>
                                      </p:cBhvr>
                                      <p:tavLst>
                                        <p:tav tm="0">
                                          <p:val>
                                            <p:strVal val="#ppt_h"/>
                                          </p:val>
                                        </p:tav>
                                        <p:tav tm="100000">
                                          <p:val>
                                            <p:strVal val="#ppt_h"/>
                                          </p:val>
                                        </p:tav>
                                      </p:tavLst>
                                    </p:anim>
                                    <p:animEffect transition="in" filter="fade">
                                      <p:cBhvr>
                                        <p:cTn id="122" dur="1000"/>
                                        <p:tgtEl>
                                          <p:spTgt spid="56221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562215"/>
                                        </p:tgtEl>
                                        <p:attrNameLst>
                                          <p:attrName>style.visibility</p:attrName>
                                        </p:attrNameLst>
                                      </p:cBhvr>
                                      <p:to>
                                        <p:strVal val="visible"/>
                                      </p:to>
                                    </p:set>
                                    <p:animEffect transition="in" filter="blinds(horizontal)">
                                      <p:cBhvr>
                                        <p:cTn id="127" dur="500"/>
                                        <p:tgtEl>
                                          <p:spTgt spid="5622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62216"/>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62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79" grpId="0"/>
      <p:bldP spid="562187" grpId="0"/>
      <p:bldP spid="562188" grpId="0" animBg="1"/>
      <p:bldP spid="562189" grpId="0" animBg="1"/>
      <p:bldP spid="562190" grpId="0" animBg="1"/>
      <p:bldP spid="562191" grpId="0" animBg="1"/>
      <p:bldP spid="562192" grpId="0" animBg="1"/>
      <p:bldP spid="562193" grpId="0"/>
      <p:bldP spid="562197" grpId="0" animBg="1"/>
      <p:bldP spid="562210" grpId="0" animBg="1"/>
      <p:bldP spid="562211" grpId="0" animBg="1"/>
      <p:bldP spid="562212" grpId="0"/>
      <p:bldP spid="562213" grpId="0" animBg="1"/>
      <p:bldP spid="562214" grpId="0" animBg="1"/>
      <p:bldP spid="5622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t>Financial Markets</a:t>
            </a:r>
            <a:endParaRPr lang="en-GB"/>
          </a:p>
        </p:txBody>
      </p:sp>
      <p:sp>
        <p:nvSpPr>
          <p:cNvPr id="13315" name="Rectangle 3"/>
          <p:cNvSpPr>
            <a:spLocks noGrp="1" noChangeArrowheads="1"/>
          </p:cNvSpPr>
          <p:nvPr>
            <p:ph type="body" idx="1"/>
          </p:nvPr>
        </p:nvSpPr>
        <p:spPr/>
        <p:txBody>
          <a:bodyPr/>
          <a:lstStyle/>
          <a:p>
            <a:pPr>
              <a:lnSpc>
                <a:spcPct val="90000"/>
              </a:lnSpc>
            </a:pPr>
            <a:r>
              <a:rPr lang="en-US"/>
              <a:t>Money Market- for short-term funds (less than a year)</a:t>
            </a:r>
          </a:p>
          <a:p>
            <a:pPr lvl="1">
              <a:lnSpc>
                <a:spcPct val="90000"/>
              </a:lnSpc>
            </a:pPr>
            <a:r>
              <a:rPr lang="en-US"/>
              <a:t>Organised (Banks)</a:t>
            </a:r>
          </a:p>
          <a:p>
            <a:pPr lvl="1">
              <a:lnSpc>
                <a:spcPct val="90000"/>
              </a:lnSpc>
            </a:pPr>
            <a:r>
              <a:rPr lang="en-US"/>
              <a:t>Unorganised (money lenders, chit funds, etc.)</a:t>
            </a:r>
          </a:p>
          <a:p>
            <a:pPr>
              <a:lnSpc>
                <a:spcPct val="90000"/>
              </a:lnSpc>
              <a:buFont typeface="Wingdings" panose="05000000000000000000" pitchFamily="2" charset="2"/>
              <a:buNone/>
            </a:pPr>
            <a:endParaRPr lang="en-US"/>
          </a:p>
          <a:p>
            <a:pPr>
              <a:lnSpc>
                <a:spcPct val="90000"/>
              </a:lnSpc>
            </a:pPr>
            <a:r>
              <a:rPr lang="en-US"/>
              <a:t>Capital Market- for long-term funds</a:t>
            </a:r>
          </a:p>
          <a:p>
            <a:pPr lvl="1">
              <a:lnSpc>
                <a:spcPct val="90000"/>
              </a:lnSpc>
            </a:pPr>
            <a:r>
              <a:rPr lang="en-US"/>
              <a:t>Primary Issues Market</a:t>
            </a:r>
          </a:p>
          <a:p>
            <a:pPr lvl="1">
              <a:lnSpc>
                <a:spcPct val="90000"/>
              </a:lnSpc>
            </a:pPr>
            <a:r>
              <a:rPr lang="en-US"/>
              <a:t>Stock Market</a:t>
            </a:r>
          </a:p>
          <a:p>
            <a:pPr lvl="1">
              <a:lnSpc>
                <a:spcPct val="90000"/>
              </a:lnSpc>
            </a:pPr>
            <a:r>
              <a:rPr lang="en-US"/>
              <a:t>Bond Market</a:t>
            </a:r>
          </a:p>
          <a:p>
            <a:pPr>
              <a:lnSpc>
                <a:spcPct val="90000"/>
              </a:lnSpc>
            </a:pPr>
            <a:endParaRPr lang="en-US"/>
          </a:p>
          <a:p>
            <a:pPr lvl="1">
              <a:lnSpc>
                <a:spcPct val="90000"/>
              </a:lnSpc>
            </a:pPr>
            <a:endParaRPr lang="en-GB"/>
          </a:p>
        </p:txBody>
      </p:sp>
    </p:spTree>
    <p:extLst>
      <p:ext uri="{BB962C8B-B14F-4D97-AF65-F5344CB8AC3E}">
        <p14:creationId xmlns:p14="http://schemas.microsoft.com/office/powerpoint/2010/main" val="257866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460"/>
            <a:ext cx="12192000" cy="6727540"/>
          </a:xfrm>
          <a:prstGeom prst="rect">
            <a:avLst/>
          </a:prstGeom>
        </p:spPr>
      </p:pic>
    </p:spTree>
    <p:extLst>
      <p:ext uri="{BB962C8B-B14F-4D97-AF65-F5344CB8AC3E}">
        <p14:creationId xmlns:p14="http://schemas.microsoft.com/office/powerpoint/2010/main" val="14409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5167"/>
            <a:ext cx="6858000" cy="1143000"/>
          </a:xfrm>
        </p:spPr>
        <p:style>
          <a:lnRef idx="3">
            <a:schemeClr val="lt1"/>
          </a:lnRef>
          <a:fillRef idx="1">
            <a:schemeClr val="accent1"/>
          </a:fillRef>
          <a:effectRef idx="1">
            <a:schemeClr val="accent1"/>
          </a:effectRef>
          <a:fontRef idx="minor">
            <a:schemeClr val="lt1"/>
          </a:fontRef>
        </p:style>
        <p:txBody>
          <a:bodyPr/>
          <a:lstStyle/>
          <a:p>
            <a:r>
              <a:rPr lang="en-US" dirty="0"/>
              <a:t>Financial Markets</a:t>
            </a:r>
          </a:p>
        </p:txBody>
      </p:sp>
      <p:sp>
        <p:nvSpPr>
          <p:cNvPr id="4" name="Content Placeholder 3"/>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endParaRPr lang="en-US" dirty="0"/>
          </a:p>
          <a:p>
            <a:r>
              <a:rPr lang="en-US" dirty="0"/>
              <a:t>Market?????</a:t>
            </a:r>
          </a:p>
          <a:p>
            <a:endParaRPr lang="en-US" dirty="0"/>
          </a:p>
          <a:p>
            <a:endParaRPr lang="en-US" dirty="0"/>
          </a:p>
          <a:p>
            <a:r>
              <a:rPr lang="en-US" dirty="0"/>
              <a:t>Financial Market is a place where financial assets are created or transferred</a:t>
            </a:r>
          </a:p>
          <a:p>
            <a:endParaRPr lang="en-US" dirty="0"/>
          </a:p>
        </p:txBody>
      </p:sp>
      <p:sp>
        <p:nvSpPr>
          <p:cNvPr id="3" name="Slide Number Placeholder 2"/>
          <p:cNvSpPr>
            <a:spLocks noGrp="1"/>
          </p:cNvSpPr>
          <p:nvPr>
            <p:ph type="sldNum" sz="quarter" idx="12"/>
          </p:nvPr>
        </p:nvSpPr>
        <p:spPr/>
        <p:txBody>
          <a:bodyPr>
            <a:normAutofit/>
          </a:bodyPr>
          <a:lstStyle/>
          <a:p>
            <a:fld id="{B6F15528-21DE-4FAA-801E-634DDDAF4B2B}" type="slidenum">
              <a:rPr lang="en-US" smtClean="0"/>
              <a:pPr/>
              <a:t>7</a:t>
            </a:fld>
            <a:endParaRPr lang="en-US"/>
          </a:p>
        </p:txBody>
      </p:sp>
      <p:pic>
        <p:nvPicPr>
          <p:cNvPr id="7169" name="Picture 1"/>
          <p:cNvPicPr>
            <a:picLocks noChangeAspect="1" noChangeArrowheads="1"/>
          </p:cNvPicPr>
          <p:nvPr/>
        </p:nvPicPr>
        <p:blipFill>
          <a:blip r:embed="rId2"/>
          <a:srcRect/>
          <a:stretch>
            <a:fillRect/>
          </a:stretch>
        </p:blipFill>
        <p:spPr bwMode="auto">
          <a:xfrm>
            <a:off x="9067800" y="228601"/>
            <a:ext cx="1447800" cy="1219199"/>
          </a:xfrm>
          <a:prstGeom prst="rect">
            <a:avLst/>
          </a:prstGeom>
          <a:noFill/>
          <a:ln w="9525">
            <a:noFill/>
            <a:miter lim="800000"/>
            <a:headEnd/>
            <a:tailEnd/>
          </a:ln>
          <a:effectLst/>
        </p:spPr>
      </p:pic>
    </p:spTree>
    <p:extLst>
      <p:ext uri="{BB962C8B-B14F-4D97-AF65-F5344CB8AC3E}">
        <p14:creationId xmlns:p14="http://schemas.microsoft.com/office/powerpoint/2010/main" val="4768050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en-US" dirty="0"/>
              <a:t>Classification</a:t>
            </a:r>
          </a:p>
        </p:txBody>
      </p:sp>
      <p:graphicFrame>
        <p:nvGraphicFramePr>
          <p:cNvPr id="9" name="Content Placeholder 8"/>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6414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5167"/>
            <a:ext cx="6629400" cy="1143000"/>
          </a:xfrm>
        </p:spPr>
        <p:style>
          <a:lnRef idx="3">
            <a:schemeClr val="lt1"/>
          </a:lnRef>
          <a:fillRef idx="1">
            <a:schemeClr val="accent6"/>
          </a:fillRef>
          <a:effectRef idx="1">
            <a:schemeClr val="accent6"/>
          </a:effectRef>
          <a:fontRef idx="minor">
            <a:schemeClr val="lt1"/>
          </a:fontRef>
        </p:style>
        <p:txBody>
          <a:bodyPr/>
          <a:lstStyle/>
          <a:p>
            <a:r>
              <a:rPr lang="en-US" dirty="0"/>
              <a:t>Money Market</a:t>
            </a:r>
          </a:p>
        </p:txBody>
      </p:sp>
      <p:sp>
        <p:nvSpPr>
          <p:cNvPr id="3" name="Content Placeholder 2"/>
          <p:cNvSpPr>
            <a:spLocks noGrp="1"/>
          </p:cNvSpPr>
          <p:nvPr>
            <p:ph idx="1"/>
          </p:nvPr>
        </p:nvSpPr>
        <p:spPr>
          <a:xfrm>
            <a:off x="1981200" y="1875368"/>
            <a:ext cx="8229600" cy="4525433"/>
          </a:xfrm>
        </p:spPr>
        <p:style>
          <a:lnRef idx="2">
            <a:schemeClr val="accent6"/>
          </a:lnRef>
          <a:fillRef idx="1">
            <a:schemeClr val="lt1"/>
          </a:fillRef>
          <a:effectRef idx="0">
            <a:schemeClr val="accent6"/>
          </a:effectRef>
          <a:fontRef idx="minor">
            <a:schemeClr val="dk1"/>
          </a:fontRef>
        </p:style>
        <p:txBody>
          <a:bodyPr>
            <a:normAutofit/>
          </a:bodyPr>
          <a:lstStyle/>
          <a:p>
            <a:r>
              <a:rPr lang="en-US" dirty="0"/>
              <a:t>Markets for short term </a:t>
            </a:r>
          </a:p>
          <a:p>
            <a:pPr lvl="1"/>
            <a:r>
              <a:rPr lang="en-US" dirty="0"/>
              <a:t>Lending</a:t>
            </a:r>
          </a:p>
          <a:p>
            <a:pPr lvl="1"/>
            <a:r>
              <a:rPr lang="en-US" dirty="0"/>
              <a:t>Borrowing </a:t>
            </a:r>
          </a:p>
          <a:p>
            <a:r>
              <a:rPr lang="en-US" dirty="0"/>
              <a:t>Very short term maturity</a:t>
            </a:r>
          </a:p>
          <a:p>
            <a:r>
              <a:rPr lang="en-US" dirty="0"/>
              <a:t>Dominated by Government, Banks, Financial Institutions</a:t>
            </a:r>
          </a:p>
          <a:p>
            <a:r>
              <a:rPr lang="en-US" dirty="0"/>
              <a:t>Money Market Instruments - Call/Notice money market, Repo/Reverse Repo, Treasury Bills, Certificate of Deposits, Commercial Papers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121" name="Picture 1"/>
          <p:cNvPicPr>
            <a:picLocks noChangeAspect="1" noChangeArrowheads="1"/>
          </p:cNvPicPr>
          <p:nvPr/>
        </p:nvPicPr>
        <p:blipFill>
          <a:blip r:embed="rId2"/>
          <a:srcRect/>
          <a:stretch>
            <a:fillRect/>
          </a:stretch>
        </p:blipFill>
        <p:spPr bwMode="auto">
          <a:xfrm>
            <a:off x="8915400" y="0"/>
            <a:ext cx="1752600" cy="1752600"/>
          </a:xfrm>
          <a:prstGeom prst="rect">
            <a:avLst/>
          </a:prstGeom>
          <a:noFill/>
          <a:ln w="9525">
            <a:noFill/>
            <a:miter lim="800000"/>
            <a:headEnd/>
            <a:tailEnd/>
          </a:ln>
          <a:effectLst/>
        </p:spPr>
      </p:pic>
    </p:spTree>
    <p:extLst>
      <p:ext uri="{BB962C8B-B14F-4D97-AF65-F5344CB8AC3E}">
        <p14:creationId xmlns:p14="http://schemas.microsoft.com/office/powerpoint/2010/main" val="376493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2690</Words>
  <Application>Microsoft Office PowerPoint</Application>
  <PresentationFormat>Widescreen</PresentationFormat>
  <Paragraphs>331</Paragraphs>
  <Slides>41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Book Antiqua</vt:lpstr>
      <vt:lpstr>Calibri</vt:lpstr>
      <vt:lpstr>Calibri Light</vt:lpstr>
      <vt:lpstr>Cambria</vt:lpstr>
      <vt:lpstr>Comic Sans MS</vt:lpstr>
      <vt:lpstr>Footlight MT Light</vt:lpstr>
      <vt:lpstr>Lucida Calligraphy</vt:lpstr>
      <vt:lpstr>Times New Roman</vt:lpstr>
      <vt:lpstr>Wingdings</vt:lpstr>
      <vt:lpstr>Office Theme</vt:lpstr>
      <vt:lpstr>Indian Financial System, Financial Instruments, Financial Markets and Financial Institutions</vt:lpstr>
      <vt:lpstr>Financial System </vt:lpstr>
      <vt:lpstr>Financial assets/instruments</vt:lpstr>
      <vt:lpstr>Financial Institutions</vt:lpstr>
      <vt:lpstr>Financial Markets</vt:lpstr>
      <vt:lpstr>PowerPoint Presentation</vt:lpstr>
      <vt:lpstr>Financial Markets</vt:lpstr>
      <vt:lpstr>Classification</vt:lpstr>
      <vt:lpstr>Money Market</vt:lpstr>
      <vt:lpstr>Debt Market</vt:lpstr>
      <vt:lpstr>Capital Market</vt:lpstr>
      <vt:lpstr>Foreign Exchange Market</vt:lpstr>
      <vt:lpstr>Money Market Instruments</vt:lpstr>
      <vt:lpstr>Certificates of Deposit </vt:lpstr>
      <vt:lpstr>Treasury Bills</vt:lpstr>
      <vt:lpstr>Contd……</vt:lpstr>
      <vt:lpstr>Contd…….</vt:lpstr>
      <vt:lpstr>Investment Banking</vt:lpstr>
      <vt:lpstr>Investment Banking</vt:lpstr>
      <vt:lpstr>Functions </vt:lpstr>
      <vt:lpstr>Investment Banking Services</vt:lpstr>
      <vt:lpstr>Investment Banking Services</vt:lpstr>
      <vt:lpstr>Investment Banking Services</vt:lpstr>
      <vt:lpstr>Reserve Bank Of India Act-1934</vt:lpstr>
      <vt:lpstr>Structure of RBI</vt:lpstr>
      <vt:lpstr>Function of RBI</vt:lpstr>
      <vt:lpstr>PowerPoint Presentation</vt:lpstr>
      <vt:lpstr>Equity Markets</vt:lpstr>
      <vt:lpstr>DIFFERENCE BETWEEN PRIMARY &amp; SECONDARY MARKETS</vt:lpstr>
      <vt:lpstr>PowerPoint Presentation</vt:lpstr>
      <vt:lpstr>What is a share / stock?</vt:lpstr>
      <vt:lpstr>Market  Capitalisation</vt:lpstr>
      <vt:lpstr>PowerPoint Presentation</vt:lpstr>
      <vt:lpstr>PowerPoint Presentation</vt:lpstr>
      <vt:lpstr>PowerPoint Presentation</vt:lpstr>
      <vt:lpstr>What is a stock exchange?</vt:lpstr>
      <vt:lpstr>WHETHER YOU NEED AN EXCHANGE ?</vt:lpstr>
      <vt:lpstr>PowerPoint Presentation</vt:lpstr>
      <vt:lpstr>PowerPoint Presentation</vt:lpstr>
      <vt:lpstr>Equity Market in India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dc:creator>
  <cp:lastModifiedBy>Dr.Natika  Jain</cp:lastModifiedBy>
  <cp:revision>8</cp:revision>
  <dcterms:created xsi:type="dcterms:W3CDTF">2020-01-22T04:47:43Z</dcterms:created>
  <dcterms:modified xsi:type="dcterms:W3CDTF">2020-01-22T07:12:22Z</dcterms:modified>
</cp:coreProperties>
</file>