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9" r:id="rId4"/>
    <p:sldId id="257" r:id="rId5"/>
    <p:sldId id="258" r:id="rId6"/>
    <p:sldId id="274" r:id="rId7"/>
    <p:sldId id="275" r:id="rId8"/>
    <p:sldId id="270" r:id="rId9"/>
    <p:sldId id="271" r:id="rId10"/>
    <p:sldId id="272" r:id="rId11"/>
    <p:sldId id="276" r:id="rId12"/>
    <p:sldId id="273" r:id="rId13"/>
    <p:sldId id="262" r:id="rId14"/>
    <p:sldId id="259" r:id="rId15"/>
    <p:sldId id="263" r:id="rId16"/>
    <p:sldId id="261" r:id="rId17"/>
    <p:sldId id="264" r:id="rId18"/>
    <p:sldId id="277" r:id="rId19"/>
    <p:sldId id="265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File:Signal_processing_system.p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-Sweedle Machado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4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52600"/>
            <a:ext cx="5715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38600"/>
            <a:ext cx="3505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44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Analog signal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Continuous</a:t>
            </a:r>
            <a:r>
              <a:rPr lang="en-US" dirty="0" smtClean="0"/>
              <a:t> signal</a:t>
            </a:r>
          </a:p>
          <a:p>
            <a:r>
              <a:rPr lang="en-US" dirty="0" smtClean="0"/>
              <a:t>Information </a:t>
            </a:r>
            <a:r>
              <a:rPr lang="en-US" dirty="0"/>
              <a:t>is translated into electric pulses of varying </a:t>
            </a:r>
            <a:r>
              <a:rPr lang="en-US" dirty="0" smtClean="0"/>
              <a:t>amplitude</a:t>
            </a:r>
          </a:p>
          <a:p>
            <a:r>
              <a:rPr lang="en-US" dirty="0" smtClean="0"/>
              <a:t>Defined at all time instants</a:t>
            </a:r>
          </a:p>
          <a:p>
            <a:endParaRPr lang="en-US" dirty="0"/>
          </a:p>
          <a:p>
            <a:r>
              <a:rPr lang="en-US" dirty="0" err="1" smtClean="0"/>
              <a:t>Eg</a:t>
            </a:r>
            <a:r>
              <a:rPr lang="en-US" dirty="0" smtClean="0"/>
              <a:t>: Sinusoidal, </a:t>
            </a:r>
            <a:r>
              <a:rPr lang="en-US" dirty="0" err="1" smtClean="0"/>
              <a:t>exponential,ECG,Speech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Digital Signal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Discrete</a:t>
            </a:r>
            <a:r>
              <a:rPr lang="en-US" dirty="0" smtClean="0"/>
              <a:t> signal</a:t>
            </a:r>
          </a:p>
          <a:p>
            <a:r>
              <a:rPr lang="en-US" dirty="0" smtClean="0"/>
              <a:t>Information </a:t>
            </a:r>
            <a:r>
              <a:rPr lang="en-US" dirty="0"/>
              <a:t>is translated </a:t>
            </a:r>
            <a:r>
              <a:rPr lang="en-US" dirty="0" smtClean="0"/>
              <a:t>into binary format( 0 or 1)</a:t>
            </a:r>
          </a:p>
          <a:p>
            <a:endParaRPr lang="en-US" dirty="0"/>
          </a:p>
          <a:p>
            <a:r>
              <a:rPr lang="en-US" dirty="0"/>
              <a:t>Defined at </a:t>
            </a:r>
            <a:r>
              <a:rPr lang="en-US" dirty="0" smtClean="0"/>
              <a:t>some  </a:t>
            </a:r>
            <a:r>
              <a:rPr lang="en-US" dirty="0"/>
              <a:t>time instants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4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Digital not Analog?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We cannot store analog </a:t>
            </a:r>
            <a:r>
              <a:rPr lang="en-US" dirty="0" smtClean="0"/>
              <a:t>data.</a:t>
            </a:r>
          </a:p>
          <a:p>
            <a:r>
              <a:rPr lang="en-US" dirty="0"/>
              <a:t>Analog computers can't be </a:t>
            </a:r>
            <a:r>
              <a:rPr lang="en-US" dirty="0" smtClean="0"/>
              <a:t>easily reconfigured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7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Digital Signal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rocessing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0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b="1" dirty="0" smtClean="0"/>
              <a:t>ignal </a:t>
            </a:r>
            <a:r>
              <a:rPr lang="en-US" b="1" dirty="0"/>
              <a:t>P</a:t>
            </a:r>
            <a:r>
              <a:rPr lang="en-US" b="1" dirty="0" smtClean="0"/>
              <a:t>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Processing means performing some operations on </a:t>
            </a:r>
            <a:r>
              <a:rPr lang="en-US" dirty="0"/>
              <a:t>a signal to extract </a:t>
            </a:r>
            <a:r>
              <a:rPr lang="en-US" dirty="0" smtClean="0"/>
              <a:t>some useful </a:t>
            </a:r>
            <a:r>
              <a:rPr lang="en-US" dirty="0">
                <a:solidFill>
                  <a:srgbClr val="FF0000"/>
                </a:solidFill>
              </a:rPr>
              <a:t>information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r>
              <a:rPr lang="en-US" dirty="0" err="1" smtClean="0"/>
              <a:t>Eg</a:t>
            </a:r>
            <a:r>
              <a:rPr lang="en-US" dirty="0" smtClean="0"/>
              <a:t>: When </a:t>
            </a:r>
            <a:r>
              <a:rPr lang="en-US" dirty="0"/>
              <a:t>we hear </a:t>
            </a:r>
            <a:r>
              <a:rPr lang="en-US" dirty="0" smtClean="0"/>
              <a:t>, we </a:t>
            </a:r>
            <a:r>
              <a:rPr lang="en-US" dirty="0"/>
              <a:t>use our </a:t>
            </a:r>
            <a:r>
              <a:rPr lang="en-US" dirty="0" smtClean="0"/>
              <a:t>ears and </a:t>
            </a:r>
            <a:r>
              <a:rPr lang="en-US" dirty="0"/>
              <a:t>auditory path ways in the brain to extract the information.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signal processor may be an electronic system, a </a:t>
            </a:r>
            <a:r>
              <a:rPr lang="en-US" dirty="0" smtClean="0"/>
              <a:t>mechanical system </a:t>
            </a:r>
            <a:r>
              <a:rPr lang="en-US" dirty="0"/>
              <a:t>or even it might be a computer program.</a:t>
            </a:r>
          </a:p>
        </p:txBody>
      </p:sp>
    </p:spTree>
    <p:extLst>
      <p:ext uri="{BB962C8B-B14F-4D97-AF65-F5344CB8AC3E}">
        <p14:creationId xmlns:p14="http://schemas.microsoft.com/office/powerpoint/2010/main" val="223860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Digital Signal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rocessing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00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signal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Digital </a:t>
            </a:r>
            <a:r>
              <a:rPr lang="en-US" dirty="0"/>
              <a:t>signal processing means that the processing </a:t>
            </a:r>
            <a:r>
              <a:rPr lang="en-US" dirty="0" smtClean="0"/>
              <a:t>is done </a:t>
            </a:r>
            <a:r>
              <a:rPr lang="en-US" dirty="0"/>
              <a:t>either by a </a:t>
            </a:r>
            <a:r>
              <a:rPr lang="en-US" dirty="0">
                <a:solidFill>
                  <a:srgbClr val="FF0000"/>
                </a:solidFill>
              </a:rPr>
              <a:t>digital hardware </a:t>
            </a:r>
            <a:r>
              <a:rPr lang="en-US" dirty="0"/>
              <a:t>or by a </a:t>
            </a:r>
            <a:r>
              <a:rPr lang="en-US" dirty="0">
                <a:solidFill>
                  <a:srgbClr val="FF0000"/>
                </a:solidFill>
              </a:rPr>
              <a:t>digital computer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768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upload.wikimedia.org/wikipedia/commons/thumb/4/46/Signal_processing_system.png/400px-Signal_processing_system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269761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33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2400"/>
            <a:ext cx="8534400" cy="600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81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DSP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TV</a:t>
            </a:r>
          </a:p>
          <a:p>
            <a:r>
              <a:rPr lang="en-US" dirty="0" smtClean="0"/>
              <a:t>Music </a:t>
            </a:r>
            <a:r>
              <a:rPr lang="en-US" dirty="0" smtClean="0"/>
              <a:t>Systems</a:t>
            </a:r>
            <a:endParaRPr lang="en-US" dirty="0" smtClean="0"/>
          </a:p>
          <a:p>
            <a:r>
              <a:rPr lang="en-US" dirty="0" smtClean="0"/>
              <a:t>Toys</a:t>
            </a:r>
          </a:p>
          <a:p>
            <a:r>
              <a:rPr lang="en-US" dirty="0" smtClean="0"/>
              <a:t>Voice mail</a:t>
            </a:r>
          </a:p>
          <a:p>
            <a:r>
              <a:rPr lang="en-US" dirty="0" smtClean="0"/>
              <a:t>Text to </a:t>
            </a:r>
            <a:r>
              <a:rPr lang="en-US" dirty="0" smtClean="0"/>
              <a:t>speech</a:t>
            </a:r>
            <a:endParaRPr lang="en-US" dirty="0" smtClean="0"/>
          </a:p>
          <a:p>
            <a:r>
              <a:rPr lang="en-US" dirty="0" smtClean="0"/>
              <a:t>Mobile</a:t>
            </a:r>
          </a:p>
          <a:p>
            <a:r>
              <a:rPr lang="en-US" dirty="0" smtClean="0"/>
              <a:t>Radar</a:t>
            </a:r>
          </a:p>
          <a:p>
            <a:r>
              <a:rPr lang="en-US" dirty="0" smtClean="0"/>
              <a:t>Sonar</a:t>
            </a:r>
          </a:p>
          <a:p>
            <a:r>
              <a:rPr lang="en-US" dirty="0" smtClean="0"/>
              <a:t>Robots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9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Digital Signal </a:t>
            </a:r>
            <a:r>
              <a:rPr lang="en-US" b="1" dirty="0" smtClean="0"/>
              <a:t>and Image Processing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76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" y="685800"/>
            <a:ext cx="913406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1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Digital </a:t>
            </a:r>
            <a:r>
              <a:rPr lang="en-US" b="1" dirty="0" smtClean="0">
                <a:solidFill>
                  <a:srgbClr val="FF0000"/>
                </a:solidFill>
              </a:rPr>
              <a:t>Signal</a:t>
            </a:r>
            <a:r>
              <a:rPr lang="en-US" b="1" dirty="0" smtClean="0"/>
              <a:t> </a:t>
            </a:r>
            <a:r>
              <a:rPr lang="en-US" b="1" dirty="0" smtClean="0"/>
              <a:t>and Image Processing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7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signal?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Anything which carries information is a </a:t>
            </a:r>
            <a:r>
              <a:rPr lang="en-US" dirty="0">
                <a:solidFill>
                  <a:srgbClr val="FF0000"/>
                </a:solidFill>
              </a:rPr>
              <a:t>signal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/>
              <a:t>Examples of signals </a:t>
            </a:r>
            <a:r>
              <a:rPr lang="en-US" dirty="0" smtClean="0"/>
              <a:t>are: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human voice, </a:t>
            </a:r>
            <a:endParaRPr lang="en-US" dirty="0" smtClean="0"/>
          </a:p>
          <a:p>
            <a:pPr lvl="1"/>
            <a:r>
              <a:rPr lang="en-US" dirty="0" smtClean="0"/>
              <a:t>chirping </a:t>
            </a:r>
            <a:r>
              <a:rPr lang="en-US" dirty="0"/>
              <a:t>of birds, </a:t>
            </a:r>
            <a:endParaRPr lang="en-US" dirty="0" smtClean="0"/>
          </a:p>
          <a:p>
            <a:pPr lvl="1"/>
            <a:r>
              <a:rPr lang="en-US" dirty="0" smtClean="0"/>
              <a:t>smoke</a:t>
            </a:r>
            <a:endParaRPr lang="en-US" dirty="0"/>
          </a:p>
          <a:p>
            <a:pPr lvl="1"/>
            <a:r>
              <a:rPr lang="en-US" dirty="0" smtClean="0"/>
              <a:t>image, </a:t>
            </a:r>
          </a:p>
          <a:p>
            <a:pPr lvl="1"/>
            <a:r>
              <a:rPr lang="en-US" dirty="0" smtClean="0"/>
              <a:t>gestures </a:t>
            </a:r>
            <a:r>
              <a:rPr lang="en-US" dirty="0"/>
              <a:t>(sign language), </a:t>
            </a:r>
            <a:endParaRPr lang="en-US" dirty="0" smtClean="0"/>
          </a:p>
          <a:p>
            <a:pPr lvl="1"/>
            <a:r>
              <a:rPr lang="en-US" dirty="0" smtClean="0"/>
              <a:t>fragrances </a:t>
            </a:r>
            <a:r>
              <a:rPr lang="en-US" dirty="0"/>
              <a:t>of the flowers.</a:t>
            </a:r>
          </a:p>
        </p:txBody>
      </p:sp>
    </p:spTree>
    <p:extLst>
      <p:ext uri="{BB962C8B-B14F-4D97-AF65-F5344CB8AC3E}">
        <p14:creationId xmlns:p14="http://schemas.microsoft.com/office/powerpoint/2010/main" val="115380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signal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smtClean="0">
                <a:solidFill>
                  <a:srgbClr val="FF0000"/>
                </a:solidFill>
              </a:rPr>
              <a:t>signal</a:t>
            </a:r>
            <a:r>
              <a:rPr lang="en-US" dirty="0" smtClean="0"/>
              <a:t> is function </a:t>
            </a:r>
            <a:r>
              <a:rPr lang="en-US" dirty="0"/>
              <a:t>of one or more real variable(s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When the function depends on a </a:t>
            </a:r>
            <a:r>
              <a:rPr lang="en-US" dirty="0">
                <a:solidFill>
                  <a:srgbClr val="FF0000"/>
                </a:solidFill>
              </a:rPr>
              <a:t>single variable</a:t>
            </a:r>
            <a:r>
              <a:rPr lang="en-US" dirty="0"/>
              <a:t>, the signal is said to be </a:t>
            </a:r>
            <a:r>
              <a:rPr lang="en-US" dirty="0" smtClean="0">
                <a:solidFill>
                  <a:srgbClr val="FF0000"/>
                </a:solidFill>
              </a:rPr>
              <a:t>one dimensional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Eg</a:t>
            </a:r>
            <a:r>
              <a:rPr lang="en-US" dirty="0" smtClean="0"/>
              <a:t>:    A </a:t>
            </a:r>
            <a:r>
              <a:rPr lang="en-US" dirty="0"/>
              <a:t>speech signal, daily maximum </a:t>
            </a:r>
            <a:r>
              <a:rPr lang="en-US" dirty="0" smtClean="0"/>
              <a:t>			   </a:t>
            </a:r>
            <a:r>
              <a:rPr lang="en-US" dirty="0" smtClean="0"/>
              <a:t>temperature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7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Signals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the function depends on </a:t>
            </a:r>
            <a:r>
              <a:rPr lang="en-US" dirty="0">
                <a:solidFill>
                  <a:srgbClr val="FF0000"/>
                </a:solidFill>
              </a:rPr>
              <a:t>two or more variables</a:t>
            </a:r>
            <a:r>
              <a:rPr lang="en-US" dirty="0"/>
              <a:t>, the signal is said to be </a:t>
            </a:r>
            <a:r>
              <a:rPr lang="en-US" dirty="0" smtClean="0">
                <a:solidFill>
                  <a:srgbClr val="FF0000"/>
                </a:solidFill>
              </a:rPr>
              <a:t>multidimensional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Eg</a:t>
            </a:r>
            <a:r>
              <a:rPr lang="en-US" dirty="0"/>
              <a:t>: An image is representing the two dimensional 	signal, vertical and horizontal coordinates 	representing the two dimensions.</a:t>
            </a:r>
          </a:p>
          <a:p>
            <a:r>
              <a:rPr lang="en-US" dirty="0"/>
              <a:t> Our physical world is </a:t>
            </a:r>
            <a:r>
              <a:rPr lang="en-US" dirty="0">
                <a:solidFill>
                  <a:srgbClr val="FF0000"/>
                </a:solidFill>
              </a:rPr>
              <a:t>four dimensional</a:t>
            </a:r>
            <a:r>
              <a:rPr lang="en-US" dirty="0"/>
              <a:t>(three spatial and one temporal).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64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Digital Signal </a:t>
            </a:r>
            <a:r>
              <a:rPr lang="en-US" b="1" dirty="0"/>
              <a:t>P</a:t>
            </a:r>
            <a:r>
              <a:rPr lang="en-US" b="1" dirty="0" smtClean="0"/>
              <a:t>rocessing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6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Analog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An </a:t>
            </a:r>
            <a:r>
              <a:rPr lang="en-US" b="1" dirty="0">
                <a:solidFill>
                  <a:srgbClr val="FF0000"/>
                </a:solidFill>
              </a:rPr>
              <a:t>analog signal</a:t>
            </a:r>
            <a:r>
              <a:rPr lang="en-US" dirty="0"/>
              <a:t> is a continuous wave denoted by a sine wave </a:t>
            </a:r>
            <a:r>
              <a:rPr lang="en-US" dirty="0" smtClean="0"/>
              <a:t>and </a:t>
            </a:r>
            <a:r>
              <a:rPr lang="en-US" dirty="0"/>
              <a:t>may vary in signal strength (amplitude) or frequency (time</a:t>
            </a:r>
            <a:r>
              <a:rPr lang="en-US" dirty="0" smtClean="0"/>
              <a:t>).</a:t>
            </a:r>
          </a:p>
          <a:p>
            <a:pPr algn="just"/>
            <a:r>
              <a:rPr lang="en-US" b="1" dirty="0"/>
              <a:t>Analog</a:t>
            </a:r>
            <a:r>
              <a:rPr lang="en-US" dirty="0"/>
              <a:t> waves are smooth and </a:t>
            </a:r>
            <a:r>
              <a:rPr lang="en-US" dirty="0" smtClean="0"/>
              <a:t>continuous</a:t>
            </a:r>
          </a:p>
          <a:p>
            <a:pPr algn="just"/>
            <a:r>
              <a:rPr lang="en-US" dirty="0" smtClean="0"/>
              <a:t> Example: </a:t>
            </a:r>
            <a:r>
              <a:rPr lang="en-US" dirty="0"/>
              <a:t>The sound from a human voice is </a:t>
            </a:r>
            <a:r>
              <a:rPr lang="en-US" dirty="0" smtClean="0"/>
              <a:t>analog.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508" y="4343400"/>
            <a:ext cx="4103687" cy="24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06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escribed </a:t>
            </a:r>
            <a:r>
              <a:rPr lang="en-US" dirty="0"/>
              <a:t>as using binary (0s and 1s), and therefore, cannot take on any fractional </a:t>
            </a:r>
            <a:r>
              <a:rPr lang="en-US" dirty="0" smtClean="0"/>
              <a:t>values.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digital </a:t>
            </a:r>
            <a:r>
              <a:rPr lang="en-US" b="1" dirty="0">
                <a:solidFill>
                  <a:srgbClr val="FF0000"/>
                </a:solidFill>
              </a:rPr>
              <a:t>signal</a:t>
            </a:r>
            <a:r>
              <a:rPr lang="en-US" dirty="0"/>
              <a:t> has a discrete value at each sampling point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Digital</a:t>
            </a:r>
            <a:r>
              <a:rPr lang="en-US" dirty="0">
                <a:solidFill>
                  <a:srgbClr val="FF0000"/>
                </a:solidFill>
              </a:rPr>
              <a:t> signals </a:t>
            </a:r>
            <a:r>
              <a:rPr lang="en-US" dirty="0"/>
              <a:t>must have a finite set of possible </a:t>
            </a:r>
            <a:r>
              <a:rPr lang="en-US" dirty="0" smtClean="0"/>
              <a:t>values</a:t>
            </a:r>
          </a:p>
          <a:p>
            <a:r>
              <a:rPr lang="en-US" b="1" dirty="0" err="1" smtClean="0"/>
              <a:t>Eg</a:t>
            </a:r>
            <a:r>
              <a:rPr lang="en-US" b="1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Digital</a:t>
            </a:r>
            <a:r>
              <a:rPr lang="en-US" dirty="0">
                <a:solidFill>
                  <a:srgbClr val="FF0000"/>
                </a:solidFill>
              </a:rPr>
              <a:t> waves </a:t>
            </a:r>
            <a:r>
              <a:rPr lang="en-US" dirty="0"/>
              <a:t>are stepping, square, </a:t>
            </a:r>
            <a:r>
              <a:rPr lang="en-US" dirty="0" smtClean="0"/>
              <a:t>are </a:t>
            </a:r>
            <a:r>
              <a:rPr lang="en-US" dirty="0"/>
              <a:t>discrete.</a:t>
            </a:r>
          </a:p>
        </p:txBody>
      </p:sp>
    </p:spTree>
    <p:extLst>
      <p:ext uri="{BB962C8B-B14F-4D97-AF65-F5344CB8AC3E}">
        <p14:creationId xmlns:p14="http://schemas.microsoft.com/office/powerpoint/2010/main" val="272345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319</Words>
  <Application>Microsoft Office PowerPoint</Application>
  <PresentationFormat>On-screen Show (4:3)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 Introduction</vt:lpstr>
      <vt:lpstr>Digital Signal and Image Processing</vt:lpstr>
      <vt:lpstr>Digital Signal and Image Processing</vt:lpstr>
      <vt:lpstr>What is signal?</vt:lpstr>
      <vt:lpstr>1-D signal</vt:lpstr>
      <vt:lpstr>Multidimensional Signals</vt:lpstr>
      <vt:lpstr>Digital Signal Processing</vt:lpstr>
      <vt:lpstr>Analog Signals</vt:lpstr>
      <vt:lpstr>Digital Signal</vt:lpstr>
      <vt:lpstr>PowerPoint Presentation</vt:lpstr>
      <vt:lpstr>PowerPoint Presentation</vt:lpstr>
      <vt:lpstr>Why Digital not Analog?</vt:lpstr>
      <vt:lpstr>Digital Signal Processing</vt:lpstr>
      <vt:lpstr>Signal Processing</vt:lpstr>
      <vt:lpstr>Digital Signal Processing</vt:lpstr>
      <vt:lpstr>Digital signal processing</vt:lpstr>
      <vt:lpstr>PowerPoint Presentation</vt:lpstr>
      <vt:lpstr>PowerPoint Presentation</vt:lpstr>
      <vt:lpstr>Applications of DSP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Introduction</dc:title>
  <dc:creator>409A</dc:creator>
  <cp:lastModifiedBy>Microsoft account</cp:lastModifiedBy>
  <cp:revision>14</cp:revision>
  <dcterms:created xsi:type="dcterms:W3CDTF">2006-08-16T00:00:00Z</dcterms:created>
  <dcterms:modified xsi:type="dcterms:W3CDTF">2021-07-06T05:58:06Z</dcterms:modified>
</cp:coreProperties>
</file>