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3198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2472602" y="2683873"/>
            <a:ext cx="4999177" cy="17206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CSCI 5822</a:t>
            </a:r>
            <a:endParaRPr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“Probabilistic Models”</a:t>
            </a:r>
            <a:endParaRPr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Prof. Rebecca Morrison, Spring 2021</a:t>
            </a:r>
            <a:endParaRPr sz="2000"/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</a:rPr>
              <a:t>Selected Student Projects</a:t>
            </a:r>
            <a:endParaRPr sz="2000"/>
          </a:p>
        </p:txBody>
      </p:sp>
      <p:sp>
        <p:nvSpPr>
          <p:cNvPr id="1678769423" name="Subtitle 2"/>
          <p:cNvSpPr>
            <a:spLocks noGrp="1"/>
          </p:cNvSpPr>
          <p:nvPr/>
        </p:nvSpPr>
        <p:spPr bwMode="auto">
          <a:xfrm flipH="0" flipV="0">
            <a:off x="9902703" y="2407162"/>
            <a:ext cx="2091575" cy="108164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How do Americans spend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their Thanksgiving?</a:t>
            </a:r>
            <a:endParaRPr sz="1200" b="0" i="0" u="none" strike="noStrike" cap="none" spc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/>
              <a:t>(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Maria Stull, Kaleb Bishop</a:t>
            </a:r>
            <a:r>
              <a:rPr lang="en-US" sz="1200"/>
              <a:t>)</a:t>
            </a:r>
            <a:endParaRPr sz="1200"/>
          </a:p>
        </p:txBody>
      </p:sp>
      <p:pic>
        <p:nvPicPr>
          <p:cNvPr id="161446760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623255" y="3269472"/>
            <a:ext cx="2499323" cy="1919583"/>
          </a:xfrm>
          <a:prstGeom prst="rect">
            <a:avLst/>
          </a:prstGeom>
        </p:spPr>
      </p:pic>
      <p:sp>
        <p:nvSpPr>
          <p:cNvPr id="605771459" name="Subtitle 2"/>
          <p:cNvSpPr>
            <a:spLocks noGrp="1"/>
          </p:cNvSpPr>
          <p:nvPr/>
        </p:nvSpPr>
        <p:spPr bwMode="auto">
          <a:xfrm flipH="0" flipV="0">
            <a:off x="8360752" y="46483"/>
            <a:ext cx="3782257" cy="59673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Estimation of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Expectation of Reward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by MCMC</a:t>
            </a:r>
            <a:endParaRPr sz="1200" b="0" i="0" u="none" strike="noStrike" cap="none" spc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/>
              <a:t>(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Daniel Apuan, Rachel Marbaker</a:t>
            </a:r>
            <a:r>
              <a:rPr lang="en-US" sz="1200"/>
              <a:t>)</a:t>
            </a:r>
            <a:endParaRPr sz="1200"/>
          </a:p>
        </p:txBody>
      </p:sp>
      <p:pic>
        <p:nvPicPr>
          <p:cNvPr id="7456199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753415" y="666362"/>
            <a:ext cx="2996931" cy="1616393"/>
          </a:xfrm>
          <a:prstGeom prst="rect">
            <a:avLst/>
          </a:prstGeom>
        </p:spPr>
      </p:pic>
      <p:sp>
        <p:nvSpPr>
          <p:cNvPr id="520347872" name="Subtitle 2"/>
          <p:cNvSpPr>
            <a:spLocks noGrp="1"/>
          </p:cNvSpPr>
          <p:nvPr/>
        </p:nvSpPr>
        <p:spPr bwMode="auto">
          <a:xfrm flipH="0" flipV="0">
            <a:off x="24565" y="4566143"/>
            <a:ext cx="3486334" cy="62143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Junction Tree Algorithm: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Heart Attack Dataset</a:t>
            </a:r>
            <a:endParaRPr lang="en-US" sz="1200" b="0" i="0" u="none" strike="noStrike" cap="none" spc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/>
              <a:t>(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Nikhil Prabhu, David Kim, Abteen Ebrahimi</a:t>
            </a:r>
            <a:r>
              <a:rPr lang="en-US" sz="1200"/>
              <a:t>)</a:t>
            </a:r>
            <a:endParaRPr sz="1200"/>
          </a:p>
        </p:txBody>
      </p:sp>
      <p:pic>
        <p:nvPicPr>
          <p:cNvPr id="119945153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4565" y="5206421"/>
            <a:ext cx="2021269" cy="1588140"/>
          </a:xfrm>
          <a:prstGeom prst="rect">
            <a:avLst/>
          </a:prstGeom>
        </p:spPr>
      </p:pic>
      <p:pic>
        <p:nvPicPr>
          <p:cNvPr id="51645541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045835" y="5504910"/>
            <a:ext cx="1101281" cy="1331144"/>
          </a:xfrm>
          <a:prstGeom prst="rect">
            <a:avLst/>
          </a:prstGeom>
        </p:spPr>
      </p:pic>
      <p:sp>
        <p:nvSpPr>
          <p:cNvPr id="2069932042" name="Subtitle 2"/>
          <p:cNvSpPr>
            <a:spLocks noGrp="1"/>
          </p:cNvSpPr>
          <p:nvPr/>
        </p:nvSpPr>
        <p:spPr bwMode="auto">
          <a:xfrm flipH="0" flipV="0">
            <a:off x="-251605" y="46483"/>
            <a:ext cx="4711822" cy="5271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The Eye Mind Link: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Eye Movements and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Comprehension</a:t>
            </a:r>
            <a:endParaRPr sz="1200" b="0" i="0" u="none" strike="noStrike" cap="none" spc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/>
              <a:t>(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Megan Caruso, Ren Stengel, Nick Hunkins, Sam Pugh</a:t>
            </a:r>
            <a:r>
              <a:rPr lang="en-US" sz="1200"/>
              <a:t>)</a:t>
            </a:r>
            <a:endParaRPr sz="1200"/>
          </a:p>
        </p:txBody>
      </p:sp>
      <p:pic>
        <p:nvPicPr>
          <p:cNvPr id="97089333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655951" y="746001"/>
            <a:ext cx="2804037" cy="1474388"/>
          </a:xfrm>
          <a:prstGeom prst="rect">
            <a:avLst/>
          </a:prstGeom>
        </p:spPr>
      </p:pic>
      <p:sp>
        <p:nvSpPr>
          <p:cNvPr id="1399031789" name="Subtitle 2"/>
          <p:cNvSpPr>
            <a:spLocks noGrp="1"/>
          </p:cNvSpPr>
          <p:nvPr/>
        </p:nvSpPr>
        <p:spPr bwMode="auto">
          <a:xfrm flipH="0" flipV="0">
            <a:off x="8081110" y="5189055"/>
            <a:ext cx="3562403" cy="5271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Model Correction of Partial Lotka-Volterra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Models</a:t>
            </a:r>
            <a:endParaRPr lang="en-US" sz="1200" b="0" i="0" u="none" strike="noStrike" cap="none" spc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/>
              <a:t>(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Rileigh Bandy</a:t>
            </a:r>
            <a:r>
              <a:rPr lang="en-US" sz="1200"/>
              <a:t>)</a:t>
            </a:r>
            <a:endParaRPr sz="1200"/>
          </a:p>
        </p:txBody>
      </p:sp>
      <p:pic>
        <p:nvPicPr>
          <p:cNvPr id="309053705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7565460" y="5754273"/>
            <a:ext cx="4577548" cy="1117009"/>
          </a:xfrm>
          <a:prstGeom prst="rect">
            <a:avLst/>
          </a:prstGeom>
        </p:spPr>
      </p:pic>
      <p:sp>
        <p:nvSpPr>
          <p:cNvPr id="1643986805" name="Subtitle 2"/>
          <p:cNvSpPr>
            <a:spLocks noGrp="1"/>
          </p:cNvSpPr>
          <p:nvPr/>
        </p:nvSpPr>
        <p:spPr bwMode="auto">
          <a:xfrm flipH="0" flipV="0">
            <a:off x="3554033" y="4582433"/>
            <a:ext cx="3928822" cy="64353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GNNs For Constitutive Modeling With jraph And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CRIKit</a:t>
            </a:r>
            <a:endParaRPr sz="1200" b="0" i="0" u="none" strike="noStrike" cap="none" spc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/>
              <a:t>(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Emily Jakobs,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Mike McCabe,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Steven Kordonowy</a:t>
            </a:r>
            <a:r>
              <a:rPr lang="en-US" sz="1200"/>
              <a:t>)</a:t>
            </a:r>
            <a:endParaRPr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606430985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5352310" y="5346434"/>
            <a:ext cx="1827162" cy="1514197"/>
          </a:xfrm>
          <a:prstGeom prst="rect">
            <a:avLst/>
          </a:prstGeom>
        </p:spPr>
      </p:pic>
      <p:pic>
        <p:nvPicPr>
          <p:cNvPr id="182542571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3741912" y="5346434"/>
            <a:ext cx="1445659" cy="1448127"/>
          </a:xfrm>
          <a:prstGeom prst="rect">
            <a:avLst/>
          </a:prstGeom>
        </p:spPr>
      </p:pic>
      <p:sp>
        <p:nvSpPr>
          <p:cNvPr id="164159592" name="Subtitle 2"/>
          <p:cNvSpPr>
            <a:spLocks noGrp="1"/>
          </p:cNvSpPr>
          <p:nvPr/>
        </p:nvSpPr>
        <p:spPr bwMode="auto">
          <a:xfrm flipH="0" flipV="0">
            <a:off x="4183328" y="46483"/>
            <a:ext cx="1891128" cy="82350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Modeling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Orientation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Perception</a:t>
            </a:r>
            <a:endParaRPr lang="en-US" sz="1200" b="0" i="0" u="none" strike="noStrike" cap="none" spc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/>
              <a:t>(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Jamie Voros</a:t>
            </a:r>
            <a:r>
              <a:rPr lang="en-US" sz="1200"/>
              <a:t>)</a:t>
            </a:r>
            <a:endParaRPr sz="1200"/>
          </a:p>
        </p:txBody>
      </p:sp>
      <p:pic>
        <p:nvPicPr>
          <p:cNvPr id="1164314662" name=""/>
          <p:cNvPicPr>
            <a:picLocks noChangeAspect="1"/>
          </p:cNvPicPr>
          <p:nvPr/>
        </p:nvPicPr>
        <p:blipFill>
          <a:blip r:embed="rId10"/>
          <a:srcRect l="0" t="0" r="0" b="49184"/>
          <a:stretch/>
        </p:blipFill>
        <p:spPr bwMode="auto">
          <a:xfrm flipH="0" flipV="0">
            <a:off x="4355054" y="789954"/>
            <a:ext cx="1612913" cy="1617208"/>
          </a:xfrm>
          <a:prstGeom prst="rect">
            <a:avLst/>
          </a:prstGeom>
        </p:spPr>
      </p:pic>
      <p:sp>
        <p:nvSpPr>
          <p:cNvPr id="515404635" name="Subtitle 2"/>
          <p:cNvSpPr>
            <a:spLocks noGrp="1"/>
          </p:cNvSpPr>
          <p:nvPr/>
        </p:nvSpPr>
        <p:spPr bwMode="auto">
          <a:xfrm flipH="0" flipV="0">
            <a:off x="171635" y="2329176"/>
            <a:ext cx="2683661" cy="8818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Inferring health outcomes with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the Junction Tree Algorithm</a:t>
            </a:r>
            <a:endParaRPr sz="1200" b="0" i="0" u="none" strike="noStrike" cap="none" spc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/>
              <a:t>(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Nate Omdalen</a:t>
            </a:r>
            <a:r>
              <a:rPr lang="en-US" sz="1200"/>
              <a:t>)</a:t>
            </a:r>
            <a:endParaRPr sz="1200"/>
          </a:p>
        </p:txBody>
      </p:sp>
      <p:pic>
        <p:nvPicPr>
          <p:cNvPr id="2084378359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266364" y="3083574"/>
            <a:ext cx="2383447" cy="1312287"/>
          </a:xfrm>
          <a:prstGeom prst="rect">
            <a:avLst/>
          </a:prstGeom>
        </p:spPr>
      </p:pic>
      <p:sp>
        <p:nvSpPr>
          <p:cNvPr id="1849470233" name=""/>
          <p:cNvSpPr/>
          <p:nvPr/>
        </p:nvSpPr>
        <p:spPr bwMode="auto">
          <a:xfrm flipH="0" flipV="0">
            <a:off x="1947214" y="5938973"/>
            <a:ext cx="197241" cy="263048"/>
          </a:xfrm>
          <a:prstGeom prst="flowChartProcess">
            <a:avLst/>
          </a:prstGeom>
          <a:solidFill>
            <a:schemeClr val="bg1"/>
          </a:solidFill>
          <a:ln w="126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09033363" name="Subtitle 2"/>
          <p:cNvSpPr>
            <a:spLocks noGrp="1"/>
          </p:cNvSpPr>
          <p:nvPr/>
        </p:nvSpPr>
        <p:spPr bwMode="auto">
          <a:xfrm flipH="0" flipV="0">
            <a:off x="6173775" y="46483"/>
            <a:ext cx="2242355" cy="5271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Modeling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Lung Cancer</a:t>
            </a:r>
            <a:endParaRPr lang="en-US" sz="1200" b="0" i="0" u="none" strike="noStrike" cap="none" spc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/>
              <a:t>(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Kaiyuan Xu</a:t>
            </a:r>
            <a:r>
              <a:rPr lang="en-US" sz="1200"/>
              <a:t>)</a:t>
            </a:r>
            <a:endParaRPr sz="1200"/>
          </a:p>
        </p:txBody>
      </p:sp>
      <p:pic>
        <p:nvPicPr>
          <p:cNvPr id="427636819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6074456" y="690775"/>
            <a:ext cx="2444025" cy="1648356"/>
          </a:xfrm>
          <a:prstGeom prst="rect">
            <a:avLst/>
          </a:prstGeom>
        </p:spPr>
      </p:pic>
      <p:sp>
        <p:nvSpPr>
          <p:cNvPr id="1501406577" name="Subtitle 2"/>
          <p:cNvSpPr>
            <a:spLocks noGrp="1"/>
          </p:cNvSpPr>
          <p:nvPr/>
        </p:nvSpPr>
        <p:spPr bwMode="auto">
          <a:xfrm flipH="0" flipV="0">
            <a:off x="6878687" y="2407162"/>
            <a:ext cx="2973518" cy="97714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Effectiveness of the Metropolis-Hastings al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gorithm on a mixed Gaussian data set with unknown variable interactions</a:t>
            </a:r>
            <a:endParaRPr sz="1200" b="0" i="0" u="none" strike="noStrike" cap="none" spc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/>
              <a:t>(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Vlad Zhdanov</a:t>
            </a:r>
            <a:r>
              <a:rPr lang="en-US" sz="1200"/>
              <a:t>)</a:t>
            </a:r>
            <a:endParaRPr sz="1200"/>
          </a:p>
        </p:txBody>
      </p:sp>
      <p:pic>
        <p:nvPicPr>
          <p:cNvPr id="330315082" name=""/>
          <p:cNvPicPr>
            <a:picLocks noChangeAspect="1"/>
          </p:cNvPicPr>
          <p:nvPr/>
        </p:nvPicPr>
        <p:blipFill>
          <a:blip r:embed="rId13"/>
          <a:stretch/>
        </p:blipFill>
        <p:spPr bwMode="auto">
          <a:xfrm flipH="0" flipV="0">
            <a:off x="7590673" y="3440740"/>
            <a:ext cx="1540156" cy="1577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2023-03-24T07:39:13Z</dcterms:modified>
  <cp:category/>
  <cp:contentStatus/>
  <cp:version/>
</cp:coreProperties>
</file>