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28"/>
  </p:notesMasterIdLst>
  <p:sldIdLst>
    <p:sldId id="256" r:id="rId3"/>
    <p:sldId id="264" r:id="rId4"/>
    <p:sldId id="257" r:id="rId5"/>
    <p:sldId id="265" r:id="rId6"/>
    <p:sldId id="258" r:id="rId7"/>
    <p:sldId id="269" r:id="rId8"/>
    <p:sldId id="259" r:id="rId9"/>
    <p:sldId id="260" r:id="rId10"/>
    <p:sldId id="261" r:id="rId11"/>
    <p:sldId id="266" r:id="rId12"/>
    <p:sldId id="262" r:id="rId13"/>
    <p:sldId id="267" r:id="rId14"/>
    <p:sldId id="268" r:id="rId15"/>
    <p:sldId id="270" r:id="rId16"/>
    <p:sldId id="272" r:id="rId17"/>
    <p:sldId id="278" r:id="rId18"/>
    <p:sldId id="271" r:id="rId19"/>
    <p:sldId id="277" r:id="rId20"/>
    <p:sldId id="273" r:id="rId21"/>
    <p:sldId id="275" r:id="rId22"/>
    <p:sldId id="274" r:id="rId23"/>
    <p:sldId id="279" r:id="rId24"/>
    <p:sldId id="281" r:id="rId25"/>
    <p:sldId id="280" r:id="rId26"/>
    <p:sldId id="26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93678-9C62-40FC-8A7F-B24D0E3D5C80}" type="datetimeFigureOut">
              <a:rPr lang="en-GB" smtClean="0"/>
              <a:t>01/06/2017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38D84-8072-438B-9465-40497619E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48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Memory dependency &amp; synchronisation main cause of stall. Not fully utilising memory bandwidth, improve</a:t>
            </a:r>
            <a:r>
              <a:rPr lang="en-GB" baseline="0" dirty="0" smtClean="0"/>
              <a:t> memory access alignment? Divergence particularly high in first part of kernel (checking for hash ID matches) as only first </a:t>
            </a:r>
            <a:r>
              <a:rPr lang="en-GB" baseline="0" dirty="0" err="1" smtClean="0"/>
              <a:t>nLayers</a:t>
            </a:r>
            <a:r>
              <a:rPr lang="en-GB" baseline="0" dirty="0" smtClean="0"/>
              <a:t> threads can match. Solution to this – use multiple groups/block but this causes other problems…</a:t>
            </a:r>
          </a:p>
          <a:p>
            <a:endParaRPr lang="en-GB" baseline="0" dirty="0" smtClean="0"/>
          </a:p>
          <a:p>
            <a:r>
              <a:rPr lang="en-GB" baseline="0" dirty="0" smtClean="0"/>
              <a:t>Another solution – split 2 kernel parts into 2 completely separate kernels. First kernel finds groups that match, second kernel matches patterns.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38D84-8072-438B-9465-40497619E7A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964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Divergence now very low, but this required storing</a:t>
            </a:r>
            <a:r>
              <a:rPr lang="en-GB" baseline="0" dirty="0" smtClean="0"/>
              <a:t> variables for each group in the block, increasing use of shared memory, reducing the number of blocks that can simultaneously execute on the same SM</a:t>
            </a:r>
          </a:p>
          <a:p>
            <a:r>
              <a:rPr lang="en-GB" baseline="0" dirty="0" smtClean="0"/>
              <a:t> - use more generic distributions of blocks to groups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38D84-8072-438B-9465-40497619E7A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01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>
            <a:lvl1pPr>
              <a:defRPr sz="44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76A36F-4703-4053-B071-3D93A214B355}" type="datetimeFigureOut">
              <a:rPr lang="en-GB" smtClean="0"/>
              <a:t>01/06/2017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3F70F7-F4A1-4F01-BA1B-CC0F6C9E8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84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99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084776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51419"/>
          </a:xfrm>
        </p:spPr>
        <p:txBody>
          <a:bodyPr/>
          <a:lstStyle>
            <a:lvl1pPr marL="0" indent="0">
              <a:buNone/>
              <a:defRPr sz="2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778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71942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4591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638680"/>
            <a:ext cx="5486400" cy="804862"/>
          </a:xfrm>
        </p:spPr>
        <p:txBody>
          <a:bodyPr/>
          <a:lstStyle>
            <a:lvl1pPr marL="0" indent="0">
              <a:buNone/>
              <a:defRPr sz="2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239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0"/>
            <a:ext cx="91440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76A36F-4703-4053-B071-3D93A214B355}" type="datetimeFigureOut">
              <a:rPr lang="en-GB" smtClean="0"/>
              <a:t>01/06/2017</a:t>
            </a:fld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3F70F7-F4A1-4F01-BA1B-CC0F6C9E8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54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76A36F-4703-4053-B071-3D93A214B355}" type="datetimeFigureOut">
              <a:rPr lang="en-GB" smtClean="0"/>
              <a:t>01/06/2017</a:t>
            </a:fld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3F70F7-F4A1-4F01-BA1B-CC0F6C9E8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65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8640"/>
            <a:ext cx="9144000" cy="1470025"/>
          </a:xfrm>
        </p:spPr>
        <p:txBody>
          <a:bodyPr/>
          <a:lstStyle>
            <a:lvl1pPr>
              <a:defRPr sz="44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70065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6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3800488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>
              <a:defRPr sz="20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5053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786047"/>
            <a:ext cx="7848872" cy="1362075"/>
          </a:xfrm>
        </p:spPr>
        <p:txBody>
          <a:bodyPr anchor="t"/>
          <a:lstStyle>
            <a:lvl1pPr algn="l">
              <a:defRPr sz="4400" b="1" cap="none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85860"/>
            <a:ext cx="7772400" cy="1500187"/>
          </a:xfrm>
        </p:spPr>
        <p:txBody>
          <a:bodyPr anchor="b"/>
          <a:lstStyle>
            <a:lvl1pPr marL="0" indent="0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95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57338"/>
            <a:ext cx="3810000" cy="451486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3810000" cy="38004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2845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484784"/>
            <a:ext cx="4040188" cy="639762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897331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82951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0006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8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929063"/>
            <a:ext cx="7772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3776A36F-4703-4053-B071-3D93A214B355}" type="datetimeFigureOut">
              <a:rPr lang="en-GB" smtClean="0"/>
              <a:t>01/06/2017</a:t>
            </a:fld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F13F70F7-F4A1-4F01-BA1B-CC0F6C9E8DAD}" type="slidenum">
              <a:rPr lang="en-GB" smtClean="0"/>
              <a:t>‹#›</a:t>
            </a:fld>
            <a:endParaRPr lang="en-GB"/>
          </a:p>
        </p:txBody>
      </p:sp>
      <p:pic>
        <p:nvPicPr>
          <p:cNvPr id="1031" name="Picture 19" descr="STFC_to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57338"/>
            <a:ext cx="7772400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fld id="{2CC1C9F1-50B8-48A0-B562-742F35A1A0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5" name="Picture 19" descr="SCI41098_PPT_Templates_bottom_STFC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5294313"/>
            <a:ext cx="7580312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rgbClr val="3C8C93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772816"/>
            <a:ext cx="8388424" cy="1470025"/>
          </a:xfrm>
        </p:spPr>
        <p:txBody>
          <a:bodyPr/>
          <a:lstStyle/>
          <a:p>
            <a:r>
              <a:rPr lang="en-GB" dirty="0" smtClean="0"/>
              <a:t>Feasibility Studies of a Pattern Matching Based Track Finding Algorithm on a GPU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861048"/>
            <a:ext cx="6400800" cy="504056"/>
          </a:xfrm>
        </p:spPr>
        <p:txBody>
          <a:bodyPr/>
          <a:lstStyle/>
          <a:p>
            <a:r>
              <a:rPr lang="en-GB" dirty="0" smtClean="0"/>
              <a:t>Rebecca Fair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91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8" y="188640"/>
            <a:ext cx="9144000" cy="1007393"/>
          </a:xfrm>
        </p:spPr>
        <p:txBody>
          <a:bodyPr/>
          <a:lstStyle/>
          <a:p>
            <a:r>
              <a:rPr lang="en-GB" sz="3200" dirty="0" smtClean="0"/>
              <a:t>Stacked CPU bit array creation + GPU matching times</a:t>
            </a:r>
            <a:endParaRPr lang="en-GB" sz="3200" dirty="0"/>
          </a:p>
        </p:txBody>
      </p:sp>
      <p:grpSp>
        <p:nvGrpSpPr>
          <p:cNvPr id="5" name="Group 4"/>
          <p:cNvGrpSpPr/>
          <p:nvPr/>
        </p:nvGrpSpPr>
        <p:grpSpPr>
          <a:xfrm>
            <a:off x="1115616" y="1196752"/>
            <a:ext cx="6512943" cy="4951562"/>
            <a:chOff x="1259457" y="1095555"/>
            <a:chExt cx="6512943" cy="4951562"/>
          </a:xfrm>
        </p:grpSpPr>
        <p:pic>
          <p:nvPicPr>
            <p:cNvPr id="6146" name="Picture 2" descr="C:\Users\MLL13652\AppData\Local\Temp\scp46041\home\MLL13652\benchmarking\stacked_bitarray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17" t="7469" r="6250" b="2280"/>
            <a:stretch/>
          </p:blipFill>
          <p:spPr bwMode="auto">
            <a:xfrm>
              <a:off x="1259457" y="1095555"/>
              <a:ext cx="6512943" cy="4951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 bwMode="auto">
            <a:xfrm>
              <a:off x="2339752" y="1095555"/>
              <a:ext cx="4536504" cy="10119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Grande" pitchFamily="84" charset="0"/>
                <a:ea typeface="ヒラギノ角ゴ Pro W3" pitchFamily="84" charset="-12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3676846"/>
            <a:ext cx="2416049" cy="1624362"/>
            <a:chOff x="4788024" y="3676846"/>
            <a:chExt cx="2416049" cy="1624362"/>
          </a:xfrm>
        </p:grpSpPr>
        <p:sp>
          <p:nvSpPr>
            <p:cNvPr id="6" name="TextBox 5"/>
            <p:cNvSpPr txBox="1"/>
            <p:nvPr/>
          </p:nvSpPr>
          <p:spPr>
            <a:xfrm>
              <a:off x="4788024" y="3676846"/>
              <a:ext cx="24160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Could also implement this on GPU</a:t>
              </a:r>
              <a:endParaRPr lang="en-GB" dirty="0"/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>
              <a:off x="5996048" y="4323177"/>
              <a:ext cx="304144" cy="978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4653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52"/>
            <a:ext cx="9144000" cy="975876"/>
          </a:xfrm>
        </p:spPr>
        <p:txBody>
          <a:bodyPr/>
          <a:lstStyle/>
          <a:p>
            <a:r>
              <a:rPr lang="en-GB" dirty="0" smtClean="0"/>
              <a:t>Reducing memory latency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422" y="865286"/>
            <a:ext cx="4196578" cy="59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3568" y="1844824"/>
            <a:ext cx="4750296" cy="2808312"/>
          </a:xfrm>
        </p:spPr>
        <p:txBody>
          <a:bodyPr/>
          <a:lstStyle/>
          <a:p>
            <a:r>
              <a:rPr lang="en-GB" sz="2000" dirty="0" smtClean="0"/>
              <a:t>Data that is transferred from the CPU is put into GPU global memory</a:t>
            </a:r>
          </a:p>
          <a:p>
            <a:r>
              <a:rPr lang="en-GB" sz="2000" dirty="0" smtClean="0"/>
              <a:t>Latency of global memory is 100s of cycles</a:t>
            </a:r>
          </a:p>
          <a:p>
            <a:r>
              <a:rPr lang="en-GB" sz="2000" dirty="0" smtClean="0"/>
              <a:t>Move data that will be accessed multiple times (bit arrays) to shared memory</a:t>
            </a:r>
          </a:p>
          <a:p>
            <a:r>
              <a:rPr lang="en-GB" sz="2000" dirty="0" smtClean="0"/>
              <a:t>Shared memory latency is 10s of cycles</a:t>
            </a:r>
          </a:p>
          <a:p>
            <a:endParaRPr lang="en-GB" sz="2000" dirty="0" smtClean="0"/>
          </a:p>
          <a:p>
            <a:pPr marL="457200" lvl="1" indent="0">
              <a:buNone/>
            </a:pPr>
            <a:endParaRPr lang="en-GB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sz="20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49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731"/>
            <a:ext cx="9144000" cy="805311"/>
          </a:xfrm>
        </p:spPr>
        <p:txBody>
          <a:bodyPr/>
          <a:lstStyle/>
          <a:p>
            <a:r>
              <a:rPr lang="en-GB" dirty="0" smtClean="0"/>
              <a:t>New Rate Using Shared Arrays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971601" y="908720"/>
            <a:ext cx="6716718" cy="5184576"/>
            <a:chOff x="1285336" y="1059707"/>
            <a:chExt cx="6418053" cy="4970157"/>
          </a:xfrm>
        </p:grpSpPr>
        <p:pic>
          <p:nvPicPr>
            <p:cNvPr id="8194" name="Picture 2" descr="C:\Users\MLL13652\AppData\Local\Temp\scp03659\home\MLL13652\benchmarking\eventrate_compare_shared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71" t="8255" r="7194" b="2594"/>
            <a:stretch/>
          </p:blipFill>
          <p:spPr bwMode="auto">
            <a:xfrm>
              <a:off x="1285336" y="1138687"/>
              <a:ext cx="6418053" cy="4891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 bwMode="auto">
            <a:xfrm>
              <a:off x="1835696" y="1059707"/>
              <a:ext cx="5400600" cy="15795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Grande" pitchFamily="84" charset="0"/>
                <a:ea typeface="ヒラギノ角ゴ Pro W3" pitchFamily="8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87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improvements?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12776"/>
            <a:ext cx="8928992" cy="3800488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The second part of the kernel:</a:t>
            </a:r>
          </a:p>
          <a:p>
            <a:pPr marL="0" lvl="1" indent="0">
              <a:buNone/>
            </a:pPr>
            <a:r>
              <a:rPr lang="en-GB" b="1" dirty="0" smtClean="0">
                <a:solidFill>
                  <a:schemeClr val="tx1"/>
                </a:solidFill>
              </a:rPr>
              <a:t>	2</a:t>
            </a:r>
            <a:r>
              <a:rPr lang="en-GB" b="1" dirty="0">
                <a:solidFill>
                  <a:schemeClr val="tx1"/>
                </a:solidFill>
              </a:rPr>
              <a:t>.    </a:t>
            </a:r>
            <a:r>
              <a:rPr lang="en-GB" dirty="0">
                <a:solidFill>
                  <a:schemeClr val="tx1"/>
                </a:solidFill>
              </a:rPr>
              <a:t>Each thread compares 1 pattern layer hit with all event hits for </a:t>
            </a:r>
            <a:r>
              <a:rPr lang="en-GB" dirty="0" smtClean="0">
                <a:solidFill>
                  <a:schemeClr val="tx1"/>
                </a:solidFill>
              </a:rPr>
              <a:t>	        that </a:t>
            </a:r>
            <a:r>
              <a:rPr lang="en-GB" dirty="0">
                <a:solidFill>
                  <a:schemeClr val="tx1"/>
                </a:solidFill>
              </a:rPr>
              <a:t>detector element and increments that pattern’s </a:t>
            </a:r>
            <a:r>
              <a:rPr lang="en-GB" dirty="0" smtClean="0">
                <a:solidFill>
                  <a:schemeClr val="tx1"/>
                </a:solidFill>
              </a:rPr>
              <a:t>shared         	        counter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As multiple threads work on the same pattern, they must increment a shared counter – this involves </a:t>
            </a:r>
            <a:r>
              <a:rPr lang="en-GB" b="1" dirty="0" smtClean="0">
                <a:solidFill>
                  <a:schemeClr val="tx1"/>
                </a:solidFill>
              </a:rPr>
              <a:t>synchronising</a:t>
            </a:r>
            <a:r>
              <a:rPr lang="en-GB" dirty="0" smtClean="0">
                <a:solidFill>
                  <a:schemeClr val="tx1"/>
                </a:solidFill>
              </a:rPr>
              <a:t> threads so they don’t read/write at the same time – this costs cycles!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Instead get each thread to work on an entire pattern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-GB" dirty="0" smtClean="0">
                <a:solidFill>
                  <a:schemeClr val="tx1"/>
                </a:solidFill>
              </a:rPr>
              <a:t>Each thread will have to loop through all layers, but synchronisation is reduced!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-GB" dirty="0" smtClean="0">
                <a:solidFill>
                  <a:schemeClr val="tx1"/>
                </a:solidFill>
              </a:rPr>
              <a:t>Loop through layers can also be broken if a match is impossible i.e. when current matches + potential matches &lt; required matches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42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0728"/>
          </a:xfrm>
        </p:spPr>
        <p:txBody>
          <a:bodyPr/>
          <a:lstStyle/>
          <a:p>
            <a:r>
              <a:rPr lang="en-GB" dirty="0" smtClean="0"/>
              <a:t>Single thread per pattern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1276709" y="1006607"/>
            <a:ext cx="6426680" cy="5023257"/>
            <a:chOff x="1276709" y="1006607"/>
            <a:chExt cx="6426680" cy="5023257"/>
          </a:xfrm>
        </p:grpSpPr>
        <p:pic>
          <p:nvPicPr>
            <p:cNvPr id="9218" name="Picture 2" descr="C:\Users\MLL13652\AppData\Local\Temp\scp42699\home\MLL13652\benchmarking\eventrate_compare_lyr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3" t="8412" r="7195" b="2595"/>
            <a:stretch/>
          </p:blipFill>
          <p:spPr bwMode="auto">
            <a:xfrm>
              <a:off x="1276709" y="1147313"/>
              <a:ext cx="6426680" cy="4882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 bwMode="auto">
            <a:xfrm>
              <a:off x="1861757" y="1006607"/>
              <a:ext cx="5256584" cy="16658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Grande" pitchFamily="84" charset="0"/>
                <a:ea typeface="ヒラギノ角ゴ Pro W3" pitchFamily="8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7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4725"/>
          </a:xfrm>
        </p:spPr>
        <p:txBody>
          <a:bodyPr/>
          <a:lstStyle/>
          <a:p>
            <a:r>
              <a:rPr lang="en-GB" dirty="0" smtClean="0"/>
              <a:t>Bottlenecks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t="3097"/>
          <a:stretch/>
        </p:blipFill>
        <p:spPr bwMode="auto">
          <a:xfrm>
            <a:off x="74904" y="624725"/>
            <a:ext cx="4872158" cy="3740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7" b="1572"/>
          <a:stretch/>
        </p:blipFill>
        <p:spPr bwMode="auto">
          <a:xfrm>
            <a:off x="4947062" y="623772"/>
            <a:ext cx="1813263" cy="3741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4" y="4653136"/>
            <a:ext cx="7884368" cy="201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74904" y="4657725"/>
            <a:ext cx="7873200" cy="673200"/>
          </a:xfrm>
          <a:prstGeom prst="rect">
            <a:avLst/>
          </a:prstGeom>
          <a:solidFill>
            <a:srgbClr val="FFFF00">
              <a:alpha val="4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Grande" pitchFamily="84" charset="0"/>
              <a:ea typeface="ヒラギノ角ゴ Pro W3" pitchFamily="8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60232" y="1412776"/>
            <a:ext cx="22677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High divergence in first part of kernel – as only first </a:t>
            </a:r>
            <a:r>
              <a:rPr lang="en-GB" dirty="0" err="1" smtClean="0"/>
              <a:t>nLayers</a:t>
            </a:r>
            <a:r>
              <a:rPr lang="en-GB" dirty="0" smtClean="0"/>
              <a:t> threads can search for a </a:t>
            </a:r>
            <a:r>
              <a:rPr lang="en-GB" dirty="0" err="1" smtClean="0"/>
              <a:t>hashID</a:t>
            </a:r>
            <a:r>
              <a:rPr lang="en-GB" dirty="0" smtClean="0"/>
              <a:t> match</a:t>
            </a:r>
          </a:p>
          <a:p>
            <a:endParaRPr lang="en-GB" dirty="0"/>
          </a:p>
          <a:p>
            <a:r>
              <a:rPr lang="en-GB" dirty="0" smtClean="0"/>
              <a:t>Solution: match multiple groups/block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7092280" y="3998099"/>
            <a:ext cx="216024" cy="65962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3912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r>
              <a:rPr lang="en-GB" dirty="0" smtClean="0"/>
              <a:t>Unbalanced </a:t>
            </a:r>
            <a:r>
              <a:rPr lang="en-GB" dirty="0" smtClean="0"/>
              <a:t>Groups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692696"/>
            <a:ext cx="7772400" cy="3800488"/>
          </a:xfrm>
        </p:spPr>
        <p:txBody>
          <a:bodyPr/>
          <a:lstStyle/>
          <a:p>
            <a:r>
              <a:rPr lang="en-GB" dirty="0" smtClean="0"/>
              <a:t>Groups don’t contain an equal number of patterns</a:t>
            </a:r>
          </a:p>
          <a:p>
            <a:r>
              <a:rPr lang="en-GB" dirty="0" smtClean="0"/>
              <a:t>Therefore CUDA blocks don’t get an equal amount of work</a:t>
            </a:r>
          </a:p>
          <a:p>
            <a:r>
              <a:rPr lang="en-GB" dirty="0" smtClean="0"/>
              <a:t>Many groups (~5500) contain only 1 pattern!</a:t>
            </a:r>
            <a:endParaRPr lang="en-GB" dirty="0"/>
          </a:p>
        </p:txBody>
      </p:sp>
      <p:pic>
        <p:nvPicPr>
          <p:cNvPr id="1026" name="Picture 2" descr="C:\Users\MLL13652\AppData\Local\Temp\scp21081\home\MLL13652\benchmarking\distribution_hist\patts_in_grp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3" t="4209" r="5923" b="2375"/>
          <a:stretch/>
        </p:blipFill>
        <p:spPr bwMode="auto">
          <a:xfrm>
            <a:off x="1691680" y="2132856"/>
            <a:ext cx="5874590" cy="458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92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12" y="-12401"/>
            <a:ext cx="9144000" cy="777105"/>
          </a:xfrm>
        </p:spPr>
        <p:txBody>
          <a:bodyPr/>
          <a:lstStyle/>
          <a:p>
            <a:r>
              <a:rPr lang="en-GB" dirty="0" smtClean="0"/>
              <a:t>Multiple Pattern Groups Per Block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836711"/>
            <a:ext cx="8856984" cy="16368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Instead of allocating 1 group/block, allocate multiple groups/block and try different numbers of </a:t>
            </a:r>
            <a:r>
              <a:rPr lang="en-GB" dirty="0" smtClean="0"/>
              <a:t>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Strategy - sweep backwards and forwards across blocks and if the number of patterns in a block is less than a threshold value (total </a:t>
            </a:r>
            <a:r>
              <a:rPr lang="en-GB" dirty="0" err="1" smtClean="0"/>
              <a:t>nPatterns</a:t>
            </a:r>
            <a:r>
              <a:rPr lang="en-GB" dirty="0" smtClean="0"/>
              <a:t>/</a:t>
            </a:r>
            <a:r>
              <a:rPr lang="en-GB" dirty="0" err="1" smtClean="0"/>
              <a:t>nBlocks</a:t>
            </a:r>
            <a:r>
              <a:rPr lang="en-GB" dirty="0" smtClean="0"/>
              <a:t>) add a group to that block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Results in more balanced distribution of patterns to blocks, but less balanced distribution of groups to blocks</a:t>
            </a:r>
            <a:endParaRPr lang="en-GB" dirty="0"/>
          </a:p>
        </p:txBody>
      </p:sp>
      <p:pic>
        <p:nvPicPr>
          <p:cNvPr id="1027" name="Picture 3" descr="C:\Users\MLL13652\AppData\Local\Temp\scp07456\home\MLL13652\benchmarking\distribution_hist\patts_25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1" t="5582" r="6721" b="2122"/>
          <a:stretch/>
        </p:blipFill>
        <p:spPr bwMode="auto">
          <a:xfrm>
            <a:off x="-32061" y="2911553"/>
            <a:ext cx="4680520" cy="362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LL13652\AppData\Local\Temp\scp52948\home\MLL13652\benchmarking\distribution_hist\grps_25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7" t="3256" r="7547" b="1965"/>
          <a:stretch/>
        </p:blipFill>
        <p:spPr bwMode="auto">
          <a:xfrm>
            <a:off x="4620310" y="2852448"/>
            <a:ext cx="4539137" cy="364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2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4703"/>
          </a:xfrm>
        </p:spPr>
        <p:txBody>
          <a:bodyPr/>
          <a:lstStyle/>
          <a:p>
            <a:r>
              <a:rPr lang="en-GB" dirty="0" smtClean="0"/>
              <a:t>Multiple pattern groups per block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2555776" y="980728"/>
            <a:ext cx="6469813" cy="4934309"/>
            <a:chOff x="1250829" y="1095555"/>
            <a:chExt cx="6469813" cy="4934309"/>
          </a:xfrm>
        </p:grpSpPr>
        <p:pic>
          <p:nvPicPr>
            <p:cNvPr id="5" name="Picture 2" descr="C:\Users\MLL13652\AppData\Local\Temp\scp54981\home\MLL13652\benchmarking\eventrate_lyr_thblock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7469" r="6957" b="2595"/>
            <a:stretch/>
          </p:blipFill>
          <p:spPr bwMode="auto">
            <a:xfrm>
              <a:off x="1250829" y="1095555"/>
              <a:ext cx="6469813" cy="4934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 bwMode="auto">
            <a:xfrm>
              <a:off x="1691680" y="1095556"/>
              <a:ext cx="5976664" cy="5547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Grande" pitchFamily="84" charset="0"/>
                <a:ea typeface="ヒラギノ角ゴ Pro W3" pitchFamily="84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 flipV="1">
              <a:off x="1815986" y="1151033"/>
              <a:ext cx="5852358" cy="4571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Grande" pitchFamily="84" charset="0"/>
                <a:ea typeface="ヒラギノ角ゴ Pro W3" pitchFamily="84" charset="-128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0142" y="1148919"/>
            <a:ext cx="2889123" cy="55168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2500 blocks shows best performance, but only beats 1 group/block when matching single muon events!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237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r>
              <a:rPr lang="en-GB" dirty="0" smtClean="0"/>
              <a:t>Bottlenecks in multiple groups/block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0" y="4365104"/>
            <a:ext cx="8352928" cy="191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" y="1928813"/>
            <a:ext cx="86010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81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212"/>
            <a:ext cx="9144000" cy="1143000"/>
          </a:xfrm>
        </p:spPr>
        <p:txBody>
          <a:bodyPr/>
          <a:lstStyle/>
          <a:p>
            <a:r>
              <a:rPr lang="en-GB" dirty="0" smtClean="0"/>
              <a:t>Why?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4744"/>
            <a:ext cx="7772400" cy="4233082"/>
          </a:xfrm>
        </p:spPr>
        <p:txBody>
          <a:bodyPr/>
          <a:lstStyle/>
          <a:p>
            <a:r>
              <a:rPr lang="en-GB" dirty="0" smtClean="0"/>
              <a:t>After phase II upgrade higher luminosity, higher pileup, longer CPU time to process events</a:t>
            </a:r>
          </a:p>
          <a:p>
            <a:r>
              <a:rPr lang="en-GB" dirty="0" smtClean="0"/>
              <a:t>CPU HLT farm limited by size and cooling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/>
              <a:t>GPUs </a:t>
            </a:r>
            <a:r>
              <a:rPr lang="en-GB" dirty="0" smtClean="0"/>
              <a:t>are a possible solution: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GPUs have many more cores than CPUs (e.g. 3584 vs. 4) so are capable of massively parallel computations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But require bespoke programming e.g. in CUDA for NVIDIA GPUs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/>
              <a:t>Write and evaluate GPU pattern matching algorithm in CUDA – events/s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4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8776928" cy="4874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692696"/>
          </a:xfrm>
        </p:spPr>
        <p:txBody>
          <a:bodyPr/>
          <a:lstStyle/>
          <a:p>
            <a:r>
              <a:rPr lang="en-GB" sz="3200" dirty="0" smtClean="0"/>
              <a:t>Reduced shared mem for multiple groups/block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728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LL13652\AppData\Local\Temp\scp22351\home\MLL13652\benchmarking\eventrate_smem_thblock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6" t="3152" r="6259" b="2981"/>
          <a:stretch/>
        </p:blipFill>
        <p:spPr bwMode="auto">
          <a:xfrm>
            <a:off x="380289" y="836712"/>
            <a:ext cx="6461185" cy="514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lang="en-GB" sz="3200" dirty="0" smtClean="0"/>
              <a:t>Reduced shared mem for multiple groups/block</a:t>
            </a:r>
            <a:endParaRPr lang="en-GB" sz="3200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6228184" y="1628800"/>
            <a:ext cx="648072" cy="295232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870086" y="681004"/>
            <a:ext cx="21664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Multiple groups/block approaches 1 group/block at high pileup – try different distributions of groups to blocks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9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08720"/>
          </a:xfrm>
        </p:spPr>
        <p:txBody>
          <a:bodyPr/>
          <a:lstStyle/>
          <a:p>
            <a:r>
              <a:rPr lang="en-GB" dirty="0" smtClean="0"/>
              <a:t>New work distribution strategy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1440160"/>
          </a:xfrm>
        </p:spPr>
        <p:txBody>
          <a:bodyPr/>
          <a:lstStyle/>
          <a:p>
            <a:r>
              <a:rPr lang="en-GB" dirty="0" smtClean="0"/>
              <a:t>Ignore number of patterns in each block, just sweep backwards and forwards and allocate an equal number of groups to each block</a:t>
            </a:r>
          </a:p>
          <a:p>
            <a:r>
              <a:rPr lang="en-GB" dirty="0" smtClean="0"/>
              <a:t>We now have an even distribution of groups</a:t>
            </a:r>
            <a:endParaRPr lang="en-GB" dirty="0"/>
          </a:p>
        </p:txBody>
      </p:sp>
      <p:pic>
        <p:nvPicPr>
          <p:cNvPr id="1026" name="Picture 2" descr="C:\Users\MLL13652\AppData\Local\Temp\scp05914\home\MLL13652\benchmarking\distribution_hist\equal_grps\patts_25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" t="5110" r="6368" b="2280"/>
          <a:stretch/>
        </p:blipFill>
        <p:spPr bwMode="auto">
          <a:xfrm>
            <a:off x="-16801" y="2780928"/>
            <a:ext cx="4588802" cy="354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LL13652\AppData\Local\Temp\scp05856\home\MLL13652\benchmarking\distribution_hist\equal_grps\grps_25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" t="4796" r="8138" b="2751"/>
          <a:stretch/>
        </p:blipFill>
        <p:spPr bwMode="auto">
          <a:xfrm>
            <a:off x="4549846" y="2780928"/>
            <a:ext cx="4516793" cy="353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48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83" y="1052736"/>
            <a:ext cx="8950674" cy="498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28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LL13652\AppData\Local\Temp\scp23232\home\MLL13652\benchmarking\eventrate_eqgrp_thbl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2" y="620688"/>
            <a:ext cx="7315215" cy="548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0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/>
          <a:lstStyle/>
          <a:p>
            <a:r>
              <a:rPr lang="en-GB" dirty="0" smtClean="0"/>
              <a:t>Due to their massively parallel computational nature, GPUs are well suited to pattern matching</a:t>
            </a:r>
          </a:p>
          <a:p>
            <a:r>
              <a:rPr lang="en-GB" dirty="0" smtClean="0"/>
              <a:t>Using bit arrays and making good use of shared memory can achieve event rates of ~kHz on a sub-region of detector</a:t>
            </a:r>
          </a:p>
          <a:p>
            <a:r>
              <a:rPr lang="en-GB" dirty="0" smtClean="0"/>
              <a:t>FTK++ will have 4 x 10</a:t>
            </a:r>
            <a:r>
              <a:rPr lang="en-GB" baseline="30000" dirty="0" smtClean="0"/>
              <a:t>6</a:t>
            </a:r>
            <a:r>
              <a:rPr lang="en-GB" dirty="0" smtClean="0"/>
              <a:t> patterns/sub-region and 1256 sub-regions: ~ 5 billion patterns and match at 100kHz!</a:t>
            </a:r>
          </a:p>
          <a:p>
            <a:r>
              <a:rPr lang="en-GB" dirty="0" smtClean="0"/>
              <a:t>1 GPU 10</a:t>
            </a:r>
            <a:r>
              <a:rPr lang="en-GB" baseline="30000" dirty="0" smtClean="0"/>
              <a:t>6 </a:t>
            </a:r>
            <a:r>
              <a:rPr lang="en-GB" dirty="0" smtClean="0"/>
              <a:t>patterns at kHz → ? GPUs 5 x 10</a:t>
            </a:r>
            <a:r>
              <a:rPr lang="en-GB" baseline="30000" dirty="0" smtClean="0"/>
              <a:t>9</a:t>
            </a:r>
            <a:r>
              <a:rPr lang="en-GB" dirty="0" smtClean="0"/>
              <a:t> patterns at 100kHz?? – ambitious…</a:t>
            </a:r>
          </a:p>
          <a:p>
            <a:r>
              <a:rPr lang="en-GB" dirty="0" smtClean="0"/>
              <a:t>But rates are very competitive with ATLAS HLT farm</a:t>
            </a:r>
          </a:p>
          <a:p>
            <a:endParaRPr lang="en-GB" baseline="30000" dirty="0" smtClean="0"/>
          </a:p>
          <a:p>
            <a:endParaRPr lang="en-GB" dirty="0"/>
          </a:p>
          <a:p>
            <a:r>
              <a:rPr lang="en-GB" dirty="0" smtClean="0"/>
              <a:t>New NVIDIA Volta architecture in 2018 – more global memory, higher bandwidth, more SMs</a:t>
            </a:r>
            <a:r>
              <a:rPr lang="en-GB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7887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26900" y="44624"/>
            <a:ext cx="9144000" cy="692696"/>
          </a:xfrm>
        </p:spPr>
        <p:txBody>
          <a:bodyPr/>
          <a:lstStyle/>
          <a:p>
            <a:r>
              <a:rPr lang="en-GB" sz="3200" dirty="0" smtClean="0"/>
              <a:t>Pattern Matching</a:t>
            </a:r>
            <a:endParaRPr lang="en-GB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836712"/>
            <a:ext cx="8568952" cy="5040560"/>
          </a:xfrm>
        </p:spPr>
        <p:txBody>
          <a:bodyPr/>
          <a:lstStyle/>
          <a:p>
            <a:r>
              <a:rPr lang="en-GB" dirty="0" smtClean="0"/>
              <a:t>Hits are collected into coarse resolution hits (super strips)</a:t>
            </a:r>
          </a:p>
          <a:p>
            <a:r>
              <a:rPr lang="en-GB" dirty="0" smtClean="0"/>
              <a:t>All possible patterns of coarse hits determined by simulation</a:t>
            </a:r>
          </a:p>
          <a:p>
            <a:r>
              <a:rPr lang="en-GB" dirty="0" smtClean="0"/>
              <a:t>Pattern matching compares </a:t>
            </a:r>
            <a:r>
              <a:rPr lang="en-GB" dirty="0" err="1" smtClean="0"/>
              <a:t>presimulated</a:t>
            </a:r>
            <a:r>
              <a:rPr lang="en-GB" dirty="0" smtClean="0"/>
              <a:t> patterns to event hits</a:t>
            </a:r>
          </a:p>
          <a:p>
            <a:r>
              <a:rPr lang="en-GB" dirty="0" smtClean="0"/>
              <a:t>Trial set of 10</a:t>
            </a:r>
            <a:r>
              <a:rPr lang="en-GB" baseline="30000" dirty="0" smtClean="0"/>
              <a:t>6</a:t>
            </a:r>
            <a:r>
              <a:rPr lang="en-GB" dirty="0" smtClean="0"/>
              <a:t> patterns – representing sub-region of detector</a:t>
            </a:r>
          </a:p>
          <a:p>
            <a:r>
              <a:rPr lang="en-GB" dirty="0" smtClean="0"/>
              <a:t>Patterns split into 3 x 10</a:t>
            </a:r>
            <a:r>
              <a:rPr lang="en-GB" baseline="30000" dirty="0" smtClean="0"/>
              <a:t>4</a:t>
            </a:r>
            <a:r>
              <a:rPr lang="en-GB" dirty="0" smtClean="0"/>
              <a:t> groups containing 1 -2000 patterns</a:t>
            </a:r>
          </a:p>
          <a:p>
            <a:r>
              <a:rPr lang="en-GB" dirty="0" smtClean="0"/>
              <a:t>Each group contains patterns for 8 specific detector elements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40968"/>
            <a:ext cx="8712968" cy="72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" t="4351" r="3670" b="2226"/>
          <a:stretch/>
        </p:blipFill>
        <p:spPr bwMode="auto">
          <a:xfrm>
            <a:off x="5652120" y="4078070"/>
            <a:ext cx="3491880" cy="253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4078070"/>
            <a:ext cx="5400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</a:rPr>
              <a:t>If an event doesn’t contain hits on the correct detector elements – no need to match patterns for that </a:t>
            </a:r>
            <a:r>
              <a:rPr lang="en-GB" sz="2400" dirty="0" smtClean="0">
                <a:latin typeface="Calibri" panose="020F0502020204030204" pitchFamily="34" charset="0"/>
              </a:rPr>
              <a:t>group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000" dirty="0" smtClean="0">
                <a:latin typeface="Calibri" panose="020F0502020204030204" pitchFamily="34" charset="0"/>
              </a:rPr>
              <a:t>Reduces </a:t>
            </a:r>
            <a:r>
              <a:rPr lang="en-GB" sz="2000" dirty="0">
                <a:latin typeface="Calibri" panose="020F0502020204030204" pitchFamily="34" charset="0"/>
              </a:rPr>
              <a:t>number of patterns to be matched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17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26900" y="44624"/>
            <a:ext cx="9144000" cy="692696"/>
          </a:xfrm>
        </p:spPr>
        <p:txBody>
          <a:bodyPr/>
          <a:lstStyle/>
          <a:p>
            <a:r>
              <a:rPr lang="en-GB" sz="3200" dirty="0" smtClean="0"/>
              <a:t>Pattern Matching</a:t>
            </a:r>
            <a:endParaRPr lang="en-GB" sz="32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17615" y="1772816"/>
            <a:ext cx="2727477" cy="1403602"/>
            <a:chOff x="2006657" y="4005064"/>
            <a:chExt cx="2727477" cy="1403602"/>
          </a:xfrm>
        </p:grpSpPr>
        <p:sp>
          <p:nvSpPr>
            <p:cNvPr id="9" name="TextBox 8"/>
            <p:cNvSpPr txBox="1"/>
            <p:nvPr/>
          </p:nvSpPr>
          <p:spPr>
            <a:xfrm>
              <a:off x="2483768" y="4005064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10100001</a:t>
              </a:r>
              <a:endParaRPr lang="en-GB" sz="2800" dirty="0"/>
            </a:p>
          </p:txBody>
        </p:sp>
        <p:sp>
          <p:nvSpPr>
            <p:cNvPr id="10" name="Right Brace 9"/>
            <p:cNvSpPr/>
            <p:nvPr/>
          </p:nvSpPr>
          <p:spPr bwMode="auto">
            <a:xfrm rot="5400000">
              <a:off x="3136631" y="4081863"/>
              <a:ext cx="278450" cy="1008112"/>
            </a:xfrm>
            <a:prstGeom prst="rightBrac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Grande" pitchFamily="84" charset="0"/>
                <a:ea typeface="ヒラギノ角ゴ Pro W3" pitchFamily="84" charset="-128"/>
              </a:endParaRPr>
            </a:p>
          </p:txBody>
        </p:sp>
        <p:sp>
          <p:nvSpPr>
            <p:cNvPr id="18" name="Right Brace 17"/>
            <p:cNvSpPr/>
            <p:nvPr/>
          </p:nvSpPr>
          <p:spPr bwMode="auto">
            <a:xfrm rot="5400000">
              <a:off x="3648483" y="4593715"/>
              <a:ext cx="622898" cy="360040"/>
            </a:xfrm>
            <a:prstGeom prst="rightBrac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Grande" pitchFamily="84" charset="0"/>
                <a:ea typeface="ヒラギノ角ゴ Pro W3" pitchFamily="84" charset="-128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V="1">
              <a:off x="2411760" y="4462286"/>
              <a:ext cx="216024" cy="40687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2771800" y="4665723"/>
              <a:ext cx="1188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h</a:t>
              </a:r>
              <a:r>
                <a:rPr lang="en-GB" sz="1400" dirty="0" smtClean="0"/>
                <a:t>it position</a:t>
              </a:r>
              <a:endParaRPr lang="en-GB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75856" y="5085184"/>
              <a:ext cx="1458278" cy="32348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400" dirty="0" smtClean="0"/>
                <a:t>“don’t care” bits</a:t>
              </a:r>
              <a:endParaRPr lang="en-GB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06657" y="4819611"/>
              <a:ext cx="909159" cy="58905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400" dirty="0" smtClean="0"/>
                <a:t>1 = pixel</a:t>
              </a:r>
            </a:p>
            <a:p>
              <a:r>
                <a:rPr lang="en-GB" sz="1400" dirty="0" smtClean="0"/>
                <a:t>0 = strip</a:t>
              </a:r>
              <a:endParaRPr lang="en-GB" sz="1400" dirty="0"/>
            </a:p>
          </p:txBody>
        </p:sp>
      </p:grp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54" y="764704"/>
            <a:ext cx="8712968" cy="72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/>
          <p:cNvCxnSpPr/>
          <p:nvPr/>
        </p:nvCxnSpPr>
        <p:spPr bwMode="auto">
          <a:xfrm flipH="1" flipV="1">
            <a:off x="3877072" y="1512089"/>
            <a:ext cx="288032" cy="52233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3188466" y="1934764"/>
            <a:ext cx="1953275" cy="6067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w</a:t>
            </a:r>
            <a:r>
              <a:rPr lang="en-GB" sz="1400" dirty="0" smtClean="0"/>
              <a:t>ildcard layer matches automatically</a:t>
            </a:r>
            <a:endParaRPr lang="en-GB" sz="1400" dirty="0"/>
          </a:p>
        </p:txBody>
      </p:sp>
      <p:grpSp>
        <p:nvGrpSpPr>
          <p:cNvPr id="6" name="Group 5"/>
          <p:cNvGrpSpPr/>
          <p:nvPr/>
        </p:nvGrpSpPr>
        <p:grpSpPr>
          <a:xfrm>
            <a:off x="3262741" y="2502933"/>
            <a:ext cx="5716372" cy="2757160"/>
            <a:chOff x="209654" y="4137958"/>
            <a:chExt cx="5342561" cy="239712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654" y="4149080"/>
              <a:ext cx="5342561" cy="2385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4355977" y="4137958"/>
              <a:ext cx="1196238" cy="94722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Grande" pitchFamily="84" charset="0"/>
                <a:ea typeface="ヒラギノ角ゴ Pro W3" pitchFamily="84" charset="-128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4277345"/>
            <a:ext cx="4860032" cy="1965495"/>
          </a:xfrm>
        </p:spPr>
        <p:txBody>
          <a:bodyPr/>
          <a:lstStyle/>
          <a:p>
            <a:r>
              <a:rPr lang="en-GB" sz="1800" dirty="0" smtClean="0"/>
              <a:t>Wildcard layers and only require n of m layers to match</a:t>
            </a:r>
          </a:p>
          <a:p>
            <a:pPr lvl="1"/>
            <a:r>
              <a:rPr lang="en-GB" sz="1800" dirty="0" smtClean="0">
                <a:solidFill>
                  <a:schemeClr val="tx1"/>
                </a:solidFill>
              </a:rPr>
              <a:t>To account for &lt; 100% detector efficiency</a:t>
            </a:r>
          </a:p>
          <a:p>
            <a:r>
              <a:rPr lang="en-GB" sz="1800" dirty="0" smtClean="0"/>
              <a:t>Don’t care bits</a:t>
            </a:r>
          </a:p>
          <a:p>
            <a:pPr lvl="1"/>
            <a:r>
              <a:rPr lang="en-GB" sz="1800" dirty="0" smtClean="0">
                <a:solidFill>
                  <a:schemeClr val="tx1"/>
                </a:solidFill>
              </a:rPr>
              <a:t>Reduce number of patterns required to describe tracks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90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GB" dirty="0" smtClean="0"/>
              <a:t>GPUs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6712"/>
            <a:ext cx="7772400" cy="4521114"/>
          </a:xfrm>
        </p:spPr>
        <p:txBody>
          <a:bodyPr/>
          <a:lstStyle/>
          <a:p>
            <a:r>
              <a:rPr lang="en-GB" dirty="0" smtClean="0"/>
              <a:t>There are 3 main stages in GPU programming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smtClean="0">
                <a:solidFill>
                  <a:schemeClr val="tx1"/>
                </a:solidFill>
              </a:rPr>
              <a:t>Allocate and copy input arrays from host to GPU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tx1"/>
                </a:solidFill>
              </a:rPr>
              <a:t>Run kernel on GPU (the computation part)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tx1"/>
                </a:solidFill>
              </a:rPr>
              <a:t>Copy output arrays from GPU to host</a:t>
            </a:r>
          </a:p>
          <a:p>
            <a:pPr marL="457200" lvl="1" indent="0">
              <a:buNone/>
            </a:pPr>
            <a:r>
              <a:rPr lang="en-GB" sz="2000" dirty="0" smtClean="0">
                <a:solidFill>
                  <a:schemeClr val="tx1"/>
                </a:solidFill>
              </a:rPr>
              <a:t>On a GPU, moving and accessing data is usually the most time consuming!</a:t>
            </a:r>
            <a:endParaRPr lang="en-GB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GB" sz="2000" dirty="0" smtClean="0">
                <a:solidFill>
                  <a:schemeClr val="tx1"/>
                </a:solidFill>
              </a:rPr>
              <a:t>Computations to be executed on the GPU are written as a </a:t>
            </a:r>
            <a:r>
              <a:rPr lang="en-GB" sz="2000" b="1" dirty="0" smtClean="0">
                <a:solidFill>
                  <a:schemeClr val="tx1"/>
                </a:solidFill>
              </a:rPr>
              <a:t>kernel, </a:t>
            </a:r>
            <a:r>
              <a:rPr lang="en-GB" sz="2000" dirty="0" smtClean="0">
                <a:solidFill>
                  <a:schemeClr val="tx1"/>
                </a:solidFill>
              </a:rPr>
              <a:t>and are executed as </a:t>
            </a:r>
            <a:r>
              <a:rPr lang="en-GB" sz="2000" b="1" dirty="0" smtClean="0">
                <a:solidFill>
                  <a:schemeClr val="tx1"/>
                </a:solidFill>
              </a:rPr>
              <a:t>blocks </a:t>
            </a:r>
            <a:r>
              <a:rPr lang="en-GB" sz="2000" dirty="0" smtClean="0">
                <a:solidFill>
                  <a:schemeClr val="tx1"/>
                </a:solidFill>
              </a:rPr>
              <a:t>of </a:t>
            </a:r>
            <a:r>
              <a:rPr lang="en-GB" sz="2000" b="1" dirty="0" smtClean="0">
                <a:solidFill>
                  <a:schemeClr val="tx1"/>
                </a:solidFill>
              </a:rPr>
              <a:t>threads</a:t>
            </a:r>
          </a:p>
          <a:p>
            <a:pPr marL="457200" lvl="1" indent="0">
              <a:buNone/>
            </a:pPr>
            <a:endParaRPr lang="en-GB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sz="20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187624" y="3793686"/>
            <a:ext cx="1296144" cy="108012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Grande" pitchFamily="84" charset="0"/>
              <a:ea typeface="ヒラギノ角ゴ Pro W3" pitchFamily="8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3768" y="4025969"/>
            <a:ext cx="496855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Each parallel invocation of the kernel is a block</a:t>
            </a:r>
          </a:p>
          <a:p>
            <a:r>
              <a:rPr lang="en-GB" sz="1600" dirty="0" smtClean="0"/>
              <a:t>     - blocks must run independently! </a:t>
            </a:r>
            <a:endParaRPr lang="en-GB" sz="16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87624" y="5229200"/>
            <a:ext cx="1296144" cy="108012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Grande" pitchFamily="84" charset="0"/>
              <a:ea typeface="ヒラギノ角ゴ Pro W3" pitchFamily="84" charset="-128"/>
            </a:endParaRPr>
          </a:p>
        </p:txBody>
      </p:sp>
      <p:cxnSp>
        <p:nvCxnSpPr>
          <p:cNvPr id="10" name="Straight Arrow Connector 9"/>
          <p:cNvCxnSpPr>
            <a:stCxn id="4" idx="2"/>
          </p:cNvCxnSpPr>
          <p:nvPr/>
        </p:nvCxnSpPr>
        <p:spPr bwMode="auto">
          <a:xfrm>
            <a:off x="1835696" y="4873806"/>
            <a:ext cx="0" cy="3553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Curved Connector 11"/>
          <p:cNvCxnSpPr/>
          <p:nvPr/>
        </p:nvCxnSpPr>
        <p:spPr bwMode="auto">
          <a:xfrm rot="16200000" flipH="1">
            <a:off x="1064397" y="5697252"/>
            <a:ext cx="720080" cy="144016"/>
          </a:xfrm>
          <a:prstGeom prst="curvedConnector3">
            <a:avLst>
              <a:gd name="adj1" fmla="val 5359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Curved Connector 13"/>
          <p:cNvCxnSpPr/>
          <p:nvPr/>
        </p:nvCxnSpPr>
        <p:spPr bwMode="auto">
          <a:xfrm rot="16200000" flipH="1">
            <a:off x="1216797" y="5697252"/>
            <a:ext cx="720080" cy="144016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urved Connector 14"/>
          <p:cNvCxnSpPr/>
          <p:nvPr/>
        </p:nvCxnSpPr>
        <p:spPr bwMode="auto">
          <a:xfrm rot="16200000" flipH="1">
            <a:off x="1360813" y="5697252"/>
            <a:ext cx="720080" cy="144016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Curved Connector 15"/>
          <p:cNvCxnSpPr/>
          <p:nvPr/>
        </p:nvCxnSpPr>
        <p:spPr bwMode="auto">
          <a:xfrm rot="16200000" flipH="1">
            <a:off x="1504829" y="5725815"/>
            <a:ext cx="720080" cy="144016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Curved Connector 16"/>
          <p:cNvCxnSpPr/>
          <p:nvPr/>
        </p:nvCxnSpPr>
        <p:spPr bwMode="auto">
          <a:xfrm rot="16200000" flipH="1">
            <a:off x="1648845" y="5697252"/>
            <a:ext cx="720080" cy="144016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Curved Connector 17"/>
          <p:cNvCxnSpPr/>
          <p:nvPr/>
        </p:nvCxnSpPr>
        <p:spPr bwMode="auto">
          <a:xfrm rot="16200000" flipH="1">
            <a:off x="1807247" y="5697252"/>
            <a:ext cx="720080" cy="144016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Curved Connector 18"/>
          <p:cNvCxnSpPr/>
          <p:nvPr/>
        </p:nvCxnSpPr>
        <p:spPr bwMode="auto">
          <a:xfrm rot="16200000" flipH="1">
            <a:off x="1951263" y="5725815"/>
            <a:ext cx="720080" cy="144016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2555776" y="5395151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Each block can run up to 1024 threads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510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15" y="0"/>
            <a:ext cx="9144000" cy="836712"/>
          </a:xfrm>
        </p:spPr>
        <p:txBody>
          <a:bodyPr/>
          <a:lstStyle/>
          <a:p>
            <a:r>
              <a:rPr lang="en-GB" dirty="0" smtClean="0"/>
              <a:t>The Kernel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08720"/>
            <a:ext cx="7772400" cy="5616624"/>
          </a:xfrm>
        </p:spPr>
        <p:txBody>
          <a:bodyPr/>
          <a:lstStyle/>
          <a:p>
            <a:r>
              <a:rPr lang="en-GB" dirty="0" smtClean="0"/>
              <a:t>1 CUDA block per pattern group</a:t>
            </a:r>
          </a:p>
          <a:p>
            <a:endParaRPr lang="en-GB" dirty="0"/>
          </a:p>
          <a:p>
            <a:r>
              <a:rPr lang="en-GB" dirty="0" smtClean="0"/>
              <a:t>The kernel has 2 main parts:</a:t>
            </a:r>
          </a:p>
          <a:p>
            <a:pPr marL="457200" lvl="1" indent="0">
              <a:buNone/>
            </a:pPr>
            <a:r>
              <a:rPr lang="en-GB" b="1" dirty="0" smtClean="0">
                <a:solidFill>
                  <a:schemeClr val="tx1"/>
                </a:solidFill>
              </a:rPr>
              <a:t>1.    </a:t>
            </a:r>
            <a:r>
              <a:rPr lang="en-GB" dirty="0" smtClean="0">
                <a:solidFill>
                  <a:schemeClr val="tx1"/>
                </a:solidFill>
              </a:rPr>
              <a:t>Each thread compares 1 pattern hash ID with 1 event hash ID to check for a match and increments a shared counter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If there are enough hash ID matches:</a:t>
            </a:r>
          </a:p>
          <a:p>
            <a:pPr marL="457200" lvl="1" indent="0">
              <a:buNone/>
            </a:pPr>
            <a:r>
              <a:rPr lang="en-GB" b="1" dirty="0" smtClean="0">
                <a:solidFill>
                  <a:schemeClr val="tx1"/>
                </a:solidFill>
              </a:rPr>
              <a:t>2.    </a:t>
            </a:r>
            <a:r>
              <a:rPr lang="en-GB" dirty="0" smtClean="0">
                <a:solidFill>
                  <a:schemeClr val="tx1"/>
                </a:solidFill>
              </a:rPr>
              <a:t>Each </a:t>
            </a:r>
            <a:r>
              <a:rPr lang="en-GB" dirty="0">
                <a:solidFill>
                  <a:schemeClr val="tx1"/>
                </a:solidFill>
              </a:rPr>
              <a:t>thread compares 1 pattern </a:t>
            </a:r>
            <a:r>
              <a:rPr lang="en-GB" dirty="0" smtClean="0">
                <a:solidFill>
                  <a:schemeClr val="tx1"/>
                </a:solidFill>
              </a:rPr>
              <a:t>layer hit with all event hits for that detector element and increments that pattern’s counter</a:t>
            </a:r>
            <a:endParaRPr lang="en-GB" dirty="0"/>
          </a:p>
          <a:p>
            <a:pPr marL="457200" lvl="1" indent="0">
              <a:buNone/>
            </a:pP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/>
              <a:t>For low pileup events, fewer detector elements will receive a hit, so </a:t>
            </a:r>
            <a:r>
              <a:rPr lang="en-GB" b="1" dirty="0" smtClean="0"/>
              <a:t>2. </a:t>
            </a:r>
            <a:r>
              <a:rPr lang="en-GB" dirty="0" smtClean="0"/>
              <a:t>will never be reached for most blocks</a:t>
            </a:r>
            <a:endParaRPr lang="en-GB" b="1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31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Results for Different Pileups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7772400" cy="3800488"/>
          </a:xfrm>
        </p:spPr>
        <p:txBody>
          <a:bodyPr/>
          <a:lstStyle/>
          <a:p>
            <a:r>
              <a:rPr lang="en-GB" sz="2000" dirty="0" smtClean="0"/>
              <a:t>Using Titan X (Pascal), 12GB global memory, 28 multiprocessors (128 </a:t>
            </a:r>
            <a:r>
              <a:rPr lang="en-GB" sz="2000" dirty="0" err="1" smtClean="0"/>
              <a:t>cuda</a:t>
            </a:r>
            <a:r>
              <a:rPr lang="en-GB" sz="2000" dirty="0" smtClean="0"/>
              <a:t> cores/MP), 1.53GHz GPU, 5 GHz memory clock</a:t>
            </a:r>
            <a:endParaRPr lang="en-GB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2001780"/>
            <a:ext cx="6076457" cy="4680520"/>
            <a:chOff x="1138621" y="1052736"/>
            <a:chExt cx="6573394" cy="4985755"/>
          </a:xfrm>
        </p:grpSpPr>
        <p:pic>
          <p:nvPicPr>
            <p:cNvPr id="4099" name="Picture 3" descr="C:\Users\MLL13652\AppData\Local\Temp\scp34690\home\MLL13652\benchmarking\eventrate_nobitarray_allt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6" t="8098" r="7075" b="2437"/>
            <a:stretch/>
          </p:blipFill>
          <p:spPr bwMode="auto">
            <a:xfrm>
              <a:off x="1138621" y="1130060"/>
              <a:ext cx="6573394" cy="4908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 bwMode="auto">
            <a:xfrm>
              <a:off x="2051720" y="1052736"/>
              <a:ext cx="5421394" cy="1440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Grande" pitchFamily="84" charset="0"/>
                <a:ea typeface="ヒラギノ角ゴ Pro W3" pitchFamily="84" charset="-128"/>
              </a:endParaRPr>
            </a:p>
          </p:txBody>
        </p:sp>
      </p:grpSp>
      <p:cxnSp>
        <p:nvCxnSpPr>
          <p:cNvPr id="9" name="Straight Arrow Connector 8"/>
          <p:cNvCxnSpPr/>
          <p:nvPr/>
        </p:nvCxnSpPr>
        <p:spPr bwMode="auto">
          <a:xfrm flipH="1">
            <a:off x="5319689" y="3284984"/>
            <a:ext cx="720080" cy="19442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712655"/>
              </p:ext>
            </p:extLst>
          </p:nvPr>
        </p:nvGraphicFramePr>
        <p:xfrm>
          <a:off x="5958303" y="4077072"/>
          <a:ext cx="308908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233"/>
                <a:gridCol w="1077588"/>
                <a:gridCol w="122126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Pileup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GB" b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Events</a:t>
                      </a:r>
                      <a:endParaRPr lang="en-GB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Matches</a:t>
                      </a:r>
                      <a:endParaRPr lang="en-GB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1000</a:t>
                      </a:r>
                      <a:endParaRPr lang="en-GB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9851</a:t>
                      </a:r>
                      <a:endParaRPr lang="en-GB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46</a:t>
                      </a:r>
                      <a:endParaRPr lang="en-GB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100</a:t>
                      </a:r>
                      <a:endParaRPr lang="en-GB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1215</a:t>
                      </a:r>
                      <a:endParaRPr lang="en-GB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80</a:t>
                      </a:r>
                      <a:endParaRPr lang="en-GB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100</a:t>
                      </a:r>
                      <a:endParaRPr lang="en-GB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1743</a:t>
                      </a:r>
                      <a:endParaRPr lang="en-GB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200</a:t>
                      </a:r>
                      <a:endParaRPr lang="en-GB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100</a:t>
                      </a:r>
                      <a:endParaRPr lang="en-GB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8040</a:t>
                      </a:r>
                      <a:endParaRPr lang="en-GB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58303" y="2379860"/>
            <a:ext cx="1830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dirty="0" smtClean="0"/>
              <a:t>ate drops dramatically for high pileup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600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r>
              <a:rPr lang="en-GB" dirty="0" smtClean="0"/>
              <a:t>Bit 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692696"/>
            <a:ext cx="8020894" cy="3800488"/>
          </a:xfrm>
        </p:spPr>
        <p:txBody>
          <a:bodyPr/>
          <a:lstStyle/>
          <a:p>
            <a:r>
              <a:rPr lang="en-GB" dirty="0" smtClean="0"/>
              <a:t>Instead of looping through detector elements and hits on GPU – create a bit array on the CPU describing hits for every element covered in the pattern set – then copy to GPU</a:t>
            </a:r>
          </a:p>
          <a:p>
            <a:r>
              <a:rPr lang="en-GB" dirty="0" smtClean="0"/>
              <a:t>Pattern set only covers 346 different elements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2754368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00000000 00000000 00000000 </a:t>
            </a:r>
            <a:r>
              <a:rPr lang="en-GB" sz="2800" dirty="0"/>
              <a:t>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3702" y="5229200"/>
            <a:ext cx="2160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Event hit data: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619672" y="2754368"/>
            <a:ext cx="691276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00000000 00000000 00000010 </a:t>
            </a:r>
            <a:r>
              <a:rPr lang="en-GB" sz="2800" dirty="0"/>
              <a:t>00000000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944594" y="5228750"/>
            <a:ext cx="1745808" cy="945846"/>
            <a:chOff x="3114224" y="3356542"/>
            <a:chExt cx="1745808" cy="945846"/>
          </a:xfrm>
        </p:grpSpPr>
        <p:sp>
          <p:nvSpPr>
            <p:cNvPr id="7" name="Left Brace 6"/>
            <p:cNvSpPr/>
            <p:nvPr/>
          </p:nvSpPr>
          <p:spPr bwMode="auto">
            <a:xfrm rot="16200000">
              <a:off x="3599890" y="3449283"/>
              <a:ext cx="288036" cy="792087"/>
            </a:xfrm>
            <a:prstGeom prst="lef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Grande" pitchFamily="84" charset="0"/>
                <a:ea typeface="ヒラギノ角ゴ Pro W3" pitchFamily="84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03848" y="3933056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</a:t>
              </a:r>
              <a:r>
                <a:rPr lang="en-GB" dirty="0" smtClean="0"/>
                <a:t>it </a:t>
              </a:r>
              <a:r>
                <a:rPr lang="en-GB" sz="1600" dirty="0" smtClean="0"/>
                <a:t>position = 9</a:t>
              </a:r>
              <a:endParaRPr lang="en-GB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14224" y="3356542"/>
              <a:ext cx="1546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00100100</a:t>
              </a:r>
              <a:endParaRPr lang="en-GB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90402" y="5229200"/>
            <a:ext cx="1745808" cy="945846"/>
            <a:chOff x="3114224" y="3356542"/>
            <a:chExt cx="1745808" cy="945846"/>
          </a:xfrm>
        </p:grpSpPr>
        <p:sp>
          <p:nvSpPr>
            <p:cNvPr id="14" name="Left Brace 13"/>
            <p:cNvSpPr/>
            <p:nvPr/>
          </p:nvSpPr>
          <p:spPr bwMode="auto">
            <a:xfrm rot="16200000">
              <a:off x="3599890" y="3449283"/>
              <a:ext cx="288036" cy="792087"/>
            </a:xfrm>
            <a:prstGeom prst="lef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Grande" pitchFamily="84" charset="0"/>
                <a:ea typeface="ヒラギノ角ゴ Pro W3" pitchFamily="84" charset="-12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03848" y="3933056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</a:t>
              </a:r>
              <a:r>
                <a:rPr lang="en-GB" dirty="0" smtClean="0"/>
                <a:t>it </a:t>
              </a:r>
              <a:r>
                <a:rPr lang="en-GB" sz="1600" dirty="0" smtClean="0"/>
                <a:t>position = 11</a:t>
              </a:r>
              <a:endParaRPr lang="en-GB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14224" y="3356542"/>
              <a:ext cx="1546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00101100</a:t>
              </a:r>
              <a:endParaRPr lang="en-GB" sz="24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619672" y="2759669"/>
            <a:ext cx="691276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00000000 00000000 00001010 </a:t>
            </a:r>
            <a:r>
              <a:rPr lang="en-GB" sz="2800" dirty="0"/>
              <a:t>00000000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588610" y="5253443"/>
            <a:ext cx="1745808" cy="945846"/>
            <a:chOff x="3114224" y="3356542"/>
            <a:chExt cx="1745808" cy="945846"/>
          </a:xfrm>
        </p:grpSpPr>
        <p:sp>
          <p:nvSpPr>
            <p:cNvPr id="19" name="Left Brace 18"/>
            <p:cNvSpPr/>
            <p:nvPr/>
          </p:nvSpPr>
          <p:spPr bwMode="auto">
            <a:xfrm rot="16200000">
              <a:off x="3599890" y="3449283"/>
              <a:ext cx="288036" cy="792087"/>
            </a:xfrm>
            <a:prstGeom prst="lef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Grande" pitchFamily="84" charset="0"/>
                <a:ea typeface="ヒラギノ角ゴ Pro W3" pitchFamily="84" charset="-128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03848" y="3933056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</a:t>
              </a:r>
              <a:r>
                <a:rPr lang="en-GB" dirty="0" smtClean="0"/>
                <a:t>it </a:t>
              </a:r>
              <a:r>
                <a:rPr lang="en-GB" sz="1600" dirty="0" smtClean="0"/>
                <a:t>position = 18</a:t>
              </a:r>
              <a:endParaRPr lang="en-GB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14224" y="3356542"/>
              <a:ext cx="1546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01001000</a:t>
              </a:r>
              <a:endParaRPr lang="en-GB" sz="24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619672" y="2759669"/>
            <a:ext cx="691276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00000000 00000100 00001010 </a:t>
            </a:r>
            <a:r>
              <a:rPr lang="en-GB" sz="2800" dirty="0"/>
              <a:t>00000000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496" y="2780928"/>
            <a:ext cx="1682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dc bits = 0:</a:t>
            </a:r>
            <a:endParaRPr lang="en-GB" sz="2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35496" y="3295437"/>
            <a:ext cx="8496944" cy="523220"/>
            <a:chOff x="35496" y="3295437"/>
            <a:chExt cx="8496944" cy="523220"/>
          </a:xfrm>
        </p:grpSpPr>
        <p:sp>
          <p:nvSpPr>
            <p:cNvPr id="26" name="TextBox 25"/>
            <p:cNvSpPr txBox="1"/>
            <p:nvPr/>
          </p:nvSpPr>
          <p:spPr>
            <a:xfrm>
              <a:off x="35496" y="3356992"/>
              <a:ext cx="1682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dc bits = 1:</a:t>
              </a:r>
              <a:endParaRPr lang="en-GB" sz="2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19672" y="3295437"/>
              <a:ext cx="691276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00000000 00001100 00001111 00000000</a:t>
              </a:r>
              <a:endParaRPr lang="en-GB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496" y="3902278"/>
            <a:ext cx="8496944" cy="523220"/>
            <a:chOff x="35496" y="3902278"/>
            <a:chExt cx="8496944" cy="523220"/>
          </a:xfrm>
        </p:grpSpPr>
        <p:sp>
          <p:nvSpPr>
            <p:cNvPr id="27" name="TextBox 26"/>
            <p:cNvSpPr txBox="1"/>
            <p:nvPr/>
          </p:nvSpPr>
          <p:spPr>
            <a:xfrm>
              <a:off x="35496" y="3933056"/>
              <a:ext cx="1682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dc bits = 2:</a:t>
              </a:r>
              <a:endParaRPr lang="en-GB" sz="2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19672" y="3902278"/>
              <a:ext cx="691276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00000000 00001111 00001111 </a:t>
              </a:r>
              <a:r>
                <a:rPr lang="en-GB" sz="2800" dirty="0"/>
                <a:t>00000000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55590" y="4431629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Instead of looping over all elements and hits in an event – just check the corresponding bit in the bit </a:t>
            </a:r>
            <a:r>
              <a:rPr lang="en-GB" dirty="0" smtClean="0"/>
              <a:t>array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626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22" grpId="0" animBg="1"/>
      <p:bldP spid="24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5" y="0"/>
            <a:ext cx="9144000" cy="1143000"/>
          </a:xfrm>
        </p:spPr>
        <p:txBody>
          <a:bodyPr/>
          <a:lstStyle/>
          <a:p>
            <a:r>
              <a:rPr lang="en-GB" dirty="0" smtClean="0"/>
              <a:t>New Rate With Bit Arrays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1063869" y="980728"/>
            <a:ext cx="6625088" cy="4891179"/>
            <a:chOff x="1147313" y="1130060"/>
            <a:chExt cx="6625088" cy="4891179"/>
          </a:xfrm>
        </p:grpSpPr>
        <p:pic>
          <p:nvPicPr>
            <p:cNvPr id="5124" name="Picture 4" descr="C:\Users\MLL13652\AppData\Local\Temp\scp36344\home\MLL13652\benchmarking\eventrate_compare_bitarray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5" t="8099" r="6249" b="2752"/>
            <a:stretch/>
          </p:blipFill>
          <p:spPr bwMode="auto">
            <a:xfrm>
              <a:off x="1147313" y="1130061"/>
              <a:ext cx="6625088" cy="4891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 bwMode="auto">
            <a:xfrm>
              <a:off x="1835696" y="1130060"/>
              <a:ext cx="5832648" cy="6669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Grande" pitchFamily="84" charset="0"/>
                <a:ea typeface="ヒラギノ角ゴ Pro W3" pitchFamily="8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1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FC_PowerPoint_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Lucida Grande"/>
        <a:ea typeface="ヒラギノ角ゴ Pro W3"/>
        <a:cs typeface=""/>
      </a:majorFont>
      <a:minorFont>
        <a:latin typeface="Lucida Grande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Lucida Grande"/>
        <a:ea typeface="ヒラギノ角ゴ Pro W3"/>
        <a:cs typeface=""/>
      </a:majorFont>
      <a:minorFont>
        <a:latin typeface="Lucida Grande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SEG Presentation</Template>
  <TotalTime>2819</TotalTime>
  <Words>1120</Words>
  <Application>Microsoft Office PowerPoint</Application>
  <PresentationFormat>On-screen Show (4:3)</PresentationFormat>
  <Paragraphs>147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STFC_PowerPoint_template</vt:lpstr>
      <vt:lpstr>1_Blank Presentation</vt:lpstr>
      <vt:lpstr>Feasibility Studies of a Pattern Matching Based Track Finding Algorithm on a GPU</vt:lpstr>
      <vt:lpstr>Why?</vt:lpstr>
      <vt:lpstr>Pattern Matching</vt:lpstr>
      <vt:lpstr>Pattern Matching</vt:lpstr>
      <vt:lpstr>GPUs</vt:lpstr>
      <vt:lpstr>The Kernel</vt:lpstr>
      <vt:lpstr>Initial Results for Different Pileups</vt:lpstr>
      <vt:lpstr>Bit Arrays</vt:lpstr>
      <vt:lpstr>New Rate With Bit Arrays</vt:lpstr>
      <vt:lpstr>Stacked CPU bit array creation + GPU matching times</vt:lpstr>
      <vt:lpstr>Reducing memory latency</vt:lpstr>
      <vt:lpstr>New Rate Using Shared Arrays</vt:lpstr>
      <vt:lpstr>More improvements?</vt:lpstr>
      <vt:lpstr>Single thread per pattern</vt:lpstr>
      <vt:lpstr>Bottlenecks</vt:lpstr>
      <vt:lpstr>Unbalanced Groups</vt:lpstr>
      <vt:lpstr>Multiple Pattern Groups Per Block</vt:lpstr>
      <vt:lpstr>Multiple pattern groups per block</vt:lpstr>
      <vt:lpstr>Bottlenecks in multiple groups/block</vt:lpstr>
      <vt:lpstr>Reduced shared mem for multiple groups/block</vt:lpstr>
      <vt:lpstr>Reduced shared mem for multiple groups/block</vt:lpstr>
      <vt:lpstr>New work distribution strategy</vt:lpstr>
      <vt:lpstr>PowerPoint Presentation</vt:lpstr>
      <vt:lpstr>PowerPoint Presentation</vt:lpstr>
      <vt:lpstr>Summary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Reordering With Space-filling Curves in ISPH2D</dc:title>
  <dc:creator>Fair, Rebecca (STFC,RAL,SC)</dc:creator>
  <cp:lastModifiedBy>Fair, Rebecca (STFC,RAL,SC)</cp:lastModifiedBy>
  <cp:revision>152</cp:revision>
  <dcterms:created xsi:type="dcterms:W3CDTF">2017-02-14T13:20:53Z</dcterms:created>
  <dcterms:modified xsi:type="dcterms:W3CDTF">2017-06-01T10:33:37Z</dcterms:modified>
</cp:coreProperties>
</file>