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311" r:id="rId2"/>
    <p:sldId id="315" r:id="rId3"/>
    <p:sldId id="310" r:id="rId4"/>
    <p:sldId id="312" r:id="rId5"/>
    <p:sldId id="309" r:id="rId6"/>
    <p:sldId id="257" r:id="rId7"/>
    <p:sldId id="260" r:id="rId8"/>
    <p:sldId id="259" r:id="rId9"/>
    <p:sldId id="308" r:id="rId10"/>
    <p:sldId id="258" r:id="rId11"/>
    <p:sldId id="313" r:id="rId12"/>
    <p:sldId id="314" r:id="rId1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znik, Boris" initials="RB" lastIdx="1" clrIdx="0">
    <p:extLst>
      <p:ext uri="{19B8F6BF-5375-455C-9EA6-DF929625EA0E}">
        <p15:presenceInfo xmlns:p15="http://schemas.microsoft.com/office/powerpoint/2012/main" userId="c79e8334-8e9a-4bea-a7a1-6bb948fd3f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86868"/>
    <a:srgbClr val="1F801F"/>
    <a:srgbClr val="0009FF"/>
    <a:srgbClr val="DAA51F"/>
    <a:srgbClr val="016000"/>
    <a:srgbClr val="FF9300"/>
    <a:srgbClr val="FFD579"/>
    <a:srgbClr val="008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95"/>
    <p:restoredTop sz="94737"/>
  </p:normalViewPr>
  <p:slideViewPr>
    <p:cSldViewPr snapToGrid="0" snapToObjects="1">
      <p:cViewPr>
        <p:scale>
          <a:sx n="259" d="100"/>
          <a:sy n="259" d="100"/>
        </p:scale>
        <p:origin x="96" y="-8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5T12:08:13.185" idx="1">
    <p:pos x="10" y="10"/>
    <p:text>Looking at the advanced cells ... it's interesting that there is a positive correlation between Piwil4 and L1HS, but a negative correlation between L1HS and Hsp90a. Is there an interesting conclusion we can make from this? Also have we ever done the pairwise comparison between Hili and L1HS (I'm not sure)? This could be interesting to see and potentially include in another iteration of this figure (and maybe informative about L1 "priming" the piRNA pathway).</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A7557-BD07-7A40-9B97-996AA0DA06B1}" type="datetimeFigureOut">
              <a:rPr lang="en-US" smtClean="0"/>
              <a:t>5/10/18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71097-69E9-0640-91D3-B84762027E7E}" type="slidenum">
              <a:rPr lang="en-US" smtClean="0"/>
              <a:t>‹#›</a:t>
            </a:fld>
            <a:endParaRPr lang="en-US"/>
          </a:p>
        </p:txBody>
      </p:sp>
    </p:spTree>
    <p:extLst>
      <p:ext uri="{BB962C8B-B14F-4D97-AF65-F5344CB8AC3E}">
        <p14:creationId xmlns:p14="http://schemas.microsoft.com/office/powerpoint/2010/main" val="45388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Figure 3. Single cell human dataset reveals that L1 expression is dramatically upregulated in advanced germ cells. </a:t>
            </a:r>
          </a:p>
          <a:p>
            <a:pPr marL="228600" indent="-228600">
              <a:buAutoNum type="alphaUcParenR"/>
            </a:pPr>
            <a:r>
              <a:rPr lang="en-US" dirty="0"/>
              <a:t>Schematic of single cell RNA-</a:t>
            </a:r>
            <a:r>
              <a:rPr lang="en-US" dirty="0" err="1"/>
              <a:t>seq</a:t>
            </a:r>
            <a:r>
              <a:rPr lang="en-US" dirty="0"/>
              <a:t> analysis pipeline to interrogate week 19 male human germ cell sample for gene expression and </a:t>
            </a:r>
            <a:r>
              <a:rPr lang="en-US" dirty="0" err="1"/>
              <a:t>repeatome</a:t>
            </a:r>
            <a:r>
              <a:rPr lang="en-US" dirty="0"/>
              <a:t> expression.</a:t>
            </a:r>
          </a:p>
          <a:p>
            <a:pPr marL="228600" indent="-228600">
              <a:buAutoNum type="alphaUcParenR"/>
            </a:pPr>
            <a:r>
              <a:rPr lang="en-US" dirty="0" err="1"/>
              <a:t>tSNE</a:t>
            </a:r>
            <a:r>
              <a:rPr lang="en-US" dirty="0"/>
              <a:t> clustering on transcriptome reference was used to generate three distinct cell populations. </a:t>
            </a:r>
          </a:p>
          <a:p>
            <a:pPr marL="228600" indent="-228600">
              <a:buAutoNum type="alphaUcParenR"/>
            </a:pPr>
            <a:r>
              <a:rPr lang="en-US" dirty="0"/>
              <a:t>Violin plots showing expression of germ cell markers and transposon repression genes in advanced germ cells (AGC) (yellow), primordial germ cells (PGC) (green), and somatic cells (magenta).</a:t>
            </a:r>
          </a:p>
          <a:p>
            <a:pPr marL="228600" indent="-228600">
              <a:buAutoNum type="alphaUcParenR"/>
            </a:pPr>
            <a:r>
              <a:rPr lang="en-US" dirty="0"/>
              <a:t>Heatmap displaying the most differentially expressed transposons sorted by </a:t>
            </a:r>
            <a:r>
              <a:rPr lang="en-US" dirty="0" err="1"/>
              <a:t>myAUC</a:t>
            </a:r>
            <a:r>
              <a:rPr lang="en-US" dirty="0"/>
              <a:t> score (top) and expression of germ cell markers and transposon repression pathway genes (below).</a:t>
            </a:r>
          </a:p>
          <a:p>
            <a:pPr marL="228600" indent="-228600">
              <a:buAutoNum type="alphaUcParenR"/>
            </a:pPr>
            <a:r>
              <a:rPr lang="en-US" dirty="0"/>
              <a:t>(Top) Pairwise </a:t>
            </a:r>
            <a:r>
              <a:rPr lang="en-US" dirty="0" err="1"/>
              <a:t>correleation</a:t>
            </a:r>
            <a:r>
              <a:rPr lang="en-US" dirty="0"/>
              <a:t> analysis between Hsp90a and L1HS in the AGC, PGC, AGC + PGC, and total population. Pearson’s (?) correlation coefficient score is listed above the graphs. (Bottom) ) Pairwise </a:t>
            </a:r>
            <a:r>
              <a:rPr lang="en-US" dirty="0" err="1"/>
              <a:t>correleation</a:t>
            </a:r>
            <a:r>
              <a:rPr lang="en-US" dirty="0"/>
              <a:t> analysis between PIWIL4 and L1HS in the AGC, PGC, AGC + PGC, and total population. Pearson’s (?) correlation coefficient score is listed above the graphs.</a:t>
            </a:r>
          </a:p>
          <a:p>
            <a:pPr marL="228600" indent="-228600">
              <a:buAutoNum type="alphaUcParenR"/>
            </a:pPr>
            <a:endParaRPr lang="en-US" dirty="0"/>
          </a:p>
          <a:p>
            <a:pPr marL="228600" indent="-228600">
              <a:buAutoNum type="alphaUcParen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Figure outline</a:t>
            </a:r>
          </a:p>
          <a:p>
            <a:pPr marL="228600" indent="-228600">
              <a:buAutoNum type="alphaLcParenR"/>
            </a:pPr>
            <a:r>
              <a:rPr lang="en-US" dirty="0"/>
              <a:t>Show pipeline.</a:t>
            </a:r>
          </a:p>
          <a:p>
            <a:pPr marL="228600" indent="-228600">
              <a:buAutoNum type="alphaLcParenR"/>
            </a:pPr>
            <a:r>
              <a:rPr lang="en-US" dirty="0"/>
              <a:t>Show </a:t>
            </a:r>
            <a:r>
              <a:rPr lang="en-US" dirty="0" err="1"/>
              <a:t>tsne</a:t>
            </a:r>
            <a:endParaRPr lang="en-US" dirty="0"/>
          </a:p>
          <a:p>
            <a:pPr marL="228600" indent="-228600">
              <a:buAutoNum type="alphaLcParenR"/>
            </a:pPr>
            <a:r>
              <a:rPr lang="en-US" dirty="0"/>
              <a:t>Show violin plots for oct4, vasa, MAEL, HIWI2, HILI, Hsp90a</a:t>
            </a:r>
          </a:p>
          <a:p>
            <a:pPr marL="228600" indent="-228600">
              <a:buAutoNum type="alphaLcParenR"/>
            </a:pPr>
            <a:r>
              <a:rPr lang="en-US" dirty="0"/>
              <a:t>Heatmap</a:t>
            </a:r>
          </a:p>
          <a:p>
            <a:pPr marL="228600" indent="-228600">
              <a:buAutoNum type="alphaLcParenR"/>
            </a:pPr>
            <a:r>
              <a:rPr lang="en-US" dirty="0"/>
              <a:t>Pairwise </a:t>
            </a:r>
            <a:r>
              <a:rPr lang="en-US" dirty="0" err="1"/>
              <a:t>comparisions</a:t>
            </a:r>
            <a:r>
              <a:rPr lang="en-US" dirty="0"/>
              <a:t> of L! vs Hsp90a, L1 vs HIwi2, and when we get it Line1 vs HILI</a:t>
            </a:r>
          </a:p>
          <a:p>
            <a:pPr marL="228600" indent="-228600">
              <a:buAutoNum type="alphaLcParenR"/>
            </a:pPr>
            <a:endParaRPr lang="en-US" dirty="0"/>
          </a:p>
          <a:p>
            <a:pPr marL="228600" indent="-228600">
              <a:buAutoNum type="alphaLcParenR"/>
            </a:pPr>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1</a:t>
            </a:fld>
            <a:endParaRPr lang="en-US"/>
          </a:p>
        </p:txBody>
      </p:sp>
    </p:spTree>
    <p:extLst>
      <p:ext uri="{BB962C8B-B14F-4D97-AF65-F5344CB8AC3E}">
        <p14:creationId xmlns:p14="http://schemas.microsoft.com/office/powerpoint/2010/main" val="86100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2</a:t>
            </a:fld>
            <a:endParaRPr lang="en-US"/>
          </a:p>
        </p:txBody>
      </p:sp>
    </p:spTree>
    <p:extLst>
      <p:ext uri="{BB962C8B-B14F-4D97-AF65-F5344CB8AC3E}">
        <p14:creationId xmlns:p14="http://schemas.microsoft.com/office/powerpoint/2010/main" val="18012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Figure 3. Single cell human dataset reveals that L1 expression is dramatically upregulated in advanced germ cells. </a:t>
            </a:r>
          </a:p>
          <a:p>
            <a:pPr marL="228600" indent="-228600">
              <a:buAutoNum type="alphaUcParenR"/>
            </a:pPr>
            <a:r>
              <a:rPr lang="en-US" dirty="0"/>
              <a:t>Schematic of single cell RNA-</a:t>
            </a:r>
            <a:r>
              <a:rPr lang="en-US" dirty="0" err="1"/>
              <a:t>seq</a:t>
            </a:r>
            <a:r>
              <a:rPr lang="en-US" dirty="0"/>
              <a:t> analysis pipeline to interrogate week 19 male human germ cell sample for gene expression and </a:t>
            </a:r>
            <a:r>
              <a:rPr lang="en-US" dirty="0" err="1"/>
              <a:t>repeatome</a:t>
            </a:r>
            <a:r>
              <a:rPr lang="en-US" dirty="0"/>
              <a:t> expression.</a:t>
            </a:r>
          </a:p>
          <a:p>
            <a:pPr marL="228600" indent="-228600">
              <a:buAutoNum type="alphaUcParenR"/>
            </a:pPr>
            <a:r>
              <a:rPr lang="en-US" dirty="0" err="1"/>
              <a:t>tSNE</a:t>
            </a:r>
            <a:r>
              <a:rPr lang="en-US" dirty="0"/>
              <a:t> clustering on transcriptome reference was used to generate three distinct cell populations. </a:t>
            </a:r>
          </a:p>
          <a:p>
            <a:pPr marL="228600" indent="-228600">
              <a:buAutoNum type="alphaUcParenR"/>
            </a:pPr>
            <a:r>
              <a:rPr lang="en-US" dirty="0"/>
              <a:t>Violin plots showing expression of germ cell markers and transposon repression genes in advanced germ cells (AGC) (yellow), primordial germ cells (PGC) (green), and somatic cells (magenta).</a:t>
            </a:r>
          </a:p>
          <a:p>
            <a:pPr marL="228600" indent="-228600">
              <a:buAutoNum type="alphaUcParenR"/>
            </a:pPr>
            <a:r>
              <a:rPr lang="en-US" dirty="0"/>
              <a:t>Heatmap displaying the most differentially expressed transposons sorted by </a:t>
            </a:r>
            <a:r>
              <a:rPr lang="en-US" dirty="0" err="1"/>
              <a:t>myAUC</a:t>
            </a:r>
            <a:r>
              <a:rPr lang="en-US" dirty="0"/>
              <a:t> score (top) and expression of germ cell markers and transposon repression pathway genes (below).</a:t>
            </a:r>
          </a:p>
          <a:p>
            <a:pPr marL="228600" indent="-228600">
              <a:buAutoNum type="alphaUcParenR"/>
            </a:pPr>
            <a:r>
              <a:rPr lang="en-US" dirty="0"/>
              <a:t>(Top) Pairwise </a:t>
            </a:r>
            <a:r>
              <a:rPr lang="en-US" dirty="0" err="1"/>
              <a:t>correleation</a:t>
            </a:r>
            <a:r>
              <a:rPr lang="en-US" dirty="0"/>
              <a:t> analysis between Hsp90a and L1HS in the AGC, PGC, AGC + PGC, and total population. Pearson’s (?) correlation coefficient score is listed above the graphs. (Bottom) ) Pairwise </a:t>
            </a:r>
            <a:r>
              <a:rPr lang="en-US" dirty="0" err="1"/>
              <a:t>correleation</a:t>
            </a:r>
            <a:r>
              <a:rPr lang="en-US" dirty="0"/>
              <a:t> analysis between PIWIL4 and L1HS in the AGC, PGC, AGC + PGC, and total population. Pearson’s (?) correlation coefficient score is listed above the graphs.</a:t>
            </a:r>
          </a:p>
          <a:p>
            <a:pPr marL="228600" indent="-228600">
              <a:buAutoNum type="alphaUcParenR"/>
            </a:pPr>
            <a:endParaRPr lang="en-US" dirty="0"/>
          </a:p>
          <a:p>
            <a:pPr marL="228600" indent="-228600">
              <a:buAutoNum type="alphaUcParen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Figure outline</a:t>
            </a:r>
          </a:p>
          <a:p>
            <a:pPr marL="228600" indent="-228600">
              <a:buAutoNum type="alphaLcParenR"/>
            </a:pPr>
            <a:r>
              <a:rPr lang="en-US" dirty="0"/>
              <a:t>Show pipeline.</a:t>
            </a:r>
          </a:p>
          <a:p>
            <a:pPr marL="228600" indent="-228600">
              <a:buAutoNum type="alphaLcParenR"/>
            </a:pPr>
            <a:r>
              <a:rPr lang="en-US" dirty="0"/>
              <a:t>Show </a:t>
            </a:r>
            <a:r>
              <a:rPr lang="en-US" dirty="0" err="1"/>
              <a:t>tsne</a:t>
            </a:r>
            <a:endParaRPr lang="en-US" dirty="0"/>
          </a:p>
          <a:p>
            <a:pPr marL="228600" indent="-228600">
              <a:buAutoNum type="alphaLcParenR"/>
            </a:pPr>
            <a:r>
              <a:rPr lang="en-US" dirty="0"/>
              <a:t>Show violin plots for oct4, vasa, MAEL, HIWI2, HILI, Hsp90a</a:t>
            </a:r>
          </a:p>
          <a:p>
            <a:pPr marL="228600" indent="-228600">
              <a:buAutoNum type="alphaLcParenR"/>
            </a:pPr>
            <a:r>
              <a:rPr lang="en-US" dirty="0"/>
              <a:t>Heatmap</a:t>
            </a:r>
          </a:p>
          <a:p>
            <a:pPr marL="228600" indent="-228600">
              <a:buAutoNum type="alphaLcParenR"/>
            </a:pPr>
            <a:r>
              <a:rPr lang="en-US" dirty="0"/>
              <a:t>Pairwise </a:t>
            </a:r>
            <a:r>
              <a:rPr lang="en-US" dirty="0" err="1"/>
              <a:t>comparisions</a:t>
            </a:r>
            <a:r>
              <a:rPr lang="en-US" dirty="0"/>
              <a:t> of L! vs Hsp90a, L1 vs HIwi2, and when we get it Line1 vs HILI</a:t>
            </a:r>
          </a:p>
          <a:p>
            <a:pPr marL="228600" indent="-228600">
              <a:buAutoNum type="alphaLcParenR"/>
            </a:pPr>
            <a:endParaRPr lang="en-US" dirty="0"/>
          </a:p>
          <a:p>
            <a:pPr marL="228600" indent="-228600">
              <a:buAutoNum type="alphaLcParenR"/>
            </a:pPr>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3</a:t>
            </a:fld>
            <a:endParaRPr lang="en-US"/>
          </a:p>
        </p:txBody>
      </p:sp>
    </p:spTree>
    <p:extLst>
      <p:ext uri="{BB962C8B-B14F-4D97-AF65-F5344CB8AC3E}">
        <p14:creationId xmlns:p14="http://schemas.microsoft.com/office/powerpoint/2010/main" val="124294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4</a:t>
            </a:fld>
            <a:endParaRPr lang="en-US"/>
          </a:p>
        </p:txBody>
      </p:sp>
    </p:spTree>
    <p:extLst>
      <p:ext uri="{BB962C8B-B14F-4D97-AF65-F5344CB8AC3E}">
        <p14:creationId xmlns:p14="http://schemas.microsoft.com/office/powerpoint/2010/main" val="351956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5</a:t>
            </a:fld>
            <a:endParaRPr lang="en-US"/>
          </a:p>
        </p:txBody>
      </p:sp>
    </p:spTree>
    <p:extLst>
      <p:ext uri="{BB962C8B-B14F-4D97-AF65-F5344CB8AC3E}">
        <p14:creationId xmlns:p14="http://schemas.microsoft.com/office/powerpoint/2010/main" val="353727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Figure 3. Single cell human dataset reveals that L1 expression is dramatically upregulated in advanced germ cells. </a:t>
            </a:r>
          </a:p>
          <a:p>
            <a:pPr marL="228600" indent="-228600">
              <a:buAutoNum type="alphaUcParenR"/>
            </a:pPr>
            <a:r>
              <a:rPr lang="en-US" dirty="0"/>
              <a:t>Schematic of single cell RNA-</a:t>
            </a:r>
            <a:r>
              <a:rPr lang="en-US" dirty="0" err="1"/>
              <a:t>seq</a:t>
            </a:r>
            <a:r>
              <a:rPr lang="en-US" dirty="0"/>
              <a:t> analysis pipeline to interrogate week 19 male human germ cell sample for gene expression and </a:t>
            </a:r>
            <a:r>
              <a:rPr lang="en-US" dirty="0" err="1"/>
              <a:t>repeatome</a:t>
            </a:r>
            <a:r>
              <a:rPr lang="en-US" dirty="0"/>
              <a:t> expression.</a:t>
            </a:r>
          </a:p>
          <a:p>
            <a:pPr marL="228600" indent="-228600">
              <a:buAutoNum type="alphaUcParenR"/>
            </a:pPr>
            <a:r>
              <a:rPr lang="en-US" dirty="0" err="1"/>
              <a:t>tSNE</a:t>
            </a:r>
            <a:r>
              <a:rPr lang="en-US" dirty="0"/>
              <a:t> clustering on transcriptome reference was used to generate three distinct cell populations. </a:t>
            </a:r>
          </a:p>
          <a:p>
            <a:pPr marL="228600" indent="-228600">
              <a:buAutoNum type="alphaUcParenR"/>
            </a:pPr>
            <a:r>
              <a:rPr lang="en-US" dirty="0"/>
              <a:t>Violin plots showing expression of germ cell markers and transposon repression genes in advanced germ cells (AGC) (yellow), primordial germ cells (PGC) (green), and somatic cells (magenta).</a:t>
            </a:r>
          </a:p>
          <a:p>
            <a:pPr marL="228600" indent="-228600">
              <a:buAutoNum type="alphaUcParenR"/>
            </a:pPr>
            <a:r>
              <a:rPr lang="en-US" dirty="0"/>
              <a:t>Heatmap displaying the most differentially expressed transposons sorted by </a:t>
            </a:r>
            <a:r>
              <a:rPr lang="en-US" dirty="0" err="1"/>
              <a:t>myAUC</a:t>
            </a:r>
            <a:r>
              <a:rPr lang="en-US" dirty="0"/>
              <a:t> score (top) and expression of germ cell markers and transposon repression pathway genes (below).</a:t>
            </a:r>
          </a:p>
          <a:p>
            <a:pPr marL="228600" indent="-228600">
              <a:buAutoNum type="alphaUcParenR"/>
            </a:pPr>
            <a:r>
              <a:rPr lang="en-US" dirty="0"/>
              <a:t>(Top) Pairwise </a:t>
            </a:r>
            <a:r>
              <a:rPr lang="en-US" dirty="0" err="1"/>
              <a:t>correleation</a:t>
            </a:r>
            <a:r>
              <a:rPr lang="en-US" dirty="0"/>
              <a:t> analysis between Hsp90a and L1HS in the AGC, PGC, AGC + PGC, and total population. Pearson’s (?) correlation coefficient score is listed above the graphs. (Bottom) ) Pairwise </a:t>
            </a:r>
            <a:r>
              <a:rPr lang="en-US" dirty="0" err="1"/>
              <a:t>correleation</a:t>
            </a:r>
            <a:r>
              <a:rPr lang="en-US" dirty="0"/>
              <a:t> analysis between PIWIL4 and L1HS in the AGC, PGC, AGC + PGC, and total population. Pearson’s (?) correlation coefficient score is listed above the graphs.</a:t>
            </a:r>
          </a:p>
          <a:p>
            <a:pPr marL="228600" indent="-228600">
              <a:buAutoNum type="alphaUcParenR"/>
            </a:pPr>
            <a:endParaRPr lang="en-US" dirty="0"/>
          </a:p>
          <a:p>
            <a:pPr marL="228600" indent="-228600">
              <a:buAutoNum type="alphaUcParen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Figure outline</a:t>
            </a:r>
          </a:p>
          <a:p>
            <a:pPr marL="228600" indent="-228600">
              <a:buAutoNum type="alphaLcParenR"/>
            </a:pPr>
            <a:r>
              <a:rPr lang="en-US" dirty="0"/>
              <a:t>Show pipeline.</a:t>
            </a:r>
          </a:p>
          <a:p>
            <a:pPr marL="228600" indent="-228600">
              <a:buAutoNum type="alphaLcParenR"/>
            </a:pPr>
            <a:r>
              <a:rPr lang="en-US" dirty="0"/>
              <a:t>Show </a:t>
            </a:r>
            <a:r>
              <a:rPr lang="en-US" dirty="0" err="1"/>
              <a:t>tsne</a:t>
            </a:r>
            <a:endParaRPr lang="en-US" dirty="0"/>
          </a:p>
          <a:p>
            <a:pPr marL="228600" indent="-228600">
              <a:buAutoNum type="alphaLcParenR"/>
            </a:pPr>
            <a:r>
              <a:rPr lang="en-US" dirty="0"/>
              <a:t>Show violin plots for oct4, vasa, MAEL, HIWI2, HILI, Hsp90a</a:t>
            </a:r>
          </a:p>
          <a:p>
            <a:pPr marL="228600" indent="-228600">
              <a:buAutoNum type="alphaLcParenR"/>
            </a:pPr>
            <a:r>
              <a:rPr lang="en-US" dirty="0"/>
              <a:t>Heatmap</a:t>
            </a:r>
          </a:p>
          <a:p>
            <a:pPr marL="228600" indent="-228600">
              <a:buAutoNum type="alphaLcParenR"/>
            </a:pPr>
            <a:r>
              <a:rPr lang="en-US" dirty="0"/>
              <a:t>Pairwise </a:t>
            </a:r>
            <a:r>
              <a:rPr lang="en-US" dirty="0" err="1"/>
              <a:t>comparisions</a:t>
            </a:r>
            <a:r>
              <a:rPr lang="en-US" dirty="0"/>
              <a:t> of L! vs Hsp90a, L1 vs HIwi2, and when we get it Line1 vs HILI</a:t>
            </a:r>
          </a:p>
          <a:p>
            <a:pPr marL="228600" indent="-228600">
              <a:buAutoNum type="alphaLcParenR"/>
            </a:pPr>
            <a:endParaRPr lang="en-US" dirty="0"/>
          </a:p>
          <a:p>
            <a:pPr marL="228600" indent="-228600">
              <a:buAutoNum type="alphaLcParenR"/>
            </a:pPr>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6</a:t>
            </a:fld>
            <a:endParaRPr lang="en-US"/>
          </a:p>
        </p:txBody>
      </p:sp>
    </p:spTree>
    <p:extLst>
      <p:ext uri="{BB962C8B-B14F-4D97-AF65-F5344CB8AC3E}">
        <p14:creationId xmlns:p14="http://schemas.microsoft.com/office/powerpoint/2010/main" val="76167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4FD09-C688-004C-85EE-376C7AF39FA7}" type="slidenum">
              <a:rPr lang="en-US" smtClean="0"/>
              <a:t>9</a:t>
            </a:fld>
            <a:endParaRPr lang="en-US"/>
          </a:p>
        </p:txBody>
      </p:sp>
    </p:spTree>
    <p:extLst>
      <p:ext uri="{BB962C8B-B14F-4D97-AF65-F5344CB8AC3E}">
        <p14:creationId xmlns:p14="http://schemas.microsoft.com/office/powerpoint/2010/main" val="297407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771097-69E9-0640-91D3-B84762027E7E}" type="slidenum">
              <a:rPr lang="en-US" smtClean="0"/>
              <a:t>10</a:t>
            </a:fld>
            <a:endParaRPr lang="en-US"/>
          </a:p>
        </p:txBody>
      </p:sp>
    </p:spTree>
    <p:extLst>
      <p:ext uri="{BB962C8B-B14F-4D97-AF65-F5344CB8AC3E}">
        <p14:creationId xmlns:p14="http://schemas.microsoft.com/office/powerpoint/2010/main" val="77794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C5C286-D286-484F-B090-2C66F0A4C685}"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28491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0C5C286-D286-484F-B090-2C66F0A4C685}"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425333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5C286-D286-484F-B090-2C66F0A4C685}"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224132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5C286-D286-484F-B090-2C66F0A4C685}"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40652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5C286-D286-484F-B090-2C66F0A4C685}"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129875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5C286-D286-484F-B090-2C66F0A4C685}" type="datetimeFigureOut">
              <a:rPr lang="en-US" smtClean="0"/>
              <a:t>5/10/18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410506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C5C286-D286-484F-B090-2C66F0A4C685}"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32215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5C286-D286-484F-B090-2C66F0A4C685}" type="datetimeFigureOut">
              <a:rPr lang="en-US" smtClean="0"/>
              <a:t>5/10/18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318648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C5C286-D286-484F-B090-2C66F0A4C685}" type="datetimeFigureOut">
              <a:rPr lang="en-US" smtClean="0"/>
              <a:t>5/10/18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14426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5632-5EF9-C64D-BD46-58E65B2CD4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71A52E-0535-6349-A033-78E01923094E}"/>
              </a:ext>
            </a:extLst>
          </p:cNvPr>
          <p:cNvSpPr>
            <a:spLocks noGrp="1"/>
          </p:cNvSpPr>
          <p:nvPr>
            <p:ph type="dt" sz="half" idx="10"/>
          </p:nvPr>
        </p:nvSpPr>
        <p:spPr/>
        <p:txBody>
          <a:bodyPr/>
          <a:lstStyle/>
          <a:p>
            <a:fld id="{B0C5C286-D286-484F-B090-2C66F0A4C685}" type="datetimeFigureOut">
              <a:rPr lang="en-US" smtClean="0"/>
              <a:pPr/>
              <a:t>5/10/18</a:t>
            </a:fld>
            <a:endParaRPr lang="en-US" dirty="0"/>
          </a:p>
        </p:txBody>
      </p:sp>
      <p:sp>
        <p:nvSpPr>
          <p:cNvPr id="4" name="Footer Placeholder 3">
            <a:extLst>
              <a:ext uri="{FF2B5EF4-FFF2-40B4-BE49-F238E27FC236}">
                <a16:creationId xmlns:a16="http://schemas.microsoft.com/office/drawing/2014/main" id="{2923B605-A26B-3A4F-846F-3E557FCA49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ECF9E8-4059-3146-B798-89C6B61B0B2A}"/>
              </a:ext>
            </a:extLst>
          </p:cNvPr>
          <p:cNvSpPr>
            <a:spLocks noGrp="1"/>
          </p:cNvSpPr>
          <p:nvPr>
            <p:ph type="sldNum" sz="quarter" idx="12"/>
          </p:nvPr>
        </p:nvSpPr>
        <p:spPr/>
        <p:txBody>
          <a:bodyPr/>
          <a:lstStyle/>
          <a:p>
            <a:fld id="{95062848-9A5A-A949-BCAD-C1CA81A171E0}" type="slidenum">
              <a:rPr lang="en-US" smtClean="0"/>
              <a:pPr/>
              <a:t>‹#›</a:t>
            </a:fld>
            <a:endParaRPr lang="en-US" dirty="0"/>
          </a:p>
        </p:txBody>
      </p:sp>
      <p:sp>
        <p:nvSpPr>
          <p:cNvPr id="6" name="TextBox 5">
            <a:extLst>
              <a:ext uri="{FF2B5EF4-FFF2-40B4-BE49-F238E27FC236}">
                <a16:creationId xmlns:a16="http://schemas.microsoft.com/office/drawing/2014/main" id="{5DC90879-B9F5-C547-B296-2185F685DAAD}"/>
              </a:ext>
            </a:extLst>
          </p:cNvPr>
          <p:cNvSpPr txBox="1"/>
          <p:nvPr userDrawn="1"/>
        </p:nvSpPr>
        <p:spPr>
          <a:xfrm>
            <a:off x="963386" y="2743200"/>
            <a:ext cx="556563" cy="369332"/>
          </a:xfrm>
          <a:prstGeom prst="rect">
            <a:avLst/>
          </a:prstGeom>
          <a:noFill/>
        </p:spPr>
        <p:txBody>
          <a:bodyPr wrap="none" rtlCol="0">
            <a:spAutoFit/>
          </a:bodyPr>
          <a:lstStyle/>
          <a:p>
            <a:r>
              <a:rPr lang="en-US" dirty="0">
                <a:latin typeface="Helvetica" pitchFamily="2" charset="0"/>
              </a:rPr>
              <a:t>text</a:t>
            </a:r>
          </a:p>
        </p:txBody>
      </p:sp>
    </p:spTree>
    <p:extLst>
      <p:ext uri="{BB962C8B-B14F-4D97-AF65-F5344CB8AC3E}">
        <p14:creationId xmlns:p14="http://schemas.microsoft.com/office/powerpoint/2010/main" val="186952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5C286-D286-484F-B090-2C66F0A4C685}" type="datetimeFigureOut">
              <a:rPr lang="en-US" smtClean="0"/>
              <a:t>5/10/18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195346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0C5C286-D286-484F-B090-2C66F0A4C685}" type="datetimeFigureOut">
              <a:rPr lang="en-US" smtClean="0"/>
              <a:t>5/10/18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2848-9A5A-A949-BCAD-C1CA81A171E0}" type="slidenum">
              <a:rPr lang="en-US" smtClean="0"/>
              <a:t>‹#›</a:t>
            </a:fld>
            <a:endParaRPr lang="en-US"/>
          </a:p>
        </p:txBody>
      </p:sp>
    </p:spTree>
    <p:extLst>
      <p:ext uri="{BB962C8B-B14F-4D97-AF65-F5344CB8AC3E}">
        <p14:creationId xmlns:p14="http://schemas.microsoft.com/office/powerpoint/2010/main" val="15195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b="0" i="0">
                <a:solidFill>
                  <a:schemeClr val="tx1">
                    <a:tint val="75000"/>
                  </a:schemeClr>
                </a:solidFill>
                <a:latin typeface="Helvetica Regular" pitchFamily="2" charset="0"/>
              </a:defRPr>
            </a:lvl1pPr>
          </a:lstStyle>
          <a:p>
            <a:fld id="{B0C5C286-D286-484F-B090-2C66F0A4C685}" type="datetimeFigureOut">
              <a:rPr lang="en-US" smtClean="0"/>
              <a:pPr/>
              <a:t>5/10/18</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b="0" i="0">
                <a:solidFill>
                  <a:schemeClr val="tx1">
                    <a:tint val="75000"/>
                  </a:schemeClr>
                </a:solidFill>
                <a:latin typeface="Helvetica Regular" pitchFamily="2" charset="0"/>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b="0" i="0">
                <a:solidFill>
                  <a:schemeClr val="tx1">
                    <a:tint val="75000"/>
                  </a:schemeClr>
                </a:solidFill>
                <a:latin typeface="Helvetica Regular" pitchFamily="2" charset="0"/>
              </a:defRPr>
            </a:lvl1pPr>
          </a:lstStyle>
          <a:p>
            <a:fld id="{95062848-9A5A-A949-BCAD-C1CA81A171E0}" type="slidenum">
              <a:rPr lang="en-US" smtClean="0"/>
              <a:pPr/>
              <a:t>‹#›</a:t>
            </a:fld>
            <a:endParaRPr lang="en-US" dirty="0"/>
          </a:p>
        </p:txBody>
      </p:sp>
    </p:spTree>
    <p:extLst>
      <p:ext uri="{BB962C8B-B14F-4D97-AF65-F5344CB8AC3E}">
        <p14:creationId xmlns:p14="http://schemas.microsoft.com/office/powerpoint/2010/main" val="2907385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 id="2147483683" r:id="rId12"/>
  </p:sldLayoutIdLst>
  <p:txStyles>
    <p:titleStyle>
      <a:lvl1pPr algn="l" defTabSz="685800" rtl="0" eaLnBrk="1" latinLnBrk="0" hangingPunct="1">
        <a:lnSpc>
          <a:spcPct val="90000"/>
        </a:lnSpc>
        <a:spcBef>
          <a:spcPct val="0"/>
        </a:spcBef>
        <a:buNone/>
        <a:defRPr sz="3300" b="0" i="0" kern="1200">
          <a:solidFill>
            <a:schemeClr val="tx1"/>
          </a:solidFill>
          <a:latin typeface="Helvetica Regular"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Helvetica Regular"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Helvetica Regular"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Helvetica Regular"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Helvetica Regular"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Helvetica Regular"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null)"/><Relationship Id="rId3" Type="http://schemas.openxmlformats.org/officeDocument/2006/relationships/image" Target="../media/image1.(null)"/><Relationship Id="rId7" Type="http://schemas.openxmlformats.org/officeDocument/2006/relationships/image" Target="../media/image5.(null)"/><Relationship Id="rId12" Type="http://schemas.openxmlformats.org/officeDocument/2006/relationships/image" Target="../media/image10.(nul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null)"/><Relationship Id="rId11" Type="http://schemas.openxmlformats.org/officeDocument/2006/relationships/image" Target="../media/image9.(null)"/><Relationship Id="rId5" Type="http://schemas.openxmlformats.org/officeDocument/2006/relationships/image" Target="../media/image3.(null)"/><Relationship Id="rId10" Type="http://schemas.openxmlformats.org/officeDocument/2006/relationships/image" Target="../media/image8.(null)"/><Relationship Id="rId4" Type="http://schemas.openxmlformats.org/officeDocument/2006/relationships/image" Target="../media/image2.(null)"/><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nul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8.(null)"/><Relationship Id="rId3" Type="http://schemas.openxmlformats.org/officeDocument/2006/relationships/image" Target="../media/image4.(null)"/><Relationship Id="rId7" Type="http://schemas.openxmlformats.org/officeDocument/2006/relationships/image" Target="../media/image21.(null)"/><Relationship Id="rId12" Type="http://schemas.openxmlformats.org/officeDocument/2006/relationships/image" Target="../media/image6.(nul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null)"/><Relationship Id="rId11" Type="http://schemas.openxmlformats.org/officeDocument/2006/relationships/image" Target="../media/image5.(null)"/><Relationship Id="rId5" Type="http://schemas.openxmlformats.org/officeDocument/2006/relationships/image" Target="../media/image19.(null)"/><Relationship Id="rId10" Type="http://schemas.openxmlformats.org/officeDocument/2006/relationships/image" Target="../media/image10.(null)"/><Relationship Id="rId4" Type="http://schemas.openxmlformats.org/officeDocument/2006/relationships/image" Target="../media/image2.(null)"/><Relationship Id="rId9" Type="http://schemas.openxmlformats.org/officeDocument/2006/relationships/image" Target="../media/image9.(nul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2.(nul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168">
            <a:extLst>
              <a:ext uri="{FF2B5EF4-FFF2-40B4-BE49-F238E27FC236}">
                <a16:creationId xmlns:a16="http://schemas.microsoft.com/office/drawing/2014/main" id="{D9590CF9-2BBF-CE47-8982-858A35F376A4}"/>
              </a:ext>
            </a:extLst>
          </p:cNvPr>
          <p:cNvSpPr txBox="1"/>
          <p:nvPr/>
        </p:nvSpPr>
        <p:spPr>
          <a:xfrm>
            <a:off x="5761238" y="6584877"/>
            <a:ext cx="420308" cy="215444"/>
          </a:xfrm>
          <a:prstGeom prst="rect">
            <a:avLst/>
          </a:prstGeom>
          <a:solidFill>
            <a:schemeClr val="bg1"/>
          </a:solidFill>
        </p:spPr>
        <p:txBody>
          <a:bodyPr wrap="none" rtlCol="0">
            <a:spAutoFit/>
          </a:bodyPr>
          <a:lstStyle/>
          <a:p>
            <a:pPr algn="l"/>
            <a:r>
              <a:rPr lang="en-US" sz="800" dirty="0">
                <a:latin typeface="Helvetica" pitchFamily="2" charset="0"/>
              </a:rPr>
              <a:t>-0.09</a:t>
            </a:r>
          </a:p>
        </p:txBody>
      </p:sp>
      <p:sp>
        <p:nvSpPr>
          <p:cNvPr id="171" name="TextBox 170">
            <a:extLst>
              <a:ext uri="{FF2B5EF4-FFF2-40B4-BE49-F238E27FC236}">
                <a16:creationId xmlns:a16="http://schemas.microsoft.com/office/drawing/2014/main" id="{71090D57-7898-5F40-B5EB-CE8CC2A1EF84}"/>
              </a:ext>
            </a:extLst>
          </p:cNvPr>
          <p:cNvSpPr txBox="1"/>
          <p:nvPr/>
        </p:nvSpPr>
        <p:spPr>
          <a:xfrm>
            <a:off x="5819783" y="7658360"/>
            <a:ext cx="420308" cy="215444"/>
          </a:xfrm>
          <a:prstGeom prst="rect">
            <a:avLst/>
          </a:prstGeom>
          <a:solidFill>
            <a:schemeClr val="bg1"/>
          </a:solidFill>
        </p:spPr>
        <p:txBody>
          <a:bodyPr wrap="none" rtlCol="0">
            <a:spAutoFit/>
          </a:bodyPr>
          <a:lstStyle/>
          <a:p>
            <a:pPr algn="l"/>
            <a:r>
              <a:rPr lang="en-US" sz="800" dirty="0">
                <a:latin typeface="Helvetica" pitchFamily="2" charset="0"/>
              </a:rPr>
              <a:t>-0.08</a:t>
            </a:r>
          </a:p>
        </p:txBody>
      </p:sp>
      <p:sp>
        <p:nvSpPr>
          <p:cNvPr id="170" name="TextBox 169">
            <a:extLst>
              <a:ext uri="{FF2B5EF4-FFF2-40B4-BE49-F238E27FC236}">
                <a16:creationId xmlns:a16="http://schemas.microsoft.com/office/drawing/2014/main" id="{D4B3EDD6-774C-A949-9639-2E4FD418AF90}"/>
              </a:ext>
            </a:extLst>
          </p:cNvPr>
          <p:cNvSpPr txBox="1"/>
          <p:nvPr/>
        </p:nvSpPr>
        <p:spPr>
          <a:xfrm>
            <a:off x="4365339" y="7658360"/>
            <a:ext cx="386644" cy="215444"/>
          </a:xfrm>
          <a:prstGeom prst="rect">
            <a:avLst/>
          </a:prstGeom>
          <a:solidFill>
            <a:schemeClr val="bg1"/>
          </a:solidFill>
        </p:spPr>
        <p:txBody>
          <a:bodyPr wrap="none" rtlCol="0">
            <a:spAutoFit/>
          </a:bodyPr>
          <a:lstStyle/>
          <a:p>
            <a:pPr algn="l"/>
            <a:r>
              <a:rPr lang="en-US" sz="800" dirty="0">
                <a:latin typeface="Helvetica" pitchFamily="2" charset="0"/>
              </a:rPr>
              <a:t>0.02</a:t>
            </a:r>
          </a:p>
        </p:txBody>
      </p:sp>
      <p:grpSp>
        <p:nvGrpSpPr>
          <p:cNvPr id="103" name="Group 102">
            <a:extLst>
              <a:ext uri="{FF2B5EF4-FFF2-40B4-BE49-F238E27FC236}">
                <a16:creationId xmlns:a16="http://schemas.microsoft.com/office/drawing/2014/main" id="{8F17B3CF-632A-534D-8A70-F6F5E3390CBE}"/>
              </a:ext>
            </a:extLst>
          </p:cNvPr>
          <p:cNvGrpSpPr/>
          <p:nvPr/>
        </p:nvGrpSpPr>
        <p:grpSpPr>
          <a:xfrm>
            <a:off x="3870860" y="6750439"/>
            <a:ext cx="2815246" cy="1956492"/>
            <a:chOff x="3831184" y="3973664"/>
            <a:chExt cx="2815246" cy="1956492"/>
          </a:xfrm>
        </p:grpSpPr>
        <p:pic>
          <p:nvPicPr>
            <p:cNvPr id="119" name="Picture 118">
              <a:extLst>
                <a:ext uri="{FF2B5EF4-FFF2-40B4-BE49-F238E27FC236}">
                  <a16:creationId xmlns:a16="http://schemas.microsoft.com/office/drawing/2014/main" id="{098196F1-038E-3743-8DB1-88BEDDE8C104}"/>
                </a:ext>
              </a:extLst>
            </p:cNvPr>
            <p:cNvPicPr>
              <a:picLocks noChangeAspect="1"/>
            </p:cNvPicPr>
            <p:nvPr/>
          </p:nvPicPr>
          <p:blipFill rotWithShape="1">
            <a:blip r:embed="rId3"/>
            <a:srcRect l="52763" t="56591" r="2531" b="5734"/>
            <a:stretch/>
          </p:blipFill>
          <p:spPr>
            <a:xfrm>
              <a:off x="5284637" y="5052718"/>
              <a:ext cx="1347391" cy="877438"/>
            </a:xfrm>
            <a:prstGeom prst="rect">
              <a:avLst/>
            </a:prstGeom>
          </p:spPr>
        </p:pic>
        <p:pic>
          <p:nvPicPr>
            <p:cNvPr id="123" name="Picture 122">
              <a:extLst>
                <a:ext uri="{FF2B5EF4-FFF2-40B4-BE49-F238E27FC236}">
                  <a16:creationId xmlns:a16="http://schemas.microsoft.com/office/drawing/2014/main" id="{F518EB7C-31F1-4D4F-B9E9-534D8BCBB9A8}"/>
                </a:ext>
              </a:extLst>
            </p:cNvPr>
            <p:cNvPicPr>
              <a:picLocks noChangeAspect="1"/>
            </p:cNvPicPr>
            <p:nvPr/>
          </p:nvPicPr>
          <p:blipFill rotWithShape="1">
            <a:blip r:embed="rId3"/>
            <a:srcRect l="52603" t="6176" r="1953" b="55015"/>
            <a:stretch/>
          </p:blipFill>
          <p:spPr>
            <a:xfrm>
              <a:off x="5270625" y="3973664"/>
              <a:ext cx="1375805" cy="907921"/>
            </a:xfrm>
            <a:prstGeom prst="rect">
              <a:avLst/>
            </a:prstGeom>
          </p:spPr>
        </p:pic>
        <p:pic>
          <p:nvPicPr>
            <p:cNvPr id="142" name="Picture 141">
              <a:extLst>
                <a:ext uri="{FF2B5EF4-FFF2-40B4-BE49-F238E27FC236}">
                  <a16:creationId xmlns:a16="http://schemas.microsoft.com/office/drawing/2014/main" id="{88303D31-3CC4-8F47-BDB2-2D8A3CF46CA8}"/>
                </a:ext>
              </a:extLst>
            </p:cNvPr>
            <p:cNvPicPr>
              <a:picLocks noChangeAspect="1"/>
            </p:cNvPicPr>
            <p:nvPr/>
          </p:nvPicPr>
          <p:blipFill rotWithShape="1">
            <a:blip r:embed="rId3"/>
            <a:srcRect l="2560" t="6652" r="52181" b="53824"/>
            <a:stretch/>
          </p:blipFill>
          <p:spPr>
            <a:xfrm>
              <a:off x="3831184" y="3995970"/>
              <a:ext cx="1356042" cy="915053"/>
            </a:xfrm>
            <a:prstGeom prst="rect">
              <a:avLst/>
            </a:prstGeom>
          </p:spPr>
        </p:pic>
        <p:pic>
          <p:nvPicPr>
            <p:cNvPr id="177" name="Picture 176">
              <a:extLst>
                <a:ext uri="{FF2B5EF4-FFF2-40B4-BE49-F238E27FC236}">
                  <a16:creationId xmlns:a16="http://schemas.microsoft.com/office/drawing/2014/main" id="{FA66AFB2-4440-974E-801A-1F3DD8B0682D}"/>
                </a:ext>
              </a:extLst>
            </p:cNvPr>
            <p:cNvPicPr>
              <a:picLocks noChangeAspect="1"/>
            </p:cNvPicPr>
            <p:nvPr/>
          </p:nvPicPr>
          <p:blipFill rotWithShape="1">
            <a:blip r:embed="rId3"/>
            <a:srcRect l="3108" t="56336" r="52186" b="5989"/>
            <a:stretch/>
          </p:blipFill>
          <p:spPr>
            <a:xfrm>
              <a:off x="3857297" y="5052718"/>
              <a:ext cx="1329929" cy="866068"/>
            </a:xfrm>
            <a:prstGeom prst="rect">
              <a:avLst/>
            </a:prstGeom>
          </p:spPr>
        </p:pic>
      </p:grpSp>
      <p:sp>
        <p:nvSpPr>
          <p:cNvPr id="168" name="TextBox 167">
            <a:extLst>
              <a:ext uri="{FF2B5EF4-FFF2-40B4-BE49-F238E27FC236}">
                <a16:creationId xmlns:a16="http://schemas.microsoft.com/office/drawing/2014/main" id="{5E7C0616-15CB-3249-B6FA-B1B549FACBAE}"/>
              </a:ext>
            </a:extLst>
          </p:cNvPr>
          <p:cNvSpPr txBox="1"/>
          <p:nvPr/>
        </p:nvSpPr>
        <p:spPr>
          <a:xfrm>
            <a:off x="4353036" y="6582408"/>
            <a:ext cx="420308" cy="215444"/>
          </a:xfrm>
          <a:prstGeom prst="rect">
            <a:avLst/>
          </a:prstGeom>
          <a:solidFill>
            <a:schemeClr val="bg1"/>
          </a:solidFill>
        </p:spPr>
        <p:txBody>
          <a:bodyPr wrap="none" rtlCol="0">
            <a:spAutoFit/>
          </a:bodyPr>
          <a:lstStyle/>
          <a:p>
            <a:pPr algn="l"/>
            <a:r>
              <a:rPr lang="en-US" sz="800" dirty="0">
                <a:latin typeface="Helvetica" pitchFamily="2" charset="0"/>
              </a:rPr>
              <a:t>-0.25</a:t>
            </a:r>
          </a:p>
        </p:txBody>
      </p:sp>
      <p:sp>
        <p:nvSpPr>
          <p:cNvPr id="36" name="TextBox 35">
            <a:extLst>
              <a:ext uri="{FF2B5EF4-FFF2-40B4-BE49-F238E27FC236}">
                <a16:creationId xmlns:a16="http://schemas.microsoft.com/office/drawing/2014/main" id="{DA6DE1E4-D8BD-CB4A-8BE7-48E2DA9000A4}"/>
              </a:ext>
            </a:extLst>
          </p:cNvPr>
          <p:cNvSpPr txBox="1"/>
          <p:nvPr/>
        </p:nvSpPr>
        <p:spPr>
          <a:xfrm>
            <a:off x="38785" y="3095305"/>
            <a:ext cx="295274" cy="276999"/>
          </a:xfrm>
          <a:prstGeom prst="rect">
            <a:avLst/>
          </a:prstGeom>
          <a:noFill/>
        </p:spPr>
        <p:txBody>
          <a:bodyPr wrap="none" rtlCol="0">
            <a:spAutoFit/>
          </a:bodyPr>
          <a:lstStyle/>
          <a:p>
            <a:pPr algn="l"/>
            <a:r>
              <a:rPr lang="en-US" sz="1200" b="1" dirty="0">
                <a:latin typeface="Helvetica" pitchFamily="2" charset="0"/>
              </a:rPr>
              <a:t>D</a:t>
            </a:r>
          </a:p>
        </p:txBody>
      </p:sp>
      <p:sp>
        <p:nvSpPr>
          <p:cNvPr id="41" name="TextBox 40">
            <a:extLst>
              <a:ext uri="{FF2B5EF4-FFF2-40B4-BE49-F238E27FC236}">
                <a16:creationId xmlns:a16="http://schemas.microsoft.com/office/drawing/2014/main" id="{A22E66B7-9E4D-7E48-89CD-67070E470B8E}"/>
              </a:ext>
            </a:extLst>
          </p:cNvPr>
          <p:cNvSpPr txBox="1"/>
          <p:nvPr/>
        </p:nvSpPr>
        <p:spPr>
          <a:xfrm>
            <a:off x="3521685" y="5111995"/>
            <a:ext cx="287258" cy="276999"/>
          </a:xfrm>
          <a:prstGeom prst="rect">
            <a:avLst/>
          </a:prstGeom>
          <a:noFill/>
        </p:spPr>
        <p:txBody>
          <a:bodyPr wrap="none" rtlCol="0">
            <a:spAutoFit/>
          </a:bodyPr>
          <a:lstStyle/>
          <a:p>
            <a:pPr algn="l"/>
            <a:r>
              <a:rPr lang="en-US" sz="1200" b="1" dirty="0">
                <a:latin typeface="Helvetica" pitchFamily="2" charset="0"/>
              </a:rPr>
              <a:t>E</a:t>
            </a:r>
          </a:p>
        </p:txBody>
      </p:sp>
      <p:sp>
        <p:nvSpPr>
          <p:cNvPr id="47" name="TextBox 46">
            <a:extLst>
              <a:ext uri="{FF2B5EF4-FFF2-40B4-BE49-F238E27FC236}">
                <a16:creationId xmlns:a16="http://schemas.microsoft.com/office/drawing/2014/main" id="{3861D458-7A71-834B-8E6D-C3D1F73B86DB}"/>
              </a:ext>
            </a:extLst>
          </p:cNvPr>
          <p:cNvSpPr txBox="1"/>
          <p:nvPr/>
        </p:nvSpPr>
        <p:spPr>
          <a:xfrm>
            <a:off x="168473" y="17199"/>
            <a:ext cx="295274" cy="276999"/>
          </a:xfrm>
          <a:prstGeom prst="rect">
            <a:avLst/>
          </a:prstGeom>
          <a:noFill/>
        </p:spPr>
        <p:txBody>
          <a:bodyPr wrap="none" rtlCol="0">
            <a:spAutoFit/>
          </a:bodyPr>
          <a:lstStyle/>
          <a:p>
            <a:pPr algn="l"/>
            <a:r>
              <a:rPr lang="en-US" sz="1200" b="1" dirty="0">
                <a:latin typeface="Helvetica" pitchFamily="2" charset="0"/>
              </a:rPr>
              <a:t>A</a:t>
            </a:r>
          </a:p>
        </p:txBody>
      </p:sp>
      <p:sp>
        <p:nvSpPr>
          <p:cNvPr id="9" name="TextBox 8">
            <a:extLst>
              <a:ext uri="{FF2B5EF4-FFF2-40B4-BE49-F238E27FC236}">
                <a16:creationId xmlns:a16="http://schemas.microsoft.com/office/drawing/2014/main" id="{CD3842A1-8A24-5440-BDA1-C7A017BCB33B}"/>
              </a:ext>
            </a:extLst>
          </p:cNvPr>
          <p:cNvSpPr txBox="1"/>
          <p:nvPr/>
        </p:nvSpPr>
        <p:spPr>
          <a:xfrm rot="16200000">
            <a:off x="-310344" y="3774550"/>
            <a:ext cx="980341" cy="246221"/>
          </a:xfrm>
          <a:prstGeom prst="rect">
            <a:avLst/>
          </a:prstGeom>
          <a:noFill/>
        </p:spPr>
        <p:txBody>
          <a:bodyPr wrap="square" rtlCol="0">
            <a:spAutoFit/>
          </a:bodyPr>
          <a:lstStyle/>
          <a:p>
            <a:pPr algn="ctr"/>
            <a:r>
              <a:rPr lang="en-US" sz="1000" dirty="0">
                <a:latin typeface="Helvetica" pitchFamily="2" charset="0"/>
              </a:rPr>
              <a:t>Transposons</a:t>
            </a:r>
          </a:p>
        </p:txBody>
      </p:sp>
      <p:sp>
        <p:nvSpPr>
          <p:cNvPr id="74" name="TextBox 73">
            <a:extLst>
              <a:ext uri="{FF2B5EF4-FFF2-40B4-BE49-F238E27FC236}">
                <a16:creationId xmlns:a16="http://schemas.microsoft.com/office/drawing/2014/main" id="{D42178D2-6309-B248-8218-EE1E2A316063}"/>
              </a:ext>
            </a:extLst>
          </p:cNvPr>
          <p:cNvSpPr txBox="1"/>
          <p:nvPr/>
        </p:nvSpPr>
        <p:spPr>
          <a:xfrm>
            <a:off x="3661135" y="6580137"/>
            <a:ext cx="304892" cy="276999"/>
          </a:xfrm>
          <a:prstGeom prst="rect">
            <a:avLst/>
          </a:prstGeom>
          <a:noFill/>
        </p:spPr>
        <p:txBody>
          <a:bodyPr wrap="none" rtlCol="0">
            <a:spAutoFit/>
          </a:bodyPr>
          <a:lstStyle/>
          <a:p>
            <a:pPr algn="l"/>
            <a:r>
              <a:rPr lang="en-US" sz="1200" b="1" dirty="0">
                <a:latin typeface="Helvetica" pitchFamily="2" charset="0"/>
              </a:rPr>
              <a:t>G</a:t>
            </a:r>
          </a:p>
        </p:txBody>
      </p:sp>
      <p:sp>
        <p:nvSpPr>
          <p:cNvPr id="7" name="Rectangle 6">
            <a:extLst>
              <a:ext uri="{FF2B5EF4-FFF2-40B4-BE49-F238E27FC236}">
                <a16:creationId xmlns:a16="http://schemas.microsoft.com/office/drawing/2014/main" id="{5445E5BE-5B9A-B544-A9AB-46A300480964}"/>
              </a:ext>
            </a:extLst>
          </p:cNvPr>
          <p:cNvSpPr/>
          <p:nvPr/>
        </p:nvSpPr>
        <p:spPr>
          <a:xfrm>
            <a:off x="81724" y="7394431"/>
            <a:ext cx="3608492" cy="1492716"/>
          </a:xfrm>
          <a:prstGeom prst="rect">
            <a:avLst/>
          </a:prstGeom>
        </p:spPr>
        <p:txBody>
          <a:bodyPr wrap="square">
            <a:spAutoFit/>
          </a:bodyPr>
          <a:lstStyle/>
          <a:p>
            <a:pPr algn="just"/>
            <a:r>
              <a:rPr lang="en-US" sz="700" b="1" dirty="0">
                <a:latin typeface="Helvetica" pitchFamily="2" charset="0"/>
              </a:rPr>
              <a:t>Figure 3. Single cell sequencing reveals dramatic upregulation of L1 in advanced germ cells. </a:t>
            </a:r>
          </a:p>
          <a:p>
            <a:pPr algn="just"/>
            <a:r>
              <a:rPr lang="en-US" sz="700" dirty="0">
                <a:latin typeface="Helvetica" pitchFamily="2" charset="0"/>
              </a:rPr>
              <a:t>(</a:t>
            </a:r>
            <a:r>
              <a:rPr lang="en-US" sz="700" b="1" dirty="0">
                <a:latin typeface="Helvetica" pitchFamily="2" charset="0"/>
              </a:rPr>
              <a:t>A</a:t>
            </a:r>
            <a:r>
              <a:rPr lang="en-US" sz="700" dirty="0">
                <a:latin typeface="Helvetica" pitchFamily="2" charset="0"/>
              </a:rPr>
              <a:t>) Schematic of single cell RNA-</a:t>
            </a:r>
            <a:r>
              <a:rPr lang="en-US" sz="700" dirty="0" err="1">
                <a:latin typeface="Helvetica" pitchFamily="2" charset="0"/>
              </a:rPr>
              <a:t>seq</a:t>
            </a:r>
            <a:r>
              <a:rPr lang="en-US" sz="700" dirty="0">
                <a:latin typeface="Helvetica" pitchFamily="2" charset="0"/>
              </a:rPr>
              <a:t> analysis pipeline to interrogate week 19 male human germ cell sample for gene expression and repeat-</a:t>
            </a:r>
            <a:r>
              <a:rPr lang="en-US" sz="700" dirty="0" err="1">
                <a:latin typeface="Helvetica" pitchFamily="2" charset="0"/>
              </a:rPr>
              <a:t>ome</a:t>
            </a:r>
            <a:r>
              <a:rPr lang="en-US" sz="700" dirty="0">
                <a:latin typeface="Helvetica" pitchFamily="2" charset="0"/>
              </a:rPr>
              <a:t> expression. (</a:t>
            </a:r>
            <a:r>
              <a:rPr lang="en-US" sz="700" b="1" dirty="0">
                <a:latin typeface="Helvetica" pitchFamily="2" charset="0"/>
              </a:rPr>
              <a:t>B</a:t>
            </a:r>
            <a:r>
              <a:rPr lang="en-US" sz="700" dirty="0">
                <a:latin typeface="Helvetica" pitchFamily="2" charset="0"/>
              </a:rPr>
              <a:t>) </a:t>
            </a:r>
            <a:r>
              <a:rPr lang="en-US" sz="700" dirty="0" err="1">
                <a:latin typeface="Helvetica" pitchFamily="2" charset="0"/>
              </a:rPr>
              <a:t>tSNE</a:t>
            </a:r>
            <a:r>
              <a:rPr lang="en-US" sz="700" dirty="0">
                <a:latin typeface="Helvetica" pitchFamily="2" charset="0"/>
              </a:rPr>
              <a:t> clustering on transcriptome reference was used to generate three distinct cell populations. (</a:t>
            </a:r>
            <a:r>
              <a:rPr lang="en-US" sz="700" b="1" dirty="0">
                <a:latin typeface="Helvetica" pitchFamily="2" charset="0"/>
              </a:rPr>
              <a:t>C</a:t>
            </a:r>
            <a:r>
              <a:rPr lang="en-US" sz="700" dirty="0">
                <a:latin typeface="Helvetica" pitchFamily="2" charset="0"/>
              </a:rPr>
              <a:t>) Violin plots showing expression of germ cell markers and transposon repression genes in advanced germ cells (AGC) (blue), primordial germ cells (PGC) (green), and somatic cells (grey). (</a:t>
            </a:r>
            <a:r>
              <a:rPr lang="en-US" sz="700" b="1" dirty="0">
                <a:latin typeface="Helvetica" pitchFamily="2" charset="0"/>
              </a:rPr>
              <a:t>D</a:t>
            </a:r>
            <a:r>
              <a:rPr lang="en-US" sz="700" dirty="0">
                <a:latin typeface="Helvetica" pitchFamily="2" charset="0"/>
              </a:rPr>
              <a:t>) </a:t>
            </a:r>
            <a:r>
              <a:rPr lang="en-US" sz="700" dirty="0" err="1">
                <a:latin typeface="Helvetica" pitchFamily="2" charset="0"/>
              </a:rPr>
              <a:t>Heatmap</a:t>
            </a:r>
            <a:r>
              <a:rPr lang="en-US" sz="700" dirty="0">
                <a:latin typeface="Helvetica" pitchFamily="2" charset="0"/>
              </a:rPr>
              <a:t> displaying the most differentially expressed transposons sorted by </a:t>
            </a:r>
            <a:r>
              <a:rPr lang="en-US" sz="700" dirty="0" err="1">
                <a:latin typeface="Helvetica" pitchFamily="2" charset="0"/>
              </a:rPr>
              <a:t>myAUC</a:t>
            </a:r>
            <a:r>
              <a:rPr lang="en-US" sz="700" dirty="0">
                <a:latin typeface="Helvetica" pitchFamily="2" charset="0"/>
              </a:rPr>
              <a:t> score (top) and expression of germ cell markers and transposon repression pathway genes (below).  Pairwise correlation analysis between L1HS and HILI (</a:t>
            </a:r>
            <a:r>
              <a:rPr lang="en-US" sz="700" b="1" dirty="0">
                <a:latin typeface="Helvetica" pitchFamily="2" charset="0"/>
              </a:rPr>
              <a:t>E</a:t>
            </a:r>
            <a:r>
              <a:rPr lang="en-US" sz="700" dirty="0">
                <a:latin typeface="Helvetica" pitchFamily="2" charset="0"/>
              </a:rPr>
              <a:t>), HIWI2 (</a:t>
            </a:r>
            <a:r>
              <a:rPr lang="en-US" sz="700" b="1" dirty="0">
                <a:latin typeface="Helvetica" pitchFamily="2" charset="0"/>
              </a:rPr>
              <a:t>F</a:t>
            </a:r>
            <a:r>
              <a:rPr lang="en-US" sz="700" dirty="0">
                <a:latin typeface="Helvetica" pitchFamily="2" charset="0"/>
              </a:rPr>
              <a:t>) and HSP90</a:t>
            </a:r>
            <a:r>
              <a:rPr lang="el-GR" sz="700" dirty="0">
                <a:latin typeface="Helvetica" pitchFamily="2" charset="0"/>
              </a:rPr>
              <a:t>α</a:t>
            </a:r>
            <a:r>
              <a:rPr lang="en-US" sz="700" dirty="0">
                <a:latin typeface="Helvetica" pitchFamily="2" charset="0"/>
              </a:rPr>
              <a:t> (</a:t>
            </a:r>
            <a:r>
              <a:rPr lang="en-US" sz="700" b="1" dirty="0">
                <a:latin typeface="Helvetica" pitchFamily="2" charset="0"/>
              </a:rPr>
              <a:t>G</a:t>
            </a:r>
            <a:r>
              <a:rPr lang="en-US" sz="700" dirty="0">
                <a:latin typeface="Helvetica" pitchFamily="2" charset="0"/>
              </a:rPr>
              <a:t>) in the AGC, PGC, AGC + PGC, and total population. Pearson’s correlation coefficient scores are listed above each graph.  </a:t>
            </a:r>
          </a:p>
        </p:txBody>
      </p:sp>
      <p:grpSp>
        <p:nvGrpSpPr>
          <p:cNvPr id="77" name="Group 76">
            <a:extLst>
              <a:ext uri="{FF2B5EF4-FFF2-40B4-BE49-F238E27FC236}">
                <a16:creationId xmlns:a16="http://schemas.microsoft.com/office/drawing/2014/main" id="{B87D5CBF-FA91-9D45-A3F2-3EEA76184C23}"/>
              </a:ext>
            </a:extLst>
          </p:cNvPr>
          <p:cNvGrpSpPr/>
          <p:nvPr/>
        </p:nvGrpSpPr>
        <p:grpSpPr>
          <a:xfrm>
            <a:off x="268159" y="3356567"/>
            <a:ext cx="2944959" cy="3546472"/>
            <a:chOff x="160434" y="1574802"/>
            <a:chExt cx="2944959" cy="3546472"/>
          </a:xfrm>
        </p:grpSpPr>
        <p:pic>
          <p:nvPicPr>
            <p:cNvPr id="78" name="Picture 77">
              <a:extLst>
                <a:ext uri="{FF2B5EF4-FFF2-40B4-BE49-F238E27FC236}">
                  <a16:creationId xmlns:a16="http://schemas.microsoft.com/office/drawing/2014/main" id="{78A517E9-A142-5E44-9F01-5D38959C5473}"/>
                </a:ext>
              </a:extLst>
            </p:cNvPr>
            <p:cNvPicPr>
              <a:picLocks noChangeAspect="1"/>
            </p:cNvPicPr>
            <p:nvPr/>
          </p:nvPicPr>
          <p:blipFill rotWithShape="1">
            <a:blip r:embed="rId4"/>
            <a:srcRect t="9578" r="32107" b="57012"/>
            <a:stretch/>
          </p:blipFill>
          <p:spPr>
            <a:xfrm>
              <a:off x="160434" y="3251199"/>
              <a:ext cx="2936555" cy="1870075"/>
            </a:xfrm>
            <a:prstGeom prst="rect">
              <a:avLst/>
            </a:prstGeom>
          </p:spPr>
        </p:pic>
        <p:pic>
          <p:nvPicPr>
            <p:cNvPr id="79" name="Picture 78">
              <a:extLst>
                <a:ext uri="{FF2B5EF4-FFF2-40B4-BE49-F238E27FC236}">
                  <a16:creationId xmlns:a16="http://schemas.microsoft.com/office/drawing/2014/main" id="{D185C8BD-A962-114C-B184-8A69B65C8824}"/>
                </a:ext>
              </a:extLst>
            </p:cNvPr>
            <p:cNvPicPr>
              <a:picLocks noChangeAspect="1"/>
            </p:cNvPicPr>
            <p:nvPr/>
          </p:nvPicPr>
          <p:blipFill rotWithShape="1">
            <a:blip r:embed="rId4"/>
            <a:srcRect t="1180" r="31913" b="90595"/>
            <a:stretch/>
          </p:blipFill>
          <p:spPr>
            <a:xfrm>
              <a:off x="160434" y="2708276"/>
              <a:ext cx="2944959" cy="460374"/>
            </a:xfrm>
            <a:prstGeom prst="rect">
              <a:avLst/>
            </a:prstGeom>
          </p:spPr>
        </p:pic>
        <p:pic>
          <p:nvPicPr>
            <p:cNvPr id="80" name="Picture 79">
              <a:extLst>
                <a:ext uri="{FF2B5EF4-FFF2-40B4-BE49-F238E27FC236}">
                  <a16:creationId xmlns:a16="http://schemas.microsoft.com/office/drawing/2014/main" id="{FAB4B96D-4211-FA49-9F9B-D8DA5C9C76FC}"/>
                </a:ext>
              </a:extLst>
            </p:cNvPr>
            <p:cNvPicPr>
              <a:picLocks noChangeAspect="1"/>
            </p:cNvPicPr>
            <p:nvPr/>
          </p:nvPicPr>
          <p:blipFill rotWithShape="1">
            <a:blip r:embed="rId4"/>
            <a:srcRect t="43044" r="32360" b="38180"/>
            <a:stretch/>
          </p:blipFill>
          <p:spPr>
            <a:xfrm>
              <a:off x="160434" y="1574802"/>
              <a:ext cx="2925628" cy="1050925"/>
            </a:xfrm>
            <a:prstGeom prst="rect">
              <a:avLst/>
            </a:prstGeom>
          </p:spPr>
        </p:pic>
      </p:grpSp>
      <p:sp>
        <p:nvSpPr>
          <p:cNvPr id="81" name="TextBox 80">
            <a:extLst>
              <a:ext uri="{FF2B5EF4-FFF2-40B4-BE49-F238E27FC236}">
                <a16:creationId xmlns:a16="http://schemas.microsoft.com/office/drawing/2014/main" id="{526F28C2-4E80-E840-8C45-94E49E2E494C}"/>
              </a:ext>
            </a:extLst>
          </p:cNvPr>
          <p:cNvSpPr txBox="1"/>
          <p:nvPr/>
        </p:nvSpPr>
        <p:spPr>
          <a:xfrm rot="16200000">
            <a:off x="-22412" y="4606948"/>
            <a:ext cx="404476" cy="246221"/>
          </a:xfrm>
          <a:prstGeom prst="rect">
            <a:avLst/>
          </a:prstGeom>
          <a:noFill/>
        </p:spPr>
        <p:txBody>
          <a:bodyPr wrap="square" rtlCol="0">
            <a:spAutoFit/>
          </a:bodyPr>
          <a:lstStyle/>
          <a:p>
            <a:pPr algn="ctr"/>
            <a:r>
              <a:rPr lang="en-US" sz="1000" dirty="0">
                <a:latin typeface="Helvetica" pitchFamily="2" charset="0"/>
              </a:rPr>
              <a:t>GC</a:t>
            </a:r>
          </a:p>
        </p:txBody>
      </p:sp>
      <p:sp>
        <p:nvSpPr>
          <p:cNvPr id="82" name="TextBox 81">
            <a:extLst>
              <a:ext uri="{FF2B5EF4-FFF2-40B4-BE49-F238E27FC236}">
                <a16:creationId xmlns:a16="http://schemas.microsoft.com/office/drawing/2014/main" id="{FBEAE0BD-6C92-6641-97DD-760DDC40701B}"/>
              </a:ext>
            </a:extLst>
          </p:cNvPr>
          <p:cNvSpPr txBox="1"/>
          <p:nvPr/>
        </p:nvSpPr>
        <p:spPr>
          <a:xfrm rot="16200000">
            <a:off x="-840356" y="5867149"/>
            <a:ext cx="2040366" cy="246221"/>
          </a:xfrm>
          <a:prstGeom prst="rect">
            <a:avLst/>
          </a:prstGeom>
          <a:noFill/>
        </p:spPr>
        <p:txBody>
          <a:bodyPr wrap="square" rtlCol="0">
            <a:spAutoFit/>
          </a:bodyPr>
          <a:lstStyle/>
          <a:p>
            <a:pPr algn="ctr"/>
            <a:r>
              <a:rPr lang="en-US" sz="1000" dirty="0">
                <a:latin typeface="Helvetica" pitchFamily="2" charset="0"/>
              </a:rPr>
              <a:t>Transposon Repression Network</a:t>
            </a:r>
          </a:p>
        </p:txBody>
      </p:sp>
      <p:sp>
        <p:nvSpPr>
          <p:cNvPr id="83" name="TextBox 82">
            <a:extLst>
              <a:ext uri="{FF2B5EF4-FFF2-40B4-BE49-F238E27FC236}">
                <a16:creationId xmlns:a16="http://schemas.microsoft.com/office/drawing/2014/main" id="{ED1A33E9-6353-C947-B2CF-76669524BBA5}"/>
              </a:ext>
            </a:extLst>
          </p:cNvPr>
          <p:cNvSpPr txBox="1"/>
          <p:nvPr/>
        </p:nvSpPr>
        <p:spPr>
          <a:xfrm>
            <a:off x="732467" y="3124850"/>
            <a:ext cx="465430" cy="246221"/>
          </a:xfrm>
          <a:prstGeom prst="rect">
            <a:avLst/>
          </a:prstGeom>
          <a:noFill/>
        </p:spPr>
        <p:txBody>
          <a:bodyPr wrap="square" rtlCol="0">
            <a:spAutoFit/>
          </a:bodyPr>
          <a:lstStyle/>
          <a:p>
            <a:pPr algn="ctr"/>
            <a:r>
              <a:rPr lang="en-US" sz="1000" dirty="0">
                <a:latin typeface="Helvetica" pitchFamily="2" charset="0"/>
              </a:rPr>
              <a:t>AGC</a:t>
            </a:r>
          </a:p>
        </p:txBody>
      </p:sp>
      <p:sp>
        <p:nvSpPr>
          <p:cNvPr id="84" name="TextBox 83">
            <a:extLst>
              <a:ext uri="{FF2B5EF4-FFF2-40B4-BE49-F238E27FC236}">
                <a16:creationId xmlns:a16="http://schemas.microsoft.com/office/drawing/2014/main" id="{CD78B943-17DC-DC48-BF3B-AEDD1FB4AF73}"/>
              </a:ext>
            </a:extLst>
          </p:cNvPr>
          <p:cNvSpPr txBox="1"/>
          <p:nvPr/>
        </p:nvSpPr>
        <p:spPr>
          <a:xfrm>
            <a:off x="1864166" y="3111737"/>
            <a:ext cx="488022" cy="246221"/>
          </a:xfrm>
          <a:prstGeom prst="rect">
            <a:avLst/>
          </a:prstGeom>
          <a:noFill/>
        </p:spPr>
        <p:txBody>
          <a:bodyPr wrap="square" rtlCol="0">
            <a:spAutoFit/>
          </a:bodyPr>
          <a:lstStyle/>
          <a:p>
            <a:pPr algn="ctr"/>
            <a:r>
              <a:rPr lang="en-US" sz="1000" dirty="0">
                <a:latin typeface="Helvetica" pitchFamily="2" charset="0"/>
              </a:rPr>
              <a:t>PGC</a:t>
            </a:r>
          </a:p>
        </p:txBody>
      </p:sp>
      <p:sp>
        <p:nvSpPr>
          <p:cNvPr id="85" name="TextBox 84">
            <a:extLst>
              <a:ext uri="{FF2B5EF4-FFF2-40B4-BE49-F238E27FC236}">
                <a16:creationId xmlns:a16="http://schemas.microsoft.com/office/drawing/2014/main" id="{13A0C52F-A57F-C646-8130-CB864F0C5F97}"/>
              </a:ext>
            </a:extLst>
          </p:cNvPr>
          <p:cNvSpPr txBox="1"/>
          <p:nvPr/>
        </p:nvSpPr>
        <p:spPr>
          <a:xfrm>
            <a:off x="2625297" y="3111042"/>
            <a:ext cx="538699" cy="246221"/>
          </a:xfrm>
          <a:prstGeom prst="rect">
            <a:avLst/>
          </a:prstGeom>
          <a:noFill/>
        </p:spPr>
        <p:txBody>
          <a:bodyPr wrap="square" rtlCol="0">
            <a:spAutoFit/>
          </a:bodyPr>
          <a:lstStyle/>
          <a:p>
            <a:pPr algn="ctr"/>
            <a:r>
              <a:rPr lang="en-US" sz="1000" dirty="0">
                <a:latin typeface="Helvetica" pitchFamily="2" charset="0"/>
              </a:rPr>
              <a:t>Soma</a:t>
            </a:r>
          </a:p>
        </p:txBody>
      </p:sp>
      <p:grpSp>
        <p:nvGrpSpPr>
          <p:cNvPr id="42" name="Group 41">
            <a:extLst>
              <a:ext uri="{FF2B5EF4-FFF2-40B4-BE49-F238E27FC236}">
                <a16:creationId xmlns:a16="http://schemas.microsoft.com/office/drawing/2014/main" id="{6A91E53B-04D4-CC48-AC76-4642353A46E3}"/>
              </a:ext>
            </a:extLst>
          </p:cNvPr>
          <p:cNvGrpSpPr/>
          <p:nvPr/>
        </p:nvGrpSpPr>
        <p:grpSpPr>
          <a:xfrm>
            <a:off x="4030730" y="144286"/>
            <a:ext cx="2149644" cy="1648323"/>
            <a:chOff x="4030730" y="174266"/>
            <a:chExt cx="2149644" cy="1648323"/>
          </a:xfrm>
        </p:grpSpPr>
        <p:pic>
          <p:nvPicPr>
            <p:cNvPr id="24" name="Picture 23">
              <a:extLst>
                <a:ext uri="{FF2B5EF4-FFF2-40B4-BE49-F238E27FC236}">
                  <a16:creationId xmlns:a16="http://schemas.microsoft.com/office/drawing/2014/main" id="{37235D55-662C-6848-9991-75BF4A71254B}"/>
                </a:ext>
              </a:extLst>
            </p:cNvPr>
            <p:cNvPicPr>
              <a:picLocks noChangeAspect="1"/>
            </p:cNvPicPr>
            <p:nvPr/>
          </p:nvPicPr>
          <p:blipFill rotWithShape="1">
            <a:blip r:embed="rId5"/>
            <a:srcRect l="3128" r="13387" b="4379"/>
            <a:stretch/>
          </p:blipFill>
          <p:spPr>
            <a:xfrm>
              <a:off x="4238625" y="174266"/>
              <a:ext cx="1693824" cy="1455018"/>
            </a:xfrm>
            <a:prstGeom prst="rect">
              <a:avLst/>
            </a:prstGeom>
          </p:spPr>
        </p:pic>
        <p:pic>
          <p:nvPicPr>
            <p:cNvPr id="111" name="Picture 110">
              <a:extLst>
                <a:ext uri="{FF2B5EF4-FFF2-40B4-BE49-F238E27FC236}">
                  <a16:creationId xmlns:a16="http://schemas.microsoft.com/office/drawing/2014/main" id="{82E1ED29-E6F5-7843-8C30-B4A7D7AF6D8D}"/>
                </a:ext>
              </a:extLst>
            </p:cNvPr>
            <p:cNvPicPr>
              <a:picLocks noChangeAspect="1"/>
            </p:cNvPicPr>
            <p:nvPr/>
          </p:nvPicPr>
          <p:blipFill rotWithShape="1">
            <a:blip r:embed="rId5"/>
            <a:srcRect l="87790" t="39541" r="7985" b="54301"/>
            <a:stretch/>
          </p:blipFill>
          <p:spPr>
            <a:xfrm>
              <a:off x="6014540" y="542945"/>
              <a:ext cx="165834" cy="181284"/>
            </a:xfrm>
            <a:prstGeom prst="rect">
              <a:avLst/>
            </a:prstGeom>
          </p:spPr>
        </p:pic>
        <p:sp>
          <p:nvSpPr>
            <p:cNvPr id="35" name="TextBox 34">
              <a:extLst>
                <a:ext uri="{FF2B5EF4-FFF2-40B4-BE49-F238E27FC236}">
                  <a16:creationId xmlns:a16="http://schemas.microsoft.com/office/drawing/2014/main" id="{92D194EE-02AB-A340-B932-D07AF559C295}"/>
                </a:ext>
              </a:extLst>
            </p:cNvPr>
            <p:cNvSpPr txBox="1"/>
            <p:nvPr/>
          </p:nvSpPr>
          <p:spPr>
            <a:xfrm>
              <a:off x="4839810" y="1607145"/>
              <a:ext cx="552183" cy="215444"/>
            </a:xfrm>
            <a:prstGeom prst="rect">
              <a:avLst/>
            </a:prstGeom>
            <a:noFill/>
          </p:spPr>
          <p:txBody>
            <a:bodyPr wrap="square" rtlCol="0">
              <a:spAutoFit/>
            </a:bodyPr>
            <a:lstStyle/>
            <a:p>
              <a:pPr algn="l"/>
              <a:r>
                <a:rPr lang="en-US" sz="800" dirty="0">
                  <a:latin typeface="Helvetica" pitchFamily="2" charset="0"/>
                </a:rPr>
                <a:t>tSNE-1</a:t>
              </a:r>
            </a:p>
          </p:txBody>
        </p:sp>
        <p:sp>
          <p:nvSpPr>
            <p:cNvPr id="112" name="TextBox 111">
              <a:extLst>
                <a:ext uri="{FF2B5EF4-FFF2-40B4-BE49-F238E27FC236}">
                  <a16:creationId xmlns:a16="http://schemas.microsoft.com/office/drawing/2014/main" id="{D298D8F5-1DE9-7C41-BDB6-8B87AE9CF39C}"/>
                </a:ext>
              </a:extLst>
            </p:cNvPr>
            <p:cNvSpPr txBox="1"/>
            <p:nvPr/>
          </p:nvSpPr>
          <p:spPr>
            <a:xfrm rot="16200000">
              <a:off x="3862360" y="794052"/>
              <a:ext cx="552183" cy="215444"/>
            </a:xfrm>
            <a:prstGeom prst="rect">
              <a:avLst/>
            </a:prstGeom>
            <a:noFill/>
          </p:spPr>
          <p:txBody>
            <a:bodyPr wrap="square" rtlCol="0">
              <a:spAutoFit/>
            </a:bodyPr>
            <a:lstStyle/>
            <a:p>
              <a:pPr algn="l"/>
              <a:r>
                <a:rPr lang="en-US" sz="800" dirty="0">
                  <a:latin typeface="Helvetica" pitchFamily="2" charset="0"/>
                </a:rPr>
                <a:t>tSNE-2</a:t>
              </a:r>
            </a:p>
          </p:txBody>
        </p:sp>
      </p:grpSp>
      <p:sp>
        <p:nvSpPr>
          <p:cNvPr id="113" name="TextBox 112">
            <a:extLst>
              <a:ext uri="{FF2B5EF4-FFF2-40B4-BE49-F238E27FC236}">
                <a16:creationId xmlns:a16="http://schemas.microsoft.com/office/drawing/2014/main" id="{E1FC1FD9-686F-CA48-80D1-84D1DD13951D}"/>
              </a:ext>
            </a:extLst>
          </p:cNvPr>
          <p:cNvSpPr txBox="1"/>
          <p:nvPr/>
        </p:nvSpPr>
        <p:spPr>
          <a:xfrm>
            <a:off x="3485908" y="17199"/>
            <a:ext cx="295274" cy="276999"/>
          </a:xfrm>
          <a:prstGeom prst="rect">
            <a:avLst/>
          </a:prstGeom>
          <a:noFill/>
        </p:spPr>
        <p:txBody>
          <a:bodyPr wrap="none" rtlCol="0">
            <a:spAutoFit/>
          </a:bodyPr>
          <a:lstStyle/>
          <a:p>
            <a:pPr algn="l"/>
            <a:r>
              <a:rPr lang="en-US" sz="1200" b="1" dirty="0">
                <a:latin typeface="Helvetica" pitchFamily="2" charset="0"/>
              </a:rPr>
              <a:t>B</a:t>
            </a:r>
          </a:p>
        </p:txBody>
      </p:sp>
      <p:sp>
        <p:nvSpPr>
          <p:cNvPr id="114" name="TextBox 113">
            <a:extLst>
              <a:ext uri="{FF2B5EF4-FFF2-40B4-BE49-F238E27FC236}">
                <a16:creationId xmlns:a16="http://schemas.microsoft.com/office/drawing/2014/main" id="{1B7CF383-BB8D-0640-AF79-DB3EE4DA0F95}"/>
              </a:ext>
            </a:extLst>
          </p:cNvPr>
          <p:cNvSpPr txBox="1"/>
          <p:nvPr/>
        </p:nvSpPr>
        <p:spPr>
          <a:xfrm>
            <a:off x="3485349" y="1714867"/>
            <a:ext cx="295274" cy="276999"/>
          </a:xfrm>
          <a:prstGeom prst="rect">
            <a:avLst/>
          </a:prstGeom>
          <a:noFill/>
        </p:spPr>
        <p:txBody>
          <a:bodyPr wrap="none" rtlCol="0">
            <a:spAutoFit/>
          </a:bodyPr>
          <a:lstStyle/>
          <a:p>
            <a:pPr algn="l"/>
            <a:r>
              <a:rPr lang="en-US" sz="1200" b="1" dirty="0">
                <a:latin typeface="Helvetica" pitchFamily="2" charset="0"/>
              </a:rPr>
              <a:t>C</a:t>
            </a:r>
          </a:p>
        </p:txBody>
      </p:sp>
      <p:grpSp>
        <p:nvGrpSpPr>
          <p:cNvPr id="53" name="Group 52">
            <a:extLst>
              <a:ext uri="{FF2B5EF4-FFF2-40B4-BE49-F238E27FC236}">
                <a16:creationId xmlns:a16="http://schemas.microsoft.com/office/drawing/2014/main" id="{A3CD6966-3F4B-5243-85CF-EC82F8881596}"/>
              </a:ext>
            </a:extLst>
          </p:cNvPr>
          <p:cNvGrpSpPr/>
          <p:nvPr/>
        </p:nvGrpSpPr>
        <p:grpSpPr>
          <a:xfrm>
            <a:off x="599592" y="6935015"/>
            <a:ext cx="731180" cy="459697"/>
            <a:chOff x="586059" y="7010443"/>
            <a:chExt cx="731180" cy="459697"/>
          </a:xfrm>
        </p:grpSpPr>
        <p:pic>
          <p:nvPicPr>
            <p:cNvPr id="110" name="Picture 109">
              <a:extLst>
                <a:ext uri="{FF2B5EF4-FFF2-40B4-BE49-F238E27FC236}">
                  <a16:creationId xmlns:a16="http://schemas.microsoft.com/office/drawing/2014/main" id="{7495080D-3D1D-954C-B3C1-02CFC652B660}"/>
                </a:ext>
              </a:extLst>
            </p:cNvPr>
            <p:cNvPicPr>
              <a:picLocks noChangeAspect="1"/>
            </p:cNvPicPr>
            <p:nvPr/>
          </p:nvPicPr>
          <p:blipFill rotWithShape="1">
            <a:blip r:embed="rId6"/>
            <a:srcRect l="94128" t="40748" r="3238" b="45454"/>
            <a:stretch/>
          </p:blipFill>
          <p:spPr>
            <a:xfrm rot="5400000">
              <a:off x="878220" y="6876185"/>
              <a:ext cx="173924" cy="704114"/>
            </a:xfrm>
            <a:prstGeom prst="rect">
              <a:avLst/>
            </a:prstGeom>
          </p:spPr>
        </p:pic>
        <p:sp>
          <p:nvSpPr>
            <p:cNvPr id="45" name="TextBox 44">
              <a:extLst>
                <a:ext uri="{FF2B5EF4-FFF2-40B4-BE49-F238E27FC236}">
                  <a16:creationId xmlns:a16="http://schemas.microsoft.com/office/drawing/2014/main" id="{ECD85A1B-31FE-974A-A4F7-76A15B1D33D7}"/>
                </a:ext>
              </a:extLst>
            </p:cNvPr>
            <p:cNvSpPr txBox="1"/>
            <p:nvPr/>
          </p:nvSpPr>
          <p:spPr>
            <a:xfrm>
              <a:off x="669563" y="7010443"/>
              <a:ext cx="617065" cy="184666"/>
            </a:xfrm>
            <a:prstGeom prst="rect">
              <a:avLst/>
            </a:prstGeom>
            <a:noFill/>
          </p:spPr>
          <p:txBody>
            <a:bodyPr wrap="square" rtlCol="0">
              <a:spAutoFit/>
            </a:bodyPr>
            <a:lstStyle/>
            <a:p>
              <a:pPr algn="l"/>
              <a:r>
                <a:rPr lang="en-US" sz="600" i="1" dirty="0">
                  <a:latin typeface="Helvetica" pitchFamily="2" charset="0"/>
                </a:rPr>
                <a:t>Expression</a:t>
              </a:r>
            </a:p>
          </p:txBody>
        </p:sp>
        <p:sp>
          <p:nvSpPr>
            <p:cNvPr id="48" name="TextBox 47">
              <a:extLst>
                <a:ext uri="{FF2B5EF4-FFF2-40B4-BE49-F238E27FC236}">
                  <a16:creationId xmlns:a16="http://schemas.microsoft.com/office/drawing/2014/main" id="{B894325A-45AD-6F43-8901-DC770BE43124}"/>
                </a:ext>
              </a:extLst>
            </p:cNvPr>
            <p:cNvSpPr txBox="1"/>
            <p:nvPr/>
          </p:nvSpPr>
          <p:spPr>
            <a:xfrm>
              <a:off x="904619" y="7269806"/>
              <a:ext cx="73476" cy="200055"/>
            </a:xfrm>
            <a:prstGeom prst="rect">
              <a:avLst/>
            </a:prstGeom>
            <a:noFill/>
          </p:spPr>
          <p:txBody>
            <a:bodyPr wrap="square" rtlCol="0">
              <a:spAutoFit/>
            </a:bodyPr>
            <a:lstStyle/>
            <a:p>
              <a:pPr algn="l"/>
              <a:r>
                <a:rPr lang="en-US" sz="700" dirty="0">
                  <a:latin typeface="Helvetica" pitchFamily="2" charset="0"/>
                </a:rPr>
                <a:t>0</a:t>
              </a:r>
            </a:p>
          </p:txBody>
        </p:sp>
        <p:sp>
          <p:nvSpPr>
            <p:cNvPr id="115" name="TextBox 114">
              <a:extLst>
                <a:ext uri="{FF2B5EF4-FFF2-40B4-BE49-F238E27FC236}">
                  <a16:creationId xmlns:a16="http://schemas.microsoft.com/office/drawing/2014/main" id="{4DCA754B-56FF-E849-8D54-5CBED87125DD}"/>
                </a:ext>
              </a:extLst>
            </p:cNvPr>
            <p:cNvSpPr txBox="1"/>
            <p:nvPr/>
          </p:nvSpPr>
          <p:spPr>
            <a:xfrm>
              <a:off x="1022375" y="7269805"/>
              <a:ext cx="73476" cy="200055"/>
            </a:xfrm>
            <a:prstGeom prst="rect">
              <a:avLst/>
            </a:prstGeom>
            <a:noFill/>
          </p:spPr>
          <p:txBody>
            <a:bodyPr wrap="square" rtlCol="0">
              <a:spAutoFit/>
            </a:bodyPr>
            <a:lstStyle/>
            <a:p>
              <a:pPr algn="l"/>
              <a:r>
                <a:rPr lang="en-US" sz="700" dirty="0">
                  <a:latin typeface="Helvetica" pitchFamily="2" charset="0"/>
                </a:rPr>
                <a:t>1</a:t>
              </a:r>
            </a:p>
          </p:txBody>
        </p:sp>
        <p:sp>
          <p:nvSpPr>
            <p:cNvPr id="116" name="TextBox 115">
              <a:extLst>
                <a:ext uri="{FF2B5EF4-FFF2-40B4-BE49-F238E27FC236}">
                  <a16:creationId xmlns:a16="http://schemas.microsoft.com/office/drawing/2014/main" id="{BD1B567F-4BEA-934D-BDE9-0134EEDE0FC5}"/>
                </a:ext>
              </a:extLst>
            </p:cNvPr>
            <p:cNvSpPr txBox="1"/>
            <p:nvPr/>
          </p:nvSpPr>
          <p:spPr>
            <a:xfrm>
              <a:off x="1140131" y="7270085"/>
              <a:ext cx="73476" cy="200055"/>
            </a:xfrm>
            <a:prstGeom prst="rect">
              <a:avLst/>
            </a:prstGeom>
            <a:noFill/>
          </p:spPr>
          <p:txBody>
            <a:bodyPr wrap="square" rtlCol="0">
              <a:spAutoFit/>
            </a:bodyPr>
            <a:lstStyle/>
            <a:p>
              <a:pPr algn="l"/>
              <a:r>
                <a:rPr lang="en-US" sz="700" dirty="0">
                  <a:latin typeface="Helvetica" pitchFamily="2" charset="0"/>
                </a:rPr>
                <a:t>2</a:t>
              </a:r>
            </a:p>
          </p:txBody>
        </p:sp>
        <p:sp>
          <p:nvSpPr>
            <p:cNvPr id="117" name="TextBox 116">
              <a:extLst>
                <a:ext uri="{FF2B5EF4-FFF2-40B4-BE49-F238E27FC236}">
                  <a16:creationId xmlns:a16="http://schemas.microsoft.com/office/drawing/2014/main" id="{B910EDF9-7D2B-1D4A-B5DF-03DB2FE99B0D}"/>
                </a:ext>
              </a:extLst>
            </p:cNvPr>
            <p:cNvSpPr txBox="1"/>
            <p:nvPr/>
          </p:nvSpPr>
          <p:spPr>
            <a:xfrm>
              <a:off x="714746" y="7269804"/>
              <a:ext cx="295906" cy="200055"/>
            </a:xfrm>
            <a:prstGeom prst="rect">
              <a:avLst/>
            </a:prstGeom>
            <a:noFill/>
          </p:spPr>
          <p:txBody>
            <a:bodyPr wrap="square" rtlCol="0">
              <a:spAutoFit/>
            </a:bodyPr>
            <a:lstStyle/>
            <a:p>
              <a:pPr algn="l"/>
              <a:r>
                <a:rPr lang="en-US" sz="700" dirty="0">
                  <a:latin typeface="Helvetica" pitchFamily="2" charset="0"/>
                </a:rPr>
                <a:t>-1</a:t>
              </a:r>
            </a:p>
          </p:txBody>
        </p:sp>
        <p:sp>
          <p:nvSpPr>
            <p:cNvPr id="118" name="TextBox 117">
              <a:extLst>
                <a:ext uri="{FF2B5EF4-FFF2-40B4-BE49-F238E27FC236}">
                  <a16:creationId xmlns:a16="http://schemas.microsoft.com/office/drawing/2014/main" id="{0B484441-F6F7-F048-A890-381BACD84F7A}"/>
                </a:ext>
              </a:extLst>
            </p:cNvPr>
            <p:cNvSpPr txBox="1"/>
            <p:nvPr/>
          </p:nvSpPr>
          <p:spPr>
            <a:xfrm>
              <a:off x="586059" y="7267902"/>
              <a:ext cx="295906" cy="200055"/>
            </a:xfrm>
            <a:prstGeom prst="rect">
              <a:avLst/>
            </a:prstGeom>
            <a:noFill/>
          </p:spPr>
          <p:txBody>
            <a:bodyPr wrap="square" rtlCol="0">
              <a:spAutoFit/>
            </a:bodyPr>
            <a:lstStyle/>
            <a:p>
              <a:pPr algn="l"/>
              <a:r>
                <a:rPr lang="en-US" sz="700" dirty="0">
                  <a:latin typeface="Helvetica" pitchFamily="2" charset="0"/>
                </a:rPr>
                <a:t>-2</a:t>
              </a:r>
            </a:p>
          </p:txBody>
        </p:sp>
      </p:grpSp>
      <p:grpSp>
        <p:nvGrpSpPr>
          <p:cNvPr id="175" name="Group 174">
            <a:extLst>
              <a:ext uri="{FF2B5EF4-FFF2-40B4-BE49-F238E27FC236}">
                <a16:creationId xmlns:a16="http://schemas.microsoft.com/office/drawing/2014/main" id="{916B39C3-CAE9-5F4F-AEEF-6901DE2282F0}"/>
              </a:ext>
            </a:extLst>
          </p:cNvPr>
          <p:cNvGrpSpPr/>
          <p:nvPr/>
        </p:nvGrpSpPr>
        <p:grpSpPr>
          <a:xfrm>
            <a:off x="5161565" y="5220193"/>
            <a:ext cx="1554728" cy="1213590"/>
            <a:chOff x="3574802" y="5220193"/>
            <a:chExt cx="1554728" cy="1213590"/>
          </a:xfrm>
        </p:grpSpPr>
        <p:grpSp>
          <p:nvGrpSpPr>
            <p:cNvPr id="173" name="Group 172">
              <a:extLst>
                <a:ext uri="{FF2B5EF4-FFF2-40B4-BE49-F238E27FC236}">
                  <a16:creationId xmlns:a16="http://schemas.microsoft.com/office/drawing/2014/main" id="{B72851FE-B71E-CD45-9994-4439F2493F6D}"/>
                </a:ext>
              </a:extLst>
            </p:cNvPr>
            <p:cNvGrpSpPr/>
            <p:nvPr/>
          </p:nvGrpSpPr>
          <p:grpSpPr>
            <a:xfrm>
              <a:off x="3574802" y="5220193"/>
              <a:ext cx="1554728" cy="1213590"/>
              <a:chOff x="3574802" y="5220193"/>
              <a:chExt cx="1554728" cy="1213590"/>
            </a:xfrm>
          </p:grpSpPr>
          <p:sp>
            <p:nvSpPr>
              <p:cNvPr id="150" name="TextBox 149">
                <a:extLst>
                  <a:ext uri="{FF2B5EF4-FFF2-40B4-BE49-F238E27FC236}">
                    <a16:creationId xmlns:a16="http://schemas.microsoft.com/office/drawing/2014/main" id="{999E70B4-DBD4-3141-AF84-2F8614E3974C}"/>
                  </a:ext>
                </a:extLst>
              </p:cNvPr>
              <p:cNvSpPr txBox="1"/>
              <p:nvPr/>
            </p:nvSpPr>
            <p:spPr>
              <a:xfrm>
                <a:off x="4221979" y="6218339"/>
                <a:ext cx="442750" cy="215444"/>
              </a:xfrm>
              <a:prstGeom prst="rect">
                <a:avLst/>
              </a:prstGeom>
              <a:solidFill>
                <a:schemeClr val="bg1"/>
              </a:solidFill>
            </p:spPr>
            <p:txBody>
              <a:bodyPr wrap="none" rtlCol="0">
                <a:spAutoFit/>
              </a:bodyPr>
              <a:lstStyle/>
              <a:p>
                <a:pPr algn="l"/>
                <a:r>
                  <a:rPr lang="en-US" sz="800" dirty="0">
                    <a:latin typeface="Helvetica" pitchFamily="2" charset="0"/>
                  </a:rPr>
                  <a:t>L1HS</a:t>
                </a:r>
              </a:p>
            </p:txBody>
          </p:sp>
          <p:sp>
            <p:nvSpPr>
              <p:cNvPr id="21" name="TextBox 20">
                <a:extLst>
                  <a:ext uri="{FF2B5EF4-FFF2-40B4-BE49-F238E27FC236}">
                    <a16:creationId xmlns:a16="http://schemas.microsoft.com/office/drawing/2014/main" id="{87ED010B-7103-A945-97B7-2B45C6F89C57}"/>
                  </a:ext>
                </a:extLst>
              </p:cNvPr>
              <p:cNvSpPr txBox="1"/>
              <p:nvPr/>
            </p:nvSpPr>
            <p:spPr>
              <a:xfrm rot="16200000">
                <a:off x="3447524" y="5675241"/>
                <a:ext cx="470000" cy="215444"/>
              </a:xfrm>
              <a:prstGeom prst="rect">
                <a:avLst/>
              </a:prstGeom>
              <a:solidFill>
                <a:schemeClr val="bg1"/>
              </a:solidFill>
            </p:spPr>
            <p:txBody>
              <a:bodyPr wrap="none" rtlCol="0">
                <a:spAutoFit/>
              </a:bodyPr>
              <a:lstStyle/>
              <a:p>
                <a:pPr algn="l"/>
                <a:r>
                  <a:rPr lang="en-US" sz="800" dirty="0">
                    <a:latin typeface="Helvetica" pitchFamily="2" charset="0"/>
                  </a:rPr>
                  <a:t>HIWI2</a:t>
                </a:r>
              </a:p>
            </p:txBody>
          </p:sp>
          <p:sp>
            <p:nvSpPr>
              <p:cNvPr id="75" name="TextBox 74">
                <a:extLst>
                  <a:ext uri="{FF2B5EF4-FFF2-40B4-BE49-F238E27FC236}">
                    <a16:creationId xmlns:a16="http://schemas.microsoft.com/office/drawing/2014/main" id="{4675A4BC-BB12-E245-B8B7-B24D09682294}"/>
                  </a:ext>
                </a:extLst>
              </p:cNvPr>
              <p:cNvSpPr txBox="1"/>
              <p:nvPr/>
            </p:nvSpPr>
            <p:spPr>
              <a:xfrm>
                <a:off x="4264336" y="5220193"/>
                <a:ext cx="386644" cy="215444"/>
              </a:xfrm>
              <a:prstGeom prst="rect">
                <a:avLst/>
              </a:prstGeom>
              <a:solidFill>
                <a:schemeClr val="bg1"/>
              </a:solidFill>
            </p:spPr>
            <p:txBody>
              <a:bodyPr wrap="none" rtlCol="0">
                <a:spAutoFit/>
              </a:bodyPr>
              <a:lstStyle/>
              <a:p>
                <a:pPr algn="l"/>
                <a:r>
                  <a:rPr lang="en-US" sz="800" dirty="0">
                    <a:latin typeface="Helvetica" pitchFamily="2" charset="0"/>
                  </a:rPr>
                  <a:t>0.50</a:t>
                </a:r>
              </a:p>
            </p:txBody>
          </p:sp>
          <p:pic>
            <p:nvPicPr>
              <p:cNvPr id="143" name="Picture 142">
                <a:extLst>
                  <a:ext uri="{FF2B5EF4-FFF2-40B4-BE49-F238E27FC236}">
                    <a16:creationId xmlns:a16="http://schemas.microsoft.com/office/drawing/2014/main" id="{B44AC629-796A-464E-950B-5A570702F771}"/>
                  </a:ext>
                </a:extLst>
              </p:cNvPr>
              <p:cNvPicPr>
                <a:picLocks noChangeAspect="1"/>
              </p:cNvPicPr>
              <p:nvPr/>
            </p:nvPicPr>
            <p:blipFill rotWithShape="1">
              <a:blip r:embed="rId7"/>
              <a:srcRect l="52560" t="57239" r="2480" b="5559"/>
              <a:stretch/>
            </p:blipFill>
            <p:spPr>
              <a:xfrm>
                <a:off x="3776182" y="5397087"/>
                <a:ext cx="1353348" cy="865313"/>
              </a:xfrm>
              <a:prstGeom prst="rect">
                <a:avLst/>
              </a:prstGeom>
            </p:spPr>
          </p:pic>
        </p:grpSp>
        <p:grpSp>
          <p:nvGrpSpPr>
            <p:cNvPr id="145" name="Group 144">
              <a:extLst>
                <a:ext uri="{FF2B5EF4-FFF2-40B4-BE49-F238E27FC236}">
                  <a16:creationId xmlns:a16="http://schemas.microsoft.com/office/drawing/2014/main" id="{5602B638-CACA-9446-B58A-630E02542BE1}"/>
                </a:ext>
              </a:extLst>
            </p:cNvPr>
            <p:cNvGrpSpPr/>
            <p:nvPr/>
          </p:nvGrpSpPr>
          <p:grpSpPr>
            <a:xfrm>
              <a:off x="3812944" y="5380403"/>
              <a:ext cx="386644" cy="346596"/>
              <a:chOff x="4170633" y="6261650"/>
              <a:chExt cx="386644" cy="346596"/>
            </a:xfrm>
          </p:grpSpPr>
          <p:sp>
            <p:nvSpPr>
              <p:cNvPr id="120" name="TextBox 119">
                <a:extLst>
                  <a:ext uri="{FF2B5EF4-FFF2-40B4-BE49-F238E27FC236}">
                    <a16:creationId xmlns:a16="http://schemas.microsoft.com/office/drawing/2014/main" id="{614A00DF-C770-8546-A394-AB519001C749}"/>
                  </a:ext>
                </a:extLst>
              </p:cNvPr>
              <p:cNvSpPr txBox="1"/>
              <p:nvPr/>
            </p:nvSpPr>
            <p:spPr>
              <a:xfrm>
                <a:off x="4186441" y="6261650"/>
                <a:ext cx="351378" cy="184666"/>
              </a:xfrm>
              <a:prstGeom prst="rect">
                <a:avLst/>
              </a:prstGeom>
              <a:noFill/>
            </p:spPr>
            <p:txBody>
              <a:bodyPr wrap="none" rtlCol="0">
                <a:spAutoFit/>
              </a:bodyPr>
              <a:lstStyle/>
              <a:p>
                <a:pPr algn="ctr"/>
                <a:r>
                  <a:rPr lang="en-US" sz="600" dirty="0">
                    <a:solidFill>
                      <a:srgbClr val="0009FF"/>
                    </a:solidFill>
                    <a:latin typeface="Helvetica" pitchFamily="2" charset="0"/>
                  </a:rPr>
                  <a:t>AGC</a:t>
                </a:r>
                <a:endParaRPr lang="en-US" sz="800" dirty="0">
                  <a:solidFill>
                    <a:srgbClr val="0009FF"/>
                  </a:solidFill>
                  <a:latin typeface="Helvetica" pitchFamily="2" charset="0"/>
                </a:endParaRPr>
              </a:p>
            </p:txBody>
          </p:sp>
          <p:sp>
            <p:nvSpPr>
              <p:cNvPr id="121" name="TextBox 120">
                <a:extLst>
                  <a:ext uri="{FF2B5EF4-FFF2-40B4-BE49-F238E27FC236}">
                    <a16:creationId xmlns:a16="http://schemas.microsoft.com/office/drawing/2014/main" id="{88D5AC4C-A29B-C949-826A-9CF5F772AD04}"/>
                  </a:ext>
                </a:extLst>
              </p:cNvPr>
              <p:cNvSpPr txBox="1"/>
              <p:nvPr/>
            </p:nvSpPr>
            <p:spPr>
              <a:xfrm>
                <a:off x="4185185" y="6344880"/>
                <a:ext cx="351378" cy="184666"/>
              </a:xfrm>
              <a:prstGeom prst="rect">
                <a:avLst/>
              </a:prstGeom>
              <a:noFill/>
            </p:spPr>
            <p:txBody>
              <a:bodyPr wrap="none" rtlCol="0">
                <a:spAutoFit/>
              </a:bodyPr>
              <a:lstStyle/>
              <a:p>
                <a:pPr algn="ctr"/>
                <a:r>
                  <a:rPr lang="en-US" sz="600" dirty="0">
                    <a:solidFill>
                      <a:srgbClr val="1F801F"/>
                    </a:solidFill>
                    <a:latin typeface="Helvetica" pitchFamily="2" charset="0"/>
                  </a:rPr>
                  <a:t>PGC</a:t>
                </a:r>
              </a:p>
            </p:txBody>
          </p:sp>
          <p:sp>
            <p:nvSpPr>
              <p:cNvPr id="122" name="TextBox 121">
                <a:extLst>
                  <a:ext uri="{FF2B5EF4-FFF2-40B4-BE49-F238E27FC236}">
                    <a16:creationId xmlns:a16="http://schemas.microsoft.com/office/drawing/2014/main" id="{ED73CA99-3E01-9446-A65E-2C0EA6A93980}"/>
                  </a:ext>
                </a:extLst>
              </p:cNvPr>
              <p:cNvSpPr txBox="1"/>
              <p:nvPr/>
            </p:nvSpPr>
            <p:spPr>
              <a:xfrm>
                <a:off x="4170633" y="6423580"/>
                <a:ext cx="386644" cy="184666"/>
              </a:xfrm>
              <a:prstGeom prst="rect">
                <a:avLst/>
              </a:prstGeom>
              <a:noFill/>
            </p:spPr>
            <p:txBody>
              <a:bodyPr wrap="none" rtlCol="0">
                <a:spAutoFit/>
              </a:bodyPr>
              <a:lstStyle/>
              <a:p>
                <a:pPr algn="l"/>
                <a:r>
                  <a:rPr lang="en-US" sz="600" dirty="0">
                    <a:solidFill>
                      <a:srgbClr val="686868"/>
                    </a:solidFill>
                    <a:latin typeface="Helvetica" pitchFamily="2" charset="0"/>
                  </a:rPr>
                  <a:t>Soma</a:t>
                </a:r>
                <a:endParaRPr lang="en-US" sz="800" dirty="0">
                  <a:solidFill>
                    <a:srgbClr val="686868"/>
                  </a:solidFill>
                  <a:latin typeface="Helvetica" pitchFamily="2" charset="0"/>
                </a:endParaRPr>
              </a:p>
            </p:txBody>
          </p:sp>
        </p:grpSp>
      </p:grpSp>
      <p:grpSp>
        <p:nvGrpSpPr>
          <p:cNvPr id="176" name="Group 175">
            <a:extLst>
              <a:ext uri="{FF2B5EF4-FFF2-40B4-BE49-F238E27FC236}">
                <a16:creationId xmlns:a16="http://schemas.microsoft.com/office/drawing/2014/main" id="{9D9AB2AA-649D-C944-A74E-B509C5B72891}"/>
              </a:ext>
            </a:extLst>
          </p:cNvPr>
          <p:cNvGrpSpPr/>
          <p:nvPr/>
        </p:nvGrpSpPr>
        <p:grpSpPr>
          <a:xfrm>
            <a:off x="3523865" y="5222072"/>
            <a:ext cx="1538417" cy="1208901"/>
            <a:chOff x="5139819" y="5222072"/>
            <a:chExt cx="1538417" cy="1208901"/>
          </a:xfrm>
        </p:grpSpPr>
        <p:grpSp>
          <p:nvGrpSpPr>
            <p:cNvPr id="174" name="Group 173">
              <a:extLst>
                <a:ext uri="{FF2B5EF4-FFF2-40B4-BE49-F238E27FC236}">
                  <a16:creationId xmlns:a16="http://schemas.microsoft.com/office/drawing/2014/main" id="{B168EEBC-E3A4-5045-8E24-529BF1764F79}"/>
                </a:ext>
              </a:extLst>
            </p:cNvPr>
            <p:cNvGrpSpPr/>
            <p:nvPr/>
          </p:nvGrpSpPr>
          <p:grpSpPr>
            <a:xfrm>
              <a:off x="5139819" y="5222072"/>
              <a:ext cx="1538417" cy="1208901"/>
              <a:chOff x="5139819" y="5222072"/>
              <a:chExt cx="1538417" cy="1208901"/>
            </a:xfrm>
          </p:grpSpPr>
          <p:sp>
            <p:nvSpPr>
              <p:cNvPr id="152" name="TextBox 151">
                <a:extLst>
                  <a:ext uri="{FF2B5EF4-FFF2-40B4-BE49-F238E27FC236}">
                    <a16:creationId xmlns:a16="http://schemas.microsoft.com/office/drawing/2014/main" id="{1D87A8BC-27E3-B742-BD13-53D85A9C04A0}"/>
                  </a:ext>
                </a:extLst>
              </p:cNvPr>
              <p:cNvSpPr txBox="1"/>
              <p:nvPr/>
            </p:nvSpPr>
            <p:spPr>
              <a:xfrm>
                <a:off x="5836615" y="5222072"/>
                <a:ext cx="386644" cy="215444"/>
              </a:xfrm>
              <a:prstGeom prst="rect">
                <a:avLst/>
              </a:prstGeom>
              <a:solidFill>
                <a:schemeClr val="bg1"/>
              </a:solidFill>
            </p:spPr>
            <p:txBody>
              <a:bodyPr wrap="none" rtlCol="0">
                <a:spAutoFit/>
              </a:bodyPr>
              <a:lstStyle/>
              <a:p>
                <a:pPr algn="l"/>
                <a:r>
                  <a:rPr lang="en-US" sz="800" dirty="0">
                    <a:latin typeface="Helvetica" pitchFamily="2" charset="0"/>
                  </a:rPr>
                  <a:t>0.31</a:t>
                </a:r>
              </a:p>
            </p:txBody>
          </p:sp>
          <p:sp>
            <p:nvSpPr>
              <p:cNvPr id="151" name="TextBox 150">
                <a:extLst>
                  <a:ext uri="{FF2B5EF4-FFF2-40B4-BE49-F238E27FC236}">
                    <a16:creationId xmlns:a16="http://schemas.microsoft.com/office/drawing/2014/main" id="{0844527A-F47F-434A-8495-0F7BF059DE3C}"/>
                  </a:ext>
                </a:extLst>
              </p:cNvPr>
              <p:cNvSpPr txBox="1"/>
              <p:nvPr/>
            </p:nvSpPr>
            <p:spPr>
              <a:xfrm>
                <a:off x="5808562" y="6215529"/>
                <a:ext cx="442750" cy="215444"/>
              </a:xfrm>
              <a:prstGeom prst="rect">
                <a:avLst/>
              </a:prstGeom>
              <a:solidFill>
                <a:schemeClr val="bg1"/>
              </a:solidFill>
            </p:spPr>
            <p:txBody>
              <a:bodyPr wrap="none" rtlCol="0">
                <a:spAutoFit/>
              </a:bodyPr>
              <a:lstStyle/>
              <a:p>
                <a:pPr algn="l"/>
                <a:r>
                  <a:rPr lang="en-US" sz="800" dirty="0">
                    <a:latin typeface="Helvetica" pitchFamily="2" charset="0"/>
                  </a:rPr>
                  <a:t>L1HS</a:t>
                </a:r>
              </a:p>
            </p:txBody>
          </p:sp>
          <p:sp>
            <p:nvSpPr>
              <p:cNvPr id="67" name="TextBox 66">
                <a:extLst>
                  <a:ext uri="{FF2B5EF4-FFF2-40B4-BE49-F238E27FC236}">
                    <a16:creationId xmlns:a16="http://schemas.microsoft.com/office/drawing/2014/main" id="{EA965B40-389F-E94D-8167-322963C1354C}"/>
                  </a:ext>
                </a:extLst>
              </p:cNvPr>
              <p:cNvSpPr txBox="1"/>
              <p:nvPr/>
            </p:nvSpPr>
            <p:spPr>
              <a:xfrm rot="16200000">
                <a:off x="5060631" y="5676119"/>
                <a:ext cx="373820" cy="215444"/>
              </a:xfrm>
              <a:prstGeom prst="rect">
                <a:avLst/>
              </a:prstGeom>
              <a:solidFill>
                <a:schemeClr val="bg1"/>
              </a:solidFill>
            </p:spPr>
            <p:txBody>
              <a:bodyPr wrap="none" rtlCol="0">
                <a:spAutoFit/>
              </a:bodyPr>
              <a:lstStyle/>
              <a:p>
                <a:pPr algn="l"/>
                <a:r>
                  <a:rPr lang="en-US" sz="800" dirty="0">
                    <a:latin typeface="Helvetica" pitchFamily="2" charset="0"/>
                  </a:rPr>
                  <a:t>HILI</a:t>
                </a:r>
              </a:p>
            </p:txBody>
          </p:sp>
          <p:pic>
            <p:nvPicPr>
              <p:cNvPr id="144" name="Picture 143">
                <a:extLst>
                  <a:ext uri="{FF2B5EF4-FFF2-40B4-BE49-F238E27FC236}">
                    <a16:creationId xmlns:a16="http://schemas.microsoft.com/office/drawing/2014/main" id="{0B8B5B11-37D4-984E-9C07-72AEFE2EE7F8}"/>
                  </a:ext>
                </a:extLst>
              </p:cNvPr>
              <p:cNvPicPr>
                <a:picLocks noChangeAspect="1"/>
              </p:cNvPicPr>
              <p:nvPr/>
            </p:nvPicPr>
            <p:blipFill rotWithShape="1">
              <a:blip r:embed="rId8"/>
              <a:srcRect l="52598" t="57383" r="2680" b="5832"/>
              <a:stretch/>
            </p:blipFill>
            <p:spPr>
              <a:xfrm>
                <a:off x="5332104" y="5406144"/>
                <a:ext cx="1346132" cy="855616"/>
              </a:xfrm>
              <a:prstGeom prst="rect">
                <a:avLst/>
              </a:prstGeom>
            </p:spPr>
          </p:pic>
        </p:grpSp>
        <p:grpSp>
          <p:nvGrpSpPr>
            <p:cNvPr id="146" name="Group 145">
              <a:extLst>
                <a:ext uri="{FF2B5EF4-FFF2-40B4-BE49-F238E27FC236}">
                  <a16:creationId xmlns:a16="http://schemas.microsoft.com/office/drawing/2014/main" id="{A0D7B6A1-BA0B-4648-BB50-C25AC6E34844}"/>
                </a:ext>
              </a:extLst>
            </p:cNvPr>
            <p:cNvGrpSpPr/>
            <p:nvPr/>
          </p:nvGrpSpPr>
          <p:grpSpPr>
            <a:xfrm>
              <a:off x="5365552" y="5381946"/>
              <a:ext cx="386644" cy="346596"/>
              <a:chOff x="4170633" y="6261650"/>
              <a:chExt cx="386644" cy="346596"/>
            </a:xfrm>
          </p:grpSpPr>
          <p:sp>
            <p:nvSpPr>
              <p:cNvPr id="147" name="TextBox 146">
                <a:extLst>
                  <a:ext uri="{FF2B5EF4-FFF2-40B4-BE49-F238E27FC236}">
                    <a16:creationId xmlns:a16="http://schemas.microsoft.com/office/drawing/2014/main" id="{2F3D905C-65C8-FA4D-91DF-724E76DBAEB9}"/>
                  </a:ext>
                </a:extLst>
              </p:cNvPr>
              <p:cNvSpPr txBox="1"/>
              <p:nvPr/>
            </p:nvSpPr>
            <p:spPr>
              <a:xfrm>
                <a:off x="4186441" y="6261650"/>
                <a:ext cx="351378" cy="184666"/>
              </a:xfrm>
              <a:prstGeom prst="rect">
                <a:avLst/>
              </a:prstGeom>
              <a:noFill/>
            </p:spPr>
            <p:txBody>
              <a:bodyPr wrap="none" rtlCol="0">
                <a:spAutoFit/>
              </a:bodyPr>
              <a:lstStyle/>
              <a:p>
                <a:pPr algn="ctr"/>
                <a:r>
                  <a:rPr lang="en-US" sz="600" dirty="0">
                    <a:solidFill>
                      <a:srgbClr val="0009FF"/>
                    </a:solidFill>
                    <a:latin typeface="Helvetica" pitchFamily="2" charset="0"/>
                  </a:rPr>
                  <a:t>AGC</a:t>
                </a:r>
                <a:endParaRPr lang="en-US" sz="800" dirty="0">
                  <a:solidFill>
                    <a:srgbClr val="0009FF"/>
                  </a:solidFill>
                  <a:latin typeface="Helvetica" pitchFamily="2" charset="0"/>
                </a:endParaRPr>
              </a:p>
            </p:txBody>
          </p:sp>
          <p:sp>
            <p:nvSpPr>
              <p:cNvPr id="148" name="TextBox 147">
                <a:extLst>
                  <a:ext uri="{FF2B5EF4-FFF2-40B4-BE49-F238E27FC236}">
                    <a16:creationId xmlns:a16="http://schemas.microsoft.com/office/drawing/2014/main" id="{5DCA7170-5163-4A47-AE89-7B4D007F0926}"/>
                  </a:ext>
                </a:extLst>
              </p:cNvPr>
              <p:cNvSpPr txBox="1"/>
              <p:nvPr/>
            </p:nvSpPr>
            <p:spPr>
              <a:xfrm>
                <a:off x="4185185" y="6344880"/>
                <a:ext cx="351378" cy="184666"/>
              </a:xfrm>
              <a:prstGeom prst="rect">
                <a:avLst/>
              </a:prstGeom>
              <a:noFill/>
            </p:spPr>
            <p:txBody>
              <a:bodyPr wrap="none" rtlCol="0">
                <a:spAutoFit/>
              </a:bodyPr>
              <a:lstStyle/>
              <a:p>
                <a:pPr algn="ctr"/>
                <a:r>
                  <a:rPr lang="en-US" sz="600" dirty="0">
                    <a:solidFill>
                      <a:srgbClr val="1F801F"/>
                    </a:solidFill>
                    <a:latin typeface="Helvetica" pitchFamily="2" charset="0"/>
                  </a:rPr>
                  <a:t>PGC</a:t>
                </a:r>
              </a:p>
            </p:txBody>
          </p:sp>
          <p:sp>
            <p:nvSpPr>
              <p:cNvPr id="149" name="TextBox 148">
                <a:extLst>
                  <a:ext uri="{FF2B5EF4-FFF2-40B4-BE49-F238E27FC236}">
                    <a16:creationId xmlns:a16="http://schemas.microsoft.com/office/drawing/2014/main" id="{9DFD8836-F436-474A-94B6-07756A688951}"/>
                  </a:ext>
                </a:extLst>
              </p:cNvPr>
              <p:cNvSpPr txBox="1"/>
              <p:nvPr/>
            </p:nvSpPr>
            <p:spPr>
              <a:xfrm>
                <a:off x="4170633" y="6423580"/>
                <a:ext cx="386644" cy="184666"/>
              </a:xfrm>
              <a:prstGeom prst="rect">
                <a:avLst/>
              </a:prstGeom>
              <a:noFill/>
            </p:spPr>
            <p:txBody>
              <a:bodyPr wrap="none" rtlCol="0">
                <a:spAutoFit/>
              </a:bodyPr>
              <a:lstStyle/>
              <a:p>
                <a:pPr algn="l"/>
                <a:r>
                  <a:rPr lang="en-US" sz="600" dirty="0">
                    <a:solidFill>
                      <a:srgbClr val="686868"/>
                    </a:solidFill>
                    <a:latin typeface="Helvetica" pitchFamily="2" charset="0"/>
                  </a:rPr>
                  <a:t>Soma</a:t>
                </a:r>
                <a:endParaRPr lang="en-US" sz="800" dirty="0">
                  <a:solidFill>
                    <a:srgbClr val="686868"/>
                  </a:solidFill>
                  <a:latin typeface="Helvetica" pitchFamily="2" charset="0"/>
                </a:endParaRPr>
              </a:p>
            </p:txBody>
          </p:sp>
        </p:grpSp>
      </p:grpSp>
      <p:sp>
        <p:nvSpPr>
          <p:cNvPr id="158" name="TextBox 157">
            <a:extLst>
              <a:ext uri="{FF2B5EF4-FFF2-40B4-BE49-F238E27FC236}">
                <a16:creationId xmlns:a16="http://schemas.microsoft.com/office/drawing/2014/main" id="{F28C0249-E5AC-3441-A54A-0CC0095590A9}"/>
              </a:ext>
            </a:extLst>
          </p:cNvPr>
          <p:cNvSpPr txBox="1"/>
          <p:nvPr/>
        </p:nvSpPr>
        <p:spPr>
          <a:xfrm>
            <a:off x="5074273" y="8698825"/>
            <a:ext cx="442750" cy="215444"/>
          </a:xfrm>
          <a:prstGeom prst="rect">
            <a:avLst/>
          </a:prstGeom>
          <a:solidFill>
            <a:schemeClr val="bg1"/>
          </a:solidFill>
        </p:spPr>
        <p:txBody>
          <a:bodyPr wrap="none" rtlCol="0">
            <a:spAutoFit/>
          </a:bodyPr>
          <a:lstStyle/>
          <a:p>
            <a:pPr algn="l"/>
            <a:r>
              <a:rPr lang="en-US" sz="800" dirty="0">
                <a:latin typeface="Helvetica" pitchFamily="2" charset="0"/>
              </a:rPr>
              <a:t>L1HS</a:t>
            </a:r>
          </a:p>
        </p:txBody>
      </p:sp>
      <p:sp>
        <p:nvSpPr>
          <p:cNvPr id="159" name="TextBox 158">
            <a:extLst>
              <a:ext uri="{FF2B5EF4-FFF2-40B4-BE49-F238E27FC236}">
                <a16:creationId xmlns:a16="http://schemas.microsoft.com/office/drawing/2014/main" id="{491491CF-7F3C-CC49-AD53-09E31DFCE576}"/>
              </a:ext>
            </a:extLst>
          </p:cNvPr>
          <p:cNvSpPr txBox="1"/>
          <p:nvPr/>
        </p:nvSpPr>
        <p:spPr>
          <a:xfrm rot="16200000">
            <a:off x="3485289" y="7587086"/>
            <a:ext cx="574196" cy="215444"/>
          </a:xfrm>
          <a:prstGeom prst="rect">
            <a:avLst/>
          </a:prstGeom>
          <a:solidFill>
            <a:schemeClr val="bg1"/>
          </a:solidFill>
        </p:spPr>
        <p:txBody>
          <a:bodyPr wrap="none" rtlCol="0">
            <a:spAutoFit/>
          </a:bodyPr>
          <a:lstStyle/>
          <a:p>
            <a:pPr algn="l"/>
            <a:r>
              <a:rPr lang="en-US" sz="800" dirty="0">
                <a:latin typeface="Helvetica" pitchFamily="2" charset="0"/>
              </a:rPr>
              <a:t>HSP90</a:t>
            </a:r>
            <a:r>
              <a:rPr lang="el-GR" sz="800" dirty="0">
                <a:latin typeface="Helvetica" pitchFamily="2" charset="0"/>
              </a:rPr>
              <a:t>α</a:t>
            </a:r>
            <a:endParaRPr lang="en-US" sz="800" dirty="0">
              <a:latin typeface="Helvetica" pitchFamily="2" charset="0"/>
            </a:endParaRPr>
          </a:p>
        </p:txBody>
      </p:sp>
      <p:sp>
        <p:nvSpPr>
          <p:cNvPr id="161" name="TextBox 160">
            <a:extLst>
              <a:ext uri="{FF2B5EF4-FFF2-40B4-BE49-F238E27FC236}">
                <a16:creationId xmlns:a16="http://schemas.microsoft.com/office/drawing/2014/main" id="{A5370BE4-9CF6-F041-AF50-1362320A25D1}"/>
              </a:ext>
            </a:extLst>
          </p:cNvPr>
          <p:cNvSpPr txBox="1"/>
          <p:nvPr/>
        </p:nvSpPr>
        <p:spPr>
          <a:xfrm>
            <a:off x="5372200" y="7378791"/>
            <a:ext cx="351378" cy="184666"/>
          </a:xfrm>
          <a:prstGeom prst="rect">
            <a:avLst/>
          </a:prstGeom>
          <a:noFill/>
        </p:spPr>
        <p:txBody>
          <a:bodyPr wrap="none" rtlCol="0">
            <a:spAutoFit/>
          </a:bodyPr>
          <a:lstStyle/>
          <a:p>
            <a:pPr algn="ctr"/>
            <a:r>
              <a:rPr lang="en-US" sz="600" dirty="0">
                <a:solidFill>
                  <a:srgbClr val="1F801F"/>
                </a:solidFill>
                <a:latin typeface="Helvetica" pitchFamily="2" charset="0"/>
              </a:rPr>
              <a:t>PGC</a:t>
            </a:r>
          </a:p>
        </p:txBody>
      </p:sp>
      <p:sp>
        <p:nvSpPr>
          <p:cNvPr id="162" name="TextBox 161">
            <a:extLst>
              <a:ext uri="{FF2B5EF4-FFF2-40B4-BE49-F238E27FC236}">
                <a16:creationId xmlns:a16="http://schemas.microsoft.com/office/drawing/2014/main" id="{E5717F45-7EC2-784E-A21E-11D1B3AEBECA}"/>
              </a:ext>
            </a:extLst>
          </p:cNvPr>
          <p:cNvSpPr txBox="1"/>
          <p:nvPr/>
        </p:nvSpPr>
        <p:spPr>
          <a:xfrm>
            <a:off x="3917981" y="8355356"/>
            <a:ext cx="351378" cy="184666"/>
          </a:xfrm>
          <a:prstGeom prst="rect">
            <a:avLst/>
          </a:prstGeom>
          <a:noFill/>
        </p:spPr>
        <p:txBody>
          <a:bodyPr wrap="none" rtlCol="0">
            <a:spAutoFit/>
          </a:bodyPr>
          <a:lstStyle/>
          <a:p>
            <a:pPr algn="ctr"/>
            <a:r>
              <a:rPr lang="en-US" sz="600" dirty="0">
                <a:solidFill>
                  <a:srgbClr val="0009FF"/>
                </a:solidFill>
                <a:latin typeface="Helvetica" pitchFamily="2" charset="0"/>
              </a:rPr>
              <a:t>AGC</a:t>
            </a:r>
            <a:endParaRPr lang="en-US" sz="800" dirty="0">
              <a:solidFill>
                <a:srgbClr val="0009FF"/>
              </a:solidFill>
              <a:latin typeface="Helvetica" pitchFamily="2" charset="0"/>
            </a:endParaRPr>
          </a:p>
        </p:txBody>
      </p:sp>
      <p:sp>
        <p:nvSpPr>
          <p:cNvPr id="163" name="TextBox 162">
            <a:extLst>
              <a:ext uri="{FF2B5EF4-FFF2-40B4-BE49-F238E27FC236}">
                <a16:creationId xmlns:a16="http://schemas.microsoft.com/office/drawing/2014/main" id="{B77AC837-9CBE-F647-8CAB-C17935DE196E}"/>
              </a:ext>
            </a:extLst>
          </p:cNvPr>
          <p:cNvSpPr txBox="1"/>
          <p:nvPr/>
        </p:nvSpPr>
        <p:spPr>
          <a:xfrm>
            <a:off x="3916776" y="8453064"/>
            <a:ext cx="351378" cy="184666"/>
          </a:xfrm>
          <a:prstGeom prst="rect">
            <a:avLst/>
          </a:prstGeom>
          <a:noFill/>
        </p:spPr>
        <p:txBody>
          <a:bodyPr wrap="none" rtlCol="0">
            <a:spAutoFit/>
          </a:bodyPr>
          <a:lstStyle/>
          <a:p>
            <a:pPr algn="ctr"/>
            <a:r>
              <a:rPr lang="en-US" sz="600" dirty="0">
                <a:solidFill>
                  <a:srgbClr val="1F801F"/>
                </a:solidFill>
                <a:latin typeface="Helvetica" pitchFamily="2" charset="0"/>
              </a:rPr>
              <a:t>PGC</a:t>
            </a:r>
          </a:p>
        </p:txBody>
      </p:sp>
      <p:grpSp>
        <p:nvGrpSpPr>
          <p:cNvPr id="164" name="Group 163">
            <a:extLst>
              <a:ext uri="{FF2B5EF4-FFF2-40B4-BE49-F238E27FC236}">
                <a16:creationId xmlns:a16="http://schemas.microsoft.com/office/drawing/2014/main" id="{0C226DB7-5F38-494B-860F-9F2499151500}"/>
              </a:ext>
            </a:extLst>
          </p:cNvPr>
          <p:cNvGrpSpPr/>
          <p:nvPr/>
        </p:nvGrpSpPr>
        <p:grpSpPr>
          <a:xfrm>
            <a:off x="5364430" y="8294686"/>
            <a:ext cx="386644" cy="346596"/>
            <a:chOff x="4170633" y="6261650"/>
            <a:chExt cx="386644" cy="346596"/>
          </a:xfrm>
        </p:grpSpPr>
        <p:sp>
          <p:nvSpPr>
            <p:cNvPr id="165" name="TextBox 164">
              <a:extLst>
                <a:ext uri="{FF2B5EF4-FFF2-40B4-BE49-F238E27FC236}">
                  <a16:creationId xmlns:a16="http://schemas.microsoft.com/office/drawing/2014/main" id="{5B8BD7FA-912F-964B-BAA2-C92DD1CABE59}"/>
                </a:ext>
              </a:extLst>
            </p:cNvPr>
            <p:cNvSpPr txBox="1"/>
            <p:nvPr/>
          </p:nvSpPr>
          <p:spPr>
            <a:xfrm>
              <a:off x="4186441" y="6261650"/>
              <a:ext cx="351378" cy="184666"/>
            </a:xfrm>
            <a:prstGeom prst="rect">
              <a:avLst/>
            </a:prstGeom>
            <a:noFill/>
          </p:spPr>
          <p:txBody>
            <a:bodyPr wrap="none" rtlCol="0">
              <a:spAutoFit/>
            </a:bodyPr>
            <a:lstStyle/>
            <a:p>
              <a:pPr algn="ctr"/>
              <a:r>
                <a:rPr lang="en-US" sz="600" dirty="0">
                  <a:solidFill>
                    <a:srgbClr val="0009FF"/>
                  </a:solidFill>
                  <a:latin typeface="Helvetica" pitchFamily="2" charset="0"/>
                </a:rPr>
                <a:t>AGC</a:t>
              </a:r>
              <a:endParaRPr lang="en-US" sz="800" dirty="0">
                <a:solidFill>
                  <a:srgbClr val="0009FF"/>
                </a:solidFill>
                <a:latin typeface="Helvetica" pitchFamily="2" charset="0"/>
              </a:endParaRPr>
            </a:p>
          </p:txBody>
        </p:sp>
        <p:sp>
          <p:nvSpPr>
            <p:cNvPr id="166" name="TextBox 165">
              <a:extLst>
                <a:ext uri="{FF2B5EF4-FFF2-40B4-BE49-F238E27FC236}">
                  <a16:creationId xmlns:a16="http://schemas.microsoft.com/office/drawing/2014/main" id="{172B268F-CC07-4743-BFD3-0650112D1CF7}"/>
                </a:ext>
              </a:extLst>
            </p:cNvPr>
            <p:cNvSpPr txBox="1"/>
            <p:nvPr/>
          </p:nvSpPr>
          <p:spPr>
            <a:xfrm>
              <a:off x="4185185" y="6344880"/>
              <a:ext cx="351378" cy="184666"/>
            </a:xfrm>
            <a:prstGeom prst="rect">
              <a:avLst/>
            </a:prstGeom>
            <a:noFill/>
          </p:spPr>
          <p:txBody>
            <a:bodyPr wrap="none" rtlCol="0">
              <a:spAutoFit/>
            </a:bodyPr>
            <a:lstStyle/>
            <a:p>
              <a:pPr algn="ctr"/>
              <a:r>
                <a:rPr lang="en-US" sz="600" dirty="0">
                  <a:solidFill>
                    <a:srgbClr val="1F801F"/>
                  </a:solidFill>
                  <a:latin typeface="Helvetica" pitchFamily="2" charset="0"/>
                </a:rPr>
                <a:t>PGC</a:t>
              </a:r>
            </a:p>
          </p:txBody>
        </p:sp>
        <p:sp>
          <p:nvSpPr>
            <p:cNvPr id="167" name="TextBox 166">
              <a:extLst>
                <a:ext uri="{FF2B5EF4-FFF2-40B4-BE49-F238E27FC236}">
                  <a16:creationId xmlns:a16="http://schemas.microsoft.com/office/drawing/2014/main" id="{20D52C44-D4DA-ED46-B358-83864DA76B47}"/>
                </a:ext>
              </a:extLst>
            </p:cNvPr>
            <p:cNvSpPr txBox="1"/>
            <p:nvPr/>
          </p:nvSpPr>
          <p:spPr>
            <a:xfrm>
              <a:off x="4170633" y="6423580"/>
              <a:ext cx="386644" cy="184666"/>
            </a:xfrm>
            <a:prstGeom prst="rect">
              <a:avLst/>
            </a:prstGeom>
            <a:noFill/>
          </p:spPr>
          <p:txBody>
            <a:bodyPr wrap="none" rtlCol="0">
              <a:spAutoFit/>
            </a:bodyPr>
            <a:lstStyle/>
            <a:p>
              <a:pPr algn="l"/>
              <a:r>
                <a:rPr lang="en-US" sz="600" dirty="0">
                  <a:solidFill>
                    <a:srgbClr val="686868"/>
                  </a:solidFill>
                  <a:latin typeface="Helvetica" pitchFamily="2" charset="0"/>
                </a:rPr>
                <a:t>Soma</a:t>
              </a:r>
              <a:endParaRPr lang="en-US" sz="800" dirty="0">
                <a:solidFill>
                  <a:srgbClr val="686868"/>
                </a:solidFill>
                <a:latin typeface="Helvetica" pitchFamily="2" charset="0"/>
              </a:endParaRPr>
            </a:p>
          </p:txBody>
        </p:sp>
      </p:grpSp>
      <p:sp>
        <p:nvSpPr>
          <p:cNvPr id="172" name="TextBox 171">
            <a:extLst>
              <a:ext uri="{FF2B5EF4-FFF2-40B4-BE49-F238E27FC236}">
                <a16:creationId xmlns:a16="http://schemas.microsoft.com/office/drawing/2014/main" id="{1B081DDE-A547-504C-9174-78880D09F800}"/>
              </a:ext>
            </a:extLst>
          </p:cNvPr>
          <p:cNvSpPr txBox="1"/>
          <p:nvPr/>
        </p:nvSpPr>
        <p:spPr>
          <a:xfrm>
            <a:off x="5171392" y="5116621"/>
            <a:ext cx="279244" cy="276999"/>
          </a:xfrm>
          <a:prstGeom prst="rect">
            <a:avLst/>
          </a:prstGeom>
          <a:noFill/>
        </p:spPr>
        <p:txBody>
          <a:bodyPr wrap="none" rtlCol="0">
            <a:spAutoFit/>
          </a:bodyPr>
          <a:lstStyle/>
          <a:p>
            <a:pPr algn="l"/>
            <a:r>
              <a:rPr lang="en-US" sz="1200" b="1" dirty="0">
                <a:latin typeface="Helvetica" pitchFamily="2" charset="0"/>
              </a:rPr>
              <a:t>F</a:t>
            </a:r>
          </a:p>
        </p:txBody>
      </p:sp>
      <p:pic>
        <p:nvPicPr>
          <p:cNvPr id="3" name="Picture 2">
            <a:extLst>
              <a:ext uri="{FF2B5EF4-FFF2-40B4-BE49-F238E27FC236}">
                <a16:creationId xmlns:a16="http://schemas.microsoft.com/office/drawing/2014/main" id="{15636921-EDF7-D749-9852-35C1C916534F}"/>
              </a:ext>
            </a:extLst>
          </p:cNvPr>
          <p:cNvPicPr>
            <a:picLocks noChangeAspect="1"/>
          </p:cNvPicPr>
          <p:nvPr/>
        </p:nvPicPr>
        <p:blipFill>
          <a:blip r:embed="rId9"/>
          <a:stretch>
            <a:fillRect/>
          </a:stretch>
        </p:blipFill>
        <p:spPr>
          <a:xfrm>
            <a:off x="467793" y="225651"/>
            <a:ext cx="2696203" cy="2815153"/>
          </a:xfrm>
          <a:prstGeom prst="rect">
            <a:avLst/>
          </a:prstGeom>
        </p:spPr>
      </p:pic>
      <p:sp>
        <p:nvSpPr>
          <p:cNvPr id="178" name="TextBox 177">
            <a:extLst>
              <a:ext uri="{FF2B5EF4-FFF2-40B4-BE49-F238E27FC236}">
                <a16:creationId xmlns:a16="http://schemas.microsoft.com/office/drawing/2014/main" id="{CD42648C-95C2-9C40-B240-0064CC013441}"/>
              </a:ext>
            </a:extLst>
          </p:cNvPr>
          <p:cNvSpPr txBox="1"/>
          <p:nvPr/>
        </p:nvSpPr>
        <p:spPr>
          <a:xfrm>
            <a:off x="3921956" y="7378791"/>
            <a:ext cx="351378" cy="184666"/>
          </a:xfrm>
          <a:prstGeom prst="rect">
            <a:avLst/>
          </a:prstGeom>
          <a:noFill/>
        </p:spPr>
        <p:txBody>
          <a:bodyPr wrap="none" rtlCol="0">
            <a:spAutoFit/>
          </a:bodyPr>
          <a:lstStyle/>
          <a:p>
            <a:pPr algn="ctr"/>
            <a:r>
              <a:rPr lang="en-US" sz="600" dirty="0">
                <a:solidFill>
                  <a:srgbClr val="0009FF"/>
                </a:solidFill>
                <a:latin typeface="Helvetica" pitchFamily="2" charset="0"/>
              </a:rPr>
              <a:t>AGC</a:t>
            </a:r>
            <a:endParaRPr lang="en-US" sz="800" dirty="0">
              <a:solidFill>
                <a:srgbClr val="0009FF"/>
              </a:solidFill>
              <a:latin typeface="Helvetica" pitchFamily="2" charset="0"/>
            </a:endParaRPr>
          </a:p>
        </p:txBody>
      </p:sp>
      <p:sp>
        <p:nvSpPr>
          <p:cNvPr id="102" name="TextBox 101">
            <a:extLst>
              <a:ext uri="{FF2B5EF4-FFF2-40B4-BE49-F238E27FC236}">
                <a16:creationId xmlns:a16="http://schemas.microsoft.com/office/drawing/2014/main" id="{6C5DB301-E761-884A-98EC-23835BF762E9}"/>
              </a:ext>
            </a:extLst>
          </p:cNvPr>
          <p:cNvSpPr txBox="1"/>
          <p:nvPr/>
        </p:nvSpPr>
        <p:spPr>
          <a:xfrm>
            <a:off x="5854457" y="3805495"/>
            <a:ext cx="461679" cy="200055"/>
          </a:xfrm>
          <a:prstGeom prst="rect">
            <a:avLst/>
          </a:prstGeom>
          <a:solidFill>
            <a:schemeClr val="bg1"/>
          </a:solidFill>
        </p:spPr>
        <p:txBody>
          <a:bodyPr wrap="square" rtlCol="0">
            <a:spAutoFit/>
          </a:bodyPr>
          <a:lstStyle/>
          <a:p>
            <a:pPr algn="ctr"/>
            <a:r>
              <a:rPr lang="en-US" sz="700" b="1" dirty="0">
                <a:latin typeface="Helvetica" pitchFamily="2" charset="0"/>
              </a:rPr>
              <a:t>L1PA3</a:t>
            </a:r>
          </a:p>
        </p:txBody>
      </p:sp>
      <p:sp>
        <p:nvSpPr>
          <p:cNvPr id="2" name="TextBox 1">
            <a:extLst>
              <a:ext uri="{FF2B5EF4-FFF2-40B4-BE49-F238E27FC236}">
                <a16:creationId xmlns:a16="http://schemas.microsoft.com/office/drawing/2014/main" id="{4448EAC5-962B-3A43-BBAB-A8591FC2E667}"/>
              </a:ext>
            </a:extLst>
          </p:cNvPr>
          <p:cNvSpPr txBox="1"/>
          <p:nvPr/>
        </p:nvSpPr>
        <p:spPr>
          <a:xfrm>
            <a:off x="4976301" y="3811730"/>
            <a:ext cx="423406" cy="200055"/>
          </a:xfrm>
          <a:prstGeom prst="rect">
            <a:avLst/>
          </a:prstGeom>
          <a:solidFill>
            <a:schemeClr val="bg1"/>
          </a:solidFill>
        </p:spPr>
        <p:txBody>
          <a:bodyPr wrap="square" rtlCol="0">
            <a:spAutoFit/>
          </a:bodyPr>
          <a:lstStyle/>
          <a:p>
            <a:pPr algn="ctr"/>
            <a:r>
              <a:rPr lang="en-US" sz="700" b="1" dirty="0">
                <a:latin typeface="Helvetica" pitchFamily="2" charset="0"/>
              </a:rPr>
              <a:t>L1HS</a:t>
            </a:r>
          </a:p>
        </p:txBody>
      </p:sp>
      <p:sp>
        <p:nvSpPr>
          <p:cNvPr id="101" name="TextBox 100">
            <a:extLst>
              <a:ext uri="{FF2B5EF4-FFF2-40B4-BE49-F238E27FC236}">
                <a16:creationId xmlns:a16="http://schemas.microsoft.com/office/drawing/2014/main" id="{E8DCC1B1-CEE3-FA42-80EE-A929B5CB11E8}"/>
              </a:ext>
            </a:extLst>
          </p:cNvPr>
          <p:cNvSpPr txBox="1"/>
          <p:nvPr/>
        </p:nvSpPr>
        <p:spPr>
          <a:xfrm>
            <a:off x="4056408" y="3808706"/>
            <a:ext cx="461679" cy="200055"/>
          </a:xfrm>
          <a:prstGeom prst="rect">
            <a:avLst/>
          </a:prstGeom>
          <a:solidFill>
            <a:schemeClr val="bg1"/>
          </a:solidFill>
        </p:spPr>
        <p:txBody>
          <a:bodyPr wrap="square" rtlCol="0">
            <a:spAutoFit/>
          </a:bodyPr>
          <a:lstStyle/>
          <a:p>
            <a:pPr algn="ctr"/>
            <a:r>
              <a:rPr lang="en-US" sz="700" b="1" dirty="0">
                <a:latin typeface="Helvetica" pitchFamily="2" charset="0"/>
              </a:rPr>
              <a:t>L1PA2</a:t>
            </a:r>
          </a:p>
        </p:txBody>
      </p:sp>
      <p:sp>
        <p:nvSpPr>
          <p:cNvPr id="153" name="TextBox 152">
            <a:extLst>
              <a:ext uri="{FF2B5EF4-FFF2-40B4-BE49-F238E27FC236}">
                <a16:creationId xmlns:a16="http://schemas.microsoft.com/office/drawing/2014/main" id="{E4D163DE-6D08-1A4C-A453-3229F05EB544}"/>
              </a:ext>
            </a:extLst>
          </p:cNvPr>
          <p:cNvSpPr txBox="1"/>
          <p:nvPr/>
        </p:nvSpPr>
        <p:spPr>
          <a:xfrm>
            <a:off x="5844527" y="2823517"/>
            <a:ext cx="461679" cy="200055"/>
          </a:xfrm>
          <a:prstGeom prst="rect">
            <a:avLst/>
          </a:prstGeom>
          <a:solidFill>
            <a:schemeClr val="bg1"/>
          </a:solidFill>
        </p:spPr>
        <p:txBody>
          <a:bodyPr wrap="square" rtlCol="0">
            <a:spAutoFit/>
          </a:bodyPr>
          <a:lstStyle/>
          <a:p>
            <a:pPr algn="ctr"/>
            <a:r>
              <a:rPr lang="en-US" sz="700" b="1" dirty="0">
                <a:latin typeface="Helvetica" pitchFamily="2" charset="0"/>
              </a:rPr>
              <a:t>HIWI2</a:t>
            </a:r>
          </a:p>
        </p:txBody>
      </p:sp>
      <p:sp>
        <p:nvSpPr>
          <p:cNvPr id="154" name="TextBox 153">
            <a:extLst>
              <a:ext uri="{FF2B5EF4-FFF2-40B4-BE49-F238E27FC236}">
                <a16:creationId xmlns:a16="http://schemas.microsoft.com/office/drawing/2014/main" id="{F00F74F0-6090-C54B-A182-6CD8DA0BD532}"/>
              </a:ext>
            </a:extLst>
          </p:cNvPr>
          <p:cNvSpPr txBox="1"/>
          <p:nvPr/>
        </p:nvSpPr>
        <p:spPr>
          <a:xfrm>
            <a:off x="4948392" y="2822374"/>
            <a:ext cx="461679" cy="200055"/>
          </a:xfrm>
          <a:prstGeom prst="rect">
            <a:avLst/>
          </a:prstGeom>
          <a:solidFill>
            <a:schemeClr val="bg1"/>
          </a:solidFill>
        </p:spPr>
        <p:txBody>
          <a:bodyPr wrap="square" rtlCol="0">
            <a:spAutoFit/>
          </a:bodyPr>
          <a:lstStyle/>
          <a:p>
            <a:pPr algn="ctr"/>
            <a:r>
              <a:rPr lang="en-US" sz="700" b="1" dirty="0">
                <a:latin typeface="Helvetica" pitchFamily="2" charset="0"/>
              </a:rPr>
              <a:t>HILI</a:t>
            </a:r>
          </a:p>
        </p:txBody>
      </p:sp>
      <p:sp>
        <p:nvSpPr>
          <p:cNvPr id="155" name="TextBox 154">
            <a:extLst>
              <a:ext uri="{FF2B5EF4-FFF2-40B4-BE49-F238E27FC236}">
                <a16:creationId xmlns:a16="http://schemas.microsoft.com/office/drawing/2014/main" id="{550AE0C8-0643-5F46-AF73-67F5AF7DEF7F}"/>
              </a:ext>
            </a:extLst>
          </p:cNvPr>
          <p:cNvSpPr txBox="1"/>
          <p:nvPr/>
        </p:nvSpPr>
        <p:spPr>
          <a:xfrm>
            <a:off x="4003515" y="2826707"/>
            <a:ext cx="538215" cy="200055"/>
          </a:xfrm>
          <a:prstGeom prst="rect">
            <a:avLst/>
          </a:prstGeom>
          <a:solidFill>
            <a:schemeClr val="bg1"/>
          </a:solidFill>
        </p:spPr>
        <p:txBody>
          <a:bodyPr wrap="square" rtlCol="0">
            <a:spAutoFit/>
          </a:bodyPr>
          <a:lstStyle/>
          <a:p>
            <a:pPr algn="ctr"/>
            <a:r>
              <a:rPr lang="en-US" sz="700" b="1" dirty="0">
                <a:latin typeface="Helvetica" pitchFamily="2" charset="0"/>
              </a:rPr>
              <a:t>HSP90</a:t>
            </a:r>
            <a:r>
              <a:rPr lang="el-GR" sz="700" b="1" dirty="0">
                <a:latin typeface="Helvetica" pitchFamily="2" charset="0"/>
              </a:rPr>
              <a:t>α</a:t>
            </a:r>
            <a:endParaRPr lang="en-US" sz="700" b="1" dirty="0">
              <a:latin typeface="Helvetica" pitchFamily="2" charset="0"/>
            </a:endParaRPr>
          </a:p>
        </p:txBody>
      </p:sp>
      <p:sp>
        <p:nvSpPr>
          <p:cNvPr id="156" name="TextBox 155">
            <a:extLst>
              <a:ext uri="{FF2B5EF4-FFF2-40B4-BE49-F238E27FC236}">
                <a16:creationId xmlns:a16="http://schemas.microsoft.com/office/drawing/2014/main" id="{CD2F571E-7A44-544F-9E45-294DF95C67E5}"/>
              </a:ext>
            </a:extLst>
          </p:cNvPr>
          <p:cNvSpPr txBox="1"/>
          <p:nvPr/>
        </p:nvSpPr>
        <p:spPr>
          <a:xfrm>
            <a:off x="3984954" y="1825871"/>
            <a:ext cx="538215" cy="200055"/>
          </a:xfrm>
          <a:prstGeom prst="rect">
            <a:avLst/>
          </a:prstGeom>
          <a:solidFill>
            <a:schemeClr val="bg1"/>
          </a:solidFill>
        </p:spPr>
        <p:txBody>
          <a:bodyPr wrap="square" rtlCol="0">
            <a:spAutoFit/>
          </a:bodyPr>
          <a:lstStyle/>
          <a:p>
            <a:pPr algn="ctr"/>
            <a:r>
              <a:rPr lang="en-US" sz="700" b="1" dirty="0">
                <a:latin typeface="Helvetica" pitchFamily="2" charset="0"/>
              </a:rPr>
              <a:t>OCT4</a:t>
            </a:r>
          </a:p>
        </p:txBody>
      </p:sp>
      <p:sp>
        <p:nvSpPr>
          <p:cNvPr id="157" name="TextBox 156">
            <a:extLst>
              <a:ext uri="{FF2B5EF4-FFF2-40B4-BE49-F238E27FC236}">
                <a16:creationId xmlns:a16="http://schemas.microsoft.com/office/drawing/2014/main" id="{33D91F8E-0FB6-D94C-BE11-D1056F89DD0C}"/>
              </a:ext>
            </a:extLst>
          </p:cNvPr>
          <p:cNvSpPr txBox="1"/>
          <p:nvPr/>
        </p:nvSpPr>
        <p:spPr>
          <a:xfrm>
            <a:off x="4905735" y="1820427"/>
            <a:ext cx="538215" cy="200055"/>
          </a:xfrm>
          <a:prstGeom prst="rect">
            <a:avLst/>
          </a:prstGeom>
          <a:solidFill>
            <a:schemeClr val="bg1"/>
          </a:solidFill>
        </p:spPr>
        <p:txBody>
          <a:bodyPr wrap="square" rtlCol="0">
            <a:spAutoFit/>
          </a:bodyPr>
          <a:lstStyle/>
          <a:p>
            <a:pPr algn="ctr"/>
            <a:r>
              <a:rPr lang="en-US" sz="700" b="1" dirty="0">
                <a:latin typeface="Helvetica" pitchFamily="2" charset="0"/>
              </a:rPr>
              <a:t>VASA</a:t>
            </a:r>
          </a:p>
        </p:txBody>
      </p:sp>
      <p:sp>
        <p:nvSpPr>
          <p:cNvPr id="160" name="TextBox 159">
            <a:extLst>
              <a:ext uri="{FF2B5EF4-FFF2-40B4-BE49-F238E27FC236}">
                <a16:creationId xmlns:a16="http://schemas.microsoft.com/office/drawing/2014/main" id="{865E5823-7CBD-A94D-9BCF-94D9A6B0DE49}"/>
              </a:ext>
            </a:extLst>
          </p:cNvPr>
          <p:cNvSpPr txBox="1"/>
          <p:nvPr/>
        </p:nvSpPr>
        <p:spPr>
          <a:xfrm>
            <a:off x="5827721" y="1824075"/>
            <a:ext cx="538215" cy="200055"/>
          </a:xfrm>
          <a:prstGeom prst="rect">
            <a:avLst/>
          </a:prstGeom>
          <a:solidFill>
            <a:schemeClr val="bg1"/>
          </a:solidFill>
        </p:spPr>
        <p:txBody>
          <a:bodyPr wrap="square" rtlCol="0">
            <a:spAutoFit/>
          </a:bodyPr>
          <a:lstStyle/>
          <a:p>
            <a:pPr algn="ctr"/>
            <a:r>
              <a:rPr lang="en-US" sz="700" b="1" dirty="0">
                <a:latin typeface="Helvetica" pitchFamily="2" charset="0"/>
              </a:rPr>
              <a:t>MAEL</a:t>
            </a:r>
          </a:p>
        </p:txBody>
      </p:sp>
      <p:grpSp>
        <p:nvGrpSpPr>
          <p:cNvPr id="141" name="Group 140">
            <a:extLst>
              <a:ext uri="{FF2B5EF4-FFF2-40B4-BE49-F238E27FC236}">
                <a16:creationId xmlns:a16="http://schemas.microsoft.com/office/drawing/2014/main" id="{688AC38E-9F25-3848-BB3F-3CF3E1C11824}"/>
              </a:ext>
            </a:extLst>
          </p:cNvPr>
          <p:cNvGrpSpPr/>
          <p:nvPr/>
        </p:nvGrpSpPr>
        <p:grpSpPr>
          <a:xfrm>
            <a:off x="3723581" y="1959148"/>
            <a:ext cx="2780247" cy="3169773"/>
            <a:chOff x="3723581" y="1959148"/>
            <a:chExt cx="2780247" cy="3169773"/>
          </a:xfrm>
        </p:grpSpPr>
        <p:sp>
          <p:nvSpPr>
            <p:cNvPr id="57" name="TextBox 56">
              <a:extLst>
                <a:ext uri="{FF2B5EF4-FFF2-40B4-BE49-F238E27FC236}">
                  <a16:creationId xmlns:a16="http://schemas.microsoft.com/office/drawing/2014/main" id="{17B0AB54-E2D1-914B-B15D-34E5D9B507FD}"/>
                </a:ext>
              </a:extLst>
            </p:cNvPr>
            <p:cNvSpPr txBox="1"/>
            <p:nvPr/>
          </p:nvSpPr>
          <p:spPr>
            <a:xfrm rot="16200000">
              <a:off x="3818546" y="4765616"/>
              <a:ext cx="412292" cy="215444"/>
            </a:xfrm>
            <a:prstGeom prst="rect">
              <a:avLst/>
            </a:prstGeom>
            <a:noFill/>
          </p:spPr>
          <p:txBody>
            <a:bodyPr wrap="none" rtlCol="0">
              <a:spAutoFit/>
            </a:bodyPr>
            <a:lstStyle/>
            <a:p>
              <a:pPr algn="l"/>
              <a:r>
                <a:rPr lang="en-US" sz="800" b="1" dirty="0">
                  <a:solidFill>
                    <a:srgbClr val="0009FF"/>
                  </a:solidFill>
                  <a:latin typeface="Helvetica" pitchFamily="2" charset="0"/>
                </a:rPr>
                <a:t>AGC</a:t>
              </a:r>
            </a:p>
          </p:txBody>
        </p:sp>
        <p:sp>
          <p:nvSpPr>
            <p:cNvPr id="58" name="TextBox 57">
              <a:extLst>
                <a:ext uri="{FF2B5EF4-FFF2-40B4-BE49-F238E27FC236}">
                  <a16:creationId xmlns:a16="http://schemas.microsoft.com/office/drawing/2014/main" id="{CB65AC99-6B47-C14F-8FE9-8E7A39E119D8}"/>
                </a:ext>
              </a:extLst>
            </p:cNvPr>
            <p:cNvSpPr txBox="1"/>
            <p:nvPr/>
          </p:nvSpPr>
          <p:spPr>
            <a:xfrm rot="16200000">
              <a:off x="4073252" y="4772275"/>
              <a:ext cx="407484" cy="215444"/>
            </a:xfrm>
            <a:prstGeom prst="rect">
              <a:avLst/>
            </a:prstGeom>
            <a:noFill/>
          </p:spPr>
          <p:txBody>
            <a:bodyPr wrap="none" rtlCol="0">
              <a:spAutoFit/>
            </a:bodyPr>
            <a:lstStyle/>
            <a:p>
              <a:pPr algn="l"/>
              <a:r>
                <a:rPr lang="en-US" sz="800" b="1" dirty="0">
                  <a:solidFill>
                    <a:srgbClr val="1F801F"/>
                  </a:solidFill>
                  <a:latin typeface="Helvetica" pitchFamily="2" charset="0"/>
                </a:rPr>
                <a:t>PGC</a:t>
              </a:r>
            </a:p>
          </p:txBody>
        </p:sp>
        <p:sp>
          <p:nvSpPr>
            <p:cNvPr id="59" name="TextBox 58">
              <a:extLst>
                <a:ext uri="{FF2B5EF4-FFF2-40B4-BE49-F238E27FC236}">
                  <a16:creationId xmlns:a16="http://schemas.microsoft.com/office/drawing/2014/main" id="{A69945F8-DF2F-7B42-8C8E-B786017FF863}"/>
                </a:ext>
              </a:extLst>
            </p:cNvPr>
            <p:cNvSpPr txBox="1"/>
            <p:nvPr/>
          </p:nvSpPr>
          <p:spPr>
            <a:xfrm rot="16200000">
              <a:off x="4288803" y="4788603"/>
              <a:ext cx="465192" cy="215444"/>
            </a:xfrm>
            <a:prstGeom prst="rect">
              <a:avLst/>
            </a:prstGeom>
            <a:noFill/>
          </p:spPr>
          <p:txBody>
            <a:bodyPr wrap="none" rtlCol="0">
              <a:spAutoFit/>
            </a:bodyPr>
            <a:lstStyle/>
            <a:p>
              <a:pPr algn="l"/>
              <a:r>
                <a:rPr lang="en-US" sz="800" b="1" dirty="0">
                  <a:solidFill>
                    <a:srgbClr val="686868"/>
                  </a:solidFill>
                  <a:latin typeface="Helvetica" pitchFamily="2" charset="0"/>
                </a:rPr>
                <a:t>Soma</a:t>
              </a:r>
            </a:p>
          </p:txBody>
        </p:sp>
        <p:sp>
          <p:nvSpPr>
            <p:cNvPr id="104" name="TextBox 103">
              <a:extLst>
                <a:ext uri="{FF2B5EF4-FFF2-40B4-BE49-F238E27FC236}">
                  <a16:creationId xmlns:a16="http://schemas.microsoft.com/office/drawing/2014/main" id="{C8262C51-8C37-2F44-BACE-546822237A45}"/>
                </a:ext>
              </a:extLst>
            </p:cNvPr>
            <p:cNvSpPr txBox="1"/>
            <p:nvPr/>
          </p:nvSpPr>
          <p:spPr>
            <a:xfrm rot="16200000">
              <a:off x="4728990" y="4765615"/>
              <a:ext cx="412292" cy="215444"/>
            </a:xfrm>
            <a:prstGeom prst="rect">
              <a:avLst/>
            </a:prstGeom>
            <a:noFill/>
          </p:spPr>
          <p:txBody>
            <a:bodyPr wrap="none" rtlCol="0">
              <a:spAutoFit/>
            </a:bodyPr>
            <a:lstStyle/>
            <a:p>
              <a:pPr algn="l"/>
              <a:r>
                <a:rPr lang="en-US" sz="800" b="1" dirty="0">
                  <a:solidFill>
                    <a:srgbClr val="0009FF"/>
                  </a:solidFill>
                  <a:latin typeface="Helvetica" pitchFamily="2" charset="0"/>
                </a:rPr>
                <a:t>AGC</a:t>
              </a:r>
            </a:p>
          </p:txBody>
        </p:sp>
        <p:sp>
          <p:nvSpPr>
            <p:cNvPr id="105" name="TextBox 104">
              <a:extLst>
                <a:ext uri="{FF2B5EF4-FFF2-40B4-BE49-F238E27FC236}">
                  <a16:creationId xmlns:a16="http://schemas.microsoft.com/office/drawing/2014/main" id="{27846E31-E94C-7040-BB4C-CC258E2A67CB}"/>
                </a:ext>
              </a:extLst>
            </p:cNvPr>
            <p:cNvSpPr txBox="1"/>
            <p:nvPr/>
          </p:nvSpPr>
          <p:spPr>
            <a:xfrm rot="16200000">
              <a:off x="4978253" y="4772274"/>
              <a:ext cx="407484" cy="215444"/>
            </a:xfrm>
            <a:prstGeom prst="rect">
              <a:avLst/>
            </a:prstGeom>
            <a:noFill/>
          </p:spPr>
          <p:txBody>
            <a:bodyPr wrap="none" rtlCol="0">
              <a:spAutoFit/>
            </a:bodyPr>
            <a:lstStyle/>
            <a:p>
              <a:pPr algn="l"/>
              <a:r>
                <a:rPr lang="en-US" sz="800" b="1" dirty="0">
                  <a:solidFill>
                    <a:srgbClr val="1F801F"/>
                  </a:solidFill>
                  <a:latin typeface="Helvetica" pitchFamily="2" charset="0"/>
                </a:rPr>
                <a:t>PGC</a:t>
              </a:r>
            </a:p>
          </p:txBody>
        </p:sp>
        <p:sp>
          <p:nvSpPr>
            <p:cNvPr id="106" name="TextBox 105">
              <a:extLst>
                <a:ext uri="{FF2B5EF4-FFF2-40B4-BE49-F238E27FC236}">
                  <a16:creationId xmlns:a16="http://schemas.microsoft.com/office/drawing/2014/main" id="{9B8FDADC-DBC0-D041-AF2C-6E342C6C842E}"/>
                </a:ext>
              </a:extLst>
            </p:cNvPr>
            <p:cNvSpPr txBox="1"/>
            <p:nvPr/>
          </p:nvSpPr>
          <p:spPr>
            <a:xfrm rot="16200000">
              <a:off x="5177475" y="4788602"/>
              <a:ext cx="465192" cy="215444"/>
            </a:xfrm>
            <a:prstGeom prst="rect">
              <a:avLst/>
            </a:prstGeom>
            <a:noFill/>
          </p:spPr>
          <p:txBody>
            <a:bodyPr wrap="none" rtlCol="0">
              <a:spAutoFit/>
            </a:bodyPr>
            <a:lstStyle/>
            <a:p>
              <a:pPr algn="l"/>
              <a:r>
                <a:rPr lang="en-US" sz="800" b="1" dirty="0">
                  <a:solidFill>
                    <a:srgbClr val="686868"/>
                  </a:solidFill>
                  <a:latin typeface="Helvetica" pitchFamily="2" charset="0"/>
                </a:rPr>
                <a:t>Soma</a:t>
              </a:r>
            </a:p>
          </p:txBody>
        </p:sp>
        <p:sp>
          <p:nvSpPr>
            <p:cNvPr id="107" name="TextBox 106">
              <a:extLst>
                <a:ext uri="{FF2B5EF4-FFF2-40B4-BE49-F238E27FC236}">
                  <a16:creationId xmlns:a16="http://schemas.microsoft.com/office/drawing/2014/main" id="{A1D3C333-1069-174F-A7C9-D6E0911F3F2E}"/>
                </a:ext>
              </a:extLst>
            </p:cNvPr>
            <p:cNvSpPr txBox="1"/>
            <p:nvPr/>
          </p:nvSpPr>
          <p:spPr>
            <a:xfrm rot="16200000">
              <a:off x="5638381" y="4760546"/>
              <a:ext cx="412292" cy="215444"/>
            </a:xfrm>
            <a:prstGeom prst="rect">
              <a:avLst/>
            </a:prstGeom>
            <a:noFill/>
          </p:spPr>
          <p:txBody>
            <a:bodyPr wrap="none" rtlCol="0">
              <a:spAutoFit/>
            </a:bodyPr>
            <a:lstStyle/>
            <a:p>
              <a:pPr algn="l"/>
              <a:r>
                <a:rPr lang="en-US" sz="800" b="1" dirty="0">
                  <a:solidFill>
                    <a:srgbClr val="0009FF"/>
                  </a:solidFill>
                  <a:latin typeface="Helvetica" pitchFamily="2" charset="0"/>
                </a:rPr>
                <a:t>AGC</a:t>
              </a:r>
            </a:p>
          </p:txBody>
        </p:sp>
        <p:sp>
          <p:nvSpPr>
            <p:cNvPr id="108" name="TextBox 107">
              <a:extLst>
                <a:ext uri="{FF2B5EF4-FFF2-40B4-BE49-F238E27FC236}">
                  <a16:creationId xmlns:a16="http://schemas.microsoft.com/office/drawing/2014/main" id="{7BDBD1D0-7B8D-8742-ABE1-C09076F5744A}"/>
                </a:ext>
              </a:extLst>
            </p:cNvPr>
            <p:cNvSpPr txBox="1"/>
            <p:nvPr/>
          </p:nvSpPr>
          <p:spPr>
            <a:xfrm rot="16200000">
              <a:off x="5893087" y="4767205"/>
              <a:ext cx="407484" cy="215444"/>
            </a:xfrm>
            <a:prstGeom prst="rect">
              <a:avLst/>
            </a:prstGeom>
            <a:noFill/>
          </p:spPr>
          <p:txBody>
            <a:bodyPr wrap="none" rtlCol="0">
              <a:spAutoFit/>
            </a:bodyPr>
            <a:lstStyle/>
            <a:p>
              <a:pPr algn="l"/>
              <a:r>
                <a:rPr lang="en-US" sz="800" b="1" dirty="0">
                  <a:solidFill>
                    <a:srgbClr val="1F801F"/>
                  </a:solidFill>
                  <a:latin typeface="Helvetica" pitchFamily="2" charset="0"/>
                </a:rPr>
                <a:t>PGC</a:t>
              </a:r>
            </a:p>
          </p:txBody>
        </p:sp>
        <p:sp>
          <p:nvSpPr>
            <p:cNvPr id="109" name="TextBox 108">
              <a:extLst>
                <a:ext uri="{FF2B5EF4-FFF2-40B4-BE49-F238E27FC236}">
                  <a16:creationId xmlns:a16="http://schemas.microsoft.com/office/drawing/2014/main" id="{0D9EB351-E724-904B-B887-EA1EA625095A}"/>
                </a:ext>
              </a:extLst>
            </p:cNvPr>
            <p:cNvSpPr txBox="1"/>
            <p:nvPr/>
          </p:nvSpPr>
          <p:spPr>
            <a:xfrm rot="16200000">
              <a:off x="6092309" y="4783533"/>
              <a:ext cx="465192" cy="215444"/>
            </a:xfrm>
            <a:prstGeom prst="rect">
              <a:avLst/>
            </a:prstGeom>
            <a:noFill/>
          </p:spPr>
          <p:txBody>
            <a:bodyPr wrap="none" rtlCol="0">
              <a:spAutoFit/>
            </a:bodyPr>
            <a:lstStyle/>
            <a:p>
              <a:pPr algn="l"/>
              <a:r>
                <a:rPr lang="en-US" sz="800" b="1" dirty="0">
                  <a:solidFill>
                    <a:srgbClr val="686868"/>
                  </a:solidFill>
                  <a:latin typeface="Helvetica" pitchFamily="2" charset="0"/>
                </a:rPr>
                <a:t>Soma</a:t>
              </a:r>
            </a:p>
          </p:txBody>
        </p:sp>
        <p:grpSp>
          <p:nvGrpSpPr>
            <p:cNvPr id="124" name="Group 123">
              <a:extLst>
                <a:ext uri="{FF2B5EF4-FFF2-40B4-BE49-F238E27FC236}">
                  <a16:creationId xmlns:a16="http://schemas.microsoft.com/office/drawing/2014/main" id="{73B372BC-03AA-924C-BF41-C5EF3BBB68C6}"/>
                </a:ext>
              </a:extLst>
            </p:cNvPr>
            <p:cNvGrpSpPr/>
            <p:nvPr/>
          </p:nvGrpSpPr>
          <p:grpSpPr>
            <a:xfrm>
              <a:off x="3723581" y="1959148"/>
              <a:ext cx="2780247" cy="2776189"/>
              <a:chOff x="2967652" y="1512965"/>
              <a:chExt cx="2780247" cy="2776189"/>
            </a:xfrm>
          </p:grpSpPr>
          <p:grpSp>
            <p:nvGrpSpPr>
              <p:cNvPr id="125" name="Group 124">
                <a:extLst>
                  <a:ext uri="{FF2B5EF4-FFF2-40B4-BE49-F238E27FC236}">
                    <a16:creationId xmlns:a16="http://schemas.microsoft.com/office/drawing/2014/main" id="{0C341395-4219-3640-9B58-E67CB680BEBF}"/>
                  </a:ext>
                </a:extLst>
              </p:cNvPr>
              <p:cNvGrpSpPr/>
              <p:nvPr/>
            </p:nvGrpSpPr>
            <p:grpSpPr>
              <a:xfrm>
                <a:off x="3001809" y="1512965"/>
                <a:ext cx="2746090" cy="1797282"/>
                <a:chOff x="4474349" y="1109204"/>
                <a:chExt cx="2746090" cy="1797282"/>
              </a:xfrm>
            </p:grpSpPr>
            <p:grpSp>
              <p:nvGrpSpPr>
                <p:cNvPr id="130" name="Group 129">
                  <a:extLst>
                    <a:ext uri="{FF2B5EF4-FFF2-40B4-BE49-F238E27FC236}">
                      <a16:creationId xmlns:a16="http://schemas.microsoft.com/office/drawing/2014/main" id="{B752FB52-E11F-BB4F-A2CA-8CC76C0504CA}"/>
                    </a:ext>
                  </a:extLst>
                </p:cNvPr>
                <p:cNvGrpSpPr/>
                <p:nvPr/>
              </p:nvGrpSpPr>
              <p:grpSpPr>
                <a:xfrm>
                  <a:off x="4474349" y="1109204"/>
                  <a:ext cx="2744232" cy="814303"/>
                  <a:chOff x="4474349" y="1109204"/>
                  <a:chExt cx="2744232" cy="814303"/>
                </a:xfrm>
              </p:grpSpPr>
              <p:pic>
                <p:nvPicPr>
                  <p:cNvPr id="135" name="Picture 134">
                    <a:extLst>
                      <a:ext uri="{FF2B5EF4-FFF2-40B4-BE49-F238E27FC236}">
                        <a16:creationId xmlns:a16="http://schemas.microsoft.com/office/drawing/2014/main" id="{5C13081A-FCE9-7B4A-B617-D4F328F37799}"/>
                      </a:ext>
                    </a:extLst>
                  </p:cNvPr>
                  <p:cNvPicPr>
                    <a:picLocks noChangeAspect="1"/>
                  </p:cNvPicPr>
                  <p:nvPr/>
                </p:nvPicPr>
                <p:blipFill rotWithShape="1">
                  <a:blip r:embed="rId10"/>
                  <a:srcRect l="69027" t="3501" b="60879"/>
                  <a:stretch/>
                </p:blipFill>
                <p:spPr>
                  <a:xfrm>
                    <a:off x="6302279" y="1109204"/>
                    <a:ext cx="916302" cy="814303"/>
                  </a:xfrm>
                  <a:prstGeom prst="rect">
                    <a:avLst/>
                  </a:prstGeom>
                </p:spPr>
              </p:pic>
              <p:pic>
                <p:nvPicPr>
                  <p:cNvPr id="136" name="Picture 135">
                    <a:extLst>
                      <a:ext uri="{FF2B5EF4-FFF2-40B4-BE49-F238E27FC236}">
                        <a16:creationId xmlns:a16="http://schemas.microsoft.com/office/drawing/2014/main" id="{7A709A08-8901-9443-9CAD-BDE76B3BB2A6}"/>
                      </a:ext>
                    </a:extLst>
                  </p:cNvPr>
                  <p:cNvPicPr>
                    <a:picLocks noChangeAspect="1"/>
                  </p:cNvPicPr>
                  <p:nvPr/>
                </p:nvPicPr>
                <p:blipFill rotWithShape="1">
                  <a:blip r:embed="rId11"/>
                  <a:srcRect l="69185" t="4195" b="60880"/>
                  <a:stretch/>
                </p:blipFill>
                <p:spPr>
                  <a:xfrm>
                    <a:off x="4474349" y="1125123"/>
                    <a:ext cx="911628" cy="798384"/>
                  </a:xfrm>
                  <a:prstGeom prst="rect">
                    <a:avLst/>
                  </a:prstGeom>
                </p:spPr>
              </p:pic>
              <p:pic>
                <p:nvPicPr>
                  <p:cNvPr id="137" name="Picture 136">
                    <a:extLst>
                      <a:ext uri="{FF2B5EF4-FFF2-40B4-BE49-F238E27FC236}">
                        <a16:creationId xmlns:a16="http://schemas.microsoft.com/office/drawing/2014/main" id="{745F2081-A0FA-DC46-B173-3CAD8F7D6266}"/>
                      </a:ext>
                    </a:extLst>
                  </p:cNvPr>
                  <p:cNvPicPr>
                    <a:picLocks noChangeAspect="1"/>
                  </p:cNvPicPr>
                  <p:nvPr/>
                </p:nvPicPr>
                <p:blipFill rotWithShape="1">
                  <a:blip r:embed="rId11"/>
                  <a:srcRect l="35750" t="53965" r="33435" b="10867"/>
                  <a:stretch/>
                </p:blipFill>
                <p:spPr>
                  <a:xfrm>
                    <a:off x="5390651" y="1119559"/>
                    <a:ext cx="911628" cy="803948"/>
                  </a:xfrm>
                  <a:prstGeom prst="rect">
                    <a:avLst/>
                  </a:prstGeom>
                </p:spPr>
              </p:pic>
            </p:grpSp>
            <p:grpSp>
              <p:nvGrpSpPr>
                <p:cNvPr id="131" name="Group 130">
                  <a:extLst>
                    <a:ext uri="{FF2B5EF4-FFF2-40B4-BE49-F238E27FC236}">
                      <a16:creationId xmlns:a16="http://schemas.microsoft.com/office/drawing/2014/main" id="{2256D4F3-84D9-1F43-B391-0BF90DCC9167}"/>
                    </a:ext>
                  </a:extLst>
                </p:cNvPr>
                <p:cNvGrpSpPr/>
                <p:nvPr/>
              </p:nvGrpSpPr>
              <p:grpSpPr>
                <a:xfrm>
                  <a:off x="4512522" y="2094639"/>
                  <a:ext cx="2707917" cy="811847"/>
                  <a:chOff x="4512522" y="1663566"/>
                  <a:chExt cx="2707917" cy="811847"/>
                </a:xfrm>
              </p:grpSpPr>
              <p:pic>
                <p:nvPicPr>
                  <p:cNvPr id="132" name="Picture 131">
                    <a:extLst>
                      <a:ext uri="{FF2B5EF4-FFF2-40B4-BE49-F238E27FC236}">
                        <a16:creationId xmlns:a16="http://schemas.microsoft.com/office/drawing/2014/main" id="{2E17BFF9-1CBF-4247-9D20-04684A06603D}"/>
                      </a:ext>
                    </a:extLst>
                  </p:cNvPr>
                  <p:cNvPicPr>
                    <a:picLocks noChangeAspect="1"/>
                  </p:cNvPicPr>
                  <p:nvPr/>
                </p:nvPicPr>
                <p:blipFill rotWithShape="1">
                  <a:blip r:embed="rId10"/>
                  <a:srcRect l="2569" t="54156" r="66458" b="10897"/>
                  <a:stretch/>
                </p:blipFill>
                <p:spPr>
                  <a:xfrm>
                    <a:off x="4512522" y="1676506"/>
                    <a:ext cx="916302" cy="798907"/>
                  </a:xfrm>
                  <a:prstGeom prst="rect">
                    <a:avLst/>
                  </a:prstGeom>
                </p:spPr>
              </p:pic>
              <p:pic>
                <p:nvPicPr>
                  <p:cNvPr id="133" name="Picture 132">
                    <a:extLst>
                      <a:ext uri="{FF2B5EF4-FFF2-40B4-BE49-F238E27FC236}">
                        <a16:creationId xmlns:a16="http://schemas.microsoft.com/office/drawing/2014/main" id="{D42BFFD6-E7F6-F247-BEF0-AEB2ECB12A51}"/>
                      </a:ext>
                    </a:extLst>
                  </p:cNvPr>
                  <p:cNvPicPr>
                    <a:picLocks noChangeAspect="1"/>
                  </p:cNvPicPr>
                  <p:nvPr/>
                </p:nvPicPr>
                <p:blipFill rotWithShape="1">
                  <a:blip r:embed="rId10"/>
                  <a:srcRect l="2169" t="3732" r="66858" b="60754"/>
                  <a:stretch/>
                </p:blipFill>
                <p:spPr>
                  <a:xfrm>
                    <a:off x="5384119" y="1663566"/>
                    <a:ext cx="916302" cy="811847"/>
                  </a:xfrm>
                  <a:prstGeom prst="rect">
                    <a:avLst/>
                  </a:prstGeom>
                </p:spPr>
              </p:pic>
              <p:pic>
                <p:nvPicPr>
                  <p:cNvPr id="134" name="Picture 133">
                    <a:extLst>
                      <a:ext uri="{FF2B5EF4-FFF2-40B4-BE49-F238E27FC236}">
                        <a16:creationId xmlns:a16="http://schemas.microsoft.com/office/drawing/2014/main" id="{7A555866-E6C4-8746-8297-FEDC92F59488}"/>
                      </a:ext>
                    </a:extLst>
                  </p:cNvPr>
                  <p:cNvPicPr>
                    <a:picLocks noChangeAspect="1"/>
                  </p:cNvPicPr>
                  <p:nvPr/>
                </p:nvPicPr>
                <p:blipFill rotWithShape="1">
                  <a:blip r:embed="rId10"/>
                  <a:srcRect l="35727" t="3748" r="33300" b="60738"/>
                  <a:stretch/>
                </p:blipFill>
                <p:spPr>
                  <a:xfrm>
                    <a:off x="6304137" y="1663567"/>
                    <a:ext cx="916302" cy="811846"/>
                  </a:xfrm>
                  <a:prstGeom prst="rect">
                    <a:avLst/>
                  </a:prstGeom>
                </p:spPr>
              </p:pic>
            </p:grpSp>
          </p:grpSp>
          <p:grpSp>
            <p:nvGrpSpPr>
              <p:cNvPr id="126" name="Group 125">
                <a:extLst>
                  <a:ext uri="{FF2B5EF4-FFF2-40B4-BE49-F238E27FC236}">
                    <a16:creationId xmlns:a16="http://schemas.microsoft.com/office/drawing/2014/main" id="{84D7EBF9-8DD4-E746-9F19-F7CCCF4D9AA3}"/>
                  </a:ext>
                </a:extLst>
              </p:cNvPr>
              <p:cNvGrpSpPr/>
              <p:nvPr/>
            </p:nvGrpSpPr>
            <p:grpSpPr>
              <a:xfrm>
                <a:off x="2967652" y="3500778"/>
                <a:ext cx="2778389" cy="788376"/>
                <a:chOff x="2967652" y="3510681"/>
                <a:chExt cx="2778389" cy="788376"/>
              </a:xfrm>
            </p:grpSpPr>
            <p:pic>
              <p:nvPicPr>
                <p:cNvPr id="127" name="Picture 126">
                  <a:extLst>
                    <a:ext uri="{FF2B5EF4-FFF2-40B4-BE49-F238E27FC236}">
                      <a16:creationId xmlns:a16="http://schemas.microsoft.com/office/drawing/2014/main" id="{988C45E6-CB6E-4E45-A32C-F7D2646EBCC9}"/>
                    </a:ext>
                  </a:extLst>
                </p:cNvPr>
                <p:cNvPicPr>
                  <a:picLocks noChangeAspect="1"/>
                </p:cNvPicPr>
                <p:nvPr/>
              </p:nvPicPr>
              <p:blipFill rotWithShape="1">
                <a:blip r:embed="rId12"/>
                <a:srcRect l="34530" t="4865" r="31604" b="61560"/>
                <a:stretch/>
              </p:blipFill>
              <p:spPr>
                <a:xfrm>
                  <a:off x="3884572" y="3513945"/>
                  <a:ext cx="998847" cy="765213"/>
                </a:xfrm>
                <a:prstGeom prst="rect">
                  <a:avLst/>
                </a:prstGeom>
              </p:spPr>
            </p:pic>
            <p:pic>
              <p:nvPicPr>
                <p:cNvPr id="128" name="Picture 127">
                  <a:extLst>
                    <a:ext uri="{FF2B5EF4-FFF2-40B4-BE49-F238E27FC236}">
                      <a16:creationId xmlns:a16="http://schemas.microsoft.com/office/drawing/2014/main" id="{559BB10B-08FF-3F48-9159-88E171F8338F}"/>
                    </a:ext>
                  </a:extLst>
                </p:cNvPr>
                <p:cNvPicPr>
                  <a:picLocks noChangeAspect="1"/>
                </p:cNvPicPr>
                <p:nvPr/>
              </p:nvPicPr>
              <p:blipFill rotWithShape="1">
                <a:blip r:embed="rId12"/>
                <a:srcRect t="4720" r="65756" b="61560"/>
                <a:stretch/>
              </p:blipFill>
              <p:spPr>
                <a:xfrm>
                  <a:off x="2967652" y="3510681"/>
                  <a:ext cx="1009986" cy="768478"/>
                </a:xfrm>
                <a:prstGeom prst="rect">
                  <a:avLst/>
                </a:prstGeom>
              </p:spPr>
            </p:pic>
            <p:pic>
              <p:nvPicPr>
                <p:cNvPr id="129" name="Picture 128">
                  <a:extLst>
                    <a:ext uri="{FF2B5EF4-FFF2-40B4-BE49-F238E27FC236}">
                      <a16:creationId xmlns:a16="http://schemas.microsoft.com/office/drawing/2014/main" id="{E1E1DD72-3A66-C047-A62E-FBB3689F6E17}"/>
                    </a:ext>
                  </a:extLst>
                </p:cNvPr>
                <p:cNvPicPr>
                  <a:picLocks noChangeAspect="1"/>
                </p:cNvPicPr>
                <p:nvPr/>
              </p:nvPicPr>
              <p:blipFill rotWithShape="1">
                <a:blip r:embed="rId12"/>
                <a:srcRect l="69083" t="5016" r="-40" b="60688"/>
                <a:stretch/>
              </p:blipFill>
              <p:spPr>
                <a:xfrm>
                  <a:off x="4832998" y="3517413"/>
                  <a:ext cx="913043" cy="781644"/>
                </a:xfrm>
                <a:prstGeom prst="rect">
                  <a:avLst/>
                </a:prstGeom>
              </p:spPr>
            </p:pic>
          </p:grpSp>
        </p:grpSp>
        <p:sp>
          <p:nvSpPr>
            <p:cNvPr id="138" name="Rectangle 137">
              <a:extLst>
                <a:ext uri="{FF2B5EF4-FFF2-40B4-BE49-F238E27FC236}">
                  <a16:creationId xmlns:a16="http://schemas.microsoft.com/office/drawing/2014/main" id="{0A1EB1AC-9D9C-B04A-BEE0-EF815EEB0213}"/>
                </a:ext>
              </a:extLst>
            </p:cNvPr>
            <p:cNvSpPr/>
            <p:nvPr/>
          </p:nvSpPr>
          <p:spPr>
            <a:xfrm>
              <a:off x="5144409" y="3752577"/>
              <a:ext cx="78388"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9" name="Rectangle 138">
              <a:extLst>
                <a:ext uri="{FF2B5EF4-FFF2-40B4-BE49-F238E27FC236}">
                  <a16:creationId xmlns:a16="http://schemas.microsoft.com/office/drawing/2014/main" id="{2F9F6743-DD36-D744-A452-7FFEEC1D9F64}"/>
                </a:ext>
              </a:extLst>
            </p:cNvPr>
            <p:cNvSpPr/>
            <p:nvPr/>
          </p:nvSpPr>
          <p:spPr>
            <a:xfrm>
              <a:off x="6057635" y="3746044"/>
              <a:ext cx="78388"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0" name="Rectangle 139">
              <a:extLst>
                <a:ext uri="{FF2B5EF4-FFF2-40B4-BE49-F238E27FC236}">
                  <a16:creationId xmlns:a16="http://schemas.microsoft.com/office/drawing/2014/main" id="{52C3BD4A-3F92-5A41-ABC5-B1C304ECB8D0}"/>
                </a:ext>
              </a:extLst>
            </p:cNvPr>
            <p:cNvSpPr/>
            <p:nvPr/>
          </p:nvSpPr>
          <p:spPr>
            <a:xfrm>
              <a:off x="6047028" y="4715666"/>
              <a:ext cx="78388"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81" name="TextBox 180">
            <a:extLst>
              <a:ext uri="{FF2B5EF4-FFF2-40B4-BE49-F238E27FC236}">
                <a16:creationId xmlns:a16="http://schemas.microsoft.com/office/drawing/2014/main" id="{0BEE20C9-D983-744E-8748-AC645FB154CC}"/>
              </a:ext>
            </a:extLst>
          </p:cNvPr>
          <p:cNvSpPr txBox="1"/>
          <p:nvPr/>
        </p:nvSpPr>
        <p:spPr>
          <a:xfrm>
            <a:off x="3121021" y="3319482"/>
            <a:ext cx="683710" cy="1131079"/>
          </a:xfrm>
          <a:prstGeom prst="rect">
            <a:avLst/>
          </a:prstGeom>
          <a:noFill/>
        </p:spPr>
        <p:txBody>
          <a:bodyPr wrap="square" rtlCol="0">
            <a:spAutoFit/>
          </a:bodyPr>
          <a:lstStyle/>
          <a:p>
            <a:pPr algn="l">
              <a:lnSpc>
                <a:spcPct val="150000"/>
              </a:lnSpc>
            </a:pPr>
            <a:r>
              <a:rPr lang="en-US" sz="500" dirty="0">
                <a:latin typeface="Helvetica" pitchFamily="2" charset="0"/>
              </a:rPr>
              <a:t>L1PA2</a:t>
            </a:r>
          </a:p>
          <a:p>
            <a:pPr algn="l">
              <a:lnSpc>
                <a:spcPct val="150000"/>
              </a:lnSpc>
            </a:pPr>
            <a:r>
              <a:rPr lang="en-US" sz="500" dirty="0">
                <a:latin typeface="Helvetica" pitchFamily="2" charset="0"/>
              </a:rPr>
              <a:t>L1HS</a:t>
            </a:r>
          </a:p>
          <a:p>
            <a:pPr algn="l">
              <a:lnSpc>
                <a:spcPct val="150000"/>
              </a:lnSpc>
            </a:pPr>
            <a:r>
              <a:rPr lang="en-US" sz="500" dirty="0">
                <a:latin typeface="Helvetica" pitchFamily="2" charset="0"/>
              </a:rPr>
              <a:t>L1PA3</a:t>
            </a:r>
          </a:p>
          <a:p>
            <a:pPr algn="l">
              <a:lnSpc>
                <a:spcPct val="150000"/>
              </a:lnSpc>
            </a:pPr>
            <a:r>
              <a:rPr lang="en-US" sz="500" dirty="0">
                <a:latin typeface="Helvetica" pitchFamily="2" charset="0"/>
              </a:rPr>
              <a:t>AmnSINE2</a:t>
            </a:r>
          </a:p>
          <a:p>
            <a:pPr algn="l">
              <a:lnSpc>
                <a:spcPct val="150000"/>
              </a:lnSpc>
            </a:pPr>
            <a:r>
              <a:rPr lang="en-US" sz="500" dirty="0">
                <a:latin typeface="Helvetica" pitchFamily="2" charset="0"/>
              </a:rPr>
              <a:t>AluYa5</a:t>
            </a:r>
          </a:p>
          <a:p>
            <a:pPr algn="l">
              <a:lnSpc>
                <a:spcPct val="150000"/>
              </a:lnSpc>
            </a:pPr>
            <a:r>
              <a:rPr lang="en-US" sz="500" dirty="0">
                <a:latin typeface="Helvetica" pitchFamily="2" charset="0"/>
              </a:rPr>
              <a:t>HERV-Fc1_LTR1</a:t>
            </a:r>
          </a:p>
          <a:p>
            <a:pPr algn="l">
              <a:lnSpc>
                <a:spcPct val="150000"/>
              </a:lnSpc>
            </a:pPr>
            <a:r>
              <a:rPr lang="en-US" sz="500" dirty="0">
                <a:latin typeface="Helvetica" pitchFamily="2" charset="0"/>
              </a:rPr>
              <a:t>MER91B</a:t>
            </a:r>
          </a:p>
          <a:p>
            <a:pPr algn="l">
              <a:lnSpc>
                <a:spcPct val="150000"/>
              </a:lnSpc>
            </a:pPr>
            <a:r>
              <a:rPr lang="en-US" sz="500" dirty="0">
                <a:latin typeface="Helvetica" pitchFamily="2" charset="0"/>
              </a:rPr>
              <a:t>AluYb8</a:t>
            </a:r>
          </a:p>
          <a:p>
            <a:pPr algn="l">
              <a:lnSpc>
                <a:spcPct val="150000"/>
              </a:lnSpc>
            </a:pPr>
            <a:r>
              <a:rPr lang="en-US" sz="500" dirty="0">
                <a:latin typeface="Helvetica" pitchFamily="2" charset="0"/>
              </a:rPr>
              <a:t>LTR81A</a:t>
            </a:r>
          </a:p>
        </p:txBody>
      </p:sp>
      <p:sp>
        <p:nvSpPr>
          <p:cNvPr id="182" name="TextBox 181">
            <a:extLst>
              <a:ext uri="{FF2B5EF4-FFF2-40B4-BE49-F238E27FC236}">
                <a16:creationId xmlns:a16="http://schemas.microsoft.com/office/drawing/2014/main" id="{4DB5AC9B-91C9-9D45-9A28-F589D8280072}"/>
              </a:ext>
            </a:extLst>
          </p:cNvPr>
          <p:cNvSpPr txBox="1"/>
          <p:nvPr/>
        </p:nvSpPr>
        <p:spPr>
          <a:xfrm>
            <a:off x="3126648" y="4444577"/>
            <a:ext cx="496102" cy="553998"/>
          </a:xfrm>
          <a:prstGeom prst="rect">
            <a:avLst/>
          </a:prstGeom>
          <a:noFill/>
        </p:spPr>
        <p:txBody>
          <a:bodyPr wrap="square" rtlCol="0">
            <a:spAutoFit/>
          </a:bodyPr>
          <a:lstStyle/>
          <a:p>
            <a:pPr algn="l">
              <a:lnSpc>
                <a:spcPct val="150000"/>
              </a:lnSpc>
            </a:pPr>
            <a:r>
              <a:rPr lang="en-US" sz="500" dirty="0">
                <a:latin typeface="Helvetica" pitchFamily="2" charset="0"/>
              </a:rPr>
              <a:t>OCT4</a:t>
            </a:r>
          </a:p>
          <a:p>
            <a:pPr algn="l">
              <a:lnSpc>
                <a:spcPct val="150000"/>
              </a:lnSpc>
            </a:pPr>
            <a:r>
              <a:rPr lang="en-US" sz="500" dirty="0">
                <a:latin typeface="Helvetica" pitchFamily="2" charset="0"/>
              </a:rPr>
              <a:t>VASA</a:t>
            </a:r>
          </a:p>
          <a:p>
            <a:pPr algn="l">
              <a:lnSpc>
                <a:spcPct val="150000"/>
              </a:lnSpc>
            </a:pPr>
            <a:r>
              <a:rPr lang="en-US" sz="500" dirty="0">
                <a:latin typeface="Helvetica" pitchFamily="2" charset="0"/>
              </a:rPr>
              <a:t>DAZL</a:t>
            </a:r>
          </a:p>
          <a:p>
            <a:pPr algn="l">
              <a:lnSpc>
                <a:spcPct val="150000"/>
              </a:lnSpc>
            </a:pPr>
            <a:r>
              <a:rPr lang="en-US" sz="500" dirty="0">
                <a:latin typeface="Helvetica" pitchFamily="2" charset="0"/>
              </a:rPr>
              <a:t>NANOS2</a:t>
            </a:r>
          </a:p>
        </p:txBody>
      </p:sp>
      <p:sp>
        <p:nvSpPr>
          <p:cNvPr id="183" name="TextBox 182">
            <a:extLst>
              <a:ext uri="{FF2B5EF4-FFF2-40B4-BE49-F238E27FC236}">
                <a16:creationId xmlns:a16="http://schemas.microsoft.com/office/drawing/2014/main" id="{5AE2F293-6F52-8E44-88DE-C18AA096E0F3}"/>
              </a:ext>
            </a:extLst>
          </p:cNvPr>
          <p:cNvSpPr txBox="1"/>
          <p:nvPr/>
        </p:nvSpPr>
        <p:spPr>
          <a:xfrm>
            <a:off x="3123727" y="4987856"/>
            <a:ext cx="496102" cy="669414"/>
          </a:xfrm>
          <a:prstGeom prst="rect">
            <a:avLst/>
          </a:prstGeom>
          <a:noFill/>
        </p:spPr>
        <p:txBody>
          <a:bodyPr wrap="square" rtlCol="0">
            <a:spAutoFit/>
          </a:bodyPr>
          <a:lstStyle/>
          <a:p>
            <a:pPr algn="l">
              <a:lnSpc>
                <a:spcPct val="150000"/>
              </a:lnSpc>
            </a:pPr>
            <a:r>
              <a:rPr lang="en-US" sz="500" dirty="0">
                <a:latin typeface="Helvetica" pitchFamily="2" charset="0"/>
              </a:rPr>
              <a:t>HIWI</a:t>
            </a:r>
          </a:p>
          <a:p>
            <a:pPr algn="l">
              <a:lnSpc>
                <a:spcPct val="150000"/>
              </a:lnSpc>
            </a:pPr>
            <a:r>
              <a:rPr lang="en-US" sz="500" dirty="0">
                <a:latin typeface="Helvetica" pitchFamily="2" charset="0"/>
              </a:rPr>
              <a:t>HILI</a:t>
            </a:r>
          </a:p>
          <a:p>
            <a:pPr algn="l">
              <a:lnSpc>
                <a:spcPct val="150000"/>
              </a:lnSpc>
            </a:pPr>
            <a:r>
              <a:rPr lang="en-US" sz="500" dirty="0">
                <a:latin typeface="Helvetica" pitchFamily="2" charset="0"/>
              </a:rPr>
              <a:t>PIWIL3</a:t>
            </a:r>
          </a:p>
          <a:p>
            <a:pPr algn="l">
              <a:lnSpc>
                <a:spcPct val="150000"/>
              </a:lnSpc>
            </a:pPr>
            <a:r>
              <a:rPr lang="en-US" sz="500" dirty="0">
                <a:latin typeface="Helvetica" pitchFamily="2" charset="0"/>
              </a:rPr>
              <a:t>HIWI2</a:t>
            </a:r>
          </a:p>
          <a:p>
            <a:pPr algn="l">
              <a:lnSpc>
                <a:spcPct val="150000"/>
              </a:lnSpc>
            </a:pPr>
            <a:r>
              <a:rPr lang="en-US" sz="500" dirty="0">
                <a:latin typeface="Helvetica" pitchFamily="2" charset="0"/>
              </a:rPr>
              <a:t>MAEL</a:t>
            </a:r>
          </a:p>
        </p:txBody>
      </p:sp>
      <p:sp>
        <p:nvSpPr>
          <p:cNvPr id="184" name="TextBox 183">
            <a:extLst>
              <a:ext uri="{FF2B5EF4-FFF2-40B4-BE49-F238E27FC236}">
                <a16:creationId xmlns:a16="http://schemas.microsoft.com/office/drawing/2014/main" id="{DAE72856-9B56-C04B-9C09-355468429682}"/>
              </a:ext>
            </a:extLst>
          </p:cNvPr>
          <p:cNvSpPr txBox="1"/>
          <p:nvPr/>
        </p:nvSpPr>
        <p:spPr>
          <a:xfrm>
            <a:off x="3123334" y="5566728"/>
            <a:ext cx="496102" cy="553998"/>
          </a:xfrm>
          <a:prstGeom prst="rect">
            <a:avLst/>
          </a:prstGeom>
          <a:noFill/>
        </p:spPr>
        <p:txBody>
          <a:bodyPr wrap="square" rtlCol="0">
            <a:spAutoFit/>
          </a:bodyPr>
          <a:lstStyle/>
          <a:p>
            <a:pPr algn="l">
              <a:lnSpc>
                <a:spcPct val="150000"/>
              </a:lnSpc>
            </a:pPr>
            <a:r>
              <a:rPr lang="en-US" sz="500" dirty="0">
                <a:latin typeface="Helvetica" pitchFamily="2" charset="0"/>
              </a:rPr>
              <a:t>HSP90</a:t>
            </a:r>
            <a:r>
              <a:rPr lang="el-GR" sz="500" dirty="0">
                <a:latin typeface="Helvetica" pitchFamily="2" charset="0"/>
              </a:rPr>
              <a:t>α</a:t>
            </a:r>
            <a:endParaRPr lang="en-US" sz="500" dirty="0">
              <a:latin typeface="Helvetica" pitchFamily="2" charset="0"/>
            </a:endParaRPr>
          </a:p>
          <a:p>
            <a:pPr algn="l">
              <a:lnSpc>
                <a:spcPct val="150000"/>
              </a:lnSpc>
            </a:pPr>
            <a:r>
              <a:rPr lang="en-US" sz="500" dirty="0">
                <a:latin typeface="Helvetica" pitchFamily="2" charset="0"/>
              </a:rPr>
              <a:t>TDRD1</a:t>
            </a:r>
          </a:p>
          <a:p>
            <a:pPr algn="l">
              <a:lnSpc>
                <a:spcPct val="150000"/>
              </a:lnSpc>
            </a:pPr>
            <a:r>
              <a:rPr lang="en-US" sz="500" dirty="0">
                <a:latin typeface="Helvetica" pitchFamily="2" charset="0"/>
              </a:rPr>
              <a:t>TDRD5</a:t>
            </a:r>
          </a:p>
          <a:p>
            <a:pPr algn="l">
              <a:lnSpc>
                <a:spcPct val="150000"/>
              </a:lnSpc>
            </a:pPr>
            <a:r>
              <a:rPr lang="en-US" sz="500" dirty="0">
                <a:latin typeface="Helvetica" pitchFamily="2" charset="0"/>
              </a:rPr>
              <a:t>TDRD6</a:t>
            </a:r>
          </a:p>
        </p:txBody>
      </p:sp>
      <p:sp>
        <p:nvSpPr>
          <p:cNvPr id="185" name="TextBox 184">
            <a:extLst>
              <a:ext uri="{FF2B5EF4-FFF2-40B4-BE49-F238E27FC236}">
                <a16:creationId xmlns:a16="http://schemas.microsoft.com/office/drawing/2014/main" id="{1500BF3A-0A13-AD47-BB67-2A02578BC165}"/>
              </a:ext>
            </a:extLst>
          </p:cNvPr>
          <p:cNvSpPr txBox="1"/>
          <p:nvPr/>
        </p:nvSpPr>
        <p:spPr>
          <a:xfrm>
            <a:off x="3126509" y="6034585"/>
            <a:ext cx="496102" cy="553998"/>
          </a:xfrm>
          <a:prstGeom prst="rect">
            <a:avLst/>
          </a:prstGeom>
          <a:noFill/>
        </p:spPr>
        <p:txBody>
          <a:bodyPr wrap="square" rtlCol="0">
            <a:spAutoFit/>
          </a:bodyPr>
          <a:lstStyle/>
          <a:p>
            <a:pPr algn="l">
              <a:lnSpc>
                <a:spcPct val="150000"/>
              </a:lnSpc>
            </a:pPr>
            <a:r>
              <a:rPr lang="en-US" sz="500" dirty="0">
                <a:latin typeface="Helvetica" pitchFamily="2" charset="0"/>
              </a:rPr>
              <a:t>TDRD9</a:t>
            </a:r>
          </a:p>
          <a:p>
            <a:pPr algn="l">
              <a:lnSpc>
                <a:spcPct val="150000"/>
              </a:lnSpc>
            </a:pPr>
            <a:r>
              <a:rPr lang="en-US" sz="500" dirty="0">
                <a:latin typeface="Helvetica" pitchFamily="2" charset="0"/>
              </a:rPr>
              <a:t>TDRD12</a:t>
            </a:r>
          </a:p>
          <a:p>
            <a:pPr algn="l">
              <a:lnSpc>
                <a:spcPct val="150000"/>
              </a:lnSpc>
            </a:pPr>
            <a:r>
              <a:rPr lang="en-US" sz="500" dirty="0">
                <a:latin typeface="Helvetica" pitchFamily="2" charset="0"/>
              </a:rPr>
              <a:t>TDRKH</a:t>
            </a:r>
          </a:p>
          <a:p>
            <a:pPr algn="l">
              <a:lnSpc>
                <a:spcPct val="150000"/>
              </a:lnSpc>
            </a:pPr>
            <a:r>
              <a:rPr lang="en-US" sz="500" dirty="0">
                <a:latin typeface="Helvetica" pitchFamily="2" charset="0"/>
              </a:rPr>
              <a:t>MORC1</a:t>
            </a:r>
          </a:p>
        </p:txBody>
      </p:sp>
      <p:sp>
        <p:nvSpPr>
          <p:cNvPr id="186" name="TextBox 185">
            <a:extLst>
              <a:ext uri="{FF2B5EF4-FFF2-40B4-BE49-F238E27FC236}">
                <a16:creationId xmlns:a16="http://schemas.microsoft.com/office/drawing/2014/main" id="{075059BE-DD96-1A44-B037-733C7914F20B}"/>
              </a:ext>
            </a:extLst>
          </p:cNvPr>
          <p:cNvSpPr txBox="1"/>
          <p:nvPr/>
        </p:nvSpPr>
        <p:spPr>
          <a:xfrm>
            <a:off x="3127148" y="6496292"/>
            <a:ext cx="496102" cy="438582"/>
          </a:xfrm>
          <a:prstGeom prst="rect">
            <a:avLst/>
          </a:prstGeom>
          <a:noFill/>
        </p:spPr>
        <p:txBody>
          <a:bodyPr wrap="square" rtlCol="0">
            <a:spAutoFit/>
          </a:bodyPr>
          <a:lstStyle/>
          <a:p>
            <a:pPr algn="l">
              <a:lnSpc>
                <a:spcPct val="150000"/>
              </a:lnSpc>
            </a:pPr>
            <a:r>
              <a:rPr lang="en-US" sz="500" dirty="0">
                <a:latin typeface="Helvetica" pitchFamily="2" charset="0"/>
              </a:rPr>
              <a:t>PLD6</a:t>
            </a:r>
          </a:p>
          <a:p>
            <a:pPr algn="l">
              <a:lnSpc>
                <a:spcPct val="150000"/>
              </a:lnSpc>
            </a:pPr>
            <a:r>
              <a:rPr lang="en-US" sz="500" dirty="0">
                <a:latin typeface="Helvetica" pitchFamily="2" charset="0"/>
              </a:rPr>
              <a:t>HENMT1</a:t>
            </a:r>
          </a:p>
          <a:p>
            <a:pPr algn="l">
              <a:lnSpc>
                <a:spcPct val="150000"/>
              </a:lnSpc>
            </a:pPr>
            <a:r>
              <a:rPr lang="en-US" sz="500" dirty="0">
                <a:latin typeface="Helvetica" pitchFamily="2" charset="0"/>
              </a:rPr>
              <a:t>RNF17</a:t>
            </a:r>
          </a:p>
        </p:txBody>
      </p:sp>
      <p:sp>
        <p:nvSpPr>
          <p:cNvPr id="6" name="TextBox 5">
            <a:extLst>
              <a:ext uri="{FF2B5EF4-FFF2-40B4-BE49-F238E27FC236}">
                <a16:creationId xmlns:a16="http://schemas.microsoft.com/office/drawing/2014/main" id="{F9938D14-D58D-CC4A-99BC-8BF8395CE943}"/>
              </a:ext>
            </a:extLst>
          </p:cNvPr>
          <p:cNvSpPr txBox="1"/>
          <p:nvPr/>
        </p:nvSpPr>
        <p:spPr>
          <a:xfrm>
            <a:off x="6063985" y="525503"/>
            <a:ext cx="417278" cy="200055"/>
          </a:xfrm>
          <a:prstGeom prst="rect">
            <a:avLst/>
          </a:prstGeom>
          <a:noFill/>
        </p:spPr>
        <p:txBody>
          <a:bodyPr wrap="square" rtlCol="0">
            <a:spAutoFit/>
          </a:bodyPr>
          <a:lstStyle/>
          <a:p>
            <a:pPr algn="ctr"/>
            <a:r>
              <a:rPr lang="en-US" sz="700" dirty="0">
                <a:latin typeface="Helvetica" pitchFamily="2" charset="0"/>
              </a:rPr>
              <a:t>AGC</a:t>
            </a:r>
          </a:p>
        </p:txBody>
      </p:sp>
      <p:pic>
        <p:nvPicPr>
          <p:cNvPr id="187" name="Picture 186">
            <a:extLst>
              <a:ext uri="{FF2B5EF4-FFF2-40B4-BE49-F238E27FC236}">
                <a16:creationId xmlns:a16="http://schemas.microsoft.com/office/drawing/2014/main" id="{6320F2EA-2F4A-4144-8F17-BAB76BF4F98D}"/>
              </a:ext>
            </a:extLst>
          </p:cNvPr>
          <p:cNvPicPr>
            <a:picLocks noChangeAspect="1"/>
          </p:cNvPicPr>
          <p:nvPr/>
        </p:nvPicPr>
        <p:blipFill rotWithShape="1">
          <a:blip r:embed="rId5"/>
          <a:srcRect l="87790" t="45303" r="8083" b="50582"/>
          <a:stretch/>
        </p:blipFill>
        <p:spPr>
          <a:xfrm>
            <a:off x="6018371" y="782373"/>
            <a:ext cx="162003" cy="121125"/>
          </a:xfrm>
          <a:prstGeom prst="rect">
            <a:avLst/>
          </a:prstGeom>
        </p:spPr>
      </p:pic>
      <p:pic>
        <p:nvPicPr>
          <p:cNvPr id="188" name="Picture 187">
            <a:extLst>
              <a:ext uri="{FF2B5EF4-FFF2-40B4-BE49-F238E27FC236}">
                <a16:creationId xmlns:a16="http://schemas.microsoft.com/office/drawing/2014/main" id="{DE529FBB-1A6A-324E-91A4-2AAB3BCCEACE}"/>
              </a:ext>
            </a:extLst>
          </p:cNvPr>
          <p:cNvPicPr>
            <a:picLocks noChangeAspect="1"/>
          </p:cNvPicPr>
          <p:nvPr/>
        </p:nvPicPr>
        <p:blipFill rotWithShape="1">
          <a:blip r:embed="rId5"/>
          <a:srcRect l="87790" t="49237" r="8093" b="46675"/>
          <a:stretch/>
        </p:blipFill>
        <p:spPr>
          <a:xfrm>
            <a:off x="6018775" y="990948"/>
            <a:ext cx="161599" cy="120365"/>
          </a:xfrm>
          <a:prstGeom prst="rect">
            <a:avLst/>
          </a:prstGeom>
        </p:spPr>
      </p:pic>
      <p:sp>
        <p:nvSpPr>
          <p:cNvPr id="189" name="TextBox 188">
            <a:extLst>
              <a:ext uri="{FF2B5EF4-FFF2-40B4-BE49-F238E27FC236}">
                <a16:creationId xmlns:a16="http://schemas.microsoft.com/office/drawing/2014/main" id="{FF773A09-8511-9D40-84D1-23A2FE79C201}"/>
              </a:ext>
            </a:extLst>
          </p:cNvPr>
          <p:cNvSpPr txBox="1"/>
          <p:nvPr/>
        </p:nvSpPr>
        <p:spPr>
          <a:xfrm>
            <a:off x="6063985" y="742419"/>
            <a:ext cx="417278" cy="200055"/>
          </a:xfrm>
          <a:prstGeom prst="rect">
            <a:avLst/>
          </a:prstGeom>
          <a:noFill/>
        </p:spPr>
        <p:txBody>
          <a:bodyPr wrap="square" rtlCol="0">
            <a:spAutoFit/>
          </a:bodyPr>
          <a:lstStyle/>
          <a:p>
            <a:pPr algn="ctr"/>
            <a:r>
              <a:rPr lang="en-US" sz="700" dirty="0">
                <a:latin typeface="Helvetica" pitchFamily="2" charset="0"/>
              </a:rPr>
              <a:t>PGC</a:t>
            </a:r>
          </a:p>
        </p:txBody>
      </p:sp>
      <p:sp>
        <p:nvSpPr>
          <p:cNvPr id="190" name="TextBox 189">
            <a:extLst>
              <a:ext uri="{FF2B5EF4-FFF2-40B4-BE49-F238E27FC236}">
                <a16:creationId xmlns:a16="http://schemas.microsoft.com/office/drawing/2014/main" id="{94B20EC3-285D-164D-AF64-A03849AC228D}"/>
              </a:ext>
            </a:extLst>
          </p:cNvPr>
          <p:cNvSpPr txBox="1"/>
          <p:nvPr/>
        </p:nvSpPr>
        <p:spPr>
          <a:xfrm>
            <a:off x="6081716" y="957286"/>
            <a:ext cx="417278" cy="200055"/>
          </a:xfrm>
          <a:prstGeom prst="rect">
            <a:avLst/>
          </a:prstGeom>
          <a:noFill/>
        </p:spPr>
        <p:txBody>
          <a:bodyPr wrap="square" rtlCol="0">
            <a:spAutoFit/>
          </a:bodyPr>
          <a:lstStyle/>
          <a:p>
            <a:pPr algn="ctr"/>
            <a:r>
              <a:rPr lang="en-US" sz="700" dirty="0">
                <a:latin typeface="Helvetica" pitchFamily="2" charset="0"/>
              </a:rPr>
              <a:t>Soma</a:t>
            </a:r>
          </a:p>
        </p:txBody>
      </p:sp>
    </p:spTree>
    <p:extLst>
      <p:ext uri="{BB962C8B-B14F-4D97-AF65-F5344CB8AC3E}">
        <p14:creationId xmlns:p14="http://schemas.microsoft.com/office/powerpoint/2010/main" val="165329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65A30-A2EF-754D-9A79-220D6B93CCCB}"/>
              </a:ext>
            </a:extLst>
          </p:cNvPr>
          <p:cNvPicPr>
            <a:picLocks noChangeAspect="1"/>
          </p:cNvPicPr>
          <p:nvPr/>
        </p:nvPicPr>
        <p:blipFill rotWithShape="1">
          <a:blip r:embed="rId3"/>
          <a:srcRect r="15344" b="90038"/>
          <a:stretch/>
        </p:blipFill>
        <p:spPr>
          <a:xfrm>
            <a:off x="649039" y="4147573"/>
            <a:ext cx="5085334" cy="632604"/>
          </a:xfrm>
          <a:prstGeom prst="rect">
            <a:avLst/>
          </a:prstGeom>
        </p:spPr>
      </p:pic>
      <p:pic>
        <p:nvPicPr>
          <p:cNvPr id="3" name="Picture 2">
            <a:extLst>
              <a:ext uri="{FF2B5EF4-FFF2-40B4-BE49-F238E27FC236}">
                <a16:creationId xmlns:a16="http://schemas.microsoft.com/office/drawing/2014/main" id="{44070E64-AED4-2047-8C5F-F1D1811F503D}"/>
              </a:ext>
            </a:extLst>
          </p:cNvPr>
          <p:cNvPicPr>
            <a:picLocks noChangeAspect="1"/>
          </p:cNvPicPr>
          <p:nvPr/>
        </p:nvPicPr>
        <p:blipFill rotWithShape="1">
          <a:blip r:embed="rId3"/>
          <a:srcRect t="9964" r="15345" b="58587"/>
          <a:stretch/>
        </p:blipFill>
        <p:spPr>
          <a:xfrm>
            <a:off x="649039" y="4935752"/>
            <a:ext cx="5085334" cy="1997075"/>
          </a:xfrm>
          <a:prstGeom prst="rect">
            <a:avLst/>
          </a:prstGeom>
        </p:spPr>
      </p:pic>
      <p:pic>
        <p:nvPicPr>
          <p:cNvPr id="4" name="Picture 3">
            <a:extLst>
              <a:ext uri="{FF2B5EF4-FFF2-40B4-BE49-F238E27FC236}">
                <a16:creationId xmlns:a16="http://schemas.microsoft.com/office/drawing/2014/main" id="{4C548D0A-7BAD-D844-8167-FC14C1FDDCF7}"/>
              </a:ext>
            </a:extLst>
          </p:cNvPr>
          <p:cNvPicPr>
            <a:picLocks noChangeAspect="1"/>
          </p:cNvPicPr>
          <p:nvPr/>
        </p:nvPicPr>
        <p:blipFill rotWithShape="1">
          <a:blip r:embed="rId3"/>
          <a:srcRect t="43198" r="10056" b="39229"/>
          <a:stretch/>
        </p:blipFill>
        <p:spPr>
          <a:xfrm>
            <a:off x="649039" y="3008447"/>
            <a:ext cx="5403049" cy="1115878"/>
          </a:xfrm>
          <a:prstGeom prst="rect">
            <a:avLst/>
          </a:prstGeom>
        </p:spPr>
      </p:pic>
      <p:sp>
        <p:nvSpPr>
          <p:cNvPr id="5" name="TextBox 4">
            <a:extLst>
              <a:ext uri="{FF2B5EF4-FFF2-40B4-BE49-F238E27FC236}">
                <a16:creationId xmlns:a16="http://schemas.microsoft.com/office/drawing/2014/main" id="{91AF2F8B-1435-2344-BFFF-DD3BD5745BB3}"/>
              </a:ext>
            </a:extLst>
          </p:cNvPr>
          <p:cNvSpPr txBox="1"/>
          <p:nvPr/>
        </p:nvSpPr>
        <p:spPr>
          <a:xfrm rot="16200000">
            <a:off x="8673" y="3443275"/>
            <a:ext cx="1034512" cy="246221"/>
          </a:xfrm>
          <a:prstGeom prst="rect">
            <a:avLst/>
          </a:prstGeom>
          <a:noFill/>
        </p:spPr>
        <p:txBody>
          <a:bodyPr wrap="square" rtlCol="0">
            <a:spAutoFit/>
          </a:bodyPr>
          <a:lstStyle/>
          <a:p>
            <a:pPr algn="ctr"/>
            <a:r>
              <a:rPr lang="en-US" sz="1000" dirty="0">
                <a:latin typeface="Helvetica" pitchFamily="2" charset="0"/>
              </a:rPr>
              <a:t>Transposons</a:t>
            </a:r>
          </a:p>
        </p:txBody>
      </p:sp>
      <p:sp>
        <p:nvSpPr>
          <p:cNvPr id="6" name="TextBox 5">
            <a:extLst>
              <a:ext uri="{FF2B5EF4-FFF2-40B4-BE49-F238E27FC236}">
                <a16:creationId xmlns:a16="http://schemas.microsoft.com/office/drawing/2014/main" id="{8A445B5C-8B33-6E4B-A308-3B54A3521850}"/>
              </a:ext>
            </a:extLst>
          </p:cNvPr>
          <p:cNvSpPr txBox="1"/>
          <p:nvPr/>
        </p:nvSpPr>
        <p:spPr>
          <a:xfrm rot="16200000">
            <a:off x="297485" y="4406927"/>
            <a:ext cx="456890" cy="246221"/>
          </a:xfrm>
          <a:prstGeom prst="rect">
            <a:avLst/>
          </a:prstGeom>
          <a:noFill/>
        </p:spPr>
        <p:txBody>
          <a:bodyPr wrap="square" rtlCol="0">
            <a:spAutoFit/>
          </a:bodyPr>
          <a:lstStyle/>
          <a:p>
            <a:pPr algn="ctr"/>
            <a:r>
              <a:rPr lang="en-US" sz="1000" dirty="0">
                <a:latin typeface="Helvetica" pitchFamily="2" charset="0"/>
              </a:rPr>
              <a:t>GCs</a:t>
            </a:r>
          </a:p>
        </p:txBody>
      </p:sp>
      <p:sp>
        <p:nvSpPr>
          <p:cNvPr id="7" name="TextBox 6">
            <a:extLst>
              <a:ext uri="{FF2B5EF4-FFF2-40B4-BE49-F238E27FC236}">
                <a16:creationId xmlns:a16="http://schemas.microsoft.com/office/drawing/2014/main" id="{B315485A-1AD4-324A-BFE2-3012C5201010}"/>
              </a:ext>
            </a:extLst>
          </p:cNvPr>
          <p:cNvSpPr txBox="1"/>
          <p:nvPr/>
        </p:nvSpPr>
        <p:spPr>
          <a:xfrm rot="16200000">
            <a:off x="-597927" y="5811179"/>
            <a:ext cx="2247712" cy="246221"/>
          </a:xfrm>
          <a:prstGeom prst="rect">
            <a:avLst/>
          </a:prstGeom>
          <a:noFill/>
        </p:spPr>
        <p:txBody>
          <a:bodyPr wrap="square" rtlCol="0">
            <a:spAutoFit/>
          </a:bodyPr>
          <a:lstStyle/>
          <a:p>
            <a:pPr algn="ctr"/>
            <a:r>
              <a:rPr lang="en-US" sz="1000" dirty="0">
                <a:latin typeface="Helvetica" pitchFamily="2" charset="0"/>
              </a:rPr>
              <a:t>Transposon Repression Network</a:t>
            </a:r>
          </a:p>
        </p:txBody>
      </p:sp>
      <p:pic>
        <p:nvPicPr>
          <p:cNvPr id="8" name="Picture 7">
            <a:extLst>
              <a:ext uri="{FF2B5EF4-FFF2-40B4-BE49-F238E27FC236}">
                <a16:creationId xmlns:a16="http://schemas.microsoft.com/office/drawing/2014/main" id="{20F29DF6-1CA4-C64C-A41C-BA49DB5B73A3}"/>
              </a:ext>
            </a:extLst>
          </p:cNvPr>
          <p:cNvPicPr>
            <a:picLocks noChangeAspect="1"/>
          </p:cNvPicPr>
          <p:nvPr/>
        </p:nvPicPr>
        <p:blipFill rotWithShape="1">
          <a:blip r:embed="rId3"/>
          <a:srcRect l="86332" t="32739" r="251" b="40895"/>
          <a:stretch/>
        </p:blipFill>
        <p:spPr>
          <a:xfrm>
            <a:off x="5881607" y="4083642"/>
            <a:ext cx="805912" cy="1674261"/>
          </a:xfrm>
          <a:prstGeom prst="corner">
            <a:avLst>
              <a:gd name="adj1" fmla="val 50000"/>
              <a:gd name="adj2" fmla="val 100000"/>
            </a:avLst>
          </a:prstGeom>
        </p:spPr>
      </p:pic>
    </p:spTree>
    <p:extLst>
      <p:ext uri="{BB962C8B-B14F-4D97-AF65-F5344CB8AC3E}">
        <p14:creationId xmlns:p14="http://schemas.microsoft.com/office/powerpoint/2010/main" val="163344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5FBDBDAD-E153-F545-A2E7-6877C8EC2FD2}"/>
              </a:ext>
            </a:extLst>
          </p:cNvPr>
          <p:cNvSpPr txBox="1"/>
          <p:nvPr/>
        </p:nvSpPr>
        <p:spPr>
          <a:xfrm>
            <a:off x="3065525" y="10014023"/>
            <a:ext cx="448056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concatenate repeat element and gene cell matrices</a:t>
            </a:r>
          </a:p>
          <a:p>
            <a:pPr algn="ctr"/>
            <a:endParaRPr lang="en-US" sz="1400" b="1" dirty="0">
              <a:latin typeface="Helvetica" pitchFamily="2" charset="0"/>
            </a:endParaRPr>
          </a:p>
        </p:txBody>
      </p:sp>
      <p:sp>
        <p:nvSpPr>
          <p:cNvPr id="60" name="TextBox 59">
            <a:extLst>
              <a:ext uri="{FF2B5EF4-FFF2-40B4-BE49-F238E27FC236}">
                <a16:creationId xmlns:a16="http://schemas.microsoft.com/office/drawing/2014/main" id="{902B0E4E-32F4-A24A-93E1-EAFF27E1D0EA}"/>
              </a:ext>
            </a:extLst>
          </p:cNvPr>
          <p:cNvSpPr txBox="1"/>
          <p:nvPr/>
        </p:nvSpPr>
        <p:spPr>
          <a:xfrm>
            <a:off x="4277037" y="482403"/>
            <a:ext cx="201168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adapter-trimmed reads</a:t>
            </a:r>
          </a:p>
        </p:txBody>
      </p:sp>
      <p:sp>
        <p:nvSpPr>
          <p:cNvPr id="61" name="TextBox 60">
            <a:extLst>
              <a:ext uri="{FF2B5EF4-FFF2-40B4-BE49-F238E27FC236}">
                <a16:creationId xmlns:a16="http://schemas.microsoft.com/office/drawing/2014/main" id="{48A07659-031B-724C-987B-160EE0277D42}"/>
              </a:ext>
            </a:extLst>
          </p:cNvPr>
          <p:cNvSpPr txBox="1"/>
          <p:nvPr/>
        </p:nvSpPr>
        <p:spPr>
          <a:xfrm>
            <a:off x="3499797" y="3006655"/>
            <a:ext cx="356616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reads with cell ID / UMI appended to name</a:t>
            </a:r>
          </a:p>
        </p:txBody>
      </p:sp>
      <p:sp>
        <p:nvSpPr>
          <p:cNvPr id="62" name="TextBox 61">
            <a:extLst>
              <a:ext uri="{FF2B5EF4-FFF2-40B4-BE49-F238E27FC236}">
                <a16:creationId xmlns:a16="http://schemas.microsoft.com/office/drawing/2014/main" id="{237303C6-85B5-3E4E-8F57-B8D2F7CBDBE7}"/>
              </a:ext>
            </a:extLst>
          </p:cNvPr>
          <p:cNvSpPr txBox="1"/>
          <p:nvPr/>
        </p:nvSpPr>
        <p:spPr>
          <a:xfrm>
            <a:off x="2813997" y="1995972"/>
            <a:ext cx="4937760" cy="700326"/>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extract cell ID / UMI information and append to read name</a:t>
            </a:r>
          </a:p>
          <a:p>
            <a:pPr algn="ctr"/>
            <a:r>
              <a:rPr lang="en-US" sz="1400" b="1" dirty="0">
                <a:latin typeface="Helvetica" pitchFamily="2" charset="0"/>
              </a:rPr>
              <a:t>UMI-Tools</a:t>
            </a:r>
          </a:p>
        </p:txBody>
      </p:sp>
      <p:cxnSp>
        <p:nvCxnSpPr>
          <p:cNvPr id="63" name="Straight Arrow Connector 62">
            <a:extLst>
              <a:ext uri="{FF2B5EF4-FFF2-40B4-BE49-F238E27FC236}">
                <a16:creationId xmlns:a16="http://schemas.microsoft.com/office/drawing/2014/main" id="{98096025-9A9C-9B4F-9779-5FDE8F70456D}"/>
              </a:ext>
            </a:extLst>
          </p:cNvPr>
          <p:cNvCxnSpPr>
            <a:cxnSpLocks/>
            <a:stCxn id="60" idx="2"/>
            <a:endCxn id="62" idx="0"/>
          </p:cNvCxnSpPr>
          <p:nvPr/>
        </p:nvCxnSpPr>
        <p:spPr>
          <a:xfrm>
            <a:off x="5282877" y="790180"/>
            <a:ext cx="0" cy="1205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64A8412B-7EAD-5D49-BFAF-CD3A8C017763}"/>
              </a:ext>
            </a:extLst>
          </p:cNvPr>
          <p:cNvCxnSpPr>
            <a:cxnSpLocks/>
            <a:stCxn id="62" idx="2"/>
            <a:endCxn id="61" idx="0"/>
          </p:cNvCxnSpPr>
          <p:nvPr/>
        </p:nvCxnSpPr>
        <p:spPr>
          <a:xfrm>
            <a:off x="5282877" y="2696298"/>
            <a:ext cx="0" cy="3103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E9C216B2-CC7B-EC43-B5AF-17D387F1F75C}"/>
              </a:ext>
            </a:extLst>
          </p:cNvPr>
          <p:cNvSpPr txBox="1"/>
          <p:nvPr/>
        </p:nvSpPr>
        <p:spPr>
          <a:xfrm>
            <a:off x="4103612" y="3622209"/>
            <a:ext cx="237744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quality trim reads to Q10</a:t>
            </a:r>
          </a:p>
          <a:p>
            <a:pPr algn="ctr"/>
            <a:r>
              <a:rPr lang="en-US" sz="1400" b="1" dirty="0" err="1">
                <a:latin typeface="Helvetica" pitchFamily="2" charset="0"/>
              </a:rPr>
              <a:t>BBDuk</a:t>
            </a:r>
            <a:endParaRPr lang="en-US" sz="1400" b="1" dirty="0">
              <a:latin typeface="Helvetica" pitchFamily="2" charset="0"/>
            </a:endParaRPr>
          </a:p>
        </p:txBody>
      </p:sp>
      <p:cxnSp>
        <p:nvCxnSpPr>
          <p:cNvPr id="66" name="Straight Arrow Connector 65">
            <a:extLst>
              <a:ext uri="{FF2B5EF4-FFF2-40B4-BE49-F238E27FC236}">
                <a16:creationId xmlns:a16="http://schemas.microsoft.com/office/drawing/2014/main" id="{D04DAB53-4F47-3B44-884D-50A98C45206B}"/>
              </a:ext>
            </a:extLst>
          </p:cNvPr>
          <p:cNvCxnSpPr>
            <a:cxnSpLocks/>
            <a:stCxn id="61" idx="2"/>
            <a:endCxn id="65" idx="0"/>
          </p:cNvCxnSpPr>
          <p:nvPr/>
        </p:nvCxnSpPr>
        <p:spPr>
          <a:xfrm>
            <a:off x="5282878" y="3314432"/>
            <a:ext cx="9455" cy="3077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67CAC142-57D2-D248-9536-1505B47D084C}"/>
              </a:ext>
            </a:extLst>
          </p:cNvPr>
          <p:cNvSpPr txBox="1"/>
          <p:nvPr/>
        </p:nvSpPr>
        <p:spPr>
          <a:xfrm>
            <a:off x="6587819" y="586983"/>
            <a:ext cx="2480360" cy="700326"/>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assess overall read quality</a:t>
            </a:r>
          </a:p>
          <a:p>
            <a:pPr algn="ctr"/>
            <a:r>
              <a:rPr lang="en-US" sz="1400" b="1" dirty="0" err="1">
                <a:latin typeface="Helvetica" pitchFamily="2" charset="0"/>
              </a:rPr>
              <a:t>FastQC</a:t>
            </a:r>
            <a:r>
              <a:rPr lang="en-US" sz="1400" b="1" dirty="0">
                <a:latin typeface="Helvetica" pitchFamily="2" charset="0"/>
              </a:rPr>
              <a:t> v0.11.2</a:t>
            </a:r>
          </a:p>
        </p:txBody>
      </p:sp>
      <p:sp>
        <p:nvSpPr>
          <p:cNvPr id="68" name="TextBox 67">
            <a:extLst>
              <a:ext uri="{FF2B5EF4-FFF2-40B4-BE49-F238E27FC236}">
                <a16:creationId xmlns:a16="http://schemas.microsoft.com/office/drawing/2014/main" id="{F0894309-F745-1244-BF2B-7D1B38769244}"/>
              </a:ext>
            </a:extLst>
          </p:cNvPr>
          <p:cNvSpPr txBox="1"/>
          <p:nvPr/>
        </p:nvSpPr>
        <p:spPr>
          <a:xfrm>
            <a:off x="7233639" y="1473457"/>
            <a:ext cx="118872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latin typeface="Helvetica" pitchFamily="2" charset="0"/>
              </a:rPr>
              <a:t>fastqc</a:t>
            </a:r>
            <a:r>
              <a:rPr lang="en-US" sz="1400" dirty="0">
                <a:latin typeface="Helvetica" pitchFamily="2" charset="0"/>
              </a:rPr>
              <a:t> report</a:t>
            </a:r>
          </a:p>
        </p:txBody>
      </p:sp>
      <p:cxnSp>
        <p:nvCxnSpPr>
          <p:cNvPr id="69" name="Straight Arrow Connector 68">
            <a:extLst>
              <a:ext uri="{FF2B5EF4-FFF2-40B4-BE49-F238E27FC236}">
                <a16:creationId xmlns:a16="http://schemas.microsoft.com/office/drawing/2014/main" id="{785A3ED3-337B-9940-BEB8-E27604AC677B}"/>
              </a:ext>
            </a:extLst>
          </p:cNvPr>
          <p:cNvCxnSpPr>
            <a:cxnSpLocks/>
            <a:stCxn id="67" idx="2"/>
            <a:endCxn id="68" idx="0"/>
          </p:cNvCxnSpPr>
          <p:nvPr/>
        </p:nvCxnSpPr>
        <p:spPr>
          <a:xfrm>
            <a:off x="7827999" y="1287309"/>
            <a:ext cx="0" cy="1861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98F7DB05-CD4E-5C44-AD8C-CEEA6AC6A790}"/>
              </a:ext>
            </a:extLst>
          </p:cNvPr>
          <p:cNvSpPr txBox="1"/>
          <p:nvPr/>
        </p:nvSpPr>
        <p:spPr>
          <a:xfrm>
            <a:off x="1507030" y="589697"/>
            <a:ext cx="2480360" cy="700326"/>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identify real cells</a:t>
            </a:r>
          </a:p>
          <a:p>
            <a:pPr algn="ctr"/>
            <a:r>
              <a:rPr lang="en-US" sz="1400" b="1" dirty="0">
                <a:latin typeface="Helvetica" pitchFamily="2" charset="0"/>
              </a:rPr>
              <a:t>UMI-Tools</a:t>
            </a:r>
          </a:p>
        </p:txBody>
      </p:sp>
      <p:sp>
        <p:nvSpPr>
          <p:cNvPr id="71" name="TextBox 70">
            <a:extLst>
              <a:ext uri="{FF2B5EF4-FFF2-40B4-BE49-F238E27FC236}">
                <a16:creationId xmlns:a16="http://schemas.microsoft.com/office/drawing/2014/main" id="{D6FCC4E9-8148-7245-8405-F1E52A641169}"/>
              </a:ext>
            </a:extLst>
          </p:cNvPr>
          <p:cNvSpPr txBox="1"/>
          <p:nvPr/>
        </p:nvSpPr>
        <p:spPr>
          <a:xfrm>
            <a:off x="3383836" y="1475551"/>
            <a:ext cx="155448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real cell whitelist</a:t>
            </a:r>
          </a:p>
        </p:txBody>
      </p:sp>
      <p:cxnSp>
        <p:nvCxnSpPr>
          <p:cNvPr id="72" name="Curved Connector 71">
            <a:extLst>
              <a:ext uri="{FF2B5EF4-FFF2-40B4-BE49-F238E27FC236}">
                <a16:creationId xmlns:a16="http://schemas.microsoft.com/office/drawing/2014/main" id="{4C88608F-5B15-B44D-B8CE-B91FB80BC460}"/>
              </a:ext>
            </a:extLst>
          </p:cNvPr>
          <p:cNvCxnSpPr>
            <a:cxnSpLocks/>
            <a:stCxn id="71" idx="3"/>
            <a:endCxn id="62" idx="0"/>
          </p:cNvCxnSpPr>
          <p:nvPr/>
        </p:nvCxnSpPr>
        <p:spPr>
          <a:xfrm>
            <a:off x="4938318" y="1629438"/>
            <a:ext cx="344561" cy="36653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FF81AD28-5824-7841-9871-9D3D864FF9D6}"/>
              </a:ext>
            </a:extLst>
          </p:cNvPr>
          <p:cNvCxnSpPr>
            <a:cxnSpLocks/>
            <a:stCxn id="60" idx="3"/>
            <a:endCxn id="67" idx="1"/>
          </p:cNvCxnSpPr>
          <p:nvPr/>
        </p:nvCxnSpPr>
        <p:spPr>
          <a:xfrm>
            <a:off x="6288717" y="636292"/>
            <a:ext cx="299102" cy="300855"/>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a:extLst>
              <a:ext uri="{FF2B5EF4-FFF2-40B4-BE49-F238E27FC236}">
                <a16:creationId xmlns:a16="http://schemas.microsoft.com/office/drawing/2014/main" id="{3D01417D-D630-1549-A501-6BCBE0FF3FBE}"/>
              </a:ext>
            </a:extLst>
          </p:cNvPr>
          <p:cNvCxnSpPr>
            <a:cxnSpLocks/>
            <a:stCxn id="60" idx="1"/>
            <a:endCxn id="70" idx="3"/>
          </p:cNvCxnSpPr>
          <p:nvPr/>
        </p:nvCxnSpPr>
        <p:spPr>
          <a:xfrm rot="10800000" flipV="1">
            <a:off x="3987393" y="636291"/>
            <a:ext cx="289647" cy="303569"/>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a:extLst>
              <a:ext uri="{FF2B5EF4-FFF2-40B4-BE49-F238E27FC236}">
                <a16:creationId xmlns:a16="http://schemas.microsoft.com/office/drawing/2014/main" id="{105ECE5E-48B0-1E46-8C5A-0F2DEC939AD5}"/>
              </a:ext>
            </a:extLst>
          </p:cNvPr>
          <p:cNvCxnSpPr>
            <a:cxnSpLocks/>
            <a:stCxn id="70" idx="2"/>
            <a:endCxn id="71" idx="1"/>
          </p:cNvCxnSpPr>
          <p:nvPr/>
        </p:nvCxnSpPr>
        <p:spPr>
          <a:xfrm rot="16200000" flipH="1">
            <a:off x="2895818" y="1141417"/>
            <a:ext cx="339415" cy="63662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F58E57C-7135-B243-B5BC-2AD3CECB8EC4}"/>
              </a:ext>
            </a:extLst>
          </p:cNvPr>
          <p:cNvSpPr txBox="1"/>
          <p:nvPr/>
        </p:nvSpPr>
        <p:spPr>
          <a:xfrm>
            <a:off x="2686292" y="4570949"/>
            <a:ext cx="521208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quality trimmed reads with cell ID / UMI appended to read name</a:t>
            </a:r>
          </a:p>
        </p:txBody>
      </p:sp>
      <p:cxnSp>
        <p:nvCxnSpPr>
          <p:cNvPr id="77" name="Straight Arrow Connector 76">
            <a:extLst>
              <a:ext uri="{FF2B5EF4-FFF2-40B4-BE49-F238E27FC236}">
                <a16:creationId xmlns:a16="http://schemas.microsoft.com/office/drawing/2014/main" id="{2B79BD36-2D06-8441-83EB-19F07FA0A0EA}"/>
              </a:ext>
            </a:extLst>
          </p:cNvPr>
          <p:cNvCxnSpPr>
            <a:cxnSpLocks/>
            <a:stCxn id="65" idx="2"/>
            <a:endCxn id="76" idx="0"/>
          </p:cNvCxnSpPr>
          <p:nvPr/>
        </p:nvCxnSpPr>
        <p:spPr>
          <a:xfrm>
            <a:off x="5292332" y="4357956"/>
            <a:ext cx="0" cy="2129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854EF744-8E52-544E-A2F3-1F0F29DA9DDE}"/>
              </a:ext>
            </a:extLst>
          </p:cNvPr>
          <p:cNvSpPr txBox="1"/>
          <p:nvPr/>
        </p:nvSpPr>
        <p:spPr>
          <a:xfrm>
            <a:off x="667656" y="5365607"/>
            <a:ext cx="320040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align reads to repeatome reference</a:t>
            </a:r>
          </a:p>
          <a:p>
            <a:pPr algn="ctr"/>
            <a:r>
              <a:rPr lang="en-US" sz="1400" b="1" dirty="0">
                <a:latin typeface="Helvetica" pitchFamily="2" charset="0"/>
              </a:rPr>
              <a:t>star/2.5.3a</a:t>
            </a:r>
          </a:p>
        </p:txBody>
      </p:sp>
      <p:sp>
        <p:nvSpPr>
          <p:cNvPr id="79" name="TextBox 78">
            <a:extLst>
              <a:ext uri="{FF2B5EF4-FFF2-40B4-BE49-F238E27FC236}">
                <a16:creationId xmlns:a16="http://schemas.microsoft.com/office/drawing/2014/main" id="{85A39AE2-0338-624C-B034-A2DDEC006A84}"/>
              </a:ext>
            </a:extLst>
          </p:cNvPr>
          <p:cNvSpPr txBox="1"/>
          <p:nvPr/>
        </p:nvSpPr>
        <p:spPr>
          <a:xfrm>
            <a:off x="6481050" y="5373817"/>
            <a:ext cx="338328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align reads to transcriptome reference</a:t>
            </a:r>
          </a:p>
          <a:p>
            <a:pPr algn="ctr"/>
            <a:r>
              <a:rPr lang="en-US" sz="1400" b="1" dirty="0">
                <a:latin typeface="Helvetica" pitchFamily="2" charset="0"/>
              </a:rPr>
              <a:t>star/2.5.3a</a:t>
            </a:r>
          </a:p>
        </p:txBody>
      </p:sp>
      <p:sp>
        <p:nvSpPr>
          <p:cNvPr id="80" name="TextBox 79">
            <a:extLst>
              <a:ext uri="{FF2B5EF4-FFF2-40B4-BE49-F238E27FC236}">
                <a16:creationId xmlns:a16="http://schemas.microsoft.com/office/drawing/2014/main" id="{458293B7-8E5F-2E42-AEBC-A610814464A1}"/>
              </a:ext>
            </a:extLst>
          </p:cNvPr>
          <p:cNvSpPr txBox="1"/>
          <p:nvPr/>
        </p:nvSpPr>
        <p:spPr>
          <a:xfrm>
            <a:off x="667656" y="6334820"/>
            <a:ext cx="320040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reads aligned to repeatome reference</a:t>
            </a:r>
          </a:p>
        </p:txBody>
      </p:sp>
      <p:sp>
        <p:nvSpPr>
          <p:cNvPr id="81" name="TextBox 80">
            <a:extLst>
              <a:ext uri="{FF2B5EF4-FFF2-40B4-BE49-F238E27FC236}">
                <a16:creationId xmlns:a16="http://schemas.microsoft.com/office/drawing/2014/main" id="{BA46957C-D79B-3244-8C2E-0AB00F496B6B}"/>
              </a:ext>
            </a:extLst>
          </p:cNvPr>
          <p:cNvSpPr txBox="1"/>
          <p:nvPr/>
        </p:nvSpPr>
        <p:spPr>
          <a:xfrm>
            <a:off x="6481050" y="6334820"/>
            <a:ext cx="338328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reads aligned to transcriptome reference</a:t>
            </a:r>
          </a:p>
        </p:txBody>
      </p:sp>
      <p:cxnSp>
        <p:nvCxnSpPr>
          <p:cNvPr id="82" name="Straight Arrow Connector 81">
            <a:extLst>
              <a:ext uri="{FF2B5EF4-FFF2-40B4-BE49-F238E27FC236}">
                <a16:creationId xmlns:a16="http://schemas.microsoft.com/office/drawing/2014/main" id="{F1B91975-9C7C-BE49-A7BF-9F0F4C4B5C22}"/>
              </a:ext>
            </a:extLst>
          </p:cNvPr>
          <p:cNvCxnSpPr>
            <a:cxnSpLocks/>
            <a:stCxn id="78" idx="2"/>
            <a:endCxn id="80" idx="0"/>
          </p:cNvCxnSpPr>
          <p:nvPr/>
        </p:nvCxnSpPr>
        <p:spPr>
          <a:xfrm>
            <a:off x="2267856" y="6101353"/>
            <a:ext cx="0" cy="2334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173A13CD-7D78-6643-B94A-51D8D72140B3}"/>
              </a:ext>
            </a:extLst>
          </p:cNvPr>
          <p:cNvCxnSpPr>
            <a:cxnSpLocks/>
            <a:stCxn id="79" idx="2"/>
            <a:endCxn id="81" idx="0"/>
          </p:cNvCxnSpPr>
          <p:nvPr/>
        </p:nvCxnSpPr>
        <p:spPr>
          <a:xfrm>
            <a:off x="8172690" y="6109563"/>
            <a:ext cx="0" cy="2252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B15F2328-C419-044B-AEDC-0C7A50DE9CC5}"/>
              </a:ext>
            </a:extLst>
          </p:cNvPr>
          <p:cNvSpPr txBox="1"/>
          <p:nvPr/>
        </p:nvSpPr>
        <p:spPr>
          <a:xfrm>
            <a:off x="214467" y="6963167"/>
            <a:ext cx="411480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assign aligned reads to specific repeat element</a:t>
            </a:r>
          </a:p>
          <a:p>
            <a:pPr algn="ctr"/>
            <a:r>
              <a:rPr lang="en-US" sz="1400" b="1" dirty="0">
                <a:latin typeface="Helvetica" pitchFamily="2" charset="0"/>
              </a:rPr>
              <a:t>subread-1.6.0</a:t>
            </a:r>
          </a:p>
        </p:txBody>
      </p:sp>
      <p:sp>
        <p:nvSpPr>
          <p:cNvPr id="85" name="TextBox 84">
            <a:extLst>
              <a:ext uri="{FF2B5EF4-FFF2-40B4-BE49-F238E27FC236}">
                <a16:creationId xmlns:a16="http://schemas.microsoft.com/office/drawing/2014/main" id="{354FD56D-48B8-3848-A80A-80DACF556D44}"/>
              </a:ext>
            </a:extLst>
          </p:cNvPr>
          <p:cNvSpPr txBox="1"/>
          <p:nvPr/>
        </p:nvSpPr>
        <p:spPr>
          <a:xfrm>
            <a:off x="6438268" y="6952944"/>
            <a:ext cx="347472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assign aligned reads to specific gene</a:t>
            </a:r>
          </a:p>
          <a:p>
            <a:pPr algn="ctr"/>
            <a:r>
              <a:rPr lang="en-US" sz="1400" b="1" dirty="0">
                <a:latin typeface="Helvetica" pitchFamily="2" charset="0"/>
              </a:rPr>
              <a:t>subread-1.6.0</a:t>
            </a:r>
          </a:p>
        </p:txBody>
      </p:sp>
      <p:cxnSp>
        <p:nvCxnSpPr>
          <p:cNvPr id="86" name="Straight Arrow Connector 85">
            <a:extLst>
              <a:ext uri="{FF2B5EF4-FFF2-40B4-BE49-F238E27FC236}">
                <a16:creationId xmlns:a16="http://schemas.microsoft.com/office/drawing/2014/main" id="{2D978C76-2A21-C848-A283-E7BD6DFD4AAD}"/>
              </a:ext>
            </a:extLst>
          </p:cNvPr>
          <p:cNvCxnSpPr>
            <a:cxnSpLocks/>
            <a:stCxn id="80" idx="2"/>
            <a:endCxn id="84" idx="0"/>
          </p:cNvCxnSpPr>
          <p:nvPr/>
        </p:nvCxnSpPr>
        <p:spPr>
          <a:xfrm>
            <a:off x="2267857" y="6642596"/>
            <a:ext cx="4011" cy="3205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4D1FB778-77F5-CF4B-80FC-8600411E2A15}"/>
              </a:ext>
            </a:extLst>
          </p:cNvPr>
          <p:cNvCxnSpPr>
            <a:cxnSpLocks/>
            <a:stCxn id="81" idx="2"/>
            <a:endCxn id="85" idx="0"/>
          </p:cNvCxnSpPr>
          <p:nvPr/>
        </p:nvCxnSpPr>
        <p:spPr>
          <a:xfrm>
            <a:off x="8172690" y="6642597"/>
            <a:ext cx="2938" cy="310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155BE04B-0CFD-5143-9162-F3867AE1E7FC}"/>
              </a:ext>
            </a:extLst>
          </p:cNvPr>
          <p:cNvSpPr txBox="1"/>
          <p:nvPr/>
        </p:nvSpPr>
        <p:spPr>
          <a:xfrm>
            <a:off x="1124856" y="7914340"/>
            <a:ext cx="228600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assigned repeat elements</a:t>
            </a:r>
          </a:p>
        </p:txBody>
      </p:sp>
      <p:sp>
        <p:nvSpPr>
          <p:cNvPr id="89" name="TextBox 88">
            <a:extLst>
              <a:ext uri="{FF2B5EF4-FFF2-40B4-BE49-F238E27FC236}">
                <a16:creationId xmlns:a16="http://schemas.microsoft.com/office/drawing/2014/main" id="{1CD3CED2-9115-8844-BCC6-5CD9949B1EC7}"/>
              </a:ext>
            </a:extLst>
          </p:cNvPr>
          <p:cNvSpPr txBox="1"/>
          <p:nvPr/>
        </p:nvSpPr>
        <p:spPr>
          <a:xfrm>
            <a:off x="7441170" y="7914160"/>
            <a:ext cx="146304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assigned genes</a:t>
            </a:r>
          </a:p>
        </p:txBody>
      </p:sp>
      <p:cxnSp>
        <p:nvCxnSpPr>
          <p:cNvPr id="90" name="Straight Arrow Connector 89">
            <a:extLst>
              <a:ext uri="{FF2B5EF4-FFF2-40B4-BE49-F238E27FC236}">
                <a16:creationId xmlns:a16="http://schemas.microsoft.com/office/drawing/2014/main" id="{3F3BB569-18E6-6C48-A6F9-97BD674BB71E}"/>
              </a:ext>
            </a:extLst>
          </p:cNvPr>
          <p:cNvCxnSpPr>
            <a:cxnSpLocks/>
            <a:stCxn id="84" idx="2"/>
            <a:endCxn id="88" idx="0"/>
          </p:cNvCxnSpPr>
          <p:nvPr/>
        </p:nvCxnSpPr>
        <p:spPr>
          <a:xfrm flipH="1">
            <a:off x="2267857" y="7698913"/>
            <a:ext cx="4011" cy="2154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B67D726E-59FB-0E48-9A4F-2A59CD05BBF3}"/>
              </a:ext>
            </a:extLst>
          </p:cNvPr>
          <p:cNvCxnSpPr>
            <a:cxnSpLocks/>
            <a:stCxn id="85" idx="2"/>
            <a:endCxn id="89" idx="0"/>
          </p:cNvCxnSpPr>
          <p:nvPr/>
        </p:nvCxnSpPr>
        <p:spPr>
          <a:xfrm flipH="1">
            <a:off x="8172690" y="7688691"/>
            <a:ext cx="2938" cy="225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76EBBAEA-2571-E346-91E0-C03278294D73}"/>
              </a:ext>
            </a:extLst>
          </p:cNvPr>
          <p:cNvSpPr txBox="1"/>
          <p:nvPr/>
        </p:nvSpPr>
        <p:spPr>
          <a:xfrm>
            <a:off x="210456" y="8379161"/>
            <a:ext cx="411480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count unique reads per repeat element per cell</a:t>
            </a:r>
          </a:p>
          <a:p>
            <a:pPr algn="ctr"/>
            <a:r>
              <a:rPr lang="en-US" sz="1400" b="1" dirty="0">
                <a:latin typeface="Helvetica" pitchFamily="2" charset="0"/>
              </a:rPr>
              <a:t>UMI-Tools</a:t>
            </a:r>
          </a:p>
        </p:txBody>
      </p:sp>
      <p:sp>
        <p:nvSpPr>
          <p:cNvPr id="93" name="TextBox 92">
            <a:extLst>
              <a:ext uri="{FF2B5EF4-FFF2-40B4-BE49-F238E27FC236}">
                <a16:creationId xmlns:a16="http://schemas.microsoft.com/office/drawing/2014/main" id="{7009E98B-6673-2B49-8782-8E5581DDE25D}"/>
              </a:ext>
            </a:extLst>
          </p:cNvPr>
          <p:cNvSpPr txBox="1"/>
          <p:nvPr/>
        </p:nvSpPr>
        <p:spPr>
          <a:xfrm>
            <a:off x="6526770" y="8440254"/>
            <a:ext cx="3291840" cy="735747"/>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count unique reads per gene per cell</a:t>
            </a:r>
          </a:p>
          <a:p>
            <a:pPr algn="ctr"/>
            <a:r>
              <a:rPr lang="en-US" sz="1400" b="1" dirty="0">
                <a:latin typeface="Helvetica" pitchFamily="2" charset="0"/>
              </a:rPr>
              <a:t>UMI-Tools</a:t>
            </a:r>
          </a:p>
        </p:txBody>
      </p:sp>
      <p:cxnSp>
        <p:nvCxnSpPr>
          <p:cNvPr id="94" name="Straight Arrow Connector 93">
            <a:extLst>
              <a:ext uri="{FF2B5EF4-FFF2-40B4-BE49-F238E27FC236}">
                <a16:creationId xmlns:a16="http://schemas.microsoft.com/office/drawing/2014/main" id="{7770BBC2-3438-694F-8C71-077D5C9199FE}"/>
              </a:ext>
            </a:extLst>
          </p:cNvPr>
          <p:cNvCxnSpPr>
            <a:cxnSpLocks/>
            <a:stCxn id="89" idx="2"/>
            <a:endCxn id="93" idx="0"/>
          </p:cNvCxnSpPr>
          <p:nvPr/>
        </p:nvCxnSpPr>
        <p:spPr>
          <a:xfrm>
            <a:off x="8172690" y="8221937"/>
            <a:ext cx="0" cy="2183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DB92EE7-84CC-3940-93AD-67F5A9C65FD8}"/>
              </a:ext>
            </a:extLst>
          </p:cNvPr>
          <p:cNvCxnSpPr>
            <a:cxnSpLocks/>
            <a:stCxn id="88" idx="2"/>
            <a:endCxn id="92" idx="0"/>
          </p:cNvCxnSpPr>
          <p:nvPr/>
        </p:nvCxnSpPr>
        <p:spPr>
          <a:xfrm>
            <a:off x="2267856" y="8222116"/>
            <a:ext cx="0" cy="1570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76419D1E-9C57-234E-BA9C-6963D317A045}"/>
              </a:ext>
            </a:extLst>
          </p:cNvPr>
          <p:cNvSpPr txBox="1"/>
          <p:nvPr/>
        </p:nvSpPr>
        <p:spPr>
          <a:xfrm>
            <a:off x="1033416" y="9373563"/>
            <a:ext cx="2468880" cy="307777"/>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repeat element by cell matrix</a:t>
            </a:r>
          </a:p>
        </p:txBody>
      </p:sp>
      <p:sp>
        <p:nvSpPr>
          <p:cNvPr id="97" name="TextBox 96">
            <a:extLst>
              <a:ext uri="{FF2B5EF4-FFF2-40B4-BE49-F238E27FC236}">
                <a16:creationId xmlns:a16="http://schemas.microsoft.com/office/drawing/2014/main" id="{2DD9804C-01E7-D249-9674-11379CD7C719}"/>
              </a:ext>
            </a:extLst>
          </p:cNvPr>
          <p:cNvSpPr txBox="1"/>
          <p:nvPr/>
        </p:nvSpPr>
        <p:spPr>
          <a:xfrm>
            <a:off x="7304010" y="9397402"/>
            <a:ext cx="1737360" cy="307777"/>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gene by cell matrix</a:t>
            </a:r>
          </a:p>
        </p:txBody>
      </p:sp>
      <p:cxnSp>
        <p:nvCxnSpPr>
          <p:cNvPr id="98" name="Straight Arrow Connector 97">
            <a:extLst>
              <a:ext uri="{FF2B5EF4-FFF2-40B4-BE49-F238E27FC236}">
                <a16:creationId xmlns:a16="http://schemas.microsoft.com/office/drawing/2014/main" id="{798DF88E-11CD-9A41-8811-8EB48D67958D}"/>
              </a:ext>
            </a:extLst>
          </p:cNvPr>
          <p:cNvCxnSpPr>
            <a:cxnSpLocks/>
            <a:stCxn id="93" idx="2"/>
            <a:endCxn id="97" idx="0"/>
          </p:cNvCxnSpPr>
          <p:nvPr/>
        </p:nvCxnSpPr>
        <p:spPr>
          <a:xfrm>
            <a:off x="8172690" y="9176001"/>
            <a:ext cx="0" cy="2214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E36BFD48-A6A8-844B-B465-FF3886F5446B}"/>
              </a:ext>
            </a:extLst>
          </p:cNvPr>
          <p:cNvCxnSpPr>
            <a:cxnSpLocks/>
            <a:stCxn id="92" idx="2"/>
            <a:endCxn id="96" idx="0"/>
          </p:cNvCxnSpPr>
          <p:nvPr/>
        </p:nvCxnSpPr>
        <p:spPr>
          <a:xfrm>
            <a:off x="2267856" y="9114908"/>
            <a:ext cx="0" cy="2586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Curved Connector 99">
            <a:extLst>
              <a:ext uri="{FF2B5EF4-FFF2-40B4-BE49-F238E27FC236}">
                <a16:creationId xmlns:a16="http://schemas.microsoft.com/office/drawing/2014/main" id="{6E924D8D-8B5B-3743-A1C0-BBEE3D51A0BD}"/>
              </a:ext>
            </a:extLst>
          </p:cNvPr>
          <p:cNvCxnSpPr>
            <a:cxnSpLocks/>
            <a:stCxn id="96" idx="2"/>
            <a:endCxn id="59" idx="1"/>
          </p:cNvCxnSpPr>
          <p:nvPr/>
        </p:nvCxnSpPr>
        <p:spPr>
          <a:xfrm rot="16200000" flipH="1">
            <a:off x="2316413" y="9632783"/>
            <a:ext cx="700557" cy="79766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A8B72045-DB5D-C14A-84F4-61332A498F7C}"/>
              </a:ext>
            </a:extLst>
          </p:cNvPr>
          <p:cNvCxnSpPr>
            <a:cxnSpLocks/>
            <a:stCxn id="97" idx="2"/>
            <a:endCxn id="59" idx="3"/>
          </p:cNvCxnSpPr>
          <p:nvPr/>
        </p:nvCxnSpPr>
        <p:spPr>
          <a:xfrm rot="5400000">
            <a:off x="7521029" y="9730236"/>
            <a:ext cx="676718" cy="62660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a:extLst>
              <a:ext uri="{FF2B5EF4-FFF2-40B4-BE49-F238E27FC236}">
                <a16:creationId xmlns:a16="http://schemas.microsoft.com/office/drawing/2014/main" id="{DE4AF3DE-558E-0E41-9FE3-F7880A207FFA}"/>
              </a:ext>
            </a:extLst>
          </p:cNvPr>
          <p:cNvCxnSpPr>
            <a:cxnSpLocks/>
            <a:stCxn id="76" idx="1"/>
            <a:endCxn id="78" idx="0"/>
          </p:cNvCxnSpPr>
          <p:nvPr/>
        </p:nvCxnSpPr>
        <p:spPr>
          <a:xfrm rot="10800000" flipV="1">
            <a:off x="2267856" y="4724837"/>
            <a:ext cx="418436" cy="64076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B14496A3-5F05-0A41-B83B-F5081D6AC42F}"/>
              </a:ext>
            </a:extLst>
          </p:cNvPr>
          <p:cNvCxnSpPr>
            <a:cxnSpLocks/>
            <a:stCxn id="76" idx="3"/>
            <a:endCxn id="79" idx="0"/>
          </p:cNvCxnSpPr>
          <p:nvPr/>
        </p:nvCxnSpPr>
        <p:spPr>
          <a:xfrm>
            <a:off x="7898372" y="4724838"/>
            <a:ext cx="274318" cy="64897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56499F5-E42A-0044-8B09-53FAE772BF92}"/>
              </a:ext>
            </a:extLst>
          </p:cNvPr>
          <p:cNvSpPr txBox="1"/>
          <p:nvPr/>
        </p:nvSpPr>
        <p:spPr>
          <a:xfrm>
            <a:off x="3751325" y="11058614"/>
            <a:ext cx="3108960" cy="307777"/>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repeat element &amp; gene by cell matrix</a:t>
            </a:r>
          </a:p>
        </p:txBody>
      </p:sp>
      <p:cxnSp>
        <p:nvCxnSpPr>
          <p:cNvPr id="105" name="Straight Arrow Connector 104">
            <a:extLst>
              <a:ext uri="{FF2B5EF4-FFF2-40B4-BE49-F238E27FC236}">
                <a16:creationId xmlns:a16="http://schemas.microsoft.com/office/drawing/2014/main" id="{54DE56FB-EB48-7F48-B8F5-205CD19CD460}"/>
              </a:ext>
            </a:extLst>
          </p:cNvPr>
          <p:cNvCxnSpPr>
            <a:cxnSpLocks/>
            <a:stCxn id="59" idx="2"/>
            <a:endCxn id="104" idx="0"/>
          </p:cNvCxnSpPr>
          <p:nvPr/>
        </p:nvCxnSpPr>
        <p:spPr>
          <a:xfrm>
            <a:off x="5305805" y="10749770"/>
            <a:ext cx="0" cy="3088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85EE1A33-2F41-0C4A-B290-E5085315F56C}"/>
              </a:ext>
            </a:extLst>
          </p:cNvPr>
          <p:cNvSpPr txBox="1"/>
          <p:nvPr/>
        </p:nvSpPr>
        <p:spPr>
          <a:xfrm>
            <a:off x="671175" y="2099559"/>
            <a:ext cx="457200" cy="307777"/>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file</a:t>
            </a:r>
          </a:p>
        </p:txBody>
      </p:sp>
      <p:sp>
        <p:nvSpPr>
          <p:cNvPr id="107" name="TextBox 106">
            <a:extLst>
              <a:ext uri="{FF2B5EF4-FFF2-40B4-BE49-F238E27FC236}">
                <a16:creationId xmlns:a16="http://schemas.microsoft.com/office/drawing/2014/main" id="{31915296-E836-5240-B52B-C05C7EFFC764}"/>
              </a:ext>
            </a:extLst>
          </p:cNvPr>
          <p:cNvSpPr txBox="1"/>
          <p:nvPr/>
        </p:nvSpPr>
        <p:spPr>
          <a:xfrm>
            <a:off x="351135" y="2526166"/>
            <a:ext cx="1097280" cy="700326"/>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action</a:t>
            </a:r>
          </a:p>
          <a:p>
            <a:pPr algn="ctr"/>
            <a:r>
              <a:rPr lang="en-US" sz="1400" b="1" dirty="0">
                <a:latin typeface="Helvetica" pitchFamily="2" charset="0"/>
              </a:rPr>
              <a:t>program</a:t>
            </a:r>
          </a:p>
        </p:txBody>
      </p:sp>
      <p:sp>
        <p:nvSpPr>
          <p:cNvPr id="108" name="TextBox 107">
            <a:extLst>
              <a:ext uri="{FF2B5EF4-FFF2-40B4-BE49-F238E27FC236}">
                <a16:creationId xmlns:a16="http://schemas.microsoft.com/office/drawing/2014/main" id="{FA2ED2EA-0D12-A840-AF87-E32463EAB01A}"/>
              </a:ext>
            </a:extLst>
          </p:cNvPr>
          <p:cNvSpPr txBox="1"/>
          <p:nvPr/>
        </p:nvSpPr>
        <p:spPr>
          <a:xfrm>
            <a:off x="579735" y="3343277"/>
            <a:ext cx="640080" cy="307777"/>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Helvetica" pitchFamily="2" charset="0"/>
              </a:rPr>
              <a:t>result</a:t>
            </a:r>
          </a:p>
        </p:txBody>
      </p:sp>
      <p:sp>
        <p:nvSpPr>
          <p:cNvPr id="109" name="TextBox 108">
            <a:extLst>
              <a:ext uri="{FF2B5EF4-FFF2-40B4-BE49-F238E27FC236}">
                <a16:creationId xmlns:a16="http://schemas.microsoft.com/office/drawing/2014/main" id="{A999891E-8D14-C64D-9543-6526E8A70CA3}"/>
              </a:ext>
            </a:extLst>
          </p:cNvPr>
          <p:cNvSpPr txBox="1"/>
          <p:nvPr/>
        </p:nvSpPr>
        <p:spPr>
          <a:xfrm>
            <a:off x="648316" y="4719275"/>
            <a:ext cx="1600199" cy="646331"/>
          </a:xfrm>
          <a:prstGeom prst="rect">
            <a:avLst/>
          </a:prstGeom>
          <a:noFill/>
        </p:spPr>
        <p:txBody>
          <a:bodyPr wrap="square" rtlCol="0">
            <a:spAutoFit/>
          </a:bodyPr>
          <a:lstStyle/>
          <a:p>
            <a:pPr algn="ctr"/>
            <a:r>
              <a:rPr lang="en-US" dirty="0" err="1"/>
              <a:t>Multimappers</a:t>
            </a:r>
            <a:endParaRPr lang="en-US" dirty="0"/>
          </a:p>
          <a:p>
            <a:pPr algn="ctr"/>
            <a:r>
              <a:rPr lang="en-US" dirty="0"/>
              <a:t>Maintained</a:t>
            </a:r>
          </a:p>
        </p:txBody>
      </p:sp>
      <p:sp>
        <p:nvSpPr>
          <p:cNvPr id="111" name="TextBox 110">
            <a:extLst>
              <a:ext uri="{FF2B5EF4-FFF2-40B4-BE49-F238E27FC236}">
                <a16:creationId xmlns:a16="http://schemas.microsoft.com/office/drawing/2014/main" id="{9215D8BA-7714-9444-B107-806E30C37ECB}"/>
              </a:ext>
            </a:extLst>
          </p:cNvPr>
          <p:cNvSpPr txBox="1"/>
          <p:nvPr/>
        </p:nvSpPr>
        <p:spPr>
          <a:xfrm>
            <a:off x="8172690" y="4711670"/>
            <a:ext cx="1691641" cy="646331"/>
          </a:xfrm>
          <a:prstGeom prst="rect">
            <a:avLst/>
          </a:prstGeom>
          <a:noFill/>
        </p:spPr>
        <p:txBody>
          <a:bodyPr wrap="square" rtlCol="0">
            <a:spAutoFit/>
          </a:bodyPr>
          <a:lstStyle/>
          <a:p>
            <a:r>
              <a:rPr lang="en-US" dirty="0" err="1"/>
              <a:t>Multimappers</a:t>
            </a:r>
            <a:endParaRPr lang="en-US" dirty="0"/>
          </a:p>
          <a:p>
            <a:pPr algn="ctr"/>
            <a:r>
              <a:rPr lang="en-US" dirty="0"/>
              <a:t>Discarded</a:t>
            </a:r>
          </a:p>
        </p:txBody>
      </p:sp>
    </p:spTree>
    <p:extLst>
      <p:ext uri="{BB962C8B-B14F-4D97-AF65-F5344CB8AC3E}">
        <p14:creationId xmlns:p14="http://schemas.microsoft.com/office/powerpoint/2010/main" val="169382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DEC99CB6-7631-9049-9C96-756FD45B604D}"/>
              </a:ext>
            </a:extLst>
          </p:cNvPr>
          <p:cNvGrpSpPr/>
          <p:nvPr/>
        </p:nvGrpSpPr>
        <p:grpSpPr>
          <a:xfrm>
            <a:off x="500622" y="743287"/>
            <a:ext cx="6881353" cy="7160940"/>
            <a:chOff x="500622" y="743287"/>
            <a:chExt cx="6881353" cy="7160940"/>
          </a:xfrm>
        </p:grpSpPr>
        <p:cxnSp>
          <p:nvCxnSpPr>
            <p:cNvPr id="19" name="Straight Arrow Connector 18">
              <a:extLst>
                <a:ext uri="{FF2B5EF4-FFF2-40B4-BE49-F238E27FC236}">
                  <a16:creationId xmlns:a16="http://schemas.microsoft.com/office/drawing/2014/main" id="{B28EA573-65B5-9745-BB6E-D39360DBA7E9}"/>
                </a:ext>
              </a:extLst>
            </p:cNvPr>
            <p:cNvCxnSpPr>
              <a:cxnSpLocks/>
              <a:stCxn id="15" idx="2"/>
              <a:endCxn id="17" idx="0"/>
            </p:cNvCxnSpPr>
            <p:nvPr/>
          </p:nvCxnSpPr>
          <p:spPr>
            <a:xfrm flipH="1">
              <a:off x="2309716" y="4378634"/>
              <a:ext cx="417442" cy="234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487E1FA-3AE7-1D44-AA6B-3B6BA5BF4DCC}"/>
                </a:ext>
              </a:extLst>
            </p:cNvPr>
            <p:cNvCxnSpPr>
              <a:cxnSpLocks/>
              <a:stCxn id="5" idx="2"/>
              <a:endCxn id="6" idx="0"/>
            </p:cNvCxnSpPr>
            <p:nvPr/>
          </p:nvCxnSpPr>
          <p:spPr>
            <a:xfrm>
              <a:off x="3828605" y="1192724"/>
              <a:ext cx="0" cy="8485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07E4DC3-4368-3B4F-81B8-7B2F1A025F22}"/>
                </a:ext>
              </a:extLst>
            </p:cNvPr>
            <p:cNvCxnSpPr>
              <a:cxnSpLocks/>
              <a:stCxn id="6" idx="2"/>
              <a:endCxn id="9" idx="0"/>
            </p:cNvCxnSpPr>
            <p:nvPr/>
          </p:nvCxnSpPr>
          <p:spPr>
            <a:xfrm>
              <a:off x="3828605" y="2659177"/>
              <a:ext cx="457321" cy="2294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Curved Connector 11">
              <a:extLst>
                <a:ext uri="{FF2B5EF4-FFF2-40B4-BE49-F238E27FC236}">
                  <a16:creationId xmlns:a16="http://schemas.microsoft.com/office/drawing/2014/main" id="{96D2CAC2-BD90-7841-BE5A-9E5287E5CBE0}"/>
                </a:ext>
              </a:extLst>
            </p:cNvPr>
            <p:cNvCxnSpPr>
              <a:cxnSpLocks/>
              <a:stCxn id="11" idx="3"/>
              <a:endCxn id="6" idx="0"/>
            </p:cNvCxnSpPr>
            <p:nvPr/>
          </p:nvCxnSpPr>
          <p:spPr>
            <a:xfrm>
              <a:off x="3445727" y="1692211"/>
              <a:ext cx="382878" cy="34903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B8BE096C-1440-864E-9145-F69E755E1BBF}"/>
                </a:ext>
              </a:extLst>
            </p:cNvPr>
            <p:cNvCxnSpPr>
              <a:cxnSpLocks/>
              <a:stCxn id="5" idx="1"/>
              <a:endCxn id="10" idx="3"/>
            </p:cNvCxnSpPr>
            <p:nvPr/>
          </p:nvCxnSpPr>
          <p:spPr>
            <a:xfrm rot="10800000">
              <a:off x="2349493" y="1052255"/>
              <a:ext cx="473273" cy="1971"/>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B27B2B2F-A5A2-FA46-8A8E-CE3720D9EEFE}"/>
                </a:ext>
              </a:extLst>
            </p:cNvPr>
            <p:cNvCxnSpPr>
              <a:cxnSpLocks/>
              <a:stCxn id="10" idx="2"/>
              <a:endCxn id="11" idx="1"/>
            </p:cNvCxnSpPr>
            <p:nvPr/>
          </p:nvCxnSpPr>
          <p:spPr>
            <a:xfrm rot="16200000" flipH="1">
              <a:off x="1577021" y="1377985"/>
              <a:ext cx="330990" cy="29746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D10F4A-A558-6341-9FD5-910498C57150}"/>
                </a:ext>
              </a:extLst>
            </p:cNvPr>
            <p:cNvCxnSpPr>
              <a:cxnSpLocks/>
              <a:stCxn id="16" idx="2"/>
              <a:endCxn id="18" idx="0"/>
            </p:cNvCxnSpPr>
            <p:nvPr/>
          </p:nvCxnSpPr>
          <p:spPr>
            <a:xfrm flipH="1">
              <a:off x="5906420" y="4388037"/>
              <a:ext cx="1633" cy="2252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87C907E-C2C6-E449-8623-CCD095096FF5}"/>
                </a:ext>
              </a:extLst>
            </p:cNvPr>
            <p:cNvCxnSpPr>
              <a:cxnSpLocks/>
              <a:stCxn id="18" idx="2"/>
              <a:endCxn id="22" idx="0"/>
            </p:cNvCxnSpPr>
            <p:nvPr/>
          </p:nvCxnSpPr>
          <p:spPr>
            <a:xfrm flipH="1">
              <a:off x="5906419" y="5262462"/>
              <a:ext cx="1" cy="1997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C54A4A1-D977-1E44-A2B2-FCF8E75A2DE1}"/>
                </a:ext>
              </a:extLst>
            </p:cNvPr>
            <p:cNvCxnSpPr>
              <a:cxnSpLocks/>
              <a:stCxn id="17" idx="2"/>
              <a:endCxn id="21" idx="0"/>
            </p:cNvCxnSpPr>
            <p:nvPr/>
          </p:nvCxnSpPr>
          <p:spPr>
            <a:xfrm flipH="1">
              <a:off x="2307711" y="5262462"/>
              <a:ext cx="2005" cy="2011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629DAB7-8501-F34F-BE8A-868BCA0C9779}"/>
                </a:ext>
              </a:extLst>
            </p:cNvPr>
            <p:cNvCxnSpPr>
              <a:cxnSpLocks/>
              <a:stCxn id="22" idx="2"/>
              <a:endCxn id="26" idx="0"/>
            </p:cNvCxnSpPr>
            <p:nvPr/>
          </p:nvCxnSpPr>
          <p:spPr>
            <a:xfrm>
              <a:off x="5906419" y="6111405"/>
              <a:ext cx="0" cy="1997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1E06B45-956A-DF46-B796-B17FAF568680}"/>
                </a:ext>
              </a:extLst>
            </p:cNvPr>
            <p:cNvCxnSpPr>
              <a:cxnSpLocks/>
              <a:stCxn id="21" idx="2"/>
              <a:endCxn id="25" idx="0"/>
            </p:cNvCxnSpPr>
            <p:nvPr/>
          </p:nvCxnSpPr>
          <p:spPr>
            <a:xfrm flipH="1">
              <a:off x="2295737" y="6112765"/>
              <a:ext cx="11974" cy="200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urved Connector 28">
              <a:extLst>
                <a:ext uri="{FF2B5EF4-FFF2-40B4-BE49-F238E27FC236}">
                  <a16:creationId xmlns:a16="http://schemas.microsoft.com/office/drawing/2014/main" id="{B4D0C60B-40F1-0843-BCEA-B9059A764E78}"/>
                </a:ext>
              </a:extLst>
            </p:cNvPr>
            <p:cNvCxnSpPr>
              <a:cxnSpLocks/>
              <a:stCxn id="25" idx="2"/>
              <a:endCxn id="4" idx="1"/>
            </p:cNvCxnSpPr>
            <p:nvPr/>
          </p:nvCxnSpPr>
          <p:spPr>
            <a:xfrm rot="16200000" flipH="1">
              <a:off x="2366899" y="6519508"/>
              <a:ext cx="512530" cy="65485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7272CBE-7F91-004E-BC0A-7D404C926E6E}"/>
                </a:ext>
              </a:extLst>
            </p:cNvPr>
            <p:cNvCxnSpPr>
              <a:cxnSpLocks/>
              <a:stCxn id="9" idx="1"/>
              <a:endCxn id="15" idx="0"/>
            </p:cNvCxnSpPr>
            <p:nvPr/>
          </p:nvCxnSpPr>
          <p:spPr>
            <a:xfrm rot="10800000" flipV="1">
              <a:off x="2727158" y="3213264"/>
              <a:ext cx="370048" cy="51618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5FD65378-C5C9-2F48-B991-EE940199235F}"/>
                </a:ext>
              </a:extLst>
            </p:cNvPr>
            <p:cNvCxnSpPr>
              <a:cxnSpLocks/>
              <a:stCxn id="9" idx="3"/>
              <a:endCxn id="16" idx="0"/>
            </p:cNvCxnSpPr>
            <p:nvPr/>
          </p:nvCxnSpPr>
          <p:spPr>
            <a:xfrm>
              <a:off x="5474646" y="3213264"/>
              <a:ext cx="433407" cy="52558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D5B91B-80CF-1046-A700-EC361126030B}"/>
                </a:ext>
              </a:extLst>
            </p:cNvPr>
            <p:cNvCxnSpPr>
              <a:cxnSpLocks/>
              <a:stCxn id="4" idx="2"/>
              <a:endCxn id="32" idx="0"/>
            </p:cNvCxnSpPr>
            <p:nvPr/>
          </p:nvCxnSpPr>
          <p:spPr>
            <a:xfrm>
              <a:off x="4276471" y="7423240"/>
              <a:ext cx="0" cy="2039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Curved Connector 39">
              <a:extLst>
                <a:ext uri="{FF2B5EF4-FFF2-40B4-BE49-F238E27FC236}">
                  <a16:creationId xmlns:a16="http://schemas.microsoft.com/office/drawing/2014/main" id="{5120EBEA-E0B9-E94A-B06B-36CA0D5EA428}"/>
                </a:ext>
              </a:extLst>
            </p:cNvPr>
            <p:cNvCxnSpPr>
              <a:cxnSpLocks/>
              <a:stCxn id="26" idx="2"/>
              <a:endCxn id="4" idx="3"/>
            </p:cNvCxnSpPr>
            <p:nvPr/>
          </p:nvCxnSpPr>
          <p:spPr>
            <a:xfrm rot="5400000">
              <a:off x="5496867" y="6693647"/>
              <a:ext cx="515037" cy="304068"/>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D5B4C75-EA5F-E641-98F1-2241C4C6617C}"/>
                </a:ext>
              </a:extLst>
            </p:cNvPr>
            <p:cNvSpPr txBox="1"/>
            <p:nvPr/>
          </p:nvSpPr>
          <p:spPr>
            <a:xfrm>
              <a:off x="2950591" y="6783160"/>
              <a:ext cx="2651760" cy="640080"/>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concatenate repeat element</a:t>
              </a:r>
            </a:p>
            <a:p>
              <a:pPr algn="ctr"/>
              <a:r>
                <a:rPr lang="en-US" sz="1200" dirty="0">
                  <a:latin typeface="Helvetica" pitchFamily="2" charset="0"/>
                </a:rPr>
                <a:t>and gene cell matrices</a:t>
              </a:r>
            </a:p>
            <a:p>
              <a:pPr algn="ctr"/>
              <a:endParaRPr lang="en-US" sz="1200" b="1" dirty="0">
                <a:latin typeface="Helvetica" pitchFamily="2" charset="0"/>
              </a:endParaRPr>
            </a:p>
          </p:txBody>
        </p:sp>
        <p:sp>
          <p:nvSpPr>
            <p:cNvPr id="5" name="TextBox 4">
              <a:extLst>
                <a:ext uri="{FF2B5EF4-FFF2-40B4-BE49-F238E27FC236}">
                  <a16:creationId xmlns:a16="http://schemas.microsoft.com/office/drawing/2014/main" id="{C550AD88-F9DF-7349-A7A6-2D6057D6B983}"/>
                </a:ext>
              </a:extLst>
            </p:cNvPr>
            <p:cNvSpPr txBox="1"/>
            <p:nvPr/>
          </p:nvSpPr>
          <p:spPr>
            <a:xfrm>
              <a:off x="2822765" y="915725"/>
              <a:ext cx="2011680" cy="276999"/>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adapter-trimmed reads</a:t>
              </a:r>
            </a:p>
          </p:txBody>
        </p:sp>
        <p:sp>
          <p:nvSpPr>
            <p:cNvPr id="6" name="TextBox 5">
              <a:extLst>
                <a:ext uri="{FF2B5EF4-FFF2-40B4-BE49-F238E27FC236}">
                  <a16:creationId xmlns:a16="http://schemas.microsoft.com/office/drawing/2014/main" id="{A379A115-8E47-1344-BD27-24773FD9B9AC}"/>
                </a:ext>
              </a:extLst>
            </p:cNvPr>
            <p:cNvSpPr txBox="1"/>
            <p:nvPr/>
          </p:nvSpPr>
          <p:spPr>
            <a:xfrm>
              <a:off x="1703845" y="2041243"/>
              <a:ext cx="4249520" cy="617934"/>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extract cell ID / UMI information and append to read name</a:t>
              </a:r>
            </a:p>
            <a:p>
              <a:pPr algn="ctr"/>
              <a:r>
                <a:rPr lang="en-US" sz="1200" b="1" dirty="0">
                  <a:latin typeface="Helvetica" pitchFamily="2" charset="0"/>
                </a:rPr>
                <a:t>UMI-Tools</a:t>
              </a:r>
            </a:p>
          </p:txBody>
        </p:sp>
        <p:sp>
          <p:nvSpPr>
            <p:cNvPr id="9" name="TextBox 8">
              <a:extLst>
                <a:ext uri="{FF2B5EF4-FFF2-40B4-BE49-F238E27FC236}">
                  <a16:creationId xmlns:a16="http://schemas.microsoft.com/office/drawing/2014/main" id="{DC13ECBF-3AF9-1749-91F8-2C8313A3CC2E}"/>
                </a:ext>
              </a:extLst>
            </p:cNvPr>
            <p:cNvSpPr txBox="1"/>
            <p:nvPr/>
          </p:nvSpPr>
          <p:spPr>
            <a:xfrm>
              <a:off x="3097206" y="2888670"/>
              <a:ext cx="2377440"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quality trim reads to Q10</a:t>
              </a:r>
            </a:p>
            <a:p>
              <a:pPr algn="ctr"/>
              <a:r>
                <a:rPr lang="en-US" sz="1200" b="1" dirty="0" err="1">
                  <a:latin typeface="Helvetica" pitchFamily="2" charset="0"/>
                </a:rPr>
                <a:t>BBDuk</a:t>
              </a:r>
              <a:endParaRPr lang="en-US" sz="1200" b="1" dirty="0">
                <a:latin typeface="Helvetica" pitchFamily="2" charset="0"/>
              </a:endParaRPr>
            </a:p>
          </p:txBody>
        </p:sp>
        <p:sp>
          <p:nvSpPr>
            <p:cNvPr id="10" name="TextBox 9">
              <a:extLst>
                <a:ext uri="{FF2B5EF4-FFF2-40B4-BE49-F238E27FC236}">
                  <a16:creationId xmlns:a16="http://schemas.microsoft.com/office/drawing/2014/main" id="{70F1AE50-B19C-CC43-95CF-27919E97CB4B}"/>
                </a:ext>
              </a:extLst>
            </p:cNvPr>
            <p:cNvSpPr txBox="1"/>
            <p:nvPr/>
          </p:nvSpPr>
          <p:spPr>
            <a:xfrm>
              <a:off x="838079" y="743287"/>
              <a:ext cx="1511413" cy="617934"/>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identify real cells</a:t>
              </a:r>
            </a:p>
            <a:p>
              <a:pPr algn="ctr"/>
              <a:r>
                <a:rPr lang="en-US" sz="1200" b="1" dirty="0">
                  <a:latin typeface="Helvetica" pitchFamily="2" charset="0"/>
                </a:rPr>
                <a:t>UMI-Tools</a:t>
              </a:r>
            </a:p>
          </p:txBody>
        </p:sp>
        <p:sp>
          <p:nvSpPr>
            <p:cNvPr id="11" name="TextBox 10">
              <a:extLst>
                <a:ext uri="{FF2B5EF4-FFF2-40B4-BE49-F238E27FC236}">
                  <a16:creationId xmlns:a16="http://schemas.microsoft.com/office/drawing/2014/main" id="{5BB4E903-5D06-6944-96FC-A86FC6C38E0C}"/>
                </a:ext>
              </a:extLst>
            </p:cNvPr>
            <p:cNvSpPr txBox="1"/>
            <p:nvPr/>
          </p:nvSpPr>
          <p:spPr>
            <a:xfrm>
              <a:off x="1891247" y="1553711"/>
              <a:ext cx="1554480" cy="276999"/>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real cell whitelist</a:t>
              </a:r>
            </a:p>
          </p:txBody>
        </p:sp>
        <p:sp>
          <p:nvSpPr>
            <p:cNvPr id="15" name="TextBox 14">
              <a:extLst>
                <a:ext uri="{FF2B5EF4-FFF2-40B4-BE49-F238E27FC236}">
                  <a16:creationId xmlns:a16="http://schemas.microsoft.com/office/drawing/2014/main" id="{5345A539-3F00-0340-AD8C-A54F9195DDD1}"/>
                </a:ext>
              </a:extLst>
            </p:cNvPr>
            <p:cNvSpPr txBox="1"/>
            <p:nvPr/>
          </p:nvSpPr>
          <p:spPr>
            <a:xfrm>
              <a:off x="1338943" y="3729446"/>
              <a:ext cx="2776429"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align reads to repeatome reference</a:t>
              </a:r>
            </a:p>
            <a:p>
              <a:pPr algn="ctr"/>
              <a:r>
                <a:rPr lang="en-US" sz="1200" b="1" dirty="0">
                  <a:latin typeface="Helvetica" pitchFamily="2" charset="0"/>
                </a:rPr>
                <a:t>star/2.5.3a</a:t>
              </a:r>
            </a:p>
          </p:txBody>
        </p:sp>
        <p:sp>
          <p:nvSpPr>
            <p:cNvPr id="16" name="TextBox 15">
              <a:extLst>
                <a:ext uri="{FF2B5EF4-FFF2-40B4-BE49-F238E27FC236}">
                  <a16:creationId xmlns:a16="http://schemas.microsoft.com/office/drawing/2014/main" id="{837BBFE4-F478-A94F-A9A5-60CF14354211}"/>
                </a:ext>
              </a:extLst>
            </p:cNvPr>
            <p:cNvSpPr txBox="1"/>
            <p:nvPr/>
          </p:nvSpPr>
          <p:spPr>
            <a:xfrm>
              <a:off x="4434131" y="3738849"/>
              <a:ext cx="2947844"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align reads to transcriptome reference</a:t>
              </a:r>
            </a:p>
            <a:p>
              <a:pPr algn="ctr"/>
              <a:r>
                <a:rPr lang="en-US" sz="1200" b="1" dirty="0">
                  <a:latin typeface="Helvetica" pitchFamily="2" charset="0"/>
                </a:rPr>
                <a:t>star/2.5.3a</a:t>
              </a:r>
            </a:p>
          </p:txBody>
        </p:sp>
        <p:sp>
          <p:nvSpPr>
            <p:cNvPr id="17" name="TextBox 16">
              <a:extLst>
                <a:ext uri="{FF2B5EF4-FFF2-40B4-BE49-F238E27FC236}">
                  <a16:creationId xmlns:a16="http://schemas.microsoft.com/office/drawing/2014/main" id="{95945692-DB5E-D44D-A108-DAE389A5F316}"/>
                </a:ext>
              </a:extLst>
            </p:cNvPr>
            <p:cNvSpPr txBox="1"/>
            <p:nvPr/>
          </p:nvSpPr>
          <p:spPr>
            <a:xfrm>
              <a:off x="500622" y="4613274"/>
              <a:ext cx="3618187"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assign aligned reads to specific repeat element</a:t>
              </a:r>
            </a:p>
            <a:p>
              <a:pPr algn="ctr"/>
              <a:r>
                <a:rPr lang="en-US" sz="1200" b="1" dirty="0">
                  <a:latin typeface="Helvetica" pitchFamily="2" charset="0"/>
                </a:rPr>
                <a:t>subread-1.6.0</a:t>
              </a:r>
            </a:p>
          </p:txBody>
        </p:sp>
        <p:sp>
          <p:nvSpPr>
            <p:cNvPr id="18" name="TextBox 17">
              <a:extLst>
                <a:ext uri="{FF2B5EF4-FFF2-40B4-BE49-F238E27FC236}">
                  <a16:creationId xmlns:a16="http://schemas.microsoft.com/office/drawing/2014/main" id="{9AEC3092-9A07-764C-9271-48136CA95ECC}"/>
                </a:ext>
              </a:extLst>
            </p:cNvPr>
            <p:cNvSpPr txBox="1"/>
            <p:nvPr/>
          </p:nvSpPr>
          <p:spPr>
            <a:xfrm>
              <a:off x="4430864" y="4613274"/>
              <a:ext cx="2951111"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assign aligned reads to specific gene</a:t>
              </a:r>
            </a:p>
            <a:p>
              <a:pPr algn="ctr"/>
              <a:r>
                <a:rPr lang="en-US" sz="1200" b="1" dirty="0">
                  <a:latin typeface="Helvetica" pitchFamily="2" charset="0"/>
                </a:rPr>
                <a:t>subread-1.6.0</a:t>
              </a:r>
            </a:p>
          </p:txBody>
        </p:sp>
        <p:sp>
          <p:nvSpPr>
            <p:cNvPr id="21" name="TextBox 20">
              <a:extLst>
                <a:ext uri="{FF2B5EF4-FFF2-40B4-BE49-F238E27FC236}">
                  <a16:creationId xmlns:a16="http://schemas.microsoft.com/office/drawing/2014/main" id="{D8FACED3-4E93-2647-A362-B1648DB21593}"/>
                </a:ext>
              </a:extLst>
            </p:cNvPr>
            <p:cNvSpPr txBox="1"/>
            <p:nvPr/>
          </p:nvSpPr>
          <p:spPr>
            <a:xfrm>
              <a:off x="500622" y="5463577"/>
              <a:ext cx="3614177"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count unique reads per repeat element per cell</a:t>
              </a:r>
            </a:p>
            <a:p>
              <a:pPr algn="ctr"/>
              <a:r>
                <a:rPr lang="en-US" sz="1200" b="1" dirty="0">
                  <a:latin typeface="Helvetica" pitchFamily="2" charset="0"/>
                </a:rPr>
                <a:t>UMI-Tools</a:t>
              </a:r>
            </a:p>
          </p:txBody>
        </p:sp>
        <p:sp>
          <p:nvSpPr>
            <p:cNvPr id="22" name="TextBox 21">
              <a:extLst>
                <a:ext uri="{FF2B5EF4-FFF2-40B4-BE49-F238E27FC236}">
                  <a16:creationId xmlns:a16="http://schemas.microsoft.com/office/drawing/2014/main" id="{12C4D3AC-BD99-3444-A59D-8BA1A72D38D9}"/>
                </a:ext>
              </a:extLst>
            </p:cNvPr>
            <p:cNvSpPr txBox="1"/>
            <p:nvPr/>
          </p:nvSpPr>
          <p:spPr>
            <a:xfrm>
              <a:off x="4475114" y="5462217"/>
              <a:ext cx="2862609" cy="649188"/>
            </a:xfrm>
            <a:prstGeom prst="roundRect">
              <a:avLst>
                <a:gd name="adj" fmla="val 50000"/>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count unique reads per gene per cell</a:t>
              </a:r>
            </a:p>
            <a:p>
              <a:pPr algn="ctr"/>
              <a:r>
                <a:rPr lang="en-US" sz="1200" b="1" dirty="0">
                  <a:latin typeface="Helvetica" pitchFamily="2" charset="0"/>
                </a:rPr>
                <a:t>UMI-Tools</a:t>
              </a:r>
            </a:p>
          </p:txBody>
        </p:sp>
        <p:sp>
          <p:nvSpPr>
            <p:cNvPr id="25" name="TextBox 24">
              <a:extLst>
                <a:ext uri="{FF2B5EF4-FFF2-40B4-BE49-F238E27FC236}">
                  <a16:creationId xmlns:a16="http://schemas.microsoft.com/office/drawing/2014/main" id="{09EBD654-4027-A646-B575-40994A38A37F}"/>
                </a:ext>
              </a:extLst>
            </p:cNvPr>
            <p:cNvSpPr txBox="1"/>
            <p:nvPr/>
          </p:nvSpPr>
          <p:spPr>
            <a:xfrm>
              <a:off x="1061297" y="6313671"/>
              <a:ext cx="2468880" cy="276999"/>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repeat element by cell matrix</a:t>
              </a:r>
            </a:p>
          </p:txBody>
        </p:sp>
        <p:sp>
          <p:nvSpPr>
            <p:cNvPr id="26" name="TextBox 25">
              <a:extLst>
                <a:ext uri="{FF2B5EF4-FFF2-40B4-BE49-F238E27FC236}">
                  <a16:creationId xmlns:a16="http://schemas.microsoft.com/office/drawing/2014/main" id="{3AB32F6F-954B-D64A-8AF7-EB2A0A7B54DF}"/>
                </a:ext>
              </a:extLst>
            </p:cNvPr>
            <p:cNvSpPr txBox="1"/>
            <p:nvPr/>
          </p:nvSpPr>
          <p:spPr>
            <a:xfrm>
              <a:off x="5037739" y="6311164"/>
              <a:ext cx="1737360" cy="276999"/>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gene by cell matrix</a:t>
              </a:r>
            </a:p>
          </p:txBody>
        </p:sp>
        <p:sp>
          <p:nvSpPr>
            <p:cNvPr id="32" name="TextBox 31">
              <a:extLst>
                <a:ext uri="{FF2B5EF4-FFF2-40B4-BE49-F238E27FC236}">
                  <a16:creationId xmlns:a16="http://schemas.microsoft.com/office/drawing/2014/main" id="{5DC10342-C5CC-184F-B539-07AC598D8A1B}"/>
                </a:ext>
              </a:extLst>
            </p:cNvPr>
            <p:cNvSpPr txBox="1"/>
            <p:nvPr/>
          </p:nvSpPr>
          <p:spPr>
            <a:xfrm>
              <a:off x="2721991" y="7627228"/>
              <a:ext cx="3108960" cy="276999"/>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repeat element &amp; gene by cell matrix</a:t>
              </a:r>
            </a:p>
          </p:txBody>
        </p:sp>
        <p:sp>
          <p:nvSpPr>
            <p:cNvPr id="38" name="TextBox 37">
              <a:extLst>
                <a:ext uri="{FF2B5EF4-FFF2-40B4-BE49-F238E27FC236}">
                  <a16:creationId xmlns:a16="http://schemas.microsoft.com/office/drawing/2014/main" id="{73BA9E30-7C8F-0C43-8EF2-CB0874C46A9C}"/>
                </a:ext>
              </a:extLst>
            </p:cNvPr>
            <p:cNvSpPr txBox="1"/>
            <p:nvPr/>
          </p:nvSpPr>
          <p:spPr>
            <a:xfrm>
              <a:off x="1338944" y="3269208"/>
              <a:ext cx="1324856" cy="461665"/>
            </a:xfrm>
            <a:prstGeom prst="rect">
              <a:avLst/>
            </a:prstGeom>
            <a:noFill/>
          </p:spPr>
          <p:txBody>
            <a:bodyPr wrap="square" rtlCol="0">
              <a:spAutoFit/>
            </a:bodyPr>
            <a:lstStyle/>
            <a:p>
              <a:pPr algn="ctr"/>
              <a:r>
                <a:rPr lang="en-US" sz="1200" dirty="0" err="1"/>
                <a:t>Multimappers</a:t>
              </a:r>
              <a:endParaRPr lang="en-US" sz="1200" dirty="0"/>
            </a:p>
            <a:p>
              <a:pPr algn="ctr"/>
              <a:r>
                <a:rPr lang="en-US" sz="1200" dirty="0"/>
                <a:t>Maintained</a:t>
              </a:r>
            </a:p>
          </p:txBody>
        </p:sp>
        <p:sp>
          <p:nvSpPr>
            <p:cNvPr id="39" name="TextBox 38">
              <a:extLst>
                <a:ext uri="{FF2B5EF4-FFF2-40B4-BE49-F238E27FC236}">
                  <a16:creationId xmlns:a16="http://schemas.microsoft.com/office/drawing/2014/main" id="{69C585A0-5C08-8E46-88F7-40AFAB29CFDD}"/>
                </a:ext>
              </a:extLst>
            </p:cNvPr>
            <p:cNvSpPr txBox="1"/>
            <p:nvPr/>
          </p:nvSpPr>
          <p:spPr>
            <a:xfrm>
              <a:off x="5906419" y="3206372"/>
              <a:ext cx="1475556" cy="461665"/>
            </a:xfrm>
            <a:prstGeom prst="rect">
              <a:avLst/>
            </a:prstGeom>
            <a:noFill/>
          </p:spPr>
          <p:txBody>
            <a:bodyPr wrap="square" rtlCol="0">
              <a:spAutoFit/>
            </a:bodyPr>
            <a:lstStyle/>
            <a:p>
              <a:pPr algn="ctr"/>
              <a:r>
                <a:rPr lang="en-US" sz="1200" dirty="0" err="1"/>
                <a:t>Multimappers</a:t>
              </a:r>
              <a:endParaRPr lang="en-US" sz="1200" dirty="0"/>
            </a:p>
            <a:p>
              <a:pPr algn="ctr"/>
              <a:r>
                <a:rPr lang="en-US" sz="1200" dirty="0"/>
                <a:t>Discarded</a:t>
              </a:r>
            </a:p>
          </p:txBody>
        </p:sp>
        <p:grpSp>
          <p:nvGrpSpPr>
            <p:cNvPr id="107" name="Group 106">
              <a:extLst>
                <a:ext uri="{FF2B5EF4-FFF2-40B4-BE49-F238E27FC236}">
                  <a16:creationId xmlns:a16="http://schemas.microsoft.com/office/drawing/2014/main" id="{790FCF5E-3A56-FC4C-80F4-62FB1ACAFCCA}"/>
                </a:ext>
              </a:extLst>
            </p:cNvPr>
            <p:cNvGrpSpPr/>
            <p:nvPr/>
          </p:nvGrpSpPr>
          <p:grpSpPr>
            <a:xfrm>
              <a:off x="5918464" y="743287"/>
              <a:ext cx="1097280" cy="1287642"/>
              <a:chOff x="5823337" y="829478"/>
              <a:chExt cx="1097280" cy="1287642"/>
            </a:xfrm>
          </p:grpSpPr>
          <p:sp>
            <p:nvSpPr>
              <p:cNvPr id="101" name="TextBox 100">
                <a:extLst>
                  <a:ext uri="{FF2B5EF4-FFF2-40B4-BE49-F238E27FC236}">
                    <a16:creationId xmlns:a16="http://schemas.microsoft.com/office/drawing/2014/main" id="{1BD170D3-F15F-4C44-97C0-BED9DBC95B31}"/>
                  </a:ext>
                </a:extLst>
              </p:cNvPr>
              <p:cNvSpPr txBox="1"/>
              <p:nvPr/>
            </p:nvSpPr>
            <p:spPr>
              <a:xfrm>
                <a:off x="6051937" y="829478"/>
                <a:ext cx="640080" cy="276999"/>
              </a:xfrm>
              <a:prstGeom prst="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file</a:t>
                </a:r>
              </a:p>
            </p:txBody>
          </p:sp>
          <p:sp>
            <p:nvSpPr>
              <p:cNvPr id="102" name="TextBox 101">
                <a:extLst>
                  <a:ext uri="{FF2B5EF4-FFF2-40B4-BE49-F238E27FC236}">
                    <a16:creationId xmlns:a16="http://schemas.microsoft.com/office/drawing/2014/main" id="{86890AFF-17F1-054B-BB72-1683A04F7BB0}"/>
                  </a:ext>
                </a:extLst>
              </p:cNvPr>
              <p:cNvSpPr txBox="1"/>
              <p:nvPr/>
            </p:nvSpPr>
            <p:spPr>
              <a:xfrm>
                <a:off x="5823337" y="1163309"/>
                <a:ext cx="1097280" cy="617934"/>
              </a:xfrm>
              <a:prstGeom prst="roundRect">
                <a:avLst>
                  <a:gd name="adj" fmla="val 43746"/>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action</a:t>
                </a:r>
              </a:p>
              <a:p>
                <a:pPr algn="ctr"/>
                <a:r>
                  <a:rPr lang="en-US" sz="1200" b="1" dirty="0">
                    <a:latin typeface="Helvetica" pitchFamily="2" charset="0"/>
                  </a:rPr>
                  <a:t>program</a:t>
                </a:r>
              </a:p>
            </p:txBody>
          </p:sp>
          <p:sp>
            <p:nvSpPr>
              <p:cNvPr id="103" name="TextBox 102">
                <a:extLst>
                  <a:ext uri="{FF2B5EF4-FFF2-40B4-BE49-F238E27FC236}">
                    <a16:creationId xmlns:a16="http://schemas.microsoft.com/office/drawing/2014/main" id="{3B4B4B7E-6F8B-B44B-81DD-472B4F1F7C45}"/>
                  </a:ext>
                </a:extLst>
              </p:cNvPr>
              <p:cNvSpPr txBox="1"/>
              <p:nvPr/>
            </p:nvSpPr>
            <p:spPr>
              <a:xfrm>
                <a:off x="6055624" y="1840121"/>
                <a:ext cx="640080" cy="276999"/>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latin typeface="Helvetica" pitchFamily="2" charset="0"/>
                  </a:rPr>
                  <a:t>result</a:t>
                </a:r>
              </a:p>
            </p:txBody>
          </p:sp>
        </p:grpSp>
      </p:grpSp>
    </p:spTree>
    <p:extLst>
      <p:ext uri="{BB962C8B-B14F-4D97-AF65-F5344CB8AC3E}">
        <p14:creationId xmlns:p14="http://schemas.microsoft.com/office/powerpoint/2010/main" val="102953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3F2DFC9-B2DB-A94F-9CFB-54A877749C0C}"/>
              </a:ext>
            </a:extLst>
          </p:cNvPr>
          <p:cNvGrpSpPr/>
          <p:nvPr/>
        </p:nvGrpSpPr>
        <p:grpSpPr>
          <a:xfrm>
            <a:off x="3831184" y="3991179"/>
            <a:ext cx="2825064" cy="1938977"/>
            <a:chOff x="3831184" y="3991179"/>
            <a:chExt cx="2825064" cy="1938977"/>
          </a:xfrm>
        </p:grpSpPr>
        <p:pic>
          <p:nvPicPr>
            <p:cNvPr id="3" name="Picture 2">
              <a:extLst>
                <a:ext uri="{FF2B5EF4-FFF2-40B4-BE49-F238E27FC236}">
                  <a16:creationId xmlns:a16="http://schemas.microsoft.com/office/drawing/2014/main" id="{A95BAB63-C54F-3446-A77A-6A378703C504}"/>
                </a:ext>
              </a:extLst>
            </p:cNvPr>
            <p:cNvPicPr>
              <a:picLocks noChangeAspect="1"/>
            </p:cNvPicPr>
            <p:nvPr/>
          </p:nvPicPr>
          <p:blipFill rotWithShape="1">
            <a:blip r:embed="rId3"/>
            <a:srcRect l="52763" t="56591" r="2531" b="5734"/>
            <a:stretch/>
          </p:blipFill>
          <p:spPr>
            <a:xfrm>
              <a:off x="5284637" y="5052718"/>
              <a:ext cx="1347391" cy="877438"/>
            </a:xfrm>
            <a:prstGeom prst="rect">
              <a:avLst/>
            </a:prstGeom>
          </p:spPr>
        </p:pic>
        <p:pic>
          <p:nvPicPr>
            <p:cNvPr id="4" name="Picture 3">
              <a:extLst>
                <a:ext uri="{FF2B5EF4-FFF2-40B4-BE49-F238E27FC236}">
                  <a16:creationId xmlns:a16="http://schemas.microsoft.com/office/drawing/2014/main" id="{1B76D436-F5F5-5E48-9D4C-FB4855C89880}"/>
                </a:ext>
              </a:extLst>
            </p:cNvPr>
            <p:cNvPicPr>
              <a:picLocks noChangeAspect="1"/>
            </p:cNvPicPr>
            <p:nvPr/>
          </p:nvPicPr>
          <p:blipFill rotWithShape="1">
            <a:blip r:embed="rId3"/>
            <a:srcRect l="52603" t="6176" r="1953" b="55015"/>
            <a:stretch/>
          </p:blipFill>
          <p:spPr>
            <a:xfrm>
              <a:off x="5270625" y="3991179"/>
              <a:ext cx="1385623" cy="914400"/>
            </a:xfrm>
            <a:prstGeom prst="rect">
              <a:avLst/>
            </a:prstGeom>
          </p:spPr>
        </p:pic>
        <p:pic>
          <p:nvPicPr>
            <p:cNvPr id="6" name="Picture 5">
              <a:extLst>
                <a:ext uri="{FF2B5EF4-FFF2-40B4-BE49-F238E27FC236}">
                  <a16:creationId xmlns:a16="http://schemas.microsoft.com/office/drawing/2014/main" id="{3DD0EC5E-19C9-A34D-B93E-73E64A5D471E}"/>
                </a:ext>
              </a:extLst>
            </p:cNvPr>
            <p:cNvPicPr>
              <a:picLocks noChangeAspect="1"/>
            </p:cNvPicPr>
            <p:nvPr/>
          </p:nvPicPr>
          <p:blipFill rotWithShape="1">
            <a:blip r:embed="rId3"/>
            <a:srcRect l="2560" t="6652" r="52181" b="53824"/>
            <a:stretch/>
          </p:blipFill>
          <p:spPr>
            <a:xfrm>
              <a:off x="3831184" y="3995970"/>
              <a:ext cx="1356042" cy="915053"/>
            </a:xfrm>
            <a:prstGeom prst="rect">
              <a:avLst/>
            </a:prstGeom>
          </p:spPr>
        </p:pic>
        <p:pic>
          <p:nvPicPr>
            <p:cNvPr id="7" name="Picture 6">
              <a:extLst>
                <a:ext uri="{FF2B5EF4-FFF2-40B4-BE49-F238E27FC236}">
                  <a16:creationId xmlns:a16="http://schemas.microsoft.com/office/drawing/2014/main" id="{E193B523-D8C5-9945-9DD2-57918E5AEC07}"/>
                </a:ext>
              </a:extLst>
            </p:cNvPr>
            <p:cNvPicPr>
              <a:picLocks noChangeAspect="1"/>
            </p:cNvPicPr>
            <p:nvPr/>
          </p:nvPicPr>
          <p:blipFill rotWithShape="1">
            <a:blip r:embed="rId3"/>
            <a:srcRect l="3108" t="56336" r="52186" b="5989"/>
            <a:stretch/>
          </p:blipFill>
          <p:spPr>
            <a:xfrm>
              <a:off x="3857297" y="5052718"/>
              <a:ext cx="1329929" cy="866068"/>
            </a:xfrm>
            <a:prstGeom prst="rect">
              <a:avLst/>
            </a:prstGeom>
          </p:spPr>
        </p:pic>
      </p:grpSp>
      <p:pic>
        <p:nvPicPr>
          <p:cNvPr id="9" name="Picture 8">
            <a:extLst>
              <a:ext uri="{FF2B5EF4-FFF2-40B4-BE49-F238E27FC236}">
                <a16:creationId xmlns:a16="http://schemas.microsoft.com/office/drawing/2014/main" id="{232FF6FB-C1FD-034F-BB01-12EDB84795E4}"/>
              </a:ext>
            </a:extLst>
          </p:cNvPr>
          <p:cNvPicPr>
            <a:picLocks noChangeAspect="1"/>
          </p:cNvPicPr>
          <p:nvPr/>
        </p:nvPicPr>
        <p:blipFill>
          <a:blip r:embed="rId4"/>
          <a:stretch>
            <a:fillRect/>
          </a:stretch>
        </p:blipFill>
        <p:spPr>
          <a:xfrm>
            <a:off x="2000468" y="1485461"/>
            <a:ext cx="2263373" cy="1748970"/>
          </a:xfrm>
          <a:prstGeom prst="rect">
            <a:avLst/>
          </a:prstGeom>
        </p:spPr>
      </p:pic>
    </p:spTree>
    <p:extLst>
      <p:ext uri="{BB962C8B-B14F-4D97-AF65-F5344CB8AC3E}">
        <p14:creationId xmlns:p14="http://schemas.microsoft.com/office/powerpoint/2010/main" val="169114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506F55B-61D6-6448-8717-51F34B493B6A}"/>
              </a:ext>
            </a:extLst>
          </p:cNvPr>
          <p:cNvGrpSpPr/>
          <p:nvPr/>
        </p:nvGrpSpPr>
        <p:grpSpPr>
          <a:xfrm>
            <a:off x="3501269" y="17199"/>
            <a:ext cx="2479824" cy="2267627"/>
            <a:chOff x="4213923" y="1875599"/>
            <a:chExt cx="2479824" cy="2267627"/>
          </a:xfrm>
        </p:grpSpPr>
        <p:pic>
          <p:nvPicPr>
            <p:cNvPr id="17" name="Picture 16">
              <a:extLst>
                <a:ext uri="{FF2B5EF4-FFF2-40B4-BE49-F238E27FC236}">
                  <a16:creationId xmlns:a16="http://schemas.microsoft.com/office/drawing/2014/main" id="{B0E8C0DA-FE0F-A146-8125-85680EE1E377}"/>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13469" b="3848"/>
            <a:stretch/>
          </p:blipFill>
          <p:spPr>
            <a:xfrm>
              <a:off x="4475992" y="2081440"/>
              <a:ext cx="2217755" cy="1913811"/>
            </a:xfrm>
            <a:prstGeom prst="rect">
              <a:avLst/>
            </a:prstGeom>
          </p:spPr>
        </p:pic>
        <p:sp>
          <p:nvSpPr>
            <p:cNvPr id="2" name="TextBox 1">
              <a:extLst>
                <a:ext uri="{FF2B5EF4-FFF2-40B4-BE49-F238E27FC236}">
                  <a16:creationId xmlns:a16="http://schemas.microsoft.com/office/drawing/2014/main" id="{C5279933-ED3E-354C-84FE-7E5EA40FA5B9}"/>
                </a:ext>
              </a:extLst>
            </p:cNvPr>
            <p:cNvSpPr txBox="1"/>
            <p:nvPr/>
          </p:nvSpPr>
          <p:spPr>
            <a:xfrm>
              <a:off x="4540196" y="2795755"/>
              <a:ext cx="498855" cy="230832"/>
            </a:xfrm>
            <a:prstGeom prst="rect">
              <a:avLst/>
            </a:prstGeom>
            <a:noFill/>
          </p:spPr>
          <p:txBody>
            <a:bodyPr wrap="none" rtlCol="0">
              <a:spAutoFit/>
            </a:bodyPr>
            <a:lstStyle/>
            <a:p>
              <a:pPr algn="l"/>
              <a:r>
                <a:rPr lang="en-US" sz="900" b="1" dirty="0">
                  <a:solidFill>
                    <a:srgbClr val="FF40FF"/>
                  </a:solidFill>
                  <a:latin typeface="Helvetica" pitchFamily="2" charset="0"/>
                </a:rPr>
                <a:t>Soma</a:t>
              </a:r>
            </a:p>
          </p:txBody>
        </p:sp>
        <p:sp>
          <p:nvSpPr>
            <p:cNvPr id="18" name="TextBox 17">
              <a:extLst>
                <a:ext uri="{FF2B5EF4-FFF2-40B4-BE49-F238E27FC236}">
                  <a16:creationId xmlns:a16="http://schemas.microsoft.com/office/drawing/2014/main" id="{79F3E534-EE1E-1848-B95A-48D8202E1F6F}"/>
                </a:ext>
              </a:extLst>
            </p:cNvPr>
            <p:cNvSpPr txBox="1"/>
            <p:nvPr/>
          </p:nvSpPr>
          <p:spPr>
            <a:xfrm>
              <a:off x="5716366" y="2100260"/>
              <a:ext cx="441146" cy="230832"/>
            </a:xfrm>
            <a:prstGeom prst="rect">
              <a:avLst/>
            </a:prstGeom>
            <a:noFill/>
          </p:spPr>
          <p:txBody>
            <a:bodyPr wrap="none" rtlCol="0">
              <a:spAutoFit/>
            </a:bodyPr>
            <a:lstStyle/>
            <a:p>
              <a:pPr algn="l"/>
              <a:r>
                <a:rPr lang="en-US" sz="900" b="1" dirty="0">
                  <a:solidFill>
                    <a:srgbClr val="DAA51F"/>
                  </a:solidFill>
                  <a:latin typeface="Helvetica" pitchFamily="2" charset="0"/>
                </a:rPr>
                <a:t>AGC</a:t>
              </a:r>
            </a:p>
          </p:txBody>
        </p:sp>
        <p:sp>
          <p:nvSpPr>
            <p:cNvPr id="19" name="TextBox 18">
              <a:extLst>
                <a:ext uri="{FF2B5EF4-FFF2-40B4-BE49-F238E27FC236}">
                  <a16:creationId xmlns:a16="http://schemas.microsoft.com/office/drawing/2014/main" id="{FDA0CBC4-6E6C-EE46-94D4-C23FF8971540}"/>
                </a:ext>
              </a:extLst>
            </p:cNvPr>
            <p:cNvSpPr txBox="1"/>
            <p:nvPr/>
          </p:nvSpPr>
          <p:spPr>
            <a:xfrm>
              <a:off x="5186650" y="2205877"/>
              <a:ext cx="434734" cy="230832"/>
            </a:xfrm>
            <a:prstGeom prst="rect">
              <a:avLst/>
            </a:prstGeom>
            <a:noFill/>
          </p:spPr>
          <p:txBody>
            <a:bodyPr wrap="none" rtlCol="0">
              <a:spAutoFit/>
            </a:bodyPr>
            <a:lstStyle/>
            <a:p>
              <a:pPr algn="l"/>
              <a:r>
                <a:rPr lang="en-US" sz="900" b="1" dirty="0">
                  <a:solidFill>
                    <a:srgbClr val="016000"/>
                  </a:solidFill>
                  <a:latin typeface="Helvetica" pitchFamily="2" charset="0"/>
                </a:rPr>
                <a:t>PGC</a:t>
              </a:r>
            </a:p>
          </p:txBody>
        </p:sp>
        <p:sp>
          <p:nvSpPr>
            <p:cNvPr id="5" name="TextBox 4">
              <a:extLst>
                <a:ext uri="{FF2B5EF4-FFF2-40B4-BE49-F238E27FC236}">
                  <a16:creationId xmlns:a16="http://schemas.microsoft.com/office/drawing/2014/main" id="{39F864D2-6F90-DC46-9358-D95D1408A8C2}"/>
                </a:ext>
              </a:extLst>
            </p:cNvPr>
            <p:cNvSpPr txBox="1"/>
            <p:nvPr/>
          </p:nvSpPr>
          <p:spPr>
            <a:xfrm>
              <a:off x="5186650" y="3912394"/>
              <a:ext cx="518091" cy="230832"/>
            </a:xfrm>
            <a:prstGeom prst="rect">
              <a:avLst/>
            </a:prstGeom>
            <a:noFill/>
          </p:spPr>
          <p:txBody>
            <a:bodyPr wrap="none" rtlCol="0">
              <a:spAutoFit/>
            </a:bodyPr>
            <a:lstStyle/>
            <a:p>
              <a:pPr algn="l"/>
              <a:r>
                <a:rPr lang="en-US" sz="900" dirty="0">
                  <a:latin typeface="Helvetica" pitchFamily="2" charset="0"/>
                </a:rPr>
                <a:t>tSNE1</a:t>
              </a:r>
            </a:p>
          </p:txBody>
        </p:sp>
        <p:sp>
          <p:nvSpPr>
            <p:cNvPr id="20" name="TextBox 19">
              <a:extLst>
                <a:ext uri="{FF2B5EF4-FFF2-40B4-BE49-F238E27FC236}">
                  <a16:creationId xmlns:a16="http://schemas.microsoft.com/office/drawing/2014/main" id="{BEF8D034-9F86-7D4C-A432-C75E17A7C18B}"/>
                </a:ext>
              </a:extLst>
            </p:cNvPr>
            <p:cNvSpPr txBox="1"/>
            <p:nvPr/>
          </p:nvSpPr>
          <p:spPr>
            <a:xfrm rot="16200000">
              <a:off x="4165734" y="2837683"/>
              <a:ext cx="518091" cy="230832"/>
            </a:xfrm>
            <a:prstGeom prst="rect">
              <a:avLst/>
            </a:prstGeom>
            <a:noFill/>
          </p:spPr>
          <p:txBody>
            <a:bodyPr wrap="none" rtlCol="0">
              <a:spAutoFit/>
            </a:bodyPr>
            <a:lstStyle/>
            <a:p>
              <a:pPr algn="l"/>
              <a:r>
                <a:rPr lang="en-US" sz="900" dirty="0">
                  <a:latin typeface="Helvetica" pitchFamily="2" charset="0"/>
                </a:rPr>
                <a:t>tSNE2</a:t>
              </a:r>
            </a:p>
          </p:txBody>
        </p:sp>
        <p:sp>
          <p:nvSpPr>
            <p:cNvPr id="22" name="TextBox 21">
              <a:extLst>
                <a:ext uri="{FF2B5EF4-FFF2-40B4-BE49-F238E27FC236}">
                  <a16:creationId xmlns:a16="http://schemas.microsoft.com/office/drawing/2014/main" id="{1F363C4D-E3D3-C543-811A-A0B500ED06A9}"/>
                </a:ext>
              </a:extLst>
            </p:cNvPr>
            <p:cNvSpPr txBox="1"/>
            <p:nvPr/>
          </p:nvSpPr>
          <p:spPr>
            <a:xfrm>
              <a:off x="4213923" y="1875599"/>
              <a:ext cx="295274" cy="276999"/>
            </a:xfrm>
            <a:prstGeom prst="rect">
              <a:avLst/>
            </a:prstGeom>
            <a:noFill/>
          </p:spPr>
          <p:txBody>
            <a:bodyPr wrap="none" rtlCol="0">
              <a:spAutoFit/>
            </a:bodyPr>
            <a:lstStyle/>
            <a:p>
              <a:pPr algn="l"/>
              <a:r>
                <a:rPr lang="en-US" sz="1200" b="1" dirty="0">
                  <a:latin typeface="Helvetica" pitchFamily="2" charset="0"/>
                </a:rPr>
                <a:t>B</a:t>
              </a:r>
            </a:p>
          </p:txBody>
        </p:sp>
      </p:grpSp>
      <p:sp>
        <p:nvSpPr>
          <p:cNvPr id="36" name="TextBox 35">
            <a:extLst>
              <a:ext uri="{FF2B5EF4-FFF2-40B4-BE49-F238E27FC236}">
                <a16:creationId xmlns:a16="http://schemas.microsoft.com/office/drawing/2014/main" id="{DA6DE1E4-D8BD-CB4A-8BE7-48E2DA9000A4}"/>
              </a:ext>
            </a:extLst>
          </p:cNvPr>
          <p:cNvSpPr txBox="1"/>
          <p:nvPr/>
        </p:nvSpPr>
        <p:spPr>
          <a:xfrm>
            <a:off x="340051" y="4118375"/>
            <a:ext cx="295274" cy="276999"/>
          </a:xfrm>
          <a:prstGeom prst="rect">
            <a:avLst/>
          </a:prstGeom>
          <a:noFill/>
        </p:spPr>
        <p:txBody>
          <a:bodyPr wrap="none" rtlCol="0">
            <a:spAutoFit/>
          </a:bodyPr>
          <a:lstStyle/>
          <a:p>
            <a:pPr algn="l"/>
            <a:r>
              <a:rPr lang="en-US" sz="1200" b="1" dirty="0">
                <a:latin typeface="Helvetica" pitchFamily="2" charset="0"/>
              </a:rPr>
              <a:t>D</a:t>
            </a:r>
          </a:p>
        </p:txBody>
      </p:sp>
      <p:grpSp>
        <p:nvGrpSpPr>
          <p:cNvPr id="40" name="Group 39">
            <a:extLst>
              <a:ext uri="{FF2B5EF4-FFF2-40B4-BE49-F238E27FC236}">
                <a16:creationId xmlns:a16="http://schemas.microsoft.com/office/drawing/2014/main" id="{F9876FA0-8CD5-E142-A2DA-7C890AFFD8C2}"/>
              </a:ext>
            </a:extLst>
          </p:cNvPr>
          <p:cNvGrpSpPr/>
          <p:nvPr/>
        </p:nvGrpSpPr>
        <p:grpSpPr>
          <a:xfrm>
            <a:off x="312102" y="4323933"/>
            <a:ext cx="3368302" cy="3700942"/>
            <a:chOff x="343533" y="2739046"/>
            <a:chExt cx="3564451" cy="2753189"/>
          </a:xfrm>
        </p:grpSpPr>
        <p:grpSp>
          <p:nvGrpSpPr>
            <p:cNvPr id="10" name="Group 9">
              <a:extLst>
                <a:ext uri="{FF2B5EF4-FFF2-40B4-BE49-F238E27FC236}">
                  <a16:creationId xmlns:a16="http://schemas.microsoft.com/office/drawing/2014/main" id="{06D1415F-A655-D34E-AFA5-FBC78CFDDE3E}"/>
                </a:ext>
              </a:extLst>
            </p:cNvPr>
            <p:cNvGrpSpPr/>
            <p:nvPr/>
          </p:nvGrpSpPr>
          <p:grpSpPr>
            <a:xfrm>
              <a:off x="343533" y="2739046"/>
              <a:ext cx="3564451" cy="2539578"/>
              <a:chOff x="372786" y="636309"/>
              <a:chExt cx="3564451" cy="2539578"/>
            </a:xfrm>
          </p:grpSpPr>
          <p:pic>
            <p:nvPicPr>
              <p:cNvPr id="4" name="Picture 3">
                <a:extLst>
                  <a:ext uri="{FF2B5EF4-FFF2-40B4-BE49-F238E27FC236}">
                    <a16:creationId xmlns:a16="http://schemas.microsoft.com/office/drawing/2014/main" id="{6BFC60B5-1971-1441-BBA1-EBCFC58DE1EB}"/>
                  </a:ext>
                </a:extLst>
              </p:cNvPr>
              <p:cNvPicPr>
                <a:picLocks noChangeAspect="1"/>
              </p:cNvPicPr>
              <p:nvPr/>
            </p:nvPicPr>
            <p:blipFill rotWithShape="1">
              <a:blip r:embed="rId4"/>
              <a:srcRect r="13492" b="57812"/>
              <a:stretch/>
            </p:blipFill>
            <p:spPr>
              <a:xfrm>
                <a:off x="372786" y="1407788"/>
                <a:ext cx="3429771" cy="1768099"/>
              </a:xfrm>
              <a:prstGeom prst="rect">
                <a:avLst/>
              </a:prstGeom>
            </p:spPr>
          </p:pic>
          <p:pic>
            <p:nvPicPr>
              <p:cNvPr id="3" name="Picture 2">
                <a:extLst>
                  <a:ext uri="{FF2B5EF4-FFF2-40B4-BE49-F238E27FC236}">
                    <a16:creationId xmlns:a16="http://schemas.microsoft.com/office/drawing/2014/main" id="{271CEBCD-5EDE-5345-AC06-FC5E88C05312}"/>
                  </a:ext>
                </a:extLst>
              </p:cNvPr>
              <p:cNvPicPr>
                <a:picLocks noChangeAspect="1"/>
              </p:cNvPicPr>
              <p:nvPr/>
            </p:nvPicPr>
            <p:blipFill rotWithShape="1">
              <a:blip r:embed="rId4"/>
              <a:srcRect t="42296" r="10095" b="39296"/>
              <a:stretch/>
            </p:blipFill>
            <p:spPr>
              <a:xfrm>
                <a:off x="372786" y="636309"/>
                <a:ext cx="3564451" cy="771479"/>
              </a:xfrm>
              <a:prstGeom prst="rect">
                <a:avLst/>
              </a:prstGeom>
            </p:spPr>
          </p:pic>
          <p:pic>
            <p:nvPicPr>
              <p:cNvPr id="6" name="Picture 5">
                <a:extLst>
                  <a:ext uri="{FF2B5EF4-FFF2-40B4-BE49-F238E27FC236}">
                    <a16:creationId xmlns:a16="http://schemas.microsoft.com/office/drawing/2014/main" id="{644902BB-F44B-6341-A6BF-ABC8D6D32C3A}"/>
                  </a:ext>
                </a:extLst>
              </p:cNvPr>
              <p:cNvPicPr>
                <a:picLocks noChangeAspect="1"/>
              </p:cNvPicPr>
              <p:nvPr/>
            </p:nvPicPr>
            <p:blipFill rotWithShape="1">
              <a:blip r:embed="rId4"/>
              <a:srcRect l="89751" t="31442" r="74" b="42681"/>
              <a:stretch/>
            </p:blipFill>
            <p:spPr>
              <a:xfrm>
                <a:off x="3623374" y="1437076"/>
                <a:ext cx="269039" cy="723300"/>
              </a:xfrm>
              <a:prstGeom prst="rect">
                <a:avLst/>
              </a:prstGeom>
            </p:spPr>
          </p:pic>
        </p:grpSp>
        <p:sp>
          <p:nvSpPr>
            <p:cNvPr id="37" name="TextBox 36">
              <a:extLst>
                <a:ext uri="{FF2B5EF4-FFF2-40B4-BE49-F238E27FC236}">
                  <a16:creationId xmlns:a16="http://schemas.microsoft.com/office/drawing/2014/main" id="{1218AC1B-FEF7-7E4B-B9A0-7899105070F9}"/>
                </a:ext>
              </a:extLst>
            </p:cNvPr>
            <p:cNvSpPr txBox="1"/>
            <p:nvPr/>
          </p:nvSpPr>
          <p:spPr>
            <a:xfrm>
              <a:off x="2579929" y="5261403"/>
              <a:ext cx="498855" cy="230832"/>
            </a:xfrm>
            <a:prstGeom prst="rect">
              <a:avLst/>
            </a:prstGeom>
            <a:noFill/>
          </p:spPr>
          <p:txBody>
            <a:bodyPr wrap="none" rtlCol="0">
              <a:spAutoFit/>
            </a:bodyPr>
            <a:lstStyle/>
            <a:p>
              <a:pPr algn="l"/>
              <a:r>
                <a:rPr lang="en-US" sz="900" b="1" dirty="0">
                  <a:solidFill>
                    <a:srgbClr val="FF40FF"/>
                  </a:solidFill>
                  <a:latin typeface="Helvetica" pitchFamily="2" charset="0"/>
                </a:rPr>
                <a:t>Soma</a:t>
              </a:r>
            </a:p>
          </p:txBody>
        </p:sp>
        <p:sp>
          <p:nvSpPr>
            <p:cNvPr id="38" name="TextBox 37">
              <a:extLst>
                <a:ext uri="{FF2B5EF4-FFF2-40B4-BE49-F238E27FC236}">
                  <a16:creationId xmlns:a16="http://schemas.microsoft.com/office/drawing/2014/main" id="{40DA9BA9-EA97-7F43-96E5-7637387E12F4}"/>
                </a:ext>
              </a:extLst>
            </p:cNvPr>
            <p:cNvSpPr txBox="1"/>
            <p:nvPr/>
          </p:nvSpPr>
          <p:spPr>
            <a:xfrm>
              <a:off x="788411" y="5267871"/>
              <a:ext cx="466836" cy="171720"/>
            </a:xfrm>
            <a:prstGeom prst="rect">
              <a:avLst/>
            </a:prstGeom>
            <a:noFill/>
          </p:spPr>
          <p:txBody>
            <a:bodyPr wrap="none" rtlCol="0">
              <a:spAutoFit/>
            </a:bodyPr>
            <a:lstStyle/>
            <a:p>
              <a:pPr algn="l"/>
              <a:r>
                <a:rPr lang="en-US" sz="900" b="1" dirty="0">
                  <a:solidFill>
                    <a:srgbClr val="FF9300"/>
                  </a:solidFill>
                  <a:latin typeface="Helvetica" pitchFamily="2" charset="0"/>
                </a:rPr>
                <a:t>AGC</a:t>
              </a:r>
            </a:p>
          </p:txBody>
        </p:sp>
        <p:sp>
          <p:nvSpPr>
            <p:cNvPr id="39" name="TextBox 38">
              <a:extLst>
                <a:ext uri="{FF2B5EF4-FFF2-40B4-BE49-F238E27FC236}">
                  <a16:creationId xmlns:a16="http://schemas.microsoft.com/office/drawing/2014/main" id="{D678139E-49A6-FE4D-BDE2-8006220AA7A5}"/>
                </a:ext>
              </a:extLst>
            </p:cNvPr>
            <p:cNvSpPr txBox="1"/>
            <p:nvPr/>
          </p:nvSpPr>
          <p:spPr>
            <a:xfrm>
              <a:off x="1825841" y="5261403"/>
              <a:ext cx="460050" cy="171720"/>
            </a:xfrm>
            <a:prstGeom prst="rect">
              <a:avLst/>
            </a:prstGeom>
            <a:noFill/>
          </p:spPr>
          <p:txBody>
            <a:bodyPr wrap="none" rtlCol="0">
              <a:spAutoFit/>
            </a:bodyPr>
            <a:lstStyle/>
            <a:p>
              <a:pPr algn="l"/>
              <a:r>
                <a:rPr lang="en-US" sz="900" b="1" dirty="0">
                  <a:solidFill>
                    <a:srgbClr val="008F00"/>
                  </a:solidFill>
                  <a:latin typeface="Helvetica" pitchFamily="2" charset="0"/>
                </a:rPr>
                <a:t>PGC</a:t>
              </a:r>
            </a:p>
          </p:txBody>
        </p:sp>
      </p:grpSp>
      <p:sp>
        <p:nvSpPr>
          <p:cNvPr id="41" name="TextBox 40">
            <a:extLst>
              <a:ext uri="{FF2B5EF4-FFF2-40B4-BE49-F238E27FC236}">
                <a16:creationId xmlns:a16="http://schemas.microsoft.com/office/drawing/2014/main" id="{A22E66B7-9E4D-7E48-89CD-67070E470B8E}"/>
              </a:ext>
            </a:extLst>
          </p:cNvPr>
          <p:cNvSpPr txBox="1"/>
          <p:nvPr/>
        </p:nvSpPr>
        <p:spPr>
          <a:xfrm>
            <a:off x="3505276" y="4118685"/>
            <a:ext cx="287258" cy="276999"/>
          </a:xfrm>
          <a:prstGeom prst="rect">
            <a:avLst/>
          </a:prstGeom>
          <a:noFill/>
        </p:spPr>
        <p:txBody>
          <a:bodyPr wrap="none" rtlCol="0">
            <a:spAutoFit/>
          </a:bodyPr>
          <a:lstStyle/>
          <a:p>
            <a:pPr algn="l"/>
            <a:r>
              <a:rPr lang="en-US" sz="1200" b="1" dirty="0">
                <a:latin typeface="Helvetica" pitchFamily="2" charset="0"/>
              </a:rPr>
              <a:t>E</a:t>
            </a:r>
          </a:p>
        </p:txBody>
      </p:sp>
      <p:pic>
        <p:nvPicPr>
          <p:cNvPr id="43" name="Picture 42">
            <a:extLst>
              <a:ext uri="{FF2B5EF4-FFF2-40B4-BE49-F238E27FC236}">
                <a16:creationId xmlns:a16="http://schemas.microsoft.com/office/drawing/2014/main" id="{2ECD3BD6-7874-544A-B2EF-7ABC748529D4}"/>
              </a:ext>
            </a:extLst>
          </p:cNvPr>
          <p:cNvPicPr>
            <a:picLocks noChangeAspect="1"/>
          </p:cNvPicPr>
          <p:nvPr/>
        </p:nvPicPr>
        <p:blipFill>
          <a:blip r:embed="rId5"/>
          <a:stretch>
            <a:fillRect/>
          </a:stretch>
        </p:blipFill>
        <p:spPr>
          <a:xfrm>
            <a:off x="168949" y="248258"/>
            <a:ext cx="3230034" cy="3639058"/>
          </a:xfrm>
          <a:prstGeom prst="rect">
            <a:avLst/>
          </a:prstGeom>
        </p:spPr>
      </p:pic>
      <p:grpSp>
        <p:nvGrpSpPr>
          <p:cNvPr id="46" name="Group 45">
            <a:extLst>
              <a:ext uri="{FF2B5EF4-FFF2-40B4-BE49-F238E27FC236}">
                <a16:creationId xmlns:a16="http://schemas.microsoft.com/office/drawing/2014/main" id="{8417E187-DB3E-4845-8BCF-FBF499413F5D}"/>
              </a:ext>
            </a:extLst>
          </p:cNvPr>
          <p:cNvGrpSpPr/>
          <p:nvPr/>
        </p:nvGrpSpPr>
        <p:grpSpPr>
          <a:xfrm>
            <a:off x="3502339" y="2338914"/>
            <a:ext cx="2797431" cy="1451456"/>
            <a:chOff x="7032373" y="1979787"/>
            <a:chExt cx="3467928" cy="1920038"/>
          </a:xfrm>
        </p:grpSpPr>
        <p:pic>
          <p:nvPicPr>
            <p:cNvPr id="11" name="Picture 10">
              <a:extLst>
                <a:ext uri="{FF2B5EF4-FFF2-40B4-BE49-F238E27FC236}">
                  <a16:creationId xmlns:a16="http://schemas.microsoft.com/office/drawing/2014/main" id="{28762C12-6085-8E4D-AA01-86E55940D9EA}"/>
                </a:ext>
              </a:extLst>
            </p:cNvPr>
            <p:cNvPicPr>
              <a:picLocks noChangeAspect="1"/>
            </p:cNvPicPr>
            <p:nvPr/>
          </p:nvPicPr>
          <p:blipFill rotWithShape="1">
            <a:blip r:embed="rId6">
              <a:extLst>
                <a:ext uri="{28A0092B-C50C-407E-A947-70E740481C1C}">
                  <a14:useLocalDpi xmlns:a14="http://schemas.microsoft.com/office/drawing/2010/main" val="0"/>
                </a:ext>
              </a:extLst>
            </a:blip>
            <a:srcRect r="65704" b="65971"/>
            <a:stretch/>
          </p:blipFill>
          <p:spPr>
            <a:xfrm>
              <a:off x="8338148" y="3027479"/>
              <a:ext cx="1149876" cy="855697"/>
            </a:xfrm>
            <a:prstGeom prst="rect">
              <a:avLst/>
            </a:prstGeom>
          </p:spPr>
        </p:pic>
        <p:pic>
          <p:nvPicPr>
            <p:cNvPr id="12" name="Picture 11">
              <a:extLst>
                <a:ext uri="{FF2B5EF4-FFF2-40B4-BE49-F238E27FC236}">
                  <a16:creationId xmlns:a16="http://schemas.microsoft.com/office/drawing/2014/main" id="{8F188090-1A02-FC43-86A7-011D10797913}"/>
                </a:ext>
              </a:extLst>
            </p:cNvPr>
            <p:cNvPicPr>
              <a:picLocks noChangeAspect="1"/>
            </p:cNvPicPr>
            <p:nvPr/>
          </p:nvPicPr>
          <p:blipFill rotWithShape="1">
            <a:blip r:embed="rId6">
              <a:extLst>
                <a:ext uri="{28A0092B-C50C-407E-A947-70E740481C1C}">
                  <a14:useLocalDpi xmlns:a14="http://schemas.microsoft.com/office/drawing/2010/main" val="0"/>
                </a:ext>
              </a:extLst>
            </a:blip>
            <a:srcRect l="69692" r="116" b="65971"/>
            <a:stretch/>
          </p:blipFill>
          <p:spPr>
            <a:xfrm>
              <a:off x="9488024" y="3038345"/>
              <a:ext cx="1012277" cy="855698"/>
            </a:xfrm>
            <a:prstGeom prst="rect">
              <a:avLst/>
            </a:prstGeom>
          </p:spPr>
        </p:pic>
        <p:pic>
          <p:nvPicPr>
            <p:cNvPr id="13" name="Picture 12">
              <a:extLst>
                <a:ext uri="{FF2B5EF4-FFF2-40B4-BE49-F238E27FC236}">
                  <a16:creationId xmlns:a16="http://schemas.microsoft.com/office/drawing/2014/main" id="{65E8D33C-4B4A-CB45-A31B-5BAB954FE2B9}"/>
                </a:ext>
              </a:extLst>
            </p:cNvPr>
            <p:cNvPicPr>
              <a:picLocks noChangeAspect="1"/>
            </p:cNvPicPr>
            <p:nvPr/>
          </p:nvPicPr>
          <p:blipFill rotWithShape="1">
            <a:blip r:embed="rId6">
              <a:extLst>
                <a:ext uri="{28A0092B-C50C-407E-A947-70E740481C1C}">
                  <a14:useLocalDpi xmlns:a14="http://schemas.microsoft.com/office/drawing/2010/main" val="0"/>
                </a:ext>
              </a:extLst>
            </a:blip>
            <a:srcRect l="4044" t="50472" r="65764" b="15499"/>
            <a:stretch/>
          </p:blipFill>
          <p:spPr>
            <a:xfrm>
              <a:off x="9447731" y="2089358"/>
              <a:ext cx="1012277" cy="855697"/>
            </a:xfrm>
            <a:prstGeom prst="rect">
              <a:avLst/>
            </a:prstGeom>
          </p:spPr>
        </p:pic>
        <p:pic>
          <p:nvPicPr>
            <p:cNvPr id="14" name="Picture 13">
              <a:extLst>
                <a:ext uri="{FF2B5EF4-FFF2-40B4-BE49-F238E27FC236}">
                  <a16:creationId xmlns:a16="http://schemas.microsoft.com/office/drawing/2014/main" id="{8DE293B6-84B3-9349-9CD3-0570AA08424E}"/>
                </a:ext>
              </a:extLst>
            </p:cNvPr>
            <p:cNvPicPr>
              <a:picLocks noChangeAspect="1"/>
            </p:cNvPicPr>
            <p:nvPr/>
          </p:nvPicPr>
          <p:blipFill rotWithShape="1">
            <a:blip r:embed="rId6">
              <a:extLst>
                <a:ext uri="{28A0092B-C50C-407E-A947-70E740481C1C}">
                  <a14:useLocalDpi xmlns:a14="http://schemas.microsoft.com/office/drawing/2010/main" val="0"/>
                </a:ext>
              </a:extLst>
            </a:blip>
            <a:srcRect l="39039" t="1" r="30769" b="65522"/>
            <a:stretch/>
          </p:blipFill>
          <p:spPr>
            <a:xfrm>
              <a:off x="7460836" y="3032853"/>
              <a:ext cx="1012277" cy="866972"/>
            </a:xfrm>
            <a:prstGeom prst="rect">
              <a:avLst/>
            </a:prstGeom>
          </p:spPr>
        </p:pic>
        <p:sp>
          <p:nvSpPr>
            <p:cNvPr id="23" name="TextBox 22">
              <a:extLst>
                <a:ext uri="{FF2B5EF4-FFF2-40B4-BE49-F238E27FC236}">
                  <a16:creationId xmlns:a16="http://schemas.microsoft.com/office/drawing/2014/main" id="{11A47AD3-800D-2649-9255-AC3B69D6CC5C}"/>
                </a:ext>
              </a:extLst>
            </p:cNvPr>
            <p:cNvSpPr txBox="1"/>
            <p:nvPr/>
          </p:nvSpPr>
          <p:spPr>
            <a:xfrm>
              <a:off x="7032373" y="1979787"/>
              <a:ext cx="366046" cy="366424"/>
            </a:xfrm>
            <a:prstGeom prst="rect">
              <a:avLst/>
            </a:prstGeom>
            <a:noFill/>
          </p:spPr>
          <p:txBody>
            <a:bodyPr wrap="none" rtlCol="0">
              <a:spAutoFit/>
            </a:bodyPr>
            <a:lstStyle/>
            <a:p>
              <a:pPr algn="l"/>
              <a:r>
                <a:rPr lang="en-US" sz="1200" b="1" dirty="0">
                  <a:latin typeface="Helvetica" pitchFamily="2" charset="0"/>
                </a:rPr>
                <a:t>C</a:t>
              </a:r>
            </a:p>
          </p:txBody>
        </p:sp>
        <p:pic>
          <p:nvPicPr>
            <p:cNvPr id="25" name="Picture 24">
              <a:extLst>
                <a:ext uri="{FF2B5EF4-FFF2-40B4-BE49-F238E27FC236}">
                  <a16:creationId xmlns:a16="http://schemas.microsoft.com/office/drawing/2014/main" id="{68E735BF-9579-9144-9423-3477C3FEF1AF}"/>
                </a:ext>
              </a:extLst>
            </p:cNvPr>
            <p:cNvPicPr>
              <a:picLocks noChangeAspect="1"/>
            </p:cNvPicPr>
            <p:nvPr/>
          </p:nvPicPr>
          <p:blipFill rotWithShape="1">
            <a:blip r:embed="rId7">
              <a:extLst>
                <a:ext uri="{28A0092B-C50C-407E-A947-70E740481C1C}">
                  <a14:useLocalDpi xmlns:a14="http://schemas.microsoft.com/office/drawing/2010/main" val="0"/>
                </a:ext>
              </a:extLst>
            </a:blip>
            <a:srcRect l="70965" b="65341"/>
            <a:stretch/>
          </p:blipFill>
          <p:spPr>
            <a:xfrm>
              <a:off x="7443957" y="2081440"/>
              <a:ext cx="973486" cy="871534"/>
            </a:xfrm>
            <a:prstGeom prst="rect">
              <a:avLst/>
            </a:prstGeom>
          </p:spPr>
        </p:pic>
        <p:pic>
          <p:nvPicPr>
            <p:cNvPr id="26" name="Picture 25">
              <a:extLst>
                <a:ext uri="{FF2B5EF4-FFF2-40B4-BE49-F238E27FC236}">
                  <a16:creationId xmlns:a16="http://schemas.microsoft.com/office/drawing/2014/main" id="{AA891A1B-67A7-5E4A-B24C-A9DD3D58701C}"/>
                </a:ext>
              </a:extLst>
            </p:cNvPr>
            <p:cNvPicPr>
              <a:picLocks noChangeAspect="1"/>
            </p:cNvPicPr>
            <p:nvPr/>
          </p:nvPicPr>
          <p:blipFill rotWithShape="1">
            <a:blip r:embed="rId7">
              <a:extLst>
                <a:ext uri="{28A0092B-C50C-407E-A947-70E740481C1C}">
                  <a14:useLocalDpi xmlns:a14="http://schemas.microsoft.com/office/drawing/2010/main" val="0"/>
                </a:ext>
              </a:extLst>
            </a:blip>
            <a:srcRect l="37301" t="49945" r="33664" b="15396"/>
            <a:stretch/>
          </p:blipFill>
          <p:spPr>
            <a:xfrm>
              <a:off x="8474245" y="2084591"/>
              <a:ext cx="973486" cy="871534"/>
            </a:xfrm>
            <a:prstGeom prst="rect">
              <a:avLst/>
            </a:prstGeom>
          </p:spPr>
        </p:pic>
      </p:grpSp>
      <p:sp>
        <p:nvSpPr>
          <p:cNvPr id="47" name="TextBox 46">
            <a:extLst>
              <a:ext uri="{FF2B5EF4-FFF2-40B4-BE49-F238E27FC236}">
                <a16:creationId xmlns:a16="http://schemas.microsoft.com/office/drawing/2014/main" id="{3861D458-7A71-834B-8E6D-C3D1F73B86DB}"/>
              </a:ext>
            </a:extLst>
          </p:cNvPr>
          <p:cNvSpPr txBox="1"/>
          <p:nvPr/>
        </p:nvSpPr>
        <p:spPr>
          <a:xfrm>
            <a:off x="168473" y="17199"/>
            <a:ext cx="295274" cy="276999"/>
          </a:xfrm>
          <a:prstGeom prst="rect">
            <a:avLst/>
          </a:prstGeom>
          <a:noFill/>
        </p:spPr>
        <p:txBody>
          <a:bodyPr wrap="none" rtlCol="0">
            <a:spAutoFit/>
          </a:bodyPr>
          <a:lstStyle/>
          <a:p>
            <a:pPr algn="l"/>
            <a:r>
              <a:rPr lang="en-US" sz="1200" b="1" dirty="0">
                <a:latin typeface="Helvetica" pitchFamily="2" charset="0"/>
              </a:rPr>
              <a:t>A</a:t>
            </a:r>
          </a:p>
        </p:txBody>
      </p:sp>
      <p:grpSp>
        <p:nvGrpSpPr>
          <p:cNvPr id="8" name="Group 7">
            <a:extLst>
              <a:ext uri="{FF2B5EF4-FFF2-40B4-BE49-F238E27FC236}">
                <a16:creationId xmlns:a16="http://schemas.microsoft.com/office/drawing/2014/main" id="{C6FC326F-8D4E-784D-ACD6-D294D3AA7F57}"/>
              </a:ext>
            </a:extLst>
          </p:cNvPr>
          <p:cNvGrpSpPr/>
          <p:nvPr/>
        </p:nvGrpSpPr>
        <p:grpSpPr>
          <a:xfrm>
            <a:off x="3648905" y="5790193"/>
            <a:ext cx="2641757" cy="2102892"/>
            <a:chOff x="3698242" y="4508492"/>
            <a:chExt cx="2182603" cy="1737396"/>
          </a:xfrm>
        </p:grpSpPr>
        <p:pic>
          <p:nvPicPr>
            <p:cNvPr id="16" name="Picture 15">
              <a:extLst>
                <a:ext uri="{FF2B5EF4-FFF2-40B4-BE49-F238E27FC236}">
                  <a16:creationId xmlns:a16="http://schemas.microsoft.com/office/drawing/2014/main" id="{9D9DBE61-23C0-7E44-B771-D39753A997C8}"/>
                </a:ext>
              </a:extLst>
            </p:cNvPr>
            <p:cNvPicPr>
              <a:picLocks noChangeAspect="1"/>
            </p:cNvPicPr>
            <p:nvPr/>
          </p:nvPicPr>
          <p:blipFill>
            <a:blip r:embed="rId8"/>
            <a:stretch>
              <a:fillRect/>
            </a:stretch>
          </p:blipFill>
          <p:spPr>
            <a:xfrm>
              <a:off x="3698242" y="4508492"/>
              <a:ext cx="2182603" cy="1737396"/>
            </a:xfrm>
            <a:prstGeom prst="rect">
              <a:avLst/>
            </a:prstGeom>
          </p:spPr>
        </p:pic>
        <p:sp>
          <p:nvSpPr>
            <p:cNvPr id="49" name="TextBox 48">
              <a:extLst>
                <a:ext uri="{FF2B5EF4-FFF2-40B4-BE49-F238E27FC236}">
                  <a16:creationId xmlns:a16="http://schemas.microsoft.com/office/drawing/2014/main" id="{40CE6AD6-B6E7-794B-B62B-A71C429F7127}"/>
                </a:ext>
              </a:extLst>
            </p:cNvPr>
            <p:cNvSpPr txBox="1"/>
            <p:nvPr/>
          </p:nvSpPr>
          <p:spPr>
            <a:xfrm>
              <a:off x="4223377" y="5065516"/>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50" name="TextBox 49">
              <a:extLst>
                <a:ext uri="{FF2B5EF4-FFF2-40B4-BE49-F238E27FC236}">
                  <a16:creationId xmlns:a16="http://schemas.microsoft.com/office/drawing/2014/main" id="{5FE9C0B7-B9BE-544D-9B6D-289EC33A5BE3}"/>
                </a:ext>
              </a:extLst>
            </p:cNvPr>
            <p:cNvSpPr txBox="1"/>
            <p:nvPr/>
          </p:nvSpPr>
          <p:spPr>
            <a:xfrm>
              <a:off x="5177408" y="5065516"/>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51" name="TextBox 50">
              <a:extLst>
                <a:ext uri="{FF2B5EF4-FFF2-40B4-BE49-F238E27FC236}">
                  <a16:creationId xmlns:a16="http://schemas.microsoft.com/office/drawing/2014/main" id="{73BA0B99-6F17-944C-8513-5A6F483E07DA}"/>
                </a:ext>
              </a:extLst>
            </p:cNvPr>
            <p:cNvSpPr txBox="1"/>
            <p:nvPr/>
          </p:nvSpPr>
          <p:spPr>
            <a:xfrm>
              <a:off x="4100336" y="5802279"/>
              <a:ext cx="747320" cy="215444"/>
            </a:xfrm>
            <a:prstGeom prst="rect">
              <a:avLst/>
            </a:prstGeom>
            <a:noFill/>
          </p:spPr>
          <p:txBody>
            <a:bodyPr wrap="none" rtlCol="0">
              <a:spAutoFit/>
            </a:bodyPr>
            <a:lstStyle/>
            <a:p>
              <a:r>
                <a:rPr lang="en-US" sz="800" dirty="0">
                  <a:solidFill>
                    <a:srgbClr val="DAA51F"/>
                  </a:solidFill>
                  <a:latin typeface="Helvetica" pitchFamily="2" charset="0"/>
                </a:rPr>
                <a:t>AGC </a:t>
              </a:r>
              <a:r>
                <a:rPr lang="en-US" sz="800" dirty="0">
                  <a:latin typeface="Helvetica" pitchFamily="2" charset="0"/>
                </a:rPr>
                <a:t>+</a:t>
              </a:r>
              <a:r>
                <a:rPr lang="en-US" sz="800" dirty="0">
                  <a:solidFill>
                    <a:srgbClr val="DAA51F"/>
                  </a:solidFill>
                  <a:latin typeface="Helvetica" pitchFamily="2" charset="0"/>
                </a:rPr>
                <a:t> </a:t>
              </a:r>
              <a:r>
                <a:rPr lang="en-US" sz="800" dirty="0">
                  <a:solidFill>
                    <a:srgbClr val="016000"/>
                  </a:solidFill>
                  <a:latin typeface="Helvetica" pitchFamily="2" charset="0"/>
                </a:rPr>
                <a:t>PGC</a:t>
              </a:r>
              <a:endParaRPr lang="en-US" sz="800" dirty="0">
                <a:solidFill>
                  <a:srgbClr val="DAA51F"/>
                </a:solidFill>
                <a:latin typeface="Helvetica" pitchFamily="2" charset="0"/>
              </a:endParaRPr>
            </a:p>
          </p:txBody>
        </p:sp>
        <p:sp>
          <p:nvSpPr>
            <p:cNvPr id="52" name="TextBox 51">
              <a:extLst>
                <a:ext uri="{FF2B5EF4-FFF2-40B4-BE49-F238E27FC236}">
                  <a16:creationId xmlns:a16="http://schemas.microsoft.com/office/drawing/2014/main" id="{494067CE-83B1-C441-8E20-D6998D1F5527}"/>
                </a:ext>
              </a:extLst>
            </p:cNvPr>
            <p:cNvSpPr txBox="1"/>
            <p:nvPr/>
          </p:nvSpPr>
          <p:spPr>
            <a:xfrm>
              <a:off x="5215010" y="5794696"/>
              <a:ext cx="298480" cy="215444"/>
            </a:xfrm>
            <a:prstGeom prst="rect">
              <a:avLst/>
            </a:prstGeom>
            <a:noFill/>
          </p:spPr>
          <p:txBody>
            <a:bodyPr wrap="none" rtlCol="0">
              <a:spAutoFit/>
            </a:bodyPr>
            <a:lstStyle/>
            <a:p>
              <a:pPr algn="l"/>
              <a:r>
                <a:rPr lang="en-US" sz="800" dirty="0">
                  <a:latin typeface="Helvetica" pitchFamily="2" charset="0"/>
                </a:rPr>
                <a:t>All</a:t>
              </a:r>
            </a:p>
          </p:txBody>
        </p:sp>
      </p:grpSp>
      <p:sp>
        <p:nvSpPr>
          <p:cNvPr id="57" name="TextBox 56">
            <a:extLst>
              <a:ext uri="{FF2B5EF4-FFF2-40B4-BE49-F238E27FC236}">
                <a16:creationId xmlns:a16="http://schemas.microsoft.com/office/drawing/2014/main" id="{17B0AB54-E2D1-914B-B15D-34E5D9B507FD}"/>
              </a:ext>
            </a:extLst>
          </p:cNvPr>
          <p:cNvSpPr txBox="1"/>
          <p:nvPr/>
        </p:nvSpPr>
        <p:spPr>
          <a:xfrm rot="16200000">
            <a:off x="3802872" y="3813143"/>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58" name="TextBox 57">
            <a:extLst>
              <a:ext uri="{FF2B5EF4-FFF2-40B4-BE49-F238E27FC236}">
                <a16:creationId xmlns:a16="http://schemas.microsoft.com/office/drawing/2014/main" id="{CB65AC99-6B47-C14F-8FE9-8E7A39E119D8}"/>
              </a:ext>
            </a:extLst>
          </p:cNvPr>
          <p:cNvSpPr txBox="1"/>
          <p:nvPr/>
        </p:nvSpPr>
        <p:spPr>
          <a:xfrm rot="16200000">
            <a:off x="4027959" y="3819802"/>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59" name="TextBox 58">
            <a:extLst>
              <a:ext uri="{FF2B5EF4-FFF2-40B4-BE49-F238E27FC236}">
                <a16:creationId xmlns:a16="http://schemas.microsoft.com/office/drawing/2014/main" id="{A69945F8-DF2F-7B42-8C8E-B786017FF863}"/>
              </a:ext>
            </a:extLst>
          </p:cNvPr>
          <p:cNvSpPr txBox="1"/>
          <p:nvPr/>
        </p:nvSpPr>
        <p:spPr>
          <a:xfrm rot="16200000">
            <a:off x="4200134" y="3819801"/>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60" name="TextBox 59">
            <a:extLst>
              <a:ext uri="{FF2B5EF4-FFF2-40B4-BE49-F238E27FC236}">
                <a16:creationId xmlns:a16="http://schemas.microsoft.com/office/drawing/2014/main" id="{05567F4F-96BC-784E-9704-AF008EB57688}"/>
              </a:ext>
            </a:extLst>
          </p:cNvPr>
          <p:cNvSpPr txBox="1"/>
          <p:nvPr/>
        </p:nvSpPr>
        <p:spPr>
          <a:xfrm rot="16200000">
            <a:off x="4714838" y="3833182"/>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61" name="TextBox 60">
            <a:extLst>
              <a:ext uri="{FF2B5EF4-FFF2-40B4-BE49-F238E27FC236}">
                <a16:creationId xmlns:a16="http://schemas.microsoft.com/office/drawing/2014/main" id="{ECD6DC83-A728-8F47-A476-9DEC7BDDB996}"/>
              </a:ext>
            </a:extLst>
          </p:cNvPr>
          <p:cNvSpPr txBox="1"/>
          <p:nvPr/>
        </p:nvSpPr>
        <p:spPr>
          <a:xfrm rot="16200000">
            <a:off x="4939925" y="3839841"/>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62" name="TextBox 61">
            <a:extLst>
              <a:ext uri="{FF2B5EF4-FFF2-40B4-BE49-F238E27FC236}">
                <a16:creationId xmlns:a16="http://schemas.microsoft.com/office/drawing/2014/main" id="{EA40ACCB-2500-B045-81E8-6AF0D522B446}"/>
              </a:ext>
            </a:extLst>
          </p:cNvPr>
          <p:cNvSpPr txBox="1"/>
          <p:nvPr/>
        </p:nvSpPr>
        <p:spPr>
          <a:xfrm rot="16200000">
            <a:off x="5112100" y="3839840"/>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63" name="TextBox 62">
            <a:extLst>
              <a:ext uri="{FF2B5EF4-FFF2-40B4-BE49-F238E27FC236}">
                <a16:creationId xmlns:a16="http://schemas.microsoft.com/office/drawing/2014/main" id="{2A3A7C38-02BC-A144-BB9C-5EA7B1CAF8B7}"/>
              </a:ext>
            </a:extLst>
          </p:cNvPr>
          <p:cNvSpPr txBox="1"/>
          <p:nvPr/>
        </p:nvSpPr>
        <p:spPr>
          <a:xfrm rot="16200000">
            <a:off x="5519082" y="3850369"/>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64" name="TextBox 63">
            <a:extLst>
              <a:ext uri="{FF2B5EF4-FFF2-40B4-BE49-F238E27FC236}">
                <a16:creationId xmlns:a16="http://schemas.microsoft.com/office/drawing/2014/main" id="{9770E02F-7C81-F14B-A540-5D24D687D638}"/>
              </a:ext>
            </a:extLst>
          </p:cNvPr>
          <p:cNvSpPr txBox="1"/>
          <p:nvPr/>
        </p:nvSpPr>
        <p:spPr>
          <a:xfrm rot="16200000">
            <a:off x="5744169" y="3857028"/>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65" name="TextBox 64">
            <a:extLst>
              <a:ext uri="{FF2B5EF4-FFF2-40B4-BE49-F238E27FC236}">
                <a16:creationId xmlns:a16="http://schemas.microsoft.com/office/drawing/2014/main" id="{EB2BADC1-1AD2-8040-BC8E-6F1036C8AD15}"/>
              </a:ext>
            </a:extLst>
          </p:cNvPr>
          <p:cNvSpPr txBox="1"/>
          <p:nvPr/>
        </p:nvSpPr>
        <p:spPr>
          <a:xfrm rot="16200000">
            <a:off x="5916344" y="3857027"/>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9" name="TextBox 8">
            <a:extLst>
              <a:ext uri="{FF2B5EF4-FFF2-40B4-BE49-F238E27FC236}">
                <a16:creationId xmlns:a16="http://schemas.microsoft.com/office/drawing/2014/main" id="{CD3842A1-8A24-5440-BDA1-C7A017BCB33B}"/>
              </a:ext>
            </a:extLst>
          </p:cNvPr>
          <p:cNvSpPr txBox="1"/>
          <p:nvPr/>
        </p:nvSpPr>
        <p:spPr>
          <a:xfrm rot="16200000">
            <a:off x="-235032" y="4767389"/>
            <a:ext cx="980341" cy="246221"/>
          </a:xfrm>
          <a:prstGeom prst="rect">
            <a:avLst/>
          </a:prstGeom>
          <a:noFill/>
        </p:spPr>
        <p:txBody>
          <a:bodyPr wrap="square" rtlCol="0">
            <a:spAutoFit/>
          </a:bodyPr>
          <a:lstStyle/>
          <a:p>
            <a:pPr algn="ctr"/>
            <a:r>
              <a:rPr lang="en-US" sz="1000" dirty="0">
                <a:latin typeface="Helvetica" pitchFamily="2" charset="0"/>
              </a:rPr>
              <a:t>Transposons</a:t>
            </a:r>
          </a:p>
        </p:txBody>
      </p:sp>
      <p:pic>
        <p:nvPicPr>
          <p:cNvPr id="66" name="Picture 65">
            <a:extLst>
              <a:ext uri="{FF2B5EF4-FFF2-40B4-BE49-F238E27FC236}">
                <a16:creationId xmlns:a16="http://schemas.microsoft.com/office/drawing/2014/main" id="{206A18F5-4EB0-FE43-9B57-851673B17484}"/>
              </a:ext>
            </a:extLst>
          </p:cNvPr>
          <p:cNvPicPr>
            <a:picLocks noChangeAspect="1"/>
          </p:cNvPicPr>
          <p:nvPr/>
        </p:nvPicPr>
        <p:blipFill rotWithShape="1">
          <a:blip r:embed="rId9">
            <a:extLst>
              <a:ext uri="{28A0092B-C50C-407E-A947-70E740481C1C}">
                <a14:useLocalDpi xmlns:a14="http://schemas.microsoft.com/office/drawing/2010/main" val="0"/>
              </a:ext>
            </a:extLst>
          </a:blip>
          <a:srcRect b="50604"/>
          <a:stretch/>
        </p:blipFill>
        <p:spPr>
          <a:xfrm>
            <a:off x="3733209" y="4191734"/>
            <a:ext cx="3053316" cy="1508224"/>
          </a:xfrm>
          <a:prstGeom prst="rect">
            <a:avLst/>
          </a:prstGeom>
        </p:spPr>
      </p:pic>
      <p:sp>
        <p:nvSpPr>
          <p:cNvPr id="21" name="TextBox 20">
            <a:extLst>
              <a:ext uri="{FF2B5EF4-FFF2-40B4-BE49-F238E27FC236}">
                <a16:creationId xmlns:a16="http://schemas.microsoft.com/office/drawing/2014/main" id="{87ED010B-7103-A945-97B7-2B45C6F89C57}"/>
              </a:ext>
            </a:extLst>
          </p:cNvPr>
          <p:cNvSpPr txBox="1"/>
          <p:nvPr/>
        </p:nvSpPr>
        <p:spPr>
          <a:xfrm rot="16200000">
            <a:off x="3478948" y="4707184"/>
            <a:ext cx="540533" cy="246221"/>
          </a:xfrm>
          <a:prstGeom prst="rect">
            <a:avLst/>
          </a:prstGeom>
          <a:solidFill>
            <a:schemeClr val="bg1"/>
          </a:solidFill>
        </p:spPr>
        <p:txBody>
          <a:bodyPr wrap="none" rtlCol="0">
            <a:spAutoFit/>
          </a:bodyPr>
          <a:lstStyle/>
          <a:p>
            <a:pPr algn="l"/>
            <a:r>
              <a:rPr lang="en-US" sz="1000" dirty="0">
                <a:latin typeface="Helvetica" pitchFamily="2" charset="0"/>
              </a:rPr>
              <a:t>HIWI2</a:t>
            </a:r>
          </a:p>
        </p:txBody>
      </p:sp>
      <p:sp>
        <p:nvSpPr>
          <p:cNvPr id="67" name="TextBox 66">
            <a:extLst>
              <a:ext uri="{FF2B5EF4-FFF2-40B4-BE49-F238E27FC236}">
                <a16:creationId xmlns:a16="http://schemas.microsoft.com/office/drawing/2014/main" id="{EA965B40-389F-E94D-8167-322963C1354C}"/>
              </a:ext>
            </a:extLst>
          </p:cNvPr>
          <p:cNvSpPr txBox="1"/>
          <p:nvPr/>
        </p:nvSpPr>
        <p:spPr>
          <a:xfrm rot="16200000">
            <a:off x="5103371" y="4707184"/>
            <a:ext cx="418704" cy="246221"/>
          </a:xfrm>
          <a:prstGeom prst="rect">
            <a:avLst/>
          </a:prstGeom>
          <a:solidFill>
            <a:schemeClr val="bg1"/>
          </a:solidFill>
        </p:spPr>
        <p:txBody>
          <a:bodyPr wrap="none" rtlCol="0">
            <a:spAutoFit/>
          </a:bodyPr>
          <a:lstStyle/>
          <a:p>
            <a:pPr algn="l"/>
            <a:r>
              <a:rPr lang="en-US" sz="1000" dirty="0">
                <a:latin typeface="Helvetica" pitchFamily="2" charset="0"/>
              </a:rPr>
              <a:t>HILI</a:t>
            </a:r>
          </a:p>
        </p:txBody>
      </p:sp>
      <p:sp>
        <p:nvSpPr>
          <p:cNvPr id="68" name="TextBox 67">
            <a:extLst>
              <a:ext uri="{FF2B5EF4-FFF2-40B4-BE49-F238E27FC236}">
                <a16:creationId xmlns:a16="http://schemas.microsoft.com/office/drawing/2014/main" id="{B4739371-3A34-6D44-896F-8D814503DC05}"/>
              </a:ext>
            </a:extLst>
          </p:cNvPr>
          <p:cNvSpPr txBox="1"/>
          <p:nvPr/>
        </p:nvSpPr>
        <p:spPr>
          <a:xfrm>
            <a:off x="3931406" y="4451798"/>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69" name="TextBox 68">
            <a:extLst>
              <a:ext uri="{FF2B5EF4-FFF2-40B4-BE49-F238E27FC236}">
                <a16:creationId xmlns:a16="http://schemas.microsoft.com/office/drawing/2014/main" id="{A300AF31-77F6-FC44-BF31-10A617364ECF}"/>
              </a:ext>
            </a:extLst>
          </p:cNvPr>
          <p:cNvSpPr txBox="1"/>
          <p:nvPr/>
        </p:nvSpPr>
        <p:spPr>
          <a:xfrm>
            <a:off x="3934540" y="4555872"/>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70" name="TextBox 69">
            <a:extLst>
              <a:ext uri="{FF2B5EF4-FFF2-40B4-BE49-F238E27FC236}">
                <a16:creationId xmlns:a16="http://schemas.microsoft.com/office/drawing/2014/main" id="{DDCAC083-BF2B-2240-B0C0-3A6DC9BD4064}"/>
              </a:ext>
            </a:extLst>
          </p:cNvPr>
          <p:cNvSpPr txBox="1"/>
          <p:nvPr/>
        </p:nvSpPr>
        <p:spPr>
          <a:xfrm>
            <a:off x="3925130" y="4659946"/>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71" name="TextBox 70">
            <a:extLst>
              <a:ext uri="{FF2B5EF4-FFF2-40B4-BE49-F238E27FC236}">
                <a16:creationId xmlns:a16="http://schemas.microsoft.com/office/drawing/2014/main" id="{366B99C4-E68A-1543-984E-56EFDDC215E6}"/>
              </a:ext>
            </a:extLst>
          </p:cNvPr>
          <p:cNvSpPr txBox="1"/>
          <p:nvPr/>
        </p:nvSpPr>
        <p:spPr>
          <a:xfrm>
            <a:off x="5452435" y="4451798"/>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72" name="TextBox 71">
            <a:extLst>
              <a:ext uri="{FF2B5EF4-FFF2-40B4-BE49-F238E27FC236}">
                <a16:creationId xmlns:a16="http://schemas.microsoft.com/office/drawing/2014/main" id="{7B26ACD6-D1A3-5247-A936-E5B0BDE89B4C}"/>
              </a:ext>
            </a:extLst>
          </p:cNvPr>
          <p:cNvSpPr txBox="1"/>
          <p:nvPr/>
        </p:nvSpPr>
        <p:spPr>
          <a:xfrm>
            <a:off x="5455569" y="4555872"/>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73" name="TextBox 72">
            <a:extLst>
              <a:ext uri="{FF2B5EF4-FFF2-40B4-BE49-F238E27FC236}">
                <a16:creationId xmlns:a16="http://schemas.microsoft.com/office/drawing/2014/main" id="{426D7020-CF94-DE49-B0E3-48F1DD4DDB42}"/>
              </a:ext>
            </a:extLst>
          </p:cNvPr>
          <p:cNvSpPr txBox="1"/>
          <p:nvPr/>
        </p:nvSpPr>
        <p:spPr>
          <a:xfrm>
            <a:off x="5446159" y="4659946"/>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74" name="TextBox 73">
            <a:extLst>
              <a:ext uri="{FF2B5EF4-FFF2-40B4-BE49-F238E27FC236}">
                <a16:creationId xmlns:a16="http://schemas.microsoft.com/office/drawing/2014/main" id="{D42178D2-6309-B248-8218-EE1E2A316063}"/>
              </a:ext>
            </a:extLst>
          </p:cNvPr>
          <p:cNvSpPr txBox="1"/>
          <p:nvPr/>
        </p:nvSpPr>
        <p:spPr>
          <a:xfrm>
            <a:off x="3596709" y="5717102"/>
            <a:ext cx="287258" cy="276999"/>
          </a:xfrm>
          <a:prstGeom prst="rect">
            <a:avLst/>
          </a:prstGeom>
          <a:noFill/>
        </p:spPr>
        <p:txBody>
          <a:bodyPr wrap="none" rtlCol="0">
            <a:spAutoFit/>
          </a:bodyPr>
          <a:lstStyle/>
          <a:p>
            <a:pPr algn="l"/>
            <a:r>
              <a:rPr lang="en-US" sz="1200" b="1" dirty="0">
                <a:latin typeface="Helvetica" pitchFamily="2" charset="0"/>
              </a:rPr>
              <a:t>F</a:t>
            </a:r>
          </a:p>
        </p:txBody>
      </p:sp>
      <p:sp>
        <p:nvSpPr>
          <p:cNvPr id="75" name="TextBox 74">
            <a:extLst>
              <a:ext uri="{FF2B5EF4-FFF2-40B4-BE49-F238E27FC236}">
                <a16:creationId xmlns:a16="http://schemas.microsoft.com/office/drawing/2014/main" id="{4675A4BC-BB12-E245-B8B7-B24D09682294}"/>
              </a:ext>
            </a:extLst>
          </p:cNvPr>
          <p:cNvSpPr txBox="1"/>
          <p:nvPr/>
        </p:nvSpPr>
        <p:spPr>
          <a:xfrm>
            <a:off x="4266778" y="4193956"/>
            <a:ext cx="431528" cy="246221"/>
          </a:xfrm>
          <a:prstGeom prst="rect">
            <a:avLst/>
          </a:prstGeom>
          <a:solidFill>
            <a:schemeClr val="bg1"/>
          </a:solidFill>
        </p:spPr>
        <p:txBody>
          <a:bodyPr wrap="none" rtlCol="0">
            <a:spAutoFit/>
          </a:bodyPr>
          <a:lstStyle/>
          <a:p>
            <a:pPr algn="l"/>
            <a:r>
              <a:rPr lang="en-US" sz="1000" dirty="0">
                <a:latin typeface="Helvetica" pitchFamily="2" charset="0"/>
              </a:rPr>
              <a:t>0.58</a:t>
            </a:r>
          </a:p>
        </p:txBody>
      </p:sp>
      <p:sp>
        <p:nvSpPr>
          <p:cNvPr id="76" name="TextBox 75">
            <a:extLst>
              <a:ext uri="{FF2B5EF4-FFF2-40B4-BE49-F238E27FC236}">
                <a16:creationId xmlns:a16="http://schemas.microsoft.com/office/drawing/2014/main" id="{BBCAFDF7-679B-4F48-B127-837301DFCAF8}"/>
              </a:ext>
            </a:extLst>
          </p:cNvPr>
          <p:cNvSpPr txBox="1"/>
          <p:nvPr/>
        </p:nvSpPr>
        <p:spPr>
          <a:xfrm>
            <a:off x="5822846" y="4185679"/>
            <a:ext cx="431528" cy="246221"/>
          </a:xfrm>
          <a:prstGeom prst="rect">
            <a:avLst/>
          </a:prstGeom>
          <a:solidFill>
            <a:schemeClr val="bg1"/>
          </a:solidFill>
        </p:spPr>
        <p:txBody>
          <a:bodyPr wrap="none" rtlCol="0">
            <a:spAutoFit/>
          </a:bodyPr>
          <a:lstStyle/>
          <a:p>
            <a:pPr algn="l"/>
            <a:r>
              <a:rPr lang="en-US" sz="1000" dirty="0">
                <a:latin typeface="Helvetica" pitchFamily="2" charset="0"/>
              </a:rPr>
              <a:t>0.47</a:t>
            </a:r>
          </a:p>
        </p:txBody>
      </p:sp>
      <p:sp>
        <p:nvSpPr>
          <p:cNvPr id="7" name="Rectangle 6">
            <a:extLst>
              <a:ext uri="{FF2B5EF4-FFF2-40B4-BE49-F238E27FC236}">
                <a16:creationId xmlns:a16="http://schemas.microsoft.com/office/drawing/2014/main" id="{5445E5BE-5B9A-B544-A9AB-46A300480964}"/>
              </a:ext>
            </a:extLst>
          </p:cNvPr>
          <p:cNvSpPr/>
          <p:nvPr/>
        </p:nvSpPr>
        <p:spPr>
          <a:xfrm>
            <a:off x="255138" y="7983320"/>
            <a:ext cx="6362577" cy="954107"/>
          </a:xfrm>
          <a:prstGeom prst="rect">
            <a:avLst/>
          </a:prstGeom>
        </p:spPr>
        <p:txBody>
          <a:bodyPr wrap="square">
            <a:spAutoFit/>
          </a:bodyPr>
          <a:lstStyle/>
          <a:p>
            <a:r>
              <a:rPr lang="en-US" sz="700" b="1" dirty="0">
                <a:latin typeface="Helvetica" pitchFamily="2" charset="0"/>
              </a:rPr>
              <a:t>Figure 3. Single cell human dataset reveals that L1 expression is dramatically upregulated in advanced germ cells. </a:t>
            </a:r>
          </a:p>
          <a:p>
            <a:r>
              <a:rPr lang="en-US" sz="700" dirty="0">
                <a:latin typeface="Helvetica" pitchFamily="2" charset="0"/>
              </a:rPr>
              <a:t>(</a:t>
            </a:r>
            <a:r>
              <a:rPr lang="en-US" sz="700" b="1" dirty="0">
                <a:latin typeface="Helvetica" pitchFamily="2" charset="0"/>
              </a:rPr>
              <a:t>A</a:t>
            </a:r>
            <a:r>
              <a:rPr lang="en-US" sz="700" dirty="0">
                <a:latin typeface="Helvetica" pitchFamily="2" charset="0"/>
              </a:rPr>
              <a:t>) Schematic of single cell RNA-</a:t>
            </a:r>
            <a:r>
              <a:rPr lang="en-US" sz="700" dirty="0" err="1">
                <a:latin typeface="Helvetica" pitchFamily="2" charset="0"/>
              </a:rPr>
              <a:t>seq</a:t>
            </a:r>
            <a:r>
              <a:rPr lang="en-US" sz="700" dirty="0">
                <a:latin typeface="Helvetica" pitchFamily="2" charset="0"/>
              </a:rPr>
              <a:t> analysis pipeline to interrogate week 19 male human germ cell sample for gene expression and </a:t>
            </a:r>
            <a:r>
              <a:rPr lang="en-US" sz="700" dirty="0" err="1">
                <a:latin typeface="Helvetica" pitchFamily="2" charset="0"/>
              </a:rPr>
              <a:t>repeatome</a:t>
            </a:r>
            <a:r>
              <a:rPr lang="en-US" sz="700" dirty="0">
                <a:latin typeface="Helvetica" pitchFamily="2" charset="0"/>
              </a:rPr>
              <a:t> expression. (</a:t>
            </a:r>
            <a:r>
              <a:rPr lang="en-US" sz="700" b="1" dirty="0">
                <a:latin typeface="Helvetica" pitchFamily="2" charset="0"/>
              </a:rPr>
              <a:t>B</a:t>
            </a:r>
            <a:r>
              <a:rPr lang="en-US" sz="700" dirty="0">
                <a:latin typeface="Helvetica" pitchFamily="2" charset="0"/>
              </a:rPr>
              <a:t>) </a:t>
            </a:r>
            <a:r>
              <a:rPr lang="en-US" sz="700" dirty="0" err="1">
                <a:latin typeface="Helvetica" pitchFamily="2" charset="0"/>
              </a:rPr>
              <a:t>tSNE</a:t>
            </a:r>
            <a:r>
              <a:rPr lang="en-US" sz="700" dirty="0">
                <a:latin typeface="Helvetica" pitchFamily="2" charset="0"/>
              </a:rPr>
              <a:t> clustering on transcriptome reference was used to generate three distinct cell populations. (</a:t>
            </a:r>
            <a:r>
              <a:rPr lang="en-US" sz="700" b="1" dirty="0">
                <a:latin typeface="Helvetica" pitchFamily="2" charset="0"/>
              </a:rPr>
              <a:t>C</a:t>
            </a:r>
            <a:r>
              <a:rPr lang="en-US" sz="700" dirty="0">
                <a:latin typeface="Helvetica" pitchFamily="2" charset="0"/>
              </a:rPr>
              <a:t>) Violin plots showing expression of germ cell markers and transposon repression genes in advanced germ cells (AGC) (yellow), primordial germ cells (PGC) (green), and somatic cells (magenta). (</a:t>
            </a:r>
            <a:r>
              <a:rPr lang="en-US" sz="700" b="1" dirty="0">
                <a:latin typeface="Helvetica" pitchFamily="2" charset="0"/>
              </a:rPr>
              <a:t>D</a:t>
            </a:r>
            <a:r>
              <a:rPr lang="en-US" sz="700" dirty="0">
                <a:latin typeface="Helvetica" pitchFamily="2" charset="0"/>
              </a:rPr>
              <a:t>) </a:t>
            </a:r>
            <a:r>
              <a:rPr lang="en-US" sz="700" dirty="0" err="1">
                <a:latin typeface="Helvetica" pitchFamily="2" charset="0"/>
              </a:rPr>
              <a:t>Heatmap</a:t>
            </a:r>
            <a:r>
              <a:rPr lang="en-US" sz="700" dirty="0">
                <a:latin typeface="Helvetica" pitchFamily="2" charset="0"/>
              </a:rPr>
              <a:t> displaying the most differentially expressed transposons sorted by </a:t>
            </a:r>
            <a:r>
              <a:rPr lang="en-US" sz="700" dirty="0" err="1">
                <a:latin typeface="Helvetica" pitchFamily="2" charset="0"/>
              </a:rPr>
              <a:t>myAUC</a:t>
            </a:r>
            <a:r>
              <a:rPr lang="en-US" sz="700" dirty="0">
                <a:latin typeface="Helvetica" pitchFamily="2" charset="0"/>
              </a:rPr>
              <a:t> score (top) and expression of germ cell markers and transposon repression pathway genes (below).  Pairwise correlation analysis between L1HS and HIWI2 (</a:t>
            </a:r>
            <a:r>
              <a:rPr lang="en-US" sz="700" b="1" dirty="0">
                <a:latin typeface="Helvetica" pitchFamily="2" charset="0"/>
              </a:rPr>
              <a:t>E</a:t>
            </a:r>
            <a:r>
              <a:rPr lang="en-US" sz="700" dirty="0">
                <a:latin typeface="Helvetica" pitchFamily="2" charset="0"/>
              </a:rPr>
              <a:t>) and HSP90AA (</a:t>
            </a:r>
            <a:r>
              <a:rPr lang="en-US" sz="700" b="1" dirty="0">
                <a:latin typeface="Helvetica" pitchFamily="2" charset="0"/>
              </a:rPr>
              <a:t>F</a:t>
            </a:r>
            <a:r>
              <a:rPr lang="en-US" sz="700" dirty="0">
                <a:latin typeface="Helvetica" pitchFamily="2" charset="0"/>
              </a:rPr>
              <a:t>) in the AGC, PGC, AGC + PGC, and total population. Pearson’s correlation coefficient score is listed above the graphs.  Pairwise correlation analysis between PIWIL4 and L1HS in the AGC, PGC, AGC + PGC, and total population. Pearson’s (?) correlation coefficient score is listed above the graphs.</a:t>
            </a:r>
          </a:p>
        </p:txBody>
      </p:sp>
    </p:spTree>
    <p:extLst>
      <p:ext uri="{BB962C8B-B14F-4D97-AF65-F5344CB8AC3E}">
        <p14:creationId xmlns:p14="http://schemas.microsoft.com/office/powerpoint/2010/main" val="362089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1764BF-EC33-E241-9856-6BFE413E35A5}"/>
              </a:ext>
            </a:extLst>
          </p:cNvPr>
          <p:cNvPicPr>
            <a:picLocks noChangeAspect="1"/>
          </p:cNvPicPr>
          <p:nvPr/>
        </p:nvPicPr>
        <p:blipFill>
          <a:blip r:embed="rId3"/>
          <a:stretch>
            <a:fillRect/>
          </a:stretch>
        </p:blipFill>
        <p:spPr>
          <a:xfrm>
            <a:off x="147616" y="5146106"/>
            <a:ext cx="3350517" cy="2589036"/>
          </a:xfrm>
          <a:prstGeom prst="rect">
            <a:avLst/>
          </a:prstGeom>
        </p:spPr>
      </p:pic>
      <p:grpSp>
        <p:nvGrpSpPr>
          <p:cNvPr id="6" name="Group 5">
            <a:extLst>
              <a:ext uri="{FF2B5EF4-FFF2-40B4-BE49-F238E27FC236}">
                <a16:creationId xmlns:a16="http://schemas.microsoft.com/office/drawing/2014/main" id="{967753A2-A007-6A45-85C4-9E82EEDA20A7}"/>
              </a:ext>
            </a:extLst>
          </p:cNvPr>
          <p:cNvGrpSpPr/>
          <p:nvPr/>
        </p:nvGrpSpPr>
        <p:grpSpPr>
          <a:xfrm>
            <a:off x="95045" y="2593567"/>
            <a:ext cx="1692118" cy="2494476"/>
            <a:chOff x="160433" y="1574802"/>
            <a:chExt cx="3416332" cy="3546472"/>
          </a:xfrm>
        </p:grpSpPr>
        <p:pic>
          <p:nvPicPr>
            <p:cNvPr id="3" name="Picture 2">
              <a:extLst>
                <a:ext uri="{FF2B5EF4-FFF2-40B4-BE49-F238E27FC236}">
                  <a16:creationId xmlns:a16="http://schemas.microsoft.com/office/drawing/2014/main" id="{9F2255F7-0B7B-C747-921D-780C4DB1845A}"/>
                </a:ext>
              </a:extLst>
            </p:cNvPr>
            <p:cNvPicPr>
              <a:picLocks noChangeAspect="1"/>
            </p:cNvPicPr>
            <p:nvPr/>
          </p:nvPicPr>
          <p:blipFill rotWithShape="1">
            <a:blip r:embed="rId4"/>
            <a:srcRect t="9578" r="21015" b="57012"/>
            <a:stretch/>
          </p:blipFill>
          <p:spPr>
            <a:xfrm>
              <a:off x="160434" y="3251199"/>
              <a:ext cx="3416331" cy="1870075"/>
            </a:xfrm>
            <a:prstGeom prst="rect">
              <a:avLst/>
            </a:prstGeom>
          </p:spPr>
        </p:pic>
        <p:pic>
          <p:nvPicPr>
            <p:cNvPr id="4" name="Picture 3">
              <a:extLst>
                <a:ext uri="{FF2B5EF4-FFF2-40B4-BE49-F238E27FC236}">
                  <a16:creationId xmlns:a16="http://schemas.microsoft.com/office/drawing/2014/main" id="{76DFD695-D789-6440-A8C9-65E8DA054C5C}"/>
                </a:ext>
              </a:extLst>
            </p:cNvPr>
            <p:cNvPicPr>
              <a:picLocks noChangeAspect="1"/>
            </p:cNvPicPr>
            <p:nvPr/>
          </p:nvPicPr>
          <p:blipFill rotWithShape="1">
            <a:blip r:embed="rId4"/>
            <a:srcRect t="1180" r="21015" b="90595"/>
            <a:stretch/>
          </p:blipFill>
          <p:spPr>
            <a:xfrm>
              <a:off x="160434" y="2708276"/>
              <a:ext cx="3416331" cy="460374"/>
            </a:xfrm>
            <a:prstGeom prst="rect">
              <a:avLst/>
            </a:prstGeom>
          </p:spPr>
        </p:pic>
        <p:pic>
          <p:nvPicPr>
            <p:cNvPr id="5" name="Picture 4">
              <a:extLst>
                <a:ext uri="{FF2B5EF4-FFF2-40B4-BE49-F238E27FC236}">
                  <a16:creationId xmlns:a16="http://schemas.microsoft.com/office/drawing/2014/main" id="{9E905120-C674-7E43-ABB5-90BEA0B0E48D}"/>
                </a:ext>
              </a:extLst>
            </p:cNvPr>
            <p:cNvPicPr>
              <a:picLocks noChangeAspect="1"/>
            </p:cNvPicPr>
            <p:nvPr/>
          </p:nvPicPr>
          <p:blipFill rotWithShape="1">
            <a:blip r:embed="rId4"/>
            <a:srcRect t="43044" r="21015" b="38180"/>
            <a:stretch/>
          </p:blipFill>
          <p:spPr>
            <a:xfrm>
              <a:off x="160433" y="1574802"/>
              <a:ext cx="3416331" cy="1050925"/>
            </a:xfrm>
            <a:prstGeom prst="rect">
              <a:avLst/>
            </a:prstGeom>
          </p:spPr>
        </p:pic>
      </p:grpSp>
      <p:pic>
        <p:nvPicPr>
          <p:cNvPr id="25" name="Picture 24">
            <a:extLst>
              <a:ext uri="{FF2B5EF4-FFF2-40B4-BE49-F238E27FC236}">
                <a16:creationId xmlns:a16="http://schemas.microsoft.com/office/drawing/2014/main" id="{2F8E504E-835E-E449-BC9B-3884BB485043}"/>
              </a:ext>
            </a:extLst>
          </p:cNvPr>
          <p:cNvPicPr>
            <a:picLocks noChangeAspect="1"/>
          </p:cNvPicPr>
          <p:nvPr/>
        </p:nvPicPr>
        <p:blipFill rotWithShape="1">
          <a:blip r:embed="rId3"/>
          <a:srcRect l="93312" t="40193" r="263" b="43837"/>
          <a:stretch/>
        </p:blipFill>
        <p:spPr>
          <a:xfrm>
            <a:off x="6221185" y="4514957"/>
            <a:ext cx="315685" cy="606318"/>
          </a:xfrm>
          <a:prstGeom prst="rect">
            <a:avLst/>
          </a:prstGeom>
        </p:spPr>
      </p:pic>
      <p:pic>
        <p:nvPicPr>
          <p:cNvPr id="31" name="Picture 30">
            <a:extLst>
              <a:ext uri="{FF2B5EF4-FFF2-40B4-BE49-F238E27FC236}">
                <a16:creationId xmlns:a16="http://schemas.microsoft.com/office/drawing/2014/main" id="{7E7E50FF-3EC6-A24B-8B92-01CC8494CC97}"/>
              </a:ext>
            </a:extLst>
          </p:cNvPr>
          <p:cNvPicPr>
            <a:picLocks noChangeAspect="1"/>
          </p:cNvPicPr>
          <p:nvPr/>
        </p:nvPicPr>
        <p:blipFill>
          <a:blip r:embed="rId5"/>
          <a:stretch>
            <a:fillRect/>
          </a:stretch>
        </p:blipFill>
        <p:spPr>
          <a:xfrm>
            <a:off x="3039982" y="4936261"/>
            <a:ext cx="2743200" cy="2743200"/>
          </a:xfrm>
          <a:prstGeom prst="rect">
            <a:avLst/>
          </a:prstGeom>
        </p:spPr>
      </p:pic>
      <p:pic>
        <p:nvPicPr>
          <p:cNvPr id="33" name="Picture 32">
            <a:extLst>
              <a:ext uri="{FF2B5EF4-FFF2-40B4-BE49-F238E27FC236}">
                <a16:creationId xmlns:a16="http://schemas.microsoft.com/office/drawing/2014/main" id="{F3EE3F59-69C7-8542-A6CF-E0CDB6A8C9E0}"/>
              </a:ext>
            </a:extLst>
          </p:cNvPr>
          <p:cNvPicPr>
            <a:picLocks noChangeAspect="1"/>
          </p:cNvPicPr>
          <p:nvPr/>
        </p:nvPicPr>
        <p:blipFill rotWithShape="1">
          <a:blip r:embed="rId6"/>
          <a:srcRect l="48494" t="50000" b="106"/>
          <a:stretch/>
        </p:blipFill>
        <p:spPr>
          <a:xfrm>
            <a:off x="3548291" y="4991026"/>
            <a:ext cx="911766" cy="1143000"/>
          </a:xfrm>
          <a:prstGeom prst="rect">
            <a:avLst/>
          </a:prstGeom>
        </p:spPr>
      </p:pic>
      <p:pic>
        <p:nvPicPr>
          <p:cNvPr id="35" name="Picture 34">
            <a:extLst>
              <a:ext uri="{FF2B5EF4-FFF2-40B4-BE49-F238E27FC236}">
                <a16:creationId xmlns:a16="http://schemas.microsoft.com/office/drawing/2014/main" id="{2567D751-2692-7943-A614-1A3A006671D9}"/>
              </a:ext>
            </a:extLst>
          </p:cNvPr>
          <p:cNvPicPr>
            <a:picLocks noChangeAspect="1"/>
          </p:cNvPicPr>
          <p:nvPr/>
        </p:nvPicPr>
        <p:blipFill rotWithShape="1">
          <a:blip r:embed="rId7"/>
          <a:srcRect l="48777" t="49932"/>
          <a:stretch/>
        </p:blipFill>
        <p:spPr>
          <a:xfrm>
            <a:off x="4058412" y="4818116"/>
            <a:ext cx="903606" cy="1143000"/>
          </a:xfrm>
          <a:prstGeom prst="rect">
            <a:avLst/>
          </a:prstGeom>
        </p:spPr>
      </p:pic>
      <p:grpSp>
        <p:nvGrpSpPr>
          <p:cNvPr id="40" name="Group 39">
            <a:extLst>
              <a:ext uri="{FF2B5EF4-FFF2-40B4-BE49-F238E27FC236}">
                <a16:creationId xmlns:a16="http://schemas.microsoft.com/office/drawing/2014/main" id="{975C717B-2EE8-7A4F-A928-FD9ADA2DDE04}"/>
              </a:ext>
            </a:extLst>
          </p:cNvPr>
          <p:cNvGrpSpPr/>
          <p:nvPr/>
        </p:nvGrpSpPr>
        <p:grpSpPr>
          <a:xfrm>
            <a:off x="2967652" y="1408354"/>
            <a:ext cx="2780247" cy="3102950"/>
            <a:chOff x="2967652" y="1408354"/>
            <a:chExt cx="2780247" cy="3102950"/>
          </a:xfrm>
        </p:grpSpPr>
        <p:grpSp>
          <p:nvGrpSpPr>
            <p:cNvPr id="24" name="Group 23">
              <a:extLst>
                <a:ext uri="{FF2B5EF4-FFF2-40B4-BE49-F238E27FC236}">
                  <a16:creationId xmlns:a16="http://schemas.microsoft.com/office/drawing/2014/main" id="{512E290F-5B5A-0044-BE03-E7D71529618A}"/>
                </a:ext>
              </a:extLst>
            </p:cNvPr>
            <p:cNvGrpSpPr/>
            <p:nvPr/>
          </p:nvGrpSpPr>
          <p:grpSpPr>
            <a:xfrm>
              <a:off x="3001809" y="1408354"/>
              <a:ext cx="2746090" cy="1901893"/>
              <a:chOff x="4474349" y="1004593"/>
              <a:chExt cx="2746090" cy="1901893"/>
            </a:xfrm>
          </p:grpSpPr>
          <p:grpSp>
            <p:nvGrpSpPr>
              <p:cNvPr id="18" name="Group 17">
                <a:extLst>
                  <a:ext uri="{FF2B5EF4-FFF2-40B4-BE49-F238E27FC236}">
                    <a16:creationId xmlns:a16="http://schemas.microsoft.com/office/drawing/2014/main" id="{F66BA0B4-06B5-6143-918C-ED3BBE113F62}"/>
                  </a:ext>
                </a:extLst>
              </p:cNvPr>
              <p:cNvGrpSpPr/>
              <p:nvPr/>
            </p:nvGrpSpPr>
            <p:grpSpPr>
              <a:xfrm>
                <a:off x="4474349" y="1004593"/>
                <a:ext cx="2744232" cy="918914"/>
                <a:chOff x="4474349" y="1004593"/>
                <a:chExt cx="2744232" cy="918914"/>
              </a:xfrm>
            </p:grpSpPr>
            <p:pic>
              <p:nvPicPr>
                <p:cNvPr id="14" name="Picture 13">
                  <a:extLst>
                    <a:ext uri="{FF2B5EF4-FFF2-40B4-BE49-F238E27FC236}">
                      <a16:creationId xmlns:a16="http://schemas.microsoft.com/office/drawing/2014/main" id="{B05F68A1-C3F5-9B4A-80EB-EA62E1027E84}"/>
                    </a:ext>
                  </a:extLst>
                </p:cNvPr>
                <p:cNvPicPr>
                  <a:picLocks noChangeAspect="1"/>
                </p:cNvPicPr>
                <p:nvPr/>
              </p:nvPicPr>
              <p:blipFill rotWithShape="1">
                <a:blip r:embed="rId8"/>
                <a:srcRect l="69027" b="60879"/>
                <a:stretch/>
              </p:blipFill>
              <p:spPr>
                <a:xfrm>
                  <a:off x="6302279" y="1029178"/>
                  <a:ext cx="916302" cy="894329"/>
                </a:xfrm>
                <a:prstGeom prst="rect">
                  <a:avLst/>
                </a:prstGeom>
              </p:spPr>
            </p:pic>
            <p:pic>
              <p:nvPicPr>
                <p:cNvPr id="16" name="Picture 15">
                  <a:extLst>
                    <a:ext uri="{FF2B5EF4-FFF2-40B4-BE49-F238E27FC236}">
                      <a16:creationId xmlns:a16="http://schemas.microsoft.com/office/drawing/2014/main" id="{B9432C83-9941-6947-94F7-5B898C73A13B}"/>
                    </a:ext>
                  </a:extLst>
                </p:cNvPr>
                <p:cNvPicPr>
                  <a:picLocks noChangeAspect="1"/>
                </p:cNvPicPr>
                <p:nvPr/>
              </p:nvPicPr>
              <p:blipFill rotWithShape="1">
                <a:blip r:embed="rId9"/>
                <a:srcRect l="69185" t="-1" b="60879"/>
                <a:stretch/>
              </p:blipFill>
              <p:spPr>
                <a:xfrm>
                  <a:off x="4474349" y="1029178"/>
                  <a:ext cx="911628" cy="894329"/>
                </a:xfrm>
                <a:prstGeom prst="rect">
                  <a:avLst/>
                </a:prstGeom>
              </p:spPr>
            </p:pic>
            <p:pic>
              <p:nvPicPr>
                <p:cNvPr id="17" name="Picture 16">
                  <a:extLst>
                    <a:ext uri="{FF2B5EF4-FFF2-40B4-BE49-F238E27FC236}">
                      <a16:creationId xmlns:a16="http://schemas.microsoft.com/office/drawing/2014/main" id="{26C2E109-CFBC-3447-99F1-1EC4713F80A1}"/>
                    </a:ext>
                  </a:extLst>
                </p:cNvPr>
                <p:cNvPicPr>
                  <a:picLocks noChangeAspect="1"/>
                </p:cNvPicPr>
                <p:nvPr/>
              </p:nvPicPr>
              <p:blipFill rotWithShape="1">
                <a:blip r:embed="rId9"/>
                <a:srcRect l="35750" t="48936" r="33435" b="10867"/>
                <a:stretch/>
              </p:blipFill>
              <p:spPr>
                <a:xfrm>
                  <a:off x="5390651" y="1004593"/>
                  <a:ext cx="911628" cy="918914"/>
                </a:xfrm>
                <a:prstGeom prst="rect">
                  <a:avLst/>
                </a:prstGeom>
              </p:spPr>
            </p:pic>
          </p:grpSp>
          <p:grpSp>
            <p:nvGrpSpPr>
              <p:cNvPr id="23" name="Group 22">
                <a:extLst>
                  <a:ext uri="{FF2B5EF4-FFF2-40B4-BE49-F238E27FC236}">
                    <a16:creationId xmlns:a16="http://schemas.microsoft.com/office/drawing/2014/main" id="{E4CBF867-87F0-1442-B207-636465711B19}"/>
                  </a:ext>
                </a:extLst>
              </p:cNvPr>
              <p:cNvGrpSpPr/>
              <p:nvPr/>
            </p:nvGrpSpPr>
            <p:grpSpPr>
              <a:xfrm>
                <a:off x="4512522" y="1988121"/>
                <a:ext cx="2707917" cy="918365"/>
                <a:chOff x="4512522" y="1557048"/>
                <a:chExt cx="2707917" cy="918365"/>
              </a:xfrm>
            </p:grpSpPr>
            <p:pic>
              <p:nvPicPr>
                <p:cNvPr id="20" name="Picture 19">
                  <a:extLst>
                    <a:ext uri="{FF2B5EF4-FFF2-40B4-BE49-F238E27FC236}">
                      <a16:creationId xmlns:a16="http://schemas.microsoft.com/office/drawing/2014/main" id="{229D0A35-7823-7348-B62B-07B202C3AF8F}"/>
                    </a:ext>
                  </a:extLst>
                </p:cNvPr>
                <p:cNvPicPr>
                  <a:picLocks noChangeAspect="1"/>
                </p:cNvPicPr>
                <p:nvPr/>
              </p:nvPicPr>
              <p:blipFill rotWithShape="1">
                <a:blip r:embed="rId8"/>
                <a:srcRect l="2569" t="48931" r="66458" b="10896"/>
                <a:stretch/>
              </p:blipFill>
              <p:spPr>
                <a:xfrm>
                  <a:off x="4512522" y="1557048"/>
                  <a:ext cx="916302" cy="918365"/>
                </a:xfrm>
                <a:prstGeom prst="rect">
                  <a:avLst/>
                </a:prstGeom>
              </p:spPr>
            </p:pic>
            <p:pic>
              <p:nvPicPr>
                <p:cNvPr id="21" name="Picture 20">
                  <a:extLst>
                    <a:ext uri="{FF2B5EF4-FFF2-40B4-BE49-F238E27FC236}">
                      <a16:creationId xmlns:a16="http://schemas.microsoft.com/office/drawing/2014/main" id="{6392A7C7-BD1D-5946-9E3E-B0C260CF7234}"/>
                    </a:ext>
                  </a:extLst>
                </p:cNvPr>
                <p:cNvPicPr>
                  <a:picLocks noChangeAspect="1"/>
                </p:cNvPicPr>
                <p:nvPr/>
              </p:nvPicPr>
              <p:blipFill rotWithShape="1">
                <a:blip r:embed="rId8"/>
                <a:srcRect l="2169" t="-927" r="66858" b="60754"/>
                <a:stretch/>
              </p:blipFill>
              <p:spPr>
                <a:xfrm>
                  <a:off x="5384119" y="1557048"/>
                  <a:ext cx="916302" cy="918365"/>
                </a:xfrm>
                <a:prstGeom prst="rect">
                  <a:avLst/>
                </a:prstGeom>
              </p:spPr>
            </p:pic>
            <p:pic>
              <p:nvPicPr>
                <p:cNvPr id="22" name="Picture 21">
                  <a:extLst>
                    <a:ext uri="{FF2B5EF4-FFF2-40B4-BE49-F238E27FC236}">
                      <a16:creationId xmlns:a16="http://schemas.microsoft.com/office/drawing/2014/main" id="{E50B9F5B-096E-A24A-9232-8864BF2EE5C6}"/>
                    </a:ext>
                  </a:extLst>
                </p:cNvPr>
                <p:cNvPicPr>
                  <a:picLocks noChangeAspect="1"/>
                </p:cNvPicPr>
                <p:nvPr/>
              </p:nvPicPr>
              <p:blipFill rotWithShape="1">
                <a:blip r:embed="rId8"/>
                <a:srcRect l="35727" t="-54" r="33300" b="60738"/>
                <a:stretch/>
              </p:blipFill>
              <p:spPr>
                <a:xfrm>
                  <a:off x="6304137" y="1576644"/>
                  <a:ext cx="916302" cy="898769"/>
                </a:xfrm>
                <a:prstGeom prst="rect">
                  <a:avLst/>
                </a:prstGeom>
              </p:spPr>
            </p:pic>
          </p:grpSp>
        </p:grpSp>
        <p:grpSp>
          <p:nvGrpSpPr>
            <p:cNvPr id="39" name="Group 38">
              <a:extLst>
                <a:ext uri="{FF2B5EF4-FFF2-40B4-BE49-F238E27FC236}">
                  <a16:creationId xmlns:a16="http://schemas.microsoft.com/office/drawing/2014/main" id="{8AA4BD14-6F9C-6D4C-940D-D55A80FBFAD2}"/>
                </a:ext>
              </a:extLst>
            </p:cNvPr>
            <p:cNvGrpSpPr/>
            <p:nvPr/>
          </p:nvGrpSpPr>
          <p:grpSpPr>
            <a:xfrm>
              <a:off x="2967652" y="3380914"/>
              <a:ext cx="2778389" cy="1130390"/>
              <a:chOff x="2967652" y="3390817"/>
              <a:chExt cx="2778389" cy="1130390"/>
            </a:xfrm>
          </p:grpSpPr>
          <p:pic>
            <p:nvPicPr>
              <p:cNvPr id="36" name="Picture 35">
                <a:extLst>
                  <a:ext uri="{FF2B5EF4-FFF2-40B4-BE49-F238E27FC236}">
                    <a16:creationId xmlns:a16="http://schemas.microsoft.com/office/drawing/2014/main" id="{76AD1551-6417-9748-AA50-408801AB5FA9}"/>
                  </a:ext>
                </a:extLst>
              </p:cNvPr>
              <p:cNvPicPr>
                <a:picLocks noChangeAspect="1"/>
              </p:cNvPicPr>
              <p:nvPr/>
            </p:nvPicPr>
            <p:blipFill rotWithShape="1">
              <a:blip r:embed="rId10"/>
              <a:srcRect l="34530" r="31604" b="50402"/>
              <a:stretch/>
            </p:blipFill>
            <p:spPr>
              <a:xfrm>
                <a:off x="3884572" y="3390817"/>
                <a:ext cx="998847" cy="1130390"/>
              </a:xfrm>
              <a:prstGeom prst="rect">
                <a:avLst/>
              </a:prstGeom>
            </p:spPr>
          </p:pic>
          <p:pic>
            <p:nvPicPr>
              <p:cNvPr id="37" name="Picture 36">
                <a:extLst>
                  <a:ext uri="{FF2B5EF4-FFF2-40B4-BE49-F238E27FC236}">
                    <a16:creationId xmlns:a16="http://schemas.microsoft.com/office/drawing/2014/main" id="{48E00FF1-1A8E-C34B-BFDE-E28FDD8D5484}"/>
                  </a:ext>
                </a:extLst>
              </p:cNvPr>
              <p:cNvPicPr>
                <a:picLocks noChangeAspect="1"/>
              </p:cNvPicPr>
              <p:nvPr/>
            </p:nvPicPr>
            <p:blipFill rotWithShape="1">
              <a:blip r:embed="rId10"/>
              <a:srcRect r="65756" b="50402"/>
              <a:stretch/>
            </p:blipFill>
            <p:spPr>
              <a:xfrm>
                <a:off x="2967652" y="3390817"/>
                <a:ext cx="1009986" cy="1130390"/>
              </a:xfrm>
              <a:prstGeom prst="rect">
                <a:avLst/>
              </a:prstGeom>
            </p:spPr>
          </p:pic>
          <p:pic>
            <p:nvPicPr>
              <p:cNvPr id="38" name="Picture 37">
                <a:extLst>
                  <a:ext uri="{FF2B5EF4-FFF2-40B4-BE49-F238E27FC236}">
                    <a16:creationId xmlns:a16="http://schemas.microsoft.com/office/drawing/2014/main" id="{1D670954-D462-3946-B696-3D8FACF782BC}"/>
                  </a:ext>
                </a:extLst>
              </p:cNvPr>
              <p:cNvPicPr>
                <a:picLocks noChangeAspect="1"/>
              </p:cNvPicPr>
              <p:nvPr/>
            </p:nvPicPr>
            <p:blipFill rotWithShape="1">
              <a:blip r:embed="rId10"/>
              <a:srcRect l="69083" r="-40" b="50402"/>
              <a:stretch/>
            </p:blipFill>
            <p:spPr>
              <a:xfrm>
                <a:off x="4832998" y="3390817"/>
                <a:ext cx="913043" cy="1130390"/>
              </a:xfrm>
              <a:prstGeom prst="rect">
                <a:avLst/>
              </a:prstGeom>
            </p:spPr>
          </p:pic>
        </p:grpSp>
      </p:grpSp>
      <p:pic>
        <p:nvPicPr>
          <p:cNvPr id="43" name="Picture 42">
            <a:extLst>
              <a:ext uri="{FF2B5EF4-FFF2-40B4-BE49-F238E27FC236}">
                <a16:creationId xmlns:a16="http://schemas.microsoft.com/office/drawing/2014/main" id="{56068730-69DE-F64A-B735-1658EC4C44C6}"/>
              </a:ext>
            </a:extLst>
          </p:cNvPr>
          <p:cNvPicPr>
            <a:picLocks noChangeAspect="1"/>
          </p:cNvPicPr>
          <p:nvPr/>
        </p:nvPicPr>
        <p:blipFill rotWithShape="1">
          <a:blip r:embed="rId11"/>
          <a:srcRect l="48617" t="50094" r="-14" b="-161"/>
          <a:stretch/>
        </p:blipFill>
        <p:spPr>
          <a:xfrm>
            <a:off x="4311651" y="59485"/>
            <a:ext cx="1824606" cy="1373454"/>
          </a:xfrm>
          <a:prstGeom prst="rect">
            <a:avLst/>
          </a:prstGeom>
        </p:spPr>
      </p:pic>
      <p:pic>
        <p:nvPicPr>
          <p:cNvPr id="44" name="Picture 43">
            <a:extLst>
              <a:ext uri="{FF2B5EF4-FFF2-40B4-BE49-F238E27FC236}">
                <a16:creationId xmlns:a16="http://schemas.microsoft.com/office/drawing/2014/main" id="{68FADA4B-1612-7848-8194-24A11C47DBD2}"/>
              </a:ext>
            </a:extLst>
          </p:cNvPr>
          <p:cNvPicPr>
            <a:picLocks noChangeAspect="1"/>
          </p:cNvPicPr>
          <p:nvPr/>
        </p:nvPicPr>
        <p:blipFill rotWithShape="1">
          <a:blip r:embed="rId11"/>
          <a:srcRect l="52560" t="57239" r="2480" b="5559"/>
          <a:stretch/>
        </p:blipFill>
        <p:spPr>
          <a:xfrm>
            <a:off x="4782909" y="414217"/>
            <a:ext cx="1353348" cy="865313"/>
          </a:xfrm>
          <a:prstGeom prst="rect">
            <a:avLst/>
          </a:prstGeom>
        </p:spPr>
      </p:pic>
      <p:pic>
        <p:nvPicPr>
          <p:cNvPr id="46" name="Picture 45">
            <a:extLst>
              <a:ext uri="{FF2B5EF4-FFF2-40B4-BE49-F238E27FC236}">
                <a16:creationId xmlns:a16="http://schemas.microsoft.com/office/drawing/2014/main" id="{28C55B11-F213-D94C-AC6A-028C3F88D2F1}"/>
              </a:ext>
            </a:extLst>
          </p:cNvPr>
          <p:cNvPicPr>
            <a:picLocks noChangeAspect="1"/>
          </p:cNvPicPr>
          <p:nvPr/>
        </p:nvPicPr>
        <p:blipFill rotWithShape="1">
          <a:blip r:embed="rId12"/>
          <a:srcRect l="49025" t="52615" r="-228" b="-625"/>
          <a:stretch/>
        </p:blipFill>
        <p:spPr>
          <a:xfrm>
            <a:off x="558092" y="255599"/>
            <a:ext cx="1817713" cy="1317022"/>
          </a:xfrm>
          <a:prstGeom prst="rect">
            <a:avLst/>
          </a:prstGeom>
        </p:spPr>
      </p:pic>
      <p:pic>
        <p:nvPicPr>
          <p:cNvPr id="47" name="Picture 46">
            <a:extLst>
              <a:ext uri="{FF2B5EF4-FFF2-40B4-BE49-F238E27FC236}">
                <a16:creationId xmlns:a16="http://schemas.microsoft.com/office/drawing/2014/main" id="{F6F05220-7515-7B43-B818-27AEA25067E0}"/>
              </a:ext>
            </a:extLst>
          </p:cNvPr>
          <p:cNvPicPr>
            <a:picLocks noChangeAspect="1"/>
          </p:cNvPicPr>
          <p:nvPr/>
        </p:nvPicPr>
        <p:blipFill rotWithShape="1">
          <a:blip r:embed="rId12"/>
          <a:srcRect l="52598" t="57383" r="2680" b="4601"/>
          <a:stretch/>
        </p:blipFill>
        <p:spPr>
          <a:xfrm>
            <a:off x="1895005" y="414217"/>
            <a:ext cx="1346132" cy="884237"/>
          </a:xfrm>
          <a:prstGeom prst="rect">
            <a:avLst/>
          </a:prstGeom>
        </p:spPr>
      </p:pic>
    </p:spTree>
    <p:extLst>
      <p:ext uri="{BB962C8B-B14F-4D97-AF65-F5344CB8AC3E}">
        <p14:creationId xmlns:p14="http://schemas.microsoft.com/office/powerpoint/2010/main" val="156200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BF120CBA-D176-3140-A72D-787E47F0D99F}"/>
              </a:ext>
            </a:extLst>
          </p:cNvPr>
          <p:cNvPicPr>
            <a:picLocks noChangeAspect="1"/>
          </p:cNvPicPr>
          <p:nvPr/>
        </p:nvPicPr>
        <p:blipFill>
          <a:blip r:embed="rId3"/>
          <a:stretch>
            <a:fillRect/>
          </a:stretch>
        </p:blipFill>
        <p:spPr>
          <a:xfrm>
            <a:off x="450639" y="5058120"/>
            <a:ext cx="2500448" cy="2817084"/>
          </a:xfrm>
          <a:prstGeom prst="rect">
            <a:avLst/>
          </a:prstGeom>
        </p:spPr>
      </p:pic>
      <p:sp>
        <p:nvSpPr>
          <p:cNvPr id="2" name="Title 1">
            <a:extLst>
              <a:ext uri="{FF2B5EF4-FFF2-40B4-BE49-F238E27FC236}">
                <a16:creationId xmlns:a16="http://schemas.microsoft.com/office/drawing/2014/main" id="{27FCEDAC-A7C4-8046-A37D-A5CC57D54E09}"/>
              </a:ext>
            </a:extLst>
          </p:cNvPr>
          <p:cNvSpPr>
            <a:spLocks noGrp="1"/>
          </p:cNvSpPr>
          <p:nvPr>
            <p:ph type="title"/>
          </p:nvPr>
        </p:nvSpPr>
        <p:spPr/>
        <p:txBody>
          <a:bodyPr/>
          <a:lstStyle/>
          <a:p>
            <a:r>
              <a:rPr lang="en-US" dirty="0"/>
              <a:t>extras</a:t>
            </a:r>
          </a:p>
        </p:txBody>
      </p:sp>
      <p:pic>
        <p:nvPicPr>
          <p:cNvPr id="4" name="Picture 3">
            <a:extLst>
              <a:ext uri="{FF2B5EF4-FFF2-40B4-BE49-F238E27FC236}">
                <a16:creationId xmlns:a16="http://schemas.microsoft.com/office/drawing/2014/main" id="{5F8853BD-43CB-9E48-80A2-148020760AD3}"/>
              </a:ext>
            </a:extLst>
          </p:cNvPr>
          <p:cNvPicPr>
            <a:picLocks noChangeAspect="1"/>
          </p:cNvPicPr>
          <p:nvPr/>
        </p:nvPicPr>
        <p:blipFill rotWithShape="1">
          <a:blip r:embed="rId4"/>
          <a:srcRect l="52022" t="56365" r="2186" b="5165"/>
          <a:stretch/>
        </p:blipFill>
        <p:spPr>
          <a:xfrm>
            <a:off x="1746767" y="3111337"/>
            <a:ext cx="3140440" cy="2038662"/>
          </a:xfrm>
          <a:prstGeom prst="rect">
            <a:avLst/>
          </a:prstGeom>
        </p:spPr>
      </p:pic>
      <p:pic>
        <p:nvPicPr>
          <p:cNvPr id="6" name="Picture 5">
            <a:extLst>
              <a:ext uri="{FF2B5EF4-FFF2-40B4-BE49-F238E27FC236}">
                <a16:creationId xmlns:a16="http://schemas.microsoft.com/office/drawing/2014/main" id="{F45B7951-DEB5-1E46-A48D-7E2FEA385DEF}"/>
              </a:ext>
            </a:extLst>
          </p:cNvPr>
          <p:cNvPicPr>
            <a:picLocks noChangeAspect="1"/>
          </p:cNvPicPr>
          <p:nvPr/>
        </p:nvPicPr>
        <p:blipFill rotWithShape="1">
          <a:blip r:embed="rId4"/>
          <a:srcRect l="2482" t="56459" r="52054" b="5213"/>
          <a:stretch/>
        </p:blipFill>
        <p:spPr>
          <a:xfrm>
            <a:off x="-1322882" y="3118832"/>
            <a:ext cx="3117954" cy="2031167"/>
          </a:xfrm>
          <a:prstGeom prst="rect">
            <a:avLst/>
          </a:prstGeom>
        </p:spPr>
      </p:pic>
      <p:pic>
        <p:nvPicPr>
          <p:cNvPr id="7" name="Picture 6">
            <a:extLst>
              <a:ext uri="{FF2B5EF4-FFF2-40B4-BE49-F238E27FC236}">
                <a16:creationId xmlns:a16="http://schemas.microsoft.com/office/drawing/2014/main" id="{67084B5A-CFBE-1744-94C1-CC20942D5978}"/>
              </a:ext>
            </a:extLst>
          </p:cNvPr>
          <p:cNvPicPr>
            <a:picLocks noChangeAspect="1"/>
          </p:cNvPicPr>
          <p:nvPr/>
        </p:nvPicPr>
        <p:blipFill rotWithShape="1">
          <a:blip r:embed="rId4"/>
          <a:srcRect l="52277" t="5954" r="1712" b="54445"/>
          <a:stretch/>
        </p:blipFill>
        <p:spPr>
          <a:xfrm>
            <a:off x="1755930" y="1053938"/>
            <a:ext cx="3155429" cy="2098623"/>
          </a:xfrm>
          <a:prstGeom prst="rect">
            <a:avLst/>
          </a:prstGeom>
        </p:spPr>
      </p:pic>
      <p:pic>
        <p:nvPicPr>
          <p:cNvPr id="8" name="Picture 7">
            <a:extLst>
              <a:ext uri="{FF2B5EF4-FFF2-40B4-BE49-F238E27FC236}">
                <a16:creationId xmlns:a16="http://schemas.microsoft.com/office/drawing/2014/main" id="{482371AF-8B10-4145-975D-449025955787}"/>
              </a:ext>
            </a:extLst>
          </p:cNvPr>
          <p:cNvPicPr>
            <a:picLocks noChangeAspect="1"/>
          </p:cNvPicPr>
          <p:nvPr/>
        </p:nvPicPr>
        <p:blipFill rotWithShape="1">
          <a:blip r:embed="rId4"/>
          <a:srcRect l="2670" t="6540" r="52084" b="55131"/>
          <a:stretch/>
        </p:blipFill>
        <p:spPr>
          <a:xfrm>
            <a:off x="-1315387" y="1083918"/>
            <a:ext cx="3102964" cy="2031167"/>
          </a:xfrm>
          <a:prstGeom prst="rect">
            <a:avLst/>
          </a:prstGeom>
        </p:spPr>
      </p:pic>
    </p:spTree>
    <p:extLst>
      <p:ext uri="{BB962C8B-B14F-4D97-AF65-F5344CB8AC3E}">
        <p14:creationId xmlns:p14="http://schemas.microsoft.com/office/powerpoint/2010/main" val="36092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506F55B-61D6-6448-8717-51F34B493B6A}"/>
              </a:ext>
            </a:extLst>
          </p:cNvPr>
          <p:cNvGrpSpPr/>
          <p:nvPr/>
        </p:nvGrpSpPr>
        <p:grpSpPr>
          <a:xfrm>
            <a:off x="3501269" y="276511"/>
            <a:ext cx="2479824" cy="2267627"/>
            <a:chOff x="4213923" y="1875599"/>
            <a:chExt cx="2479824" cy="2267627"/>
          </a:xfrm>
        </p:grpSpPr>
        <p:pic>
          <p:nvPicPr>
            <p:cNvPr id="17" name="Picture 16">
              <a:extLst>
                <a:ext uri="{FF2B5EF4-FFF2-40B4-BE49-F238E27FC236}">
                  <a16:creationId xmlns:a16="http://schemas.microsoft.com/office/drawing/2014/main" id="{B0E8C0DA-FE0F-A146-8125-85680EE1E377}"/>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13469" b="3848"/>
            <a:stretch/>
          </p:blipFill>
          <p:spPr>
            <a:xfrm>
              <a:off x="4475992" y="2081440"/>
              <a:ext cx="2217755" cy="1913811"/>
            </a:xfrm>
            <a:prstGeom prst="rect">
              <a:avLst/>
            </a:prstGeom>
          </p:spPr>
        </p:pic>
        <p:sp>
          <p:nvSpPr>
            <p:cNvPr id="2" name="TextBox 1">
              <a:extLst>
                <a:ext uri="{FF2B5EF4-FFF2-40B4-BE49-F238E27FC236}">
                  <a16:creationId xmlns:a16="http://schemas.microsoft.com/office/drawing/2014/main" id="{C5279933-ED3E-354C-84FE-7E5EA40FA5B9}"/>
                </a:ext>
              </a:extLst>
            </p:cNvPr>
            <p:cNvSpPr txBox="1"/>
            <p:nvPr/>
          </p:nvSpPr>
          <p:spPr>
            <a:xfrm>
              <a:off x="4540196" y="2795755"/>
              <a:ext cx="498855" cy="230832"/>
            </a:xfrm>
            <a:prstGeom prst="rect">
              <a:avLst/>
            </a:prstGeom>
            <a:noFill/>
          </p:spPr>
          <p:txBody>
            <a:bodyPr wrap="none" rtlCol="0">
              <a:spAutoFit/>
            </a:bodyPr>
            <a:lstStyle/>
            <a:p>
              <a:pPr algn="l"/>
              <a:r>
                <a:rPr lang="en-US" sz="900" b="1" dirty="0">
                  <a:solidFill>
                    <a:srgbClr val="FF40FF"/>
                  </a:solidFill>
                  <a:latin typeface="Helvetica" pitchFamily="2" charset="0"/>
                </a:rPr>
                <a:t>Soma</a:t>
              </a:r>
            </a:p>
          </p:txBody>
        </p:sp>
        <p:sp>
          <p:nvSpPr>
            <p:cNvPr id="18" name="TextBox 17">
              <a:extLst>
                <a:ext uri="{FF2B5EF4-FFF2-40B4-BE49-F238E27FC236}">
                  <a16:creationId xmlns:a16="http://schemas.microsoft.com/office/drawing/2014/main" id="{79F3E534-EE1E-1848-B95A-48D8202E1F6F}"/>
                </a:ext>
              </a:extLst>
            </p:cNvPr>
            <p:cNvSpPr txBox="1"/>
            <p:nvPr/>
          </p:nvSpPr>
          <p:spPr>
            <a:xfrm>
              <a:off x="5716366" y="2100260"/>
              <a:ext cx="441146" cy="230832"/>
            </a:xfrm>
            <a:prstGeom prst="rect">
              <a:avLst/>
            </a:prstGeom>
            <a:noFill/>
          </p:spPr>
          <p:txBody>
            <a:bodyPr wrap="none" rtlCol="0">
              <a:spAutoFit/>
            </a:bodyPr>
            <a:lstStyle/>
            <a:p>
              <a:pPr algn="l"/>
              <a:r>
                <a:rPr lang="en-US" sz="900" b="1" dirty="0">
                  <a:solidFill>
                    <a:srgbClr val="DAA51F"/>
                  </a:solidFill>
                  <a:latin typeface="Helvetica" pitchFamily="2" charset="0"/>
                </a:rPr>
                <a:t>AGC</a:t>
              </a:r>
            </a:p>
          </p:txBody>
        </p:sp>
        <p:sp>
          <p:nvSpPr>
            <p:cNvPr id="19" name="TextBox 18">
              <a:extLst>
                <a:ext uri="{FF2B5EF4-FFF2-40B4-BE49-F238E27FC236}">
                  <a16:creationId xmlns:a16="http://schemas.microsoft.com/office/drawing/2014/main" id="{FDA0CBC4-6E6C-EE46-94D4-C23FF8971540}"/>
                </a:ext>
              </a:extLst>
            </p:cNvPr>
            <p:cNvSpPr txBox="1"/>
            <p:nvPr/>
          </p:nvSpPr>
          <p:spPr>
            <a:xfrm>
              <a:off x="5186650" y="2205877"/>
              <a:ext cx="434734" cy="230832"/>
            </a:xfrm>
            <a:prstGeom prst="rect">
              <a:avLst/>
            </a:prstGeom>
            <a:noFill/>
          </p:spPr>
          <p:txBody>
            <a:bodyPr wrap="none" rtlCol="0">
              <a:spAutoFit/>
            </a:bodyPr>
            <a:lstStyle/>
            <a:p>
              <a:pPr algn="l"/>
              <a:r>
                <a:rPr lang="en-US" sz="900" b="1" dirty="0">
                  <a:solidFill>
                    <a:srgbClr val="016000"/>
                  </a:solidFill>
                  <a:latin typeface="Helvetica" pitchFamily="2" charset="0"/>
                </a:rPr>
                <a:t>PGC</a:t>
              </a:r>
            </a:p>
          </p:txBody>
        </p:sp>
        <p:sp>
          <p:nvSpPr>
            <p:cNvPr id="5" name="TextBox 4">
              <a:extLst>
                <a:ext uri="{FF2B5EF4-FFF2-40B4-BE49-F238E27FC236}">
                  <a16:creationId xmlns:a16="http://schemas.microsoft.com/office/drawing/2014/main" id="{39F864D2-6F90-DC46-9358-D95D1408A8C2}"/>
                </a:ext>
              </a:extLst>
            </p:cNvPr>
            <p:cNvSpPr txBox="1"/>
            <p:nvPr/>
          </p:nvSpPr>
          <p:spPr>
            <a:xfrm>
              <a:off x="5186650" y="3912394"/>
              <a:ext cx="518091" cy="230832"/>
            </a:xfrm>
            <a:prstGeom prst="rect">
              <a:avLst/>
            </a:prstGeom>
            <a:noFill/>
          </p:spPr>
          <p:txBody>
            <a:bodyPr wrap="none" rtlCol="0">
              <a:spAutoFit/>
            </a:bodyPr>
            <a:lstStyle/>
            <a:p>
              <a:pPr algn="l"/>
              <a:r>
                <a:rPr lang="en-US" sz="900" dirty="0">
                  <a:latin typeface="Helvetica" pitchFamily="2" charset="0"/>
                </a:rPr>
                <a:t>tSNE1</a:t>
              </a:r>
            </a:p>
          </p:txBody>
        </p:sp>
        <p:sp>
          <p:nvSpPr>
            <p:cNvPr id="20" name="TextBox 19">
              <a:extLst>
                <a:ext uri="{FF2B5EF4-FFF2-40B4-BE49-F238E27FC236}">
                  <a16:creationId xmlns:a16="http://schemas.microsoft.com/office/drawing/2014/main" id="{BEF8D034-9F86-7D4C-A432-C75E17A7C18B}"/>
                </a:ext>
              </a:extLst>
            </p:cNvPr>
            <p:cNvSpPr txBox="1"/>
            <p:nvPr/>
          </p:nvSpPr>
          <p:spPr>
            <a:xfrm rot="16200000">
              <a:off x="4165734" y="2837683"/>
              <a:ext cx="518091" cy="230832"/>
            </a:xfrm>
            <a:prstGeom prst="rect">
              <a:avLst/>
            </a:prstGeom>
            <a:noFill/>
          </p:spPr>
          <p:txBody>
            <a:bodyPr wrap="none" rtlCol="0">
              <a:spAutoFit/>
            </a:bodyPr>
            <a:lstStyle/>
            <a:p>
              <a:pPr algn="l"/>
              <a:r>
                <a:rPr lang="en-US" sz="900" dirty="0">
                  <a:latin typeface="Helvetica" pitchFamily="2" charset="0"/>
                </a:rPr>
                <a:t>tSNE2</a:t>
              </a:r>
            </a:p>
          </p:txBody>
        </p:sp>
        <p:sp>
          <p:nvSpPr>
            <p:cNvPr id="22" name="TextBox 21">
              <a:extLst>
                <a:ext uri="{FF2B5EF4-FFF2-40B4-BE49-F238E27FC236}">
                  <a16:creationId xmlns:a16="http://schemas.microsoft.com/office/drawing/2014/main" id="{1F363C4D-E3D3-C543-811A-A0B500ED06A9}"/>
                </a:ext>
              </a:extLst>
            </p:cNvPr>
            <p:cNvSpPr txBox="1"/>
            <p:nvPr/>
          </p:nvSpPr>
          <p:spPr>
            <a:xfrm>
              <a:off x="4213923" y="1875599"/>
              <a:ext cx="295274" cy="276999"/>
            </a:xfrm>
            <a:prstGeom prst="rect">
              <a:avLst/>
            </a:prstGeom>
            <a:noFill/>
          </p:spPr>
          <p:txBody>
            <a:bodyPr wrap="none" rtlCol="0">
              <a:spAutoFit/>
            </a:bodyPr>
            <a:lstStyle/>
            <a:p>
              <a:pPr algn="l"/>
              <a:r>
                <a:rPr lang="en-US" sz="1200" b="1" dirty="0">
                  <a:latin typeface="Helvetica" pitchFamily="2" charset="0"/>
                </a:rPr>
                <a:t>B</a:t>
              </a:r>
            </a:p>
          </p:txBody>
        </p:sp>
      </p:grpSp>
      <p:sp>
        <p:nvSpPr>
          <p:cNvPr id="36" name="TextBox 35">
            <a:extLst>
              <a:ext uri="{FF2B5EF4-FFF2-40B4-BE49-F238E27FC236}">
                <a16:creationId xmlns:a16="http://schemas.microsoft.com/office/drawing/2014/main" id="{DA6DE1E4-D8BD-CB4A-8BE7-48E2DA9000A4}"/>
              </a:ext>
            </a:extLst>
          </p:cNvPr>
          <p:cNvSpPr txBox="1"/>
          <p:nvPr/>
        </p:nvSpPr>
        <p:spPr>
          <a:xfrm>
            <a:off x="340051" y="4377687"/>
            <a:ext cx="295274" cy="276999"/>
          </a:xfrm>
          <a:prstGeom prst="rect">
            <a:avLst/>
          </a:prstGeom>
          <a:noFill/>
        </p:spPr>
        <p:txBody>
          <a:bodyPr wrap="none" rtlCol="0">
            <a:spAutoFit/>
          </a:bodyPr>
          <a:lstStyle/>
          <a:p>
            <a:pPr algn="l"/>
            <a:r>
              <a:rPr lang="en-US" sz="1200" b="1" dirty="0">
                <a:latin typeface="Helvetica" pitchFamily="2" charset="0"/>
              </a:rPr>
              <a:t>D</a:t>
            </a:r>
          </a:p>
        </p:txBody>
      </p:sp>
      <p:grpSp>
        <p:nvGrpSpPr>
          <p:cNvPr id="40" name="Group 39">
            <a:extLst>
              <a:ext uri="{FF2B5EF4-FFF2-40B4-BE49-F238E27FC236}">
                <a16:creationId xmlns:a16="http://schemas.microsoft.com/office/drawing/2014/main" id="{F9876FA0-8CD5-E142-A2DA-7C890AFFD8C2}"/>
              </a:ext>
            </a:extLst>
          </p:cNvPr>
          <p:cNvGrpSpPr/>
          <p:nvPr/>
        </p:nvGrpSpPr>
        <p:grpSpPr>
          <a:xfrm>
            <a:off x="312102" y="4583245"/>
            <a:ext cx="3368302" cy="3700942"/>
            <a:chOff x="343533" y="2739046"/>
            <a:chExt cx="3564451" cy="2753189"/>
          </a:xfrm>
        </p:grpSpPr>
        <p:grpSp>
          <p:nvGrpSpPr>
            <p:cNvPr id="10" name="Group 9">
              <a:extLst>
                <a:ext uri="{FF2B5EF4-FFF2-40B4-BE49-F238E27FC236}">
                  <a16:creationId xmlns:a16="http://schemas.microsoft.com/office/drawing/2014/main" id="{06D1415F-A655-D34E-AFA5-FBC78CFDDE3E}"/>
                </a:ext>
              </a:extLst>
            </p:cNvPr>
            <p:cNvGrpSpPr/>
            <p:nvPr/>
          </p:nvGrpSpPr>
          <p:grpSpPr>
            <a:xfrm>
              <a:off x="343533" y="2739046"/>
              <a:ext cx="3564451" cy="2539578"/>
              <a:chOff x="372786" y="636309"/>
              <a:chExt cx="3564451" cy="2539578"/>
            </a:xfrm>
          </p:grpSpPr>
          <p:pic>
            <p:nvPicPr>
              <p:cNvPr id="4" name="Picture 3">
                <a:extLst>
                  <a:ext uri="{FF2B5EF4-FFF2-40B4-BE49-F238E27FC236}">
                    <a16:creationId xmlns:a16="http://schemas.microsoft.com/office/drawing/2014/main" id="{6BFC60B5-1971-1441-BBA1-EBCFC58DE1EB}"/>
                  </a:ext>
                </a:extLst>
              </p:cNvPr>
              <p:cNvPicPr>
                <a:picLocks noChangeAspect="1"/>
              </p:cNvPicPr>
              <p:nvPr/>
            </p:nvPicPr>
            <p:blipFill rotWithShape="1">
              <a:blip r:embed="rId4"/>
              <a:srcRect r="13492" b="57812"/>
              <a:stretch/>
            </p:blipFill>
            <p:spPr>
              <a:xfrm>
                <a:off x="372786" y="1407788"/>
                <a:ext cx="3429771" cy="1768099"/>
              </a:xfrm>
              <a:prstGeom prst="rect">
                <a:avLst/>
              </a:prstGeom>
            </p:spPr>
          </p:pic>
          <p:pic>
            <p:nvPicPr>
              <p:cNvPr id="3" name="Picture 2">
                <a:extLst>
                  <a:ext uri="{FF2B5EF4-FFF2-40B4-BE49-F238E27FC236}">
                    <a16:creationId xmlns:a16="http://schemas.microsoft.com/office/drawing/2014/main" id="{271CEBCD-5EDE-5345-AC06-FC5E88C05312}"/>
                  </a:ext>
                </a:extLst>
              </p:cNvPr>
              <p:cNvPicPr>
                <a:picLocks noChangeAspect="1"/>
              </p:cNvPicPr>
              <p:nvPr/>
            </p:nvPicPr>
            <p:blipFill rotWithShape="1">
              <a:blip r:embed="rId4"/>
              <a:srcRect t="42296" r="10095" b="39296"/>
              <a:stretch/>
            </p:blipFill>
            <p:spPr>
              <a:xfrm>
                <a:off x="372786" y="636309"/>
                <a:ext cx="3564451" cy="771479"/>
              </a:xfrm>
              <a:prstGeom prst="rect">
                <a:avLst/>
              </a:prstGeom>
            </p:spPr>
          </p:pic>
          <p:pic>
            <p:nvPicPr>
              <p:cNvPr id="6" name="Picture 5">
                <a:extLst>
                  <a:ext uri="{FF2B5EF4-FFF2-40B4-BE49-F238E27FC236}">
                    <a16:creationId xmlns:a16="http://schemas.microsoft.com/office/drawing/2014/main" id="{644902BB-F44B-6341-A6BF-ABC8D6D32C3A}"/>
                  </a:ext>
                </a:extLst>
              </p:cNvPr>
              <p:cNvPicPr>
                <a:picLocks noChangeAspect="1"/>
              </p:cNvPicPr>
              <p:nvPr/>
            </p:nvPicPr>
            <p:blipFill rotWithShape="1">
              <a:blip r:embed="rId4"/>
              <a:srcRect l="89751" t="31442" r="74" b="42681"/>
              <a:stretch/>
            </p:blipFill>
            <p:spPr>
              <a:xfrm>
                <a:off x="3623374" y="1437076"/>
                <a:ext cx="269039" cy="723300"/>
              </a:xfrm>
              <a:prstGeom prst="rect">
                <a:avLst/>
              </a:prstGeom>
            </p:spPr>
          </p:pic>
        </p:grpSp>
        <p:sp>
          <p:nvSpPr>
            <p:cNvPr id="37" name="TextBox 36">
              <a:extLst>
                <a:ext uri="{FF2B5EF4-FFF2-40B4-BE49-F238E27FC236}">
                  <a16:creationId xmlns:a16="http://schemas.microsoft.com/office/drawing/2014/main" id="{1218AC1B-FEF7-7E4B-B9A0-7899105070F9}"/>
                </a:ext>
              </a:extLst>
            </p:cNvPr>
            <p:cNvSpPr txBox="1"/>
            <p:nvPr/>
          </p:nvSpPr>
          <p:spPr>
            <a:xfrm>
              <a:off x="2579929" y="5261403"/>
              <a:ext cx="498855" cy="230832"/>
            </a:xfrm>
            <a:prstGeom prst="rect">
              <a:avLst/>
            </a:prstGeom>
            <a:noFill/>
          </p:spPr>
          <p:txBody>
            <a:bodyPr wrap="none" rtlCol="0">
              <a:spAutoFit/>
            </a:bodyPr>
            <a:lstStyle/>
            <a:p>
              <a:pPr algn="l"/>
              <a:r>
                <a:rPr lang="en-US" sz="900" b="1" dirty="0">
                  <a:solidFill>
                    <a:srgbClr val="FF40FF"/>
                  </a:solidFill>
                  <a:latin typeface="Helvetica" pitchFamily="2" charset="0"/>
                </a:rPr>
                <a:t>Soma</a:t>
              </a:r>
            </a:p>
          </p:txBody>
        </p:sp>
        <p:sp>
          <p:nvSpPr>
            <p:cNvPr id="38" name="TextBox 37">
              <a:extLst>
                <a:ext uri="{FF2B5EF4-FFF2-40B4-BE49-F238E27FC236}">
                  <a16:creationId xmlns:a16="http://schemas.microsoft.com/office/drawing/2014/main" id="{40DA9BA9-EA97-7F43-96E5-7637387E12F4}"/>
                </a:ext>
              </a:extLst>
            </p:cNvPr>
            <p:cNvSpPr txBox="1"/>
            <p:nvPr/>
          </p:nvSpPr>
          <p:spPr>
            <a:xfrm>
              <a:off x="788411" y="5267871"/>
              <a:ext cx="466836" cy="171720"/>
            </a:xfrm>
            <a:prstGeom prst="rect">
              <a:avLst/>
            </a:prstGeom>
            <a:noFill/>
          </p:spPr>
          <p:txBody>
            <a:bodyPr wrap="none" rtlCol="0">
              <a:spAutoFit/>
            </a:bodyPr>
            <a:lstStyle/>
            <a:p>
              <a:pPr algn="l"/>
              <a:r>
                <a:rPr lang="en-US" sz="900" b="1" dirty="0">
                  <a:solidFill>
                    <a:srgbClr val="FF9300"/>
                  </a:solidFill>
                  <a:latin typeface="Helvetica" pitchFamily="2" charset="0"/>
                </a:rPr>
                <a:t>AGC</a:t>
              </a:r>
            </a:p>
          </p:txBody>
        </p:sp>
        <p:sp>
          <p:nvSpPr>
            <p:cNvPr id="39" name="TextBox 38">
              <a:extLst>
                <a:ext uri="{FF2B5EF4-FFF2-40B4-BE49-F238E27FC236}">
                  <a16:creationId xmlns:a16="http://schemas.microsoft.com/office/drawing/2014/main" id="{D678139E-49A6-FE4D-BDE2-8006220AA7A5}"/>
                </a:ext>
              </a:extLst>
            </p:cNvPr>
            <p:cNvSpPr txBox="1"/>
            <p:nvPr/>
          </p:nvSpPr>
          <p:spPr>
            <a:xfrm>
              <a:off x="1825841" y="5261403"/>
              <a:ext cx="460050" cy="171720"/>
            </a:xfrm>
            <a:prstGeom prst="rect">
              <a:avLst/>
            </a:prstGeom>
            <a:noFill/>
          </p:spPr>
          <p:txBody>
            <a:bodyPr wrap="none" rtlCol="0">
              <a:spAutoFit/>
            </a:bodyPr>
            <a:lstStyle/>
            <a:p>
              <a:pPr algn="l"/>
              <a:r>
                <a:rPr lang="en-US" sz="900" b="1" dirty="0">
                  <a:solidFill>
                    <a:srgbClr val="008F00"/>
                  </a:solidFill>
                  <a:latin typeface="Helvetica" pitchFamily="2" charset="0"/>
                </a:rPr>
                <a:t>PGC</a:t>
              </a:r>
            </a:p>
          </p:txBody>
        </p:sp>
      </p:grpSp>
      <p:sp>
        <p:nvSpPr>
          <p:cNvPr id="41" name="TextBox 40">
            <a:extLst>
              <a:ext uri="{FF2B5EF4-FFF2-40B4-BE49-F238E27FC236}">
                <a16:creationId xmlns:a16="http://schemas.microsoft.com/office/drawing/2014/main" id="{A22E66B7-9E4D-7E48-89CD-67070E470B8E}"/>
              </a:ext>
            </a:extLst>
          </p:cNvPr>
          <p:cNvSpPr txBox="1"/>
          <p:nvPr/>
        </p:nvSpPr>
        <p:spPr>
          <a:xfrm>
            <a:off x="3505276" y="4377997"/>
            <a:ext cx="287258" cy="276999"/>
          </a:xfrm>
          <a:prstGeom prst="rect">
            <a:avLst/>
          </a:prstGeom>
          <a:noFill/>
        </p:spPr>
        <p:txBody>
          <a:bodyPr wrap="none" rtlCol="0">
            <a:spAutoFit/>
          </a:bodyPr>
          <a:lstStyle/>
          <a:p>
            <a:pPr algn="l"/>
            <a:r>
              <a:rPr lang="en-US" sz="1200" b="1" dirty="0">
                <a:latin typeface="Helvetica" pitchFamily="2" charset="0"/>
              </a:rPr>
              <a:t>E</a:t>
            </a:r>
          </a:p>
        </p:txBody>
      </p:sp>
      <p:pic>
        <p:nvPicPr>
          <p:cNvPr id="43" name="Picture 42">
            <a:extLst>
              <a:ext uri="{FF2B5EF4-FFF2-40B4-BE49-F238E27FC236}">
                <a16:creationId xmlns:a16="http://schemas.microsoft.com/office/drawing/2014/main" id="{2ECD3BD6-7874-544A-B2EF-7ABC748529D4}"/>
              </a:ext>
            </a:extLst>
          </p:cNvPr>
          <p:cNvPicPr>
            <a:picLocks noChangeAspect="1"/>
          </p:cNvPicPr>
          <p:nvPr/>
        </p:nvPicPr>
        <p:blipFill>
          <a:blip r:embed="rId5"/>
          <a:stretch>
            <a:fillRect/>
          </a:stretch>
        </p:blipFill>
        <p:spPr>
          <a:xfrm>
            <a:off x="168949" y="507570"/>
            <a:ext cx="3230034" cy="3639058"/>
          </a:xfrm>
          <a:prstGeom prst="rect">
            <a:avLst/>
          </a:prstGeom>
        </p:spPr>
      </p:pic>
      <p:grpSp>
        <p:nvGrpSpPr>
          <p:cNvPr id="46" name="Group 45">
            <a:extLst>
              <a:ext uri="{FF2B5EF4-FFF2-40B4-BE49-F238E27FC236}">
                <a16:creationId xmlns:a16="http://schemas.microsoft.com/office/drawing/2014/main" id="{8417E187-DB3E-4845-8BCF-FBF499413F5D}"/>
              </a:ext>
            </a:extLst>
          </p:cNvPr>
          <p:cNvGrpSpPr/>
          <p:nvPr/>
        </p:nvGrpSpPr>
        <p:grpSpPr>
          <a:xfrm>
            <a:off x="3502339" y="2598226"/>
            <a:ext cx="2797431" cy="1451456"/>
            <a:chOff x="7032373" y="1979787"/>
            <a:chExt cx="3467928" cy="1920038"/>
          </a:xfrm>
        </p:grpSpPr>
        <p:pic>
          <p:nvPicPr>
            <p:cNvPr id="11" name="Picture 10">
              <a:extLst>
                <a:ext uri="{FF2B5EF4-FFF2-40B4-BE49-F238E27FC236}">
                  <a16:creationId xmlns:a16="http://schemas.microsoft.com/office/drawing/2014/main" id="{28762C12-6085-8E4D-AA01-86E55940D9EA}"/>
                </a:ext>
              </a:extLst>
            </p:cNvPr>
            <p:cNvPicPr>
              <a:picLocks noChangeAspect="1"/>
            </p:cNvPicPr>
            <p:nvPr/>
          </p:nvPicPr>
          <p:blipFill rotWithShape="1">
            <a:blip r:embed="rId6">
              <a:extLst>
                <a:ext uri="{28A0092B-C50C-407E-A947-70E740481C1C}">
                  <a14:useLocalDpi xmlns:a14="http://schemas.microsoft.com/office/drawing/2010/main" val="0"/>
                </a:ext>
              </a:extLst>
            </a:blip>
            <a:srcRect r="65704" b="65971"/>
            <a:stretch/>
          </p:blipFill>
          <p:spPr>
            <a:xfrm>
              <a:off x="8338148" y="3027479"/>
              <a:ext cx="1149876" cy="855697"/>
            </a:xfrm>
            <a:prstGeom prst="rect">
              <a:avLst/>
            </a:prstGeom>
          </p:spPr>
        </p:pic>
        <p:pic>
          <p:nvPicPr>
            <p:cNvPr id="12" name="Picture 11">
              <a:extLst>
                <a:ext uri="{FF2B5EF4-FFF2-40B4-BE49-F238E27FC236}">
                  <a16:creationId xmlns:a16="http://schemas.microsoft.com/office/drawing/2014/main" id="{8F188090-1A02-FC43-86A7-011D10797913}"/>
                </a:ext>
              </a:extLst>
            </p:cNvPr>
            <p:cNvPicPr>
              <a:picLocks noChangeAspect="1"/>
            </p:cNvPicPr>
            <p:nvPr/>
          </p:nvPicPr>
          <p:blipFill rotWithShape="1">
            <a:blip r:embed="rId6">
              <a:extLst>
                <a:ext uri="{28A0092B-C50C-407E-A947-70E740481C1C}">
                  <a14:useLocalDpi xmlns:a14="http://schemas.microsoft.com/office/drawing/2010/main" val="0"/>
                </a:ext>
              </a:extLst>
            </a:blip>
            <a:srcRect l="69692" r="116" b="65971"/>
            <a:stretch/>
          </p:blipFill>
          <p:spPr>
            <a:xfrm>
              <a:off x="9488024" y="3038345"/>
              <a:ext cx="1012277" cy="855698"/>
            </a:xfrm>
            <a:prstGeom prst="rect">
              <a:avLst/>
            </a:prstGeom>
          </p:spPr>
        </p:pic>
        <p:pic>
          <p:nvPicPr>
            <p:cNvPr id="13" name="Picture 12">
              <a:extLst>
                <a:ext uri="{FF2B5EF4-FFF2-40B4-BE49-F238E27FC236}">
                  <a16:creationId xmlns:a16="http://schemas.microsoft.com/office/drawing/2014/main" id="{65E8D33C-4B4A-CB45-A31B-5BAB954FE2B9}"/>
                </a:ext>
              </a:extLst>
            </p:cNvPr>
            <p:cNvPicPr>
              <a:picLocks noChangeAspect="1"/>
            </p:cNvPicPr>
            <p:nvPr/>
          </p:nvPicPr>
          <p:blipFill rotWithShape="1">
            <a:blip r:embed="rId6">
              <a:extLst>
                <a:ext uri="{28A0092B-C50C-407E-A947-70E740481C1C}">
                  <a14:useLocalDpi xmlns:a14="http://schemas.microsoft.com/office/drawing/2010/main" val="0"/>
                </a:ext>
              </a:extLst>
            </a:blip>
            <a:srcRect l="4044" t="50472" r="65764" b="15499"/>
            <a:stretch/>
          </p:blipFill>
          <p:spPr>
            <a:xfrm>
              <a:off x="9447731" y="2089358"/>
              <a:ext cx="1012277" cy="855697"/>
            </a:xfrm>
            <a:prstGeom prst="rect">
              <a:avLst/>
            </a:prstGeom>
          </p:spPr>
        </p:pic>
        <p:pic>
          <p:nvPicPr>
            <p:cNvPr id="14" name="Picture 13">
              <a:extLst>
                <a:ext uri="{FF2B5EF4-FFF2-40B4-BE49-F238E27FC236}">
                  <a16:creationId xmlns:a16="http://schemas.microsoft.com/office/drawing/2014/main" id="{8DE293B6-84B3-9349-9CD3-0570AA08424E}"/>
                </a:ext>
              </a:extLst>
            </p:cNvPr>
            <p:cNvPicPr>
              <a:picLocks noChangeAspect="1"/>
            </p:cNvPicPr>
            <p:nvPr/>
          </p:nvPicPr>
          <p:blipFill rotWithShape="1">
            <a:blip r:embed="rId6">
              <a:extLst>
                <a:ext uri="{28A0092B-C50C-407E-A947-70E740481C1C}">
                  <a14:useLocalDpi xmlns:a14="http://schemas.microsoft.com/office/drawing/2010/main" val="0"/>
                </a:ext>
              </a:extLst>
            </a:blip>
            <a:srcRect l="39039" t="1" r="30769" b="65522"/>
            <a:stretch/>
          </p:blipFill>
          <p:spPr>
            <a:xfrm>
              <a:off x="7460836" y="3032853"/>
              <a:ext cx="1012277" cy="866972"/>
            </a:xfrm>
            <a:prstGeom prst="rect">
              <a:avLst/>
            </a:prstGeom>
          </p:spPr>
        </p:pic>
        <p:sp>
          <p:nvSpPr>
            <p:cNvPr id="23" name="TextBox 22">
              <a:extLst>
                <a:ext uri="{FF2B5EF4-FFF2-40B4-BE49-F238E27FC236}">
                  <a16:creationId xmlns:a16="http://schemas.microsoft.com/office/drawing/2014/main" id="{11A47AD3-800D-2649-9255-AC3B69D6CC5C}"/>
                </a:ext>
              </a:extLst>
            </p:cNvPr>
            <p:cNvSpPr txBox="1"/>
            <p:nvPr/>
          </p:nvSpPr>
          <p:spPr>
            <a:xfrm>
              <a:off x="7032373" y="1979787"/>
              <a:ext cx="366046" cy="366424"/>
            </a:xfrm>
            <a:prstGeom prst="rect">
              <a:avLst/>
            </a:prstGeom>
            <a:noFill/>
          </p:spPr>
          <p:txBody>
            <a:bodyPr wrap="none" rtlCol="0">
              <a:spAutoFit/>
            </a:bodyPr>
            <a:lstStyle/>
            <a:p>
              <a:pPr algn="l"/>
              <a:r>
                <a:rPr lang="en-US" sz="1200" b="1" dirty="0">
                  <a:latin typeface="Helvetica" pitchFamily="2" charset="0"/>
                </a:rPr>
                <a:t>C</a:t>
              </a:r>
            </a:p>
          </p:txBody>
        </p:sp>
        <p:pic>
          <p:nvPicPr>
            <p:cNvPr id="25" name="Picture 24">
              <a:extLst>
                <a:ext uri="{FF2B5EF4-FFF2-40B4-BE49-F238E27FC236}">
                  <a16:creationId xmlns:a16="http://schemas.microsoft.com/office/drawing/2014/main" id="{68E735BF-9579-9144-9423-3477C3FEF1AF}"/>
                </a:ext>
              </a:extLst>
            </p:cNvPr>
            <p:cNvPicPr>
              <a:picLocks noChangeAspect="1"/>
            </p:cNvPicPr>
            <p:nvPr/>
          </p:nvPicPr>
          <p:blipFill rotWithShape="1">
            <a:blip r:embed="rId7">
              <a:extLst>
                <a:ext uri="{28A0092B-C50C-407E-A947-70E740481C1C}">
                  <a14:useLocalDpi xmlns:a14="http://schemas.microsoft.com/office/drawing/2010/main" val="0"/>
                </a:ext>
              </a:extLst>
            </a:blip>
            <a:srcRect l="70965" b="65341"/>
            <a:stretch/>
          </p:blipFill>
          <p:spPr>
            <a:xfrm>
              <a:off x="7443957" y="2081440"/>
              <a:ext cx="973486" cy="871534"/>
            </a:xfrm>
            <a:prstGeom prst="rect">
              <a:avLst/>
            </a:prstGeom>
          </p:spPr>
        </p:pic>
        <p:pic>
          <p:nvPicPr>
            <p:cNvPr id="26" name="Picture 25">
              <a:extLst>
                <a:ext uri="{FF2B5EF4-FFF2-40B4-BE49-F238E27FC236}">
                  <a16:creationId xmlns:a16="http://schemas.microsoft.com/office/drawing/2014/main" id="{AA891A1B-67A7-5E4A-B24C-A9DD3D58701C}"/>
                </a:ext>
              </a:extLst>
            </p:cNvPr>
            <p:cNvPicPr>
              <a:picLocks noChangeAspect="1"/>
            </p:cNvPicPr>
            <p:nvPr/>
          </p:nvPicPr>
          <p:blipFill rotWithShape="1">
            <a:blip r:embed="rId7">
              <a:extLst>
                <a:ext uri="{28A0092B-C50C-407E-A947-70E740481C1C}">
                  <a14:useLocalDpi xmlns:a14="http://schemas.microsoft.com/office/drawing/2010/main" val="0"/>
                </a:ext>
              </a:extLst>
            </a:blip>
            <a:srcRect l="37301" t="49945" r="33664" b="15396"/>
            <a:stretch/>
          </p:blipFill>
          <p:spPr>
            <a:xfrm>
              <a:off x="8474245" y="2084591"/>
              <a:ext cx="973486" cy="871534"/>
            </a:xfrm>
            <a:prstGeom prst="rect">
              <a:avLst/>
            </a:prstGeom>
          </p:spPr>
        </p:pic>
      </p:grpSp>
      <p:sp>
        <p:nvSpPr>
          <p:cNvPr id="47" name="TextBox 46">
            <a:extLst>
              <a:ext uri="{FF2B5EF4-FFF2-40B4-BE49-F238E27FC236}">
                <a16:creationId xmlns:a16="http://schemas.microsoft.com/office/drawing/2014/main" id="{3861D458-7A71-834B-8E6D-C3D1F73B86DB}"/>
              </a:ext>
            </a:extLst>
          </p:cNvPr>
          <p:cNvSpPr txBox="1"/>
          <p:nvPr/>
        </p:nvSpPr>
        <p:spPr>
          <a:xfrm>
            <a:off x="168473" y="276511"/>
            <a:ext cx="295274" cy="276999"/>
          </a:xfrm>
          <a:prstGeom prst="rect">
            <a:avLst/>
          </a:prstGeom>
          <a:noFill/>
        </p:spPr>
        <p:txBody>
          <a:bodyPr wrap="none" rtlCol="0">
            <a:spAutoFit/>
          </a:bodyPr>
          <a:lstStyle/>
          <a:p>
            <a:pPr algn="l"/>
            <a:r>
              <a:rPr lang="en-US" sz="1200" b="1" dirty="0">
                <a:latin typeface="Helvetica" pitchFamily="2" charset="0"/>
              </a:rPr>
              <a:t>A</a:t>
            </a:r>
          </a:p>
        </p:txBody>
      </p:sp>
      <p:grpSp>
        <p:nvGrpSpPr>
          <p:cNvPr id="8" name="Group 7">
            <a:extLst>
              <a:ext uri="{FF2B5EF4-FFF2-40B4-BE49-F238E27FC236}">
                <a16:creationId xmlns:a16="http://schemas.microsoft.com/office/drawing/2014/main" id="{C6FC326F-8D4E-784D-ACD6-D294D3AA7F57}"/>
              </a:ext>
            </a:extLst>
          </p:cNvPr>
          <p:cNvGrpSpPr/>
          <p:nvPr/>
        </p:nvGrpSpPr>
        <p:grpSpPr>
          <a:xfrm>
            <a:off x="3888730" y="6555349"/>
            <a:ext cx="2182603" cy="1737396"/>
            <a:chOff x="3698242" y="4508492"/>
            <a:chExt cx="2182603" cy="1737396"/>
          </a:xfrm>
        </p:grpSpPr>
        <p:pic>
          <p:nvPicPr>
            <p:cNvPr id="16" name="Picture 15">
              <a:extLst>
                <a:ext uri="{FF2B5EF4-FFF2-40B4-BE49-F238E27FC236}">
                  <a16:creationId xmlns:a16="http://schemas.microsoft.com/office/drawing/2014/main" id="{9D9DBE61-23C0-7E44-B771-D39753A997C8}"/>
                </a:ext>
              </a:extLst>
            </p:cNvPr>
            <p:cNvPicPr>
              <a:picLocks noChangeAspect="1"/>
            </p:cNvPicPr>
            <p:nvPr/>
          </p:nvPicPr>
          <p:blipFill>
            <a:blip r:embed="rId8"/>
            <a:stretch>
              <a:fillRect/>
            </a:stretch>
          </p:blipFill>
          <p:spPr>
            <a:xfrm>
              <a:off x="3698242" y="4508492"/>
              <a:ext cx="2182603" cy="1737396"/>
            </a:xfrm>
            <a:prstGeom prst="rect">
              <a:avLst/>
            </a:prstGeom>
          </p:spPr>
        </p:pic>
        <p:sp>
          <p:nvSpPr>
            <p:cNvPr id="49" name="TextBox 48">
              <a:extLst>
                <a:ext uri="{FF2B5EF4-FFF2-40B4-BE49-F238E27FC236}">
                  <a16:creationId xmlns:a16="http://schemas.microsoft.com/office/drawing/2014/main" id="{40CE6AD6-B6E7-794B-B62B-A71C429F7127}"/>
                </a:ext>
              </a:extLst>
            </p:cNvPr>
            <p:cNvSpPr txBox="1"/>
            <p:nvPr/>
          </p:nvSpPr>
          <p:spPr>
            <a:xfrm>
              <a:off x="4223377" y="5065516"/>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50" name="TextBox 49">
              <a:extLst>
                <a:ext uri="{FF2B5EF4-FFF2-40B4-BE49-F238E27FC236}">
                  <a16:creationId xmlns:a16="http://schemas.microsoft.com/office/drawing/2014/main" id="{5FE9C0B7-B9BE-544D-9B6D-289EC33A5BE3}"/>
                </a:ext>
              </a:extLst>
            </p:cNvPr>
            <p:cNvSpPr txBox="1"/>
            <p:nvPr/>
          </p:nvSpPr>
          <p:spPr>
            <a:xfrm>
              <a:off x="5177408" y="5065516"/>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51" name="TextBox 50">
              <a:extLst>
                <a:ext uri="{FF2B5EF4-FFF2-40B4-BE49-F238E27FC236}">
                  <a16:creationId xmlns:a16="http://schemas.microsoft.com/office/drawing/2014/main" id="{73BA0B99-6F17-944C-8513-5A6F483E07DA}"/>
                </a:ext>
              </a:extLst>
            </p:cNvPr>
            <p:cNvSpPr txBox="1"/>
            <p:nvPr/>
          </p:nvSpPr>
          <p:spPr>
            <a:xfrm>
              <a:off x="4100336" y="5802279"/>
              <a:ext cx="747320" cy="215444"/>
            </a:xfrm>
            <a:prstGeom prst="rect">
              <a:avLst/>
            </a:prstGeom>
            <a:noFill/>
          </p:spPr>
          <p:txBody>
            <a:bodyPr wrap="none" rtlCol="0">
              <a:spAutoFit/>
            </a:bodyPr>
            <a:lstStyle/>
            <a:p>
              <a:r>
                <a:rPr lang="en-US" sz="800" dirty="0">
                  <a:solidFill>
                    <a:srgbClr val="DAA51F"/>
                  </a:solidFill>
                  <a:latin typeface="Helvetica" pitchFamily="2" charset="0"/>
                </a:rPr>
                <a:t>AGC </a:t>
              </a:r>
              <a:r>
                <a:rPr lang="en-US" sz="800" dirty="0">
                  <a:latin typeface="Helvetica" pitchFamily="2" charset="0"/>
                </a:rPr>
                <a:t>+</a:t>
              </a:r>
              <a:r>
                <a:rPr lang="en-US" sz="800" dirty="0">
                  <a:solidFill>
                    <a:srgbClr val="DAA51F"/>
                  </a:solidFill>
                  <a:latin typeface="Helvetica" pitchFamily="2" charset="0"/>
                </a:rPr>
                <a:t> </a:t>
              </a:r>
              <a:r>
                <a:rPr lang="en-US" sz="800" dirty="0">
                  <a:solidFill>
                    <a:srgbClr val="016000"/>
                  </a:solidFill>
                  <a:latin typeface="Helvetica" pitchFamily="2" charset="0"/>
                </a:rPr>
                <a:t>PGC</a:t>
              </a:r>
              <a:endParaRPr lang="en-US" sz="800" dirty="0">
                <a:solidFill>
                  <a:srgbClr val="DAA51F"/>
                </a:solidFill>
                <a:latin typeface="Helvetica" pitchFamily="2" charset="0"/>
              </a:endParaRPr>
            </a:p>
          </p:txBody>
        </p:sp>
        <p:sp>
          <p:nvSpPr>
            <p:cNvPr id="52" name="TextBox 51">
              <a:extLst>
                <a:ext uri="{FF2B5EF4-FFF2-40B4-BE49-F238E27FC236}">
                  <a16:creationId xmlns:a16="http://schemas.microsoft.com/office/drawing/2014/main" id="{494067CE-83B1-C441-8E20-D6998D1F5527}"/>
                </a:ext>
              </a:extLst>
            </p:cNvPr>
            <p:cNvSpPr txBox="1"/>
            <p:nvPr/>
          </p:nvSpPr>
          <p:spPr>
            <a:xfrm>
              <a:off x="5215010" y="5794696"/>
              <a:ext cx="298480" cy="215444"/>
            </a:xfrm>
            <a:prstGeom prst="rect">
              <a:avLst/>
            </a:prstGeom>
            <a:noFill/>
          </p:spPr>
          <p:txBody>
            <a:bodyPr wrap="none" rtlCol="0">
              <a:spAutoFit/>
            </a:bodyPr>
            <a:lstStyle/>
            <a:p>
              <a:pPr algn="l"/>
              <a:r>
                <a:rPr lang="en-US" sz="800" dirty="0">
                  <a:latin typeface="Helvetica" pitchFamily="2" charset="0"/>
                </a:rPr>
                <a:t>All</a:t>
              </a:r>
            </a:p>
          </p:txBody>
        </p:sp>
      </p:grpSp>
      <p:grpSp>
        <p:nvGrpSpPr>
          <p:cNvPr id="7" name="Group 6">
            <a:extLst>
              <a:ext uri="{FF2B5EF4-FFF2-40B4-BE49-F238E27FC236}">
                <a16:creationId xmlns:a16="http://schemas.microsoft.com/office/drawing/2014/main" id="{67138997-A164-EC43-82D7-760394681DDF}"/>
              </a:ext>
            </a:extLst>
          </p:cNvPr>
          <p:cNvGrpSpPr/>
          <p:nvPr/>
        </p:nvGrpSpPr>
        <p:grpSpPr>
          <a:xfrm>
            <a:off x="3888730" y="4573644"/>
            <a:ext cx="2294430" cy="1974563"/>
            <a:chOff x="3674115" y="6309624"/>
            <a:chExt cx="2294430" cy="1974563"/>
          </a:xfrm>
        </p:grpSpPr>
        <p:pic>
          <p:nvPicPr>
            <p:cNvPr id="15" name="Picture 14">
              <a:extLst>
                <a:ext uri="{FF2B5EF4-FFF2-40B4-BE49-F238E27FC236}">
                  <a16:creationId xmlns:a16="http://schemas.microsoft.com/office/drawing/2014/main" id="{40C23566-6568-FF4F-8260-D4A45172380C}"/>
                </a:ext>
              </a:extLst>
            </p:cNvPr>
            <p:cNvPicPr>
              <a:picLocks noChangeAspect="1"/>
            </p:cNvPicPr>
            <p:nvPr/>
          </p:nvPicPr>
          <p:blipFill>
            <a:blip r:embed="rId9"/>
            <a:stretch>
              <a:fillRect/>
            </a:stretch>
          </p:blipFill>
          <p:spPr>
            <a:xfrm>
              <a:off x="3674115" y="6309624"/>
              <a:ext cx="2294430" cy="1974563"/>
            </a:xfrm>
            <a:prstGeom prst="rect">
              <a:avLst/>
            </a:prstGeom>
          </p:spPr>
        </p:pic>
        <p:sp>
          <p:nvSpPr>
            <p:cNvPr id="53" name="TextBox 52">
              <a:extLst>
                <a:ext uri="{FF2B5EF4-FFF2-40B4-BE49-F238E27FC236}">
                  <a16:creationId xmlns:a16="http://schemas.microsoft.com/office/drawing/2014/main" id="{4C206C6D-5B02-C64C-A8B3-9DB7E6279BF2}"/>
                </a:ext>
              </a:extLst>
            </p:cNvPr>
            <p:cNvSpPr txBox="1"/>
            <p:nvPr/>
          </p:nvSpPr>
          <p:spPr>
            <a:xfrm>
              <a:off x="4270254" y="6895218"/>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54" name="TextBox 53">
              <a:extLst>
                <a:ext uri="{FF2B5EF4-FFF2-40B4-BE49-F238E27FC236}">
                  <a16:creationId xmlns:a16="http://schemas.microsoft.com/office/drawing/2014/main" id="{53ACD774-69A8-7D45-BA3B-86FA727D1E39}"/>
                </a:ext>
              </a:extLst>
            </p:cNvPr>
            <p:cNvSpPr txBox="1"/>
            <p:nvPr/>
          </p:nvSpPr>
          <p:spPr>
            <a:xfrm>
              <a:off x="5224285" y="6895218"/>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55" name="TextBox 54">
              <a:extLst>
                <a:ext uri="{FF2B5EF4-FFF2-40B4-BE49-F238E27FC236}">
                  <a16:creationId xmlns:a16="http://schemas.microsoft.com/office/drawing/2014/main" id="{D5AB1F11-A5DB-7B4C-AD70-926DD3CC9538}"/>
                </a:ext>
              </a:extLst>
            </p:cNvPr>
            <p:cNvSpPr txBox="1"/>
            <p:nvPr/>
          </p:nvSpPr>
          <p:spPr>
            <a:xfrm>
              <a:off x="4217554" y="7718557"/>
              <a:ext cx="747320" cy="215444"/>
            </a:xfrm>
            <a:prstGeom prst="rect">
              <a:avLst/>
            </a:prstGeom>
            <a:noFill/>
          </p:spPr>
          <p:txBody>
            <a:bodyPr wrap="none" rtlCol="0">
              <a:spAutoFit/>
            </a:bodyPr>
            <a:lstStyle/>
            <a:p>
              <a:r>
                <a:rPr lang="en-US" sz="800" dirty="0">
                  <a:solidFill>
                    <a:srgbClr val="DAA51F"/>
                  </a:solidFill>
                  <a:latin typeface="Helvetica" pitchFamily="2" charset="0"/>
                </a:rPr>
                <a:t>AGC </a:t>
              </a:r>
              <a:r>
                <a:rPr lang="en-US" sz="800" dirty="0">
                  <a:latin typeface="Helvetica" pitchFamily="2" charset="0"/>
                </a:rPr>
                <a:t>+</a:t>
              </a:r>
              <a:r>
                <a:rPr lang="en-US" sz="800" dirty="0">
                  <a:solidFill>
                    <a:srgbClr val="DAA51F"/>
                  </a:solidFill>
                  <a:latin typeface="Helvetica" pitchFamily="2" charset="0"/>
                </a:rPr>
                <a:t> </a:t>
              </a:r>
              <a:r>
                <a:rPr lang="en-US" sz="800" dirty="0">
                  <a:solidFill>
                    <a:srgbClr val="016000"/>
                  </a:solidFill>
                  <a:latin typeface="Helvetica" pitchFamily="2" charset="0"/>
                </a:rPr>
                <a:t>PGC</a:t>
              </a:r>
              <a:endParaRPr lang="en-US" sz="800" dirty="0">
                <a:solidFill>
                  <a:srgbClr val="DAA51F"/>
                </a:solidFill>
                <a:latin typeface="Helvetica" pitchFamily="2" charset="0"/>
              </a:endParaRPr>
            </a:p>
          </p:txBody>
        </p:sp>
        <p:sp>
          <p:nvSpPr>
            <p:cNvPr id="56" name="TextBox 55">
              <a:extLst>
                <a:ext uri="{FF2B5EF4-FFF2-40B4-BE49-F238E27FC236}">
                  <a16:creationId xmlns:a16="http://schemas.microsoft.com/office/drawing/2014/main" id="{EBC12F48-002D-9C41-B17C-93179BE07DE4}"/>
                </a:ext>
              </a:extLst>
            </p:cNvPr>
            <p:cNvSpPr txBox="1"/>
            <p:nvPr/>
          </p:nvSpPr>
          <p:spPr>
            <a:xfrm>
              <a:off x="5332228" y="7710974"/>
              <a:ext cx="298480" cy="215444"/>
            </a:xfrm>
            <a:prstGeom prst="rect">
              <a:avLst/>
            </a:prstGeom>
            <a:noFill/>
          </p:spPr>
          <p:txBody>
            <a:bodyPr wrap="none" rtlCol="0">
              <a:spAutoFit/>
            </a:bodyPr>
            <a:lstStyle/>
            <a:p>
              <a:pPr algn="l"/>
              <a:r>
                <a:rPr lang="en-US" sz="800" dirty="0">
                  <a:latin typeface="Helvetica" pitchFamily="2" charset="0"/>
                </a:rPr>
                <a:t>All</a:t>
              </a:r>
            </a:p>
          </p:txBody>
        </p:sp>
      </p:grpSp>
      <p:sp>
        <p:nvSpPr>
          <p:cNvPr id="57" name="TextBox 56">
            <a:extLst>
              <a:ext uri="{FF2B5EF4-FFF2-40B4-BE49-F238E27FC236}">
                <a16:creationId xmlns:a16="http://schemas.microsoft.com/office/drawing/2014/main" id="{17B0AB54-E2D1-914B-B15D-34E5D9B507FD}"/>
              </a:ext>
            </a:extLst>
          </p:cNvPr>
          <p:cNvSpPr txBox="1"/>
          <p:nvPr/>
        </p:nvSpPr>
        <p:spPr>
          <a:xfrm rot="16200000">
            <a:off x="3802872" y="4072455"/>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58" name="TextBox 57">
            <a:extLst>
              <a:ext uri="{FF2B5EF4-FFF2-40B4-BE49-F238E27FC236}">
                <a16:creationId xmlns:a16="http://schemas.microsoft.com/office/drawing/2014/main" id="{CB65AC99-6B47-C14F-8FE9-8E7A39E119D8}"/>
              </a:ext>
            </a:extLst>
          </p:cNvPr>
          <p:cNvSpPr txBox="1"/>
          <p:nvPr/>
        </p:nvSpPr>
        <p:spPr>
          <a:xfrm rot="16200000">
            <a:off x="4027959" y="4079114"/>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59" name="TextBox 58">
            <a:extLst>
              <a:ext uri="{FF2B5EF4-FFF2-40B4-BE49-F238E27FC236}">
                <a16:creationId xmlns:a16="http://schemas.microsoft.com/office/drawing/2014/main" id="{A69945F8-DF2F-7B42-8C8E-B786017FF863}"/>
              </a:ext>
            </a:extLst>
          </p:cNvPr>
          <p:cNvSpPr txBox="1"/>
          <p:nvPr/>
        </p:nvSpPr>
        <p:spPr>
          <a:xfrm rot="16200000">
            <a:off x="4200134" y="4079113"/>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60" name="TextBox 59">
            <a:extLst>
              <a:ext uri="{FF2B5EF4-FFF2-40B4-BE49-F238E27FC236}">
                <a16:creationId xmlns:a16="http://schemas.microsoft.com/office/drawing/2014/main" id="{05567F4F-96BC-784E-9704-AF008EB57688}"/>
              </a:ext>
            </a:extLst>
          </p:cNvPr>
          <p:cNvSpPr txBox="1"/>
          <p:nvPr/>
        </p:nvSpPr>
        <p:spPr>
          <a:xfrm rot="16200000">
            <a:off x="4714838" y="4092494"/>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61" name="TextBox 60">
            <a:extLst>
              <a:ext uri="{FF2B5EF4-FFF2-40B4-BE49-F238E27FC236}">
                <a16:creationId xmlns:a16="http://schemas.microsoft.com/office/drawing/2014/main" id="{ECD6DC83-A728-8F47-A476-9DEC7BDDB996}"/>
              </a:ext>
            </a:extLst>
          </p:cNvPr>
          <p:cNvSpPr txBox="1"/>
          <p:nvPr/>
        </p:nvSpPr>
        <p:spPr>
          <a:xfrm rot="16200000">
            <a:off x="4939925" y="4099153"/>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62" name="TextBox 61">
            <a:extLst>
              <a:ext uri="{FF2B5EF4-FFF2-40B4-BE49-F238E27FC236}">
                <a16:creationId xmlns:a16="http://schemas.microsoft.com/office/drawing/2014/main" id="{EA40ACCB-2500-B045-81E8-6AF0D522B446}"/>
              </a:ext>
            </a:extLst>
          </p:cNvPr>
          <p:cNvSpPr txBox="1"/>
          <p:nvPr/>
        </p:nvSpPr>
        <p:spPr>
          <a:xfrm rot="16200000">
            <a:off x="5112100" y="4099152"/>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63" name="TextBox 62">
            <a:extLst>
              <a:ext uri="{FF2B5EF4-FFF2-40B4-BE49-F238E27FC236}">
                <a16:creationId xmlns:a16="http://schemas.microsoft.com/office/drawing/2014/main" id="{2A3A7C38-02BC-A144-BB9C-5EA7B1CAF8B7}"/>
              </a:ext>
            </a:extLst>
          </p:cNvPr>
          <p:cNvSpPr txBox="1"/>
          <p:nvPr/>
        </p:nvSpPr>
        <p:spPr>
          <a:xfrm rot="16200000">
            <a:off x="5519082" y="4109681"/>
            <a:ext cx="407484" cy="215444"/>
          </a:xfrm>
          <a:prstGeom prst="rect">
            <a:avLst/>
          </a:prstGeom>
          <a:noFill/>
        </p:spPr>
        <p:txBody>
          <a:bodyPr wrap="none" rtlCol="0">
            <a:spAutoFit/>
          </a:bodyPr>
          <a:lstStyle/>
          <a:p>
            <a:pPr algn="l"/>
            <a:r>
              <a:rPr lang="en-US" sz="800" dirty="0">
                <a:solidFill>
                  <a:srgbClr val="DAA51F"/>
                </a:solidFill>
                <a:latin typeface="Helvetica" pitchFamily="2" charset="0"/>
              </a:rPr>
              <a:t>AGC</a:t>
            </a:r>
          </a:p>
        </p:txBody>
      </p:sp>
      <p:sp>
        <p:nvSpPr>
          <p:cNvPr id="64" name="TextBox 63">
            <a:extLst>
              <a:ext uri="{FF2B5EF4-FFF2-40B4-BE49-F238E27FC236}">
                <a16:creationId xmlns:a16="http://schemas.microsoft.com/office/drawing/2014/main" id="{9770E02F-7C81-F14B-A540-5D24D687D638}"/>
              </a:ext>
            </a:extLst>
          </p:cNvPr>
          <p:cNvSpPr txBox="1"/>
          <p:nvPr/>
        </p:nvSpPr>
        <p:spPr>
          <a:xfrm rot="16200000">
            <a:off x="5744169" y="4116340"/>
            <a:ext cx="407484" cy="215444"/>
          </a:xfrm>
          <a:prstGeom prst="rect">
            <a:avLst/>
          </a:prstGeom>
          <a:noFill/>
        </p:spPr>
        <p:txBody>
          <a:bodyPr wrap="none" rtlCol="0">
            <a:spAutoFit/>
          </a:bodyPr>
          <a:lstStyle/>
          <a:p>
            <a:pPr algn="l"/>
            <a:r>
              <a:rPr lang="en-US" sz="800" dirty="0">
                <a:solidFill>
                  <a:srgbClr val="016000"/>
                </a:solidFill>
                <a:latin typeface="Helvetica" pitchFamily="2" charset="0"/>
              </a:rPr>
              <a:t>PGC</a:t>
            </a:r>
          </a:p>
        </p:txBody>
      </p:sp>
      <p:sp>
        <p:nvSpPr>
          <p:cNvPr id="65" name="TextBox 64">
            <a:extLst>
              <a:ext uri="{FF2B5EF4-FFF2-40B4-BE49-F238E27FC236}">
                <a16:creationId xmlns:a16="http://schemas.microsoft.com/office/drawing/2014/main" id="{EB2BADC1-1AD2-8040-BC8E-6F1036C8AD15}"/>
              </a:ext>
            </a:extLst>
          </p:cNvPr>
          <p:cNvSpPr txBox="1"/>
          <p:nvPr/>
        </p:nvSpPr>
        <p:spPr>
          <a:xfrm rot="16200000">
            <a:off x="5916344" y="4116339"/>
            <a:ext cx="453970" cy="215444"/>
          </a:xfrm>
          <a:prstGeom prst="rect">
            <a:avLst/>
          </a:prstGeom>
          <a:noFill/>
        </p:spPr>
        <p:txBody>
          <a:bodyPr wrap="none" rtlCol="0">
            <a:spAutoFit/>
          </a:bodyPr>
          <a:lstStyle/>
          <a:p>
            <a:pPr algn="l"/>
            <a:r>
              <a:rPr lang="en-US" sz="800" dirty="0">
                <a:solidFill>
                  <a:srgbClr val="FF40FF"/>
                </a:solidFill>
                <a:latin typeface="Helvetica" pitchFamily="2" charset="0"/>
              </a:rPr>
              <a:t>Soma</a:t>
            </a:r>
          </a:p>
        </p:txBody>
      </p:sp>
      <p:sp>
        <p:nvSpPr>
          <p:cNvPr id="9" name="TextBox 8">
            <a:extLst>
              <a:ext uri="{FF2B5EF4-FFF2-40B4-BE49-F238E27FC236}">
                <a16:creationId xmlns:a16="http://schemas.microsoft.com/office/drawing/2014/main" id="{CD3842A1-8A24-5440-BDA1-C7A017BCB33B}"/>
              </a:ext>
            </a:extLst>
          </p:cNvPr>
          <p:cNvSpPr txBox="1"/>
          <p:nvPr/>
        </p:nvSpPr>
        <p:spPr>
          <a:xfrm rot="16200000">
            <a:off x="-235032" y="5026701"/>
            <a:ext cx="980341" cy="246221"/>
          </a:xfrm>
          <a:prstGeom prst="rect">
            <a:avLst/>
          </a:prstGeom>
          <a:noFill/>
        </p:spPr>
        <p:txBody>
          <a:bodyPr wrap="square" rtlCol="0">
            <a:spAutoFit/>
          </a:bodyPr>
          <a:lstStyle/>
          <a:p>
            <a:pPr algn="ctr"/>
            <a:r>
              <a:rPr lang="en-US" sz="1000" dirty="0">
                <a:latin typeface="Helvetica" pitchFamily="2" charset="0"/>
              </a:rPr>
              <a:t>Transposons</a:t>
            </a:r>
          </a:p>
        </p:txBody>
      </p:sp>
    </p:spTree>
    <p:extLst>
      <p:ext uri="{BB962C8B-B14F-4D97-AF65-F5344CB8AC3E}">
        <p14:creationId xmlns:p14="http://schemas.microsoft.com/office/powerpoint/2010/main" val="278645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647F893-9698-2042-AFEF-91F947480CA7}"/>
              </a:ext>
            </a:extLst>
          </p:cNvPr>
          <p:cNvPicPr>
            <a:picLocks noChangeAspect="1"/>
          </p:cNvPicPr>
          <p:nvPr/>
        </p:nvPicPr>
        <p:blipFill>
          <a:blip r:embed="rId2"/>
          <a:stretch>
            <a:fillRect/>
          </a:stretch>
        </p:blipFill>
        <p:spPr>
          <a:xfrm>
            <a:off x="401066" y="269095"/>
            <a:ext cx="6007100" cy="6350000"/>
          </a:xfrm>
          <a:prstGeom prst="rect">
            <a:avLst/>
          </a:prstGeom>
        </p:spPr>
      </p:pic>
    </p:spTree>
    <p:extLst>
      <p:ext uri="{BB962C8B-B14F-4D97-AF65-F5344CB8AC3E}">
        <p14:creationId xmlns:p14="http://schemas.microsoft.com/office/powerpoint/2010/main" val="47400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359E0-53F2-9F44-A225-68E5F07572B8}"/>
              </a:ext>
            </a:extLst>
          </p:cNvPr>
          <p:cNvPicPr>
            <a:picLocks noChangeAspect="1"/>
          </p:cNvPicPr>
          <p:nvPr/>
        </p:nvPicPr>
        <p:blipFill>
          <a:blip r:embed="rId2"/>
          <a:stretch>
            <a:fillRect/>
          </a:stretch>
        </p:blipFill>
        <p:spPr>
          <a:xfrm>
            <a:off x="0" y="0"/>
            <a:ext cx="4737100" cy="4076700"/>
          </a:xfrm>
          <a:prstGeom prst="rect">
            <a:avLst/>
          </a:prstGeom>
        </p:spPr>
      </p:pic>
      <p:pic>
        <p:nvPicPr>
          <p:cNvPr id="6" name="Picture 5">
            <a:extLst>
              <a:ext uri="{FF2B5EF4-FFF2-40B4-BE49-F238E27FC236}">
                <a16:creationId xmlns:a16="http://schemas.microsoft.com/office/drawing/2014/main" id="{05B35B7E-2391-7644-8D95-1A8C3B610859}"/>
              </a:ext>
            </a:extLst>
          </p:cNvPr>
          <p:cNvPicPr>
            <a:picLocks noChangeAspect="1"/>
          </p:cNvPicPr>
          <p:nvPr/>
        </p:nvPicPr>
        <p:blipFill>
          <a:blip r:embed="rId3"/>
          <a:stretch>
            <a:fillRect/>
          </a:stretch>
        </p:blipFill>
        <p:spPr>
          <a:xfrm>
            <a:off x="0" y="4076700"/>
            <a:ext cx="4573800" cy="3640836"/>
          </a:xfrm>
          <a:prstGeom prst="rect">
            <a:avLst/>
          </a:prstGeom>
        </p:spPr>
      </p:pic>
    </p:spTree>
    <p:extLst>
      <p:ext uri="{BB962C8B-B14F-4D97-AF65-F5344CB8AC3E}">
        <p14:creationId xmlns:p14="http://schemas.microsoft.com/office/powerpoint/2010/main" val="184106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2643188"/>
            <a:ext cx="5143500" cy="3857625"/>
          </a:xfrm>
          <a:prstGeom prst="rect">
            <a:avLst/>
          </a:prstGeom>
        </p:spPr>
      </p:pic>
      <p:sp>
        <p:nvSpPr>
          <p:cNvPr id="4" name="TextBox 3"/>
          <p:cNvSpPr txBox="1"/>
          <p:nvPr/>
        </p:nvSpPr>
        <p:spPr>
          <a:xfrm>
            <a:off x="0" y="2643188"/>
            <a:ext cx="1358064" cy="248209"/>
          </a:xfrm>
          <a:prstGeom prst="rect">
            <a:avLst/>
          </a:prstGeom>
          <a:noFill/>
        </p:spPr>
        <p:txBody>
          <a:bodyPr wrap="none" rtlCol="0">
            <a:spAutoFit/>
          </a:bodyPr>
          <a:lstStyle/>
          <a:p>
            <a:r>
              <a:rPr lang="en-US" sz="1013" dirty="0" err="1"/>
              <a:t>piRNA</a:t>
            </a:r>
            <a:r>
              <a:rPr lang="en-US" sz="1013" dirty="0"/>
              <a:t> Pathway Genes</a:t>
            </a:r>
          </a:p>
        </p:txBody>
      </p:sp>
    </p:spTree>
    <p:extLst>
      <p:ext uri="{BB962C8B-B14F-4D97-AF65-F5344CB8AC3E}">
        <p14:creationId xmlns:p14="http://schemas.microsoft.com/office/powerpoint/2010/main" val="2725505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100" dirty="0" smtClean="0">
            <a:latin typeface="Helvetica" pitchFamily="2" charset="0"/>
          </a:defRPr>
        </a:defPPr>
      </a:lstStyle>
    </a:txDef>
  </a:objectDefaults>
  <a:extraClrSchemeLst/>
  <a:extLst>
    <a:ext uri="{05A4C25C-085E-4340-85A3-A5531E510DB2}">
      <thm15:themeFamily xmlns:thm15="http://schemas.microsoft.com/office/thememl/2012/main" name="cell style formatted" id="{4F9D0A8B-36A8-A249-9E45-DFA27FBC6C04}" vid="{BD925052-E7D0-F945-BC13-A9DF371818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4495</TotalTime>
  <Words>1539</Words>
  <Application>Microsoft Macintosh PowerPoint</Application>
  <PresentationFormat>Letter Paper (8.5x11 in)</PresentationFormat>
  <Paragraphs>313</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vt:lpstr>
      <vt:lpstr>Helvetica Regular</vt:lpstr>
      <vt:lpstr>Office Theme</vt:lpstr>
      <vt:lpstr>PowerPoint Presentation</vt:lpstr>
      <vt:lpstr>PowerPoint Presentation</vt:lpstr>
      <vt:lpstr>PowerPoint Presentation</vt:lpstr>
      <vt:lpstr>PowerPoint Presentation</vt:lpstr>
      <vt:lpstr>extras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Reznik, Boris</dc:creator>
  <cp:lastModifiedBy>Laird, Diana</cp:lastModifiedBy>
  <cp:revision>75</cp:revision>
  <cp:lastPrinted>2018-05-08T22:09:32Z</cp:lastPrinted>
  <dcterms:created xsi:type="dcterms:W3CDTF">2018-04-26T00:36:30Z</dcterms:created>
  <dcterms:modified xsi:type="dcterms:W3CDTF">2018-05-11T06:52:20Z</dcterms:modified>
</cp:coreProperties>
</file>