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1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rd, Diana" initials="LD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22"/>
    <p:restoredTop sz="94674"/>
  </p:normalViewPr>
  <p:slideViewPr>
    <p:cSldViewPr snapToGrid="0" snapToObjects="1" showGuides="1">
      <p:cViewPr varScale="1">
        <p:scale>
          <a:sx n="47" d="100"/>
          <a:sy n="47" d="100"/>
        </p:scale>
        <p:origin x="22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5T04:07:41.754" idx="4">
    <p:pos x="6229" y="2583"/>
    <p:text>are these 5 OCT4/VASA neg cells dropouts or real?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5T04:07:41.754" idx="4">
    <p:pos x="6229" y="2583"/>
    <p:text>are these 5 OCT4/VASA neg cells dropouts or real?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5T03:34:51.510" idx="1">
    <p:pos x="10" y="10"/>
    <p:text>Looks like order of expression could be DDX4&gt;MAEL&gt;PIWIL4&gt;PIWIL2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5T03:46:02.887" idx="3">
    <p:pos x="4745" y="914"/>
    <p:text>L1HS certainly seems to turn on before PIWIL4/MIWI2 or VASA</p:text>
    <p:extLst>
      <p:ext uri="{C676402C-5697-4E1C-873F-D02D1690AC5C}">
        <p15:threadingInfo xmlns:p15="http://schemas.microsoft.com/office/powerpoint/2012/main" timeZoneBias="240"/>
      </p:ext>
    </p:extLst>
  </p:cm>
  <p:cm authorId="1" dt="2018-03-25T04:11:24.371" idx="5">
    <p:pos x="10" y="10"/>
    <p:text>L1HS is high in the 5 cells with low/no VASA/OCT4!</p:text>
    <p:extLst>
      <p:ext uri="{C676402C-5697-4E1C-873F-D02D1690AC5C}">
        <p15:threadingInfo xmlns:p15="http://schemas.microsoft.com/office/powerpoint/2012/main" timeZoneBias="240"/>
      </p:ext>
    </p:extLst>
  </p:cm>
  <p:cm authorId="1" dt="2018-03-25T04:13:46.417" idx="6">
    <p:pos x="10" y="106"/>
    <p:text>maybe 2 of these 5 cells are turning on PIWIL4</p:text>
    <p:extLst>
      <p:ext uri="{C676402C-5697-4E1C-873F-D02D1690AC5C}">
        <p15:threadingInfo xmlns:p15="http://schemas.microsoft.com/office/powerpoint/2012/main" timeZoneBias="24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06363-D959-A140-8DA4-7B8A8D301B8D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529B-11CD-D94C-92EB-5880832F9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4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4FD09-C688-004C-85EE-376C7AF39F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4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4FD09-C688-004C-85EE-376C7AF39F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4FD09-C688-004C-85EE-376C7AF39F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4FD09-C688-004C-85EE-376C7AF39F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3287-5034-914E-BC51-09BA9F478C8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3970-DFA9-BF48-AA19-8D26DBEC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78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tSNE for Cluster ID 0 through </a:t>
            </a:r>
            <a:r>
              <a:rPr lang="en-US" dirty="0" smtClean="0"/>
              <a:t>2 at W19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21039" y="5380672"/>
            <a:ext cx="1870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cells:</a:t>
            </a:r>
          </a:p>
          <a:p>
            <a:endParaRPr lang="en-US" dirty="0"/>
          </a:p>
          <a:p>
            <a:r>
              <a:rPr lang="en-US" dirty="0">
                <a:solidFill>
                  <a:srgbClr val="DAA621"/>
                </a:solidFill>
              </a:rPr>
              <a:t>Cluster </a:t>
            </a:r>
            <a:r>
              <a:rPr lang="en-US" dirty="0" err="1">
                <a:solidFill>
                  <a:srgbClr val="DAA621"/>
                </a:solidFill>
              </a:rPr>
              <a:t>Adv</a:t>
            </a:r>
            <a:r>
              <a:rPr lang="en-US" dirty="0">
                <a:solidFill>
                  <a:srgbClr val="DAA621"/>
                </a:solidFill>
              </a:rPr>
              <a:t> = 88</a:t>
            </a:r>
          </a:p>
          <a:p>
            <a:r>
              <a:rPr lang="en-US" dirty="0">
                <a:solidFill>
                  <a:srgbClr val="1D6700"/>
                </a:solidFill>
              </a:rPr>
              <a:t>Cluster Early = 60</a:t>
            </a:r>
          </a:p>
          <a:p>
            <a:r>
              <a:rPr lang="en-US" dirty="0">
                <a:solidFill>
                  <a:srgbClr val="F640FF"/>
                </a:solidFill>
              </a:rPr>
              <a:t>Cluster Soma = 39</a:t>
            </a:r>
          </a:p>
        </p:txBody>
      </p:sp>
    </p:spTree>
    <p:extLst>
      <p:ext uri="{BB962C8B-B14F-4D97-AF65-F5344CB8AC3E}">
        <p14:creationId xmlns:p14="http://schemas.microsoft.com/office/powerpoint/2010/main" val="14561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62" y="369332"/>
            <a:ext cx="6234338" cy="6234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8835" y="0"/>
            <a:ext cx="319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</a:t>
            </a:r>
            <a:r>
              <a:rPr lang="en-US"/>
              <a:t>of several GC makers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1278" y="2921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" y="985587"/>
            <a:ext cx="6076856" cy="4726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1314" y="653143"/>
            <a:ext cx="15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LiLi</a:t>
            </a:r>
            <a:r>
              <a:rPr lang="en-US" dirty="0"/>
              <a:t> Alignment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3875" y="0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Laird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8835" y="0"/>
            <a:ext cx="319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</a:t>
            </a:r>
            <a:r>
              <a:rPr lang="en-US"/>
              <a:t>of several GC makers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1278" y="2921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698"/>
            <a:ext cx="6096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4982"/>
            <a:ext cx="6096000" cy="4484235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09600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tSNE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 space</a:t>
            </a:r>
          </a:p>
        </p:txBody>
      </p:sp>
    </p:spTree>
    <p:extLst>
      <p:ext uri="{BB962C8B-B14F-4D97-AF65-F5344CB8AC3E}">
        <p14:creationId xmlns:p14="http://schemas.microsoft.com/office/powerpoint/2010/main" val="7143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8835" y="0"/>
            <a:ext cx="319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</a:t>
            </a:r>
            <a:r>
              <a:rPr lang="en-US"/>
              <a:t>of several GC makers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1278" y="2921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698"/>
            <a:ext cx="6096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4982"/>
            <a:ext cx="6096000" cy="448423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9600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tSNE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 space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E79D6B8-6E94-2842-ABA6-C142F099E3F5}"/>
              </a:ext>
            </a:extLst>
          </p:cNvPr>
          <p:cNvGrpSpPr/>
          <p:nvPr/>
        </p:nvGrpSpPr>
        <p:grpSpPr>
          <a:xfrm>
            <a:off x="7282396" y="4100359"/>
            <a:ext cx="2606396" cy="867382"/>
            <a:chOff x="7282396" y="4100359"/>
            <a:chExt cx="2606396" cy="86738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94375BE2-5C73-D84E-A434-48D437D55340}"/>
                </a:ext>
              </a:extLst>
            </p:cNvPr>
            <p:cNvSpPr/>
            <p:nvPr/>
          </p:nvSpPr>
          <p:spPr>
            <a:xfrm>
              <a:off x="8023128" y="4568310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B5264A5-2997-5840-921D-24A2EED0E130}"/>
                </a:ext>
              </a:extLst>
            </p:cNvPr>
            <p:cNvSpPr/>
            <p:nvPr/>
          </p:nvSpPr>
          <p:spPr>
            <a:xfrm>
              <a:off x="7891625" y="4912435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784A7410-4798-184D-A187-4C39AFB51E81}"/>
                </a:ext>
              </a:extLst>
            </p:cNvPr>
            <p:cNvSpPr/>
            <p:nvPr/>
          </p:nvSpPr>
          <p:spPr>
            <a:xfrm>
              <a:off x="7976427" y="4569543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3DA16A-2247-954D-B701-9EA6399AB02C}"/>
                </a:ext>
              </a:extLst>
            </p:cNvPr>
            <p:cNvSpPr/>
            <p:nvPr/>
          </p:nvSpPr>
          <p:spPr>
            <a:xfrm>
              <a:off x="7447449" y="4672398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10B410AF-F82E-B647-BB21-C39BBD47E1CC}"/>
                </a:ext>
              </a:extLst>
            </p:cNvPr>
            <p:cNvSpPr/>
            <p:nvPr/>
          </p:nvSpPr>
          <p:spPr>
            <a:xfrm>
              <a:off x="7282396" y="4621216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93172C3-48FD-7249-9CF9-3B9DFF7D5DC9}"/>
                </a:ext>
              </a:extLst>
            </p:cNvPr>
            <p:cNvSpPr txBox="1"/>
            <p:nvPr/>
          </p:nvSpPr>
          <p:spPr>
            <a:xfrm>
              <a:off x="7919278" y="4100359"/>
              <a:ext cx="1969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FF0000"/>
                  </a:solidFill>
                </a:rPr>
                <a:t>VASA</a:t>
              </a:r>
              <a:r>
                <a:rPr lang="en-US" sz="1200" baseline="30000" dirty="0" err="1">
                  <a:solidFill>
                    <a:srgbClr val="FF0000"/>
                  </a:solidFill>
                </a:rPr>
                <a:t>neg</a:t>
              </a:r>
              <a:r>
                <a:rPr lang="en-US" sz="1200" dirty="0">
                  <a:solidFill>
                    <a:srgbClr val="FF0000"/>
                  </a:solidFill>
                </a:rPr>
                <a:t> OCT4</a:t>
              </a:r>
              <a:r>
                <a:rPr lang="en-US" sz="1200" baseline="30000" dirty="0">
                  <a:solidFill>
                    <a:srgbClr val="FF0000"/>
                  </a:solidFill>
                </a:rPr>
                <a:t>neg</a:t>
              </a:r>
              <a:r>
                <a:rPr lang="en-US" sz="1200" dirty="0">
                  <a:solidFill>
                    <a:srgbClr val="FF0000"/>
                  </a:solidFill>
                </a:rPr>
                <a:t> germ cells?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9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2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piRNA</a:t>
            </a:r>
            <a:r>
              <a:rPr lang="en-US" dirty="0"/>
              <a:t> Pathway Genes</a:t>
            </a:r>
          </a:p>
        </p:txBody>
      </p:sp>
    </p:spTree>
    <p:extLst>
      <p:ext uri="{BB962C8B-B14F-4D97-AF65-F5344CB8AC3E}">
        <p14:creationId xmlns:p14="http://schemas.microsoft.com/office/powerpoint/2010/main" val="912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piRNA</a:t>
            </a:r>
            <a:r>
              <a:rPr lang="en-US" dirty="0"/>
              <a:t> Pathway Genes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tSNE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1100"/>
            <a:ext cx="6095999" cy="457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099"/>
            <a:ext cx="6096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29" y="380143"/>
            <a:ext cx="8637142" cy="6477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542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L1HS, PIWIL4, L1PREC2, SVA_A, HERVK9-int, </a:t>
            </a:r>
            <a:r>
              <a:rPr lang="en-US" dirty="0" err="1"/>
              <a:t>FordPrefect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18831D-A24C-F142-84DC-509744BE4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05" r="51381"/>
          <a:stretch/>
        </p:blipFill>
        <p:spPr>
          <a:xfrm>
            <a:off x="5642965" y="345453"/>
            <a:ext cx="2963838" cy="1554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542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L1HS, PIWIL4, L1PREC2, SVA_A, HERVK9-int, </a:t>
            </a:r>
            <a:r>
              <a:rPr lang="en-US" dirty="0" err="1"/>
              <a:t>FordPrefect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tSNE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369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 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1340"/>
            <a:ext cx="6096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1340"/>
            <a:ext cx="6095999" cy="457199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47EA538-2982-E340-8C76-029401DC334B}"/>
              </a:ext>
            </a:extLst>
          </p:cNvPr>
          <p:cNvGrpSpPr/>
          <p:nvPr/>
        </p:nvGrpSpPr>
        <p:grpSpPr>
          <a:xfrm>
            <a:off x="7295843" y="1738459"/>
            <a:ext cx="2606396" cy="867382"/>
            <a:chOff x="7282396" y="4100359"/>
            <a:chExt cx="2606396" cy="86738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2213BFD6-D861-0F47-A2E6-01D5A50B80D0}"/>
                </a:ext>
              </a:extLst>
            </p:cNvPr>
            <p:cNvSpPr/>
            <p:nvPr/>
          </p:nvSpPr>
          <p:spPr>
            <a:xfrm>
              <a:off x="8023128" y="4568310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B540D380-B6BA-6842-A468-F1A744A05691}"/>
                </a:ext>
              </a:extLst>
            </p:cNvPr>
            <p:cNvSpPr/>
            <p:nvPr/>
          </p:nvSpPr>
          <p:spPr>
            <a:xfrm>
              <a:off x="7891625" y="4912435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33CF4AA7-9AAD-3B46-8F91-A5EF702B72DA}"/>
                </a:ext>
              </a:extLst>
            </p:cNvPr>
            <p:cNvSpPr/>
            <p:nvPr/>
          </p:nvSpPr>
          <p:spPr>
            <a:xfrm>
              <a:off x="7976427" y="4569543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5272D1C-370B-3943-9228-3A9E9540C8AE}"/>
                </a:ext>
              </a:extLst>
            </p:cNvPr>
            <p:cNvSpPr/>
            <p:nvPr/>
          </p:nvSpPr>
          <p:spPr>
            <a:xfrm>
              <a:off x="7447449" y="4672398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2D5C8656-6504-4C43-B2C5-3EE6FE1BF0C2}"/>
                </a:ext>
              </a:extLst>
            </p:cNvPr>
            <p:cNvSpPr/>
            <p:nvPr/>
          </p:nvSpPr>
          <p:spPr>
            <a:xfrm>
              <a:off x="7282396" y="4621216"/>
              <a:ext cx="55307" cy="553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170E9C5-071D-B647-BCD9-1768CFB4F8C5}"/>
                </a:ext>
              </a:extLst>
            </p:cNvPr>
            <p:cNvSpPr txBox="1"/>
            <p:nvPr/>
          </p:nvSpPr>
          <p:spPr>
            <a:xfrm>
              <a:off x="7919278" y="4100359"/>
              <a:ext cx="1969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FF0000"/>
                  </a:solidFill>
                </a:rPr>
                <a:t>VASA</a:t>
              </a:r>
              <a:r>
                <a:rPr lang="en-US" sz="1200" baseline="30000" dirty="0" err="1">
                  <a:solidFill>
                    <a:srgbClr val="FF0000"/>
                  </a:solidFill>
                </a:rPr>
                <a:t>neg</a:t>
              </a:r>
              <a:r>
                <a:rPr lang="en-US" sz="1200" dirty="0">
                  <a:solidFill>
                    <a:srgbClr val="FF0000"/>
                  </a:solidFill>
                </a:rPr>
                <a:t> OCT4</a:t>
              </a:r>
              <a:r>
                <a:rPr lang="en-US" sz="1200" baseline="30000" dirty="0">
                  <a:solidFill>
                    <a:srgbClr val="FF0000"/>
                  </a:solidFill>
                </a:rPr>
                <a:t>neg</a:t>
              </a:r>
              <a:r>
                <a:rPr lang="en-US" sz="1200" dirty="0">
                  <a:solidFill>
                    <a:srgbClr val="FF0000"/>
                  </a:solidFill>
                </a:rPr>
                <a:t> germ cells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4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2743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heatmap</a:t>
            </a:r>
            <a:r>
              <a:rPr lang="en-US" dirty="0"/>
              <a:t> </a:t>
            </a:r>
            <a:r>
              <a:rPr lang="en-US" dirty="0" smtClean="0"/>
              <a:t>depicting </a:t>
            </a:r>
            <a:r>
              <a:rPr lang="en-US" dirty="0"/>
              <a:t>the </a:t>
            </a:r>
            <a:r>
              <a:rPr lang="en-US" dirty="0" smtClean="0"/>
              <a:t>top 20 repeat </a:t>
            </a:r>
            <a:r>
              <a:rPr lang="en-US" dirty="0"/>
              <a:t>element </a:t>
            </a:r>
            <a:r>
              <a:rPr lang="en-US" dirty="0" smtClean="0"/>
              <a:t>(after excluding all the </a:t>
            </a:r>
            <a:r>
              <a:rPr lang="en-US" dirty="0" err="1" smtClean="0"/>
              <a:t>tRNA</a:t>
            </a:r>
            <a:r>
              <a:rPr lang="en-US" dirty="0" smtClean="0"/>
              <a:t> because they were potentially boring) markers </a:t>
            </a:r>
            <a:r>
              <a:rPr lang="en-US" dirty="0"/>
              <a:t>of the two GC clusters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125</Words>
  <Application>Microsoft Macintosh PowerPoint</Application>
  <PresentationFormat>Widescreen</PresentationFormat>
  <Paragraphs>30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Jaszczak</dc:creator>
  <cp:lastModifiedBy>Rebecca Jaszczak</cp:lastModifiedBy>
  <cp:revision>2</cp:revision>
  <dcterms:created xsi:type="dcterms:W3CDTF">2018-04-04T17:36:05Z</dcterms:created>
  <dcterms:modified xsi:type="dcterms:W3CDTF">2018-04-04T17:57:11Z</dcterms:modified>
</cp:coreProperties>
</file>