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Erlang</a:t>
            </a:r>
          </a:p>
        </p:txBody>
      </p:sp>
      <p:sp>
        <p:nvSpPr>
          <p:cNvPr id="55" name="Shape 55"/>
          <p:cNvSpPr txBox="1"/>
          <p:nvPr>
            <p:ph idx="1" type="subTitle"/>
          </p:nvPr>
        </p:nvSpPr>
        <p:spPr>
          <a:xfrm>
            <a:off x="311700" y="3441550"/>
            <a:ext cx="8520600" cy="792600"/>
          </a:xfrm>
          <a:prstGeom prst="rect">
            <a:avLst/>
          </a:prstGeom>
        </p:spPr>
        <p:txBody>
          <a:bodyPr anchorCtr="0" anchor="t" bIns="91425" lIns="91425" rIns="91425" tIns="91425">
            <a:noAutofit/>
          </a:bodyPr>
          <a:lstStyle/>
          <a:p>
            <a:pPr lvl="0">
              <a:spcBef>
                <a:spcPts val="0"/>
              </a:spcBef>
              <a:buNone/>
            </a:pPr>
            <a:r>
              <a:rPr lang="en"/>
              <a:t>Ashley &amp; Becca’s Secret Chat Service</a:t>
            </a:r>
          </a:p>
        </p:txBody>
      </p:sp>
      <p:pic>
        <p:nvPicPr>
          <p:cNvPr id="56" name="Shape 56"/>
          <p:cNvPicPr preferRelativeResize="0"/>
          <p:nvPr/>
        </p:nvPicPr>
        <p:blipFill>
          <a:blip r:embed="rId3">
            <a:alphaModFix/>
          </a:blip>
          <a:stretch>
            <a:fillRect/>
          </a:stretch>
        </p:blipFill>
        <p:spPr>
          <a:xfrm>
            <a:off x="5918226" y="744575"/>
            <a:ext cx="2448974" cy="2448974"/>
          </a:xfrm>
          <a:prstGeom prst="rect">
            <a:avLst/>
          </a:prstGeom>
          <a:noFill/>
          <a:ln>
            <a:noFill/>
          </a:ln>
        </p:spPr>
      </p:pic>
      <p:pic>
        <p:nvPicPr>
          <p:cNvPr id="57" name="Shape 57"/>
          <p:cNvPicPr preferRelativeResize="0"/>
          <p:nvPr/>
        </p:nvPicPr>
        <p:blipFill>
          <a:blip r:embed="rId4">
            <a:alphaModFix/>
          </a:blip>
          <a:stretch>
            <a:fillRect/>
          </a:stretch>
        </p:blipFill>
        <p:spPr>
          <a:xfrm>
            <a:off x="934525" y="721812"/>
            <a:ext cx="2494500" cy="2494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640975"/>
            <a:ext cx="8520600" cy="572700"/>
          </a:xfrm>
          <a:prstGeom prst="rect">
            <a:avLst/>
          </a:prstGeom>
        </p:spPr>
        <p:txBody>
          <a:bodyPr anchorCtr="0" anchor="t" bIns="91425" lIns="91425" rIns="91425" tIns="91425">
            <a:noAutofit/>
          </a:bodyPr>
          <a:lstStyle/>
          <a:p>
            <a:pPr lvl="0">
              <a:spcBef>
                <a:spcPts val="0"/>
              </a:spcBef>
              <a:buNone/>
            </a:pPr>
            <a:r>
              <a:rPr lang="en"/>
              <a:t>Erlang is Awesome because Concurrency</a:t>
            </a:r>
          </a:p>
        </p:txBody>
      </p:sp>
      <p:sp>
        <p:nvSpPr>
          <p:cNvPr id="63" name="Shape 63"/>
          <p:cNvSpPr txBox="1"/>
          <p:nvPr>
            <p:ph idx="1" type="body"/>
          </p:nvPr>
        </p:nvSpPr>
        <p:spPr>
          <a:xfrm>
            <a:off x="311700" y="1766900"/>
            <a:ext cx="8520600" cy="3066600"/>
          </a:xfrm>
          <a:prstGeom prst="rect">
            <a:avLst/>
          </a:prstGeom>
        </p:spPr>
        <p:txBody>
          <a:bodyPr anchorCtr="0" anchor="t" bIns="91425" lIns="91425" rIns="91425" tIns="91425">
            <a:noAutofit/>
          </a:bodyPr>
          <a:lstStyle/>
          <a:p>
            <a:pPr indent="-228600" lvl="0" marL="457200" rtl="0">
              <a:spcBef>
                <a:spcPts val="0"/>
              </a:spcBef>
            </a:pPr>
            <a:r>
              <a:rPr lang="en"/>
              <a:t>Lightweight concurrency </a:t>
            </a:r>
          </a:p>
          <a:p>
            <a:pPr indent="-228600" lvl="0" marL="914400" rtl="0">
              <a:spcBef>
                <a:spcPts val="0"/>
              </a:spcBef>
              <a:buAutoNum type="arabicPeriod"/>
            </a:pPr>
            <a:r>
              <a:rPr lang="en"/>
              <a:t>Spawning Processes -&gt; Processes are functions with hidden state </a:t>
            </a:r>
          </a:p>
          <a:p>
            <a:pPr indent="-228600" lvl="0" marL="914400" rtl="0">
              <a:spcBef>
                <a:spcPts val="0"/>
              </a:spcBef>
              <a:buAutoNum type="arabicPeriod"/>
            </a:pPr>
            <a:r>
              <a:rPr lang="en"/>
              <a:t>Sending Messages</a:t>
            </a:r>
          </a:p>
          <a:p>
            <a:pPr indent="-228600" lvl="0" marL="914400" rtl="0">
              <a:spcBef>
                <a:spcPts val="0"/>
              </a:spcBef>
              <a:buAutoNum type="arabicPeriod"/>
            </a:pPr>
            <a:r>
              <a:rPr lang="en"/>
              <a:t>Receiving Messages</a:t>
            </a:r>
          </a:p>
          <a:p>
            <a:pPr lvl="0" rtl="0">
              <a:spcBef>
                <a:spcPts val="0"/>
              </a:spcBef>
              <a:buNone/>
            </a:pPr>
            <a:r>
              <a:rPr lang="en"/>
              <a:t>Concurrency is two or more events existing at the same time. The order is not guaranteed because the Erlang VM decides which processes to run to be efficient.</a:t>
            </a:r>
          </a:p>
          <a:p>
            <a:pPr lvl="0" rtl="0">
              <a:spcBef>
                <a:spcPts val="0"/>
              </a:spcBef>
              <a:buNone/>
            </a:pPr>
            <a:r>
              <a:t/>
            </a:r>
            <a:endParaRPr/>
          </a:p>
        </p:txBody>
      </p:sp>
      <p:pic>
        <p:nvPicPr>
          <p:cNvPr id="64" name="Shape 64"/>
          <p:cNvPicPr preferRelativeResize="0"/>
          <p:nvPr/>
        </p:nvPicPr>
        <p:blipFill>
          <a:blip r:embed="rId3">
            <a:alphaModFix/>
          </a:blip>
          <a:stretch>
            <a:fillRect/>
          </a:stretch>
        </p:blipFill>
        <p:spPr>
          <a:xfrm>
            <a:off x="7103724" y="186150"/>
            <a:ext cx="1895351" cy="1766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Processes &amp; the idea of “Mailboxes”</a:t>
            </a:r>
          </a:p>
        </p:txBody>
      </p:sp>
      <p:sp>
        <p:nvSpPr>
          <p:cNvPr id="70" name="Shape 70"/>
          <p:cNvSpPr txBox="1"/>
          <p:nvPr>
            <p:ph idx="1" type="body"/>
          </p:nvPr>
        </p:nvSpPr>
        <p:spPr>
          <a:xfrm>
            <a:off x="311700" y="1152475"/>
            <a:ext cx="8520600" cy="1770600"/>
          </a:xfrm>
          <a:prstGeom prst="rect">
            <a:avLst/>
          </a:prstGeom>
        </p:spPr>
        <p:txBody>
          <a:bodyPr anchorCtr="0" anchor="t" bIns="91425" lIns="91425" rIns="91425" tIns="91425">
            <a:noAutofit/>
          </a:bodyPr>
          <a:lstStyle/>
          <a:p>
            <a:pPr indent="-228600" lvl="0" marL="457200" rtl="0">
              <a:spcBef>
                <a:spcPts val="0"/>
              </a:spcBef>
            </a:pPr>
            <a:r>
              <a:rPr lang="en"/>
              <a:t>Each time a process is spawned, it has it’s own memory space (part of the hidden state), it doesn’t share. Think of this as your mailbox, only you get mail there, not your neighbor. You can also send mail from that box.</a:t>
            </a:r>
          </a:p>
          <a:p>
            <a:pPr lvl="0" rtl="0">
              <a:spcBef>
                <a:spcPts val="0"/>
              </a:spcBef>
              <a:buNone/>
            </a:pPr>
            <a:r>
              <a:t/>
            </a:r>
            <a:endParaRPr sz="600"/>
          </a:p>
          <a:p>
            <a:pPr indent="-228600" lvl="0" marL="457200" rtl="0">
              <a:spcBef>
                <a:spcPts val="0"/>
              </a:spcBef>
            </a:pPr>
            <a:r>
              <a:rPr lang="en"/>
              <a:t>Parallelism vs. Concurrency:</a:t>
            </a:r>
          </a:p>
          <a:p>
            <a:pPr indent="-228600" lvl="1" marL="914400" rtl="0">
              <a:spcBef>
                <a:spcPts val="0"/>
              </a:spcBef>
            </a:pPr>
            <a:r>
              <a:rPr lang="en"/>
              <a:t>Talk to Mario.</a:t>
            </a:r>
          </a:p>
        </p:txBody>
      </p:sp>
      <p:pic>
        <p:nvPicPr>
          <p:cNvPr id="71" name="Shape 71"/>
          <p:cNvPicPr preferRelativeResize="0"/>
          <p:nvPr/>
        </p:nvPicPr>
        <p:blipFill>
          <a:blip r:embed="rId3">
            <a:alphaModFix/>
          </a:blip>
          <a:stretch>
            <a:fillRect/>
          </a:stretch>
        </p:blipFill>
        <p:spPr>
          <a:xfrm>
            <a:off x="7494324" y="2933787"/>
            <a:ext cx="1475124" cy="1302299"/>
          </a:xfrm>
          <a:prstGeom prst="rect">
            <a:avLst/>
          </a:prstGeom>
          <a:noFill/>
          <a:ln>
            <a:noFill/>
          </a:ln>
        </p:spPr>
      </p:pic>
      <p:pic>
        <p:nvPicPr>
          <p:cNvPr id="72" name="Shape 72"/>
          <p:cNvPicPr preferRelativeResize="0"/>
          <p:nvPr/>
        </p:nvPicPr>
        <p:blipFill>
          <a:blip r:embed="rId4">
            <a:alphaModFix/>
          </a:blip>
          <a:stretch>
            <a:fillRect/>
          </a:stretch>
        </p:blipFill>
        <p:spPr>
          <a:xfrm>
            <a:off x="4022300" y="2194274"/>
            <a:ext cx="3178650" cy="2781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Sending &amp; Receiving Messages</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Messages can be sent to a PID (Process ID) with a ! operator, called the bang symbol</a:t>
            </a:r>
          </a:p>
          <a:p>
            <a:pPr indent="-228600" lvl="0" marL="457200" rtl="0">
              <a:spcBef>
                <a:spcPts val="0"/>
              </a:spcBef>
            </a:pPr>
            <a:r>
              <a:rPr lang="en"/>
              <a:t>If you wish to see the contents of Messages for the shell’s Pid, flush() works</a:t>
            </a:r>
          </a:p>
          <a:p>
            <a:pPr indent="-228600" lvl="0" marL="457200" rtl="0">
              <a:spcBef>
                <a:spcPts val="0"/>
              </a:spcBef>
            </a:pPr>
            <a:r>
              <a:rPr lang="en"/>
              <a:t>To spawn a process, you need to pass it the module, function, and function’s arguments</a:t>
            </a:r>
          </a:p>
        </p:txBody>
      </p:sp>
      <p:pic>
        <p:nvPicPr>
          <p:cNvPr id="79" name="Shape 79"/>
          <p:cNvPicPr preferRelativeResize="0"/>
          <p:nvPr/>
        </p:nvPicPr>
        <p:blipFill>
          <a:blip r:embed="rId3">
            <a:alphaModFix/>
          </a:blip>
          <a:stretch>
            <a:fillRect/>
          </a:stretch>
        </p:blipFill>
        <p:spPr>
          <a:xfrm>
            <a:off x="420587" y="3028150"/>
            <a:ext cx="2581275" cy="1771650"/>
          </a:xfrm>
          <a:prstGeom prst="rect">
            <a:avLst/>
          </a:prstGeom>
          <a:noFill/>
          <a:ln>
            <a:noFill/>
          </a:ln>
        </p:spPr>
      </p:pic>
      <p:pic>
        <p:nvPicPr>
          <p:cNvPr id="80" name="Shape 80"/>
          <p:cNvPicPr preferRelativeResize="0"/>
          <p:nvPr/>
        </p:nvPicPr>
        <p:blipFill>
          <a:blip r:embed="rId4">
            <a:alphaModFix/>
          </a:blip>
          <a:stretch>
            <a:fillRect/>
          </a:stretch>
        </p:blipFill>
        <p:spPr>
          <a:xfrm>
            <a:off x="3790012" y="2705637"/>
            <a:ext cx="2143125" cy="2143125"/>
          </a:xfrm>
          <a:prstGeom prst="rect">
            <a:avLst/>
          </a:prstGeom>
          <a:noFill/>
          <a:ln>
            <a:noFill/>
          </a:ln>
        </p:spPr>
      </p:pic>
      <p:pic>
        <p:nvPicPr>
          <p:cNvPr id="81" name="Shape 81"/>
          <p:cNvPicPr preferRelativeResize="0"/>
          <p:nvPr/>
        </p:nvPicPr>
        <p:blipFill>
          <a:blip r:embed="rId5">
            <a:alphaModFix/>
          </a:blip>
          <a:stretch>
            <a:fillRect/>
          </a:stretch>
        </p:blipFill>
        <p:spPr>
          <a:xfrm>
            <a:off x="6433625" y="2932900"/>
            <a:ext cx="2457450" cy="1866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Fun Facts</a:t>
            </a:r>
          </a:p>
        </p:txBody>
      </p:sp>
      <p:sp>
        <p:nvSpPr>
          <p:cNvPr id="87" name="Shape 8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Types in Erlang never need to be explicitly declared because Erlang is DYNAMICALLY TYPED. This means that every error is caught at runtime, so you have to run your program to discover errors, a lot.</a:t>
            </a:r>
          </a:p>
          <a:p>
            <a:pPr indent="-228600" lvl="1" marL="914400" rtl="0">
              <a:spcBef>
                <a:spcPts val="0"/>
              </a:spcBef>
            </a:pPr>
            <a:r>
              <a:rPr lang="en"/>
              <a:t>Types are very rarely converted, but there are some built in conversions, such as list to integer, or vice versa. There are also a few others.</a:t>
            </a:r>
          </a:p>
          <a:p>
            <a:pPr indent="-228600" lvl="0" marL="457200" rtl="0">
              <a:spcBef>
                <a:spcPts val="0"/>
              </a:spcBef>
            </a:pPr>
            <a:r>
              <a:rPr lang="en"/>
              <a:t>Erlang Syntax </a:t>
            </a:r>
          </a:p>
          <a:p>
            <a:pPr indent="-228600" lvl="1" marL="914400" rtl="0">
              <a:spcBef>
                <a:spcPts val="0"/>
              </a:spcBef>
            </a:pPr>
            <a:r>
              <a:rPr lang="en"/>
              <a:t>End statements with periods in the shell</a:t>
            </a:r>
          </a:p>
          <a:p>
            <a:pPr indent="-228600" lvl="1" marL="914400">
              <a:spcBef>
                <a:spcPts val="0"/>
              </a:spcBef>
            </a:pPr>
            <a:r>
              <a:rPr lang="en"/>
              <a:t>Receive structure, case structure, head/tail</a:t>
            </a:r>
          </a:p>
        </p:txBody>
      </p:sp>
      <p:pic>
        <p:nvPicPr>
          <p:cNvPr id="88" name="Shape 88"/>
          <p:cNvPicPr preferRelativeResize="0"/>
          <p:nvPr/>
        </p:nvPicPr>
        <p:blipFill>
          <a:blip r:embed="rId3">
            <a:alphaModFix/>
          </a:blip>
          <a:stretch>
            <a:fillRect/>
          </a:stretch>
        </p:blipFill>
        <p:spPr>
          <a:xfrm>
            <a:off x="5585554" y="2754349"/>
            <a:ext cx="2614701" cy="2114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Our Server, tip well.</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Current state:</a:t>
            </a:r>
          </a:p>
          <a:p>
            <a:pPr indent="-228600" lvl="1" marL="914400" rtl="0">
              <a:spcBef>
                <a:spcPts val="0"/>
              </a:spcBef>
            </a:pPr>
            <a:r>
              <a:rPr lang="en"/>
              <a:t>Predefined list of Users who can receive messages</a:t>
            </a:r>
          </a:p>
          <a:p>
            <a:pPr indent="-228600" lvl="1" marL="914400" rtl="0">
              <a:spcBef>
                <a:spcPts val="0"/>
              </a:spcBef>
            </a:pPr>
            <a:r>
              <a:rPr lang="en"/>
              <a:t>Anyone can send a message </a:t>
            </a:r>
          </a:p>
          <a:p>
            <a:pPr indent="-228600" lvl="1" marL="914400" rtl="0">
              <a:spcBef>
                <a:spcPts val="0"/>
              </a:spcBef>
            </a:pPr>
            <a:r>
              <a:rPr lang="en"/>
              <a:t>Current Functions </a:t>
            </a:r>
          </a:p>
          <a:p>
            <a:pPr indent="-228600" lvl="2" marL="1371600" rtl="0">
              <a:spcBef>
                <a:spcPts val="0"/>
              </a:spcBef>
            </a:pPr>
            <a:r>
              <a:rPr lang="en"/>
              <a:t>Send</a:t>
            </a:r>
          </a:p>
          <a:p>
            <a:pPr indent="-228600" lvl="2" marL="1371600" rtl="0">
              <a:spcBef>
                <a:spcPts val="0"/>
              </a:spcBef>
            </a:pPr>
            <a:r>
              <a:rPr lang="en"/>
              <a:t>Check</a:t>
            </a:r>
          </a:p>
          <a:p>
            <a:pPr indent="-228600" lvl="0" marL="457200" rtl="0">
              <a:spcBef>
                <a:spcPts val="0"/>
              </a:spcBef>
            </a:pPr>
            <a:r>
              <a:rPr lang="en"/>
              <a:t>Future improvements:</a:t>
            </a:r>
          </a:p>
          <a:p>
            <a:pPr indent="-228600" lvl="1" marL="914400" rtl="0">
              <a:spcBef>
                <a:spcPts val="0"/>
              </a:spcBef>
            </a:pPr>
            <a:r>
              <a:rPr lang="en"/>
              <a:t>Save multiple messages</a:t>
            </a:r>
          </a:p>
          <a:p>
            <a:pPr indent="-228600" lvl="1" marL="914400" rtl="0">
              <a:spcBef>
                <a:spcPts val="0"/>
              </a:spcBef>
            </a:pPr>
            <a:r>
              <a:rPr lang="en"/>
              <a:t>Indicate who the messages are from</a:t>
            </a:r>
          </a:p>
          <a:p>
            <a:pPr indent="-228600" lvl="1" marL="914400" rtl="0">
              <a:spcBef>
                <a:spcPts val="0"/>
              </a:spcBef>
            </a:pPr>
            <a:r>
              <a:rPr lang="en"/>
              <a:t>Automate the creation of Mailboxes</a:t>
            </a:r>
          </a:p>
          <a:p>
            <a:pPr indent="-228600" lvl="1" marL="914400" rtl="0">
              <a:spcBef>
                <a:spcPts val="0"/>
              </a:spcBef>
            </a:pPr>
            <a:r>
              <a:rPr lang="en"/>
              <a:t>Enable password protection for sending and checking messages</a:t>
            </a:r>
          </a:p>
          <a:p>
            <a:pPr indent="-228600" lvl="1" marL="914400" rtl="0">
              <a:spcBef>
                <a:spcPts val="0"/>
              </a:spcBef>
            </a:pPr>
            <a:r>
              <a:rPr lang="en"/>
              <a:t>Implement Delete Function</a:t>
            </a:r>
          </a:p>
        </p:txBody>
      </p:sp>
      <p:pic>
        <p:nvPicPr>
          <p:cNvPr id="95" name="Shape 95"/>
          <p:cNvPicPr preferRelativeResize="0"/>
          <p:nvPr/>
        </p:nvPicPr>
        <p:blipFill>
          <a:blip r:embed="rId3">
            <a:alphaModFix/>
          </a:blip>
          <a:stretch>
            <a:fillRect/>
          </a:stretch>
        </p:blipFill>
        <p:spPr>
          <a:xfrm>
            <a:off x="5570150" y="1152475"/>
            <a:ext cx="3213150" cy="239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1787250"/>
            <a:ext cx="8520600" cy="572700"/>
          </a:xfrm>
          <a:prstGeom prst="rect">
            <a:avLst/>
          </a:prstGeom>
        </p:spPr>
        <p:txBody>
          <a:bodyPr anchorCtr="0" anchor="t" bIns="91425" lIns="91425" rIns="91425" tIns="91425">
            <a:noAutofit/>
          </a:bodyPr>
          <a:lstStyle/>
          <a:p>
            <a:pPr lvl="0" algn="ctr">
              <a:spcBef>
                <a:spcPts val="0"/>
              </a:spcBef>
              <a:buNone/>
            </a:pPr>
            <a:r>
              <a:rPr lang="en" sz="3600"/>
              <a:t>Questions?</a:t>
            </a:r>
          </a:p>
        </p:txBody>
      </p:sp>
      <p:sp>
        <p:nvSpPr>
          <p:cNvPr id="101" name="Shape 101"/>
          <p:cNvSpPr txBox="1"/>
          <p:nvPr>
            <p:ph idx="1" type="body"/>
          </p:nvPr>
        </p:nvSpPr>
        <p:spPr>
          <a:xfrm>
            <a:off x="311700" y="2687800"/>
            <a:ext cx="8520600" cy="13422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lt2"/>
              </a:buClr>
              <a:buSzPct val="100000"/>
              <a:buFont typeface="Arial"/>
            </a:pPr>
            <a:r>
              <a:rPr lang="en"/>
              <a:t>How did Ashley become the greatest ever?</a:t>
            </a:r>
          </a:p>
          <a:p>
            <a:pPr indent="-228600" lvl="1" marL="914400" marR="0" rtl="0" algn="l">
              <a:lnSpc>
                <a:spcPct val="115000"/>
              </a:lnSpc>
              <a:spcBef>
                <a:spcPts val="0"/>
              </a:spcBef>
              <a:spcAft>
                <a:spcPts val="1600"/>
              </a:spcAft>
            </a:pPr>
            <a:r>
              <a:rPr lang="en"/>
              <a:t>Hint: Maybe she’s born with it.</a:t>
            </a:r>
          </a:p>
          <a:p>
            <a:pPr indent="-228600" lvl="1" marL="914400" marR="0" rtl="0" algn="l">
              <a:lnSpc>
                <a:spcPct val="115000"/>
              </a:lnSpc>
              <a:spcBef>
                <a:spcPts val="0"/>
              </a:spcBef>
              <a:spcAft>
                <a:spcPts val="1600"/>
              </a:spcAft>
            </a:pPr>
            <a:r>
              <a:rPr lang="en"/>
              <a:t>Maybe she copies Becca. . . . </a:t>
            </a:r>
          </a:p>
        </p:txBody>
      </p:sp>
      <p:pic>
        <p:nvPicPr>
          <p:cNvPr id="102" name="Shape 102"/>
          <p:cNvPicPr preferRelativeResize="0"/>
          <p:nvPr/>
        </p:nvPicPr>
        <p:blipFill>
          <a:blip r:embed="rId3">
            <a:alphaModFix/>
          </a:blip>
          <a:stretch>
            <a:fillRect/>
          </a:stretch>
        </p:blipFill>
        <p:spPr>
          <a:xfrm>
            <a:off x="5770550" y="258025"/>
            <a:ext cx="2870574" cy="4627449"/>
          </a:xfrm>
          <a:prstGeom prst="rect">
            <a:avLst/>
          </a:prstGeom>
          <a:noFill/>
          <a:ln>
            <a:noFill/>
          </a:ln>
        </p:spPr>
      </p:pic>
      <p:pic>
        <p:nvPicPr>
          <p:cNvPr id="103" name="Shape 103"/>
          <p:cNvPicPr preferRelativeResize="0"/>
          <p:nvPr/>
        </p:nvPicPr>
        <p:blipFill>
          <a:blip r:embed="rId4">
            <a:alphaModFix/>
          </a:blip>
          <a:stretch>
            <a:fillRect/>
          </a:stretch>
        </p:blipFill>
        <p:spPr>
          <a:xfrm>
            <a:off x="717875" y="285624"/>
            <a:ext cx="2074324" cy="2074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