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10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26A86F-E32F-4214-8E11-356C8605DD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F0088C1-265F-4210-90ED-210F18F9A5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1CFBF2-6B2E-4418-9526-038B4EB45EE1}" type="datetimeFigureOut">
              <a:rPr lang="en-US" smtClean="0"/>
              <a:t>10/21/2017</a:t>
            </a:fld>
            <a:endParaRPr lang="en-US"/>
          </a:p>
        </p:txBody>
      </p:sp>
      <p:sp>
        <p:nvSpPr>
          <p:cNvPr id="4" name="Footer Placeholder 3">
            <a:extLst>
              <a:ext uri="{FF2B5EF4-FFF2-40B4-BE49-F238E27FC236}">
                <a16:creationId xmlns:a16="http://schemas.microsoft.com/office/drawing/2014/main" id="{88299D60-EA22-4E1B-909D-9F76737608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https://codecondo.com/7-good-reasons-to-use-mean-stack-in-your-next-web-project/</a:t>
            </a:r>
          </a:p>
        </p:txBody>
      </p:sp>
      <p:sp>
        <p:nvSpPr>
          <p:cNvPr id="5" name="Slide Number Placeholder 4">
            <a:extLst>
              <a:ext uri="{FF2B5EF4-FFF2-40B4-BE49-F238E27FC236}">
                <a16:creationId xmlns:a16="http://schemas.microsoft.com/office/drawing/2014/main" id="{F150020E-E497-474E-B45C-866B124CD1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158761-C293-44AE-ADDC-758A12ED83E6}" type="slidenum">
              <a:rPr lang="en-US" smtClean="0"/>
              <a:t>‹#›</a:t>
            </a:fld>
            <a:endParaRPr lang="en-US"/>
          </a:p>
        </p:txBody>
      </p:sp>
    </p:spTree>
    <p:extLst>
      <p:ext uri="{BB962C8B-B14F-4D97-AF65-F5344CB8AC3E}">
        <p14:creationId xmlns:p14="http://schemas.microsoft.com/office/powerpoint/2010/main" val="289155065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2DBB7-E8C0-45F8-BD3B-E537A6B32A69}" type="datetimeFigureOut">
              <a:rPr lang="en-US" smtClean="0"/>
              <a:t>10/21/2017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https://codecondo.com/7-good-reasons-to-use-mean-stack-in-your-next-web-project/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A247A-15D1-45B0-8CEF-3A714477459A}" type="slidenum">
              <a:rPr lang="en-US" smtClean="0"/>
              <a:t>‹#›</a:t>
            </a:fld>
            <a:endParaRPr lang="en-US"/>
          </a:p>
        </p:txBody>
      </p:sp>
    </p:spTree>
    <p:extLst>
      <p:ext uri="{BB962C8B-B14F-4D97-AF65-F5344CB8AC3E}">
        <p14:creationId xmlns:p14="http://schemas.microsoft.com/office/powerpoint/2010/main" val="3505707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10/21/2017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10/21/2017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ebeccajkahn/techlad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archwindevelopment.techtarget.com/definition/HTTP" TargetMode="External"/><Relationship Id="rId2" Type="http://schemas.openxmlformats.org/officeDocument/2006/relationships/hyperlink" Target="http://searchexchange.techtarget.com/definition/application-program-interface" TargetMode="External"/><Relationship Id="rId1" Type="http://schemas.openxmlformats.org/officeDocument/2006/relationships/slideLayout" Target="../slideLayouts/slideLayout2.xml"/><Relationship Id="rId5" Type="http://schemas.openxmlformats.org/officeDocument/2006/relationships/hyperlink" Target="https://medium.freecodecamp.org/what-is-an-api-in-english-please-b880a3214a82" TargetMode="External"/><Relationship Id="rId4" Type="http://schemas.openxmlformats.org/officeDocument/2006/relationships/hyperlink" Target="http://searchcloudstorage.techtarget.com/definition/RESTful-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D94C-E435-4024-9C9B-3AC9B005DE43}"/>
              </a:ext>
            </a:extLst>
          </p:cNvPr>
          <p:cNvSpPr>
            <a:spLocks noGrp="1"/>
          </p:cNvSpPr>
          <p:nvPr>
            <p:ph type="ctrTitle"/>
          </p:nvPr>
        </p:nvSpPr>
        <p:spPr/>
        <p:txBody>
          <a:bodyPr/>
          <a:lstStyle/>
          <a:p>
            <a:r>
              <a:rPr lang="en-US" dirty="0"/>
              <a:t>An Introduction to Angular 2+, Express.JS and NODE.JS</a:t>
            </a:r>
          </a:p>
        </p:txBody>
      </p:sp>
      <p:sp>
        <p:nvSpPr>
          <p:cNvPr id="3" name="Subtitle 2">
            <a:extLst>
              <a:ext uri="{FF2B5EF4-FFF2-40B4-BE49-F238E27FC236}">
                <a16:creationId xmlns:a16="http://schemas.microsoft.com/office/drawing/2014/main" id="{BFAB96CD-950B-4B0D-8CCB-494DC18687DD}"/>
              </a:ext>
            </a:extLst>
          </p:cNvPr>
          <p:cNvSpPr>
            <a:spLocks noGrp="1"/>
          </p:cNvSpPr>
          <p:nvPr>
            <p:ph type="subTitle" idx="1"/>
          </p:nvPr>
        </p:nvSpPr>
        <p:spPr/>
        <p:txBody>
          <a:bodyPr/>
          <a:lstStyle/>
          <a:p>
            <a:r>
              <a:rPr lang="en-US" dirty="0"/>
              <a:t>Rebecca Kahn, October 21, 2017</a:t>
            </a:r>
          </a:p>
        </p:txBody>
      </p:sp>
    </p:spTree>
    <p:extLst>
      <p:ext uri="{BB962C8B-B14F-4D97-AF65-F5344CB8AC3E}">
        <p14:creationId xmlns:p14="http://schemas.microsoft.com/office/powerpoint/2010/main" val="411969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6D1E-7AC6-4861-A6A8-9E8104FBED7E}"/>
              </a:ext>
            </a:extLst>
          </p:cNvPr>
          <p:cNvSpPr>
            <a:spLocks noGrp="1"/>
          </p:cNvSpPr>
          <p:nvPr>
            <p:ph type="title"/>
          </p:nvPr>
        </p:nvSpPr>
        <p:spPr/>
        <p:txBody>
          <a:bodyPr/>
          <a:lstStyle/>
          <a:p>
            <a:r>
              <a:rPr lang="en-US" dirty="0"/>
              <a:t>TOPICS discussed</a:t>
            </a:r>
          </a:p>
        </p:txBody>
      </p:sp>
      <p:sp>
        <p:nvSpPr>
          <p:cNvPr id="3" name="Content Placeholder 2">
            <a:extLst>
              <a:ext uri="{FF2B5EF4-FFF2-40B4-BE49-F238E27FC236}">
                <a16:creationId xmlns:a16="http://schemas.microsoft.com/office/drawing/2014/main" id="{CB1D9E2D-D7D8-4912-B25F-09B3DAD18348}"/>
              </a:ext>
            </a:extLst>
          </p:cNvPr>
          <p:cNvSpPr>
            <a:spLocks noGrp="1"/>
          </p:cNvSpPr>
          <p:nvPr>
            <p:ph idx="1"/>
          </p:nvPr>
        </p:nvSpPr>
        <p:spPr/>
        <p:txBody>
          <a:bodyPr>
            <a:normAutofit/>
          </a:bodyPr>
          <a:lstStyle/>
          <a:p>
            <a:pPr marL="0" indent="0">
              <a:buNone/>
            </a:pPr>
            <a:endParaRPr lang="en-US" dirty="0"/>
          </a:p>
          <a:p>
            <a:pPr lvl="1"/>
            <a:r>
              <a:rPr lang="en-US" dirty="0"/>
              <a:t>MEAN stack and why its popular</a:t>
            </a:r>
          </a:p>
          <a:p>
            <a:pPr lvl="1"/>
            <a:r>
              <a:rPr lang="en-US" dirty="0"/>
              <a:t>What are these technologies and how are they used together</a:t>
            </a:r>
          </a:p>
          <a:p>
            <a:pPr lvl="1"/>
            <a:r>
              <a:rPr lang="en-US" dirty="0"/>
              <a:t>Key ideas defined: REST </a:t>
            </a:r>
            <a:r>
              <a:rPr lang="en-US" dirty="0" err="1"/>
              <a:t>api</a:t>
            </a:r>
            <a:r>
              <a:rPr lang="en-US" dirty="0"/>
              <a:t>, GET/POST requests, Requests/Responses</a:t>
            </a:r>
          </a:p>
          <a:p>
            <a:pPr lvl="1"/>
            <a:r>
              <a:rPr lang="en-US" dirty="0"/>
              <a:t>Workshop</a:t>
            </a:r>
          </a:p>
          <a:p>
            <a:pPr lvl="2"/>
            <a:r>
              <a:rPr lang="en-US" dirty="0"/>
              <a:t>Node and Express application</a:t>
            </a:r>
          </a:p>
          <a:p>
            <a:pPr lvl="2"/>
            <a:r>
              <a:rPr lang="en-US" dirty="0"/>
              <a:t>Angular</a:t>
            </a:r>
          </a:p>
          <a:p>
            <a:pPr lvl="2"/>
            <a:r>
              <a:rPr lang="en-US" dirty="0"/>
              <a:t>Follow along at </a:t>
            </a:r>
            <a:r>
              <a:rPr lang="en-US" dirty="0">
                <a:hlinkClick r:id="rId2"/>
              </a:rPr>
              <a:t>https://github.com/rebeccajkahn/techlady</a:t>
            </a:r>
            <a:r>
              <a:rPr lang="en-US" dirty="0"/>
              <a:t> for slides and demo</a:t>
            </a:r>
          </a:p>
          <a:p>
            <a:pPr lvl="2"/>
            <a:endParaRPr lang="en-US" dirty="0"/>
          </a:p>
        </p:txBody>
      </p:sp>
    </p:spTree>
    <p:extLst>
      <p:ext uri="{BB962C8B-B14F-4D97-AF65-F5344CB8AC3E}">
        <p14:creationId xmlns:p14="http://schemas.microsoft.com/office/powerpoint/2010/main" val="108504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E6AF-9DEB-41B5-969C-A2D78EBD65C6}"/>
              </a:ext>
            </a:extLst>
          </p:cNvPr>
          <p:cNvSpPr>
            <a:spLocks noGrp="1"/>
          </p:cNvSpPr>
          <p:nvPr>
            <p:ph type="title"/>
          </p:nvPr>
        </p:nvSpPr>
        <p:spPr/>
        <p:txBody>
          <a:bodyPr/>
          <a:lstStyle/>
          <a:p>
            <a:r>
              <a:rPr lang="en-US" dirty="0"/>
              <a:t>MEAN Stack</a:t>
            </a:r>
          </a:p>
        </p:txBody>
      </p:sp>
      <p:sp>
        <p:nvSpPr>
          <p:cNvPr id="3" name="Content Placeholder 2">
            <a:extLst>
              <a:ext uri="{FF2B5EF4-FFF2-40B4-BE49-F238E27FC236}">
                <a16:creationId xmlns:a16="http://schemas.microsoft.com/office/drawing/2014/main" id="{D3183CCD-6379-4129-9037-64777B867DEC}"/>
              </a:ext>
            </a:extLst>
          </p:cNvPr>
          <p:cNvSpPr>
            <a:spLocks noGrp="1"/>
          </p:cNvSpPr>
          <p:nvPr>
            <p:ph idx="1"/>
          </p:nvPr>
        </p:nvSpPr>
        <p:spPr/>
        <p:txBody>
          <a:bodyPr>
            <a:normAutofit fontScale="85000" lnSpcReduction="10000"/>
          </a:bodyPr>
          <a:lstStyle/>
          <a:p>
            <a:r>
              <a:rPr lang="en-US" dirty="0"/>
              <a:t>Mean stands for Mongo, Express, Angular and Node.JS. </a:t>
            </a:r>
          </a:p>
          <a:p>
            <a:r>
              <a:rPr lang="en-US" dirty="0"/>
              <a:t>These four technologies are used together to build web applications</a:t>
            </a:r>
          </a:p>
          <a:p>
            <a:r>
              <a:rPr lang="en-US" dirty="0"/>
              <a:t>The languages are frequently used, fast, reliable easy to learn and all are JavaScript based, which means developers only have to learn one language, compared to several for sites built with PHP and MySQL.</a:t>
            </a:r>
          </a:p>
          <a:p>
            <a:r>
              <a:rPr lang="en-US" dirty="0"/>
              <a:t>All technologies have huge communities, which means there are lots of resources available on them.</a:t>
            </a:r>
          </a:p>
          <a:p>
            <a:pPr marL="0" indent="0">
              <a:buNone/>
            </a:pPr>
            <a:r>
              <a:rPr lang="en-US" dirty="0"/>
              <a:t>Source: https://codecondo.com/7-good-reasons-to-use-mean-stack-in-your-next-web-project/</a:t>
            </a:r>
          </a:p>
        </p:txBody>
      </p:sp>
    </p:spTree>
    <p:extLst>
      <p:ext uri="{BB962C8B-B14F-4D97-AF65-F5344CB8AC3E}">
        <p14:creationId xmlns:p14="http://schemas.microsoft.com/office/powerpoint/2010/main" val="249198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A740-656B-40CF-AA27-099FB3B08B9D}"/>
              </a:ext>
            </a:extLst>
          </p:cNvPr>
          <p:cNvSpPr>
            <a:spLocks noGrp="1"/>
          </p:cNvSpPr>
          <p:nvPr>
            <p:ph type="title"/>
          </p:nvPr>
        </p:nvSpPr>
        <p:spPr/>
        <p:txBody>
          <a:bodyPr/>
          <a:lstStyle/>
          <a:p>
            <a:r>
              <a:rPr lang="en-US" dirty="0"/>
              <a:t>STACK components</a:t>
            </a:r>
          </a:p>
        </p:txBody>
      </p:sp>
      <p:sp>
        <p:nvSpPr>
          <p:cNvPr id="4" name="Rectangle 3">
            <a:extLst>
              <a:ext uri="{FF2B5EF4-FFF2-40B4-BE49-F238E27FC236}">
                <a16:creationId xmlns:a16="http://schemas.microsoft.com/office/drawing/2014/main" id="{312642AE-20E3-43EB-A955-8548D9C3698A}"/>
              </a:ext>
            </a:extLst>
          </p:cNvPr>
          <p:cNvSpPr/>
          <p:nvPr/>
        </p:nvSpPr>
        <p:spPr>
          <a:xfrm>
            <a:off x="931984" y="2180492"/>
            <a:ext cx="2145323" cy="18200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dirty="0"/>
          </a:p>
          <a:p>
            <a:pPr algn="ctr"/>
            <a:r>
              <a:rPr lang="en-US" sz="2400" dirty="0"/>
              <a:t>Angular 2+ front end framework</a:t>
            </a:r>
          </a:p>
          <a:p>
            <a:pPr algn="ctr"/>
            <a:endParaRPr lang="en-US" dirty="0"/>
          </a:p>
          <a:p>
            <a:pPr algn="ctr"/>
            <a:endParaRPr lang="en-US" dirty="0"/>
          </a:p>
        </p:txBody>
      </p:sp>
      <p:sp>
        <p:nvSpPr>
          <p:cNvPr id="6" name="Content Placeholder 5">
            <a:extLst>
              <a:ext uri="{FF2B5EF4-FFF2-40B4-BE49-F238E27FC236}">
                <a16:creationId xmlns:a16="http://schemas.microsoft.com/office/drawing/2014/main" id="{D11D6FE8-7C10-42DB-B72A-F18981D9FD46}"/>
              </a:ext>
            </a:extLst>
          </p:cNvPr>
          <p:cNvSpPr>
            <a:spLocks noGrp="1"/>
          </p:cNvSpPr>
          <p:nvPr>
            <p:ph idx="1"/>
          </p:nvPr>
        </p:nvSpPr>
        <p:spPr>
          <a:xfrm>
            <a:off x="4571998" y="2180492"/>
            <a:ext cx="2329963" cy="18200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77500" lnSpcReduction="20000"/>
          </a:bodyPr>
          <a:lstStyle/>
          <a:p>
            <a:pPr marL="0" indent="0" algn="ctr">
              <a:buNone/>
            </a:pPr>
            <a:endParaRPr lang="en-US" dirty="0"/>
          </a:p>
          <a:p>
            <a:pPr marL="0" indent="0" algn="ctr">
              <a:buNone/>
            </a:pPr>
            <a:endParaRPr lang="en-US" dirty="0"/>
          </a:p>
          <a:p>
            <a:pPr marL="0" indent="0" algn="ctr">
              <a:buNone/>
            </a:pPr>
            <a:r>
              <a:rPr lang="en-US" dirty="0"/>
              <a:t>Node.JS Back end API with Express.JS framework</a:t>
            </a:r>
          </a:p>
          <a:p>
            <a:pPr algn="ctr"/>
            <a:endParaRPr lang="en-US" dirty="0"/>
          </a:p>
          <a:p>
            <a:pPr algn="ctr"/>
            <a:endParaRPr lang="en-US" dirty="0"/>
          </a:p>
        </p:txBody>
      </p:sp>
      <p:sp>
        <p:nvSpPr>
          <p:cNvPr id="7" name="Content Placeholder 5">
            <a:extLst>
              <a:ext uri="{FF2B5EF4-FFF2-40B4-BE49-F238E27FC236}">
                <a16:creationId xmlns:a16="http://schemas.microsoft.com/office/drawing/2014/main" id="{78EB48B2-6749-4DBE-B7CE-EC5C60F4C2B9}"/>
              </a:ext>
            </a:extLst>
          </p:cNvPr>
          <p:cNvSpPr txBox="1">
            <a:spLocks/>
          </p:cNvSpPr>
          <p:nvPr/>
        </p:nvSpPr>
        <p:spPr>
          <a:xfrm>
            <a:off x="8721969" y="2180493"/>
            <a:ext cx="2130669" cy="18200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None/>
            </a:pPr>
            <a:endParaRPr lang="en-US" dirty="0"/>
          </a:p>
          <a:p>
            <a:pPr marL="0" indent="0" algn="ctr">
              <a:buNone/>
            </a:pPr>
            <a:endParaRPr lang="en-US" dirty="0"/>
          </a:p>
          <a:p>
            <a:pPr marL="0" indent="0" algn="ctr">
              <a:buNone/>
            </a:pPr>
            <a:r>
              <a:rPr lang="en-US" dirty="0"/>
              <a:t>Mongo DB</a:t>
            </a:r>
          </a:p>
          <a:p>
            <a:pPr algn="ctr"/>
            <a:endParaRPr lang="en-US" dirty="0"/>
          </a:p>
          <a:p>
            <a:pPr algn="ctr"/>
            <a:endParaRPr lang="en-US" dirty="0"/>
          </a:p>
        </p:txBody>
      </p:sp>
      <p:sp>
        <p:nvSpPr>
          <p:cNvPr id="8" name="TextBox 7">
            <a:extLst>
              <a:ext uri="{FF2B5EF4-FFF2-40B4-BE49-F238E27FC236}">
                <a16:creationId xmlns:a16="http://schemas.microsoft.com/office/drawing/2014/main" id="{40930D78-1FEC-4EAA-AAE5-2A257077A0B5}"/>
              </a:ext>
            </a:extLst>
          </p:cNvPr>
          <p:cNvSpPr txBox="1"/>
          <p:nvPr/>
        </p:nvSpPr>
        <p:spPr>
          <a:xfrm>
            <a:off x="1644162" y="5556738"/>
            <a:ext cx="9029700" cy="369332"/>
          </a:xfrm>
          <a:prstGeom prst="rect">
            <a:avLst/>
          </a:prstGeom>
          <a:noFill/>
        </p:spPr>
        <p:txBody>
          <a:bodyPr wrap="square" rtlCol="0">
            <a:spAutoFit/>
          </a:bodyPr>
          <a:lstStyle/>
          <a:p>
            <a:r>
              <a:rPr lang="en-US" dirty="0"/>
              <a:t>Source: https://scotch.io/tutorials/creating-a-single-page-todo-app-with-node-and-angular</a:t>
            </a:r>
          </a:p>
        </p:txBody>
      </p:sp>
      <p:sp>
        <p:nvSpPr>
          <p:cNvPr id="11" name="Arrow: Right 10">
            <a:extLst>
              <a:ext uri="{FF2B5EF4-FFF2-40B4-BE49-F238E27FC236}">
                <a16:creationId xmlns:a16="http://schemas.microsoft.com/office/drawing/2014/main" id="{4FB1CE0E-1410-4B16-8C79-2D2472E1138E}"/>
              </a:ext>
            </a:extLst>
          </p:cNvPr>
          <p:cNvSpPr/>
          <p:nvPr/>
        </p:nvSpPr>
        <p:spPr>
          <a:xfrm>
            <a:off x="3138852" y="2584938"/>
            <a:ext cx="1371601"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068211D2-6A52-4D0E-BA78-824357688299}"/>
              </a:ext>
            </a:extLst>
          </p:cNvPr>
          <p:cNvSpPr/>
          <p:nvPr/>
        </p:nvSpPr>
        <p:spPr>
          <a:xfrm>
            <a:off x="6963506" y="2584938"/>
            <a:ext cx="175846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A4BCD02C-D9F5-438F-A537-420CC18522F0}"/>
              </a:ext>
            </a:extLst>
          </p:cNvPr>
          <p:cNvSpPr/>
          <p:nvPr/>
        </p:nvSpPr>
        <p:spPr>
          <a:xfrm rot="10800000">
            <a:off x="6932733" y="3226653"/>
            <a:ext cx="175846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29092C3-4BD9-4B57-AC71-B07AB73C2BAF}"/>
              </a:ext>
            </a:extLst>
          </p:cNvPr>
          <p:cNvSpPr/>
          <p:nvPr/>
        </p:nvSpPr>
        <p:spPr>
          <a:xfrm rot="10800000">
            <a:off x="3077307" y="3283925"/>
            <a:ext cx="1463918"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DB126CA-9A7E-4908-8688-9F3B334EE9A4}"/>
              </a:ext>
            </a:extLst>
          </p:cNvPr>
          <p:cNvSpPr txBox="1"/>
          <p:nvPr/>
        </p:nvSpPr>
        <p:spPr>
          <a:xfrm>
            <a:off x="3217982" y="3670706"/>
            <a:ext cx="1292471" cy="646331"/>
          </a:xfrm>
          <a:prstGeom prst="rect">
            <a:avLst/>
          </a:prstGeom>
          <a:noFill/>
        </p:spPr>
        <p:txBody>
          <a:bodyPr wrap="square" rtlCol="0">
            <a:spAutoFit/>
          </a:bodyPr>
          <a:lstStyle/>
          <a:p>
            <a:r>
              <a:rPr lang="en-US" dirty="0"/>
              <a:t>Forwards response</a:t>
            </a:r>
          </a:p>
        </p:txBody>
      </p:sp>
      <p:sp>
        <p:nvSpPr>
          <p:cNvPr id="17" name="TextBox 16">
            <a:extLst>
              <a:ext uri="{FF2B5EF4-FFF2-40B4-BE49-F238E27FC236}">
                <a16:creationId xmlns:a16="http://schemas.microsoft.com/office/drawing/2014/main" id="{583A81B4-370F-4904-8E3F-E5DBA3FED026}"/>
              </a:ext>
            </a:extLst>
          </p:cNvPr>
          <p:cNvSpPr txBox="1"/>
          <p:nvPr/>
        </p:nvSpPr>
        <p:spPr>
          <a:xfrm>
            <a:off x="3178417" y="1670268"/>
            <a:ext cx="1292471" cy="923330"/>
          </a:xfrm>
          <a:prstGeom prst="rect">
            <a:avLst/>
          </a:prstGeom>
          <a:noFill/>
        </p:spPr>
        <p:txBody>
          <a:bodyPr wrap="square" rtlCol="0">
            <a:spAutoFit/>
          </a:bodyPr>
          <a:lstStyle/>
          <a:p>
            <a:r>
              <a:rPr lang="en-US" dirty="0"/>
              <a:t>Sends request (get or post)</a:t>
            </a:r>
          </a:p>
        </p:txBody>
      </p:sp>
      <p:sp>
        <p:nvSpPr>
          <p:cNvPr id="18" name="TextBox 17">
            <a:extLst>
              <a:ext uri="{FF2B5EF4-FFF2-40B4-BE49-F238E27FC236}">
                <a16:creationId xmlns:a16="http://schemas.microsoft.com/office/drawing/2014/main" id="{3765C842-F675-4B42-9EE8-A2353ACFFAE0}"/>
              </a:ext>
            </a:extLst>
          </p:cNvPr>
          <p:cNvSpPr txBox="1"/>
          <p:nvPr/>
        </p:nvSpPr>
        <p:spPr>
          <a:xfrm>
            <a:off x="7104181" y="3763039"/>
            <a:ext cx="1292471" cy="923330"/>
          </a:xfrm>
          <a:prstGeom prst="rect">
            <a:avLst/>
          </a:prstGeom>
          <a:noFill/>
        </p:spPr>
        <p:txBody>
          <a:bodyPr wrap="square" rtlCol="0">
            <a:spAutoFit/>
          </a:bodyPr>
          <a:lstStyle/>
          <a:p>
            <a:r>
              <a:rPr lang="en-US" dirty="0"/>
              <a:t>Send response (JSON)</a:t>
            </a:r>
          </a:p>
        </p:txBody>
      </p:sp>
      <p:sp>
        <p:nvSpPr>
          <p:cNvPr id="19" name="TextBox 18">
            <a:extLst>
              <a:ext uri="{FF2B5EF4-FFF2-40B4-BE49-F238E27FC236}">
                <a16:creationId xmlns:a16="http://schemas.microsoft.com/office/drawing/2014/main" id="{DE39EE83-BB87-40EC-9BB1-ADA922E18581}"/>
              </a:ext>
            </a:extLst>
          </p:cNvPr>
          <p:cNvSpPr txBox="1"/>
          <p:nvPr/>
        </p:nvSpPr>
        <p:spPr>
          <a:xfrm>
            <a:off x="7016931" y="1682123"/>
            <a:ext cx="1292471" cy="923330"/>
          </a:xfrm>
          <a:prstGeom prst="rect">
            <a:avLst/>
          </a:prstGeom>
          <a:noFill/>
        </p:spPr>
        <p:txBody>
          <a:bodyPr wrap="square" rtlCol="0">
            <a:spAutoFit/>
          </a:bodyPr>
          <a:lstStyle/>
          <a:p>
            <a:r>
              <a:rPr lang="en-US" dirty="0"/>
              <a:t>Sends response (JSON)</a:t>
            </a:r>
          </a:p>
        </p:txBody>
      </p:sp>
    </p:spTree>
    <p:extLst>
      <p:ext uri="{BB962C8B-B14F-4D97-AF65-F5344CB8AC3E}">
        <p14:creationId xmlns:p14="http://schemas.microsoft.com/office/powerpoint/2010/main" val="234028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C595-7B38-4B71-94E1-5BDC75EBC246}"/>
              </a:ext>
            </a:extLst>
          </p:cNvPr>
          <p:cNvSpPr>
            <a:spLocks noGrp="1"/>
          </p:cNvSpPr>
          <p:nvPr>
            <p:ph type="title"/>
          </p:nvPr>
        </p:nvSpPr>
        <p:spPr/>
        <p:txBody>
          <a:bodyPr/>
          <a:lstStyle/>
          <a:p>
            <a:r>
              <a:rPr lang="en-US" dirty="0"/>
              <a:t>Key terms</a:t>
            </a:r>
          </a:p>
        </p:txBody>
      </p:sp>
      <p:sp>
        <p:nvSpPr>
          <p:cNvPr id="3" name="Content Placeholder 2">
            <a:extLst>
              <a:ext uri="{FF2B5EF4-FFF2-40B4-BE49-F238E27FC236}">
                <a16:creationId xmlns:a16="http://schemas.microsoft.com/office/drawing/2014/main" id="{2EB18918-C9C7-4C0B-9C85-1C16734DAE12}"/>
              </a:ext>
            </a:extLst>
          </p:cNvPr>
          <p:cNvSpPr>
            <a:spLocks noGrp="1"/>
          </p:cNvSpPr>
          <p:nvPr>
            <p:ph idx="1"/>
          </p:nvPr>
        </p:nvSpPr>
        <p:spPr/>
        <p:txBody>
          <a:bodyPr>
            <a:normAutofit fontScale="85000" lnSpcReduction="20000"/>
          </a:bodyPr>
          <a:lstStyle/>
          <a:p>
            <a:r>
              <a:rPr lang="en-US" dirty="0"/>
              <a:t>“A RESTful API is an application program interface (</a:t>
            </a:r>
            <a:r>
              <a:rPr lang="en-US" u="sng" dirty="0">
                <a:hlinkClick r:id="rId2"/>
              </a:rPr>
              <a:t>API</a:t>
            </a:r>
            <a:r>
              <a:rPr lang="en-US" dirty="0"/>
              <a:t>) that uses </a:t>
            </a:r>
            <a:r>
              <a:rPr lang="en-US" u="sng" dirty="0">
                <a:hlinkClick r:id="rId3"/>
              </a:rPr>
              <a:t>HTTP</a:t>
            </a:r>
            <a:r>
              <a:rPr lang="en-US" dirty="0"/>
              <a:t> requests to GET, PUT, POST and DELETE data.” (</a:t>
            </a:r>
            <a:r>
              <a:rPr lang="en-US" dirty="0">
                <a:hlinkClick r:id="rId4"/>
              </a:rPr>
              <a:t>http://searchcloudstorage.techtarget.com/definition/RESTful-API</a:t>
            </a:r>
            <a:r>
              <a:rPr lang="en-US" dirty="0"/>
              <a:t>)</a:t>
            </a:r>
          </a:p>
          <a:p>
            <a:r>
              <a:rPr lang="en-US" dirty="0"/>
              <a:t>“An API is the part of the server that receives requests and sends responses.” (</a:t>
            </a:r>
            <a:r>
              <a:rPr lang="en-US" dirty="0">
                <a:hlinkClick r:id="rId5"/>
              </a:rPr>
              <a:t>https://medium.freecodecamp.org/what-is-an-api-in-english-please-b880a3214a82</a:t>
            </a:r>
            <a:r>
              <a:rPr lang="en-US" dirty="0"/>
              <a:t>) It’s how an application requests and receives data.</a:t>
            </a:r>
          </a:p>
          <a:p>
            <a:r>
              <a:rPr lang="en-US" dirty="0"/>
              <a:t>HTTP </a:t>
            </a:r>
            <a:r>
              <a:rPr lang="en-US" b="1" dirty="0"/>
              <a:t>requests</a:t>
            </a:r>
            <a:r>
              <a:rPr lang="en-US" dirty="0"/>
              <a:t> occur when a computer requests a file (e.g. loading a page). What is sent in response is a </a:t>
            </a:r>
            <a:r>
              <a:rPr lang="en-US" b="1" dirty="0"/>
              <a:t>response</a:t>
            </a:r>
            <a:r>
              <a:rPr lang="en-US" dirty="0"/>
              <a:t>.</a:t>
            </a:r>
          </a:p>
          <a:p>
            <a:r>
              <a:rPr lang="en-US" dirty="0"/>
              <a:t>GET requests ask for data. POST request submit changes to data.</a:t>
            </a:r>
          </a:p>
          <a:p>
            <a:r>
              <a:rPr lang="en-US" dirty="0"/>
              <a:t>For more information about HTTP: https://www.w3schools.com/tags/ref_httpmethods.asp</a:t>
            </a:r>
          </a:p>
          <a:p>
            <a:endParaRPr lang="en-US" dirty="0"/>
          </a:p>
          <a:p>
            <a:endParaRPr lang="en-US" dirty="0"/>
          </a:p>
        </p:txBody>
      </p:sp>
    </p:spTree>
    <p:extLst>
      <p:ext uri="{BB962C8B-B14F-4D97-AF65-F5344CB8AC3E}">
        <p14:creationId xmlns:p14="http://schemas.microsoft.com/office/powerpoint/2010/main" val="1553673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109</TotalTime>
  <Words>233</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Tw Cen MT</vt:lpstr>
      <vt:lpstr>Circuit</vt:lpstr>
      <vt:lpstr>An Introduction to Angular 2+, Express.JS and NODE.JS</vt:lpstr>
      <vt:lpstr>TOPICS discussed</vt:lpstr>
      <vt:lpstr>MEAN Stack</vt:lpstr>
      <vt:lpstr>STACK components</vt:lpstr>
      <vt:lpstr>Key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Angular 2+ Express.JS and NODE.JS</dc:title>
  <dc:creator>Rebecca Kahn</dc:creator>
  <cp:lastModifiedBy>Rebecca Kahn</cp:lastModifiedBy>
  <cp:revision>10</cp:revision>
  <dcterms:created xsi:type="dcterms:W3CDTF">2017-10-21T03:08:31Z</dcterms:created>
  <dcterms:modified xsi:type="dcterms:W3CDTF">2017-10-21T13:37:36Z</dcterms:modified>
</cp:coreProperties>
</file>