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73" r:id="rId12"/>
    <p:sldId id="274" r:id="rId13"/>
    <p:sldId id="265" r:id="rId14"/>
    <p:sldId id="275" r:id="rId15"/>
    <p:sldId id="276" r:id="rId16"/>
    <p:sldId id="266" r:id="rId17"/>
    <p:sldId id="267" r:id="rId18"/>
    <p:sldId id="268" r:id="rId19"/>
    <p:sldId id="277" r:id="rId20"/>
    <p:sldId id="278" r:id="rId21"/>
    <p:sldId id="269" r:id="rId22"/>
    <p:sldId id="27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1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6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3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4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075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1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0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3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590BC-83EC-556F-9FC0-F0502660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E346C-2A23-44E0-B191-730835D1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Counterfactuals Explanations and Imputation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D46C4-879C-434C-9B84-432AA7D57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Rebecca Knowlton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3/28/2022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Switching Gears… Multiple Imputation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041235"/>
            <a:ext cx="10288866" cy="4410840"/>
          </a:xfrm>
        </p:spPr>
        <p:txBody>
          <a:bodyPr>
            <a:normAutofit/>
          </a:bodyPr>
          <a:lstStyle/>
          <a:p>
            <a:r>
              <a:rPr lang="en-US" sz="2400" dirty="0"/>
              <a:t>Multiple imputation (MI) = method for dealing with missing data. </a:t>
            </a:r>
          </a:p>
          <a:p>
            <a:r>
              <a:rPr lang="en-US" sz="2400" dirty="0"/>
              <a:t>Two stages: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sz="2000" dirty="0"/>
              <a:t>A data disseminator creates small number of completed datasets by filling in the missing values with samples from an imputation model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sz="2000" dirty="0"/>
              <a:t>Analysts compute their estimates in each completed dataset and combine them into pooled estimates and standard errors (incorporates the additional variability due to the missing data)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Notation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315D8-364D-48B8-8987-C45411B5A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8495" y="1777284"/>
                <a:ext cx="10288866" cy="49712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(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i1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i2</a:t>
                </a:r>
                <a:r>
                  <a:rPr lang="en-US" i="1" dirty="0"/>
                  <a:t>, …, Y</a:t>
                </a:r>
                <a:r>
                  <a:rPr lang="en-US" i="1" baseline="-25000" dirty="0"/>
                  <a:t>ip</a:t>
                </a:r>
                <a:r>
                  <a:rPr lang="en-US" dirty="0"/>
                  <a:t>) denote a </a:t>
                </a:r>
                <a:r>
                  <a:rPr lang="en-US" i="1" dirty="0"/>
                  <a:t>p</a:t>
                </a:r>
                <a:r>
                  <a:rPr lang="en-US" dirty="0"/>
                  <a:t>-dimensional vector of values corresponding to the </a:t>
                </a:r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unit, and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(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i1</a:t>
                </a:r>
                <a:r>
                  <a:rPr lang="en-US" i="1" dirty="0"/>
                  <a:t>, R</a:t>
                </a:r>
                <a:r>
                  <a:rPr lang="en-US" i="1" baseline="-25000" dirty="0"/>
                  <a:t>i2</a:t>
                </a:r>
                <a:r>
                  <a:rPr lang="en-US" i="1" dirty="0"/>
                  <a:t>, …, R</a:t>
                </a:r>
                <a:r>
                  <a:rPr lang="en-US" i="1" baseline="-25000" dirty="0"/>
                  <a:t>ip</a:t>
                </a:r>
                <a:r>
                  <a:rPr lang="en-US" dirty="0"/>
                  <a:t>) be a vector of indicator variables representing the response pattern</a:t>
                </a:r>
              </a:p>
              <a:p>
                <a:pPr marL="46863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R</a:t>
                </a:r>
                <a:r>
                  <a:rPr lang="en-US" baseline="-25000" dirty="0" err="1"/>
                  <a:t>ij</a:t>
                </a:r>
                <a:r>
                  <a:rPr lang="en-US" dirty="0"/>
                  <a:t> = 1 if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is observed, 0 otherwise</a:t>
                </a:r>
              </a:p>
              <a:p>
                <a:r>
                  <a:rPr lang="en-US" dirty="0"/>
                  <a:t>Use lowercase letters to distinguish fixed values from random variables, and denote realized values in a particular dataset with a tilde, e.g.</a:t>
                </a:r>
              </a:p>
              <a:p>
                <a:pPr marL="46863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random vector</a:t>
                </a:r>
              </a:p>
              <a:p>
                <a:pPr marL="46863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particular value taken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6863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observed response pattern for unit </a:t>
                </a:r>
                <a:r>
                  <a:rPr lang="en-US" dirty="0" err="1"/>
                  <a:t>i</a:t>
                </a:r>
                <a:r>
                  <a:rPr lang="en-US" dirty="0"/>
                  <a:t> in a particular dataset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b="0" dirty="0"/>
                  <a:t> defined similarly </a:t>
                </a:r>
              </a:p>
              <a:p>
                <a:r>
                  <a:rPr lang="en-US" dirty="0"/>
                  <a:t>The observed and missing values from a dataset of size </a:t>
                </a:r>
                <a:r>
                  <a:rPr lang="en-US" i="1" dirty="0"/>
                  <a:t>n</a:t>
                </a:r>
                <a:r>
                  <a:rPr lang="en-US" dirty="0"/>
                  <a:t> with response pattern </a:t>
                </a:r>
                <a:r>
                  <a:rPr lang="en-US" i="1" dirty="0"/>
                  <a:t>R</a:t>
                </a:r>
                <a:r>
                  <a:rPr lang="en-US" dirty="0"/>
                  <a:t> are denoted </a:t>
                </a:r>
                <a:r>
                  <a:rPr lang="en-US" i="1" dirty="0" err="1"/>
                  <a:t>Y</a:t>
                </a:r>
                <a:r>
                  <a:rPr lang="en-US" baseline="-25000" dirty="0" err="1"/>
                  <a:t>obs</a:t>
                </a:r>
                <a:r>
                  <a:rPr lang="en-US" dirty="0"/>
                  <a:t>(</a:t>
                </a:r>
                <a:r>
                  <a:rPr lang="en-US" i="1" dirty="0"/>
                  <a:t>R</a:t>
                </a:r>
                <a:r>
                  <a:rPr lang="en-US" dirty="0"/>
                  <a:t>) and </a:t>
                </a:r>
                <a:r>
                  <a:rPr lang="en-US" i="1" dirty="0" err="1"/>
                  <a:t>Y</a:t>
                </a:r>
                <a:r>
                  <a:rPr lang="en-US" baseline="-25000" dirty="0" err="1"/>
                  <a:t>mis</a:t>
                </a:r>
                <a:r>
                  <a:rPr lang="en-US" dirty="0"/>
                  <a:t>(</a:t>
                </a:r>
                <a:r>
                  <a:rPr lang="en-US" i="1" dirty="0"/>
                  <a:t>R</a:t>
                </a:r>
                <a:r>
                  <a:rPr lang="en-US" dirty="0"/>
                  <a:t>)</a:t>
                </a:r>
                <a:endParaRPr lang="en-US" b="0" dirty="0"/>
              </a:p>
              <a:p>
                <a:pPr marL="468630" lvl="1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46863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C315D8-364D-48B8-8987-C45411B5A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8495" y="1777284"/>
                <a:ext cx="10288866" cy="4971245"/>
              </a:xfrm>
              <a:blipFill>
                <a:blip r:embed="rId2"/>
                <a:stretch>
                  <a:fillRect l="-533" t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Missing at Random Assumption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1777286"/>
            <a:ext cx="10288866" cy="5080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MI settings, we typically assume the missing data are </a:t>
            </a:r>
            <a:r>
              <a:rPr lang="en-US" i="1" dirty="0"/>
              <a:t>missing at random </a:t>
            </a:r>
            <a:r>
              <a:rPr lang="en-US" dirty="0"/>
              <a:t>(MAR), that is,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b="0" dirty="0"/>
              <a:t>takes the same value for all </a:t>
            </a:r>
            <a:r>
              <a:rPr lang="en-US" b="0" i="1" dirty="0" err="1"/>
              <a:t>y</a:t>
            </a:r>
            <a:r>
              <a:rPr lang="en-US" b="0" baseline="-25000" dirty="0" err="1"/>
              <a:t>mis</a:t>
            </a:r>
            <a:r>
              <a:rPr lang="en-US" b="0" dirty="0"/>
              <a:t> and </a:t>
            </a:r>
            <a:r>
              <a:rPr lang="el-GR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ϕ</a:t>
            </a:r>
            <a:r>
              <a:rPr lang="en-US" b="0" dirty="0"/>
              <a:t>, where </a:t>
            </a:r>
            <a:r>
              <a:rPr lang="el-GR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ϕ</a:t>
            </a:r>
            <a:r>
              <a:rPr lang="en-US" b="0" dirty="0"/>
              <a:t> parameterizes our model of the         response mechanism [the distribution of (</a:t>
            </a:r>
            <a:r>
              <a:rPr lang="en-US" b="0" i="1" dirty="0"/>
              <a:t>R</a:t>
            </a:r>
            <a:r>
              <a:rPr lang="en-US" b="0" dirty="0"/>
              <a:t> | </a:t>
            </a:r>
            <a:r>
              <a:rPr lang="en-US" b="0" i="1" dirty="0"/>
              <a:t>Y</a:t>
            </a:r>
            <a:r>
              <a:rPr lang="en-US" b="0" dirty="0"/>
              <a:t>)]</a:t>
            </a:r>
          </a:p>
          <a:p>
            <a:r>
              <a:rPr lang="en-US" b="0" dirty="0"/>
              <a:t>In words, MAR means the probability a variable is missing depends only on available information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b="0" dirty="0"/>
              <a:t>E.g. if sex, race, education, and age are recorded for people in a survey, then “earnings” is missing at random if the probability of nonresponse to this questions depends only on the other fully recorded variables</a:t>
            </a:r>
          </a:p>
          <a:p>
            <a:r>
              <a:rPr lang="en-US" dirty="0"/>
              <a:t>Under MAR, we don’t need to explicitly model the response process to impute the missing data</a:t>
            </a:r>
          </a:p>
          <a:p>
            <a:r>
              <a:rPr lang="en-US" b="0" dirty="0"/>
              <a:t>A simpler assumption is</a:t>
            </a:r>
            <a:r>
              <a:rPr lang="en-US" dirty="0"/>
              <a:t> when data are missing </a:t>
            </a:r>
            <a:r>
              <a:rPr lang="en-US" i="1" dirty="0"/>
              <a:t>completely </a:t>
            </a:r>
            <a:r>
              <a:rPr lang="en-US" dirty="0"/>
              <a:t>at random: the probability of missingness is the same for all units (e.g. missing with p = 0.3)</a:t>
            </a:r>
            <a:endParaRPr lang="en-US" b="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8AFD9-6F00-41C6-A23F-693E5812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18" y="2251790"/>
            <a:ext cx="6581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4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Multiple Imputation Diagnostics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041235"/>
            <a:ext cx="10288866" cy="4410840"/>
          </a:xfrm>
        </p:spPr>
        <p:txBody>
          <a:bodyPr>
            <a:normAutofit/>
          </a:bodyPr>
          <a:lstStyle/>
          <a:p>
            <a:r>
              <a:rPr lang="en-US" dirty="0"/>
              <a:t>Extensive methodology for generating imputed datasets, but diagnostics for imputation models are limited</a:t>
            </a:r>
          </a:p>
          <a:p>
            <a:endParaRPr lang="en-US" dirty="0"/>
          </a:p>
          <a:p>
            <a:r>
              <a:rPr lang="en-US" dirty="0"/>
              <a:t>Challenge of diagnostics: you don’t know what analyst will do with your data</a:t>
            </a:r>
          </a:p>
          <a:p>
            <a:endParaRPr lang="en-US" dirty="0"/>
          </a:p>
          <a:p>
            <a:r>
              <a:rPr lang="en-US" dirty="0"/>
              <a:t>One idea: posterior predictive checks (He &amp; </a:t>
            </a:r>
            <a:r>
              <a:rPr lang="en-US" dirty="0" err="1"/>
              <a:t>Zaslavsky</a:t>
            </a:r>
            <a:r>
              <a:rPr lang="en-US" dirty="0"/>
              <a:t>, 2012)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Posterior Predictive Checks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041235"/>
            <a:ext cx="10288866" cy="4410840"/>
          </a:xfrm>
        </p:spPr>
        <p:txBody>
          <a:bodyPr>
            <a:normAutofit/>
          </a:bodyPr>
          <a:lstStyle/>
          <a:p>
            <a:r>
              <a:rPr lang="en-US" dirty="0"/>
              <a:t>MI fills in missing data with posterior predictive draws from an imputation model</a:t>
            </a:r>
          </a:p>
          <a:p>
            <a:endParaRPr lang="en-US" dirty="0"/>
          </a:p>
          <a:p>
            <a:r>
              <a:rPr lang="en-US" dirty="0"/>
              <a:t>To evaluate the imputation model, can compare completed data with their replicates simulated under the imputation model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1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Posterior Predictive Checks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C0B0D-2819-4A1D-B1B1-ACDAE85D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18" y="333958"/>
            <a:ext cx="4975503" cy="4838677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C16CA-4844-4C9B-8A5A-2ABCDF41CF70}"/>
              </a:ext>
            </a:extLst>
          </p:cNvPr>
          <p:cNvSpPr txBox="1"/>
          <p:nvPr/>
        </p:nvSpPr>
        <p:spPr>
          <a:xfrm>
            <a:off x="6011787" y="5323713"/>
            <a:ext cx="497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estimand</a:t>
            </a:r>
            <a:r>
              <a:rPr lang="en-US" dirty="0"/>
              <a:t> of interest Q (e.g. means, regression coefficients, quantiles, </a:t>
            </a:r>
            <a:r>
              <a:rPr lang="en-US" dirty="0" err="1"/>
              <a:t>etc</a:t>
            </a:r>
            <a:r>
              <a:rPr lang="en-US" dirty="0"/>
              <a:t>), find proportion where Q is bigger for the completely duplicated data than the original</a:t>
            </a:r>
          </a:p>
        </p:txBody>
      </p:sp>
    </p:spTree>
    <p:extLst>
      <p:ext uri="{BB962C8B-B14F-4D97-AF65-F5344CB8AC3E}">
        <p14:creationId xmlns:p14="http://schemas.microsoft.com/office/powerpoint/2010/main" val="407958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Synthetic Data Example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1906764"/>
            <a:ext cx="10288866" cy="4410840"/>
          </a:xfrm>
        </p:spPr>
        <p:txBody>
          <a:bodyPr>
            <a:normAutofit/>
          </a:bodyPr>
          <a:lstStyle/>
          <a:p>
            <a:r>
              <a:rPr lang="en-US" dirty="0"/>
              <a:t>X1 fully observed, X2 and X3 are missing completely at random (Bernoulli, p = 0.3)</a:t>
            </a:r>
          </a:p>
          <a:p>
            <a:r>
              <a:rPr lang="en-US" dirty="0"/>
              <a:t>n = 1000</a:t>
            </a:r>
          </a:p>
          <a:p>
            <a:r>
              <a:rPr lang="en-US" dirty="0"/>
              <a:t>Quadratic DGP, linear imputation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1AECC-8EDC-45FC-862D-48C34565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06" y="3328291"/>
            <a:ext cx="6830988" cy="32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1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Imputed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2B13F-49AF-4657-9F29-11893138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08" y="1945567"/>
            <a:ext cx="9272183" cy="44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Posterior Predictive Checks for Regression Coefficients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1836473"/>
            <a:ext cx="10288866" cy="4410840"/>
          </a:xfrm>
        </p:spPr>
        <p:txBody>
          <a:bodyPr>
            <a:normAutofit/>
          </a:bodyPr>
          <a:lstStyle/>
          <a:p>
            <a:r>
              <a:rPr lang="en-US" dirty="0"/>
              <a:t>Duplicate and concatenate data with 100% missingness for X2 and X3 (n  = 2000)</a:t>
            </a:r>
          </a:p>
          <a:p>
            <a:r>
              <a:rPr lang="en-US" dirty="0"/>
              <a:t>Generate m = 100 imputed datasets</a:t>
            </a:r>
          </a:p>
          <a:p>
            <a:r>
              <a:rPr lang="en-US" dirty="0"/>
              <a:t>For each imputed dataset, fit regression on original data (first 1000 rows) and duplicated data. How often are the coefficients bigger for the duplicated data?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E6013-0AED-4C21-9A93-9C5F08FE0725}"/>
              </a:ext>
            </a:extLst>
          </p:cNvPr>
          <p:cNvSpPr txBox="1"/>
          <p:nvPr/>
        </p:nvSpPr>
        <p:spPr>
          <a:xfrm>
            <a:off x="7811128" y="4630193"/>
            <a:ext cx="1952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Orange = original, </a:t>
            </a:r>
          </a:p>
          <a:p>
            <a:r>
              <a:rPr lang="en-US" sz="1600" dirty="0"/>
              <a:t>Gray = duplicated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B2288-4B46-48C2-A0BE-12897B46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09" y="3597850"/>
            <a:ext cx="4140194" cy="26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5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Posterior Predictive Checks for Regression Coefficients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1836473"/>
            <a:ext cx="10288866" cy="4410840"/>
          </a:xfrm>
        </p:spPr>
        <p:txBody>
          <a:bodyPr>
            <a:normAutofit/>
          </a:bodyPr>
          <a:lstStyle/>
          <a:p>
            <a:r>
              <a:rPr lang="en-US" dirty="0"/>
              <a:t>X2 regressed on X1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Intercept: p = 0.55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X1 coefficient: p = 0.75</a:t>
            </a:r>
          </a:p>
          <a:p>
            <a:pPr lvl="1"/>
            <a:endParaRPr lang="en-US" dirty="0"/>
          </a:p>
          <a:p>
            <a:r>
              <a:rPr lang="en-US" dirty="0"/>
              <a:t>X3 regressed on X1 + X2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Intercept: p = 0.52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X1 coefficient: p = 0.56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X2 coefficient: p = 0.53</a:t>
            </a:r>
          </a:p>
          <a:p>
            <a:pPr lvl="1"/>
            <a:endParaRPr lang="en-US" dirty="0"/>
          </a:p>
          <a:p>
            <a:r>
              <a:rPr lang="en-US" dirty="0"/>
              <a:t>These don’t seem that bad…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B7223-9C5E-4573-BAEE-6C28F0288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397" y="2578462"/>
            <a:ext cx="4140194" cy="26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9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3694-DFAD-4584-8249-AB3CD3A9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BCE9-8EC8-45A8-A4CD-57D7E7FA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696" y="1605618"/>
            <a:ext cx="6245352" cy="4754880"/>
          </a:xfrm>
        </p:spPr>
        <p:txBody>
          <a:bodyPr>
            <a:normAutofit/>
          </a:bodyPr>
          <a:lstStyle/>
          <a:p>
            <a:r>
              <a:rPr lang="en-US" sz="2400" dirty="0"/>
              <a:t>Counterfactual Explanations Without Opening the Black Box: Automated Decisions and the GDPR </a:t>
            </a:r>
            <a:br>
              <a:rPr lang="en-US" sz="2400" dirty="0"/>
            </a:br>
            <a:r>
              <a:rPr lang="en-US" sz="2400" dirty="0"/>
              <a:t>(Wachter, </a:t>
            </a:r>
            <a:r>
              <a:rPr lang="en-US" sz="2400" dirty="0" err="1"/>
              <a:t>Mittelstadt</a:t>
            </a:r>
            <a:r>
              <a:rPr lang="en-US" sz="2400" dirty="0"/>
              <a:t> &amp; Russell, 2018)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r>
              <a:rPr lang="en-US" sz="2400" dirty="0"/>
              <a:t>Multiple Imputation</a:t>
            </a:r>
          </a:p>
          <a:p>
            <a:endParaRPr lang="en-US" sz="2400" dirty="0"/>
          </a:p>
          <a:p>
            <a:r>
              <a:rPr lang="en-US" sz="2400" dirty="0"/>
              <a:t>Counterfactuals as a Diagnostic Tool</a:t>
            </a:r>
          </a:p>
        </p:txBody>
      </p:sp>
    </p:spTree>
    <p:extLst>
      <p:ext uri="{BB962C8B-B14F-4D97-AF65-F5344CB8AC3E}">
        <p14:creationId xmlns:p14="http://schemas.microsoft.com/office/powerpoint/2010/main" val="142010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Posterior Predictive Checks for Regression Coefficients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1836473"/>
            <a:ext cx="10288866" cy="4410840"/>
          </a:xfrm>
        </p:spPr>
        <p:txBody>
          <a:bodyPr>
            <a:normAutofit/>
          </a:bodyPr>
          <a:lstStyle/>
          <a:p>
            <a:r>
              <a:rPr lang="en-US" dirty="0"/>
              <a:t>But what about quadratic terms?</a:t>
            </a:r>
          </a:p>
          <a:p>
            <a:endParaRPr lang="en-US" dirty="0"/>
          </a:p>
          <a:p>
            <a:r>
              <a:rPr lang="en-US" dirty="0"/>
              <a:t>X2 ~ X1^2 has p = 0, 1</a:t>
            </a:r>
          </a:p>
          <a:p>
            <a:endParaRPr lang="en-US" dirty="0"/>
          </a:p>
          <a:p>
            <a:r>
              <a:rPr lang="en-US" dirty="0"/>
              <a:t>X3 ~ X1^2 + X2^2 has </a:t>
            </a:r>
            <a:br>
              <a:rPr lang="en-US" dirty="0"/>
            </a:br>
            <a:r>
              <a:rPr lang="en-US" dirty="0"/>
              <a:t>p = 0.66, 1, 0</a:t>
            </a:r>
          </a:p>
          <a:p>
            <a:endParaRPr lang="en-US" dirty="0"/>
          </a:p>
          <a:p>
            <a:r>
              <a:rPr lang="en-US" dirty="0"/>
              <a:t>Just looking at linear regressions </a:t>
            </a:r>
            <a:br>
              <a:rPr lang="en-US" dirty="0"/>
            </a:br>
            <a:r>
              <a:rPr lang="en-US" dirty="0"/>
              <a:t>didn’t make the imputation model </a:t>
            </a:r>
            <a:br>
              <a:rPr lang="en-US" dirty="0"/>
            </a:br>
            <a:r>
              <a:rPr lang="en-US" dirty="0"/>
              <a:t>look bad, but it’s totally inadequate </a:t>
            </a:r>
            <a:br>
              <a:rPr lang="en-US" dirty="0"/>
            </a:br>
            <a:r>
              <a:rPr lang="en-US" dirty="0"/>
              <a:t>for the quadratic relationship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24F3BD-6117-4700-ACBE-46A8EF84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029" y="2342791"/>
            <a:ext cx="4140194" cy="26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Classifiers as a Diagnostic Tool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1815921"/>
            <a:ext cx="10288866" cy="4636154"/>
          </a:xfrm>
        </p:spPr>
        <p:txBody>
          <a:bodyPr>
            <a:normAutofit/>
          </a:bodyPr>
          <a:lstStyle/>
          <a:p>
            <a:r>
              <a:rPr lang="en-US" dirty="0"/>
              <a:t>If we can train a classifier to predict which data were original vs duplicated, that can tell us where the imputation model is failing (doesn’t rely on which </a:t>
            </a:r>
            <a:r>
              <a:rPr lang="en-US" dirty="0" err="1"/>
              <a:t>estimands</a:t>
            </a:r>
            <a:r>
              <a:rPr lang="en-US" dirty="0"/>
              <a:t> we choose to look at)</a:t>
            </a:r>
          </a:p>
          <a:p>
            <a:r>
              <a:rPr lang="en-US" dirty="0"/>
              <a:t>From the posterior predictive checks, we have 200,000 rows of data (half “original” and half “duplicated”)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1A7A6-2587-4D28-B36E-DEAECE96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3" y="3429000"/>
            <a:ext cx="5015452" cy="32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94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Fit Random Forest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1815921"/>
            <a:ext cx="10288866" cy="4636154"/>
          </a:xfrm>
        </p:spPr>
        <p:txBody>
          <a:bodyPr>
            <a:normAutofit/>
          </a:bodyPr>
          <a:lstStyle/>
          <a:p>
            <a:r>
              <a:rPr lang="en-US" dirty="0"/>
              <a:t>Random forest with 100,000 rows of training data, 100,000 rows of testing data</a:t>
            </a:r>
          </a:p>
          <a:p>
            <a:r>
              <a:rPr lang="en-US" dirty="0"/>
              <a:t>Predict likelihood a datapoint was in an original (not duplicated) set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8F90A-7DC0-497E-AE0B-8E75D202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04" y="2793901"/>
            <a:ext cx="7806490" cy="37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800" i="1" kern="1200" spc="100" baseline="0">
                <a:latin typeface="+mj-lt"/>
                <a:ea typeface="+mj-ea"/>
                <a:cs typeface="+mj-cs"/>
              </a:rPr>
              <a:t>Next Step: Incorporating Counterfactuals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Flexible models like a random forest provide better insights where imputation model is failing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Need to explain to human imputer the factors affecting classification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Counterfactuals as an idea generator for updating imputation model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40B3492-033F-4BC7-9B28-66CED6D6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880" y="537439"/>
            <a:ext cx="3230131" cy="1663517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F336A509-EC63-47B3-9EBC-62BF2896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028" y="4574445"/>
            <a:ext cx="3379982" cy="1740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2C83F-F60E-4C33-ABAB-0DE845F3D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997" y="2738395"/>
            <a:ext cx="3611008" cy="1381210"/>
          </a:xfrm>
          <a:prstGeom prst="rect">
            <a:avLst/>
          </a:prstGeom>
        </p:spPr>
      </p:pic>
      <p:sp>
        <p:nvSpPr>
          <p:cNvPr id="3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A96B2-5B53-49D4-93AE-E1EA189AA2F6}"/>
              </a:ext>
            </a:extLst>
          </p:cNvPr>
          <p:cNvSpPr txBox="1"/>
          <p:nvPr/>
        </p:nvSpPr>
        <p:spPr>
          <a:xfrm flipH="1">
            <a:off x="9309360" y="2190857"/>
            <a:ext cx="197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3BB44-5DD5-4FC9-AA4B-9E951F00DB87}"/>
              </a:ext>
            </a:extLst>
          </p:cNvPr>
          <p:cNvSpPr txBox="1"/>
          <p:nvPr/>
        </p:nvSpPr>
        <p:spPr>
          <a:xfrm flipH="1">
            <a:off x="9804376" y="4109506"/>
            <a:ext cx="197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72A098-47B2-4669-A93D-533C863989EA}"/>
              </a:ext>
            </a:extLst>
          </p:cNvPr>
          <p:cNvSpPr txBox="1"/>
          <p:nvPr/>
        </p:nvSpPr>
        <p:spPr>
          <a:xfrm flipH="1">
            <a:off x="9192684" y="6309787"/>
            <a:ext cx="197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980791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Separating shortcomings of imputation model from the missingness pattern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302755"/>
            <a:ext cx="10288866" cy="4405694"/>
          </a:xfrm>
        </p:spPr>
        <p:txBody>
          <a:bodyPr>
            <a:normAutofit/>
          </a:bodyPr>
          <a:lstStyle/>
          <a:p>
            <a:r>
              <a:rPr lang="en-US" dirty="0"/>
              <a:t>Sometimes classifier can predict original vs duplicated accurately due to the pattern of missingness, not the imputed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Want to focus in on where the important feature for prediction is the imputed value itself, not pattern of missingness given other variables</a:t>
            </a:r>
          </a:p>
          <a:p>
            <a:r>
              <a:rPr lang="en-US" dirty="0"/>
              <a:t>One idea… how does predicting </a:t>
            </a:r>
            <a:r>
              <a:rPr lang="en-US" i="1" dirty="0"/>
              <a:t>R</a:t>
            </a:r>
            <a:r>
              <a:rPr lang="en-US" i="1" baseline="-25000" dirty="0"/>
              <a:t>i</a:t>
            </a:r>
            <a:r>
              <a:rPr lang="en-US" dirty="0"/>
              <a:t> given </a:t>
            </a:r>
            <a:r>
              <a:rPr lang="en-US" i="1" dirty="0"/>
              <a:t>X</a:t>
            </a:r>
            <a:r>
              <a:rPr lang="en-US" baseline="-25000" dirty="0"/>
              <a:t>(</a:t>
            </a:r>
            <a:r>
              <a:rPr lang="en-US" i="1" baseline="-25000" dirty="0"/>
              <a:t>-</a:t>
            </a:r>
            <a:r>
              <a:rPr lang="en-US" i="1" baseline="-25000" dirty="0" err="1"/>
              <a:t>i</a:t>
            </a:r>
            <a:r>
              <a:rPr lang="en-US" baseline="-25000" dirty="0"/>
              <a:t>)</a:t>
            </a:r>
            <a:r>
              <a:rPr lang="en-US" dirty="0"/>
              <a:t> differ from predicting </a:t>
            </a:r>
            <a:r>
              <a:rPr lang="en-US" i="1" dirty="0"/>
              <a:t>R</a:t>
            </a:r>
            <a:r>
              <a:rPr lang="en-US" i="1" baseline="-25000" dirty="0"/>
              <a:t>i</a:t>
            </a:r>
            <a:r>
              <a:rPr lang="en-US" dirty="0"/>
              <a:t> given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(</a:t>
            </a:r>
            <a:r>
              <a:rPr lang="en-US" i="1" baseline="-25000" dirty="0"/>
              <a:t>-</a:t>
            </a:r>
            <a:r>
              <a:rPr lang="en-US" i="1" baseline="-25000" dirty="0" err="1"/>
              <a:t>i</a:t>
            </a:r>
            <a:r>
              <a:rPr lang="en-US" baseline="-25000" dirty="0"/>
              <a:t>)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0205F-0328-49F2-A06C-E745BBC4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73" y="3124311"/>
            <a:ext cx="4851279" cy="20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6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Motivation for Counterfactual Explanations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041235"/>
            <a:ext cx="10288866" cy="4137373"/>
          </a:xfrm>
        </p:spPr>
        <p:txBody>
          <a:bodyPr>
            <a:normAutofit/>
          </a:bodyPr>
          <a:lstStyle/>
          <a:p>
            <a:r>
              <a:rPr lang="en-US" dirty="0"/>
              <a:t>Complex models increasingly used for high-stake decisions</a:t>
            </a:r>
          </a:p>
          <a:p>
            <a:endParaRPr lang="en-US" dirty="0"/>
          </a:p>
          <a:p>
            <a:r>
              <a:rPr lang="en-US" dirty="0"/>
              <a:t>Want </a:t>
            </a:r>
            <a:r>
              <a:rPr lang="en-US" dirty="0" err="1"/>
              <a:t>explainability</a:t>
            </a:r>
            <a:r>
              <a:rPr lang="en-US" dirty="0"/>
              <a:t> for “black box” models to build trust</a:t>
            </a:r>
          </a:p>
          <a:p>
            <a:endParaRPr lang="en-US" dirty="0"/>
          </a:p>
          <a:p>
            <a:r>
              <a:rPr lang="en-US" dirty="0"/>
              <a:t>Three goals for providing explanations to data subjects: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dirty="0"/>
              <a:t>Help subject understand why decision was reached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dirty="0"/>
              <a:t>Provide grounds to contest adverse decisions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dirty="0"/>
              <a:t>Understand what could be changed to achieve desirable outcome in the future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What is a Counterfactual Explanation?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041235"/>
            <a:ext cx="10288866" cy="4410840"/>
          </a:xfrm>
        </p:spPr>
        <p:txBody>
          <a:bodyPr>
            <a:normAutofit/>
          </a:bodyPr>
          <a:lstStyle/>
          <a:p>
            <a:r>
              <a:rPr lang="en-US" dirty="0"/>
              <a:t>“You were denied a loan because your annual income was $50,000. If your income had been $75,000, you would have been offered a loan.”</a:t>
            </a:r>
          </a:p>
          <a:p>
            <a:endParaRPr lang="en-US" dirty="0"/>
          </a:p>
          <a:p>
            <a:r>
              <a:rPr lang="en-US" dirty="0"/>
              <a:t>Multiple counterfactuals are possible, but goal is to find “closest possible world” with the desirable outcome</a:t>
            </a:r>
          </a:p>
          <a:p>
            <a:endParaRPr lang="en-US" dirty="0"/>
          </a:p>
          <a:p>
            <a:r>
              <a:rPr lang="en-US" dirty="0"/>
              <a:t>Since goal is to aid human understanding, preference for sparse and relevant counterfactuals (i.e. variables that are mutable or have real world probability of change)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Should provide minimal information capable of altering a decision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Doesn’t require data subject to understand the internal logic of the model in order to use it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Generating Counterfactuals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041234"/>
            <a:ext cx="10288866" cy="4684305"/>
          </a:xfrm>
        </p:spPr>
        <p:txBody>
          <a:bodyPr>
            <a:normAutofit/>
          </a:bodyPr>
          <a:lstStyle/>
          <a:p>
            <a:r>
              <a:rPr lang="en-US" dirty="0"/>
              <a:t>Many standard classifiers of ML are trained by finding optimal set of weights </a:t>
            </a:r>
            <a:r>
              <a:rPr lang="en-US" i="1" dirty="0"/>
              <a:t>w</a:t>
            </a:r>
            <a:r>
              <a:rPr lang="en-US" dirty="0"/>
              <a:t> that minimizes an objective over a set of training 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Want to find a counterfactual </a:t>
            </a:r>
            <a:r>
              <a:rPr lang="en-US" i="1" dirty="0"/>
              <a:t>x’ </a:t>
            </a:r>
            <a:r>
              <a:rPr lang="en-US" dirty="0"/>
              <a:t>as close to the original </a:t>
            </a:r>
            <a:r>
              <a:rPr lang="en-US" i="1" dirty="0"/>
              <a:t>x</a:t>
            </a:r>
            <a:r>
              <a:rPr lang="en-US" dirty="0"/>
              <a:t> as possible such that </a:t>
            </a:r>
            <a:r>
              <a:rPr lang="en-US" i="1" dirty="0" err="1"/>
              <a:t>f</a:t>
            </a:r>
            <a:r>
              <a:rPr lang="en-US" i="1" baseline="-25000" dirty="0" err="1"/>
              <a:t>w</a:t>
            </a:r>
            <a:r>
              <a:rPr lang="en-US" i="1" dirty="0"/>
              <a:t>(x’)</a:t>
            </a:r>
            <a:r>
              <a:rPr lang="en-US" dirty="0"/>
              <a:t> is equal to a new target </a:t>
            </a:r>
            <a:r>
              <a:rPr lang="en-US" i="1" dirty="0"/>
              <a:t>y’</a:t>
            </a:r>
            <a:r>
              <a:rPr lang="en-US" dirty="0"/>
              <a:t>. Hold </a:t>
            </a:r>
            <a:r>
              <a:rPr lang="en-US" i="1" dirty="0"/>
              <a:t>w </a:t>
            </a:r>
            <a:r>
              <a:rPr lang="en-US" dirty="0"/>
              <a:t>fixed and minimize the related objective: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d(∙,∙) </a:t>
            </a:r>
            <a:r>
              <a:rPr lang="en-US" dirty="0"/>
              <a:t>is a distance function that measures how far the counterfactual </a:t>
            </a:r>
            <a:r>
              <a:rPr lang="en-US" i="1" dirty="0"/>
              <a:t>x’</a:t>
            </a:r>
            <a:r>
              <a:rPr lang="en-US" dirty="0"/>
              <a:t> and the original data point </a:t>
            </a:r>
            <a:r>
              <a:rPr lang="en-US" i="1" dirty="0"/>
              <a:t>x</a:t>
            </a:r>
            <a:r>
              <a:rPr lang="en-US" dirty="0"/>
              <a:t> are from each other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In practice, maximization over </a:t>
            </a:r>
            <a:r>
              <a:rPr lang="el-GR" dirty="0"/>
              <a:t>λ</a:t>
            </a:r>
            <a:r>
              <a:rPr lang="en-US" dirty="0"/>
              <a:t> is done by iteratively solving for x’ and increasing </a:t>
            </a:r>
            <a:r>
              <a:rPr lang="el-GR" dirty="0"/>
              <a:t>λ</a:t>
            </a:r>
            <a:r>
              <a:rPr lang="en-US" dirty="0"/>
              <a:t> until a sufficiently close solution is found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0C2DB-B397-4728-85B9-DFAA5604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70" y="2832654"/>
            <a:ext cx="4080260" cy="596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B379A-BC4A-489F-A873-026ED953C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90" y="4469102"/>
            <a:ext cx="55530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Choosing a Distance Function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1905712"/>
            <a:ext cx="10288866" cy="48198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Choice of distance function is important since it determines which </a:t>
            </a:r>
            <a:r>
              <a:rPr lang="en-US" i="1" dirty="0"/>
              <a:t>x’</a:t>
            </a:r>
            <a:r>
              <a:rPr lang="en-US" dirty="0"/>
              <a:t> will be closest to the original </a:t>
            </a:r>
            <a:r>
              <a:rPr lang="en-US" i="1" dirty="0"/>
              <a:t>x</a:t>
            </a:r>
            <a:endParaRPr lang="en-US" dirty="0"/>
          </a:p>
          <a:p>
            <a:r>
              <a:rPr lang="en-US" dirty="0"/>
              <a:t>Sensible first choice is the </a:t>
            </a:r>
            <a:r>
              <a:rPr lang="en-US" i="1" dirty="0"/>
              <a:t>L</a:t>
            </a:r>
            <a:r>
              <a:rPr lang="en-US" i="1" baseline="-25000" dirty="0"/>
              <a:t>1</a:t>
            </a:r>
            <a:r>
              <a:rPr lang="en-US" dirty="0"/>
              <a:t> norm weighted by the inverse median absolute deviation, </a:t>
            </a:r>
            <a:r>
              <a:rPr lang="en-US" i="1" dirty="0" err="1"/>
              <a:t>MAD</a:t>
            </a:r>
            <a:r>
              <a:rPr lang="en-US" i="1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for feature </a:t>
            </a:r>
            <a:r>
              <a:rPr lang="en-US" i="1" dirty="0"/>
              <a:t>k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distance metric has several desirable properties: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dirty="0"/>
              <a:t>Captures intrinsic volatility of the space (if feature k varies wildly across dataset, x’ may also vary this feature while remaining “close” to x)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dirty="0"/>
              <a:t>MAD is more robust to outliers than standard deviation</a:t>
            </a:r>
          </a:p>
          <a:p>
            <a:pPr marL="525780" lvl="1" indent="-3429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norm has sparsity-inducing properties</a:t>
            </a:r>
          </a:p>
          <a:p>
            <a:pPr marL="525780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1B7D9-2040-45C1-900A-A79A836C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3" y="3366891"/>
            <a:ext cx="4095750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AD5694-442D-4ACF-9643-6F02A24D0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85" y="3820968"/>
            <a:ext cx="21812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Example: Pima Diabetes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041235"/>
            <a:ext cx="10288866" cy="3753509"/>
          </a:xfrm>
        </p:spPr>
        <p:txBody>
          <a:bodyPr>
            <a:normAutofit/>
          </a:bodyPr>
          <a:lstStyle/>
          <a:p>
            <a:r>
              <a:rPr lang="en-US" dirty="0"/>
              <a:t>Predict risk of diabetes for women of Pima heritage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Three-layer fully-connected neural-network with two hidden layers of 20 neurons to perform logistic regression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8 input variables (number of pregnancies, age, BMI,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Generate counterfactuals: “what would have to be different for the individual to have a risk score of 0.5?”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Use L</a:t>
            </a:r>
            <a:r>
              <a:rPr lang="en-US" baseline="-25000" dirty="0"/>
              <a:t>1</a:t>
            </a:r>
            <a:r>
              <a:rPr lang="en-US" dirty="0"/>
              <a:t> norm weighted by inverse median absolute deviation, to induce sparsity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Cap variables to prevent them from going outside the range seen in training data</a:t>
            </a:r>
          </a:p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Example: Pima Diabetes 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F742F-B4B4-4A2A-8769-402B8B69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02" y="2289191"/>
            <a:ext cx="7451196" cy="29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4763-5378-4583-BB63-F97CB78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977980"/>
          </a:xfrm>
        </p:spPr>
        <p:txBody>
          <a:bodyPr>
            <a:normAutofit/>
          </a:bodyPr>
          <a:lstStyle/>
          <a:p>
            <a:r>
              <a:rPr lang="en-US" sz="4000" dirty="0"/>
              <a:t>Advantages of Counterfactual Explanations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15D8-364D-48B8-8987-C45411B5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5" y="2041235"/>
            <a:ext cx="10288866" cy="4410840"/>
          </a:xfrm>
        </p:spPr>
        <p:txBody>
          <a:bodyPr>
            <a:normAutofit/>
          </a:bodyPr>
          <a:lstStyle/>
          <a:p>
            <a:r>
              <a:rPr lang="en-US" dirty="0"/>
              <a:t>Bypass the challenge of explaining internal workings of a complex model 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dirty="0"/>
              <a:t>Don’t have to “open the black box”</a:t>
            </a:r>
          </a:p>
          <a:p>
            <a:endParaRPr lang="en-US" dirty="0"/>
          </a:p>
          <a:p>
            <a:r>
              <a:rPr lang="en-US" dirty="0"/>
              <a:t>Provide information to data subject that is easily digestible and practically useful</a:t>
            </a:r>
          </a:p>
          <a:p>
            <a:endParaRPr lang="en-US" dirty="0"/>
          </a:p>
          <a:p>
            <a:r>
              <a:rPr lang="en-US" dirty="0"/>
              <a:t>Regulatory benefits: more straightforward than other methods for satisfying the EU General Data Protection Regulation (GDPR) “right to explanation”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407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1492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Cambria Math</vt:lpstr>
      <vt:lpstr>Roboto</vt:lpstr>
      <vt:lpstr>Sitka Banner</vt:lpstr>
      <vt:lpstr>HeadlinesVTI</vt:lpstr>
      <vt:lpstr>Counterfactuals Explanations and Imputation Models</vt:lpstr>
      <vt:lpstr>Agenda</vt:lpstr>
      <vt:lpstr>Motivation for Counterfactual Explanations</vt:lpstr>
      <vt:lpstr>What is a Counterfactual Explanation?</vt:lpstr>
      <vt:lpstr>Generating Counterfactuals</vt:lpstr>
      <vt:lpstr>Choosing a Distance Function</vt:lpstr>
      <vt:lpstr>Example: Pima Diabetes Dataset</vt:lpstr>
      <vt:lpstr>Example: Pima Diabetes Dataset</vt:lpstr>
      <vt:lpstr>Advantages of Counterfactual Explanations</vt:lpstr>
      <vt:lpstr>Switching Gears… Multiple Imputation</vt:lpstr>
      <vt:lpstr>Notation</vt:lpstr>
      <vt:lpstr>Missing at Random Assumption</vt:lpstr>
      <vt:lpstr>Multiple Imputation Diagnostics</vt:lpstr>
      <vt:lpstr>Posterior Predictive Checks</vt:lpstr>
      <vt:lpstr>Posterior Predictive Checks</vt:lpstr>
      <vt:lpstr>Synthetic Data Example</vt:lpstr>
      <vt:lpstr>Imputed Dataset</vt:lpstr>
      <vt:lpstr>Posterior Predictive Checks for Regression Coefficients</vt:lpstr>
      <vt:lpstr>Posterior Predictive Checks for Regression Coefficients</vt:lpstr>
      <vt:lpstr>Posterior Predictive Checks for Regression Coefficients</vt:lpstr>
      <vt:lpstr>Classifiers as a Diagnostic Tool</vt:lpstr>
      <vt:lpstr>Fit Random Forest</vt:lpstr>
      <vt:lpstr>Next Step: Incorporating Counterfactuals</vt:lpstr>
      <vt:lpstr>Separating shortcomings of imputation model from the missingness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Counterfactuals Explanations and Imputation Models</dc:title>
  <dc:creator>Knowlton, Rebecca</dc:creator>
  <cp:lastModifiedBy>Knowlton, Rebecca</cp:lastModifiedBy>
  <cp:revision>5</cp:revision>
  <dcterms:created xsi:type="dcterms:W3CDTF">2022-03-24T04:05:28Z</dcterms:created>
  <dcterms:modified xsi:type="dcterms:W3CDTF">2022-03-27T19:21:47Z</dcterms:modified>
</cp:coreProperties>
</file>