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0" r:id="rId3"/>
    <p:sldId id="301" r:id="rId4"/>
    <p:sldId id="302" r:id="rId5"/>
    <p:sldId id="257" r:id="rId6"/>
    <p:sldId id="258" r:id="rId7"/>
    <p:sldId id="259" r:id="rId8"/>
    <p:sldId id="261" r:id="rId9"/>
    <p:sldId id="293" r:id="rId10"/>
    <p:sldId id="304" r:id="rId11"/>
    <p:sldId id="262" r:id="rId12"/>
    <p:sldId id="289" r:id="rId13"/>
    <p:sldId id="292" r:id="rId14"/>
    <p:sldId id="263" r:id="rId15"/>
    <p:sldId id="265" r:id="rId16"/>
    <p:sldId id="267" r:id="rId17"/>
    <p:sldId id="268" r:id="rId18"/>
    <p:sldId id="266" r:id="rId19"/>
    <p:sldId id="305" r:id="rId20"/>
    <p:sldId id="296" r:id="rId21"/>
    <p:sldId id="297" r:id="rId22"/>
    <p:sldId id="288" r:id="rId23"/>
    <p:sldId id="264" r:id="rId24"/>
    <p:sldId id="306" r:id="rId25"/>
    <p:sldId id="260" r:id="rId26"/>
    <p:sldId id="287" r:id="rId27"/>
    <p:sldId id="269" r:id="rId28"/>
    <p:sldId id="271" r:id="rId29"/>
    <p:sldId id="272" r:id="rId30"/>
    <p:sldId id="273" r:id="rId31"/>
    <p:sldId id="274" r:id="rId32"/>
    <p:sldId id="291" r:id="rId3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807" autoAdjust="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4331-7441-4630-B819-DF8A1F359AA1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5D8AB-AF44-4A68-AE6B-B121D496DA7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36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5D8AB-AF44-4A68-AE6B-B121D496DA77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3467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5D8AB-AF44-4A68-AE6B-B121D496DA77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34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5D8AB-AF44-4A68-AE6B-B121D496DA77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119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7B6F-FE03-45BB-B48D-96999951C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255A-CFFC-4E45-B792-34AB96069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1E03-3B08-407C-AABF-5147212D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D87E-EA75-4064-ABD9-E4A74927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E9251-1FB7-4744-B386-D139E553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5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2A0B-F98E-4371-A589-8F19A8D4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1E1F0-1BAD-4F6E-849B-0851F3B3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3FBB-44A1-4E8E-8695-71502E57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CDD8-7BD6-42D1-9D14-1CF6F1A8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6BC65-16D0-4A1E-9293-B044A285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111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C8A24-F7FA-47B5-AEC9-4BD92A659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EED22-AF9A-4D81-9021-16A3EB25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FA21E-3283-473A-BE48-9DC48B19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B59FF-AA65-4075-BDB7-A2905215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82BD-1825-417D-9C5C-E0244D45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4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8803-9219-4D35-A593-237625E6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036B-E0F8-4E94-BE9C-C8275540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65912-AB6F-45F9-93C6-0A9CC206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E69D3-26B8-4CAC-AA3D-47DACF98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C6B4-DAC7-4233-B427-4E34239B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09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D928-B04D-4E38-BD99-B5AD8D14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92640-A467-4F9D-B50B-DEB64E561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CA0C-0124-49F0-95D0-9BF9D0C4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A98-BC8A-4F69-9991-67BD966A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6C6A0-CBAD-4826-894B-BCD43CD1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610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1EEE-6580-40F4-ADB1-64E18D41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1521-9AE1-4F98-B815-8C05D7E39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8BFA-0060-410F-9524-2272C4EB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D7D47-FC95-4849-AAD8-4B9E744F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FC5B7-DCB7-41B3-B2E6-59031678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AE082-7214-4721-971E-1AC8090C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09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8227-7AB5-4350-8974-4E230E634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80AD9-DB03-43FE-90A8-8756FC33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D145B-C756-4D69-A734-51E9AC40A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8D629-A0C8-4E75-8FF7-EC473AECA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AB45E-B063-4DDA-A9BD-E42F56108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897AB-189E-4778-8D6C-2CEEA11F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6B4E8-B045-4F81-A9F9-D0D01F2B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7A029-0DB9-4E4F-B26F-CAF9D048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42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3142-F589-459A-9BF3-7F03648C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F8E51-2722-4A41-95D6-20A0FED5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FA4FC-3016-4695-A5F1-17D0938C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71AE5-3331-44DF-8D6D-5A5AF83A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218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F5DD7-DEF2-4E5E-B0B4-B1999E6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647CD-349F-411B-A776-2B010F53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EA754-ED2A-453F-9ED3-9C3C64C9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674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0D04-1FD0-49EC-BE9B-49DF3BE9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01B6-1C90-40C8-8E76-6AED2706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CB7BB-2D38-4D53-B127-F064E77C2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C7869-A7C1-47C4-94D1-A3C27D35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7511-7930-4785-BA1C-F9DD6185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58A2-C47D-4476-BD5C-8A9E0103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155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4C13-58EF-4A7B-90FF-1654D07D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4EF4F-CB9A-4833-BA64-34583895D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872FC-EC87-4FA8-A49C-88A18AF2A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75763-3C44-449F-8CF0-16B2C7E4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5C93E-A237-48CB-8EAC-B7A6EFD8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DF248-3104-4FCA-BD01-7E3A63E0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999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4C408-9EBE-4AFF-A35E-9B179729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80D9-B77A-4E04-B4FC-6F3FC4210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9FA3-3019-40C4-A924-F8D198655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3F454-55FC-4E87-ACFD-E23006F70937}" type="datetimeFigureOut">
              <a:rPr lang="en-NL" smtClean="0"/>
              <a:t>17/01/2022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BDC9-00D2-4F60-9F46-33A496C15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5711E-1645-4F33-9E62-8D264AD1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F9CD-9D35-46F0-85EF-C6E383C2BAD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30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beccakuiper/GORICA_in_SEM" TargetMode="External"/><Relationship Id="rId2" Type="http://schemas.openxmlformats.org/officeDocument/2006/relationships/hyperlink" Target="https://github.com/rebeccakuiper/Tutorial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rebeccakuiper/GORICA_in_CLPM" TargetMode="External"/><Relationship Id="rId5" Type="http://schemas.openxmlformats.org/officeDocument/2006/relationships/hyperlink" Target="https://github.com/rebeccakuiper/GORICA_on_CTmeta" TargetMode="External"/><Relationship Id="rId4" Type="http://schemas.openxmlformats.org/officeDocument/2006/relationships/hyperlink" Target="https://github.com/rebeccakuiper/GORICA_on_MetaA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6661-8FD6-4386-8E7A-F971013F6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41679"/>
          </a:xfrm>
        </p:spPr>
        <p:txBody>
          <a:bodyPr/>
          <a:lstStyle/>
          <a:p>
            <a:r>
              <a:rPr lang="en-US" dirty="0"/>
              <a:t>GORIC &amp; GORICA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2DBA2-0310-4E1B-A1E2-71DC6873B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/>
              <a:t>Evaluation of theory-based (</a:t>
            </a:r>
            <a:r>
              <a:rPr lang="en-US" sz="2600" dirty="0" err="1"/>
              <a:t>inequaility</a:t>
            </a:r>
            <a:r>
              <a:rPr lang="en-US" sz="2600" dirty="0"/>
              <a:t>-restricted) hypotheses</a:t>
            </a:r>
          </a:p>
          <a:p>
            <a:endParaRPr lang="en-US" dirty="0"/>
          </a:p>
          <a:p>
            <a:r>
              <a:rPr lang="en-US" dirty="0"/>
              <a:t>using (AIC-like) information theoretical model selection,</a:t>
            </a:r>
          </a:p>
          <a:p>
            <a:r>
              <a:rPr lang="en-US" dirty="0"/>
              <a:t>that is, using (AIC-like) information criteria.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462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9F810C-F3D0-446E-97F9-7B51FF9F0EBA}"/>
              </a:ext>
            </a:extLst>
          </p:cNvPr>
          <p:cNvSpPr txBox="1"/>
          <p:nvPr/>
        </p:nvSpPr>
        <p:spPr>
          <a:xfrm>
            <a:off x="2909637" y="304164"/>
            <a:ext cx="699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assumption checks are skipped, but can easily be done in JASP</a:t>
            </a:r>
            <a:endParaRPr lang="en-NL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0561E-8401-498F-9350-668CAD2DC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50495"/>
            <a:ext cx="11843221" cy="71552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3E1CC6E-E9DF-4E21-A745-D94F8CEABD01}"/>
              </a:ext>
            </a:extLst>
          </p:cNvPr>
          <p:cNvSpPr/>
          <p:nvPr/>
        </p:nvSpPr>
        <p:spPr>
          <a:xfrm>
            <a:off x="591864" y="5425238"/>
            <a:ext cx="2317773" cy="101366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44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C40CC-CFC1-4781-9DE6-DB2D7EC0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3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6661-8FD6-4386-8E7A-F971013F6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GORIC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2DBA2-0310-4E1B-A1E2-71DC6873B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ANOVA Example 1: 1 factor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6431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DBA2-0310-4E1B-A1E2-71DC6873B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74" y="994611"/>
            <a:ext cx="10170694" cy="514951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NimbusSanL-Regu"/>
              </a:rPr>
              <a:t>Is there a difference in "knowledge of numbers after watching Sesame Street for a year“ </a:t>
            </a:r>
            <a:r>
              <a:rPr lang="en-US" sz="1800" dirty="0">
                <a:latin typeface="NimbusSanL-Regu"/>
              </a:rPr>
              <a:t>(</a:t>
            </a:r>
            <a:r>
              <a:rPr lang="en-US" sz="1800" dirty="0" err="1">
                <a:latin typeface="NimbusSanL-Regu"/>
              </a:rPr>
              <a:t>postnumb</a:t>
            </a:r>
            <a:r>
              <a:rPr lang="en-US" sz="1800" dirty="0">
                <a:latin typeface="NimbusSanL-Regu"/>
              </a:rPr>
              <a:t>) 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between the five sites from which the child originates (site)</a:t>
            </a:r>
          </a:p>
          <a:p>
            <a:pPr algn="l"/>
            <a:endParaRPr lang="en-US" sz="1800" b="0" i="0" u="none" strike="noStrike" baseline="0" dirty="0">
              <a:latin typeface="NimbusSanL-Regu"/>
            </a:endParaRP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site: 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1 = disadvantaged inner city, 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2 = advantaged suburban , 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3 = advantaged rural, 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4 = disadvantaged rural, 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5 = disadvantaged Spanish speaking.</a:t>
            </a:r>
          </a:p>
          <a:p>
            <a:pPr algn="l"/>
            <a:endParaRPr lang="en-US" sz="1800" dirty="0">
              <a:latin typeface="NimbusSanL-Regu"/>
            </a:endParaRPr>
          </a:p>
          <a:p>
            <a:pPr algn="l"/>
            <a:r>
              <a:rPr lang="en-US" sz="1800" dirty="0">
                <a:latin typeface="NimbusSanL-Regu"/>
              </a:rPr>
              <a:t>For illustrational purposes, H</a:t>
            </a:r>
            <a:r>
              <a:rPr lang="en-US" sz="1800" baseline="-25000" dirty="0">
                <a:latin typeface="NimbusSanL-Regu"/>
              </a:rPr>
              <a:t>0</a:t>
            </a:r>
            <a:r>
              <a:rPr lang="en-US" sz="1800" dirty="0">
                <a:latin typeface="NimbusSanL-Regu"/>
              </a:rPr>
              <a:t>: µ</a:t>
            </a:r>
            <a:r>
              <a:rPr lang="en-US" sz="1800" baseline="-25000" dirty="0">
                <a:latin typeface="NimbusSanL-Regu"/>
              </a:rPr>
              <a:t>1</a:t>
            </a:r>
            <a:r>
              <a:rPr lang="en-US" sz="1800" dirty="0">
                <a:latin typeface="NimbusSanL-Regu"/>
              </a:rPr>
              <a:t> = µ</a:t>
            </a:r>
            <a:r>
              <a:rPr lang="en-US" sz="1800" baseline="-25000" dirty="0">
                <a:latin typeface="NimbusSanL-Regu"/>
              </a:rPr>
              <a:t>2</a:t>
            </a:r>
            <a:r>
              <a:rPr lang="en-US" sz="1800" dirty="0">
                <a:latin typeface="NimbusSanL-Regu"/>
              </a:rPr>
              <a:t> = µ</a:t>
            </a:r>
            <a:r>
              <a:rPr lang="en-US" sz="1800" baseline="-25000" dirty="0">
                <a:latin typeface="NimbusSanL-Regu"/>
              </a:rPr>
              <a:t>3</a:t>
            </a:r>
            <a:r>
              <a:rPr lang="en-US" sz="1800" dirty="0">
                <a:latin typeface="NimbusSanL-Regu"/>
              </a:rPr>
              <a:t> = µ</a:t>
            </a:r>
            <a:r>
              <a:rPr lang="en-US" sz="1800" baseline="-25000" dirty="0">
                <a:latin typeface="NimbusSanL-Regu"/>
              </a:rPr>
              <a:t>4</a:t>
            </a:r>
            <a:r>
              <a:rPr lang="en-US" sz="1800" dirty="0">
                <a:latin typeface="NimbusSanL-Regu"/>
              </a:rPr>
              <a:t> = µ</a:t>
            </a:r>
            <a:r>
              <a:rPr lang="en-US" sz="1800" baseline="-25000" dirty="0">
                <a:latin typeface="NimbusSanL-Regu"/>
              </a:rPr>
              <a:t>5</a:t>
            </a:r>
            <a:r>
              <a:rPr lang="en-US" sz="1800" dirty="0">
                <a:latin typeface="NimbusSanL-Regu"/>
              </a:rPr>
              <a:t> is included (Model 1). Btw 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practice, only include such a null when you are truly interested in it.</a:t>
            </a:r>
            <a:endParaRPr lang="en-US" sz="1800" dirty="0">
              <a:latin typeface="NimbusSanL-Regu"/>
            </a:endParaRPr>
          </a:p>
          <a:p>
            <a:pPr algn="l"/>
            <a:r>
              <a:rPr lang="en-US" sz="1800" dirty="0">
                <a:latin typeface="NimbusSanL-Regu"/>
              </a:rPr>
              <a:t>Hypothesis of interest: H</a:t>
            </a:r>
            <a:r>
              <a:rPr lang="en-US" sz="1800" baseline="-25000" dirty="0">
                <a:latin typeface="NimbusSanL-Regu"/>
              </a:rPr>
              <a:t>1</a:t>
            </a:r>
            <a:r>
              <a:rPr lang="en-US" sz="1800" dirty="0">
                <a:latin typeface="NimbusSanL-Regu"/>
              </a:rPr>
              <a:t>: µ</a:t>
            </a:r>
            <a:r>
              <a:rPr lang="en-US" sz="1800" baseline="-25000" dirty="0">
                <a:latin typeface="NimbusSanL-Regu"/>
              </a:rPr>
              <a:t>2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5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1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3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4</a:t>
            </a:r>
            <a:r>
              <a:rPr lang="en-US" sz="1800" dirty="0">
                <a:latin typeface="NimbusSanL-Regu"/>
              </a:rPr>
              <a:t> (Model 2).</a:t>
            </a:r>
          </a:p>
          <a:p>
            <a:pPr algn="l"/>
            <a:r>
              <a:rPr lang="en-US" sz="1800" dirty="0">
                <a:latin typeface="NimbusSanL-Regu"/>
              </a:rPr>
              <a:t>Because there are two hypotheses that do not cover the whole space, </a:t>
            </a:r>
            <a:r>
              <a:rPr lang="en-US" sz="1800" dirty="0" err="1">
                <a:latin typeface="NimbusSanL-Regu"/>
              </a:rPr>
              <a:t>H</a:t>
            </a:r>
            <a:r>
              <a:rPr lang="en-US" sz="1800" baseline="-25000" dirty="0" err="1">
                <a:latin typeface="NimbusSanL-Regu"/>
              </a:rPr>
              <a:t>unc</a:t>
            </a:r>
            <a:r>
              <a:rPr lang="en-US" sz="1800" dirty="0">
                <a:latin typeface="NimbusSanL-Regu"/>
              </a:rPr>
              <a:t>: µ</a:t>
            </a:r>
            <a:r>
              <a:rPr lang="en-US" sz="1800" baseline="-25000" dirty="0">
                <a:latin typeface="NimbusSanL-Regu"/>
              </a:rPr>
              <a:t>1</a:t>
            </a:r>
            <a:r>
              <a:rPr lang="en-US" sz="1800" dirty="0">
                <a:latin typeface="NimbusSanL-Regu"/>
              </a:rPr>
              <a:t>, µ</a:t>
            </a:r>
            <a:r>
              <a:rPr lang="en-US" sz="1800" baseline="-25000" dirty="0">
                <a:latin typeface="NimbusSanL-Regu"/>
              </a:rPr>
              <a:t>2</a:t>
            </a:r>
            <a:r>
              <a:rPr lang="en-US" sz="1800" dirty="0">
                <a:latin typeface="NimbusSanL-Regu"/>
              </a:rPr>
              <a:t>, µ</a:t>
            </a:r>
            <a:r>
              <a:rPr lang="en-US" sz="1800" baseline="-25000" dirty="0">
                <a:latin typeface="NimbusSanL-Regu"/>
              </a:rPr>
              <a:t>3</a:t>
            </a:r>
            <a:r>
              <a:rPr lang="en-US" sz="1800" dirty="0">
                <a:latin typeface="NimbusSanL-Regu"/>
              </a:rPr>
              <a:t>, µ</a:t>
            </a:r>
            <a:r>
              <a:rPr lang="en-US" sz="1800" baseline="-25000" dirty="0">
                <a:latin typeface="NimbusSanL-Regu"/>
              </a:rPr>
              <a:t>4</a:t>
            </a:r>
            <a:r>
              <a:rPr lang="en-US" sz="1800" dirty="0">
                <a:latin typeface="NimbusSanL-Regu"/>
              </a:rPr>
              <a:t>, µ</a:t>
            </a:r>
            <a:r>
              <a:rPr lang="en-US" sz="1800" baseline="-25000" dirty="0">
                <a:latin typeface="NimbusSanL-Regu"/>
              </a:rPr>
              <a:t>5</a:t>
            </a:r>
            <a:r>
              <a:rPr lang="en-US" sz="1800" dirty="0">
                <a:latin typeface="NimbusSanL-Regu"/>
              </a:rPr>
              <a:t> is included as failsafe (Unconstrained) – this represents all possible hypotheses including the ones in the set.</a:t>
            </a:r>
          </a:p>
          <a:p>
            <a:pPr algn="l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5362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A367D-C45E-45C9-9C0F-918C913C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2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E86A8-3EA0-4805-A21B-1FDD6AAF3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B69638-9665-4518-9838-A479F99135CD}"/>
              </a:ext>
            </a:extLst>
          </p:cNvPr>
          <p:cNvSpPr txBox="1"/>
          <p:nvPr/>
        </p:nvSpPr>
        <p:spPr>
          <a:xfrm>
            <a:off x="2053390" y="3368842"/>
            <a:ext cx="7667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also tick the descriptive statistics box, 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make sure that your hypotheses are known before looking at the descriptive statistics.</a:t>
            </a:r>
            <a:endParaRPr lang="en-NL" sz="1600" dirty="0">
              <a:solidFill>
                <a:srgbClr val="7030A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680B8A-49FC-4AB8-BB24-25ABE5C49917}"/>
              </a:ext>
            </a:extLst>
          </p:cNvPr>
          <p:cNvSpPr/>
          <p:nvPr/>
        </p:nvSpPr>
        <p:spPr>
          <a:xfrm>
            <a:off x="617932" y="3489157"/>
            <a:ext cx="1027196" cy="17207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19974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55D29-D08A-464E-8D09-744BBE26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2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8D2E0-639D-494B-9063-17175255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0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933140-C963-4009-9FCA-5F0EEAEA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3E30CF-5919-49C6-9E15-602559F17CD4}"/>
              </a:ext>
            </a:extLst>
          </p:cNvPr>
          <p:cNvSpPr/>
          <p:nvPr/>
        </p:nvSpPr>
        <p:spPr>
          <a:xfrm>
            <a:off x="487089" y="1519989"/>
            <a:ext cx="884511" cy="59355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44F015-03FE-4675-912F-A8145BA3B9D8}"/>
              </a:ext>
            </a:extLst>
          </p:cNvPr>
          <p:cNvSpPr/>
          <p:nvPr/>
        </p:nvSpPr>
        <p:spPr>
          <a:xfrm>
            <a:off x="553764" y="3724275"/>
            <a:ext cx="1027196" cy="36696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66786-7D92-4361-9BB0-B2FB569A92E0}"/>
              </a:ext>
            </a:extLst>
          </p:cNvPr>
          <p:cNvSpPr txBox="1"/>
          <p:nvPr/>
        </p:nvSpPr>
        <p:spPr>
          <a:xfrm>
            <a:off x="1580960" y="3615368"/>
            <a:ext cx="8133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Unclick, when you want to use the notation above!</a:t>
            </a:r>
          </a:p>
          <a:p>
            <a:r>
              <a:rPr lang="en-US" sz="1600" dirty="0">
                <a:solidFill>
                  <a:srgbClr val="7030A0"/>
                </a:solidFill>
              </a:rPr>
              <a:t>Elsewise, you have to use .Intercept. as well (see blue icon and 2-way ANOVA example later on).</a:t>
            </a:r>
            <a:endParaRPr lang="en-NL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17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933140-C963-4009-9FCA-5F0EEAEA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93E30CF-5919-49C6-9E15-602559F17CD4}"/>
              </a:ext>
            </a:extLst>
          </p:cNvPr>
          <p:cNvSpPr/>
          <p:nvPr/>
        </p:nvSpPr>
        <p:spPr>
          <a:xfrm>
            <a:off x="487089" y="1519989"/>
            <a:ext cx="884511" cy="5935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88402-A053-4B7B-9A81-02DCF3569537}"/>
              </a:ext>
            </a:extLst>
          </p:cNvPr>
          <p:cNvSpPr txBox="1"/>
          <p:nvPr/>
        </p:nvSpPr>
        <p:spPr>
          <a:xfrm>
            <a:off x="601579" y="2013284"/>
            <a:ext cx="5897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hypothesis is specified using population parameters, 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with JASP (or R) one should use the variable name and the level. </a:t>
            </a:r>
          </a:p>
          <a:p>
            <a:r>
              <a:rPr lang="en-US" sz="16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 should use here: site1, …, site5.</a:t>
            </a:r>
            <a:endParaRPr lang="en-NL" sz="1600" dirty="0">
              <a:solidFill>
                <a:srgbClr val="7030A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378020-765C-4211-90E4-134746758ED3}"/>
              </a:ext>
            </a:extLst>
          </p:cNvPr>
          <p:cNvSpPr/>
          <p:nvPr/>
        </p:nvSpPr>
        <p:spPr>
          <a:xfrm>
            <a:off x="318647" y="809308"/>
            <a:ext cx="1526195" cy="1973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020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6661-8FD6-4386-8E7A-F971013F6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621" y="536939"/>
            <a:ext cx="9144000" cy="8829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GORIC &amp; GORICA</a:t>
            </a:r>
            <a:br>
              <a:rPr lang="en-US" dirty="0"/>
            </a:br>
            <a:r>
              <a:rPr lang="en-US" sz="2200" dirty="0"/>
              <a:t>in R (</a:t>
            </a:r>
            <a:r>
              <a:rPr lang="en-US" sz="2200" dirty="0" err="1"/>
              <a:t>restriktor</a:t>
            </a:r>
            <a:r>
              <a:rPr lang="en-US" sz="2200" dirty="0"/>
              <a:t>) and JASP</a:t>
            </a:r>
            <a:endParaRPr lang="en-NL" sz="22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9F450F-8559-4B32-840F-B9A3EECE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5013"/>
              </p:ext>
            </p:extLst>
          </p:nvPr>
        </p:nvGraphicFramePr>
        <p:xfrm>
          <a:off x="1887621" y="262128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191668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41940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5922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794310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58846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GORIC 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GORIC JASP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GORICA 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GORICA JASP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86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ANOVA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132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RM-ANOVA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35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yet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model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497627"/>
                  </a:ext>
                </a:extLst>
              </a:tr>
            </a:tbl>
          </a:graphicData>
        </a:graphic>
      </p:graphicFrame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C9255117-2401-42F4-915C-E0FB4452C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568" y="2995865"/>
            <a:ext cx="385012" cy="385012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2419EAE8-48A9-4446-90E4-F8BF0381A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6568" y="3733803"/>
            <a:ext cx="385012" cy="385012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D864324C-23CF-4F18-B0B2-73DC2AD8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4842" y="2999876"/>
            <a:ext cx="385012" cy="385012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C20010DE-77A2-4198-A7A4-A93E69694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8136" y="2995865"/>
            <a:ext cx="385012" cy="385012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1872CA0-A6D6-4F73-83C7-BB62954A7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8136" y="3381678"/>
            <a:ext cx="385012" cy="385012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07C51D32-A055-4058-A876-2A5C12C90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6825" y="3766690"/>
            <a:ext cx="385012" cy="385012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7B2C0082-C712-4FE9-B024-C382AC925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2762" y="4141272"/>
            <a:ext cx="385012" cy="385012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23E8100F-6DAA-4E8B-9E15-2A842D55F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8136" y="4493798"/>
            <a:ext cx="385012" cy="385012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4E6E31EB-855E-4AC7-9D2B-65DCABC54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661" y="3381678"/>
            <a:ext cx="385012" cy="3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0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8E2F0-556C-4A5D-91A9-89FFA68F3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60" y="0"/>
            <a:ext cx="3766279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9F6E07B-A662-4DAA-84D5-10567BE0E5F6}"/>
              </a:ext>
            </a:extLst>
          </p:cNvPr>
          <p:cNvSpPr/>
          <p:nvPr/>
        </p:nvSpPr>
        <p:spPr>
          <a:xfrm>
            <a:off x="4331680" y="4197517"/>
            <a:ext cx="1852552" cy="36696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846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933140-C963-4009-9FCA-5F0EEAEAF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9388B0C-1D99-4248-8C25-61D51A97A893}"/>
              </a:ext>
            </a:extLst>
          </p:cNvPr>
          <p:cNvSpPr/>
          <p:nvPr/>
        </p:nvSpPr>
        <p:spPr>
          <a:xfrm>
            <a:off x="847288" y="1672389"/>
            <a:ext cx="142613" cy="32419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EAF26-A37A-42A7-A3C1-844BDDD710C2}"/>
              </a:ext>
            </a:extLst>
          </p:cNvPr>
          <p:cNvSpPr txBox="1"/>
          <p:nvPr/>
        </p:nvSpPr>
        <p:spPr>
          <a:xfrm>
            <a:off x="1309938" y="1619040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In case of equality restrictions,</a:t>
            </a:r>
          </a:p>
          <a:p>
            <a:r>
              <a:rPr lang="en-US" sz="1100" dirty="0">
                <a:solidFill>
                  <a:srgbClr val="7030A0"/>
                </a:solidFill>
              </a:rPr>
              <a:t>use “== “instead of “=“.</a:t>
            </a:r>
            <a:endParaRPr lang="en-NL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15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229D2C-6AC3-4B8A-A842-C1BBAB1AA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FD509C1-5D97-4CC8-9B08-F3872FD20438}"/>
              </a:ext>
            </a:extLst>
          </p:cNvPr>
          <p:cNvSpPr/>
          <p:nvPr/>
        </p:nvSpPr>
        <p:spPr>
          <a:xfrm>
            <a:off x="1393468" y="2855495"/>
            <a:ext cx="764195" cy="32886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7213C-492F-41AE-B5A9-963066C0A9BC}"/>
              </a:ext>
            </a:extLst>
          </p:cNvPr>
          <p:cNvSpPr txBox="1"/>
          <p:nvPr/>
        </p:nvSpPr>
        <p:spPr>
          <a:xfrm>
            <a:off x="1299411" y="2504255"/>
            <a:ext cx="7371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 </a:t>
            </a:r>
            <a:r>
              <a:rPr lang="en-US" sz="16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Ctrl+Enter</a:t>
            </a:r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 a newer version this should be done when all models are entered).</a:t>
            </a:r>
            <a:endParaRPr lang="en-NL" sz="16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14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BE673D-2C35-4D07-B64C-15D66536F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E4356BC-1750-4210-AC00-0DFA183C0CC1}"/>
              </a:ext>
            </a:extLst>
          </p:cNvPr>
          <p:cNvSpPr/>
          <p:nvPr/>
        </p:nvSpPr>
        <p:spPr>
          <a:xfrm>
            <a:off x="915714" y="1167564"/>
            <a:ext cx="722586" cy="5935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74680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E2DBA2-0310-4E1B-A1E2-71DC6873B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74" y="681789"/>
            <a:ext cx="9922042" cy="536608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NimbusSanL-Regu"/>
              </a:rPr>
              <a:t>Intermezzo: Hypothesis of interest</a:t>
            </a:r>
          </a:p>
          <a:p>
            <a:pPr algn="l"/>
            <a:endParaRPr lang="en-US" sz="1800" dirty="0">
              <a:latin typeface="NimbusSanL-Regu"/>
            </a:endParaRPr>
          </a:p>
          <a:p>
            <a:pPr algn="l"/>
            <a:r>
              <a:rPr lang="en-US" sz="1800" dirty="0">
                <a:latin typeface="NimbusSanL-Regu"/>
              </a:rPr>
              <a:t>H</a:t>
            </a:r>
            <a:r>
              <a:rPr lang="en-US" sz="1800" baseline="-25000" dirty="0">
                <a:latin typeface="NimbusSanL-Regu"/>
              </a:rPr>
              <a:t>1</a:t>
            </a:r>
            <a:r>
              <a:rPr lang="en-US" sz="1800" dirty="0">
                <a:latin typeface="NimbusSanL-Regu"/>
              </a:rPr>
              <a:t>: µ</a:t>
            </a:r>
            <a:r>
              <a:rPr lang="en-US" sz="1800" baseline="-25000" dirty="0">
                <a:latin typeface="NimbusSanL-Regu"/>
              </a:rPr>
              <a:t>2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5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1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3</a:t>
            </a:r>
            <a:r>
              <a:rPr lang="en-US" sz="1800" dirty="0">
                <a:latin typeface="NimbusSanL-Regu"/>
              </a:rPr>
              <a:t> &gt; µ</a:t>
            </a:r>
            <a:r>
              <a:rPr lang="en-US" sz="1800" baseline="-25000" dirty="0">
                <a:latin typeface="NimbusSanL-Regu"/>
              </a:rPr>
              <a:t>4</a:t>
            </a:r>
            <a:r>
              <a:rPr lang="en-US" sz="1800" dirty="0">
                <a:latin typeface="NimbusSanL-Regu"/>
              </a:rPr>
              <a:t>  (Model 2)</a:t>
            </a:r>
            <a:endParaRPr lang="en-US" sz="1800" b="0" i="0" u="none" strike="noStrike" baseline="0" dirty="0">
              <a:latin typeface="NimbusMonL-Regu"/>
            </a:endParaRPr>
          </a:p>
          <a:p>
            <a:pPr algn="l"/>
            <a:endParaRPr lang="en-US" sz="1800" dirty="0">
              <a:latin typeface="NimbusMonL-Regu"/>
            </a:endParaRPr>
          </a:p>
          <a:p>
            <a:pPr algn="l"/>
            <a:r>
              <a:rPr lang="en-US" sz="1800" b="0" i="0" u="none" strike="noStrike" baseline="0" dirty="0">
                <a:latin typeface="NimbusMonL-Regu"/>
              </a:rPr>
              <a:t>is reflected in JASP by:</a:t>
            </a:r>
          </a:p>
          <a:p>
            <a:pPr algn="l"/>
            <a:endParaRPr lang="en-US" sz="1800" b="0" i="0" u="none" strike="noStrike" baseline="0" dirty="0">
              <a:latin typeface="NimbusMonL-Regu"/>
            </a:endParaRP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site2 &gt; site5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site5 &gt; site1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site1 &gt; site3</a:t>
            </a:r>
          </a:p>
          <a:p>
            <a:pPr algn="l"/>
            <a:r>
              <a:rPr lang="en-US" sz="1800" b="0" i="0" u="none" strike="noStrike" baseline="0" dirty="0">
                <a:latin typeface="NimbusSanL-Regu"/>
              </a:rPr>
              <a:t>site3 &gt; site4</a:t>
            </a:r>
          </a:p>
          <a:p>
            <a:pPr algn="l"/>
            <a:endParaRPr lang="en-US" sz="1800" dirty="0">
              <a:latin typeface="NimbusSanL-Regu"/>
            </a:endParaRPr>
          </a:p>
          <a:p>
            <a:pPr algn="l"/>
            <a:endParaRPr lang="en-US" sz="1800" dirty="0">
              <a:latin typeface="NimbusSanL-Regu"/>
            </a:endParaRP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A hypothesis is specified using population parameters, 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with JASP (or R) one should use the variable name and the level. </a:t>
            </a:r>
          </a:p>
          <a:p>
            <a:pPr algn="l"/>
            <a: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should use here: site1, …, site5.</a:t>
            </a:r>
            <a:endParaRPr lang="en-NL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endParaRPr lang="en-US" sz="1800" dirty="0">
              <a:latin typeface="NimbusSanL-Regu"/>
            </a:endParaRPr>
          </a:p>
          <a:p>
            <a:pPr algn="l"/>
            <a:endParaRPr lang="en-US" sz="1800" b="0" i="0" u="none" strike="noStrike" baseline="0" dirty="0">
              <a:latin typeface="NimbusSanL-Regu"/>
            </a:endParaRPr>
          </a:p>
          <a:p>
            <a:pPr algn="l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38411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EEEF1-BD52-4189-9246-D12CDC22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CB7D208-EEF7-4975-8EF4-6BA0492805B3}"/>
              </a:ext>
            </a:extLst>
          </p:cNvPr>
          <p:cNvSpPr/>
          <p:nvPr/>
        </p:nvSpPr>
        <p:spPr>
          <a:xfrm>
            <a:off x="487089" y="1519989"/>
            <a:ext cx="836886" cy="5935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1083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0D9FF1-263D-42E7-9709-B1F3EB98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CB7D208-EEF7-4975-8EF4-6BA0492805B3}"/>
              </a:ext>
            </a:extLst>
          </p:cNvPr>
          <p:cNvSpPr/>
          <p:nvPr/>
        </p:nvSpPr>
        <p:spPr>
          <a:xfrm>
            <a:off x="1393468" y="2855495"/>
            <a:ext cx="764195" cy="32886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EF4E9-733A-4A3C-80B3-6EE6ECC7D1EF}"/>
              </a:ext>
            </a:extLst>
          </p:cNvPr>
          <p:cNvSpPr txBox="1"/>
          <p:nvPr/>
        </p:nvSpPr>
        <p:spPr>
          <a:xfrm>
            <a:off x="1299411" y="2504255"/>
            <a:ext cx="7371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 </a:t>
            </a:r>
            <a:r>
              <a:rPr lang="en-US" sz="1600" dirty="0" err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Ctrl+Enter</a:t>
            </a:r>
            <a:r>
              <a:rPr lang="en-US" sz="16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 a newer version this should be done when all models are entered).</a:t>
            </a:r>
            <a:endParaRPr lang="en-NL" sz="16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46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B1C8F-1995-4A9B-B9D7-A478F207D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35A3A0F-0561-45F9-B87A-62022F90BDEA}"/>
              </a:ext>
            </a:extLst>
          </p:cNvPr>
          <p:cNvSpPr/>
          <p:nvPr/>
        </p:nvSpPr>
        <p:spPr>
          <a:xfrm>
            <a:off x="4162425" y="1933575"/>
            <a:ext cx="4095749" cy="16287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57418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38C27-873D-49A5-91ED-4394760C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3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490EE-1844-4622-B8C7-711E8FE4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1CEAD63-18AF-4C74-8EA5-90C636E42EF0}"/>
              </a:ext>
            </a:extLst>
          </p:cNvPr>
          <p:cNvSpPr/>
          <p:nvPr/>
        </p:nvSpPr>
        <p:spPr>
          <a:xfrm>
            <a:off x="4162425" y="1933575"/>
            <a:ext cx="4095749" cy="16287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692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6661-8FD6-4386-8E7A-F971013F6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969" y="657544"/>
            <a:ext cx="9144000" cy="882900"/>
          </a:xfrm>
        </p:spPr>
        <p:txBody>
          <a:bodyPr>
            <a:normAutofit fontScale="90000"/>
          </a:bodyPr>
          <a:lstStyle/>
          <a:p>
            <a:r>
              <a:rPr lang="en-US" dirty="0"/>
              <a:t>GORIC &amp; GORICA</a:t>
            </a:r>
            <a:br>
              <a:rPr lang="en-US" dirty="0"/>
            </a:br>
            <a:r>
              <a:rPr lang="en-US" sz="2200" dirty="0"/>
              <a:t>in R (</a:t>
            </a:r>
            <a:r>
              <a:rPr lang="en-US" sz="2200" dirty="0" err="1"/>
              <a:t>restriktor</a:t>
            </a:r>
            <a:r>
              <a:rPr lang="en-US" sz="2200" dirty="0"/>
              <a:t>)</a:t>
            </a:r>
            <a:endParaRPr lang="en-NL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83FDD-BA2D-4BF9-B401-2A0388947ABF}"/>
              </a:ext>
            </a:extLst>
          </p:cNvPr>
          <p:cNvSpPr txBox="1"/>
          <p:nvPr/>
        </p:nvSpPr>
        <p:spPr>
          <a:xfrm>
            <a:off x="1688432" y="2590802"/>
            <a:ext cx="8510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to R-tutorials for GORIC and GORICA: </a:t>
            </a:r>
          </a:p>
          <a:p>
            <a:r>
              <a:rPr lang="en-US" dirty="0">
                <a:hlinkClick r:id="rId2"/>
              </a:rPr>
              <a:t>https://github.com/rebeccakuiper/Tutorials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Links to R scripts for GORICA on several type of statistical models: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https://github.com/rebeccakuiper/GORICA_in_SEM</a:t>
            </a:r>
            <a:endParaRPr lang="en-US" dirty="0"/>
          </a:p>
          <a:p>
            <a:r>
              <a:rPr lang="en-US" dirty="0">
                <a:hlinkClick r:id="rId4"/>
              </a:rPr>
              <a:t>https://github.com/rebeccakuiper/GORICA_on_MetaAn</a:t>
            </a:r>
            <a:endParaRPr lang="en-US" dirty="0"/>
          </a:p>
          <a:p>
            <a:r>
              <a:rPr lang="en-US" dirty="0">
                <a:hlinkClick r:id="rId5"/>
              </a:rPr>
              <a:t>https://github.com/rebeccakuiper/GORICA_on_CTmeta</a:t>
            </a:r>
            <a:endParaRPr lang="en-US" dirty="0"/>
          </a:p>
          <a:p>
            <a:r>
              <a:rPr lang="en-US" dirty="0">
                <a:hlinkClick r:id="rId6"/>
              </a:rPr>
              <a:t>https://github.com/rebeccakuiper/GORICA_in_CLPM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6806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EF39A-C625-4D3D-8355-77543C67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30EF4-6820-4874-BC01-E2D76C374E24}"/>
              </a:ext>
            </a:extLst>
          </p:cNvPr>
          <p:cNvSpPr/>
          <p:nvPr/>
        </p:nvSpPr>
        <p:spPr>
          <a:xfrm>
            <a:off x="4048125" y="3248025"/>
            <a:ext cx="2905125" cy="162877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5016E4-57AE-4A04-989A-4AA110ED0804}"/>
              </a:ext>
            </a:extLst>
          </p:cNvPr>
          <p:cNvSpPr/>
          <p:nvPr/>
        </p:nvSpPr>
        <p:spPr>
          <a:xfrm>
            <a:off x="257175" y="3638550"/>
            <a:ext cx="2905125" cy="23812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5581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BE5C2-EFF3-489C-A686-67C28D5A9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8A4901C-FA68-4D78-B07D-5E8CB69564CE}"/>
              </a:ext>
            </a:extLst>
          </p:cNvPr>
          <p:cNvSpPr/>
          <p:nvPr/>
        </p:nvSpPr>
        <p:spPr>
          <a:xfrm>
            <a:off x="4257675" y="4048125"/>
            <a:ext cx="3752850" cy="26860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95E6A7-63F8-4F32-8BEC-728BD01C2F12}"/>
              </a:ext>
            </a:extLst>
          </p:cNvPr>
          <p:cNvSpPr/>
          <p:nvPr/>
        </p:nvSpPr>
        <p:spPr>
          <a:xfrm>
            <a:off x="2381250" y="3924300"/>
            <a:ext cx="2000250" cy="153352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7744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0254174-AF5A-4473-B280-3993885EF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A1719C1-18C6-4659-A8E7-35676FFE1D04}"/>
              </a:ext>
            </a:extLst>
          </p:cNvPr>
          <p:cNvSpPr/>
          <p:nvPr/>
        </p:nvSpPr>
        <p:spPr>
          <a:xfrm>
            <a:off x="4363453" y="2395538"/>
            <a:ext cx="3593431" cy="1333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ACF9BF-485F-45A2-827D-EC86DC31A771}"/>
              </a:ext>
            </a:extLst>
          </p:cNvPr>
          <p:cNvSpPr/>
          <p:nvPr/>
        </p:nvSpPr>
        <p:spPr>
          <a:xfrm>
            <a:off x="6477000" y="5057775"/>
            <a:ext cx="1000125" cy="1333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89AC3-98C1-4A02-AAAA-CA8A3800ED40}"/>
              </a:ext>
            </a:extLst>
          </p:cNvPr>
          <p:cNvSpPr txBox="1"/>
          <p:nvPr/>
        </p:nvSpPr>
        <p:spPr>
          <a:xfrm>
            <a:off x="6586788" y="2893101"/>
            <a:ext cx="59718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Model 2 is the preferred hypothesis (lowest GORIC and highest GORIG weight). 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Model 2 is .906/.094≈9.6 &gt;1 times more likely than the </a:t>
            </a:r>
            <a:r>
              <a:rPr lang="en-US" sz="1400" dirty="0" err="1">
                <a:solidFill>
                  <a:srgbClr val="7030A0"/>
                </a:solidFill>
              </a:rPr>
              <a:t>Uncontrained</a:t>
            </a:r>
            <a:r>
              <a:rPr lang="en-US" sz="1400" dirty="0">
                <a:solidFill>
                  <a:srgbClr val="7030A0"/>
                </a:solidFill>
              </a:rPr>
              <a:t>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Thus, it is not a weak hypothesis.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Therefore, it can be compared to the other hypotheses in the set.</a:t>
            </a:r>
          </a:p>
          <a:p>
            <a:endParaRPr lang="en-US" sz="1400" dirty="0">
              <a:solidFill>
                <a:srgbClr val="7030A0"/>
              </a:solidFill>
            </a:endParaRPr>
          </a:p>
          <a:p>
            <a:r>
              <a:rPr lang="en-US" sz="1400" dirty="0">
                <a:solidFill>
                  <a:srgbClr val="7030A0"/>
                </a:solidFill>
              </a:rPr>
              <a:t>Model 2 is many more times supported than Model 1.</a:t>
            </a:r>
          </a:p>
          <a:p>
            <a:r>
              <a:rPr lang="en-US" sz="1400" dirty="0">
                <a:solidFill>
                  <a:srgbClr val="7030A0"/>
                </a:solidFill>
              </a:rPr>
              <a:t>Model 2 is the preferred hypothesis and </a:t>
            </a:r>
          </a:p>
          <a:p>
            <a:r>
              <a:rPr lang="en-US" sz="1400" dirty="0">
                <a:solidFill>
                  <a:srgbClr val="7030A0"/>
                </a:solidFill>
              </a:rPr>
              <a:t>                                 its support in comparison with Model 1 is very convincing.</a:t>
            </a:r>
          </a:p>
          <a:p>
            <a:endParaRPr lang="en-NL" sz="1400" dirty="0">
              <a:solidFill>
                <a:srgbClr val="7030A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3CF2E7-EF32-45ED-ACFB-3BB805EDD7E7}"/>
              </a:ext>
            </a:extLst>
          </p:cNvPr>
          <p:cNvSpPr/>
          <p:nvPr/>
        </p:nvSpPr>
        <p:spPr>
          <a:xfrm>
            <a:off x="1608221" y="3220954"/>
            <a:ext cx="1000125" cy="13335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09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6661-8FD6-4386-8E7A-F971013F6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969" y="657544"/>
            <a:ext cx="9144000" cy="882900"/>
          </a:xfrm>
        </p:spPr>
        <p:txBody>
          <a:bodyPr>
            <a:normAutofit fontScale="90000"/>
          </a:bodyPr>
          <a:lstStyle/>
          <a:p>
            <a:r>
              <a:rPr lang="en-US" dirty="0"/>
              <a:t>GORIC &amp; GORICA</a:t>
            </a:r>
            <a:br>
              <a:rPr lang="en-US" dirty="0"/>
            </a:br>
            <a:r>
              <a:rPr lang="en-US" sz="2200" dirty="0"/>
              <a:t>in JASP</a:t>
            </a:r>
            <a:endParaRPr lang="en-NL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83FDD-BA2D-4BF9-B401-2A0388947ABF}"/>
              </a:ext>
            </a:extLst>
          </p:cNvPr>
          <p:cNvSpPr txBox="1"/>
          <p:nvPr/>
        </p:nvSpPr>
        <p:spPr>
          <a:xfrm>
            <a:off x="1347538" y="2590802"/>
            <a:ext cx="8927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upcoming slides, there are prints screens which show how to apply GORIC &amp; GORICA to evaluate informative / theory-based hypotheses in various types of statistical models in JASP.</a:t>
            </a:r>
          </a:p>
          <a:p>
            <a:endParaRPr lang="en-US" dirty="0"/>
          </a:p>
          <a:p>
            <a:r>
              <a:rPr lang="en-US" dirty="0"/>
              <a:t>Currently:</a:t>
            </a:r>
          </a:p>
          <a:p>
            <a:r>
              <a:rPr lang="en-US" dirty="0"/>
              <a:t>- GORIC for a one-way ANOVA model</a:t>
            </a:r>
          </a:p>
          <a:p>
            <a:endParaRPr lang="en-US" dirty="0"/>
          </a:p>
          <a:p>
            <a:r>
              <a:rPr lang="en-US" dirty="0"/>
              <a:t>Future:</a:t>
            </a:r>
          </a:p>
          <a:p>
            <a:r>
              <a:rPr lang="en-US" dirty="0"/>
              <a:t>- GORIC for ANOVA model with more than factor (with and without interactions)</a:t>
            </a:r>
          </a:p>
          <a:p>
            <a:r>
              <a:rPr lang="en-US" dirty="0"/>
              <a:t>	Is possible now, but uses effect coding (and sometimes confusing labels)</a:t>
            </a:r>
          </a:p>
          <a:p>
            <a:r>
              <a:rPr lang="en-US" dirty="0"/>
              <a:t>- GORICA for Repeated-measures ANOVA</a:t>
            </a:r>
          </a:p>
          <a:p>
            <a:r>
              <a:rPr lang="en-US" dirty="0"/>
              <a:t>- GORIC for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7588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7A711-0F7E-4E54-9209-BFF3A053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5148C08-29C2-4C55-8A89-E3AB51D57102}"/>
              </a:ext>
            </a:extLst>
          </p:cNvPr>
          <p:cNvSpPr/>
          <p:nvPr/>
        </p:nvSpPr>
        <p:spPr>
          <a:xfrm>
            <a:off x="3954379" y="4034589"/>
            <a:ext cx="4275221" cy="5935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30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CEEFC5-438F-4EB9-8319-9D9FE676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B29084-439D-49F5-912B-0705337C8308}"/>
              </a:ext>
            </a:extLst>
          </p:cNvPr>
          <p:cNvSpPr/>
          <p:nvPr/>
        </p:nvSpPr>
        <p:spPr>
          <a:xfrm>
            <a:off x="1354054" y="710364"/>
            <a:ext cx="2198771" cy="59355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264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08E8AF-44F3-474A-9FDF-A5CD1F8E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928687"/>
            <a:ext cx="7486650" cy="5000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46DC3C-8C6D-4375-A5D5-749895D6E46E}"/>
              </a:ext>
            </a:extLst>
          </p:cNvPr>
          <p:cNvSpPr/>
          <p:nvPr/>
        </p:nvSpPr>
        <p:spPr>
          <a:xfrm>
            <a:off x="3724275" y="1314450"/>
            <a:ext cx="352425" cy="180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45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E979F-4742-4116-9F4A-894A578A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0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6661-8FD6-4386-8E7A-F971013F6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GORIC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2DBA2-0310-4E1B-A1E2-71DC6873B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277294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732</Words>
  <Application>Microsoft Office PowerPoint</Application>
  <PresentationFormat>Widescreen</PresentationFormat>
  <Paragraphs>96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NimbusMonL-Regu</vt:lpstr>
      <vt:lpstr>NimbusSanL-Regu</vt:lpstr>
      <vt:lpstr>Office Theme</vt:lpstr>
      <vt:lpstr>GORIC &amp; GORICA</vt:lpstr>
      <vt:lpstr>Overview GORIC &amp; GORICA in R (restriktor) and JASP</vt:lpstr>
      <vt:lpstr>GORIC &amp; GORICA in R (restriktor)</vt:lpstr>
      <vt:lpstr>GORIC &amp; GORICA in JASP</vt:lpstr>
      <vt:lpstr>PowerPoint Presentation</vt:lpstr>
      <vt:lpstr>PowerPoint Presentation</vt:lpstr>
      <vt:lpstr>PowerPoint Presentation</vt:lpstr>
      <vt:lpstr>PowerPoint Presentation</vt:lpstr>
      <vt:lpstr>GORIC</vt:lpstr>
      <vt:lpstr>PowerPoint Presentation</vt:lpstr>
      <vt:lpstr>PowerPoint Presentation</vt:lpstr>
      <vt:lpstr>GORIC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GORIC &amp; GORICA</dc:title>
  <dc:creator>Rebecca</dc:creator>
  <cp:lastModifiedBy>Rebecca</cp:lastModifiedBy>
  <cp:revision>9</cp:revision>
  <dcterms:created xsi:type="dcterms:W3CDTF">2022-01-13T08:06:07Z</dcterms:created>
  <dcterms:modified xsi:type="dcterms:W3CDTF">2022-01-17T15:47:54Z</dcterms:modified>
</cp:coreProperties>
</file>