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handoutMasterIdLst>
    <p:handoutMasterId r:id="rId68"/>
  </p:handoutMasterIdLst>
  <p:sldIdLst>
    <p:sldId id="257" r:id="rId2"/>
    <p:sldId id="258" r:id="rId3"/>
    <p:sldId id="319" r:id="rId4"/>
    <p:sldId id="320" r:id="rId5"/>
    <p:sldId id="321"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Lst>
  <p:sldSz cx="12192000" cy="6858000"/>
  <p:notesSz cx="6950075" cy="9167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79685" autoAdjust="0"/>
  </p:normalViewPr>
  <p:slideViewPr>
    <p:cSldViewPr snapToGrid="0">
      <p:cViewPr varScale="1">
        <p:scale>
          <a:sx n="50" d="100"/>
          <a:sy n="50" d="100"/>
        </p:scale>
        <p:origin x="48" y="582"/>
      </p:cViewPr>
      <p:guideLst/>
    </p:cSldViewPr>
  </p:slideViewPr>
  <p:notesTextViewPr>
    <p:cViewPr>
      <p:scale>
        <a:sx n="1" d="1"/>
        <a:sy n="1" d="1"/>
      </p:scale>
      <p:origin x="0" y="0"/>
    </p:cViewPr>
  </p:notesTextViewPr>
  <p:notesViewPr>
    <p:cSldViewPr snapToGrid="0">
      <p:cViewPr varScale="1">
        <p:scale>
          <a:sx n="71" d="100"/>
          <a:sy n="71" d="100"/>
        </p:scale>
        <p:origin x="3198"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59983"/>
          </a:xfrm>
          <a:prstGeom prst="rect">
            <a:avLst/>
          </a:prstGeom>
        </p:spPr>
        <p:txBody>
          <a:bodyPr vert="horz" lIns="92098" tIns="46049" rIns="92098" bIns="46049" rtlCol="0"/>
          <a:lstStyle>
            <a:lvl1pPr algn="l">
              <a:defRPr sz="1200"/>
            </a:lvl1pPr>
          </a:lstStyle>
          <a:p>
            <a:endParaRPr lang="en-US"/>
          </a:p>
        </p:txBody>
      </p:sp>
      <p:sp>
        <p:nvSpPr>
          <p:cNvPr id="3" name="Date Placeholder 2"/>
          <p:cNvSpPr>
            <a:spLocks noGrp="1"/>
          </p:cNvSpPr>
          <p:nvPr>
            <p:ph type="dt" sz="quarter" idx="1"/>
          </p:nvPr>
        </p:nvSpPr>
        <p:spPr>
          <a:xfrm>
            <a:off x="3936768" y="0"/>
            <a:ext cx="3011699" cy="459983"/>
          </a:xfrm>
          <a:prstGeom prst="rect">
            <a:avLst/>
          </a:prstGeom>
        </p:spPr>
        <p:txBody>
          <a:bodyPr vert="horz" lIns="92098" tIns="46049" rIns="92098" bIns="46049" rtlCol="0"/>
          <a:lstStyle>
            <a:lvl1pPr algn="r">
              <a:defRPr sz="1200"/>
            </a:lvl1pPr>
          </a:lstStyle>
          <a:p>
            <a:fld id="{D892787D-A5B2-4328-8CE2-4C85C6E32F02}" type="datetimeFigureOut">
              <a:rPr lang="en-US" smtClean="0"/>
              <a:t>11/23/2019</a:t>
            </a:fld>
            <a:endParaRPr lang="en-US"/>
          </a:p>
        </p:txBody>
      </p:sp>
      <p:sp>
        <p:nvSpPr>
          <p:cNvPr id="4" name="Footer Placeholder 3"/>
          <p:cNvSpPr>
            <a:spLocks noGrp="1"/>
          </p:cNvSpPr>
          <p:nvPr>
            <p:ph type="ftr" sz="quarter" idx="2"/>
          </p:nvPr>
        </p:nvSpPr>
        <p:spPr>
          <a:xfrm>
            <a:off x="0" y="8707832"/>
            <a:ext cx="3011699" cy="459982"/>
          </a:xfrm>
          <a:prstGeom prst="rect">
            <a:avLst/>
          </a:prstGeom>
        </p:spPr>
        <p:txBody>
          <a:bodyPr vert="horz" lIns="92098" tIns="46049" rIns="92098" bIns="46049" rtlCol="0" anchor="b"/>
          <a:lstStyle>
            <a:lvl1pPr algn="l">
              <a:defRPr sz="1200"/>
            </a:lvl1pPr>
          </a:lstStyle>
          <a:p>
            <a:endParaRPr lang="en-US"/>
          </a:p>
        </p:txBody>
      </p:sp>
      <p:sp>
        <p:nvSpPr>
          <p:cNvPr id="5" name="Slide Number Placeholder 4"/>
          <p:cNvSpPr>
            <a:spLocks noGrp="1"/>
          </p:cNvSpPr>
          <p:nvPr>
            <p:ph type="sldNum" sz="quarter" idx="3"/>
          </p:nvPr>
        </p:nvSpPr>
        <p:spPr>
          <a:xfrm>
            <a:off x="3936768" y="8707832"/>
            <a:ext cx="3011699" cy="459982"/>
          </a:xfrm>
          <a:prstGeom prst="rect">
            <a:avLst/>
          </a:prstGeom>
        </p:spPr>
        <p:txBody>
          <a:bodyPr vert="horz" lIns="92098" tIns="46049" rIns="92098" bIns="46049" rtlCol="0" anchor="b"/>
          <a:lstStyle>
            <a:lvl1pPr algn="r">
              <a:defRPr sz="1200"/>
            </a:lvl1pPr>
          </a:lstStyle>
          <a:p>
            <a:fld id="{694552B0-4937-4E31-836A-0C1274444580}" type="slidenum">
              <a:rPr lang="en-US" smtClean="0"/>
              <a:t>‹#›</a:t>
            </a:fld>
            <a:endParaRPr lang="en-US"/>
          </a:p>
        </p:txBody>
      </p:sp>
    </p:spTree>
    <p:extLst>
      <p:ext uri="{BB962C8B-B14F-4D97-AF65-F5344CB8AC3E}">
        <p14:creationId xmlns:p14="http://schemas.microsoft.com/office/powerpoint/2010/main" val="1585669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03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37000" y="0"/>
            <a:ext cx="3011488" cy="460375"/>
          </a:xfrm>
          <a:prstGeom prst="rect">
            <a:avLst/>
          </a:prstGeom>
        </p:spPr>
        <p:txBody>
          <a:bodyPr vert="horz" lIns="91440" tIns="45720" rIns="91440" bIns="45720" rtlCol="0"/>
          <a:lstStyle>
            <a:lvl1pPr algn="r">
              <a:defRPr sz="1200"/>
            </a:lvl1pPr>
          </a:lstStyle>
          <a:p>
            <a:fld id="{50ACD31E-0B1B-49FF-BDD5-606B5FD0B927}" type="datetimeFigureOut">
              <a:rPr lang="en-US" smtClean="0"/>
              <a:t>11/23/2019</a:t>
            </a:fld>
            <a:endParaRPr lang="en-US"/>
          </a:p>
        </p:txBody>
      </p:sp>
      <p:sp>
        <p:nvSpPr>
          <p:cNvPr id="4" name="Slide Image Placeholder 3"/>
          <p:cNvSpPr>
            <a:spLocks noGrp="1" noRot="1" noChangeAspect="1"/>
          </p:cNvSpPr>
          <p:nvPr>
            <p:ph type="sldImg" idx="2"/>
          </p:nvPr>
        </p:nvSpPr>
        <p:spPr>
          <a:xfrm>
            <a:off x="725488" y="1146175"/>
            <a:ext cx="5499100" cy="30940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11663"/>
            <a:ext cx="5559425" cy="36099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07438"/>
            <a:ext cx="3011488" cy="4603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37000" y="8707438"/>
            <a:ext cx="3011488" cy="460375"/>
          </a:xfrm>
          <a:prstGeom prst="rect">
            <a:avLst/>
          </a:prstGeom>
        </p:spPr>
        <p:txBody>
          <a:bodyPr vert="horz" lIns="91440" tIns="45720" rIns="91440" bIns="45720" rtlCol="0" anchor="b"/>
          <a:lstStyle>
            <a:lvl1pPr algn="r">
              <a:defRPr sz="1200"/>
            </a:lvl1pPr>
          </a:lstStyle>
          <a:p>
            <a:fld id="{24F8445C-421B-4140-992B-82AADE64165B}" type="slidenum">
              <a:rPr lang="en-US" smtClean="0"/>
              <a:t>‹#›</a:t>
            </a:fld>
            <a:endParaRPr lang="en-US"/>
          </a:p>
        </p:txBody>
      </p:sp>
    </p:spTree>
    <p:extLst>
      <p:ext uri="{BB962C8B-B14F-4D97-AF65-F5344CB8AC3E}">
        <p14:creationId xmlns:p14="http://schemas.microsoft.com/office/powerpoint/2010/main" val="4013850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F8445C-421B-4140-992B-82AADE64165B}" type="slidenum">
              <a:rPr lang="en-US" smtClean="0"/>
              <a:t>1</a:t>
            </a:fld>
            <a:endParaRPr lang="en-US"/>
          </a:p>
        </p:txBody>
      </p:sp>
    </p:spTree>
    <p:extLst>
      <p:ext uri="{BB962C8B-B14F-4D97-AF65-F5344CB8AC3E}">
        <p14:creationId xmlns:p14="http://schemas.microsoft.com/office/powerpoint/2010/main" val="1968112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Computing the SS</a:t>
            </a:r>
            <a:r>
              <a:rPr lang="en-US" baseline="0" dirty="0" smtClean="0"/>
              <a:t> – where oh where do I put my variance?</a:t>
            </a:r>
          </a:p>
          <a:p>
            <a:r>
              <a:rPr lang="en-US" dirty="0" smtClean="0"/>
              <a:t>SPSS and</a:t>
            </a:r>
            <a:r>
              <a:rPr lang="en-US" baseline="0" dirty="0" smtClean="0"/>
              <a:t> SAS default to Type III (which some dislike)</a:t>
            </a:r>
            <a:endParaRPr lang="en-US" dirty="0" smtClean="0"/>
          </a:p>
          <a:p>
            <a:endParaRPr lang="en-US" baseline="0" dirty="0" smtClean="0"/>
          </a:p>
          <a:p>
            <a:r>
              <a:rPr lang="en-US" baseline="0" dirty="0" smtClean="0"/>
              <a:t>Doesn’t come up in one-way (orthogonal), because there’s only one way to “bin” the SS</a:t>
            </a:r>
          </a:p>
          <a:p>
            <a:r>
              <a:rPr lang="en-US" baseline="0" dirty="0" smtClean="0"/>
              <a:t>SAS defined the Type terms, and they just stuck</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15</a:t>
            </a:fld>
            <a:endParaRPr lang="en-US"/>
          </a:p>
        </p:txBody>
      </p:sp>
    </p:spTree>
    <p:extLst>
      <p:ext uri="{BB962C8B-B14F-4D97-AF65-F5344CB8AC3E}">
        <p14:creationId xmlns:p14="http://schemas.microsoft.com/office/powerpoint/2010/main" val="1338658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Package “car”=companion</a:t>
            </a:r>
            <a:r>
              <a:rPr lang="en-US" baseline="0" dirty="0" smtClean="0"/>
              <a:t> to applied regression</a:t>
            </a:r>
          </a:p>
          <a:p>
            <a:endParaRPr lang="en-US" baseline="0" dirty="0" smtClean="0"/>
          </a:p>
          <a:p>
            <a:r>
              <a:rPr lang="en-US" baseline="0" dirty="0" smtClean="0"/>
              <a:t>Contrasts = contrast coding for unordered factors ( using a “sum to 0” ) </a:t>
            </a:r>
          </a:p>
          <a:p>
            <a:r>
              <a:rPr lang="en-US" baseline="0" dirty="0" smtClean="0"/>
              <a:t>	for </a:t>
            </a:r>
            <a:r>
              <a:rPr lang="en-US" sz="1200" b="0" i="0" kern="1200" dirty="0" smtClean="0">
                <a:solidFill>
                  <a:schemeClr val="tx1"/>
                </a:solidFill>
                <a:effectLst/>
                <a:latin typeface="+mn-lt"/>
                <a:ea typeface="+mn-ea"/>
                <a:cs typeface="+mn-cs"/>
              </a:rPr>
              <a:t>ordered</a:t>
            </a:r>
            <a:r>
              <a:rPr lang="en-US" sz="1200" b="0" i="0" kern="1200" baseline="0" dirty="0" smtClean="0">
                <a:solidFill>
                  <a:schemeClr val="tx1"/>
                </a:solidFill>
                <a:effectLst/>
                <a:latin typeface="+mn-lt"/>
                <a:ea typeface="+mn-ea"/>
                <a:cs typeface="+mn-cs"/>
              </a:rPr>
              <a:t> factors, use </a:t>
            </a:r>
            <a:r>
              <a:rPr lang="en-US" sz="1200" b="0" i="0" kern="1200" dirty="0" err="1" smtClean="0">
                <a:solidFill>
                  <a:schemeClr val="tx1"/>
                </a:solidFill>
                <a:effectLst/>
                <a:latin typeface="+mn-lt"/>
                <a:ea typeface="+mn-ea"/>
                <a:cs typeface="+mn-cs"/>
              </a:rPr>
              <a:t>contr.poly</a:t>
            </a:r>
            <a:endParaRPr lang="en-US" baseline="0" dirty="0" smtClean="0"/>
          </a:p>
          <a:p>
            <a:endParaRPr lang="en-US" baseline="0" dirty="0" smtClean="0"/>
          </a:p>
          <a:p>
            <a:r>
              <a:rPr lang="en-US" baseline="0" dirty="0" smtClean="0"/>
              <a:t>Capital A! </a:t>
            </a:r>
            <a:r>
              <a:rPr lang="en-US" baseline="0" dirty="0" err="1" smtClean="0"/>
              <a:t>Anova</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16</a:t>
            </a:fld>
            <a:endParaRPr lang="en-US"/>
          </a:p>
        </p:txBody>
      </p:sp>
    </p:spTree>
    <p:extLst>
      <p:ext uri="{BB962C8B-B14F-4D97-AF65-F5344CB8AC3E}">
        <p14:creationId xmlns:p14="http://schemas.microsoft.com/office/powerpoint/2010/main" val="3983422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Contrast Coding!  Versus the grand mean!</a:t>
            </a:r>
          </a:p>
          <a:p>
            <a:endParaRPr lang="en-US" dirty="0" smtClean="0"/>
          </a:p>
          <a:p>
            <a:r>
              <a:rPr lang="en-US" dirty="0" smtClean="0"/>
              <a:t>Coefficient</a:t>
            </a:r>
            <a:r>
              <a:rPr lang="en-US" baseline="0" dirty="0" smtClean="0"/>
              <a:t> calculation on right: </a:t>
            </a:r>
            <a:r>
              <a:rPr lang="en-US" dirty="0" smtClean="0"/>
              <a:t>Mean(age_group4) = B0-</a:t>
            </a:r>
            <a:r>
              <a:rPr lang="en-US" baseline="0" dirty="0" smtClean="0"/>
              <a:t> (B1 + B2 + B3)</a:t>
            </a:r>
            <a:r>
              <a:rPr lang="en-US" dirty="0" smtClean="0"/>
              <a:t> </a:t>
            </a:r>
          </a:p>
          <a:p>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17</a:t>
            </a:fld>
            <a:endParaRPr lang="en-US"/>
          </a:p>
        </p:txBody>
      </p:sp>
    </p:spTree>
    <p:extLst>
      <p:ext uri="{BB962C8B-B14F-4D97-AF65-F5344CB8AC3E}">
        <p14:creationId xmlns:p14="http://schemas.microsoft.com/office/powerpoint/2010/main" val="2068237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up with age</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18</a:t>
            </a:fld>
            <a:endParaRPr lang="en-US"/>
          </a:p>
        </p:txBody>
      </p:sp>
    </p:spTree>
    <p:extLst>
      <p:ext uri="{BB962C8B-B14F-4D97-AF65-F5344CB8AC3E}">
        <p14:creationId xmlns:p14="http://schemas.microsoft.com/office/powerpoint/2010/main" val="4234687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Num</a:t>
            </a:r>
            <a:r>
              <a:rPr lang="en-US" baseline="0" dirty="0" smtClean="0"/>
              <a:t> envelopes seems to matter</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19</a:t>
            </a:fld>
            <a:endParaRPr lang="en-US"/>
          </a:p>
        </p:txBody>
      </p:sp>
    </p:spTree>
    <p:extLst>
      <p:ext uri="{BB962C8B-B14F-4D97-AF65-F5344CB8AC3E}">
        <p14:creationId xmlns:p14="http://schemas.microsoft.com/office/powerpoint/2010/main" val="316540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using the “+”, we’ve forced this. Model</a:t>
            </a:r>
            <a:r>
              <a:rPr lang="en-US" baseline="0" dirty="0" smtClean="0"/>
              <a:t> does </a:t>
            </a:r>
            <a:r>
              <a:rPr lang="en-US" dirty="0" err="1" smtClean="0"/>
              <a:t>ot</a:t>
            </a:r>
            <a:r>
              <a:rPr lang="en-US" dirty="0" smtClean="0"/>
              <a:t> allow interactions</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22</a:t>
            </a:fld>
            <a:endParaRPr lang="en-US"/>
          </a:p>
        </p:txBody>
      </p:sp>
    </p:spTree>
    <p:extLst>
      <p:ext uri="{BB962C8B-B14F-4D97-AF65-F5344CB8AC3E}">
        <p14:creationId xmlns:p14="http://schemas.microsoft.com/office/powerpoint/2010/main" val="1778327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Critical assumption – if we’re going to call it an ANCOVA, and ignore any potential interactions, we need to assure that there</a:t>
            </a:r>
            <a:r>
              <a:rPr lang="en-US" baseline="0" dirty="0" smtClean="0"/>
              <a:t> are no interactions.</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23</a:t>
            </a:fld>
            <a:endParaRPr lang="en-US"/>
          </a:p>
        </p:txBody>
      </p:sp>
    </p:spTree>
    <p:extLst>
      <p:ext uri="{BB962C8B-B14F-4D97-AF65-F5344CB8AC3E}">
        <p14:creationId xmlns:p14="http://schemas.microsoft.com/office/powerpoint/2010/main" val="1802506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a:t>
            </a:r>
            <a:r>
              <a:rPr lang="en-US" baseline="0" dirty="0" smtClean="0"/>
              <a:t> allowing an interaction. Not significant, but good to see what it looks like. </a:t>
            </a:r>
          </a:p>
          <a:p>
            <a:endParaRPr lang="en-US" baseline="0" dirty="0" smtClean="0"/>
          </a:p>
          <a:p>
            <a:r>
              <a:rPr lang="en-US" baseline="0" dirty="0" smtClean="0"/>
              <a:t>What do we see?</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25</a:t>
            </a:fld>
            <a:endParaRPr lang="en-US"/>
          </a:p>
        </p:txBody>
      </p:sp>
    </p:spTree>
    <p:extLst>
      <p:ext uri="{BB962C8B-B14F-4D97-AF65-F5344CB8AC3E}">
        <p14:creationId xmlns:p14="http://schemas.microsoft.com/office/powerpoint/2010/main" val="1555146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ANCOVA – disallows interaction, but must be checked. Sometimes misused term.</a:t>
            </a:r>
          </a:p>
          <a:p>
            <a:r>
              <a:rPr lang="en-US" dirty="0" smtClean="0"/>
              <a:t>ANOVA – allows interaction, </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26</a:t>
            </a:fld>
            <a:endParaRPr lang="en-US"/>
          </a:p>
        </p:txBody>
      </p:sp>
    </p:spTree>
    <p:extLst>
      <p:ext uri="{BB962C8B-B14F-4D97-AF65-F5344CB8AC3E}">
        <p14:creationId xmlns:p14="http://schemas.microsoft.com/office/powerpoint/2010/main" val="1784177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Adjusted means! Plot both.</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28</a:t>
            </a:fld>
            <a:endParaRPr lang="en-US"/>
          </a:p>
        </p:txBody>
      </p:sp>
    </p:spTree>
    <p:extLst>
      <p:ext uri="{BB962C8B-B14F-4D97-AF65-F5344CB8AC3E}">
        <p14:creationId xmlns:p14="http://schemas.microsoft.com/office/powerpoint/2010/main" val="4236614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sticker data.</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2</a:t>
            </a:fld>
            <a:endParaRPr lang="en-US"/>
          </a:p>
        </p:txBody>
      </p:sp>
    </p:spTree>
    <p:extLst>
      <p:ext uri="{BB962C8B-B14F-4D97-AF65-F5344CB8AC3E}">
        <p14:creationId xmlns:p14="http://schemas.microsoft.com/office/powerpoint/2010/main" val="2315360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Isn’t really a “main effect” because it varies based</a:t>
            </a:r>
            <a:r>
              <a:rPr lang="en-US" baseline="0" dirty="0" smtClean="0"/>
              <a:t> on some other variable.</a:t>
            </a:r>
          </a:p>
          <a:p>
            <a:endParaRPr lang="en-US" baseline="0" dirty="0" smtClean="0"/>
          </a:p>
          <a:p>
            <a:r>
              <a:rPr lang="en-US" baseline="0" dirty="0" smtClean="0"/>
              <a:t>Have to say , “but”, or “depends on”</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29</a:t>
            </a:fld>
            <a:endParaRPr lang="en-US"/>
          </a:p>
        </p:txBody>
      </p:sp>
    </p:spTree>
    <p:extLst>
      <p:ext uri="{BB962C8B-B14F-4D97-AF65-F5344CB8AC3E}">
        <p14:creationId xmlns:p14="http://schemas.microsoft.com/office/powerpoint/2010/main" val="3335880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Goodbye old friend!</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36</a:t>
            </a:fld>
            <a:endParaRPr lang="en-US"/>
          </a:p>
        </p:txBody>
      </p:sp>
    </p:spTree>
    <p:extLst>
      <p:ext uri="{BB962C8B-B14F-4D97-AF65-F5344CB8AC3E}">
        <p14:creationId xmlns:p14="http://schemas.microsoft.com/office/powerpoint/2010/main" val="803950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Post-hoc inference for ANOVA</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Oooh</a:t>
            </a:r>
            <a:r>
              <a:rPr lang="en-US" dirty="0" smtClean="0"/>
              <a:t> -  easy adjusted means and sd. Adjusted for variable we’re not seeing (</a:t>
            </a:r>
            <a:r>
              <a:rPr lang="en-US" dirty="0" err="1" smtClean="0"/>
              <a:t>env</a:t>
            </a:r>
            <a:r>
              <a:rPr lang="en-US" dirty="0" smtClean="0"/>
              <a:t>). </a:t>
            </a:r>
          </a:p>
          <a:p>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37</a:t>
            </a:fld>
            <a:endParaRPr lang="en-US"/>
          </a:p>
        </p:txBody>
      </p:sp>
    </p:spTree>
    <p:extLst>
      <p:ext uri="{BB962C8B-B14F-4D97-AF65-F5344CB8AC3E}">
        <p14:creationId xmlns:p14="http://schemas.microsoft.com/office/powerpoint/2010/main" val="12248354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the p-values</a:t>
            </a:r>
            <a:r>
              <a:rPr lang="en-US" baseline="0" dirty="0" smtClean="0"/>
              <a:t> for differences between groups.</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38</a:t>
            </a:fld>
            <a:endParaRPr lang="en-US"/>
          </a:p>
        </p:txBody>
      </p:sp>
    </p:spTree>
    <p:extLst>
      <p:ext uri="{BB962C8B-B14F-4D97-AF65-F5344CB8AC3E}">
        <p14:creationId xmlns:p14="http://schemas.microsoft.com/office/powerpoint/2010/main" val="240433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a:t>
            </a:r>
            <a:r>
              <a:rPr lang="en-US" baseline="0" dirty="0" smtClean="0"/>
              <a:t> at the trends.</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40</a:t>
            </a:fld>
            <a:endParaRPr lang="en-US"/>
          </a:p>
        </p:txBody>
      </p:sp>
    </p:spTree>
    <p:extLst>
      <p:ext uri="{BB962C8B-B14F-4D97-AF65-F5344CB8AC3E}">
        <p14:creationId xmlns:p14="http://schemas.microsoft.com/office/powerpoint/2010/main" val="23688967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an</a:t>
            </a:r>
            <a:r>
              <a:rPr lang="en-US" baseline="0" dirty="0" smtClean="0"/>
              <a:t> interaction! End still easy – no interactions.</a:t>
            </a:r>
          </a:p>
          <a:p>
            <a:endParaRPr lang="en-US" baseline="0" dirty="0" smtClean="0"/>
          </a:p>
          <a:p>
            <a:r>
              <a:rPr lang="en-US" baseline="0" dirty="0" smtClean="0"/>
              <a:t>Thanks for no 3-way interaction. Think about what this might mean before you start the analyses.</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41</a:t>
            </a:fld>
            <a:endParaRPr lang="en-US"/>
          </a:p>
        </p:txBody>
      </p:sp>
    </p:spTree>
    <p:extLst>
      <p:ext uri="{BB962C8B-B14F-4D97-AF65-F5344CB8AC3E}">
        <p14:creationId xmlns:p14="http://schemas.microsoft.com/office/powerpoint/2010/main" val="139430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“Higher order effects” = interactions</a:t>
            </a:r>
          </a:p>
          <a:p>
            <a:r>
              <a:rPr lang="en-US" dirty="0" smtClean="0"/>
              <a:t>But, </a:t>
            </a:r>
            <a:r>
              <a:rPr lang="en-US" dirty="0" err="1" smtClean="0"/>
              <a:t>kinda</a:t>
            </a:r>
            <a:r>
              <a:rPr lang="en-US" dirty="0" smtClean="0"/>
              <a:t> stuck with III, aren’t we?</a:t>
            </a:r>
          </a:p>
          <a:p>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43</a:t>
            </a:fld>
            <a:endParaRPr lang="en-US"/>
          </a:p>
        </p:txBody>
      </p:sp>
    </p:spTree>
    <p:extLst>
      <p:ext uri="{BB962C8B-B14F-4D97-AF65-F5344CB8AC3E}">
        <p14:creationId xmlns:p14="http://schemas.microsoft.com/office/powerpoint/2010/main" val="31057994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Does it appear that the effect of</a:t>
            </a:r>
            <a:r>
              <a:rPr lang="en-US" baseline="0" dirty="0" smtClean="0"/>
              <a:t> gender on sticker generosity changes with age?</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44</a:t>
            </a:fld>
            <a:endParaRPr lang="en-US"/>
          </a:p>
        </p:txBody>
      </p:sp>
    </p:spTree>
    <p:extLst>
      <p:ext uri="{BB962C8B-B14F-4D97-AF65-F5344CB8AC3E}">
        <p14:creationId xmlns:p14="http://schemas.microsoft.com/office/powerpoint/2010/main" val="5394629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Boys = red</a:t>
            </a:r>
          </a:p>
          <a:p>
            <a:r>
              <a:rPr lang="en-US" dirty="0" smtClean="0"/>
              <a:t>Girls=black, age</a:t>
            </a:r>
            <a:r>
              <a:rPr lang="en-US" baseline="0" dirty="0" smtClean="0"/>
              <a:t> group seems to matter less for girls.</a:t>
            </a:r>
          </a:p>
          <a:p>
            <a:endParaRPr lang="en-US" baseline="0" dirty="0" smtClean="0"/>
          </a:p>
          <a:p>
            <a:r>
              <a:rPr lang="en-US" baseline="0" dirty="0" smtClean="0"/>
              <a:t>Is there a differential effect of gender for different age groups?</a:t>
            </a:r>
            <a:endParaRPr lang="en-US" dirty="0" smtClean="0"/>
          </a:p>
          <a:p>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45</a:t>
            </a:fld>
            <a:endParaRPr lang="en-US"/>
          </a:p>
        </p:txBody>
      </p:sp>
    </p:spTree>
    <p:extLst>
      <p:ext uri="{BB962C8B-B14F-4D97-AF65-F5344CB8AC3E}">
        <p14:creationId xmlns:p14="http://schemas.microsoft.com/office/powerpoint/2010/main" val="20368774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t>
            </a:r>
            <a:r>
              <a:rPr lang="en-US" dirty="0" err="1" smtClean="0"/>
              <a:t>phia</a:t>
            </a:r>
            <a:r>
              <a:rPr lang="en-US" dirty="0" smtClean="0"/>
              <a:t> again, we get new means</a:t>
            </a:r>
          </a:p>
          <a:p>
            <a:r>
              <a:rPr lang="en-US" dirty="0" smtClean="0"/>
              <a:t>Numbers on plots</a:t>
            </a:r>
          </a:p>
          <a:p>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46</a:t>
            </a:fld>
            <a:endParaRPr lang="en-US"/>
          </a:p>
        </p:txBody>
      </p:sp>
    </p:spTree>
    <p:extLst>
      <p:ext uri="{BB962C8B-B14F-4D97-AF65-F5344CB8AC3E}">
        <p14:creationId xmlns:p14="http://schemas.microsoft.com/office/powerpoint/2010/main" val="1807004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ANCOVA – accounting for the effect of…</a:t>
            </a:r>
          </a:p>
          <a:p>
            <a:r>
              <a:rPr lang="en-US" dirty="0" smtClean="0"/>
              <a:t>Not necessarily of interest, but we expect it has an effect</a:t>
            </a:r>
          </a:p>
          <a:p>
            <a:r>
              <a:rPr lang="en-US" dirty="0" smtClean="0"/>
              <a:t>Just say ANCOVA to</a:t>
            </a:r>
            <a:r>
              <a:rPr lang="en-US" baseline="0" dirty="0" smtClean="0"/>
              <a:t> mean we don’t really care about that variable</a:t>
            </a:r>
            <a:endParaRPr lang="en-US" dirty="0" smtClean="0"/>
          </a:p>
          <a:p>
            <a:endParaRPr lang="en-US" dirty="0" smtClean="0"/>
          </a:p>
          <a:p>
            <a:r>
              <a:rPr lang="en-US" dirty="0" smtClean="0"/>
              <a:t>Functionally</a:t>
            </a:r>
            <a:r>
              <a:rPr lang="en-US" baseline="0" dirty="0" smtClean="0"/>
              <a:t> equivalent to an ANOVA – mathematically equivalent</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6</a:t>
            </a:fld>
            <a:endParaRPr lang="en-US"/>
          </a:p>
        </p:txBody>
      </p:sp>
    </p:spTree>
    <p:extLst>
      <p:ext uri="{BB962C8B-B14F-4D97-AF65-F5344CB8AC3E}">
        <p14:creationId xmlns:p14="http://schemas.microsoft.com/office/powerpoint/2010/main" val="21060774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Hold age fixed, look at gender effect</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48</a:t>
            </a:fld>
            <a:endParaRPr lang="en-US"/>
          </a:p>
        </p:txBody>
      </p:sp>
    </p:spTree>
    <p:extLst>
      <p:ext uri="{BB962C8B-B14F-4D97-AF65-F5344CB8AC3E}">
        <p14:creationId xmlns:p14="http://schemas.microsoft.com/office/powerpoint/2010/main" val="3403298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 number of recipients (envelopes)</a:t>
            </a:r>
          </a:p>
          <a:p>
            <a:endParaRPr lang="en-US" dirty="0" smtClean="0"/>
          </a:p>
          <a:p>
            <a:r>
              <a:rPr lang="en-US" dirty="0" smtClean="0"/>
              <a:t>Appears different – maybe</a:t>
            </a:r>
            <a:r>
              <a:rPr lang="en-US" baseline="0" dirty="0" smtClean="0"/>
              <a:t> increasing with age</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7</a:t>
            </a:fld>
            <a:endParaRPr lang="en-US"/>
          </a:p>
        </p:txBody>
      </p:sp>
    </p:spTree>
    <p:extLst>
      <p:ext uri="{BB962C8B-B14F-4D97-AF65-F5344CB8AC3E}">
        <p14:creationId xmlns:p14="http://schemas.microsoft.com/office/powerpoint/2010/main" val="4032019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Raw means!</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9</a:t>
            </a:fld>
            <a:endParaRPr lang="en-US"/>
          </a:p>
        </p:txBody>
      </p:sp>
    </p:spTree>
    <p:extLst>
      <p:ext uri="{BB962C8B-B14F-4D97-AF65-F5344CB8AC3E}">
        <p14:creationId xmlns:p14="http://schemas.microsoft.com/office/powerpoint/2010/main" val="2486148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interaction! Naïve implementation.</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11</a:t>
            </a:fld>
            <a:endParaRPr lang="en-US"/>
          </a:p>
        </p:txBody>
      </p:sp>
    </p:spTree>
    <p:extLst>
      <p:ext uri="{BB962C8B-B14F-4D97-AF65-F5344CB8AC3E}">
        <p14:creationId xmlns:p14="http://schemas.microsoft.com/office/powerpoint/2010/main" val="2732320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Dang!!</a:t>
            </a:r>
            <a:r>
              <a:rPr lang="en-US" baseline="0" dirty="0" smtClean="0"/>
              <a:t>  They don’t match. This isn’t what we want! Why is this happening?!</a:t>
            </a:r>
          </a:p>
          <a:p>
            <a:endParaRPr lang="en-US" baseline="0" dirty="0" smtClean="0"/>
          </a:p>
        </p:txBody>
      </p:sp>
      <p:sp>
        <p:nvSpPr>
          <p:cNvPr id="4" name="Slide Number Placeholder 3"/>
          <p:cNvSpPr>
            <a:spLocks noGrp="1"/>
          </p:cNvSpPr>
          <p:nvPr>
            <p:ph type="sldNum" sz="quarter" idx="10"/>
          </p:nvPr>
        </p:nvSpPr>
        <p:spPr/>
        <p:txBody>
          <a:bodyPr/>
          <a:lstStyle/>
          <a:p>
            <a:fld id="{24F8445C-421B-4140-992B-82AADE64165B}" type="slidenum">
              <a:rPr lang="en-US" smtClean="0"/>
              <a:t>12</a:t>
            </a:fld>
            <a:endParaRPr lang="en-US"/>
          </a:p>
        </p:txBody>
      </p:sp>
    </p:spTree>
    <p:extLst>
      <p:ext uri="{BB962C8B-B14F-4D97-AF65-F5344CB8AC3E}">
        <p14:creationId xmlns:p14="http://schemas.microsoft.com/office/powerpoint/2010/main" val="1479213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Compari</a:t>
            </a:r>
            <a:r>
              <a:rPr lang="en-US" baseline="0" dirty="0" smtClean="0"/>
              <a:t>ng the two models!</a:t>
            </a:r>
          </a:p>
          <a:p>
            <a:endParaRPr lang="en-US" baseline="0" dirty="0" smtClean="0"/>
          </a:p>
          <a:p>
            <a:r>
              <a:rPr lang="en-US" baseline="0" dirty="0" smtClean="0"/>
              <a:t>Instead of specified model vs null (Intercept only) model, now it’s </a:t>
            </a:r>
            <a:r>
              <a:rPr lang="en-US" baseline="0" dirty="0" err="1" smtClean="0"/>
              <a:t>age_group</a:t>
            </a:r>
            <a:r>
              <a:rPr lang="en-US" baseline="0" dirty="0" smtClean="0"/>
              <a:t> +</a:t>
            </a:r>
            <a:r>
              <a:rPr lang="en-US" baseline="0" dirty="0" err="1" smtClean="0"/>
              <a:t>num_env</a:t>
            </a:r>
            <a:r>
              <a:rPr lang="en-US" baseline="0" dirty="0" smtClean="0"/>
              <a:t> vs </a:t>
            </a:r>
            <a:r>
              <a:rPr lang="en-US" baseline="0" dirty="0" err="1" smtClean="0"/>
              <a:t>age_group</a:t>
            </a:r>
            <a:r>
              <a:rPr lang="en-US" baseline="0" dirty="0" smtClean="0"/>
              <a:t> </a:t>
            </a:r>
          </a:p>
          <a:p>
            <a:endParaRPr lang="en-US" baseline="0" dirty="0" smtClean="0"/>
          </a:p>
          <a:p>
            <a:r>
              <a:rPr lang="en-US" baseline="0" dirty="0" smtClean="0"/>
              <a:t>That is, How much “better” is the model with envelopes added?</a:t>
            </a:r>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13</a:t>
            </a:fld>
            <a:endParaRPr lang="en-US"/>
          </a:p>
        </p:txBody>
      </p:sp>
    </p:spTree>
    <p:extLst>
      <p:ext uri="{BB962C8B-B14F-4D97-AF65-F5344CB8AC3E}">
        <p14:creationId xmlns:p14="http://schemas.microsoft.com/office/powerpoint/2010/main" val="1997191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 it was</a:t>
            </a:r>
            <a:r>
              <a:rPr lang="en-US" baseline="0" dirty="0" smtClean="0"/>
              <a:t> ANOVA.</a:t>
            </a:r>
          </a:p>
          <a:p>
            <a:endParaRPr lang="en-US" baseline="0" dirty="0" smtClean="0"/>
          </a:p>
          <a:p>
            <a:r>
              <a:rPr lang="en-US" baseline="0" dirty="0" smtClean="0"/>
              <a:t>Intercept represents the un-specified groups (</a:t>
            </a:r>
            <a:r>
              <a:rPr lang="en-US" baseline="0" dirty="0" err="1" smtClean="0"/>
              <a:t>num_env</a:t>
            </a:r>
            <a:r>
              <a:rPr lang="en-US" baseline="0" dirty="0" smtClean="0"/>
              <a:t>=1, </a:t>
            </a:r>
            <a:r>
              <a:rPr lang="en-US" baseline="0" dirty="0" err="1" smtClean="0"/>
              <a:t>age_group</a:t>
            </a:r>
            <a:r>
              <a:rPr lang="en-US" baseline="0" dirty="0" smtClean="0"/>
              <a:t>=4)</a:t>
            </a:r>
          </a:p>
          <a:p>
            <a:endParaRPr lang="en-US" dirty="0"/>
          </a:p>
        </p:txBody>
      </p:sp>
      <p:sp>
        <p:nvSpPr>
          <p:cNvPr id="4" name="Slide Number Placeholder 3"/>
          <p:cNvSpPr>
            <a:spLocks noGrp="1"/>
          </p:cNvSpPr>
          <p:nvPr>
            <p:ph type="sldNum" sz="quarter" idx="10"/>
          </p:nvPr>
        </p:nvSpPr>
        <p:spPr/>
        <p:txBody>
          <a:bodyPr/>
          <a:lstStyle/>
          <a:p>
            <a:fld id="{24F8445C-421B-4140-992B-82AADE64165B}" type="slidenum">
              <a:rPr lang="en-US" smtClean="0"/>
              <a:t>14</a:t>
            </a:fld>
            <a:endParaRPr lang="en-US"/>
          </a:p>
        </p:txBody>
      </p:sp>
    </p:spTree>
    <p:extLst>
      <p:ext uri="{BB962C8B-B14F-4D97-AF65-F5344CB8AC3E}">
        <p14:creationId xmlns:p14="http://schemas.microsoft.com/office/powerpoint/2010/main" val="2093274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none"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pPr/>
              <a:t>Saturday, November 23,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902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pPr/>
              <a:t>Saturday, November 23,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4172402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pPr/>
              <a:t>Saturday, November 23,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504816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396A3A3-94A6-4E5B-AF39-173ACA3E61CC}" type="datetime2">
              <a:rPr lang="en-US" smtClean="0"/>
              <a:pPr/>
              <a:t>Saturday, November 23,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84513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pPr/>
              <a:t>Saturday, November 23,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4285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pPr/>
              <a:t>Saturday, November 23, 2019</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548012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pPr/>
              <a:t>Saturday, November 23, 2019</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7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pPr/>
              <a:t>Saturday, November 23, 2019</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730202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pPr/>
              <a:t>Saturday, November 23, 2019</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17261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pPr/>
              <a:t>Saturday, November 23, 2019</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771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pPr/>
              <a:t>Saturday, November 23, 2019</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918511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latin typeface="Lato" charset="0"/>
                <a:ea typeface="Lato" charset="0"/>
                <a:cs typeface="Lato" charset="0"/>
              </a:defRPr>
            </a:lvl1pPr>
          </a:lstStyle>
          <a:p>
            <a:fld id="{A80CB818-7379-467D-8E76-EF9D9074A26C}" type="datetime2">
              <a:rPr lang="en-US" smtClean="0"/>
              <a:pPr/>
              <a:t>Saturday, November 23, 2019</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extLst>
      <p:ext uri="{BB962C8B-B14F-4D97-AF65-F5344CB8AC3E}">
        <p14:creationId xmlns:p14="http://schemas.microsoft.com/office/powerpoint/2010/main" val="7094548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4000" kern="1200" spc="-100" baseline="0">
          <a:solidFill>
            <a:schemeClr val="tx2"/>
          </a:solidFill>
          <a:latin typeface="Noto Serif" charset="0"/>
          <a:ea typeface="Noto Serif" charset="0"/>
          <a:cs typeface="Noto Serif" charset="0"/>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Lato" charset="0"/>
          <a:ea typeface="Lato" charset="0"/>
          <a:cs typeface="Lato"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Lato" charset="0"/>
          <a:ea typeface="Lato" charset="0"/>
          <a:cs typeface="Lato"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Lato" charset="0"/>
          <a:ea typeface="Lato" charset="0"/>
          <a:cs typeface="Lato"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Lato" charset="0"/>
          <a:ea typeface="Lato" charset="0"/>
          <a:cs typeface="Lato"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Lato" charset="0"/>
          <a:ea typeface="Lato" charset="0"/>
          <a:cs typeface="Lato"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Math 530/630: CM 5</a:t>
            </a:r>
            <a:r>
              <a:rPr lang="en-US" sz="4000" dirty="0" smtClean="0"/>
              <a:t>.4</a:t>
            </a:r>
            <a:br>
              <a:rPr lang="en-US" sz="4000" dirty="0" smtClean="0"/>
            </a:br>
            <a:r>
              <a:rPr lang="en-US" sz="4000" dirty="0" smtClean="0"/>
              <a:t>ANOVA:</a:t>
            </a:r>
            <a:br>
              <a:rPr lang="en-US" sz="4000" dirty="0" smtClean="0"/>
            </a:br>
            <a:r>
              <a:rPr lang="en-US" sz="4000" dirty="0" smtClean="0"/>
              <a:t>2- and 3-way</a:t>
            </a:r>
            <a:endParaRPr lang="en-US" sz="40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5256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gplot</a:t>
            </a:r>
            <a:r>
              <a:rPr lang="en-US" dirty="0" smtClean="0"/>
              <a:t> code for previous plot</a:t>
            </a:r>
            <a:endParaRPr lang="en-US" dirty="0"/>
          </a:p>
        </p:txBody>
      </p:sp>
      <p:sp>
        <p:nvSpPr>
          <p:cNvPr id="3" name="Content Placeholder 2"/>
          <p:cNvSpPr>
            <a:spLocks noGrp="1"/>
          </p:cNvSpPr>
          <p:nvPr>
            <p:ph idx="1"/>
          </p:nvPr>
        </p:nvSpPr>
        <p:spPr/>
        <p:txBody>
          <a:bodyPr>
            <a:normAutofit/>
          </a:bodyPr>
          <a:lstStyle/>
          <a:p>
            <a:pPr marL="0" indent="0">
              <a:buNone/>
            </a:pPr>
            <a:r>
              <a:rPr lang="en-US" sz="1600" b="1" dirty="0" err="1">
                <a:latin typeface="Courier New"/>
                <a:cs typeface="Courier New"/>
              </a:rPr>
              <a:t>ggplot</a:t>
            </a:r>
            <a:r>
              <a:rPr lang="en-US" sz="1600" b="1" dirty="0">
                <a:latin typeface="Courier New"/>
                <a:cs typeface="Courier New"/>
              </a:rPr>
              <a:t>(givers, </a:t>
            </a:r>
            <a:r>
              <a:rPr lang="en-US" sz="1600" b="1" dirty="0" err="1">
                <a:latin typeface="Courier New"/>
                <a:cs typeface="Courier New"/>
              </a:rPr>
              <a:t>aes</a:t>
            </a:r>
            <a:r>
              <a:rPr lang="en-US" sz="1600" b="1" dirty="0">
                <a:latin typeface="Courier New"/>
                <a:cs typeface="Courier New"/>
              </a:rPr>
              <a:t>(x = </a:t>
            </a:r>
            <a:r>
              <a:rPr lang="en-US" sz="1600" b="1" dirty="0" err="1">
                <a:latin typeface="Courier New"/>
                <a:cs typeface="Courier New"/>
              </a:rPr>
              <a:t>age_group</a:t>
            </a:r>
            <a:r>
              <a:rPr lang="en-US" sz="1600" b="1" dirty="0">
                <a:latin typeface="Courier New"/>
                <a:cs typeface="Courier New"/>
              </a:rPr>
              <a:t>, y = </a:t>
            </a:r>
            <a:r>
              <a:rPr lang="en-US" sz="1600" b="1" dirty="0" err="1">
                <a:latin typeface="Courier New"/>
                <a:cs typeface="Courier New"/>
              </a:rPr>
              <a:t>prop_given</a:t>
            </a:r>
            <a:r>
              <a:rPr lang="en-US" sz="1600" b="1" dirty="0">
                <a:latin typeface="Courier New"/>
                <a:cs typeface="Courier New"/>
              </a:rPr>
              <a:t>, </a:t>
            </a:r>
            <a:r>
              <a:rPr lang="en-US" sz="1600" b="1" dirty="0" err="1">
                <a:latin typeface="Courier New"/>
                <a:cs typeface="Courier New"/>
              </a:rPr>
              <a:t>colour</a:t>
            </a:r>
            <a:r>
              <a:rPr lang="en-US" sz="1600" b="1" dirty="0">
                <a:latin typeface="Courier New"/>
                <a:cs typeface="Courier New"/>
              </a:rPr>
              <a:t> = </a:t>
            </a:r>
            <a:r>
              <a:rPr lang="en-US" sz="1600" b="1" dirty="0" err="1">
                <a:latin typeface="Courier New"/>
                <a:cs typeface="Courier New"/>
              </a:rPr>
              <a:t>num_env</a:t>
            </a:r>
            <a:r>
              <a:rPr lang="en-US" sz="1600" b="1" dirty="0">
                <a:latin typeface="Courier New"/>
                <a:cs typeface="Courier New"/>
              </a:rPr>
              <a:t>)) +</a:t>
            </a:r>
          </a:p>
          <a:p>
            <a:pPr marL="0" indent="0">
              <a:buNone/>
            </a:pPr>
            <a:r>
              <a:rPr lang="en-US" sz="1600" b="1" dirty="0">
                <a:latin typeface="Courier New"/>
                <a:cs typeface="Courier New"/>
              </a:rPr>
              <a:t>  </a:t>
            </a:r>
            <a:r>
              <a:rPr lang="en-US" sz="1600" b="1" dirty="0" err="1">
                <a:latin typeface="Courier New"/>
                <a:cs typeface="Courier New"/>
              </a:rPr>
              <a:t>stat_summary</a:t>
            </a:r>
            <a:r>
              <a:rPr lang="en-US" sz="1600" b="1" dirty="0">
                <a:latin typeface="Courier New"/>
                <a:cs typeface="Courier New"/>
              </a:rPr>
              <a:t>(</a:t>
            </a:r>
            <a:r>
              <a:rPr lang="en-US" sz="1600" b="1" dirty="0" err="1">
                <a:latin typeface="Courier New"/>
                <a:cs typeface="Courier New"/>
              </a:rPr>
              <a:t>fun.y</a:t>
            </a:r>
            <a:r>
              <a:rPr lang="en-US" sz="1600" b="1" dirty="0">
                <a:latin typeface="Courier New"/>
                <a:cs typeface="Courier New"/>
              </a:rPr>
              <a:t> = mean, </a:t>
            </a:r>
            <a:r>
              <a:rPr lang="en-US" sz="1600" b="1" dirty="0" err="1">
                <a:latin typeface="Courier New"/>
                <a:cs typeface="Courier New"/>
              </a:rPr>
              <a:t>geom</a:t>
            </a:r>
            <a:r>
              <a:rPr lang="en-US" sz="1600" b="1" dirty="0">
                <a:latin typeface="Courier New"/>
                <a:cs typeface="Courier New"/>
              </a:rPr>
              <a:t> = "point") + </a:t>
            </a:r>
          </a:p>
          <a:p>
            <a:pPr marL="0" indent="0">
              <a:buNone/>
            </a:pPr>
            <a:r>
              <a:rPr lang="en-US" sz="1600" b="1" dirty="0">
                <a:latin typeface="Courier New"/>
                <a:cs typeface="Courier New"/>
              </a:rPr>
              <a:t>  </a:t>
            </a:r>
            <a:r>
              <a:rPr lang="en-US" sz="1600" b="1" dirty="0" err="1">
                <a:latin typeface="Courier New"/>
                <a:cs typeface="Courier New"/>
              </a:rPr>
              <a:t>stat_summary</a:t>
            </a:r>
            <a:r>
              <a:rPr lang="en-US" sz="1600" b="1" dirty="0">
                <a:latin typeface="Courier New"/>
                <a:cs typeface="Courier New"/>
              </a:rPr>
              <a:t>(</a:t>
            </a:r>
            <a:r>
              <a:rPr lang="en-US" sz="1600" b="1" dirty="0" err="1">
                <a:latin typeface="Courier New"/>
                <a:cs typeface="Courier New"/>
              </a:rPr>
              <a:t>fun.y</a:t>
            </a:r>
            <a:r>
              <a:rPr lang="en-US" sz="1600" b="1" dirty="0">
                <a:latin typeface="Courier New"/>
                <a:cs typeface="Courier New"/>
              </a:rPr>
              <a:t> = mean, </a:t>
            </a:r>
            <a:r>
              <a:rPr lang="en-US" sz="1600" b="1" dirty="0" err="1">
                <a:latin typeface="Courier New"/>
                <a:cs typeface="Courier New"/>
              </a:rPr>
              <a:t>geom</a:t>
            </a:r>
            <a:r>
              <a:rPr lang="en-US" sz="1600" b="1" dirty="0">
                <a:latin typeface="Courier New"/>
                <a:cs typeface="Courier New"/>
              </a:rPr>
              <a:t> = "line", </a:t>
            </a:r>
            <a:r>
              <a:rPr lang="en-US" sz="1600" b="1" dirty="0" err="1">
                <a:latin typeface="Courier New"/>
                <a:cs typeface="Courier New"/>
              </a:rPr>
              <a:t>aes</a:t>
            </a:r>
            <a:r>
              <a:rPr lang="en-US" sz="1600" b="1" dirty="0">
                <a:latin typeface="Courier New"/>
                <a:cs typeface="Courier New"/>
              </a:rPr>
              <a:t>(group = </a:t>
            </a:r>
            <a:r>
              <a:rPr lang="en-US" sz="1600" b="1" dirty="0" err="1">
                <a:latin typeface="Courier New"/>
                <a:cs typeface="Courier New"/>
              </a:rPr>
              <a:t>num_env</a:t>
            </a:r>
            <a:r>
              <a:rPr lang="en-US" sz="1600" b="1" dirty="0">
                <a:latin typeface="Courier New"/>
                <a:cs typeface="Courier New"/>
              </a:rPr>
              <a:t>)) +</a:t>
            </a:r>
          </a:p>
          <a:p>
            <a:pPr marL="0" indent="0">
              <a:buNone/>
            </a:pPr>
            <a:r>
              <a:rPr lang="en-US" sz="1600" b="1" dirty="0">
                <a:latin typeface="Courier New"/>
                <a:cs typeface="Courier New"/>
              </a:rPr>
              <a:t>  </a:t>
            </a:r>
            <a:r>
              <a:rPr lang="en-US" sz="1600" b="1" dirty="0" err="1">
                <a:latin typeface="Courier New"/>
                <a:cs typeface="Courier New"/>
              </a:rPr>
              <a:t>stat_summary</a:t>
            </a:r>
            <a:r>
              <a:rPr lang="en-US" sz="1600" b="1" dirty="0">
                <a:latin typeface="Courier New"/>
                <a:cs typeface="Courier New"/>
              </a:rPr>
              <a:t>(</a:t>
            </a:r>
            <a:r>
              <a:rPr lang="en-US" sz="1600" b="1" dirty="0" err="1">
                <a:latin typeface="Courier New"/>
                <a:cs typeface="Courier New"/>
              </a:rPr>
              <a:t>fun.data</a:t>
            </a:r>
            <a:r>
              <a:rPr lang="en-US" sz="1600" b="1" dirty="0">
                <a:latin typeface="Courier New"/>
                <a:cs typeface="Courier New"/>
              </a:rPr>
              <a:t> = </a:t>
            </a:r>
            <a:r>
              <a:rPr lang="en-US" sz="1600" b="1" dirty="0" err="1">
                <a:latin typeface="Courier New"/>
                <a:cs typeface="Courier New"/>
              </a:rPr>
              <a:t>mean_cl_boot</a:t>
            </a:r>
            <a:r>
              <a:rPr lang="en-US" sz="1600" b="1" dirty="0">
                <a:latin typeface="Courier New"/>
                <a:cs typeface="Courier New"/>
              </a:rPr>
              <a:t>, </a:t>
            </a:r>
            <a:r>
              <a:rPr lang="en-US" sz="1600" b="1" dirty="0" err="1">
                <a:latin typeface="Courier New"/>
                <a:cs typeface="Courier New"/>
              </a:rPr>
              <a:t>geom</a:t>
            </a:r>
            <a:r>
              <a:rPr lang="en-US" sz="1600" b="1" dirty="0">
                <a:latin typeface="Courier New"/>
                <a:cs typeface="Courier New"/>
              </a:rPr>
              <a:t> = "</a:t>
            </a:r>
            <a:r>
              <a:rPr lang="en-US" sz="1600" b="1" dirty="0" err="1">
                <a:latin typeface="Courier New"/>
                <a:cs typeface="Courier New"/>
              </a:rPr>
              <a:t>errorbar</a:t>
            </a:r>
            <a:r>
              <a:rPr lang="en-US" sz="1600" b="1" dirty="0">
                <a:latin typeface="Courier New"/>
                <a:cs typeface="Courier New"/>
              </a:rPr>
              <a:t>", width = 0.2) + </a:t>
            </a:r>
          </a:p>
          <a:p>
            <a:pPr marL="0" indent="0">
              <a:buNone/>
            </a:pPr>
            <a:r>
              <a:rPr lang="en-US" sz="1600" b="1" dirty="0">
                <a:latin typeface="Courier New"/>
                <a:cs typeface="Courier New"/>
              </a:rPr>
              <a:t>  labs(x = "</a:t>
            </a:r>
            <a:r>
              <a:rPr lang="en-US" sz="1600" b="1" dirty="0" err="1">
                <a:latin typeface="Courier New"/>
                <a:cs typeface="Courier New"/>
              </a:rPr>
              <a:t>age_group</a:t>
            </a:r>
            <a:r>
              <a:rPr lang="en-US" sz="1600" b="1" dirty="0">
                <a:latin typeface="Courier New"/>
                <a:cs typeface="Courier New"/>
              </a:rPr>
              <a:t>", </a:t>
            </a:r>
          </a:p>
          <a:p>
            <a:pPr marL="0" indent="0">
              <a:buNone/>
            </a:pPr>
            <a:r>
              <a:rPr lang="en-US" sz="1600" b="1" dirty="0">
                <a:latin typeface="Courier New"/>
                <a:cs typeface="Courier New"/>
              </a:rPr>
              <a:t>       y = "proportion of stickers given",</a:t>
            </a:r>
          </a:p>
          <a:p>
            <a:pPr marL="0" indent="0">
              <a:buNone/>
            </a:pPr>
            <a:r>
              <a:rPr lang="en-US" sz="1600" b="1" dirty="0">
                <a:latin typeface="Courier New"/>
                <a:cs typeface="Courier New"/>
              </a:rPr>
              <a:t>       </a:t>
            </a:r>
            <a:r>
              <a:rPr lang="en-US" sz="1600" b="1" dirty="0" err="1">
                <a:latin typeface="Courier New"/>
                <a:cs typeface="Courier New"/>
              </a:rPr>
              <a:t>colour</a:t>
            </a:r>
            <a:r>
              <a:rPr lang="en-US" sz="1600" b="1" dirty="0">
                <a:latin typeface="Courier New"/>
                <a:cs typeface="Courier New"/>
              </a:rPr>
              <a:t> = "number of recipients") +</a:t>
            </a:r>
          </a:p>
          <a:p>
            <a:pPr marL="0" indent="0">
              <a:buNone/>
            </a:pPr>
            <a:r>
              <a:rPr lang="en-US" sz="1600" b="1" dirty="0">
                <a:latin typeface="Courier New"/>
                <a:cs typeface="Courier New"/>
              </a:rPr>
              <a:t>  </a:t>
            </a:r>
            <a:r>
              <a:rPr lang="en-US" sz="1600" b="1" dirty="0" err="1">
                <a:latin typeface="Courier New"/>
                <a:cs typeface="Courier New"/>
              </a:rPr>
              <a:t>theme_bw</a:t>
            </a:r>
            <a:r>
              <a:rPr lang="en-US" sz="1600" b="1" dirty="0">
                <a:latin typeface="Courier New"/>
                <a:cs typeface="Courier New"/>
              </a:rPr>
              <a:t>() +</a:t>
            </a:r>
          </a:p>
          <a:p>
            <a:pPr marL="0" indent="0">
              <a:buNone/>
            </a:pPr>
            <a:r>
              <a:rPr lang="en-US" sz="1600" b="1" dirty="0">
                <a:latin typeface="Courier New"/>
                <a:cs typeface="Courier New"/>
              </a:rPr>
              <a:t>  </a:t>
            </a:r>
            <a:r>
              <a:rPr lang="en-US" sz="1600" b="1" dirty="0" err="1">
                <a:latin typeface="Courier New"/>
                <a:cs typeface="Courier New"/>
              </a:rPr>
              <a:t>coord_cartesian</a:t>
            </a:r>
            <a:r>
              <a:rPr lang="en-US" sz="1600" b="1" dirty="0">
                <a:latin typeface="Courier New"/>
                <a:cs typeface="Courier New"/>
              </a:rPr>
              <a:t>(</a:t>
            </a:r>
            <a:r>
              <a:rPr lang="en-US" sz="1600" b="1" dirty="0" err="1">
                <a:latin typeface="Courier New"/>
                <a:cs typeface="Courier New"/>
              </a:rPr>
              <a:t>ylim</a:t>
            </a:r>
            <a:r>
              <a:rPr lang="en-US" sz="1600" b="1" dirty="0">
                <a:latin typeface="Courier New"/>
                <a:cs typeface="Courier New"/>
              </a:rPr>
              <a:t> = c(0, 1))</a:t>
            </a:r>
          </a:p>
        </p:txBody>
      </p:sp>
    </p:spTree>
    <p:extLst>
      <p:ext uri="{BB962C8B-B14F-4D97-AF65-F5344CB8AC3E}">
        <p14:creationId xmlns:p14="http://schemas.microsoft.com/office/powerpoint/2010/main" val="271489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ANCOVA in R</a:t>
            </a:r>
            <a:endParaRPr lang="en-US" dirty="0"/>
          </a:p>
        </p:txBody>
      </p:sp>
      <p:sp>
        <p:nvSpPr>
          <p:cNvPr id="3" name="Content Placeholder 2"/>
          <p:cNvSpPr>
            <a:spLocks noGrp="1"/>
          </p:cNvSpPr>
          <p:nvPr>
            <p:ph idx="1"/>
          </p:nvPr>
        </p:nvSpPr>
        <p:spPr>
          <a:xfrm>
            <a:off x="1794933" y="1600200"/>
            <a:ext cx="8873066" cy="4876800"/>
          </a:xfrm>
        </p:spPr>
        <p:txBody>
          <a:bodyPr>
            <a:normAutofit/>
          </a:bodyPr>
          <a:lstStyle/>
          <a:p>
            <a:pPr marL="0" indent="0">
              <a:buNone/>
            </a:pPr>
            <a:r>
              <a:rPr lang="en-US" sz="1500" b="1" dirty="0" err="1">
                <a:solidFill>
                  <a:schemeClr val="accent3">
                    <a:lumMod val="75000"/>
                  </a:schemeClr>
                </a:solidFill>
                <a:latin typeface="Courier New"/>
                <a:cs typeface="Courier New"/>
              </a:rPr>
              <a:t>anova</a:t>
            </a:r>
            <a:r>
              <a:rPr lang="en-US" sz="1500" b="1" dirty="0">
                <a:solidFill>
                  <a:schemeClr val="accent3">
                    <a:lumMod val="75000"/>
                  </a:schemeClr>
                </a:solidFill>
                <a:latin typeface="Courier New"/>
                <a:cs typeface="Courier New"/>
              </a:rPr>
              <a:t>(lm(</a:t>
            </a:r>
            <a:r>
              <a:rPr lang="en-US" sz="1500" b="1" dirty="0" err="1">
                <a:solidFill>
                  <a:schemeClr val="accent3">
                    <a:lumMod val="75000"/>
                  </a:schemeClr>
                </a:solidFill>
                <a:latin typeface="Courier New"/>
                <a:cs typeface="Courier New"/>
              </a:rPr>
              <a:t>prop_given</a:t>
            </a:r>
            <a:r>
              <a:rPr lang="en-US" sz="1500" b="1" dirty="0">
                <a:solidFill>
                  <a:schemeClr val="accent3">
                    <a:lumMod val="75000"/>
                  </a:schemeClr>
                </a:solidFill>
                <a:latin typeface="Courier New"/>
                <a:cs typeface="Courier New"/>
              </a:rPr>
              <a:t> ~ </a:t>
            </a:r>
            <a:r>
              <a:rPr lang="en-US" sz="1500" b="1" dirty="0" err="1">
                <a:solidFill>
                  <a:schemeClr val="accent3">
                    <a:lumMod val="75000"/>
                  </a:schemeClr>
                </a:solidFill>
                <a:latin typeface="Courier New"/>
                <a:cs typeface="Courier New"/>
              </a:rPr>
              <a:t>age_group</a:t>
            </a:r>
            <a:r>
              <a:rPr lang="en-US" sz="1500" b="1" dirty="0">
                <a:solidFill>
                  <a:schemeClr val="accent3">
                    <a:lumMod val="75000"/>
                  </a:schemeClr>
                </a:solidFill>
                <a:latin typeface="Courier New"/>
                <a:cs typeface="Courier New"/>
              </a:rPr>
              <a:t> + </a:t>
            </a:r>
            <a:r>
              <a:rPr lang="en-US" sz="1500" b="1" dirty="0" err="1">
                <a:solidFill>
                  <a:schemeClr val="accent3">
                    <a:lumMod val="75000"/>
                  </a:schemeClr>
                </a:solidFill>
                <a:latin typeface="Courier New"/>
                <a:cs typeface="Courier New"/>
              </a:rPr>
              <a:t>num_env</a:t>
            </a:r>
            <a:r>
              <a:rPr lang="en-US" sz="1500" b="1" dirty="0">
                <a:solidFill>
                  <a:schemeClr val="accent3">
                    <a:lumMod val="75000"/>
                  </a:schemeClr>
                </a:solidFill>
                <a:latin typeface="Courier New"/>
                <a:cs typeface="Courier New"/>
              </a:rPr>
              <a:t>, data = givers))</a:t>
            </a:r>
          </a:p>
          <a:p>
            <a:pPr marL="0" indent="0">
              <a:buNone/>
            </a:pPr>
            <a:r>
              <a:rPr lang="en-US" sz="1500" b="1" dirty="0">
                <a:latin typeface="Courier New"/>
                <a:cs typeface="Courier New"/>
              </a:rPr>
              <a:t>Analysis of Variance Table</a:t>
            </a:r>
          </a:p>
          <a:p>
            <a:pPr marL="0" indent="0">
              <a:buNone/>
            </a:pPr>
            <a:endParaRPr lang="en-US" sz="1500" b="1" dirty="0">
              <a:latin typeface="Courier New"/>
              <a:cs typeface="Courier New"/>
            </a:endParaRPr>
          </a:p>
          <a:p>
            <a:pPr marL="0" indent="0">
              <a:buNone/>
            </a:pPr>
            <a:r>
              <a:rPr lang="en-US" sz="1500" b="1" dirty="0">
                <a:latin typeface="Courier New"/>
                <a:cs typeface="Courier New"/>
              </a:rPr>
              <a:t>Response: </a:t>
            </a:r>
            <a:r>
              <a:rPr lang="en-US" sz="1500" b="1" dirty="0" err="1">
                <a:latin typeface="Courier New"/>
                <a:cs typeface="Courier New"/>
              </a:rPr>
              <a:t>prop_given</a:t>
            </a:r>
            <a:endParaRPr lang="en-US" sz="1500" b="1" dirty="0">
              <a:latin typeface="Courier New"/>
              <a:cs typeface="Courier New"/>
            </a:endParaRPr>
          </a:p>
          <a:p>
            <a:pPr marL="0" indent="0">
              <a:buNone/>
            </a:pPr>
            <a:r>
              <a:rPr lang="en-US" sz="1500" b="1" dirty="0">
                <a:latin typeface="Courier New"/>
                <a:cs typeface="Courier New"/>
              </a:rPr>
              <a:t>           </a:t>
            </a:r>
            <a:r>
              <a:rPr lang="en-US" sz="1500" b="1" dirty="0" err="1">
                <a:latin typeface="Courier New"/>
                <a:cs typeface="Courier New"/>
              </a:rPr>
              <a:t>Df</a:t>
            </a:r>
            <a:r>
              <a:rPr lang="en-US" sz="1500" b="1" dirty="0">
                <a:latin typeface="Courier New"/>
                <a:cs typeface="Courier New"/>
              </a:rPr>
              <a:t>  Sum </a:t>
            </a:r>
            <a:r>
              <a:rPr lang="en-US" sz="1500" b="1" dirty="0" err="1">
                <a:latin typeface="Courier New"/>
                <a:cs typeface="Courier New"/>
              </a:rPr>
              <a:t>Sq</a:t>
            </a:r>
            <a:r>
              <a:rPr lang="en-US" sz="1500" b="1" dirty="0">
                <a:latin typeface="Courier New"/>
                <a:cs typeface="Courier New"/>
              </a:rPr>
              <a:t> Mean </a:t>
            </a:r>
            <a:r>
              <a:rPr lang="en-US" sz="1500" b="1" dirty="0" err="1">
                <a:latin typeface="Courier New"/>
                <a:cs typeface="Courier New"/>
              </a:rPr>
              <a:t>Sq</a:t>
            </a:r>
            <a:r>
              <a:rPr lang="en-US" sz="1500" b="1" dirty="0">
                <a:latin typeface="Courier New"/>
                <a:cs typeface="Courier New"/>
              </a:rPr>
              <a:t> F value        </a:t>
            </a:r>
            <a:r>
              <a:rPr lang="en-US" sz="1500" b="1" dirty="0" err="1">
                <a:latin typeface="Courier New"/>
                <a:cs typeface="Courier New"/>
              </a:rPr>
              <a:t>Pr</a:t>
            </a:r>
            <a:r>
              <a:rPr lang="en-US" sz="1500" b="1" dirty="0">
                <a:latin typeface="Courier New"/>
                <a:cs typeface="Courier New"/>
              </a:rPr>
              <a:t>(&gt;F)    </a:t>
            </a:r>
          </a:p>
          <a:p>
            <a:pPr marL="0" indent="0">
              <a:buNone/>
            </a:pPr>
            <a:r>
              <a:rPr lang="en-US" sz="1500" b="1" dirty="0" err="1">
                <a:latin typeface="Courier New"/>
                <a:cs typeface="Courier New"/>
              </a:rPr>
              <a:t>age_group</a:t>
            </a:r>
            <a:r>
              <a:rPr lang="en-US" sz="1500" b="1" dirty="0">
                <a:latin typeface="Courier New"/>
                <a:cs typeface="Courier New"/>
              </a:rPr>
              <a:t>   3  1.5111 0.50370  12.575 0.00000008525 ***</a:t>
            </a:r>
          </a:p>
          <a:p>
            <a:pPr marL="0" indent="0">
              <a:buNone/>
            </a:pPr>
            <a:r>
              <a:rPr lang="en-US" sz="1500" b="1" dirty="0" err="1">
                <a:latin typeface="Courier New"/>
                <a:cs typeface="Courier New"/>
              </a:rPr>
              <a:t>num_env</a:t>
            </a:r>
            <a:r>
              <a:rPr lang="en-US" sz="1500" b="1" dirty="0">
                <a:latin typeface="Courier New"/>
                <a:cs typeface="Courier New"/>
              </a:rPr>
              <a:t>     1  0.5940 0.59399  14.829      0.000142 ***</a:t>
            </a:r>
          </a:p>
          <a:p>
            <a:pPr marL="0" indent="0">
              <a:buNone/>
            </a:pPr>
            <a:r>
              <a:rPr lang="en-US" sz="1500" b="1" dirty="0">
                <a:latin typeface="Courier New"/>
                <a:cs typeface="Courier New"/>
              </a:rPr>
              <a:t>Residuals 323 12.9383 0.04006                          </a:t>
            </a:r>
          </a:p>
          <a:p>
            <a:pPr marL="0" indent="0">
              <a:buNone/>
            </a:pPr>
            <a:r>
              <a:rPr lang="en-US" sz="1500" b="1" dirty="0">
                <a:latin typeface="Courier New"/>
                <a:cs typeface="Courier New"/>
              </a:rPr>
              <a:t>---</a:t>
            </a:r>
          </a:p>
          <a:p>
            <a:pPr marL="0" indent="0">
              <a:buNone/>
            </a:pPr>
            <a:r>
              <a:rPr lang="en-US" sz="1500" b="1" dirty="0" err="1">
                <a:latin typeface="Courier New"/>
                <a:cs typeface="Courier New"/>
              </a:rPr>
              <a:t>Signif</a:t>
            </a:r>
            <a:r>
              <a:rPr lang="en-US" sz="1500" b="1" dirty="0">
                <a:latin typeface="Courier New"/>
                <a:cs typeface="Courier New"/>
              </a:rPr>
              <a:t>. codes:  0 ‘***’ 0.001 ‘**’ 0.01 ‘*’ 0.05 ‘.’ 0.1 ‘ ’ 1</a:t>
            </a:r>
          </a:p>
        </p:txBody>
      </p:sp>
      <p:pic>
        <p:nvPicPr>
          <p:cNvPr id="4" name="Picture 3"/>
          <p:cNvPicPr>
            <a:picLocks noChangeAspect="1"/>
          </p:cNvPicPr>
          <p:nvPr/>
        </p:nvPicPr>
        <p:blipFill>
          <a:blip r:embed="rId3"/>
          <a:stretch>
            <a:fillRect/>
          </a:stretch>
        </p:blipFill>
        <p:spPr>
          <a:xfrm>
            <a:off x="8576734" y="4926586"/>
            <a:ext cx="2091267" cy="2007616"/>
          </a:xfrm>
          <a:prstGeom prst="rect">
            <a:avLst/>
          </a:prstGeom>
        </p:spPr>
      </p:pic>
      <p:sp>
        <p:nvSpPr>
          <p:cNvPr id="5" name="Cloud Callout 4"/>
          <p:cNvSpPr/>
          <p:nvPr/>
        </p:nvSpPr>
        <p:spPr>
          <a:xfrm flipH="1">
            <a:off x="2209800" y="5613400"/>
            <a:ext cx="5829300" cy="673100"/>
          </a:xfrm>
          <a:prstGeom prst="cloudCallout">
            <a:avLst>
              <a:gd name="adj1" fmla="val -60409"/>
              <a:gd name="adj2" fmla="val 2795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r>
              <a:rPr lang="en-US" dirty="0">
                <a:solidFill>
                  <a:prstClr val="black"/>
                </a:solidFill>
                <a:latin typeface="Lobster Two"/>
                <a:cs typeface="Lobster Two"/>
              </a:rPr>
              <a:t>Don’t try this one at home…</a:t>
            </a:r>
          </a:p>
        </p:txBody>
      </p:sp>
    </p:spTree>
    <p:extLst>
      <p:ext uri="{BB962C8B-B14F-4D97-AF65-F5344CB8AC3E}">
        <p14:creationId xmlns:p14="http://schemas.microsoft.com/office/powerpoint/2010/main" val="23770986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ANCOVA in R</a:t>
            </a:r>
            <a:endParaRPr lang="en-US" dirty="0"/>
          </a:p>
        </p:txBody>
      </p:sp>
      <p:sp>
        <p:nvSpPr>
          <p:cNvPr id="3" name="Content Placeholder 2"/>
          <p:cNvSpPr>
            <a:spLocks noGrp="1"/>
          </p:cNvSpPr>
          <p:nvPr>
            <p:ph idx="1"/>
          </p:nvPr>
        </p:nvSpPr>
        <p:spPr>
          <a:xfrm>
            <a:off x="1794933" y="1600200"/>
            <a:ext cx="8873066" cy="4876800"/>
          </a:xfrm>
        </p:spPr>
        <p:txBody>
          <a:bodyPr>
            <a:normAutofit fontScale="92500" lnSpcReduction="20000"/>
          </a:bodyPr>
          <a:lstStyle/>
          <a:p>
            <a:pPr marL="0" indent="0">
              <a:buNone/>
            </a:pPr>
            <a:r>
              <a:rPr lang="en-US" sz="1500" b="1" dirty="0" err="1">
                <a:solidFill>
                  <a:schemeClr val="accent3">
                    <a:lumMod val="75000"/>
                  </a:schemeClr>
                </a:solidFill>
                <a:latin typeface="Courier New"/>
                <a:cs typeface="Courier New"/>
              </a:rPr>
              <a:t>anova</a:t>
            </a:r>
            <a:r>
              <a:rPr lang="en-US" sz="1500" b="1" dirty="0">
                <a:solidFill>
                  <a:schemeClr val="accent3">
                    <a:lumMod val="75000"/>
                  </a:schemeClr>
                </a:solidFill>
                <a:latin typeface="Courier New"/>
                <a:cs typeface="Courier New"/>
              </a:rPr>
              <a:t>(lm(</a:t>
            </a:r>
            <a:r>
              <a:rPr lang="en-US" sz="1500" b="1" dirty="0" err="1">
                <a:solidFill>
                  <a:schemeClr val="accent3">
                    <a:lumMod val="75000"/>
                  </a:schemeClr>
                </a:solidFill>
                <a:latin typeface="Courier New"/>
                <a:cs typeface="Courier New"/>
              </a:rPr>
              <a:t>prop_given</a:t>
            </a:r>
            <a:r>
              <a:rPr lang="en-US" sz="1500" b="1" dirty="0">
                <a:solidFill>
                  <a:schemeClr val="accent3">
                    <a:lumMod val="75000"/>
                  </a:schemeClr>
                </a:solidFill>
                <a:latin typeface="Courier New"/>
                <a:cs typeface="Courier New"/>
              </a:rPr>
              <a:t> ~ </a:t>
            </a:r>
            <a:r>
              <a:rPr lang="en-US" sz="1500" b="1" dirty="0" err="1">
                <a:solidFill>
                  <a:schemeClr val="accent3">
                    <a:lumMod val="75000"/>
                  </a:schemeClr>
                </a:solidFill>
                <a:latin typeface="Courier New"/>
                <a:cs typeface="Courier New"/>
              </a:rPr>
              <a:t>age_group</a:t>
            </a:r>
            <a:r>
              <a:rPr lang="en-US" sz="1500" b="1" dirty="0">
                <a:solidFill>
                  <a:schemeClr val="accent3">
                    <a:lumMod val="75000"/>
                  </a:schemeClr>
                </a:solidFill>
                <a:latin typeface="Courier New"/>
                <a:cs typeface="Courier New"/>
              </a:rPr>
              <a:t> + </a:t>
            </a:r>
            <a:r>
              <a:rPr lang="en-US" sz="1500" b="1" dirty="0" err="1">
                <a:solidFill>
                  <a:schemeClr val="accent3">
                    <a:lumMod val="75000"/>
                  </a:schemeClr>
                </a:solidFill>
                <a:latin typeface="Courier New"/>
                <a:cs typeface="Courier New"/>
              </a:rPr>
              <a:t>num_env</a:t>
            </a:r>
            <a:r>
              <a:rPr lang="en-US" sz="1500" b="1" dirty="0">
                <a:solidFill>
                  <a:schemeClr val="accent3">
                    <a:lumMod val="75000"/>
                  </a:schemeClr>
                </a:solidFill>
                <a:latin typeface="Courier New"/>
                <a:cs typeface="Courier New"/>
              </a:rPr>
              <a:t>, data = givers))</a:t>
            </a:r>
          </a:p>
          <a:p>
            <a:pPr marL="0" indent="0">
              <a:buNone/>
            </a:pPr>
            <a:r>
              <a:rPr lang="en-US" sz="1500" b="1" dirty="0">
                <a:latin typeface="Courier New"/>
                <a:cs typeface="Courier New"/>
              </a:rPr>
              <a:t>Analysis of Variance Table</a:t>
            </a:r>
          </a:p>
          <a:p>
            <a:pPr marL="0" indent="0">
              <a:buNone/>
            </a:pPr>
            <a:endParaRPr lang="en-US" sz="1500" b="1" dirty="0">
              <a:latin typeface="Courier New"/>
              <a:cs typeface="Courier New"/>
            </a:endParaRPr>
          </a:p>
          <a:p>
            <a:pPr marL="0" indent="0">
              <a:buNone/>
            </a:pPr>
            <a:r>
              <a:rPr lang="en-US" sz="1500" b="1" dirty="0">
                <a:latin typeface="Courier New"/>
                <a:cs typeface="Courier New"/>
              </a:rPr>
              <a:t>Response: </a:t>
            </a:r>
            <a:r>
              <a:rPr lang="en-US" sz="1500" b="1" dirty="0" err="1">
                <a:latin typeface="Courier New"/>
                <a:cs typeface="Courier New"/>
              </a:rPr>
              <a:t>prop_given</a:t>
            </a:r>
            <a:endParaRPr lang="en-US" sz="1500" b="1" dirty="0">
              <a:latin typeface="Courier New"/>
              <a:cs typeface="Courier New"/>
            </a:endParaRPr>
          </a:p>
          <a:p>
            <a:pPr marL="0" indent="0">
              <a:buNone/>
            </a:pPr>
            <a:r>
              <a:rPr lang="en-US" sz="1500" b="1" dirty="0">
                <a:latin typeface="Courier New"/>
                <a:cs typeface="Courier New"/>
              </a:rPr>
              <a:t>           </a:t>
            </a:r>
            <a:r>
              <a:rPr lang="en-US" sz="1500" b="1" dirty="0" err="1">
                <a:latin typeface="Courier New"/>
                <a:cs typeface="Courier New"/>
              </a:rPr>
              <a:t>Df</a:t>
            </a:r>
            <a:r>
              <a:rPr lang="en-US" sz="1500" b="1" dirty="0">
                <a:latin typeface="Courier New"/>
                <a:cs typeface="Courier New"/>
              </a:rPr>
              <a:t>  Sum </a:t>
            </a:r>
            <a:r>
              <a:rPr lang="en-US" sz="1500" b="1" dirty="0" err="1">
                <a:latin typeface="Courier New"/>
                <a:cs typeface="Courier New"/>
              </a:rPr>
              <a:t>Sq</a:t>
            </a:r>
            <a:r>
              <a:rPr lang="en-US" sz="1500" b="1" dirty="0">
                <a:latin typeface="Courier New"/>
                <a:cs typeface="Courier New"/>
              </a:rPr>
              <a:t> Mean </a:t>
            </a:r>
            <a:r>
              <a:rPr lang="en-US" sz="1500" b="1" dirty="0" err="1">
                <a:latin typeface="Courier New"/>
                <a:cs typeface="Courier New"/>
              </a:rPr>
              <a:t>Sq</a:t>
            </a:r>
            <a:r>
              <a:rPr lang="en-US" sz="1500" b="1" dirty="0">
                <a:latin typeface="Courier New"/>
                <a:cs typeface="Courier New"/>
              </a:rPr>
              <a:t> F value        </a:t>
            </a:r>
            <a:r>
              <a:rPr lang="en-US" sz="1500" b="1" dirty="0" err="1">
                <a:latin typeface="Courier New"/>
                <a:cs typeface="Courier New"/>
              </a:rPr>
              <a:t>Pr</a:t>
            </a:r>
            <a:r>
              <a:rPr lang="en-US" sz="1500" b="1" dirty="0">
                <a:latin typeface="Courier New"/>
                <a:cs typeface="Courier New"/>
              </a:rPr>
              <a:t>(&gt;F)    </a:t>
            </a:r>
          </a:p>
          <a:p>
            <a:pPr marL="0" indent="0">
              <a:buNone/>
            </a:pPr>
            <a:r>
              <a:rPr lang="en-US" sz="1500" b="1" dirty="0" err="1">
                <a:latin typeface="Courier New"/>
                <a:cs typeface="Courier New"/>
              </a:rPr>
              <a:t>age_group</a:t>
            </a:r>
            <a:r>
              <a:rPr lang="en-US" sz="1500" b="1" dirty="0">
                <a:latin typeface="Courier New"/>
                <a:cs typeface="Courier New"/>
              </a:rPr>
              <a:t>   3  1.5111 0.50370  12.575 0.00000008525 ***</a:t>
            </a:r>
          </a:p>
          <a:p>
            <a:pPr marL="0" indent="0">
              <a:buNone/>
            </a:pPr>
            <a:r>
              <a:rPr lang="en-US" sz="1500" b="1" dirty="0" err="1">
                <a:latin typeface="Courier New"/>
                <a:cs typeface="Courier New"/>
              </a:rPr>
              <a:t>num_env</a:t>
            </a:r>
            <a:r>
              <a:rPr lang="en-US" sz="1500" b="1" dirty="0">
                <a:latin typeface="Courier New"/>
                <a:cs typeface="Courier New"/>
              </a:rPr>
              <a:t>     1  0.5940 0.59399  14.829      0.000142 ***</a:t>
            </a:r>
          </a:p>
          <a:p>
            <a:pPr marL="0" indent="0">
              <a:buNone/>
            </a:pPr>
            <a:r>
              <a:rPr lang="en-US" sz="1500" b="1" dirty="0">
                <a:latin typeface="Courier New"/>
                <a:cs typeface="Courier New"/>
              </a:rPr>
              <a:t>Residuals 323 12.9383 0.04006                          </a:t>
            </a:r>
          </a:p>
          <a:p>
            <a:pPr marL="0" indent="0">
              <a:buNone/>
            </a:pPr>
            <a:r>
              <a:rPr lang="en-US" sz="1500" b="1" dirty="0">
                <a:latin typeface="Courier New"/>
                <a:cs typeface="Courier New"/>
              </a:rPr>
              <a:t>---</a:t>
            </a:r>
          </a:p>
          <a:p>
            <a:pPr marL="0" indent="0">
              <a:buNone/>
            </a:pPr>
            <a:r>
              <a:rPr lang="en-US" sz="1500" b="1" dirty="0" err="1">
                <a:latin typeface="Courier New"/>
                <a:cs typeface="Courier New"/>
              </a:rPr>
              <a:t>Signif</a:t>
            </a:r>
            <a:r>
              <a:rPr lang="en-US" sz="1500" b="1" dirty="0">
                <a:latin typeface="Courier New"/>
                <a:cs typeface="Courier New"/>
              </a:rPr>
              <a:t>. codes:  0 ‘***’ 0.001 ‘**’ 0.01 ‘*’ 0.05 ‘.’ 0.1 ‘ ’ 1</a:t>
            </a:r>
          </a:p>
          <a:p>
            <a:pPr marL="0" indent="0">
              <a:buNone/>
            </a:pPr>
            <a:r>
              <a:rPr lang="en-US" sz="1500" b="1" dirty="0">
                <a:solidFill>
                  <a:schemeClr val="accent1"/>
                </a:solidFill>
                <a:latin typeface="Courier New"/>
                <a:cs typeface="Courier New"/>
              </a:rPr>
              <a:t># </a:t>
            </a:r>
            <a:r>
              <a:rPr lang="en-US" sz="1500" b="1" dirty="0" err="1">
                <a:solidFill>
                  <a:schemeClr val="accent1"/>
                </a:solidFill>
                <a:latin typeface="Courier New"/>
                <a:cs typeface="Courier New"/>
              </a:rPr>
              <a:t>eep</a:t>
            </a:r>
            <a:r>
              <a:rPr lang="en-US" sz="1500" b="1" dirty="0">
                <a:solidFill>
                  <a:schemeClr val="accent1"/>
                </a:solidFill>
                <a:latin typeface="Courier New"/>
                <a:cs typeface="Courier New"/>
              </a:rPr>
              <a:t> order changes coefficient estimates!</a:t>
            </a:r>
          </a:p>
          <a:p>
            <a:pPr marL="0" indent="0">
              <a:buNone/>
            </a:pPr>
            <a:r>
              <a:rPr lang="en-US" sz="1500" b="1" dirty="0" err="1">
                <a:solidFill>
                  <a:schemeClr val="accent1"/>
                </a:solidFill>
                <a:latin typeface="Courier New"/>
                <a:cs typeface="Courier New"/>
              </a:rPr>
              <a:t>anova</a:t>
            </a:r>
            <a:r>
              <a:rPr lang="en-US" sz="1500" b="1" dirty="0">
                <a:solidFill>
                  <a:schemeClr val="accent1"/>
                </a:solidFill>
                <a:latin typeface="Courier New"/>
                <a:cs typeface="Courier New"/>
              </a:rPr>
              <a:t>(lm(</a:t>
            </a:r>
            <a:r>
              <a:rPr lang="en-US" sz="1500" b="1" dirty="0" err="1">
                <a:solidFill>
                  <a:schemeClr val="accent1"/>
                </a:solidFill>
                <a:latin typeface="Courier New"/>
                <a:cs typeface="Courier New"/>
              </a:rPr>
              <a:t>prop_given</a:t>
            </a:r>
            <a:r>
              <a:rPr lang="en-US" sz="1500" b="1" dirty="0">
                <a:solidFill>
                  <a:schemeClr val="accent1"/>
                </a:solidFill>
                <a:latin typeface="Courier New"/>
                <a:cs typeface="Courier New"/>
              </a:rPr>
              <a:t> ~ </a:t>
            </a:r>
            <a:r>
              <a:rPr lang="en-US" sz="1500" b="1" dirty="0" err="1">
                <a:solidFill>
                  <a:schemeClr val="accent1"/>
                </a:solidFill>
                <a:latin typeface="Courier New"/>
                <a:cs typeface="Courier New"/>
              </a:rPr>
              <a:t>num_env</a:t>
            </a:r>
            <a:r>
              <a:rPr lang="en-US" sz="1500" b="1" dirty="0">
                <a:solidFill>
                  <a:schemeClr val="accent1"/>
                </a:solidFill>
                <a:latin typeface="Courier New"/>
                <a:cs typeface="Courier New"/>
              </a:rPr>
              <a:t> + </a:t>
            </a:r>
            <a:r>
              <a:rPr lang="en-US" sz="1500" b="1" dirty="0" err="1">
                <a:solidFill>
                  <a:schemeClr val="accent1"/>
                </a:solidFill>
                <a:latin typeface="Courier New"/>
                <a:cs typeface="Courier New"/>
              </a:rPr>
              <a:t>age_group</a:t>
            </a:r>
            <a:r>
              <a:rPr lang="en-US" sz="1500" b="1" dirty="0">
                <a:solidFill>
                  <a:schemeClr val="accent1"/>
                </a:solidFill>
                <a:latin typeface="Courier New"/>
                <a:cs typeface="Courier New"/>
              </a:rPr>
              <a:t>, data = givers))</a:t>
            </a:r>
          </a:p>
          <a:p>
            <a:pPr marL="0" indent="0">
              <a:buNone/>
            </a:pPr>
            <a:r>
              <a:rPr lang="en-US" sz="1500" b="1" dirty="0">
                <a:latin typeface="Courier New"/>
                <a:cs typeface="Courier New"/>
              </a:rPr>
              <a:t>Analysis of Variance Table</a:t>
            </a:r>
          </a:p>
          <a:p>
            <a:pPr marL="0" indent="0">
              <a:buNone/>
            </a:pPr>
            <a:endParaRPr lang="en-US" sz="1500" b="1" dirty="0">
              <a:latin typeface="Courier New"/>
              <a:cs typeface="Courier New"/>
            </a:endParaRPr>
          </a:p>
          <a:p>
            <a:pPr marL="0" indent="0">
              <a:buNone/>
            </a:pPr>
            <a:r>
              <a:rPr lang="en-US" sz="1500" b="1" dirty="0">
                <a:latin typeface="Courier New"/>
                <a:cs typeface="Courier New"/>
              </a:rPr>
              <a:t>Response: </a:t>
            </a:r>
            <a:r>
              <a:rPr lang="en-US" sz="1500" b="1" dirty="0" err="1">
                <a:latin typeface="Courier New"/>
                <a:cs typeface="Courier New"/>
              </a:rPr>
              <a:t>prop_given</a:t>
            </a:r>
            <a:endParaRPr lang="en-US" sz="1500" b="1" dirty="0">
              <a:latin typeface="Courier New"/>
              <a:cs typeface="Courier New"/>
            </a:endParaRPr>
          </a:p>
          <a:p>
            <a:pPr marL="0" indent="0">
              <a:buNone/>
            </a:pPr>
            <a:r>
              <a:rPr lang="en-US" sz="1500" b="1" dirty="0">
                <a:latin typeface="Courier New"/>
                <a:cs typeface="Courier New"/>
              </a:rPr>
              <a:t>           </a:t>
            </a:r>
            <a:r>
              <a:rPr lang="en-US" sz="1500" b="1" dirty="0" err="1">
                <a:latin typeface="Courier New"/>
                <a:cs typeface="Courier New"/>
              </a:rPr>
              <a:t>Df</a:t>
            </a:r>
            <a:r>
              <a:rPr lang="en-US" sz="1500" b="1" dirty="0">
                <a:latin typeface="Courier New"/>
                <a:cs typeface="Courier New"/>
              </a:rPr>
              <a:t>  Sum </a:t>
            </a:r>
            <a:r>
              <a:rPr lang="en-US" sz="1500" b="1" dirty="0" err="1">
                <a:latin typeface="Courier New"/>
                <a:cs typeface="Courier New"/>
              </a:rPr>
              <a:t>Sq</a:t>
            </a:r>
            <a:r>
              <a:rPr lang="en-US" sz="1500" b="1" dirty="0">
                <a:latin typeface="Courier New"/>
                <a:cs typeface="Courier New"/>
              </a:rPr>
              <a:t> Mean </a:t>
            </a:r>
            <a:r>
              <a:rPr lang="en-US" sz="1500" b="1" dirty="0" err="1">
                <a:latin typeface="Courier New"/>
                <a:cs typeface="Courier New"/>
              </a:rPr>
              <a:t>Sq</a:t>
            </a:r>
            <a:r>
              <a:rPr lang="en-US" sz="1500" b="1" dirty="0">
                <a:latin typeface="Courier New"/>
                <a:cs typeface="Courier New"/>
              </a:rPr>
              <a:t> F value        </a:t>
            </a:r>
            <a:r>
              <a:rPr lang="en-US" sz="1500" b="1" dirty="0" err="1">
                <a:latin typeface="Courier New"/>
                <a:cs typeface="Courier New"/>
              </a:rPr>
              <a:t>Pr</a:t>
            </a:r>
            <a:r>
              <a:rPr lang="en-US" sz="1500" b="1" dirty="0">
                <a:latin typeface="Courier New"/>
                <a:cs typeface="Courier New"/>
              </a:rPr>
              <a:t>(&gt;F)    </a:t>
            </a:r>
          </a:p>
          <a:p>
            <a:pPr marL="0" indent="0">
              <a:buNone/>
            </a:pPr>
            <a:r>
              <a:rPr lang="en-US" sz="1500" b="1" dirty="0" err="1">
                <a:latin typeface="Courier New"/>
                <a:cs typeface="Courier New"/>
              </a:rPr>
              <a:t>num_env</a:t>
            </a:r>
            <a:r>
              <a:rPr lang="en-US" sz="1500" b="1" dirty="0">
                <a:latin typeface="Courier New"/>
                <a:cs typeface="Courier New"/>
              </a:rPr>
              <a:t>     1  0.5451 0.54510  13.608     0.0002642 ***</a:t>
            </a:r>
          </a:p>
          <a:p>
            <a:pPr marL="0" indent="0">
              <a:buNone/>
            </a:pPr>
            <a:r>
              <a:rPr lang="en-US" sz="1500" b="1" dirty="0" err="1">
                <a:latin typeface="Courier New"/>
                <a:cs typeface="Courier New"/>
              </a:rPr>
              <a:t>age_group</a:t>
            </a:r>
            <a:r>
              <a:rPr lang="en-US" sz="1500" b="1" dirty="0">
                <a:latin typeface="Courier New"/>
                <a:cs typeface="Courier New"/>
              </a:rPr>
              <a:t>   3  1.5600 0.52000  12.982 0.00000005007 ***</a:t>
            </a:r>
          </a:p>
          <a:p>
            <a:pPr marL="0" indent="0">
              <a:buNone/>
            </a:pPr>
            <a:r>
              <a:rPr lang="en-US" sz="1500" b="1" dirty="0">
                <a:latin typeface="Courier New"/>
                <a:cs typeface="Courier New"/>
              </a:rPr>
              <a:t>Residuals 323 12.9383 0.04006                          </a:t>
            </a:r>
          </a:p>
          <a:p>
            <a:pPr marL="0" indent="0">
              <a:buNone/>
            </a:pPr>
            <a:r>
              <a:rPr lang="en-US" sz="1500" b="1" dirty="0">
                <a:latin typeface="Courier New"/>
                <a:cs typeface="Courier New"/>
              </a:rPr>
              <a:t>---</a:t>
            </a:r>
          </a:p>
          <a:p>
            <a:pPr marL="0" indent="0">
              <a:buNone/>
            </a:pPr>
            <a:r>
              <a:rPr lang="en-US" sz="1500" b="1" dirty="0" err="1">
                <a:latin typeface="Courier New"/>
                <a:cs typeface="Courier New"/>
              </a:rPr>
              <a:t>Signif</a:t>
            </a:r>
            <a:r>
              <a:rPr lang="en-US" sz="1500" b="1" dirty="0">
                <a:latin typeface="Courier New"/>
                <a:cs typeface="Courier New"/>
              </a:rPr>
              <a:t>. codes:  0 ‘***’ 0.001 ‘**’ 0.01 ‘*’ 0.05 ‘.’ 0.1 ‘ ’ 1</a:t>
            </a:r>
          </a:p>
        </p:txBody>
      </p:sp>
      <p:pic>
        <p:nvPicPr>
          <p:cNvPr id="4" name="Picture 3"/>
          <p:cNvPicPr>
            <a:picLocks noChangeAspect="1"/>
          </p:cNvPicPr>
          <p:nvPr/>
        </p:nvPicPr>
        <p:blipFill>
          <a:blip r:embed="rId3"/>
          <a:stretch>
            <a:fillRect/>
          </a:stretch>
        </p:blipFill>
        <p:spPr>
          <a:xfrm>
            <a:off x="8576734" y="4926586"/>
            <a:ext cx="2091267" cy="2007616"/>
          </a:xfrm>
          <a:prstGeom prst="rect">
            <a:avLst/>
          </a:prstGeom>
        </p:spPr>
      </p:pic>
      <p:sp>
        <p:nvSpPr>
          <p:cNvPr id="5" name="Cloud Callout 4"/>
          <p:cNvSpPr/>
          <p:nvPr/>
        </p:nvSpPr>
        <p:spPr>
          <a:xfrm flipH="1">
            <a:off x="2209800" y="6140450"/>
            <a:ext cx="5829300" cy="673100"/>
          </a:xfrm>
          <a:prstGeom prst="cloudCallout">
            <a:avLst>
              <a:gd name="adj1" fmla="val -61135"/>
              <a:gd name="adj2" fmla="val -51290"/>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r>
              <a:rPr lang="en-US" dirty="0">
                <a:solidFill>
                  <a:prstClr val="black"/>
                </a:solidFill>
                <a:latin typeface="Lobster Two"/>
                <a:cs typeface="Lobster Two"/>
              </a:rPr>
              <a:t>Don’t try this one at home…</a:t>
            </a:r>
          </a:p>
        </p:txBody>
      </p:sp>
      <p:sp>
        <p:nvSpPr>
          <p:cNvPr id="6" name="5-Point Star 5"/>
          <p:cNvSpPr>
            <a:spLocks noChangeAspect="1"/>
          </p:cNvSpPr>
          <p:nvPr/>
        </p:nvSpPr>
        <p:spPr>
          <a:xfrm rot="20783967">
            <a:off x="8801954" y="137423"/>
            <a:ext cx="1699328" cy="1620612"/>
          </a:xfrm>
          <a:prstGeom prst="star5">
            <a:avLst/>
          </a:prstGeom>
          <a:solidFill>
            <a:srgbClr val="FFFF66"/>
          </a:solidFill>
          <a:ln>
            <a:noFill/>
          </a:ln>
        </p:spPr>
        <p:style>
          <a:lnRef idx="1">
            <a:schemeClr val="accent1"/>
          </a:lnRef>
          <a:fillRef idx="3">
            <a:schemeClr val="accent1"/>
          </a:fillRef>
          <a:effectRef idx="2">
            <a:schemeClr val="accent1"/>
          </a:effectRef>
          <a:fontRef idx="minor">
            <a:schemeClr val="lt1"/>
          </a:fontRef>
        </p:style>
        <p:txBody>
          <a:bodyPr/>
          <a:lstStyle/>
          <a:p>
            <a:pPr algn="ctr"/>
            <a:r>
              <a:rPr lang="en-US" sz="1400" dirty="0">
                <a:solidFill>
                  <a:srgbClr val="000000"/>
                </a:solidFill>
                <a:latin typeface="Lato" charset="0"/>
                <a:ea typeface="Lato" charset="0"/>
                <a:cs typeface="Lato" charset="0"/>
              </a:rPr>
              <a:t>order</a:t>
            </a:r>
          </a:p>
        </p:txBody>
      </p:sp>
      <p:sp>
        <p:nvSpPr>
          <p:cNvPr id="7" name="5-Point Star 6"/>
          <p:cNvSpPr>
            <a:spLocks noChangeAspect="1"/>
          </p:cNvSpPr>
          <p:nvPr/>
        </p:nvSpPr>
        <p:spPr>
          <a:xfrm rot="866524">
            <a:off x="8618006" y="1463761"/>
            <a:ext cx="2181332" cy="2080289"/>
          </a:xfrm>
          <a:prstGeom prst="star5">
            <a:avLst/>
          </a:prstGeom>
          <a:solidFill>
            <a:srgbClr val="FFFF66"/>
          </a:solidFill>
          <a:ln>
            <a:noFill/>
          </a:ln>
        </p:spPr>
        <p:style>
          <a:lnRef idx="1">
            <a:schemeClr val="accent1"/>
          </a:lnRef>
          <a:fillRef idx="3">
            <a:schemeClr val="accent1"/>
          </a:fillRef>
          <a:effectRef idx="2">
            <a:schemeClr val="accent1"/>
          </a:effectRef>
          <a:fontRef idx="minor">
            <a:schemeClr val="lt1"/>
          </a:fontRef>
        </p:style>
        <p:txBody>
          <a:bodyPr/>
          <a:lstStyle/>
          <a:p>
            <a:pPr algn="ctr"/>
            <a:r>
              <a:rPr lang="en-US" sz="1400" dirty="0">
                <a:solidFill>
                  <a:srgbClr val="000000"/>
                </a:solidFill>
                <a:latin typeface="Lato" charset="0"/>
                <a:ea typeface="Lato" charset="0"/>
                <a:cs typeface="Lato" charset="0"/>
              </a:rPr>
              <a:t>matters</a:t>
            </a:r>
          </a:p>
        </p:txBody>
      </p:sp>
      <p:sp>
        <p:nvSpPr>
          <p:cNvPr id="8" name="5-Point Star 7"/>
          <p:cNvSpPr>
            <a:spLocks noChangeAspect="1"/>
          </p:cNvSpPr>
          <p:nvPr/>
        </p:nvSpPr>
        <p:spPr>
          <a:xfrm rot="20914190">
            <a:off x="8838006" y="3313347"/>
            <a:ext cx="1741335" cy="1660674"/>
          </a:xfrm>
          <a:prstGeom prst="star5">
            <a:avLst/>
          </a:prstGeom>
          <a:solidFill>
            <a:srgbClr val="FFFF66"/>
          </a:solidFill>
          <a:ln>
            <a:noFill/>
          </a:ln>
        </p:spPr>
        <p:style>
          <a:lnRef idx="1">
            <a:schemeClr val="accent1"/>
          </a:lnRef>
          <a:fillRef idx="3">
            <a:schemeClr val="accent1"/>
          </a:fillRef>
          <a:effectRef idx="2">
            <a:schemeClr val="accent1"/>
          </a:effectRef>
          <a:fontRef idx="minor">
            <a:schemeClr val="lt1"/>
          </a:fontRef>
        </p:style>
        <p:txBody>
          <a:bodyPr/>
          <a:lstStyle/>
          <a:p>
            <a:pPr algn="ctr"/>
            <a:r>
              <a:rPr lang="en-US" sz="1400" dirty="0">
                <a:solidFill>
                  <a:srgbClr val="000000"/>
                </a:solidFill>
                <a:latin typeface="Lato" charset="0"/>
                <a:ea typeface="Lato" charset="0"/>
                <a:cs typeface="Lato" charset="0"/>
              </a:rPr>
              <a:t>!</a:t>
            </a:r>
          </a:p>
        </p:txBody>
      </p:sp>
    </p:spTree>
    <p:extLst>
      <p:ext uri="{BB962C8B-B14F-4D97-AF65-F5344CB8AC3E}">
        <p14:creationId xmlns:p14="http://schemas.microsoft.com/office/powerpoint/2010/main" val="2070182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happening here?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Remember, the </a:t>
            </a:r>
            <a:r>
              <a:rPr lang="en-US" b="1" dirty="0" err="1" smtClean="0">
                <a:latin typeface="Courier New"/>
                <a:cs typeface="Courier New"/>
              </a:rPr>
              <a:t>anova</a:t>
            </a:r>
            <a:r>
              <a:rPr lang="en-US" b="1" dirty="0" smtClean="0">
                <a:latin typeface="Courier New"/>
                <a:cs typeface="Courier New"/>
              </a:rPr>
              <a:t>()</a:t>
            </a:r>
            <a:r>
              <a:rPr lang="en-US" dirty="0" smtClean="0"/>
              <a:t>command as we used it before was used to compare two nested models. The null hypothesis was that the more complicated model was not better than the less complicated model…</a:t>
            </a:r>
          </a:p>
          <a:p>
            <a:endParaRPr lang="en-US" dirty="0" smtClean="0"/>
          </a:p>
          <a:p>
            <a:pPr marL="0" indent="0">
              <a:buNone/>
            </a:pPr>
            <a:r>
              <a:rPr lang="en-US" sz="1900" b="1" dirty="0" err="1">
                <a:solidFill>
                  <a:schemeClr val="accent1"/>
                </a:solidFill>
                <a:latin typeface="Courier New"/>
                <a:cs typeface="Courier New"/>
              </a:rPr>
              <a:t>lm_age</a:t>
            </a:r>
            <a:r>
              <a:rPr lang="en-US" sz="1900" b="1" dirty="0">
                <a:solidFill>
                  <a:schemeClr val="accent1"/>
                </a:solidFill>
                <a:latin typeface="Courier New"/>
                <a:cs typeface="Courier New"/>
              </a:rPr>
              <a:t> &lt;- lm(</a:t>
            </a:r>
            <a:r>
              <a:rPr lang="en-US" sz="1900" b="1" dirty="0" err="1">
                <a:solidFill>
                  <a:schemeClr val="accent1"/>
                </a:solidFill>
                <a:latin typeface="Courier New"/>
                <a:cs typeface="Courier New"/>
              </a:rPr>
              <a:t>prop_given</a:t>
            </a:r>
            <a:r>
              <a:rPr lang="en-US" sz="1900" b="1" dirty="0">
                <a:solidFill>
                  <a:schemeClr val="accent1"/>
                </a:solidFill>
                <a:latin typeface="Courier New"/>
                <a:cs typeface="Courier New"/>
              </a:rPr>
              <a:t> ~ </a:t>
            </a:r>
            <a:r>
              <a:rPr lang="en-US" sz="1900" b="1" dirty="0" err="1">
                <a:solidFill>
                  <a:schemeClr val="accent1"/>
                </a:solidFill>
                <a:latin typeface="Courier New"/>
                <a:cs typeface="Courier New"/>
              </a:rPr>
              <a:t>age_group</a:t>
            </a:r>
            <a:r>
              <a:rPr lang="en-US" sz="1900" b="1" dirty="0">
                <a:solidFill>
                  <a:schemeClr val="accent1"/>
                </a:solidFill>
                <a:latin typeface="Courier New"/>
                <a:cs typeface="Courier New"/>
              </a:rPr>
              <a:t>, data = givers)</a:t>
            </a:r>
          </a:p>
          <a:p>
            <a:pPr marL="0" indent="0">
              <a:buNone/>
            </a:pPr>
            <a:r>
              <a:rPr lang="en-US" sz="1900" b="1" dirty="0" err="1">
                <a:solidFill>
                  <a:schemeClr val="accent1"/>
                </a:solidFill>
                <a:latin typeface="Courier New"/>
                <a:cs typeface="Courier New"/>
              </a:rPr>
              <a:t>lm_age_env</a:t>
            </a:r>
            <a:r>
              <a:rPr lang="en-US" sz="1900" b="1" dirty="0">
                <a:solidFill>
                  <a:schemeClr val="accent1"/>
                </a:solidFill>
                <a:latin typeface="Courier New"/>
                <a:cs typeface="Courier New"/>
              </a:rPr>
              <a:t> &lt;- lm(</a:t>
            </a:r>
            <a:r>
              <a:rPr lang="en-US" sz="1900" b="1" dirty="0" err="1">
                <a:solidFill>
                  <a:schemeClr val="accent1"/>
                </a:solidFill>
                <a:latin typeface="Courier New"/>
                <a:cs typeface="Courier New"/>
              </a:rPr>
              <a:t>prop_given</a:t>
            </a:r>
            <a:r>
              <a:rPr lang="en-US" sz="1900" b="1" dirty="0">
                <a:solidFill>
                  <a:schemeClr val="accent1"/>
                </a:solidFill>
                <a:latin typeface="Courier New"/>
                <a:cs typeface="Courier New"/>
              </a:rPr>
              <a:t> ~ </a:t>
            </a:r>
            <a:r>
              <a:rPr lang="en-US" sz="1900" b="1" dirty="0" err="1">
                <a:solidFill>
                  <a:schemeClr val="accent1"/>
                </a:solidFill>
                <a:latin typeface="Courier New"/>
                <a:cs typeface="Courier New"/>
              </a:rPr>
              <a:t>age_group</a:t>
            </a:r>
            <a:r>
              <a:rPr lang="en-US" sz="1900" b="1" dirty="0">
                <a:solidFill>
                  <a:schemeClr val="accent1"/>
                </a:solidFill>
                <a:latin typeface="Courier New"/>
                <a:cs typeface="Courier New"/>
              </a:rPr>
              <a:t> + </a:t>
            </a:r>
            <a:r>
              <a:rPr lang="en-US" sz="1900" b="1" dirty="0" err="1">
                <a:solidFill>
                  <a:schemeClr val="accent1"/>
                </a:solidFill>
                <a:latin typeface="Courier New"/>
                <a:cs typeface="Courier New"/>
              </a:rPr>
              <a:t>num_env</a:t>
            </a:r>
            <a:r>
              <a:rPr lang="en-US" sz="1900" b="1" dirty="0">
                <a:solidFill>
                  <a:schemeClr val="accent1"/>
                </a:solidFill>
                <a:latin typeface="Courier New"/>
                <a:cs typeface="Courier New"/>
              </a:rPr>
              <a:t>, data = givers)</a:t>
            </a:r>
          </a:p>
          <a:p>
            <a:pPr marL="0" indent="0">
              <a:buNone/>
            </a:pPr>
            <a:r>
              <a:rPr lang="en-US" sz="1900" b="1" dirty="0" err="1">
                <a:solidFill>
                  <a:schemeClr val="accent1"/>
                </a:solidFill>
                <a:latin typeface="Courier New"/>
                <a:cs typeface="Courier New"/>
              </a:rPr>
              <a:t>anova</a:t>
            </a:r>
            <a:r>
              <a:rPr lang="en-US" sz="1900" b="1" dirty="0">
                <a:solidFill>
                  <a:schemeClr val="accent1"/>
                </a:solidFill>
                <a:latin typeface="Courier New"/>
                <a:cs typeface="Courier New"/>
              </a:rPr>
              <a:t>(</a:t>
            </a:r>
            <a:r>
              <a:rPr lang="en-US" sz="1900" b="1" dirty="0" err="1">
                <a:solidFill>
                  <a:schemeClr val="accent1"/>
                </a:solidFill>
                <a:latin typeface="Courier New"/>
                <a:cs typeface="Courier New"/>
              </a:rPr>
              <a:t>lm_age</a:t>
            </a:r>
            <a:r>
              <a:rPr lang="en-US" sz="1900" b="1" dirty="0">
                <a:solidFill>
                  <a:schemeClr val="accent1"/>
                </a:solidFill>
                <a:latin typeface="Courier New"/>
                <a:cs typeface="Courier New"/>
              </a:rPr>
              <a:t>, </a:t>
            </a:r>
            <a:r>
              <a:rPr lang="en-US" sz="1900" b="1" dirty="0" err="1">
                <a:solidFill>
                  <a:schemeClr val="accent1"/>
                </a:solidFill>
                <a:latin typeface="Courier New"/>
                <a:cs typeface="Courier New"/>
              </a:rPr>
              <a:t>lm_age_env</a:t>
            </a:r>
            <a:r>
              <a:rPr lang="en-US" sz="1900" b="1" dirty="0">
                <a:solidFill>
                  <a:schemeClr val="accent1"/>
                </a:solidFill>
                <a:latin typeface="Courier New"/>
                <a:cs typeface="Courier New"/>
              </a:rPr>
              <a:t>)</a:t>
            </a:r>
          </a:p>
          <a:p>
            <a:pPr marL="0" indent="0">
              <a:buNone/>
            </a:pPr>
            <a:r>
              <a:rPr lang="en-US" sz="1900" b="1" dirty="0">
                <a:latin typeface="Courier New"/>
                <a:cs typeface="Courier New"/>
              </a:rPr>
              <a:t>Analysis of Variance Table</a:t>
            </a:r>
          </a:p>
          <a:p>
            <a:pPr marL="0" indent="0">
              <a:buNone/>
            </a:pPr>
            <a:endParaRPr lang="en-US" sz="1900" b="1" dirty="0">
              <a:latin typeface="Courier New"/>
              <a:cs typeface="Courier New"/>
            </a:endParaRPr>
          </a:p>
          <a:p>
            <a:pPr marL="0" indent="0">
              <a:buNone/>
            </a:pPr>
            <a:r>
              <a:rPr lang="en-US" sz="1900" b="1" dirty="0">
                <a:latin typeface="Courier New"/>
                <a:cs typeface="Courier New"/>
              </a:rPr>
              <a:t>Model 1: </a:t>
            </a:r>
            <a:r>
              <a:rPr lang="en-US" sz="1900" b="1" dirty="0" err="1">
                <a:latin typeface="Courier New"/>
                <a:cs typeface="Courier New"/>
              </a:rPr>
              <a:t>prop_given</a:t>
            </a:r>
            <a:r>
              <a:rPr lang="en-US" sz="1900" b="1" dirty="0">
                <a:latin typeface="Courier New"/>
                <a:cs typeface="Courier New"/>
              </a:rPr>
              <a:t> ~ </a:t>
            </a:r>
            <a:r>
              <a:rPr lang="en-US" sz="1900" b="1" dirty="0" err="1">
                <a:latin typeface="Courier New"/>
                <a:cs typeface="Courier New"/>
              </a:rPr>
              <a:t>age_group</a:t>
            </a:r>
            <a:endParaRPr lang="en-US" sz="1900" b="1" dirty="0">
              <a:latin typeface="Courier New"/>
              <a:cs typeface="Courier New"/>
            </a:endParaRPr>
          </a:p>
          <a:p>
            <a:pPr marL="0" indent="0">
              <a:buNone/>
            </a:pPr>
            <a:r>
              <a:rPr lang="en-US" sz="1900" b="1" dirty="0">
                <a:latin typeface="Courier New"/>
                <a:cs typeface="Courier New"/>
              </a:rPr>
              <a:t>Model 2: </a:t>
            </a:r>
            <a:r>
              <a:rPr lang="en-US" sz="1900" b="1" dirty="0" err="1">
                <a:latin typeface="Courier New"/>
                <a:cs typeface="Courier New"/>
              </a:rPr>
              <a:t>prop_given</a:t>
            </a:r>
            <a:r>
              <a:rPr lang="en-US" sz="1900" b="1" dirty="0">
                <a:latin typeface="Courier New"/>
                <a:cs typeface="Courier New"/>
              </a:rPr>
              <a:t> ~ </a:t>
            </a:r>
            <a:r>
              <a:rPr lang="en-US" sz="1900" b="1" dirty="0" err="1">
                <a:latin typeface="Courier New"/>
                <a:cs typeface="Courier New"/>
              </a:rPr>
              <a:t>age_group</a:t>
            </a:r>
            <a:r>
              <a:rPr lang="en-US" sz="1900" b="1" dirty="0">
                <a:latin typeface="Courier New"/>
                <a:cs typeface="Courier New"/>
              </a:rPr>
              <a:t> + </a:t>
            </a:r>
            <a:r>
              <a:rPr lang="en-US" sz="1900" b="1" dirty="0" err="1">
                <a:latin typeface="Courier New"/>
                <a:cs typeface="Courier New"/>
              </a:rPr>
              <a:t>num_env</a:t>
            </a:r>
            <a:endParaRPr lang="en-US" sz="1900" b="1" dirty="0">
              <a:latin typeface="Courier New"/>
              <a:cs typeface="Courier New"/>
            </a:endParaRPr>
          </a:p>
          <a:p>
            <a:pPr marL="0" indent="0">
              <a:buNone/>
            </a:pPr>
            <a:r>
              <a:rPr lang="en-US" sz="1900" b="1" dirty="0">
                <a:latin typeface="Courier New"/>
                <a:cs typeface="Courier New"/>
              </a:rPr>
              <a:t>  </a:t>
            </a:r>
            <a:r>
              <a:rPr lang="en-US" sz="1900" b="1" dirty="0" err="1">
                <a:latin typeface="Courier New"/>
                <a:cs typeface="Courier New"/>
              </a:rPr>
              <a:t>Res.Df</a:t>
            </a:r>
            <a:r>
              <a:rPr lang="en-US" sz="1900" b="1" dirty="0">
                <a:latin typeface="Courier New"/>
                <a:cs typeface="Courier New"/>
              </a:rPr>
              <a:t>    RSS </a:t>
            </a:r>
            <a:r>
              <a:rPr lang="en-US" sz="1900" b="1" dirty="0" err="1">
                <a:latin typeface="Courier New"/>
                <a:cs typeface="Courier New"/>
              </a:rPr>
              <a:t>Df</a:t>
            </a:r>
            <a:r>
              <a:rPr lang="en-US" sz="1900" b="1" dirty="0">
                <a:latin typeface="Courier New"/>
                <a:cs typeface="Courier New"/>
              </a:rPr>
              <a:t> Sum of </a:t>
            </a:r>
            <a:r>
              <a:rPr lang="en-US" sz="1900" b="1" dirty="0" err="1">
                <a:latin typeface="Courier New"/>
                <a:cs typeface="Courier New"/>
              </a:rPr>
              <a:t>Sq</a:t>
            </a:r>
            <a:r>
              <a:rPr lang="en-US" sz="1900" b="1" dirty="0">
                <a:latin typeface="Courier New"/>
                <a:cs typeface="Courier New"/>
              </a:rPr>
              <a:t>      F   </a:t>
            </a:r>
            <a:r>
              <a:rPr lang="en-US" sz="1900" b="1" dirty="0" err="1">
                <a:latin typeface="Courier New"/>
                <a:cs typeface="Courier New"/>
              </a:rPr>
              <a:t>Pr</a:t>
            </a:r>
            <a:r>
              <a:rPr lang="en-US" sz="1900" b="1" dirty="0">
                <a:latin typeface="Courier New"/>
                <a:cs typeface="Courier New"/>
              </a:rPr>
              <a:t>(&gt;F)    </a:t>
            </a:r>
          </a:p>
          <a:p>
            <a:pPr marL="0" indent="0">
              <a:buNone/>
            </a:pPr>
            <a:r>
              <a:rPr lang="en-US" sz="1900" b="1" dirty="0">
                <a:latin typeface="Courier New"/>
                <a:cs typeface="Courier New"/>
              </a:rPr>
              <a:t>1    324 13.532                                 </a:t>
            </a:r>
          </a:p>
          <a:p>
            <a:pPr marL="0" indent="0">
              <a:buNone/>
            </a:pPr>
            <a:r>
              <a:rPr lang="en-US" sz="1900" b="1" dirty="0">
                <a:latin typeface="Courier New"/>
                <a:cs typeface="Courier New"/>
              </a:rPr>
              <a:t>2    323 12.938  1   0.59399 14.829 0.000142 ***</a:t>
            </a:r>
          </a:p>
          <a:p>
            <a:pPr marL="0" indent="0">
              <a:buNone/>
            </a:pPr>
            <a:r>
              <a:rPr lang="en-US" sz="1900" b="1" dirty="0">
                <a:latin typeface="Courier New"/>
                <a:cs typeface="Courier New"/>
              </a:rPr>
              <a:t>---</a:t>
            </a:r>
          </a:p>
          <a:p>
            <a:pPr marL="0" indent="0">
              <a:buNone/>
            </a:pPr>
            <a:r>
              <a:rPr lang="en-US" sz="1900" b="1" dirty="0" err="1">
                <a:latin typeface="Courier New"/>
                <a:cs typeface="Courier New"/>
              </a:rPr>
              <a:t>Signif</a:t>
            </a:r>
            <a:r>
              <a:rPr lang="en-US" sz="1900" b="1" dirty="0">
                <a:latin typeface="Courier New"/>
                <a:cs typeface="Courier New"/>
              </a:rPr>
              <a:t>. codes:  0 ‘***’ 0.001 ‘**’ 0.01 ‘*’ 0.05 ‘.’ 0.1 ‘ ’ 1</a:t>
            </a:r>
          </a:p>
        </p:txBody>
      </p:sp>
      <p:pic>
        <p:nvPicPr>
          <p:cNvPr id="4" name="Picture 3"/>
          <p:cNvPicPr>
            <a:picLocks noChangeAspect="1"/>
          </p:cNvPicPr>
          <p:nvPr/>
        </p:nvPicPr>
        <p:blipFill>
          <a:blip r:embed="rId3"/>
          <a:stretch>
            <a:fillRect/>
          </a:stretch>
        </p:blipFill>
        <p:spPr>
          <a:xfrm>
            <a:off x="8576734" y="4926586"/>
            <a:ext cx="2091267" cy="2007616"/>
          </a:xfrm>
          <a:prstGeom prst="rect">
            <a:avLst/>
          </a:prstGeom>
        </p:spPr>
      </p:pic>
      <p:sp>
        <p:nvSpPr>
          <p:cNvPr id="5" name="Cloud Callout 4"/>
          <p:cNvSpPr/>
          <p:nvPr/>
        </p:nvSpPr>
        <p:spPr>
          <a:xfrm flipH="1">
            <a:off x="1058238" y="6150724"/>
            <a:ext cx="7416894" cy="673100"/>
          </a:xfrm>
          <a:prstGeom prst="cloudCallout">
            <a:avLst>
              <a:gd name="adj1" fmla="val -52246"/>
              <a:gd name="adj2" fmla="val -51290"/>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r>
              <a:rPr lang="en-US" sz="1600" dirty="0">
                <a:solidFill>
                  <a:prstClr val="black"/>
                </a:solidFill>
                <a:latin typeface="Lobster Two"/>
                <a:cs typeface="Lobster Two"/>
              </a:rPr>
              <a:t>This is exactly what we got with </a:t>
            </a:r>
            <a:r>
              <a:rPr lang="en-US" sz="1600" dirty="0" err="1">
                <a:solidFill>
                  <a:prstClr val="black"/>
                </a:solidFill>
                <a:latin typeface="Lobster Two"/>
                <a:cs typeface="Lobster Two"/>
              </a:rPr>
              <a:t>num_env</a:t>
            </a:r>
            <a:r>
              <a:rPr lang="en-US" sz="1600" dirty="0">
                <a:solidFill>
                  <a:prstClr val="black"/>
                </a:solidFill>
                <a:latin typeface="Lobster Two"/>
                <a:cs typeface="Lobster Two"/>
              </a:rPr>
              <a:t> second!</a:t>
            </a:r>
          </a:p>
        </p:txBody>
      </p:sp>
    </p:spTree>
    <p:extLst>
      <p:ext uri="{BB962C8B-B14F-4D97-AF65-F5344CB8AC3E}">
        <p14:creationId xmlns:p14="http://schemas.microsoft.com/office/powerpoint/2010/main" val="12860934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Wait, did lm() do this awful thing to us?</a:t>
            </a:r>
            <a:endParaRPr lang="en-US" dirty="0"/>
          </a:p>
        </p:txBody>
      </p:sp>
      <p:sp>
        <p:nvSpPr>
          <p:cNvPr id="3" name="Content Placeholder 2"/>
          <p:cNvSpPr>
            <a:spLocks noGrp="1"/>
          </p:cNvSpPr>
          <p:nvPr>
            <p:ph idx="1"/>
          </p:nvPr>
        </p:nvSpPr>
        <p:spPr/>
        <p:txBody>
          <a:bodyPr>
            <a:normAutofit/>
          </a:bodyPr>
          <a:lstStyle/>
          <a:p>
            <a:pPr marL="0" indent="0">
              <a:buNone/>
            </a:pPr>
            <a:r>
              <a:rPr lang="en-US" sz="1200" b="1" dirty="0">
                <a:solidFill>
                  <a:schemeClr val="accent1"/>
                </a:solidFill>
                <a:latin typeface="Courier New"/>
                <a:cs typeface="Courier New"/>
              </a:rPr>
              <a:t>lm(</a:t>
            </a:r>
            <a:r>
              <a:rPr lang="en-US" sz="1200" b="1" dirty="0" err="1">
                <a:solidFill>
                  <a:schemeClr val="accent1"/>
                </a:solidFill>
                <a:latin typeface="Courier New"/>
                <a:cs typeface="Courier New"/>
              </a:rPr>
              <a:t>prop_given</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age_group</a:t>
            </a:r>
            <a:r>
              <a:rPr lang="en-US" sz="1200" b="1" dirty="0">
                <a:solidFill>
                  <a:schemeClr val="accent1"/>
                </a:solidFill>
                <a:latin typeface="Courier New"/>
                <a:cs typeface="Courier New"/>
              </a:rPr>
              <a:t>, data = givers)</a:t>
            </a:r>
          </a:p>
          <a:p>
            <a:pPr marL="0" indent="0">
              <a:buNone/>
            </a:pPr>
            <a:endParaRPr lang="en-US" sz="1200" b="1" dirty="0">
              <a:latin typeface="Courier New"/>
              <a:cs typeface="Courier New"/>
            </a:endParaRPr>
          </a:p>
          <a:p>
            <a:pPr marL="0" indent="0">
              <a:buNone/>
            </a:pPr>
            <a:r>
              <a:rPr lang="en-US" sz="1200" b="1" dirty="0">
                <a:latin typeface="Courier New"/>
                <a:cs typeface="Courier New"/>
              </a:rPr>
              <a:t>Call:</a:t>
            </a:r>
          </a:p>
          <a:p>
            <a:pPr marL="0" indent="0">
              <a:buNone/>
            </a:pPr>
            <a:r>
              <a:rPr lang="en-US" sz="1200" b="1" dirty="0">
                <a:latin typeface="Courier New"/>
                <a:cs typeface="Courier New"/>
              </a:rPr>
              <a:t>lm(formula = </a:t>
            </a:r>
            <a:r>
              <a:rPr lang="en-US" sz="1200" b="1" dirty="0" err="1">
                <a:latin typeface="Courier New"/>
                <a:cs typeface="Courier New"/>
              </a:rPr>
              <a:t>prop_given</a:t>
            </a:r>
            <a:r>
              <a:rPr lang="en-US" sz="1200" b="1" dirty="0">
                <a:latin typeface="Courier New"/>
                <a:cs typeface="Courier New"/>
              </a:rPr>
              <a:t> ~ </a:t>
            </a:r>
            <a:r>
              <a:rPr lang="en-US" sz="1200" b="1" dirty="0" err="1">
                <a:latin typeface="Courier New"/>
                <a:cs typeface="Courier New"/>
              </a:rPr>
              <a:t>num_env</a:t>
            </a:r>
            <a:r>
              <a:rPr lang="en-US" sz="1200" b="1" dirty="0">
                <a:latin typeface="Courier New"/>
                <a:cs typeface="Courier New"/>
              </a:rPr>
              <a:t> + </a:t>
            </a:r>
            <a:r>
              <a:rPr lang="en-US" sz="1200" b="1" dirty="0" err="1">
                <a:latin typeface="Courier New"/>
                <a:cs typeface="Courier New"/>
              </a:rPr>
              <a:t>age_group</a:t>
            </a:r>
            <a:r>
              <a:rPr lang="en-US" sz="1200" b="1" dirty="0">
                <a:latin typeface="Courier New"/>
                <a:cs typeface="Courier New"/>
              </a:rPr>
              <a:t>, data = givers)</a:t>
            </a:r>
          </a:p>
          <a:p>
            <a:pPr marL="0" indent="0">
              <a:buNone/>
            </a:pPr>
            <a:endParaRPr lang="en-US" sz="1200" b="1" dirty="0">
              <a:latin typeface="Courier New"/>
              <a:cs typeface="Courier New"/>
            </a:endParaRPr>
          </a:p>
          <a:p>
            <a:pPr marL="0" indent="0">
              <a:buNone/>
            </a:pPr>
            <a:r>
              <a:rPr lang="en-US" sz="1200" b="1" dirty="0">
                <a:latin typeface="Courier New"/>
                <a:cs typeface="Courier New"/>
              </a:rPr>
              <a:t>Coefficients:</a:t>
            </a:r>
          </a:p>
          <a:p>
            <a:pPr marL="0" indent="0">
              <a:buNone/>
            </a:pPr>
            <a:r>
              <a:rPr lang="en-US" sz="1200" b="1" dirty="0">
                <a:latin typeface="Courier New"/>
                <a:cs typeface="Courier New"/>
              </a:rPr>
              <a:t>(Intercept)     num_env2   age_group1   age_group2   age_group3  </a:t>
            </a:r>
          </a:p>
          <a:p>
            <a:pPr marL="0" indent="0">
              <a:buNone/>
            </a:pPr>
            <a:r>
              <a:rPr lang="en-US" sz="1200" b="1" dirty="0">
                <a:latin typeface="Courier New"/>
                <a:cs typeface="Courier New"/>
              </a:rPr>
              <a:t>    0.43472      0.08515     -0.07899     -0.05790      0.03841  </a:t>
            </a:r>
          </a:p>
          <a:p>
            <a:pPr marL="0" indent="0">
              <a:buNone/>
            </a:pPr>
            <a:endParaRPr lang="en-US" sz="1200" b="1" dirty="0">
              <a:latin typeface="Courier New"/>
              <a:cs typeface="Courier New"/>
            </a:endParaRPr>
          </a:p>
          <a:p>
            <a:pPr marL="0" indent="0">
              <a:buNone/>
            </a:pPr>
            <a:r>
              <a:rPr lang="en-US" sz="1200" b="1" dirty="0" smtClean="0">
                <a:solidFill>
                  <a:schemeClr val="accent1"/>
                </a:solidFill>
                <a:latin typeface="Courier New"/>
                <a:cs typeface="Courier New"/>
              </a:rPr>
              <a:t>Recall – the intercept represent the unspecified group</a:t>
            </a:r>
            <a:endParaRPr lang="en-US" sz="1200" b="1" dirty="0">
              <a:solidFill>
                <a:schemeClr val="accent1"/>
              </a:solidFill>
              <a:latin typeface="Courier New"/>
              <a:cs typeface="Courier New"/>
            </a:endParaRPr>
          </a:p>
          <a:p>
            <a:pPr marL="0" indent="0">
              <a:buNone/>
            </a:pPr>
            <a:endParaRPr lang="en-US" sz="1200" b="1" dirty="0">
              <a:latin typeface="Courier New"/>
              <a:cs typeface="Courier New"/>
            </a:endParaRPr>
          </a:p>
          <a:p>
            <a:pPr marL="0" indent="0">
              <a:buNone/>
            </a:pPr>
            <a:r>
              <a:rPr lang="en-US" sz="1200" b="1" dirty="0">
                <a:latin typeface="Courier New"/>
                <a:cs typeface="Courier New"/>
              </a:rPr>
              <a:t>Call:</a:t>
            </a:r>
          </a:p>
          <a:p>
            <a:pPr marL="0" indent="0">
              <a:buNone/>
            </a:pPr>
            <a:r>
              <a:rPr lang="en-US" sz="1200" b="1" dirty="0">
                <a:latin typeface="Courier New"/>
                <a:cs typeface="Courier New"/>
              </a:rPr>
              <a:t>lm(formula = </a:t>
            </a:r>
            <a:r>
              <a:rPr lang="en-US" sz="1200" b="1" dirty="0" err="1">
                <a:latin typeface="Courier New"/>
                <a:cs typeface="Courier New"/>
              </a:rPr>
              <a:t>prop_given</a:t>
            </a:r>
            <a:r>
              <a:rPr lang="en-US" sz="1200" b="1" dirty="0">
                <a:latin typeface="Courier New"/>
                <a:cs typeface="Courier New"/>
              </a:rPr>
              <a:t> ~ </a:t>
            </a:r>
            <a:r>
              <a:rPr lang="en-US" sz="1200" b="1" dirty="0" err="1">
                <a:latin typeface="Courier New"/>
                <a:cs typeface="Courier New"/>
              </a:rPr>
              <a:t>age_group</a:t>
            </a:r>
            <a:r>
              <a:rPr lang="en-US" sz="1200" b="1" dirty="0">
                <a:latin typeface="Courier New"/>
                <a:cs typeface="Courier New"/>
              </a:rPr>
              <a:t> + </a:t>
            </a:r>
            <a:r>
              <a:rPr lang="en-US" sz="1200" b="1" dirty="0" err="1">
                <a:latin typeface="Courier New"/>
                <a:cs typeface="Courier New"/>
              </a:rPr>
              <a:t>num_env</a:t>
            </a:r>
            <a:r>
              <a:rPr lang="en-US" sz="1200" b="1" dirty="0">
                <a:latin typeface="Courier New"/>
                <a:cs typeface="Courier New"/>
              </a:rPr>
              <a:t>, data = givers)</a:t>
            </a:r>
          </a:p>
          <a:p>
            <a:pPr marL="0" indent="0">
              <a:buNone/>
            </a:pPr>
            <a:endParaRPr lang="en-US" sz="1200" b="1" dirty="0">
              <a:latin typeface="Courier New"/>
              <a:cs typeface="Courier New"/>
            </a:endParaRPr>
          </a:p>
          <a:p>
            <a:pPr marL="0" indent="0">
              <a:buNone/>
            </a:pPr>
            <a:r>
              <a:rPr lang="en-US" sz="1200" b="1" dirty="0">
                <a:latin typeface="Courier New"/>
                <a:cs typeface="Courier New"/>
              </a:rPr>
              <a:t>Coefficients:</a:t>
            </a:r>
          </a:p>
          <a:p>
            <a:pPr marL="0" indent="0">
              <a:buNone/>
            </a:pPr>
            <a:r>
              <a:rPr lang="en-US" sz="1200" b="1" dirty="0">
                <a:latin typeface="Courier New"/>
                <a:cs typeface="Courier New"/>
              </a:rPr>
              <a:t>(Intercept)   age_group1   age_group2   age_group3     num_env2  </a:t>
            </a:r>
          </a:p>
          <a:p>
            <a:pPr marL="0" indent="0">
              <a:buNone/>
            </a:pPr>
            <a:r>
              <a:rPr lang="en-US" sz="1200" b="1" dirty="0">
                <a:latin typeface="Courier New"/>
                <a:cs typeface="Courier New"/>
              </a:rPr>
              <a:t>    0.43472     -0.07899     -0.05790      0.03841      0.08515 </a:t>
            </a:r>
          </a:p>
        </p:txBody>
      </p:sp>
      <p:pic>
        <p:nvPicPr>
          <p:cNvPr id="4" name="Picture 3"/>
          <p:cNvPicPr>
            <a:picLocks noChangeAspect="1"/>
          </p:cNvPicPr>
          <p:nvPr/>
        </p:nvPicPr>
        <p:blipFill>
          <a:blip r:embed="rId3"/>
          <a:stretch>
            <a:fillRect/>
          </a:stretch>
        </p:blipFill>
        <p:spPr>
          <a:xfrm>
            <a:off x="8576734" y="4926586"/>
            <a:ext cx="2091267" cy="2007616"/>
          </a:xfrm>
          <a:prstGeom prst="rect">
            <a:avLst/>
          </a:prstGeom>
        </p:spPr>
      </p:pic>
      <p:sp>
        <p:nvSpPr>
          <p:cNvPr id="5" name="Cloud Callout 4"/>
          <p:cNvSpPr/>
          <p:nvPr/>
        </p:nvSpPr>
        <p:spPr>
          <a:xfrm flipH="1">
            <a:off x="5630238" y="5695950"/>
            <a:ext cx="2603596" cy="895350"/>
          </a:xfrm>
          <a:prstGeom prst="cloudCallout">
            <a:avLst>
              <a:gd name="adj1" fmla="val -74055"/>
              <a:gd name="adj2" fmla="val -15119"/>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Nope! Isn’t that special?</a:t>
            </a:r>
          </a:p>
        </p:txBody>
      </p:sp>
    </p:spTree>
    <p:extLst>
      <p:ext uri="{BB962C8B-B14F-4D97-AF65-F5344CB8AC3E}">
        <p14:creationId xmlns:p14="http://schemas.microsoft.com/office/powerpoint/2010/main" val="316479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sums of squares</a:t>
            </a:r>
            <a:endParaRPr lang="en-US" dirty="0"/>
          </a:p>
        </p:txBody>
      </p:sp>
      <p:sp>
        <p:nvSpPr>
          <p:cNvPr id="3" name="Content Placeholder 2"/>
          <p:cNvSpPr>
            <a:spLocks noGrp="1"/>
          </p:cNvSpPr>
          <p:nvPr>
            <p:ph idx="1"/>
          </p:nvPr>
        </p:nvSpPr>
        <p:spPr/>
        <p:txBody>
          <a:bodyPr>
            <a:normAutofit lnSpcReduction="10000"/>
          </a:bodyPr>
          <a:lstStyle/>
          <a:p>
            <a:r>
              <a:rPr lang="en-US" dirty="0" smtClean="0"/>
              <a:t>Don’t bring this up on stack overflow </a:t>
            </a:r>
            <a:r>
              <a:rPr lang="en-US" dirty="0" smtClean="0">
                <a:sym typeface="Wingdings"/>
              </a:rPr>
              <a:t></a:t>
            </a:r>
          </a:p>
          <a:p>
            <a:r>
              <a:rPr lang="en-US" dirty="0" smtClean="0">
                <a:sym typeface="Wingdings"/>
              </a:rPr>
              <a:t>Type 1: sequential (order matters) </a:t>
            </a:r>
            <a:r>
              <a:rPr lang="en-US" dirty="0" smtClean="0">
                <a:solidFill>
                  <a:srgbClr val="FF0000"/>
                </a:solidFill>
                <a:sym typeface="Wingdings"/>
              </a:rPr>
              <a:t>[this is the default in R!]</a:t>
            </a:r>
          </a:p>
          <a:p>
            <a:pPr lvl="1"/>
            <a:r>
              <a:rPr lang="en-US" dirty="0" smtClean="0">
                <a:sym typeface="Wingdings"/>
              </a:rPr>
              <a:t>This is rarely what you will be interested in if you are not doing a nested models comparison intentionally</a:t>
            </a:r>
          </a:p>
          <a:p>
            <a:r>
              <a:rPr lang="en-US" dirty="0" smtClean="0">
                <a:sym typeface="Wingdings"/>
              </a:rPr>
              <a:t>Type II: </a:t>
            </a:r>
          </a:p>
          <a:p>
            <a:pPr lvl="1"/>
            <a:r>
              <a:rPr lang="en-US" dirty="0"/>
              <a:t>This type tests for each main effect </a:t>
            </a:r>
            <a:r>
              <a:rPr lang="en-US" i="1" dirty="0"/>
              <a:t>after</a:t>
            </a:r>
            <a:r>
              <a:rPr lang="en-US" dirty="0"/>
              <a:t> the other main effect.</a:t>
            </a:r>
          </a:p>
          <a:p>
            <a:pPr lvl="1"/>
            <a:r>
              <a:rPr lang="en-US" dirty="0"/>
              <a:t>Note that </a:t>
            </a:r>
            <a:r>
              <a:rPr lang="en-US" i="1" dirty="0"/>
              <a:t>no significant interaction</a:t>
            </a:r>
            <a:r>
              <a:rPr lang="en-US" dirty="0"/>
              <a:t> is assumed (in other words, you should test for interaction </a:t>
            </a:r>
            <a:r>
              <a:rPr lang="en-US" dirty="0" smtClean="0"/>
              <a:t>first) </a:t>
            </a:r>
            <a:r>
              <a:rPr lang="en-US" dirty="0"/>
              <a:t>and only if </a:t>
            </a:r>
            <a:r>
              <a:rPr lang="en-US" sz="1600" dirty="0"/>
              <a:t>AB</a:t>
            </a:r>
            <a:r>
              <a:rPr lang="en-US" dirty="0"/>
              <a:t> is not significant, continue with the analysis for main effects)</a:t>
            </a:r>
            <a:r>
              <a:rPr lang="en-US" dirty="0" smtClean="0"/>
              <a:t>.</a:t>
            </a:r>
          </a:p>
          <a:p>
            <a:r>
              <a:rPr lang="en-US" dirty="0" smtClean="0">
                <a:sym typeface="Wingdings"/>
              </a:rPr>
              <a:t>Type III:</a:t>
            </a:r>
          </a:p>
          <a:p>
            <a:pPr lvl="1"/>
            <a:r>
              <a:rPr lang="en-US" dirty="0"/>
              <a:t>This type tests for the presence of a main effect </a:t>
            </a:r>
            <a:r>
              <a:rPr lang="en-US" i="1" dirty="0"/>
              <a:t>after</a:t>
            </a:r>
            <a:r>
              <a:rPr lang="en-US" dirty="0"/>
              <a:t> the other main effect and interaction. </a:t>
            </a:r>
            <a:endParaRPr lang="en-US" dirty="0" smtClean="0"/>
          </a:p>
          <a:p>
            <a:pPr lvl="1"/>
            <a:r>
              <a:rPr lang="en-US" dirty="0" smtClean="0"/>
              <a:t>However</a:t>
            </a:r>
            <a:r>
              <a:rPr lang="en-US" dirty="0"/>
              <a:t>, it is often not interesting to interpret a main effect if interactions are present (generally speaking, if a significant interaction is present, the main effects should not be further </a:t>
            </a:r>
            <a:r>
              <a:rPr lang="en-US" dirty="0" err="1"/>
              <a:t>analysed</a:t>
            </a:r>
            <a:r>
              <a:rPr lang="en-US" dirty="0"/>
              <a:t>).</a:t>
            </a:r>
          </a:p>
          <a:p>
            <a:pPr lvl="1"/>
            <a:r>
              <a:rPr lang="en-US" dirty="0"/>
              <a:t>If the interactions are not significant, type II gives a more powerful test.</a:t>
            </a:r>
            <a:endParaRPr lang="en-US" dirty="0" smtClean="0">
              <a:sym typeface="Wingdings"/>
            </a:endParaRPr>
          </a:p>
        </p:txBody>
      </p:sp>
    </p:spTree>
    <p:extLst>
      <p:ext uri="{BB962C8B-B14F-4D97-AF65-F5344CB8AC3E}">
        <p14:creationId xmlns:p14="http://schemas.microsoft.com/office/powerpoint/2010/main" val="4294553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1379"/>
            <a:ext cx="8229600" cy="990600"/>
          </a:xfrm>
        </p:spPr>
        <p:txBody>
          <a:bodyPr/>
          <a:lstStyle/>
          <a:p>
            <a:r>
              <a:rPr lang="en-US" dirty="0" smtClean="0"/>
              <a:t>ANCOVA in R the better way</a:t>
            </a:r>
            <a:endParaRPr lang="en-US" dirty="0"/>
          </a:p>
        </p:txBody>
      </p:sp>
      <p:sp>
        <p:nvSpPr>
          <p:cNvPr id="3" name="Content Placeholder 2"/>
          <p:cNvSpPr>
            <a:spLocks noGrp="1"/>
          </p:cNvSpPr>
          <p:nvPr>
            <p:ph idx="1"/>
          </p:nvPr>
        </p:nvSpPr>
        <p:spPr/>
        <p:txBody>
          <a:bodyPr>
            <a:normAutofit/>
          </a:bodyPr>
          <a:lstStyle/>
          <a:p>
            <a:pPr marL="0" indent="0">
              <a:buNone/>
            </a:pPr>
            <a:r>
              <a:rPr lang="en-US" sz="1400" b="1" dirty="0">
                <a:solidFill>
                  <a:schemeClr val="accent1"/>
                </a:solidFill>
                <a:latin typeface="Courier New"/>
                <a:cs typeface="Courier New"/>
              </a:rPr>
              <a:t># library(car)</a:t>
            </a:r>
          </a:p>
          <a:p>
            <a:pPr marL="0" indent="0">
              <a:buNone/>
            </a:pPr>
            <a:r>
              <a:rPr lang="en-US" sz="1400" b="1" dirty="0" err="1">
                <a:solidFill>
                  <a:schemeClr val="accent1"/>
                </a:solidFill>
                <a:latin typeface="Courier New"/>
                <a:cs typeface="Courier New"/>
              </a:rPr>
              <a:t>sticker_mod</a:t>
            </a:r>
            <a:r>
              <a:rPr lang="en-US" sz="1400" b="1" dirty="0">
                <a:solidFill>
                  <a:schemeClr val="accent1"/>
                </a:solidFill>
                <a:latin typeface="Courier New"/>
                <a:cs typeface="Courier New"/>
              </a:rPr>
              <a:t> &lt;- lm(</a:t>
            </a:r>
            <a:r>
              <a:rPr lang="en-US" sz="1400" b="1" dirty="0" err="1">
                <a:solidFill>
                  <a:schemeClr val="accent1"/>
                </a:solidFill>
                <a:latin typeface="Courier New"/>
                <a:cs typeface="Courier New"/>
              </a:rPr>
              <a:t>prop_given</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age_group</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data = givers, </a:t>
            </a:r>
          </a:p>
          <a:p>
            <a:pPr marL="0" indent="0">
              <a:buNone/>
            </a:pPr>
            <a:r>
              <a:rPr lang="en-US" sz="1400" b="1" dirty="0">
                <a:solidFill>
                  <a:schemeClr val="accent1"/>
                </a:solidFill>
                <a:latin typeface="Courier New"/>
                <a:cs typeface="Courier New"/>
              </a:rPr>
              <a:t>+		contrasts = list(</a:t>
            </a:r>
            <a:r>
              <a:rPr lang="en-US" sz="1400" b="1" dirty="0" err="1">
                <a:solidFill>
                  <a:schemeClr val="accent1"/>
                </a:solidFill>
                <a:latin typeface="Courier New"/>
                <a:cs typeface="Courier New"/>
              </a:rPr>
              <a:t>age_group</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 </a:t>
            </a:r>
          </a:p>
          <a:p>
            <a:pPr marL="0" indent="0">
              <a:buNone/>
            </a:pPr>
            <a:r>
              <a:rPr lang="en-US" sz="1400" b="1" dirty="0">
                <a:solidFill>
                  <a:schemeClr val="accent1"/>
                </a:solidFill>
                <a:latin typeface="Courier New"/>
                <a:cs typeface="Courier New"/>
              </a:rPr>
              <a:t>+				</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a:t>
            </a:r>
          </a:p>
          <a:p>
            <a:pPr marL="0" indent="0">
              <a:buNone/>
            </a:pPr>
            <a:r>
              <a:rPr lang="en-US" sz="1400" b="1" dirty="0" err="1">
                <a:solidFill>
                  <a:schemeClr val="accent1"/>
                </a:solidFill>
                <a:latin typeface="Courier New"/>
                <a:cs typeface="Courier New"/>
              </a:rPr>
              <a:t>Anova</a:t>
            </a:r>
            <a:r>
              <a:rPr lang="en-US" sz="1400" b="1" dirty="0">
                <a:solidFill>
                  <a:schemeClr val="accent1"/>
                </a:solidFill>
                <a:latin typeface="Courier New"/>
                <a:cs typeface="Courier New"/>
              </a:rPr>
              <a:t>(</a:t>
            </a:r>
            <a:r>
              <a:rPr lang="en-US" sz="1400" b="1" dirty="0" err="1">
                <a:solidFill>
                  <a:schemeClr val="accent1"/>
                </a:solidFill>
                <a:latin typeface="Courier New"/>
                <a:cs typeface="Courier New"/>
              </a:rPr>
              <a:t>sticker_mod</a:t>
            </a:r>
            <a:r>
              <a:rPr lang="en-US" sz="1400" b="1" dirty="0">
                <a:solidFill>
                  <a:schemeClr val="accent1"/>
                </a:solidFill>
                <a:latin typeface="Courier New"/>
                <a:cs typeface="Courier New"/>
              </a:rPr>
              <a:t>, type = 2)</a:t>
            </a:r>
          </a:p>
          <a:p>
            <a:pPr marL="0" indent="0">
              <a:buNone/>
            </a:pPr>
            <a:r>
              <a:rPr lang="en-US" sz="1400" b="1" dirty="0" err="1">
                <a:latin typeface="Courier New"/>
                <a:cs typeface="Courier New"/>
              </a:rPr>
              <a:t>Anova</a:t>
            </a:r>
            <a:r>
              <a:rPr lang="en-US" sz="1400" b="1" dirty="0">
                <a:latin typeface="Courier New"/>
                <a:cs typeface="Courier New"/>
              </a:rPr>
              <a:t> Table (Type II tests)</a:t>
            </a:r>
          </a:p>
          <a:p>
            <a:pPr marL="0" indent="0">
              <a:buNone/>
            </a:pPr>
            <a:endParaRPr lang="en-US" sz="1400" b="1" dirty="0">
              <a:latin typeface="Courier New"/>
              <a:cs typeface="Courier New"/>
            </a:endParaRPr>
          </a:p>
          <a:p>
            <a:pPr marL="0" indent="0">
              <a:buNone/>
            </a:pPr>
            <a:r>
              <a:rPr lang="en-US" sz="1400" b="1" dirty="0">
                <a:latin typeface="Courier New"/>
                <a:cs typeface="Courier New"/>
              </a:rPr>
              <a:t>Response: </a:t>
            </a:r>
            <a:r>
              <a:rPr lang="en-US" sz="1400" b="1" dirty="0" err="1">
                <a:latin typeface="Courier New"/>
                <a:cs typeface="Courier New"/>
              </a:rPr>
              <a:t>prop_given</a:t>
            </a:r>
            <a:endParaRPr lang="en-US" sz="1400" b="1" dirty="0">
              <a:latin typeface="Courier New"/>
              <a:cs typeface="Courier New"/>
            </a:endParaRPr>
          </a:p>
          <a:p>
            <a:pPr marL="0" indent="0">
              <a:buNone/>
            </a:pPr>
            <a:r>
              <a:rPr lang="en-US" sz="1400" b="1" dirty="0">
                <a:latin typeface="Courier New"/>
                <a:cs typeface="Courier New"/>
              </a:rPr>
              <a:t>          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err="1">
                <a:latin typeface="Courier New"/>
                <a:cs typeface="Courier New"/>
              </a:rPr>
              <a:t>age_group</a:t>
            </a:r>
            <a:r>
              <a:rPr lang="en-US" sz="1400" b="1" dirty="0">
                <a:latin typeface="Courier New"/>
                <a:cs typeface="Courier New"/>
              </a:rPr>
              <a:t>  1.560   3  12.982 0.00000005007 ***</a:t>
            </a:r>
          </a:p>
          <a:p>
            <a:pPr marL="0" indent="0">
              <a:buNone/>
            </a:pPr>
            <a:r>
              <a:rPr lang="en-US" sz="1400" b="1" dirty="0" err="1">
                <a:latin typeface="Courier New"/>
                <a:cs typeface="Courier New"/>
              </a:rPr>
              <a:t>num_env</a:t>
            </a:r>
            <a:r>
              <a:rPr lang="en-US" sz="1400" b="1" dirty="0">
                <a:latin typeface="Courier New"/>
                <a:cs typeface="Courier New"/>
              </a:rPr>
              <a:t>    0.594   1  14.829      0.000142 ***</a:t>
            </a:r>
          </a:p>
          <a:p>
            <a:pPr marL="0" indent="0">
              <a:buNone/>
            </a:pPr>
            <a:r>
              <a:rPr lang="en-US" sz="1400" b="1" dirty="0">
                <a:latin typeface="Courier New"/>
                <a:cs typeface="Courier New"/>
              </a:rPr>
              <a:t>Residuals 12.938 323                          </a:t>
            </a:r>
          </a:p>
          <a:p>
            <a:pPr marL="0" indent="0">
              <a:buNone/>
            </a:pPr>
            <a:r>
              <a:rPr lang="en-US" sz="1400" b="1" dirty="0">
                <a:latin typeface="Courier New"/>
                <a:cs typeface="Courier New"/>
              </a:rPr>
              <a:t>---</a:t>
            </a:r>
          </a:p>
          <a:p>
            <a:pPr marL="0" indent="0">
              <a:buNone/>
            </a:pPr>
            <a:r>
              <a:rPr lang="en-US" sz="1400" b="1" dirty="0" err="1">
                <a:latin typeface="Courier New"/>
                <a:cs typeface="Courier New"/>
              </a:rPr>
              <a:t>Signif</a:t>
            </a:r>
            <a:r>
              <a:rPr lang="en-US" sz="1400" b="1" dirty="0">
                <a:latin typeface="Courier New"/>
                <a:cs typeface="Courier New"/>
              </a:rPr>
              <a:t>. codes:  0 ‘***’ 0.001 ‘**’ 0.01 ‘*’ 0.05 ‘.’ 0.1 ‘ ’ 1</a:t>
            </a:r>
          </a:p>
        </p:txBody>
      </p:sp>
      <p:pic>
        <p:nvPicPr>
          <p:cNvPr id="4" name="Picture 3"/>
          <p:cNvPicPr>
            <a:picLocks noChangeAspect="1"/>
          </p:cNvPicPr>
          <p:nvPr/>
        </p:nvPicPr>
        <p:blipFill>
          <a:blip r:embed="rId3"/>
          <a:stretch>
            <a:fillRect/>
          </a:stretch>
        </p:blipFill>
        <p:spPr>
          <a:xfrm>
            <a:off x="8576734" y="4926586"/>
            <a:ext cx="2091267" cy="2007616"/>
          </a:xfrm>
          <a:prstGeom prst="rect">
            <a:avLst/>
          </a:prstGeom>
        </p:spPr>
      </p:pic>
      <p:sp>
        <p:nvSpPr>
          <p:cNvPr id="5" name="Cloud Callout 4"/>
          <p:cNvSpPr/>
          <p:nvPr/>
        </p:nvSpPr>
        <p:spPr>
          <a:xfrm flipH="1">
            <a:off x="2159000" y="5554134"/>
            <a:ext cx="5829300" cy="922866"/>
          </a:xfrm>
          <a:prstGeom prst="cloudCallout">
            <a:avLst>
              <a:gd name="adj1" fmla="val -61280"/>
              <a:gd name="adj2" fmla="val 3184"/>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This is the one!! You can also try type = 3 (but…)</a:t>
            </a:r>
          </a:p>
        </p:txBody>
      </p:sp>
      <p:sp>
        <p:nvSpPr>
          <p:cNvPr id="6" name="5-Point Star 5"/>
          <p:cNvSpPr>
            <a:spLocks noChangeAspect="1"/>
          </p:cNvSpPr>
          <p:nvPr/>
        </p:nvSpPr>
        <p:spPr>
          <a:xfrm rot="20783967">
            <a:off x="8730798" y="14109"/>
            <a:ext cx="1764126" cy="1682409"/>
          </a:xfrm>
          <a:prstGeom prst="star5">
            <a:avLst/>
          </a:prstGeom>
          <a:solidFill>
            <a:srgbClr val="FFFF66"/>
          </a:solidFill>
          <a:ln>
            <a:noFill/>
          </a:ln>
        </p:spPr>
        <p:style>
          <a:lnRef idx="1">
            <a:schemeClr val="accent1"/>
          </a:lnRef>
          <a:fillRef idx="3">
            <a:schemeClr val="accent1"/>
          </a:fillRef>
          <a:effectRef idx="2">
            <a:schemeClr val="accent1"/>
          </a:effectRef>
          <a:fontRef idx="minor">
            <a:schemeClr val="lt1"/>
          </a:fontRef>
        </p:style>
        <p:txBody>
          <a:bodyPr/>
          <a:lstStyle/>
          <a:p>
            <a:pPr algn="ctr"/>
            <a:r>
              <a:rPr lang="en-US" sz="1400" dirty="0">
                <a:solidFill>
                  <a:srgbClr val="000000"/>
                </a:solidFill>
                <a:latin typeface="Lato" charset="0"/>
                <a:ea typeface="Lato" charset="0"/>
                <a:cs typeface="Lato" charset="0"/>
              </a:rPr>
              <a:t>order</a:t>
            </a:r>
          </a:p>
        </p:txBody>
      </p:sp>
      <p:sp>
        <p:nvSpPr>
          <p:cNvPr id="9" name="5-Point Star 8"/>
          <p:cNvSpPr>
            <a:spLocks noChangeAspect="1"/>
          </p:cNvSpPr>
          <p:nvPr/>
        </p:nvSpPr>
        <p:spPr>
          <a:xfrm rot="866524">
            <a:off x="8630161" y="1086648"/>
            <a:ext cx="2110091" cy="2012348"/>
          </a:xfrm>
          <a:prstGeom prst="star5">
            <a:avLst/>
          </a:prstGeom>
          <a:solidFill>
            <a:srgbClr val="FFFF66"/>
          </a:solidFill>
          <a:ln>
            <a:noFill/>
          </a:ln>
        </p:spPr>
        <p:style>
          <a:lnRef idx="1">
            <a:schemeClr val="accent1"/>
          </a:lnRef>
          <a:fillRef idx="3">
            <a:schemeClr val="accent1"/>
          </a:fillRef>
          <a:effectRef idx="2">
            <a:schemeClr val="accent1"/>
          </a:effectRef>
          <a:fontRef idx="minor">
            <a:schemeClr val="lt1"/>
          </a:fontRef>
        </p:style>
        <p:txBody>
          <a:bodyPr/>
          <a:lstStyle/>
          <a:p>
            <a:pPr algn="ctr"/>
            <a:r>
              <a:rPr lang="en-US" sz="1400" dirty="0">
                <a:solidFill>
                  <a:srgbClr val="000000"/>
                </a:solidFill>
                <a:latin typeface="Lato" charset="0"/>
                <a:ea typeface="Lato" charset="0"/>
                <a:cs typeface="Lato" charset="0"/>
              </a:rPr>
              <a:t>does not</a:t>
            </a:r>
          </a:p>
        </p:txBody>
      </p:sp>
      <p:sp>
        <p:nvSpPr>
          <p:cNvPr id="10" name="5-Point Star 9"/>
          <p:cNvSpPr>
            <a:spLocks noChangeAspect="1"/>
          </p:cNvSpPr>
          <p:nvPr/>
        </p:nvSpPr>
        <p:spPr>
          <a:xfrm rot="20914190">
            <a:off x="8547255" y="2736563"/>
            <a:ext cx="2160317" cy="2060248"/>
          </a:xfrm>
          <a:prstGeom prst="star5">
            <a:avLst/>
          </a:prstGeom>
          <a:solidFill>
            <a:srgbClr val="FFFF66"/>
          </a:solidFill>
          <a:ln>
            <a:noFill/>
          </a:ln>
        </p:spPr>
        <p:style>
          <a:lnRef idx="1">
            <a:schemeClr val="accent1"/>
          </a:lnRef>
          <a:fillRef idx="3">
            <a:schemeClr val="accent1"/>
          </a:fillRef>
          <a:effectRef idx="2">
            <a:schemeClr val="accent1"/>
          </a:effectRef>
          <a:fontRef idx="minor">
            <a:schemeClr val="lt1"/>
          </a:fontRef>
        </p:style>
        <p:txBody>
          <a:bodyPr/>
          <a:lstStyle/>
          <a:p>
            <a:pPr algn="ctr"/>
            <a:r>
              <a:rPr lang="en-US" sz="1400" dirty="0">
                <a:solidFill>
                  <a:srgbClr val="000000"/>
                </a:solidFill>
                <a:latin typeface="Lato" charset="0"/>
                <a:ea typeface="Lato" charset="0"/>
                <a:cs typeface="Lato" charset="0"/>
              </a:rPr>
              <a:t>matter</a:t>
            </a:r>
          </a:p>
          <a:p>
            <a:pPr algn="ctr"/>
            <a:r>
              <a:rPr lang="en-US" sz="1400" dirty="0">
                <a:solidFill>
                  <a:srgbClr val="000000"/>
                </a:solidFill>
                <a:latin typeface="Lato" charset="0"/>
                <a:ea typeface="Lato" charset="0"/>
                <a:cs typeface="Lato" charset="0"/>
              </a:rPr>
              <a:t>!</a:t>
            </a:r>
          </a:p>
        </p:txBody>
      </p:sp>
    </p:spTree>
    <p:extLst>
      <p:ext uri="{BB962C8B-B14F-4D97-AF65-F5344CB8AC3E}">
        <p14:creationId xmlns:p14="http://schemas.microsoft.com/office/powerpoint/2010/main" val="7999714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ANCOVA in R the better way</a:t>
            </a:r>
            <a:endParaRPr lang="en-US" dirty="0"/>
          </a:p>
        </p:txBody>
      </p:sp>
      <p:sp>
        <p:nvSpPr>
          <p:cNvPr id="3" name="Content Placeholder 2"/>
          <p:cNvSpPr>
            <a:spLocks noGrp="1"/>
          </p:cNvSpPr>
          <p:nvPr>
            <p:ph idx="1"/>
          </p:nvPr>
        </p:nvSpPr>
        <p:spPr>
          <a:xfrm>
            <a:off x="1524000" y="1600200"/>
            <a:ext cx="8686800" cy="4876800"/>
          </a:xfrm>
        </p:spPr>
        <p:txBody>
          <a:bodyPr>
            <a:normAutofit fontScale="85000" lnSpcReduction="20000"/>
          </a:bodyPr>
          <a:lstStyle/>
          <a:p>
            <a:pPr marL="0" indent="0">
              <a:buNone/>
            </a:pPr>
            <a:r>
              <a:rPr lang="en-US" sz="1400" b="1" dirty="0" err="1">
                <a:solidFill>
                  <a:schemeClr val="accent1"/>
                </a:solidFill>
                <a:latin typeface="Courier New"/>
                <a:cs typeface="Courier New"/>
              </a:rPr>
              <a:t>sticker_ancova</a:t>
            </a:r>
            <a:r>
              <a:rPr lang="en-US" sz="1400" b="1" dirty="0">
                <a:solidFill>
                  <a:schemeClr val="accent1"/>
                </a:solidFill>
                <a:latin typeface="Courier New"/>
                <a:cs typeface="Courier New"/>
              </a:rPr>
              <a:t> &lt;- lm(</a:t>
            </a:r>
            <a:r>
              <a:rPr lang="en-US" sz="1400" b="1" dirty="0" err="1">
                <a:solidFill>
                  <a:schemeClr val="accent1"/>
                </a:solidFill>
                <a:latin typeface="Courier New"/>
                <a:cs typeface="Courier New"/>
              </a:rPr>
              <a:t>prop_given</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age_group</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data = givers, contrasts = list(</a:t>
            </a:r>
            <a:r>
              <a:rPr lang="en-US" sz="1400" b="1" dirty="0" err="1">
                <a:solidFill>
                  <a:schemeClr val="accent1"/>
                </a:solidFill>
                <a:latin typeface="Courier New"/>
                <a:cs typeface="Courier New"/>
              </a:rPr>
              <a:t>age_group</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 </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a:t>
            </a:r>
          </a:p>
          <a:p>
            <a:pPr marL="0" indent="0">
              <a:buNone/>
            </a:pPr>
            <a:r>
              <a:rPr lang="en-US" sz="1400" b="1" dirty="0">
                <a:solidFill>
                  <a:schemeClr val="accent1"/>
                </a:solidFill>
                <a:latin typeface="Courier New"/>
                <a:cs typeface="Courier New"/>
              </a:rPr>
              <a:t>summary(</a:t>
            </a:r>
            <a:r>
              <a:rPr lang="en-US" sz="1400" b="1" dirty="0" err="1">
                <a:solidFill>
                  <a:schemeClr val="accent1"/>
                </a:solidFill>
                <a:latin typeface="Courier New"/>
                <a:cs typeface="Courier New"/>
              </a:rPr>
              <a:t>sticker_ancova</a:t>
            </a:r>
            <a:r>
              <a:rPr lang="en-US" sz="1400" b="1" dirty="0">
                <a:solidFill>
                  <a:schemeClr val="accent1"/>
                </a:solidFill>
                <a:latin typeface="Courier New"/>
                <a:cs typeface="Courier New"/>
              </a:rPr>
              <a:t>)</a:t>
            </a:r>
          </a:p>
          <a:p>
            <a:pPr marL="0" indent="0">
              <a:buNone/>
            </a:pPr>
            <a:endParaRPr lang="en-US" sz="1400" b="1" dirty="0">
              <a:solidFill>
                <a:srgbClr val="66A7B9"/>
              </a:solidFill>
              <a:latin typeface="Courier New"/>
              <a:cs typeface="Courier New"/>
            </a:endParaRPr>
          </a:p>
          <a:p>
            <a:pPr marL="0" indent="0">
              <a:buNone/>
            </a:pPr>
            <a:r>
              <a:rPr lang="en-US" sz="1400" b="1" dirty="0">
                <a:solidFill>
                  <a:srgbClr val="000000"/>
                </a:solidFill>
                <a:latin typeface="Courier New"/>
                <a:cs typeface="Courier New"/>
              </a:rPr>
              <a:t>Call:</a:t>
            </a:r>
          </a:p>
          <a:p>
            <a:pPr marL="0" indent="0">
              <a:buNone/>
            </a:pPr>
            <a:r>
              <a:rPr lang="en-US" sz="1400" b="1" dirty="0">
                <a:solidFill>
                  <a:srgbClr val="000000"/>
                </a:solidFill>
                <a:latin typeface="Courier New"/>
                <a:cs typeface="Courier New"/>
              </a:rPr>
              <a:t>lm(formula = </a:t>
            </a:r>
            <a:r>
              <a:rPr lang="en-US" sz="1400" b="1" dirty="0" err="1">
                <a:solidFill>
                  <a:srgbClr val="000000"/>
                </a:solidFill>
                <a:latin typeface="Courier New"/>
                <a:cs typeface="Courier New"/>
              </a:rPr>
              <a:t>prop_given</a:t>
            </a:r>
            <a:r>
              <a:rPr lang="en-US" sz="1400" b="1" dirty="0">
                <a:solidFill>
                  <a:srgbClr val="000000"/>
                </a:solidFill>
                <a:latin typeface="Courier New"/>
                <a:cs typeface="Courier New"/>
              </a:rPr>
              <a:t> ~ </a:t>
            </a:r>
            <a:r>
              <a:rPr lang="en-US" sz="1400" b="1" dirty="0" err="1">
                <a:solidFill>
                  <a:srgbClr val="000000"/>
                </a:solidFill>
                <a:latin typeface="Courier New"/>
                <a:cs typeface="Courier New"/>
              </a:rPr>
              <a:t>age_group</a:t>
            </a:r>
            <a:r>
              <a:rPr lang="en-US" sz="1400" b="1" dirty="0">
                <a:solidFill>
                  <a:srgbClr val="000000"/>
                </a:solidFill>
                <a:latin typeface="Courier New"/>
                <a:cs typeface="Courier New"/>
              </a:rPr>
              <a:t> + </a:t>
            </a:r>
            <a:r>
              <a:rPr lang="en-US" sz="1400" b="1" dirty="0" err="1">
                <a:solidFill>
                  <a:srgbClr val="000000"/>
                </a:solidFill>
                <a:latin typeface="Courier New"/>
                <a:cs typeface="Courier New"/>
              </a:rPr>
              <a:t>num_env</a:t>
            </a:r>
            <a:r>
              <a:rPr lang="en-US" sz="1400" b="1" dirty="0">
                <a:solidFill>
                  <a:srgbClr val="000000"/>
                </a:solidFill>
                <a:latin typeface="Courier New"/>
                <a:cs typeface="Courier New"/>
              </a:rPr>
              <a:t>, data = givers, </a:t>
            </a:r>
          </a:p>
          <a:p>
            <a:pPr marL="0" indent="0">
              <a:buNone/>
            </a:pPr>
            <a:r>
              <a:rPr lang="en-US" sz="1400" b="1" dirty="0">
                <a:solidFill>
                  <a:srgbClr val="000000"/>
                </a:solidFill>
                <a:latin typeface="Courier New"/>
                <a:cs typeface="Courier New"/>
              </a:rPr>
              <a:t>    contrasts = list(</a:t>
            </a:r>
            <a:r>
              <a:rPr lang="en-US" sz="1400" b="1" dirty="0" err="1">
                <a:solidFill>
                  <a:srgbClr val="000000"/>
                </a:solidFill>
                <a:latin typeface="Courier New"/>
                <a:cs typeface="Courier New"/>
              </a:rPr>
              <a:t>age_group</a:t>
            </a:r>
            <a:r>
              <a:rPr lang="en-US" sz="1400" b="1" dirty="0">
                <a:solidFill>
                  <a:srgbClr val="000000"/>
                </a:solidFill>
                <a:latin typeface="Courier New"/>
                <a:cs typeface="Courier New"/>
              </a:rPr>
              <a:t> = </a:t>
            </a:r>
            <a:r>
              <a:rPr lang="en-US" sz="1400" b="1" dirty="0" err="1">
                <a:solidFill>
                  <a:srgbClr val="000000"/>
                </a:solidFill>
                <a:latin typeface="Courier New"/>
                <a:cs typeface="Courier New"/>
              </a:rPr>
              <a:t>contr.sum</a:t>
            </a:r>
            <a:r>
              <a:rPr lang="en-US" sz="1400" b="1" dirty="0">
                <a:solidFill>
                  <a:srgbClr val="000000"/>
                </a:solidFill>
                <a:latin typeface="Courier New"/>
                <a:cs typeface="Courier New"/>
              </a:rPr>
              <a:t>, </a:t>
            </a:r>
            <a:r>
              <a:rPr lang="en-US" sz="1400" b="1" dirty="0" err="1">
                <a:solidFill>
                  <a:srgbClr val="000000"/>
                </a:solidFill>
                <a:latin typeface="Courier New"/>
                <a:cs typeface="Courier New"/>
              </a:rPr>
              <a:t>num_env</a:t>
            </a:r>
            <a:r>
              <a:rPr lang="en-US" sz="1400" b="1" dirty="0">
                <a:solidFill>
                  <a:srgbClr val="000000"/>
                </a:solidFill>
                <a:latin typeface="Courier New"/>
                <a:cs typeface="Courier New"/>
              </a:rPr>
              <a:t> = </a:t>
            </a:r>
            <a:r>
              <a:rPr lang="en-US" sz="1400" b="1" dirty="0" err="1">
                <a:solidFill>
                  <a:srgbClr val="000000"/>
                </a:solidFill>
                <a:latin typeface="Courier New"/>
                <a:cs typeface="Courier New"/>
              </a:rPr>
              <a:t>contr.sum</a:t>
            </a:r>
            <a:r>
              <a:rPr lang="en-US" sz="1400" b="1" dirty="0">
                <a:solidFill>
                  <a:srgbClr val="000000"/>
                </a:solidFill>
                <a:latin typeface="Courier New"/>
                <a:cs typeface="Courier New"/>
              </a:rPr>
              <a:t>))</a:t>
            </a:r>
          </a:p>
          <a:p>
            <a:pPr marL="0" indent="0">
              <a:buNone/>
            </a:pPr>
            <a:endParaRPr lang="en-US" sz="1400" b="1" dirty="0">
              <a:solidFill>
                <a:srgbClr val="000000"/>
              </a:solidFill>
              <a:latin typeface="Courier New"/>
              <a:cs typeface="Courier New"/>
            </a:endParaRPr>
          </a:p>
          <a:p>
            <a:pPr marL="0" indent="0">
              <a:buNone/>
            </a:pPr>
            <a:r>
              <a:rPr lang="en-US" sz="1400" b="1" dirty="0">
                <a:solidFill>
                  <a:srgbClr val="000000"/>
                </a:solidFill>
                <a:latin typeface="Courier New"/>
                <a:cs typeface="Courier New"/>
              </a:rPr>
              <a:t>Residuals:</a:t>
            </a:r>
          </a:p>
          <a:p>
            <a:pPr marL="0" indent="0">
              <a:buNone/>
            </a:pPr>
            <a:r>
              <a:rPr lang="en-US" sz="1400" b="1" dirty="0">
                <a:solidFill>
                  <a:srgbClr val="000000"/>
                </a:solidFill>
                <a:latin typeface="Courier New"/>
                <a:cs typeface="Courier New"/>
              </a:rPr>
              <a:t>     Min       1Q   Median       3Q      Max </a:t>
            </a:r>
          </a:p>
          <a:p>
            <a:pPr marL="0" indent="0">
              <a:buNone/>
            </a:pPr>
            <a:r>
              <a:rPr lang="en-US" sz="1400" b="1" dirty="0">
                <a:solidFill>
                  <a:srgbClr val="000000"/>
                </a:solidFill>
                <a:latin typeface="Courier New"/>
                <a:cs typeface="Courier New"/>
              </a:rPr>
              <a:t>-0.45169 -0.12351  0.02687  0.12317  0.46679 </a:t>
            </a:r>
          </a:p>
          <a:p>
            <a:pPr marL="0" indent="0">
              <a:buNone/>
            </a:pPr>
            <a:endParaRPr lang="en-US" sz="1400" b="1" dirty="0">
              <a:solidFill>
                <a:srgbClr val="000000"/>
              </a:solidFill>
              <a:latin typeface="Courier New"/>
              <a:cs typeface="Courier New"/>
            </a:endParaRPr>
          </a:p>
          <a:p>
            <a:pPr marL="0" indent="0">
              <a:buNone/>
            </a:pPr>
            <a:r>
              <a:rPr lang="en-US" sz="1400" b="1" dirty="0">
                <a:solidFill>
                  <a:srgbClr val="000000"/>
                </a:solidFill>
                <a:latin typeface="Courier New"/>
                <a:cs typeface="Courier New"/>
              </a:rPr>
              <a:t>Coefficients:</a:t>
            </a:r>
          </a:p>
          <a:p>
            <a:pPr marL="0" indent="0">
              <a:buNone/>
            </a:pPr>
            <a:r>
              <a:rPr lang="en-US" sz="1400" b="1" dirty="0">
                <a:solidFill>
                  <a:srgbClr val="000000"/>
                </a:solidFill>
                <a:latin typeface="Courier New"/>
                <a:cs typeface="Courier New"/>
              </a:rPr>
              <a:t>            Estimate Std. Error t value             </a:t>
            </a:r>
            <a:r>
              <a:rPr lang="en-US" sz="1400" b="1" dirty="0" err="1">
                <a:solidFill>
                  <a:srgbClr val="000000"/>
                </a:solidFill>
                <a:latin typeface="Courier New"/>
                <a:cs typeface="Courier New"/>
              </a:rPr>
              <a:t>Pr</a:t>
            </a:r>
            <a:r>
              <a:rPr lang="en-US" sz="1400" b="1" dirty="0">
                <a:solidFill>
                  <a:srgbClr val="000000"/>
                </a:solidFill>
                <a:latin typeface="Courier New"/>
                <a:cs typeface="Courier New"/>
              </a:rPr>
              <a:t>(&gt;|t|)    </a:t>
            </a:r>
          </a:p>
          <a:p>
            <a:pPr marL="0" indent="0">
              <a:buNone/>
            </a:pPr>
            <a:r>
              <a:rPr lang="en-US" sz="1400" b="1" dirty="0">
                <a:solidFill>
                  <a:srgbClr val="000000"/>
                </a:solidFill>
                <a:latin typeface="Courier New"/>
                <a:cs typeface="Courier New"/>
              </a:rPr>
              <a:t>(Intercept)  0.47730    0.01116  42.768 &lt; 0.0000000000000002 ***</a:t>
            </a:r>
          </a:p>
          <a:p>
            <a:pPr marL="0" indent="0">
              <a:buNone/>
            </a:pPr>
            <a:r>
              <a:rPr lang="en-US" sz="1400" b="1" dirty="0">
                <a:solidFill>
                  <a:srgbClr val="000000"/>
                </a:solidFill>
                <a:latin typeface="Courier New"/>
                <a:cs typeface="Courier New"/>
              </a:rPr>
              <a:t>age_group1  -0.07899    0.01936  -4.079            0.0000569 ***</a:t>
            </a:r>
          </a:p>
          <a:p>
            <a:pPr marL="0" indent="0">
              <a:buNone/>
            </a:pPr>
            <a:r>
              <a:rPr lang="en-US" sz="1400" b="1" dirty="0">
                <a:solidFill>
                  <a:srgbClr val="000000"/>
                </a:solidFill>
                <a:latin typeface="Courier New"/>
                <a:cs typeface="Courier New"/>
              </a:rPr>
              <a:t>age_group2  -0.05790    0.01864  -3.107             0.002058 ** </a:t>
            </a:r>
          </a:p>
          <a:p>
            <a:pPr marL="0" indent="0">
              <a:buNone/>
            </a:pPr>
            <a:r>
              <a:rPr lang="en-US" sz="1400" b="1" dirty="0">
                <a:solidFill>
                  <a:srgbClr val="000000"/>
                </a:solidFill>
                <a:latin typeface="Courier New"/>
                <a:cs typeface="Courier New"/>
              </a:rPr>
              <a:t>age_group3   0.03841    0.01844   2.083             0.038061 *  </a:t>
            </a:r>
          </a:p>
          <a:p>
            <a:pPr marL="0" indent="0">
              <a:buNone/>
            </a:pPr>
            <a:r>
              <a:rPr lang="en-US" sz="1400" b="1" dirty="0">
                <a:solidFill>
                  <a:srgbClr val="000000"/>
                </a:solidFill>
                <a:latin typeface="Courier New"/>
                <a:cs typeface="Courier New"/>
              </a:rPr>
              <a:t>num_env1    -0.04258    0.01106  -3.851             0.000142 ***</a:t>
            </a:r>
          </a:p>
          <a:p>
            <a:pPr marL="0" indent="0">
              <a:buNone/>
            </a:pPr>
            <a:r>
              <a:rPr lang="en-US" sz="1400" b="1" dirty="0">
                <a:solidFill>
                  <a:srgbClr val="000000"/>
                </a:solidFill>
                <a:latin typeface="Courier New"/>
                <a:cs typeface="Courier New"/>
              </a:rPr>
              <a:t>---</a:t>
            </a:r>
          </a:p>
          <a:p>
            <a:pPr marL="0" indent="0">
              <a:buNone/>
            </a:pPr>
            <a:r>
              <a:rPr lang="en-US" sz="1400" b="1" dirty="0" err="1">
                <a:solidFill>
                  <a:srgbClr val="000000"/>
                </a:solidFill>
                <a:latin typeface="Courier New"/>
                <a:cs typeface="Courier New"/>
              </a:rPr>
              <a:t>Signif</a:t>
            </a:r>
            <a:r>
              <a:rPr lang="en-US" sz="1400" b="1" dirty="0">
                <a:solidFill>
                  <a:srgbClr val="000000"/>
                </a:solidFill>
                <a:latin typeface="Courier New"/>
                <a:cs typeface="Courier New"/>
              </a:rPr>
              <a:t>. codes:  0 ‘***’ 0.001 ‘**’ 0.01 ‘*’ 0.05 ‘.’ 0.1 ‘ ’ 1</a:t>
            </a:r>
          </a:p>
          <a:p>
            <a:pPr marL="0" indent="0">
              <a:buNone/>
            </a:pPr>
            <a:endParaRPr lang="en-US" sz="1400" b="1" dirty="0">
              <a:solidFill>
                <a:srgbClr val="000000"/>
              </a:solidFill>
              <a:latin typeface="Courier New"/>
              <a:cs typeface="Courier New"/>
            </a:endParaRPr>
          </a:p>
          <a:p>
            <a:pPr marL="0" indent="0">
              <a:buNone/>
            </a:pPr>
            <a:r>
              <a:rPr lang="en-US" sz="1400" b="1" dirty="0">
                <a:solidFill>
                  <a:srgbClr val="000000"/>
                </a:solidFill>
                <a:latin typeface="Courier New"/>
                <a:cs typeface="Courier New"/>
              </a:rPr>
              <a:t>Residual standard error: 0.2001 on 323 degrees of freedom</a:t>
            </a:r>
          </a:p>
          <a:p>
            <a:pPr marL="0" indent="0">
              <a:buNone/>
            </a:pPr>
            <a:r>
              <a:rPr lang="en-US" sz="1400" b="1" dirty="0">
                <a:solidFill>
                  <a:srgbClr val="000000"/>
                </a:solidFill>
                <a:latin typeface="Courier New"/>
                <a:cs typeface="Courier New"/>
              </a:rPr>
              <a:t>Multiple R-squared:  0.1399,	Adjusted R-squared:  0.1293 </a:t>
            </a:r>
          </a:p>
          <a:p>
            <a:pPr marL="0" indent="0">
              <a:buNone/>
            </a:pPr>
            <a:r>
              <a:rPr lang="en-US" sz="1400" b="1" dirty="0">
                <a:solidFill>
                  <a:srgbClr val="000000"/>
                </a:solidFill>
                <a:latin typeface="Courier New"/>
                <a:cs typeface="Courier New"/>
              </a:rPr>
              <a:t>F-statistic: 13.14 on 4 and 323 DF,  p-value: 0.0000000006306</a:t>
            </a:r>
          </a:p>
        </p:txBody>
      </p:sp>
      <p:pic>
        <p:nvPicPr>
          <p:cNvPr id="4" name="Picture 3"/>
          <p:cNvPicPr>
            <a:picLocks noChangeAspect="1"/>
          </p:cNvPicPr>
          <p:nvPr/>
        </p:nvPicPr>
        <p:blipFill>
          <a:blip r:embed="rId3"/>
          <a:stretch>
            <a:fillRect/>
          </a:stretch>
        </p:blipFill>
        <p:spPr>
          <a:xfrm>
            <a:off x="8576734" y="4926586"/>
            <a:ext cx="2091267" cy="2007616"/>
          </a:xfrm>
          <a:prstGeom prst="rect">
            <a:avLst/>
          </a:prstGeom>
        </p:spPr>
      </p:pic>
      <p:pic>
        <p:nvPicPr>
          <p:cNvPr id="11" name="Picture 10"/>
          <p:cNvPicPr>
            <a:picLocks noChangeAspect="1"/>
          </p:cNvPicPr>
          <p:nvPr/>
        </p:nvPicPr>
        <p:blipFill>
          <a:blip r:embed="rId4"/>
          <a:stretch>
            <a:fillRect/>
          </a:stretch>
        </p:blipFill>
        <p:spPr>
          <a:xfrm>
            <a:off x="8096392" y="2565400"/>
            <a:ext cx="3670941" cy="1422400"/>
          </a:xfrm>
          <a:prstGeom prst="rect">
            <a:avLst/>
          </a:prstGeom>
        </p:spPr>
      </p:pic>
    </p:spTree>
    <p:extLst>
      <p:ext uri="{BB962C8B-B14F-4D97-AF65-F5344CB8AC3E}">
        <p14:creationId xmlns:p14="http://schemas.microsoft.com/office/powerpoint/2010/main" val="2373685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ancova-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pic>
        <p:nvPicPr>
          <p:cNvPr id="6" name="Picture 5"/>
          <p:cNvPicPr>
            <a:picLocks noChangeAspect="1"/>
          </p:cNvPicPr>
          <p:nvPr/>
        </p:nvPicPr>
        <p:blipFill>
          <a:blip r:embed="rId4"/>
          <a:stretch>
            <a:fillRect/>
          </a:stretch>
        </p:blipFill>
        <p:spPr>
          <a:xfrm>
            <a:off x="8576734" y="-115314"/>
            <a:ext cx="2091267" cy="2007616"/>
          </a:xfrm>
          <a:prstGeom prst="rect">
            <a:avLst/>
          </a:prstGeom>
        </p:spPr>
      </p:pic>
      <p:sp>
        <p:nvSpPr>
          <p:cNvPr id="7" name="Cloud Callout 6"/>
          <p:cNvSpPr/>
          <p:nvPr/>
        </p:nvSpPr>
        <p:spPr>
          <a:xfrm flipH="1">
            <a:off x="1524000" y="0"/>
            <a:ext cx="6286500" cy="1435100"/>
          </a:xfrm>
          <a:prstGeom prst="cloudCallout">
            <a:avLst>
              <a:gd name="adj1" fmla="val -63027"/>
              <a:gd name="adj2" fmla="val 18228"/>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Means by age group</a:t>
            </a:r>
          </a:p>
          <a:p>
            <a:pPr algn="ctr"/>
            <a:r>
              <a:rPr lang="en-US" sz="1600" dirty="0">
                <a:solidFill>
                  <a:prstClr val="black"/>
                </a:solidFill>
                <a:latin typeface="Lobster Two"/>
                <a:cs typeface="Lobster Two"/>
              </a:rPr>
              <a:t>after adjusting for number of envelopes: seems to increase as age goes up? (bars show S.E.M.)</a:t>
            </a:r>
          </a:p>
        </p:txBody>
      </p:sp>
      <p:sp>
        <p:nvSpPr>
          <p:cNvPr id="8" name="Frame 7"/>
          <p:cNvSpPr/>
          <p:nvPr/>
        </p:nvSpPr>
        <p:spPr>
          <a:xfrm>
            <a:off x="2070100" y="1663700"/>
            <a:ext cx="3416300" cy="23749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Tree>
    <p:extLst>
      <p:ext uri="{BB962C8B-B14F-4D97-AF65-F5344CB8AC3E}">
        <p14:creationId xmlns:p14="http://schemas.microsoft.com/office/powerpoint/2010/main" val="158180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ancova-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155879"/>
            <a:ext cx="9144000" cy="5715000"/>
          </a:xfrm>
          <a:prstGeom prst="rect">
            <a:avLst/>
          </a:prstGeom>
        </p:spPr>
      </p:pic>
      <p:sp>
        <p:nvSpPr>
          <p:cNvPr id="5" name="Frame 4"/>
          <p:cNvSpPr/>
          <p:nvPr/>
        </p:nvSpPr>
        <p:spPr>
          <a:xfrm>
            <a:off x="2095500" y="39243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pic>
        <p:nvPicPr>
          <p:cNvPr id="6" name="Picture 5"/>
          <p:cNvPicPr>
            <a:picLocks noChangeAspect="1"/>
          </p:cNvPicPr>
          <p:nvPr/>
        </p:nvPicPr>
        <p:blipFill>
          <a:blip r:embed="rId4"/>
          <a:stretch>
            <a:fillRect/>
          </a:stretch>
        </p:blipFill>
        <p:spPr>
          <a:xfrm>
            <a:off x="8576734" y="-115314"/>
            <a:ext cx="2091267" cy="2007616"/>
          </a:xfrm>
          <a:prstGeom prst="rect">
            <a:avLst/>
          </a:prstGeom>
        </p:spPr>
      </p:pic>
      <p:sp>
        <p:nvSpPr>
          <p:cNvPr id="7" name="Cloud Callout 6"/>
          <p:cNvSpPr/>
          <p:nvPr/>
        </p:nvSpPr>
        <p:spPr>
          <a:xfrm flipH="1">
            <a:off x="1524000" y="0"/>
            <a:ext cx="6286500" cy="1435100"/>
          </a:xfrm>
          <a:prstGeom prst="cloudCallout">
            <a:avLst>
              <a:gd name="adj1" fmla="val -63027"/>
              <a:gd name="adj2" fmla="val 18228"/>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Means by age group</a:t>
            </a:r>
          </a:p>
          <a:p>
            <a:pPr algn="ctr"/>
            <a:r>
              <a:rPr lang="en-US" sz="1600" dirty="0">
                <a:solidFill>
                  <a:prstClr val="black"/>
                </a:solidFill>
                <a:latin typeface="Lobster Two"/>
                <a:cs typeface="Lobster Two"/>
              </a:rPr>
              <a:t>after adjusting for number of envelopes: same increasing pattern (bars show S.E.M.)</a:t>
            </a:r>
          </a:p>
        </p:txBody>
      </p:sp>
    </p:spTree>
    <p:extLst>
      <p:ext uri="{BB962C8B-B14F-4D97-AF65-F5344CB8AC3E}">
        <p14:creationId xmlns:p14="http://schemas.microsoft.com/office/powerpoint/2010/main" val="169694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444500"/>
            <a:ext cx="7772400" cy="4178300"/>
          </a:xfrm>
        </p:spPr>
        <p:txBody>
          <a:bodyPr anchor="ctr" anchorCtr="0">
            <a:normAutofit/>
          </a:bodyPr>
          <a:lstStyle/>
          <a:p>
            <a:pPr algn="ctr"/>
            <a:r>
              <a:rPr lang="en-US" sz="6600" dirty="0">
                <a:solidFill>
                  <a:schemeClr val="tx1"/>
                </a:solidFill>
                <a:latin typeface="Lobster Two"/>
                <a:cs typeface="Lobster Two"/>
              </a:rPr>
              <a:t>Let’s add a second predictor!</a:t>
            </a:r>
            <a:endParaRPr lang="en-US" sz="6600" dirty="0">
              <a:solidFill>
                <a:schemeClr val="tx1"/>
              </a:solidFill>
              <a:latin typeface="Porter Sans Block"/>
              <a:cs typeface="Porter Sans Block"/>
            </a:endParaRPr>
          </a:p>
        </p:txBody>
      </p:sp>
      <p:pic>
        <p:nvPicPr>
          <p:cNvPr id="7" name="Picture 6"/>
          <p:cNvPicPr>
            <a:picLocks noChangeAspect="1"/>
          </p:cNvPicPr>
          <p:nvPr/>
        </p:nvPicPr>
        <p:blipFill>
          <a:blip r:embed="rId3"/>
          <a:stretch>
            <a:fillRect/>
          </a:stretch>
        </p:blipFill>
        <p:spPr>
          <a:xfrm>
            <a:off x="6752166" y="4521202"/>
            <a:ext cx="2310695" cy="2218267"/>
          </a:xfrm>
          <a:prstGeom prst="rect">
            <a:avLst/>
          </a:prstGeom>
        </p:spPr>
      </p:pic>
      <p:pic>
        <p:nvPicPr>
          <p:cNvPr id="8" name="Picture 7"/>
          <p:cNvPicPr>
            <a:picLocks noChangeAspect="1"/>
          </p:cNvPicPr>
          <p:nvPr/>
        </p:nvPicPr>
        <p:blipFill>
          <a:blip r:embed="rId4"/>
          <a:stretch>
            <a:fillRect/>
          </a:stretch>
        </p:blipFill>
        <p:spPr>
          <a:xfrm>
            <a:off x="3606800" y="4751494"/>
            <a:ext cx="2053167" cy="1971040"/>
          </a:xfrm>
          <a:prstGeom prst="rect">
            <a:avLst/>
          </a:prstGeom>
        </p:spPr>
      </p:pic>
    </p:spTree>
    <p:extLst>
      <p:ext uri="{BB962C8B-B14F-4D97-AF65-F5344CB8AC3E}">
        <p14:creationId xmlns:p14="http://schemas.microsoft.com/office/powerpoint/2010/main" val="11581039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ancova-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sp>
        <p:nvSpPr>
          <p:cNvPr id="5" name="Frame 4"/>
          <p:cNvSpPr/>
          <p:nvPr/>
        </p:nvSpPr>
        <p:spPr>
          <a:xfrm>
            <a:off x="5397500" y="39243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pic>
        <p:nvPicPr>
          <p:cNvPr id="6" name="Picture 5"/>
          <p:cNvPicPr>
            <a:picLocks noChangeAspect="1"/>
          </p:cNvPicPr>
          <p:nvPr/>
        </p:nvPicPr>
        <p:blipFill>
          <a:blip r:embed="rId3"/>
          <a:stretch>
            <a:fillRect/>
          </a:stretch>
        </p:blipFill>
        <p:spPr>
          <a:xfrm>
            <a:off x="8576734" y="-115314"/>
            <a:ext cx="2091267" cy="2007616"/>
          </a:xfrm>
          <a:prstGeom prst="rect">
            <a:avLst/>
          </a:prstGeom>
        </p:spPr>
      </p:pic>
      <p:sp>
        <p:nvSpPr>
          <p:cNvPr id="7" name="Cloud Callout 6"/>
          <p:cNvSpPr/>
          <p:nvPr/>
        </p:nvSpPr>
        <p:spPr>
          <a:xfrm flipH="1">
            <a:off x="1638300" y="0"/>
            <a:ext cx="6172200" cy="1435100"/>
          </a:xfrm>
          <a:prstGeom prst="cloudCallout">
            <a:avLst>
              <a:gd name="adj1" fmla="val -62768"/>
              <a:gd name="adj2" fmla="val 12919"/>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Means by number of envelopes</a:t>
            </a:r>
          </a:p>
          <a:p>
            <a:pPr algn="ctr"/>
            <a:r>
              <a:rPr lang="en-US" sz="1600" dirty="0">
                <a:solidFill>
                  <a:prstClr val="black"/>
                </a:solidFill>
                <a:latin typeface="Lobster Two"/>
                <a:cs typeface="Lobster Two"/>
              </a:rPr>
              <a:t>after adjusting for age group: </a:t>
            </a:r>
          </a:p>
          <a:p>
            <a:pPr algn="ctr"/>
            <a:r>
              <a:rPr lang="en-US" sz="1600" dirty="0">
                <a:solidFill>
                  <a:prstClr val="black"/>
                </a:solidFill>
                <a:latin typeface="Lobster Two"/>
                <a:cs typeface="Lobster Two"/>
              </a:rPr>
              <a:t>increases from 1 to 2 envelopes (bars show S.E.M.)</a:t>
            </a:r>
          </a:p>
        </p:txBody>
      </p:sp>
    </p:spTree>
    <p:extLst>
      <p:ext uri="{BB962C8B-B14F-4D97-AF65-F5344CB8AC3E}">
        <p14:creationId xmlns:p14="http://schemas.microsoft.com/office/powerpoint/2010/main" val="307553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ancova-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sp>
        <p:nvSpPr>
          <p:cNvPr id="5" name="Frame 4"/>
          <p:cNvSpPr/>
          <p:nvPr/>
        </p:nvSpPr>
        <p:spPr>
          <a:xfrm>
            <a:off x="5397500" y="17018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pic>
        <p:nvPicPr>
          <p:cNvPr id="6" name="Picture 5"/>
          <p:cNvPicPr>
            <a:picLocks noChangeAspect="1"/>
          </p:cNvPicPr>
          <p:nvPr/>
        </p:nvPicPr>
        <p:blipFill>
          <a:blip r:embed="rId3"/>
          <a:stretch>
            <a:fillRect/>
          </a:stretch>
        </p:blipFill>
        <p:spPr>
          <a:xfrm>
            <a:off x="8576734" y="-115314"/>
            <a:ext cx="2091267" cy="2007616"/>
          </a:xfrm>
          <a:prstGeom prst="rect">
            <a:avLst/>
          </a:prstGeom>
        </p:spPr>
      </p:pic>
      <p:sp>
        <p:nvSpPr>
          <p:cNvPr id="7" name="Cloud Callout 6"/>
          <p:cNvSpPr/>
          <p:nvPr/>
        </p:nvSpPr>
        <p:spPr>
          <a:xfrm flipH="1">
            <a:off x="1524000" y="0"/>
            <a:ext cx="6286500" cy="1435100"/>
          </a:xfrm>
          <a:prstGeom prst="cloudCallout">
            <a:avLst>
              <a:gd name="adj1" fmla="val -63229"/>
              <a:gd name="adj2" fmla="val 8494"/>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Means by number of envelopes</a:t>
            </a:r>
          </a:p>
          <a:p>
            <a:pPr algn="ctr"/>
            <a:r>
              <a:rPr lang="en-US" sz="1600" dirty="0">
                <a:solidFill>
                  <a:prstClr val="black"/>
                </a:solidFill>
                <a:latin typeface="Lobster Two"/>
                <a:cs typeface="Lobster Two"/>
              </a:rPr>
              <a:t>after adjusting for age group: </a:t>
            </a:r>
          </a:p>
          <a:p>
            <a:pPr algn="ctr"/>
            <a:r>
              <a:rPr lang="en-US" sz="1600" dirty="0">
                <a:solidFill>
                  <a:prstClr val="black"/>
                </a:solidFill>
                <a:latin typeface="Lobster Two"/>
                <a:cs typeface="Lobster Two"/>
              </a:rPr>
              <a:t>same increasing pattern for each age group (bars show S.E.M.)</a:t>
            </a:r>
          </a:p>
        </p:txBody>
      </p:sp>
    </p:spTree>
    <p:extLst>
      <p:ext uri="{BB962C8B-B14F-4D97-AF65-F5344CB8AC3E}">
        <p14:creationId xmlns:p14="http://schemas.microsoft.com/office/powerpoint/2010/main" val="141684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ancova-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pic>
        <p:nvPicPr>
          <p:cNvPr id="3" name="Picture 2"/>
          <p:cNvPicPr>
            <a:picLocks noChangeAspect="1"/>
          </p:cNvPicPr>
          <p:nvPr/>
        </p:nvPicPr>
        <p:blipFill>
          <a:blip r:embed="rId4"/>
          <a:stretch>
            <a:fillRect/>
          </a:stretch>
        </p:blipFill>
        <p:spPr>
          <a:xfrm>
            <a:off x="8665634" y="-128014"/>
            <a:ext cx="2091267" cy="2007616"/>
          </a:xfrm>
          <a:prstGeom prst="rect">
            <a:avLst/>
          </a:prstGeom>
        </p:spPr>
      </p:pic>
      <p:sp>
        <p:nvSpPr>
          <p:cNvPr id="4" name="Cloud Callout 3"/>
          <p:cNvSpPr/>
          <p:nvPr/>
        </p:nvSpPr>
        <p:spPr>
          <a:xfrm flipH="1">
            <a:off x="1625600" y="0"/>
            <a:ext cx="6184900" cy="1447800"/>
          </a:xfrm>
          <a:prstGeom prst="cloudCallout">
            <a:avLst>
              <a:gd name="adj1" fmla="val -64418"/>
              <a:gd name="adj2" fmla="val 6693"/>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Note: lines in the lower left and upper right panels </a:t>
            </a:r>
            <a:r>
              <a:rPr lang="en-US" b="1" dirty="0">
                <a:solidFill>
                  <a:srgbClr val="FF66FF"/>
                </a:solidFill>
                <a:latin typeface="Lobster Two"/>
                <a:cs typeface="Lobster Two"/>
              </a:rPr>
              <a:t>must be parallel</a:t>
            </a:r>
            <a:r>
              <a:rPr lang="en-US" dirty="0">
                <a:solidFill>
                  <a:prstClr val="black"/>
                </a:solidFill>
                <a:latin typeface="Lobster Two"/>
                <a:cs typeface="Lobster Two"/>
              </a:rPr>
              <a:t>- </a:t>
            </a:r>
          </a:p>
          <a:p>
            <a:pPr algn="ctr"/>
            <a:r>
              <a:rPr lang="en-US" dirty="0">
                <a:solidFill>
                  <a:prstClr val="black"/>
                </a:solidFill>
                <a:latin typeface="Lobster Two"/>
                <a:cs typeface="Lobster Two"/>
              </a:rPr>
              <a:t>we made the model that way! </a:t>
            </a:r>
          </a:p>
        </p:txBody>
      </p:sp>
      <p:sp>
        <p:nvSpPr>
          <p:cNvPr id="5" name="Frame 4"/>
          <p:cNvSpPr/>
          <p:nvPr/>
        </p:nvSpPr>
        <p:spPr>
          <a:xfrm>
            <a:off x="5397500" y="17018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6" name="Frame 5"/>
          <p:cNvSpPr/>
          <p:nvPr/>
        </p:nvSpPr>
        <p:spPr>
          <a:xfrm>
            <a:off x="2095500" y="39243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Tree>
    <p:extLst>
      <p:ext uri="{BB962C8B-B14F-4D97-AF65-F5344CB8AC3E}">
        <p14:creationId xmlns:p14="http://schemas.microsoft.com/office/powerpoint/2010/main" val="80297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444500"/>
            <a:ext cx="7772400" cy="4178300"/>
          </a:xfrm>
        </p:spPr>
        <p:txBody>
          <a:bodyPr anchor="ctr" anchorCtr="0">
            <a:normAutofit lnSpcReduction="10000"/>
          </a:bodyPr>
          <a:lstStyle/>
          <a:p>
            <a:pPr algn="ctr"/>
            <a:r>
              <a:rPr lang="en-US" sz="6600" dirty="0">
                <a:solidFill>
                  <a:schemeClr val="tx1"/>
                </a:solidFill>
                <a:latin typeface="Noto Serif" charset="0"/>
                <a:ea typeface="Noto Serif" charset="0"/>
                <a:cs typeface="Noto Serif" charset="0"/>
              </a:rPr>
              <a:t>ANCOVA </a:t>
            </a:r>
          </a:p>
          <a:p>
            <a:pPr algn="ctr"/>
            <a:r>
              <a:rPr lang="en-US" sz="6600" dirty="0">
                <a:solidFill>
                  <a:schemeClr val="tx1"/>
                </a:solidFill>
                <a:latin typeface="Noto Serif" charset="0"/>
                <a:ea typeface="Noto Serif" charset="0"/>
                <a:cs typeface="Noto Serif" charset="0"/>
              </a:rPr>
              <a:t>assumption:</a:t>
            </a:r>
          </a:p>
          <a:p>
            <a:pPr algn="ctr"/>
            <a:r>
              <a:rPr lang="en-US" sz="6600" dirty="0">
                <a:solidFill>
                  <a:schemeClr val="tx1"/>
                </a:solidFill>
                <a:latin typeface="Noto Serif" charset="0"/>
                <a:ea typeface="Noto Serif" charset="0"/>
                <a:cs typeface="Noto Serif" charset="0"/>
              </a:rPr>
              <a:t>Homogeneity of regression slopes</a:t>
            </a:r>
          </a:p>
        </p:txBody>
      </p:sp>
      <p:pic>
        <p:nvPicPr>
          <p:cNvPr id="7" name="Picture 6"/>
          <p:cNvPicPr>
            <a:picLocks noChangeAspect="1"/>
          </p:cNvPicPr>
          <p:nvPr/>
        </p:nvPicPr>
        <p:blipFill>
          <a:blip r:embed="rId3"/>
          <a:stretch>
            <a:fillRect/>
          </a:stretch>
        </p:blipFill>
        <p:spPr>
          <a:xfrm>
            <a:off x="6752166" y="4521202"/>
            <a:ext cx="2310695" cy="2218267"/>
          </a:xfrm>
          <a:prstGeom prst="rect">
            <a:avLst/>
          </a:prstGeom>
        </p:spPr>
      </p:pic>
      <p:pic>
        <p:nvPicPr>
          <p:cNvPr id="8" name="Picture 7"/>
          <p:cNvPicPr>
            <a:picLocks noChangeAspect="1"/>
          </p:cNvPicPr>
          <p:nvPr/>
        </p:nvPicPr>
        <p:blipFill>
          <a:blip r:embed="rId4"/>
          <a:stretch>
            <a:fillRect/>
          </a:stretch>
        </p:blipFill>
        <p:spPr>
          <a:xfrm>
            <a:off x="3606800" y="4751494"/>
            <a:ext cx="2053167" cy="1971040"/>
          </a:xfrm>
          <a:prstGeom prst="rect">
            <a:avLst/>
          </a:prstGeom>
        </p:spPr>
      </p:pic>
    </p:spTree>
    <p:extLst>
      <p:ext uri="{BB962C8B-B14F-4D97-AF65-F5344CB8AC3E}">
        <p14:creationId xmlns:p14="http://schemas.microsoft.com/office/powerpoint/2010/main" val="40572190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Safe assumption? Let’s include interaction term…</a:t>
            </a:r>
          </a:p>
        </p:txBody>
      </p:sp>
      <p:sp>
        <p:nvSpPr>
          <p:cNvPr id="3" name="Content Placeholder 2"/>
          <p:cNvSpPr>
            <a:spLocks noGrp="1"/>
          </p:cNvSpPr>
          <p:nvPr>
            <p:ph idx="1"/>
          </p:nvPr>
        </p:nvSpPr>
        <p:spPr/>
        <p:txBody>
          <a:bodyPr>
            <a:normAutofit/>
          </a:bodyPr>
          <a:lstStyle/>
          <a:p>
            <a:pPr marL="0" indent="0">
              <a:buNone/>
            </a:pPr>
            <a:r>
              <a:rPr lang="en-US" sz="1400" b="1" dirty="0">
                <a:solidFill>
                  <a:schemeClr val="accent3">
                    <a:lumMod val="75000"/>
                  </a:schemeClr>
                </a:solidFill>
                <a:latin typeface="Courier New"/>
                <a:cs typeface="Courier New"/>
              </a:rPr>
              <a:t># library(car)</a:t>
            </a:r>
          </a:p>
          <a:p>
            <a:pPr marL="0" indent="0">
              <a:buNone/>
            </a:pP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&lt;- lm(</a:t>
            </a:r>
            <a:r>
              <a:rPr lang="en-US" sz="1400" b="1" dirty="0" err="1">
                <a:solidFill>
                  <a:schemeClr val="accent3">
                    <a:lumMod val="75000"/>
                  </a:schemeClr>
                </a:solidFill>
                <a:latin typeface="Courier New"/>
                <a:cs typeface="Courier New"/>
              </a:rPr>
              <a:t>prop_given</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data = givers, </a:t>
            </a:r>
          </a:p>
          <a:p>
            <a:pPr marL="0" indent="0">
              <a:buNone/>
            </a:pPr>
            <a:r>
              <a:rPr lang="en-US" sz="1400" b="1" dirty="0">
                <a:solidFill>
                  <a:schemeClr val="accent3">
                    <a:lumMod val="75000"/>
                  </a:schemeClr>
                </a:solidFill>
                <a:latin typeface="Courier New"/>
                <a:cs typeface="Courier New"/>
              </a:rPr>
              <a:t>+                   contrasts = list(</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 </a:t>
            </a:r>
          </a:p>
          <a:p>
            <a:pPr marL="0" indent="0">
              <a:buNone/>
            </a:pPr>
            <a:r>
              <a:rPr lang="en-US" sz="1400" b="1" dirty="0">
                <a:solidFill>
                  <a:schemeClr val="accent3">
                    <a:lumMod val="75000"/>
                  </a:schemeClr>
                </a:solidFill>
                <a:latin typeface="Courier New"/>
                <a:cs typeface="Courier New"/>
              </a:rPr>
              <a:t>+                                    </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a:t>
            </a:r>
          </a:p>
          <a:p>
            <a:pPr marL="0" indent="0">
              <a:buNone/>
            </a:pPr>
            <a:r>
              <a:rPr lang="en-US" sz="1400" b="1" dirty="0" err="1">
                <a:solidFill>
                  <a:schemeClr val="accent3">
                    <a:lumMod val="75000"/>
                  </a:schemeClr>
                </a:solidFill>
                <a:latin typeface="Courier New"/>
                <a:cs typeface="Courier New"/>
              </a:rPr>
              <a:t>Anova</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type = 2)</a:t>
            </a:r>
          </a:p>
          <a:p>
            <a:pPr marL="0" indent="0">
              <a:buNone/>
            </a:pPr>
            <a:r>
              <a:rPr lang="en-US" sz="1400" b="1" dirty="0" err="1">
                <a:latin typeface="Courier New"/>
                <a:cs typeface="Courier New"/>
              </a:rPr>
              <a:t>Anova</a:t>
            </a:r>
            <a:r>
              <a:rPr lang="en-US" sz="1400" b="1" dirty="0">
                <a:latin typeface="Courier New"/>
                <a:cs typeface="Courier New"/>
              </a:rPr>
              <a:t> Table (Type II tests)</a:t>
            </a:r>
          </a:p>
          <a:p>
            <a:pPr marL="0" indent="0">
              <a:buNone/>
            </a:pPr>
            <a:endParaRPr lang="en-US" sz="1400" b="1" dirty="0">
              <a:latin typeface="Courier New"/>
              <a:cs typeface="Courier New"/>
            </a:endParaRPr>
          </a:p>
          <a:p>
            <a:pPr marL="0" indent="0">
              <a:buNone/>
            </a:pPr>
            <a:r>
              <a:rPr lang="en-US" sz="1400" b="1" dirty="0">
                <a:latin typeface="Courier New"/>
                <a:cs typeface="Courier New"/>
              </a:rPr>
              <a:t>Response: </a:t>
            </a:r>
            <a:r>
              <a:rPr lang="en-US" sz="1400" b="1" dirty="0" err="1">
                <a:latin typeface="Courier New"/>
                <a:cs typeface="Courier New"/>
              </a:rPr>
              <a:t>prop_given</a:t>
            </a:r>
            <a:endParaRPr lang="en-US" sz="1400" b="1" dirty="0">
              <a:latin typeface="Courier New"/>
              <a:cs typeface="Courier New"/>
            </a:endParaRPr>
          </a:p>
          <a:p>
            <a:pPr marL="0" indent="0">
              <a:buNone/>
            </a:pPr>
            <a:r>
              <a:rPr lang="en-US" sz="1400" b="1" dirty="0">
                <a:latin typeface="Courier New"/>
                <a:cs typeface="Courier New"/>
              </a:rPr>
              <a:t>                   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err="1">
                <a:latin typeface="Courier New"/>
                <a:cs typeface="Courier New"/>
              </a:rPr>
              <a:t>age_group</a:t>
            </a:r>
            <a:r>
              <a:rPr lang="en-US" sz="1400" b="1" dirty="0">
                <a:latin typeface="Courier New"/>
                <a:cs typeface="Courier New"/>
              </a:rPr>
              <a:t>          1.5600   3 13.0371 0.000000047 ***</a:t>
            </a:r>
          </a:p>
          <a:p>
            <a:pPr marL="0" indent="0">
              <a:buNone/>
            </a:pPr>
            <a:r>
              <a:rPr lang="en-US" sz="1400" b="1" dirty="0" err="1">
                <a:latin typeface="Courier New"/>
                <a:cs typeface="Courier New"/>
              </a:rPr>
              <a:t>num_env</a:t>
            </a:r>
            <a:r>
              <a:rPr lang="en-US" sz="1400" b="1" dirty="0">
                <a:latin typeface="Courier New"/>
                <a:cs typeface="Courier New"/>
              </a:rPr>
              <a:t>            0.5940   1 14.8920   0.0001377 ***</a:t>
            </a:r>
          </a:p>
          <a:p>
            <a:pPr marL="0" indent="0">
              <a:buNone/>
            </a:pPr>
            <a:r>
              <a:rPr lang="en-US" sz="1400" b="1" dirty="0" err="1">
                <a:latin typeface="Courier New"/>
                <a:cs typeface="Courier New"/>
              </a:rPr>
              <a:t>age_group:num_env</a:t>
            </a:r>
            <a:r>
              <a:rPr lang="en-US" sz="1400" b="1" dirty="0">
                <a:latin typeface="Courier New"/>
                <a:cs typeface="Courier New"/>
              </a:rPr>
              <a:t>  0.1747   3  1.4599   0.2254215    </a:t>
            </a:r>
          </a:p>
          <a:p>
            <a:pPr marL="0" indent="0">
              <a:buNone/>
            </a:pPr>
            <a:r>
              <a:rPr lang="en-US" sz="1400" b="1" dirty="0">
                <a:latin typeface="Courier New"/>
                <a:cs typeface="Courier New"/>
              </a:rPr>
              <a:t>Residuals         12.7636 320                        </a:t>
            </a:r>
          </a:p>
          <a:p>
            <a:pPr marL="0" indent="0">
              <a:buNone/>
            </a:pPr>
            <a:r>
              <a:rPr lang="en-US" sz="1400" b="1" dirty="0">
                <a:latin typeface="Courier New"/>
                <a:cs typeface="Courier New"/>
              </a:rPr>
              <a:t>---</a:t>
            </a:r>
          </a:p>
          <a:p>
            <a:pPr marL="0" indent="0">
              <a:buNone/>
            </a:pPr>
            <a:r>
              <a:rPr lang="en-US" sz="1400" b="1" dirty="0" err="1">
                <a:latin typeface="Courier New"/>
                <a:cs typeface="Courier New"/>
              </a:rPr>
              <a:t>Signif</a:t>
            </a:r>
            <a:r>
              <a:rPr lang="en-US" sz="14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5" name="Cloud Callout 4"/>
          <p:cNvSpPr/>
          <p:nvPr/>
        </p:nvSpPr>
        <p:spPr>
          <a:xfrm flipH="1">
            <a:off x="1524000" y="5422900"/>
            <a:ext cx="6781800" cy="1435100"/>
          </a:xfrm>
          <a:prstGeom prst="cloudCallout">
            <a:avLst>
              <a:gd name="adj1" fmla="val -55258"/>
              <a:gd name="adj2" fmla="val -920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b="1" dirty="0" err="1">
                <a:solidFill>
                  <a:prstClr val="black"/>
                </a:solidFill>
                <a:latin typeface="Courier New"/>
                <a:cs typeface="Courier New"/>
              </a:rPr>
              <a:t>age_group</a:t>
            </a:r>
            <a:r>
              <a:rPr lang="en-US" b="1" dirty="0">
                <a:solidFill>
                  <a:prstClr val="black"/>
                </a:solidFill>
                <a:latin typeface="Courier New"/>
                <a:cs typeface="Courier New"/>
              </a:rPr>
              <a:t>*</a:t>
            </a:r>
            <a:r>
              <a:rPr lang="en-US" b="1" dirty="0" err="1">
                <a:solidFill>
                  <a:prstClr val="black"/>
                </a:solidFill>
                <a:latin typeface="Courier New"/>
                <a:cs typeface="Courier New"/>
              </a:rPr>
              <a:t>num_env</a:t>
            </a:r>
            <a:r>
              <a:rPr lang="en-US" b="1" dirty="0">
                <a:solidFill>
                  <a:prstClr val="black"/>
                </a:solidFill>
                <a:latin typeface="Courier New"/>
                <a:cs typeface="Courier New"/>
              </a:rPr>
              <a:t> </a:t>
            </a:r>
            <a:r>
              <a:rPr lang="en-US" dirty="0">
                <a:solidFill>
                  <a:prstClr val="black"/>
                </a:solidFill>
                <a:latin typeface="Lobster Two"/>
                <a:cs typeface="Lobster Two"/>
              </a:rPr>
              <a:t>is equivalent to:</a:t>
            </a:r>
          </a:p>
          <a:p>
            <a:pPr algn="ctr"/>
            <a:r>
              <a:rPr lang="en-US" sz="1400" b="1" dirty="0" err="1">
                <a:solidFill>
                  <a:prstClr val="black"/>
                </a:solidFill>
                <a:latin typeface="Courier New"/>
                <a:cs typeface="Courier New"/>
              </a:rPr>
              <a:t>age_group</a:t>
            </a:r>
            <a:r>
              <a:rPr lang="en-US" sz="1400" b="1" dirty="0">
                <a:solidFill>
                  <a:prstClr val="black"/>
                </a:solidFill>
                <a:latin typeface="Courier New"/>
                <a:cs typeface="Courier New"/>
              </a:rPr>
              <a:t> + </a:t>
            </a:r>
            <a:r>
              <a:rPr lang="en-US" sz="1400" b="1" dirty="0" err="1">
                <a:solidFill>
                  <a:prstClr val="black"/>
                </a:solidFill>
                <a:latin typeface="Courier New"/>
                <a:cs typeface="Courier New"/>
              </a:rPr>
              <a:t>num_env</a:t>
            </a:r>
            <a:r>
              <a:rPr lang="en-US" sz="1400" b="1" dirty="0">
                <a:solidFill>
                  <a:prstClr val="black"/>
                </a:solidFill>
                <a:latin typeface="Courier New"/>
                <a:cs typeface="Courier New"/>
              </a:rPr>
              <a:t> + </a:t>
            </a:r>
            <a:r>
              <a:rPr lang="en-US" sz="1400" b="1" dirty="0" err="1">
                <a:solidFill>
                  <a:prstClr val="black"/>
                </a:solidFill>
                <a:latin typeface="Courier New"/>
                <a:cs typeface="Courier New"/>
              </a:rPr>
              <a:t>age_group:num_env</a:t>
            </a:r>
            <a:endParaRPr lang="en-US" sz="1400" b="1" dirty="0">
              <a:solidFill>
                <a:prstClr val="black"/>
              </a:solidFill>
              <a:latin typeface="Courier New"/>
              <a:cs typeface="Courier New"/>
            </a:endParaRPr>
          </a:p>
        </p:txBody>
      </p:sp>
    </p:spTree>
    <p:extLst>
      <p:ext uri="{BB962C8B-B14F-4D97-AF65-F5344CB8AC3E}">
        <p14:creationId xmlns:p14="http://schemas.microsoft.com/office/powerpoint/2010/main" val="206945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interaction-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083733"/>
            <a:ext cx="9144000" cy="5715000"/>
          </a:xfrm>
          <a:prstGeom prst="rect">
            <a:avLst/>
          </a:prstGeom>
        </p:spPr>
      </p:pic>
      <p:pic>
        <p:nvPicPr>
          <p:cNvPr id="3" name="Picture 2"/>
          <p:cNvPicPr>
            <a:picLocks noChangeAspect="1"/>
          </p:cNvPicPr>
          <p:nvPr/>
        </p:nvPicPr>
        <p:blipFill>
          <a:blip r:embed="rId4"/>
          <a:stretch>
            <a:fillRect/>
          </a:stretch>
        </p:blipFill>
        <p:spPr>
          <a:xfrm>
            <a:off x="8665634" y="-128014"/>
            <a:ext cx="2091267" cy="2007616"/>
          </a:xfrm>
          <a:prstGeom prst="rect">
            <a:avLst/>
          </a:prstGeom>
        </p:spPr>
      </p:pic>
      <p:sp>
        <p:nvSpPr>
          <p:cNvPr id="4" name="Cloud Callout 3"/>
          <p:cNvSpPr/>
          <p:nvPr/>
        </p:nvSpPr>
        <p:spPr>
          <a:xfrm flipH="1">
            <a:off x="1651000" y="0"/>
            <a:ext cx="6159500" cy="1435100"/>
          </a:xfrm>
          <a:prstGeom prst="cloudCallout">
            <a:avLst>
              <a:gd name="adj1" fmla="val -64618"/>
              <a:gd name="adj2" fmla="val 3184"/>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Lines in the lower left and upper right panels now can have non-parallel slopes- again, we </a:t>
            </a:r>
            <a:r>
              <a:rPr lang="en-US" b="1" dirty="0">
                <a:solidFill>
                  <a:srgbClr val="FF66FF"/>
                </a:solidFill>
                <a:latin typeface="Lobster Two"/>
                <a:cs typeface="Lobster Two"/>
              </a:rPr>
              <a:t>made</a:t>
            </a:r>
            <a:r>
              <a:rPr lang="en-US" dirty="0">
                <a:solidFill>
                  <a:prstClr val="black"/>
                </a:solidFill>
                <a:latin typeface="Lobster Two"/>
                <a:cs typeface="Lobster Two"/>
              </a:rPr>
              <a:t> the model that way!</a:t>
            </a:r>
          </a:p>
        </p:txBody>
      </p:sp>
      <p:sp>
        <p:nvSpPr>
          <p:cNvPr id="5" name="Frame 4"/>
          <p:cNvSpPr/>
          <p:nvPr/>
        </p:nvSpPr>
        <p:spPr>
          <a:xfrm>
            <a:off x="5397500" y="16510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6" name="Frame 5"/>
          <p:cNvSpPr/>
          <p:nvPr/>
        </p:nvSpPr>
        <p:spPr>
          <a:xfrm>
            <a:off x="2095500" y="3848100"/>
            <a:ext cx="3327400" cy="22860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Tree>
    <p:extLst>
      <p:ext uri="{BB962C8B-B14F-4D97-AF65-F5344CB8AC3E}">
        <p14:creationId xmlns:p14="http://schemas.microsoft.com/office/powerpoint/2010/main" val="158254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ot_interaction-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50842" y="3479801"/>
            <a:ext cx="5310291" cy="3318932"/>
          </a:xfrm>
          <a:prstGeom prst="rect">
            <a:avLst/>
          </a:prstGeom>
        </p:spPr>
      </p:pic>
      <p:pic>
        <p:nvPicPr>
          <p:cNvPr id="3" name="Picture 2" descr="plot_ancova-2.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1" y="0"/>
            <a:ext cx="5731933" cy="3582458"/>
          </a:xfrm>
          <a:prstGeom prst="rect">
            <a:avLst/>
          </a:prstGeom>
        </p:spPr>
      </p:pic>
      <p:sp>
        <p:nvSpPr>
          <p:cNvPr id="4" name="TextBox 3"/>
          <p:cNvSpPr txBox="1"/>
          <p:nvPr/>
        </p:nvSpPr>
        <p:spPr>
          <a:xfrm>
            <a:off x="6079067" y="1612900"/>
            <a:ext cx="4191000" cy="338554"/>
          </a:xfrm>
          <a:prstGeom prst="rect">
            <a:avLst/>
          </a:prstGeom>
          <a:noFill/>
        </p:spPr>
        <p:txBody>
          <a:bodyPr wrap="square" rtlCol="0">
            <a:spAutoFit/>
          </a:bodyPr>
          <a:lstStyle/>
          <a:p>
            <a:pPr algn="ctr"/>
            <a:r>
              <a:rPr lang="en-US" sz="1600" b="1" dirty="0" err="1">
                <a:solidFill>
                  <a:prstClr val="black"/>
                </a:solidFill>
                <a:latin typeface="Courier New"/>
                <a:cs typeface="Courier New"/>
              </a:rPr>
              <a:t>prop_given</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age_group</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num_env</a:t>
            </a:r>
            <a:endParaRPr lang="en-US" sz="1600" b="1" dirty="0">
              <a:solidFill>
                <a:prstClr val="black"/>
              </a:solidFill>
              <a:latin typeface="Courier New"/>
              <a:cs typeface="Courier New"/>
            </a:endParaRPr>
          </a:p>
        </p:txBody>
      </p:sp>
      <p:sp>
        <p:nvSpPr>
          <p:cNvPr id="5" name="TextBox 4"/>
          <p:cNvSpPr txBox="1"/>
          <p:nvPr/>
        </p:nvSpPr>
        <p:spPr>
          <a:xfrm>
            <a:off x="1524000" y="4991100"/>
            <a:ext cx="4191000" cy="338554"/>
          </a:xfrm>
          <a:prstGeom prst="rect">
            <a:avLst/>
          </a:prstGeom>
          <a:noFill/>
        </p:spPr>
        <p:txBody>
          <a:bodyPr wrap="square" rtlCol="0">
            <a:spAutoFit/>
          </a:bodyPr>
          <a:lstStyle/>
          <a:p>
            <a:pPr algn="ctr"/>
            <a:r>
              <a:rPr lang="en-US" sz="1600" b="1" dirty="0" err="1">
                <a:solidFill>
                  <a:prstClr val="black"/>
                </a:solidFill>
                <a:latin typeface="Courier New"/>
                <a:cs typeface="Courier New"/>
              </a:rPr>
              <a:t>prop_given</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age_group</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num_env</a:t>
            </a:r>
            <a:endParaRPr lang="en-US" sz="1600" b="1" dirty="0">
              <a:solidFill>
                <a:prstClr val="black"/>
              </a:solidFill>
              <a:latin typeface="Courier New"/>
              <a:cs typeface="Courier New"/>
            </a:endParaRPr>
          </a:p>
        </p:txBody>
      </p:sp>
      <p:sp>
        <p:nvSpPr>
          <p:cNvPr id="6" name="Frame 5"/>
          <p:cNvSpPr/>
          <p:nvPr/>
        </p:nvSpPr>
        <p:spPr>
          <a:xfrm>
            <a:off x="3949700" y="381000"/>
            <a:ext cx="2129367" cy="14097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7" name="Frame 6"/>
          <p:cNvSpPr/>
          <p:nvPr/>
        </p:nvSpPr>
        <p:spPr>
          <a:xfrm>
            <a:off x="7670800" y="3759200"/>
            <a:ext cx="2002366" cy="1409700"/>
          </a:xfrm>
          <a:prstGeom prst="frame">
            <a:avLst>
              <a:gd name="adj1" fmla="val 3923"/>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8" name="Frame 7"/>
          <p:cNvSpPr/>
          <p:nvPr/>
        </p:nvSpPr>
        <p:spPr>
          <a:xfrm>
            <a:off x="1858433" y="1727200"/>
            <a:ext cx="2129367" cy="1409700"/>
          </a:xfrm>
          <a:prstGeom prst="frame">
            <a:avLst>
              <a:gd name="adj1" fmla="val 3923"/>
            </a:avLst>
          </a:prstGeom>
          <a:solidFill>
            <a:srgbClr val="FF66FF"/>
          </a:solidFill>
          <a:ln>
            <a:noFill/>
          </a:ln>
          <a:effectLst/>
        </p:spPr>
        <p:style>
          <a:lnRef idx="1">
            <a:schemeClr val="accent1"/>
          </a:lnRef>
          <a:fillRef idx="3">
            <a:schemeClr val="accent1"/>
          </a:fillRef>
          <a:effectRef idx="2">
            <a:schemeClr val="accent1"/>
          </a:effectRef>
          <a:fontRef idx="minor">
            <a:schemeClr val="lt1"/>
          </a:fontRef>
        </p:style>
        <p:txBody>
          <a:bodyPr/>
          <a:lstStyle/>
          <a:p>
            <a:r>
              <a:rPr lang="en-US" dirty="0">
                <a:solidFill>
                  <a:prstClr val="white"/>
                </a:solidFill>
              </a:rPr>
              <a:t>v</a:t>
            </a:r>
          </a:p>
        </p:txBody>
      </p:sp>
      <p:sp>
        <p:nvSpPr>
          <p:cNvPr id="9" name="Frame 8"/>
          <p:cNvSpPr/>
          <p:nvPr/>
        </p:nvSpPr>
        <p:spPr>
          <a:xfrm>
            <a:off x="5765801" y="5092700"/>
            <a:ext cx="1955800" cy="1320800"/>
          </a:xfrm>
          <a:prstGeom prst="frame">
            <a:avLst>
              <a:gd name="adj1" fmla="val 3923"/>
            </a:avLst>
          </a:prstGeom>
          <a:solidFill>
            <a:srgbClr val="FF66FF"/>
          </a:solidFill>
          <a:ln>
            <a:noFill/>
          </a:ln>
          <a:effectLst/>
        </p:spPr>
        <p:style>
          <a:lnRef idx="1">
            <a:schemeClr val="accent1"/>
          </a:lnRef>
          <a:fillRef idx="3">
            <a:schemeClr val="accent1"/>
          </a:fillRef>
          <a:effectRef idx="2">
            <a:schemeClr val="accent1"/>
          </a:effectRef>
          <a:fontRef idx="minor">
            <a:schemeClr val="lt1"/>
          </a:fontRef>
        </p:style>
        <p:txBody>
          <a:bodyPr/>
          <a:lstStyle/>
          <a:p>
            <a:r>
              <a:rPr lang="en-US" dirty="0">
                <a:solidFill>
                  <a:prstClr val="white"/>
                </a:solidFill>
              </a:rPr>
              <a:t>v</a:t>
            </a:r>
          </a:p>
        </p:txBody>
      </p:sp>
    </p:spTree>
    <p:extLst>
      <p:ext uri="{BB962C8B-B14F-4D97-AF65-F5344CB8AC3E}">
        <p14:creationId xmlns:p14="http://schemas.microsoft.com/office/powerpoint/2010/main" val="8498913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Covariate versus interacting terms</a:t>
            </a:r>
            <a:endParaRPr lang="en-US" dirty="0"/>
          </a:p>
        </p:txBody>
      </p:sp>
      <p:sp>
        <p:nvSpPr>
          <p:cNvPr id="12" name="Cloud 11"/>
          <p:cNvSpPr/>
          <p:nvPr/>
        </p:nvSpPr>
        <p:spPr>
          <a:xfrm>
            <a:off x="2070100" y="1308100"/>
            <a:ext cx="3949700" cy="1418844"/>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Covariates allow only for different intercepts, not slopes</a:t>
            </a:r>
          </a:p>
        </p:txBody>
      </p:sp>
      <p:sp>
        <p:nvSpPr>
          <p:cNvPr id="13" name="Cloud 12"/>
          <p:cNvSpPr/>
          <p:nvPr/>
        </p:nvSpPr>
        <p:spPr>
          <a:xfrm>
            <a:off x="6350000" y="1308100"/>
            <a:ext cx="3949700" cy="1418844"/>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Interactions allow for both different intercepts &amp; slopes</a:t>
            </a:r>
          </a:p>
        </p:txBody>
      </p:sp>
      <p:sp>
        <p:nvSpPr>
          <p:cNvPr id="14" name="TextBox 13"/>
          <p:cNvSpPr txBox="1"/>
          <p:nvPr/>
        </p:nvSpPr>
        <p:spPr>
          <a:xfrm>
            <a:off x="1981200" y="5829300"/>
            <a:ext cx="4191000" cy="338554"/>
          </a:xfrm>
          <a:prstGeom prst="rect">
            <a:avLst/>
          </a:prstGeom>
          <a:noFill/>
        </p:spPr>
        <p:txBody>
          <a:bodyPr wrap="square" rtlCol="0">
            <a:spAutoFit/>
          </a:bodyPr>
          <a:lstStyle/>
          <a:p>
            <a:pPr algn="ctr"/>
            <a:r>
              <a:rPr lang="en-US" sz="1600" b="1" dirty="0" err="1">
                <a:solidFill>
                  <a:prstClr val="black"/>
                </a:solidFill>
                <a:latin typeface="Courier New"/>
                <a:cs typeface="Courier New"/>
              </a:rPr>
              <a:t>prop_given</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age_group</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num_env</a:t>
            </a:r>
            <a:endParaRPr lang="en-US" sz="1600" b="1" dirty="0">
              <a:solidFill>
                <a:prstClr val="black"/>
              </a:solidFill>
              <a:latin typeface="Courier New"/>
              <a:cs typeface="Courier New"/>
            </a:endParaRPr>
          </a:p>
        </p:txBody>
      </p:sp>
      <p:sp>
        <p:nvSpPr>
          <p:cNvPr id="15" name="TextBox 14"/>
          <p:cNvSpPr txBox="1"/>
          <p:nvPr/>
        </p:nvSpPr>
        <p:spPr>
          <a:xfrm>
            <a:off x="6261100" y="5829300"/>
            <a:ext cx="4191000" cy="338554"/>
          </a:xfrm>
          <a:prstGeom prst="rect">
            <a:avLst/>
          </a:prstGeom>
          <a:noFill/>
        </p:spPr>
        <p:txBody>
          <a:bodyPr wrap="square" rtlCol="0">
            <a:spAutoFit/>
          </a:bodyPr>
          <a:lstStyle/>
          <a:p>
            <a:pPr algn="ctr"/>
            <a:r>
              <a:rPr lang="en-US" sz="1600" b="1" dirty="0" err="1">
                <a:solidFill>
                  <a:prstClr val="black"/>
                </a:solidFill>
                <a:latin typeface="Courier New"/>
                <a:cs typeface="Courier New"/>
              </a:rPr>
              <a:t>prop_given</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age_group</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num_env</a:t>
            </a:r>
            <a:endParaRPr lang="en-US" sz="1600" b="1" dirty="0">
              <a:solidFill>
                <a:prstClr val="black"/>
              </a:solidFill>
              <a:latin typeface="Courier New"/>
              <a:cs typeface="Courier New"/>
            </a:endParaRPr>
          </a:p>
        </p:txBody>
      </p:sp>
      <p:pic>
        <p:nvPicPr>
          <p:cNvPr id="5" name="Content Placeholder 4" descr="plot_ancova-1.png"/>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t="-43464" b="-43464"/>
          <a:stretch>
            <a:fillRect/>
          </a:stretch>
        </p:blipFill>
        <p:spPr/>
      </p:pic>
      <p:pic>
        <p:nvPicPr>
          <p:cNvPr id="6" name="Content Placeholder 5" descr="plot_interaction-1.png"/>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t="-43464" b="-43464"/>
          <a:stretch>
            <a:fillRect/>
          </a:stretch>
        </p:blipFill>
        <p:spPr/>
      </p:pic>
    </p:spTree>
    <p:extLst>
      <p:ext uri="{BB962C8B-B14F-4D97-AF65-F5344CB8AC3E}">
        <p14:creationId xmlns:p14="http://schemas.microsoft.com/office/powerpoint/2010/main" val="21037152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plot_interaction-1.png"/>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t="-5" b="-86915"/>
          <a:stretch/>
        </p:blipFill>
        <p:spPr>
          <a:xfrm>
            <a:off x="6172200" y="1673225"/>
            <a:ext cx="4038600" cy="4718050"/>
          </a:xfrm>
        </p:spPr>
      </p:pic>
      <p:pic>
        <p:nvPicPr>
          <p:cNvPr id="5" name="Content Placeholder 4" descr="plot_ancova-1.png"/>
          <p:cNvPicPr>
            <a:picLocks noGrp="1" noChangeAspect="1"/>
          </p:cNvPicPr>
          <p:nvPr>
            <p:ph sz="half" idx="1"/>
          </p:nvPr>
        </p:nvPicPr>
        <p:blipFill rotWithShape="1">
          <a:blip r:embed="rId4" cstate="print">
            <a:extLst>
              <a:ext uri="{28A0092B-C50C-407E-A947-70E740481C1C}">
                <a14:useLocalDpi xmlns:a14="http://schemas.microsoft.com/office/drawing/2010/main" val="0"/>
              </a:ext>
            </a:extLst>
          </a:blip>
          <a:srcRect t="1" b="-86927"/>
          <a:stretch/>
        </p:blipFill>
        <p:spPr/>
      </p:pic>
      <p:sp>
        <p:nvSpPr>
          <p:cNvPr id="2" name="Title 1"/>
          <p:cNvSpPr>
            <a:spLocks noGrp="1"/>
          </p:cNvSpPr>
          <p:nvPr>
            <p:ph type="title"/>
          </p:nvPr>
        </p:nvSpPr>
        <p:spPr/>
        <p:txBody>
          <a:bodyPr/>
          <a:lstStyle/>
          <a:p>
            <a:r>
              <a:rPr lang="en-US" dirty="0" smtClean="0"/>
              <a:t>Covariate versus interacting terms</a:t>
            </a:r>
            <a:endParaRPr lang="en-US" dirty="0"/>
          </a:p>
        </p:txBody>
      </p:sp>
      <p:sp>
        <p:nvSpPr>
          <p:cNvPr id="15" name="TextBox 14"/>
          <p:cNvSpPr txBox="1"/>
          <p:nvPr/>
        </p:nvSpPr>
        <p:spPr>
          <a:xfrm>
            <a:off x="6019800" y="1385598"/>
            <a:ext cx="4191000" cy="338554"/>
          </a:xfrm>
          <a:prstGeom prst="rect">
            <a:avLst/>
          </a:prstGeom>
          <a:noFill/>
        </p:spPr>
        <p:txBody>
          <a:bodyPr wrap="square" rtlCol="0">
            <a:spAutoFit/>
          </a:bodyPr>
          <a:lstStyle/>
          <a:p>
            <a:pPr algn="ctr"/>
            <a:r>
              <a:rPr lang="en-US" sz="1600" b="1" dirty="0" err="1">
                <a:solidFill>
                  <a:prstClr val="black"/>
                </a:solidFill>
                <a:latin typeface="Courier New"/>
                <a:cs typeface="Courier New"/>
              </a:rPr>
              <a:t>prop_given</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age_group</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num_env</a:t>
            </a:r>
            <a:endParaRPr lang="en-US" sz="1600" b="1" dirty="0">
              <a:solidFill>
                <a:prstClr val="black"/>
              </a:solidFill>
              <a:latin typeface="Courier New"/>
              <a:cs typeface="Courier New"/>
            </a:endParaRPr>
          </a:p>
        </p:txBody>
      </p:sp>
      <p:sp>
        <p:nvSpPr>
          <p:cNvPr id="11" name="TextBox 10"/>
          <p:cNvSpPr txBox="1"/>
          <p:nvPr/>
        </p:nvSpPr>
        <p:spPr>
          <a:xfrm>
            <a:off x="6223000" y="4486468"/>
            <a:ext cx="3987800" cy="1938992"/>
          </a:xfrm>
          <a:prstGeom prst="rect">
            <a:avLst/>
          </a:prstGeom>
          <a:noFill/>
        </p:spPr>
        <p:txBody>
          <a:bodyPr wrap="square" rtlCol="0">
            <a:spAutoFit/>
          </a:bodyPr>
          <a:lstStyle/>
          <a:p>
            <a:r>
              <a:rPr lang="en-US" sz="1200" b="1" dirty="0">
                <a:solidFill>
                  <a:prstClr val="black"/>
                </a:solidFill>
                <a:latin typeface="Courier New"/>
                <a:cs typeface="Courier New"/>
              </a:rPr>
              <a:t>  </a:t>
            </a:r>
            <a:r>
              <a:rPr lang="en-US" sz="1200" b="1" dirty="0" err="1">
                <a:solidFill>
                  <a:prstClr val="black"/>
                </a:solidFill>
                <a:latin typeface="Courier New"/>
                <a:cs typeface="Courier New"/>
              </a:rPr>
              <a:t>age_group</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num_env</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fit_means</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diff_fit</a:t>
            </a:r>
            <a:endParaRPr lang="en-US" sz="1200" b="1" dirty="0">
              <a:solidFill>
                <a:prstClr val="black"/>
              </a:solidFill>
              <a:latin typeface="Courier New"/>
              <a:cs typeface="Courier New"/>
            </a:endParaRPr>
          </a:p>
          <a:p>
            <a:r>
              <a:rPr lang="en-US" sz="1200" b="1" dirty="0">
                <a:solidFill>
                  <a:prstClr val="black"/>
                </a:solidFill>
                <a:latin typeface="Courier New"/>
                <a:cs typeface="Courier New"/>
              </a:rPr>
              <a:t>     (</a:t>
            </a:r>
            <a:r>
              <a:rPr lang="en-US" sz="1200" b="1" dirty="0" err="1">
                <a:solidFill>
                  <a:prstClr val="black"/>
                </a:solidFill>
                <a:latin typeface="Courier New"/>
                <a:cs typeface="Courier New"/>
              </a:rPr>
              <a:t>fctr</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fctr</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dbl</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dbl</a:t>
            </a:r>
            <a:r>
              <a:rPr lang="en-US" sz="1200" b="1" dirty="0">
                <a:solidFill>
                  <a:prstClr val="black"/>
                </a:solidFill>
                <a:latin typeface="Courier New"/>
                <a:cs typeface="Courier New"/>
              </a:rPr>
              <a:t>)</a:t>
            </a:r>
          </a:p>
          <a:p>
            <a:r>
              <a:rPr lang="en-US" sz="1200" b="1" dirty="0">
                <a:solidFill>
                  <a:prstClr val="black"/>
                </a:solidFill>
                <a:latin typeface="Courier New"/>
                <a:cs typeface="Courier New"/>
              </a:rPr>
              <a:t>1         1       1 0.3970085          NA</a:t>
            </a:r>
          </a:p>
          <a:p>
            <a:r>
              <a:rPr lang="en-US" sz="1200" b="1" dirty="0">
                <a:solidFill>
                  <a:prstClr val="black"/>
                </a:solidFill>
                <a:latin typeface="Courier New"/>
                <a:cs typeface="Courier New"/>
              </a:rPr>
              <a:t>2         1       2 0.4016260 0.004617469</a:t>
            </a:r>
          </a:p>
          <a:p>
            <a:r>
              <a:rPr lang="en-US" sz="1200" b="1" dirty="0">
                <a:solidFill>
                  <a:prstClr val="black"/>
                </a:solidFill>
                <a:latin typeface="Courier New"/>
                <a:cs typeface="Courier New"/>
              </a:rPr>
              <a:t>3         2       1 0.3682171          NA</a:t>
            </a:r>
          </a:p>
          <a:p>
            <a:r>
              <a:rPr lang="en-US" sz="1200" b="1" dirty="0">
                <a:solidFill>
                  <a:prstClr val="black"/>
                </a:solidFill>
                <a:latin typeface="Courier New"/>
                <a:cs typeface="Courier New"/>
              </a:rPr>
              <a:t>4         2       2 0.4698582 0.101641102</a:t>
            </a:r>
          </a:p>
          <a:p>
            <a:r>
              <a:rPr lang="en-US" sz="1200" b="1" dirty="0">
                <a:solidFill>
                  <a:prstClr val="black"/>
                </a:solidFill>
                <a:latin typeface="Courier New"/>
                <a:cs typeface="Courier New"/>
              </a:rPr>
              <a:t>5         3       1 0.4576389          NA</a:t>
            </a:r>
          </a:p>
          <a:p>
            <a:r>
              <a:rPr lang="en-US" sz="1200" b="1" dirty="0">
                <a:solidFill>
                  <a:prstClr val="black"/>
                </a:solidFill>
                <a:latin typeface="Courier New"/>
                <a:cs typeface="Courier New"/>
              </a:rPr>
              <a:t>6         3       2 0.5748148 0.117175926</a:t>
            </a:r>
          </a:p>
          <a:p>
            <a:r>
              <a:rPr lang="en-US" sz="1200" b="1" dirty="0">
                <a:solidFill>
                  <a:prstClr val="black"/>
                </a:solidFill>
                <a:latin typeface="Courier New"/>
                <a:cs typeface="Courier New"/>
              </a:rPr>
              <a:t>7         4       1 0.5181818          NA</a:t>
            </a:r>
          </a:p>
          <a:p>
            <a:r>
              <a:rPr lang="en-US" sz="1200" b="1" dirty="0">
                <a:solidFill>
                  <a:prstClr val="black"/>
                </a:solidFill>
                <a:latin typeface="Courier New"/>
                <a:cs typeface="Courier New"/>
              </a:rPr>
              <a:t>8         4       2 0.6338542 0.115672348</a:t>
            </a:r>
          </a:p>
        </p:txBody>
      </p:sp>
      <p:sp>
        <p:nvSpPr>
          <p:cNvPr id="16" name="TextBox 15"/>
          <p:cNvSpPr txBox="1"/>
          <p:nvPr/>
        </p:nvSpPr>
        <p:spPr>
          <a:xfrm>
            <a:off x="1828800" y="1385471"/>
            <a:ext cx="4191000" cy="338554"/>
          </a:xfrm>
          <a:prstGeom prst="rect">
            <a:avLst/>
          </a:prstGeom>
          <a:noFill/>
        </p:spPr>
        <p:txBody>
          <a:bodyPr wrap="square" rtlCol="0">
            <a:spAutoFit/>
          </a:bodyPr>
          <a:lstStyle/>
          <a:p>
            <a:pPr algn="ctr"/>
            <a:r>
              <a:rPr lang="en-US" sz="1600" b="1" dirty="0" err="1">
                <a:solidFill>
                  <a:prstClr val="black"/>
                </a:solidFill>
                <a:latin typeface="Courier New"/>
                <a:cs typeface="Courier New"/>
              </a:rPr>
              <a:t>prop_given</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age_group</a:t>
            </a:r>
            <a:r>
              <a:rPr lang="en-US" sz="1600" b="1" dirty="0">
                <a:solidFill>
                  <a:prstClr val="black"/>
                </a:solidFill>
                <a:latin typeface="Courier New"/>
                <a:cs typeface="Courier New"/>
              </a:rPr>
              <a:t> + </a:t>
            </a:r>
            <a:r>
              <a:rPr lang="en-US" sz="1600" b="1" dirty="0" err="1">
                <a:solidFill>
                  <a:prstClr val="black"/>
                </a:solidFill>
                <a:latin typeface="Courier New"/>
                <a:cs typeface="Courier New"/>
              </a:rPr>
              <a:t>num_env</a:t>
            </a:r>
            <a:endParaRPr lang="en-US" sz="1600" b="1" dirty="0">
              <a:solidFill>
                <a:prstClr val="black"/>
              </a:solidFill>
              <a:latin typeface="Courier New"/>
              <a:cs typeface="Courier New"/>
            </a:endParaRPr>
          </a:p>
        </p:txBody>
      </p:sp>
      <p:sp>
        <p:nvSpPr>
          <p:cNvPr id="17" name="Cloud 16"/>
          <p:cNvSpPr/>
          <p:nvPr/>
        </p:nvSpPr>
        <p:spPr>
          <a:xfrm>
            <a:off x="1828800" y="533400"/>
            <a:ext cx="4394200" cy="1418844"/>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Models says: the effect of </a:t>
            </a:r>
            <a:r>
              <a:rPr lang="en-US" sz="2000" dirty="0" err="1">
                <a:solidFill>
                  <a:prstClr val="black"/>
                </a:solidFill>
                <a:latin typeface="Lobster Two"/>
                <a:cs typeface="Lobster Two"/>
              </a:rPr>
              <a:t>num_env</a:t>
            </a:r>
            <a:r>
              <a:rPr lang="en-US" sz="2000" dirty="0">
                <a:solidFill>
                  <a:prstClr val="black"/>
                </a:solidFill>
                <a:latin typeface="Lobster Two"/>
                <a:cs typeface="Lobster Two"/>
              </a:rPr>
              <a:t> is the same at every age</a:t>
            </a:r>
          </a:p>
        </p:txBody>
      </p:sp>
      <p:sp>
        <p:nvSpPr>
          <p:cNvPr id="18" name="Cloud 17"/>
          <p:cNvSpPr/>
          <p:nvPr/>
        </p:nvSpPr>
        <p:spPr>
          <a:xfrm>
            <a:off x="6019800" y="533400"/>
            <a:ext cx="4648200" cy="1418844"/>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Model says: the effect of </a:t>
            </a:r>
            <a:r>
              <a:rPr lang="en-US" sz="2000" dirty="0" err="1">
                <a:solidFill>
                  <a:prstClr val="black"/>
                </a:solidFill>
                <a:latin typeface="Lobster Two"/>
                <a:cs typeface="Lobster Two"/>
              </a:rPr>
              <a:t>num_env</a:t>
            </a:r>
            <a:r>
              <a:rPr lang="en-US" sz="2000" dirty="0">
                <a:solidFill>
                  <a:prstClr val="black"/>
                </a:solidFill>
                <a:latin typeface="Lobster Two"/>
                <a:cs typeface="Lobster Two"/>
              </a:rPr>
              <a:t> could differ depending on age</a:t>
            </a:r>
          </a:p>
        </p:txBody>
      </p:sp>
      <p:sp>
        <p:nvSpPr>
          <p:cNvPr id="12" name="Rectangle 11"/>
          <p:cNvSpPr/>
          <p:nvPr/>
        </p:nvSpPr>
        <p:spPr>
          <a:xfrm>
            <a:off x="4770120" y="5067300"/>
            <a:ext cx="1021080" cy="244668"/>
          </a:xfrm>
          <a:prstGeom prst="rect">
            <a:avLst/>
          </a:prstGeom>
          <a:solidFill>
            <a:schemeClr val="accent3">
              <a:lumMod val="75000"/>
              <a:alpha val="51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13" name="Rectangle 12"/>
          <p:cNvSpPr/>
          <p:nvPr/>
        </p:nvSpPr>
        <p:spPr>
          <a:xfrm>
            <a:off x="4770120" y="5442336"/>
            <a:ext cx="1021080" cy="244668"/>
          </a:xfrm>
          <a:prstGeom prst="rect">
            <a:avLst/>
          </a:prstGeom>
          <a:solidFill>
            <a:schemeClr val="accent3">
              <a:lumMod val="75000"/>
              <a:alpha val="51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19" name="Rectangle 18"/>
          <p:cNvSpPr/>
          <p:nvPr/>
        </p:nvSpPr>
        <p:spPr>
          <a:xfrm>
            <a:off x="4770120" y="5803900"/>
            <a:ext cx="1021080" cy="244668"/>
          </a:xfrm>
          <a:prstGeom prst="rect">
            <a:avLst/>
          </a:prstGeom>
          <a:solidFill>
            <a:schemeClr val="accent3">
              <a:lumMod val="75000"/>
              <a:alpha val="51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20" name="Rectangle 19"/>
          <p:cNvSpPr/>
          <p:nvPr/>
        </p:nvSpPr>
        <p:spPr>
          <a:xfrm>
            <a:off x="4770120" y="6180792"/>
            <a:ext cx="1021080" cy="244668"/>
          </a:xfrm>
          <a:prstGeom prst="rect">
            <a:avLst/>
          </a:prstGeom>
          <a:solidFill>
            <a:schemeClr val="accent3">
              <a:lumMod val="75000"/>
              <a:alpha val="51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14" name="TextBox 13"/>
          <p:cNvSpPr txBox="1"/>
          <p:nvPr/>
        </p:nvSpPr>
        <p:spPr>
          <a:xfrm>
            <a:off x="1981200" y="4486468"/>
            <a:ext cx="3987800" cy="1938992"/>
          </a:xfrm>
          <a:prstGeom prst="rect">
            <a:avLst/>
          </a:prstGeom>
          <a:noFill/>
        </p:spPr>
        <p:txBody>
          <a:bodyPr wrap="square" rtlCol="0">
            <a:spAutoFit/>
          </a:bodyPr>
          <a:lstStyle/>
          <a:p>
            <a:r>
              <a:rPr lang="en-US" sz="1200" b="1" dirty="0">
                <a:solidFill>
                  <a:prstClr val="black"/>
                </a:solidFill>
                <a:latin typeface="Courier New"/>
                <a:cs typeface="Courier New"/>
              </a:rPr>
              <a:t> </a:t>
            </a:r>
            <a:r>
              <a:rPr lang="en-US" sz="1200" b="1" dirty="0" err="1">
                <a:solidFill>
                  <a:prstClr val="black"/>
                </a:solidFill>
                <a:latin typeface="Courier New"/>
                <a:cs typeface="Courier New"/>
              </a:rPr>
              <a:t>age_group</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num_env</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fit_means</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fit_diff</a:t>
            </a:r>
            <a:endParaRPr lang="en-US" sz="1200" b="1" dirty="0">
              <a:solidFill>
                <a:prstClr val="black"/>
              </a:solidFill>
              <a:latin typeface="Courier New"/>
              <a:cs typeface="Courier New"/>
            </a:endParaRPr>
          </a:p>
          <a:p>
            <a:r>
              <a:rPr lang="en-US" sz="1200" b="1" dirty="0">
                <a:solidFill>
                  <a:prstClr val="black"/>
                </a:solidFill>
                <a:latin typeface="Courier New"/>
                <a:cs typeface="Courier New"/>
              </a:rPr>
              <a:t>     (</a:t>
            </a:r>
            <a:r>
              <a:rPr lang="en-US" sz="1200" b="1" dirty="0" err="1">
                <a:solidFill>
                  <a:prstClr val="black"/>
                </a:solidFill>
                <a:latin typeface="Courier New"/>
                <a:cs typeface="Courier New"/>
              </a:rPr>
              <a:t>fctr</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fctr</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dbl</a:t>
            </a:r>
            <a:r>
              <a:rPr lang="en-US" sz="1200" b="1" dirty="0">
                <a:solidFill>
                  <a:prstClr val="black"/>
                </a:solidFill>
                <a:latin typeface="Courier New"/>
                <a:cs typeface="Courier New"/>
              </a:rPr>
              <a:t>)      (</a:t>
            </a:r>
            <a:r>
              <a:rPr lang="en-US" sz="1200" b="1" dirty="0" err="1">
                <a:solidFill>
                  <a:prstClr val="black"/>
                </a:solidFill>
                <a:latin typeface="Courier New"/>
                <a:cs typeface="Courier New"/>
              </a:rPr>
              <a:t>dbl</a:t>
            </a:r>
            <a:r>
              <a:rPr lang="en-US" sz="1200" b="1" dirty="0">
                <a:solidFill>
                  <a:prstClr val="black"/>
                </a:solidFill>
                <a:latin typeface="Courier New"/>
                <a:cs typeface="Courier New"/>
              </a:rPr>
              <a:t>)</a:t>
            </a:r>
          </a:p>
          <a:p>
            <a:r>
              <a:rPr lang="en-US" sz="1200" b="1" dirty="0">
                <a:solidFill>
                  <a:prstClr val="black"/>
                </a:solidFill>
                <a:latin typeface="Courier New"/>
                <a:cs typeface="Courier New"/>
              </a:rPr>
              <a:t>1         1       1 0.3557333         NA</a:t>
            </a:r>
          </a:p>
          <a:p>
            <a:r>
              <a:rPr lang="en-US" sz="1200" b="1" dirty="0">
                <a:solidFill>
                  <a:prstClr val="black"/>
                </a:solidFill>
                <a:latin typeface="Courier New"/>
                <a:cs typeface="Courier New"/>
              </a:rPr>
              <a:t>2         1       2 0.4408878 0.08515454</a:t>
            </a:r>
          </a:p>
          <a:p>
            <a:r>
              <a:rPr lang="en-US" sz="1200" b="1" dirty="0">
                <a:solidFill>
                  <a:prstClr val="black"/>
                </a:solidFill>
                <a:latin typeface="Courier New"/>
                <a:cs typeface="Courier New"/>
              </a:rPr>
              <a:t>3         2       1 0.3768267         NA</a:t>
            </a:r>
          </a:p>
          <a:p>
            <a:r>
              <a:rPr lang="en-US" sz="1200" b="1" dirty="0">
                <a:solidFill>
                  <a:prstClr val="black"/>
                </a:solidFill>
                <a:latin typeface="Courier New"/>
                <a:cs typeface="Courier New"/>
              </a:rPr>
              <a:t>4         2       2 0.4619812 0.08515454</a:t>
            </a:r>
          </a:p>
          <a:p>
            <a:r>
              <a:rPr lang="en-US" sz="1200" b="1" dirty="0">
                <a:solidFill>
                  <a:prstClr val="black"/>
                </a:solidFill>
                <a:latin typeface="Courier New"/>
                <a:cs typeface="Courier New"/>
              </a:rPr>
              <a:t>5         3       1 0.4731331         NA</a:t>
            </a:r>
          </a:p>
          <a:p>
            <a:r>
              <a:rPr lang="en-US" sz="1200" b="1" dirty="0">
                <a:solidFill>
                  <a:prstClr val="black"/>
                </a:solidFill>
                <a:latin typeface="Courier New"/>
                <a:cs typeface="Courier New"/>
              </a:rPr>
              <a:t>6         3       2 0.5582876 0.08515454</a:t>
            </a:r>
          </a:p>
          <a:p>
            <a:r>
              <a:rPr lang="en-US" sz="1200" b="1" dirty="0">
                <a:solidFill>
                  <a:prstClr val="black"/>
                </a:solidFill>
                <a:latin typeface="Courier New"/>
                <a:cs typeface="Courier New"/>
              </a:rPr>
              <a:t>7         4       1 0.5332060         NA</a:t>
            </a:r>
          </a:p>
          <a:p>
            <a:r>
              <a:rPr lang="en-US" sz="1200" b="1" dirty="0">
                <a:solidFill>
                  <a:prstClr val="black"/>
                </a:solidFill>
                <a:latin typeface="Courier New"/>
                <a:cs typeface="Courier New"/>
              </a:rPr>
              <a:t>8         4       2 0.6183605 0.08515454</a:t>
            </a:r>
          </a:p>
        </p:txBody>
      </p:sp>
      <p:cxnSp>
        <p:nvCxnSpPr>
          <p:cNvPr id="21" name="Straight Connector 20"/>
          <p:cNvCxnSpPr/>
          <p:nvPr/>
        </p:nvCxnSpPr>
        <p:spPr>
          <a:xfrm flipV="1">
            <a:off x="2844375" y="3251200"/>
            <a:ext cx="0" cy="541020"/>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3695275" y="3078480"/>
            <a:ext cx="0" cy="541020"/>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4546175" y="2374900"/>
            <a:ext cx="0" cy="541020"/>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V="1">
            <a:off x="5397075" y="1914144"/>
            <a:ext cx="0" cy="541020"/>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9588075" y="1901444"/>
            <a:ext cx="0" cy="790956"/>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8737175" y="2349500"/>
            <a:ext cx="0" cy="787400"/>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7886275" y="3136900"/>
            <a:ext cx="0" cy="642620"/>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22675" y="3530600"/>
            <a:ext cx="0" cy="128652"/>
          </a:xfrm>
          <a:prstGeom prst="line">
            <a:avLst/>
          </a:prstGeom>
          <a:ln w="25400">
            <a:solidFill>
              <a:schemeClr val="accent3">
                <a:lumMod val="75000"/>
              </a:schemeClr>
            </a:solidFill>
            <a:prstDash val="sysDot"/>
            <a:headEnd type="triangle" w="lg" len="med"/>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468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Including interaction term changes interpretation</a:t>
            </a:r>
            <a:endParaRPr lang="en-US" dirty="0"/>
          </a:p>
        </p:txBody>
      </p:sp>
      <p:sp>
        <p:nvSpPr>
          <p:cNvPr id="3" name="Content Placeholder 2"/>
          <p:cNvSpPr>
            <a:spLocks noGrp="1"/>
          </p:cNvSpPr>
          <p:nvPr>
            <p:ph idx="1"/>
          </p:nvPr>
        </p:nvSpPr>
        <p:spPr/>
        <p:txBody>
          <a:bodyPr/>
          <a:lstStyle/>
          <a:p>
            <a:r>
              <a:rPr lang="en-US" dirty="0"/>
              <a:t>including an interaction changes the interpretation of coefficients for main </a:t>
            </a:r>
            <a:r>
              <a:rPr lang="en-US" dirty="0" smtClean="0"/>
              <a:t>effects</a:t>
            </a:r>
          </a:p>
          <a:p>
            <a:r>
              <a:rPr lang="en-US" dirty="0"/>
              <a:t>the coefficient on the constitutive term X cannot be interpreted as an </a:t>
            </a:r>
            <a:r>
              <a:rPr lang="en-US" dirty="0" smtClean="0"/>
              <a:t>unconditional </a:t>
            </a:r>
            <a:r>
              <a:rPr lang="en-US" dirty="0"/>
              <a:t>marginal effect since it indicates only the effect of a one-unit change in X on Y when the conditioning variable is zero. </a:t>
            </a:r>
          </a:p>
          <a:p>
            <a:r>
              <a:rPr lang="en-US" dirty="0"/>
              <a:t>If the modifying variable is dichotomous, this simply requires the analyst to present four numbers—the marginal effect of X when Z is 0 and when Z is 1, along with the two corresponding standard errors. </a:t>
            </a:r>
          </a:p>
          <a:p>
            <a:endParaRPr lang="en-US" dirty="0"/>
          </a:p>
        </p:txBody>
      </p:sp>
    </p:spTree>
    <p:extLst>
      <p:ext uri="{BB962C8B-B14F-4D97-AF65-F5344CB8AC3E}">
        <p14:creationId xmlns:p14="http://schemas.microsoft.com/office/powerpoint/2010/main" val="2381064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11-29 at 3.22.3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331417"/>
            <a:ext cx="9144000" cy="3433166"/>
          </a:xfrm>
          <a:prstGeom prst="rect">
            <a:avLst/>
          </a:prstGeom>
        </p:spPr>
      </p:pic>
      <p:pic>
        <p:nvPicPr>
          <p:cNvPr id="3" name="Picture 2"/>
          <p:cNvPicPr>
            <a:picLocks noChangeAspect="1"/>
          </p:cNvPicPr>
          <p:nvPr/>
        </p:nvPicPr>
        <p:blipFill>
          <a:blip r:embed="rId3"/>
          <a:stretch>
            <a:fillRect/>
          </a:stretch>
        </p:blipFill>
        <p:spPr>
          <a:xfrm>
            <a:off x="8534400" y="4809744"/>
            <a:ext cx="2133600" cy="2048256"/>
          </a:xfrm>
          <a:prstGeom prst="rect">
            <a:avLst/>
          </a:prstGeom>
        </p:spPr>
      </p:pic>
    </p:spTree>
    <p:extLst>
      <p:ext uri="{BB962C8B-B14F-4D97-AF65-F5344CB8AC3E}">
        <p14:creationId xmlns:p14="http://schemas.microsoft.com/office/powerpoint/2010/main" val="27839531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 line	</a:t>
            </a:r>
            <a:endParaRPr lang="en-US" dirty="0"/>
          </a:p>
        </p:txBody>
      </p:sp>
      <p:sp>
        <p:nvSpPr>
          <p:cNvPr id="3" name="Content Placeholder 2"/>
          <p:cNvSpPr>
            <a:spLocks noGrp="1"/>
          </p:cNvSpPr>
          <p:nvPr>
            <p:ph idx="1"/>
          </p:nvPr>
        </p:nvSpPr>
        <p:spPr/>
        <p:txBody>
          <a:bodyPr/>
          <a:lstStyle/>
          <a:p>
            <a:r>
              <a:rPr lang="en-US" dirty="0" smtClean="0"/>
              <a:t>Using a variable as a covariate (+) rather than letting it interact with other variables (*) is an assumption called “</a:t>
            </a:r>
            <a:r>
              <a:rPr lang="en-US" b="1" dirty="0" smtClean="0">
                <a:solidFill>
                  <a:schemeClr val="accent3">
                    <a:lumMod val="75000"/>
                  </a:schemeClr>
                </a:solidFill>
                <a:latin typeface="Lobster Two"/>
                <a:cs typeface="Lobster Two"/>
              </a:rPr>
              <a:t>homogeneity of regression slopes</a:t>
            </a:r>
            <a:r>
              <a:rPr lang="en-US" dirty="0" smtClean="0"/>
              <a:t>”, which is what we just observed- they are assumed to be parallel</a:t>
            </a:r>
          </a:p>
          <a:p>
            <a:r>
              <a:rPr lang="en-US" dirty="0" smtClean="0"/>
              <a:t>If the variable you want to be covariate interacts with your other predictor, </a:t>
            </a:r>
            <a:r>
              <a:rPr lang="en-US" smtClean="0"/>
              <a:t>you cannot </a:t>
            </a:r>
            <a:r>
              <a:rPr lang="en-US" dirty="0" smtClean="0"/>
              <a:t>do an ANCOVA</a:t>
            </a:r>
          </a:p>
          <a:p>
            <a:r>
              <a:rPr lang="en-US" dirty="0" smtClean="0"/>
              <a:t>Since the interaction effect here was not significant, we can proceed with interpreting the main effects of each of our predictors separately (sticking with </a:t>
            </a:r>
            <a:r>
              <a:rPr lang="en-US" b="1" dirty="0" err="1" smtClean="0">
                <a:solidFill>
                  <a:schemeClr val="accent3">
                    <a:lumMod val="75000"/>
                  </a:schemeClr>
                </a:solidFill>
                <a:latin typeface="Courier New"/>
                <a:cs typeface="Courier New"/>
              </a:rPr>
              <a:t>sticker_int</a:t>
            </a:r>
            <a:r>
              <a:rPr lang="en-US" dirty="0" smtClean="0"/>
              <a:t> model): </a:t>
            </a:r>
          </a:p>
          <a:p>
            <a:pPr lvl="1"/>
            <a:r>
              <a:rPr lang="en-US" dirty="0" smtClean="0"/>
              <a:t>age group </a:t>
            </a:r>
            <a:endParaRPr lang="en-US" dirty="0"/>
          </a:p>
          <a:p>
            <a:pPr lvl="1"/>
            <a:r>
              <a:rPr lang="en-US" dirty="0" smtClean="0"/>
              <a:t>number of recipients</a:t>
            </a:r>
            <a:endParaRPr lang="en-US" dirty="0"/>
          </a:p>
        </p:txBody>
      </p:sp>
    </p:spTree>
    <p:extLst>
      <p:ext uri="{BB962C8B-B14F-4D97-AF65-F5344CB8AC3E}">
        <p14:creationId xmlns:p14="http://schemas.microsoft.com/office/powerpoint/2010/main" val="10920639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flipV="1">
            <a:off x="6014720" y="3911600"/>
            <a:ext cx="1846580" cy="274320"/>
          </a:xfrm>
          <a:prstGeom prst="rect">
            <a:avLst/>
          </a:prstGeom>
          <a:solidFill>
            <a:schemeClr val="accent3">
              <a:lumMod val="75000"/>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2" name="Title 1"/>
          <p:cNvSpPr>
            <a:spLocks noGrp="1"/>
          </p:cNvSpPr>
          <p:nvPr>
            <p:ph type="title"/>
          </p:nvPr>
        </p:nvSpPr>
        <p:spPr/>
        <p:txBody>
          <a:bodyPr/>
          <a:lstStyle/>
          <a:p>
            <a:r>
              <a:rPr lang="en-US" dirty="0" smtClean="0"/>
              <a:t>Back to our results…</a:t>
            </a:r>
            <a:endParaRPr lang="en-US" dirty="0"/>
          </a:p>
        </p:txBody>
      </p:sp>
      <p:sp>
        <p:nvSpPr>
          <p:cNvPr id="3" name="Content Placeholder 2"/>
          <p:cNvSpPr>
            <a:spLocks noGrp="1"/>
          </p:cNvSpPr>
          <p:nvPr>
            <p:ph idx="1"/>
          </p:nvPr>
        </p:nvSpPr>
        <p:spPr/>
        <p:txBody>
          <a:bodyPr>
            <a:normAutofit/>
          </a:bodyPr>
          <a:lstStyle/>
          <a:p>
            <a:pPr marL="0" indent="0">
              <a:buNone/>
            </a:pPr>
            <a:r>
              <a:rPr lang="en-US" sz="1400" b="1" dirty="0">
                <a:solidFill>
                  <a:schemeClr val="accent3">
                    <a:lumMod val="75000"/>
                  </a:schemeClr>
                </a:solidFill>
                <a:latin typeface="Courier New"/>
                <a:cs typeface="Courier New"/>
              </a:rPr>
              <a:t># library(car)</a:t>
            </a:r>
          </a:p>
          <a:p>
            <a:pPr marL="0" indent="0">
              <a:buNone/>
            </a:pP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&lt;- lm(</a:t>
            </a:r>
            <a:r>
              <a:rPr lang="en-US" sz="1400" b="1" dirty="0" err="1">
                <a:solidFill>
                  <a:schemeClr val="accent3">
                    <a:lumMod val="75000"/>
                  </a:schemeClr>
                </a:solidFill>
                <a:latin typeface="Courier New"/>
                <a:cs typeface="Courier New"/>
              </a:rPr>
              <a:t>prop_given</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data = givers, </a:t>
            </a:r>
          </a:p>
          <a:p>
            <a:pPr marL="0" indent="0">
              <a:buNone/>
            </a:pPr>
            <a:r>
              <a:rPr lang="en-US" sz="1400" b="1" dirty="0">
                <a:solidFill>
                  <a:schemeClr val="accent3">
                    <a:lumMod val="75000"/>
                  </a:schemeClr>
                </a:solidFill>
                <a:latin typeface="Courier New"/>
                <a:cs typeface="Courier New"/>
              </a:rPr>
              <a:t>+                   contrasts = list(</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 </a:t>
            </a:r>
          </a:p>
          <a:p>
            <a:pPr marL="0" indent="0">
              <a:buNone/>
            </a:pPr>
            <a:r>
              <a:rPr lang="en-US" sz="1400" b="1" dirty="0">
                <a:solidFill>
                  <a:schemeClr val="accent3">
                    <a:lumMod val="75000"/>
                  </a:schemeClr>
                </a:solidFill>
                <a:latin typeface="Courier New"/>
                <a:cs typeface="Courier New"/>
              </a:rPr>
              <a:t>+                                    </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a:t>
            </a:r>
          </a:p>
          <a:p>
            <a:pPr marL="0" indent="0">
              <a:buNone/>
            </a:pPr>
            <a:r>
              <a:rPr lang="en-US" sz="1400" b="1" dirty="0" err="1">
                <a:solidFill>
                  <a:schemeClr val="accent3">
                    <a:lumMod val="75000"/>
                  </a:schemeClr>
                </a:solidFill>
                <a:latin typeface="Courier New"/>
                <a:cs typeface="Courier New"/>
              </a:rPr>
              <a:t>Anova</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type = 2)</a:t>
            </a:r>
          </a:p>
          <a:p>
            <a:pPr marL="0" indent="0">
              <a:buNone/>
            </a:pPr>
            <a:r>
              <a:rPr lang="en-US" sz="1400" b="1" dirty="0" err="1">
                <a:latin typeface="Courier New"/>
                <a:cs typeface="Courier New"/>
              </a:rPr>
              <a:t>Anova</a:t>
            </a:r>
            <a:r>
              <a:rPr lang="en-US" sz="1400" b="1" dirty="0">
                <a:latin typeface="Courier New"/>
                <a:cs typeface="Courier New"/>
              </a:rPr>
              <a:t> Table (Type II tests)</a:t>
            </a:r>
          </a:p>
          <a:p>
            <a:pPr marL="0" indent="0">
              <a:buNone/>
            </a:pPr>
            <a:endParaRPr lang="en-US" sz="1400" b="1" dirty="0">
              <a:latin typeface="Courier New"/>
              <a:cs typeface="Courier New"/>
            </a:endParaRPr>
          </a:p>
          <a:p>
            <a:pPr marL="0" indent="0">
              <a:buNone/>
            </a:pPr>
            <a:r>
              <a:rPr lang="en-US" sz="1400" b="1" dirty="0">
                <a:latin typeface="Courier New"/>
                <a:cs typeface="Courier New"/>
              </a:rPr>
              <a:t>Response: </a:t>
            </a:r>
            <a:r>
              <a:rPr lang="en-US" sz="1400" b="1" dirty="0" err="1">
                <a:latin typeface="Courier New"/>
                <a:cs typeface="Courier New"/>
              </a:rPr>
              <a:t>prop_given</a:t>
            </a:r>
            <a:endParaRPr lang="en-US" sz="1400" b="1" dirty="0">
              <a:latin typeface="Courier New"/>
              <a:cs typeface="Courier New"/>
            </a:endParaRPr>
          </a:p>
          <a:p>
            <a:pPr marL="0" indent="0">
              <a:buNone/>
            </a:pPr>
            <a:r>
              <a:rPr lang="en-US" sz="1400" b="1" dirty="0">
                <a:latin typeface="Courier New"/>
                <a:cs typeface="Courier New"/>
              </a:rPr>
              <a:t>                   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err="1">
                <a:latin typeface="Courier New"/>
                <a:cs typeface="Courier New"/>
              </a:rPr>
              <a:t>age_group</a:t>
            </a:r>
            <a:r>
              <a:rPr lang="en-US" sz="1400" b="1" dirty="0">
                <a:latin typeface="Courier New"/>
                <a:cs typeface="Courier New"/>
              </a:rPr>
              <a:t>          1.5600   3 13.0371 0.000000047 ***</a:t>
            </a:r>
          </a:p>
          <a:p>
            <a:pPr marL="0" indent="0">
              <a:buNone/>
            </a:pPr>
            <a:r>
              <a:rPr lang="en-US" sz="1400" b="1" dirty="0" err="1">
                <a:latin typeface="Courier New"/>
                <a:cs typeface="Courier New"/>
              </a:rPr>
              <a:t>num_env</a:t>
            </a:r>
            <a:r>
              <a:rPr lang="en-US" sz="1400" b="1" dirty="0">
                <a:latin typeface="Courier New"/>
                <a:cs typeface="Courier New"/>
              </a:rPr>
              <a:t>            0.5940   1 14.8920   0.0001377 ***</a:t>
            </a:r>
          </a:p>
          <a:p>
            <a:pPr marL="0" indent="0">
              <a:buNone/>
            </a:pPr>
            <a:r>
              <a:rPr lang="en-US" sz="1400" b="1" dirty="0" err="1">
                <a:latin typeface="Courier New"/>
                <a:cs typeface="Courier New"/>
              </a:rPr>
              <a:t>age_group:num_env</a:t>
            </a:r>
            <a:r>
              <a:rPr lang="en-US" sz="1400" b="1" dirty="0">
                <a:latin typeface="Courier New"/>
                <a:cs typeface="Courier New"/>
              </a:rPr>
              <a:t>  0.1747   3  1.4599   0.2254215    </a:t>
            </a:r>
          </a:p>
          <a:p>
            <a:pPr marL="0" indent="0">
              <a:buNone/>
            </a:pPr>
            <a:r>
              <a:rPr lang="en-US" sz="1400" b="1" dirty="0">
                <a:latin typeface="Courier New"/>
                <a:cs typeface="Courier New"/>
              </a:rPr>
              <a:t>Residuals         12.7636 320                        </a:t>
            </a:r>
          </a:p>
          <a:p>
            <a:pPr marL="0" indent="0">
              <a:buNone/>
            </a:pPr>
            <a:r>
              <a:rPr lang="en-US" sz="1400" b="1" dirty="0">
                <a:latin typeface="Courier New"/>
                <a:cs typeface="Courier New"/>
              </a:rPr>
              <a:t>---</a:t>
            </a:r>
          </a:p>
          <a:p>
            <a:pPr marL="0" indent="0">
              <a:buNone/>
            </a:pPr>
            <a:r>
              <a:rPr lang="en-US" sz="1400" b="1" dirty="0" err="1">
                <a:latin typeface="Courier New"/>
                <a:cs typeface="Courier New"/>
              </a:rPr>
              <a:t>Signif</a:t>
            </a:r>
            <a:r>
              <a:rPr lang="en-US" sz="14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6" name="Cloud Callout 5"/>
          <p:cNvSpPr/>
          <p:nvPr/>
        </p:nvSpPr>
        <p:spPr>
          <a:xfrm flipH="1">
            <a:off x="7454900" y="2472268"/>
            <a:ext cx="3111500" cy="2238418"/>
          </a:xfrm>
          <a:prstGeom prst="cloudCallout">
            <a:avLst>
              <a:gd name="adj1" fmla="val 1366"/>
              <a:gd name="adj2" fmla="val 74323"/>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The significant main effect of age group tells us that the mean proportion given differed by age group</a:t>
            </a:r>
          </a:p>
        </p:txBody>
      </p:sp>
    </p:spTree>
    <p:extLst>
      <p:ext uri="{BB962C8B-B14F-4D97-AF65-F5344CB8AC3E}">
        <p14:creationId xmlns:p14="http://schemas.microsoft.com/office/powerpoint/2010/main" val="125159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flipV="1">
            <a:off x="6014720" y="4173220"/>
            <a:ext cx="1846580" cy="274320"/>
          </a:xfrm>
          <a:prstGeom prst="rect">
            <a:avLst/>
          </a:prstGeom>
          <a:solidFill>
            <a:schemeClr val="accent3">
              <a:lumMod val="75000"/>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2" name="Title 1"/>
          <p:cNvSpPr>
            <a:spLocks noGrp="1"/>
          </p:cNvSpPr>
          <p:nvPr>
            <p:ph type="title"/>
          </p:nvPr>
        </p:nvSpPr>
        <p:spPr/>
        <p:txBody>
          <a:bodyPr/>
          <a:lstStyle/>
          <a:p>
            <a:r>
              <a:rPr lang="en-US" dirty="0"/>
              <a:t>Back to our results…</a:t>
            </a:r>
          </a:p>
        </p:txBody>
      </p:sp>
      <p:sp>
        <p:nvSpPr>
          <p:cNvPr id="3" name="Content Placeholder 2"/>
          <p:cNvSpPr>
            <a:spLocks noGrp="1"/>
          </p:cNvSpPr>
          <p:nvPr>
            <p:ph idx="1"/>
          </p:nvPr>
        </p:nvSpPr>
        <p:spPr/>
        <p:txBody>
          <a:bodyPr>
            <a:normAutofit/>
          </a:bodyPr>
          <a:lstStyle/>
          <a:p>
            <a:pPr marL="0" indent="0">
              <a:buNone/>
            </a:pPr>
            <a:r>
              <a:rPr lang="en-US" sz="1400" b="1" dirty="0">
                <a:solidFill>
                  <a:schemeClr val="accent3">
                    <a:lumMod val="75000"/>
                  </a:schemeClr>
                </a:solidFill>
                <a:latin typeface="Courier New"/>
                <a:cs typeface="Courier New"/>
              </a:rPr>
              <a:t># library(car)</a:t>
            </a:r>
          </a:p>
          <a:p>
            <a:pPr marL="0" indent="0">
              <a:buNone/>
            </a:pP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&lt;- lm(</a:t>
            </a:r>
            <a:r>
              <a:rPr lang="en-US" sz="1400" b="1" dirty="0" err="1">
                <a:solidFill>
                  <a:schemeClr val="accent3">
                    <a:lumMod val="75000"/>
                  </a:schemeClr>
                </a:solidFill>
                <a:latin typeface="Courier New"/>
                <a:cs typeface="Courier New"/>
              </a:rPr>
              <a:t>prop_given</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data = givers, </a:t>
            </a:r>
          </a:p>
          <a:p>
            <a:pPr marL="0" indent="0">
              <a:buNone/>
            </a:pPr>
            <a:r>
              <a:rPr lang="en-US" sz="1400" b="1" dirty="0">
                <a:solidFill>
                  <a:schemeClr val="accent3">
                    <a:lumMod val="75000"/>
                  </a:schemeClr>
                </a:solidFill>
                <a:latin typeface="Courier New"/>
                <a:cs typeface="Courier New"/>
              </a:rPr>
              <a:t>+                   contrasts = list(</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 </a:t>
            </a:r>
          </a:p>
          <a:p>
            <a:pPr marL="0" indent="0">
              <a:buNone/>
            </a:pPr>
            <a:r>
              <a:rPr lang="en-US" sz="1400" b="1" dirty="0">
                <a:solidFill>
                  <a:schemeClr val="accent3">
                    <a:lumMod val="75000"/>
                  </a:schemeClr>
                </a:solidFill>
                <a:latin typeface="Courier New"/>
                <a:cs typeface="Courier New"/>
              </a:rPr>
              <a:t>+                                    </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a:t>
            </a:r>
          </a:p>
          <a:p>
            <a:pPr marL="0" indent="0">
              <a:buNone/>
            </a:pPr>
            <a:r>
              <a:rPr lang="en-US" sz="1400" b="1" dirty="0" err="1">
                <a:solidFill>
                  <a:schemeClr val="accent3">
                    <a:lumMod val="75000"/>
                  </a:schemeClr>
                </a:solidFill>
                <a:latin typeface="Courier New"/>
                <a:cs typeface="Courier New"/>
              </a:rPr>
              <a:t>Anova</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type = 2)</a:t>
            </a:r>
          </a:p>
          <a:p>
            <a:pPr marL="0" indent="0">
              <a:buNone/>
            </a:pPr>
            <a:r>
              <a:rPr lang="en-US" sz="1400" b="1" dirty="0" err="1">
                <a:latin typeface="Courier New"/>
                <a:cs typeface="Courier New"/>
              </a:rPr>
              <a:t>Anova</a:t>
            </a:r>
            <a:r>
              <a:rPr lang="en-US" sz="1400" b="1" dirty="0">
                <a:latin typeface="Courier New"/>
                <a:cs typeface="Courier New"/>
              </a:rPr>
              <a:t> Table (Type II tests)</a:t>
            </a:r>
          </a:p>
          <a:p>
            <a:pPr marL="0" indent="0">
              <a:buNone/>
            </a:pPr>
            <a:endParaRPr lang="en-US" sz="1400" b="1" dirty="0">
              <a:latin typeface="Courier New"/>
              <a:cs typeface="Courier New"/>
            </a:endParaRPr>
          </a:p>
          <a:p>
            <a:pPr marL="0" indent="0">
              <a:buNone/>
            </a:pPr>
            <a:r>
              <a:rPr lang="en-US" sz="1400" b="1" dirty="0">
                <a:latin typeface="Courier New"/>
                <a:cs typeface="Courier New"/>
              </a:rPr>
              <a:t>Response: </a:t>
            </a:r>
            <a:r>
              <a:rPr lang="en-US" sz="1400" b="1" dirty="0" err="1">
                <a:latin typeface="Courier New"/>
                <a:cs typeface="Courier New"/>
              </a:rPr>
              <a:t>prop_given</a:t>
            </a:r>
            <a:endParaRPr lang="en-US" sz="1400" b="1" dirty="0">
              <a:latin typeface="Courier New"/>
              <a:cs typeface="Courier New"/>
            </a:endParaRPr>
          </a:p>
          <a:p>
            <a:pPr marL="0" indent="0">
              <a:buNone/>
            </a:pPr>
            <a:r>
              <a:rPr lang="en-US" sz="1400" b="1" dirty="0">
                <a:latin typeface="Courier New"/>
                <a:cs typeface="Courier New"/>
              </a:rPr>
              <a:t>                   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err="1">
                <a:latin typeface="Courier New"/>
                <a:cs typeface="Courier New"/>
              </a:rPr>
              <a:t>age_group</a:t>
            </a:r>
            <a:r>
              <a:rPr lang="en-US" sz="1400" b="1" dirty="0">
                <a:latin typeface="Courier New"/>
                <a:cs typeface="Courier New"/>
              </a:rPr>
              <a:t>          1.5600   3 13.0371 0.000000047 ***</a:t>
            </a:r>
          </a:p>
          <a:p>
            <a:pPr marL="0" indent="0">
              <a:buNone/>
            </a:pPr>
            <a:r>
              <a:rPr lang="en-US" sz="1400" b="1" dirty="0" err="1">
                <a:latin typeface="Courier New"/>
                <a:cs typeface="Courier New"/>
              </a:rPr>
              <a:t>num_env</a:t>
            </a:r>
            <a:r>
              <a:rPr lang="en-US" sz="1400" b="1" dirty="0">
                <a:latin typeface="Courier New"/>
                <a:cs typeface="Courier New"/>
              </a:rPr>
              <a:t>            0.5940   1 14.8920   0.0001377 ***</a:t>
            </a:r>
          </a:p>
          <a:p>
            <a:pPr marL="0" indent="0">
              <a:buNone/>
            </a:pPr>
            <a:r>
              <a:rPr lang="en-US" sz="1400" b="1" dirty="0" err="1">
                <a:latin typeface="Courier New"/>
                <a:cs typeface="Courier New"/>
              </a:rPr>
              <a:t>age_group:num_env</a:t>
            </a:r>
            <a:r>
              <a:rPr lang="en-US" sz="1400" b="1" dirty="0">
                <a:latin typeface="Courier New"/>
                <a:cs typeface="Courier New"/>
              </a:rPr>
              <a:t>  0.1747   3  1.4599   0.2254215    </a:t>
            </a:r>
          </a:p>
          <a:p>
            <a:pPr marL="0" indent="0">
              <a:buNone/>
            </a:pPr>
            <a:r>
              <a:rPr lang="en-US" sz="1400" b="1" dirty="0">
                <a:latin typeface="Courier New"/>
                <a:cs typeface="Courier New"/>
              </a:rPr>
              <a:t>Residuals         12.7636 320                        </a:t>
            </a:r>
          </a:p>
          <a:p>
            <a:pPr marL="0" indent="0">
              <a:buNone/>
            </a:pPr>
            <a:r>
              <a:rPr lang="en-US" sz="1400" b="1" dirty="0">
                <a:latin typeface="Courier New"/>
                <a:cs typeface="Courier New"/>
              </a:rPr>
              <a:t>---</a:t>
            </a:r>
          </a:p>
          <a:p>
            <a:pPr marL="0" indent="0">
              <a:buNone/>
            </a:pPr>
            <a:r>
              <a:rPr lang="en-US" sz="1400" b="1" dirty="0" err="1">
                <a:latin typeface="Courier New"/>
                <a:cs typeface="Courier New"/>
              </a:rPr>
              <a:t>Signif</a:t>
            </a:r>
            <a:r>
              <a:rPr lang="en-US" sz="14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6" name="Cloud Callout 5"/>
          <p:cNvSpPr/>
          <p:nvPr/>
        </p:nvSpPr>
        <p:spPr>
          <a:xfrm flipH="1">
            <a:off x="7454900" y="2472268"/>
            <a:ext cx="3111500" cy="2238418"/>
          </a:xfrm>
          <a:prstGeom prst="cloudCallout">
            <a:avLst>
              <a:gd name="adj1" fmla="val 1774"/>
              <a:gd name="adj2" fmla="val 69217"/>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The significant main effect of number of recipients tells us that the mean proportion given differed based on number</a:t>
            </a:r>
          </a:p>
        </p:txBody>
      </p:sp>
    </p:spTree>
    <p:extLst>
      <p:ext uri="{BB962C8B-B14F-4D97-AF65-F5344CB8AC3E}">
        <p14:creationId xmlns:p14="http://schemas.microsoft.com/office/powerpoint/2010/main" val="191516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flipV="1">
            <a:off x="6014720" y="4436366"/>
            <a:ext cx="1846580" cy="274320"/>
          </a:xfrm>
          <a:prstGeom prst="rect">
            <a:avLst/>
          </a:prstGeom>
          <a:solidFill>
            <a:schemeClr val="accent3">
              <a:lumMod val="75000"/>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2" name="Title 1"/>
          <p:cNvSpPr>
            <a:spLocks noGrp="1"/>
          </p:cNvSpPr>
          <p:nvPr>
            <p:ph type="title"/>
          </p:nvPr>
        </p:nvSpPr>
        <p:spPr/>
        <p:txBody>
          <a:bodyPr/>
          <a:lstStyle/>
          <a:p>
            <a:r>
              <a:rPr lang="en-US" dirty="0"/>
              <a:t>Back to our results…</a:t>
            </a:r>
          </a:p>
        </p:txBody>
      </p:sp>
      <p:sp>
        <p:nvSpPr>
          <p:cNvPr id="3" name="Content Placeholder 2"/>
          <p:cNvSpPr>
            <a:spLocks noGrp="1"/>
          </p:cNvSpPr>
          <p:nvPr>
            <p:ph idx="1"/>
          </p:nvPr>
        </p:nvSpPr>
        <p:spPr/>
        <p:txBody>
          <a:bodyPr>
            <a:normAutofit/>
          </a:bodyPr>
          <a:lstStyle/>
          <a:p>
            <a:pPr marL="0" indent="0">
              <a:buNone/>
            </a:pPr>
            <a:r>
              <a:rPr lang="en-US" sz="1400" b="1" dirty="0">
                <a:solidFill>
                  <a:schemeClr val="accent3">
                    <a:lumMod val="75000"/>
                  </a:schemeClr>
                </a:solidFill>
                <a:latin typeface="Courier New"/>
                <a:cs typeface="Courier New"/>
              </a:rPr>
              <a:t># library(car)</a:t>
            </a:r>
          </a:p>
          <a:p>
            <a:pPr marL="0" indent="0">
              <a:buNone/>
            </a:pP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&lt;- lm(</a:t>
            </a:r>
            <a:r>
              <a:rPr lang="en-US" sz="1400" b="1" dirty="0" err="1">
                <a:solidFill>
                  <a:schemeClr val="accent3">
                    <a:lumMod val="75000"/>
                  </a:schemeClr>
                </a:solidFill>
                <a:latin typeface="Courier New"/>
                <a:cs typeface="Courier New"/>
              </a:rPr>
              <a:t>prop_given</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data = givers, </a:t>
            </a:r>
          </a:p>
          <a:p>
            <a:pPr marL="0" indent="0">
              <a:buNone/>
            </a:pPr>
            <a:r>
              <a:rPr lang="en-US" sz="1400" b="1" dirty="0">
                <a:solidFill>
                  <a:schemeClr val="accent3">
                    <a:lumMod val="75000"/>
                  </a:schemeClr>
                </a:solidFill>
                <a:latin typeface="Courier New"/>
                <a:cs typeface="Courier New"/>
              </a:rPr>
              <a:t>+                   contrasts = list(</a:t>
            </a:r>
            <a:r>
              <a:rPr lang="en-US" sz="1400" b="1" dirty="0" err="1">
                <a:solidFill>
                  <a:schemeClr val="accent3">
                    <a:lumMod val="75000"/>
                  </a:schemeClr>
                </a:solidFill>
                <a:latin typeface="Courier New"/>
                <a:cs typeface="Courier New"/>
              </a:rPr>
              <a:t>age_group</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 </a:t>
            </a:r>
          </a:p>
          <a:p>
            <a:pPr marL="0" indent="0">
              <a:buNone/>
            </a:pPr>
            <a:r>
              <a:rPr lang="en-US" sz="1400" b="1" dirty="0">
                <a:solidFill>
                  <a:schemeClr val="accent3">
                    <a:lumMod val="75000"/>
                  </a:schemeClr>
                </a:solidFill>
                <a:latin typeface="Courier New"/>
                <a:cs typeface="Courier New"/>
              </a:rPr>
              <a:t>+                                    </a:t>
            </a:r>
            <a:r>
              <a:rPr lang="en-US" sz="1400" b="1" dirty="0" err="1">
                <a:solidFill>
                  <a:schemeClr val="accent3">
                    <a:lumMod val="75000"/>
                  </a:schemeClr>
                </a:solidFill>
                <a:latin typeface="Courier New"/>
                <a:cs typeface="Courier New"/>
              </a:rPr>
              <a:t>num_env</a:t>
            </a:r>
            <a:r>
              <a:rPr lang="en-US" sz="1400" b="1" dirty="0">
                <a:solidFill>
                  <a:schemeClr val="accent3">
                    <a:lumMod val="75000"/>
                  </a:schemeClr>
                </a:solidFill>
                <a:latin typeface="Courier New"/>
                <a:cs typeface="Courier New"/>
              </a:rPr>
              <a:t> = </a:t>
            </a:r>
            <a:r>
              <a:rPr lang="en-US" sz="1400" b="1" dirty="0" err="1">
                <a:solidFill>
                  <a:schemeClr val="accent3">
                    <a:lumMod val="75000"/>
                  </a:schemeClr>
                </a:solidFill>
                <a:latin typeface="Courier New"/>
                <a:cs typeface="Courier New"/>
              </a:rPr>
              <a:t>contr.sum</a:t>
            </a:r>
            <a:r>
              <a:rPr lang="en-US" sz="1400" b="1" dirty="0">
                <a:solidFill>
                  <a:schemeClr val="accent3">
                    <a:lumMod val="75000"/>
                  </a:schemeClr>
                </a:solidFill>
                <a:latin typeface="Courier New"/>
                <a:cs typeface="Courier New"/>
              </a:rPr>
              <a:t>))</a:t>
            </a:r>
          </a:p>
          <a:p>
            <a:pPr marL="0" indent="0">
              <a:buNone/>
            </a:pPr>
            <a:r>
              <a:rPr lang="en-US" sz="1400" b="1" dirty="0" err="1">
                <a:solidFill>
                  <a:schemeClr val="accent3">
                    <a:lumMod val="75000"/>
                  </a:schemeClr>
                </a:solidFill>
                <a:latin typeface="Courier New"/>
                <a:cs typeface="Courier New"/>
              </a:rPr>
              <a:t>Anova</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sticker_int</a:t>
            </a:r>
            <a:r>
              <a:rPr lang="en-US" sz="1400" b="1" dirty="0">
                <a:solidFill>
                  <a:schemeClr val="accent3">
                    <a:lumMod val="75000"/>
                  </a:schemeClr>
                </a:solidFill>
                <a:latin typeface="Courier New"/>
                <a:cs typeface="Courier New"/>
              </a:rPr>
              <a:t>, type = 2)</a:t>
            </a:r>
          </a:p>
          <a:p>
            <a:pPr marL="0" indent="0">
              <a:buNone/>
            </a:pPr>
            <a:r>
              <a:rPr lang="en-US" sz="1400" b="1" dirty="0" err="1">
                <a:latin typeface="Courier New"/>
                <a:cs typeface="Courier New"/>
              </a:rPr>
              <a:t>Anova</a:t>
            </a:r>
            <a:r>
              <a:rPr lang="en-US" sz="1400" b="1" dirty="0">
                <a:latin typeface="Courier New"/>
                <a:cs typeface="Courier New"/>
              </a:rPr>
              <a:t> Table (Type II tests)</a:t>
            </a:r>
          </a:p>
          <a:p>
            <a:pPr marL="0" indent="0">
              <a:buNone/>
            </a:pPr>
            <a:endParaRPr lang="en-US" sz="1400" b="1" dirty="0">
              <a:latin typeface="Courier New"/>
              <a:cs typeface="Courier New"/>
            </a:endParaRPr>
          </a:p>
          <a:p>
            <a:pPr marL="0" indent="0">
              <a:buNone/>
            </a:pPr>
            <a:r>
              <a:rPr lang="en-US" sz="1400" b="1" dirty="0">
                <a:latin typeface="Courier New"/>
                <a:cs typeface="Courier New"/>
              </a:rPr>
              <a:t>Response: </a:t>
            </a:r>
            <a:r>
              <a:rPr lang="en-US" sz="1400" b="1" dirty="0" err="1">
                <a:latin typeface="Courier New"/>
                <a:cs typeface="Courier New"/>
              </a:rPr>
              <a:t>prop_given</a:t>
            </a:r>
            <a:endParaRPr lang="en-US" sz="1400" b="1" dirty="0">
              <a:latin typeface="Courier New"/>
              <a:cs typeface="Courier New"/>
            </a:endParaRPr>
          </a:p>
          <a:p>
            <a:pPr marL="0" indent="0">
              <a:buNone/>
            </a:pPr>
            <a:r>
              <a:rPr lang="en-US" sz="1400" b="1" dirty="0">
                <a:latin typeface="Courier New"/>
                <a:cs typeface="Courier New"/>
              </a:rPr>
              <a:t>                   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err="1">
                <a:latin typeface="Courier New"/>
                <a:cs typeface="Courier New"/>
              </a:rPr>
              <a:t>age_group</a:t>
            </a:r>
            <a:r>
              <a:rPr lang="en-US" sz="1400" b="1" dirty="0">
                <a:latin typeface="Courier New"/>
                <a:cs typeface="Courier New"/>
              </a:rPr>
              <a:t>          1.5600   3 13.0371 0.000000047 ***</a:t>
            </a:r>
          </a:p>
          <a:p>
            <a:pPr marL="0" indent="0">
              <a:buNone/>
            </a:pPr>
            <a:r>
              <a:rPr lang="en-US" sz="1400" b="1" dirty="0" err="1">
                <a:latin typeface="Courier New"/>
                <a:cs typeface="Courier New"/>
              </a:rPr>
              <a:t>num_env</a:t>
            </a:r>
            <a:r>
              <a:rPr lang="en-US" sz="1400" b="1" dirty="0">
                <a:latin typeface="Courier New"/>
                <a:cs typeface="Courier New"/>
              </a:rPr>
              <a:t>            0.5940   1 14.8920   0.0001377 ***</a:t>
            </a:r>
          </a:p>
          <a:p>
            <a:pPr marL="0" indent="0">
              <a:buNone/>
            </a:pPr>
            <a:r>
              <a:rPr lang="en-US" sz="1400" b="1" dirty="0" err="1">
                <a:latin typeface="Courier New"/>
                <a:cs typeface="Courier New"/>
              </a:rPr>
              <a:t>age_group:num_env</a:t>
            </a:r>
            <a:r>
              <a:rPr lang="en-US" sz="1400" b="1" dirty="0">
                <a:latin typeface="Courier New"/>
                <a:cs typeface="Courier New"/>
              </a:rPr>
              <a:t>  0.1747   3  1.4599   0.2254215    </a:t>
            </a:r>
          </a:p>
          <a:p>
            <a:pPr marL="0" indent="0">
              <a:buNone/>
            </a:pPr>
            <a:r>
              <a:rPr lang="en-US" sz="1400" b="1" dirty="0">
                <a:latin typeface="Courier New"/>
                <a:cs typeface="Courier New"/>
              </a:rPr>
              <a:t>Residuals         12.7636 320                        </a:t>
            </a:r>
          </a:p>
          <a:p>
            <a:pPr marL="0" indent="0">
              <a:buNone/>
            </a:pPr>
            <a:r>
              <a:rPr lang="en-US" sz="1400" b="1" dirty="0">
                <a:latin typeface="Courier New"/>
                <a:cs typeface="Courier New"/>
              </a:rPr>
              <a:t>---</a:t>
            </a:r>
          </a:p>
          <a:p>
            <a:pPr marL="0" indent="0">
              <a:buNone/>
            </a:pPr>
            <a:r>
              <a:rPr lang="en-US" sz="1400" b="1" dirty="0" err="1">
                <a:latin typeface="Courier New"/>
                <a:cs typeface="Courier New"/>
              </a:rPr>
              <a:t>Signif</a:t>
            </a:r>
            <a:r>
              <a:rPr lang="en-US" sz="1400" b="1" dirty="0">
                <a:latin typeface="Courier New"/>
                <a:cs typeface="Courier New"/>
              </a:rPr>
              <a:t>. codes:  0 ‘***’ 0.001 ‘**’ 0.01 ‘*’ 0.05 ‘.’ 0.1 ‘ ’ 1</a:t>
            </a:r>
          </a:p>
        </p:txBody>
      </p:sp>
      <p:pic>
        <p:nvPicPr>
          <p:cNvPr id="4" name="Picture 3"/>
          <p:cNvPicPr>
            <a:picLocks noChangeAspect="1"/>
          </p:cNvPicPr>
          <p:nvPr/>
        </p:nvPicPr>
        <p:blipFill>
          <a:blip r:embed="rId2"/>
          <a:stretch>
            <a:fillRect/>
          </a:stretch>
        </p:blipFill>
        <p:spPr>
          <a:xfrm>
            <a:off x="8576734" y="4926586"/>
            <a:ext cx="2091267" cy="2007616"/>
          </a:xfrm>
          <a:prstGeom prst="rect">
            <a:avLst/>
          </a:prstGeom>
        </p:spPr>
      </p:pic>
      <p:sp>
        <p:nvSpPr>
          <p:cNvPr id="6" name="Cloud Callout 5"/>
          <p:cNvSpPr/>
          <p:nvPr/>
        </p:nvSpPr>
        <p:spPr>
          <a:xfrm flipH="1">
            <a:off x="7454900" y="2547991"/>
            <a:ext cx="3111500" cy="2162695"/>
          </a:xfrm>
          <a:prstGeom prst="cloudCallout">
            <a:avLst>
              <a:gd name="adj1" fmla="val 1774"/>
              <a:gd name="adj2" fmla="val 74323"/>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No interaction- the effect of each variable did not depend on the level of the other</a:t>
            </a:r>
          </a:p>
        </p:txBody>
      </p:sp>
    </p:spTree>
    <p:extLst>
      <p:ext uri="{BB962C8B-B14F-4D97-AF65-F5344CB8AC3E}">
        <p14:creationId xmlns:p14="http://schemas.microsoft.com/office/powerpoint/2010/main" val="327161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lot_interaction-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57710" y="3539068"/>
            <a:ext cx="5310291" cy="3318932"/>
          </a:xfrm>
          <a:prstGeom prst="rect">
            <a:avLst/>
          </a:prstGeom>
        </p:spPr>
      </p:pic>
      <p:sp>
        <p:nvSpPr>
          <p:cNvPr id="5" name="Content Placeholder 4"/>
          <p:cNvSpPr>
            <a:spLocks noGrp="1"/>
          </p:cNvSpPr>
          <p:nvPr>
            <p:ph idx="1"/>
          </p:nvPr>
        </p:nvSpPr>
        <p:spPr/>
        <p:txBody>
          <a:bodyPr/>
          <a:lstStyle/>
          <a:p>
            <a:r>
              <a:rPr lang="en-US" dirty="0" smtClean="0"/>
              <a:t>No need!</a:t>
            </a:r>
          </a:p>
          <a:p>
            <a:r>
              <a:rPr lang="en-US" dirty="0" smtClean="0"/>
              <a:t>Only two levels, so F = 14.89 tells us that that proportion of stickers given was different when there was 1 vs. 2 recipients</a:t>
            </a:r>
          </a:p>
          <a:p>
            <a:r>
              <a:rPr lang="en-US" dirty="0" smtClean="0"/>
              <a:t>Plots/adjusted means tell us: 2 recipients &gt; 1 (</a:t>
            </a:r>
            <a:r>
              <a:rPr lang="en-US" i="1" dirty="0" smtClean="0"/>
              <a:t>p</a:t>
            </a:r>
            <a:r>
              <a:rPr lang="en-US" dirty="0" smtClean="0"/>
              <a:t> = 0.0001)</a:t>
            </a:r>
          </a:p>
          <a:p>
            <a:r>
              <a:rPr lang="en-US" dirty="0" smtClean="0"/>
              <a:t>Note: if you did do a t-test, t = √F = 3.86</a:t>
            </a:r>
            <a:endParaRPr lang="en-US" dirty="0"/>
          </a:p>
        </p:txBody>
      </p:sp>
      <p:sp>
        <p:nvSpPr>
          <p:cNvPr id="2" name="Title 1"/>
          <p:cNvSpPr>
            <a:spLocks noGrp="1"/>
          </p:cNvSpPr>
          <p:nvPr>
            <p:ph type="title"/>
          </p:nvPr>
        </p:nvSpPr>
        <p:spPr/>
        <p:txBody>
          <a:bodyPr>
            <a:normAutofit/>
          </a:bodyPr>
          <a:lstStyle/>
          <a:p>
            <a:r>
              <a:rPr lang="en-US" dirty="0"/>
              <a:t>I</a:t>
            </a:r>
            <a:r>
              <a:rPr lang="en-US" dirty="0" smtClean="0"/>
              <a:t>nterpreting effect of number of recipients</a:t>
            </a:r>
            <a:endParaRPr lang="en-US" dirty="0"/>
          </a:p>
        </p:txBody>
      </p:sp>
      <p:pic>
        <p:nvPicPr>
          <p:cNvPr id="4" name="Picture 3"/>
          <p:cNvPicPr>
            <a:picLocks noChangeAspect="1"/>
          </p:cNvPicPr>
          <p:nvPr/>
        </p:nvPicPr>
        <p:blipFill>
          <a:blip r:embed="rId3"/>
          <a:stretch>
            <a:fillRect/>
          </a:stretch>
        </p:blipFill>
        <p:spPr>
          <a:xfrm flipH="1">
            <a:off x="1524001" y="4659886"/>
            <a:ext cx="2091267" cy="2007616"/>
          </a:xfrm>
          <a:prstGeom prst="rect">
            <a:avLst/>
          </a:prstGeom>
        </p:spPr>
      </p:pic>
      <p:cxnSp>
        <p:nvCxnSpPr>
          <p:cNvPr id="7" name="Straight Connector 6"/>
          <p:cNvCxnSpPr/>
          <p:nvPr/>
        </p:nvCxnSpPr>
        <p:spPr>
          <a:xfrm>
            <a:off x="3665220" y="5709920"/>
            <a:ext cx="3878580" cy="0"/>
          </a:xfrm>
          <a:prstGeom prst="line">
            <a:avLst/>
          </a:prstGeom>
          <a:ln w="50800">
            <a:solidFill>
              <a:schemeClr val="accent3">
                <a:lumMod val="75000"/>
              </a:schemeClr>
            </a:solidFill>
            <a:prstDash val="sysDot"/>
            <a:tailEnd type="triangle" w="lg"/>
          </a:ln>
        </p:spPr>
        <p:style>
          <a:lnRef idx="2">
            <a:schemeClr val="accent1"/>
          </a:lnRef>
          <a:fillRef idx="0">
            <a:schemeClr val="accent1"/>
          </a:fillRef>
          <a:effectRef idx="1">
            <a:schemeClr val="accent1"/>
          </a:effectRef>
          <a:fontRef idx="minor">
            <a:schemeClr val="tx1"/>
          </a:fontRef>
        </p:style>
      </p:cxnSp>
      <p:sp>
        <p:nvSpPr>
          <p:cNvPr id="9" name="Frame 8"/>
          <p:cNvSpPr/>
          <p:nvPr/>
        </p:nvSpPr>
        <p:spPr>
          <a:xfrm>
            <a:off x="7543800" y="5100318"/>
            <a:ext cx="2019300" cy="1389382"/>
          </a:xfrm>
          <a:prstGeom prst="frame">
            <a:avLst>
              <a:gd name="adj1" fmla="val 7016"/>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10" name="Cloud 9"/>
          <p:cNvSpPr/>
          <p:nvPr/>
        </p:nvSpPr>
        <p:spPr>
          <a:xfrm>
            <a:off x="3964519" y="4838700"/>
            <a:ext cx="2786380" cy="690880"/>
          </a:xfrm>
          <a:prstGeom prst="cloud">
            <a:avLst/>
          </a:prstGeom>
          <a:solidFill>
            <a:schemeClr val="bg1"/>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You are here</a:t>
            </a:r>
          </a:p>
        </p:txBody>
      </p:sp>
    </p:spTree>
    <p:extLst>
      <p:ext uri="{BB962C8B-B14F-4D97-AF65-F5344CB8AC3E}">
        <p14:creationId xmlns:p14="http://schemas.microsoft.com/office/powerpoint/2010/main" val="2717222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a:t>
            </a:r>
            <a:r>
              <a:rPr lang="en-US" dirty="0" smtClean="0"/>
              <a:t>nterpreting effect of age group</a:t>
            </a:r>
            <a:endParaRPr lang="en-US" dirty="0"/>
          </a:p>
        </p:txBody>
      </p:sp>
      <p:pic>
        <p:nvPicPr>
          <p:cNvPr id="4" name="Picture 3"/>
          <p:cNvPicPr>
            <a:picLocks noChangeAspect="1"/>
          </p:cNvPicPr>
          <p:nvPr/>
        </p:nvPicPr>
        <p:blipFill>
          <a:blip r:embed="rId2"/>
          <a:stretch>
            <a:fillRect/>
          </a:stretch>
        </p:blipFill>
        <p:spPr>
          <a:xfrm flipH="1">
            <a:off x="1524001" y="3539068"/>
            <a:ext cx="2091267" cy="2007616"/>
          </a:xfrm>
          <a:prstGeom prst="rect">
            <a:avLst/>
          </a:prstGeom>
        </p:spPr>
      </p:pic>
      <p:sp>
        <p:nvSpPr>
          <p:cNvPr id="5" name="Content Placeholder 4"/>
          <p:cNvSpPr>
            <a:spLocks noGrp="1"/>
          </p:cNvSpPr>
          <p:nvPr>
            <p:ph idx="1"/>
          </p:nvPr>
        </p:nvSpPr>
        <p:spPr/>
        <p:txBody>
          <a:bodyPr/>
          <a:lstStyle/>
          <a:p>
            <a:r>
              <a:rPr lang="en-US" dirty="0" smtClean="0"/>
              <a:t>F = 13 tells us that proportion of stickers given differed depending on age group, but which age groups were different from each other? </a:t>
            </a:r>
          </a:p>
          <a:p>
            <a:r>
              <a:rPr lang="en-US" dirty="0" smtClean="0"/>
              <a:t>Need post hoc comparisons to examine main effect of group</a:t>
            </a:r>
            <a:endParaRPr lang="en-US" dirty="0"/>
          </a:p>
        </p:txBody>
      </p:sp>
      <p:pic>
        <p:nvPicPr>
          <p:cNvPr id="6" name="Picture 5" descr="plot_interaction-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7710" y="3539068"/>
            <a:ext cx="5310291" cy="3318932"/>
          </a:xfrm>
          <a:prstGeom prst="rect">
            <a:avLst/>
          </a:prstGeom>
        </p:spPr>
      </p:pic>
      <p:cxnSp>
        <p:nvCxnSpPr>
          <p:cNvPr id="7" name="Straight Connector 6"/>
          <p:cNvCxnSpPr/>
          <p:nvPr/>
        </p:nvCxnSpPr>
        <p:spPr>
          <a:xfrm>
            <a:off x="3665221" y="4795520"/>
            <a:ext cx="1692489" cy="0"/>
          </a:xfrm>
          <a:prstGeom prst="line">
            <a:avLst/>
          </a:prstGeom>
          <a:ln w="50800">
            <a:solidFill>
              <a:schemeClr val="accent3">
                <a:lumMod val="75000"/>
              </a:schemeClr>
            </a:solidFill>
            <a:prstDash val="sysDot"/>
            <a:tailEnd type="triangle" w="lg"/>
          </a:ln>
        </p:spPr>
        <p:style>
          <a:lnRef idx="2">
            <a:schemeClr val="accent1"/>
          </a:lnRef>
          <a:fillRef idx="0">
            <a:schemeClr val="accent1"/>
          </a:fillRef>
          <a:effectRef idx="1">
            <a:schemeClr val="accent1"/>
          </a:effectRef>
          <a:fontRef idx="minor">
            <a:schemeClr val="tx1"/>
          </a:fontRef>
        </p:style>
      </p:cxnSp>
      <p:sp>
        <p:nvSpPr>
          <p:cNvPr id="9" name="Frame 8"/>
          <p:cNvSpPr/>
          <p:nvPr/>
        </p:nvSpPr>
        <p:spPr>
          <a:xfrm>
            <a:off x="5651500" y="3864609"/>
            <a:ext cx="2019300" cy="1389382"/>
          </a:xfrm>
          <a:prstGeom prst="frame">
            <a:avLst>
              <a:gd name="adj1" fmla="val 7016"/>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10" name="Cloud 9"/>
          <p:cNvSpPr/>
          <p:nvPr/>
        </p:nvSpPr>
        <p:spPr>
          <a:xfrm>
            <a:off x="3665220" y="3702306"/>
            <a:ext cx="1719580" cy="970280"/>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You are here</a:t>
            </a:r>
          </a:p>
        </p:txBody>
      </p:sp>
    </p:spTree>
    <p:extLst>
      <p:ext uri="{BB962C8B-B14F-4D97-AF65-F5344CB8AC3E}">
        <p14:creationId xmlns:p14="http://schemas.microsoft.com/office/powerpoint/2010/main" val="32182980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Follow-up contrasts: </a:t>
            </a:r>
            <a:r>
              <a:rPr lang="en-US" dirty="0" err="1" smtClean="0"/>
              <a:t>multcomp</a:t>
            </a:r>
            <a:r>
              <a:rPr lang="en-US" dirty="0" smtClean="0"/>
              <a:t>?</a:t>
            </a:r>
            <a:endParaRPr lang="en-US" dirty="0"/>
          </a:p>
        </p:txBody>
      </p:sp>
      <p:sp>
        <p:nvSpPr>
          <p:cNvPr id="3" name="Content Placeholder 2"/>
          <p:cNvSpPr>
            <a:spLocks noGrp="1"/>
          </p:cNvSpPr>
          <p:nvPr>
            <p:ph idx="1"/>
          </p:nvPr>
        </p:nvSpPr>
        <p:spPr/>
        <p:txBody>
          <a:bodyPr>
            <a:noAutofit/>
          </a:bodyPr>
          <a:lstStyle/>
          <a:p>
            <a:pPr marL="0" indent="0">
              <a:buNone/>
            </a:pPr>
            <a:endParaRPr lang="en-US" sz="1400" b="1" dirty="0">
              <a:solidFill>
                <a:srgbClr val="000000"/>
              </a:solidFill>
              <a:latin typeface="Courier New"/>
              <a:cs typeface="Courier New"/>
            </a:endParaRPr>
          </a:p>
          <a:p>
            <a:pPr marL="0" indent="0">
              <a:buNone/>
            </a:pPr>
            <a:endParaRPr lang="en-US" sz="1400" b="1" dirty="0">
              <a:solidFill>
                <a:srgbClr val="000000"/>
              </a:solidFill>
              <a:latin typeface="Courier New"/>
              <a:cs typeface="Courier New"/>
            </a:endParaRPr>
          </a:p>
        </p:txBody>
      </p:sp>
      <p:pic>
        <p:nvPicPr>
          <p:cNvPr id="4" name="Picture 3"/>
          <p:cNvPicPr>
            <a:picLocks noChangeAspect="1"/>
          </p:cNvPicPr>
          <p:nvPr/>
        </p:nvPicPr>
        <p:blipFill>
          <a:blip r:embed="rId3"/>
          <a:stretch>
            <a:fillRect/>
          </a:stretch>
        </p:blipFill>
        <p:spPr>
          <a:xfrm>
            <a:off x="8576734" y="4926586"/>
            <a:ext cx="2091267" cy="2007616"/>
          </a:xfrm>
          <a:prstGeom prst="rect">
            <a:avLst/>
          </a:prstGeom>
        </p:spPr>
      </p:pic>
      <p:sp>
        <p:nvSpPr>
          <p:cNvPr id="10" name="Content Placeholder 4"/>
          <p:cNvSpPr txBox="1">
            <a:spLocks/>
          </p:cNvSpPr>
          <p:nvPr/>
        </p:nvSpPr>
        <p:spPr>
          <a:xfrm>
            <a:off x="2133600" y="17526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Gill Sans"/>
                <a:ea typeface="+mn-ea"/>
                <a:cs typeface="Gill San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Gill Sans"/>
                <a:ea typeface="+mn-ea"/>
                <a:cs typeface="Gill San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Gill Sans"/>
                <a:ea typeface="+mn-ea"/>
                <a:cs typeface="Gill San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Gill Sans"/>
                <a:ea typeface="+mn-ea"/>
                <a:cs typeface="Gill San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Gill Sans"/>
                <a:ea typeface="+mn-ea"/>
                <a:cs typeface="Gill San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Clr>
                <a:srgbClr val="4A66AC"/>
              </a:buClr>
              <a:buNone/>
            </a:pPr>
            <a:r>
              <a:rPr lang="en-US" b="1" dirty="0">
                <a:solidFill>
                  <a:srgbClr val="297FD5">
                    <a:lumMod val="75000"/>
                  </a:srgbClr>
                </a:solidFill>
                <a:latin typeface="Courier New"/>
                <a:cs typeface="Courier New"/>
              </a:rPr>
              <a:t># </a:t>
            </a:r>
            <a:r>
              <a:rPr lang="en-US" b="1" dirty="0">
                <a:solidFill>
                  <a:srgbClr val="4A66AC"/>
                </a:solidFill>
                <a:latin typeface="Courier New"/>
                <a:cs typeface="Courier New"/>
              </a:rPr>
              <a:t>library(</a:t>
            </a:r>
            <a:r>
              <a:rPr lang="en-US" b="1" dirty="0" err="1">
                <a:solidFill>
                  <a:srgbClr val="4A66AC"/>
                </a:solidFill>
                <a:latin typeface="Courier New"/>
                <a:cs typeface="Courier New"/>
              </a:rPr>
              <a:t>multcomp</a:t>
            </a:r>
            <a:r>
              <a:rPr lang="en-US" b="1" dirty="0">
                <a:solidFill>
                  <a:srgbClr val="4A66AC"/>
                </a:solidFill>
                <a:latin typeface="Courier New"/>
                <a:cs typeface="Courier New"/>
              </a:rPr>
              <a:t>)</a:t>
            </a:r>
          </a:p>
          <a:p>
            <a:pPr>
              <a:buClr>
                <a:srgbClr val="4A66AC"/>
              </a:buClr>
            </a:pPr>
            <a:r>
              <a:rPr lang="en-US" sz="2000" dirty="0">
                <a:solidFill>
                  <a:prstClr val="black"/>
                </a:solidFill>
              </a:rPr>
              <a:t>The </a:t>
            </a:r>
            <a:r>
              <a:rPr lang="en-US" sz="2000" dirty="0" err="1">
                <a:solidFill>
                  <a:prstClr val="black"/>
                </a:solidFill>
              </a:rPr>
              <a:t>mcp</a:t>
            </a:r>
            <a:r>
              <a:rPr lang="en-US" sz="2000" dirty="0">
                <a:solidFill>
                  <a:prstClr val="black"/>
                </a:solidFill>
              </a:rPr>
              <a:t> function must be used with care when defining parameters of interest in two-way ANOVA or ANCOVA models. Here, the definition of treatment differences (such as </a:t>
            </a:r>
            <a:r>
              <a:rPr lang="en-US" sz="2000" dirty="0" err="1">
                <a:solidFill>
                  <a:prstClr val="black"/>
                </a:solidFill>
              </a:rPr>
              <a:t>Tukey’s</a:t>
            </a:r>
            <a:r>
              <a:rPr lang="en-US" sz="2000" dirty="0">
                <a:solidFill>
                  <a:prstClr val="black"/>
                </a:solidFill>
              </a:rPr>
              <a:t> all-pair comparisons or </a:t>
            </a:r>
            <a:r>
              <a:rPr lang="en-US" sz="2000" dirty="0" err="1">
                <a:solidFill>
                  <a:prstClr val="black"/>
                </a:solidFill>
              </a:rPr>
              <a:t>Dunnett’s</a:t>
            </a:r>
            <a:r>
              <a:rPr lang="en-US" sz="2000" dirty="0">
                <a:solidFill>
                  <a:prstClr val="black"/>
                </a:solidFill>
              </a:rPr>
              <a:t> comparison with a control) might be problem specific. Because it is impossible to determine the parameters of interest automatically in this case, </a:t>
            </a:r>
            <a:r>
              <a:rPr lang="en-US" sz="2000" dirty="0" err="1">
                <a:solidFill>
                  <a:prstClr val="black"/>
                </a:solidFill>
              </a:rPr>
              <a:t>mcp</a:t>
            </a:r>
            <a:r>
              <a:rPr lang="en-US" sz="2000" dirty="0">
                <a:solidFill>
                  <a:prstClr val="black"/>
                </a:solidFill>
              </a:rPr>
              <a:t> in </a:t>
            </a:r>
            <a:r>
              <a:rPr lang="en-US" sz="2000" dirty="0" err="1">
                <a:solidFill>
                  <a:prstClr val="black"/>
                </a:solidFill>
              </a:rPr>
              <a:t>multcomp</a:t>
            </a:r>
            <a:r>
              <a:rPr lang="en-US" sz="2000" dirty="0">
                <a:solidFill>
                  <a:prstClr val="black"/>
                </a:solidFill>
              </a:rPr>
              <a:t> version 1.0-0 and higher generates comparisons for the main effects only, ignoring covariates and interactions (older versions automatically averaged over interaction terms). </a:t>
            </a:r>
            <a:endParaRPr lang="en-US" sz="2000" dirty="0" smtClean="0">
              <a:solidFill>
                <a:prstClr val="black"/>
              </a:solidFill>
            </a:endParaRPr>
          </a:p>
          <a:p>
            <a:pPr>
              <a:buClr>
                <a:srgbClr val="4A66AC"/>
              </a:buClr>
            </a:pPr>
            <a:endParaRPr lang="en-US" sz="2000" dirty="0">
              <a:solidFill>
                <a:prstClr val="black"/>
              </a:solidFill>
            </a:endParaRPr>
          </a:p>
          <a:p>
            <a:pPr>
              <a:buClr>
                <a:srgbClr val="4A66AC"/>
              </a:buClr>
            </a:pPr>
            <a:r>
              <a:rPr lang="en-US" sz="2000" dirty="0" smtClean="0">
                <a:solidFill>
                  <a:prstClr val="black"/>
                </a:solidFill>
              </a:rPr>
              <a:t>A </a:t>
            </a:r>
            <a:r>
              <a:rPr lang="en-US" sz="2000" dirty="0">
                <a:solidFill>
                  <a:prstClr val="black"/>
                </a:solidFill>
              </a:rPr>
              <a:t>warning is given. </a:t>
            </a:r>
          </a:p>
        </p:txBody>
      </p:sp>
    </p:spTree>
    <p:extLst>
      <p:ext uri="{BB962C8B-B14F-4D97-AF65-F5344CB8AC3E}">
        <p14:creationId xmlns:p14="http://schemas.microsoft.com/office/powerpoint/2010/main" val="8323650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Follow-up contrasts: </a:t>
            </a:r>
            <a:r>
              <a:rPr lang="en-US" dirty="0" err="1" smtClean="0"/>
              <a:t>phia</a:t>
            </a:r>
            <a:r>
              <a:rPr lang="en-US" dirty="0" smtClean="0"/>
              <a:t>?</a:t>
            </a:r>
            <a:endParaRPr lang="en-US" dirty="0"/>
          </a:p>
        </p:txBody>
      </p:sp>
      <p:sp>
        <p:nvSpPr>
          <p:cNvPr id="3" name="Content Placeholder 2"/>
          <p:cNvSpPr>
            <a:spLocks noGrp="1"/>
          </p:cNvSpPr>
          <p:nvPr>
            <p:ph idx="1"/>
          </p:nvPr>
        </p:nvSpPr>
        <p:spPr/>
        <p:txBody>
          <a:bodyPr>
            <a:noAutofit/>
          </a:bodyPr>
          <a:lstStyle/>
          <a:p>
            <a:pPr marL="0" indent="0">
              <a:buNone/>
            </a:pPr>
            <a:endParaRPr lang="en-US" sz="1400" b="1" dirty="0">
              <a:solidFill>
                <a:srgbClr val="000000"/>
              </a:solidFill>
              <a:latin typeface="Courier New"/>
              <a:cs typeface="Courier New"/>
            </a:endParaRPr>
          </a:p>
          <a:p>
            <a:pPr marL="0" indent="0">
              <a:buNone/>
            </a:pPr>
            <a:endParaRPr lang="en-US" sz="1400" b="1" dirty="0">
              <a:solidFill>
                <a:srgbClr val="000000"/>
              </a:solidFill>
              <a:latin typeface="Courier New"/>
              <a:cs typeface="Courier New"/>
            </a:endParaRPr>
          </a:p>
        </p:txBody>
      </p:sp>
      <p:pic>
        <p:nvPicPr>
          <p:cNvPr id="4" name="Picture 3"/>
          <p:cNvPicPr>
            <a:picLocks noChangeAspect="1"/>
          </p:cNvPicPr>
          <p:nvPr/>
        </p:nvPicPr>
        <p:blipFill>
          <a:blip r:embed="rId3"/>
          <a:stretch>
            <a:fillRect/>
          </a:stretch>
        </p:blipFill>
        <p:spPr>
          <a:xfrm>
            <a:off x="8576734" y="4926586"/>
            <a:ext cx="2091267" cy="2007616"/>
          </a:xfrm>
          <a:prstGeom prst="rect">
            <a:avLst/>
          </a:prstGeom>
        </p:spPr>
      </p:pic>
      <p:sp>
        <p:nvSpPr>
          <p:cNvPr id="10" name="Content Placeholder 4"/>
          <p:cNvSpPr txBox="1">
            <a:spLocks/>
          </p:cNvSpPr>
          <p:nvPr/>
        </p:nvSpPr>
        <p:spPr>
          <a:xfrm>
            <a:off x="2133600" y="17526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Gill Sans"/>
                <a:ea typeface="+mn-ea"/>
                <a:cs typeface="Gill San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Gill Sans"/>
                <a:ea typeface="+mn-ea"/>
                <a:cs typeface="Gill San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Gill Sans"/>
                <a:ea typeface="+mn-ea"/>
                <a:cs typeface="Gill San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Gill Sans"/>
                <a:ea typeface="+mn-ea"/>
                <a:cs typeface="Gill San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Gill Sans"/>
                <a:ea typeface="+mn-ea"/>
                <a:cs typeface="Gill San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Clr>
                <a:srgbClr val="4A66AC"/>
              </a:buClr>
              <a:buNone/>
            </a:pPr>
            <a:r>
              <a:rPr lang="en-US" b="1" dirty="0">
                <a:solidFill>
                  <a:srgbClr val="297FD5">
                    <a:lumMod val="75000"/>
                  </a:srgbClr>
                </a:solidFill>
                <a:latin typeface="Courier New"/>
                <a:cs typeface="Courier New"/>
              </a:rPr>
              <a:t># </a:t>
            </a:r>
            <a:r>
              <a:rPr lang="en-US" b="1" dirty="0">
                <a:solidFill>
                  <a:srgbClr val="4A66AC"/>
                </a:solidFill>
                <a:latin typeface="Courier New"/>
                <a:cs typeface="Courier New"/>
              </a:rPr>
              <a:t>library(</a:t>
            </a:r>
            <a:r>
              <a:rPr lang="en-US" b="1" dirty="0" err="1">
                <a:solidFill>
                  <a:srgbClr val="4A66AC"/>
                </a:solidFill>
                <a:latin typeface="Courier New"/>
                <a:cs typeface="Courier New"/>
              </a:rPr>
              <a:t>phia</a:t>
            </a:r>
            <a:r>
              <a:rPr lang="en-US" b="1" dirty="0">
                <a:solidFill>
                  <a:srgbClr val="4A66AC"/>
                </a:solidFill>
                <a:latin typeface="Courier New"/>
                <a:cs typeface="Courier New"/>
              </a:rPr>
              <a:t>)</a:t>
            </a:r>
          </a:p>
          <a:p>
            <a:pPr marL="0" indent="0">
              <a:buClr>
                <a:srgbClr val="4A66AC"/>
              </a:buClr>
              <a:buNone/>
            </a:pPr>
            <a:r>
              <a:rPr lang="en-US" b="1" dirty="0" err="1">
                <a:solidFill>
                  <a:srgbClr val="4A66AC"/>
                </a:solidFill>
                <a:latin typeface="Courier New"/>
                <a:cs typeface="Courier New"/>
              </a:rPr>
              <a:t>interactionMeans</a:t>
            </a:r>
            <a:r>
              <a:rPr lang="en-US" b="1" dirty="0">
                <a:solidFill>
                  <a:srgbClr val="4A66AC"/>
                </a:solidFill>
                <a:latin typeface="Courier New"/>
                <a:cs typeface="Courier New"/>
              </a:rPr>
              <a:t>(sticker_2int, factors = "</a:t>
            </a:r>
            <a:r>
              <a:rPr lang="en-US" b="1" dirty="0" err="1">
                <a:solidFill>
                  <a:srgbClr val="4A66AC"/>
                </a:solidFill>
                <a:latin typeface="Courier New"/>
                <a:cs typeface="Courier New"/>
              </a:rPr>
              <a:t>age_group</a:t>
            </a:r>
            <a:r>
              <a:rPr lang="en-US" b="1" dirty="0">
                <a:solidFill>
                  <a:srgbClr val="4A66AC"/>
                </a:solidFill>
                <a:latin typeface="Courier New"/>
                <a:cs typeface="Courier New"/>
              </a:rPr>
              <a:t>")</a:t>
            </a:r>
          </a:p>
          <a:p>
            <a:pPr marL="0" indent="0">
              <a:buClr>
                <a:srgbClr val="4A66AC"/>
              </a:buClr>
              <a:buNone/>
            </a:pPr>
            <a:r>
              <a:rPr lang="en-US" b="1" dirty="0">
                <a:solidFill>
                  <a:prstClr val="black"/>
                </a:solidFill>
                <a:latin typeface="Courier New"/>
                <a:cs typeface="Courier New"/>
              </a:rPr>
              <a:t>  </a:t>
            </a:r>
            <a:r>
              <a:rPr lang="en-US" b="1" dirty="0" err="1">
                <a:solidFill>
                  <a:prstClr val="black"/>
                </a:solidFill>
                <a:latin typeface="Courier New"/>
                <a:cs typeface="Courier New"/>
              </a:rPr>
              <a:t>age_group</a:t>
            </a:r>
            <a:r>
              <a:rPr lang="en-US" b="1" dirty="0">
                <a:solidFill>
                  <a:prstClr val="black"/>
                </a:solidFill>
                <a:latin typeface="Courier New"/>
                <a:cs typeface="Courier New"/>
              </a:rPr>
              <a:t> adjusted mean std. error</a:t>
            </a:r>
          </a:p>
          <a:p>
            <a:pPr marL="0" indent="0">
              <a:buClr>
                <a:srgbClr val="4A66AC"/>
              </a:buClr>
              <a:buNone/>
            </a:pPr>
            <a:r>
              <a:rPr lang="en-US" b="1" dirty="0">
                <a:solidFill>
                  <a:prstClr val="black"/>
                </a:solidFill>
                <a:latin typeface="Courier New"/>
                <a:cs typeface="Courier New"/>
              </a:rPr>
              <a:t>1         1     0.3993173 0.02233588</a:t>
            </a:r>
          </a:p>
          <a:p>
            <a:pPr marL="0" indent="0">
              <a:buClr>
                <a:srgbClr val="4A66AC"/>
              </a:buClr>
              <a:buNone/>
            </a:pPr>
            <a:r>
              <a:rPr lang="en-US" b="1" dirty="0">
                <a:solidFill>
                  <a:prstClr val="black"/>
                </a:solidFill>
                <a:latin typeface="Courier New"/>
                <a:cs typeface="Courier New"/>
              </a:rPr>
              <a:t>2         2     0.4190376 0.02107271</a:t>
            </a:r>
          </a:p>
          <a:p>
            <a:pPr marL="0" indent="0">
              <a:buClr>
                <a:srgbClr val="4A66AC"/>
              </a:buClr>
              <a:buNone/>
            </a:pPr>
            <a:r>
              <a:rPr lang="en-US" b="1" dirty="0">
                <a:solidFill>
                  <a:prstClr val="black"/>
                </a:solidFill>
                <a:latin typeface="Courier New"/>
                <a:cs typeface="Courier New"/>
              </a:rPr>
              <a:t>3         3     0.5162269 0.02072034</a:t>
            </a:r>
          </a:p>
          <a:p>
            <a:pPr marL="0" indent="0">
              <a:buClr>
                <a:srgbClr val="4A66AC"/>
              </a:buClr>
              <a:buNone/>
            </a:pPr>
            <a:r>
              <a:rPr lang="en-US" b="1" dirty="0">
                <a:solidFill>
                  <a:prstClr val="black"/>
                </a:solidFill>
                <a:latin typeface="Courier New"/>
                <a:cs typeface="Courier New"/>
              </a:rPr>
              <a:t>4         4     0.5760180 0.02477462</a:t>
            </a:r>
          </a:p>
        </p:txBody>
      </p:sp>
    </p:spTree>
    <p:extLst>
      <p:ext uri="{BB962C8B-B14F-4D97-AF65-F5344CB8AC3E}">
        <p14:creationId xmlns:p14="http://schemas.microsoft.com/office/powerpoint/2010/main" val="3360333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Follow-up contrasts: </a:t>
            </a:r>
            <a:r>
              <a:rPr lang="en-US" dirty="0" err="1" smtClean="0"/>
              <a:t>phia</a:t>
            </a:r>
            <a:r>
              <a:rPr lang="en-US" dirty="0" smtClean="0"/>
              <a:t>?</a:t>
            </a:r>
            <a:endParaRPr lang="en-US" dirty="0"/>
          </a:p>
        </p:txBody>
      </p:sp>
      <p:sp>
        <p:nvSpPr>
          <p:cNvPr id="3" name="Content Placeholder 2"/>
          <p:cNvSpPr>
            <a:spLocks noGrp="1"/>
          </p:cNvSpPr>
          <p:nvPr>
            <p:ph idx="1"/>
          </p:nvPr>
        </p:nvSpPr>
        <p:spPr/>
        <p:txBody>
          <a:bodyPr>
            <a:noAutofit/>
          </a:bodyPr>
          <a:lstStyle/>
          <a:p>
            <a:pPr marL="0" indent="0">
              <a:buNone/>
            </a:pPr>
            <a:endParaRPr lang="en-US" sz="1400" b="1" dirty="0">
              <a:solidFill>
                <a:srgbClr val="000000"/>
              </a:solidFill>
              <a:latin typeface="Courier New"/>
              <a:cs typeface="Courier New"/>
            </a:endParaRPr>
          </a:p>
          <a:p>
            <a:pPr marL="0" indent="0">
              <a:buNone/>
            </a:pPr>
            <a:endParaRPr lang="en-US" sz="1400" b="1" dirty="0">
              <a:solidFill>
                <a:srgbClr val="000000"/>
              </a:solidFill>
              <a:latin typeface="Courier New"/>
              <a:cs typeface="Courier New"/>
            </a:endParaRPr>
          </a:p>
        </p:txBody>
      </p:sp>
      <p:pic>
        <p:nvPicPr>
          <p:cNvPr id="4" name="Picture 3"/>
          <p:cNvPicPr>
            <a:picLocks noChangeAspect="1"/>
          </p:cNvPicPr>
          <p:nvPr/>
        </p:nvPicPr>
        <p:blipFill>
          <a:blip r:embed="rId3"/>
          <a:stretch>
            <a:fillRect/>
          </a:stretch>
        </p:blipFill>
        <p:spPr>
          <a:xfrm>
            <a:off x="8576734" y="4926586"/>
            <a:ext cx="2091267" cy="2007616"/>
          </a:xfrm>
          <a:prstGeom prst="rect">
            <a:avLst/>
          </a:prstGeom>
        </p:spPr>
      </p:pic>
      <p:sp>
        <p:nvSpPr>
          <p:cNvPr id="10" name="Content Placeholder 4"/>
          <p:cNvSpPr txBox="1">
            <a:spLocks/>
          </p:cNvSpPr>
          <p:nvPr/>
        </p:nvSpPr>
        <p:spPr>
          <a:xfrm>
            <a:off x="1981200" y="1625600"/>
            <a:ext cx="8229600" cy="4876800"/>
          </a:xfrm>
          <a:prstGeom prst="rect">
            <a:avLst/>
          </a:prstGeom>
        </p:spPr>
        <p:txBody>
          <a:bodyPr vert="horz" lIns="91440" tIns="45720" rIns="91440" bIns="45720" rtlCol="0">
            <a:normAutofit fontScale="70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Gill Sans"/>
                <a:ea typeface="+mn-ea"/>
                <a:cs typeface="Gill San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Gill Sans"/>
                <a:ea typeface="+mn-ea"/>
                <a:cs typeface="Gill San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Gill Sans"/>
                <a:ea typeface="+mn-ea"/>
                <a:cs typeface="Gill San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Gill Sans"/>
                <a:ea typeface="+mn-ea"/>
                <a:cs typeface="Gill San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Gill Sans"/>
                <a:ea typeface="+mn-ea"/>
                <a:cs typeface="Gill San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Clr>
                <a:srgbClr val="4A66AC"/>
              </a:buClr>
              <a:buNone/>
            </a:pPr>
            <a:r>
              <a:rPr lang="en-US" b="1" dirty="0">
                <a:solidFill>
                  <a:srgbClr val="297FD5">
                    <a:lumMod val="75000"/>
                  </a:srgbClr>
                </a:solidFill>
                <a:latin typeface="Courier New"/>
                <a:cs typeface="Courier New"/>
              </a:rPr>
              <a:t># </a:t>
            </a:r>
            <a:r>
              <a:rPr lang="en-US" b="1" dirty="0">
                <a:solidFill>
                  <a:srgbClr val="4A66AC"/>
                </a:solidFill>
                <a:latin typeface="Courier New"/>
                <a:cs typeface="Courier New"/>
              </a:rPr>
              <a:t>library(</a:t>
            </a:r>
            <a:r>
              <a:rPr lang="en-US" b="1" dirty="0" err="1">
                <a:solidFill>
                  <a:srgbClr val="4A66AC"/>
                </a:solidFill>
                <a:latin typeface="Courier New"/>
                <a:cs typeface="Courier New"/>
              </a:rPr>
              <a:t>phia</a:t>
            </a:r>
            <a:r>
              <a:rPr lang="en-US" b="1" dirty="0">
                <a:solidFill>
                  <a:srgbClr val="4A66AC"/>
                </a:solidFill>
                <a:latin typeface="Courier New"/>
                <a:cs typeface="Courier New"/>
              </a:rPr>
              <a:t>)</a:t>
            </a:r>
          </a:p>
          <a:p>
            <a:pPr marL="0" indent="0">
              <a:buClr>
                <a:srgbClr val="4A66AC"/>
              </a:buClr>
              <a:buNone/>
            </a:pPr>
            <a:r>
              <a:rPr lang="en-US" b="1" dirty="0" err="1">
                <a:solidFill>
                  <a:srgbClr val="4A66AC"/>
                </a:solidFill>
                <a:latin typeface="Courier New"/>
                <a:cs typeface="Courier New"/>
              </a:rPr>
              <a:t>testInteractions</a:t>
            </a:r>
            <a:r>
              <a:rPr lang="en-US" b="1" dirty="0">
                <a:solidFill>
                  <a:srgbClr val="4A66AC"/>
                </a:solidFill>
                <a:latin typeface="Courier New"/>
                <a:cs typeface="Courier New"/>
              </a:rPr>
              <a:t>(sticker_2int, pairwise = "</a:t>
            </a:r>
            <a:r>
              <a:rPr lang="en-US" b="1" dirty="0" err="1">
                <a:solidFill>
                  <a:srgbClr val="4A66AC"/>
                </a:solidFill>
                <a:latin typeface="Courier New"/>
                <a:cs typeface="Courier New"/>
              </a:rPr>
              <a:t>age_group</a:t>
            </a:r>
            <a:r>
              <a:rPr lang="en-US" b="1" dirty="0">
                <a:solidFill>
                  <a:srgbClr val="4A66AC"/>
                </a:solidFill>
                <a:latin typeface="Courier New"/>
                <a:cs typeface="Courier New"/>
              </a:rPr>
              <a:t>")</a:t>
            </a:r>
          </a:p>
          <a:p>
            <a:pPr marL="0" indent="0">
              <a:buClr>
                <a:srgbClr val="4A66AC"/>
              </a:buClr>
              <a:buNone/>
            </a:pPr>
            <a:r>
              <a:rPr lang="en-US" b="1" dirty="0">
                <a:solidFill>
                  <a:srgbClr val="000000"/>
                </a:solidFill>
                <a:latin typeface="Courier New"/>
                <a:cs typeface="Courier New"/>
              </a:rPr>
              <a:t>F Test: </a:t>
            </a:r>
          </a:p>
          <a:p>
            <a:pPr marL="0" indent="0">
              <a:buClr>
                <a:srgbClr val="4A66AC"/>
              </a:buClr>
              <a:buNone/>
            </a:pPr>
            <a:r>
              <a:rPr lang="en-US" b="1" dirty="0">
                <a:solidFill>
                  <a:srgbClr val="000000"/>
                </a:solidFill>
                <a:latin typeface="Courier New"/>
                <a:cs typeface="Courier New"/>
              </a:rPr>
              <a:t>P-value adjustment method: holm</a:t>
            </a:r>
          </a:p>
          <a:p>
            <a:pPr marL="0" indent="0">
              <a:buClr>
                <a:srgbClr val="4A66AC"/>
              </a:buClr>
              <a:buNone/>
            </a:pPr>
            <a:r>
              <a:rPr lang="en-US" b="1" dirty="0">
                <a:solidFill>
                  <a:srgbClr val="000000"/>
                </a:solidFill>
                <a:latin typeface="Courier New"/>
                <a:cs typeface="Courier New"/>
              </a:rPr>
              <a:t>              Value  </a:t>
            </a:r>
            <a:r>
              <a:rPr lang="en-US" b="1" dirty="0" err="1">
                <a:solidFill>
                  <a:srgbClr val="000000"/>
                </a:solidFill>
                <a:latin typeface="Courier New"/>
                <a:cs typeface="Courier New"/>
              </a:rPr>
              <a:t>Df</a:t>
            </a:r>
            <a:r>
              <a:rPr lang="en-US" b="1" dirty="0">
                <a:solidFill>
                  <a:srgbClr val="000000"/>
                </a:solidFill>
                <a:latin typeface="Courier New"/>
                <a:cs typeface="Courier New"/>
              </a:rPr>
              <a:t> Sum of </a:t>
            </a:r>
            <a:r>
              <a:rPr lang="en-US" b="1" dirty="0" err="1">
                <a:solidFill>
                  <a:srgbClr val="000000"/>
                </a:solidFill>
                <a:latin typeface="Courier New"/>
                <a:cs typeface="Courier New"/>
              </a:rPr>
              <a:t>Sq</a:t>
            </a:r>
            <a:r>
              <a:rPr lang="en-US" b="1" dirty="0">
                <a:solidFill>
                  <a:srgbClr val="000000"/>
                </a:solidFill>
                <a:latin typeface="Courier New"/>
                <a:cs typeface="Courier New"/>
              </a:rPr>
              <a:t>       F      </a:t>
            </a:r>
            <a:r>
              <a:rPr lang="en-US" b="1" dirty="0" err="1">
                <a:solidFill>
                  <a:srgbClr val="000000"/>
                </a:solidFill>
                <a:latin typeface="Courier New"/>
                <a:cs typeface="Courier New"/>
              </a:rPr>
              <a:t>Pr</a:t>
            </a:r>
            <a:r>
              <a:rPr lang="en-US" b="1" dirty="0">
                <a:solidFill>
                  <a:srgbClr val="000000"/>
                </a:solidFill>
                <a:latin typeface="Courier New"/>
                <a:cs typeface="Courier New"/>
              </a:rPr>
              <a:t>(&gt;F)    </a:t>
            </a:r>
          </a:p>
          <a:p>
            <a:pPr marL="0" indent="0">
              <a:buClr>
                <a:srgbClr val="4A66AC"/>
              </a:buClr>
              <a:buNone/>
            </a:pPr>
            <a:r>
              <a:rPr lang="en-US" b="1" dirty="0">
                <a:solidFill>
                  <a:srgbClr val="000000"/>
                </a:solidFill>
                <a:latin typeface="Courier New"/>
                <a:cs typeface="Courier New"/>
              </a:rPr>
              <a:t>1-2       -0.019720   1    0.0164  0.4124   0.5212039    </a:t>
            </a:r>
          </a:p>
          <a:p>
            <a:pPr marL="0" indent="0">
              <a:buClr>
                <a:srgbClr val="4A66AC"/>
              </a:buClr>
              <a:buNone/>
            </a:pPr>
            <a:r>
              <a:rPr lang="en-US" b="1" dirty="0">
                <a:solidFill>
                  <a:srgbClr val="000000"/>
                </a:solidFill>
                <a:latin typeface="Courier New"/>
                <a:cs typeface="Courier New"/>
              </a:rPr>
              <a:t>1-3       -0.116910   1    0.5873 14.7247   0.0005996 ***</a:t>
            </a:r>
          </a:p>
          <a:p>
            <a:pPr marL="0" indent="0">
              <a:buClr>
                <a:srgbClr val="4A66AC"/>
              </a:buClr>
              <a:buNone/>
            </a:pPr>
            <a:r>
              <a:rPr lang="en-US" b="1" dirty="0">
                <a:solidFill>
                  <a:srgbClr val="000000"/>
                </a:solidFill>
                <a:latin typeface="Courier New"/>
                <a:cs typeface="Courier New"/>
              </a:rPr>
              <a:t>1-4       -0.176701   1    1.1193 28.0614 0.000001315 ***</a:t>
            </a:r>
          </a:p>
          <a:p>
            <a:pPr marL="0" indent="0">
              <a:buClr>
                <a:srgbClr val="4A66AC"/>
              </a:buClr>
              <a:buNone/>
            </a:pPr>
            <a:r>
              <a:rPr lang="en-US" b="1" dirty="0">
                <a:solidFill>
                  <a:srgbClr val="000000"/>
                </a:solidFill>
                <a:latin typeface="Courier New"/>
                <a:cs typeface="Courier New"/>
              </a:rPr>
              <a:t>2-3       -0.097189   1    0.4314 10.8150   0.0033566 ** </a:t>
            </a:r>
          </a:p>
          <a:p>
            <a:pPr marL="0" indent="0">
              <a:buClr>
                <a:srgbClr val="4A66AC"/>
              </a:buClr>
              <a:buNone/>
            </a:pPr>
            <a:r>
              <a:rPr lang="en-US" b="1" dirty="0">
                <a:solidFill>
                  <a:srgbClr val="000000"/>
                </a:solidFill>
                <a:latin typeface="Courier New"/>
                <a:cs typeface="Courier New"/>
              </a:rPr>
              <a:t>2-4       -0.156980   1    0.9292 23.2954 0.000010775 ***</a:t>
            </a:r>
          </a:p>
          <a:p>
            <a:pPr marL="0" indent="0">
              <a:buClr>
                <a:srgbClr val="4A66AC"/>
              </a:buClr>
              <a:buNone/>
            </a:pPr>
            <a:r>
              <a:rPr lang="en-US" b="1" dirty="0">
                <a:solidFill>
                  <a:srgbClr val="000000"/>
                </a:solidFill>
                <a:latin typeface="Courier New"/>
                <a:cs typeface="Courier New"/>
              </a:rPr>
              <a:t>3-4       -0.059791   1    0.1367  3.4272   0.1301025    </a:t>
            </a:r>
          </a:p>
          <a:p>
            <a:pPr marL="0" indent="0">
              <a:buClr>
                <a:srgbClr val="4A66AC"/>
              </a:buClr>
              <a:buNone/>
            </a:pPr>
            <a:r>
              <a:rPr lang="en-US" b="1" dirty="0">
                <a:solidFill>
                  <a:srgbClr val="000000"/>
                </a:solidFill>
                <a:latin typeface="Courier New"/>
                <a:cs typeface="Courier New"/>
              </a:rPr>
              <a:t>Residuals           320   12.7636                        </a:t>
            </a:r>
          </a:p>
          <a:p>
            <a:pPr marL="0" indent="0">
              <a:buClr>
                <a:srgbClr val="4A66AC"/>
              </a:buClr>
              <a:buNone/>
            </a:pPr>
            <a:r>
              <a:rPr lang="en-US" b="1" dirty="0">
                <a:solidFill>
                  <a:srgbClr val="000000"/>
                </a:solidFill>
                <a:latin typeface="Courier New"/>
                <a:cs typeface="Courier New"/>
              </a:rPr>
              <a:t>---</a:t>
            </a:r>
          </a:p>
          <a:p>
            <a:pPr marL="0" indent="0">
              <a:buClr>
                <a:srgbClr val="4A66AC"/>
              </a:buClr>
              <a:buNone/>
            </a:pPr>
            <a:r>
              <a:rPr lang="en-US" b="1" dirty="0" err="1">
                <a:solidFill>
                  <a:srgbClr val="000000"/>
                </a:solidFill>
                <a:latin typeface="Courier New"/>
                <a:cs typeface="Courier New"/>
              </a:rPr>
              <a:t>Signif</a:t>
            </a:r>
            <a:r>
              <a:rPr lang="en-US" b="1" dirty="0">
                <a:solidFill>
                  <a:srgbClr val="000000"/>
                </a:solidFill>
                <a:latin typeface="Courier New"/>
                <a:cs typeface="Courier New"/>
              </a:rPr>
              <a:t>. codes:  0 ‘***’ 0.001 ‘**’ 0.01 ‘*’ 0.05 ‘.’ 0.1 ‘ ’ 1</a:t>
            </a:r>
          </a:p>
        </p:txBody>
      </p:sp>
    </p:spTree>
    <p:extLst>
      <p:ext uri="{BB962C8B-B14F-4D97-AF65-F5344CB8AC3E}">
        <p14:creationId xmlns:p14="http://schemas.microsoft.com/office/powerpoint/2010/main" val="36987528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444500"/>
            <a:ext cx="7772400" cy="4178300"/>
          </a:xfrm>
        </p:spPr>
        <p:txBody>
          <a:bodyPr anchor="ctr" anchorCtr="0">
            <a:normAutofit/>
          </a:bodyPr>
          <a:lstStyle/>
          <a:p>
            <a:pPr algn="ctr"/>
            <a:r>
              <a:rPr lang="en-US" sz="6600" dirty="0">
                <a:solidFill>
                  <a:schemeClr val="tx1"/>
                </a:solidFill>
                <a:latin typeface="Lobster Two"/>
                <a:cs typeface="Lobster Two"/>
              </a:rPr>
              <a:t>Let’s include 3 predictors!</a:t>
            </a:r>
            <a:endParaRPr lang="en-US" sz="6600" dirty="0">
              <a:solidFill>
                <a:schemeClr val="tx1"/>
              </a:solidFill>
              <a:latin typeface="Porter Sans Block"/>
              <a:cs typeface="Porter Sans Block"/>
            </a:endParaRPr>
          </a:p>
        </p:txBody>
      </p:sp>
      <p:pic>
        <p:nvPicPr>
          <p:cNvPr id="7" name="Picture 6"/>
          <p:cNvPicPr>
            <a:picLocks noChangeAspect="1"/>
          </p:cNvPicPr>
          <p:nvPr/>
        </p:nvPicPr>
        <p:blipFill>
          <a:blip r:embed="rId2"/>
          <a:stretch>
            <a:fillRect/>
          </a:stretch>
        </p:blipFill>
        <p:spPr>
          <a:xfrm>
            <a:off x="4948766" y="4521202"/>
            <a:ext cx="2310695" cy="2218267"/>
          </a:xfrm>
          <a:prstGeom prst="rect">
            <a:avLst/>
          </a:prstGeom>
        </p:spPr>
      </p:pic>
      <p:pic>
        <p:nvPicPr>
          <p:cNvPr id="8" name="Picture 7"/>
          <p:cNvPicPr>
            <a:picLocks noChangeAspect="1"/>
          </p:cNvPicPr>
          <p:nvPr/>
        </p:nvPicPr>
        <p:blipFill>
          <a:blip r:embed="rId3"/>
          <a:stretch>
            <a:fillRect/>
          </a:stretch>
        </p:blipFill>
        <p:spPr>
          <a:xfrm>
            <a:off x="2048934" y="4751494"/>
            <a:ext cx="2053167" cy="1971040"/>
          </a:xfrm>
          <a:prstGeom prst="rect">
            <a:avLst/>
          </a:prstGeom>
        </p:spPr>
      </p:pic>
      <p:pic>
        <p:nvPicPr>
          <p:cNvPr id="4" name="Picture 3"/>
          <p:cNvPicPr>
            <a:picLocks noChangeAspect="1"/>
          </p:cNvPicPr>
          <p:nvPr/>
        </p:nvPicPr>
        <p:blipFill>
          <a:blip r:embed="rId4"/>
          <a:stretch>
            <a:fillRect/>
          </a:stretch>
        </p:blipFill>
        <p:spPr>
          <a:xfrm>
            <a:off x="8216900" y="4605868"/>
            <a:ext cx="2222500" cy="2133600"/>
          </a:xfrm>
          <a:prstGeom prst="rect">
            <a:avLst/>
          </a:prstGeom>
        </p:spPr>
      </p:pic>
    </p:spTree>
    <p:extLst>
      <p:ext uri="{BB962C8B-B14F-4D97-AF65-F5344CB8AC3E}">
        <p14:creationId xmlns:p14="http://schemas.microsoft.com/office/powerpoint/2010/main" val="3144445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Being sticker rich</a:t>
            </a:r>
            <a:endParaRPr lang="en-US" dirty="0"/>
          </a:p>
        </p:txBody>
      </p:sp>
      <p:sp>
        <p:nvSpPr>
          <p:cNvPr id="5" name="Content Placeholder 4"/>
          <p:cNvSpPr>
            <a:spLocks noGrp="1"/>
          </p:cNvSpPr>
          <p:nvPr>
            <p:ph idx="1"/>
          </p:nvPr>
        </p:nvSpPr>
        <p:spPr/>
        <p:txBody>
          <a:bodyPr/>
          <a:lstStyle/>
          <a:p>
            <a:r>
              <a:rPr lang="en-US" dirty="0"/>
              <a:t>Children (ages 3–11) received a small (</a:t>
            </a:r>
            <a:r>
              <a:rPr lang="en-US" dirty="0" smtClean="0"/>
              <a:t>12, “sticker poor”) </a:t>
            </a:r>
            <a:r>
              <a:rPr lang="en-US" dirty="0"/>
              <a:t>or large (</a:t>
            </a:r>
            <a:r>
              <a:rPr lang="en-US" dirty="0" smtClean="0"/>
              <a:t>30, “sticker rich”) </a:t>
            </a:r>
            <a:r>
              <a:rPr lang="en-US" dirty="0"/>
              <a:t>number of stickers, and were then given the opportunity to share their windfall with either one or multiple anonymous recipients (Dictator Game). </a:t>
            </a:r>
          </a:p>
          <a:p>
            <a:r>
              <a:rPr lang="en-US" dirty="0"/>
              <a:t>Do the number of available resources and/or the number of potential recipients alter the likelihood of a child donating and/or the amount they donate? </a:t>
            </a:r>
          </a:p>
          <a:p>
            <a:endParaRPr lang="en-US" dirty="0"/>
          </a:p>
        </p:txBody>
      </p:sp>
      <p:pic>
        <p:nvPicPr>
          <p:cNvPr id="6" name="Picture 5"/>
          <p:cNvPicPr>
            <a:picLocks noChangeAspect="1"/>
          </p:cNvPicPr>
          <p:nvPr/>
        </p:nvPicPr>
        <p:blipFill>
          <a:blip r:embed="rId2"/>
          <a:stretch>
            <a:fillRect/>
          </a:stretch>
        </p:blipFill>
        <p:spPr>
          <a:xfrm>
            <a:off x="8534400" y="4809744"/>
            <a:ext cx="2133600" cy="2048256"/>
          </a:xfrm>
          <a:prstGeom prst="rect">
            <a:avLst/>
          </a:prstGeom>
        </p:spPr>
      </p:pic>
    </p:spTree>
    <p:extLst>
      <p:ext uri="{BB962C8B-B14F-4D97-AF65-F5344CB8AC3E}">
        <p14:creationId xmlns:p14="http://schemas.microsoft.com/office/powerpoint/2010/main" val="42091915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teraction_plot_gender-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117600"/>
            <a:ext cx="9144000" cy="5715000"/>
          </a:xfrm>
          <a:prstGeom prst="rect">
            <a:avLst/>
          </a:prstGeom>
        </p:spPr>
      </p:pic>
      <p:sp>
        <p:nvSpPr>
          <p:cNvPr id="3" name="TextBox 2"/>
          <p:cNvSpPr txBox="1"/>
          <p:nvPr/>
        </p:nvSpPr>
        <p:spPr>
          <a:xfrm>
            <a:off x="3975100" y="601133"/>
            <a:ext cx="2844800" cy="584775"/>
          </a:xfrm>
          <a:prstGeom prst="rect">
            <a:avLst/>
          </a:prstGeom>
          <a:noFill/>
        </p:spPr>
        <p:txBody>
          <a:bodyPr wrap="square" rtlCol="0">
            <a:spAutoFit/>
          </a:bodyPr>
          <a:lstStyle/>
          <a:p>
            <a:pPr algn="ctr"/>
            <a:r>
              <a:rPr lang="en-US" sz="1600" dirty="0">
                <a:solidFill>
                  <a:prstClr val="black"/>
                </a:solidFill>
                <a:latin typeface="Lato" charset="0"/>
                <a:ea typeface="Lato" charset="0"/>
                <a:cs typeface="Lato" charset="0"/>
              </a:rPr>
              <a:t>Girls = 1, Boys = 2</a:t>
            </a:r>
          </a:p>
          <a:p>
            <a:pPr algn="ctr"/>
            <a:r>
              <a:rPr lang="en-US" sz="1600" dirty="0">
                <a:solidFill>
                  <a:prstClr val="black"/>
                </a:solidFill>
                <a:latin typeface="Lato" charset="0"/>
                <a:ea typeface="Lato" charset="0"/>
                <a:cs typeface="Lato" charset="0"/>
              </a:rPr>
              <a:t>(again, unadjusted means)</a:t>
            </a:r>
          </a:p>
        </p:txBody>
      </p:sp>
      <p:pic>
        <p:nvPicPr>
          <p:cNvPr id="4" name="Picture 3"/>
          <p:cNvPicPr>
            <a:picLocks noChangeAspect="1"/>
          </p:cNvPicPr>
          <p:nvPr/>
        </p:nvPicPr>
        <p:blipFill>
          <a:blip r:embed="rId4"/>
          <a:stretch>
            <a:fillRect/>
          </a:stretch>
        </p:blipFill>
        <p:spPr>
          <a:xfrm>
            <a:off x="8661400" y="4724400"/>
            <a:ext cx="2222500" cy="2133600"/>
          </a:xfrm>
          <a:prstGeom prst="rect">
            <a:avLst/>
          </a:prstGeom>
        </p:spPr>
      </p:pic>
      <p:sp>
        <p:nvSpPr>
          <p:cNvPr id="5" name="Cloud 4"/>
          <p:cNvSpPr/>
          <p:nvPr/>
        </p:nvSpPr>
        <p:spPr>
          <a:xfrm>
            <a:off x="2235200" y="1879600"/>
            <a:ext cx="3124200" cy="1143000"/>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I might be thinking </a:t>
            </a:r>
            <a:r>
              <a:rPr lang="en-US" sz="2000" dirty="0">
                <a:solidFill>
                  <a:prstClr val="black"/>
                </a:solidFill>
                <a:latin typeface="Gill Sans"/>
                <a:cs typeface="Gill Sans"/>
              </a:rPr>
              <a:t>ANCOVA…</a:t>
            </a:r>
          </a:p>
        </p:txBody>
      </p:sp>
      <p:sp>
        <p:nvSpPr>
          <p:cNvPr id="6" name="Cloud 5"/>
          <p:cNvSpPr/>
          <p:nvPr/>
        </p:nvSpPr>
        <p:spPr>
          <a:xfrm>
            <a:off x="5359400" y="1714500"/>
            <a:ext cx="3124200" cy="698500"/>
          </a:xfrm>
          <a:prstGeom prst="cloud">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err="1">
                <a:solidFill>
                  <a:prstClr val="black"/>
                </a:solidFill>
                <a:latin typeface="Lobster Two"/>
                <a:cs typeface="Lobster Two"/>
              </a:rPr>
              <a:t>Nevermind</a:t>
            </a:r>
            <a:r>
              <a:rPr lang="en-US" sz="2000" dirty="0">
                <a:solidFill>
                  <a:prstClr val="black"/>
                </a:solidFill>
                <a:latin typeface="Lobster Two"/>
                <a:cs typeface="Lobster Two"/>
              </a:rPr>
              <a:t> </a:t>
            </a:r>
            <a:r>
              <a:rPr lang="en-US" sz="2000" dirty="0">
                <a:solidFill>
                  <a:prstClr val="black"/>
                </a:solidFill>
                <a:latin typeface="Lobster Two"/>
                <a:cs typeface="Lobster Two"/>
                <a:sym typeface="Wingdings"/>
              </a:rPr>
              <a:t></a:t>
            </a:r>
            <a:endParaRPr lang="en-US" sz="2000" dirty="0">
              <a:solidFill>
                <a:prstClr val="black"/>
              </a:solidFill>
              <a:latin typeface="Gill Sans"/>
              <a:cs typeface="Gill Sans"/>
            </a:endParaRPr>
          </a:p>
        </p:txBody>
      </p:sp>
    </p:spTree>
    <p:extLst>
      <p:ext uri="{BB962C8B-B14F-4D97-AF65-F5344CB8AC3E}">
        <p14:creationId xmlns:p14="http://schemas.microsoft.com/office/powerpoint/2010/main" val="411600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368300"/>
            <a:ext cx="9144000" cy="6096000"/>
          </a:xfrm>
        </p:spPr>
        <p:txBody>
          <a:bodyPr>
            <a:noAutofit/>
          </a:bodyPr>
          <a:lstStyle/>
          <a:p>
            <a:pPr marL="0" indent="0">
              <a:buNone/>
            </a:pPr>
            <a:r>
              <a:rPr lang="en-US" sz="1600" b="1" dirty="0">
                <a:solidFill>
                  <a:schemeClr val="accent3">
                    <a:lumMod val="75000"/>
                  </a:schemeClr>
                </a:solidFill>
                <a:latin typeface="Courier New"/>
                <a:cs typeface="Courier New"/>
              </a:rPr>
              <a:t># library(car)</a:t>
            </a:r>
          </a:p>
          <a:p>
            <a:pPr marL="0" indent="0">
              <a:buNone/>
            </a:pPr>
            <a:r>
              <a:rPr lang="en-US" sz="1600" b="1" dirty="0">
                <a:solidFill>
                  <a:schemeClr val="accent3">
                    <a:lumMod val="75000"/>
                  </a:schemeClr>
                </a:solidFill>
                <a:latin typeface="Courier New"/>
                <a:cs typeface="Courier New"/>
              </a:rPr>
              <a:t>sticker_3 &lt;- lm(</a:t>
            </a:r>
            <a:r>
              <a:rPr lang="en-US" sz="1600" b="1" dirty="0" err="1">
                <a:solidFill>
                  <a:schemeClr val="accent3">
                    <a:lumMod val="75000"/>
                  </a:schemeClr>
                </a:solidFill>
                <a:latin typeface="Courier New"/>
                <a:cs typeface="Courier New"/>
              </a:rPr>
              <a:t>prop_given</a:t>
            </a:r>
            <a:r>
              <a:rPr lang="en-US" sz="1600" b="1" dirty="0">
                <a:solidFill>
                  <a:schemeClr val="accent3">
                    <a:lumMod val="75000"/>
                  </a:schemeClr>
                </a:solidFill>
                <a:latin typeface="Courier New"/>
                <a:cs typeface="Courier New"/>
              </a:rPr>
              <a:t> ~ </a:t>
            </a:r>
            <a:r>
              <a:rPr lang="en-US" sz="1600" b="1" dirty="0" err="1">
                <a:solidFill>
                  <a:schemeClr val="accent3">
                    <a:lumMod val="75000"/>
                  </a:schemeClr>
                </a:solidFill>
                <a:latin typeface="Courier New"/>
                <a:cs typeface="Courier New"/>
              </a:rPr>
              <a:t>age_group</a:t>
            </a:r>
            <a:r>
              <a:rPr lang="en-US" sz="1600" b="1" dirty="0">
                <a:solidFill>
                  <a:schemeClr val="accent3">
                    <a:lumMod val="75000"/>
                  </a:schemeClr>
                </a:solidFill>
                <a:latin typeface="Courier New"/>
                <a:cs typeface="Courier New"/>
              </a:rPr>
              <a:t>*</a:t>
            </a:r>
            <a:r>
              <a:rPr lang="en-US" sz="1600" b="1" dirty="0" err="1">
                <a:solidFill>
                  <a:schemeClr val="accent3">
                    <a:lumMod val="75000"/>
                  </a:schemeClr>
                </a:solidFill>
                <a:latin typeface="Courier New"/>
                <a:cs typeface="Courier New"/>
              </a:rPr>
              <a:t>num_env</a:t>
            </a:r>
            <a:r>
              <a:rPr lang="en-US" sz="1600" b="1" dirty="0">
                <a:solidFill>
                  <a:schemeClr val="accent3">
                    <a:lumMod val="75000"/>
                  </a:schemeClr>
                </a:solidFill>
                <a:latin typeface="Courier New"/>
                <a:cs typeface="Courier New"/>
              </a:rPr>
              <a:t>*gender, data = givers, </a:t>
            </a:r>
          </a:p>
          <a:p>
            <a:pPr marL="0" indent="0">
              <a:buNone/>
            </a:pPr>
            <a:r>
              <a:rPr lang="en-US" sz="1600" b="1" dirty="0">
                <a:solidFill>
                  <a:schemeClr val="accent3">
                    <a:lumMod val="75000"/>
                  </a:schemeClr>
                </a:solidFill>
                <a:latin typeface="Courier New"/>
                <a:cs typeface="Courier New"/>
              </a:rPr>
              <a:t>+                 contrasts = list(</a:t>
            </a:r>
            <a:r>
              <a:rPr lang="en-US" sz="1600" b="1" dirty="0" err="1">
                <a:solidFill>
                  <a:schemeClr val="accent3">
                    <a:lumMod val="75000"/>
                  </a:schemeClr>
                </a:solidFill>
                <a:latin typeface="Courier New"/>
                <a:cs typeface="Courier New"/>
              </a:rPr>
              <a:t>age_group</a:t>
            </a:r>
            <a:r>
              <a:rPr lang="en-US" sz="1600" b="1" dirty="0">
                <a:solidFill>
                  <a:schemeClr val="accent3">
                    <a:lumMod val="75000"/>
                  </a:schemeClr>
                </a:solidFill>
                <a:latin typeface="Courier New"/>
                <a:cs typeface="Courier New"/>
              </a:rPr>
              <a:t> = </a:t>
            </a:r>
            <a:r>
              <a:rPr lang="en-US" sz="1600" b="1" dirty="0" err="1">
                <a:solidFill>
                  <a:schemeClr val="accent3">
                    <a:lumMod val="75000"/>
                  </a:schemeClr>
                </a:solidFill>
                <a:latin typeface="Courier New"/>
                <a:cs typeface="Courier New"/>
              </a:rPr>
              <a:t>contr.sum</a:t>
            </a:r>
            <a:r>
              <a:rPr lang="en-US" sz="1600" b="1" dirty="0">
                <a:solidFill>
                  <a:schemeClr val="accent3">
                    <a:lumMod val="75000"/>
                  </a:schemeClr>
                </a:solidFill>
                <a:latin typeface="Courier New"/>
                <a:cs typeface="Courier New"/>
              </a:rPr>
              <a:t>, </a:t>
            </a:r>
            <a:r>
              <a:rPr lang="en-US" sz="1600" b="1" dirty="0" err="1">
                <a:solidFill>
                  <a:schemeClr val="accent3">
                    <a:lumMod val="75000"/>
                  </a:schemeClr>
                </a:solidFill>
                <a:latin typeface="Courier New"/>
                <a:cs typeface="Courier New"/>
              </a:rPr>
              <a:t>num_env</a:t>
            </a:r>
            <a:r>
              <a:rPr lang="en-US" sz="1600" b="1" dirty="0">
                <a:solidFill>
                  <a:schemeClr val="accent3">
                    <a:lumMod val="75000"/>
                  </a:schemeClr>
                </a:solidFill>
                <a:latin typeface="Courier New"/>
                <a:cs typeface="Courier New"/>
              </a:rPr>
              <a:t> = </a:t>
            </a:r>
            <a:r>
              <a:rPr lang="en-US" sz="1600" b="1" dirty="0" err="1">
                <a:solidFill>
                  <a:schemeClr val="accent3">
                    <a:lumMod val="75000"/>
                  </a:schemeClr>
                </a:solidFill>
                <a:latin typeface="Courier New"/>
                <a:cs typeface="Courier New"/>
              </a:rPr>
              <a:t>contr.sum</a:t>
            </a:r>
            <a:r>
              <a:rPr lang="en-US" sz="1600" b="1" dirty="0">
                <a:solidFill>
                  <a:schemeClr val="accent3">
                    <a:lumMod val="75000"/>
                  </a:schemeClr>
                </a:solidFill>
                <a:latin typeface="Courier New"/>
                <a:cs typeface="Courier New"/>
              </a:rPr>
              <a:t>, gender = </a:t>
            </a:r>
            <a:r>
              <a:rPr lang="en-US" sz="1600" b="1" dirty="0" err="1">
                <a:solidFill>
                  <a:schemeClr val="accent3">
                    <a:lumMod val="75000"/>
                  </a:schemeClr>
                </a:solidFill>
                <a:latin typeface="Courier New"/>
                <a:cs typeface="Courier New"/>
              </a:rPr>
              <a:t>contr.sum</a:t>
            </a:r>
            <a:r>
              <a:rPr lang="en-US" sz="1600" b="1" dirty="0">
                <a:solidFill>
                  <a:schemeClr val="accent3">
                    <a:lumMod val="75000"/>
                  </a:schemeClr>
                </a:solidFill>
                <a:latin typeface="Courier New"/>
                <a:cs typeface="Courier New"/>
              </a:rPr>
              <a:t>))</a:t>
            </a:r>
          </a:p>
          <a:p>
            <a:pPr marL="0" indent="0">
              <a:buNone/>
            </a:pPr>
            <a:r>
              <a:rPr lang="en-US" sz="1600" b="1" dirty="0" err="1">
                <a:solidFill>
                  <a:schemeClr val="accent3">
                    <a:lumMod val="75000"/>
                  </a:schemeClr>
                </a:solidFill>
                <a:latin typeface="Courier New"/>
                <a:cs typeface="Courier New"/>
              </a:rPr>
              <a:t>Anova</a:t>
            </a:r>
            <a:r>
              <a:rPr lang="en-US" sz="1600" b="1" dirty="0">
                <a:solidFill>
                  <a:schemeClr val="accent3">
                    <a:lumMod val="75000"/>
                  </a:schemeClr>
                </a:solidFill>
                <a:latin typeface="Courier New"/>
                <a:cs typeface="Courier New"/>
              </a:rPr>
              <a:t>(sticker_3)</a:t>
            </a:r>
          </a:p>
          <a:p>
            <a:pPr marL="0" indent="0">
              <a:buNone/>
            </a:pPr>
            <a:r>
              <a:rPr lang="en-US" sz="1600" b="1" dirty="0" err="1">
                <a:latin typeface="Courier New"/>
                <a:cs typeface="Courier New"/>
              </a:rPr>
              <a:t>Anova</a:t>
            </a:r>
            <a:r>
              <a:rPr lang="en-US" sz="1600" b="1" dirty="0">
                <a:latin typeface="Courier New"/>
                <a:cs typeface="Courier New"/>
              </a:rPr>
              <a:t> Table (Type II tests)</a:t>
            </a:r>
          </a:p>
          <a:p>
            <a:pPr marL="0" indent="0">
              <a:buNone/>
            </a:pPr>
            <a:endParaRPr lang="en-US" sz="1600" b="1" dirty="0">
              <a:latin typeface="Courier New"/>
              <a:cs typeface="Courier New"/>
            </a:endParaRPr>
          </a:p>
          <a:p>
            <a:pPr marL="0" indent="0">
              <a:buNone/>
            </a:pPr>
            <a:r>
              <a:rPr lang="en-US" sz="1600" b="1" dirty="0">
                <a:latin typeface="Courier New"/>
                <a:cs typeface="Courier New"/>
              </a:rPr>
              <a:t>Response: </a:t>
            </a:r>
            <a:r>
              <a:rPr lang="en-US" sz="1600" b="1" dirty="0" err="1">
                <a:latin typeface="Courier New"/>
                <a:cs typeface="Courier New"/>
              </a:rPr>
              <a:t>prop_given</a:t>
            </a:r>
            <a:endParaRPr lang="en-US" sz="1600" b="1" dirty="0">
              <a:latin typeface="Courier New"/>
              <a:cs typeface="Courier New"/>
            </a:endParaRPr>
          </a:p>
          <a:p>
            <a:pPr marL="0" indent="0">
              <a:buNone/>
            </a:pPr>
            <a:r>
              <a:rPr lang="en-US" sz="1600" b="1" dirty="0">
                <a:latin typeface="Courier New"/>
                <a:cs typeface="Courier New"/>
              </a:rPr>
              <a:t>                          Sum </a:t>
            </a:r>
            <a:r>
              <a:rPr lang="en-US" sz="1600" b="1" dirty="0" err="1">
                <a:latin typeface="Courier New"/>
                <a:cs typeface="Courier New"/>
              </a:rPr>
              <a:t>Sq</a:t>
            </a:r>
            <a:r>
              <a:rPr lang="en-US" sz="1600" b="1" dirty="0">
                <a:latin typeface="Courier New"/>
                <a:cs typeface="Courier New"/>
              </a:rPr>
              <a:t>  </a:t>
            </a:r>
            <a:r>
              <a:rPr lang="en-US" sz="1600" b="1" dirty="0" err="1">
                <a:latin typeface="Courier New"/>
                <a:cs typeface="Courier New"/>
              </a:rPr>
              <a:t>Df</a:t>
            </a:r>
            <a:r>
              <a:rPr lang="en-US" sz="1600" b="1" dirty="0">
                <a:latin typeface="Courier New"/>
                <a:cs typeface="Courier New"/>
              </a:rPr>
              <a:t> F value        </a:t>
            </a:r>
            <a:r>
              <a:rPr lang="en-US" sz="1600" b="1" dirty="0" err="1">
                <a:latin typeface="Courier New"/>
                <a:cs typeface="Courier New"/>
              </a:rPr>
              <a:t>Pr</a:t>
            </a:r>
            <a:r>
              <a:rPr lang="en-US" sz="1600" b="1" dirty="0">
                <a:latin typeface="Courier New"/>
                <a:cs typeface="Courier New"/>
              </a:rPr>
              <a:t>(&gt;F)    </a:t>
            </a:r>
          </a:p>
          <a:p>
            <a:pPr marL="0" indent="0">
              <a:buNone/>
            </a:pPr>
            <a:r>
              <a:rPr lang="en-US" sz="1600" b="1" dirty="0" err="1">
                <a:latin typeface="Courier New"/>
                <a:cs typeface="Courier New"/>
              </a:rPr>
              <a:t>age_group</a:t>
            </a:r>
            <a:r>
              <a:rPr lang="en-US" sz="1600" b="1" dirty="0">
                <a:latin typeface="Courier New"/>
                <a:cs typeface="Courier New"/>
              </a:rPr>
              <a:t>                 1.5400   3 13.3548 0.00000003188 ***</a:t>
            </a:r>
          </a:p>
          <a:p>
            <a:pPr marL="0" indent="0">
              <a:buNone/>
            </a:pPr>
            <a:r>
              <a:rPr lang="en-US" sz="1600" b="1" dirty="0" err="1">
                <a:latin typeface="Courier New"/>
                <a:cs typeface="Courier New"/>
              </a:rPr>
              <a:t>num_env</a:t>
            </a:r>
            <a:r>
              <a:rPr lang="en-US" sz="1600" b="1" dirty="0">
                <a:latin typeface="Courier New"/>
                <a:cs typeface="Courier New"/>
              </a:rPr>
              <a:t>                   0.6064   1 15.7770 0.00008854555 ***</a:t>
            </a:r>
          </a:p>
          <a:p>
            <a:pPr marL="0" indent="0">
              <a:buNone/>
            </a:pPr>
            <a:r>
              <a:rPr lang="en-US" sz="1600" b="1" dirty="0">
                <a:latin typeface="Courier New"/>
                <a:cs typeface="Courier New"/>
              </a:rPr>
              <a:t>gender                    0.2059   1  5.3556       0.02131 *  </a:t>
            </a:r>
          </a:p>
          <a:p>
            <a:pPr marL="0" indent="0">
              <a:buNone/>
            </a:pPr>
            <a:r>
              <a:rPr lang="en-US" sz="1600" b="1" dirty="0" err="1">
                <a:latin typeface="Courier New"/>
                <a:cs typeface="Courier New"/>
              </a:rPr>
              <a:t>age_group:num_env</a:t>
            </a:r>
            <a:r>
              <a:rPr lang="en-US" sz="1600" b="1" dirty="0">
                <a:latin typeface="Courier New"/>
                <a:cs typeface="Courier New"/>
              </a:rPr>
              <a:t>         0.1591   3  1.3795       0.24902    </a:t>
            </a:r>
          </a:p>
          <a:p>
            <a:pPr marL="0" indent="0">
              <a:buNone/>
            </a:pPr>
            <a:r>
              <a:rPr lang="en-US" sz="1600" b="1" dirty="0" err="1">
                <a:latin typeface="Courier New"/>
                <a:cs typeface="Courier New"/>
              </a:rPr>
              <a:t>age_group:gender</a:t>
            </a:r>
            <a:r>
              <a:rPr lang="en-US" sz="1600" b="1" dirty="0">
                <a:latin typeface="Courier New"/>
                <a:cs typeface="Courier New"/>
              </a:rPr>
              <a:t>          0.3371   3  2.9234       0.03413 *  </a:t>
            </a:r>
          </a:p>
          <a:p>
            <a:pPr marL="0" indent="0">
              <a:buNone/>
            </a:pPr>
            <a:r>
              <a:rPr lang="en-US" sz="1600" b="1" dirty="0" err="1">
                <a:latin typeface="Courier New"/>
                <a:cs typeface="Courier New"/>
              </a:rPr>
              <a:t>num_env:gender</a:t>
            </a:r>
            <a:r>
              <a:rPr lang="en-US" sz="1600" b="1" dirty="0">
                <a:latin typeface="Courier New"/>
                <a:cs typeface="Courier New"/>
              </a:rPr>
              <a:t>            0.0701   1  1.8242       0.17779    </a:t>
            </a:r>
          </a:p>
          <a:p>
            <a:pPr marL="0" indent="0">
              <a:buNone/>
            </a:pPr>
            <a:r>
              <a:rPr lang="en-US" sz="1600" b="1" dirty="0" err="1">
                <a:latin typeface="Courier New"/>
                <a:cs typeface="Courier New"/>
              </a:rPr>
              <a:t>age_group:num_env:gender</a:t>
            </a:r>
            <a:r>
              <a:rPr lang="en-US" sz="1600" b="1" dirty="0">
                <a:latin typeface="Courier New"/>
                <a:cs typeface="Courier New"/>
              </a:rPr>
              <a:t>  0.1652   3  1.4325       0.23325    </a:t>
            </a:r>
          </a:p>
          <a:p>
            <a:pPr marL="0" indent="0">
              <a:buNone/>
            </a:pPr>
            <a:r>
              <a:rPr lang="en-US" sz="1600" b="1" dirty="0">
                <a:latin typeface="Courier New"/>
                <a:cs typeface="Courier New"/>
              </a:rPr>
              <a:t>Residuals                11.9924 312                          </a:t>
            </a:r>
          </a:p>
          <a:p>
            <a:pPr marL="0" indent="0">
              <a:buNone/>
            </a:pPr>
            <a:r>
              <a:rPr lang="en-US" sz="1600" b="1" dirty="0">
                <a:latin typeface="Courier New"/>
                <a:cs typeface="Courier New"/>
              </a:rPr>
              <a:t>---</a:t>
            </a:r>
          </a:p>
          <a:p>
            <a:pPr marL="0" indent="0">
              <a:buNone/>
            </a:pPr>
            <a:r>
              <a:rPr lang="en-US" sz="1600" b="1" dirty="0" err="1">
                <a:latin typeface="Courier New"/>
                <a:cs typeface="Courier New"/>
              </a:rPr>
              <a:t>Signif</a:t>
            </a:r>
            <a:r>
              <a:rPr lang="en-US" sz="1600" b="1" dirty="0">
                <a:latin typeface="Courier New"/>
                <a:cs typeface="Courier New"/>
              </a:rPr>
              <a:t>. codes:  0 ‘***’ 0.001 ‘**’ 0.01 ‘*’ 0.05 ‘.’ 0.1 ‘ ’ 1</a:t>
            </a:r>
          </a:p>
        </p:txBody>
      </p:sp>
      <p:pic>
        <p:nvPicPr>
          <p:cNvPr id="4" name="Picture 3"/>
          <p:cNvPicPr>
            <a:picLocks noChangeAspect="1"/>
          </p:cNvPicPr>
          <p:nvPr/>
        </p:nvPicPr>
        <p:blipFill>
          <a:blip r:embed="rId3"/>
          <a:stretch>
            <a:fillRect/>
          </a:stretch>
        </p:blipFill>
        <p:spPr>
          <a:xfrm>
            <a:off x="8585200" y="4724400"/>
            <a:ext cx="2222500" cy="2133600"/>
          </a:xfrm>
          <a:prstGeom prst="rect">
            <a:avLst/>
          </a:prstGeom>
        </p:spPr>
      </p:pic>
    </p:spTree>
    <p:extLst>
      <p:ext uri="{BB962C8B-B14F-4D97-AF65-F5344CB8AC3E}">
        <p14:creationId xmlns:p14="http://schemas.microsoft.com/office/powerpoint/2010/main" val="11316721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89926"/>
            <a:ext cx="10972800" cy="4876800"/>
          </a:xfrm>
        </p:spPr>
        <p:txBody>
          <a:bodyPr>
            <a:normAutofit/>
          </a:bodyPr>
          <a:lstStyle/>
          <a:p>
            <a:pPr marL="0" indent="0">
              <a:buNone/>
            </a:pPr>
            <a:r>
              <a:rPr lang="en-US" sz="1800" b="1" dirty="0" smtClean="0">
                <a:latin typeface="Courier New"/>
                <a:cs typeface="Courier New"/>
              </a:rPr>
              <a:t>Sum </a:t>
            </a:r>
            <a:r>
              <a:rPr lang="en-US" sz="1800" b="1" dirty="0" err="1">
                <a:latin typeface="Courier New"/>
                <a:cs typeface="Courier New"/>
              </a:rPr>
              <a:t>Sq</a:t>
            </a:r>
            <a:r>
              <a:rPr lang="en-US" sz="1800" b="1" dirty="0">
                <a:latin typeface="Courier New"/>
                <a:cs typeface="Courier New"/>
              </a:rPr>
              <a:t>  </a:t>
            </a:r>
            <a:r>
              <a:rPr lang="en-US" sz="1800" b="1" dirty="0" err="1">
                <a:latin typeface="Courier New"/>
                <a:cs typeface="Courier New"/>
              </a:rPr>
              <a:t>Df</a:t>
            </a:r>
            <a:r>
              <a:rPr lang="en-US" sz="1800" b="1" dirty="0">
                <a:latin typeface="Courier New"/>
                <a:cs typeface="Courier New"/>
              </a:rPr>
              <a:t> F value        </a:t>
            </a:r>
            <a:r>
              <a:rPr lang="en-US" sz="1800" b="1" dirty="0" err="1">
                <a:latin typeface="Courier New"/>
                <a:cs typeface="Courier New"/>
              </a:rPr>
              <a:t>Pr</a:t>
            </a:r>
            <a:r>
              <a:rPr lang="en-US" sz="1800" b="1" dirty="0">
                <a:latin typeface="Courier New"/>
                <a:cs typeface="Courier New"/>
              </a:rPr>
              <a:t>(&gt;F)    </a:t>
            </a:r>
          </a:p>
          <a:p>
            <a:pPr marL="0" indent="0">
              <a:buNone/>
            </a:pPr>
            <a:r>
              <a:rPr lang="en-US" sz="1800" b="1" dirty="0" err="1">
                <a:latin typeface="Courier New"/>
                <a:cs typeface="Courier New"/>
              </a:rPr>
              <a:t>age_group</a:t>
            </a:r>
            <a:r>
              <a:rPr lang="en-US" sz="1800" b="1" dirty="0">
                <a:latin typeface="Courier New"/>
                <a:cs typeface="Courier New"/>
              </a:rPr>
              <a:t>                 1.5400   3 13.3548 0.00000003188 ***</a:t>
            </a:r>
          </a:p>
          <a:p>
            <a:pPr marL="0" indent="0">
              <a:buNone/>
            </a:pPr>
            <a:r>
              <a:rPr lang="en-US" sz="1800" b="1" dirty="0" err="1">
                <a:latin typeface="Courier New"/>
                <a:cs typeface="Courier New"/>
              </a:rPr>
              <a:t>num_env</a:t>
            </a:r>
            <a:r>
              <a:rPr lang="en-US" sz="1800" b="1" dirty="0">
                <a:latin typeface="Courier New"/>
                <a:cs typeface="Courier New"/>
              </a:rPr>
              <a:t>                   0.6064   1 15.7770 0.00008854555 ***</a:t>
            </a:r>
          </a:p>
          <a:p>
            <a:pPr marL="0" indent="0">
              <a:buNone/>
            </a:pPr>
            <a:r>
              <a:rPr lang="en-US" sz="1800" b="1" dirty="0">
                <a:latin typeface="Courier New"/>
                <a:cs typeface="Courier New"/>
              </a:rPr>
              <a:t>gender                    0.2059   1  5.3556       0.02131 *  </a:t>
            </a:r>
          </a:p>
          <a:p>
            <a:pPr marL="0" indent="0">
              <a:buNone/>
            </a:pPr>
            <a:r>
              <a:rPr lang="en-US" sz="1800" b="1" dirty="0" err="1">
                <a:latin typeface="Courier New"/>
                <a:cs typeface="Courier New"/>
              </a:rPr>
              <a:t>age_group:num_env</a:t>
            </a:r>
            <a:r>
              <a:rPr lang="en-US" sz="1800" b="1" dirty="0">
                <a:latin typeface="Courier New"/>
                <a:cs typeface="Courier New"/>
              </a:rPr>
              <a:t>         0.1591   3  1.3795       0.24902    </a:t>
            </a:r>
          </a:p>
          <a:p>
            <a:pPr marL="0" indent="0">
              <a:buNone/>
            </a:pPr>
            <a:r>
              <a:rPr lang="en-US" sz="1800" b="1" dirty="0" err="1">
                <a:latin typeface="Courier New"/>
                <a:cs typeface="Courier New"/>
              </a:rPr>
              <a:t>age_group:gender</a:t>
            </a:r>
            <a:r>
              <a:rPr lang="en-US" sz="1800" b="1" dirty="0">
                <a:latin typeface="Courier New"/>
                <a:cs typeface="Courier New"/>
              </a:rPr>
              <a:t>          0.3371   3  2.9234       0.03413 *  </a:t>
            </a:r>
          </a:p>
          <a:p>
            <a:pPr marL="0" indent="0">
              <a:buNone/>
            </a:pPr>
            <a:r>
              <a:rPr lang="en-US" sz="1800" b="1" dirty="0" err="1">
                <a:latin typeface="Courier New"/>
                <a:cs typeface="Courier New"/>
              </a:rPr>
              <a:t>num_env:gender</a:t>
            </a:r>
            <a:r>
              <a:rPr lang="en-US" sz="1800" b="1" dirty="0">
                <a:latin typeface="Courier New"/>
                <a:cs typeface="Courier New"/>
              </a:rPr>
              <a:t>            0.0701   1  1.8242       0.17779    </a:t>
            </a:r>
          </a:p>
          <a:p>
            <a:pPr marL="0" indent="0">
              <a:buNone/>
            </a:pPr>
            <a:r>
              <a:rPr lang="en-US" sz="1800" b="1" dirty="0" err="1">
                <a:latin typeface="Courier New"/>
                <a:cs typeface="Courier New"/>
              </a:rPr>
              <a:t>age_group:num_env:gender</a:t>
            </a:r>
            <a:r>
              <a:rPr lang="en-US" sz="1800" b="1" dirty="0">
                <a:latin typeface="Courier New"/>
                <a:cs typeface="Courier New"/>
              </a:rPr>
              <a:t>  0.1652   3  1.4325       0.23325    </a:t>
            </a:r>
          </a:p>
          <a:p>
            <a:pPr marL="0" indent="0">
              <a:buNone/>
            </a:pPr>
            <a:r>
              <a:rPr lang="en-US" sz="1800" b="1" dirty="0">
                <a:latin typeface="Courier New"/>
                <a:cs typeface="Courier New"/>
              </a:rPr>
              <a:t>Residuals                11.9924 312                          </a:t>
            </a:r>
          </a:p>
          <a:p>
            <a:pPr marL="0" indent="0">
              <a:buNone/>
            </a:pPr>
            <a:r>
              <a:rPr lang="en-US" sz="1800" b="1" dirty="0">
                <a:latin typeface="Courier New"/>
                <a:cs typeface="Courier New"/>
              </a:rPr>
              <a:t>---</a:t>
            </a:r>
          </a:p>
          <a:p>
            <a:pPr marL="0" indent="0">
              <a:buNone/>
            </a:pPr>
            <a:r>
              <a:rPr lang="en-US" sz="1800" b="1" dirty="0" err="1">
                <a:latin typeface="Courier New"/>
                <a:cs typeface="Courier New"/>
              </a:rPr>
              <a:t>Signif</a:t>
            </a:r>
            <a:r>
              <a:rPr lang="en-US" sz="1800" b="1" dirty="0">
                <a:latin typeface="Courier New"/>
                <a:cs typeface="Courier New"/>
              </a:rPr>
              <a:t>. codes:  0 ‘***’ 0.001 ‘**’ 0.01 ‘*’ 0.05 ‘.’ 0.1 ‘ ’ 1</a:t>
            </a:r>
          </a:p>
          <a:p>
            <a:pPr marL="0" indent="0">
              <a:buNone/>
            </a:pPr>
            <a:endParaRPr lang="en-US" sz="1800" dirty="0"/>
          </a:p>
        </p:txBody>
      </p:sp>
      <p:sp>
        <p:nvSpPr>
          <p:cNvPr id="7" name="Rectangle 6"/>
          <p:cNvSpPr/>
          <p:nvPr/>
        </p:nvSpPr>
        <p:spPr>
          <a:xfrm>
            <a:off x="655319" y="3276939"/>
            <a:ext cx="11416816" cy="360113"/>
          </a:xfrm>
          <a:prstGeom prst="rect">
            <a:avLst/>
          </a:prstGeom>
          <a:solidFill>
            <a:schemeClr val="accent3">
              <a:lumMod val="75000"/>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solidFill>
                <a:prstClr val="white"/>
              </a:solidFill>
            </a:endParaRPr>
          </a:p>
        </p:txBody>
      </p:sp>
      <p:sp>
        <p:nvSpPr>
          <p:cNvPr id="2" name="Title 1"/>
          <p:cNvSpPr>
            <a:spLocks noGrp="1"/>
          </p:cNvSpPr>
          <p:nvPr>
            <p:ph type="title"/>
          </p:nvPr>
        </p:nvSpPr>
        <p:spPr/>
        <p:txBody>
          <a:bodyPr>
            <a:normAutofit/>
          </a:bodyPr>
          <a:lstStyle/>
          <a:p>
            <a:r>
              <a:rPr lang="en-US" dirty="0" smtClean="0"/>
              <a:t>We have a significant interaction effect!</a:t>
            </a:r>
            <a:endParaRPr lang="en-US" dirty="0"/>
          </a:p>
        </p:txBody>
      </p:sp>
      <p:grpSp>
        <p:nvGrpSpPr>
          <p:cNvPr id="6" name="Group 5"/>
          <p:cNvGrpSpPr/>
          <p:nvPr/>
        </p:nvGrpSpPr>
        <p:grpSpPr>
          <a:xfrm>
            <a:off x="3311697" y="4479538"/>
            <a:ext cx="8626867" cy="2346647"/>
            <a:chOff x="1524000" y="4054350"/>
            <a:chExt cx="9828943" cy="3121151"/>
          </a:xfrm>
        </p:grpSpPr>
        <p:pic>
          <p:nvPicPr>
            <p:cNvPr id="4" name="Picture 3"/>
            <p:cNvPicPr>
              <a:picLocks noChangeAspect="1"/>
            </p:cNvPicPr>
            <p:nvPr/>
          </p:nvPicPr>
          <p:blipFill>
            <a:blip r:embed="rId2"/>
            <a:stretch>
              <a:fillRect/>
            </a:stretch>
          </p:blipFill>
          <p:spPr>
            <a:xfrm>
              <a:off x="1524000" y="4054350"/>
              <a:ext cx="3251200" cy="3121151"/>
            </a:xfrm>
            <a:prstGeom prst="rect">
              <a:avLst/>
            </a:prstGeom>
          </p:spPr>
        </p:pic>
        <p:sp>
          <p:nvSpPr>
            <p:cNvPr id="5" name="Cloud Callout 4"/>
            <p:cNvSpPr/>
            <p:nvPr/>
          </p:nvSpPr>
          <p:spPr>
            <a:xfrm flipH="1">
              <a:off x="5486399" y="4202130"/>
              <a:ext cx="5866544" cy="2490770"/>
            </a:xfrm>
            <a:prstGeom prst="cloudCallout">
              <a:avLst>
                <a:gd name="adj1" fmla="val 68596"/>
                <a:gd name="adj2" fmla="val -5411"/>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r>
                <a:rPr lang="en-US" sz="1600" dirty="0">
                  <a:solidFill>
                    <a:prstClr val="black"/>
                  </a:solidFill>
                  <a:latin typeface="Lobster Two"/>
                  <a:cs typeface="Lobster Two"/>
                </a:rPr>
                <a:t>The interaction between age group and gender means we cannot fully interpret those main effects without using words like “but” or “depends on”</a:t>
              </a:r>
            </a:p>
          </p:txBody>
        </p:sp>
      </p:grpSp>
    </p:spTree>
    <p:extLst>
      <p:ext uri="{BB962C8B-B14F-4D97-AF65-F5344CB8AC3E}">
        <p14:creationId xmlns:p14="http://schemas.microsoft.com/office/powerpoint/2010/main" val="47930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marginality</a:t>
            </a:r>
            <a:endParaRPr lang="en-US" dirty="0"/>
          </a:p>
        </p:txBody>
      </p:sp>
      <p:sp>
        <p:nvSpPr>
          <p:cNvPr id="3" name="Content Placeholder 2"/>
          <p:cNvSpPr>
            <a:spLocks noGrp="1"/>
          </p:cNvSpPr>
          <p:nvPr>
            <p:ph idx="1"/>
          </p:nvPr>
        </p:nvSpPr>
        <p:spPr/>
        <p:txBody>
          <a:bodyPr>
            <a:normAutofit lnSpcReduction="10000"/>
          </a:bodyPr>
          <a:lstStyle/>
          <a:p>
            <a:r>
              <a:rPr lang="en-US" dirty="0" smtClean="0"/>
              <a:t>The separate partial effects, or </a:t>
            </a:r>
            <a:r>
              <a:rPr lang="en-US" i="1" dirty="0" smtClean="0"/>
              <a:t>main effects</a:t>
            </a:r>
            <a:r>
              <a:rPr lang="en-US" dirty="0" smtClean="0"/>
              <a:t>, of age group and gender are </a:t>
            </a:r>
            <a:r>
              <a:rPr lang="en-US" i="1" dirty="0" smtClean="0"/>
              <a:t>marginal </a:t>
            </a:r>
            <a:r>
              <a:rPr lang="en-US" dirty="0" smtClean="0"/>
              <a:t>to the age group-by-gender interaction. </a:t>
            </a:r>
          </a:p>
          <a:p>
            <a:r>
              <a:rPr lang="en-US" dirty="0" smtClean="0"/>
              <a:t>In general, we neither test nor interpret main effects of explanatory variables that interact.</a:t>
            </a:r>
          </a:p>
          <a:p>
            <a:pPr lvl="1"/>
            <a:r>
              <a:rPr lang="en-US" dirty="0" smtClean="0"/>
              <a:t>If we can rule out interaction either on theoretical or empirical grounds, then we can proceed to test, estimate, and interpret main effects. </a:t>
            </a:r>
          </a:p>
          <a:p>
            <a:r>
              <a:rPr lang="en-US" dirty="0" smtClean="0"/>
              <a:t>It does not generally make sense to specify and fit models that include interaction </a:t>
            </a:r>
            <a:r>
              <a:rPr lang="en-US" dirty="0" err="1" smtClean="0"/>
              <a:t>regressors</a:t>
            </a:r>
            <a:r>
              <a:rPr lang="en-US" dirty="0" smtClean="0"/>
              <a:t> but that delete main effects that are marginal to them.</a:t>
            </a:r>
          </a:p>
          <a:p>
            <a:pPr lvl="1"/>
            <a:r>
              <a:rPr lang="en-US" dirty="0" smtClean="0"/>
              <a:t>Such models — which violate the </a:t>
            </a:r>
            <a:r>
              <a:rPr lang="en-US" i="1" dirty="0" smtClean="0"/>
              <a:t>principle of marginality </a:t>
            </a:r>
            <a:r>
              <a:rPr lang="en-US" dirty="0" smtClean="0"/>
              <a:t>— are interpretable, but they are not broadly applicable. </a:t>
            </a:r>
          </a:p>
          <a:p>
            <a:r>
              <a:rPr lang="en-US" b="1" dirty="0" smtClean="0">
                <a:latin typeface="Courier New"/>
                <a:cs typeface="Courier New"/>
              </a:rPr>
              <a:t>?</a:t>
            </a:r>
            <a:r>
              <a:rPr lang="en-US" b="1" dirty="0" err="1" smtClean="0">
                <a:latin typeface="Courier New"/>
                <a:cs typeface="Courier New"/>
              </a:rPr>
              <a:t>Anova</a:t>
            </a:r>
            <a:r>
              <a:rPr lang="en-US" dirty="0" smtClean="0"/>
              <a:t>: “Type-II tests are calculated according to the principle of marginality, testing each term after all others, except ignoring the term's higher-order relatives; so-called type-III tests violate marginality, testing each term in the model after all of the others.”</a:t>
            </a:r>
          </a:p>
          <a:p>
            <a:endParaRPr lang="en-US" dirty="0"/>
          </a:p>
        </p:txBody>
      </p:sp>
    </p:spTree>
    <p:extLst>
      <p:ext uri="{BB962C8B-B14F-4D97-AF65-F5344CB8AC3E}">
        <p14:creationId xmlns:p14="http://schemas.microsoft.com/office/powerpoint/2010/main" val="32538010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teraction_plot_gender-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117600"/>
            <a:ext cx="9144000" cy="5715000"/>
          </a:xfrm>
          <a:prstGeom prst="rect">
            <a:avLst/>
          </a:prstGeom>
        </p:spPr>
      </p:pic>
      <p:sp>
        <p:nvSpPr>
          <p:cNvPr id="3" name="Cloud Callout 2"/>
          <p:cNvSpPr/>
          <p:nvPr/>
        </p:nvSpPr>
        <p:spPr>
          <a:xfrm flipH="1">
            <a:off x="2370658" y="1955799"/>
            <a:ext cx="2887141" cy="1527139"/>
          </a:xfrm>
          <a:prstGeom prst="cloudCallout">
            <a:avLst>
              <a:gd name="adj1" fmla="val -22754"/>
              <a:gd name="adj2" fmla="val -89863"/>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Age group doesn’t seem to matter much for girls…</a:t>
            </a:r>
          </a:p>
        </p:txBody>
      </p:sp>
      <p:pic>
        <p:nvPicPr>
          <p:cNvPr id="7" name="Picture 6"/>
          <p:cNvPicPr>
            <a:picLocks noChangeAspect="1"/>
          </p:cNvPicPr>
          <p:nvPr/>
        </p:nvPicPr>
        <p:blipFill>
          <a:blip r:embed="rId4"/>
          <a:stretch>
            <a:fillRect/>
          </a:stretch>
        </p:blipFill>
        <p:spPr>
          <a:xfrm>
            <a:off x="4389966" y="152400"/>
            <a:ext cx="2010834" cy="1930400"/>
          </a:xfrm>
          <a:prstGeom prst="rect">
            <a:avLst/>
          </a:prstGeom>
        </p:spPr>
      </p:pic>
      <p:sp>
        <p:nvSpPr>
          <p:cNvPr id="5" name="Cloud Callout 4"/>
          <p:cNvSpPr/>
          <p:nvPr/>
        </p:nvSpPr>
        <p:spPr>
          <a:xfrm flipH="1">
            <a:off x="7196659" y="762000"/>
            <a:ext cx="2887141" cy="1346200"/>
          </a:xfrm>
          <a:prstGeom prst="cloudCallout">
            <a:avLst>
              <a:gd name="adj1" fmla="val 77979"/>
              <a:gd name="adj2" fmla="val -27599"/>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But for boys age seems to matter a lot!</a:t>
            </a:r>
          </a:p>
        </p:txBody>
      </p:sp>
    </p:spTree>
    <p:extLst>
      <p:ext uri="{BB962C8B-B14F-4D97-AF65-F5344CB8AC3E}">
        <p14:creationId xmlns:p14="http://schemas.microsoft.com/office/powerpoint/2010/main" val="13793995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named-chunk-6-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198033"/>
            <a:ext cx="9144000" cy="5715000"/>
          </a:xfrm>
          <a:prstGeom prst="rect">
            <a:avLst/>
          </a:prstGeom>
        </p:spPr>
      </p:pic>
      <p:sp>
        <p:nvSpPr>
          <p:cNvPr id="3" name="Cloud Callout 2"/>
          <p:cNvSpPr/>
          <p:nvPr/>
        </p:nvSpPr>
        <p:spPr>
          <a:xfrm flipH="1">
            <a:off x="2099734" y="7959"/>
            <a:ext cx="5829300" cy="1587500"/>
          </a:xfrm>
          <a:prstGeom prst="cloudCallout">
            <a:avLst>
              <a:gd name="adj1" fmla="val -62951"/>
              <a:gd name="adj2" fmla="val -804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The effect of gender depends on age</a:t>
            </a:r>
          </a:p>
          <a:p>
            <a:pPr algn="ctr"/>
            <a:r>
              <a:rPr lang="en-US" sz="1600" dirty="0">
                <a:solidFill>
                  <a:prstClr val="black"/>
                </a:solidFill>
                <a:latin typeface="Lobster Two"/>
                <a:cs typeface="Lobster Two"/>
              </a:rPr>
              <a:t>&amp;</a:t>
            </a:r>
          </a:p>
          <a:p>
            <a:pPr algn="ctr"/>
            <a:r>
              <a:rPr lang="en-US" sz="1600" dirty="0">
                <a:solidFill>
                  <a:prstClr val="black"/>
                </a:solidFill>
                <a:latin typeface="Lobster Two"/>
                <a:cs typeface="Lobster Two"/>
              </a:rPr>
              <a:t>the effect of age depends on gender</a:t>
            </a:r>
          </a:p>
        </p:txBody>
      </p:sp>
      <p:pic>
        <p:nvPicPr>
          <p:cNvPr id="6" name="Picture 5"/>
          <p:cNvPicPr>
            <a:picLocks noChangeAspect="1"/>
          </p:cNvPicPr>
          <p:nvPr/>
        </p:nvPicPr>
        <p:blipFill>
          <a:blip r:embed="rId4"/>
          <a:stretch>
            <a:fillRect/>
          </a:stretch>
        </p:blipFill>
        <p:spPr>
          <a:xfrm>
            <a:off x="8657166" y="-173567"/>
            <a:ext cx="2010834" cy="1930400"/>
          </a:xfrm>
          <a:prstGeom prst="rect">
            <a:avLst/>
          </a:prstGeom>
        </p:spPr>
      </p:pic>
      <p:sp>
        <p:nvSpPr>
          <p:cNvPr id="7" name="Frame 6"/>
          <p:cNvSpPr/>
          <p:nvPr/>
        </p:nvSpPr>
        <p:spPr>
          <a:xfrm>
            <a:off x="6426200" y="1658960"/>
            <a:ext cx="2400300" cy="1820840"/>
          </a:xfrm>
          <a:prstGeom prst="frame">
            <a:avLst>
              <a:gd name="adj1" fmla="val 7016"/>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8" name="Frame 7"/>
          <p:cNvSpPr/>
          <p:nvPr/>
        </p:nvSpPr>
        <p:spPr>
          <a:xfrm>
            <a:off x="2006600" y="4706960"/>
            <a:ext cx="2400300" cy="1820840"/>
          </a:xfrm>
          <a:prstGeom prst="frame">
            <a:avLst>
              <a:gd name="adj1" fmla="val 7016"/>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Tree>
    <p:extLst>
      <p:ext uri="{BB962C8B-B14F-4D97-AF65-F5344CB8AC3E}">
        <p14:creationId xmlns:p14="http://schemas.microsoft.com/office/powerpoint/2010/main" val="137566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Adjusted interaction means</a:t>
            </a:r>
            <a:endParaRPr lang="en-US" dirty="0"/>
          </a:p>
        </p:txBody>
      </p:sp>
      <p:sp>
        <p:nvSpPr>
          <p:cNvPr id="3" name="Content Placeholder 2"/>
          <p:cNvSpPr>
            <a:spLocks noGrp="1"/>
          </p:cNvSpPr>
          <p:nvPr>
            <p:ph idx="1"/>
          </p:nvPr>
        </p:nvSpPr>
        <p:spPr>
          <a:xfrm>
            <a:off x="1524000" y="1600200"/>
            <a:ext cx="9144000" cy="5257800"/>
          </a:xfrm>
        </p:spPr>
        <p:txBody>
          <a:bodyPr>
            <a:normAutofit fontScale="92500" lnSpcReduction="20000"/>
          </a:bodyPr>
          <a:lstStyle/>
          <a:p>
            <a:pPr marL="0" indent="0">
              <a:buNone/>
            </a:pPr>
            <a:r>
              <a:rPr lang="en-US" sz="1600" b="1" dirty="0">
                <a:solidFill>
                  <a:schemeClr val="accent1"/>
                </a:solidFill>
                <a:latin typeface="Courier New"/>
                <a:cs typeface="Courier New"/>
              </a:rPr>
              <a:t>sticker_3int &lt;- lm(</a:t>
            </a:r>
            <a:r>
              <a:rPr lang="en-US" sz="1600" b="1" dirty="0" err="1">
                <a:solidFill>
                  <a:schemeClr val="accent1"/>
                </a:solidFill>
                <a:latin typeface="Courier New"/>
                <a:cs typeface="Courier New"/>
              </a:rPr>
              <a:t>prop_given</a:t>
            </a:r>
            <a:r>
              <a:rPr lang="en-US" sz="1600" b="1" dirty="0">
                <a:solidFill>
                  <a:schemeClr val="accent1"/>
                </a:solidFill>
                <a:latin typeface="Courier New"/>
                <a:cs typeface="Courier New"/>
              </a:rPr>
              <a:t> ~ </a:t>
            </a:r>
            <a:r>
              <a:rPr lang="en-US" sz="1600" b="1" dirty="0" err="1">
                <a:solidFill>
                  <a:schemeClr val="accent1"/>
                </a:solidFill>
                <a:latin typeface="Courier New"/>
                <a:cs typeface="Courier New"/>
              </a:rPr>
              <a:t>age_group</a:t>
            </a:r>
            <a:r>
              <a:rPr lang="en-US" sz="1600" b="1" dirty="0">
                <a:solidFill>
                  <a:schemeClr val="accent1"/>
                </a:solidFill>
                <a:latin typeface="Courier New"/>
                <a:cs typeface="Courier New"/>
              </a:rPr>
              <a:t>*</a:t>
            </a:r>
            <a:r>
              <a:rPr lang="en-US" sz="1600" b="1" dirty="0" err="1">
                <a:solidFill>
                  <a:schemeClr val="accent1"/>
                </a:solidFill>
                <a:latin typeface="Courier New"/>
                <a:cs typeface="Courier New"/>
              </a:rPr>
              <a:t>num_env</a:t>
            </a:r>
            <a:r>
              <a:rPr lang="en-US" sz="1600" b="1" dirty="0">
                <a:solidFill>
                  <a:schemeClr val="accent1"/>
                </a:solidFill>
                <a:latin typeface="Courier New"/>
                <a:cs typeface="Courier New"/>
              </a:rPr>
              <a:t>*gender, data = givers, </a:t>
            </a:r>
          </a:p>
          <a:p>
            <a:pPr marL="0" indent="0">
              <a:buNone/>
            </a:pPr>
            <a:r>
              <a:rPr lang="en-US" sz="1600" b="1" dirty="0">
                <a:solidFill>
                  <a:schemeClr val="accent1"/>
                </a:solidFill>
                <a:latin typeface="Courier New"/>
                <a:cs typeface="Courier New"/>
              </a:rPr>
              <a:t>                contrasts = list(</a:t>
            </a:r>
            <a:r>
              <a:rPr lang="en-US" sz="1600" b="1" dirty="0" err="1">
                <a:solidFill>
                  <a:schemeClr val="accent1"/>
                </a:solidFill>
                <a:latin typeface="Courier New"/>
                <a:cs typeface="Courier New"/>
              </a:rPr>
              <a:t>age_group</a:t>
            </a:r>
            <a:r>
              <a:rPr lang="en-US" sz="1600" b="1" dirty="0">
                <a:solidFill>
                  <a:schemeClr val="accent1"/>
                </a:solidFill>
                <a:latin typeface="Courier New"/>
                <a:cs typeface="Courier New"/>
              </a:rPr>
              <a:t> = </a:t>
            </a:r>
            <a:r>
              <a:rPr lang="en-US" sz="1600" b="1" dirty="0" err="1">
                <a:solidFill>
                  <a:schemeClr val="accent1"/>
                </a:solidFill>
                <a:latin typeface="Courier New"/>
                <a:cs typeface="Courier New"/>
              </a:rPr>
              <a:t>contr.sum</a:t>
            </a:r>
            <a:r>
              <a:rPr lang="en-US" sz="1600" b="1" dirty="0">
                <a:solidFill>
                  <a:schemeClr val="accent1"/>
                </a:solidFill>
                <a:latin typeface="Courier New"/>
                <a:cs typeface="Courier New"/>
              </a:rPr>
              <a:t>, </a:t>
            </a:r>
            <a:r>
              <a:rPr lang="en-US" sz="1600" b="1" dirty="0" err="1">
                <a:solidFill>
                  <a:schemeClr val="accent1"/>
                </a:solidFill>
                <a:latin typeface="Courier New"/>
                <a:cs typeface="Courier New"/>
              </a:rPr>
              <a:t>num_env</a:t>
            </a:r>
            <a:r>
              <a:rPr lang="en-US" sz="1600" b="1" dirty="0">
                <a:solidFill>
                  <a:schemeClr val="accent1"/>
                </a:solidFill>
                <a:latin typeface="Courier New"/>
                <a:cs typeface="Courier New"/>
              </a:rPr>
              <a:t> = </a:t>
            </a:r>
            <a:r>
              <a:rPr lang="en-US" sz="1600" b="1" dirty="0" err="1">
                <a:solidFill>
                  <a:schemeClr val="accent1"/>
                </a:solidFill>
                <a:latin typeface="Courier New"/>
                <a:cs typeface="Courier New"/>
              </a:rPr>
              <a:t>contr.sum</a:t>
            </a:r>
            <a:r>
              <a:rPr lang="en-US" sz="1600" b="1" dirty="0">
                <a:solidFill>
                  <a:schemeClr val="accent1"/>
                </a:solidFill>
                <a:latin typeface="Courier New"/>
                <a:cs typeface="Courier New"/>
              </a:rPr>
              <a:t>, gender = </a:t>
            </a:r>
            <a:r>
              <a:rPr lang="en-US" sz="1600" b="1" dirty="0" err="1">
                <a:solidFill>
                  <a:schemeClr val="accent1"/>
                </a:solidFill>
                <a:latin typeface="Courier New"/>
                <a:cs typeface="Courier New"/>
              </a:rPr>
              <a:t>contr.sum</a:t>
            </a:r>
            <a:r>
              <a:rPr lang="en-US" sz="1600" b="1" dirty="0">
                <a:solidFill>
                  <a:schemeClr val="accent1"/>
                </a:solidFill>
                <a:latin typeface="Courier New"/>
                <a:cs typeface="Courier New"/>
              </a:rPr>
              <a:t>))</a:t>
            </a:r>
          </a:p>
          <a:p>
            <a:pPr marL="0" indent="0">
              <a:buNone/>
            </a:pPr>
            <a:r>
              <a:rPr lang="en-US" sz="1600" b="1" dirty="0">
                <a:solidFill>
                  <a:schemeClr val="accent1"/>
                </a:solidFill>
                <a:latin typeface="Courier New"/>
                <a:cs typeface="Courier New"/>
              </a:rPr>
              <a:t># library(</a:t>
            </a:r>
            <a:r>
              <a:rPr lang="en-US" sz="1600" b="1" dirty="0" err="1">
                <a:solidFill>
                  <a:schemeClr val="accent1"/>
                </a:solidFill>
                <a:latin typeface="Courier New"/>
                <a:cs typeface="Courier New"/>
              </a:rPr>
              <a:t>phia</a:t>
            </a:r>
            <a:r>
              <a:rPr lang="en-US" sz="1600" b="1" dirty="0">
                <a:solidFill>
                  <a:schemeClr val="accent1"/>
                </a:solidFill>
                <a:latin typeface="Courier New"/>
                <a:cs typeface="Courier New"/>
              </a:rPr>
              <a:t>)</a:t>
            </a:r>
          </a:p>
          <a:p>
            <a:pPr marL="0" indent="0">
              <a:buNone/>
            </a:pPr>
            <a:r>
              <a:rPr lang="en-US" sz="1600" b="1" dirty="0" err="1">
                <a:solidFill>
                  <a:schemeClr val="accent1"/>
                </a:solidFill>
                <a:latin typeface="Courier New"/>
                <a:cs typeface="Courier New"/>
              </a:rPr>
              <a:t>interactionMeans</a:t>
            </a:r>
            <a:r>
              <a:rPr lang="en-US" sz="1600" b="1" dirty="0">
                <a:solidFill>
                  <a:schemeClr val="accent1"/>
                </a:solidFill>
                <a:latin typeface="Courier New"/>
                <a:cs typeface="Courier New"/>
              </a:rPr>
              <a:t>(sticker_3int)</a:t>
            </a:r>
          </a:p>
          <a:p>
            <a:pPr marL="0" indent="0">
              <a:buNone/>
            </a:pPr>
            <a:r>
              <a:rPr lang="en-US" sz="1600" b="1" dirty="0">
                <a:solidFill>
                  <a:srgbClr val="000000"/>
                </a:solidFill>
                <a:latin typeface="Courier New"/>
                <a:cs typeface="Courier New"/>
              </a:rPr>
              <a:t>   </a:t>
            </a:r>
            <a:r>
              <a:rPr lang="en-US" sz="1600" b="1" dirty="0" err="1">
                <a:solidFill>
                  <a:srgbClr val="000000"/>
                </a:solidFill>
                <a:latin typeface="Courier New"/>
                <a:cs typeface="Courier New"/>
              </a:rPr>
              <a:t>age_group</a:t>
            </a:r>
            <a:r>
              <a:rPr lang="en-US" sz="1600" b="1" dirty="0">
                <a:solidFill>
                  <a:srgbClr val="000000"/>
                </a:solidFill>
                <a:latin typeface="Courier New"/>
                <a:cs typeface="Courier New"/>
              </a:rPr>
              <a:t> </a:t>
            </a:r>
            <a:r>
              <a:rPr lang="en-US" sz="1600" b="1" dirty="0" err="1">
                <a:solidFill>
                  <a:srgbClr val="000000"/>
                </a:solidFill>
                <a:latin typeface="Courier New"/>
                <a:cs typeface="Courier New"/>
              </a:rPr>
              <a:t>num_env</a:t>
            </a:r>
            <a:r>
              <a:rPr lang="en-US" sz="1600" b="1" dirty="0">
                <a:solidFill>
                  <a:srgbClr val="000000"/>
                </a:solidFill>
                <a:latin typeface="Courier New"/>
                <a:cs typeface="Courier New"/>
              </a:rPr>
              <a:t> gender adjusted mean std. error</a:t>
            </a:r>
          </a:p>
          <a:p>
            <a:pPr marL="0" indent="0">
              <a:buNone/>
            </a:pPr>
            <a:r>
              <a:rPr lang="en-US" sz="1600" b="1" dirty="0">
                <a:solidFill>
                  <a:srgbClr val="000000"/>
                </a:solidFill>
                <a:latin typeface="Courier New"/>
                <a:cs typeface="Courier New"/>
              </a:rPr>
              <a:t>1          1       1      1     0.4000000 0.04001938</a:t>
            </a:r>
          </a:p>
          <a:p>
            <a:pPr marL="0" indent="0">
              <a:buNone/>
            </a:pPr>
            <a:r>
              <a:rPr lang="en-US" sz="1600" b="1" dirty="0">
                <a:solidFill>
                  <a:srgbClr val="000000"/>
                </a:solidFill>
                <a:latin typeface="Courier New"/>
                <a:cs typeface="Courier New"/>
              </a:rPr>
              <a:t>2          2       1      1     0.3601449 0.04088011</a:t>
            </a:r>
          </a:p>
          <a:p>
            <a:pPr marL="0" indent="0">
              <a:buNone/>
            </a:pPr>
            <a:r>
              <a:rPr lang="en-US" sz="1600" b="1" dirty="0">
                <a:solidFill>
                  <a:srgbClr val="000000"/>
                </a:solidFill>
                <a:latin typeface="Courier New"/>
                <a:cs typeface="Courier New"/>
              </a:rPr>
              <a:t>3          3       1      1     0.4565476 0.03705074</a:t>
            </a:r>
          </a:p>
          <a:p>
            <a:pPr marL="0" indent="0">
              <a:buNone/>
            </a:pPr>
            <a:r>
              <a:rPr lang="en-US" sz="1600" b="1" dirty="0">
                <a:solidFill>
                  <a:srgbClr val="000000"/>
                </a:solidFill>
                <a:latin typeface="Courier New"/>
                <a:cs typeface="Courier New"/>
              </a:rPr>
              <a:t>4          4       1      1     0.4768519 0.04621039</a:t>
            </a:r>
          </a:p>
          <a:p>
            <a:pPr marL="0" indent="0">
              <a:buNone/>
            </a:pPr>
            <a:r>
              <a:rPr lang="en-US" sz="1600" b="1" dirty="0">
                <a:solidFill>
                  <a:srgbClr val="000000"/>
                </a:solidFill>
                <a:latin typeface="Courier New"/>
                <a:cs typeface="Courier New"/>
              </a:rPr>
              <a:t>5          1       2      1     0.4449275 0.04088011</a:t>
            </a:r>
          </a:p>
          <a:p>
            <a:pPr marL="0" indent="0">
              <a:buNone/>
            </a:pPr>
            <a:r>
              <a:rPr lang="en-US" sz="1600" b="1" dirty="0">
                <a:solidFill>
                  <a:srgbClr val="000000"/>
                </a:solidFill>
                <a:latin typeface="Courier New"/>
                <a:cs typeface="Courier New"/>
              </a:rPr>
              <a:t>6          2       2      1     0.4283951 0.03773063</a:t>
            </a:r>
          </a:p>
          <a:p>
            <a:pPr marL="0" indent="0">
              <a:buNone/>
            </a:pPr>
            <a:r>
              <a:rPr lang="en-US" sz="1600" b="1" dirty="0">
                <a:solidFill>
                  <a:srgbClr val="000000"/>
                </a:solidFill>
                <a:latin typeface="Courier New"/>
                <a:cs typeface="Courier New"/>
              </a:rPr>
              <a:t>7          3       2      1     0.5076923 0.03844937</a:t>
            </a:r>
          </a:p>
          <a:p>
            <a:pPr marL="0" indent="0">
              <a:buNone/>
            </a:pPr>
            <a:r>
              <a:rPr lang="en-US" sz="1600" b="1" dirty="0">
                <a:solidFill>
                  <a:srgbClr val="000000"/>
                </a:solidFill>
                <a:latin typeface="Courier New"/>
                <a:cs typeface="Courier New"/>
              </a:rPr>
              <a:t>8          4       2      1     0.5568627 0.04755010</a:t>
            </a:r>
          </a:p>
          <a:p>
            <a:pPr marL="0" indent="0">
              <a:buNone/>
            </a:pPr>
            <a:r>
              <a:rPr lang="en-US" sz="1600" b="1" dirty="0">
                <a:solidFill>
                  <a:srgbClr val="000000"/>
                </a:solidFill>
                <a:latin typeface="Courier New"/>
                <a:cs typeface="Courier New"/>
              </a:rPr>
              <a:t>9          1       1      2     0.3922222 0.05062095</a:t>
            </a:r>
          </a:p>
          <a:p>
            <a:pPr marL="0" indent="0">
              <a:buNone/>
            </a:pPr>
            <a:r>
              <a:rPr lang="en-US" sz="1600" b="1" dirty="0">
                <a:solidFill>
                  <a:srgbClr val="000000"/>
                </a:solidFill>
                <a:latin typeface="Courier New"/>
                <a:cs typeface="Courier New"/>
              </a:rPr>
              <a:t>10         2       1      2     0.3775000 0.04383903</a:t>
            </a:r>
          </a:p>
          <a:p>
            <a:pPr marL="0" indent="0">
              <a:buNone/>
            </a:pPr>
            <a:r>
              <a:rPr lang="en-US" sz="1600" b="1" dirty="0">
                <a:solidFill>
                  <a:srgbClr val="000000"/>
                </a:solidFill>
                <a:latin typeface="Courier New"/>
                <a:cs typeface="Courier New"/>
              </a:rPr>
              <a:t>11         3       1      2     0.4591667 0.04383903</a:t>
            </a:r>
          </a:p>
          <a:p>
            <a:pPr marL="0" indent="0">
              <a:buNone/>
            </a:pPr>
            <a:r>
              <a:rPr lang="en-US" sz="1600" b="1" dirty="0">
                <a:solidFill>
                  <a:srgbClr val="000000"/>
                </a:solidFill>
                <a:latin typeface="Courier New"/>
                <a:cs typeface="Courier New"/>
              </a:rPr>
              <a:t>12         4       1      2     0.5677778 0.05062095</a:t>
            </a:r>
          </a:p>
          <a:p>
            <a:pPr marL="0" indent="0">
              <a:buNone/>
            </a:pPr>
            <a:r>
              <a:rPr lang="en-US" sz="1600" b="1" dirty="0">
                <a:solidFill>
                  <a:srgbClr val="000000"/>
                </a:solidFill>
                <a:latin typeface="Courier New"/>
                <a:cs typeface="Courier New"/>
              </a:rPr>
              <a:t>13         1       2      2     0.3462963 0.04621039</a:t>
            </a:r>
          </a:p>
          <a:p>
            <a:pPr marL="0" indent="0">
              <a:buNone/>
            </a:pPr>
            <a:r>
              <a:rPr lang="en-US" sz="1600" b="1" dirty="0">
                <a:solidFill>
                  <a:srgbClr val="000000"/>
                </a:solidFill>
                <a:latin typeface="Courier New"/>
                <a:cs typeface="Courier New"/>
              </a:rPr>
              <a:t>14         2       2      2     0.5258333 0.04383903</a:t>
            </a:r>
          </a:p>
          <a:p>
            <a:pPr marL="0" indent="0">
              <a:buNone/>
            </a:pPr>
            <a:r>
              <a:rPr lang="en-US" sz="1600" b="1" dirty="0">
                <a:solidFill>
                  <a:srgbClr val="000000"/>
                </a:solidFill>
                <a:latin typeface="Courier New"/>
                <a:cs typeface="Courier New"/>
              </a:rPr>
              <a:t>15         3       2      2     0.6666667 0.04497790</a:t>
            </a:r>
          </a:p>
          <a:p>
            <a:pPr marL="0" indent="0">
              <a:buNone/>
            </a:pPr>
            <a:r>
              <a:rPr lang="en-US" sz="1600" b="1" dirty="0">
                <a:solidFill>
                  <a:srgbClr val="000000"/>
                </a:solidFill>
                <a:latin typeface="Courier New"/>
                <a:cs typeface="Courier New"/>
              </a:rPr>
              <a:t>16         4       2      2     0.7211111 0.05062095</a:t>
            </a:r>
          </a:p>
        </p:txBody>
      </p:sp>
      <p:pic>
        <p:nvPicPr>
          <p:cNvPr id="4" name="Picture 3"/>
          <p:cNvPicPr>
            <a:picLocks noChangeAspect="1"/>
          </p:cNvPicPr>
          <p:nvPr/>
        </p:nvPicPr>
        <p:blipFill>
          <a:blip r:embed="rId3"/>
          <a:stretch>
            <a:fillRect/>
          </a:stretch>
        </p:blipFill>
        <p:spPr>
          <a:xfrm>
            <a:off x="8657166" y="5109633"/>
            <a:ext cx="2010834" cy="1930400"/>
          </a:xfrm>
          <a:prstGeom prst="rect">
            <a:avLst/>
          </a:prstGeom>
        </p:spPr>
      </p:pic>
    </p:spTree>
    <p:extLst>
      <p:ext uri="{BB962C8B-B14F-4D97-AF65-F5344CB8AC3E}">
        <p14:creationId xmlns:p14="http://schemas.microsoft.com/office/powerpoint/2010/main" val="39361682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effects analysis</a:t>
            </a:r>
            <a:endParaRPr lang="en-US" dirty="0"/>
          </a:p>
        </p:txBody>
      </p:sp>
      <p:sp>
        <p:nvSpPr>
          <p:cNvPr id="3" name="Content Placeholder 2"/>
          <p:cNvSpPr>
            <a:spLocks noGrp="1"/>
          </p:cNvSpPr>
          <p:nvPr>
            <p:ph idx="1"/>
          </p:nvPr>
        </p:nvSpPr>
        <p:spPr/>
        <p:txBody>
          <a:bodyPr/>
          <a:lstStyle/>
          <a:p>
            <a:r>
              <a:rPr lang="en-US" dirty="0"/>
              <a:t>A simple </a:t>
            </a:r>
            <a:r>
              <a:rPr lang="en-US" dirty="0" smtClean="0"/>
              <a:t>effects analysis looks at the </a:t>
            </a:r>
            <a:r>
              <a:rPr lang="en-US" dirty="0"/>
              <a:t>main effect of one factor at a given level of a second </a:t>
            </a:r>
            <a:r>
              <a:rPr lang="en-US" dirty="0" smtClean="0"/>
              <a:t>factor</a:t>
            </a:r>
            <a:r>
              <a:rPr lang="en-US" dirty="0"/>
              <a:t> </a:t>
            </a:r>
            <a:r>
              <a:rPr lang="en-US" dirty="0" smtClean="0"/>
              <a:t>(“pick a point” analysis)</a:t>
            </a:r>
          </a:p>
          <a:p>
            <a:r>
              <a:rPr lang="en-US" dirty="0" smtClean="0"/>
              <a:t>This is our way of breaking down a significant interaction</a:t>
            </a:r>
          </a:p>
          <a:p>
            <a:r>
              <a:rPr lang="en-US" dirty="0" smtClean="0"/>
              <a:t>It *can* be frowned upon to do this analysis post-hoc when you do not have a significant interaction effect in your omnibus ANOVA, or did not have a darn good reason to hypothesize one a priori</a:t>
            </a:r>
          </a:p>
        </p:txBody>
      </p:sp>
      <p:pic>
        <p:nvPicPr>
          <p:cNvPr id="4" name="Picture 3"/>
          <p:cNvPicPr>
            <a:picLocks noChangeAspect="1"/>
          </p:cNvPicPr>
          <p:nvPr/>
        </p:nvPicPr>
        <p:blipFill>
          <a:blip r:embed="rId2"/>
          <a:stretch>
            <a:fillRect/>
          </a:stretch>
        </p:blipFill>
        <p:spPr>
          <a:xfrm>
            <a:off x="8657166" y="5109633"/>
            <a:ext cx="2010834" cy="1930400"/>
          </a:xfrm>
          <a:prstGeom prst="rect">
            <a:avLst/>
          </a:prstGeom>
        </p:spPr>
      </p:pic>
    </p:spTree>
    <p:extLst>
      <p:ext uri="{BB962C8B-B14F-4D97-AF65-F5344CB8AC3E}">
        <p14:creationId xmlns:p14="http://schemas.microsoft.com/office/powerpoint/2010/main" val="6512535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pPr marL="0" indent="0">
              <a:buNone/>
            </a:pPr>
            <a:r>
              <a:rPr lang="en-US" sz="1600" b="1" dirty="0">
                <a:solidFill>
                  <a:schemeClr val="accent3">
                    <a:lumMod val="75000"/>
                  </a:schemeClr>
                </a:solidFill>
                <a:latin typeface="Courier New"/>
                <a:cs typeface="Courier New"/>
              </a:rPr>
              <a:t># library(</a:t>
            </a:r>
            <a:r>
              <a:rPr lang="en-US" sz="1600" b="1" dirty="0" err="1">
                <a:solidFill>
                  <a:schemeClr val="accent3">
                    <a:lumMod val="75000"/>
                  </a:schemeClr>
                </a:solidFill>
                <a:latin typeface="Courier New"/>
                <a:cs typeface="Courier New"/>
              </a:rPr>
              <a:t>phia</a:t>
            </a:r>
            <a:r>
              <a:rPr lang="en-US" sz="1600" b="1" dirty="0">
                <a:solidFill>
                  <a:schemeClr val="accent3">
                    <a:lumMod val="75000"/>
                  </a:schemeClr>
                </a:solidFill>
                <a:latin typeface="Courier New"/>
                <a:cs typeface="Courier New"/>
              </a:rPr>
              <a:t>)</a:t>
            </a:r>
          </a:p>
          <a:p>
            <a:pPr marL="0" indent="0">
              <a:buNone/>
            </a:pPr>
            <a:r>
              <a:rPr lang="en-US" sz="1600" b="1" dirty="0" err="1">
                <a:solidFill>
                  <a:schemeClr val="accent3">
                    <a:lumMod val="75000"/>
                  </a:schemeClr>
                </a:solidFill>
                <a:latin typeface="Courier New"/>
                <a:cs typeface="Courier New"/>
              </a:rPr>
              <a:t>testInteractions</a:t>
            </a:r>
            <a:r>
              <a:rPr lang="en-US" sz="1600" b="1" dirty="0">
                <a:solidFill>
                  <a:schemeClr val="accent3">
                    <a:lumMod val="75000"/>
                  </a:schemeClr>
                </a:solidFill>
                <a:latin typeface="Courier New"/>
                <a:cs typeface="Courier New"/>
              </a:rPr>
              <a:t>(sticker_3, fixed = "</a:t>
            </a:r>
            <a:r>
              <a:rPr lang="en-US" sz="1600" b="1" dirty="0" err="1">
                <a:solidFill>
                  <a:schemeClr val="accent3">
                    <a:lumMod val="75000"/>
                  </a:schemeClr>
                </a:solidFill>
                <a:latin typeface="Courier New"/>
                <a:cs typeface="Courier New"/>
              </a:rPr>
              <a:t>age_group</a:t>
            </a:r>
            <a:r>
              <a:rPr lang="en-US" sz="1600" b="1" dirty="0">
                <a:solidFill>
                  <a:schemeClr val="accent3">
                    <a:lumMod val="75000"/>
                  </a:schemeClr>
                </a:solidFill>
                <a:latin typeface="Courier New"/>
                <a:cs typeface="Courier New"/>
              </a:rPr>
              <a:t>", across = "gender", adjustment = "</a:t>
            </a:r>
            <a:r>
              <a:rPr lang="en-US" sz="1600" b="1" dirty="0" err="1">
                <a:solidFill>
                  <a:schemeClr val="accent3">
                    <a:lumMod val="75000"/>
                  </a:schemeClr>
                </a:solidFill>
                <a:latin typeface="Courier New"/>
                <a:cs typeface="Courier New"/>
              </a:rPr>
              <a:t>bonferroni</a:t>
            </a:r>
            <a:r>
              <a:rPr lang="en-US" sz="1600" b="1" dirty="0">
                <a:solidFill>
                  <a:schemeClr val="accent3">
                    <a:lumMod val="75000"/>
                  </a:schemeClr>
                </a:solidFill>
                <a:latin typeface="Courier New"/>
                <a:cs typeface="Courier New"/>
              </a:rPr>
              <a:t>")</a:t>
            </a:r>
          </a:p>
          <a:p>
            <a:pPr marL="0" indent="0">
              <a:buNone/>
            </a:pPr>
            <a:r>
              <a:rPr lang="en-US" sz="1600" b="1" dirty="0">
                <a:latin typeface="Courier New"/>
                <a:cs typeface="Courier New"/>
              </a:rPr>
              <a:t>F Test: </a:t>
            </a:r>
          </a:p>
          <a:p>
            <a:pPr marL="0" indent="0">
              <a:buNone/>
            </a:pPr>
            <a:r>
              <a:rPr lang="en-US" sz="1600" b="1" dirty="0">
                <a:latin typeface="Courier New"/>
                <a:cs typeface="Courier New"/>
              </a:rPr>
              <a:t>P-value adjustment method: </a:t>
            </a:r>
            <a:r>
              <a:rPr lang="en-US" sz="1600" b="1" dirty="0" err="1">
                <a:latin typeface="Courier New"/>
                <a:cs typeface="Courier New"/>
              </a:rPr>
              <a:t>bonferroni</a:t>
            </a:r>
            <a:endParaRPr lang="en-US" sz="1600" b="1" dirty="0">
              <a:latin typeface="Courier New"/>
              <a:cs typeface="Courier New"/>
            </a:endParaRPr>
          </a:p>
          <a:p>
            <a:pPr marL="0" indent="0">
              <a:buNone/>
            </a:pPr>
            <a:r>
              <a:rPr lang="en-US" sz="1600" b="1" dirty="0">
                <a:latin typeface="Courier New"/>
                <a:cs typeface="Courier New"/>
              </a:rPr>
              <a:t>              Value  </a:t>
            </a:r>
            <a:r>
              <a:rPr lang="en-US" sz="1600" b="1" dirty="0" err="1">
                <a:latin typeface="Courier New"/>
                <a:cs typeface="Courier New"/>
              </a:rPr>
              <a:t>Df</a:t>
            </a:r>
            <a:r>
              <a:rPr lang="en-US" sz="1600" b="1" dirty="0">
                <a:latin typeface="Courier New"/>
                <a:cs typeface="Courier New"/>
              </a:rPr>
              <a:t> Sum of </a:t>
            </a:r>
            <a:r>
              <a:rPr lang="en-US" sz="1600" b="1" dirty="0" err="1">
                <a:latin typeface="Courier New"/>
                <a:cs typeface="Courier New"/>
              </a:rPr>
              <a:t>Sq</a:t>
            </a:r>
            <a:r>
              <a:rPr lang="en-US" sz="1600" b="1" dirty="0">
                <a:latin typeface="Courier New"/>
                <a:cs typeface="Courier New"/>
              </a:rPr>
              <a:t>      F  </a:t>
            </a:r>
            <a:r>
              <a:rPr lang="en-US" sz="1600" b="1" dirty="0" err="1">
                <a:latin typeface="Courier New"/>
                <a:cs typeface="Courier New"/>
              </a:rPr>
              <a:t>Pr</a:t>
            </a:r>
            <a:r>
              <a:rPr lang="en-US" sz="1600" b="1" dirty="0">
                <a:latin typeface="Courier New"/>
                <a:cs typeface="Courier New"/>
              </a:rPr>
              <a:t>(&gt;F)  </a:t>
            </a:r>
          </a:p>
          <a:p>
            <a:pPr marL="0" indent="0">
              <a:buNone/>
            </a:pPr>
            <a:r>
              <a:rPr lang="en-US" sz="1600" b="1" dirty="0">
                <a:latin typeface="Courier New"/>
                <a:cs typeface="Courier New"/>
              </a:rPr>
              <a:t>1          0.053205   1    0.0546 1.4206 0.93686  </a:t>
            </a:r>
          </a:p>
          <a:p>
            <a:pPr marL="0" indent="0">
              <a:buNone/>
            </a:pPr>
            <a:r>
              <a:rPr lang="en-US" sz="1600" b="1" dirty="0">
                <a:latin typeface="Courier New"/>
                <a:cs typeface="Courier New"/>
              </a:rPr>
              <a:t>2         -0.057397   1    0.0730 1.8992 0.67663  </a:t>
            </a:r>
          </a:p>
          <a:p>
            <a:pPr marL="0" indent="0">
              <a:buNone/>
            </a:pPr>
            <a:r>
              <a:rPr lang="en-US" sz="1600" b="1" dirty="0">
                <a:latin typeface="Courier New"/>
                <a:cs typeface="Courier New"/>
              </a:rPr>
              <a:t>3         -0.080797   1    0.1477 3.8423 0.20345  </a:t>
            </a:r>
          </a:p>
          <a:p>
            <a:pPr marL="0" indent="0">
              <a:buNone/>
            </a:pPr>
            <a:r>
              <a:rPr lang="en-US" sz="1600" b="1" dirty="0">
                <a:latin typeface="Courier New"/>
                <a:cs typeface="Courier New"/>
              </a:rPr>
              <a:t>4         -0.127587   1    0.2629 6.8387 0.03741 *</a:t>
            </a:r>
          </a:p>
          <a:p>
            <a:pPr marL="0" indent="0">
              <a:buNone/>
            </a:pPr>
            <a:r>
              <a:rPr lang="en-US" sz="1600" b="1" dirty="0">
                <a:latin typeface="Courier New"/>
                <a:cs typeface="Courier New"/>
              </a:rPr>
              <a:t>Residuals           312   11.9924                 </a:t>
            </a:r>
          </a:p>
          <a:p>
            <a:pPr marL="0" indent="0">
              <a:buNone/>
            </a:pPr>
            <a:r>
              <a:rPr lang="en-US" sz="1600" b="1" dirty="0">
                <a:latin typeface="Courier New"/>
                <a:cs typeface="Courier New"/>
              </a:rPr>
              <a:t>---</a:t>
            </a:r>
          </a:p>
          <a:p>
            <a:pPr marL="0" indent="0">
              <a:buNone/>
            </a:pPr>
            <a:r>
              <a:rPr lang="en-US" sz="1600" b="1" dirty="0" err="1">
                <a:latin typeface="Courier New"/>
                <a:cs typeface="Courier New"/>
              </a:rPr>
              <a:t>Signif</a:t>
            </a:r>
            <a:r>
              <a:rPr lang="en-US" sz="1600" b="1" dirty="0">
                <a:latin typeface="Courier New"/>
                <a:cs typeface="Courier New"/>
              </a:rPr>
              <a:t>. codes:  0 ‘***’ 0.001 ‘**’ 0.01 ‘*’ 0.05 ‘.’ 0.1 ‘ ’ 1</a:t>
            </a:r>
          </a:p>
        </p:txBody>
      </p:sp>
      <p:sp>
        <p:nvSpPr>
          <p:cNvPr id="6" name="Rectangle 5"/>
          <p:cNvSpPr/>
          <p:nvPr/>
        </p:nvSpPr>
        <p:spPr>
          <a:xfrm>
            <a:off x="569704" y="4210978"/>
            <a:ext cx="6367780" cy="254000"/>
          </a:xfrm>
          <a:prstGeom prst="rect">
            <a:avLst/>
          </a:prstGeom>
          <a:solidFill>
            <a:schemeClr val="accent3">
              <a:lumMod val="75000"/>
              <a:alpha val="51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4" name="Cloud Callout 3"/>
          <p:cNvSpPr/>
          <p:nvPr/>
        </p:nvSpPr>
        <p:spPr>
          <a:xfrm flipH="1">
            <a:off x="2099734" y="58759"/>
            <a:ext cx="5829300" cy="1587500"/>
          </a:xfrm>
          <a:prstGeom prst="cloudCallout">
            <a:avLst>
              <a:gd name="adj1" fmla="val -63823"/>
              <a:gd name="adj2" fmla="val 875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The effect of gender depends on age</a:t>
            </a:r>
          </a:p>
          <a:p>
            <a:pPr algn="ctr"/>
            <a:r>
              <a:rPr lang="en-US" sz="1600" dirty="0">
                <a:solidFill>
                  <a:prstClr val="black"/>
                </a:solidFill>
                <a:latin typeface="Lobster Two"/>
                <a:cs typeface="Lobster Two"/>
              </a:rPr>
              <a:t>&amp;</a:t>
            </a:r>
          </a:p>
          <a:p>
            <a:pPr algn="ctr"/>
            <a:r>
              <a:rPr lang="en-US" sz="1600" dirty="0">
                <a:solidFill>
                  <a:prstClr val="black"/>
                </a:solidFill>
                <a:latin typeface="Lobster Two"/>
                <a:cs typeface="Lobster Two"/>
              </a:rPr>
              <a:t>the effect of age depends on gender</a:t>
            </a:r>
          </a:p>
        </p:txBody>
      </p:sp>
      <p:pic>
        <p:nvPicPr>
          <p:cNvPr id="9" name="Picture 8"/>
          <p:cNvPicPr>
            <a:picLocks noChangeAspect="1"/>
          </p:cNvPicPr>
          <p:nvPr/>
        </p:nvPicPr>
        <p:blipFill>
          <a:blip r:embed="rId3"/>
          <a:stretch>
            <a:fillRect/>
          </a:stretch>
        </p:blipFill>
        <p:spPr>
          <a:xfrm>
            <a:off x="8682566" y="58759"/>
            <a:ext cx="2010834" cy="1930400"/>
          </a:xfrm>
          <a:prstGeom prst="rect">
            <a:avLst/>
          </a:prstGeom>
        </p:spPr>
      </p:pic>
      <p:sp>
        <p:nvSpPr>
          <p:cNvPr id="2" name="TextBox 1"/>
          <p:cNvSpPr txBox="1"/>
          <p:nvPr/>
        </p:nvSpPr>
        <p:spPr>
          <a:xfrm>
            <a:off x="2501900" y="5741769"/>
            <a:ext cx="7391400" cy="584775"/>
          </a:xfrm>
          <a:prstGeom prst="rect">
            <a:avLst/>
          </a:prstGeom>
          <a:noFill/>
        </p:spPr>
        <p:txBody>
          <a:bodyPr wrap="square" rtlCol="0">
            <a:spAutoFit/>
          </a:bodyPr>
          <a:lstStyle/>
          <a:p>
            <a:pPr algn="ctr"/>
            <a:r>
              <a:rPr lang="en-US" sz="1600" dirty="0">
                <a:solidFill>
                  <a:prstClr val="black"/>
                </a:solidFill>
                <a:latin typeface="Lobster Two"/>
                <a:cs typeface="Lobster Two"/>
              </a:rPr>
              <a:t>Boys shared 12.7% more stickers than girls on average at ages 9 – 11… </a:t>
            </a:r>
          </a:p>
          <a:p>
            <a:pPr algn="ctr"/>
            <a:r>
              <a:rPr lang="en-US" sz="1600" dirty="0">
                <a:solidFill>
                  <a:prstClr val="black"/>
                </a:solidFill>
                <a:latin typeface="Lobster Two"/>
                <a:cs typeface="Lobster Two"/>
              </a:rPr>
              <a:t>where does this number come from?</a:t>
            </a:r>
          </a:p>
        </p:txBody>
      </p:sp>
    </p:spTree>
    <p:extLst>
      <p:ext uri="{BB962C8B-B14F-4D97-AF65-F5344CB8AC3E}">
        <p14:creationId xmlns:p14="http://schemas.microsoft.com/office/powerpoint/2010/main" val="29941701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410200" y="5371253"/>
            <a:ext cx="3492500" cy="259080"/>
          </a:xfrm>
          <a:prstGeom prst="rect">
            <a:avLst/>
          </a:prstGeom>
          <a:solidFill>
            <a:schemeClr val="accent1">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11" name="Rectangle 10"/>
          <p:cNvSpPr/>
          <p:nvPr/>
        </p:nvSpPr>
        <p:spPr>
          <a:xfrm>
            <a:off x="1244600" y="5402580"/>
            <a:ext cx="3848100" cy="259080"/>
          </a:xfrm>
          <a:prstGeom prst="rect">
            <a:avLst/>
          </a:prstGeom>
          <a:solidFill>
            <a:schemeClr val="accent3">
              <a:lumMod val="75000"/>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5" name="Rectangle 4"/>
          <p:cNvSpPr/>
          <p:nvPr/>
        </p:nvSpPr>
        <p:spPr>
          <a:xfrm>
            <a:off x="1524000" y="1732280"/>
            <a:ext cx="6210300" cy="259080"/>
          </a:xfrm>
          <a:prstGeom prst="rect">
            <a:avLst/>
          </a:prstGeom>
          <a:solidFill>
            <a:schemeClr val="accent3">
              <a:lumMod val="75000"/>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6" name="Rectangle 5"/>
          <p:cNvSpPr/>
          <p:nvPr/>
        </p:nvSpPr>
        <p:spPr>
          <a:xfrm>
            <a:off x="1524000" y="2735580"/>
            <a:ext cx="6210300" cy="259080"/>
          </a:xfrm>
          <a:prstGeom prst="rect">
            <a:avLst/>
          </a:prstGeom>
          <a:solidFill>
            <a:schemeClr val="accent3">
              <a:lumMod val="75000"/>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7" name="Rectangle 6"/>
          <p:cNvSpPr/>
          <p:nvPr/>
        </p:nvSpPr>
        <p:spPr>
          <a:xfrm>
            <a:off x="1511300" y="3809153"/>
            <a:ext cx="6210300" cy="259080"/>
          </a:xfrm>
          <a:prstGeom prst="rect">
            <a:avLst/>
          </a:prstGeom>
          <a:solidFill>
            <a:schemeClr val="accent1">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8" name="Rectangle 7"/>
          <p:cNvSpPr/>
          <p:nvPr/>
        </p:nvSpPr>
        <p:spPr>
          <a:xfrm>
            <a:off x="1511300" y="4812453"/>
            <a:ext cx="6210300" cy="259080"/>
          </a:xfrm>
          <a:prstGeom prst="rect">
            <a:avLst/>
          </a:prstGeom>
          <a:solidFill>
            <a:schemeClr val="accent1">
              <a:alpha val="4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3" name="Content Placeholder 2"/>
          <p:cNvSpPr>
            <a:spLocks noGrp="1"/>
          </p:cNvSpPr>
          <p:nvPr>
            <p:ph idx="1"/>
          </p:nvPr>
        </p:nvSpPr>
        <p:spPr>
          <a:xfrm>
            <a:off x="1511300" y="419100"/>
            <a:ext cx="6007100" cy="5257800"/>
          </a:xfrm>
        </p:spPr>
        <p:txBody>
          <a:bodyPr>
            <a:normAutofit/>
          </a:bodyPr>
          <a:lstStyle/>
          <a:p>
            <a:pPr marL="0" indent="0">
              <a:buNone/>
            </a:pPr>
            <a:r>
              <a:rPr lang="en-US" sz="1400" b="1" dirty="0" err="1">
                <a:solidFill>
                  <a:schemeClr val="accent1"/>
                </a:solidFill>
                <a:latin typeface="Courier New"/>
                <a:cs typeface="Courier New"/>
              </a:rPr>
              <a:t>interactionMeans</a:t>
            </a:r>
            <a:r>
              <a:rPr lang="en-US" sz="1400" b="1" dirty="0">
                <a:solidFill>
                  <a:schemeClr val="accent1"/>
                </a:solidFill>
                <a:latin typeface="Courier New"/>
                <a:cs typeface="Courier New"/>
              </a:rPr>
              <a:t>(sticker_3int)</a:t>
            </a:r>
          </a:p>
          <a:p>
            <a:pPr marL="0" indent="0">
              <a:buNone/>
            </a:pPr>
            <a:r>
              <a:rPr lang="en-US" sz="1400" b="1" dirty="0">
                <a:solidFill>
                  <a:srgbClr val="000000"/>
                </a:solidFill>
                <a:latin typeface="Courier New"/>
                <a:cs typeface="Courier New"/>
              </a:rPr>
              <a:t>   </a:t>
            </a:r>
            <a:r>
              <a:rPr lang="en-US" sz="1400" b="1" dirty="0" err="1">
                <a:solidFill>
                  <a:srgbClr val="000000"/>
                </a:solidFill>
                <a:latin typeface="Courier New"/>
                <a:cs typeface="Courier New"/>
              </a:rPr>
              <a:t>age_group</a:t>
            </a:r>
            <a:r>
              <a:rPr lang="en-US" sz="1400" b="1" dirty="0">
                <a:solidFill>
                  <a:srgbClr val="000000"/>
                </a:solidFill>
                <a:latin typeface="Courier New"/>
                <a:cs typeface="Courier New"/>
              </a:rPr>
              <a:t> </a:t>
            </a:r>
            <a:r>
              <a:rPr lang="en-US" sz="1400" b="1" dirty="0" err="1">
                <a:solidFill>
                  <a:srgbClr val="000000"/>
                </a:solidFill>
                <a:latin typeface="Courier New"/>
                <a:cs typeface="Courier New"/>
              </a:rPr>
              <a:t>num_env</a:t>
            </a:r>
            <a:r>
              <a:rPr lang="en-US" sz="1400" b="1" dirty="0">
                <a:solidFill>
                  <a:srgbClr val="000000"/>
                </a:solidFill>
                <a:latin typeface="Courier New"/>
                <a:cs typeface="Courier New"/>
              </a:rPr>
              <a:t> gender adjusted mean std. error</a:t>
            </a:r>
          </a:p>
          <a:p>
            <a:pPr marL="0" indent="0">
              <a:buNone/>
            </a:pPr>
            <a:r>
              <a:rPr lang="en-US" sz="1400" b="1" dirty="0">
                <a:solidFill>
                  <a:srgbClr val="000000"/>
                </a:solidFill>
                <a:latin typeface="Courier New"/>
                <a:cs typeface="Courier New"/>
              </a:rPr>
              <a:t>1          1       1      1     0.4000000 0.04001938</a:t>
            </a:r>
          </a:p>
          <a:p>
            <a:pPr marL="0" indent="0">
              <a:buNone/>
            </a:pPr>
            <a:r>
              <a:rPr lang="en-US" sz="1400" b="1" dirty="0">
                <a:solidFill>
                  <a:srgbClr val="000000"/>
                </a:solidFill>
                <a:latin typeface="Courier New"/>
                <a:cs typeface="Courier New"/>
              </a:rPr>
              <a:t>2          2       1      1     0.3601449 0.04088011</a:t>
            </a:r>
          </a:p>
          <a:p>
            <a:pPr marL="0" indent="0">
              <a:buNone/>
            </a:pPr>
            <a:r>
              <a:rPr lang="en-US" sz="1400" b="1" dirty="0">
                <a:solidFill>
                  <a:srgbClr val="000000"/>
                </a:solidFill>
                <a:latin typeface="Courier New"/>
                <a:cs typeface="Courier New"/>
              </a:rPr>
              <a:t>3          3       1      1     0.4565476 0.03705074</a:t>
            </a:r>
          </a:p>
          <a:p>
            <a:pPr marL="0" indent="0">
              <a:buNone/>
            </a:pPr>
            <a:r>
              <a:rPr lang="en-US" sz="1400" b="1" dirty="0">
                <a:solidFill>
                  <a:srgbClr val="000000"/>
                </a:solidFill>
                <a:latin typeface="Courier New"/>
                <a:cs typeface="Courier New"/>
              </a:rPr>
              <a:t>4          4       1      1     0.4768519 0.04621039</a:t>
            </a:r>
          </a:p>
          <a:p>
            <a:pPr marL="0" indent="0">
              <a:buNone/>
            </a:pPr>
            <a:r>
              <a:rPr lang="en-US" sz="1400" b="1" dirty="0">
                <a:solidFill>
                  <a:srgbClr val="000000"/>
                </a:solidFill>
                <a:latin typeface="Courier New"/>
                <a:cs typeface="Courier New"/>
              </a:rPr>
              <a:t>5          1       2      1     0.4449275 0.04088011</a:t>
            </a:r>
          </a:p>
          <a:p>
            <a:pPr marL="0" indent="0">
              <a:buNone/>
            </a:pPr>
            <a:r>
              <a:rPr lang="en-US" sz="1400" b="1" dirty="0">
                <a:solidFill>
                  <a:srgbClr val="000000"/>
                </a:solidFill>
                <a:latin typeface="Courier New"/>
                <a:cs typeface="Courier New"/>
              </a:rPr>
              <a:t>6          2       2      1     0.4283951 0.03773063</a:t>
            </a:r>
          </a:p>
          <a:p>
            <a:pPr marL="0" indent="0">
              <a:buNone/>
            </a:pPr>
            <a:r>
              <a:rPr lang="en-US" sz="1400" b="1" dirty="0">
                <a:solidFill>
                  <a:srgbClr val="000000"/>
                </a:solidFill>
                <a:latin typeface="Courier New"/>
                <a:cs typeface="Courier New"/>
              </a:rPr>
              <a:t>7          3       2      1     0.5076923 0.03844937</a:t>
            </a:r>
          </a:p>
          <a:p>
            <a:pPr marL="0" indent="0">
              <a:buNone/>
            </a:pPr>
            <a:r>
              <a:rPr lang="en-US" sz="1400" b="1" dirty="0">
                <a:solidFill>
                  <a:srgbClr val="000000"/>
                </a:solidFill>
                <a:latin typeface="Courier New"/>
                <a:cs typeface="Courier New"/>
              </a:rPr>
              <a:t>8          4       2      1     0.5568627 0.04755010</a:t>
            </a:r>
          </a:p>
          <a:p>
            <a:pPr marL="0" indent="0">
              <a:buNone/>
            </a:pPr>
            <a:r>
              <a:rPr lang="en-US" sz="1400" b="1" dirty="0">
                <a:solidFill>
                  <a:srgbClr val="000000"/>
                </a:solidFill>
                <a:latin typeface="Courier New"/>
                <a:cs typeface="Courier New"/>
              </a:rPr>
              <a:t>9          1       1      2     0.3922222 0.05062095</a:t>
            </a:r>
          </a:p>
          <a:p>
            <a:pPr marL="0" indent="0">
              <a:buNone/>
            </a:pPr>
            <a:r>
              <a:rPr lang="en-US" sz="1400" b="1" dirty="0">
                <a:solidFill>
                  <a:srgbClr val="000000"/>
                </a:solidFill>
                <a:latin typeface="Courier New"/>
                <a:cs typeface="Courier New"/>
              </a:rPr>
              <a:t>10         2       1      2     0.3775000 0.04383903</a:t>
            </a:r>
          </a:p>
          <a:p>
            <a:pPr marL="0" indent="0">
              <a:buNone/>
            </a:pPr>
            <a:r>
              <a:rPr lang="en-US" sz="1400" b="1" dirty="0">
                <a:solidFill>
                  <a:srgbClr val="000000"/>
                </a:solidFill>
                <a:latin typeface="Courier New"/>
                <a:cs typeface="Courier New"/>
              </a:rPr>
              <a:t>11         3       1      2     0.4591667 0.04383903</a:t>
            </a:r>
          </a:p>
          <a:p>
            <a:pPr marL="0" indent="0">
              <a:buNone/>
            </a:pPr>
            <a:r>
              <a:rPr lang="en-US" sz="1400" b="1" dirty="0">
                <a:solidFill>
                  <a:srgbClr val="000000"/>
                </a:solidFill>
                <a:latin typeface="Courier New"/>
                <a:cs typeface="Courier New"/>
              </a:rPr>
              <a:t>12         4       1      2     0.5677778 0.05062095</a:t>
            </a:r>
          </a:p>
          <a:p>
            <a:pPr marL="0" indent="0">
              <a:buNone/>
            </a:pPr>
            <a:r>
              <a:rPr lang="en-US" sz="1400" b="1" dirty="0">
                <a:solidFill>
                  <a:srgbClr val="000000"/>
                </a:solidFill>
                <a:latin typeface="Courier New"/>
                <a:cs typeface="Courier New"/>
              </a:rPr>
              <a:t>13         1       2      2     0.3462963 0.04621039</a:t>
            </a:r>
          </a:p>
          <a:p>
            <a:pPr marL="0" indent="0">
              <a:buNone/>
            </a:pPr>
            <a:r>
              <a:rPr lang="en-US" sz="1400" b="1" dirty="0">
                <a:solidFill>
                  <a:srgbClr val="000000"/>
                </a:solidFill>
                <a:latin typeface="Courier New"/>
                <a:cs typeface="Courier New"/>
              </a:rPr>
              <a:t>14         2       2      2     0.5258333 0.04383903</a:t>
            </a:r>
          </a:p>
          <a:p>
            <a:pPr marL="0" indent="0">
              <a:buNone/>
            </a:pPr>
            <a:r>
              <a:rPr lang="en-US" sz="1400" b="1" dirty="0">
                <a:solidFill>
                  <a:srgbClr val="000000"/>
                </a:solidFill>
                <a:latin typeface="Courier New"/>
                <a:cs typeface="Courier New"/>
              </a:rPr>
              <a:t>15         3       2      2     0.6666667 0.04497790</a:t>
            </a:r>
          </a:p>
          <a:p>
            <a:pPr marL="0" indent="0">
              <a:buNone/>
            </a:pPr>
            <a:r>
              <a:rPr lang="en-US" sz="1400" b="1" dirty="0">
                <a:solidFill>
                  <a:srgbClr val="000000"/>
                </a:solidFill>
                <a:latin typeface="Courier New"/>
                <a:cs typeface="Courier New"/>
              </a:rPr>
              <a:t>16         4       2      2     0.7211111 0.05062095</a:t>
            </a:r>
          </a:p>
        </p:txBody>
      </p:sp>
      <p:pic>
        <p:nvPicPr>
          <p:cNvPr id="4" name="Picture 3"/>
          <p:cNvPicPr>
            <a:picLocks noChangeAspect="1"/>
          </p:cNvPicPr>
          <p:nvPr/>
        </p:nvPicPr>
        <p:blipFill>
          <a:blip r:embed="rId2"/>
          <a:stretch>
            <a:fillRect/>
          </a:stretch>
        </p:blipFill>
        <p:spPr>
          <a:xfrm>
            <a:off x="10188008" y="4955523"/>
            <a:ext cx="2010834" cy="1930400"/>
          </a:xfrm>
          <a:prstGeom prst="rect">
            <a:avLst/>
          </a:prstGeom>
        </p:spPr>
      </p:pic>
      <p:sp>
        <p:nvSpPr>
          <p:cNvPr id="9" name="TextBox 8"/>
          <p:cNvSpPr txBox="1"/>
          <p:nvPr/>
        </p:nvSpPr>
        <p:spPr>
          <a:xfrm>
            <a:off x="1493456" y="5320269"/>
            <a:ext cx="7526332" cy="646331"/>
          </a:xfrm>
          <a:prstGeom prst="rect">
            <a:avLst/>
          </a:prstGeom>
          <a:noFill/>
        </p:spPr>
        <p:txBody>
          <a:bodyPr wrap="none" rtlCol="0">
            <a:spAutoFit/>
          </a:bodyPr>
          <a:lstStyle/>
          <a:p>
            <a:r>
              <a:rPr lang="en-US" b="1" dirty="0">
                <a:solidFill>
                  <a:prstClr val="black"/>
                </a:solidFill>
                <a:latin typeface="Courier New"/>
                <a:cs typeface="Courier New"/>
              </a:rPr>
              <a:t>(0.4768519 + 0.5568627)/2 - (0.5677778 + 0.7211111)/2</a:t>
            </a:r>
          </a:p>
          <a:p>
            <a:r>
              <a:rPr lang="en-US" b="1" dirty="0">
                <a:solidFill>
                  <a:prstClr val="black"/>
                </a:solidFill>
                <a:latin typeface="Courier New"/>
                <a:cs typeface="Courier New"/>
              </a:rPr>
              <a:t>[1] -0.1275871</a:t>
            </a:r>
          </a:p>
        </p:txBody>
      </p:sp>
      <p:sp>
        <p:nvSpPr>
          <p:cNvPr id="13" name="Right Brace 12"/>
          <p:cNvSpPr/>
          <p:nvPr/>
        </p:nvSpPr>
        <p:spPr>
          <a:xfrm>
            <a:off x="7835900" y="960120"/>
            <a:ext cx="304800" cy="2034540"/>
          </a:xfrm>
          <a:prstGeom prst="rightBrace">
            <a:avLst/>
          </a:prstGeom>
          <a:ln>
            <a:solidFill>
              <a:schemeClr val="accent3">
                <a:lumMod val="75000"/>
              </a:schemeClr>
            </a:solidFill>
          </a:ln>
        </p:spPr>
        <p:style>
          <a:lnRef idx="2">
            <a:schemeClr val="accent1"/>
          </a:lnRef>
          <a:fillRef idx="0">
            <a:schemeClr val="accent1"/>
          </a:fillRef>
          <a:effectRef idx="1">
            <a:schemeClr val="accent1"/>
          </a:effectRef>
          <a:fontRef idx="minor">
            <a:schemeClr val="tx1"/>
          </a:fontRef>
        </p:style>
        <p:txBody>
          <a:bodyPr/>
          <a:lstStyle/>
          <a:p>
            <a:endParaRPr lang="en-US">
              <a:solidFill>
                <a:prstClr val="black"/>
              </a:solidFill>
            </a:endParaRPr>
          </a:p>
        </p:txBody>
      </p:sp>
      <p:sp>
        <p:nvSpPr>
          <p:cNvPr id="14" name="Right Brace 13"/>
          <p:cNvSpPr/>
          <p:nvPr/>
        </p:nvSpPr>
        <p:spPr>
          <a:xfrm>
            <a:off x="7835900" y="3036993"/>
            <a:ext cx="304800" cy="2034540"/>
          </a:xfrm>
          <a:prstGeom prst="rightBrace">
            <a:avLst/>
          </a:prstGeom>
          <a:ln>
            <a:solidFill>
              <a:schemeClr val="accent1"/>
            </a:solidFill>
          </a:ln>
        </p:spPr>
        <p:style>
          <a:lnRef idx="2">
            <a:schemeClr val="accent1"/>
          </a:lnRef>
          <a:fillRef idx="0">
            <a:schemeClr val="accent1"/>
          </a:fillRef>
          <a:effectRef idx="1">
            <a:schemeClr val="accent1"/>
          </a:effectRef>
          <a:fontRef idx="minor">
            <a:schemeClr val="tx1"/>
          </a:fontRef>
        </p:style>
        <p:txBody>
          <a:bodyPr/>
          <a:lstStyle/>
          <a:p>
            <a:endParaRPr lang="en-US">
              <a:solidFill>
                <a:prstClr val="black"/>
              </a:solidFill>
            </a:endParaRPr>
          </a:p>
        </p:txBody>
      </p:sp>
      <p:sp>
        <p:nvSpPr>
          <p:cNvPr id="15" name="TextBox 14"/>
          <p:cNvSpPr txBox="1"/>
          <p:nvPr/>
        </p:nvSpPr>
        <p:spPr>
          <a:xfrm>
            <a:off x="8222678" y="3845467"/>
            <a:ext cx="697627" cy="369332"/>
          </a:xfrm>
          <a:prstGeom prst="rect">
            <a:avLst/>
          </a:prstGeom>
          <a:noFill/>
        </p:spPr>
        <p:txBody>
          <a:bodyPr wrap="none" rtlCol="0">
            <a:spAutoFit/>
          </a:bodyPr>
          <a:lstStyle/>
          <a:p>
            <a:r>
              <a:rPr lang="en-US" dirty="0">
                <a:solidFill>
                  <a:prstClr val="black"/>
                </a:solidFill>
                <a:latin typeface="Gill Sans"/>
                <a:cs typeface="Gill Sans"/>
              </a:rPr>
              <a:t>Boys</a:t>
            </a:r>
          </a:p>
        </p:txBody>
      </p:sp>
      <p:sp>
        <p:nvSpPr>
          <p:cNvPr id="16" name="TextBox 15"/>
          <p:cNvSpPr txBox="1"/>
          <p:nvPr/>
        </p:nvSpPr>
        <p:spPr>
          <a:xfrm>
            <a:off x="8222678" y="1781294"/>
            <a:ext cx="659155" cy="369332"/>
          </a:xfrm>
          <a:prstGeom prst="rect">
            <a:avLst/>
          </a:prstGeom>
          <a:noFill/>
        </p:spPr>
        <p:txBody>
          <a:bodyPr wrap="none" rtlCol="0">
            <a:spAutoFit/>
          </a:bodyPr>
          <a:lstStyle/>
          <a:p>
            <a:r>
              <a:rPr lang="en-US" dirty="0">
                <a:solidFill>
                  <a:prstClr val="black"/>
                </a:solidFill>
                <a:latin typeface="Gill Sans"/>
                <a:cs typeface="Gill Sans"/>
              </a:rPr>
              <a:t>Girls</a:t>
            </a:r>
          </a:p>
        </p:txBody>
      </p:sp>
      <p:sp>
        <p:nvSpPr>
          <p:cNvPr id="17" name="TextBox 16"/>
          <p:cNvSpPr txBox="1"/>
          <p:nvPr/>
        </p:nvSpPr>
        <p:spPr>
          <a:xfrm>
            <a:off x="1493456" y="6064934"/>
            <a:ext cx="7391400" cy="584775"/>
          </a:xfrm>
          <a:prstGeom prst="rect">
            <a:avLst/>
          </a:prstGeom>
          <a:noFill/>
        </p:spPr>
        <p:txBody>
          <a:bodyPr wrap="square" rtlCol="0">
            <a:spAutoFit/>
          </a:bodyPr>
          <a:lstStyle/>
          <a:p>
            <a:pPr algn="ctr"/>
            <a:r>
              <a:rPr lang="en-US" sz="1600" dirty="0">
                <a:solidFill>
                  <a:prstClr val="black"/>
                </a:solidFill>
                <a:latin typeface="Lobster Two"/>
                <a:cs typeface="Lobster Two"/>
              </a:rPr>
              <a:t>Boys shared 12.7% more stickers than girls on average at ages 9 – 11… </a:t>
            </a:r>
          </a:p>
          <a:p>
            <a:pPr algn="ctr"/>
            <a:r>
              <a:rPr lang="en-US" sz="1600" dirty="0">
                <a:solidFill>
                  <a:prstClr val="black"/>
                </a:solidFill>
                <a:latin typeface="Lobster Two"/>
                <a:cs typeface="Lobster Two"/>
              </a:rPr>
              <a:t>where does this number come from? See above!</a:t>
            </a:r>
          </a:p>
        </p:txBody>
      </p:sp>
    </p:spTree>
    <p:extLst>
      <p:ext uri="{BB962C8B-B14F-4D97-AF65-F5344CB8AC3E}">
        <p14:creationId xmlns:p14="http://schemas.microsoft.com/office/powerpoint/2010/main" val="3781209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dirty="0" smtClean="0"/>
              <a:t>“Givers” only analyzed</a:t>
            </a:r>
          </a:p>
          <a:p>
            <a:r>
              <a:rPr lang="en-US" i="1" dirty="0" smtClean="0"/>
              <a:t>“A univariate </a:t>
            </a:r>
            <a:r>
              <a:rPr lang="en-US" i="1" dirty="0" smtClean="0">
                <a:solidFill>
                  <a:schemeClr val="accent3">
                    <a:lumMod val="75000"/>
                  </a:schemeClr>
                </a:solidFill>
                <a:latin typeface="Lobster Two"/>
                <a:cs typeface="Lobster Two"/>
              </a:rPr>
              <a:t>[read: one response/outcome variable]</a:t>
            </a:r>
            <a:r>
              <a:rPr lang="en-US" i="1" dirty="0" smtClean="0"/>
              <a:t> </a:t>
            </a:r>
            <a:r>
              <a:rPr lang="en-US" i="1" dirty="0"/>
              <a:t>ANOVA was conducted investigating the impact of the between-subjects </a:t>
            </a:r>
            <a:r>
              <a:rPr lang="en-US" i="1" dirty="0" smtClean="0"/>
              <a:t>factors </a:t>
            </a:r>
            <a:r>
              <a:rPr lang="en-US" i="1" dirty="0">
                <a:solidFill>
                  <a:schemeClr val="accent3">
                    <a:lumMod val="75000"/>
                  </a:schemeClr>
                </a:solidFill>
                <a:latin typeface="Lobster Two"/>
                <a:cs typeface="Lobster Two"/>
              </a:rPr>
              <a:t>[read: </a:t>
            </a:r>
            <a:r>
              <a:rPr lang="en-US" i="1" dirty="0" smtClean="0">
                <a:solidFill>
                  <a:schemeClr val="accent3">
                    <a:lumMod val="75000"/>
                  </a:schemeClr>
                </a:solidFill>
                <a:latin typeface="Lobster Two"/>
                <a:cs typeface="Lobster Two"/>
              </a:rPr>
              <a:t>all levels of factors are measured from independent samples]</a:t>
            </a:r>
            <a:r>
              <a:rPr lang="en-US" i="1" dirty="0" smtClean="0"/>
              <a:t> </a:t>
            </a:r>
            <a:r>
              <a:rPr lang="en-US" i="1" dirty="0"/>
              <a:t>of age (4: 3–4 years, 5–6 years, 7–8 years, 9–11 years), number of resources (2: 12 or 30 stickers), number of recipients (2: 1 or 2 anonymous recipients), and gender (2: female, male) on the proportion of resources shared</a:t>
            </a:r>
            <a:r>
              <a:rPr lang="en-US" i="1" dirty="0" smtClean="0"/>
              <a:t>.”</a:t>
            </a:r>
          </a:p>
          <a:p>
            <a:endParaRPr lang="en-US" dirty="0"/>
          </a:p>
        </p:txBody>
      </p:sp>
      <p:pic>
        <p:nvPicPr>
          <p:cNvPr id="4" name="Picture 3"/>
          <p:cNvPicPr>
            <a:picLocks noChangeAspect="1"/>
          </p:cNvPicPr>
          <p:nvPr/>
        </p:nvPicPr>
        <p:blipFill>
          <a:blip r:embed="rId2"/>
          <a:stretch>
            <a:fillRect/>
          </a:stretch>
        </p:blipFill>
        <p:spPr>
          <a:xfrm>
            <a:off x="8534400" y="4809744"/>
            <a:ext cx="2133600" cy="2048256"/>
          </a:xfrm>
          <a:prstGeom prst="rect">
            <a:avLst/>
          </a:prstGeom>
        </p:spPr>
      </p:pic>
    </p:spTree>
    <p:extLst>
      <p:ext uri="{BB962C8B-B14F-4D97-AF65-F5344CB8AC3E}">
        <p14:creationId xmlns:p14="http://schemas.microsoft.com/office/powerpoint/2010/main" val="11520571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pPr marL="0" indent="0">
              <a:buNone/>
            </a:pPr>
            <a:r>
              <a:rPr lang="en-US" sz="1200" b="1" dirty="0">
                <a:solidFill>
                  <a:schemeClr val="accent3">
                    <a:lumMod val="75000"/>
                  </a:schemeClr>
                </a:solidFill>
                <a:latin typeface="Courier New"/>
                <a:cs typeface="Courier New"/>
              </a:rPr>
              <a:t># library(</a:t>
            </a:r>
            <a:r>
              <a:rPr lang="en-US" sz="1200" b="1" dirty="0" err="1">
                <a:solidFill>
                  <a:schemeClr val="accent3">
                    <a:lumMod val="75000"/>
                  </a:schemeClr>
                </a:solidFill>
                <a:latin typeface="Courier New"/>
                <a:cs typeface="Courier New"/>
              </a:rPr>
              <a:t>phia</a:t>
            </a:r>
            <a:r>
              <a:rPr lang="en-US" sz="1200" b="1" dirty="0">
                <a:solidFill>
                  <a:schemeClr val="accent3">
                    <a:lumMod val="75000"/>
                  </a:schemeClr>
                </a:solidFill>
                <a:latin typeface="Courier New"/>
                <a:cs typeface="Courier New"/>
              </a:rPr>
              <a:t>)</a:t>
            </a:r>
          </a:p>
          <a:p>
            <a:pPr marL="0" indent="0">
              <a:buNone/>
            </a:pPr>
            <a:r>
              <a:rPr lang="en-US" sz="1200" b="1" dirty="0" err="1">
                <a:solidFill>
                  <a:schemeClr val="accent3">
                    <a:lumMod val="75000"/>
                  </a:schemeClr>
                </a:solidFill>
                <a:latin typeface="Courier New"/>
                <a:cs typeface="Courier New"/>
              </a:rPr>
              <a:t>testInteractions</a:t>
            </a:r>
            <a:r>
              <a:rPr lang="en-US" sz="1200" b="1" dirty="0">
                <a:solidFill>
                  <a:schemeClr val="accent3">
                    <a:lumMod val="75000"/>
                  </a:schemeClr>
                </a:solidFill>
                <a:latin typeface="Courier New"/>
                <a:cs typeface="Courier New"/>
              </a:rPr>
              <a:t>(sticker_3, fixed = "gender", across = "</a:t>
            </a:r>
            <a:r>
              <a:rPr lang="en-US" sz="1200" b="1" dirty="0" err="1">
                <a:solidFill>
                  <a:schemeClr val="accent3">
                    <a:lumMod val="75000"/>
                  </a:schemeClr>
                </a:solidFill>
                <a:latin typeface="Courier New"/>
                <a:cs typeface="Courier New"/>
              </a:rPr>
              <a:t>age_group</a:t>
            </a:r>
            <a:r>
              <a:rPr lang="en-US" sz="1200" b="1" dirty="0">
                <a:solidFill>
                  <a:schemeClr val="accent3">
                    <a:lumMod val="75000"/>
                  </a:schemeClr>
                </a:solidFill>
                <a:latin typeface="Courier New"/>
                <a:cs typeface="Courier New"/>
              </a:rPr>
              <a:t>", adjustment = "</a:t>
            </a:r>
            <a:r>
              <a:rPr lang="en-US" sz="1200" b="1" dirty="0" err="1">
                <a:solidFill>
                  <a:schemeClr val="accent3">
                    <a:lumMod val="75000"/>
                  </a:schemeClr>
                </a:solidFill>
                <a:latin typeface="Courier New"/>
                <a:cs typeface="Courier New"/>
              </a:rPr>
              <a:t>bonferroni</a:t>
            </a:r>
            <a:r>
              <a:rPr lang="en-US" sz="1200" b="1" dirty="0">
                <a:solidFill>
                  <a:schemeClr val="accent3">
                    <a:lumMod val="75000"/>
                  </a:schemeClr>
                </a:solidFill>
                <a:latin typeface="Courier New"/>
                <a:cs typeface="Courier New"/>
              </a:rPr>
              <a:t>")</a:t>
            </a:r>
          </a:p>
          <a:p>
            <a:pPr marL="0" indent="0">
              <a:buNone/>
            </a:pPr>
            <a:r>
              <a:rPr lang="en-US" sz="1200" b="1" dirty="0">
                <a:latin typeface="Courier New"/>
                <a:cs typeface="Courier New"/>
              </a:rPr>
              <a:t>F Test: </a:t>
            </a:r>
          </a:p>
          <a:p>
            <a:pPr marL="0" indent="0">
              <a:buNone/>
            </a:pPr>
            <a:r>
              <a:rPr lang="en-US" sz="1200" b="1" dirty="0">
                <a:latin typeface="Courier New"/>
                <a:cs typeface="Courier New"/>
              </a:rPr>
              <a:t>P-value adjustment method: </a:t>
            </a:r>
            <a:r>
              <a:rPr lang="en-US" sz="1200" b="1" dirty="0" err="1">
                <a:latin typeface="Courier New"/>
                <a:cs typeface="Courier New"/>
              </a:rPr>
              <a:t>bonferroni</a:t>
            </a:r>
            <a:endParaRPr lang="en-US" sz="1200" b="1" dirty="0">
              <a:latin typeface="Courier New"/>
              <a:cs typeface="Courier New"/>
            </a:endParaRPr>
          </a:p>
          <a:p>
            <a:pPr marL="0" indent="0">
              <a:buNone/>
            </a:pPr>
            <a:r>
              <a:rPr lang="en-US" sz="1200" b="1" dirty="0">
                <a:latin typeface="Courier New"/>
                <a:cs typeface="Courier New"/>
              </a:rPr>
              <a:t>          age_group1 age_group2 age_group3  </a:t>
            </a:r>
            <a:r>
              <a:rPr lang="en-US" sz="1200" b="1" dirty="0" err="1">
                <a:latin typeface="Courier New"/>
                <a:cs typeface="Courier New"/>
              </a:rPr>
              <a:t>Df</a:t>
            </a:r>
            <a:r>
              <a:rPr lang="en-US" sz="1200" b="1" dirty="0">
                <a:latin typeface="Courier New"/>
                <a:cs typeface="Courier New"/>
              </a:rPr>
              <a:t> Sum of </a:t>
            </a:r>
            <a:r>
              <a:rPr lang="en-US" sz="1200" b="1" dirty="0" err="1">
                <a:latin typeface="Courier New"/>
                <a:cs typeface="Courier New"/>
              </a:rPr>
              <a:t>Sq</a:t>
            </a:r>
            <a:r>
              <a:rPr lang="en-US" sz="1200" b="1" dirty="0">
                <a:latin typeface="Courier New"/>
                <a:cs typeface="Courier New"/>
              </a:rPr>
              <a:t>       F       </a:t>
            </a:r>
            <a:r>
              <a:rPr lang="en-US" sz="1200" b="1" dirty="0" err="1">
                <a:latin typeface="Courier New"/>
                <a:cs typeface="Courier New"/>
              </a:rPr>
              <a:t>Pr</a:t>
            </a:r>
            <a:r>
              <a:rPr lang="en-US" sz="1200" b="1" dirty="0">
                <a:latin typeface="Courier New"/>
                <a:cs typeface="Courier New"/>
              </a:rPr>
              <a:t>(&gt;F)    </a:t>
            </a:r>
          </a:p>
          <a:p>
            <a:pPr marL="0" indent="0">
              <a:buNone/>
            </a:pPr>
            <a:r>
              <a:rPr lang="en-US" sz="1200" b="1" dirty="0">
                <a:latin typeface="Courier New"/>
                <a:cs typeface="Courier New"/>
              </a:rPr>
              <a:t>1          -0.094394   -0.12259  -0.034737   3    0.4019  3.4851      0.03236 *  </a:t>
            </a:r>
          </a:p>
          <a:p>
            <a:pPr marL="0" indent="0">
              <a:buNone/>
            </a:pPr>
            <a:r>
              <a:rPr lang="en-US" sz="1200" b="1" dirty="0">
                <a:latin typeface="Courier New"/>
                <a:cs typeface="Courier New"/>
              </a:rPr>
              <a:t>2          -0.275185   -0.19278  -0.081528   3    1.4307 12.4076 0.0000002189 ***</a:t>
            </a:r>
          </a:p>
          <a:p>
            <a:pPr marL="0" indent="0">
              <a:buNone/>
            </a:pPr>
            <a:r>
              <a:rPr lang="en-US" sz="1200" b="1" dirty="0">
                <a:latin typeface="Courier New"/>
                <a:cs typeface="Courier New"/>
              </a:rPr>
              <a:t>Residuals                                  312   11.9924                         </a:t>
            </a:r>
          </a:p>
          <a:p>
            <a:pPr marL="0" indent="0">
              <a:buNone/>
            </a:pPr>
            <a:r>
              <a:rPr lang="en-US" sz="1200" b="1" dirty="0">
                <a:latin typeface="Courier New"/>
                <a:cs typeface="Courier New"/>
              </a:rPr>
              <a:t>---</a:t>
            </a:r>
          </a:p>
          <a:p>
            <a:pPr marL="0" indent="0">
              <a:buNone/>
            </a:pPr>
            <a:r>
              <a:rPr lang="en-US" sz="1200" b="1" dirty="0" err="1">
                <a:latin typeface="Courier New"/>
                <a:cs typeface="Courier New"/>
              </a:rPr>
              <a:t>Signif</a:t>
            </a:r>
            <a:r>
              <a:rPr lang="en-US" sz="1200" b="1" dirty="0">
                <a:latin typeface="Courier New"/>
                <a:cs typeface="Courier New"/>
              </a:rPr>
              <a:t>. codes:  0 ‘***’ 0.001 ‘**’ 0.01 ‘*’ 0.05 ‘.’ 0.1 ‘ ’ 1</a:t>
            </a:r>
          </a:p>
        </p:txBody>
      </p:sp>
      <p:sp>
        <p:nvSpPr>
          <p:cNvPr id="6" name="Cloud Callout 5"/>
          <p:cNvSpPr/>
          <p:nvPr/>
        </p:nvSpPr>
        <p:spPr>
          <a:xfrm flipH="1">
            <a:off x="2099734" y="58759"/>
            <a:ext cx="5829300" cy="1587500"/>
          </a:xfrm>
          <a:prstGeom prst="cloudCallout">
            <a:avLst>
              <a:gd name="adj1" fmla="val -62516"/>
              <a:gd name="adj2" fmla="val -4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The effect of gender depends on age</a:t>
            </a:r>
          </a:p>
          <a:p>
            <a:pPr algn="ctr"/>
            <a:r>
              <a:rPr lang="en-US" sz="1600" dirty="0">
                <a:solidFill>
                  <a:prstClr val="black"/>
                </a:solidFill>
                <a:latin typeface="Lobster Two"/>
                <a:cs typeface="Lobster Two"/>
              </a:rPr>
              <a:t>&amp;</a:t>
            </a:r>
          </a:p>
          <a:p>
            <a:pPr algn="ctr"/>
            <a:r>
              <a:rPr lang="en-US" sz="1600" dirty="0">
                <a:solidFill>
                  <a:prstClr val="black"/>
                </a:solidFill>
                <a:latin typeface="Lobster Two"/>
                <a:cs typeface="Lobster Two"/>
              </a:rPr>
              <a:t>the effect of age depends on gender</a:t>
            </a:r>
          </a:p>
        </p:txBody>
      </p:sp>
      <p:pic>
        <p:nvPicPr>
          <p:cNvPr id="10" name="Picture 9"/>
          <p:cNvPicPr>
            <a:picLocks noChangeAspect="1"/>
          </p:cNvPicPr>
          <p:nvPr/>
        </p:nvPicPr>
        <p:blipFill>
          <a:blip r:embed="rId2"/>
          <a:stretch>
            <a:fillRect/>
          </a:stretch>
        </p:blipFill>
        <p:spPr>
          <a:xfrm>
            <a:off x="8682566" y="58759"/>
            <a:ext cx="2010834" cy="1930400"/>
          </a:xfrm>
          <a:prstGeom prst="rect">
            <a:avLst/>
          </a:prstGeom>
        </p:spPr>
      </p:pic>
      <p:sp>
        <p:nvSpPr>
          <p:cNvPr id="5" name="TextBox 4"/>
          <p:cNvSpPr txBox="1"/>
          <p:nvPr/>
        </p:nvSpPr>
        <p:spPr>
          <a:xfrm>
            <a:off x="1689100" y="4674969"/>
            <a:ext cx="8978900" cy="923330"/>
          </a:xfrm>
          <a:prstGeom prst="rect">
            <a:avLst/>
          </a:prstGeom>
          <a:noFill/>
        </p:spPr>
        <p:txBody>
          <a:bodyPr wrap="square" rtlCol="0">
            <a:spAutoFit/>
          </a:bodyPr>
          <a:lstStyle/>
          <a:p>
            <a:r>
              <a:rPr lang="en-US" dirty="0">
                <a:solidFill>
                  <a:prstClr val="black"/>
                </a:solidFill>
                <a:latin typeface="Gill Sans"/>
                <a:cs typeface="Gill Sans"/>
              </a:rPr>
              <a:t>This is not so helpful- but does show significant effect of age is there for both boys and girls;</a:t>
            </a:r>
          </a:p>
          <a:p>
            <a:r>
              <a:rPr lang="en-US" dirty="0">
                <a:solidFill>
                  <a:prstClr val="black"/>
                </a:solidFill>
                <a:latin typeface="Gill Sans"/>
                <a:cs typeface="Gill Sans"/>
              </a:rPr>
              <a:t>more breakdown is needed…</a:t>
            </a:r>
          </a:p>
        </p:txBody>
      </p:sp>
    </p:spTree>
    <p:extLst>
      <p:ext uri="{BB962C8B-B14F-4D97-AF65-F5344CB8AC3E}">
        <p14:creationId xmlns:p14="http://schemas.microsoft.com/office/powerpoint/2010/main" val="27196220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74520" y="4241800"/>
            <a:ext cx="5652348" cy="1320800"/>
          </a:xfrm>
          <a:prstGeom prst="rect">
            <a:avLst/>
          </a:prstGeom>
          <a:solidFill>
            <a:schemeClr val="accent3">
              <a:lumMod val="75000"/>
              <a:alpha val="51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7" name="Content Placeholder 6"/>
          <p:cNvSpPr>
            <a:spLocks noGrp="1"/>
          </p:cNvSpPr>
          <p:nvPr>
            <p:ph idx="1"/>
          </p:nvPr>
        </p:nvSpPr>
        <p:spPr/>
        <p:txBody>
          <a:bodyPr>
            <a:normAutofit/>
          </a:bodyPr>
          <a:lstStyle/>
          <a:p>
            <a:pPr marL="0" indent="0">
              <a:buNone/>
            </a:pPr>
            <a:r>
              <a:rPr lang="en-US" sz="1200" b="1" dirty="0">
                <a:solidFill>
                  <a:schemeClr val="accent3">
                    <a:lumMod val="75000"/>
                  </a:schemeClr>
                </a:solidFill>
                <a:latin typeface="Courier New"/>
                <a:cs typeface="Courier New"/>
              </a:rPr>
              <a:t># library(</a:t>
            </a:r>
            <a:r>
              <a:rPr lang="en-US" sz="1200" b="1" dirty="0" err="1">
                <a:solidFill>
                  <a:schemeClr val="accent3">
                    <a:lumMod val="75000"/>
                  </a:schemeClr>
                </a:solidFill>
                <a:latin typeface="Courier New"/>
                <a:cs typeface="Courier New"/>
              </a:rPr>
              <a:t>phia</a:t>
            </a:r>
            <a:r>
              <a:rPr lang="en-US" sz="1200" b="1" dirty="0">
                <a:solidFill>
                  <a:schemeClr val="accent3">
                    <a:lumMod val="75000"/>
                  </a:schemeClr>
                </a:solidFill>
                <a:latin typeface="Courier New"/>
                <a:cs typeface="Courier New"/>
              </a:rPr>
              <a:t>)</a:t>
            </a:r>
          </a:p>
          <a:p>
            <a:pPr marL="0" indent="0">
              <a:buNone/>
            </a:pPr>
            <a:r>
              <a:rPr lang="en-US" sz="1200" b="1" dirty="0" err="1">
                <a:solidFill>
                  <a:schemeClr val="accent3">
                    <a:lumMod val="75000"/>
                  </a:schemeClr>
                </a:solidFill>
                <a:latin typeface="Courier New"/>
                <a:cs typeface="Courier New"/>
              </a:rPr>
              <a:t>testInteractions</a:t>
            </a:r>
            <a:r>
              <a:rPr lang="en-US" sz="1200" b="1" dirty="0">
                <a:solidFill>
                  <a:schemeClr val="accent3">
                    <a:lumMod val="75000"/>
                  </a:schemeClr>
                </a:solidFill>
                <a:latin typeface="Courier New"/>
                <a:cs typeface="Courier New"/>
              </a:rPr>
              <a:t>(sticker_3, pairwise = "</a:t>
            </a:r>
            <a:r>
              <a:rPr lang="en-US" sz="1200" b="1" dirty="0" err="1">
                <a:solidFill>
                  <a:schemeClr val="accent3">
                    <a:lumMod val="75000"/>
                  </a:schemeClr>
                </a:solidFill>
                <a:latin typeface="Courier New"/>
                <a:cs typeface="Courier New"/>
              </a:rPr>
              <a:t>age_group</a:t>
            </a:r>
            <a:r>
              <a:rPr lang="en-US" sz="1200" b="1" dirty="0">
                <a:solidFill>
                  <a:schemeClr val="accent3">
                    <a:lumMod val="75000"/>
                  </a:schemeClr>
                </a:solidFill>
                <a:latin typeface="Courier New"/>
                <a:cs typeface="Courier New"/>
              </a:rPr>
              <a:t>", fixed = "gender", adjustment = "</a:t>
            </a:r>
            <a:r>
              <a:rPr lang="en-US" sz="1200" b="1" dirty="0" err="1">
                <a:solidFill>
                  <a:schemeClr val="accent3">
                    <a:lumMod val="75000"/>
                  </a:schemeClr>
                </a:solidFill>
                <a:latin typeface="Courier New"/>
                <a:cs typeface="Courier New"/>
              </a:rPr>
              <a:t>bonferroni</a:t>
            </a:r>
            <a:r>
              <a:rPr lang="en-US" sz="1200" b="1" dirty="0">
                <a:solidFill>
                  <a:schemeClr val="accent3">
                    <a:lumMod val="75000"/>
                  </a:schemeClr>
                </a:solidFill>
                <a:latin typeface="Courier New"/>
                <a:cs typeface="Courier New"/>
              </a:rPr>
              <a:t>")</a:t>
            </a:r>
          </a:p>
          <a:p>
            <a:pPr marL="0" indent="0">
              <a:buNone/>
            </a:pPr>
            <a:r>
              <a:rPr lang="en-US" sz="1200" b="1" dirty="0">
                <a:solidFill>
                  <a:srgbClr val="000000"/>
                </a:solidFill>
                <a:latin typeface="Courier New"/>
                <a:cs typeface="Courier New"/>
              </a:rPr>
              <a:t>F Test: </a:t>
            </a:r>
          </a:p>
          <a:p>
            <a:pPr marL="0" indent="0">
              <a:buNone/>
            </a:pPr>
            <a:r>
              <a:rPr lang="en-US" sz="1200" b="1" dirty="0">
                <a:solidFill>
                  <a:srgbClr val="000000"/>
                </a:solidFill>
                <a:latin typeface="Courier New"/>
                <a:cs typeface="Courier New"/>
              </a:rPr>
              <a:t>P-value adjustment method: </a:t>
            </a:r>
            <a:r>
              <a:rPr lang="en-US" sz="1200" b="1" dirty="0" err="1">
                <a:solidFill>
                  <a:srgbClr val="000000"/>
                </a:solidFill>
                <a:latin typeface="Courier New"/>
                <a:cs typeface="Courier New"/>
              </a:rPr>
              <a:t>bonferroni</a:t>
            </a:r>
            <a:endParaRPr lang="en-US" sz="1200" b="1" dirty="0">
              <a:solidFill>
                <a:srgbClr val="000000"/>
              </a:solidFill>
              <a:latin typeface="Courier New"/>
              <a:cs typeface="Courier New"/>
            </a:endParaRPr>
          </a:p>
          <a:p>
            <a:pPr marL="0" indent="0">
              <a:buNone/>
            </a:pPr>
            <a:r>
              <a:rPr lang="en-US" sz="1200" b="1" dirty="0">
                <a:solidFill>
                  <a:srgbClr val="000000"/>
                </a:solidFill>
                <a:latin typeface="Courier New"/>
                <a:cs typeface="Courier New"/>
              </a:rPr>
              <a:t>              Value  </a:t>
            </a:r>
            <a:r>
              <a:rPr lang="en-US" sz="1200" b="1" dirty="0" err="1">
                <a:solidFill>
                  <a:srgbClr val="000000"/>
                </a:solidFill>
                <a:latin typeface="Courier New"/>
                <a:cs typeface="Courier New"/>
              </a:rPr>
              <a:t>Df</a:t>
            </a:r>
            <a:r>
              <a:rPr lang="en-US" sz="1200" b="1" dirty="0">
                <a:solidFill>
                  <a:srgbClr val="000000"/>
                </a:solidFill>
                <a:latin typeface="Courier New"/>
                <a:cs typeface="Courier New"/>
              </a:rPr>
              <a:t> Sum of </a:t>
            </a:r>
            <a:r>
              <a:rPr lang="en-US" sz="1200" b="1" dirty="0" err="1">
                <a:solidFill>
                  <a:srgbClr val="000000"/>
                </a:solidFill>
                <a:latin typeface="Courier New"/>
                <a:cs typeface="Courier New"/>
              </a:rPr>
              <a:t>Sq</a:t>
            </a:r>
            <a:r>
              <a:rPr lang="en-US" sz="1200" b="1" dirty="0">
                <a:solidFill>
                  <a:srgbClr val="000000"/>
                </a:solidFill>
                <a:latin typeface="Courier New"/>
                <a:cs typeface="Courier New"/>
              </a:rPr>
              <a:t>       F       </a:t>
            </a:r>
            <a:r>
              <a:rPr lang="en-US" sz="1200" b="1" dirty="0" err="1">
                <a:solidFill>
                  <a:srgbClr val="000000"/>
                </a:solidFill>
                <a:latin typeface="Courier New"/>
                <a:cs typeface="Courier New"/>
              </a:rPr>
              <a:t>Pr</a:t>
            </a:r>
            <a:r>
              <a:rPr lang="en-US" sz="1200" b="1" dirty="0">
                <a:solidFill>
                  <a:srgbClr val="000000"/>
                </a:solidFill>
                <a:latin typeface="Courier New"/>
                <a:cs typeface="Courier New"/>
              </a:rPr>
              <a:t>(&gt;F)    </a:t>
            </a:r>
          </a:p>
          <a:p>
            <a:pPr marL="0" indent="0">
              <a:buNone/>
            </a:pPr>
            <a:r>
              <a:rPr lang="en-US" sz="1200" b="1" dirty="0">
                <a:solidFill>
                  <a:srgbClr val="000000"/>
                </a:solidFill>
                <a:latin typeface="Courier New"/>
                <a:cs typeface="Courier New"/>
              </a:rPr>
              <a:t>1-2 : 1    0.028194   1    0.0192  0.4993    1.0000000    </a:t>
            </a:r>
          </a:p>
          <a:p>
            <a:pPr marL="0" indent="0">
              <a:buNone/>
            </a:pPr>
            <a:r>
              <a:rPr lang="en-US" sz="1200" b="1" dirty="0">
                <a:solidFill>
                  <a:srgbClr val="000000"/>
                </a:solidFill>
                <a:latin typeface="Courier New"/>
                <a:cs typeface="Courier New"/>
              </a:rPr>
              <a:t>1-3 : 1   -0.059656   1    0.0894  2.3246    1.0000000    </a:t>
            </a:r>
          </a:p>
          <a:p>
            <a:pPr marL="0" indent="0">
              <a:buNone/>
            </a:pPr>
            <a:r>
              <a:rPr lang="en-US" sz="1200" b="1" dirty="0">
                <a:solidFill>
                  <a:srgbClr val="000000"/>
                </a:solidFill>
                <a:latin typeface="Courier New"/>
                <a:cs typeface="Courier New"/>
              </a:rPr>
              <a:t>1-4 : 1   -0.094394   1    0.1786  4.6473    0.3824087    </a:t>
            </a:r>
          </a:p>
          <a:p>
            <a:pPr marL="0" indent="0">
              <a:buNone/>
            </a:pPr>
            <a:r>
              <a:rPr lang="en-US" sz="1200" b="1" dirty="0">
                <a:solidFill>
                  <a:srgbClr val="000000"/>
                </a:solidFill>
                <a:latin typeface="Courier New"/>
                <a:cs typeface="Courier New"/>
              </a:rPr>
              <a:t>2-3 : 1   -0.087850   1    0.1996  5.1919    0.2804164    </a:t>
            </a:r>
          </a:p>
          <a:p>
            <a:pPr marL="0" indent="0">
              <a:buNone/>
            </a:pPr>
            <a:r>
              <a:rPr lang="en-US" sz="1200" b="1" dirty="0">
                <a:solidFill>
                  <a:srgbClr val="000000"/>
                </a:solidFill>
                <a:latin typeface="Courier New"/>
                <a:cs typeface="Courier New"/>
              </a:rPr>
              <a:t>2-4 : 1   -0.122587   1    0.3084  8.0242    0.0589929 .  </a:t>
            </a:r>
          </a:p>
          <a:p>
            <a:pPr marL="0" indent="0">
              <a:buNone/>
            </a:pPr>
            <a:r>
              <a:rPr lang="en-US" sz="1200" b="1" dirty="0">
                <a:solidFill>
                  <a:srgbClr val="000000"/>
                </a:solidFill>
                <a:latin typeface="Courier New"/>
                <a:cs typeface="Courier New"/>
              </a:rPr>
              <a:t>3-4 : 1   -0.034737   1    0.0256  0.6660    1.0000000    </a:t>
            </a:r>
          </a:p>
          <a:p>
            <a:pPr marL="0" indent="0">
              <a:buNone/>
            </a:pPr>
            <a:r>
              <a:rPr lang="en-US" sz="1200" b="1" dirty="0">
                <a:solidFill>
                  <a:srgbClr val="000000"/>
                </a:solidFill>
                <a:latin typeface="Courier New"/>
                <a:cs typeface="Courier New"/>
              </a:rPr>
              <a:t>1-2 : 2   -0.082407   1    0.1222  3.1802    0.9060965    </a:t>
            </a:r>
          </a:p>
          <a:p>
            <a:pPr marL="0" indent="0">
              <a:buNone/>
            </a:pPr>
            <a:r>
              <a:rPr lang="en-US" sz="1200" b="1" dirty="0">
                <a:solidFill>
                  <a:srgbClr val="000000"/>
                </a:solidFill>
                <a:latin typeface="Courier New"/>
                <a:cs typeface="Courier New"/>
              </a:rPr>
              <a:t>1-3 : 2   -0.193657   1    0.6672 17.3571    0.0004817 ***</a:t>
            </a:r>
          </a:p>
          <a:p>
            <a:pPr marL="0" indent="0">
              <a:buNone/>
            </a:pPr>
            <a:r>
              <a:rPr lang="en-US" sz="1200" b="1" dirty="0">
                <a:solidFill>
                  <a:srgbClr val="000000"/>
                </a:solidFill>
                <a:latin typeface="Courier New"/>
                <a:cs typeface="Courier New"/>
              </a:rPr>
              <a:t>1-4 : 2   -0.275185   1    1.1853 30.8371 0.0000007213 ***</a:t>
            </a:r>
          </a:p>
          <a:p>
            <a:pPr marL="0" indent="0">
              <a:buNone/>
            </a:pPr>
            <a:r>
              <a:rPr lang="en-US" sz="1200" b="1" dirty="0">
                <a:solidFill>
                  <a:srgbClr val="000000"/>
                </a:solidFill>
                <a:latin typeface="Courier New"/>
                <a:cs typeface="Courier New"/>
              </a:rPr>
              <a:t>2-3 : 2   -0.111250   1    0.2443  6.3563    0.1463387    </a:t>
            </a:r>
          </a:p>
          <a:p>
            <a:pPr marL="0" indent="0">
              <a:buNone/>
            </a:pPr>
            <a:r>
              <a:rPr lang="en-US" sz="1200" b="1" dirty="0">
                <a:solidFill>
                  <a:srgbClr val="000000"/>
                </a:solidFill>
                <a:latin typeface="Courier New"/>
                <a:cs typeface="Courier New"/>
              </a:rPr>
              <a:t>2-4 : 2   -0.192778   1    0.6371 16.5747    0.0007121 ***</a:t>
            </a:r>
          </a:p>
          <a:p>
            <a:pPr marL="0" indent="0">
              <a:buNone/>
            </a:pPr>
            <a:r>
              <a:rPr lang="en-US" sz="1200" b="1" dirty="0">
                <a:solidFill>
                  <a:srgbClr val="000000"/>
                </a:solidFill>
                <a:latin typeface="Courier New"/>
                <a:cs typeface="Courier New"/>
              </a:rPr>
              <a:t>3-4 : 2   -0.081528   1    0.1127  2.9314    1.0000000    </a:t>
            </a:r>
          </a:p>
          <a:p>
            <a:pPr marL="0" indent="0">
              <a:buNone/>
            </a:pPr>
            <a:r>
              <a:rPr lang="en-US" sz="1200" b="1" dirty="0">
                <a:solidFill>
                  <a:srgbClr val="000000"/>
                </a:solidFill>
                <a:latin typeface="Courier New"/>
                <a:cs typeface="Courier New"/>
              </a:rPr>
              <a:t>Residuals           312   11.9924                         </a:t>
            </a:r>
          </a:p>
          <a:p>
            <a:pPr marL="0" indent="0">
              <a:buNone/>
            </a:pPr>
            <a:r>
              <a:rPr lang="en-US" sz="1200" b="1" dirty="0">
                <a:solidFill>
                  <a:srgbClr val="000000"/>
                </a:solidFill>
                <a:latin typeface="Courier New"/>
                <a:cs typeface="Courier New"/>
              </a:rPr>
              <a:t>---</a:t>
            </a:r>
          </a:p>
          <a:p>
            <a:pPr marL="0" indent="0">
              <a:buNone/>
            </a:pPr>
            <a:r>
              <a:rPr lang="en-US" sz="1200" b="1" dirty="0" err="1">
                <a:solidFill>
                  <a:srgbClr val="000000"/>
                </a:solidFill>
                <a:latin typeface="Courier New"/>
                <a:cs typeface="Courier New"/>
              </a:rPr>
              <a:t>Signif</a:t>
            </a:r>
            <a:r>
              <a:rPr lang="en-US" sz="1200" b="1" dirty="0">
                <a:solidFill>
                  <a:srgbClr val="000000"/>
                </a:solidFill>
                <a:latin typeface="Courier New"/>
                <a:cs typeface="Courier New"/>
              </a:rPr>
              <a:t>. codes:  0 ‘***’ 0.001 ‘**’ 0.01 ‘*’ 0.05 ‘.’ 0.1 ‘ ’ 1</a:t>
            </a:r>
          </a:p>
        </p:txBody>
      </p:sp>
      <p:sp>
        <p:nvSpPr>
          <p:cNvPr id="6" name="Cloud Callout 5"/>
          <p:cNvSpPr/>
          <p:nvPr/>
        </p:nvSpPr>
        <p:spPr>
          <a:xfrm flipH="1">
            <a:off x="2099734" y="58759"/>
            <a:ext cx="5829300" cy="1587500"/>
          </a:xfrm>
          <a:prstGeom prst="cloudCallout">
            <a:avLst>
              <a:gd name="adj1" fmla="val -62080"/>
              <a:gd name="adj2" fmla="val 155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The effect of gender depends on age</a:t>
            </a:r>
          </a:p>
          <a:p>
            <a:pPr algn="ctr"/>
            <a:r>
              <a:rPr lang="en-US" sz="1600" dirty="0">
                <a:solidFill>
                  <a:prstClr val="black"/>
                </a:solidFill>
                <a:latin typeface="Lobster Two"/>
                <a:cs typeface="Lobster Two"/>
              </a:rPr>
              <a:t>&amp;</a:t>
            </a:r>
          </a:p>
          <a:p>
            <a:pPr algn="ctr"/>
            <a:r>
              <a:rPr lang="en-US" sz="1600" dirty="0">
                <a:solidFill>
                  <a:prstClr val="black"/>
                </a:solidFill>
                <a:latin typeface="Lobster Two"/>
                <a:cs typeface="Lobster Two"/>
              </a:rPr>
              <a:t>the effect of age depends on gender</a:t>
            </a:r>
          </a:p>
        </p:txBody>
      </p:sp>
      <p:pic>
        <p:nvPicPr>
          <p:cNvPr id="10" name="Picture 9"/>
          <p:cNvPicPr>
            <a:picLocks noChangeAspect="1"/>
          </p:cNvPicPr>
          <p:nvPr/>
        </p:nvPicPr>
        <p:blipFill>
          <a:blip r:embed="rId2"/>
          <a:stretch>
            <a:fillRect/>
          </a:stretch>
        </p:blipFill>
        <p:spPr>
          <a:xfrm>
            <a:off x="8682566" y="58759"/>
            <a:ext cx="2010834" cy="1930400"/>
          </a:xfrm>
          <a:prstGeom prst="rect">
            <a:avLst/>
          </a:prstGeom>
        </p:spPr>
      </p:pic>
      <p:sp>
        <p:nvSpPr>
          <p:cNvPr id="9" name="TextBox 8"/>
          <p:cNvSpPr txBox="1"/>
          <p:nvPr/>
        </p:nvSpPr>
        <p:spPr>
          <a:xfrm>
            <a:off x="7526868" y="4140705"/>
            <a:ext cx="3141132" cy="1477328"/>
          </a:xfrm>
          <a:prstGeom prst="rect">
            <a:avLst/>
          </a:prstGeom>
          <a:noFill/>
        </p:spPr>
        <p:txBody>
          <a:bodyPr wrap="square" rtlCol="0">
            <a:spAutoFit/>
          </a:bodyPr>
          <a:lstStyle/>
          <a:p>
            <a:r>
              <a:rPr lang="en-US" dirty="0">
                <a:solidFill>
                  <a:prstClr val="black"/>
                </a:solidFill>
                <a:latin typeface="Gill Sans"/>
                <a:cs typeface="Gill Sans"/>
              </a:rPr>
              <a:t>Significant differences in proportion of stickers given differs between certain age groups, but only observed among boys not girls</a:t>
            </a:r>
          </a:p>
        </p:txBody>
      </p:sp>
    </p:spTree>
    <p:extLst>
      <p:ext uri="{BB962C8B-B14F-4D97-AF65-F5344CB8AC3E}">
        <p14:creationId xmlns:p14="http://schemas.microsoft.com/office/powerpoint/2010/main" val="23719209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size</a:t>
            </a:r>
            <a:endParaRPr lang="en-US" dirty="0"/>
          </a:p>
        </p:txBody>
      </p:sp>
      <p:sp>
        <p:nvSpPr>
          <p:cNvPr id="3" name="Content Placeholder 2"/>
          <p:cNvSpPr>
            <a:spLocks noGrp="1"/>
          </p:cNvSpPr>
          <p:nvPr>
            <p:ph idx="1"/>
          </p:nvPr>
        </p:nvSpPr>
        <p:spPr/>
        <p:txBody>
          <a:bodyPr/>
          <a:lstStyle/>
          <a:p>
            <a:r>
              <a:rPr lang="en-US" dirty="0" smtClean="0"/>
              <a:t>Omnibus: 𝛚</a:t>
            </a:r>
            <a:r>
              <a:rPr lang="en-US" baseline="30000" dirty="0" smtClean="0"/>
              <a:t>2</a:t>
            </a:r>
          </a:p>
          <a:p>
            <a:pPr marL="0" indent="0">
              <a:buNone/>
            </a:pPr>
            <a:r>
              <a:rPr lang="en-US" b="1" dirty="0" err="1">
                <a:solidFill>
                  <a:schemeClr val="accent3">
                    <a:lumMod val="75000"/>
                  </a:schemeClr>
                </a:solidFill>
                <a:latin typeface="Courier New"/>
                <a:cs typeface="Courier New"/>
              </a:rPr>
              <a:t>omega.squared</a:t>
            </a:r>
            <a:r>
              <a:rPr lang="en-US" b="1" dirty="0">
                <a:solidFill>
                  <a:schemeClr val="accent3">
                    <a:lumMod val="75000"/>
                  </a:schemeClr>
                </a:solidFill>
                <a:latin typeface="Courier New"/>
                <a:cs typeface="Courier New"/>
              </a:rPr>
              <a:t>(sticker_3int</a:t>
            </a:r>
            <a:r>
              <a:rPr lang="en-US" b="1" dirty="0" smtClean="0">
                <a:solidFill>
                  <a:schemeClr val="accent3">
                    <a:lumMod val="75000"/>
                  </a:schemeClr>
                </a:solidFill>
                <a:latin typeface="Courier New"/>
                <a:cs typeface="Courier New"/>
              </a:rPr>
              <a:t>) # seriously ugly</a:t>
            </a:r>
            <a:endParaRPr lang="en-US" b="1" dirty="0">
              <a:solidFill>
                <a:schemeClr val="accent3">
                  <a:lumMod val="75000"/>
                </a:schemeClr>
              </a:solidFill>
              <a:latin typeface="Courier New"/>
              <a:cs typeface="Courier New"/>
            </a:endParaRPr>
          </a:p>
          <a:p>
            <a:pPr marL="0" indent="0">
              <a:buNone/>
            </a:pPr>
            <a:r>
              <a:rPr lang="en-US" b="1" dirty="0">
                <a:latin typeface="Courier New"/>
                <a:cs typeface="Courier New"/>
              </a:rPr>
              <a:t>[1] </a:t>
            </a:r>
            <a:r>
              <a:rPr lang="en-US" b="1" dirty="0" smtClean="0">
                <a:latin typeface="Courier New"/>
                <a:cs typeface="Courier New"/>
              </a:rPr>
              <a:t>0.1119718</a:t>
            </a:r>
          </a:p>
          <a:p>
            <a:pPr marL="0" indent="0">
              <a:buNone/>
            </a:pPr>
            <a:endParaRPr lang="en-US" b="1" dirty="0">
              <a:latin typeface="Courier New"/>
              <a:cs typeface="Courier New"/>
            </a:endParaRPr>
          </a:p>
          <a:p>
            <a:r>
              <a:rPr lang="en-US" dirty="0" smtClean="0"/>
              <a:t>But also needed for all contrasts! Need either mean difference, t, or F statistic to calculate </a:t>
            </a:r>
            <a:r>
              <a:rPr lang="en-US" b="1" dirty="0" smtClean="0">
                <a:solidFill>
                  <a:schemeClr val="accent3">
                    <a:lumMod val="75000"/>
                  </a:schemeClr>
                </a:solidFill>
                <a:latin typeface="Lobster Two"/>
                <a:cs typeface="Lobster Two"/>
              </a:rPr>
              <a:t>Cohen’s d </a:t>
            </a:r>
            <a:r>
              <a:rPr lang="en-US" dirty="0" smtClean="0"/>
              <a:t>for standard ANOVA/ANCOVA</a:t>
            </a:r>
            <a:endParaRPr lang="en-US" b="1" dirty="0" smtClean="0">
              <a:solidFill>
                <a:schemeClr val="accent3">
                  <a:lumMod val="75000"/>
                </a:schemeClr>
              </a:solidFill>
              <a:latin typeface="Lobster Two"/>
              <a:cs typeface="Lobster Two"/>
            </a:endParaRPr>
          </a:p>
          <a:p>
            <a:pPr marL="0" indent="0">
              <a:buNone/>
            </a:pPr>
            <a:r>
              <a:rPr lang="en-US" b="1" dirty="0">
                <a:solidFill>
                  <a:schemeClr val="accent3">
                    <a:lumMod val="75000"/>
                  </a:schemeClr>
                </a:solidFill>
                <a:latin typeface="Courier New"/>
                <a:cs typeface="Courier New"/>
              </a:rPr>
              <a:t>l</a:t>
            </a:r>
            <a:r>
              <a:rPr lang="en-US" b="1" dirty="0" smtClean="0">
                <a:solidFill>
                  <a:schemeClr val="accent3">
                    <a:lumMod val="75000"/>
                  </a:schemeClr>
                </a:solidFill>
                <a:latin typeface="Courier New"/>
                <a:cs typeface="Courier New"/>
              </a:rPr>
              <a:t>ibrary(</a:t>
            </a:r>
            <a:r>
              <a:rPr lang="en-US" b="1" dirty="0" err="1" smtClean="0">
                <a:solidFill>
                  <a:schemeClr val="accent3">
                    <a:lumMod val="75000"/>
                  </a:schemeClr>
                </a:solidFill>
                <a:latin typeface="Courier New"/>
                <a:cs typeface="Courier New"/>
              </a:rPr>
              <a:t>compute.es</a:t>
            </a:r>
            <a:r>
              <a:rPr lang="en-US" b="1" dirty="0" smtClean="0">
                <a:solidFill>
                  <a:schemeClr val="accent3">
                    <a:lumMod val="75000"/>
                  </a:schemeClr>
                </a:solidFill>
                <a:latin typeface="Courier New"/>
                <a:cs typeface="Courier New"/>
              </a:rPr>
              <a:t>)</a:t>
            </a:r>
            <a:endParaRPr lang="en-US" b="1" dirty="0">
              <a:solidFill>
                <a:schemeClr val="accent3">
                  <a:lumMod val="75000"/>
                </a:schemeClr>
              </a:solidFill>
              <a:latin typeface="Courier New"/>
              <a:cs typeface="Courier New"/>
            </a:endParaRPr>
          </a:p>
        </p:txBody>
      </p:sp>
    </p:spTree>
    <p:extLst>
      <p:ext uri="{BB962C8B-B14F-4D97-AF65-F5344CB8AC3E}">
        <p14:creationId xmlns:p14="http://schemas.microsoft.com/office/powerpoint/2010/main" val="7922990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conclude?</a:t>
            </a:r>
            <a:endParaRPr lang="en-US" dirty="0"/>
          </a:p>
        </p:txBody>
      </p:sp>
      <p:sp>
        <p:nvSpPr>
          <p:cNvPr id="3" name="Content Placeholder 2"/>
          <p:cNvSpPr>
            <a:spLocks noGrp="1"/>
          </p:cNvSpPr>
          <p:nvPr>
            <p:ph idx="1"/>
          </p:nvPr>
        </p:nvSpPr>
        <p:spPr/>
        <p:txBody>
          <a:bodyPr>
            <a:normAutofit/>
          </a:bodyPr>
          <a:lstStyle/>
          <a:p>
            <a:r>
              <a:rPr lang="en-US" dirty="0" smtClean="0"/>
              <a:t>Overall, model accounted for 11.2% of variance in proportion of stickers donated</a:t>
            </a:r>
          </a:p>
          <a:p>
            <a:r>
              <a:rPr lang="en-US" dirty="0" smtClean="0"/>
              <a:t>Main effect: proportion of stickers donated depended on number of envelopes</a:t>
            </a:r>
          </a:p>
          <a:p>
            <a:pPr lvl="1"/>
            <a:r>
              <a:rPr lang="en-US" dirty="0" smtClean="0"/>
              <a:t>Kids tended to share more proportionally when they thought there were 2 recipients rather than just 1</a:t>
            </a:r>
          </a:p>
          <a:p>
            <a:r>
              <a:rPr lang="en-US" dirty="0" smtClean="0"/>
              <a:t>Interaction effect: suggested that…</a:t>
            </a:r>
          </a:p>
          <a:p>
            <a:pPr lvl="1"/>
            <a:r>
              <a:rPr lang="en-US" dirty="0" smtClean="0"/>
              <a:t>Boys shared proportionally more than girls, but only in the oldest age group (</a:t>
            </a:r>
            <a:r>
              <a:rPr lang="en-US" dirty="0" err="1" smtClean="0"/>
              <a:t>age_group</a:t>
            </a:r>
            <a:r>
              <a:rPr lang="en-US" dirty="0" smtClean="0"/>
              <a:t> = 4)</a:t>
            </a:r>
          </a:p>
          <a:p>
            <a:pPr lvl="1"/>
            <a:r>
              <a:rPr lang="en-US" dirty="0" smtClean="0"/>
              <a:t>For boys only, increased sharing at older ages, but only between certain age groups: </a:t>
            </a:r>
          </a:p>
          <a:p>
            <a:pPr lvl="2"/>
            <a:r>
              <a:rPr lang="en-US" dirty="0" smtClean="0"/>
              <a:t>1 </a:t>
            </a:r>
            <a:r>
              <a:rPr lang="en-US" dirty="0" err="1" smtClean="0"/>
              <a:t>vs</a:t>
            </a:r>
            <a:r>
              <a:rPr lang="en-US" dirty="0"/>
              <a:t> </a:t>
            </a:r>
            <a:r>
              <a:rPr lang="en-US" dirty="0" smtClean="0"/>
              <a:t>3</a:t>
            </a:r>
          </a:p>
          <a:p>
            <a:pPr lvl="2"/>
            <a:r>
              <a:rPr lang="en-US" dirty="0" smtClean="0"/>
              <a:t>1 </a:t>
            </a:r>
            <a:r>
              <a:rPr lang="en-US" dirty="0" err="1" smtClean="0"/>
              <a:t>vs</a:t>
            </a:r>
            <a:r>
              <a:rPr lang="en-US" dirty="0" smtClean="0"/>
              <a:t> 4</a:t>
            </a:r>
          </a:p>
          <a:p>
            <a:pPr lvl="2"/>
            <a:r>
              <a:rPr lang="en-US" dirty="0" smtClean="0"/>
              <a:t>2 </a:t>
            </a:r>
            <a:r>
              <a:rPr lang="en-US" dirty="0" err="1" smtClean="0"/>
              <a:t>vs</a:t>
            </a:r>
            <a:r>
              <a:rPr lang="en-US" dirty="0" smtClean="0"/>
              <a:t> 4</a:t>
            </a:r>
            <a:endParaRPr lang="en-US" dirty="0"/>
          </a:p>
        </p:txBody>
      </p:sp>
    </p:spTree>
    <p:extLst>
      <p:ext uri="{BB962C8B-B14F-4D97-AF65-F5344CB8AC3E}">
        <p14:creationId xmlns:p14="http://schemas.microsoft.com/office/powerpoint/2010/main" val="5989803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Interactions with continuous variables…</a:t>
            </a:r>
            <a:endParaRPr lang="en-US" dirty="0"/>
          </a:p>
        </p:txBody>
      </p:sp>
      <p:sp>
        <p:nvSpPr>
          <p:cNvPr id="3" name="Content Placeholder 2"/>
          <p:cNvSpPr>
            <a:spLocks noGrp="1"/>
          </p:cNvSpPr>
          <p:nvPr>
            <p:ph idx="1"/>
          </p:nvPr>
        </p:nvSpPr>
        <p:spPr/>
        <p:txBody>
          <a:bodyPr>
            <a:noAutofit/>
          </a:bodyPr>
          <a:lstStyle/>
          <a:p>
            <a:r>
              <a:rPr lang="en-US" sz="1800" dirty="0"/>
              <a:t>Let’s take age as a continuous variable (in months) rather than as a factor with 4 levels</a:t>
            </a:r>
          </a:p>
          <a:p>
            <a:pPr marL="0" indent="0">
              <a:buNone/>
            </a:pPr>
            <a:r>
              <a:rPr lang="en-US" sz="1400" b="1" dirty="0" err="1">
                <a:solidFill>
                  <a:schemeClr val="accent1"/>
                </a:solidFill>
                <a:latin typeface="Courier New"/>
                <a:cs typeface="Courier New"/>
              </a:rPr>
              <a:t>sticker_spot</a:t>
            </a:r>
            <a:r>
              <a:rPr lang="en-US" sz="1400" b="1" dirty="0">
                <a:solidFill>
                  <a:schemeClr val="accent1"/>
                </a:solidFill>
                <a:latin typeface="Courier New"/>
                <a:cs typeface="Courier New"/>
              </a:rPr>
              <a:t> &lt;- lm(</a:t>
            </a:r>
            <a:r>
              <a:rPr lang="en-US" sz="1400" b="1" dirty="0" err="1">
                <a:solidFill>
                  <a:schemeClr val="accent1"/>
                </a:solidFill>
                <a:latin typeface="Courier New"/>
                <a:cs typeface="Courier New"/>
              </a:rPr>
              <a:t>prop_given</a:t>
            </a:r>
            <a:r>
              <a:rPr lang="en-US" sz="1400" b="1" dirty="0">
                <a:solidFill>
                  <a:schemeClr val="accent1"/>
                </a:solidFill>
                <a:latin typeface="Courier New"/>
                <a:cs typeface="Courier New"/>
              </a:rPr>
              <a:t> ~ age*gender*</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data = givers, contrasts = list(gender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 </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a:t>
            </a:r>
          </a:p>
          <a:p>
            <a:pPr marL="0" indent="0">
              <a:buNone/>
            </a:pPr>
            <a:r>
              <a:rPr lang="en-US" sz="1400" b="1" dirty="0" err="1">
                <a:solidFill>
                  <a:schemeClr val="accent1"/>
                </a:solidFill>
                <a:latin typeface="Courier New"/>
                <a:cs typeface="Courier New"/>
              </a:rPr>
              <a:t>Anova</a:t>
            </a:r>
            <a:r>
              <a:rPr lang="en-US" sz="1400" b="1" dirty="0">
                <a:solidFill>
                  <a:schemeClr val="accent1"/>
                </a:solidFill>
                <a:latin typeface="Courier New"/>
                <a:cs typeface="Courier New"/>
              </a:rPr>
              <a:t>(</a:t>
            </a:r>
            <a:r>
              <a:rPr lang="en-US" sz="1400" b="1" dirty="0" err="1">
                <a:solidFill>
                  <a:schemeClr val="accent1"/>
                </a:solidFill>
                <a:latin typeface="Courier New"/>
                <a:cs typeface="Courier New"/>
              </a:rPr>
              <a:t>sticker_spot</a:t>
            </a:r>
            <a:r>
              <a:rPr lang="en-US" sz="1400" b="1" dirty="0">
                <a:solidFill>
                  <a:schemeClr val="accent1"/>
                </a:solidFill>
                <a:latin typeface="Courier New"/>
                <a:cs typeface="Courier New"/>
              </a:rPr>
              <a:t>, type = 2)</a:t>
            </a:r>
          </a:p>
          <a:p>
            <a:pPr marL="0" indent="0">
              <a:buNone/>
            </a:pPr>
            <a:endParaRPr lang="en-US" sz="1400" b="1" dirty="0">
              <a:latin typeface="Courier New"/>
              <a:cs typeface="Courier New"/>
            </a:endParaRPr>
          </a:p>
          <a:p>
            <a:pPr marL="0" indent="0">
              <a:buNone/>
            </a:pPr>
            <a:r>
              <a:rPr lang="en-US" sz="1400" b="1" dirty="0">
                <a:latin typeface="Courier New"/>
                <a:cs typeface="Courier New"/>
              </a:rPr>
              <a:t>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a:latin typeface="Courier New"/>
                <a:cs typeface="Courier New"/>
              </a:rPr>
              <a:t>age                 1.7416   1 46.5137 0.0000000000455 ***</a:t>
            </a:r>
          </a:p>
          <a:p>
            <a:pPr marL="0" indent="0">
              <a:buNone/>
            </a:pPr>
            <a:r>
              <a:rPr lang="en-US" sz="1400" b="1" dirty="0">
                <a:latin typeface="Courier New"/>
                <a:cs typeface="Courier New"/>
              </a:rPr>
              <a:t>gender              0.1804   1  4.8175       0.0288896 *  </a:t>
            </a:r>
          </a:p>
          <a:p>
            <a:pPr marL="0" indent="0">
              <a:buNone/>
            </a:pPr>
            <a:r>
              <a:rPr lang="en-US" sz="1400" b="1" dirty="0" err="1">
                <a:latin typeface="Courier New"/>
                <a:cs typeface="Courier New"/>
              </a:rPr>
              <a:t>num_env</a:t>
            </a:r>
            <a:r>
              <a:rPr lang="en-US" sz="1400" b="1" dirty="0">
                <a:latin typeface="Courier New"/>
                <a:cs typeface="Courier New"/>
              </a:rPr>
              <a:t>             0.5689   1 15.1934       0.0001182 ***</a:t>
            </a:r>
          </a:p>
          <a:p>
            <a:pPr marL="0" indent="0">
              <a:buNone/>
            </a:pPr>
            <a:r>
              <a:rPr lang="en-US" sz="1400" b="1" dirty="0" err="1">
                <a:latin typeface="Courier New"/>
                <a:cs typeface="Courier New"/>
              </a:rPr>
              <a:t>age:gender</a:t>
            </a:r>
            <a:r>
              <a:rPr lang="en-US" sz="1400" b="1" dirty="0">
                <a:latin typeface="Courier New"/>
                <a:cs typeface="Courier New"/>
              </a:rPr>
              <a:t>          0.2815   1  7.5184       0.0064506 ** </a:t>
            </a:r>
          </a:p>
          <a:p>
            <a:pPr marL="0" indent="0">
              <a:buNone/>
            </a:pPr>
            <a:r>
              <a:rPr lang="en-US" sz="1400" b="1" dirty="0" err="1">
                <a:latin typeface="Courier New"/>
                <a:cs typeface="Courier New"/>
              </a:rPr>
              <a:t>age:num_env</a:t>
            </a:r>
            <a:r>
              <a:rPr lang="en-US" sz="1400" b="1" dirty="0">
                <a:latin typeface="Courier New"/>
                <a:cs typeface="Courier New"/>
              </a:rPr>
              <a:t>         0.1256   1  3.3538       0.0679813 .  </a:t>
            </a:r>
          </a:p>
          <a:p>
            <a:pPr marL="0" indent="0">
              <a:buNone/>
            </a:pPr>
            <a:r>
              <a:rPr lang="en-US" sz="1400" b="1" dirty="0" err="1">
                <a:latin typeface="Courier New"/>
                <a:cs typeface="Courier New"/>
              </a:rPr>
              <a:t>gender:num_env</a:t>
            </a:r>
            <a:r>
              <a:rPr lang="en-US" sz="1400" b="1" dirty="0">
                <a:latin typeface="Courier New"/>
                <a:cs typeface="Courier New"/>
              </a:rPr>
              <a:t>      0.0734   1  1.9615       0.1623209    </a:t>
            </a:r>
          </a:p>
          <a:p>
            <a:pPr marL="0" indent="0">
              <a:buNone/>
            </a:pPr>
            <a:r>
              <a:rPr lang="en-US" sz="1400" b="1" dirty="0" err="1">
                <a:latin typeface="Courier New"/>
                <a:cs typeface="Courier New"/>
              </a:rPr>
              <a:t>age:gender:num_env</a:t>
            </a:r>
            <a:r>
              <a:rPr lang="en-US" sz="1400" b="1" dirty="0">
                <a:latin typeface="Courier New"/>
                <a:cs typeface="Courier New"/>
              </a:rPr>
              <a:t>  0.0713   1  1.9044       0.1685502    </a:t>
            </a:r>
          </a:p>
          <a:p>
            <a:pPr marL="0" indent="0">
              <a:buNone/>
            </a:pPr>
            <a:r>
              <a:rPr lang="en-US" sz="1400" b="1" dirty="0">
                <a:latin typeface="Courier New"/>
                <a:cs typeface="Courier New"/>
              </a:rPr>
              <a:t>Residuals          11.9814 320 </a:t>
            </a:r>
          </a:p>
        </p:txBody>
      </p:sp>
      <p:pic>
        <p:nvPicPr>
          <p:cNvPr id="4" name="Picture 3"/>
          <p:cNvPicPr>
            <a:picLocks noChangeAspect="1"/>
          </p:cNvPicPr>
          <p:nvPr/>
        </p:nvPicPr>
        <p:blipFill>
          <a:blip r:embed="rId2"/>
          <a:stretch>
            <a:fillRect/>
          </a:stretch>
        </p:blipFill>
        <p:spPr>
          <a:xfrm>
            <a:off x="8902700" y="4992624"/>
            <a:ext cx="1943100" cy="1865376"/>
          </a:xfrm>
          <a:prstGeom prst="rect">
            <a:avLst/>
          </a:prstGeom>
        </p:spPr>
      </p:pic>
      <p:sp>
        <p:nvSpPr>
          <p:cNvPr id="5" name="Cloud Callout 4"/>
          <p:cNvSpPr/>
          <p:nvPr/>
        </p:nvSpPr>
        <p:spPr>
          <a:xfrm flipH="1">
            <a:off x="1718734" y="5308600"/>
            <a:ext cx="7183966" cy="1473200"/>
          </a:xfrm>
          <a:prstGeom prst="cloudCallout">
            <a:avLst>
              <a:gd name="adj1" fmla="val -50522"/>
              <a:gd name="adj2" fmla="val -25716"/>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For spotlight analysis, you’ll want to </a:t>
            </a:r>
            <a:r>
              <a:rPr lang="en-US" b="1" dirty="0">
                <a:solidFill>
                  <a:srgbClr val="FF0000"/>
                </a:solidFill>
                <a:latin typeface="Lobster Two"/>
                <a:cs typeface="Lobster Two"/>
              </a:rPr>
              <a:t>dummy code </a:t>
            </a:r>
            <a:r>
              <a:rPr lang="en-US" dirty="0">
                <a:solidFill>
                  <a:prstClr val="black"/>
                </a:solidFill>
                <a:latin typeface="Lobster Two"/>
                <a:cs typeface="Lobster Two"/>
              </a:rPr>
              <a:t>(not deviation/effect code) your contrasts, and use </a:t>
            </a:r>
            <a:r>
              <a:rPr lang="en-US" b="1" dirty="0">
                <a:solidFill>
                  <a:prstClr val="black"/>
                </a:solidFill>
                <a:latin typeface="Courier New"/>
                <a:cs typeface="Courier New"/>
              </a:rPr>
              <a:t>summary()</a:t>
            </a:r>
            <a:r>
              <a:rPr lang="en-US" dirty="0">
                <a:solidFill>
                  <a:prstClr val="black"/>
                </a:solidFill>
                <a:latin typeface="Lobster Two"/>
                <a:cs typeface="Lobster Two"/>
              </a:rPr>
              <a:t>or </a:t>
            </a:r>
            <a:r>
              <a:rPr lang="en-US" b="1" dirty="0">
                <a:solidFill>
                  <a:prstClr val="black"/>
                </a:solidFill>
                <a:latin typeface="Courier New"/>
                <a:cs typeface="Courier New"/>
              </a:rPr>
              <a:t>tidy()</a:t>
            </a:r>
            <a:endParaRPr lang="en-US" b="1" dirty="0">
              <a:solidFill>
                <a:srgbClr val="297FD5">
                  <a:lumMod val="75000"/>
                </a:srgbClr>
              </a:solidFill>
              <a:latin typeface="Courier New"/>
              <a:cs typeface="Courier New"/>
            </a:endParaRPr>
          </a:p>
        </p:txBody>
      </p:sp>
    </p:spTree>
    <p:extLst>
      <p:ext uri="{BB962C8B-B14F-4D97-AF65-F5344CB8AC3E}">
        <p14:creationId xmlns:p14="http://schemas.microsoft.com/office/powerpoint/2010/main" val="30999642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We’ll use a spotlight analysis to better understand the interaction between gender (girls/boys) and age (in months)</a:t>
            </a:r>
          </a:p>
          <a:p>
            <a:pPr marL="0" indent="0">
              <a:buNone/>
            </a:pPr>
            <a:r>
              <a:rPr lang="en-US" sz="1200" b="1" dirty="0" err="1">
                <a:solidFill>
                  <a:schemeClr val="accent1"/>
                </a:solidFill>
                <a:latin typeface="Courier New"/>
                <a:cs typeface="Courier New"/>
              </a:rPr>
              <a:t>st</a:t>
            </a:r>
            <a:r>
              <a:rPr lang="en-US" sz="1400" b="1" dirty="0" err="1">
                <a:solidFill>
                  <a:schemeClr val="accent1"/>
                </a:solidFill>
                <a:latin typeface="Courier New"/>
                <a:cs typeface="Courier New"/>
              </a:rPr>
              <a:t>icker_spot</a:t>
            </a:r>
            <a:r>
              <a:rPr lang="en-US" sz="1400" b="1" dirty="0">
                <a:solidFill>
                  <a:schemeClr val="accent1"/>
                </a:solidFill>
                <a:latin typeface="Courier New"/>
                <a:cs typeface="Courier New"/>
              </a:rPr>
              <a:t> &lt;- lm(</a:t>
            </a:r>
            <a:r>
              <a:rPr lang="en-US" sz="1400" b="1" dirty="0" err="1">
                <a:solidFill>
                  <a:schemeClr val="accent1"/>
                </a:solidFill>
                <a:latin typeface="Courier New"/>
                <a:cs typeface="Courier New"/>
              </a:rPr>
              <a:t>prop_given</a:t>
            </a:r>
            <a:r>
              <a:rPr lang="en-US" sz="1400" b="1" dirty="0">
                <a:solidFill>
                  <a:schemeClr val="accent1"/>
                </a:solidFill>
                <a:latin typeface="Courier New"/>
                <a:cs typeface="Courier New"/>
              </a:rPr>
              <a:t> ~ age*gender*</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data = givers, contrasts = list(gender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 </a:t>
            </a:r>
            <a:r>
              <a:rPr lang="en-US" sz="1400" b="1" dirty="0" err="1">
                <a:solidFill>
                  <a:schemeClr val="accent1"/>
                </a:solidFill>
                <a:latin typeface="Courier New"/>
                <a:cs typeface="Courier New"/>
              </a:rPr>
              <a:t>num_env</a:t>
            </a:r>
            <a:r>
              <a:rPr lang="en-US" sz="1400" b="1" dirty="0">
                <a:solidFill>
                  <a:schemeClr val="accent1"/>
                </a:solidFill>
                <a:latin typeface="Courier New"/>
                <a:cs typeface="Courier New"/>
              </a:rPr>
              <a:t> = </a:t>
            </a:r>
            <a:r>
              <a:rPr lang="en-US" sz="1400" b="1" dirty="0" err="1">
                <a:solidFill>
                  <a:schemeClr val="accent1"/>
                </a:solidFill>
                <a:latin typeface="Courier New"/>
                <a:cs typeface="Courier New"/>
              </a:rPr>
              <a:t>contr.sum</a:t>
            </a:r>
            <a:r>
              <a:rPr lang="en-US" sz="1400" b="1" dirty="0">
                <a:solidFill>
                  <a:schemeClr val="accent1"/>
                </a:solidFill>
                <a:latin typeface="Courier New"/>
                <a:cs typeface="Courier New"/>
              </a:rPr>
              <a:t>))</a:t>
            </a:r>
          </a:p>
          <a:p>
            <a:pPr marL="0" indent="0">
              <a:buNone/>
            </a:pPr>
            <a:r>
              <a:rPr lang="en-US" sz="1400" b="1" dirty="0" err="1">
                <a:solidFill>
                  <a:schemeClr val="accent1"/>
                </a:solidFill>
                <a:latin typeface="Courier New"/>
                <a:cs typeface="Courier New"/>
              </a:rPr>
              <a:t>Anova</a:t>
            </a:r>
            <a:r>
              <a:rPr lang="en-US" sz="1400" b="1" dirty="0">
                <a:solidFill>
                  <a:schemeClr val="accent1"/>
                </a:solidFill>
                <a:latin typeface="Courier New"/>
                <a:cs typeface="Courier New"/>
              </a:rPr>
              <a:t>(</a:t>
            </a:r>
            <a:r>
              <a:rPr lang="en-US" sz="1400" b="1" dirty="0" err="1">
                <a:solidFill>
                  <a:schemeClr val="accent1"/>
                </a:solidFill>
                <a:latin typeface="Courier New"/>
                <a:cs typeface="Courier New"/>
              </a:rPr>
              <a:t>sticker_spot</a:t>
            </a:r>
            <a:r>
              <a:rPr lang="en-US" sz="1400" b="1" dirty="0">
                <a:solidFill>
                  <a:schemeClr val="accent1"/>
                </a:solidFill>
                <a:latin typeface="Courier New"/>
                <a:cs typeface="Courier New"/>
              </a:rPr>
              <a:t>, type = 2)</a:t>
            </a:r>
          </a:p>
          <a:p>
            <a:pPr marL="0" indent="0">
              <a:buNone/>
            </a:pPr>
            <a:r>
              <a:rPr lang="en-US" sz="1400" b="1" dirty="0" err="1">
                <a:latin typeface="Courier New"/>
                <a:cs typeface="Courier New"/>
              </a:rPr>
              <a:t>Anova</a:t>
            </a:r>
            <a:r>
              <a:rPr lang="en-US" sz="1400" b="1" dirty="0">
                <a:latin typeface="Courier New"/>
                <a:cs typeface="Courier New"/>
              </a:rPr>
              <a:t> Table (Type II tests)</a:t>
            </a:r>
          </a:p>
          <a:p>
            <a:pPr marL="0" indent="0">
              <a:buNone/>
            </a:pPr>
            <a:r>
              <a:rPr lang="en-US" sz="1400" b="1" dirty="0">
                <a:latin typeface="Courier New"/>
                <a:cs typeface="Courier New"/>
              </a:rPr>
              <a:t>Response: </a:t>
            </a:r>
            <a:r>
              <a:rPr lang="en-US" sz="1400" b="1" dirty="0" err="1">
                <a:latin typeface="Courier New"/>
                <a:cs typeface="Courier New"/>
              </a:rPr>
              <a:t>prop_given</a:t>
            </a:r>
            <a:endParaRPr lang="en-US" sz="1400" b="1" dirty="0">
              <a:latin typeface="Courier New"/>
              <a:cs typeface="Courier New"/>
            </a:endParaRPr>
          </a:p>
          <a:p>
            <a:pPr marL="0" indent="0">
              <a:buNone/>
            </a:pPr>
            <a:r>
              <a:rPr lang="en-US" sz="1400" b="1" dirty="0">
                <a:latin typeface="Courier New"/>
                <a:cs typeface="Courier New"/>
              </a:rPr>
              <a:t>                    Sum </a:t>
            </a:r>
            <a:r>
              <a:rPr lang="en-US" sz="1400" b="1" dirty="0" err="1">
                <a:latin typeface="Courier New"/>
                <a:cs typeface="Courier New"/>
              </a:rPr>
              <a:t>Sq</a:t>
            </a:r>
            <a:r>
              <a:rPr lang="en-US" sz="1400" b="1" dirty="0">
                <a:latin typeface="Courier New"/>
                <a:cs typeface="Courier New"/>
              </a:rPr>
              <a:t>  </a:t>
            </a:r>
            <a:r>
              <a:rPr lang="en-US" sz="1400" b="1" dirty="0" err="1">
                <a:latin typeface="Courier New"/>
                <a:cs typeface="Courier New"/>
              </a:rPr>
              <a:t>Df</a:t>
            </a:r>
            <a:r>
              <a:rPr lang="en-US" sz="1400" b="1" dirty="0">
                <a:latin typeface="Courier New"/>
                <a:cs typeface="Courier New"/>
              </a:rPr>
              <a:t> F value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a:latin typeface="Courier New"/>
                <a:cs typeface="Courier New"/>
              </a:rPr>
              <a:t>age                 1.7416   1 46.5137 0.0000000000455 ***</a:t>
            </a:r>
          </a:p>
          <a:p>
            <a:pPr marL="0" indent="0">
              <a:buNone/>
            </a:pPr>
            <a:r>
              <a:rPr lang="en-US" sz="1400" b="1" dirty="0">
                <a:latin typeface="Courier New"/>
                <a:cs typeface="Courier New"/>
              </a:rPr>
              <a:t>gender              0.1804   1  4.8175       0.0288896 *  </a:t>
            </a:r>
          </a:p>
          <a:p>
            <a:pPr marL="0" indent="0">
              <a:buNone/>
            </a:pPr>
            <a:r>
              <a:rPr lang="en-US" sz="1400" b="1" dirty="0" err="1">
                <a:latin typeface="Courier New"/>
                <a:cs typeface="Courier New"/>
              </a:rPr>
              <a:t>num_env</a:t>
            </a:r>
            <a:r>
              <a:rPr lang="en-US" sz="1400" b="1" dirty="0">
                <a:latin typeface="Courier New"/>
                <a:cs typeface="Courier New"/>
              </a:rPr>
              <a:t>             0.5689   1 15.1934       0.0001182 ***</a:t>
            </a:r>
          </a:p>
          <a:p>
            <a:pPr marL="0" indent="0">
              <a:buNone/>
            </a:pPr>
            <a:r>
              <a:rPr lang="en-US" sz="1400" b="1" dirty="0" err="1">
                <a:latin typeface="Courier New"/>
                <a:cs typeface="Courier New"/>
              </a:rPr>
              <a:t>age:gender</a:t>
            </a:r>
            <a:r>
              <a:rPr lang="en-US" sz="1400" b="1" dirty="0">
                <a:latin typeface="Courier New"/>
                <a:cs typeface="Courier New"/>
              </a:rPr>
              <a:t>          0.2815   1  7.5184       0.0064506 ** </a:t>
            </a:r>
          </a:p>
          <a:p>
            <a:pPr marL="0" indent="0">
              <a:buNone/>
            </a:pPr>
            <a:r>
              <a:rPr lang="en-US" sz="1400" b="1" dirty="0" err="1">
                <a:latin typeface="Courier New"/>
                <a:cs typeface="Courier New"/>
              </a:rPr>
              <a:t>age:num_env</a:t>
            </a:r>
            <a:r>
              <a:rPr lang="en-US" sz="1400" b="1" dirty="0">
                <a:latin typeface="Courier New"/>
                <a:cs typeface="Courier New"/>
              </a:rPr>
              <a:t>         0.1256   1  3.3538       0.0679813 .  </a:t>
            </a:r>
          </a:p>
          <a:p>
            <a:pPr marL="0" indent="0">
              <a:buNone/>
            </a:pPr>
            <a:r>
              <a:rPr lang="en-US" sz="1400" b="1" dirty="0" err="1">
                <a:latin typeface="Courier New"/>
                <a:cs typeface="Courier New"/>
              </a:rPr>
              <a:t>gender:num_env</a:t>
            </a:r>
            <a:r>
              <a:rPr lang="en-US" sz="1400" b="1" dirty="0">
                <a:latin typeface="Courier New"/>
                <a:cs typeface="Courier New"/>
              </a:rPr>
              <a:t>      0.0734   1  1.9615       0.1623209    </a:t>
            </a:r>
          </a:p>
          <a:p>
            <a:pPr marL="0" indent="0">
              <a:buNone/>
            </a:pPr>
            <a:r>
              <a:rPr lang="en-US" sz="1400" b="1" dirty="0" err="1">
                <a:latin typeface="Courier New"/>
                <a:cs typeface="Courier New"/>
              </a:rPr>
              <a:t>age:gender:num_env</a:t>
            </a:r>
            <a:r>
              <a:rPr lang="en-US" sz="1400" b="1" dirty="0">
                <a:latin typeface="Courier New"/>
                <a:cs typeface="Courier New"/>
              </a:rPr>
              <a:t>  0.0713   1  1.9044       0.1685502    </a:t>
            </a:r>
          </a:p>
          <a:p>
            <a:pPr marL="0" indent="0">
              <a:buNone/>
            </a:pPr>
            <a:r>
              <a:rPr lang="en-US" sz="1400" b="1" dirty="0">
                <a:latin typeface="Courier New"/>
                <a:cs typeface="Courier New"/>
              </a:rPr>
              <a:t>Residuals          11.9814 320 </a:t>
            </a:r>
          </a:p>
        </p:txBody>
      </p:sp>
      <p:sp>
        <p:nvSpPr>
          <p:cNvPr id="4" name="Rectangle 3"/>
          <p:cNvSpPr/>
          <p:nvPr/>
        </p:nvSpPr>
        <p:spPr>
          <a:xfrm>
            <a:off x="660970" y="4416516"/>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2" name="Title 1"/>
          <p:cNvSpPr>
            <a:spLocks noGrp="1"/>
          </p:cNvSpPr>
          <p:nvPr>
            <p:ph type="title"/>
          </p:nvPr>
        </p:nvSpPr>
        <p:spPr/>
        <p:txBody>
          <a:bodyPr/>
          <a:lstStyle/>
          <a:p>
            <a:r>
              <a:rPr lang="en-US" dirty="0" smtClean="0"/>
              <a:t>Spotlight analysis for ANOVA</a:t>
            </a:r>
            <a:endParaRPr lang="en-US" dirty="0"/>
          </a:p>
        </p:txBody>
      </p:sp>
      <p:pic>
        <p:nvPicPr>
          <p:cNvPr id="5" name="Picture 4"/>
          <p:cNvPicPr>
            <a:picLocks noChangeAspect="1"/>
          </p:cNvPicPr>
          <p:nvPr/>
        </p:nvPicPr>
        <p:blipFill>
          <a:blip r:embed="rId2"/>
          <a:stretch>
            <a:fillRect/>
          </a:stretch>
        </p:blipFill>
        <p:spPr>
          <a:xfrm>
            <a:off x="8902700" y="4992624"/>
            <a:ext cx="1943100" cy="1865376"/>
          </a:xfrm>
          <a:prstGeom prst="rect">
            <a:avLst/>
          </a:prstGeom>
        </p:spPr>
      </p:pic>
    </p:spTree>
    <p:extLst>
      <p:ext uri="{BB962C8B-B14F-4D97-AF65-F5344CB8AC3E}">
        <p14:creationId xmlns:p14="http://schemas.microsoft.com/office/powerpoint/2010/main" val="28412563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Spotlight analysis to understand interactions</a:t>
            </a:r>
            <a:endParaRPr lang="en-US" dirty="0"/>
          </a:p>
        </p:txBody>
      </p:sp>
      <p:sp>
        <p:nvSpPr>
          <p:cNvPr id="3" name="Content Placeholder 2"/>
          <p:cNvSpPr>
            <a:spLocks noGrp="1"/>
          </p:cNvSpPr>
          <p:nvPr>
            <p:ph idx="1"/>
          </p:nvPr>
        </p:nvSpPr>
        <p:spPr/>
        <p:txBody>
          <a:bodyPr>
            <a:normAutofit/>
          </a:bodyPr>
          <a:lstStyle/>
          <a:p>
            <a:r>
              <a:rPr lang="en-US" sz="2000" i="1" dirty="0"/>
              <a:t>“scaling changes do not affect significance tests, slopes, etc. of that variable or of any other variable in the model.”</a:t>
            </a:r>
          </a:p>
          <a:p>
            <a:r>
              <a:rPr lang="en-US" sz="2000" dirty="0"/>
              <a:t>Yes, this heuristic is accurate for simple models without interactions, but </a:t>
            </a:r>
            <a:r>
              <a:rPr lang="en-US" sz="2000" b="1" dirty="0">
                <a:solidFill>
                  <a:srgbClr val="FF0000"/>
                </a:solidFill>
                <a:latin typeface="Lobster Two"/>
                <a:cs typeface="Lobster Two"/>
              </a:rPr>
              <a:t>not for models with interactions</a:t>
            </a:r>
            <a:r>
              <a:rPr lang="en-US" sz="2000" dirty="0"/>
              <a:t>.</a:t>
            </a:r>
          </a:p>
          <a:p>
            <a:r>
              <a:rPr lang="en-US" sz="2000" dirty="0" smtClean="0"/>
              <a:t>Spotlight analysis exploits this fact by re-scaling your continuous covariate (here, age in months)</a:t>
            </a:r>
          </a:p>
          <a:p>
            <a:r>
              <a:rPr lang="en-US" sz="2000" dirty="0" smtClean="0"/>
              <a:t>We want to evaluate main effect of gender when age takes on different values- the interaction tells us that the main effect of gender depends on the age we are looking at</a:t>
            </a:r>
          </a:p>
          <a:p>
            <a:r>
              <a:rPr lang="en-US" sz="2000" dirty="0" smtClean="0"/>
              <a:t>We can pick any value to re-scale by</a:t>
            </a:r>
          </a:p>
          <a:p>
            <a:pPr lvl="1"/>
            <a:r>
              <a:rPr lang="en-US" sz="1800" dirty="0" smtClean="0"/>
              <a:t>First, I’ll center age around the mean age</a:t>
            </a:r>
          </a:p>
          <a:p>
            <a:pPr lvl="1"/>
            <a:r>
              <a:rPr lang="en-US" sz="1800" dirty="0" smtClean="0"/>
              <a:t>Can also use ±1 SD around the mean (usually of interest)</a:t>
            </a:r>
          </a:p>
          <a:p>
            <a:pPr lvl="1"/>
            <a:endParaRPr lang="en-US" sz="1800" dirty="0"/>
          </a:p>
        </p:txBody>
      </p:sp>
      <p:pic>
        <p:nvPicPr>
          <p:cNvPr id="4" name="Picture 3"/>
          <p:cNvPicPr>
            <a:picLocks noChangeAspect="1"/>
          </p:cNvPicPr>
          <p:nvPr/>
        </p:nvPicPr>
        <p:blipFill>
          <a:blip r:embed="rId2"/>
          <a:stretch>
            <a:fillRect/>
          </a:stretch>
        </p:blipFill>
        <p:spPr>
          <a:xfrm>
            <a:off x="8902700" y="4992624"/>
            <a:ext cx="1943100" cy="1865376"/>
          </a:xfrm>
          <a:prstGeom prst="rect">
            <a:avLst/>
          </a:prstGeom>
        </p:spPr>
      </p:pic>
    </p:spTree>
    <p:extLst>
      <p:ext uri="{BB962C8B-B14F-4D97-AF65-F5344CB8AC3E}">
        <p14:creationId xmlns:p14="http://schemas.microsoft.com/office/powerpoint/2010/main" val="30878790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2344420"/>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3" name="Content Placeholder 2"/>
          <p:cNvSpPr>
            <a:spLocks noGrp="1"/>
          </p:cNvSpPr>
          <p:nvPr>
            <p:ph idx="1"/>
          </p:nvPr>
        </p:nvSpPr>
        <p:spPr>
          <a:xfrm>
            <a:off x="1524000" y="381000"/>
            <a:ext cx="8686800" cy="6477000"/>
          </a:xfrm>
        </p:spPr>
        <p:txBody>
          <a:bodyPr>
            <a:normAutofit/>
          </a:bodyPr>
          <a:lstStyle/>
          <a:p>
            <a:pPr marL="0" indent="0">
              <a:buNone/>
            </a:pPr>
            <a:r>
              <a:rPr lang="en-US" sz="1200" b="1" dirty="0">
                <a:solidFill>
                  <a:schemeClr val="accent1"/>
                </a:solidFill>
                <a:latin typeface="Courier New"/>
                <a:cs typeface="Courier New"/>
              </a:rPr>
              <a:t># center age at mean</a:t>
            </a:r>
          </a:p>
          <a:p>
            <a:pPr marL="0" indent="0">
              <a:buNone/>
            </a:pPr>
            <a:r>
              <a:rPr lang="en-US" sz="1200" b="1" dirty="0">
                <a:solidFill>
                  <a:schemeClr val="accent1"/>
                </a:solidFill>
                <a:latin typeface="Courier New"/>
                <a:cs typeface="Courier New"/>
              </a:rPr>
              <a:t>givers &lt;- givers %&gt;%</a:t>
            </a:r>
          </a:p>
          <a:p>
            <a:pPr marL="0" indent="0">
              <a:buNone/>
            </a:pPr>
            <a:r>
              <a:rPr lang="en-US" sz="1200" b="1" dirty="0">
                <a:solidFill>
                  <a:schemeClr val="accent1"/>
                </a:solidFill>
                <a:latin typeface="Courier New"/>
                <a:cs typeface="Courier New"/>
              </a:rPr>
              <a:t>  mutate(</a:t>
            </a:r>
            <a:r>
              <a:rPr lang="en-US" sz="1200" b="1" dirty="0" err="1">
                <a:solidFill>
                  <a:schemeClr val="accent1"/>
                </a:solidFill>
                <a:latin typeface="Courier New"/>
                <a:cs typeface="Courier New"/>
              </a:rPr>
              <a:t>age_mean</a:t>
            </a:r>
            <a:r>
              <a:rPr lang="en-US" sz="1200" b="1" dirty="0">
                <a:solidFill>
                  <a:schemeClr val="accent1"/>
                </a:solidFill>
                <a:latin typeface="Courier New"/>
                <a:cs typeface="Courier New"/>
              </a:rPr>
              <a:t> = age - mean(age))</a:t>
            </a:r>
          </a:p>
          <a:p>
            <a:pPr marL="0" indent="0">
              <a:buNone/>
            </a:pPr>
            <a:r>
              <a:rPr lang="en-US" sz="1200" b="1" dirty="0" err="1">
                <a:solidFill>
                  <a:schemeClr val="accent1"/>
                </a:solidFill>
                <a:latin typeface="Courier New"/>
                <a:cs typeface="Courier New"/>
              </a:rPr>
              <a:t>sticker_ctr</a:t>
            </a:r>
            <a:r>
              <a:rPr lang="en-US" sz="1200" b="1" dirty="0">
                <a:solidFill>
                  <a:schemeClr val="accent1"/>
                </a:solidFill>
                <a:latin typeface="Courier New"/>
                <a:cs typeface="Courier New"/>
              </a:rPr>
              <a:t> &lt;- lm(</a:t>
            </a:r>
            <a:r>
              <a:rPr lang="en-US" sz="1200" b="1" dirty="0" err="1">
                <a:solidFill>
                  <a:schemeClr val="accent1"/>
                </a:solidFill>
                <a:latin typeface="Courier New"/>
                <a:cs typeface="Courier New"/>
              </a:rPr>
              <a:t>prop_given</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age_mean</a:t>
            </a:r>
            <a:r>
              <a:rPr lang="en-US" sz="1200" b="1" dirty="0">
                <a:solidFill>
                  <a:schemeClr val="accent1"/>
                </a:solidFill>
                <a:latin typeface="Courier New"/>
                <a:cs typeface="Courier New"/>
              </a:rPr>
              <a:t>*gender*</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data = givers, contrasts = list(gender = </a:t>
            </a:r>
            <a:r>
              <a:rPr lang="en-US" sz="1200" b="1" dirty="0" err="1">
                <a:solidFill>
                  <a:schemeClr val="accent1"/>
                </a:solidFill>
                <a:latin typeface="Courier New"/>
                <a:cs typeface="Courier New"/>
              </a:rPr>
              <a:t>contr.treatment</a:t>
            </a:r>
            <a:r>
              <a:rPr lang="en-US" sz="1200" b="1" dirty="0">
                <a:solidFill>
                  <a:schemeClr val="accent1"/>
                </a:solidFill>
                <a:latin typeface="Courier New"/>
                <a:cs typeface="Courier New"/>
              </a:rPr>
              <a:t>, </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contr.treatment</a:t>
            </a:r>
            <a:r>
              <a:rPr lang="en-US" sz="1200" b="1" dirty="0">
                <a:solidFill>
                  <a:schemeClr val="accent1"/>
                </a:solidFill>
                <a:latin typeface="Courier New"/>
                <a:cs typeface="Courier New"/>
              </a:rPr>
              <a:t>))</a:t>
            </a:r>
          </a:p>
          <a:p>
            <a:pPr marL="0" indent="0">
              <a:buNone/>
            </a:pPr>
            <a:r>
              <a:rPr lang="en-US" sz="1200" b="1" dirty="0">
                <a:solidFill>
                  <a:schemeClr val="accent1"/>
                </a:solidFill>
                <a:latin typeface="Courier New"/>
                <a:cs typeface="Courier New"/>
              </a:rPr>
              <a:t>tidy(</a:t>
            </a:r>
            <a:r>
              <a:rPr lang="en-US" sz="1200" b="1" dirty="0" err="1">
                <a:solidFill>
                  <a:schemeClr val="accent1"/>
                </a:solidFill>
                <a:latin typeface="Courier New"/>
                <a:cs typeface="Courier New"/>
              </a:rPr>
              <a:t>sticker_ctr</a:t>
            </a:r>
            <a:r>
              <a:rPr lang="en-US" sz="1200" b="1" dirty="0">
                <a:solidFill>
                  <a:schemeClr val="accent1"/>
                </a:solidFill>
                <a:latin typeface="Courier New"/>
                <a:cs typeface="Courier New"/>
              </a:rPr>
              <a:t>)</a:t>
            </a:r>
          </a:p>
          <a:p>
            <a:pPr marL="0" indent="0">
              <a:buNone/>
            </a:pPr>
            <a:r>
              <a:rPr lang="en-US" sz="1200" b="1" dirty="0">
                <a:latin typeface="Courier New"/>
                <a:cs typeface="Courier New"/>
              </a:rPr>
              <a:t>                       term     estimate    </a:t>
            </a:r>
            <a:r>
              <a:rPr lang="en-US" sz="1200" b="1" dirty="0" err="1">
                <a:latin typeface="Courier New"/>
                <a:cs typeface="Courier New"/>
              </a:rPr>
              <a:t>std.error</a:t>
            </a:r>
            <a:r>
              <a:rPr lang="en-US" sz="1200" b="1" dirty="0">
                <a:latin typeface="Courier New"/>
                <a:cs typeface="Courier New"/>
              </a:rPr>
              <a:t>  statistic      </a:t>
            </a:r>
            <a:r>
              <a:rPr lang="en-US" sz="1200" b="1" dirty="0" err="1">
                <a:latin typeface="Courier New"/>
                <a:cs typeface="Courier New"/>
              </a:rPr>
              <a:t>p.value</a:t>
            </a:r>
            <a:endParaRPr lang="en-US" sz="1200" b="1" dirty="0">
              <a:latin typeface="Courier New"/>
              <a:cs typeface="Courier New"/>
            </a:endParaRPr>
          </a:p>
          <a:p>
            <a:pPr marL="0" indent="0">
              <a:buNone/>
            </a:pPr>
            <a:r>
              <a:rPr lang="en-US" sz="1200" b="1" dirty="0">
                <a:latin typeface="Courier New"/>
                <a:cs typeface="Courier New"/>
              </a:rPr>
              <a:t>1               (Intercept) 0.4233064576 0.0200749628 21.0862885 1.727537e-62</a:t>
            </a:r>
          </a:p>
          <a:p>
            <a:pPr marL="0" indent="0">
              <a:buNone/>
            </a:pPr>
            <a:r>
              <a:rPr lang="en-US" sz="1200" b="1" dirty="0">
                <a:latin typeface="Courier New"/>
                <a:cs typeface="Courier New"/>
              </a:rPr>
              <a:t>2                  </a:t>
            </a:r>
            <a:r>
              <a:rPr lang="en-US" sz="1200" b="1" dirty="0" err="1">
                <a:latin typeface="Courier New"/>
                <a:cs typeface="Courier New"/>
              </a:rPr>
              <a:t>age_mean</a:t>
            </a:r>
            <a:r>
              <a:rPr lang="en-US" sz="1200" b="1" dirty="0">
                <a:latin typeface="Courier New"/>
                <a:cs typeface="Courier New"/>
              </a:rPr>
              <a:t> 0.0014530306 0.0007301193  1.9901278 4.742745e-02</a:t>
            </a:r>
          </a:p>
          <a:p>
            <a:pPr marL="0" indent="0">
              <a:buNone/>
            </a:pPr>
            <a:r>
              <a:rPr lang="en-US" sz="1200" b="1" dirty="0">
                <a:latin typeface="Courier New"/>
                <a:cs typeface="Courier New"/>
              </a:rPr>
              <a:t>3                   gender2 0.0170252154 0.0306598615  0.5552933 5.790820e-01</a:t>
            </a:r>
          </a:p>
          <a:p>
            <a:pPr marL="0" indent="0">
              <a:buNone/>
            </a:pPr>
            <a:r>
              <a:rPr lang="en-US" sz="1200" b="1" dirty="0">
                <a:latin typeface="Courier New"/>
                <a:cs typeface="Courier New"/>
              </a:rPr>
              <a:t>4                  num_env2 0.0563245651 0.0283894013  1.9839998 4.810997e-02</a:t>
            </a:r>
          </a:p>
          <a:p>
            <a:pPr marL="0" indent="0">
              <a:buNone/>
            </a:pPr>
            <a:r>
              <a:rPr lang="en-US" sz="1200" b="1" dirty="0">
                <a:latin typeface="Courier New"/>
                <a:cs typeface="Courier New"/>
              </a:rPr>
              <a:t>5          age_mean:gender2 0.0010712428 0.0011078819  0.9669287 3.343099e-01</a:t>
            </a:r>
          </a:p>
          <a:p>
            <a:pPr marL="0" indent="0">
              <a:buNone/>
            </a:pPr>
            <a:r>
              <a:rPr lang="en-US" sz="1200" b="1" dirty="0">
                <a:latin typeface="Courier New"/>
                <a:cs typeface="Courier New"/>
              </a:rPr>
              <a:t>6         age_mean:num_env2 0.0004548377 0.0010525807  0.4321167 6.659476e-01</a:t>
            </a:r>
          </a:p>
          <a:p>
            <a:pPr marL="0" indent="0">
              <a:buNone/>
            </a:pPr>
            <a:r>
              <a:rPr lang="en-US" sz="1200" b="1" dirty="0">
                <a:latin typeface="Courier New"/>
                <a:cs typeface="Courier New"/>
              </a:rPr>
              <a:t>7          gender2:num_env2 0.0599339324 0.0431639747  1.3885175 1.659453e-01</a:t>
            </a:r>
          </a:p>
          <a:p>
            <a:pPr marL="0" indent="0">
              <a:buNone/>
            </a:pPr>
            <a:r>
              <a:rPr lang="en-US" sz="1200" b="1" dirty="0">
                <a:latin typeface="Courier New"/>
                <a:cs typeface="Courier New"/>
              </a:rPr>
              <a:t>8 age_mean:gender2:num_env2 0.0021650305 0.0015688634  1.3799994 1.685502e-01</a:t>
            </a:r>
          </a:p>
        </p:txBody>
      </p:sp>
      <p:pic>
        <p:nvPicPr>
          <p:cNvPr id="5" name="Picture 4"/>
          <p:cNvPicPr>
            <a:picLocks noChangeAspect="1"/>
          </p:cNvPicPr>
          <p:nvPr/>
        </p:nvPicPr>
        <p:blipFill>
          <a:blip r:embed="rId2"/>
          <a:stretch>
            <a:fillRect/>
          </a:stretch>
        </p:blipFill>
        <p:spPr>
          <a:xfrm>
            <a:off x="8902700" y="4992624"/>
            <a:ext cx="1943100" cy="1865376"/>
          </a:xfrm>
          <a:prstGeom prst="rect">
            <a:avLst/>
          </a:prstGeom>
        </p:spPr>
      </p:pic>
      <p:sp>
        <p:nvSpPr>
          <p:cNvPr id="6" name="Cloud Callout 5"/>
          <p:cNvSpPr/>
          <p:nvPr/>
        </p:nvSpPr>
        <p:spPr>
          <a:xfrm flipH="1">
            <a:off x="1243173" y="4610100"/>
            <a:ext cx="6656227" cy="2247900"/>
          </a:xfrm>
          <a:prstGeom prst="cloudCallout">
            <a:avLst>
              <a:gd name="adj1" fmla="val -65081"/>
              <a:gd name="adj2" fmla="val 84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Shine your spotlight on the gender effect:</a:t>
            </a:r>
          </a:p>
          <a:p>
            <a:pPr algn="ctr"/>
            <a:r>
              <a:rPr lang="en-US" dirty="0">
                <a:solidFill>
                  <a:prstClr val="black"/>
                </a:solidFill>
                <a:latin typeface="Lobster Two"/>
                <a:cs typeface="Lobster Two"/>
              </a:rPr>
              <a:t>It is </a:t>
            </a:r>
            <a:r>
              <a:rPr lang="en-US" dirty="0" smtClean="0">
                <a:solidFill>
                  <a:prstClr val="black"/>
                </a:solidFill>
                <a:latin typeface="Lobster Two"/>
                <a:cs typeface="Lobster Two"/>
              </a:rPr>
              <a:t>not significant </a:t>
            </a:r>
            <a:r>
              <a:rPr lang="en-US" dirty="0">
                <a:solidFill>
                  <a:prstClr val="black"/>
                </a:solidFill>
                <a:latin typeface="Lobster Two"/>
                <a:cs typeface="Lobster Two"/>
              </a:rPr>
              <a:t>when </a:t>
            </a:r>
            <a:r>
              <a:rPr lang="en-US" dirty="0" smtClean="0">
                <a:solidFill>
                  <a:prstClr val="black"/>
                </a:solidFill>
                <a:latin typeface="Lobster Two"/>
                <a:cs typeface="Lobster Two"/>
              </a:rPr>
              <a:t>age </a:t>
            </a:r>
            <a:r>
              <a:rPr lang="en-US" dirty="0">
                <a:solidFill>
                  <a:prstClr val="black"/>
                </a:solidFill>
                <a:latin typeface="Lobster Two"/>
                <a:cs typeface="Lobster Two"/>
              </a:rPr>
              <a:t>= mean age. So sharing in boys </a:t>
            </a:r>
            <a:r>
              <a:rPr lang="en-US" dirty="0" smtClean="0">
                <a:solidFill>
                  <a:prstClr val="black"/>
                </a:solidFill>
                <a:latin typeface="Lobster Two"/>
                <a:cs typeface="Lobster Two"/>
              </a:rPr>
              <a:t>is </a:t>
            </a:r>
            <a:br>
              <a:rPr lang="en-US" dirty="0" smtClean="0">
                <a:solidFill>
                  <a:prstClr val="black"/>
                </a:solidFill>
                <a:latin typeface="Lobster Two"/>
                <a:cs typeface="Lobster Two"/>
              </a:rPr>
            </a:br>
            <a:r>
              <a:rPr lang="en-US" dirty="0" smtClean="0">
                <a:solidFill>
                  <a:prstClr val="black"/>
                </a:solidFill>
                <a:latin typeface="Lobster Two"/>
                <a:cs typeface="Lobster Two"/>
              </a:rPr>
              <a:t>0.017 </a:t>
            </a:r>
            <a:r>
              <a:rPr lang="en-US" dirty="0">
                <a:solidFill>
                  <a:prstClr val="black"/>
                </a:solidFill>
                <a:latin typeface="Lobster Two"/>
                <a:cs typeface="Lobster Two"/>
              </a:rPr>
              <a:t>&gt; </a:t>
            </a:r>
            <a:r>
              <a:rPr lang="en-US" dirty="0" smtClean="0">
                <a:solidFill>
                  <a:prstClr val="black"/>
                </a:solidFill>
                <a:latin typeface="Lobster Two"/>
                <a:cs typeface="Lobster Two"/>
              </a:rPr>
              <a:t>girls(ns) </a:t>
            </a:r>
            <a:r>
              <a:rPr lang="en-US" dirty="0">
                <a:solidFill>
                  <a:prstClr val="black"/>
                </a:solidFill>
                <a:latin typeface="Lobster Two"/>
                <a:cs typeface="Lobster Two"/>
              </a:rPr>
              <a:t>@ 81 months (6.7 years) </a:t>
            </a:r>
            <a:r>
              <a:rPr lang="en-US" dirty="0" smtClean="0">
                <a:solidFill>
                  <a:prstClr val="black"/>
                </a:solidFill>
                <a:latin typeface="Lobster Two"/>
                <a:cs typeface="Lobster Two"/>
              </a:rPr>
              <a:t/>
            </a:r>
            <a:br>
              <a:rPr lang="en-US" dirty="0" smtClean="0">
                <a:solidFill>
                  <a:prstClr val="black"/>
                </a:solidFill>
                <a:latin typeface="Lobster Two"/>
                <a:cs typeface="Lobster Two"/>
              </a:rPr>
            </a:br>
            <a:r>
              <a:rPr lang="en-US" dirty="0" smtClean="0">
                <a:solidFill>
                  <a:srgbClr val="FF0000"/>
                </a:solidFill>
                <a:latin typeface="Lobster Two"/>
                <a:cs typeface="Lobster Two"/>
              </a:rPr>
              <a:t>when </a:t>
            </a:r>
            <a:r>
              <a:rPr lang="en-US" dirty="0" err="1">
                <a:solidFill>
                  <a:srgbClr val="FF0000"/>
                </a:solidFill>
                <a:latin typeface="Lobster Two"/>
                <a:cs typeface="Lobster Two"/>
              </a:rPr>
              <a:t>num_env</a:t>
            </a:r>
            <a:r>
              <a:rPr lang="en-US" dirty="0">
                <a:solidFill>
                  <a:srgbClr val="FF0000"/>
                </a:solidFill>
                <a:latin typeface="Lobster Two"/>
                <a:cs typeface="Lobster Two"/>
              </a:rPr>
              <a:t> = 1</a:t>
            </a:r>
          </a:p>
        </p:txBody>
      </p:sp>
    </p:spTree>
    <p:extLst>
      <p:ext uri="{BB962C8B-B14F-4D97-AF65-F5344CB8AC3E}">
        <p14:creationId xmlns:p14="http://schemas.microsoft.com/office/powerpoint/2010/main" val="5374657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2341880"/>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3" name="Content Placeholder 2"/>
          <p:cNvSpPr>
            <a:spLocks noGrp="1"/>
          </p:cNvSpPr>
          <p:nvPr>
            <p:ph idx="1"/>
          </p:nvPr>
        </p:nvSpPr>
        <p:spPr>
          <a:xfrm>
            <a:off x="1524000" y="381000"/>
            <a:ext cx="8686800" cy="6477000"/>
          </a:xfrm>
        </p:spPr>
        <p:txBody>
          <a:bodyPr>
            <a:normAutofit/>
          </a:bodyPr>
          <a:lstStyle/>
          <a:p>
            <a:pPr marL="0" indent="0">
              <a:buNone/>
            </a:pPr>
            <a:r>
              <a:rPr lang="en-US" sz="1200" b="1" dirty="0">
                <a:solidFill>
                  <a:schemeClr val="accent1"/>
                </a:solidFill>
                <a:latin typeface="Courier New"/>
                <a:cs typeface="Courier New"/>
              </a:rPr>
              <a:t># center at 1 </a:t>
            </a:r>
            <a:r>
              <a:rPr lang="en-US" sz="1200" b="1" dirty="0" err="1">
                <a:solidFill>
                  <a:schemeClr val="accent1"/>
                </a:solidFill>
                <a:latin typeface="Courier New"/>
                <a:cs typeface="Courier New"/>
              </a:rPr>
              <a:t>sd</a:t>
            </a:r>
            <a:r>
              <a:rPr lang="en-US" sz="1200" b="1" dirty="0">
                <a:solidFill>
                  <a:schemeClr val="accent1"/>
                </a:solidFill>
                <a:latin typeface="Courier New"/>
                <a:cs typeface="Courier New"/>
              </a:rPr>
              <a:t> below mean</a:t>
            </a:r>
          </a:p>
          <a:p>
            <a:pPr marL="0" indent="0">
              <a:buNone/>
            </a:pPr>
            <a:r>
              <a:rPr lang="en-US" sz="1200" b="1" dirty="0">
                <a:solidFill>
                  <a:schemeClr val="accent1"/>
                </a:solidFill>
                <a:latin typeface="Courier New"/>
                <a:cs typeface="Courier New"/>
              </a:rPr>
              <a:t>givers &lt;- givers %&gt;%</a:t>
            </a:r>
          </a:p>
          <a:p>
            <a:pPr marL="0" indent="0">
              <a:buNone/>
            </a:pPr>
            <a:r>
              <a:rPr lang="en-US" sz="1200" b="1" dirty="0">
                <a:solidFill>
                  <a:schemeClr val="accent1"/>
                </a:solidFill>
                <a:latin typeface="Courier New"/>
                <a:cs typeface="Courier New"/>
              </a:rPr>
              <a:t>+     mutate(</a:t>
            </a:r>
            <a:r>
              <a:rPr lang="en-US" sz="1200" b="1" dirty="0" err="1">
                <a:solidFill>
                  <a:schemeClr val="accent1"/>
                </a:solidFill>
                <a:latin typeface="Courier New"/>
                <a:cs typeface="Courier New"/>
              </a:rPr>
              <a:t>age_lowsd</a:t>
            </a:r>
            <a:r>
              <a:rPr lang="en-US" sz="1200" b="1" dirty="0">
                <a:solidFill>
                  <a:schemeClr val="accent1"/>
                </a:solidFill>
                <a:latin typeface="Courier New"/>
                <a:cs typeface="Courier New"/>
              </a:rPr>
              <a:t> = age - (mean(age) - </a:t>
            </a:r>
            <a:r>
              <a:rPr lang="en-US" sz="1200" b="1" dirty="0" err="1">
                <a:solidFill>
                  <a:schemeClr val="accent1"/>
                </a:solidFill>
                <a:latin typeface="Courier New"/>
                <a:cs typeface="Courier New"/>
              </a:rPr>
              <a:t>sd</a:t>
            </a:r>
            <a:r>
              <a:rPr lang="en-US" sz="1200" b="1" dirty="0">
                <a:solidFill>
                  <a:schemeClr val="accent1"/>
                </a:solidFill>
                <a:latin typeface="Courier New"/>
                <a:cs typeface="Courier New"/>
              </a:rPr>
              <a:t>(age)))</a:t>
            </a:r>
          </a:p>
          <a:p>
            <a:pPr marL="0" indent="0">
              <a:buNone/>
            </a:pPr>
            <a:r>
              <a:rPr lang="en-US" sz="1200" b="1" dirty="0" err="1">
                <a:solidFill>
                  <a:schemeClr val="accent1"/>
                </a:solidFill>
                <a:latin typeface="Courier New"/>
                <a:cs typeface="Courier New"/>
              </a:rPr>
              <a:t>sticker_lowsd</a:t>
            </a:r>
            <a:r>
              <a:rPr lang="en-US" sz="1200" b="1" dirty="0">
                <a:solidFill>
                  <a:schemeClr val="accent1"/>
                </a:solidFill>
                <a:latin typeface="Courier New"/>
                <a:cs typeface="Courier New"/>
              </a:rPr>
              <a:t> &lt;- lm(</a:t>
            </a:r>
            <a:r>
              <a:rPr lang="en-US" sz="1200" b="1" dirty="0" err="1">
                <a:solidFill>
                  <a:schemeClr val="accent1"/>
                </a:solidFill>
                <a:latin typeface="Courier New"/>
                <a:cs typeface="Courier New"/>
              </a:rPr>
              <a:t>prop_given</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age_lowsd</a:t>
            </a:r>
            <a:r>
              <a:rPr lang="en-US" sz="1200" b="1" dirty="0">
                <a:solidFill>
                  <a:schemeClr val="accent1"/>
                </a:solidFill>
                <a:latin typeface="Courier New"/>
                <a:cs typeface="Courier New"/>
              </a:rPr>
              <a:t>*gender*</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data = givers, contrasts = list(gender = </a:t>
            </a:r>
            <a:r>
              <a:rPr lang="en-US" sz="1200" b="1" dirty="0" err="1">
                <a:solidFill>
                  <a:schemeClr val="accent1"/>
                </a:solidFill>
                <a:latin typeface="Courier New"/>
                <a:cs typeface="Courier New"/>
              </a:rPr>
              <a:t>contr.treatment</a:t>
            </a:r>
            <a:r>
              <a:rPr lang="en-US" sz="1200" b="1" dirty="0">
                <a:solidFill>
                  <a:schemeClr val="accent1"/>
                </a:solidFill>
                <a:latin typeface="Courier New"/>
                <a:cs typeface="Courier New"/>
              </a:rPr>
              <a:t>, </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contr.treatment</a:t>
            </a:r>
            <a:r>
              <a:rPr lang="en-US" sz="1200" b="1" dirty="0">
                <a:solidFill>
                  <a:schemeClr val="accent1"/>
                </a:solidFill>
                <a:latin typeface="Courier New"/>
                <a:cs typeface="Courier New"/>
              </a:rPr>
              <a:t>))</a:t>
            </a:r>
          </a:p>
          <a:p>
            <a:pPr marL="0" indent="0">
              <a:buNone/>
            </a:pPr>
            <a:r>
              <a:rPr lang="en-US" sz="1200" b="1" dirty="0">
                <a:solidFill>
                  <a:schemeClr val="accent1"/>
                </a:solidFill>
                <a:latin typeface="Courier New"/>
                <a:cs typeface="Courier New"/>
              </a:rPr>
              <a:t>tidy(</a:t>
            </a:r>
            <a:r>
              <a:rPr lang="en-US" sz="1200" b="1" dirty="0" err="1">
                <a:solidFill>
                  <a:schemeClr val="accent1"/>
                </a:solidFill>
                <a:latin typeface="Courier New"/>
                <a:cs typeface="Courier New"/>
              </a:rPr>
              <a:t>sticker_lowsd</a:t>
            </a:r>
            <a:r>
              <a:rPr lang="en-US" sz="1200" b="1" dirty="0">
                <a:solidFill>
                  <a:schemeClr val="accent1"/>
                </a:solidFill>
                <a:latin typeface="Courier New"/>
                <a:cs typeface="Courier New"/>
              </a:rPr>
              <a:t>)</a:t>
            </a:r>
          </a:p>
          <a:p>
            <a:pPr marL="0" indent="0">
              <a:buNone/>
            </a:pPr>
            <a:r>
              <a:rPr lang="en-US" sz="1200" b="1" dirty="0">
                <a:solidFill>
                  <a:srgbClr val="66A7B9"/>
                </a:solidFill>
                <a:latin typeface="Courier New"/>
                <a:cs typeface="Courier New"/>
              </a:rPr>
              <a:t>    </a:t>
            </a:r>
            <a:r>
              <a:rPr lang="en-US" sz="1200" b="1" dirty="0">
                <a:latin typeface="Courier New"/>
                <a:cs typeface="Courier New"/>
              </a:rPr>
              <a:t>                    term      estimate    </a:t>
            </a:r>
            <a:r>
              <a:rPr lang="en-US" sz="1200" b="1" dirty="0" err="1">
                <a:latin typeface="Courier New"/>
                <a:cs typeface="Courier New"/>
              </a:rPr>
              <a:t>std.error</a:t>
            </a:r>
            <a:r>
              <a:rPr lang="en-US" sz="1200" b="1" dirty="0">
                <a:latin typeface="Courier New"/>
                <a:cs typeface="Courier New"/>
              </a:rPr>
              <a:t>    statistic      </a:t>
            </a:r>
            <a:r>
              <a:rPr lang="en-US" sz="1200" b="1" dirty="0" err="1">
                <a:latin typeface="Courier New"/>
                <a:cs typeface="Courier New"/>
              </a:rPr>
              <a:t>p.value</a:t>
            </a:r>
            <a:endParaRPr lang="en-US" sz="1200" b="1" dirty="0">
              <a:latin typeface="Courier New"/>
              <a:cs typeface="Courier New"/>
            </a:endParaRPr>
          </a:p>
          <a:p>
            <a:pPr marL="0" indent="0">
              <a:buNone/>
            </a:pPr>
            <a:r>
              <a:rPr lang="en-US" sz="1200" b="1" dirty="0">
                <a:latin typeface="Courier New"/>
                <a:cs typeface="Courier New"/>
              </a:rPr>
              <a:t>1                (Intercept)  0.3834153744 0.0279165665 13.734331329 4.587631e-34</a:t>
            </a:r>
          </a:p>
          <a:p>
            <a:pPr marL="0" indent="0">
              <a:buNone/>
            </a:pPr>
            <a:r>
              <a:rPr lang="en-US" sz="1200" b="1" dirty="0">
                <a:latin typeface="Courier New"/>
                <a:cs typeface="Courier New"/>
              </a:rPr>
              <a:t>2                  </a:t>
            </a:r>
            <a:r>
              <a:rPr lang="en-US" sz="1200" b="1" dirty="0" err="1">
                <a:latin typeface="Courier New"/>
                <a:cs typeface="Courier New"/>
              </a:rPr>
              <a:t>age_lowsd</a:t>
            </a:r>
            <a:r>
              <a:rPr lang="en-US" sz="1200" b="1" dirty="0">
                <a:latin typeface="Courier New"/>
                <a:cs typeface="Courier New"/>
              </a:rPr>
              <a:t>  0.0014530306 0.0007301193  1.990127755 4.742745e-02</a:t>
            </a:r>
          </a:p>
          <a:p>
            <a:pPr marL="0" indent="0">
              <a:buNone/>
            </a:pPr>
            <a:r>
              <a:rPr lang="en-US" sz="1200" b="1" dirty="0">
                <a:latin typeface="Courier New"/>
                <a:cs typeface="Courier New"/>
              </a:rPr>
              <a:t>3                    gender2 -0.0123843751 0.0436644743 -0.283625883 7.768805e-01</a:t>
            </a:r>
          </a:p>
          <a:p>
            <a:pPr marL="0" indent="0">
              <a:buNone/>
            </a:pPr>
            <a:r>
              <a:rPr lang="en-US" sz="1200" b="1" dirty="0">
                <a:latin typeface="Courier New"/>
                <a:cs typeface="Courier New"/>
              </a:rPr>
              <a:t>4                   num_env2  0.0438375824 0.0398851848  1.099094378 2.725531e-01</a:t>
            </a:r>
          </a:p>
          <a:p>
            <a:pPr marL="0" indent="0">
              <a:buNone/>
            </a:pPr>
            <a:r>
              <a:rPr lang="en-US" sz="1200" b="1" dirty="0">
                <a:latin typeface="Courier New"/>
                <a:cs typeface="Courier New"/>
              </a:rPr>
              <a:t>5          age_lowsd:gender2  0.0010712428 0.0011078819  0.966928707 3.343099e-01</a:t>
            </a:r>
          </a:p>
          <a:p>
            <a:pPr marL="0" indent="0">
              <a:buNone/>
            </a:pPr>
            <a:r>
              <a:rPr lang="en-US" sz="1200" b="1" dirty="0">
                <a:latin typeface="Courier New"/>
                <a:cs typeface="Courier New"/>
              </a:rPr>
              <a:t>6         age_lowsd:num_env2  0.0004548377 0.0010525807  0.432116699 6.659476e-01</a:t>
            </a:r>
          </a:p>
          <a:p>
            <a:pPr marL="0" indent="0">
              <a:buNone/>
            </a:pPr>
            <a:r>
              <a:rPr lang="en-US" sz="1200" b="1" dirty="0">
                <a:latin typeface="Courier New"/>
                <a:cs typeface="Courier New"/>
              </a:rPr>
              <a:t>7           gender2:num_env2  0.0004958102 0.0612413124  0.008096009 9.935454e-01</a:t>
            </a:r>
          </a:p>
          <a:p>
            <a:pPr marL="0" indent="0">
              <a:buNone/>
            </a:pPr>
            <a:r>
              <a:rPr lang="en-US" sz="1200" b="1" dirty="0">
                <a:latin typeface="Courier New"/>
                <a:cs typeface="Courier New"/>
              </a:rPr>
              <a:t>8 age_lowsd:gender2:num_env2  0.0021650305 0.0015688634  1.379999352 1.685502e-01</a:t>
            </a:r>
          </a:p>
        </p:txBody>
      </p:sp>
      <p:pic>
        <p:nvPicPr>
          <p:cNvPr id="5" name="Picture 4"/>
          <p:cNvPicPr>
            <a:picLocks noChangeAspect="1"/>
          </p:cNvPicPr>
          <p:nvPr/>
        </p:nvPicPr>
        <p:blipFill>
          <a:blip r:embed="rId2"/>
          <a:stretch>
            <a:fillRect/>
          </a:stretch>
        </p:blipFill>
        <p:spPr>
          <a:xfrm>
            <a:off x="8902700" y="4992624"/>
            <a:ext cx="1943100" cy="1865376"/>
          </a:xfrm>
          <a:prstGeom prst="rect">
            <a:avLst/>
          </a:prstGeom>
        </p:spPr>
      </p:pic>
      <p:sp>
        <p:nvSpPr>
          <p:cNvPr id="6" name="Cloud Callout 5"/>
          <p:cNvSpPr/>
          <p:nvPr/>
        </p:nvSpPr>
        <p:spPr>
          <a:xfrm flipH="1">
            <a:off x="1335640" y="4610100"/>
            <a:ext cx="6728860" cy="2247900"/>
          </a:xfrm>
          <a:prstGeom prst="cloudCallout">
            <a:avLst>
              <a:gd name="adj1" fmla="val -63981"/>
              <a:gd name="adj2" fmla="val 3105"/>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Shine your spotlight on the </a:t>
            </a:r>
            <a:r>
              <a:rPr lang="en-US" dirty="0" smtClean="0">
                <a:solidFill>
                  <a:prstClr val="black"/>
                </a:solidFill>
                <a:latin typeface="Lobster Two"/>
                <a:cs typeface="Lobster Two"/>
              </a:rPr>
              <a:t>gender effect</a:t>
            </a:r>
            <a:r>
              <a:rPr lang="en-US" dirty="0">
                <a:solidFill>
                  <a:prstClr val="black"/>
                </a:solidFill>
                <a:latin typeface="Lobster Two"/>
                <a:cs typeface="Lobster Two"/>
              </a:rPr>
              <a:t>:</a:t>
            </a:r>
          </a:p>
          <a:p>
            <a:pPr algn="ctr"/>
            <a:r>
              <a:rPr lang="en-US" dirty="0">
                <a:solidFill>
                  <a:prstClr val="black"/>
                </a:solidFill>
                <a:latin typeface="Lobster Two"/>
                <a:cs typeface="Lobster Two"/>
              </a:rPr>
              <a:t>It is not significant when age is 1 SD below mean age. So sharing is </a:t>
            </a:r>
            <a:endParaRPr lang="en-US" dirty="0" smtClean="0">
              <a:solidFill>
                <a:prstClr val="black"/>
              </a:solidFill>
              <a:latin typeface="Lobster Two"/>
              <a:cs typeface="Lobster Two"/>
            </a:endParaRPr>
          </a:p>
          <a:p>
            <a:pPr algn="ctr"/>
            <a:r>
              <a:rPr lang="en-US" dirty="0" smtClean="0">
                <a:solidFill>
                  <a:prstClr val="black"/>
                </a:solidFill>
                <a:latin typeface="Lobster Two"/>
                <a:cs typeface="Lobster Two"/>
              </a:rPr>
              <a:t>0.012 </a:t>
            </a:r>
            <a:r>
              <a:rPr lang="en-US" dirty="0">
                <a:solidFill>
                  <a:prstClr val="black"/>
                </a:solidFill>
                <a:latin typeface="Lobster Two"/>
                <a:cs typeface="Lobster Two"/>
              </a:rPr>
              <a:t>&lt; (ns) in boys than girls @ 53 months (4.4 years)</a:t>
            </a:r>
          </a:p>
          <a:p>
            <a:pPr algn="ctr"/>
            <a:r>
              <a:rPr lang="en-US" dirty="0">
                <a:solidFill>
                  <a:srgbClr val="FF0000"/>
                </a:solidFill>
                <a:latin typeface="Lobster Two"/>
                <a:cs typeface="Lobster Two"/>
              </a:rPr>
              <a:t>when </a:t>
            </a:r>
            <a:r>
              <a:rPr lang="en-US" dirty="0" err="1">
                <a:solidFill>
                  <a:srgbClr val="FF0000"/>
                </a:solidFill>
                <a:latin typeface="Lobster Two"/>
                <a:cs typeface="Lobster Two"/>
              </a:rPr>
              <a:t>num_env</a:t>
            </a:r>
            <a:r>
              <a:rPr lang="en-US" dirty="0">
                <a:solidFill>
                  <a:srgbClr val="FF0000"/>
                </a:solidFill>
                <a:latin typeface="Lobster Two"/>
                <a:cs typeface="Lobster Two"/>
              </a:rPr>
              <a:t> = 1</a:t>
            </a:r>
          </a:p>
        </p:txBody>
      </p:sp>
    </p:spTree>
    <p:extLst>
      <p:ext uri="{BB962C8B-B14F-4D97-AF65-F5344CB8AC3E}">
        <p14:creationId xmlns:p14="http://schemas.microsoft.com/office/powerpoint/2010/main" val="21721208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2335530"/>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3" name="Content Placeholder 2"/>
          <p:cNvSpPr>
            <a:spLocks noGrp="1"/>
          </p:cNvSpPr>
          <p:nvPr>
            <p:ph idx="1"/>
          </p:nvPr>
        </p:nvSpPr>
        <p:spPr>
          <a:xfrm>
            <a:off x="1524000" y="381000"/>
            <a:ext cx="8686800" cy="6477000"/>
          </a:xfrm>
        </p:spPr>
        <p:txBody>
          <a:bodyPr>
            <a:normAutofit/>
          </a:bodyPr>
          <a:lstStyle/>
          <a:p>
            <a:pPr marL="0" indent="0">
              <a:buNone/>
            </a:pPr>
            <a:r>
              <a:rPr lang="en-US" sz="1200" b="1" dirty="0">
                <a:solidFill>
                  <a:schemeClr val="accent1"/>
                </a:solidFill>
                <a:latin typeface="Courier New"/>
                <a:cs typeface="Courier New"/>
              </a:rPr>
              <a:t># center at 1 </a:t>
            </a:r>
            <a:r>
              <a:rPr lang="en-US" sz="1200" b="1" dirty="0" err="1">
                <a:solidFill>
                  <a:schemeClr val="accent1"/>
                </a:solidFill>
                <a:latin typeface="Courier New"/>
                <a:cs typeface="Courier New"/>
              </a:rPr>
              <a:t>sd</a:t>
            </a:r>
            <a:r>
              <a:rPr lang="en-US" sz="1200" b="1" dirty="0">
                <a:solidFill>
                  <a:schemeClr val="accent1"/>
                </a:solidFill>
                <a:latin typeface="Courier New"/>
                <a:cs typeface="Courier New"/>
              </a:rPr>
              <a:t> above mean</a:t>
            </a:r>
          </a:p>
          <a:p>
            <a:pPr marL="0" indent="0">
              <a:buNone/>
            </a:pPr>
            <a:r>
              <a:rPr lang="en-US" sz="1200" b="1" dirty="0">
                <a:solidFill>
                  <a:schemeClr val="accent1"/>
                </a:solidFill>
                <a:latin typeface="Courier New"/>
                <a:cs typeface="Courier New"/>
              </a:rPr>
              <a:t>givers &lt;- givers %&gt;%</a:t>
            </a:r>
          </a:p>
          <a:p>
            <a:pPr marL="0" indent="0">
              <a:buNone/>
            </a:pPr>
            <a:r>
              <a:rPr lang="en-US" sz="1200" b="1" dirty="0">
                <a:solidFill>
                  <a:schemeClr val="accent1"/>
                </a:solidFill>
                <a:latin typeface="Courier New"/>
                <a:cs typeface="Courier New"/>
              </a:rPr>
              <a:t>+     mutate(</a:t>
            </a:r>
            <a:r>
              <a:rPr lang="en-US" sz="1200" b="1" dirty="0" err="1">
                <a:solidFill>
                  <a:schemeClr val="accent1"/>
                </a:solidFill>
                <a:latin typeface="Courier New"/>
                <a:cs typeface="Courier New"/>
              </a:rPr>
              <a:t>age_hisd</a:t>
            </a:r>
            <a:r>
              <a:rPr lang="en-US" sz="1200" b="1" dirty="0">
                <a:solidFill>
                  <a:schemeClr val="accent1"/>
                </a:solidFill>
                <a:latin typeface="Courier New"/>
                <a:cs typeface="Courier New"/>
              </a:rPr>
              <a:t> = age - (mean(age) + </a:t>
            </a:r>
            <a:r>
              <a:rPr lang="en-US" sz="1200" b="1" dirty="0" err="1">
                <a:solidFill>
                  <a:schemeClr val="accent1"/>
                </a:solidFill>
                <a:latin typeface="Courier New"/>
                <a:cs typeface="Courier New"/>
              </a:rPr>
              <a:t>sd</a:t>
            </a:r>
            <a:r>
              <a:rPr lang="en-US" sz="1200" b="1" dirty="0">
                <a:solidFill>
                  <a:schemeClr val="accent1"/>
                </a:solidFill>
                <a:latin typeface="Courier New"/>
                <a:cs typeface="Courier New"/>
              </a:rPr>
              <a:t>(age)))</a:t>
            </a:r>
          </a:p>
          <a:p>
            <a:pPr marL="0" indent="0">
              <a:buNone/>
            </a:pPr>
            <a:r>
              <a:rPr lang="en-US" sz="1200" b="1" dirty="0" err="1">
                <a:solidFill>
                  <a:schemeClr val="accent1"/>
                </a:solidFill>
                <a:latin typeface="Courier New"/>
                <a:cs typeface="Courier New"/>
              </a:rPr>
              <a:t>sticker_hisd</a:t>
            </a:r>
            <a:r>
              <a:rPr lang="en-US" sz="1200" b="1" dirty="0">
                <a:solidFill>
                  <a:schemeClr val="accent1"/>
                </a:solidFill>
                <a:latin typeface="Courier New"/>
                <a:cs typeface="Courier New"/>
              </a:rPr>
              <a:t> &lt;- lm(</a:t>
            </a:r>
            <a:r>
              <a:rPr lang="en-US" sz="1200" b="1" dirty="0" err="1">
                <a:solidFill>
                  <a:schemeClr val="accent1"/>
                </a:solidFill>
                <a:latin typeface="Courier New"/>
                <a:cs typeface="Courier New"/>
              </a:rPr>
              <a:t>prop_given</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age_hisd</a:t>
            </a:r>
            <a:r>
              <a:rPr lang="en-US" sz="1200" b="1" dirty="0">
                <a:solidFill>
                  <a:schemeClr val="accent1"/>
                </a:solidFill>
                <a:latin typeface="Courier New"/>
                <a:cs typeface="Courier New"/>
              </a:rPr>
              <a:t>*gender*</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data = givers, contrasts = list(gender = </a:t>
            </a:r>
            <a:r>
              <a:rPr lang="en-US" sz="1200" b="1" dirty="0" err="1">
                <a:solidFill>
                  <a:schemeClr val="accent1"/>
                </a:solidFill>
                <a:latin typeface="Courier New"/>
                <a:cs typeface="Courier New"/>
              </a:rPr>
              <a:t>contr.treatment</a:t>
            </a:r>
            <a:r>
              <a:rPr lang="en-US" sz="1200" b="1" dirty="0">
                <a:solidFill>
                  <a:schemeClr val="accent1"/>
                </a:solidFill>
                <a:latin typeface="Courier New"/>
                <a:cs typeface="Courier New"/>
              </a:rPr>
              <a:t>, </a:t>
            </a:r>
            <a:r>
              <a:rPr lang="en-US" sz="1200" b="1" dirty="0" err="1">
                <a:solidFill>
                  <a:schemeClr val="accent1"/>
                </a:solidFill>
                <a:latin typeface="Courier New"/>
                <a:cs typeface="Courier New"/>
              </a:rPr>
              <a:t>num_env</a:t>
            </a:r>
            <a:r>
              <a:rPr lang="en-US" sz="1200" b="1" dirty="0">
                <a:solidFill>
                  <a:schemeClr val="accent1"/>
                </a:solidFill>
                <a:latin typeface="Courier New"/>
                <a:cs typeface="Courier New"/>
              </a:rPr>
              <a:t> = </a:t>
            </a:r>
            <a:r>
              <a:rPr lang="en-US" sz="1200" b="1" dirty="0" err="1">
                <a:solidFill>
                  <a:schemeClr val="accent1"/>
                </a:solidFill>
                <a:latin typeface="Courier New"/>
                <a:cs typeface="Courier New"/>
              </a:rPr>
              <a:t>contr.treatment</a:t>
            </a:r>
            <a:r>
              <a:rPr lang="en-US" sz="1200" b="1" dirty="0">
                <a:solidFill>
                  <a:schemeClr val="accent1"/>
                </a:solidFill>
                <a:latin typeface="Courier New"/>
                <a:cs typeface="Courier New"/>
              </a:rPr>
              <a:t>))</a:t>
            </a:r>
          </a:p>
          <a:p>
            <a:pPr marL="0" indent="0">
              <a:buNone/>
            </a:pPr>
            <a:r>
              <a:rPr lang="en-US" sz="1200" b="1" dirty="0">
                <a:solidFill>
                  <a:schemeClr val="accent1"/>
                </a:solidFill>
                <a:latin typeface="Courier New"/>
                <a:cs typeface="Courier New"/>
              </a:rPr>
              <a:t>tidy(</a:t>
            </a:r>
            <a:r>
              <a:rPr lang="en-US" sz="1200" b="1" dirty="0" err="1">
                <a:solidFill>
                  <a:schemeClr val="accent1"/>
                </a:solidFill>
                <a:latin typeface="Courier New"/>
                <a:cs typeface="Courier New"/>
              </a:rPr>
              <a:t>sticker_hisd</a:t>
            </a:r>
            <a:r>
              <a:rPr lang="en-US" sz="1200" b="1" dirty="0">
                <a:solidFill>
                  <a:schemeClr val="accent1"/>
                </a:solidFill>
                <a:latin typeface="Courier New"/>
                <a:cs typeface="Courier New"/>
              </a:rPr>
              <a:t>)</a:t>
            </a:r>
          </a:p>
          <a:p>
            <a:pPr marL="0" indent="0">
              <a:buNone/>
            </a:pPr>
            <a:r>
              <a:rPr lang="en-US" sz="1200" b="1" dirty="0">
                <a:solidFill>
                  <a:srgbClr val="66A7B9"/>
                </a:solidFill>
                <a:latin typeface="Courier New"/>
                <a:cs typeface="Courier New"/>
              </a:rPr>
              <a:t>                    </a:t>
            </a:r>
            <a:r>
              <a:rPr lang="en-US" sz="1200" b="1" dirty="0">
                <a:latin typeface="Courier New"/>
                <a:cs typeface="Courier New"/>
              </a:rPr>
              <a:t>   term     estimate    </a:t>
            </a:r>
            <a:r>
              <a:rPr lang="en-US" sz="1200" b="1" dirty="0" err="1">
                <a:latin typeface="Courier New"/>
                <a:cs typeface="Courier New"/>
              </a:rPr>
              <a:t>std.error</a:t>
            </a:r>
            <a:r>
              <a:rPr lang="en-US" sz="1200" b="1" dirty="0">
                <a:latin typeface="Courier New"/>
                <a:cs typeface="Courier New"/>
              </a:rPr>
              <a:t>  statistic      </a:t>
            </a:r>
            <a:r>
              <a:rPr lang="en-US" sz="1200" b="1" dirty="0" err="1">
                <a:latin typeface="Courier New"/>
                <a:cs typeface="Courier New"/>
              </a:rPr>
              <a:t>p.value</a:t>
            </a:r>
            <a:endParaRPr lang="en-US" sz="1200" b="1" dirty="0">
              <a:latin typeface="Courier New"/>
              <a:cs typeface="Courier New"/>
            </a:endParaRPr>
          </a:p>
          <a:p>
            <a:pPr marL="0" indent="0">
              <a:buNone/>
            </a:pPr>
            <a:r>
              <a:rPr lang="en-US" sz="1200" b="1" dirty="0">
                <a:latin typeface="Courier New"/>
                <a:cs typeface="Courier New"/>
              </a:rPr>
              <a:t>1               (Intercept) 0.4631975409 0.0288138200 16.0755339 4.864763e-43</a:t>
            </a:r>
          </a:p>
          <a:p>
            <a:pPr marL="0" indent="0">
              <a:buNone/>
            </a:pPr>
            <a:r>
              <a:rPr lang="en-US" sz="1200" b="1" dirty="0">
                <a:latin typeface="Courier New"/>
                <a:cs typeface="Courier New"/>
              </a:rPr>
              <a:t>2                  </a:t>
            </a:r>
            <a:r>
              <a:rPr lang="en-US" sz="1200" b="1" dirty="0" err="1">
                <a:latin typeface="Courier New"/>
                <a:cs typeface="Courier New"/>
              </a:rPr>
              <a:t>age_hisd</a:t>
            </a:r>
            <a:r>
              <a:rPr lang="en-US" sz="1200" b="1" dirty="0">
                <a:latin typeface="Courier New"/>
                <a:cs typeface="Courier New"/>
              </a:rPr>
              <a:t> 0.0014530306 0.0007301193  1.9901278 4.742745e-02</a:t>
            </a:r>
          </a:p>
          <a:p>
            <a:pPr marL="0" indent="0">
              <a:buNone/>
            </a:pPr>
            <a:r>
              <a:rPr lang="en-US" sz="1200" b="1" dirty="0">
                <a:latin typeface="Courier New"/>
                <a:cs typeface="Courier New"/>
              </a:rPr>
              <a:t>3                   gender2 0.0464348058 0.0427044430  1.0873530 2.776991e-01</a:t>
            </a:r>
          </a:p>
          <a:p>
            <a:pPr marL="0" indent="0">
              <a:buNone/>
            </a:pPr>
            <a:r>
              <a:rPr lang="en-US" sz="1200" b="1" dirty="0">
                <a:latin typeface="Courier New"/>
                <a:cs typeface="Courier New"/>
              </a:rPr>
              <a:t>4                  num_env2 0.0688115479 0.0411240801  1.6732666 9.525206e-02</a:t>
            </a:r>
          </a:p>
          <a:p>
            <a:pPr marL="0" indent="0">
              <a:buNone/>
            </a:pPr>
            <a:r>
              <a:rPr lang="en-US" sz="1200" b="1" dirty="0">
                <a:latin typeface="Courier New"/>
                <a:cs typeface="Courier New"/>
              </a:rPr>
              <a:t>5          age_hisd:gender2 0.0010712428 0.0011078819  0.9669287 3.343099e-01</a:t>
            </a:r>
          </a:p>
          <a:p>
            <a:pPr marL="0" indent="0">
              <a:buNone/>
            </a:pPr>
            <a:r>
              <a:rPr lang="en-US" sz="1200" b="1" dirty="0">
                <a:latin typeface="Courier New"/>
                <a:cs typeface="Courier New"/>
              </a:rPr>
              <a:t>6         age_hisd:num_env2 0.0004548377 0.0010525807  0.4321167 6.659476e-01</a:t>
            </a:r>
          </a:p>
          <a:p>
            <a:pPr marL="0" indent="0">
              <a:buNone/>
            </a:pPr>
            <a:r>
              <a:rPr lang="en-US" sz="1200" b="1" dirty="0">
                <a:latin typeface="Courier New"/>
                <a:cs typeface="Courier New"/>
              </a:rPr>
              <a:t>7          gender2:num_env2 0.1193720545 0.0607124566  1.9661872 5.014113e-02</a:t>
            </a:r>
          </a:p>
          <a:p>
            <a:pPr marL="0" indent="0">
              <a:buNone/>
            </a:pPr>
            <a:r>
              <a:rPr lang="en-US" sz="1200" b="1" dirty="0">
                <a:latin typeface="Courier New"/>
                <a:cs typeface="Courier New"/>
              </a:rPr>
              <a:t>8 age_hisd:gender2:num_env2 0.0021650305 0.0015688634  1.3799994 1.685502e-01</a:t>
            </a:r>
          </a:p>
        </p:txBody>
      </p:sp>
      <p:pic>
        <p:nvPicPr>
          <p:cNvPr id="5" name="Picture 4"/>
          <p:cNvPicPr>
            <a:picLocks noChangeAspect="1"/>
          </p:cNvPicPr>
          <p:nvPr/>
        </p:nvPicPr>
        <p:blipFill>
          <a:blip r:embed="rId2"/>
          <a:stretch>
            <a:fillRect/>
          </a:stretch>
        </p:blipFill>
        <p:spPr>
          <a:xfrm>
            <a:off x="8902700" y="4992624"/>
            <a:ext cx="1943100" cy="1865376"/>
          </a:xfrm>
          <a:prstGeom prst="rect">
            <a:avLst/>
          </a:prstGeom>
        </p:spPr>
      </p:pic>
      <p:sp>
        <p:nvSpPr>
          <p:cNvPr id="6" name="Cloud Callout 5"/>
          <p:cNvSpPr/>
          <p:nvPr/>
        </p:nvSpPr>
        <p:spPr>
          <a:xfrm flipH="1">
            <a:off x="1613042" y="4610100"/>
            <a:ext cx="6654657" cy="2247900"/>
          </a:xfrm>
          <a:prstGeom prst="cloudCallout">
            <a:avLst>
              <a:gd name="adj1" fmla="val -61719"/>
              <a:gd name="adj2" fmla="val 7060"/>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Shine your spotlight on the gender effect:</a:t>
            </a:r>
          </a:p>
          <a:p>
            <a:pPr algn="ctr"/>
            <a:r>
              <a:rPr lang="en-US" dirty="0">
                <a:solidFill>
                  <a:prstClr val="black"/>
                </a:solidFill>
                <a:latin typeface="Lobster Two"/>
                <a:cs typeface="Lobster Two"/>
              </a:rPr>
              <a:t>It is significant when age is 1 SD above mean age. So sharing in boys </a:t>
            </a:r>
            <a:r>
              <a:rPr lang="en-US" dirty="0" smtClean="0">
                <a:solidFill>
                  <a:prstClr val="black"/>
                </a:solidFill>
                <a:latin typeface="Lobster Two"/>
                <a:cs typeface="Lobster Two"/>
              </a:rPr>
              <a:t>is</a:t>
            </a:r>
          </a:p>
          <a:p>
            <a:pPr algn="ctr"/>
            <a:r>
              <a:rPr lang="en-US" dirty="0" smtClean="0">
                <a:solidFill>
                  <a:prstClr val="black"/>
                </a:solidFill>
                <a:latin typeface="Lobster Two"/>
                <a:cs typeface="Lobster Two"/>
              </a:rPr>
              <a:t> 0.046 </a:t>
            </a:r>
            <a:r>
              <a:rPr lang="en-US" dirty="0">
                <a:solidFill>
                  <a:prstClr val="black"/>
                </a:solidFill>
                <a:latin typeface="Lobster Two"/>
                <a:cs typeface="Lobster Two"/>
              </a:rPr>
              <a:t>&gt; girls @ 108 months (9 years) </a:t>
            </a:r>
            <a:r>
              <a:rPr lang="en-US" dirty="0">
                <a:solidFill>
                  <a:srgbClr val="FF0000"/>
                </a:solidFill>
                <a:latin typeface="Lobster Two"/>
                <a:cs typeface="Lobster Two"/>
              </a:rPr>
              <a:t>when </a:t>
            </a:r>
            <a:r>
              <a:rPr lang="en-US" dirty="0" err="1">
                <a:solidFill>
                  <a:srgbClr val="FF0000"/>
                </a:solidFill>
                <a:latin typeface="Lobster Two"/>
                <a:cs typeface="Lobster Two"/>
              </a:rPr>
              <a:t>num_env</a:t>
            </a:r>
            <a:r>
              <a:rPr lang="en-US" dirty="0">
                <a:solidFill>
                  <a:srgbClr val="FF0000"/>
                </a:solidFill>
                <a:latin typeface="Lobster Two"/>
                <a:cs typeface="Lobster Two"/>
              </a:rPr>
              <a:t> = 1</a:t>
            </a:r>
          </a:p>
          <a:p>
            <a:pPr algn="ctr"/>
            <a:endParaRPr lang="en-US" dirty="0">
              <a:solidFill>
                <a:srgbClr val="297FD5">
                  <a:lumMod val="75000"/>
                </a:srgbClr>
              </a:solidFill>
              <a:latin typeface="Lobster Two"/>
              <a:cs typeface="Lobster Two"/>
            </a:endParaRPr>
          </a:p>
        </p:txBody>
      </p:sp>
    </p:spTree>
    <p:extLst>
      <p:ext uri="{BB962C8B-B14F-4D97-AF65-F5344CB8AC3E}">
        <p14:creationId xmlns:p14="http://schemas.microsoft.com/office/powerpoint/2010/main" val="1012314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covariate</a:t>
            </a:r>
            <a:endParaRPr lang="en-US" dirty="0"/>
          </a:p>
        </p:txBody>
      </p:sp>
      <p:sp>
        <p:nvSpPr>
          <p:cNvPr id="3" name="Content Placeholder 2"/>
          <p:cNvSpPr>
            <a:spLocks noGrp="1"/>
          </p:cNvSpPr>
          <p:nvPr>
            <p:ph idx="1"/>
          </p:nvPr>
        </p:nvSpPr>
        <p:spPr/>
        <p:txBody>
          <a:bodyPr/>
          <a:lstStyle/>
          <a:p>
            <a:r>
              <a:rPr lang="en-US" dirty="0" smtClean="0"/>
              <a:t>Past: one-way ANOVA</a:t>
            </a:r>
          </a:p>
          <a:p>
            <a:r>
              <a:rPr lang="en-US" dirty="0" smtClean="0"/>
              <a:t>Now: analysis of covariance (ANCOVA)</a:t>
            </a:r>
          </a:p>
          <a:p>
            <a:r>
              <a:rPr lang="en-US" dirty="0" smtClean="0"/>
              <a:t>Variables as covariates are typically added (+), and their effects are assumed to be additive</a:t>
            </a:r>
          </a:p>
          <a:p>
            <a:r>
              <a:rPr lang="en-US" dirty="0" smtClean="0"/>
              <a:t>No interaction term (meaning we are not allowing for estimated non-parallel lines)</a:t>
            </a:r>
          </a:p>
          <a:p>
            <a:r>
              <a:rPr lang="en-US" dirty="0" smtClean="0"/>
              <a:t>If </a:t>
            </a:r>
            <a:r>
              <a:rPr lang="en-US" dirty="0"/>
              <a:t>we </a:t>
            </a:r>
            <a:r>
              <a:rPr lang="en-US" dirty="0" smtClean="0"/>
              <a:t>include </a:t>
            </a:r>
            <a:r>
              <a:rPr lang="en-US" dirty="0"/>
              <a:t>another variable in our model, say </a:t>
            </a:r>
            <a:r>
              <a:rPr lang="en-US" dirty="0" smtClean="0"/>
              <a:t>1 vs. 2 recipients, </a:t>
            </a:r>
            <a:r>
              <a:rPr lang="en-US" dirty="0"/>
              <a:t>then our </a:t>
            </a:r>
            <a:r>
              <a:rPr lang="en-US" dirty="0" smtClean="0"/>
              <a:t>estimate of the effect of age group </a:t>
            </a:r>
            <a:r>
              <a:rPr lang="en-US" dirty="0"/>
              <a:t>is interpreted holding the value of the covariate </a:t>
            </a:r>
            <a:r>
              <a:rPr lang="en-US" dirty="0" smtClean="0"/>
              <a:t>fixed</a:t>
            </a:r>
            <a:r>
              <a:rPr lang="en-US" dirty="0"/>
              <a:t>. </a:t>
            </a:r>
            <a:endParaRPr lang="en-US" dirty="0" smtClean="0"/>
          </a:p>
          <a:p>
            <a:pPr lvl="1"/>
            <a:r>
              <a:rPr lang="en-US" dirty="0" smtClean="0"/>
              <a:t>Just </a:t>
            </a:r>
            <a:r>
              <a:rPr lang="en-US" dirty="0"/>
              <a:t>like in </a:t>
            </a:r>
            <a:r>
              <a:rPr lang="en-US" dirty="0" smtClean="0"/>
              <a:t>multiple </a:t>
            </a:r>
            <a:r>
              <a:rPr lang="en-US" dirty="0"/>
              <a:t>regression. </a:t>
            </a:r>
          </a:p>
          <a:p>
            <a:endParaRPr lang="en-US" dirty="0"/>
          </a:p>
          <a:p>
            <a:endParaRPr lang="en-US" dirty="0"/>
          </a:p>
        </p:txBody>
      </p:sp>
      <p:pic>
        <p:nvPicPr>
          <p:cNvPr id="5" name="Picture 4"/>
          <p:cNvPicPr>
            <a:picLocks noChangeAspect="1"/>
          </p:cNvPicPr>
          <p:nvPr/>
        </p:nvPicPr>
        <p:blipFill>
          <a:blip r:embed="rId3"/>
          <a:stretch>
            <a:fillRect/>
          </a:stretch>
        </p:blipFill>
        <p:spPr>
          <a:xfrm>
            <a:off x="8576734" y="4926586"/>
            <a:ext cx="2091267" cy="2007616"/>
          </a:xfrm>
          <a:prstGeom prst="rect">
            <a:avLst/>
          </a:prstGeom>
        </p:spPr>
      </p:pic>
    </p:spTree>
    <p:extLst>
      <p:ext uri="{BB962C8B-B14F-4D97-AF65-F5344CB8AC3E}">
        <p14:creationId xmlns:p14="http://schemas.microsoft.com/office/powerpoint/2010/main" val="22853082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Cautionary notes on spotlight analysis</a:t>
            </a:r>
            <a:endParaRPr lang="en-US" dirty="0"/>
          </a:p>
        </p:txBody>
      </p:sp>
      <p:sp>
        <p:nvSpPr>
          <p:cNvPr id="3" name="Content Placeholder 2"/>
          <p:cNvSpPr>
            <a:spLocks noGrp="1"/>
          </p:cNvSpPr>
          <p:nvPr>
            <p:ph idx="1"/>
          </p:nvPr>
        </p:nvSpPr>
        <p:spPr/>
        <p:txBody>
          <a:bodyPr>
            <a:normAutofit/>
          </a:bodyPr>
          <a:lstStyle/>
          <a:p>
            <a:r>
              <a:rPr lang="en-US" dirty="0" smtClean="0"/>
              <a:t>Unless </a:t>
            </a:r>
            <a:r>
              <a:rPr lang="en-US" dirty="0"/>
              <a:t>you are using them as a classification variable (i.e., they are not being used as actual numbers</a:t>
            </a:r>
            <a:r>
              <a:rPr lang="en-US" dirty="0" smtClean="0"/>
              <a:t>), </a:t>
            </a:r>
            <a:r>
              <a:rPr lang="en-US" dirty="0"/>
              <a:t>dummy codes are </a:t>
            </a:r>
            <a:r>
              <a:rPr lang="en-US" b="1" dirty="0"/>
              <a:t>only </a:t>
            </a:r>
            <a:r>
              <a:rPr lang="en-US" dirty="0"/>
              <a:t>useful if you are planning to spotlight 1</a:t>
            </a:r>
            <a:r>
              <a:rPr lang="en-US" dirty="0" smtClean="0"/>
              <a:t> </a:t>
            </a:r>
            <a:r>
              <a:rPr lang="en-US" dirty="0"/>
              <a:t>group in an </a:t>
            </a:r>
            <a:r>
              <a:rPr lang="en-US" dirty="0" smtClean="0"/>
              <a:t>interaction</a:t>
            </a:r>
            <a:r>
              <a:rPr lang="en-US" dirty="0"/>
              <a:t> </a:t>
            </a:r>
            <a:endParaRPr lang="en-US" dirty="0" smtClean="0"/>
          </a:p>
          <a:p>
            <a:r>
              <a:rPr lang="en-US" dirty="0" smtClean="0"/>
              <a:t>Otherwise</a:t>
            </a:r>
            <a:r>
              <a:rPr lang="en-US" dirty="0"/>
              <a:t>, all of your purported “main effects” are actually the effects of a variable at one level of the other (i.e., when the other is 0). </a:t>
            </a:r>
            <a:endParaRPr lang="en-US" dirty="0" smtClean="0"/>
          </a:p>
          <a:p>
            <a:r>
              <a:rPr lang="en-US" dirty="0" smtClean="0">
                <a:solidFill>
                  <a:srgbClr val="FF0000"/>
                </a:solidFill>
              </a:rPr>
              <a:t>Caution: </a:t>
            </a:r>
            <a:r>
              <a:rPr lang="en-US" dirty="0" smtClean="0"/>
              <a:t>if there are other variables in your model, recall that the main effect when dummy coded is just a marginal effect where the other variables are set to lowest level (here, </a:t>
            </a:r>
            <a:r>
              <a:rPr lang="en-US" dirty="0" err="1" smtClean="0">
                <a:solidFill>
                  <a:srgbClr val="FF0000"/>
                </a:solidFill>
                <a:latin typeface="Lobster Two"/>
                <a:cs typeface="Lobster Two"/>
              </a:rPr>
              <a:t>num_env</a:t>
            </a:r>
            <a:r>
              <a:rPr lang="en-US" dirty="0" smtClean="0">
                <a:solidFill>
                  <a:srgbClr val="FF0000"/>
                </a:solidFill>
                <a:latin typeface="Lobster Two"/>
                <a:cs typeface="Lobster Two"/>
              </a:rPr>
              <a:t> = 1</a:t>
            </a:r>
            <a:r>
              <a:rPr lang="en-US" dirty="0" smtClean="0"/>
              <a:t>)</a:t>
            </a:r>
          </a:p>
        </p:txBody>
      </p:sp>
      <p:pic>
        <p:nvPicPr>
          <p:cNvPr id="4" name="Picture 3"/>
          <p:cNvPicPr>
            <a:picLocks noChangeAspect="1"/>
          </p:cNvPicPr>
          <p:nvPr/>
        </p:nvPicPr>
        <p:blipFill>
          <a:blip r:embed="rId2"/>
          <a:stretch>
            <a:fillRect/>
          </a:stretch>
        </p:blipFill>
        <p:spPr>
          <a:xfrm>
            <a:off x="8902700" y="4992624"/>
            <a:ext cx="1943100" cy="1865376"/>
          </a:xfrm>
          <a:prstGeom prst="rect">
            <a:avLst/>
          </a:prstGeom>
        </p:spPr>
      </p:pic>
      <p:sp>
        <p:nvSpPr>
          <p:cNvPr id="5" name="Cloud Callout 4"/>
          <p:cNvSpPr/>
          <p:nvPr/>
        </p:nvSpPr>
        <p:spPr>
          <a:xfrm flipH="1">
            <a:off x="1718734" y="5137079"/>
            <a:ext cx="6548966" cy="1720921"/>
          </a:xfrm>
          <a:prstGeom prst="cloudCallout">
            <a:avLst>
              <a:gd name="adj1" fmla="val -60749"/>
              <a:gd name="adj2" fmla="val -19863"/>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srgbClr val="000000"/>
                </a:solidFill>
                <a:latin typeface="Lobster Two"/>
                <a:cs typeface="Lobster Two"/>
              </a:rPr>
              <a:t>They are called dummy codes for a reason </a:t>
            </a:r>
            <a:r>
              <a:rPr lang="en-US" sz="2000" dirty="0">
                <a:solidFill>
                  <a:srgbClr val="000000"/>
                </a:solidFill>
                <a:latin typeface="Lobster Two"/>
                <a:cs typeface="Lobster Two"/>
                <a:sym typeface="Wingdings"/>
              </a:rPr>
              <a:t> </a:t>
            </a:r>
            <a:r>
              <a:rPr lang="en-US" sz="2000" dirty="0">
                <a:solidFill>
                  <a:srgbClr val="000000"/>
                </a:solidFill>
                <a:latin typeface="Lobster Two"/>
                <a:cs typeface="Lobster Two"/>
              </a:rPr>
              <a:t>That is, you may not be testing what you think you are testing. </a:t>
            </a:r>
            <a:endParaRPr lang="en-US" sz="2000" b="1" dirty="0">
              <a:solidFill>
                <a:srgbClr val="000000"/>
              </a:solidFill>
              <a:latin typeface="Lobster Two"/>
              <a:cs typeface="Lobster Two"/>
            </a:endParaRPr>
          </a:p>
          <a:p>
            <a:pPr algn="ctr"/>
            <a:endParaRPr lang="en-US" sz="2000" dirty="0">
              <a:solidFill>
                <a:srgbClr val="297FD5">
                  <a:lumMod val="75000"/>
                </a:srgbClr>
              </a:solidFill>
              <a:latin typeface="Lobster Two"/>
              <a:cs typeface="Lobster Two"/>
            </a:endParaRPr>
          </a:p>
        </p:txBody>
      </p:sp>
    </p:spTree>
    <p:extLst>
      <p:ext uri="{BB962C8B-B14F-4D97-AF65-F5344CB8AC3E}">
        <p14:creationId xmlns:p14="http://schemas.microsoft.com/office/powerpoint/2010/main" val="6341831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575550" y="3748024"/>
            <a:ext cx="3239558" cy="3109976"/>
          </a:xfrm>
          <a:prstGeom prst="rect">
            <a:avLst/>
          </a:prstGeom>
        </p:spPr>
      </p:pic>
      <p:sp>
        <p:nvSpPr>
          <p:cNvPr id="6" name="Cloud Callout 5"/>
          <p:cNvSpPr/>
          <p:nvPr/>
        </p:nvSpPr>
        <p:spPr>
          <a:xfrm flipH="1">
            <a:off x="1426634" y="482600"/>
            <a:ext cx="6726766" cy="5054600"/>
          </a:xfrm>
          <a:prstGeom prst="cloudCallout">
            <a:avLst>
              <a:gd name="adj1" fmla="val -42550"/>
              <a:gd name="adj2" fmla="val 41480"/>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What about </a:t>
            </a:r>
            <a:r>
              <a:rPr lang="en-US" dirty="0">
                <a:solidFill>
                  <a:srgbClr val="FF0000"/>
                </a:solidFill>
                <a:latin typeface="Lobster Two"/>
                <a:cs typeface="Lobster Two"/>
              </a:rPr>
              <a:t>when </a:t>
            </a:r>
            <a:r>
              <a:rPr lang="en-US" dirty="0" err="1">
                <a:solidFill>
                  <a:srgbClr val="FF0000"/>
                </a:solidFill>
                <a:latin typeface="Lobster Two"/>
                <a:cs typeface="Lobster Two"/>
              </a:rPr>
              <a:t>num_env</a:t>
            </a:r>
            <a:r>
              <a:rPr lang="en-US" dirty="0">
                <a:solidFill>
                  <a:srgbClr val="FF0000"/>
                </a:solidFill>
                <a:latin typeface="Lobster Two"/>
                <a:cs typeface="Lobster Two"/>
              </a:rPr>
              <a:t> = 2?</a:t>
            </a:r>
          </a:p>
          <a:p>
            <a:pPr algn="ctr"/>
            <a:r>
              <a:rPr lang="en-US" dirty="0">
                <a:solidFill>
                  <a:srgbClr val="000000"/>
                </a:solidFill>
                <a:latin typeface="Lobster Two"/>
                <a:cs typeface="Lobster Two"/>
              </a:rPr>
              <a:t>The spotlight method works best for a two-way analysis with two factors or one factor and one continuous variable. </a:t>
            </a:r>
          </a:p>
          <a:p>
            <a:pPr algn="ctr"/>
            <a:endParaRPr lang="en-US" dirty="0">
              <a:solidFill>
                <a:srgbClr val="000000"/>
              </a:solidFill>
              <a:latin typeface="Lobster Two"/>
              <a:cs typeface="Lobster Two"/>
            </a:endParaRPr>
          </a:p>
          <a:p>
            <a:pPr algn="ctr"/>
            <a:r>
              <a:rPr lang="en-US" dirty="0">
                <a:solidFill>
                  <a:srgbClr val="000000"/>
                </a:solidFill>
                <a:latin typeface="Lobster Two"/>
                <a:cs typeface="Lobster Two"/>
              </a:rPr>
              <a:t>What we really want to know is how the interaction between age and gender can be interpreted, averaging across number of envelopes (since that does not contribute to any interactions with other model predictors). There has to be a better way…</a:t>
            </a:r>
          </a:p>
        </p:txBody>
      </p:sp>
    </p:spTree>
    <p:extLst>
      <p:ext uri="{BB962C8B-B14F-4D97-AF65-F5344CB8AC3E}">
        <p14:creationId xmlns:p14="http://schemas.microsoft.com/office/powerpoint/2010/main" val="20622969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368300"/>
            <a:ext cx="8902700" cy="6489700"/>
          </a:xfrm>
        </p:spPr>
        <p:txBody>
          <a:bodyPr>
            <a:noAutofit/>
          </a:bodyPr>
          <a:lstStyle/>
          <a:p>
            <a:pPr marL="0" indent="0">
              <a:buNone/>
            </a:pPr>
            <a:r>
              <a:rPr lang="en-US" sz="1400" b="1" dirty="0" err="1">
                <a:solidFill>
                  <a:srgbClr val="66A7B9"/>
                </a:solidFill>
                <a:latin typeface="Courier New"/>
                <a:cs typeface="Courier New"/>
              </a:rPr>
              <a:t>sticker_spot</a:t>
            </a:r>
            <a:r>
              <a:rPr lang="en-US" sz="1400" b="1" dirty="0">
                <a:solidFill>
                  <a:srgbClr val="66A7B9"/>
                </a:solidFill>
                <a:latin typeface="Courier New"/>
                <a:cs typeface="Courier New"/>
              </a:rPr>
              <a:t> &lt;- lm(</a:t>
            </a:r>
            <a:r>
              <a:rPr lang="en-US" sz="1400" b="1" dirty="0" err="1">
                <a:solidFill>
                  <a:srgbClr val="66A7B9"/>
                </a:solidFill>
                <a:latin typeface="Courier New"/>
                <a:cs typeface="Courier New"/>
              </a:rPr>
              <a:t>prop_given</a:t>
            </a:r>
            <a:r>
              <a:rPr lang="en-US" sz="1400" b="1" dirty="0">
                <a:solidFill>
                  <a:srgbClr val="66A7B9"/>
                </a:solidFill>
                <a:latin typeface="Courier New"/>
                <a:cs typeface="Courier New"/>
              </a:rPr>
              <a:t> ~ age*gender*</a:t>
            </a:r>
            <a:r>
              <a:rPr lang="en-US" sz="1400" b="1" dirty="0" err="1">
                <a:solidFill>
                  <a:srgbClr val="66A7B9"/>
                </a:solidFill>
                <a:latin typeface="Courier New"/>
                <a:cs typeface="Courier New"/>
              </a:rPr>
              <a:t>num_env</a:t>
            </a:r>
            <a:r>
              <a:rPr lang="en-US" sz="1400" b="1" dirty="0">
                <a:solidFill>
                  <a:srgbClr val="66A7B9"/>
                </a:solidFill>
                <a:latin typeface="Courier New"/>
                <a:cs typeface="Courier New"/>
              </a:rPr>
              <a:t>, data = givers, contrasts = list(</a:t>
            </a:r>
            <a:r>
              <a:rPr lang="en-US" sz="1400" b="1" dirty="0">
                <a:solidFill>
                  <a:srgbClr val="FF0000"/>
                </a:solidFill>
                <a:latin typeface="Courier New"/>
                <a:cs typeface="Courier New"/>
              </a:rPr>
              <a:t>gender = </a:t>
            </a:r>
            <a:r>
              <a:rPr lang="en-US" sz="1400" b="1" dirty="0" err="1">
                <a:solidFill>
                  <a:srgbClr val="FF0000"/>
                </a:solidFill>
                <a:latin typeface="Courier New"/>
                <a:cs typeface="Courier New"/>
              </a:rPr>
              <a:t>contr.sum</a:t>
            </a:r>
            <a:r>
              <a:rPr lang="en-US" sz="1400" b="1" dirty="0">
                <a:solidFill>
                  <a:srgbClr val="FF0000"/>
                </a:solidFill>
                <a:latin typeface="Courier New"/>
                <a:cs typeface="Courier New"/>
              </a:rPr>
              <a:t>, </a:t>
            </a:r>
            <a:r>
              <a:rPr lang="en-US" sz="1400" b="1" dirty="0" err="1">
                <a:solidFill>
                  <a:srgbClr val="FF0000"/>
                </a:solidFill>
                <a:latin typeface="Courier New"/>
                <a:cs typeface="Courier New"/>
              </a:rPr>
              <a:t>num_env</a:t>
            </a:r>
            <a:r>
              <a:rPr lang="en-US" sz="1400" b="1" dirty="0">
                <a:solidFill>
                  <a:srgbClr val="FF0000"/>
                </a:solidFill>
                <a:latin typeface="Courier New"/>
                <a:cs typeface="Courier New"/>
              </a:rPr>
              <a:t> = </a:t>
            </a:r>
            <a:r>
              <a:rPr lang="en-US" sz="1400" b="1" dirty="0" err="1">
                <a:solidFill>
                  <a:srgbClr val="FF0000"/>
                </a:solidFill>
                <a:latin typeface="Courier New"/>
                <a:cs typeface="Courier New"/>
              </a:rPr>
              <a:t>contr.sum</a:t>
            </a:r>
            <a:r>
              <a:rPr lang="en-US" sz="1400" b="1" dirty="0">
                <a:solidFill>
                  <a:srgbClr val="66A7B9"/>
                </a:solidFill>
                <a:latin typeface="Courier New"/>
                <a:cs typeface="Courier New"/>
              </a:rPr>
              <a:t>))</a:t>
            </a:r>
          </a:p>
          <a:p>
            <a:pPr marL="0" indent="0">
              <a:buNone/>
            </a:pPr>
            <a:r>
              <a:rPr lang="en-US" sz="1400" b="1" dirty="0" err="1">
                <a:solidFill>
                  <a:srgbClr val="66A7B9"/>
                </a:solidFill>
                <a:latin typeface="Courier New"/>
                <a:cs typeface="Courier New"/>
              </a:rPr>
              <a:t>interactionMeans</a:t>
            </a:r>
            <a:r>
              <a:rPr lang="en-US" sz="1400" b="1" dirty="0">
                <a:solidFill>
                  <a:srgbClr val="66A7B9"/>
                </a:solidFill>
                <a:latin typeface="Courier New"/>
                <a:cs typeface="Courier New"/>
              </a:rPr>
              <a:t>(</a:t>
            </a:r>
            <a:r>
              <a:rPr lang="en-US" sz="1400" b="1" dirty="0" err="1">
                <a:solidFill>
                  <a:srgbClr val="66A7B9"/>
                </a:solidFill>
                <a:latin typeface="Courier New"/>
                <a:cs typeface="Courier New"/>
              </a:rPr>
              <a:t>sticker_spot</a:t>
            </a:r>
            <a:r>
              <a:rPr lang="en-US" sz="1400" b="1" dirty="0">
                <a:solidFill>
                  <a:srgbClr val="66A7B9"/>
                </a:solidFill>
                <a:latin typeface="Courier New"/>
                <a:cs typeface="Courier New"/>
              </a:rPr>
              <a:t>, factors = "gender", </a:t>
            </a:r>
            <a:r>
              <a:rPr lang="en-US" sz="1400" b="1" dirty="0">
                <a:solidFill>
                  <a:srgbClr val="FF0000"/>
                </a:solidFill>
                <a:latin typeface="Courier New"/>
                <a:cs typeface="Courier New"/>
              </a:rPr>
              <a:t>covariates = c(age = 80.9878)</a:t>
            </a:r>
            <a:r>
              <a:rPr lang="en-US" sz="1400" b="1" dirty="0">
                <a:solidFill>
                  <a:srgbClr val="66A7B9"/>
                </a:solidFill>
                <a:latin typeface="Courier New"/>
                <a:cs typeface="Courier New"/>
              </a:rPr>
              <a:t>)</a:t>
            </a:r>
          </a:p>
          <a:p>
            <a:pPr marL="0" indent="0">
              <a:buNone/>
            </a:pPr>
            <a:r>
              <a:rPr lang="en-US" sz="1400" b="1" dirty="0">
                <a:solidFill>
                  <a:srgbClr val="66A7B9"/>
                </a:solidFill>
                <a:latin typeface="Courier New"/>
                <a:cs typeface="Courier New"/>
              </a:rPr>
              <a:t>  </a:t>
            </a:r>
            <a:r>
              <a:rPr lang="en-US" sz="1400" b="1" dirty="0">
                <a:solidFill>
                  <a:srgbClr val="000000"/>
                </a:solidFill>
                <a:latin typeface="Courier New"/>
                <a:cs typeface="Courier New"/>
              </a:rPr>
              <a:t>gender adjusted mean std. error</a:t>
            </a:r>
          </a:p>
          <a:p>
            <a:pPr marL="0" indent="0">
              <a:buNone/>
            </a:pPr>
            <a:r>
              <a:rPr lang="en-US" sz="1400" b="1" dirty="0">
                <a:solidFill>
                  <a:srgbClr val="000000"/>
                </a:solidFill>
                <a:latin typeface="Courier New"/>
                <a:cs typeface="Courier New"/>
              </a:rPr>
              <a:t>1      1     0.4514687 0.01419470</a:t>
            </a:r>
          </a:p>
          <a:p>
            <a:pPr marL="0" indent="0">
              <a:buNone/>
            </a:pPr>
            <a:r>
              <a:rPr lang="en-US" sz="1400" b="1" dirty="0">
                <a:solidFill>
                  <a:srgbClr val="000000"/>
                </a:solidFill>
                <a:latin typeface="Courier New"/>
                <a:cs typeface="Courier New"/>
              </a:rPr>
              <a:t>2      2     0.4984609 0.01625708</a:t>
            </a:r>
          </a:p>
          <a:p>
            <a:pPr marL="0" indent="0">
              <a:buNone/>
            </a:pPr>
            <a:r>
              <a:rPr lang="en-US" sz="1400" b="1" dirty="0" err="1">
                <a:solidFill>
                  <a:srgbClr val="66A7B9"/>
                </a:solidFill>
                <a:latin typeface="Courier New"/>
                <a:cs typeface="Courier New"/>
              </a:rPr>
              <a:t>interactionMeans</a:t>
            </a:r>
            <a:r>
              <a:rPr lang="en-US" sz="1400" b="1" dirty="0">
                <a:solidFill>
                  <a:srgbClr val="66A7B9"/>
                </a:solidFill>
                <a:latin typeface="Courier New"/>
                <a:cs typeface="Courier New"/>
              </a:rPr>
              <a:t>(</a:t>
            </a:r>
            <a:r>
              <a:rPr lang="en-US" sz="1400" b="1" dirty="0" err="1">
                <a:solidFill>
                  <a:srgbClr val="66A7B9"/>
                </a:solidFill>
                <a:latin typeface="Courier New"/>
                <a:cs typeface="Courier New"/>
              </a:rPr>
              <a:t>sticker_spot</a:t>
            </a:r>
            <a:r>
              <a:rPr lang="en-US" sz="1400" b="1" dirty="0">
                <a:solidFill>
                  <a:srgbClr val="66A7B9"/>
                </a:solidFill>
                <a:latin typeface="Courier New"/>
                <a:cs typeface="Courier New"/>
              </a:rPr>
              <a:t>, factors = "gender", </a:t>
            </a:r>
            <a:r>
              <a:rPr lang="en-US" sz="1400" b="1" dirty="0">
                <a:solidFill>
                  <a:srgbClr val="FF0000"/>
                </a:solidFill>
                <a:latin typeface="Courier New"/>
                <a:cs typeface="Courier New"/>
              </a:rPr>
              <a:t>covariates = c(age = 53)</a:t>
            </a:r>
            <a:r>
              <a:rPr lang="en-US" sz="1400" b="1" dirty="0">
                <a:solidFill>
                  <a:srgbClr val="66A7B9"/>
                </a:solidFill>
                <a:latin typeface="Courier New"/>
                <a:cs typeface="Courier New"/>
              </a:rPr>
              <a:t>)</a:t>
            </a:r>
          </a:p>
          <a:p>
            <a:pPr marL="0" indent="0">
              <a:buNone/>
            </a:pPr>
            <a:r>
              <a:rPr lang="en-US" sz="1400" b="1" dirty="0">
                <a:solidFill>
                  <a:srgbClr val="66A7B9"/>
                </a:solidFill>
                <a:latin typeface="Courier New"/>
                <a:cs typeface="Courier New"/>
              </a:rPr>
              <a:t>  </a:t>
            </a:r>
            <a:r>
              <a:rPr lang="en-US" sz="1400" b="1" dirty="0">
                <a:solidFill>
                  <a:srgbClr val="000000"/>
                </a:solidFill>
                <a:latin typeface="Courier New"/>
                <a:cs typeface="Courier New"/>
              </a:rPr>
              <a:t>gender adjusted mean std. error</a:t>
            </a:r>
          </a:p>
          <a:p>
            <a:pPr marL="0" indent="0">
              <a:buNone/>
            </a:pPr>
            <a:r>
              <a:rPr lang="en-US" sz="1400" b="1" dirty="0">
                <a:solidFill>
                  <a:srgbClr val="000000"/>
                </a:solidFill>
                <a:latin typeface="Courier New"/>
                <a:cs typeface="Courier New"/>
              </a:rPr>
              <a:t>1      1     0.4044366 0.02014112</a:t>
            </a:r>
          </a:p>
          <a:p>
            <a:pPr marL="0" indent="0">
              <a:buNone/>
            </a:pPr>
            <a:r>
              <a:rPr lang="en-US" sz="1400" b="1" dirty="0">
                <a:solidFill>
                  <a:srgbClr val="000000"/>
                </a:solidFill>
                <a:latin typeface="Courier New"/>
                <a:cs typeface="Courier New"/>
              </a:rPr>
              <a:t>2      2     0.3911499 0.02345927</a:t>
            </a:r>
          </a:p>
          <a:p>
            <a:pPr marL="0" indent="0">
              <a:buNone/>
            </a:pPr>
            <a:r>
              <a:rPr lang="en-US" sz="1400" b="1" dirty="0" err="1">
                <a:solidFill>
                  <a:srgbClr val="66A7B9"/>
                </a:solidFill>
                <a:latin typeface="Courier New"/>
                <a:cs typeface="Courier New"/>
              </a:rPr>
              <a:t>interactionMeans</a:t>
            </a:r>
            <a:r>
              <a:rPr lang="en-US" sz="1400" b="1" dirty="0">
                <a:solidFill>
                  <a:srgbClr val="66A7B9"/>
                </a:solidFill>
                <a:latin typeface="Courier New"/>
                <a:cs typeface="Courier New"/>
              </a:rPr>
              <a:t>(</a:t>
            </a:r>
            <a:r>
              <a:rPr lang="en-US" sz="1400" b="1" dirty="0" err="1">
                <a:solidFill>
                  <a:srgbClr val="66A7B9"/>
                </a:solidFill>
                <a:latin typeface="Courier New"/>
                <a:cs typeface="Courier New"/>
              </a:rPr>
              <a:t>sticker_spot</a:t>
            </a:r>
            <a:r>
              <a:rPr lang="en-US" sz="1400" b="1" dirty="0">
                <a:solidFill>
                  <a:srgbClr val="66A7B9"/>
                </a:solidFill>
                <a:latin typeface="Courier New"/>
                <a:cs typeface="Courier New"/>
              </a:rPr>
              <a:t>, factors = "gender", </a:t>
            </a:r>
            <a:r>
              <a:rPr lang="en-US" sz="1400" b="1" dirty="0">
                <a:solidFill>
                  <a:srgbClr val="FF0000"/>
                </a:solidFill>
                <a:latin typeface="Courier New"/>
                <a:cs typeface="Courier New"/>
              </a:rPr>
              <a:t>covariates = c(age = 108)</a:t>
            </a:r>
            <a:r>
              <a:rPr lang="en-US" sz="1400" b="1" dirty="0">
                <a:solidFill>
                  <a:srgbClr val="66A7B9"/>
                </a:solidFill>
                <a:latin typeface="Courier New"/>
                <a:cs typeface="Courier New"/>
              </a:rPr>
              <a:t>)</a:t>
            </a:r>
          </a:p>
          <a:p>
            <a:pPr marL="0" indent="0">
              <a:buNone/>
            </a:pPr>
            <a:r>
              <a:rPr lang="en-US" sz="1400" b="1" dirty="0">
                <a:solidFill>
                  <a:srgbClr val="66A7B9"/>
                </a:solidFill>
                <a:latin typeface="Courier New"/>
                <a:cs typeface="Courier New"/>
              </a:rPr>
              <a:t>  </a:t>
            </a:r>
            <a:r>
              <a:rPr lang="en-US" sz="1400" b="1" dirty="0">
                <a:solidFill>
                  <a:srgbClr val="000000"/>
                </a:solidFill>
                <a:latin typeface="Courier New"/>
                <a:cs typeface="Courier New"/>
              </a:rPr>
              <a:t>gender adjusted mean std. error</a:t>
            </a:r>
          </a:p>
          <a:p>
            <a:pPr marL="0" indent="0">
              <a:buNone/>
            </a:pPr>
            <a:r>
              <a:rPr lang="en-US" sz="1400" b="1" dirty="0">
                <a:solidFill>
                  <a:srgbClr val="000000"/>
                </a:solidFill>
                <a:latin typeface="Courier New"/>
                <a:cs typeface="Courier New"/>
              </a:rPr>
              <a:t>1      1     0.4968614 0.02039448</a:t>
            </a:r>
          </a:p>
          <a:p>
            <a:pPr marL="0" indent="0">
              <a:buNone/>
            </a:pPr>
            <a:r>
              <a:rPr lang="en-US" sz="1400" b="1" dirty="0">
                <a:solidFill>
                  <a:srgbClr val="000000"/>
                </a:solidFill>
                <a:latin typeface="Courier New"/>
                <a:cs typeface="Courier New"/>
              </a:rPr>
              <a:t>2      2     0.6020313 0.02215622</a:t>
            </a:r>
          </a:p>
        </p:txBody>
      </p:sp>
      <p:sp>
        <p:nvSpPr>
          <p:cNvPr id="8" name="Cloud 7"/>
          <p:cNvSpPr/>
          <p:nvPr/>
        </p:nvSpPr>
        <p:spPr>
          <a:xfrm>
            <a:off x="5232400" y="3247644"/>
            <a:ext cx="5194300" cy="841756"/>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Gill Sans"/>
                <a:cs typeface="Gill Sans"/>
              </a:rPr>
              <a:t>@ 1 </a:t>
            </a:r>
            <a:r>
              <a:rPr lang="en-US" dirty="0" err="1">
                <a:solidFill>
                  <a:prstClr val="black"/>
                </a:solidFill>
                <a:latin typeface="Gill Sans"/>
                <a:cs typeface="Gill Sans"/>
              </a:rPr>
              <a:t>sd</a:t>
            </a:r>
            <a:r>
              <a:rPr lang="en-US" dirty="0">
                <a:solidFill>
                  <a:prstClr val="black"/>
                </a:solidFill>
                <a:latin typeface="Gill Sans"/>
                <a:cs typeface="Gill Sans"/>
              </a:rPr>
              <a:t> above mean (108 </a:t>
            </a:r>
            <a:r>
              <a:rPr lang="en-US" dirty="0" err="1">
                <a:solidFill>
                  <a:prstClr val="black"/>
                </a:solidFill>
                <a:latin typeface="Gill Sans"/>
                <a:cs typeface="Gill Sans"/>
              </a:rPr>
              <a:t>mos</a:t>
            </a:r>
            <a:r>
              <a:rPr lang="en-US" dirty="0">
                <a:solidFill>
                  <a:prstClr val="black"/>
                </a:solidFill>
                <a:latin typeface="Gill Sans"/>
                <a:cs typeface="Gill Sans"/>
              </a:rPr>
              <a:t>): diff = -.105</a:t>
            </a:r>
          </a:p>
        </p:txBody>
      </p:sp>
      <p:sp>
        <p:nvSpPr>
          <p:cNvPr id="9" name="Cloud 8"/>
          <p:cNvSpPr/>
          <p:nvPr/>
        </p:nvSpPr>
        <p:spPr>
          <a:xfrm>
            <a:off x="5681748" y="1093470"/>
            <a:ext cx="4470401" cy="822960"/>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Gill Sans"/>
                <a:cs typeface="Gill Sans"/>
              </a:rPr>
              <a:t>@ mean age (</a:t>
            </a:r>
            <a:r>
              <a:rPr lang="en-US" dirty="0" smtClean="0">
                <a:solidFill>
                  <a:prstClr val="black"/>
                </a:solidFill>
                <a:latin typeface="Gill Sans"/>
                <a:cs typeface="Gill Sans"/>
              </a:rPr>
              <a:t>81 </a:t>
            </a:r>
            <a:r>
              <a:rPr lang="en-US" dirty="0" err="1" smtClean="0">
                <a:solidFill>
                  <a:prstClr val="black"/>
                </a:solidFill>
                <a:latin typeface="Gill Sans"/>
                <a:cs typeface="Gill Sans"/>
              </a:rPr>
              <a:t>mos</a:t>
            </a:r>
            <a:r>
              <a:rPr lang="en-US" dirty="0">
                <a:solidFill>
                  <a:prstClr val="black"/>
                </a:solidFill>
                <a:latin typeface="Gill Sans"/>
                <a:cs typeface="Gill Sans"/>
              </a:rPr>
              <a:t>): </a:t>
            </a:r>
            <a:endParaRPr lang="en-US" dirty="0" smtClean="0">
              <a:solidFill>
                <a:prstClr val="black"/>
              </a:solidFill>
              <a:latin typeface="Gill Sans"/>
              <a:cs typeface="Gill Sans"/>
            </a:endParaRPr>
          </a:p>
          <a:p>
            <a:pPr algn="ctr"/>
            <a:r>
              <a:rPr lang="en-US" dirty="0" smtClean="0">
                <a:solidFill>
                  <a:prstClr val="black"/>
                </a:solidFill>
                <a:latin typeface="Gill Sans"/>
                <a:cs typeface="Gill Sans"/>
              </a:rPr>
              <a:t>diff </a:t>
            </a:r>
            <a:r>
              <a:rPr lang="en-US" dirty="0">
                <a:solidFill>
                  <a:prstClr val="black"/>
                </a:solidFill>
                <a:latin typeface="Gill Sans"/>
                <a:cs typeface="Gill Sans"/>
              </a:rPr>
              <a:t>= -.047</a:t>
            </a:r>
          </a:p>
        </p:txBody>
      </p:sp>
      <p:sp>
        <p:nvSpPr>
          <p:cNvPr id="10" name="Cloud 9"/>
          <p:cNvSpPr/>
          <p:nvPr/>
        </p:nvSpPr>
        <p:spPr>
          <a:xfrm>
            <a:off x="5232400" y="2110740"/>
            <a:ext cx="5072580" cy="822960"/>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Gill Sans"/>
                <a:cs typeface="Gill Sans"/>
              </a:rPr>
              <a:t>@ 1 </a:t>
            </a:r>
            <a:r>
              <a:rPr lang="en-US" dirty="0" err="1">
                <a:solidFill>
                  <a:prstClr val="black"/>
                </a:solidFill>
                <a:latin typeface="Gill Sans"/>
                <a:cs typeface="Gill Sans"/>
              </a:rPr>
              <a:t>sd</a:t>
            </a:r>
            <a:r>
              <a:rPr lang="en-US" dirty="0">
                <a:solidFill>
                  <a:prstClr val="black"/>
                </a:solidFill>
                <a:latin typeface="Gill Sans"/>
                <a:cs typeface="Gill Sans"/>
              </a:rPr>
              <a:t> below mean (53 </a:t>
            </a:r>
            <a:r>
              <a:rPr lang="en-US" dirty="0" err="1">
                <a:solidFill>
                  <a:prstClr val="black"/>
                </a:solidFill>
                <a:latin typeface="Gill Sans"/>
                <a:cs typeface="Gill Sans"/>
              </a:rPr>
              <a:t>mos</a:t>
            </a:r>
            <a:r>
              <a:rPr lang="en-US" dirty="0">
                <a:solidFill>
                  <a:prstClr val="black"/>
                </a:solidFill>
                <a:latin typeface="Gill Sans"/>
                <a:cs typeface="Gill Sans"/>
              </a:rPr>
              <a:t>): diff = .013</a:t>
            </a:r>
          </a:p>
        </p:txBody>
      </p:sp>
      <p:sp>
        <p:nvSpPr>
          <p:cNvPr id="12" name="Cloud Callout 11"/>
          <p:cNvSpPr/>
          <p:nvPr/>
        </p:nvSpPr>
        <p:spPr>
          <a:xfrm flipH="1">
            <a:off x="2208742" y="4229100"/>
            <a:ext cx="6071658" cy="2171700"/>
          </a:xfrm>
          <a:prstGeom prst="cloudCallout">
            <a:avLst>
              <a:gd name="adj1" fmla="val -60395"/>
              <a:gd name="adj2" fmla="val 26763"/>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2000" dirty="0">
                <a:solidFill>
                  <a:prstClr val="black"/>
                </a:solidFill>
                <a:latin typeface="Lobster Two"/>
                <a:cs typeface="Lobster Two"/>
              </a:rPr>
              <a:t>Here, the default is to calculate adjusted mean values across all unspecified other factors in your model, so this is averaging across </a:t>
            </a:r>
            <a:r>
              <a:rPr lang="en-US" sz="2000" dirty="0" err="1">
                <a:solidFill>
                  <a:prstClr val="black"/>
                </a:solidFill>
                <a:latin typeface="Lobster Two"/>
                <a:cs typeface="Lobster Two"/>
              </a:rPr>
              <a:t>num_env</a:t>
            </a:r>
            <a:r>
              <a:rPr lang="en-US" sz="2000" dirty="0">
                <a:solidFill>
                  <a:prstClr val="black"/>
                </a:solidFill>
                <a:latin typeface="Lobster Two"/>
                <a:cs typeface="Lobster Two"/>
              </a:rPr>
              <a:t> 1 &amp; 2 </a:t>
            </a:r>
            <a:endParaRPr lang="en-US" sz="2000" dirty="0">
              <a:solidFill>
                <a:srgbClr val="000000"/>
              </a:solidFill>
              <a:latin typeface="Lobster Two"/>
              <a:cs typeface="Lobster Two"/>
            </a:endParaRPr>
          </a:p>
        </p:txBody>
      </p:sp>
      <p:pic>
        <p:nvPicPr>
          <p:cNvPr id="14" name="Picture 13"/>
          <p:cNvPicPr>
            <a:picLocks noChangeAspect="1"/>
          </p:cNvPicPr>
          <p:nvPr/>
        </p:nvPicPr>
        <p:blipFill>
          <a:blip r:embed="rId2"/>
          <a:stretch>
            <a:fillRect/>
          </a:stretch>
        </p:blipFill>
        <p:spPr>
          <a:xfrm>
            <a:off x="8902700" y="4992624"/>
            <a:ext cx="1943100" cy="1865376"/>
          </a:xfrm>
          <a:prstGeom prst="rect">
            <a:avLst/>
          </a:prstGeom>
        </p:spPr>
      </p:pic>
    </p:spTree>
    <p:extLst>
      <p:ext uri="{BB962C8B-B14F-4D97-AF65-F5344CB8AC3E}">
        <p14:creationId xmlns:p14="http://schemas.microsoft.com/office/powerpoint/2010/main" val="10827771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368300"/>
            <a:ext cx="9144000" cy="6489700"/>
          </a:xfrm>
        </p:spPr>
        <p:txBody>
          <a:bodyPr>
            <a:noAutofit/>
          </a:bodyPr>
          <a:lstStyle/>
          <a:p>
            <a:pPr marL="0" indent="0">
              <a:buNone/>
            </a:pPr>
            <a:r>
              <a:rPr lang="en-US" sz="1400" b="1" dirty="0" err="1">
                <a:solidFill>
                  <a:srgbClr val="66A7B9"/>
                </a:solidFill>
                <a:latin typeface="Courier New"/>
                <a:cs typeface="Courier New"/>
              </a:rPr>
              <a:t>testInteractions</a:t>
            </a:r>
            <a:r>
              <a:rPr lang="en-US" sz="1400" b="1" dirty="0">
                <a:solidFill>
                  <a:srgbClr val="66A7B9"/>
                </a:solidFill>
                <a:latin typeface="Courier New"/>
                <a:cs typeface="Courier New"/>
              </a:rPr>
              <a:t>(</a:t>
            </a:r>
            <a:r>
              <a:rPr lang="en-US" sz="1400" b="1" dirty="0" err="1">
                <a:solidFill>
                  <a:srgbClr val="66A7B9"/>
                </a:solidFill>
                <a:latin typeface="Courier New"/>
                <a:cs typeface="Courier New"/>
              </a:rPr>
              <a:t>sticker_spot</a:t>
            </a:r>
            <a:r>
              <a:rPr lang="en-US" sz="1400" b="1" dirty="0">
                <a:solidFill>
                  <a:srgbClr val="66A7B9"/>
                </a:solidFill>
                <a:latin typeface="Courier New"/>
                <a:cs typeface="Courier New"/>
              </a:rPr>
              <a:t>, pairwise = "gender", covariates = c(age = 80.9878), adjustment = "none") # at mean age</a:t>
            </a:r>
          </a:p>
          <a:p>
            <a:pPr marL="0" indent="0">
              <a:buNone/>
            </a:pPr>
            <a:r>
              <a:rPr lang="en-US" sz="1400" b="1" dirty="0">
                <a:solidFill>
                  <a:srgbClr val="000000"/>
                </a:solidFill>
                <a:latin typeface="Courier New"/>
                <a:cs typeface="Courier New"/>
              </a:rPr>
              <a:t>F Test: </a:t>
            </a:r>
          </a:p>
          <a:p>
            <a:pPr marL="0" indent="0">
              <a:buNone/>
            </a:pPr>
            <a:r>
              <a:rPr lang="en-US" sz="1400" b="1" dirty="0">
                <a:solidFill>
                  <a:srgbClr val="000000"/>
                </a:solidFill>
                <a:latin typeface="Courier New"/>
                <a:cs typeface="Courier New"/>
              </a:rPr>
              <a:t>P-value adjustment method: none</a:t>
            </a:r>
          </a:p>
          <a:p>
            <a:pPr marL="0" indent="0">
              <a:buNone/>
            </a:pPr>
            <a:r>
              <a:rPr lang="en-US" sz="1400" b="1" dirty="0">
                <a:solidFill>
                  <a:srgbClr val="000000"/>
                </a:solidFill>
                <a:latin typeface="Courier New"/>
                <a:cs typeface="Courier New"/>
              </a:rPr>
              <a:t>              Value  </a:t>
            </a:r>
            <a:r>
              <a:rPr lang="en-US" sz="1400" b="1" dirty="0" err="1">
                <a:solidFill>
                  <a:srgbClr val="000000"/>
                </a:solidFill>
                <a:latin typeface="Courier New"/>
                <a:cs typeface="Courier New"/>
              </a:rPr>
              <a:t>Df</a:t>
            </a:r>
            <a:r>
              <a:rPr lang="en-US" sz="1400" b="1" dirty="0">
                <a:solidFill>
                  <a:srgbClr val="000000"/>
                </a:solidFill>
                <a:latin typeface="Courier New"/>
                <a:cs typeface="Courier New"/>
              </a:rPr>
              <a:t> Sum of </a:t>
            </a:r>
            <a:r>
              <a:rPr lang="en-US" sz="1400" b="1" dirty="0" err="1">
                <a:solidFill>
                  <a:srgbClr val="000000"/>
                </a:solidFill>
                <a:latin typeface="Courier New"/>
                <a:cs typeface="Courier New"/>
              </a:rPr>
              <a:t>Sq</a:t>
            </a:r>
            <a:r>
              <a:rPr lang="en-US" sz="1400" b="1" dirty="0">
                <a:solidFill>
                  <a:srgbClr val="000000"/>
                </a:solidFill>
                <a:latin typeface="Courier New"/>
                <a:cs typeface="Courier New"/>
              </a:rPr>
              <a:t>     F  </a:t>
            </a:r>
            <a:r>
              <a:rPr lang="en-US" sz="1400" b="1" dirty="0" err="1">
                <a:solidFill>
                  <a:srgbClr val="000000"/>
                </a:solidFill>
                <a:latin typeface="Courier New"/>
                <a:cs typeface="Courier New"/>
              </a:rPr>
              <a:t>Pr</a:t>
            </a:r>
            <a:r>
              <a:rPr lang="en-US" sz="1400" b="1" dirty="0">
                <a:solidFill>
                  <a:srgbClr val="000000"/>
                </a:solidFill>
                <a:latin typeface="Courier New"/>
                <a:cs typeface="Courier New"/>
              </a:rPr>
              <a:t>(&gt;F)  </a:t>
            </a:r>
          </a:p>
          <a:p>
            <a:pPr marL="0" indent="0">
              <a:buNone/>
            </a:pPr>
            <a:r>
              <a:rPr lang="en-US" sz="1400" b="1" dirty="0">
                <a:solidFill>
                  <a:srgbClr val="000000"/>
                </a:solidFill>
                <a:latin typeface="Courier New"/>
                <a:cs typeface="Courier New"/>
              </a:rPr>
              <a:t>1-2       -0.046992   1    0.1775 4.741 0.03018 *</a:t>
            </a:r>
          </a:p>
          <a:p>
            <a:pPr marL="0" indent="0">
              <a:buNone/>
            </a:pPr>
            <a:r>
              <a:rPr lang="en-US" sz="1400" b="1" dirty="0">
                <a:solidFill>
                  <a:srgbClr val="000000"/>
                </a:solidFill>
                <a:latin typeface="Courier New"/>
                <a:cs typeface="Courier New"/>
              </a:rPr>
              <a:t>Residuals           320   11.9814                </a:t>
            </a:r>
          </a:p>
          <a:p>
            <a:pPr marL="0" indent="0">
              <a:buNone/>
            </a:pPr>
            <a:r>
              <a:rPr lang="en-US" sz="1400" b="1" dirty="0">
                <a:solidFill>
                  <a:srgbClr val="000000"/>
                </a:solidFill>
                <a:latin typeface="Courier New"/>
                <a:cs typeface="Courier New"/>
              </a:rPr>
              <a:t>---</a:t>
            </a:r>
          </a:p>
          <a:p>
            <a:pPr marL="0" indent="0">
              <a:buNone/>
            </a:pPr>
            <a:r>
              <a:rPr lang="en-US" sz="1400" b="1" dirty="0" err="1">
                <a:solidFill>
                  <a:srgbClr val="000000"/>
                </a:solidFill>
                <a:latin typeface="Courier New"/>
                <a:cs typeface="Courier New"/>
              </a:rPr>
              <a:t>Signif</a:t>
            </a:r>
            <a:r>
              <a:rPr lang="en-US" sz="1400" b="1" dirty="0">
                <a:solidFill>
                  <a:srgbClr val="000000"/>
                </a:solidFill>
                <a:latin typeface="Courier New"/>
                <a:cs typeface="Courier New"/>
              </a:rPr>
              <a:t>. codes:  0 ‘***’ 0.001 ‘**’ 0.01 ‘*’ 0.05 ‘.’ 0.1 ‘ ’ 1</a:t>
            </a:r>
          </a:p>
          <a:p>
            <a:pPr marL="0" indent="0">
              <a:buNone/>
            </a:pPr>
            <a:r>
              <a:rPr lang="en-US" sz="1400" b="1" dirty="0" err="1">
                <a:solidFill>
                  <a:srgbClr val="66A7B9"/>
                </a:solidFill>
                <a:latin typeface="Courier New"/>
                <a:cs typeface="Courier New"/>
              </a:rPr>
              <a:t>testInteractions</a:t>
            </a:r>
            <a:r>
              <a:rPr lang="en-US" sz="1400" b="1" dirty="0">
                <a:solidFill>
                  <a:srgbClr val="66A7B9"/>
                </a:solidFill>
                <a:latin typeface="Courier New"/>
                <a:cs typeface="Courier New"/>
              </a:rPr>
              <a:t>(</a:t>
            </a:r>
            <a:r>
              <a:rPr lang="en-US" sz="1400" b="1" dirty="0" err="1">
                <a:solidFill>
                  <a:srgbClr val="66A7B9"/>
                </a:solidFill>
                <a:latin typeface="Courier New"/>
                <a:cs typeface="Courier New"/>
              </a:rPr>
              <a:t>sticker_spot</a:t>
            </a:r>
            <a:r>
              <a:rPr lang="en-US" sz="1400" b="1" dirty="0">
                <a:solidFill>
                  <a:srgbClr val="66A7B9"/>
                </a:solidFill>
                <a:latin typeface="Courier New"/>
                <a:cs typeface="Courier New"/>
              </a:rPr>
              <a:t>, pairwise = "gender",  covariates = c(age = 53), adjustment = "none")</a:t>
            </a:r>
          </a:p>
          <a:p>
            <a:pPr marL="0" indent="0">
              <a:buNone/>
            </a:pPr>
            <a:r>
              <a:rPr lang="en-US" sz="1400" b="1" dirty="0">
                <a:latin typeface="Courier New"/>
                <a:cs typeface="Courier New"/>
              </a:rPr>
              <a:t>F Test: </a:t>
            </a:r>
          </a:p>
          <a:p>
            <a:pPr marL="0" indent="0">
              <a:buNone/>
            </a:pPr>
            <a:r>
              <a:rPr lang="en-US" sz="1400" b="1" dirty="0">
                <a:latin typeface="Courier New"/>
                <a:cs typeface="Courier New"/>
              </a:rPr>
              <a:t>P-value adjustment method: none</a:t>
            </a:r>
          </a:p>
          <a:p>
            <a:pPr marL="0" indent="0">
              <a:buNone/>
            </a:pPr>
            <a:r>
              <a:rPr lang="en-US" sz="1400" b="1" dirty="0">
                <a:latin typeface="Courier New"/>
                <a:cs typeface="Courier New"/>
              </a:rPr>
              <a:t>             Value  </a:t>
            </a:r>
            <a:r>
              <a:rPr lang="en-US" sz="1400" b="1" dirty="0" err="1">
                <a:latin typeface="Courier New"/>
                <a:cs typeface="Courier New"/>
              </a:rPr>
              <a:t>Df</a:t>
            </a:r>
            <a:r>
              <a:rPr lang="en-US" sz="1400" b="1" dirty="0">
                <a:latin typeface="Courier New"/>
                <a:cs typeface="Courier New"/>
              </a:rPr>
              <a:t> Sum of </a:t>
            </a:r>
            <a:r>
              <a:rPr lang="en-US" sz="1400" b="1" dirty="0" err="1">
                <a:latin typeface="Courier New"/>
                <a:cs typeface="Courier New"/>
              </a:rPr>
              <a:t>Sq</a:t>
            </a:r>
            <a:r>
              <a:rPr lang="en-US" sz="1400" b="1" dirty="0">
                <a:latin typeface="Courier New"/>
                <a:cs typeface="Courier New"/>
              </a:rPr>
              <a:t>      F </a:t>
            </a:r>
            <a:r>
              <a:rPr lang="en-US" sz="1400" b="1" dirty="0" err="1">
                <a:latin typeface="Courier New"/>
                <a:cs typeface="Courier New"/>
              </a:rPr>
              <a:t>Pr</a:t>
            </a:r>
            <a:r>
              <a:rPr lang="en-US" sz="1400" b="1" dirty="0">
                <a:latin typeface="Courier New"/>
                <a:cs typeface="Courier New"/>
              </a:rPr>
              <a:t>(&gt;F)</a:t>
            </a:r>
          </a:p>
          <a:p>
            <a:pPr marL="0" indent="0">
              <a:buNone/>
            </a:pPr>
            <a:r>
              <a:rPr lang="en-US" sz="1400" b="1" dirty="0">
                <a:latin typeface="Courier New"/>
                <a:cs typeface="Courier New"/>
              </a:rPr>
              <a:t>1-2       0.013287   1    0.0069 0.1847 0.6677</a:t>
            </a:r>
          </a:p>
          <a:p>
            <a:pPr marL="0" indent="0">
              <a:buNone/>
            </a:pPr>
            <a:r>
              <a:rPr lang="en-US" sz="1400" b="1" dirty="0">
                <a:latin typeface="Courier New"/>
                <a:cs typeface="Courier New"/>
              </a:rPr>
              <a:t>Residuals          320   11.9814              </a:t>
            </a:r>
          </a:p>
          <a:p>
            <a:pPr marL="0" indent="0">
              <a:buNone/>
            </a:pPr>
            <a:r>
              <a:rPr lang="en-US" sz="1400" b="1" dirty="0" err="1">
                <a:solidFill>
                  <a:schemeClr val="accent3">
                    <a:lumMod val="75000"/>
                  </a:schemeClr>
                </a:solidFill>
                <a:latin typeface="Courier New"/>
                <a:cs typeface="Courier New"/>
              </a:rPr>
              <a:t>testInteractions</a:t>
            </a:r>
            <a:r>
              <a:rPr lang="en-US" sz="1400" b="1" dirty="0">
                <a:solidFill>
                  <a:schemeClr val="accent3">
                    <a:lumMod val="75000"/>
                  </a:schemeClr>
                </a:solidFill>
                <a:latin typeface="Courier New"/>
                <a:cs typeface="Courier New"/>
              </a:rPr>
              <a:t>(</a:t>
            </a:r>
            <a:r>
              <a:rPr lang="en-US" sz="1400" b="1" dirty="0" err="1">
                <a:solidFill>
                  <a:schemeClr val="accent3">
                    <a:lumMod val="75000"/>
                  </a:schemeClr>
                </a:solidFill>
                <a:latin typeface="Courier New"/>
                <a:cs typeface="Courier New"/>
              </a:rPr>
              <a:t>sticker_spot</a:t>
            </a:r>
            <a:r>
              <a:rPr lang="en-US" sz="1400" b="1" dirty="0">
                <a:solidFill>
                  <a:schemeClr val="accent3">
                    <a:lumMod val="75000"/>
                  </a:schemeClr>
                </a:solidFill>
                <a:latin typeface="Courier New"/>
                <a:cs typeface="Courier New"/>
              </a:rPr>
              <a:t>, pairwise = "gender",  covariates = c(age = 108), adjustment = "none")</a:t>
            </a:r>
          </a:p>
          <a:p>
            <a:pPr marL="0" indent="0">
              <a:buNone/>
            </a:pPr>
            <a:r>
              <a:rPr lang="en-US" sz="1400" b="1" dirty="0">
                <a:latin typeface="Courier New"/>
                <a:cs typeface="Courier New"/>
              </a:rPr>
              <a:t>F Test: </a:t>
            </a:r>
          </a:p>
          <a:p>
            <a:pPr marL="0" indent="0">
              <a:buNone/>
            </a:pPr>
            <a:r>
              <a:rPr lang="en-US" sz="1400" b="1" dirty="0">
                <a:latin typeface="Courier New"/>
                <a:cs typeface="Courier New"/>
              </a:rPr>
              <a:t>P-value adjustment method: none</a:t>
            </a:r>
          </a:p>
          <a:p>
            <a:pPr marL="0" indent="0">
              <a:buNone/>
            </a:pPr>
            <a:r>
              <a:rPr lang="en-US" sz="1400" b="1" dirty="0">
                <a:latin typeface="Courier New"/>
                <a:cs typeface="Courier New"/>
              </a:rPr>
              <a:t>             Value  </a:t>
            </a:r>
            <a:r>
              <a:rPr lang="en-US" sz="1400" b="1" dirty="0" err="1">
                <a:latin typeface="Courier New"/>
                <a:cs typeface="Courier New"/>
              </a:rPr>
              <a:t>Df</a:t>
            </a:r>
            <a:r>
              <a:rPr lang="en-US" sz="1400" b="1" dirty="0">
                <a:latin typeface="Courier New"/>
                <a:cs typeface="Courier New"/>
              </a:rPr>
              <a:t> Sum of </a:t>
            </a:r>
            <a:r>
              <a:rPr lang="en-US" sz="1400" b="1" dirty="0" err="1">
                <a:latin typeface="Courier New"/>
                <a:cs typeface="Courier New"/>
              </a:rPr>
              <a:t>Sq</a:t>
            </a:r>
            <a:r>
              <a:rPr lang="en-US" sz="1400" b="1" dirty="0">
                <a:latin typeface="Courier New"/>
                <a:cs typeface="Courier New"/>
              </a:rPr>
              <a:t>      F   </a:t>
            </a:r>
            <a:r>
              <a:rPr lang="en-US" sz="1400" b="1" dirty="0" err="1">
                <a:latin typeface="Courier New"/>
                <a:cs typeface="Courier New"/>
              </a:rPr>
              <a:t>Pr</a:t>
            </a:r>
            <a:r>
              <a:rPr lang="en-US" sz="1400" b="1" dirty="0">
                <a:latin typeface="Courier New"/>
                <a:cs typeface="Courier New"/>
              </a:rPr>
              <a:t>(&gt;F)    </a:t>
            </a:r>
          </a:p>
          <a:p>
            <a:pPr marL="0" indent="0">
              <a:buNone/>
            </a:pPr>
            <a:r>
              <a:rPr lang="en-US" sz="1400" b="1" dirty="0">
                <a:latin typeface="Courier New"/>
                <a:cs typeface="Courier New"/>
              </a:rPr>
              <a:t>1-2       -0.10517   1    0.4567 12.197 0.000546 ***</a:t>
            </a:r>
          </a:p>
          <a:p>
            <a:pPr marL="0" indent="0">
              <a:buNone/>
            </a:pPr>
            <a:r>
              <a:rPr lang="en-US" sz="1400" b="1" dirty="0">
                <a:latin typeface="Courier New"/>
                <a:cs typeface="Courier New"/>
              </a:rPr>
              <a:t>Residuals          320   11.9814                    </a:t>
            </a:r>
          </a:p>
          <a:p>
            <a:pPr marL="0" indent="0">
              <a:buNone/>
            </a:pPr>
            <a:r>
              <a:rPr lang="en-US" sz="1400" b="1" dirty="0">
                <a:latin typeface="Courier New"/>
                <a:cs typeface="Courier New"/>
              </a:rPr>
              <a:t>---</a:t>
            </a:r>
          </a:p>
          <a:p>
            <a:pPr marL="0" indent="0">
              <a:buNone/>
            </a:pPr>
            <a:r>
              <a:rPr lang="en-US" sz="1400" b="1" dirty="0" err="1">
                <a:latin typeface="Courier New"/>
                <a:cs typeface="Courier New"/>
              </a:rPr>
              <a:t>Signif</a:t>
            </a:r>
            <a:r>
              <a:rPr lang="en-US" sz="1400" b="1" dirty="0">
                <a:latin typeface="Courier New"/>
                <a:cs typeface="Courier New"/>
              </a:rPr>
              <a:t>. codes:  0 ‘***’ 0.001 ‘**’ 0.01 ‘*’ 0.05 ‘.’ 0.1 ‘ ’ 1</a:t>
            </a:r>
          </a:p>
        </p:txBody>
      </p:sp>
      <p:sp>
        <p:nvSpPr>
          <p:cNvPr id="14" name="Cloud 13"/>
          <p:cNvSpPr/>
          <p:nvPr/>
        </p:nvSpPr>
        <p:spPr>
          <a:xfrm>
            <a:off x="5308599" y="4670044"/>
            <a:ext cx="5222411" cy="841756"/>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Gill Sans"/>
                <a:cs typeface="Gill Sans"/>
              </a:rPr>
              <a:t>@ 1 </a:t>
            </a:r>
            <a:r>
              <a:rPr lang="en-US" dirty="0" err="1">
                <a:solidFill>
                  <a:prstClr val="black"/>
                </a:solidFill>
                <a:latin typeface="Gill Sans"/>
                <a:cs typeface="Gill Sans"/>
              </a:rPr>
              <a:t>sd</a:t>
            </a:r>
            <a:r>
              <a:rPr lang="en-US" dirty="0">
                <a:solidFill>
                  <a:prstClr val="black"/>
                </a:solidFill>
                <a:latin typeface="Gill Sans"/>
                <a:cs typeface="Gill Sans"/>
              </a:rPr>
              <a:t> above mean (108 </a:t>
            </a:r>
            <a:r>
              <a:rPr lang="en-US" dirty="0" err="1">
                <a:solidFill>
                  <a:prstClr val="black"/>
                </a:solidFill>
                <a:latin typeface="Gill Sans"/>
                <a:cs typeface="Gill Sans"/>
              </a:rPr>
              <a:t>mos</a:t>
            </a:r>
            <a:r>
              <a:rPr lang="en-US" dirty="0">
                <a:solidFill>
                  <a:prstClr val="black"/>
                </a:solidFill>
                <a:latin typeface="Gill Sans"/>
                <a:cs typeface="Gill Sans"/>
              </a:rPr>
              <a:t>): diff = -.105</a:t>
            </a:r>
          </a:p>
        </p:txBody>
      </p:sp>
      <p:sp>
        <p:nvSpPr>
          <p:cNvPr id="4" name="Rectangle 3"/>
          <p:cNvSpPr/>
          <p:nvPr/>
        </p:nvSpPr>
        <p:spPr>
          <a:xfrm>
            <a:off x="1524000" y="1637030"/>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5" name="Rectangle 4"/>
          <p:cNvSpPr/>
          <p:nvPr/>
        </p:nvSpPr>
        <p:spPr>
          <a:xfrm>
            <a:off x="1524000" y="3923030"/>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sp>
        <p:nvSpPr>
          <p:cNvPr id="6" name="Rectangle 5"/>
          <p:cNvSpPr/>
          <p:nvPr/>
        </p:nvSpPr>
        <p:spPr>
          <a:xfrm>
            <a:off x="1524000" y="5650230"/>
            <a:ext cx="9144000" cy="246380"/>
          </a:xfrm>
          <a:prstGeom prst="rect">
            <a:avLst/>
          </a:prstGeom>
          <a:solidFill>
            <a:schemeClr val="accent3">
              <a:lumMod val="75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solidFill>
                <a:prstClr val="white"/>
              </a:solidFill>
            </a:endParaRPr>
          </a:p>
        </p:txBody>
      </p:sp>
      <p:pic>
        <p:nvPicPr>
          <p:cNvPr id="12" name="Picture 11"/>
          <p:cNvPicPr>
            <a:picLocks noChangeAspect="1"/>
          </p:cNvPicPr>
          <p:nvPr/>
        </p:nvPicPr>
        <p:blipFill>
          <a:blip r:embed="rId2"/>
          <a:stretch>
            <a:fillRect/>
          </a:stretch>
        </p:blipFill>
        <p:spPr>
          <a:xfrm>
            <a:off x="10228060" y="4992624"/>
            <a:ext cx="1943100" cy="1865376"/>
          </a:xfrm>
          <a:prstGeom prst="rect">
            <a:avLst/>
          </a:prstGeom>
        </p:spPr>
      </p:pic>
      <p:sp>
        <p:nvSpPr>
          <p:cNvPr id="11" name="Cloud 10"/>
          <p:cNvSpPr/>
          <p:nvPr/>
        </p:nvSpPr>
        <p:spPr>
          <a:xfrm>
            <a:off x="6667500" y="681990"/>
            <a:ext cx="4000500" cy="822960"/>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Gill Sans"/>
                <a:cs typeface="Gill Sans"/>
              </a:rPr>
              <a:t>@ mean age (81 </a:t>
            </a:r>
            <a:r>
              <a:rPr lang="en-US" dirty="0" err="1">
                <a:solidFill>
                  <a:prstClr val="black"/>
                </a:solidFill>
                <a:latin typeface="Gill Sans"/>
                <a:cs typeface="Gill Sans"/>
              </a:rPr>
              <a:t>mos</a:t>
            </a:r>
            <a:r>
              <a:rPr lang="en-US" dirty="0">
                <a:solidFill>
                  <a:prstClr val="black"/>
                </a:solidFill>
                <a:latin typeface="Gill Sans"/>
                <a:cs typeface="Gill Sans"/>
              </a:rPr>
              <a:t>): diff = -.047</a:t>
            </a:r>
          </a:p>
        </p:txBody>
      </p:sp>
      <p:sp>
        <p:nvSpPr>
          <p:cNvPr id="13" name="Cloud 12"/>
          <p:cNvSpPr/>
          <p:nvPr/>
        </p:nvSpPr>
        <p:spPr>
          <a:xfrm>
            <a:off x="5588000" y="2933700"/>
            <a:ext cx="5257800" cy="822960"/>
          </a:xfrm>
          <a:prstGeom prst="cloud">
            <a:avLst/>
          </a:prstGeom>
          <a:no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Gill Sans"/>
                <a:cs typeface="Gill Sans"/>
              </a:rPr>
              <a:t>@ 1 </a:t>
            </a:r>
            <a:r>
              <a:rPr lang="en-US" dirty="0" err="1">
                <a:solidFill>
                  <a:prstClr val="black"/>
                </a:solidFill>
                <a:latin typeface="Gill Sans"/>
                <a:cs typeface="Gill Sans"/>
              </a:rPr>
              <a:t>sd</a:t>
            </a:r>
            <a:r>
              <a:rPr lang="en-US" dirty="0">
                <a:solidFill>
                  <a:prstClr val="black"/>
                </a:solidFill>
                <a:latin typeface="Gill Sans"/>
                <a:cs typeface="Gill Sans"/>
              </a:rPr>
              <a:t> below mean (53 </a:t>
            </a:r>
            <a:r>
              <a:rPr lang="en-US" dirty="0" err="1">
                <a:solidFill>
                  <a:prstClr val="black"/>
                </a:solidFill>
                <a:latin typeface="Gill Sans"/>
                <a:cs typeface="Gill Sans"/>
              </a:rPr>
              <a:t>mos</a:t>
            </a:r>
            <a:r>
              <a:rPr lang="en-US" dirty="0">
                <a:solidFill>
                  <a:prstClr val="black"/>
                </a:solidFill>
                <a:latin typeface="Gill Sans"/>
                <a:cs typeface="Gill Sans"/>
              </a:rPr>
              <a:t>): diff = .013</a:t>
            </a:r>
          </a:p>
        </p:txBody>
      </p:sp>
    </p:spTree>
    <p:extLst>
      <p:ext uri="{BB962C8B-B14F-4D97-AF65-F5344CB8AC3E}">
        <p14:creationId xmlns:p14="http://schemas.microsoft.com/office/powerpoint/2010/main" val="33989558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potlightin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sp>
        <p:nvSpPr>
          <p:cNvPr id="4" name="Cloud Callout 3"/>
          <p:cNvSpPr/>
          <p:nvPr/>
        </p:nvSpPr>
        <p:spPr>
          <a:xfrm flipH="1">
            <a:off x="1718734" y="38100"/>
            <a:ext cx="6548966" cy="2095500"/>
          </a:xfrm>
          <a:prstGeom prst="cloudCallout">
            <a:avLst>
              <a:gd name="adj1" fmla="val -60555"/>
              <a:gd name="adj2" fmla="val -15239"/>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prstClr val="black"/>
                </a:solidFill>
                <a:latin typeface="Lobster Two"/>
                <a:cs typeface="Lobster Two"/>
              </a:rPr>
              <a:t>You can plot these adjusted conditional means! Use the estimated standard errors (realize these bars will always be shorter than standard deviations/95% confidence intervals).</a:t>
            </a:r>
            <a:endParaRPr lang="en-US" dirty="0">
              <a:solidFill>
                <a:srgbClr val="000000"/>
              </a:solidFill>
              <a:latin typeface="Lobster Two"/>
              <a:cs typeface="Lobster Two"/>
            </a:endParaRPr>
          </a:p>
        </p:txBody>
      </p:sp>
      <p:pic>
        <p:nvPicPr>
          <p:cNvPr id="5" name="Picture 4"/>
          <p:cNvPicPr>
            <a:picLocks noChangeAspect="1"/>
          </p:cNvPicPr>
          <p:nvPr/>
        </p:nvPicPr>
        <p:blipFill>
          <a:blip r:embed="rId3"/>
          <a:stretch>
            <a:fillRect/>
          </a:stretch>
        </p:blipFill>
        <p:spPr>
          <a:xfrm>
            <a:off x="8902700" y="0"/>
            <a:ext cx="1943100" cy="1865376"/>
          </a:xfrm>
          <a:prstGeom prst="rect">
            <a:avLst/>
          </a:prstGeom>
        </p:spPr>
      </p:pic>
    </p:spTree>
    <p:extLst>
      <p:ext uri="{BB962C8B-B14F-4D97-AF65-F5344CB8AC3E}">
        <p14:creationId xmlns:p14="http://schemas.microsoft.com/office/powerpoint/2010/main" val="30847549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Spotlight analysis summary</a:t>
            </a:r>
            <a:endParaRPr lang="en-US" dirty="0"/>
          </a:p>
        </p:txBody>
      </p:sp>
      <p:sp>
        <p:nvSpPr>
          <p:cNvPr id="3" name="Content Placeholder 2"/>
          <p:cNvSpPr>
            <a:spLocks noGrp="1"/>
          </p:cNvSpPr>
          <p:nvPr>
            <p:ph idx="1"/>
          </p:nvPr>
        </p:nvSpPr>
        <p:spPr/>
        <p:txBody>
          <a:bodyPr/>
          <a:lstStyle/>
          <a:p>
            <a:r>
              <a:rPr lang="en-US" dirty="0" smtClean="0"/>
              <a:t>Great way to understand interactions with continuous covariates; also works for factors</a:t>
            </a:r>
          </a:p>
          <a:p>
            <a:r>
              <a:rPr lang="en-US" dirty="0"/>
              <a:t>P</a:t>
            </a:r>
            <a:r>
              <a:rPr lang="en-US" dirty="0" smtClean="0"/>
              <a:t>owerful way to see what is happening </a:t>
            </a:r>
            <a:r>
              <a:rPr lang="en-US" b="1" dirty="0" smtClean="0">
                <a:solidFill>
                  <a:srgbClr val="FF0000"/>
                </a:solidFill>
                <a:latin typeface="Lobster Two"/>
                <a:cs typeface="Lobster Two"/>
              </a:rPr>
              <a:t>without </a:t>
            </a:r>
            <a:r>
              <a:rPr lang="en-US" b="1" dirty="0" err="1" smtClean="0">
                <a:solidFill>
                  <a:srgbClr val="FF0000"/>
                </a:solidFill>
                <a:latin typeface="Lobster Two"/>
                <a:cs typeface="Lobster Two"/>
              </a:rPr>
              <a:t>subsetting</a:t>
            </a:r>
            <a:r>
              <a:rPr lang="en-US" b="1" dirty="0" smtClean="0">
                <a:solidFill>
                  <a:srgbClr val="FF0000"/>
                </a:solidFill>
                <a:latin typeface="Lobster Two"/>
                <a:cs typeface="Lobster Two"/>
              </a:rPr>
              <a:t> your data</a:t>
            </a:r>
          </a:p>
          <a:p>
            <a:pPr lvl="1"/>
            <a:r>
              <a:rPr lang="en-US" dirty="0" smtClean="0"/>
              <a:t>i.e., splitting by above/below mean/median/</a:t>
            </a:r>
            <a:r>
              <a:rPr lang="en-US" dirty="0" err="1" smtClean="0"/>
              <a:t>etc</a:t>
            </a:r>
            <a:r>
              <a:rPr lang="en-US" dirty="0"/>
              <a:t> </a:t>
            </a:r>
            <a:r>
              <a:rPr lang="en-US" dirty="0" smtClean="0"/>
              <a:t>can be weak, unstable, potentially very misleading</a:t>
            </a:r>
          </a:p>
          <a:p>
            <a:r>
              <a:rPr lang="en-US" dirty="0" smtClean="0"/>
              <a:t>This is not multiple testing- you do not need to worry about multiple comparisons here- it is used to interpret an already significant interaction</a:t>
            </a:r>
          </a:p>
          <a:p>
            <a:r>
              <a:rPr lang="en-US" dirty="0" smtClean="0"/>
              <a:t>So don’t report them as if you ran different analyses</a:t>
            </a:r>
            <a:br>
              <a:rPr lang="en-US" dirty="0" smtClean="0"/>
            </a:br>
            <a:r>
              <a:rPr lang="en-US" dirty="0" smtClean="0"/>
              <a:t>with different results</a:t>
            </a:r>
            <a:endParaRPr lang="en-US" dirty="0"/>
          </a:p>
        </p:txBody>
      </p:sp>
      <p:pic>
        <p:nvPicPr>
          <p:cNvPr id="4" name="Picture 3"/>
          <p:cNvPicPr>
            <a:picLocks noChangeAspect="1"/>
          </p:cNvPicPr>
          <p:nvPr/>
        </p:nvPicPr>
        <p:blipFill>
          <a:blip r:embed="rId2"/>
          <a:stretch>
            <a:fillRect/>
          </a:stretch>
        </p:blipFill>
        <p:spPr>
          <a:xfrm>
            <a:off x="8902700" y="4992624"/>
            <a:ext cx="1943100" cy="1865376"/>
          </a:xfrm>
          <a:prstGeom prst="rect">
            <a:avLst/>
          </a:prstGeom>
        </p:spPr>
      </p:pic>
    </p:spTree>
    <p:extLst>
      <p:ext uri="{BB962C8B-B14F-4D97-AF65-F5344CB8AC3E}">
        <p14:creationId xmlns:p14="http://schemas.microsoft.com/office/powerpoint/2010/main" val="728901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named-chunk-7-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spTree>
    <p:extLst>
      <p:ext uri="{BB962C8B-B14F-4D97-AF65-F5344CB8AC3E}">
        <p14:creationId xmlns:p14="http://schemas.microsoft.com/office/powerpoint/2010/main" val="1269729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t>
            </a:r>
            <a:r>
              <a:rPr lang="en-US" dirty="0" err="1" smtClean="0"/>
              <a:t>gplot</a:t>
            </a:r>
            <a:r>
              <a:rPr lang="en-US" dirty="0" smtClean="0"/>
              <a:t> code for previous plot</a:t>
            </a:r>
            <a:endParaRPr lang="en-US" dirty="0"/>
          </a:p>
        </p:txBody>
      </p:sp>
      <p:sp>
        <p:nvSpPr>
          <p:cNvPr id="3" name="Content Placeholder 2"/>
          <p:cNvSpPr>
            <a:spLocks noGrp="1"/>
          </p:cNvSpPr>
          <p:nvPr>
            <p:ph idx="1"/>
          </p:nvPr>
        </p:nvSpPr>
        <p:spPr/>
        <p:txBody>
          <a:bodyPr>
            <a:normAutofit/>
          </a:bodyPr>
          <a:lstStyle/>
          <a:p>
            <a:pPr marL="0" indent="0">
              <a:buNone/>
            </a:pPr>
            <a:r>
              <a:rPr lang="en-US" sz="1600" b="1" dirty="0" err="1">
                <a:latin typeface="Courier New"/>
                <a:cs typeface="Courier New"/>
              </a:rPr>
              <a:t>ggplot</a:t>
            </a:r>
            <a:r>
              <a:rPr lang="en-US" sz="1600" b="1" dirty="0">
                <a:latin typeface="Courier New"/>
                <a:cs typeface="Courier New"/>
              </a:rPr>
              <a:t>(givers, </a:t>
            </a:r>
            <a:r>
              <a:rPr lang="en-US" sz="1600" b="1" dirty="0" err="1">
                <a:latin typeface="Courier New"/>
                <a:cs typeface="Courier New"/>
              </a:rPr>
              <a:t>aes</a:t>
            </a:r>
            <a:r>
              <a:rPr lang="en-US" sz="1600" b="1" dirty="0">
                <a:latin typeface="Courier New"/>
                <a:cs typeface="Courier New"/>
              </a:rPr>
              <a:t>(x = factor(</a:t>
            </a:r>
            <a:r>
              <a:rPr lang="en-US" sz="1600" b="1" dirty="0" err="1">
                <a:latin typeface="Courier New"/>
                <a:cs typeface="Courier New"/>
              </a:rPr>
              <a:t>num_env</a:t>
            </a:r>
            <a:r>
              <a:rPr lang="en-US" sz="1600" b="1" dirty="0">
                <a:latin typeface="Courier New"/>
                <a:cs typeface="Courier New"/>
              </a:rPr>
              <a:t>), y = </a:t>
            </a:r>
            <a:r>
              <a:rPr lang="en-US" sz="1600" b="1" dirty="0" err="1">
                <a:latin typeface="Courier New"/>
                <a:cs typeface="Courier New"/>
              </a:rPr>
              <a:t>prop_given</a:t>
            </a:r>
            <a:r>
              <a:rPr lang="en-US" sz="1600" b="1" dirty="0">
                <a:latin typeface="Courier New"/>
                <a:cs typeface="Courier New"/>
              </a:rPr>
              <a:t>, fill = </a:t>
            </a:r>
            <a:r>
              <a:rPr lang="en-US" sz="1600" b="1" dirty="0" err="1">
                <a:latin typeface="Courier New"/>
                <a:cs typeface="Courier New"/>
              </a:rPr>
              <a:t>age_group</a:t>
            </a:r>
            <a:r>
              <a:rPr lang="en-US" sz="1600" b="1" dirty="0">
                <a:latin typeface="Courier New"/>
                <a:cs typeface="Courier New"/>
              </a:rPr>
              <a:t>, </a:t>
            </a:r>
            <a:r>
              <a:rPr lang="en-US" sz="1600" b="1" dirty="0" err="1">
                <a:latin typeface="Courier New"/>
                <a:cs typeface="Courier New"/>
              </a:rPr>
              <a:t>colour</a:t>
            </a:r>
            <a:r>
              <a:rPr lang="en-US" sz="1600" b="1" dirty="0">
                <a:latin typeface="Courier New"/>
                <a:cs typeface="Courier New"/>
              </a:rPr>
              <a:t> = </a:t>
            </a:r>
            <a:r>
              <a:rPr lang="en-US" sz="1600" b="1" dirty="0" err="1">
                <a:latin typeface="Courier New"/>
                <a:cs typeface="Courier New"/>
              </a:rPr>
              <a:t>age_group</a:t>
            </a:r>
            <a:r>
              <a:rPr lang="en-US" sz="1600" b="1" dirty="0">
                <a:latin typeface="Courier New"/>
                <a:cs typeface="Courier New"/>
              </a:rPr>
              <a:t>)) + </a:t>
            </a:r>
          </a:p>
          <a:p>
            <a:pPr marL="0" indent="0">
              <a:buNone/>
            </a:pPr>
            <a:r>
              <a:rPr lang="en-US" sz="1600" b="1" dirty="0">
                <a:latin typeface="Courier New"/>
                <a:cs typeface="Courier New"/>
              </a:rPr>
              <a:t>  </a:t>
            </a:r>
            <a:r>
              <a:rPr lang="en-US" sz="1600" b="1" dirty="0" err="1">
                <a:latin typeface="Courier New"/>
                <a:cs typeface="Courier New"/>
              </a:rPr>
              <a:t>geom_dotplot</a:t>
            </a:r>
            <a:r>
              <a:rPr lang="en-US" sz="1600" b="1" dirty="0">
                <a:latin typeface="Courier New"/>
                <a:cs typeface="Courier New"/>
              </a:rPr>
              <a:t>(</a:t>
            </a:r>
            <a:r>
              <a:rPr lang="en-US" sz="1600" b="1" dirty="0" err="1">
                <a:latin typeface="Courier New"/>
                <a:cs typeface="Courier New"/>
              </a:rPr>
              <a:t>stackdir</a:t>
            </a:r>
            <a:r>
              <a:rPr lang="en-US" sz="1600" b="1" dirty="0">
                <a:latin typeface="Courier New"/>
                <a:cs typeface="Courier New"/>
              </a:rPr>
              <a:t> = "center", </a:t>
            </a:r>
            <a:r>
              <a:rPr lang="en-US" sz="1600" b="1" dirty="0" err="1">
                <a:latin typeface="Courier New"/>
                <a:cs typeface="Courier New"/>
              </a:rPr>
              <a:t>binaxis</a:t>
            </a:r>
            <a:r>
              <a:rPr lang="en-US" sz="1600" b="1" dirty="0">
                <a:latin typeface="Courier New"/>
                <a:cs typeface="Courier New"/>
              </a:rPr>
              <a:t> = "y", </a:t>
            </a:r>
          </a:p>
          <a:p>
            <a:pPr marL="0" indent="0">
              <a:buNone/>
            </a:pPr>
            <a:r>
              <a:rPr lang="en-US" sz="1600" b="1" dirty="0">
                <a:latin typeface="Courier New"/>
                <a:cs typeface="Courier New"/>
              </a:rPr>
              <a:t>    </a:t>
            </a:r>
            <a:r>
              <a:rPr lang="en-US" sz="1600" b="1" dirty="0" err="1">
                <a:latin typeface="Courier New"/>
                <a:cs typeface="Courier New"/>
              </a:rPr>
              <a:t>binwidth</a:t>
            </a:r>
            <a:r>
              <a:rPr lang="en-US" sz="1600" b="1" dirty="0">
                <a:latin typeface="Courier New"/>
                <a:cs typeface="Courier New"/>
              </a:rPr>
              <a:t> = .01, </a:t>
            </a:r>
            <a:r>
              <a:rPr lang="en-US" sz="1600" b="1" dirty="0" err="1">
                <a:latin typeface="Courier New"/>
                <a:cs typeface="Courier New"/>
              </a:rPr>
              <a:t>binpositions</a:t>
            </a:r>
            <a:r>
              <a:rPr lang="en-US" sz="1600" b="1" dirty="0">
                <a:latin typeface="Courier New"/>
                <a:cs typeface="Courier New"/>
              </a:rPr>
              <a:t> = "all", </a:t>
            </a:r>
            <a:r>
              <a:rPr lang="en-US" sz="1600" b="1" dirty="0" err="1">
                <a:latin typeface="Courier New"/>
                <a:cs typeface="Courier New"/>
              </a:rPr>
              <a:t>stackratio</a:t>
            </a:r>
            <a:r>
              <a:rPr lang="en-US" sz="1600" b="1" dirty="0">
                <a:latin typeface="Courier New"/>
                <a:cs typeface="Courier New"/>
              </a:rPr>
              <a:t> = 1, </a:t>
            </a:r>
            <a:r>
              <a:rPr lang="en-US" sz="1600" b="1" dirty="0" err="1">
                <a:latin typeface="Courier New"/>
                <a:cs typeface="Courier New"/>
              </a:rPr>
              <a:t>dotsize</a:t>
            </a:r>
            <a:r>
              <a:rPr lang="en-US" sz="1600" b="1" dirty="0">
                <a:latin typeface="Courier New"/>
                <a:cs typeface="Courier New"/>
              </a:rPr>
              <a:t> = 3, alpha = .5) + </a:t>
            </a:r>
          </a:p>
          <a:p>
            <a:pPr marL="0" indent="0">
              <a:buNone/>
            </a:pPr>
            <a:r>
              <a:rPr lang="en-US" sz="1600" b="1" dirty="0">
                <a:latin typeface="Courier New"/>
                <a:cs typeface="Courier New"/>
              </a:rPr>
              <a:t>  </a:t>
            </a:r>
            <a:r>
              <a:rPr lang="en-US" sz="1600" b="1" dirty="0" err="1">
                <a:latin typeface="Courier New"/>
                <a:cs typeface="Courier New"/>
              </a:rPr>
              <a:t>stat_summary</a:t>
            </a:r>
            <a:r>
              <a:rPr lang="en-US" sz="1600" b="1" dirty="0">
                <a:latin typeface="Courier New"/>
                <a:cs typeface="Courier New"/>
              </a:rPr>
              <a:t>(</a:t>
            </a:r>
            <a:r>
              <a:rPr lang="en-US" sz="1600" b="1" dirty="0" err="1">
                <a:latin typeface="Courier New"/>
                <a:cs typeface="Courier New"/>
              </a:rPr>
              <a:t>fun.y</a:t>
            </a:r>
            <a:r>
              <a:rPr lang="en-US" sz="1600" b="1" dirty="0">
                <a:latin typeface="Courier New"/>
                <a:cs typeface="Courier New"/>
              </a:rPr>
              <a:t> = mean, </a:t>
            </a:r>
            <a:r>
              <a:rPr lang="en-US" sz="1600" b="1" dirty="0" err="1">
                <a:latin typeface="Courier New"/>
                <a:cs typeface="Courier New"/>
              </a:rPr>
              <a:t>fun.ymin</a:t>
            </a:r>
            <a:r>
              <a:rPr lang="en-US" sz="1600" b="1" dirty="0">
                <a:latin typeface="Courier New"/>
                <a:cs typeface="Courier New"/>
              </a:rPr>
              <a:t> = mean, </a:t>
            </a:r>
          </a:p>
          <a:p>
            <a:pPr marL="0" indent="0">
              <a:buNone/>
            </a:pPr>
            <a:r>
              <a:rPr lang="en-US" sz="1600" b="1" dirty="0">
                <a:latin typeface="Courier New"/>
                <a:cs typeface="Courier New"/>
              </a:rPr>
              <a:t>    </a:t>
            </a:r>
            <a:r>
              <a:rPr lang="en-US" sz="1600" b="1" dirty="0" err="1">
                <a:latin typeface="Courier New"/>
                <a:cs typeface="Courier New"/>
              </a:rPr>
              <a:t>fun.ymax</a:t>
            </a:r>
            <a:r>
              <a:rPr lang="en-US" sz="1600" b="1" dirty="0">
                <a:latin typeface="Courier New"/>
                <a:cs typeface="Courier New"/>
              </a:rPr>
              <a:t> = mean, </a:t>
            </a:r>
            <a:r>
              <a:rPr lang="en-US" sz="1600" b="1" dirty="0" err="1">
                <a:latin typeface="Courier New"/>
                <a:cs typeface="Courier New"/>
              </a:rPr>
              <a:t>geom</a:t>
            </a:r>
            <a:r>
              <a:rPr lang="en-US" sz="1600" b="1" dirty="0">
                <a:latin typeface="Courier New"/>
                <a:cs typeface="Courier New"/>
              </a:rPr>
              <a:t> = "crossbar", width = 0.75, </a:t>
            </a:r>
            <a:r>
              <a:rPr lang="en-US" sz="1600" b="1" dirty="0" err="1">
                <a:latin typeface="Courier New"/>
                <a:cs typeface="Courier New"/>
              </a:rPr>
              <a:t>lwd</a:t>
            </a:r>
            <a:r>
              <a:rPr lang="en-US" sz="1600" b="1" dirty="0">
                <a:latin typeface="Courier New"/>
                <a:cs typeface="Courier New"/>
              </a:rPr>
              <a:t> = .75) + </a:t>
            </a:r>
          </a:p>
          <a:p>
            <a:pPr marL="0" indent="0">
              <a:buNone/>
            </a:pPr>
            <a:r>
              <a:rPr lang="en-US" sz="1600" b="1" dirty="0">
                <a:latin typeface="Courier New"/>
                <a:cs typeface="Courier New"/>
              </a:rPr>
              <a:t>  </a:t>
            </a:r>
            <a:r>
              <a:rPr lang="en-US" sz="1600" b="1" dirty="0" err="1">
                <a:latin typeface="Courier New"/>
                <a:cs typeface="Courier New"/>
              </a:rPr>
              <a:t>scale_x_discrete</a:t>
            </a:r>
            <a:r>
              <a:rPr lang="en-US" sz="1600" b="1" dirty="0">
                <a:latin typeface="Courier New"/>
                <a:cs typeface="Courier New"/>
              </a:rPr>
              <a:t>(name = "age group") + </a:t>
            </a:r>
          </a:p>
          <a:p>
            <a:pPr marL="0" indent="0">
              <a:buNone/>
            </a:pPr>
            <a:r>
              <a:rPr lang="en-US" sz="1600" b="1" dirty="0">
                <a:latin typeface="Courier New"/>
                <a:cs typeface="Courier New"/>
              </a:rPr>
              <a:t>  </a:t>
            </a:r>
            <a:r>
              <a:rPr lang="en-US" sz="1600" b="1" dirty="0" err="1">
                <a:latin typeface="Courier New"/>
                <a:cs typeface="Courier New"/>
              </a:rPr>
              <a:t>scale_y_continuous</a:t>
            </a:r>
            <a:r>
              <a:rPr lang="en-US" sz="1600" b="1" dirty="0">
                <a:latin typeface="Courier New"/>
                <a:cs typeface="Courier New"/>
              </a:rPr>
              <a:t>(name = "proportion of stickers given") +</a:t>
            </a:r>
          </a:p>
          <a:p>
            <a:pPr marL="0" indent="0">
              <a:buNone/>
            </a:pPr>
            <a:r>
              <a:rPr lang="en-US" sz="1600" b="1" dirty="0">
                <a:latin typeface="Courier New"/>
                <a:cs typeface="Courier New"/>
              </a:rPr>
              <a:t>  </a:t>
            </a:r>
            <a:r>
              <a:rPr lang="en-US" sz="1600" b="1" dirty="0" err="1">
                <a:latin typeface="Courier New"/>
                <a:cs typeface="Courier New"/>
              </a:rPr>
              <a:t>geom_hline</a:t>
            </a:r>
            <a:r>
              <a:rPr lang="en-US" sz="1600" b="1" dirty="0">
                <a:latin typeface="Courier New"/>
                <a:cs typeface="Courier New"/>
              </a:rPr>
              <a:t>(</a:t>
            </a:r>
            <a:r>
              <a:rPr lang="en-US" sz="1600" b="1" dirty="0" err="1">
                <a:latin typeface="Courier New"/>
                <a:cs typeface="Courier New"/>
              </a:rPr>
              <a:t>yintercept</a:t>
            </a:r>
            <a:r>
              <a:rPr lang="en-US" sz="1600" b="1" dirty="0">
                <a:latin typeface="Courier New"/>
                <a:cs typeface="Courier New"/>
              </a:rPr>
              <a:t> = mean(</a:t>
            </a:r>
            <a:r>
              <a:rPr lang="en-US" sz="1600" b="1" dirty="0" err="1">
                <a:latin typeface="Courier New"/>
                <a:cs typeface="Courier New"/>
              </a:rPr>
              <a:t>givers$prop_given</a:t>
            </a:r>
            <a:r>
              <a:rPr lang="en-US" sz="1600" b="1" dirty="0">
                <a:latin typeface="Courier New"/>
                <a:cs typeface="Courier New"/>
              </a:rPr>
              <a:t>), </a:t>
            </a:r>
            <a:r>
              <a:rPr lang="en-US" sz="1600" b="1" dirty="0" err="1">
                <a:latin typeface="Courier New"/>
                <a:cs typeface="Courier New"/>
              </a:rPr>
              <a:t>lty</a:t>
            </a:r>
            <a:r>
              <a:rPr lang="en-US" sz="1600" b="1" dirty="0">
                <a:latin typeface="Courier New"/>
                <a:cs typeface="Courier New"/>
              </a:rPr>
              <a:t> = "dashed") +</a:t>
            </a:r>
          </a:p>
          <a:p>
            <a:pPr marL="0" indent="0">
              <a:buNone/>
            </a:pPr>
            <a:r>
              <a:rPr lang="en-US" sz="1600" b="1" dirty="0">
                <a:latin typeface="Courier New"/>
                <a:cs typeface="Courier New"/>
              </a:rPr>
              <a:t>  </a:t>
            </a:r>
            <a:r>
              <a:rPr lang="en-US" sz="1600" b="1" dirty="0" err="1">
                <a:latin typeface="Courier New"/>
                <a:cs typeface="Courier New"/>
              </a:rPr>
              <a:t>theme_bw</a:t>
            </a:r>
            <a:r>
              <a:rPr lang="en-US" sz="1600" b="1" dirty="0">
                <a:latin typeface="Courier New"/>
                <a:cs typeface="Courier New"/>
              </a:rPr>
              <a:t>() +</a:t>
            </a:r>
          </a:p>
          <a:p>
            <a:pPr marL="0" indent="0">
              <a:buNone/>
            </a:pPr>
            <a:r>
              <a:rPr lang="en-US" sz="1600" b="1" dirty="0">
                <a:latin typeface="Courier New"/>
                <a:cs typeface="Courier New"/>
              </a:rPr>
              <a:t>  theme(</a:t>
            </a:r>
            <a:r>
              <a:rPr lang="en-US" sz="1600" b="1" dirty="0" err="1">
                <a:latin typeface="Courier New"/>
                <a:cs typeface="Courier New"/>
              </a:rPr>
              <a:t>legend.position</a:t>
            </a:r>
            <a:r>
              <a:rPr lang="en-US" sz="1600" b="1" dirty="0">
                <a:latin typeface="Courier New"/>
                <a:cs typeface="Courier New"/>
              </a:rPr>
              <a:t> = "none") +</a:t>
            </a:r>
          </a:p>
          <a:p>
            <a:pPr marL="0" indent="0">
              <a:buNone/>
            </a:pPr>
            <a:r>
              <a:rPr lang="en-US" sz="1600" b="1" dirty="0">
                <a:latin typeface="Courier New"/>
                <a:cs typeface="Courier New"/>
              </a:rPr>
              <a:t>  </a:t>
            </a:r>
            <a:r>
              <a:rPr lang="en-US" sz="1600" b="1" dirty="0" err="1">
                <a:latin typeface="Courier New"/>
                <a:cs typeface="Courier New"/>
              </a:rPr>
              <a:t>facet_wrap</a:t>
            </a:r>
            <a:r>
              <a:rPr lang="en-US" sz="1600" b="1" dirty="0">
                <a:latin typeface="Courier New"/>
                <a:cs typeface="Courier New"/>
              </a:rPr>
              <a:t>(~ </a:t>
            </a:r>
            <a:r>
              <a:rPr lang="en-US" sz="1600" b="1" dirty="0" err="1">
                <a:latin typeface="Courier New"/>
                <a:cs typeface="Courier New"/>
              </a:rPr>
              <a:t>age_group</a:t>
            </a:r>
            <a:r>
              <a:rPr lang="en-US" sz="1600" b="1" dirty="0">
                <a:latin typeface="Courier New"/>
                <a:cs typeface="Courier New"/>
              </a:rPr>
              <a:t>)</a:t>
            </a:r>
          </a:p>
        </p:txBody>
      </p:sp>
    </p:spTree>
    <p:extLst>
      <p:ext uri="{BB962C8B-B14F-4D97-AF65-F5344CB8AC3E}">
        <p14:creationId xmlns:p14="http://schemas.microsoft.com/office/powerpoint/2010/main" val="2670294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teraction_plot-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143000"/>
            <a:ext cx="9144000" cy="5715000"/>
          </a:xfrm>
          <a:prstGeom prst="rect">
            <a:avLst/>
          </a:prstGeom>
        </p:spPr>
      </p:pic>
      <p:pic>
        <p:nvPicPr>
          <p:cNvPr id="3" name="Picture 2"/>
          <p:cNvPicPr>
            <a:picLocks noChangeAspect="1"/>
          </p:cNvPicPr>
          <p:nvPr/>
        </p:nvPicPr>
        <p:blipFill>
          <a:blip r:embed="rId4"/>
          <a:stretch>
            <a:fillRect/>
          </a:stretch>
        </p:blipFill>
        <p:spPr>
          <a:xfrm>
            <a:off x="8576734" y="-115314"/>
            <a:ext cx="2091267" cy="2007616"/>
          </a:xfrm>
          <a:prstGeom prst="rect">
            <a:avLst/>
          </a:prstGeom>
        </p:spPr>
      </p:pic>
      <p:sp>
        <p:nvSpPr>
          <p:cNvPr id="4" name="Cloud Callout 3"/>
          <p:cNvSpPr/>
          <p:nvPr/>
        </p:nvSpPr>
        <p:spPr>
          <a:xfrm flipH="1">
            <a:off x="1612900" y="0"/>
            <a:ext cx="6197600" cy="2463800"/>
          </a:xfrm>
          <a:prstGeom prst="cloudCallout">
            <a:avLst>
              <a:gd name="adj1" fmla="val -62781"/>
              <a:gd name="adj2" fmla="val -13300"/>
            </a:avLst>
          </a:prstGeom>
          <a:solidFill>
            <a:schemeClr val="bg1"/>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lstStyle/>
          <a:p>
            <a:pPr algn="ctr"/>
            <a:r>
              <a:rPr lang="en-US" sz="1600" dirty="0">
                <a:solidFill>
                  <a:prstClr val="black"/>
                </a:solidFill>
                <a:latin typeface="Lobster Two"/>
                <a:cs typeface="Lobster Two"/>
              </a:rPr>
              <a:t>These are the “unadjusted” means plus </a:t>
            </a:r>
            <a:r>
              <a:rPr lang="en-US" sz="1400" dirty="0">
                <a:solidFill>
                  <a:prstClr val="black"/>
                </a:solidFill>
                <a:latin typeface="Lobster Two"/>
                <a:cs typeface="Lobster Two"/>
              </a:rPr>
              <a:t>95</a:t>
            </a:r>
            <a:r>
              <a:rPr lang="en-US" sz="1600" dirty="0">
                <a:solidFill>
                  <a:prstClr val="black"/>
                </a:solidFill>
                <a:latin typeface="Lobster Two"/>
                <a:cs typeface="Lobster Two"/>
              </a:rPr>
              <a:t>% confidence intervals: in </a:t>
            </a:r>
            <a:r>
              <a:rPr lang="en-US" sz="1600" dirty="0">
                <a:solidFill>
                  <a:prstClr val="black"/>
                </a:solidFill>
                <a:latin typeface="Gill Sans"/>
                <a:cs typeface="Gill Sans"/>
              </a:rPr>
              <a:t>ANCOVA, </a:t>
            </a:r>
            <a:r>
              <a:rPr lang="en-US" sz="1600" dirty="0">
                <a:solidFill>
                  <a:prstClr val="black"/>
                </a:solidFill>
                <a:latin typeface="Lobster Two"/>
                <a:cs typeface="Lobster Two"/>
              </a:rPr>
              <a:t>you’ll also want to plot means adjusted for other factors in the model (aka, predicted marginal means or least squares means)  and their standard errors (so error bars will be shorter!) </a:t>
            </a:r>
          </a:p>
        </p:txBody>
      </p:sp>
    </p:spTree>
    <p:extLst>
      <p:ext uri="{BB962C8B-B14F-4D97-AF65-F5344CB8AC3E}">
        <p14:creationId xmlns:p14="http://schemas.microsoft.com/office/powerpoint/2010/main" val="64050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Font 1">
      <a:majorFont>
        <a:latin typeface="Bebas Neue"/>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Aller"/>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3650</TotalTime>
  <Words>6093</Words>
  <Application>Microsoft Office PowerPoint</Application>
  <PresentationFormat>Widescreen</PresentationFormat>
  <Paragraphs>749</Paragraphs>
  <Slides>65</Slides>
  <Notes>30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65</vt:i4>
      </vt:variant>
    </vt:vector>
  </HeadingPairs>
  <TitlesOfParts>
    <vt:vector size="76" baseType="lpstr">
      <vt:lpstr>Aller</vt:lpstr>
      <vt:lpstr>Arial</vt:lpstr>
      <vt:lpstr>Calibri</vt:lpstr>
      <vt:lpstr>Courier New</vt:lpstr>
      <vt:lpstr>Gill Sans</vt:lpstr>
      <vt:lpstr>Lato</vt:lpstr>
      <vt:lpstr>Lobster Two</vt:lpstr>
      <vt:lpstr>Noto Serif</vt:lpstr>
      <vt:lpstr>Porter Sans Block</vt:lpstr>
      <vt:lpstr>Wingdings</vt:lpstr>
      <vt:lpstr>Clarity</vt:lpstr>
      <vt:lpstr>Math 530/630: CM 5.4 ANOVA: 2- and 3-way</vt:lpstr>
      <vt:lpstr>PowerPoint Presentation</vt:lpstr>
      <vt:lpstr>PowerPoint Presentation</vt:lpstr>
      <vt:lpstr>Being sticker rich</vt:lpstr>
      <vt:lpstr>Approach</vt:lpstr>
      <vt:lpstr>Adding a covariate</vt:lpstr>
      <vt:lpstr>PowerPoint Presentation</vt:lpstr>
      <vt:lpstr>ggplot code for previous plot</vt:lpstr>
      <vt:lpstr>PowerPoint Presentation</vt:lpstr>
      <vt:lpstr>ggplot code for previous plot</vt:lpstr>
      <vt:lpstr>ANCOVA in R</vt:lpstr>
      <vt:lpstr>ANCOVA in R</vt:lpstr>
      <vt:lpstr>What is happening here?</vt:lpstr>
      <vt:lpstr>Wait, did lm() do this awful thing to us?</vt:lpstr>
      <vt:lpstr>Types of sums of squares</vt:lpstr>
      <vt:lpstr>ANCOVA in R the better way</vt:lpstr>
      <vt:lpstr>ANCOVA in R the better way</vt:lpstr>
      <vt:lpstr>PowerPoint Presentation</vt:lpstr>
      <vt:lpstr>PowerPoint Presentation</vt:lpstr>
      <vt:lpstr>PowerPoint Presentation</vt:lpstr>
      <vt:lpstr>PowerPoint Presentation</vt:lpstr>
      <vt:lpstr>PowerPoint Presentation</vt:lpstr>
      <vt:lpstr>PowerPoint Presentation</vt:lpstr>
      <vt:lpstr>Safe assumption? Let’s include interaction term…</vt:lpstr>
      <vt:lpstr>PowerPoint Presentation</vt:lpstr>
      <vt:lpstr>PowerPoint Presentation</vt:lpstr>
      <vt:lpstr>Covariate versus interacting terms</vt:lpstr>
      <vt:lpstr>Covariate versus interacting terms</vt:lpstr>
      <vt:lpstr>Including interaction term changes interpretation</vt:lpstr>
      <vt:lpstr>Bottom line </vt:lpstr>
      <vt:lpstr>Back to our results…</vt:lpstr>
      <vt:lpstr>Back to our results…</vt:lpstr>
      <vt:lpstr>Back to our results…</vt:lpstr>
      <vt:lpstr>Interpreting effect of number of recipients</vt:lpstr>
      <vt:lpstr>Interpreting effect of age group</vt:lpstr>
      <vt:lpstr>Follow-up contrasts: multcomp?</vt:lpstr>
      <vt:lpstr>Follow-up contrasts: phia?</vt:lpstr>
      <vt:lpstr>Follow-up contrasts: phia?</vt:lpstr>
      <vt:lpstr>PowerPoint Presentation</vt:lpstr>
      <vt:lpstr>PowerPoint Presentation</vt:lpstr>
      <vt:lpstr>PowerPoint Presentation</vt:lpstr>
      <vt:lpstr>We have a significant interaction effect!</vt:lpstr>
      <vt:lpstr>Principle of marginality</vt:lpstr>
      <vt:lpstr>PowerPoint Presentation</vt:lpstr>
      <vt:lpstr>PowerPoint Presentation</vt:lpstr>
      <vt:lpstr>Adjusted interaction means</vt:lpstr>
      <vt:lpstr>Simple effects analysis</vt:lpstr>
      <vt:lpstr>PowerPoint Presentation</vt:lpstr>
      <vt:lpstr>PowerPoint Presentation</vt:lpstr>
      <vt:lpstr>PowerPoint Presentation</vt:lpstr>
      <vt:lpstr>PowerPoint Presentation</vt:lpstr>
      <vt:lpstr>Effect size</vt:lpstr>
      <vt:lpstr>What do we conclude?</vt:lpstr>
      <vt:lpstr>Interactions with continuous variables…</vt:lpstr>
      <vt:lpstr>Spotlight analysis for ANOVA</vt:lpstr>
      <vt:lpstr>Spotlight analysis to understand interactions</vt:lpstr>
      <vt:lpstr>PowerPoint Presentation</vt:lpstr>
      <vt:lpstr>PowerPoint Presentation</vt:lpstr>
      <vt:lpstr>PowerPoint Presentation</vt:lpstr>
      <vt:lpstr>Cautionary notes on spotlight analysis</vt:lpstr>
      <vt:lpstr>PowerPoint Presentation</vt:lpstr>
      <vt:lpstr>PowerPoint Presentation</vt:lpstr>
      <vt:lpstr>PowerPoint Presentation</vt:lpstr>
      <vt:lpstr>PowerPoint Presentation</vt:lpstr>
      <vt:lpstr>Spotlight analysis 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Lunsford</dc:creator>
  <cp:lastModifiedBy>Rebecca Lunsford</cp:lastModifiedBy>
  <cp:revision>27</cp:revision>
  <cp:lastPrinted>2018-11-24T23:02:19Z</cp:lastPrinted>
  <dcterms:created xsi:type="dcterms:W3CDTF">2018-09-20T00:22:08Z</dcterms:created>
  <dcterms:modified xsi:type="dcterms:W3CDTF">2019-11-25T22:20:41Z</dcterms:modified>
</cp:coreProperties>
</file>