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12192000" cy="6858000"/>
  <p:notesSz cx="6950075" cy="9167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88" d="100"/>
          <a:sy n="88" d="100"/>
        </p:scale>
        <p:origin x="654" y="96"/>
      </p:cViewPr>
      <p:guideLst/>
    </p:cSldViewPr>
  </p:slideViewPr>
  <p:notesTextViewPr>
    <p:cViewPr>
      <p:scale>
        <a:sx n="1" d="1"/>
        <a:sy n="1" d="1"/>
      </p:scale>
      <p:origin x="0" y="0"/>
    </p:cViewPr>
  </p:notesTextViewPr>
  <p:notesViewPr>
    <p:cSldViewPr snapToGrid="0">
      <p:cViewPr varScale="1">
        <p:scale>
          <a:sx n="71" d="100"/>
          <a:sy n="71" d="100"/>
        </p:scale>
        <p:origin x="319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9983"/>
          </a:xfrm>
          <a:prstGeom prst="rect">
            <a:avLst/>
          </a:prstGeom>
        </p:spPr>
        <p:txBody>
          <a:bodyPr vert="horz" lIns="92098" tIns="46049" rIns="92098" bIns="46049"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59983"/>
          </a:xfrm>
          <a:prstGeom prst="rect">
            <a:avLst/>
          </a:prstGeom>
        </p:spPr>
        <p:txBody>
          <a:bodyPr vert="horz" lIns="92098" tIns="46049" rIns="92098" bIns="46049" rtlCol="0"/>
          <a:lstStyle>
            <a:lvl1pPr algn="r">
              <a:defRPr sz="1200"/>
            </a:lvl1pPr>
          </a:lstStyle>
          <a:p>
            <a:fld id="{D892787D-A5B2-4328-8CE2-4C85C6E32F02}" type="datetimeFigureOut">
              <a:rPr lang="en-US" smtClean="0"/>
              <a:t>11/26/2018</a:t>
            </a:fld>
            <a:endParaRPr lang="en-US"/>
          </a:p>
        </p:txBody>
      </p:sp>
      <p:sp>
        <p:nvSpPr>
          <p:cNvPr id="4" name="Footer Placeholder 3"/>
          <p:cNvSpPr>
            <a:spLocks noGrp="1"/>
          </p:cNvSpPr>
          <p:nvPr>
            <p:ph type="ftr" sz="quarter" idx="2"/>
          </p:nvPr>
        </p:nvSpPr>
        <p:spPr>
          <a:xfrm>
            <a:off x="0" y="8707832"/>
            <a:ext cx="3011699" cy="459982"/>
          </a:xfrm>
          <a:prstGeom prst="rect">
            <a:avLst/>
          </a:prstGeom>
        </p:spPr>
        <p:txBody>
          <a:bodyPr vert="horz" lIns="92098" tIns="46049" rIns="92098" bIns="46049"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07832"/>
            <a:ext cx="3011699" cy="459982"/>
          </a:xfrm>
          <a:prstGeom prst="rect">
            <a:avLst/>
          </a:prstGeom>
        </p:spPr>
        <p:txBody>
          <a:bodyPr vert="horz" lIns="92098" tIns="46049" rIns="92098" bIns="46049" rtlCol="0" anchor="b"/>
          <a:lstStyle>
            <a:lvl1pPr algn="r">
              <a:defRPr sz="1200"/>
            </a:lvl1pPr>
          </a:lstStyle>
          <a:p>
            <a:fld id="{694552B0-4937-4E31-836A-0C1274444580}" type="slidenum">
              <a:rPr lang="en-US" smtClean="0"/>
              <a:t>‹#›</a:t>
            </a:fld>
            <a:endParaRPr lang="en-US"/>
          </a:p>
        </p:txBody>
      </p:sp>
    </p:spTree>
    <p:extLst>
      <p:ext uri="{BB962C8B-B14F-4D97-AF65-F5344CB8AC3E}">
        <p14:creationId xmlns:p14="http://schemas.microsoft.com/office/powerpoint/2010/main" val="1585669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0375"/>
          </a:xfrm>
          <a:prstGeom prst="rect">
            <a:avLst/>
          </a:prstGeom>
        </p:spPr>
        <p:txBody>
          <a:bodyPr vert="horz" lIns="91440" tIns="45720" rIns="91440" bIns="45720" rtlCol="0"/>
          <a:lstStyle>
            <a:lvl1pPr algn="r">
              <a:defRPr sz="1200"/>
            </a:lvl1pPr>
          </a:lstStyle>
          <a:p>
            <a:fld id="{50ACD31E-0B1B-49FF-BDD5-606B5FD0B927}" type="datetimeFigureOut">
              <a:rPr lang="en-US" smtClean="0"/>
              <a:t>11/26/2018</a:t>
            </a:fld>
            <a:endParaRPr lang="en-US"/>
          </a:p>
        </p:txBody>
      </p:sp>
      <p:sp>
        <p:nvSpPr>
          <p:cNvPr id="4" name="Slide Image Placeholder 3"/>
          <p:cNvSpPr>
            <a:spLocks noGrp="1" noRot="1" noChangeAspect="1"/>
          </p:cNvSpPr>
          <p:nvPr>
            <p:ph type="sldImg" idx="2"/>
          </p:nvPr>
        </p:nvSpPr>
        <p:spPr>
          <a:xfrm>
            <a:off x="725488" y="1146175"/>
            <a:ext cx="5499100" cy="3094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11663"/>
            <a:ext cx="5559425" cy="36099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7438"/>
            <a:ext cx="3011488"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07438"/>
            <a:ext cx="3011488" cy="460375"/>
          </a:xfrm>
          <a:prstGeom prst="rect">
            <a:avLst/>
          </a:prstGeom>
        </p:spPr>
        <p:txBody>
          <a:bodyPr vert="horz" lIns="91440" tIns="45720" rIns="91440" bIns="45720" rtlCol="0" anchor="b"/>
          <a:lstStyle>
            <a:lvl1pPr algn="r">
              <a:defRPr sz="1200"/>
            </a:lvl1pPr>
          </a:lstStyle>
          <a:p>
            <a:fld id="{24F8445C-421B-4140-992B-82AADE64165B}" type="slidenum">
              <a:rPr lang="en-US" smtClean="0"/>
              <a:t>‹#›</a:t>
            </a:fld>
            <a:endParaRPr lang="en-US"/>
          </a:p>
        </p:txBody>
      </p:sp>
    </p:spTree>
    <p:extLst>
      <p:ext uri="{BB962C8B-B14F-4D97-AF65-F5344CB8AC3E}">
        <p14:creationId xmlns:p14="http://schemas.microsoft.com/office/powerpoint/2010/main" val="401385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8445C-421B-4140-992B-82AADE64165B}" type="slidenum">
              <a:rPr lang="en-US" smtClean="0"/>
              <a:t>1</a:t>
            </a:fld>
            <a:endParaRPr lang="en-US"/>
          </a:p>
        </p:txBody>
      </p:sp>
    </p:spTree>
    <p:extLst>
      <p:ext uri="{BB962C8B-B14F-4D97-AF65-F5344CB8AC3E}">
        <p14:creationId xmlns:p14="http://schemas.microsoft.com/office/powerpoint/2010/main" val="1968112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Monday, November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0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Monday, November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7240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Monday, November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481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Monday, November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451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Monday, November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28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Monday, November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480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Monday, November 26,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Monday, November 26,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3020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Monday, November 26,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72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Monday, November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Monday, November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85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Monday, November 26, 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70945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Math 530/630: CM 5</a:t>
            </a:r>
            <a:r>
              <a:rPr lang="en-US" sz="4000" dirty="0" smtClean="0"/>
              <a:t>.4</a:t>
            </a:r>
            <a:r>
              <a:rPr lang="en-US" sz="4000" dirty="0" smtClean="0"/>
              <a:t/>
            </a:r>
            <a:br>
              <a:rPr lang="en-US" sz="4000" dirty="0" smtClean="0"/>
            </a:br>
            <a:r>
              <a:rPr lang="en-US" sz="4000" dirty="0" smtClean="0"/>
              <a:t>ANOVA:</a:t>
            </a:r>
            <a:br>
              <a:rPr lang="en-US" sz="4000" dirty="0" smtClean="0"/>
            </a:br>
            <a:r>
              <a:rPr lang="en-US" sz="4000" dirty="0" smtClean="0"/>
              <a:t>2- and 3-way</a:t>
            </a:r>
            <a:endParaRPr lang="en-US" sz="4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25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happening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the </a:t>
            </a:r>
            <a:r>
              <a:rPr lang="en-US" b="1" dirty="0" err="1" smtClean="0">
                <a:latin typeface="Courier New"/>
                <a:cs typeface="Courier New"/>
              </a:rPr>
              <a:t>anova</a:t>
            </a:r>
            <a:r>
              <a:rPr lang="en-US" b="1" dirty="0" smtClean="0">
                <a:latin typeface="Courier New"/>
                <a:cs typeface="Courier New"/>
              </a:rPr>
              <a:t>()</a:t>
            </a:r>
            <a:r>
              <a:rPr lang="en-US" dirty="0" smtClean="0"/>
              <a:t>command as we used it before was used to compare two nested models. The null hypothesis was that the more complicated model was not better than the less complicated model…</a:t>
            </a:r>
          </a:p>
          <a:p>
            <a:endParaRPr lang="en-US" dirty="0" smtClean="0"/>
          </a:p>
          <a:p>
            <a:pPr marL="0" indent="0">
              <a:buNone/>
            </a:pP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num_env</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anova</a:t>
            </a:r>
            <a:r>
              <a:rPr lang="en-US" sz="1900" b="1" dirty="0">
                <a:solidFill>
                  <a:schemeClr val="accent1"/>
                </a:solidFill>
                <a:latin typeface="Courier New"/>
                <a:cs typeface="Courier New"/>
              </a:rPr>
              <a:t>(</a:t>
            </a: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a:t>
            </a:r>
          </a:p>
          <a:p>
            <a:pPr marL="0" indent="0">
              <a:buNone/>
            </a:pPr>
            <a:r>
              <a:rPr lang="en-US" sz="1900" b="1" dirty="0">
                <a:latin typeface="Courier New"/>
                <a:cs typeface="Courier New"/>
              </a:rPr>
              <a:t>Analysis of Variance Table</a:t>
            </a:r>
          </a:p>
          <a:p>
            <a:pPr marL="0" indent="0">
              <a:buNone/>
            </a:pPr>
            <a:endParaRPr lang="en-US" sz="1900" b="1" dirty="0">
              <a:latin typeface="Courier New"/>
              <a:cs typeface="Courier New"/>
            </a:endParaRPr>
          </a:p>
          <a:p>
            <a:pPr marL="0" indent="0">
              <a:buNone/>
            </a:pPr>
            <a:r>
              <a:rPr lang="en-US" sz="1900" b="1" dirty="0">
                <a:latin typeface="Courier New"/>
                <a:cs typeface="Courier New"/>
              </a:rPr>
              <a:t>Model 1: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endParaRPr lang="en-US" sz="1900" b="1" dirty="0">
              <a:latin typeface="Courier New"/>
              <a:cs typeface="Courier New"/>
            </a:endParaRPr>
          </a:p>
          <a:p>
            <a:pPr marL="0" indent="0">
              <a:buNone/>
            </a:pPr>
            <a:r>
              <a:rPr lang="en-US" sz="1900" b="1" dirty="0">
                <a:latin typeface="Courier New"/>
                <a:cs typeface="Courier New"/>
              </a:rPr>
              <a:t>Model 2: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r>
              <a:rPr lang="en-US" sz="1900" b="1" dirty="0">
                <a:latin typeface="Courier New"/>
                <a:cs typeface="Courier New"/>
              </a:rPr>
              <a:t> + </a:t>
            </a:r>
            <a:r>
              <a:rPr lang="en-US" sz="1900" b="1" dirty="0" err="1">
                <a:latin typeface="Courier New"/>
                <a:cs typeface="Courier New"/>
              </a:rPr>
              <a:t>num_env</a:t>
            </a:r>
            <a:endParaRPr lang="en-US" sz="1900" b="1" dirty="0">
              <a:latin typeface="Courier New"/>
              <a:cs typeface="Courier New"/>
            </a:endParaRPr>
          </a:p>
          <a:p>
            <a:pPr marL="0" indent="0">
              <a:buNone/>
            </a:pPr>
            <a:r>
              <a:rPr lang="en-US" sz="1900" b="1" dirty="0">
                <a:latin typeface="Courier New"/>
                <a:cs typeface="Courier New"/>
              </a:rPr>
              <a:t>  </a:t>
            </a:r>
            <a:r>
              <a:rPr lang="en-US" sz="1900" b="1" dirty="0" err="1">
                <a:latin typeface="Courier New"/>
                <a:cs typeface="Courier New"/>
              </a:rPr>
              <a:t>Res.Df</a:t>
            </a:r>
            <a:r>
              <a:rPr lang="en-US" sz="1900" b="1" dirty="0">
                <a:latin typeface="Courier New"/>
                <a:cs typeface="Courier New"/>
              </a:rPr>
              <a:t>    RSS </a:t>
            </a:r>
            <a:r>
              <a:rPr lang="en-US" sz="1900" b="1" dirty="0" err="1">
                <a:latin typeface="Courier New"/>
                <a:cs typeface="Courier New"/>
              </a:rPr>
              <a:t>Df</a:t>
            </a:r>
            <a:r>
              <a:rPr lang="en-US" sz="1900" b="1" dirty="0">
                <a:latin typeface="Courier New"/>
                <a:cs typeface="Courier New"/>
              </a:rPr>
              <a:t> Sum of </a:t>
            </a:r>
            <a:r>
              <a:rPr lang="en-US" sz="1900" b="1" dirty="0" err="1">
                <a:latin typeface="Courier New"/>
                <a:cs typeface="Courier New"/>
              </a:rPr>
              <a:t>Sq</a:t>
            </a:r>
            <a:r>
              <a:rPr lang="en-US" sz="1900" b="1" dirty="0">
                <a:latin typeface="Courier New"/>
                <a:cs typeface="Courier New"/>
              </a:rPr>
              <a:t>      F   </a:t>
            </a:r>
            <a:r>
              <a:rPr lang="en-US" sz="1900" b="1" dirty="0" err="1">
                <a:latin typeface="Courier New"/>
                <a:cs typeface="Courier New"/>
              </a:rPr>
              <a:t>Pr</a:t>
            </a:r>
            <a:r>
              <a:rPr lang="en-US" sz="1900" b="1" dirty="0">
                <a:latin typeface="Courier New"/>
                <a:cs typeface="Courier New"/>
              </a:rPr>
              <a:t>(&gt;F)    </a:t>
            </a:r>
          </a:p>
          <a:p>
            <a:pPr marL="0" indent="0">
              <a:buNone/>
            </a:pPr>
            <a:r>
              <a:rPr lang="en-US" sz="1900" b="1" dirty="0">
                <a:latin typeface="Courier New"/>
                <a:cs typeface="Courier New"/>
              </a:rPr>
              <a:t>1    324 13.532                                 </a:t>
            </a:r>
          </a:p>
          <a:p>
            <a:pPr marL="0" indent="0">
              <a:buNone/>
            </a:pPr>
            <a:r>
              <a:rPr lang="en-US" sz="1900" b="1" dirty="0">
                <a:latin typeface="Courier New"/>
                <a:cs typeface="Courier New"/>
              </a:rPr>
              <a:t>2    323 12.938  1   0.59399 14.829 0.000142 ***</a:t>
            </a:r>
          </a:p>
          <a:p>
            <a:pPr marL="0" indent="0">
              <a:buNone/>
            </a:pPr>
            <a:r>
              <a:rPr lang="en-US" sz="1900" b="1" dirty="0">
                <a:latin typeface="Courier New"/>
                <a:cs typeface="Courier New"/>
              </a:rPr>
              <a:t>---</a:t>
            </a:r>
          </a:p>
          <a:p>
            <a:pPr marL="0" indent="0">
              <a:buNone/>
            </a:pPr>
            <a:r>
              <a:rPr lang="en-US" sz="1900" b="1" dirty="0" err="1">
                <a:latin typeface="Courier New"/>
                <a:cs typeface="Courier New"/>
              </a:rPr>
              <a:t>Signif</a:t>
            </a:r>
            <a:r>
              <a:rPr lang="en-US" sz="19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058238" y="6150724"/>
            <a:ext cx="7416894" cy="673100"/>
          </a:xfrm>
          <a:prstGeom prst="cloudCallout">
            <a:avLst>
              <a:gd name="adj1" fmla="val -52246"/>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This is exactly what we got with </a:t>
            </a:r>
            <a:r>
              <a:rPr lang="en-US" sz="1600" dirty="0" err="1">
                <a:solidFill>
                  <a:prstClr val="black"/>
                </a:solidFill>
                <a:latin typeface="Lobster Two"/>
                <a:cs typeface="Lobster Two"/>
              </a:rPr>
              <a:t>num_env</a:t>
            </a:r>
            <a:r>
              <a:rPr lang="en-US" sz="1600" dirty="0">
                <a:solidFill>
                  <a:prstClr val="black"/>
                </a:solidFill>
                <a:latin typeface="Lobster Two"/>
                <a:cs typeface="Lobster Two"/>
              </a:rPr>
              <a:t> second!</a:t>
            </a:r>
          </a:p>
        </p:txBody>
      </p:sp>
    </p:spTree>
    <p:extLst>
      <p:ext uri="{BB962C8B-B14F-4D97-AF65-F5344CB8AC3E}">
        <p14:creationId xmlns:p14="http://schemas.microsoft.com/office/powerpoint/2010/main" val="128609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 did lm() do this awful thing to us?</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num_env2   age_group1   age_group2   age_group3  </a:t>
            </a:r>
          </a:p>
          <a:p>
            <a:pPr marL="0" indent="0">
              <a:buNone/>
            </a:pPr>
            <a:r>
              <a:rPr lang="en-US" sz="1200" b="1" dirty="0">
                <a:latin typeface="Courier New"/>
                <a:cs typeface="Courier New"/>
              </a:rPr>
              <a:t>    0.43472      0.08515     -0.07899     -0.05790      0.03841  </a:t>
            </a:r>
          </a:p>
          <a:p>
            <a:pPr marL="0" indent="0">
              <a:buNone/>
            </a:pPr>
            <a:endParaRPr lang="en-US" sz="1200" b="1" dirty="0">
              <a:latin typeface="Courier New"/>
              <a:cs typeface="Courier New"/>
            </a:endParaRPr>
          </a:p>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age_group1   age_group2   age_group3     num_env2  </a:t>
            </a:r>
          </a:p>
          <a:p>
            <a:pPr marL="0" indent="0">
              <a:buNone/>
            </a:pPr>
            <a:r>
              <a:rPr lang="en-US" sz="1200" b="1" dirty="0">
                <a:latin typeface="Courier New"/>
                <a:cs typeface="Courier New"/>
              </a:rPr>
              <a:t>    0.43472     -0.07899     -0.05790      0.03841      0.08515 </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5630238" y="5695950"/>
            <a:ext cx="2603596" cy="895350"/>
          </a:xfrm>
          <a:prstGeom prst="cloudCallout">
            <a:avLst>
              <a:gd name="adj1" fmla="val -74055"/>
              <a:gd name="adj2" fmla="val -151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Nope! Isn’t that special?</a:t>
            </a:r>
          </a:p>
        </p:txBody>
      </p:sp>
    </p:spTree>
    <p:extLst>
      <p:ext uri="{BB962C8B-B14F-4D97-AF65-F5344CB8AC3E}">
        <p14:creationId xmlns:p14="http://schemas.microsoft.com/office/powerpoint/2010/main" val="316479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sums of squares</a:t>
            </a:r>
            <a:endParaRPr lang="en-US" dirty="0"/>
          </a:p>
        </p:txBody>
      </p:sp>
      <p:sp>
        <p:nvSpPr>
          <p:cNvPr id="3" name="Content Placeholder 2"/>
          <p:cNvSpPr>
            <a:spLocks noGrp="1"/>
          </p:cNvSpPr>
          <p:nvPr>
            <p:ph idx="1"/>
          </p:nvPr>
        </p:nvSpPr>
        <p:spPr/>
        <p:txBody>
          <a:bodyPr>
            <a:normAutofit lnSpcReduction="10000"/>
          </a:bodyPr>
          <a:lstStyle/>
          <a:p>
            <a:r>
              <a:rPr lang="en-US" dirty="0" smtClean="0"/>
              <a:t>Don’t bring this up on stack overflow </a:t>
            </a:r>
            <a:r>
              <a:rPr lang="en-US" dirty="0" smtClean="0">
                <a:sym typeface="Wingdings"/>
              </a:rPr>
              <a:t></a:t>
            </a:r>
          </a:p>
          <a:p>
            <a:r>
              <a:rPr lang="en-US" dirty="0" smtClean="0">
                <a:sym typeface="Wingdings"/>
              </a:rPr>
              <a:t>Type 1: sequential (order matters) </a:t>
            </a:r>
            <a:r>
              <a:rPr lang="en-US" dirty="0" smtClean="0">
                <a:solidFill>
                  <a:srgbClr val="FF0000"/>
                </a:solidFill>
                <a:sym typeface="Wingdings"/>
              </a:rPr>
              <a:t>[this is the default in R!]</a:t>
            </a:r>
          </a:p>
          <a:p>
            <a:pPr lvl="1"/>
            <a:r>
              <a:rPr lang="en-US" dirty="0" smtClean="0">
                <a:sym typeface="Wingdings"/>
              </a:rPr>
              <a:t>This is rarely what you will be interested in if you are not doing a nested models comparison intentionally</a:t>
            </a:r>
          </a:p>
          <a:p>
            <a:r>
              <a:rPr lang="en-US" dirty="0" smtClean="0">
                <a:sym typeface="Wingdings"/>
              </a:rPr>
              <a:t>Type II: </a:t>
            </a:r>
          </a:p>
          <a:p>
            <a:pPr lvl="1"/>
            <a:r>
              <a:rPr lang="en-US" dirty="0"/>
              <a:t>This type tests for each main effect </a:t>
            </a:r>
            <a:r>
              <a:rPr lang="en-US" i="1" dirty="0"/>
              <a:t>after</a:t>
            </a:r>
            <a:r>
              <a:rPr lang="en-US" dirty="0"/>
              <a:t> the other main effect.</a:t>
            </a:r>
          </a:p>
          <a:p>
            <a:pPr lvl="1"/>
            <a:r>
              <a:rPr lang="en-US" dirty="0"/>
              <a:t>Note that </a:t>
            </a:r>
            <a:r>
              <a:rPr lang="en-US" i="1" dirty="0"/>
              <a:t>no significant interaction</a:t>
            </a:r>
            <a:r>
              <a:rPr lang="en-US" dirty="0"/>
              <a:t> is assumed (in other words, you should test for interaction </a:t>
            </a:r>
            <a:r>
              <a:rPr lang="en-US" dirty="0" smtClean="0"/>
              <a:t>first) </a:t>
            </a:r>
            <a:r>
              <a:rPr lang="en-US" dirty="0"/>
              <a:t>and only if </a:t>
            </a:r>
            <a:r>
              <a:rPr lang="en-US" sz="1600" dirty="0"/>
              <a:t>AB</a:t>
            </a:r>
            <a:r>
              <a:rPr lang="en-US" dirty="0"/>
              <a:t> is not significant, continue with the analysis for main effects)</a:t>
            </a:r>
            <a:r>
              <a:rPr lang="en-US" dirty="0" smtClean="0"/>
              <a:t>.</a:t>
            </a:r>
          </a:p>
          <a:p>
            <a:r>
              <a:rPr lang="en-US" dirty="0" smtClean="0">
                <a:sym typeface="Wingdings"/>
              </a:rPr>
              <a:t>Type III:</a:t>
            </a:r>
          </a:p>
          <a:p>
            <a:pPr lvl="1"/>
            <a:r>
              <a:rPr lang="en-US" dirty="0"/>
              <a:t>This type tests for the presence of a main effect </a:t>
            </a:r>
            <a:r>
              <a:rPr lang="en-US" i="1" dirty="0"/>
              <a:t>after</a:t>
            </a:r>
            <a:r>
              <a:rPr lang="en-US" dirty="0"/>
              <a:t> the other main effect and interaction. </a:t>
            </a:r>
            <a:endParaRPr lang="en-US" dirty="0" smtClean="0"/>
          </a:p>
          <a:p>
            <a:pPr lvl="1"/>
            <a:r>
              <a:rPr lang="en-US" dirty="0" smtClean="0"/>
              <a:t>However</a:t>
            </a:r>
            <a:r>
              <a:rPr lang="en-US" dirty="0"/>
              <a:t>, it is often not interesting to interpret a main effect if interactions are present (generally speaking, if a significant interaction is present, the main effects should not be further </a:t>
            </a:r>
            <a:r>
              <a:rPr lang="en-US" dirty="0" err="1"/>
              <a:t>analysed</a:t>
            </a:r>
            <a:r>
              <a:rPr lang="en-US" dirty="0"/>
              <a:t>).</a:t>
            </a:r>
          </a:p>
          <a:p>
            <a:pPr lvl="1"/>
            <a:r>
              <a:rPr lang="en-US" dirty="0"/>
              <a:t>If the interactions are not significant, type II gives a more powerful test.</a:t>
            </a:r>
            <a:endParaRPr lang="en-US" dirty="0" smtClean="0">
              <a:sym typeface="Wingdings"/>
            </a:endParaRPr>
          </a:p>
        </p:txBody>
      </p:sp>
    </p:spTree>
    <p:extLst>
      <p:ext uri="{BB962C8B-B14F-4D97-AF65-F5344CB8AC3E}">
        <p14:creationId xmlns:p14="http://schemas.microsoft.com/office/powerpoint/2010/main" val="429455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1379"/>
            <a:ext cx="8229600" cy="990600"/>
          </a:xfrm>
        </p:spPr>
        <p:txBody>
          <a:bodyPr/>
          <a:lstStyle/>
          <a:p>
            <a:r>
              <a:rPr lang="en-US" dirty="0" smtClean="0"/>
              <a:t>ANCOVA in R the better way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1"/>
                </a:solidFill>
                <a:latin typeface="Courier New"/>
                <a:cs typeface="Courier New"/>
              </a:rPr>
              <a:t># library(car)</a:t>
            </a:r>
          </a:p>
          <a:p>
            <a:pPr marL="0" indent="0">
              <a:buNone/>
            </a:pP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a:t>
            </a:r>
          </a:p>
          <a:p>
            <a:pPr marL="0" indent="0">
              <a:buNone/>
            </a:pPr>
            <a:r>
              <a:rPr lang="en-US" sz="1400" b="1" dirty="0">
                <a:solidFill>
                  <a:schemeClr val="accent1"/>
                </a:solidFill>
                <a:latin typeface="Courier New"/>
                <a:cs typeface="Courier New"/>
              </a:rPr>
              <a:t>+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p>
          <a:p>
            <a:pPr marL="0" indent="0">
              <a:buNone/>
            </a:pP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   3  12.982 0.00000005007 ***</a:t>
            </a:r>
          </a:p>
          <a:p>
            <a:pPr marL="0" indent="0">
              <a:buNone/>
            </a:pPr>
            <a:r>
              <a:rPr lang="en-US" sz="1400" b="1" dirty="0" err="1">
                <a:latin typeface="Courier New"/>
                <a:cs typeface="Courier New"/>
              </a:rPr>
              <a:t>num_env</a:t>
            </a:r>
            <a:r>
              <a:rPr lang="en-US" sz="1400" b="1" dirty="0">
                <a:latin typeface="Courier New"/>
                <a:cs typeface="Courier New"/>
              </a:rPr>
              <a:t>    0.594   1  14.829      0.000142 ***</a:t>
            </a:r>
          </a:p>
          <a:p>
            <a:pPr marL="0" indent="0">
              <a:buNone/>
            </a:pPr>
            <a:r>
              <a:rPr lang="en-US" sz="1400" b="1" dirty="0">
                <a:latin typeface="Courier New"/>
                <a:cs typeface="Courier New"/>
              </a:rPr>
              <a:t>Residuals 12.938 323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159000" y="5554134"/>
            <a:ext cx="5829300" cy="922866"/>
          </a:xfrm>
          <a:prstGeom prst="cloudCallout">
            <a:avLst>
              <a:gd name="adj1" fmla="val -61280"/>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This is the one!! You can also try type = 3 (but…)</a:t>
            </a:r>
          </a:p>
        </p:txBody>
      </p:sp>
      <p:sp>
        <p:nvSpPr>
          <p:cNvPr id="6" name="5-Point Star 5"/>
          <p:cNvSpPr>
            <a:spLocks noChangeAspect="1"/>
          </p:cNvSpPr>
          <p:nvPr/>
        </p:nvSpPr>
        <p:spPr>
          <a:xfrm rot="20783967">
            <a:off x="8730798" y="14109"/>
            <a:ext cx="1764126" cy="168240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9" name="5-Point Star 8"/>
          <p:cNvSpPr>
            <a:spLocks noChangeAspect="1"/>
          </p:cNvSpPr>
          <p:nvPr/>
        </p:nvSpPr>
        <p:spPr>
          <a:xfrm rot="866524">
            <a:off x="8630161" y="1086648"/>
            <a:ext cx="2110091" cy="20123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does not</a:t>
            </a:r>
          </a:p>
        </p:txBody>
      </p:sp>
      <p:sp>
        <p:nvSpPr>
          <p:cNvPr id="10" name="5-Point Star 9"/>
          <p:cNvSpPr>
            <a:spLocks noChangeAspect="1"/>
          </p:cNvSpPr>
          <p:nvPr/>
        </p:nvSpPr>
        <p:spPr>
          <a:xfrm rot="20914190">
            <a:off x="8547255" y="2736563"/>
            <a:ext cx="2160317" cy="20602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a:t>
            </a:r>
          </a:p>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7999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 the better way</a:t>
            </a:r>
            <a:endParaRPr lang="en-US" dirty="0"/>
          </a:p>
        </p:txBody>
      </p:sp>
      <p:sp>
        <p:nvSpPr>
          <p:cNvPr id="3" name="Content Placeholder 2"/>
          <p:cNvSpPr>
            <a:spLocks noGrp="1"/>
          </p:cNvSpPr>
          <p:nvPr>
            <p:ph idx="1"/>
          </p:nvPr>
        </p:nvSpPr>
        <p:spPr>
          <a:xfrm>
            <a:off x="1524000" y="1600200"/>
            <a:ext cx="8686800" cy="4876800"/>
          </a:xfrm>
        </p:spPr>
        <p:txBody>
          <a:bodyPr>
            <a:normAutofit fontScale="85000" lnSpcReduction="20000"/>
          </a:bodyPr>
          <a:lstStyle/>
          <a:p>
            <a:pPr marL="0" indent="0">
              <a:buNone/>
            </a:pP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a:t>
            </a:r>
          </a:p>
          <a:p>
            <a:pPr marL="0" indent="0">
              <a:buNone/>
            </a:pPr>
            <a:endParaRPr lang="en-US" sz="1400" b="1" dirty="0">
              <a:solidFill>
                <a:srgbClr val="66A7B9"/>
              </a:solidFill>
              <a:latin typeface="Courier New"/>
              <a:cs typeface="Courier New"/>
            </a:endParaRPr>
          </a:p>
          <a:p>
            <a:pPr marL="0" indent="0">
              <a:buNone/>
            </a:pPr>
            <a:r>
              <a:rPr lang="en-US" sz="1400" b="1" dirty="0">
                <a:solidFill>
                  <a:srgbClr val="000000"/>
                </a:solidFill>
                <a:latin typeface="Courier New"/>
                <a:cs typeface="Courier New"/>
              </a:rPr>
              <a:t>Call:</a:t>
            </a:r>
          </a:p>
          <a:p>
            <a:pPr marL="0" indent="0">
              <a:buNone/>
            </a:pPr>
            <a:r>
              <a:rPr lang="en-US" sz="1400" b="1" dirty="0">
                <a:solidFill>
                  <a:srgbClr val="000000"/>
                </a:solidFill>
                <a:latin typeface="Courier New"/>
                <a:cs typeface="Courier New"/>
              </a:rPr>
              <a:t>lm(formula = </a:t>
            </a:r>
            <a:r>
              <a:rPr lang="en-US" sz="1400" b="1" dirty="0" err="1">
                <a:solidFill>
                  <a:srgbClr val="000000"/>
                </a:solidFill>
                <a:latin typeface="Courier New"/>
                <a:cs typeface="Courier New"/>
              </a:rPr>
              <a:t>prop_given</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data = givers, </a:t>
            </a:r>
          </a:p>
          <a:p>
            <a:pPr marL="0" indent="0">
              <a:buNone/>
            </a:pPr>
            <a:r>
              <a:rPr lang="en-US" sz="1400" b="1" dirty="0">
                <a:solidFill>
                  <a:srgbClr val="000000"/>
                </a:solidFill>
                <a:latin typeface="Courier New"/>
                <a:cs typeface="Courier New"/>
              </a:rPr>
              <a:t>    contrasts = list(</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Residuals:</a:t>
            </a:r>
          </a:p>
          <a:p>
            <a:pPr marL="0" indent="0">
              <a:buNone/>
            </a:pPr>
            <a:r>
              <a:rPr lang="en-US" sz="1400" b="1" dirty="0">
                <a:solidFill>
                  <a:srgbClr val="000000"/>
                </a:solidFill>
                <a:latin typeface="Courier New"/>
                <a:cs typeface="Courier New"/>
              </a:rPr>
              <a:t>     Min       1Q   Median       3Q      Max </a:t>
            </a:r>
          </a:p>
          <a:p>
            <a:pPr marL="0" indent="0">
              <a:buNone/>
            </a:pPr>
            <a:r>
              <a:rPr lang="en-US" sz="1400" b="1" dirty="0">
                <a:solidFill>
                  <a:srgbClr val="000000"/>
                </a:solidFill>
                <a:latin typeface="Courier New"/>
                <a:cs typeface="Courier New"/>
              </a:rPr>
              <a:t>-0.45169 -0.12351  0.02687  0.12317  0.46679 </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Coefficients:</a:t>
            </a:r>
          </a:p>
          <a:p>
            <a:pPr marL="0" indent="0">
              <a:buNone/>
            </a:pPr>
            <a:r>
              <a:rPr lang="en-US" sz="1400" b="1" dirty="0">
                <a:solidFill>
                  <a:srgbClr val="000000"/>
                </a:solidFill>
                <a:latin typeface="Courier New"/>
                <a:cs typeface="Courier New"/>
              </a:rPr>
              <a:t>            Estimate Std. Error t value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(&gt;|t|)    </a:t>
            </a:r>
          </a:p>
          <a:p>
            <a:pPr marL="0" indent="0">
              <a:buNone/>
            </a:pPr>
            <a:r>
              <a:rPr lang="en-US" sz="1400" b="1" dirty="0">
                <a:solidFill>
                  <a:srgbClr val="000000"/>
                </a:solidFill>
                <a:latin typeface="Courier New"/>
                <a:cs typeface="Courier New"/>
              </a:rPr>
              <a:t>(Intercept)  0.47730    0.01116  42.768 &lt; 0.0000000000000002 ***</a:t>
            </a:r>
          </a:p>
          <a:p>
            <a:pPr marL="0" indent="0">
              <a:buNone/>
            </a:pPr>
            <a:r>
              <a:rPr lang="en-US" sz="1400" b="1" dirty="0">
                <a:solidFill>
                  <a:srgbClr val="000000"/>
                </a:solidFill>
                <a:latin typeface="Courier New"/>
                <a:cs typeface="Courier New"/>
              </a:rPr>
              <a:t>age_group1  -0.07899    0.01936  -4.079            0.0000569 ***</a:t>
            </a:r>
          </a:p>
          <a:p>
            <a:pPr marL="0" indent="0">
              <a:buNone/>
            </a:pPr>
            <a:r>
              <a:rPr lang="en-US" sz="1400" b="1" dirty="0">
                <a:solidFill>
                  <a:srgbClr val="000000"/>
                </a:solidFill>
                <a:latin typeface="Courier New"/>
                <a:cs typeface="Courier New"/>
              </a:rPr>
              <a:t>age_group2  -0.05790    0.01864  -3.107             0.002058 ** </a:t>
            </a:r>
          </a:p>
          <a:p>
            <a:pPr marL="0" indent="0">
              <a:buNone/>
            </a:pPr>
            <a:r>
              <a:rPr lang="en-US" sz="1400" b="1" dirty="0">
                <a:solidFill>
                  <a:srgbClr val="000000"/>
                </a:solidFill>
                <a:latin typeface="Courier New"/>
                <a:cs typeface="Courier New"/>
              </a:rPr>
              <a:t>age_group3   0.03841    0.01844   2.083             0.038061 *  </a:t>
            </a:r>
          </a:p>
          <a:p>
            <a:pPr marL="0" indent="0">
              <a:buNone/>
            </a:pPr>
            <a:r>
              <a:rPr lang="en-US" sz="1400" b="1" dirty="0">
                <a:solidFill>
                  <a:srgbClr val="000000"/>
                </a:solidFill>
                <a:latin typeface="Courier New"/>
                <a:cs typeface="Courier New"/>
              </a:rPr>
              <a:t>num_env1    -0.04258    0.01106  -3.851             0.000142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 standard error: 0.2001 on 323 degrees of freedom</a:t>
            </a:r>
          </a:p>
          <a:p>
            <a:pPr marL="0" indent="0">
              <a:buNone/>
            </a:pPr>
            <a:r>
              <a:rPr lang="en-US" sz="1400" b="1" dirty="0">
                <a:solidFill>
                  <a:srgbClr val="000000"/>
                </a:solidFill>
                <a:latin typeface="Courier New"/>
                <a:cs typeface="Courier New"/>
              </a:rPr>
              <a:t>Multiple R-squared:  0.1399,	Adjusted R-squared:  0.1293 </a:t>
            </a:r>
          </a:p>
          <a:p>
            <a:pPr marL="0" indent="0">
              <a:buNone/>
            </a:pPr>
            <a:r>
              <a:rPr lang="en-US" sz="1400" b="1" dirty="0">
                <a:solidFill>
                  <a:srgbClr val="000000"/>
                </a:solidFill>
                <a:latin typeface="Courier New"/>
                <a:cs typeface="Courier New"/>
              </a:rPr>
              <a:t>F-statistic: 13.14 on 4 and 323 DF,  p-value: 0.0000000006306</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pic>
        <p:nvPicPr>
          <p:cNvPr id="11" name="Picture 10"/>
          <p:cNvPicPr>
            <a:picLocks noChangeAspect="1"/>
          </p:cNvPicPr>
          <p:nvPr/>
        </p:nvPicPr>
        <p:blipFill>
          <a:blip r:embed="rId3"/>
          <a:stretch>
            <a:fillRect/>
          </a:stretch>
        </p:blipFill>
        <p:spPr>
          <a:xfrm>
            <a:off x="8096392" y="2565400"/>
            <a:ext cx="3670941" cy="1422400"/>
          </a:xfrm>
          <a:prstGeom prst="rect">
            <a:avLst/>
          </a:prstGeom>
        </p:spPr>
      </p:pic>
    </p:spTree>
    <p:extLst>
      <p:ext uri="{BB962C8B-B14F-4D97-AF65-F5344CB8AC3E}">
        <p14:creationId xmlns:p14="http://schemas.microsoft.com/office/powerpoint/2010/main" val="2373685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seems to increase as age goes up? (bars show S.E.M.)</a:t>
            </a:r>
          </a:p>
        </p:txBody>
      </p:sp>
      <p:sp>
        <p:nvSpPr>
          <p:cNvPr id="8" name="Frame 7"/>
          <p:cNvSpPr/>
          <p:nvPr/>
        </p:nvSpPr>
        <p:spPr>
          <a:xfrm>
            <a:off x="2070100" y="1663700"/>
            <a:ext cx="3416300" cy="23749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1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same increasing pattern (bars show S.E.M.)</a:t>
            </a:r>
          </a:p>
        </p:txBody>
      </p:sp>
    </p:spTree>
    <p:extLst>
      <p:ext uri="{BB962C8B-B14F-4D97-AF65-F5344CB8AC3E}">
        <p14:creationId xmlns:p14="http://schemas.microsoft.com/office/powerpoint/2010/main" val="16969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638300" y="0"/>
            <a:ext cx="6172200" cy="1435100"/>
          </a:xfrm>
          <a:prstGeom prst="cloudCallout">
            <a:avLst>
              <a:gd name="adj1" fmla="val -62768"/>
              <a:gd name="adj2" fmla="val 129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increases from 1 to 2 envelopes (bars show S.E.M.)</a:t>
            </a:r>
          </a:p>
        </p:txBody>
      </p:sp>
    </p:spTree>
    <p:extLst>
      <p:ext uri="{BB962C8B-B14F-4D97-AF65-F5344CB8AC3E}">
        <p14:creationId xmlns:p14="http://schemas.microsoft.com/office/powerpoint/2010/main" val="3075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229"/>
              <a:gd name="adj2" fmla="val 849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same increasing pattern for each age group (bars show S.E.M.)</a:t>
            </a:r>
          </a:p>
        </p:txBody>
      </p:sp>
    </p:spTree>
    <p:extLst>
      <p:ext uri="{BB962C8B-B14F-4D97-AF65-F5344CB8AC3E}">
        <p14:creationId xmlns:p14="http://schemas.microsoft.com/office/powerpoint/2010/main" val="141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25600" y="0"/>
            <a:ext cx="6184900" cy="1447800"/>
          </a:xfrm>
          <a:prstGeom prst="cloudCallout">
            <a:avLst>
              <a:gd name="adj1" fmla="val -64418"/>
              <a:gd name="adj2" fmla="val 669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Note: lines in the lower left and upper right panels </a:t>
            </a:r>
            <a:r>
              <a:rPr lang="en-US" b="1" dirty="0">
                <a:solidFill>
                  <a:srgbClr val="FF66FF"/>
                </a:solidFill>
                <a:latin typeface="Lobster Two"/>
                <a:cs typeface="Lobster Two"/>
              </a:rPr>
              <a:t>must be parallel</a:t>
            </a:r>
            <a:r>
              <a:rPr lang="en-US" dirty="0">
                <a:solidFill>
                  <a:prstClr val="black"/>
                </a:solidFill>
                <a:latin typeface="Lobster Two"/>
                <a:cs typeface="Lobster Two"/>
              </a:rPr>
              <a:t>- </a:t>
            </a:r>
          </a:p>
          <a:p>
            <a:pPr algn="ctr"/>
            <a:r>
              <a:rPr lang="en-US" dirty="0">
                <a:solidFill>
                  <a:prstClr val="black"/>
                </a:solidFill>
                <a:latin typeface="Lobster Two"/>
                <a:cs typeface="Lobster Two"/>
              </a:rPr>
              <a:t>we made the model that way! </a:t>
            </a:r>
          </a:p>
        </p:txBody>
      </p:sp>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802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add a second predictor!</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1158103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lnSpcReduction="10000"/>
          </a:bodyPr>
          <a:lstStyle/>
          <a:p>
            <a:pPr algn="ctr"/>
            <a:r>
              <a:rPr lang="en-US" sz="6600" dirty="0">
                <a:solidFill>
                  <a:schemeClr val="tx1"/>
                </a:solidFill>
                <a:latin typeface="Noto Serif" charset="0"/>
                <a:ea typeface="Noto Serif" charset="0"/>
                <a:cs typeface="Noto Serif" charset="0"/>
              </a:rPr>
              <a:t>ANCOVA </a:t>
            </a:r>
          </a:p>
          <a:p>
            <a:pPr algn="ctr"/>
            <a:r>
              <a:rPr lang="en-US" sz="6600" dirty="0">
                <a:solidFill>
                  <a:schemeClr val="tx1"/>
                </a:solidFill>
                <a:latin typeface="Noto Serif" charset="0"/>
                <a:ea typeface="Noto Serif" charset="0"/>
                <a:cs typeface="Noto Serif" charset="0"/>
              </a:rPr>
              <a:t>assumption:</a:t>
            </a:r>
          </a:p>
          <a:p>
            <a:pPr algn="ctr"/>
            <a:r>
              <a:rPr lang="en-US" sz="6600" dirty="0">
                <a:solidFill>
                  <a:schemeClr val="tx1"/>
                </a:solidFill>
                <a:latin typeface="Noto Serif" charset="0"/>
                <a:ea typeface="Noto Serif" charset="0"/>
                <a:cs typeface="Noto Serif" charset="0"/>
              </a:rPr>
              <a:t>Homogeneity of regression slopes</a:t>
            </a:r>
          </a:p>
        </p:txBody>
      </p:sp>
      <p:pic>
        <p:nvPicPr>
          <p:cNvPr id="7" name="Picture 6"/>
          <p:cNvPicPr>
            <a:picLocks noChangeAspect="1"/>
          </p:cNvPicPr>
          <p:nvPr/>
        </p:nvPicPr>
        <p:blipFill>
          <a:blip r:embed="rId2"/>
          <a:stretch>
            <a:fillRect/>
          </a:stretch>
        </p:blipFill>
        <p:spPr>
          <a:xfrm>
            <a:off x="6752166" y="4521202"/>
            <a:ext cx="2310695" cy="2218267"/>
          </a:xfrm>
          <a:prstGeom prst="rect">
            <a:avLst/>
          </a:prstGeom>
        </p:spPr>
      </p:pic>
      <p:pic>
        <p:nvPicPr>
          <p:cNvPr id="8" name="Picture 7"/>
          <p:cNvPicPr>
            <a:picLocks noChangeAspect="1"/>
          </p:cNvPicPr>
          <p:nvPr/>
        </p:nvPicPr>
        <p:blipFill>
          <a:blip r:embed="rId3"/>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405721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Safe assumption? Let’s include interaction term…</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524000" y="5422900"/>
            <a:ext cx="6781800" cy="1435100"/>
          </a:xfrm>
          <a:prstGeom prst="cloudCallout">
            <a:avLst>
              <a:gd name="adj1" fmla="val -55258"/>
              <a:gd name="adj2" fmla="val -92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b="1" dirty="0" err="1">
                <a:solidFill>
                  <a:prstClr val="black"/>
                </a:solidFill>
                <a:latin typeface="Courier New"/>
                <a:cs typeface="Courier New"/>
              </a:rPr>
              <a:t>age_group</a:t>
            </a:r>
            <a:r>
              <a:rPr lang="en-US" b="1" dirty="0">
                <a:solidFill>
                  <a:prstClr val="black"/>
                </a:solidFill>
                <a:latin typeface="Courier New"/>
                <a:cs typeface="Courier New"/>
              </a:rPr>
              <a:t>*</a:t>
            </a:r>
            <a:r>
              <a:rPr lang="en-US" b="1" dirty="0" err="1">
                <a:solidFill>
                  <a:prstClr val="black"/>
                </a:solidFill>
                <a:latin typeface="Courier New"/>
                <a:cs typeface="Courier New"/>
              </a:rPr>
              <a:t>num_env</a:t>
            </a:r>
            <a:r>
              <a:rPr lang="en-US" b="1" dirty="0">
                <a:solidFill>
                  <a:prstClr val="black"/>
                </a:solidFill>
                <a:latin typeface="Courier New"/>
                <a:cs typeface="Courier New"/>
              </a:rPr>
              <a:t> </a:t>
            </a:r>
            <a:r>
              <a:rPr lang="en-US" dirty="0">
                <a:solidFill>
                  <a:prstClr val="black"/>
                </a:solidFill>
                <a:latin typeface="Lobster Two"/>
                <a:cs typeface="Lobster Two"/>
              </a:rPr>
              <a:t>is equivalent to:</a:t>
            </a:r>
          </a:p>
          <a:p>
            <a:pPr algn="ctr"/>
            <a:r>
              <a:rPr lang="en-US" sz="1400" b="1" dirty="0" err="1">
                <a:solidFill>
                  <a:prstClr val="black"/>
                </a:solidFill>
                <a:latin typeface="Courier New"/>
                <a:cs typeface="Courier New"/>
              </a:rPr>
              <a:t>age_group</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num_env</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age_group:num_env</a:t>
            </a:r>
            <a:endParaRPr lang="en-US" sz="1400" b="1" dirty="0">
              <a:solidFill>
                <a:prstClr val="black"/>
              </a:solidFill>
              <a:latin typeface="Courier New"/>
              <a:cs typeface="Courier New"/>
            </a:endParaRPr>
          </a:p>
        </p:txBody>
      </p:sp>
    </p:spTree>
    <p:extLst>
      <p:ext uri="{BB962C8B-B14F-4D97-AF65-F5344CB8AC3E}">
        <p14:creationId xmlns:p14="http://schemas.microsoft.com/office/powerpoint/2010/main" val="20694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83733"/>
            <a:ext cx="9144000" cy="5715000"/>
          </a:xfrm>
          <a:prstGeom prst="rect">
            <a:avLst/>
          </a:prstGeom>
        </p:spPr>
      </p:pic>
      <p:pic>
        <p:nvPicPr>
          <p:cNvPr id="3" name="Picture 2"/>
          <p:cNvPicPr>
            <a:picLocks noChangeAspect="1"/>
          </p:cNvPicPr>
          <p:nvPr/>
        </p:nvPicPr>
        <p:blipFill>
          <a:blip r:embed="rId3"/>
          <a:stretch>
            <a:fillRect/>
          </a:stretch>
        </p:blipFill>
        <p:spPr>
          <a:xfrm>
            <a:off x="8665634" y="-128014"/>
            <a:ext cx="2091267" cy="2007616"/>
          </a:xfrm>
          <a:prstGeom prst="rect">
            <a:avLst/>
          </a:prstGeom>
        </p:spPr>
      </p:pic>
      <p:sp>
        <p:nvSpPr>
          <p:cNvPr id="4" name="Cloud Callout 3"/>
          <p:cNvSpPr/>
          <p:nvPr/>
        </p:nvSpPr>
        <p:spPr>
          <a:xfrm flipH="1">
            <a:off x="1651000" y="0"/>
            <a:ext cx="6159500" cy="1435100"/>
          </a:xfrm>
          <a:prstGeom prst="cloudCallout">
            <a:avLst>
              <a:gd name="adj1" fmla="val -64618"/>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Lines in the lower left and upper right panels now can have non-parallel slopes- again, we </a:t>
            </a:r>
            <a:r>
              <a:rPr lang="en-US" b="1" dirty="0">
                <a:solidFill>
                  <a:srgbClr val="FF66FF"/>
                </a:solidFill>
                <a:latin typeface="Lobster Two"/>
                <a:cs typeface="Lobster Two"/>
              </a:rPr>
              <a:t>made</a:t>
            </a:r>
            <a:r>
              <a:rPr lang="en-US" dirty="0">
                <a:solidFill>
                  <a:prstClr val="black"/>
                </a:solidFill>
                <a:latin typeface="Lobster Two"/>
                <a:cs typeface="Lobster Two"/>
              </a:rPr>
              <a:t> the model that way!</a:t>
            </a:r>
          </a:p>
        </p:txBody>
      </p:sp>
      <p:sp>
        <p:nvSpPr>
          <p:cNvPr id="5" name="Frame 4"/>
          <p:cNvSpPr/>
          <p:nvPr/>
        </p:nvSpPr>
        <p:spPr>
          <a:xfrm>
            <a:off x="5397500" y="16510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8481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25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842" y="3479801"/>
            <a:ext cx="5310291" cy="3318932"/>
          </a:xfrm>
          <a:prstGeom prst="rect">
            <a:avLst/>
          </a:prstGeom>
        </p:spPr>
      </p:pic>
      <p:pic>
        <p:nvPicPr>
          <p:cNvPr id="3" name="Picture 2" descr="plot_ancova-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1" y="0"/>
            <a:ext cx="5731933" cy="3582458"/>
          </a:xfrm>
          <a:prstGeom prst="rect">
            <a:avLst/>
          </a:prstGeom>
        </p:spPr>
      </p:pic>
      <p:sp>
        <p:nvSpPr>
          <p:cNvPr id="4" name="TextBox 3"/>
          <p:cNvSpPr txBox="1"/>
          <p:nvPr/>
        </p:nvSpPr>
        <p:spPr>
          <a:xfrm>
            <a:off x="6079067" y="16129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5" name="TextBox 4"/>
          <p:cNvSpPr txBox="1"/>
          <p:nvPr/>
        </p:nvSpPr>
        <p:spPr>
          <a:xfrm>
            <a:off x="1524000" y="49911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6" name="Frame 5"/>
          <p:cNvSpPr/>
          <p:nvPr/>
        </p:nvSpPr>
        <p:spPr>
          <a:xfrm>
            <a:off x="3949700" y="381000"/>
            <a:ext cx="2129367"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Frame 6"/>
          <p:cNvSpPr/>
          <p:nvPr/>
        </p:nvSpPr>
        <p:spPr>
          <a:xfrm>
            <a:off x="7670800" y="3759200"/>
            <a:ext cx="2002366"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1858433" y="1727200"/>
            <a:ext cx="2129367" cy="14097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
        <p:nvSpPr>
          <p:cNvPr id="9" name="Frame 8"/>
          <p:cNvSpPr/>
          <p:nvPr/>
        </p:nvSpPr>
        <p:spPr>
          <a:xfrm>
            <a:off x="5765801" y="5092700"/>
            <a:ext cx="1955800" cy="13208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Tree>
    <p:extLst>
      <p:ext uri="{BB962C8B-B14F-4D97-AF65-F5344CB8AC3E}">
        <p14:creationId xmlns:p14="http://schemas.microsoft.com/office/powerpoint/2010/main" val="849891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2" name="Cloud 11"/>
          <p:cNvSpPr/>
          <p:nvPr/>
        </p:nvSpPr>
        <p:spPr>
          <a:xfrm>
            <a:off x="20701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Covariates allow only for different intercepts, not slopes</a:t>
            </a:r>
          </a:p>
        </p:txBody>
      </p:sp>
      <p:sp>
        <p:nvSpPr>
          <p:cNvPr id="13" name="Cloud 12"/>
          <p:cNvSpPr/>
          <p:nvPr/>
        </p:nvSpPr>
        <p:spPr>
          <a:xfrm>
            <a:off x="63500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Interactions allow for both different intercepts &amp; slopes</a:t>
            </a:r>
          </a:p>
        </p:txBody>
      </p:sp>
      <p:sp>
        <p:nvSpPr>
          <p:cNvPr id="14" name="TextBox 13"/>
          <p:cNvSpPr txBox="1"/>
          <p:nvPr/>
        </p:nvSpPr>
        <p:spPr>
          <a:xfrm>
            <a:off x="19812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5" name="TextBox 14"/>
          <p:cNvSpPr txBox="1"/>
          <p:nvPr/>
        </p:nvSpPr>
        <p:spPr>
          <a:xfrm>
            <a:off x="62611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pic>
        <p:nvPicPr>
          <p:cNvPr id="5" name="Content Placeholder 4" descr="plot_ancova-1.pn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t="-43464" b="-43464"/>
          <a:stretch>
            <a:fillRect/>
          </a:stretch>
        </p:blipFill>
        <p:spPr/>
      </p:pic>
      <p:pic>
        <p:nvPicPr>
          <p:cNvPr id="6" name="Content Placeholder 5" descr="plot_interaction-1.png"/>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43464" b="-43464"/>
          <a:stretch>
            <a:fillRect/>
          </a:stretch>
        </p:blipFill>
        <p:spPr/>
      </p:pic>
    </p:spTree>
    <p:extLst>
      <p:ext uri="{BB962C8B-B14F-4D97-AF65-F5344CB8AC3E}">
        <p14:creationId xmlns:p14="http://schemas.microsoft.com/office/powerpoint/2010/main" val="2103715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lot_interaction-1.png"/>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5" b="-86915"/>
          <a:stretch/>
        </p:blipFill>
        <p:spPr>
          <a:xfrm>
            <a:off x="6172200" y="1673225"/>
            <a:ext cx="4038600" cy="4718050"/>
          </a:xfrm>
        </p:spPr>
      </p:pic>
      <p:pic>
        <p:nvPicPr>
          <p:cNvPr id="5" name="Content Placeholder 4" descr="plot_ancova-1.png"/>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t="1" b="-86927"/>
          <a:stretch/>
        </p:blipFill>
        <p:spPr/>
      </p:pic>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5" name="TextBox 14"/>
          <p:cNvSpPr txBox="1"/>
          <p:nvPr/>
        </p:nvSpPr>
        <p:spPr>
          <a:xfrm>
            <a:off x="6019800" y="1385598"/>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1" name="TextBox 10"/>
          <p:cNvSpPr txBox="1"/>
          <p:nvPr/>
        </p:nvSpPr>
        <p:spPr>
          <a:xfrm>
            <a:off x="62230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diff_fit</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0.3970085          NA</a:t>
            </a:r>
          </a:p>
          <a:p>
            <a:r>
              <a:rPr lang="en-US" sz="1200" b="1" dirty="0">
                <a:solidFill>
                  <a:prstClr val="black"/>
                </a:solidFill>
                <a:latin typeface="Courier New"/>
                <a:cs typeface="Courier New"/>
              </a:rPr>
              <a:t>2         1       2 0.4016260 0.004617469</a:t>
            </a:r>
          </a:p>
          <a:p>
            <a:r>
              <a:rPr lang="en-US" sz="1200" b="1" dirty="0">
                <a:solidFill>
                  <a:prstClr val="black"/>
                </a:solidFill>
                <a:latin typeface="Courier New"/>
                <a:cs typeface="Courier New"/>
              </a:rPr>
              <a:t>3         2       1 0.3682171          NA</a:t>
            </a:r>
          </a:p>
          <a:p>
            <a:r>
              <a:rPr lang="en-US" sz="1200" b="1" dirty="0">
                <a:solidFill>
                  <a:prstClr val="black"/>
                </a:solidFill>
                <a:latin typeface="Courier New"/>
                <a:cs typeface="Courier New"/>
              </a:rPr>
              <a:t>4         2       2 0.4698582 0.101641102</a:t>
            </a:r>
          </a:p>
          <a:p>
            <a:r>
              <a:rPr lang="en-US" sz="1200" b="1" dirty="0">
                <a:solidFill>
                  <a:prstClr val="black"/>
                </a:solidFill>
                <a:latin typeface="Courier New"/>
                <a:cs typeface="Courier New"/>
              </a:rPr>
              <a:t>5         3       1 0.4576389          NA</a:t>
            </a:r>
          </a:p>
          <a:p>
            <a:r>
              <a:rPr lang="en-US" sz="1200" b="1" dirty="0">
                <a:solidFill>
                  <a:prstClr val="black"/>
                </a:solidFill>
                <a:latin typeface="Courier New"/>
                <a:cs typeface="Courier New"/>
              </a:rPr>
              <a:t>6         3       2 0.5748148 0.117175926</a:t>
            </a:r>
          </a:p>
          <a:p>
            <a:r>
              <a:rPr lang="en-US" sz="1200" b="1" dirty="0">
                <a:solidFill>
                  <a:prstClr val="black"/>
                </a:solidFill>
                <a:latin typeface="Courier New"/>
                <a:cs typeface="Courier New"/>
              </a:rPr>
              <a:t>7         4       1 0.5181818          NA</a:t>
            </a:r>
          </a:p>
          <a:p>
            <a:r>
              <a:rPr lang="en-US" sz="1200" b="1" dirty="0">
                <a:solidFill>
                  <a:prstClr val="black"/>
                </a:solidFill>
                <a:latin typeface="Courier New"/>
                <a:cs typeface="Courier New"/>
              </a:rPr>
              <a:t>8         4       2 0.6338542 0.115672348</a:t>
            </a:r>
          </a:p>
        </p:txBody>
      </p:sp>
      <p:sp>
        <p:nvSpPr>
          <p:cNvPr id="16" name="TextBox 15"/>
          <p:cNvSpPr txBox="1"/>
          <p:nvPr/>
        </p:nvSpPr>
        <p:spPr>
          <a:xfrm>
            <a:off x="1828800" y="1385471"/>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7" name="Cloud 16"/>
          <p:cNvSpPr/>
          <p:nvPr/>
        </p:nvSpPr>
        <p:spPr>
          <a:xfrm>
            <a:off x="1828800" y="533400"/>
            <a:ext cx="4394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Models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is the same at every age</a:t>
            </a:r>
          </a:p>
        </p:txBody>
      </p:sp>
      <p:sp>
        <p:nvSpPr>
          <p:cNvPr id="18" name="Cloud 17"/>
          <p:cNvSpPr/>
          <p:nvPr/>
        </p:nvSpPr>
        <p:spPr>
          <a:xfrm>
            <a:off x="6019800" y="533400"/>
            <a:ext cx="4648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could differ depending on age</a:t>
            </a:r>
          </a:p>
        </p:txBody>
      </p:sp>
      <p:sp>
        <p:nvSpPr>
          <p:cNvPr id="12" name="Rectangle 11"/>
          <p:cNvSpPr/>
          <p:nvPr/>
        </p:nvSpPr>
        <p:spPr>
          <a:xfrm>
            <a:off x="4770120" y="50673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3" name="Rectangle 12"/>
          <p:cNvSpPr/>
          <p:nvPr/>
        </p:nvSpPr>
        <p:spPr>
          <a:xfrm>
            <a:off x="4770120" y="5442336"/>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9" name="Rectangle 18"/>
          <p:cNvSpPr/>
          <p:nvPr/>
        </p:nvSpPr>
        <p:spPr>
          <a:xfrm>
            <a:off x="4770120" y="58039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0" name="Rectangle 19"/>
          <p:cNvSpPr/>
          <p:nvPr/>
        </p:nvSpPr>
        <p:spPr>
          <a:xfrm>
            <a:off x="4770120" y="6180792"/>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4" name="TextBox 13"/>
          <p:cNvSpPr txBox="1"/>
          <p:nvPr/>
        </p:nvSpPr>
        <p:spPr>
          <a:xfrm>
            <a:off x="19812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fit_diff</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0.3557333         NA</a:t>
            </a:r>
          </a:p>
          <a:p>
            <a:r>
              <a:rPr lang="en-US" sz="1200" b="1" dirty="0">
                <a:solidFill>
                  <a:prstClr val="black"/>
                </a:solidFill>
                <a:latin typeface="Courier New"/>
                <a:cs typeface="Courier New"/>
              </a:rPr>
              <a:t>2         1       2 0.4408878 0.08515454</a:t>
            </a:r>
          </a:p>
          <a:p>
            <a:r>
              <a:rPr lang="en-US" sz="1200" b="1" dirty="0">
                <a:solidFill>
                  <a:prstClr val="black"/>
                </a:solidFill>
                <a:latin typeface="Courier New"/>
                <a:cs typeface="Courier New"/>
              </a:rPr>
              <a:t>3         2       1 0.3768267         NA</a:t>
            </a:r>
          </a:p>
          <a:p>
            <a:r>
              <a:rPr lang="en-US" sz="1200" b="1" dirty="0">
                <a:solidFill>
                  <a:prstClr val="black"/>
                </a:solidFill>
                <a:latin typeface="Courier New"/>
                <a:cs typeface="Courier New"/>
              </a:rPr>
              <a:t>4         2       2 0.4619812 0.08515454</a:t>
            </a:r>
          </a:p>
          <a:p>
            <a:r>
              <a:rPr lang="en-US" sz="1200" b="1" dirty="0">
                <a:solidFill>
                  <a:prstClr val="black"/>
                </a:solidFill>
                <a:latin typeface="Courier New"/>
                <a:cs typeface="Courier New"/>
              </a:rPr>
              <a:t>5         3       1 0.4731331         NA</a:t>
            </a:r>
          </a:p>
          <a:p>
            <a:r>
              <a:rPr lang="en-US" sz="1200" b="1" dirty="0">
                <a:solidFill>
                  <a:prstClr val="black"/>
                </a:solidFill>
                <a:latin typeface="Courier New"/>
                <a:cs typeface="Courier New"/>
              </a:rPr>
              <a:t>6         3       2 0.5582876 0.08515454</a:t>
            </a:r>
          </a:p>
          <a:p>
            <a:r>
              <a:rPr lang="en-US" sz="1200" b="1" dirty="0">
                <a:solidFill>
                  <a:prstClr val="black"/>
                </a:solidFill>
                <a:latin typeface="Courier New"/>
                <a:cs typeface="Courier New"/>
              </a:rPr>
              <a:t>7         4       1 0.5332060         NA</a:t>
            </a:r>
          </a:p>
          <a:p>
            <a:r>
              <a:rPr lang="en-US" sz="1200" b="1" dirty="0">
                <a:solidFill>
                  <a:prstClr val="black"/>
                </a:solidFill>
                <a:latin typeface="Courier New"/>
                <a:cs typeface="Courier New"/>
              </a:rPr>
              <a:t>8         4       2 0.6183605 0.08515454</a:t>
            </a:r>
          </a:p>
        </p:txBody>
      </p:sp>
      <p:cxnSp>
        <p:nvCxnSpPr>
          <p:cNvPr id="21" name="Straight Connector 20"/>
          <p:cNvCxnSpPr/>
          <p:nvPr/>
        </p:nvCxnSpPr>
        <p:spPr>
          <a:xfrm flipV="1">
            <a:off x="2844375" y="32512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695275" y="307848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46175" y="23749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397075" y="1914144"/>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588075" y="1901444"/>
            <a:ext cx="0" cy="790956"/>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8737175" y="2349500"/>
            <a:ext cx="0" cy="78740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86275" y="3136900"/>
            <a:ext cx="0" cy="6426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22675" y="3530600"/>
            <a:ext cx="0" cy="128652"/>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Including interaction term changes interpretation</a:t>
            </a:r>
            <a:endParaRPr lang="en-US" dirty="0"/>
          </a:p>
        </p:txBody>
      </p:sp>
      <p:sp>
        <p:nvSpPr>
          <p:cNvPr id="3" name="Content Placeholder 2"/>
          <p:cNvSpPr>
            <a:spLocks noGrp="1"/>
          </p:cNvSpPr>
          <p:nvPr>
            <p:ph idx="1"/>
          </p:nvPr>
        </p:nvSpPr>
        <p:spPr/>
        <p:txBody>
          <a:bodyPr/>
          <a:lstStyle/>
          <a:p>
            <a:r>
              <a:rPr lang="en-US" dirty="0"/>
              <a:t>including an interaction changes the interpretation of coefficients for main </a:t>
            </a:r>
            <a:r>
              <a:rPr lang="en-US" dirty="0" smtClean="0"/>
              <a:t>effects</a:t>
            </a:r>
          </a:p>
          <a:p>
            <a:r>
              <a:rPr lang="en-US" dirty="0"/>
              <a:t>the coefficient on the constitutive term X cannot be interpreted as an </a:t>
            </a:r>
            <a:r>
              <a:rPr lang="en-US" dirty="0" smtClean="0"/>
              <a:t>unconditional </a:t>
            </a:r>
            <a:r>
              <a:rPr lang="en-US" dirty="0"/>
              <a:t>marginal effect since it indicates only the effect of a one-unit change in X on Y when the conditioning variable is zero. </a:t>
            </a:r>
          </a:p>
          <a:p>
            <a:r>
              <a:rPr lang="en-US" dirty="0"/>
              <a:t>If the modifying variable is dichotomous, this simply requires the analyst to present four numbers—the marginal effect of X when Z is 0 and when Z is 1, along with the two corresponding standard errors. </a:t>
            </a:r>
          </a:p>
          <a:p>
            <a:endParaRPr lang="en-US" dirty="0"/>
          </a:p>
        </p:txBody>
      </p:sp>
    </p:spTree>
    <p:extLst>
      <p:ext uri="{BB962C8B-B14F-4D97-AF65-F5344CB8AC3E}">
        <p14:creationId xmlns:p14="http://schemas.microsoft.com/office/powerpoint/2010/main" val="2381064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p:txBody>
          <a:bodyPr/>
          <a:lstStyle/>
          <a:p>
            <a:r>
              <a:rPr lang="en-US" dirty="0" smtClean="0"/>
              <a:t>Using a variable as a covariate (+) rather than letting it interact with other variables (*) is an assumption called “</a:t>
            </a:r>
            <a:r>
              <a:rPr lang="en-US" b="1" dirty="0" smtClean="0">
                <a:solidFill>
                  <a:schemeClr val="accent3">
                    <a:lumMod val="75000"/>
                  </a:schemeClr>
                </a:solidFill>
                <a:latin typeface="Lobster Two"/>
                <a:cs typeface="Lobster Two"/>
              </a:rPr>
              <a:t>homogeneity of regression slopes</a:t>
            </a:r>
            <a:r>
              <a:rPr lang="en-US" dirty="0" smtClean="0"/>
              <a:t>”, which is what we just observed- they are assumed to be parallel</a:t>
            </a:r>
          </a:p>
          <a:p>
            <a:r>
              <a:rPr lang="en-US" dirty="0" smtClean="0"/>
              <a:t>If the variable you want to be covariate interacts with your other predictor, </a:t>
            </a:r>
            <a:r>
              <a:rPr lang="en-US" smtClean="0"/>
              <a:t>you cannot </a:t>
            </a:r>
            <a:r>
              <a:rPr lang="en-US" dirty="0" smtClean="0"/>
              <a:t>do an ANCOVA</a:t>
            </a:r>
          </a:p>
          <a:p>
            <a:r>
              <a:rPr lang="en-US" dirty="0" smtClean="0"/>
              <a:t>Since the interaction effect here was not significant, we can proceed with interpreting the main effects of each of our predictors separately (sticking with </a:t>
            </a:r>
            <a:r>
              <a:rPr lang="en-US" b="1" dirty="0" err="1" smtClean="0">
                <a:solidFill>
                  <a:schemeClr val="accent3">
                    <a:lumMod val="75000"/>
                  </a:schemeClr>
                </a:solidFill>
                <a:latin typeface="Courier New"/>
                <a:cs typeface="Courier New"/>
              </a:rPr>
              <a:t>sticker_int</a:t>
            </a:r>
            <a:r>
              <a:rPr lang="en-US" dirty="0" smtClean="0"/>
              <a:t> model): </a:t>
            </a:r>
          </a:p>
          <a:p>
            <a:pPr lvl="1"/>
            <a:r>
              <a:rPr lang="en-US" dirty="0" smtClean="0"/>
              <a:t>age group </a:t>
            </a:r>
            <a:endParaRPr lang="en-US" dirty="0"/>
          </a:p>
          <a:p>
            <a:pPr lvl="1"/>
            <a:r>
              <a:rPr lang="en-US" dirty="0" smtClean="0"/>
              <a:t>number of recipients</a:t>
            </a:r>
            <a:endParaRPr lang="en-US" dirty="0"/>
          </a:p>
        </p:txBody>
      </p:sp>
    </p:spTree>
    <p:extLst>
      <p:ext uri="{BB962C8B-B14F-4D97-AF65-F5344CB8AC3E}">
        <p14:creationId xmlns:p14="http://schemas.microsoft.com/office/powerpoint/2010/main" val="1092063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391160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Back to our results…</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366"/>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age group tells us that the mean proportion given differed by age group</a:t>
            </a:r>
          </a:p>
        </p:txBody>
      </p:sp>
    </p:spTree>
    <p:extLst>
      <p:ext uri="{BB962C8B-B14F-4D97-AF65-F5344CB8AC3E}">
        <p14:creationId xmlns:p14="http://schemas.microsoft.com/office/powerpoint/2010/main" val="12515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17322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774"/>
              <a:gd name="adj2" fmla="val 69217"/>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number of recipients tells us that the mean proportion given differed based on number</a:t>
            </a:r>
          </a:p>
        </p:txBody>
      </p:sp>
    </p:spTree>
    <p:extLst>
      <p:ext uri="{BB962C8B-B14F-4D97-AF65-F5344CB8AC3E}">
        <p14:creationId xmlns:p14="http://schemas.microsoft.com/office/powerpoint/2010/main" val="1915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covariate</a:t>
            </a:r>
            <a:endParaRPr lang="en-US" dirty="0"/>
          </a:p>
        </p:txBody>
      </p:sp>
      <p:sp>
        <p:nvSpPr>
          <p:cNvPr id="3" name="Content Placeholder 2"/>
          <p:cNvSpPr>
            <a:spLocks noGrp="1"/>
          </p:cNvSpPr>
          <p:nvPr>
            <p:ph idx="1"/>
          </p:nvPr>
        </p:nvSpPr>
        <p:spPr/>
        <p:txBody>
          <a:bodyPr/>
          <a:lstStyle/>
          <a:p>
            <a:r>
              <a:rPr lang="en-US" dirty="0" smtClean="0"/>
              <a:t>Past: one-way ANOVA</a:t>
            </a:r>
          </a:p>
          <a:p>
            <a:r>
              <a:rPr lang="en-US" dirty="0" smtClean="0"/>
              <a:t>Now: analysis of covariance (ANCOVA)</a:t>
            </a:r>
          </a:p>
          <a:p>
            <a:r>
              <a:rPr lang="en-US" dirty="0" smtClean="0"/>
              <a:t>Variables as covariates are typically added (+), and their effects are assumed to be additive</a:t>
            </a:r>
          </a:p>
          <a:p>
            <a:r>
              <a:rPr lang="en-US" dirty="0" smtClean="0"/>
              <a:t>No interaction term (meaning we are not allowing for estimated non-parallel lines)</a:t>
            </a:r>
          </a:p>
          <a:p>
            <a:r>
              <a:rPr lang="en-US" dirty="0" smtClean="0"/>
              <a:t>If </a:t>
            </a:r>
            <a:r>
              <a:rPr lang="en-US" dirty="0"/>
              <a:t>we </a:t>
            </a:r>
            <a:r>
              <a:rPr lang="en-US" dirty="0" smtClean="0"/>
              <a:t>include </a:t>
            </a:r>
            <a:r>
              <a:rPr lang="en-US" dirty="0"/>
              <a:t>another variable in our model, say </a:t>
            </a:r>
            <a:r>
              <a:rPr lang="en-US" dirty="0" smtClean="0"/>
              <a:t>1 vs. 2 recipients, </a:t>
            </a:r>
            <a:r>
              <a:rPr lang="en-US" dirty="0"/>
              <a:t>then our </a:t>
            </a:r>
            <a:r>
              <a:rPr lang="en-US" dirty="0" smtClean="0"/>
              <a:t>estimate of the effect of age group </a:t>
            </a:r>
            <a:r>
              <a:rPr lang="en-US" dirty="0"/>
              <a:t>is interpreted holding the value of the covariate </a:t>
            </a:r>
            <a:r>
              <a:rPr lang="en-US" dirty="0" smtClean="0"/>
              <a:t>fixed</a:t>
            </a:r>
            <a:r>
              <a:rPr lang="en-US" dirty="0"/>
              <a:t>. </a:t>
            </a:r>
            <a:endParaRPr lang="en-US" dirty="0" smtClean="0"/>
          </a:p>
          <a:p>
            <a:pPr lvl="1"/>
            <a:r>
              <a:rPr lang="en-US" dirty="0" smtClean="0"/>
              <a:t>Just </a:t>
            </a:r>
            <a:r>
              <a:rPr lang="en-US" dirty="0"/>
              <a:t>like in </a:t>
            </a:r>
            <a:r>
              <a:rPr lang="en-US" dirty="0" smtClean="0"/>
              <a:t>multiple </a:t>
            </a:r>
            <a:r>
              <a:rPr lang="en-US" dirty="0"/>
              <a:t>regression. </a:t>
            </a:r>
          </a:p>
          <a:p>
            <a:endParaRPr lang="en-US" dirty="0"/>
          </a:p>
          <a:p>
            <a:endParaRPr lang="en-US" dirty="0"/>
          </a:p>
        </p:txBody>
      </p:sp>
      <p:pic>
        <p:nvPicPr>
          <p:cNvPr id="5" name="Picture 4"/>
          <p:cNvPicPr>
            <a:picLocks noChangeAspect="1"/>
          </p:cNvPicPr>
          <p:nvPr/>
        </p:nvPicPr>
        <p:blipFill>
          <a:blip r:embed="rId2"/>
          <a:stretch>
            <a:fillRect/>
          </a:stretch>
        </p:blipFill>
        <p:spPr>
          <a:xfrm>
            <a:off x="8576734" y="4926586"/>
            <a:ext cx="2091267" cy="2007616"/>
          </a:xfrm>
          <a:prstGeom prst="rect">
            <a:avLst/>
          </a:prstGeom>
        </p:spPr>
      </p:pic>
    </p:spTree>
    <p:extLst>
      <p:ext uri="{BB962C8B-B14F-4D97-AF65-F5344CB8AC3E}">
        <p14:creationId xmlns:p14="http://schemas.microsoft.com/office/powerpoint/2010/main" val="2285308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436366"/>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547991"/>
            <a:ext cx="3111500" cy="2162695"/>
          </a:xfrm>
          <a:prstGeom prst="cloudCallout">
            <a:avLst>
              <a:gd name="adj1" fmla="val 1774"/>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 interaction- the effect of each variable did not depend on the level of the other</a:t>
            </a:r>
          </a:p>
        </p:txBody>
      </p:sp>
    </p:spTree>
    <p:extLst>
      <p:ext uri="{BB962C8B-B14F-4D97-AF65-F5344CB8AC3E}">
        <p14:creationId xmlns:p14="http://schemas.microsoft.com/office/powerpoint/2010/main" val="3271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sp>
        <p:nvSpPr>
          <p:cNvPr id="5" name="Content Placeholder 4"/>
          <p:cNvSpPr>
            <a:spLocks noGrp="1"/>
          </p:cNvSpPr>
          <p:nvPr>
            <p:ph idx="1"/>
          </p:nvPr>
        </p:nvSpPr>
        <p:spPr/>
        <p:txBody>
          <a:bodyPr/>
          <a:lstStyle/>
          <a:p>
            <a:r>
              <a:rPr lang="en-US" dirty="0" smtClean="0"/>
              <a:t>No need!</a:t>
            </a:r>
          </a:p>
          <a:p>
            <a:r>
              <a:rPr lang="en-US" dirty="0" smtClean="0"/>
              <a:t>Only two levels, so F = 14.89 tells us that that proportion of stickers given was different when there was 1 vs. 2 recipients</a:t>
            </a:r>
          </a:p>
          <a:p>
            <a:r>
              <a:rPr lang="en-US" dirty="0" smtClean="0"/>
              <a:t>Plots/adjusted means tell us: 2 recipients &gt; 1 (</a:t>
            </a:r>
            <a:r>
              <a:rPr lang="en-US" i="1" dirty="0" smtClean="0"/>
              <a:t>p</a:t>
            </a:r>
            <a:r>
              <a:rPr lang="en-US" dirty="0" smtClean="0"/>
              <a:t> = 0.0001)</a:t>
            </a:r>
          </a:p>
          <a:p>
            <a:r>
              <a:rPr lang="en-US" dirty="0" smtClean="0"/>
              <a:t>Note: if you did do a t-test, t = √F = 3.86</a:t>
            </a:r>
            <a:endParaRPr lang="en-US" dirty="0"/>
          </a:p>
        </p:txBody>
      </p:sp>
      <p:sp>
        <p:nvSpPr>
          <p:cNvPr id="2" name="Title 1"/>
          <p:cNvSpPr>
            <a:spLocks noGrp="1"/>
          </p:cNvSpPr>
          <p:nvPr>
            <p:ph type="title"/>
          </p:nvPr>
        </p:nvSpPr>
        <p:spPr/>
        <p:txBody>
          <a:bodyPr>
            <a:normAutofit/>
          </a:bodyPr>
          <a:lstStyle/>
          <a:p>
            <a:r>
              <a:rPr lang="en-US" dirty="0"/>
              <a:t>I</a:t>
            </a:r>
            <a:r>
              <a:rPr lang="en-US" dirty="0" smtClean="0"/>
              <a:t>nterpreting effect of number of recipients</a:t>
            </a:r>
            <a:endParaRPr lang="en-US" dirty="0"/>
          </a:p>
        </p:txBody>
      </p:sp>
      <p:pic>
        <p:nvPicPr>
          <p:cNvPr id="4" name="Picture 3"/>
          <p:cNvPicPr>
            <a:picLocks noChangeAspect="1"/>
          </p:cNvPicPr>
          <p:nvPr/>
        </p:nvPicPr>
        <p:blipFill>
          <a:blip r:embed="rId3"/>
          <a:stretch>
            <a:fillRect/>
          </a:stretch>
        </p:blipFill>
        <p:spPr>
          <a:xfrm flipH="1">
            <a:off x="1524001" y="4659886"/>
            <a:ext cx="2091267" cy="2007616"/>
          </a:xfrm>
          <a:prstGeom prst="rect">
            <a:avLst/>
          </a:prstGeom>
        </p:spPr>
      </p:pic>
      <p:cxnSp>
        <p:nvCxnSpPr>
          <p:cNvPr id="7" name="Straight Connector 6"/>
          <p:cNvCxnSpPr/>
          <p:nvPr/>
        </p:nvCxnSpPr>
        <p:spPr>
          <a:xfrm>
            <a:off x="3665220" y="5709920"/>
            <a:ext cx="3878580"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7543800" y="5100318"/>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964519" y="4838700"/>
            <a:ext cx="2786380" cy="690880"/>
          </a:xfrm>
          <a:prstGeom prst="cloud">
            <a:avLst/>
          </a:prstGeom>
          <a:solidFill>
            <a:schemeClr val="bg1"/>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271722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nterpreting effect of age group</a:t>
            </a:r>
            <a:endParaRPr lang="en-US" dirty="0"/>
          </a:p>
        </p:txBody>
      </p:sp>
      <p:pic>
        <p:nvPicPr>
          <p:cNvPr id="4" name="Picture 3"/>
          <p:cNvPicPr>
            <a:picLocks noChangeAspect="1"/>
          </p:cNvPicPr>
          <p:nvPr/>
        </p:nvPicPr>
        <p:blipFill>
          <a:blip r:embed="rId2"/>
          <a:stretch>
            <a:fillRect/>
          </a:stretch>
        </p:blipFill>
        <p:spPr>
          <a:xfrm flipH="1">
            <a:off x="1524001" y="3539068"/>
            <a:ext cx="2091267" cy="2007616"/>
          </a:xfrm>
          <a:prstGeom prst="rect">
            <a:avLst/>
          </a:prstGeom>
        </p:spPr>
      </p:pic>
      <p:sp>
        <p:nvSpPr>
          <p:cNvPr id="5" name="Content Placeholder 4"/>
          <p:cNvSpPr>
            <a:spLocks noGrp="1"/>
          </p:cNvSpPr>
          <p:nvPr>
            <p:ph idx="1"/>
          </p:nvPr>
        </p:nvSpPr>
        <p:spPr/>
        <p:txBody>
          <a:bodyPr/>
          <a:lstStyle/>
          <a:p>
            <a:r>
              <a:rPr lang="en-US" dirty="0" smtClean="0"/>
              <a:t>F = 13 tells us that proportion of stickers given differed depending on age group, but which age groups were different from each other? </a:t>
            </a:r>
          </a:p>
          <a:p>
            <a:r>
              <a:rPr lang="en-US" dirty="0" smtClean="0"/>
              <a:t>Need post hoc comparisons to examine main effect of group</a:t>
            </a:r>
            <a:endParaRPr lang="en-US" dirty="0"/>
          </a:p>
        </p:txBody>
      </p:sp>
      <p:pic>
        <p:nvPicPr>
          <p:cNvPr id="6" name="Picture 5"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cxnSp>
        <p:nvCxnSpPr>
          <p:cNvPr id="7" name="Straight Connector 6"/>
          <p:cNvCxnSpPr/>
          <p:nvPr/>
        </p:nvCxnSpPr>
        <p:spPr>
          <a:xfrm>
            <a:off x="3665221" y="4795520"/>
            <a:ext cx="1692489"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5651500" y="3864609"/>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665220" y="3702306"/>
            <a:ext cx="1719580" cy="97028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3218298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multcomp</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multcomp</a:t>
            </a:r>
            <a:r>
              <a:rPr lang="en-US" b="1" dirty="0">
                <a:solidFill>
                  <a:srgbClr val="4A66AC"/>
                </a:solidFill>
                <a:latin typeface="Courier New"/>
                <a:cs typeface="Courier New"/>
              </a:rPr>
              <a:t>)</a:t>
            </a:r>
          </a:p>
          <a:p>
            <a:pPr>
              <a:buClr>
                <a:srgbClr val="4A66AC"/>
              </a:buClr>
            </a:pPr>
            <a:r>
              <a:rPr lang="en-US" sz="2000" dirty="0">
                <a:solidFill>
                  <a:prstClr val="black"/>
                </a:solidFill>
              </a:rPr>
              <a:t>The </a:t>
            </a:r>
            <a:r>
              <a:rPr lang="en-US" sz="2000" dirty="0" err="1">
                <a:solidFill>
                  <a:prstClr val="black"/>
                </a:solidFill>
              </a:rPr>
              <a:t>mcp</a:t>
            </a:r>
            <a:r>
              <a:rPr lang="en-US" sz="2000" dirty="0">
                <a:solidFill>
                  <a:prstClr val="black"/>
                </a:solidFill>
              </a:rPr>
              <a:t> function must be used with care when defining parameters of interest in two-way ANOVA or ANCOVA models. Here, the definition of treatment differences (such as </a:t>
            </a:r>
            <a:r>
              <a:rPr lang="en-US" sz="2000" dirty="0" err="1">
                <a:solidFill>
                  <a:prstClr val="black"/>
                </a:solidFill>
              </a:rPr>
              <a:t>Tukey’s</a:t>
            </a:r>
            <a:r>
              <a:rPr lang="en-US" sz="2000" dirty="0">
                <a:solidFill>
                  <a:prstClr val="black"/>
                </a:solidFill>
              </a:rPr>
              <a:t> all-pair comparisons or </a:t>
            </a:r>
            <a:r>
              <a:rPr lang="en-US" sz="2000" dirty="0" err="1">
                <a:solidFill>
                  <a:prstClr val="black"/>
                </a:solidFill>
              </a:rPr>
              <a:t>Dunnett’s</a:t>
            </a:r>
            <a:r>
              <a:rPr lang="en-US" sz="2000" dirty="0">
                <a:solidFill>
                  <a:prstClr val="black"/>
                </a:solidFill>
              </a:rPr>
              <a:t> comparison with a control) might be problem specific. Because it is impossible to determine the parameters of interest automatically in this case, </a:t>
            </a:r>
            <a:r>
              <a:rPr lang="en-US" sz="2000" dirty="0" err="1">
                <a:solidFill>
                  <a:prstClr val="black"/>
                </a:solidFill>
              </a:rPr>
              <a:t>mcp</a:t>
            </a:r>
            <a:r>
              <a:rPr lang="en-US" sz="2000" dirty="0">
                <a:solidFill>
                  <a:prstClr val="black"/>
                </a:solidFill>
              </a:rPr>
              <a:t> in </a:t>
            </a:r>
            <a:r>
              <a:rPr lang="en-US" sz="2000" dirty="0" err="1">
                <a:solidFill>
                  <a:prstClr val="black"/>
                </a:solidFill>
              </a:rPr>
              <a:t>multcomp</a:t>
            </a:r>
            <a:r>
              <a:rPr lang="en-US" sz="2000" dirty="0">
                <a:solidFill>
                  <a:prstClr val="black"/>
                </a:solidFill>
              </a:rPr>
              <a:t> version 1.0-0 and higher generates comparisons for the main effects only, ignoring covariates and interactions (older versions automatically averaged over interaction terms). </a:t>
            </a:r>
            <a:endParaRPr lang="en-US" sz="2000" dirty="0" smtClean="0">
              <a:solidFill>
                <a:prstClr val="black"/>
              </a:solidFill>
            </a:endParaRPr>
          </a:p>
          <a:p>
            <a:pPr>
              <a:buClr>
                <a:srgbClr val="4A66AC"/>
              </a:buClr>
            </a:pPr>
            <a:endParaRPr lang="en-US" sz="2000" dirty="0">
              <a:solidFill>
                <a:prstClr val="black"/>
              </a:solidFill>
            </a:endParaRPr>
          </a:p>
          <a:p>
            <a:pPr>
              <a:buClr>
                <a:srgbClr val="4A66AC"/>
              </a:buClr>
            </a:pPr>
            <a:r>
              <a:rPr lang="en-US" sz="2000" dirty="0" smtClean="0">
                <a:solidFill>
                  <a:prstClr val="black"/>
                </a:solidFill>
              </a:rPr>
              <a:t>A </a:t>
            </a:r>
            <a:r>
              <a:rPr lang="en-US" sz="2000" dirty="0">
                <a:solidFill>
                  <a:prstClr val="black"/>
                </a:solidFill>
              </a:rPr>
              <a:t>warning is given. </a:t>
            </a:r>
          </a:p>
        </p:txBody>
      </p:sp>
    </p:spTree>
    <p:extLst>
      <p:ext uri="{BB962C8B-B14F-4D97-AF65-F5344CB8AC3E}">
        <p14:creationId xmlns:p14="http://schemas.microsoft.com/office/powerpoint/2010/main" val="832365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interactionMeans</a:t>
            </a:r>
            <a:r>
              <a:rPr lang="en-US" b="1" dirty="0">
                <a:solidFill>
                  <a:srgbClr val="4A66AC"/>
                </a:solidFill>
                <a:latin typeface="Courier New"/>
                <a:cs typeface="Courier New"/>
              </a:rPr>
              <a:t>(sticker_2int, factors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prstClr val="black"/>
                </a:solidFill>
                <a:latin typeface="Courier New"/>
                <a:cs typeface="Courier New"/>
              </a:rPr>
              <a:t>  </a:t>
            </a:r>
            <a:r>
              <a:rPr lang="en-US" b="1" dirty="0" err="1">
                <a:solidFill>
                  <a:prstClr val="black"/>
                </a:solidFill>
                <a:latin typeface="Courier New"/>
                <a:cs typeface="Courier New"/>
              </a:rPr>
              <a:t>age_group</a:t>
            </a:r>
            <a:r>
              <a:rPr lang="en-US" b="1" dirty="0">
                <a:solidFill>
                  <a:prstClr val="black"/>
                </a:solidFill>
                <a:latin typeface="Courier New"/>
                <a:cs typeface="Courier New"/>
              </a:rPr>
              <a:t> adjusted mean std. error</a:t>
            </a:r>
          </a:p>
          <a:p>
            <a:pPr marL="0" indent="0">
              <a:buClr>
                <a:srgbClr val="4A66AC"/>
              </a:buClr>
              <a:buNone/>
            </a:pPr>
            <a:r>
              <a:rPr lang="en-US" b="1" dirty="0">
                <a:solidFill>
                  <a:prstClr val="black"/>
                </a:solidFill>
                <a:latin typeface="Courier New"/>
                <a:cs typeface="Courier New"/>
              </a:rPr>
              <a:t>1         1     0.3993173 0.02233588</a:t>
            </a:r>
          </a:p>
          <a:p>
            <a:pPr marL="0" indent="0">
              <a:buClr>
                <a:srgbClr val="4A66AC"/>
              </a:buClr>
              <a:buNone/>
            </a:pPr>
            <a:r>
              <a:rPr lang="en-US" b="1" dirty="0">
                <a:solidFill>
                  <a:prstClr val="black"/>
                </a:solidFill>
                <a:latin typeface="Courier New"/>
                <a:cs typeface="Courier New"/>
              </a:rPr>
              <a:t>2         2     0.4190376 0.02107271</a:t>
            </a:r>
          </a:p>
          <a:p>
            <a:pPr marL="0" indent="0">
              <a:buClr>
                <a:srgbClr val="4A66AC"/>
              </a:buClr>
              <a:buNone/>
            </a:pPr>
            <a:r>
              <a:rPr lang="en-US" b="1" dirty="0">
                <a:solidFill>
                  <a:prstClr val="black"/>
                </a:solidFill>
                <a:latin typeface="Courier New"/>
                <a:cs typeface="Courier New"/>
              </a:rPr>
              <a:t>3         3     0.5162269 0.02072034</a:t>
            </a:r>
          </a:p>
          <a:p>
            <a:pPr marL="0" indent="0">
              <a:buClr>
                <a:srgbClr val="4A66AC"/>
              </a:buClr>
              <a:buNone/>
            </a:pPr>
            <a:r>
              <a:rPr lang="en-US" b="1" dirty="0">
                <a:solidFill>
                  <a:prstClr val="black"/>
                </a:solidFill>
                <a:latin typeface="Courier New"/>
                <a:cs typeface="Courier New"/>
              </a:rPr>
              <a:t>4         4     0.5760180 0.02477462</a:t>
            </a:r>
          </a:p>
        </p:txBody>
      </p:sp>
    </p:spTree>
    <p:extLst>
      <p:ext uri="{BB962C8B-B14F-4D97-AF65-F5344CB8AC3E}">
        <p14:creationId xmlns:p14="http://schemas.microsoft.com/office/powerpoint/2010/main" val="336033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10" name="Content Placeholder 4"/>
          <p:cNvSpPr txBox="1">
            <a:spLocks/>
          </p:cNvSpPr>
          <p:nvPr/>
        </p:nvSpPr>
        <p:spPr>
          <a:xfrm>
            <a:off x="1981200" y="1625600"/>
            <a:ext cx="82296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testInteractions</a:t>
            </a:r>
            <a:r>
              <a:rPr lang="en-US" b="1" dirty="0">
                <a:solidFill>
                  <a:srgbClr val="4A66AC"/>
                </a:solidFill>
                <a:latin typeface="Courier New"/>
                <a:cs typeface="Courier New"/>
              </a:rPr>
              <a:t>(sticker_2int, pairwise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srgbClr val="000000"/>
                </a:solidFill>
                <a:latin typeface="Courier New"/>
                <a:cs typeface="Courier New"/>
              </a:rPr>
              <a:t>F Test: </a:t>
            </a:r>
          </a:p>
          <a:p>
            <a:pPr marL="0" indent="0">
              <a:buClr>
                <a:srgbClr val="4A66AC"/>
              </a:buClr>
              <a:buNone/>
            </a:pPr>
            <a:r>
              <a:rPr lang="en-US" b="1" dirty="0">
                <a:solidFill>
                  <a:srgbClr val="000000"/>
                </a:solidFill>
                <a:latin typeface="Courier New"/>
                <a:cs typeface="Courier New"/>
              </a:rPr>
              <a:t>P-value adjustment method: holm</a:t>
            </a:r>
          </a:p>
          <a:p>
            <a:pPr marL="0" indent="0">
              <a:buClr>
                <a:srgbClr val="4A66AC"/>
              </a:buClr>
              <a:buNone/>
            </a:pPr>
            <a:r>
              <a:rPr lang="en-US" b="1" dirty="0">
                <a:solidFill>
                  <a:srgbClr val="000000"/>
                </a:solidFill>
                <a:latin typeface="Courier New"/>
                <a:cs typeface="Courier New"/>
              </a:rPr>
              <a:t>              Value  </a:t>
            </a:r>
            <a:r>
              <a:rPr lang="en-US" b="1" dirty="0" err="1">
                <a:solidFill>
                  <a:srgbClr val="000000"/>
                </a:solidFill>
                <a:latin typeface="Courier New"/>
                <a:cs typeface="Courier New"/>
              </a:rPr>
              <a:t>Df</a:t>
            </a:r>
            <a:r>
              <a:rPr lang="en-US" b="1" dirty="0">
                <a:solidFill>
                  <a:srgbClr val="000000"/>
                </a:solidFill>
                <a:latin typeface="Courier New"/>
                <a:cs typeface="Courier New"/>
              </a:rPr>
              <a:t> Sum of </a:t>
            </a:r>
            <a:r>
              <a:rPr lang="en-US" b="1" dirty="0" err="1">
                <a:solidFill>
                  <a:srgbClr val="000000"/>
                </a:solidFill>
                <a:latin typeface="Courier New"/>
                <a:cs typeface="Courier New"/>
              </a:rPr>
              <a:t>Sq</a:t>
            </a:r>
            <a:r>
              <a:rPr lang="en-US" b="1" dirty="0">
                <a:solidFill>
                  <a:srgbClr val="000000"/>
                </a:solidFill>
                <a:latin typeface="Courier New"/>
                <a:cs typeface="Courier New"/>
              </a:rPr>
              <a:t>       F      </a:t>
            </a:r>
            <a:r>
              <a:rPr lang="en-US" b="1" dirty="0" err="1">
                <a:solidFill>
                  <a:srgbClr val="000000"/>
                </a:solidFill>
                <a:latin typeface="Courier New"/>
                <a:cs typeface="Courier New"/>
              </a:rPr>
              <a:t>Pr</a:t>
            </a:r>
            <a:r>
              <a:rPr lang="en-US" b="1" dirty="0">
                <a:solidFill>
                  <a:srgbClr val="000000"/>
                </a:solidFill>
                <a:latin typeface="Courier New"/>
                <a:cs typeface="Courier New"/>
              </a:rPr>
              <a:t>(&gt;F)    </a:t>
            </a:r>
          </a:p>
          <a:p>
            <a:pPr marL="0" indent="0">
              <a:buClr>
                <a:srgbClr val="4A66AC"/>
              </a:buClr>
              <a:buNone/>
            </a:pPr>
            <a:r>
              <a:rPr lang="en-US" b="1" dirty="0">
                <a:solidFill>
                  <a:srgbClr val="000000"/>
                </a:solidFill>
                <a:latin typeface="Courier New"/>
                <a:cs typeface="Courier New"/>
              </a:rPr>
              <a:t>1-2       -0.019720   1    0.0164  0.4124   0.5212039    </a:t>
            </a:r>
          </a:p>
          <a:p>
            <a:pPr marL="0" indent="0">
              <a:buClr>
                <a:srgbClr val="4A66AC"/>
              </a:buClr>
              <a:buNone/>
            </a:pPr>
            <a:r>
              <a:rPr lang="en-US" b="1" dirty="0">
                <a:solidFill>
                  <a:srgbClr val="000000"/>
                </a:solidFill>
                <a:latin typeface="Courier New"/>
                <a:cs typeface="Courier New"/>
              </a:rPr>
              <a:t>1-3       -0.116910   1    0.5873 14.7247   0.0005996 ***</a:t>
            </a:r>
          </a:p>
          <a:p>
            <a:pPr marL="0" indent="0">
              <a:buClr>
                <a:srgbClr val="4A66AC"/>
              </a:buClr>
              <a:buNone/>
            </a:pPr>
            <a:r>
              <a:rPr lang="en-US" b="1" dirty="0">
                <a:solidFill>
                  <a:srgbClr val="000000"/>
                </a:solidFill>
                <a:latin typeface="Courier New"/>
                <a:cs typeface="Courier New"/>
              </a:rPr>
              <a:t>1-4       -0.176701   1    1.1193 28.0614 0.000001315 ***</a:t>
            </a:r>
          </a:p>
          <a:p>
            <a:pPr marL="0" indent="0">
              <a:buClr>
                <a:srgbClr val="4A66AC"/>
              </a:buClr>
              <a:buNone/>
            </a:pPr>
            <a:r>
              <a:rPr lang="en-US" b="1" dirty="0">
                <a:solidFill>
                  <a:srgbClr val="000000"/>
                </a:solidFill>
                <a:latin typeface="Courier New"/>
                <a:cs typeface="Courier New"/>
              </a:rPr>
              <a:t>2-3       -0.097189   1    0.4314 10.8150   0.0033566 ** </a:t>
            </a:r>
          </a:p>
          <a:p>
            <a:pPr marL="0" indent="0">
              <a:buClr>
                <a:srgbClr val="4A66AC"/>
              </a:buClr>
              <a:buNone/>
            </a:pPr>
            <a:r>
              <a:rPr lang="en-US" b="1" dirty="0">
                <a:solidFill>
                  <a:srgbClr val="000000"/>
                </a:solidFill>
                <a:latin typeface="Courier New"/>
                <a:cs typeface="Courier New"/>
              </a:rPr>
              <a:t>2-4       -0.156980   1    0.9292 23.2954 0.000010775 ***</a:t>
            </a:r>
          </a:p>
          <a:p>
            <a:pPr marL="0" indent="0">
              <a:buClr>
                <a:srgbClr val="4A66AC"/>
              </a:buClr>
              <a:buNone/>
            </a:pPr>
            <a:r>
              <a:rPr lang="en-US" b="1" dirty="0">
                <a:solidFill>
                  <a:srgbClr val="000000"/>
                </a:solidFill>
                <a:latin typeface="Courier New"/>
                <a:cs typeface="Courier New"/>
              </a:rPr>
              <a:t>3-4       -0.059791   1    0.1367  3.4272   0.1301025    </a:t>
            </a:r>
          </a:p>
          <a:p>
            <a:pPr marL="0" indent="0">
              <a:buClr>
                <a:srgbClr val="4A66AC"/>
              </a:buClr>
              <a:buNone/>
            </a:pPr>
            <a:r>
              <a:rPr lang="en-US" b="1" dirty="0">
                <a:solidFill>
                  <a:srgbClr val="000000"/>
                </a:solidFill>
                <a:latin typeface="Courier New"/>
                <a:cs typeface="Courier New"/>
              </a:rPr>
              <a:t>Residuals           320   12.7636                        </a:t>
            </a:r>
          </a:p>
          <a:p>
            <a:pPr marL="0" indent="0">
              <a:buClr>
                <a:srgbClr val="4A66AC"/>
              </a:buClr>
              <a:buNone/>
            </a:pPr>
            <a:r>
              <a:rPr lang="en-US" b="1" dirty="0">
                <a:solidFill>
                  <a:srgbClr val="000000"/>
                </a:solidFill>
                <a:latin typeface="Courier New"/>
                <a:cs typeface="Courier New"/>
              </a:rPr>
              <a:t>---</a:t>
            </a:r>
          </a:p>
          <a:p>
            <a:pPr marL="0" indent="0">
              <a:buClr>
                <a:srgbClr val="4A66AC"/>
              </a:buClr>
              <a:buNone/>
            </a:pPr>
            <a:r>
              <a:rPr lang="en-US" b="1" dirty="0" err="1">
                <a:solidFill>
                  <a:srgbClr val="000000"/>
                </a:solidFill>
                <a:latin typeface="Courier New"/>
                <a:cs typeface="Courier New"/>
              </a:rPr>
              <a:t>Signif</a:t>
            </a:r>
            <a:r>
              <a:rPr lang="en-US" b="1" dirty="0">
                <a:solidFill>
                  <a:srgbClr val="000000"/>
                </a:solidFill>
                <a:latin typeface="Courier New"/>
                <a:cs typeface="Courier New"/>
              </a:rPr>
              <a:t>. codes:  0 ‘***’ 0.001 ‘**’ 0.01 ‘*’ 0.05 ‘.’ 0.1 ‘ ’ 1</a:t>
            </a:r>
          </a:p>
        </p:txBody>
      </p:sp>
    </p:spTree>
    <p:extLst>
      <p:ext uri="{BB962C8B-B14F-4D97-AF65-F5344CB8AC3E}">
        <p14:creationId xmlns:p14="http://schemas.microsoft.com/office/powerpoint/2010/main" val="3698752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include 3 predictors!</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4948766" y="4521202"/>
            <a:ext cx="2310695" cy="2218267"/>
          </a:xfrm>
          <a:prstGeom prst="rect">
            <a:avLst/>
          </a:prstGeom>
        </p:spPr>
      </p:pic>
      <p:pic>
        <p:nvPicPr>
          <p:cNvPr id="8" name="Picture 7"/>
          <p:cNvPicPr>
            <a:picLocks noChangeAspect="1"/>
          </p:cNvPicPr>
          <p:nvPr/>
        </p:nvPicPr>
        <p:blipFill>
          <a:blip r:embed="rId3"/>
          <a:stretch>
            <a:fillRect/>
          </a:stretch>
        </p:blipFill>
        <p:spPr>
          <a:xfrm>
            <a:off x="2048934" y="4751494"/>
            <a:ext cx="2053167" cy="1971040"/>
          </a:xfrm>
          <a:prstGeom prst="rect">
            <a:avLst/>
          </a:prstGeom>
        </p:spPr>
      </p:pic>
      <p:pic>
        <p:nvPicPr>
          <p:cNvPr id="4" name="Picture 3"/>
          <p:cNvPicPr>
            <a:picLocks noChangeAspect="1"/>
          </p:cNvPicPr>
          <p:nvPr/>
        </p:nvPicPr>
        <p:blipFill>
          <a:blip r:embed="rId4"/>
          <a:stretch>
            <a:fillRect/>
          </a:stretch>
        </p:blipFill>
        <p:spPr>
          <a:xfrm>
            <a:off x="8216900" y="4605868"/>
            <a:ext cx="2222500" cy="2133600"/>
          </a:xfrm>
          <a:prstGeom prst="rect">
            <a:avLst/>
          </a:prstGeom>
        </p:spPr>
      </p:pic>
    </p:spTree>
    <p:extLst>
      <p:ext uri="{BB962C8B-B14F-4D97-AF65-F5344CB8AC3E}">
        <p14:creationId xmlns:p14="http://schemas.microsoft.com/office/powerpoint/2010/main" val="3144445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TextBox 2"/>
          <p:cNvSpPr txBox="1"/>
          <p:nvPr/>
        </p:nvSpPr>
        <p:spPr>
          <a:xfrm>
            <a:off x="3975100" y="601133"/>
            <a:ext cx="2844800" cy="584775"/>
          </a:xfrm>
          <a:prstGeom prst="rect">
            <a:avLst/>
          </a:prstGeom>
          <a:noFill/>
        </p:spPr>
        <p:txBody>
          <a:bodyPr wrap="square" rtlCol="0">
            <a:spAutoFit/>
          </a:bodyPr>
          <a:lstStyle/>
          <a:p>
            <a:pPr algn="ctr"/>
            <a:r>
              <a:rPr lang="en-US" sz="1600" dirty="0">
                <a:solidFill>
                  <a:prstClr val="black"/>
                </a:solidFill>
                <a:latin typeface="Lato" charset="0"/>
                <a:ea typeface="Lato" charset="0"/>
                <a:cs typeface="Lato" charset="0"/>
              </a:rPr>
              <a:t>Girls = 1, Boys = 2</a:t>
            </a:r>
          </a:p>
          <a:p>
            <a:pPr algn="ctr"/>
            <a:r>
              <a:rPr lang="en-US" sz="1600" dirty="0">
                <a:solidFill>
                  <a:prstClr val="black"/>
                </a:solidFill>
                <a:latin typeface="Lato" charset="0"/>
                <a:ea typeface="Lato" charset="0"/>
                <a:cs typeface="Lato" charset="0"/>
              </a:rPr>
              <a:t>(again, unadjusted means)</a:t>
            </a:r>
          </a:p>
        </p:txBody>
      </p:sp>
      <p:pic>
        <p:nvPicPr>
          <p:cNvPr id="4" name="Picture 3"/>
          <p:cNvPicPr>
            <a:picLocks noChangeAspect="1"/>
          </p:cNvPicPr>
          <p:nvPr/>
        </p:nvPicPr>
        <p:blipFill>
          <a:blip r:embed="rId3"/>
          <a:stretch>
            <a:fillRect/>
          </a:stretch>
        </p:blipFill>
        <p:spPr>
          <a:xfrm>
            <a:off x="8661400" y="4724400"/>
            <a:ext cx="2222500" cy="2133600"/>
          </a:xfrm>
          <a:prstGeom prst="rect">
            <a:avLst/>
          </a:prstGeom>
        </p:spPr>
      </p:pic>
      <p:sp>
        <p:nvSpPr>
          <p:cNvPr id="5" name="Cloud 4"/>
          <p:cNvSpPr/>
          <p:nvPr/>
        </p:nvSpPr>
        <p:spPr>
          <a:xfrm>
            <a:off x="2235200" y="1879600"/>
            <a:ext cx="3124200" cy="11430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 might be thinking </a:t>
            </a:r>
            <a:r>
              <a:rPr lang="en-US" sz="2000" dirty="0">
                <a:solidFill>
                  <a:prstClr val="black"/>
                </a:solidFill>
                <a:latin typeface="Gill Sans"/>
                <a:cs typeface="Gill Sans"/>
              </a:rPr>
              <a:t>ANCOVA…</a:t>
            </a:r>
          </a:p>
        </p:txBody>
      </p:sp>
      <p:sp>
        <p:nvSpPr>
          <p:cNvPr id="6" name="Cloud 5"/>
          <p:cNvSpPr/>
          <p:nvPr/>
        </p:nvSpPr>
        <p:spPr>
          <a:xfrm>
            <a:off x="5359400" y="1714500"/>
            <a:ext cx="3124200" cy="6985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err="1">
                <a:solidFill>
                  <a:prstClr val="black"/>
                </a:solidFill>
                <a:latin typeface="Lobster Two"/>
                <a:cs typeface="Lobster Two"/>
              </a:rPr>
              <a:t>Nevermind</a:t>
            </a:r>
            <a:r>
              <a:rPr lang="en-US" sz="2000" dirty="0">
                <a:solidFill>
                  <a:prstClr val="black"/>
                </a:solidFill>
                <a:latin typeface="Lobster Two"/>
                <a:cs typeface="Lobster Two"/>
              </a:rPr>
              <a:t> </a:t>
            </a:r>
            <a:r>
              <a:rPr lang="en-US" sz="2000" dirty="0">
                <a:solidFill>
                  <a:prstClr val="black"/>
                </a:solidFill>
                <a:latin typeface="Lobster Two"/>
                <a:cs typeface="Lobster Two"/>
                <a:sym typeface="Wingdings"/>
              </a:rPr>
              <a:t></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41160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096000"/>
          </a:xfrm>
        </p:spPr>
        <p:txBody>
          <a:bodyPr>
            <a:noAutofit/>
          </a:bodyPr>
          <a:lstStyle/>
          <a:p>
            <a:pPr marL="0" indent="0">
              <a:buNone/>
            </a:pPr>
            <a:r>
              <a:rPr lang="en-US" sz="1600" b="1" dirty="0">
                <a:solidFill>
                  <a:schemeClr val="accent3">
                    <a:lumMod val="75000"/>
                  </a:schemeClr>
                </a:solidFill>
                <a:latin typeface="Courier New"/>
                <a:cs typeface="Courier New"/>
              </a:rPr>
              <a:t># library(car)</a:t>
            </a:r>
          </a:p>
          <a:p>
            <a:pPr marL="0" indent="0">
              <a:buNone/>
            </a:pPr>
            <a:r>
              <a:rPr lang="en-US" sz="1600" b="1" dirty="0">
                <a:solidFill>
                  <a:schemeClr val="accent3">
                    <a:lumMod val="75000"/>
                  </a:schemeClr>
                </a:solidFill>
                <a:latin typeface="Courier New"/>
                <a:cs typeface="Courier New"/>
              </a:rPr>
              <a:t>sticker_3 &lt;-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*gender, data = givers, </a:t>
            </a:r>
          </a:p>
          <a:p>
            <a:pPr marL="0" indent="0">
              <a:buNone/>
            </a:pPr>
            <a:r>
              <a:rPr lang="en-US" sz="1600" b="1" dirty="0">
                <a:solidFill>
                  <a:schemeClr val="accent3">
                    <a:lumMod val="75000"/>
                  </a:schemeClr>
                </a:solidFill>
                <a:latin typeface="Courier New"/>
                <a:cs typeface="Courier New"/>
              </a:rPr>
              <a:t>+                 contrasts = list(</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gender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Anova</a:t>
            </a:r>
            <a:r>
              <a:rPr lang="en-US" sz="1600" b="1" dirty="0">
                <a:solidFill>
                  <a:schemeClr val="accent3">
                    <a:lumMod val="75000"/>
                  </a:schemeClr>
                </a:solidFill>
                <a:latin typeface="Courier New"/>
                <a:cs typeface="Courier New"/>
              </a:rPr>
              <a:t>(sticker_3)</a:t>
            </a:r>
          </a:p>
          <a:p>
            <a:pPr marL="0" indent="0">
              <a:buNone/>
            </a:pPr>
            <a:r>
              <a:rPr lang="en-US" sz="1600" b="1" dirty="0" err="1">
                <a:latin typeface="Courier New"/>
                <a:cs typeface="Courier New"/>
              </a:rPr>
              <a:t>Anova</a:t>
            </a:r>
            <a:r>
              <a:rPr lang="en-US" sz="1600" b="1" dirty="0">
                <a:latin typeface="Courier New"/>
                <a:cs typeface="Courier New"/>
              </a:rPr>
              <a:t> Table (Type II tests)</a:t>
            </a:r>
          </a:p>
          <a:p>
            <a:pPr marL="0" indent="0">
              <a:buNone/>
            </a:pP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1.5400   3 13.3548 0.00000003188 ***</a:t>
            </a:r>
          </a:p>
          <a:p>
            <a:pPr marL="0" indent="0">
              <a:buNone/>
            </a:pPr>
            <a:r>
              <a:rPr lang="en-US" sz="1600" b="1" dirty="0" err="1">
                <a:latin typeface="Courier New"/>
                <a:cs typeface="Courier New"/>
              </a:rPr>
              <a:t>num_env</a:t>
            </a:r>
            <a:r>
              <a:rPr lang="en-US" sz="1600" b="1" dirty="0">
                <a:latin typeface="Courier New"/>
                <a:cs typeface="Courier New"/>
              </a:rPr>
              <a:t>                   0.6064   1 15.7770 0.00008854555 ***</a:t>
            </a:r>
          </a:p>
          <a:p>
            <a:pPr marL="0" indent="0">
              <a:buNone/>
            </a:pPr>
            <a:r>
              <a:rPr lang="en-US" sz="1600" b="1" dirty="0">
                <a:latin typeface="Courier New"/>
                <a:cs typeface="Courier New"/>
              </a:rPr>
              <a:t>gender                    0.2059   1  5.3556       0.02131 *  </a:t>
            </a:r>
          </a:p>
          <a:p>
            <a:pPr marL="0" indent="0">
              <a:buNone/>
            </a:pPr>
            <a:r>
              <a:rPr lang="en-US" sz="1600" b="1" dirty="0" err="1">
                <a:latin typeface="Courier New"/>
                <a:cs typeface="Courier New"/>
              </a:rPr>
              <a:t>age_group:num_env</a:t>
            </a:r>
            <a:r>
              <a:rPr lang="en-US" sz="1600" b="1" dirty="0">
                <a:latin typeface="Courier New"/>
                <a:cs typeface="Courier New"/>
              </a:rPr>
              <a:t>         0.1591   3  1.3795       0.24902    </a:t>
            </a:r>
          </a:p>
          <a:p>
            <a:pPr marL="0" indent="0">
              <a:buNone/>
            </a:pPr>
            <a:r>
              <a:rPr lang="en-US" sz="1600" b="1" dirty="0" err="1">
                <a:latin typeface="Courier New"/>
                <a:cs typeface="Courier New"/>
              </a:rPr>
              <a:t>age_group:gender</a:t>
            </a:r>
            <a:r>
              <a:rPr lang="en-US" sz="1600" b="1" dirty="0">
                <a:latin typeface="Courier New"/>
                <a:cs typeface="Courier New"/>
              </a:rPr>
              <a:t>          0.3371   3  2.9234       0.03413 *  </a:t>
            </a:r>
          </a:p>
          <a:p>
            <a:pPr marL="0" indent="0">
              <a:buNone/>
            </a:pPr>
            <a:r>
              <a:rPr lang="en-US" sz="1600" b="1" dirty="0" err="1">
                <a:latin typeface="Courier New"/>
                <a:cs typeface="Courier New"/>
              </a:rPr>
              <a:t>num_env:gender</a:t>
            </a:r>
            <a:r>
              <a:rPr lang="en-US" sz="1600" b="1" dirty="0">
                <a:latin typeface="Courier New"/>
                <a:cs typeface="Courier New"/>
              </a:rPr>
              <a:t>            0.0701   1  1.8242       0.17779    </a:t>
            </a:r>
          </a:p>
          <a:p>
            <a:pPr marL="0" indent="0">
              <a:buNone/>
            </a:pPr>
            <a:r>
              <a:rPr lang="en-US" sz="1600" b="1" dirty="0" err="1">
                <a:latin typeface="Courier New"/>
                <a:cs typeface="Courier New"/>
              </a:rPr>
              <a:t>age_group:num_env:gender</a:t>
            </a:r>
            <a:r>
              <a:rPr lang="en-US" sz="1600" b="1" dirty="0">
                <a:latin typeface="Courier New"/>
                <a:cs typeface="Courier New"/>
              </a:rPr>
              <a:t>  0.1652   3  1.4325       0.23325    </a:t>
            </a:r>
          </a:p>
          <a:p>
            <a:pPr marL="0" indent="0">
              <a:buNone/>
            </a:pPr>
            <a:r>
              <a:rPr lang="en-US" sz="1600" b="1" dirty="0">
                <a:latin typeface="Courier New"/>
                <a:cs typeface="Courier New"/>
              </a:rPr>
              <a:t>Residuals                11.9924 312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85200" y="4724400"/>
            <a:ext cx="2222500" cy="2133600"/>
          </a:xfrm>
          <a:prstGeom prst="rect">
            <a:avLst/>
          </a:prstGeom>
        </p:spPr>
      </p:pic>
    </p:spTree>
    <p:extLst>
      <p:ext uri="{BB962C8B-B14F-4D97-AF65-F5344CB8AC3E}">
        <p14:creationId xmlns:p14="http://schemas.microsoft.com/office/powerpoint/2010/main" val="1131672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89926"/>
            <a:ext cx="10972800" cy="4876800"/>
          </a:xfrm>
        </p:spPr>
        <p:txBody>
          <a:bodyPr>
            <a:normAutofit/>
          </a:bodyPr>
          <a:lstStyle/>
          <a:p>
            <a:pPr marL="0" indent="0">
              <a:buNone/>
            </a:pPr>
            <a:r>
              <a:rPr lang="en-US" sz="1800" b="1" dirty="0" smtClean="0">
                <a:latin typeface="Courier New"/>
                <a:cs typeface="Courier New"/>
              </a:rPr>
              <a:t>Sum </a:t>
            </a:r>
            <a:r>
              <a:rPr lang="en-US" sz="1800" b="1" dirty="0" err="1">
                <a:latin typeface="Courier New"/>
                <a:cs typeface="Courier New"/>
              </a:rPr>
              <a:t>Sq</a:t>
            </a:r>
            <a:r>
              <a:rPr lang="en-US" sz="1800" b="1" dirty="0">
                <a:latin typeface="Courier New"/>
                <a:cs typeface="Courier New"/>
              </a:rPr>
              <a:t>  </a:t>
            </a:r>
            <a:r>
              <a:rPr lang="en-US" sz="1800" b="1" dirty="0" err="1">
                <a:latin typeface="Courier New"/>
                <a:cs typeface="Courier New"/>
              </a:rPr>
              <a:t>Df</a:t>
            </a:r>
            <a:r>
              <a:rPr lang="en-US" sz="1800" b="1" dirty="0">
                <a:latin typeface="Courier New"/>
                <a:cs typeface="Courier New"/>
              </a:rPr>
              <a:t> F value        </a:t>
            </a:r>
            <a:r>
              <a:rPr lang="en-US" sz="1800" b="1" dirty="0" err="1">
                <a:latin typeface="Courier New"/>
                <a:cs typeface="Courier New"/>
              </a:rPr>
              <a:t>Pr</a:t>
            </a:r>
            <a:r>
              <a:rPr lang="en-US" sz="1800" b="1" dirty="0">
                <a:latin typeface="Courier New"/>
                <a:cs typeface="Courier New"/>
              </a:rPr>
              <a:t>(&gt;F)    </a:t>
            </a:r>
          </a:p>
          <a:p>
            <a:pPr marL="0" indent="0">
              <a:buNone/>
            </a:pPr>
            <a:r>
              <a:rPr lang="en-US" sz="1800" b="1" dirty="0" err="1">
                <a:latin typeface="Courier New"/>
                <a:cs typeface="Courier New"/>
              </a:rPr>
              <a:t>age_group</a:t>
            </a:r>
            <a:r>
              <a:rPr lang="en-US" sz="1800" b="1" dirty="0">
                <a:latin typeface="Courier New"/>
                <a:cs typeface="Courier New"/>
              </a:rPr>
              <a:t>                 1.5400   3 13.3548 0.00000003188 ***</a:t>
            </a:r>
          </a:p>
          <a:p>
            <a:pPr marL="0" indent="0">
              <a:buNone/>
            </a:pPr>
            <a:r>
              <a:rPr lang="en-US" sz="1800" b="1" dirty="0" err="1">
                <a:latin typeface="Courier New"/>
                <a:cs typeface="Courier New"/>
              </a:rPr>
              <a:t>num_env</a:t>
            </a:r>
            <a:r>
              <a:rPr lang="en-US" sz="1800" b="1" dirty="0">
                <a:latin typeface="Courier New"/>
                <a:cs typeface="Courier New"/>
              </a:rPr>
              <a:t>                   0.6064   1 15.7770 0.00008854555 ***</a:t>
            </a:r>
          </a:p>
          <a:p>
            <a:pPr marL="0" indent="0">
              <a:buNone/>
            </a:pPr>
            <a:r>
              <a:rPr lang="en-US" sz="1800" b="1" dirty="0">
                <a:latin typeface="Courier New"/>
                <a:cs typeface="Courier New"/>
              </a:rPr>
              <a:t>gender                    0.2059   1  5.3556       0.02131 *  </a:t>
            </a:r>
          </a:p>
          <a:p>
            <a:pPr marL="0" indent="0">
              <a:buNone/>
            </a:pPr>
            <a:r>
              <a:rPr lang="en-US" sz="1800" b="1" dirty="0" err="1">
                <a:latin typeface="Courier New"/>
                <a:cs typeface="Courier New"/>
              </a:rPr>
              <a:t>age_group:num_env</a:t>
            </a:r>
            <a:r>
              <a:rPr lang="en-US" sz="1800" b="1" dirty="0">
                <a:latin typeface="Courier New"/>
                <a:cs typeface="Courier New"/>
              </a:rPr>
              <a:t>         0.1591   3  1.3795       0.24902    </a:t>
            </a:r>
          </a:p>
          <a:p>
            <a:pPr marL="0" indent="0">
              <a:buNone/>
            </a:pPr>
            <a:r>
              <a:rPr lang="en-US" sz="1800" b="1" dirty="0" err="1">
                <a:latin typeface="Courier New"/>
                <a:cs typeface="Courier New"/>
              </a:rPr>
              <a:t>age_group:gender</a:t>
            </a:r>
            <a:r>
              <a:rPr lang="en-US" sz="1800" b="1" dirty="0">
                <a:latin typeface="Courier New"/>
                <a:cs typeface="Courier New"/>
              </a:rPr>
              <a:t>          0.3371   3  2.9234       0.03413 *  </a:t>
            </a:r>
          </a:p>
          <a:p>
            <a:pPr marL="0" indent="0">
              <a:buNone/>
            </a:pPr>
            <a:r>
              <a:rPr lang="en-US" sz="1800" b="1" dirty="0" err="1">
                <a:latin typeface="Courier New"/>
                <a:cs typeface="Courier New"/>
              </a:rPr>
              <a:t>num_env:gender</a:t>
            </a:r>
            <a:r>
              <a:rPr lang="en-US" sz="1800" b="1" dirty="0">
                <a:latin typeface="Courier New"/>
                <a:cs typeface="Courier New"/>
              </a:rPr>
              <a:t>            0.0701   1  1.8242       0.17779    </a:t>
            </a:r>
          </a:p>
          <a:p>
            <a:pPr marL="0" indent="0">
              <a:buNone/>
            </a:pPr>
            <a:r>
              <a:rPr lang="en-US" sz="1800" b="1" dirty="0" err="1">
                <a:latin typeface="Courier New"/>
                <a:cs typeface="Courier New"/>
              </a:rPr>
              <a:t>age_group:num_env:gender</a:t>
            </a:r>
            <a:r>
              <a:rPr lang="en-US" sz="1800" b="1" dirty="0">
                <a:latin typeface="Courier New"/>
                <a:cs typeface="Courier New"/>
              </a:rPr>
              <a:t>  0.1652   3  1.4325       0.23325    </a:t>
            </a:r>
          </a:p>
          <a:p>
            <a:pPr marL="0" indent="0">
              <a:buNone/>
            </a:pPr>
            <a:r>
              <a:rPr lang="en-US" sz="1800" b="1" dirty="0">
                <a:latin typeface="Courier New"/>
                <a:cs typeface="Courier New"/>
              </a:rPr>
              <a:t>Residuals                11.9924 312                          </a:t>
            </a:r>
          </a:p>
          <a:p>
            <a:pPr marL="0" indent="0">
              <a:buNone/>
            </a:pPr>
            <a:r>
              <a:rPr lang="en-US" sz="1800" b="1" dirty="0">
                <a:latin typeface="Courier New"/>
                <a:cs typeface="Courier New"/>
              </a:rPr>
              <a:t>---</a:t>
            </a:r>
          </a:p>
          <a:p>
            <a:pPr marL="0" indent="0">
              <a:buNone/>
            </a:pPr>
            <a:r>
              <a:rPr lang="en-US" sz="1800" b="1" dirty="0" err="1">
                <a:latin typeface="Courier New"/>
                <a:cs typeface="Courier New"/>
              </a:rPr>
              <a:t>Signif</a:t>
            </a:r>
            <a:r>
              <a:rPr lang="en-US" sz="1800" b="1" dirty="0">
                <a:latin typeface="Courier New"/>
                <a:cs typeface="Courier New"/>
              </a:rPr>
              <a:t>. codes:  0 ‘***’ 0.001 ‘**’ 0.01 ‘*’ 0.05 ‘.’ 0.1 ‘ ’ 1</a:t>
            </a:r>
          </a:p>
          <a:p>
            <a:pPr marL="0" indent="0">
              <a:buNone/>
            </a:pPr>
            <a:endParaRPr lang="en-US" sz="1800" dirty="0"/>
          </a:p>
        </p:txBody>
      </p:sp>
      <p:sp>
        <p:nvSpPr>
          <p:cNvPr id="7" name="Rectangle 6"/>
          <p:cNvSpPr/>
          <p:nvPr/>
        </p:nvSpPr>
        <p:spPr>
          <a:xfrm>
            <a:off x="655319" y="3276939"/>
            <a:ext cx="11416816" cy="360113"/>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endParaRPr>
          </a:p>
        </p:txBody>
      </p:sp>
      <p:sp>
        <p:nvSpPr>
          <p:cNvPr id="2" name="Title 1"/>
          <p:cNvSpPr>
            <a:spLocks noGrp="1"/>
          </p:cNvSpPr>
          <p:nvPr>
            <p:ph type="title"/>
          </p:nvPr>
        </p:nvSpPr>
        <p:spPr/>
        <p:txBody>
          <a:bodyPr>
            <a:normAutofit/>
          </a:bodyPr>
          <a:lstStyle/>
          <a:p>
            <a:r>
              <a:rPr lang="en-US" dirty="0" smtClean="0"/>
              <a:t>We have a significant interaction effect!</a:t>
            </a:r>
            <a:endParaRPr lang="en-US" dirty="0"/>
          </a:p>
        </p:txBody>
      </p:sp>
      <p:grpSp>
        <p:nvGrpSpPr>
          <p:cNvPr id="6" name="Group 5"/>
          <p:cNvGrpSpPr/>
          <p:nvPr/>
        </p:nvGrpSpPr>
        <p:grpSpPr>
          <a:xfrm>
            <a:off x="3311697" y="4479538"/>
            <a:ext cx="8626867" cy="2346647"/>
            <a:chOff x="1524000" y="4054350"/>
            <a:chExt cx="9828943" cy="3121151"/>
          </a:xfrm>
        </p:grpSpPr>
        <p:pic>
          <p:nvPicPr>
            <p:cNvPr id="4" name="Picture 3"/>
            <p:cNvPicPr>
              <a:picLocks noChangeAspect="1"/>
            </p:cNvPicPr>
            <p:nvPr/>
          </p:nvPicPr>
          <p:blipFill>
            <a:blip r:embed="rId2"/>
            <a:stretch>
              <a:fillRect/>
            </a:stretch>
          </p:blipFill>
          <p:spPr>
            <a:xfrm>
              <a:off x="1524000" y="4054350"/>
              <a:ext cx="3251200" cy="3121151"/>
            </a:xfrm>
            <a:prstGeom prst="rect">
              <a:avLst/>
            </a:prstGeom>
          </p:spPr>
        </p:pic>
        <p:sp>
          <p:nvSpPr>
            <p:cNvPr id="5" name="Cloud Callout 4"/>
            <p:cNvSpPr/>
            <p:nvPr/>
          </p:nvSpPr>
          <p:spPr>
            <a:xfrm flipH="1">
              <a:off x="5486399" y="4202130"/>
              <a:ext cx="5866544" cy="2490770"/>
            </a:xfrm>
            <a:prstGeom prst="cloudCallout">
              <a:avLst>
                <a:gd name="adj1" fmla="val 68596"/>
                <a:gd name="adj2" fmla="val -5411"/>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The interaction between age group and gender means we cannot fully interpret those main effects without using words like “but” or “depends on”</a:t>
              </a:r>
            </a:p>
          </p:txBody>
        </p:sp>
      </p:grpSp>
    </p:spTree>
    <p:extLst>
      <p:ext uri="{BB962C8B-B14F-4D97-AF65-F5344CB8AC3E}">
        <p14:creationId xmlns:p14="http://schemas.microsoft.com/office/powerpoint/2010/main" val="4793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269729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marginality</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separate </a:t>
            </a:r>
            <a:r>
              <a:rPr lang="en-US" dirty="0"/>
              <a:t>partial effects, or </a:t>
            </a:r>
            <a:r>
              <a:rPr lang="en-US" i="1" dirty="0"/>
              <a:t>main effects</a:t>
            </a:r>
            <a:r>
              <a:rPr lang="en-US" dirty="0"/>
              <a:t>, of </a:t>
            </a:r>
            <a:r>
              <a:rPr lang="en-US" dirty="0" smtClean="0"/>
              <a:t>age group </a:t>
            </a:r>
            <a:r>
              <a:rPr lang="en-US" dirty="0"/>
              <a:t>and gender are </a:t>
            </a:r>
            <a:r>
              <a:rPr lang="en-US" i="1" dirty="0"/>
              <a:t>marginal </a:t>
            </a:r>
            <a:r>
              <a:rPr lang="en-US" dirty="0"/>
              <a:t>to the </a:t>
            </a:r>
            <a:r>
              <a:rPr lang="en-US" dirty="0" smtClean="0"/>
              <a:t>age group-</a:t>
            </a:r>
            <a:r>
              <a:rPr lang="en-US" dirty="0"/>
              <a:t>by-gender interaction. </a:t>
            </a:r>
          </a:p>
          <a:p>
            <a:r>
              <a:rPr lang="en-US" dirty="0"/>
              <a:t>I</a:t>
            </a:r>
            <a:r>
              <a:rPr lang="en-US" dirty="0" smtClean="0"/>
              <a:t>n </a:t>
            </a:r>
            <a:r>
              <a:rPr lang="en-US" dirty="0"/>
              <a:t>general, we neither test nor interpret main effects of explanatory variables that </a:t>
            </a:r>
            <a:r>
              <a:rPr lang="en-US" dirty="0" smtClean="0"/>
              <a:t>interact.</a:t>
            </a:r>
            <a:endParaRPr lang="en-US" dirty="0"/>
          </a:p>
          <a:p>
            <a:pPr lvl="1"/>
            <a:r>
              <a:rPr lang="en-US" dirty="0" smtClean="0"/>
              <a:t>If </a:t>
            </a:r>
            <a:r>
              <a:rPr lang="en-US" dirty="0"/>
              <a:t>we can rule out interaction either on theoretical or empirical grounds</a:t>
            </a:r>
            <a:r>
              <a:rPr lang="en-US" dirty="0" smtClean="0"/>
              <a:t>, then </a:t>
            </a:r>
            <a:r>
              <a:rPr lang="en-US" dirty="0"/>
              <a:t>we can proceed to test, estimate, and interpret main effects. </a:t>
            </a:r>
          </a:p>
          <a:p>
            <a:r>
              <a:rPr lang="en-US" dirty="0" smtClean="0"/>
              <a:t>It </a:t>
            </a:r>
            <a:r>
              <a:rPr lang="en-US" dirty="0"/>
              <a:t>does not generally make sense to specify and fit models that include interaction </a:t>
            </a:r>
            <a:r>
              <a:rPr lang="en-US" dirty="0" err="1"/>
              <a:t>regressors</a:t>
            </a:r>
            <a:r>
              <a:rPr lang="en-US" dirty="0"/>
              <a:t> but that delete main effects that are marginal to </a:t>
            </a:r>
            <a:r>
              <a:rPr lang="en-US" dirty="0" smtClean="0"/>
              <a:t>them.</a:t>
            </a:r>
            <a:endParaRPr lang="en-US" dirty="0"/>
          </a:p>
          <a:p>
            <a:pPr lvl="1"/>
            <a:r>
              <a:rPr lang="en-US" dirty="0" smtClean="0"/>
              <a:t>Such </a:t>
            </a:r>
            <a:r>
              <a:rPr lang="en-US" dirty="0"/>
              <a:t>models — which violate the </a:t>
            </a:r>
            <a:r>
              <a:rPr lang="en-US" i="1" dirty="0"/>
              <a:t>principle of marginality </a:t>
            </a:r>
            <a:r>
              <a:rPr lang="en-US" dirty="0"/>
              <a:t>— </a:t>
            </a:r>
            <a:r>
              <a:rPr lang="en-US" dirty="0" smtClean="0"/>
              <a:t>are interpretable</a:t>
            </a:r>
            <a:r>
              <a:rPr lang="en-US" dirty="0"/>
              <a:t>, but they are not broadly applicable. </a:t>
            </a:r>
            <a:endParaRPr lang="en-US" dirty="0" smtClean="0"/>
          </a:p>
          <a:p>
            <a:r>
              <a:rPr lang="en-US" b="1" dirty="0" smtClean="0">
                <a:latin typeface="Courier New"/>
                <a:cs typeface="Courier New"/>
              </a:rPr>
              <a:t>?</a:t>
            </a:r>
            <a:r>
              <a:rPr lang="en-US" b="1" dirty="0" err="1" smtClean="0">
                <a:latin typeface="Courier New"/>
                <a:cs typeface="Courier New"/>
              </a:rPr>
              <a:t>Anova</a:t>
            </a:r>
            <a:r>
              <a:rPr lang="en-US" dirty="0" smtClean="0"/>
              <a:t>: “Type</a:t>
            </a:r>
            <a:r>
              <a:rPr lang="en-US" dirty="0"/>
              <a:t>-II tests are calculated according to the principle of marginality, testing each term after all others, except ignoring the term's higher-order relatives; so-called type-III tests violate marginality, testing each term in the model after all of the others</a:t>
            </a:r>
            <a:r>
              <a:rPr lang="en-US" dirty="0" smtClean="0"/>
              <a:t>.”</a:t>
            </a:r>
            <a:endParaRPr lang="en-US" dirty="0"/>
          </a:p>
          <a:p>
            <a:endParaRPr lang="en-US" dirty="0"/>
          </a:p>
        </p:txBody>
      </p:sp>
    </p:spTree>
    <p:extLst>
      <p:ext uri="{BB962C8B-B14F-4D97-AF65-F5344CB8AC3E}">
        <p14:creationId xmlns:p14="http://schemas.microsoft.com/office/powerpoint/2010/main" val="3253801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Cloud Callout 2"/>
          <p:cNvSpPr/>
          <p:nvPr/>
        </p:nvSpPr>
        <p:spPr>
          <a:xfrm flipH="1">
            <a:off x="2370658" y="1955799"/>
            <a:ext cx="2887141" cy="1527139"/>
          </a:xfrm>
          <a:prstGeom prst="cloudCallout">
            <a:avLst>
              <a:gd name="adj1" fmla="val -22754"/>
              <a:gd name="adj2" fmla="val -8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Age group doesn’t seem to matter much for girls…</a:t>
            </a:r>
          </a:p>
        </p:txBody>
      </p:sp>
      <p:pic>
        <p:nvPicPr>
          <p:cNvPr id="7" name="Picture 6"/>
          <p:cNvPicPr>
            <a:picLocks noChangeAspect="1"/>
          </p:cNvPicPr>
          <p:nvPr/>
        </p:nvPicPr>
        <p:blipFill>
          <a:blip r:embed="rId3"/>
          <a:stretch>
            <a:fillRect/>
          </a:stretch>
        </p:blipFill>
        <p:spPr>
          <a:xfrm>
            <a:off x="4389966" y="152400"/>
            <a:ext cx="2010834" cy="1930400"/>
          </a:xfrm>
          <a:prstGeom prst="rect">
            <a:avLst/>
          </a:prstGeom>
        </p:spPr>
      </p:pic>
      <p:sp>
        <p:nvSpPr>
          <p:cNvPr id="5" name="Cloud Callout 4"/>
          <p:cNvSpPr/>
          <p:nvPr/>
        </p:nvSpPr>
        <p:spPr>
          <a:xfrm flipH="1">
            <a:off x="7196659" y="762000"/>
            <a:ext cx="2887141" cy="1346200"/>
          </a:xfrm>
          <a:prstGeom prst="cloudCallout">
            <a:avLst>
              <a:gd name="adj1" fmla="val 77979"/>
              <a:gd name="adj2" fmla="val -2759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But for boys age seems to matter a lot!</a:t>
            </a:r>
          </a:p>
        </p:txBody>
      </p:sp>
    </p:spTree>
    <p:extLst>
      <p:ext uri="{BB962C8B-B14F-4D97-AF65-F5344CB8AC3E}">
        <p14:creationId xmlns:p14="http://schemas.microsoft.com/office/powerpoint/2010/main" val="1379399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98033"/>
            <a:ext cx="9144000" cy="5715000"/>
          </a:xfrm>
          <a:prstGeom prst="rect">
            <a:avLst/>
          </a:prstGeom>
        </p:spPr>
      </p:pic>
      <p:sp>
        <p:nvSpPr>
          <p:cNvPr id="3" name="Cloud Callout 2"/>
          <p:cNvSpPr/>
          <p:nvPr/>
        </p:nvSpPr>
        <p:spPr>
          <a:xfrm flipH="1">
            <a:off x="2099734" y="7959"/>
            <a:ext cx="5829300" cy="1587500"/>
          </a:xfrm>
          <a:prstGeom prst="cloudCallout">
            <a:avLst>
              <a:gd name="adj1" fmla="val -62951"/>
              <a:gd name="adj2" fmla="val -80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6" name="Picture 5"/>
          <p:cNvPicPr>
            <a:picLocks noChangeAspect="1"/>
          </p:cNvPicPr>
          <p:nvPr/>
        </p:nvPicPr>
        <p:blipFill>
          <a:blip r:embed="rId3"/>
          <a:stretch>
            <a:fillRect/>
          </a:stretch>
        </p:blipFill>
        <p:spPr>
          <a:xfrm>
            <a:off x="8657166" y="-173567"/>
            <a:ext cx="2010834" cy="1930400"/>
          </a:xfrm>
          <a:prstGeom prst="rect">
            <a:avLst/>
          </a:prstGeom>
        </p:spPr>
      </p:pic>
      <p:sp>
        <p:nvSpPr>
          <p:cNvPr id="7" name="Frame 6"/>
          <p:cNvSpPr/>
          <p:nvPr/>
        </p:nvSpPr>
        <p:spPr>
          <a:xfrm>
            <a:off x="6426200" y="1658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2006600" y="4706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37566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interaction means</a:t>
            </a:r>
            <a:endParaRPr lang="en-US" dirty="0"/>
          </a:p>
        </p:txBody>
      </p:sp>
      <p:sp>
        <p:nvSpPr>
          <p:cNvPr id="3" name="Content Placeholder 2"/>
          <p:cNvSpPr>
            <a:spLocks noGrp="1"/>
          </p:cNvSpPr>
          <p:nvPr>
            <p:ph idx="1"/>
          </p:nvPr>
        </p:nvSpPr>
        <p:spPr>
          <a:xfrm>
            <a:off x="1524000" y="1600200"/>
            <a:ext cx="9144000" cy="5257800"/>
          </a:xfrm>
        </p:spPr>
        <p:txBody>
          <a:bodyPr>
            <a:normAutofit fontScale="92500" lnSpcReduction="20000"/>
          </a:bodyPr>
          <a:lstStyle/>
          <a:p>
            <a:pPr marL="0" indent="0">
              <a:buNone/>
            </a:pPr>
            <a:r>
              <a:rPr lang="en-US" sz="1600" b="1" dirty="0">
                <a:solidFill>
                  <a:schemeClr val="accent1"/>
                </a:solidFill>
                <a:latin typeface="Courier New"/>
                <a:cs typeface="Courier New"/>
              </a:rPr>
              <a:t>sticker_3int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*gender, data = givers, </a:t>
            </a:r>
          </a:p>
          <a:p>
            <a:pPr marL="0" indent="0">
              <a:buNone/>
            </a:pPr>
            <a:r>
              <a:rPr lang="en-US" sz="1600" b="1" dirty="0">
                <a:solidFill>
                  <a:schemeClr val="accent1"/>
                </a:solidFill>
                <a:latin typeface="Courier New"/>
                <a:cs typeface="Courier New"/>
              </a:rPr>
              <a:t>                contrasts = list(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gender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a:t>
            </a:r>
          </a:p>
          <a:p>
            <a:pPr marL="0" indent="0">
              <a:buNone/>
            </a:pPr>
            <a:r>
              <a:rPr lang="en-US" sz="1600" b="1" dirty="0">
                <a:solidFill>
                  <a:schemeClr val="accent1"/>
                </a:solidFill>
                <a:latin typeface="Courier New"/>
                <a:cs typeface="Courier New"/>
              </a:rPr>
              <a:t># library(</a:t>
            </a:r>
            <a:r>
              <a:rPr lang="en-US" sz="1600" b="1" dirty="0" err="1">
                <a:solidFill>
                  <a:schemeClr val="accent1"/>
                </a:solidFill>
                <a:latin typeface="Courier New"/>
                <a:cs typeface="Courier New"/>
              </a:rPr>
              <a:t>phia</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interactionMeans</a:t>
            </a:r>
            <a:r>
              <a:rPr lang="en-US" sz="1600" b="1" dirty="0">
                <a:solidFill>
                  <a:schemeClr val="accent1"/>
                </a:solidFill>
                <a:latin typeface="Courier New"/>
                <a:cs typeface="Courier New"/>
              </a:rPr>
              <a:t>(sticker_3int)</a:t>
            </a:r>
          </a:p>
          <a:p>
            <a:pPr marL="0" indent="0">
              <a:buNone/>
            </a:pP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age_group</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num_env</a:t>
            </a:r>
            <a:r>
              <a:rPr lang="en-US" sz="1600" b="1" dirty="0">
                <a:solidFill>
                  <a:srgbClr val="000000"/>
                </a:solidFill>
                <a:latin typeface="Courier New"/>
                <a:cs typeface="Courier New"/>
              </a:rPr>
              <a:t> gender adjusted mean std. error</a:t>
            </a:r>
          </a:p>
          <a:p>
            <a:pPr marL="0" indent="0">
              <a:buNone/>
            </a:pPr>
            <a:r>
              <a:rPr lang="en-US" sz="1600" b="1" dirty="0">
                <a:solidFill>
                  <a:srgbClr val="000000"/>
                </a:solidFill>
                <a:latin typeface="Courier New"/>
                <a:cs typeface="Courier New"/>
              </a:rPr>
              <a:t>1          1       1      1     0.4000000 0.04001938</a:t>
            </a:r>
          </a:p>
          <a:p>
            <a:pPr marL="0" indent="0">
              <a:buNone/>
            </a:pPr>
            <a:r>
              <a:rPr lang="en-US" sz="1600" b="1" dirty="0">
                <a:solidFill>
                  <a:srgbClr val="000000"/>
                </a:solidFill>
                <a:latin typeface="Courier New"/>
                <a:cs typeface="Courier New"/>
              </a:rPr>
              <a:t>2          2       1      1     0.3601449 0.04088011</a:t>
            </a:r>
          </a:p>
          <a:p>
            <a:pPr marL="0" indent="0">
              <a:buNone/>
            </a:pPr>
            <a:r>
              <a:rPr lang="en-US" sz="1600" b="1" dirty="0">
                <a:solidFill>
                  <a:srgbClr val="000000"/>
                </a:solidFill>
                <a:latin typeface="Courier New"/>
                <a:cs typeface="Courier New"/>
              </a:rPr>
              <a:t>3          3       1      1     0.4565476 0.03705074</a:t>
            </a:r>
          </a:p>
          <a:p>
            <a:pPr marL="0" indent="0">
              <a:buNone/>
            </a:pPr>
            <a:r>
              <a:rPr lang="en-US" sz="1600" b="1" dirty="0">
                <a:solidFill>
                  <a:srgbClr val="000000"/>
                </a:solidFill>
                <a:latin typeface="Courier New"/>
                <a:cs typeface="Courier New"/>
              </a:rPr>
              <a:t>4          4       1      1     0.4768519 0.04621039</a:t>
            </a:r>
          </a:p>
          <a:p>
            <a:pPr marL="0" indent="0">
              <a:buNone/>
            </a:pPr>
            <a:r>
              <a:rPr lang="en-US" sz="1600" b="1" dirty="0">
                <a:solidFill>
                  <a:srgbClr val="000000"/>
                </a:solidFill>
                <a:latin typeface="Courier New"/>
                <a:cs typeface="Courier New"/>
              </a:rPr>
              <a:t>5          1       2      1     0.4449275 0.04088011</a:t>
            </a:r>
          </a:p>
          <a:p>
            <a:pPr marL="0" indent="0">
              <a:buNone/>
            </a:pPr>
            <a:r>
              <a:rPr lang="en-US" sz="1600" b="1" dirty="0">
                <a:solidFill>
                  <a:srgbClr val="000000"/>
                </a:solidFill>
                <a:latin typeface="Courier New"/>
                <a:cs typeface="Courier New"/>
              </a:rPr>
              <a:t>6          2       2      1     0.4283951 0.03773063</a:t>
            </a:r>
          </a:p>
          <a:p>
            <a:pPr marL="0" indent="0">
              <a:buNone/>
            </a:pPr>
            <a:r>
              <a:rPr lang="en-US" sz="1600" b="1" dirty="0">
                <a:solidFill>
                  <a:srgbClr val="000000"/>
                </a:solidFill>
                <a:latin typeface="Courier New"/>
                <a:cs typeface="Courier New"/>
              </a:rPr>
              <a:t>7          3       2      1     0.5076923 0.03844937</a:t>
            </a:r>
          </a:p>
          <a:p>
            <a:pPr marL="0" indent="0">
              <a:buNone/>
            </a:pPr>
            <a:r>
              <a:rPr lang="en-US" sz="1600" b="1" dirty="0">
                <a:solidFill>
                  <a:srgbClr val="000000"/>
                </a:solidFill>
                <a:latin typeface="Courier New"/>
                <a:cs typeface="Courier New"/>
              </a:rPr>
              <a:t>8          4       2      1     0.5568627 0.04755010</a:t>
            </a:r>
          </a:p>
          <a:p>
            <a:pPr marL="0" indent="0">
              <a:buNone/>
            </a:pPr>
            <a:r>
              <a:rPr lang="en-US" sz="1600" b="1" dirty="0">
                <a:solidFill>
                  <a:srgbClr val="000000"/>
                </a:solidFill>
                <a:latin typeface="Courier New"/>
                <a:cs typeface="Courier New"/>
              </a:rPr>
              <a:t>9          1       1      2     0.3922222 0.05062095</a:t>
            </a:r>
          </a:p>
          <a:p>
            <a:pPr marL="0" indent="0">
              <a:buNone/>
            </a:pPr>
            <a:r>
              <a:rPr lang="en-US" sz="1600" b="1" dirty="0">
                <a:solidFill>
                  <a:srgbClr val="000000"/>
                </a:solidFill>
                <a:latin typeface="Courier New"/>
                <a:cs typeface="Courier New"/>
              </a:rPr>
              <a:t>10         2       1      2     0.3775000 0.04383903</a:t>
            </a:r>
          </a:p>
          <a:p>
            <a:pPr marL="0" indent="0">
              <a:buNone/>
            </a:pPr>
            <a:r>
              <a:rPr lang="en-US" sz="1600" b="1" dirty="0">
                <a:solidFill>
                  <a:srgbClr val="000000"/>
                </a:solidFill>
                <a:latin typeface="Courier New"/>
                <a:cs typeface="Courier New"/>
              </a:rPr>
              <a:t>11         3       1      2     0.4591667 0.04383903</a:t>
            </a:r>
          </a:p>
          <a:p>
            <a:pPr marL="0" indent="0">
              <a:buNone/>
            </a:pPr>
            <a:r>
              <a:rPr lang="en-US" sz="1600" b="1" dirty="0">
                <a:solidFill>
                  <a:srgbClr val="000000"/>
                </a:solidFill>
                <a:latin typeface="Courier New"/>
                <a:cs typeface="Courier New"/>
              </a:rPr>
              <a:t>12         4       1      2     0.5677778 0.05062095</a:t>
            </a:r>
          </a:p>
          <a:p>
            <a:pPr marL="0" indent="0">
              <a:buNone/>
            </a:pPr>
            <a:r>
              <a:rPr lang="en-US" sz="1600" b="1" dirty="0">
                <a:solidFill>
                  <a:srgbClr val="000000"/>
                </a:solidFill>
                <a:latin typeface="Courier New"/>
                <a:cs typeface="Courier New"/>
              </a:rPr>
              <a:t>13         1       2      2     0.3462963 0.04621039</a:t>
            </a:r>
          </a:p>
          <a:p>
            <a:pPr marL="0" indent="0">
              <a:buNone/>
            </a:pPr>
            <a:r>
              <a:rPr lang="en-US" sz="1600" b="1" dirty="0">
                <a:solidFill>
                  <a:srgbClr val="000000"/>
                </a:solidFill>
                <a:latin typeface="Courier New"/>
                <a:cs typeface="Courier New"/>
              </a:rPr>
              <a:t>14         2       2      2     0.5258333 0.04383903</a:t>
            </a:r>
          </a:p>
          <a:p>
            <a:pPr marL="0" indent="0">
              <a:buNone/>
            </a:pPr>
            <a:r>
              <a:rPr lang="en-US" sz="1600" b="1" dirty="0">
                <a:solidFill>
                  <a:srgbClr val="000000"/>
                </a:solidFill>
                <a:latin typeface="Courier New"/>
                <a:cs typeface="Courier New"/>
              </a:rPr>
              <a:t>15         3       2      2     0.6666667 0.04497790</a:t>
            </a:r>
          </a:p>
          <a:p>
            <a:pPr marL="0" indent="0">
              <a:buNone/>
            </a:pPr>
            <a:r>
              <a:rPr lang="en-US" sz="16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3936168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effects analysis</a:t>
            </a:r>
            <a:endParaRPr lang="en-US" dirty="0"/>
          </a:p>
        </p:txBody>
      </p:sp>
      <p:sp>
        <p:nvSpPr>
          <p:cNvPr id="3" name="Content Placeholder 2"/>
          <p:cNvSpPr>
            <a:spLocks noGrp="1"/>
          </p:cNvSpPr>
          <p:nvPr>
            <p:ph idx="1"/>
          </p:nvPr>
        </p:nvSpPr>
        <p:spPr/>
        <p:txBody>
          <a:bodyPr/>
          <a:lstStyle/>
          <a:p>
            <a:r>
              <a:rPr lang="en-US" dirty="0"/>
              <a:t>A simple </a:t>
            </a:r>
            <a:r>
              <a:rPr lang="en-US" dirty="0" smtClean="0"/>
              <a:t>effects analysis looks at the </a:t>
            </a:r>
            <a:r>
              <a:rPr lang="en-US" dirty="0"/>
              <a:t>main effect of one factor at a given level of a second </a:t>
            </a:r>
            <a:r>
              <a:rPr lang="en-US" dirty="0" smtClean="0"/>
              <a:t>factor</a:t>
            </a:r>
            <a:r>
              <a:rPr lang="en-US" dirty="0"/>
              <a:t> </a:t>
            </a:r>
            <a:r>
              <a:rPr lang="en-US" dirty="0" smtClean="0"/>
              <a:t>(“pick a point” analysis)</a:t>
            </a:r>
          </a:p>
          <a:p>
            <a:r>
              <a:rPr lang="en-US" dirty="0" smtClean="0"/>
              <a:t>This is our way of breaking down a significant interaction</a:t>
            </a:r>
          </a:p>
          <a:p>
            <a:r>
              <a:rPr lang="en-US" dirty="0" smtClean="0"/>
              <a:t>It *can* be frowned upon to do this analysis post-hoc when you do not have a significant interaction effect in your omnibus ANOVA, or did not have a darn good reason to hypothesize one a priori</a:t>
            </a:r>
          </a:p>
        </p:txBody>
      </p:sp>
      <p:pic>
        <p:nvPicPr>
          <p:cNvPr id="4" name="Picture 3"/>
          <p:cNvPicPr>
            <a:picLocks noChangeAspect="1"/>
          </p:cNvPicPr>
          <p:nvPr/>
        </p:nvPicPr>
        <p:blipFill>
          <a:blip r:embed="rId2"/>
          <a:stretch>
            <a:fillRect/>
          </a:stretch>
        </p:blipFill>
        <p:spPr>
          <a:xfrm>
            <a:off x="8657166" y="5147733"/>
            <a:ext cx="2010834" cy="1930400"/>
          </a:xfrm>
          <a:prstGeom prst="rect">
            <a:avLst/>
          </a:prstGeom>
        </p:spPr>
      </p:pic>
    </p:spTree>
    <p:extLst>
      <p:ext uri="{BB962C8B-B14F-4D97-AF65-F5344CB8AC3E}">
        <p14:creationId xmlns:p14="http://schemas.microsoft.com/office/powerpoint/2010/main" val="651253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600" b="1" dirty="0">
                <a:solidFill>
                  <a:schemeClr val="accent3">
                    <a:lumMod val="75000"/>
                  </a:schemeClr>
                </a:solidFill>
                <a:latin typeface="Courier New"/>
                <a:cs typeface="Courier New"/>
              </a:rPr>
              <a:t># library(</a:t>
            </a:r>
            <a:r>
              <a:rPr lang="en-US" sz="1600" b="1" dirty="0" err="1">
                <a:solidFill>
                  <a:schemeClr val="accent3">
                    <a:lumMod val="75000"/>
                  </a:schemeClr>
                </a:solidFill>
                <a:latin typeface="Courier New"/>
                <a:cs typeface="Courier New"/>
              </a:rPr>
              <a:t>phia</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testInteractions</a:t>
            </a:r>
            <a:r>
              <a:rPr lang="en-US" sz="1600" b="1" dirty="0">
                <a:solidFill>
                  <a:schemeClr val="accent3">
                    <a:lumMod val="75000"/>
                  </a:schemeClr>
                </a:solidFill>
                <a:latin typeface="Courier New"/>
                <a:cs typeface="Courier New"/>
              </a:rPr>
              <a:t>(sticker_3, fixed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across = "gender", adjustment = "</a:t>
            </a:r>
            <a:r>
              <a:rPr lang="en-US" sz="1600" b="1" dirty="0" err="1">
                <a:solidFill>
                  <a:schemeClr val="accent3">
                    <a:lumMod val="75000"/>
                  </a:schemeClr>
                </a:solidFill>
                <a:latin typeface="Courier New"/>
                <a:cs typeface="Courier New"/>
              </a:rPr>
              <a:t>bonferroni</a:t>
            </a:r>
            <a:r>
              <a:rPr lang="en-US" sz="1600" b="1" dirty="0">
                <a:solidFill>
                  <a:schemeClr val="accent3">
                    <a:lumMod val="75000"/>
                  </a:schemeClr>
                </a:solidFill>
                <a:latin typeface="Courier New"/>
                <a:cs typeface="Courier New"/>
              </a:rPr>
              <a:t>")</a:t>
            </a:r>
          </a:p>
          <a:p>
            <a:pPr marL="0" indent="0">
              <a:buNone/>
            </a:pPr>
            <a:r>
              <a:rPr lang="en-US" sz="1600" b="1" dirty="0">
                <a:latin typeface="Courier New"/>
                <a:cs typeface="Courier New"/>
              </a:rPr>
              <a:t>F Test: </a:t>
            </a:r>
          </a:p>
          <a:p>
            <a:pPr marL="0" indent="0">
              <a:buNone/>
            </a:pPr>
            <a:r>
              <a:rPr lang="en-US" sz="1600" b="1" dirty="0">
                <a:latin typeface="Courier New"/>
                <a:cs typeface="Courier New"/>
              </a:rPr>
              <a:t>P-value adjustment method: </a:t>
            </a:r>
            <a:r>
              <a:rPr lang="en-US" sz="1600" b="1" dirty="0" err="1">
                <a:latin typeface="Courier New"/>
                <a:cs typeface="Courier New"/>
              </a:rPr>
              <a:t>bonferroni</a:t>
            </a:r>
            <a:endParaRPr lang="en-US" sz="1600" b="1" dirty="0">
              <a:latin typeface="Courier New"/>
              <a:cs typeface="Courier New"/>
            </a:endParaRPr>
          </a:p>
          <a:p>
            <a:pPr marL="0" indent="0">
              <a:buNone/>
            </a:pPr>
            <a:r>
              <a:rPr lang="en-US" sz="1600" b="1" dirty="0">
                <a:latin typeface="Courier New"/>
                <a:cs typeface="Courier New"/>
              </a:rPr>
              <a:t>              Value  </a:t>
            </a:r>
            <a:r>
              <a:rPr lang="en-US" sz="1600" b="1" dirty="0" err="1">
                <a:latin typeface="Courier New"/>
                <a:cs typeface="Courier New"/>
              </a:rPr>
              <a:t>Df</a:t>
            </a:r>
            <a:r>
              <a:rPr lang="en-US" sz="1600" b="1" dirty="0">
                <a:latin typeface="Courier New"/>
                <a:cs typeface="Courier New"/>
              </a:rPr>
              <a:t> Sum of </a:t>
            </a:r>
            <a:r>
              <a:rPr lang="en-US" sz="1600" b="1" dirty="0" err="1">
                <a:latin typeface="Courier New"/>
                <a:cs typeface="Courier New"/>
              </a:rPr>
              <a:t>Sq</a:t>
            </a:r>
            <a:r>
              <a:rPr lang="en-US" sz="1600" b="1" dirty="0">
                <a:latin typeface="Courier New"/>
                <a:cs typeface="Courier New"/>
              </a:rPr>
              <a:t>      F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a:latin typeface="Courier New"/>
                <a:cs typeface="Courier New"/>
              </a:rPr>
              <a:t>1          0.053205   1    0.0546 1.4206 0.93686  </a:t>
            </a:r>
          </a:p>
          <a:p>
            <a:pPr marL="0" indent="0">
              <a:buNone/>
            </a:pPr>
            <a:r>
              <a:rPr lang="en-US" sz="1600" b="1" dirty="0">
                <a:latin typeface="Courier New"/>
                <a:cs typeface="Courier New"/>
              </a:rPr>
              <a:t>2         -0.057397   1    0.0730 1.8992 0.67663  </a:t>
            </a:r>
          </a:p>
          <a:p>
            <a:pPr marL="0" indent="0">
              <a:buNone/>
            </a:pPr>
            <a:r>
              <a:rPr lang="en-US" sz="1600" b="1" dirty="0">
                <a:latin typeface="Courier New"/>
                <a:cs typeface="Courier New"/>
              </a:rPr>
              <a:t>3         -0.080797   1    0.1477 3.8423 0.20345  </a:t>
            </a:r>
          </a:p>
          <a:p>
            <a:pPr marL="0" indent="0">
              <a:buNone/>
            </a:pPr>
            <a:r>
              <a:rPr lang="en-US" sz="1600" b="1" dirty="0">
                <a:latin typeface="Courier New"/>
                <a:cs typeface="Courier New"/>
              </a:rPr>
              <a:t>4         -0.127587   1    0.2629 6.8387 0.03741 *</a:t>
            </a:r>
          </a:p>
          <a:p>
            <a:pPr marL="0" indent="0">
              <a:buNone/>
            </a:pPr>
            <a:r>
              <a:rPr lang="en-US" sz="1600" b="1" dirty="0">
                <a:latin typeface="Courier New"/>
                <a:cs typeface="Courier New"/>
              </a:rPr>
              <a:t>Residuals           312   11.9924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sp>
        <p:nvSpPr>
          <p:cNvPr id="6" name="Rectangle 5"/>
          <p:cNvSpPr/>
          <p:nvPr/>
        </p:nvSpPr>
        <p:spPr>
          <a:xfrm>
            <a:off x="569704" y="4210978"/>
            <a:ext cx="6367780" cy="2540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4" name="Cloud Callout 3"/>
          <p:cNvSpPr/>
          <p:nvPr/>
        </p:nvSpPr>
        <p:spPr>
          <a:xfrm flipH="1">
            <a:off x="2099734" y="58759"/>
            <a:ext cx="5829300" cy="1587500"/>
          </a:xfrm>
          <a:prstGeom prst="cloudCallout">
            <a:avLst>
              <a:gd name="adj1" fmla="val -63823"/>
              <a:gd name="adj2" fmla="val 87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9" name="Picture 8"/>
          <p:cNvPicPr>
            <a:picLocks noChangeAspect="1"/>
          </p:cNvPicPr>
          <p:nvPr/>
        </p:nvPicPr>
        <p:blipFill>
          <a:blip r:embed="rId2"/>
          <a:stretch>
            <a:fillRect/>
          </a:stretch>
        </p:blipFill>
        <p:spPr>
          <a:xfrm>
            <a:off x="8682566" y="58759"/>
            <a:ext cx="2010834" cy="1930400"/>
          </a:xfrm>
          <a:prstGeom prst="rect">
            <a:avLst/>
          </a:prstGeom>
        </p:spPr>
      </p:pic>
      <p:sp>
        <p:nvSpPr>
          <p:cNvPr id="2" name="TextBox 1"/>
          <p:cNvSpPr txBox="1"/>
          <p:nvPr/>
        </p:nvSpPr>
        <p:spPr>
          <a:xfrm>
            <a:off x="2501900" y="5741769"/>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a:t>
            </a:r>
          </a:p>
        </p:txBody>
      </p:sp>
    </p:spTree>
    <p:extLst>
      <p:ext uri="{BB962C8B-B14F-4D97-AF65-F5344CB8AC3E}">
        <p14:creationId xmlns:p14="http://schemas.microsoft.com/office/powerpoint/2010/main" val="29941701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10200" y="5371253"/>
            <a:ext cx="34925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1" name="Rectangle 10"/>
          <p:cNvSpPr/>
          <p:nvPr/>
        </p:nvSpPr>
        <p:spPr>
          <a:xfrm>
            <a:off x="1244600" y="5402580"/>
            <a:ext cx="38481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17322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27355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Rectangle 6"/>
          <p:cNvSpPr/>
          <p:nvPr/>
        </p:nvSpPr>
        <p:spPr>
          <a:xfrm>
            <a:off x="1511300" y="38091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Rectangle 7"/>
          <p:cNvSpPr/>
          <p:nvPr/>
        </p:nvSpPr>
        <p:spPr>
          <a:xfrm>
            <a:off x="1511300" y="48124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11300" y="419100"/>
            <a:ext cx="6007100" cy="5257800"/>
          </a:xfrm>
        </p:spPr>
        <p:txBody>
          <a:bodyPr>
            <a:normAutofit/>
          </a:bodyPr>
          <a:lstStyle/>
          <a:p>
            <a:pPr marL="0" indent="0">
              <a:buNone/>
            </a:pPr>
            <a:r>
              <a:rPr lang="en-US" sz="1400" b="1" dirty="0" err="1">
                <a:solidFill>
                  <a:schemeClr val="accent1"/>
                </a:solidFill>
                <a:latin typeface="Courier New"/>
                <a:cs typeface="Courier New"/>
              </a:rPr>
              <a:t>interactionMeans</a:t>
            </a:r>
            <a:r>
              <a:rPr lang="en-US" sz="1400" b="1" dirty="0">
                <a:solidFill>
                  <a:schemeClr val="accent1"/>
                </a:solidFill>
                <a:latin typeface="Courier New"/>
                <a:cs typeface="Courier New"/>
              </a:rPr>
              <a:t>(sticker_3int)</a:t>
            </a:r>
          </a:p>
          <a:p>
            <a:pPr marL="0" indent="0">
              <a:buNone/>
            </a:pP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gender adjusted mean std. error</a:t>
            </a:r>
          </a:p>
          <a:p>
            <a:pPr marL="0" indent="0">
              <a:buNone/>
            </a:pPr>
            <a:r>
              <a:rPr lang="en-US" sz="1400" b="1" dirty="0">
                <a:solidFill>
                  <a:srgbClr val="000000"/>
                </a:solidFill>
                <a:latin typeface="Courier New"/>
                <a:cs typeface="Courier New"/>
              </a:rPr>
              <a:t>1          1       1      1     0.4000000 0.04001938</a:t>
            </a:r>
          </a:p>
          <a:p>
            <a:pPr marL="0" indent="0">
              <a:buNone/>
            </a:pPr>
            <a:r>
              <a:rPr lang="en-US" sz="1400" b="1" dirty="0">
                <a:solidFill>
                  <a:srgbClr val="000000"/>
                </a:solidFill>
                <a:latin typeface="Courier New"/>
                <a:cs typeface="Courier New"/>
              </a:rPr>
              <a:t>2          2       1      1     0.3601449 0.04088011</a:t>
            </a:r>
          </a:p>
          <a:p>
            <a:pPr marL="0" indent="0">
              <a:buNone/>
            </a:pPr>
            <a:r>
              <a:rPr lang="en-US" sz="1400" b="1" dirty="0">
                <a:solidFill>
                  <a:srgbClr val="000000"/>
                </a:solidFill>
                <a:latin typeface="Courier New"/>
                <a:cs typeface="Courier New"/>
              </a:rPr>
              <a:t>3          3       1      1     0.4565476 0.03705074</a:t>
            </a:r>
          </a:p>
          <a:p>
            <a:pPr marL="0" indent="0">
              <a:buNone/>
            </a:pPr>
            <a:r>
              <a:rPr lang="en-US" sz="1400" b="1" dirty="0">
                <a:solidFill>
                  <a:srgbClr val="000000"/>
                </a:solidFill>
                <a:latin typeface="Courier New"/>
                <a:cs typeface="Courier New"/>
              </a:rPr>
              <a:t>4          4       1      1     0.4768519 0.04621039</a:t>
            </a:r>
          </a:p>
          <a:p>
            <a:pPr marL="0" indent="0">
              <a:buNone/>
            </a:pPr>
            <a:r>
              <a:rPr lang="en-US" sz="1400" b="1" dirty="0">
                <a:solidFill>
                  <a:srgbClr val="000000"/>
                </a:solidFill>
                <a:latin typeface="Courier New"/>
                <a:cs typeface="Courier New"/>
              </a:rPr>
              <a:t>5          1       2      1     0.4449275 0.04088011</a:t>
            </a:r>
          </a:p>
          <a:p>
            <a:pPr marL="0" indent="0">
              <a:buNone/>
            </a:pPr>
            <a:r>
              <a:rPr lang="en-US" sz="1400" b="1" dirty="0">
                <a:solidFill>
                  <a:srgbClr val="000000"/>
                </a:solidFill>
                <a:latin typeface="Courier New"/>
                <a:cs typeface="Courier New"/>
              </a:rPr>
              <a:t>6          2       2      1     0.4283951 0.03773063</a:t>
            </a:r>
          </a:p>
          <a:p>
            <a:pPr marL="0" indent="0">
              <a:buNone/>
            </a:pPr>
            <a:r>
              <a:rPr lang="en-US" sz="1400" b="1" dirty="0">
                <a:solidFill>
                  <a:srgbClr val="000000"/>
                </a:solidFill>
                <a:latin typeface="Courier New"/>
                <a:cs typeface="Courier New"/>
              </a:rPr>
              <a:t>7          3       2      1     0.5076923 0.03844937</a:t>
            </a:r>
          </a:p>
          <a:p>
            <a:pPr marL="0" indent="0">
              <a:buNone/>
            </a:pPr>
            <a:r>
              <a:rPr lang="en-US" sz="1400" b="1" dirty="0">
                <a:solidFill>
                  <a:srgbClr val="000000"/>
                </a:solidFill>
                <a:latin typeface="Courier New"/>
                <a:cs typeface="Courier New"/>
              </a:rPr>
              <a:t>8          4       2      1     0.5568627 0.04755010</a:t>
            </a:r>
          </a:p>
          <a:p>
            <a:pPr marL="0" indent="0">
              <a:buNone/>
            </a:pPr>
            <a:r>
              <a:rPr lang="en-US" sz="1400" b="1" dirty="0">
                <a:solidFill>
                  <a:srgbClr val="000000"/>
                </a:solidFill>
                <a:latin typeface="Courier New"/>
                <a:cs typeface="Courier New"/>
              </a:rPr>
              <a:t>9          1       1      2     0.3922222 0.05062095</a:t>
            </a:r>
          </a:p>
          <a:p>
            <a:pPr marL="0" indent="0">
              <a:buNone/>
            </a:pPr>
            <a:r>
              <a:rPr lang="en-US" sz="1400" b="1" dirty="0">
                <a:solidFill>
                  <a:srgbClr val="000000"/>
                </a:solidFill>
                <a:latin typeface="Courier New"/>
                <a:cs typeface="Courier New"/>
              </a:rPr>
              <a:t>10         2       1      2     0.3775000 0.04383903</a:t>
            </a:r>
          </a:p>
          <a:p>
            <a:pPr marL="0" indent="0">
              <a:buNone/>
            </a:pPr>
            <a:r>
              <a:rPr lang="en-US" sz="1400" b="1" dirty="0">
                <a:solidFill>
                  <a:srgbClr val="000000"/>
                </a:solidFill>
                <a:latin typeface="Courier New"/>
                <a:cs typeface="Courier New"/>
              </a:rPr>
              <a:t>11         3       1      2     0.4591667 0.04383903</a:t>
            </a:r>
          </a:p>
          <a:p>
            <a:pPr marL="0" indent="0">
              <a:buNone/>
            </a:pPr>
            <a:r>
              <a:rPr lang="en-US" sz="1400" b="1" dirty="0">
                <a:solidFill>
                  <a:srgbClr val="000000"/>
                </a:solidFill>
                <a:latin typeface="Courier New"/>
                <a:cs typeface="Courier New"/>
              </a:rPr>
              <a:t>12         4       1      2     0.5677778 0.05062095</a:t>
            </a:r>
          </a:p>
          <a:p>
            <a:pPr marL="0" indent="0">
              <a:buNone/>
            </a:pPr>
            <a:r>
              <a:rPr lang="en-US" sz="1400" b="1" dirty="0">
                <a:solidFill>
                  <a:srgbClr val="000000"/>
                </a:solidFill>
                <a:latin typeface="Courier New"/>
                <a:cs typeface="Courier New"/>
              </a:rPr>
              <a:t>13         1       2      2     0.3462963 0.04621039</a:t>
            </a:r>
          </a:p>
          <a:p>
            <a:pPr marL="0" indent="0">
              <a:buNone/>
            </a:pPr>
            <a:r>
              <a:rPr lang="en-US" sz="1400" b="1" dirty="0">
                <a:solidFill>
                  <a:srgbClr val="000000"/>
                </a:solidFill>
                <a:latin typeface="Courier New"/>
                <a:cs typeface="Courier New"/>
              </a:rPr>
              <a:t>14         2       2      2     0.5258333 0.04383903</a:t>
            </a:r>
          </a:p>
          <a:p>
            <a:pPr marL="0" indent="0">
              <a:buNone/>
            </a:pPr>
            <a:r>
              <a:rPr lang="en-US" sz="1400" b="1" dirty="0">
                <a:solidFill>
                  <a:srgbClr val="000000"/>
                </a:solidFill>
                <a:latin typeface="Courier New"/>
                <a:cs typeface="Courier New"/>
              </a:rPr>
              <a:t>15         3       2      2     0.6666667 0.04497790</a:t>
            </a:r>
          </a:p>
          <a:p>
            <a:pPr marL="0" indent="0">
              <a:buNone/>
            </a:pPr>
            <a:r>
              <a:rPr lang="en-US" sz="14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10188008" y="4955523"/>
            <a:ext cx="2010834" cy="1930400"/>
          </a:xfrm>
          <a:prstGeom prst="rect">
            <a:avLst/>
          </a:prstGeom>
        </p:spPr>
      </p:pic>
      <p:sp>
        <p:nvSpPr>
          <p:cNvPr id="9" name="TextBox 8"/>
          <p:cNvSpPr txBox="1"/>
          <p:nvPr/>
        </p:nvSpPr>
        <p:spPr>
          <a:xfrm>
            <a:off x="1493456" y="5320269"/>
            <a:ext cx="7526332" cy="646331"/>
          </a:xfrm>
          <a:prstGeom prst="rect">
            <a:avLst/>
          </a:prstGeom>
          <a:noFill/>
        </p:spPr>
        <p:txBody>
          <a:bodyPr wrap="none" rtlCol="0">
            <a:spAutoFit/>
          </a:bodyPr>
          <a:lstStyle/>
          <a:p>
            <a:r>
              <a:rPr lang="en-US" b="1" dirty="0">
                <a:solidFill>
                  <a:prstClr val="black"/>
                </a:solidFill>
                <a:latin typeface="Courier New"/>
                <a:cs typeface="Courier New"/>
              </a:rPr>
              <a:t>(0.4768519 + 0.5568627)/2 - (0.5677778 + 0.7211111)/2</a:t>
            </a:r>
          </a:p>
          <a:p>
            <a:r>
              <a:rPr lang="en-US" b="1" dirty="0">
                <a:solidFill>
                  <a:prstClr val="black"/>
                </a:solidFill>
                <a:latin typeface="Courier New"/>
                <a:cs typeface="Courier New"/>
              </a:rPr>
              <a:t>[1] -0.1275871</a:t>
            </a:r>
          </a:p>
        </p:txBody>
      </p:sp>
      <p:sp>
        <p:nvSpPr>
          <p:cNvPr id="13" name="Right Brace 12"/>
          <p:cNvSpPr/>
          <p:nvPr/>
        </p:nvSpPr>
        <p:spPr>
          <a:xfrm>
            <a:off x="7835900" y="960120"/>
            <a:ext cx="304800" cy="2034540"/>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4" name="Right Brace 13"/>
          <p:cNvSpPr/>
          <p:nvPr/>
        </p:nvSpPr>
        <p:spPr>
          <a:xfrm>
            <a:off x="7835900" y="3036993"/>
            <a:ext cx="304800" cy="2034540"/>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5" name="TextBox 14"/>
          <p:cNvSpPr txBox="1"/>
          <p:nvPr/>
        </p:nvSpPr>
        <p:spPr>
          <a:xfrm>
            <a:off x="8222678" y="3845467"/>
            <a:ext cx="697627" cy="369332"/>
          </a:xfrm>
          <a:prstGeom prst="rect">
            <a:avLst/>
          </a:prstGeom>
          <a:noFill/>
        </p:spPr>
        <p:txBody>
          <a:bodyPr wrap="none" rtlCol="0">
            <a:spAutoFit/>
          </a:bodyPr>
          <a:lstStyle/>
          <a:p>
            <a:r>
              <a:rPr lang="en-US" dirty="0">
                <a:solidFill>
                  <a:prstClr val="black"/>
                </a:solidFill>
                <a:latin typeface="Gill Sans"/>
                <a:cs typeface="Gill Sans"/>
              </a:rPr>
              <a:t>Boys</a:t>
            </a:r>
          </a:p>
        </p:txBody>
      </p:sp>
      <p:sp>
        <p:nvSpPr>
          <p:cNvPr id="16" name="TextBox 15"/>
          <p:cNvSpPr txBox="1"/>
          <p:nvPr/>
        </p:nvSpPr>
        <p:spPr>
          <a:xfrm>
            <a:off x="8222678" y="1781294"/>
            <a:ext cx="659155" cy="369332"/>
          </a:xfrm>
          <a:prstGeom prst="rect">
            <a:avLst/>
          </a:prstGeom>
          <a:noFill/>
        </p:spPr>
        <p:txBody>
          <a:bodyPr wrap="none" rtlCol="0">
            <a:spAutoFit/>
          </a:bodyPr>
          <a:lstStyle/>
          <a:p>
            <a:r>
              <a:rPr lang="en-US" dirty="0">
                <a:solidFill>
                  <a:prstClr val="black"/>
                </a:solidFill>
                <a:latin typeface="Gill Sans"/>
                <a:cs typeface="Gill Sans"/>
              </a:rPr>
              <a:t>Girls</a:t>
            </a:r>
          </a:p>
        </p:txBody>
      </p:sp>
      <p:sp>
        <p:nvSpPr>
          <p:cNvPr id="17" name="TextBox 16"/>
          <p:cNvSpPr txBox="1"/>
          <p:nvPr/>
        </p:nvSpPr>
        <p:spPr>
          <a:xfrm>
            <a:off x="1493456" y="6064934"/>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 See above!</a:t>
            </a:r>
          </a:p>
        </p:txBody>
      </p:sp>
    </p:spTree>
    <p:extLst>
      <p:ext uri="{BB962C8B-B14F-4D97-AF65-F5344CB8AC3E}">
        <p14:creationId xmlns:p14="http://schemas.microsoft.com/office/powerpoint/2010/main" val="3781209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fixed = "gender", across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latin typeface="Courier New"/>
                <a:cs typeface="Courier New"/>
              </a:rPr>
              <a:t>F Test: </a:t>
            </a:r>
          </a:p>
          <a:p>
            <a:pPr marL="0" indent="0">
              <a:buNone/>
            </a:pPr>
            <a:r>
              <a:rPr lang="en-US" sz="1200" b="1" dirty="0">
                <a:latin typeface="Courier New"/>
                <a:cs typeface="Courier New"/>
              </a:rPr>
              <a:t>P-value adjustment method: </a:t>
            </a:r>
            <a:r>
              <a:rPr lang="en-US" sz="1200" b="1" dirty="0" err="1">
                <a:latin typeface="Courier New"/>
                <a:cs typeface="Courier New"/>
              </a:rPr>
              <a:t>bonferroni</a:t>
            </a:r>
            <a:endParaRPr lang="en-US" sz="1200" b="1" dirty="0">
              <a:latin typeface="Courier New"/>
              <a:cs typeface="Courier New"/>
            </a:endParaRPr>
          </a:p>
          <a:p>
            <a:pPr marL="0" indent="0">
              <a:buNone/>
            </a:pPr>
            <a:r>
              <a:rPr lang="en-US" sz="1200" b="1" dirty="0">
                <a:latin typeface="Courier New"/>
                <a:cs typeface="Courier New"/>
              </a:rPr>
              <a:t>          age_group1 age_group2 age_group3  </a:t>
            </a:r>
            <a:r>
              <a:rPr lang="en-US" sz="1200" b="1" dirty="0" err="1">
                <a:latin typeface="Courier New"/>
                <a:cs typeface="Courier New"/>
              </a:rPr>
              <a:t>Df</a:t>
            </a:r>
            <a:r>
              <a:rPr lang="en-US" sz="1200" b="1" dirty="0">
                <a:latin typeface="Courier New"/>
                <a:cs typeface="Courier New"/>
              </a:rPr>
              <a:t> Sum of </a:t>
            </a:r>
            <a:r>
              <a:rPr lang="en-US" sz="1200" b="1" dirty="0" err="1">
                <a:latin typeface="Courier New"/>
                <a:cs typeface="Courier New"/>
              </a:rPr>
              <a:t>Sq</a:t>
            </a:r>
            <a:r>
              <a:rPr lang="en-US" sz="1200" b="1" dirty="0">
                <a:latin typeface="Courier New"/>
                <a:cs typeface="Courier New"/>
              </a:rPr>
              <a:t>       F       </a:t>
            </a:r>
            <a:r>
              <a:rPr lang="en-US" sz="1200" b="1" dirty="0" err="1">
                <a:latin typeface="Courier New"/>
                <a:cs typeface="Courier New"/>
              </a:rPr>
              <a:t>Pr</a:t>
            </a:r>
            <a:r>
              <a:rPr lang="en-US" sz="1200" b="1" dirty="0">
                <a:latin typeface="Courier New"/>
                <a:cs typeface="Courier New"/>
              </a:rPr>
              <a:t>(&gt;F)    </a:t>
            </a:r>
          </a:p>
          <a:p>
            <a:pPr marL="0" indent="0">
              <a:buNone/>
            </a:pPr>
            <a:r>
              <a:rPr lang="en-US" sz="1200" b="1" dirty="0">
                <a:latin typeface="Courier New"/>
                <a:cs typeface="Courier New"/>
              </a:rPr>
              <a:t>1          -0.094394   -0.12259  -0.034737   3    0.4019  3.4851      0.03236 *  </a:t>
            </a:r>
          </a:p>
          <a:p>
            <a:pPr marL="0" indent="0">
              <a:buNone/>
            </a:pPr>
            <a:r>
              <a:rPr lang="en-US" sz="1200" b="1" dirty="0">
                <a:latin typeface="Courier New"/>
                <a:cs typeface="Courier New"/>
              </a:rPr>
              <a:t>2          -0.275185   -0.19278  -0.081528   3    1.4307 12.4076 0.0000002189 ***</a:t>
            </a:r>
          </a:p>
          <a:p>
            <a:pPr marL="0" indent="0">
              <a:buNone/>
            </a:pPr>
            <a:r>
              <a:rPr lang="en-US" sz="1200" b="1" dirty="0">
                <a:latin typeface="Courier New"/>
                <a:cs typeface="Courier New"/>
              </a:rPr>
              <a:t>Residuals                                  312   11.9924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516"/>
              <a:gd name="adj2" fmla="val -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5" name="TextBox 4"/>
          <p:cNvSpPr txBox="1"/>
          <p:nvPr/>
        </p:nvSpPr>
        <p:spPr>
          <a:xfrm>
            <a:off x="1689100" y="4674969"/>
            <a:ext cx="8978900" cy="923330"/>
          </a:xfrm>
          <a:prstGeom prst="rect">
            <a:avLst/>
          </a:prstGeom>
          <a:noFill/>
        </p:spPr>
        <p:txBody>
          <a:bodyPr wrap="square" rtlCol="0">
            <a:spAutoFit/>
          </a:bodyPr>
          <a:lstStyle/>
          <a:p>
            <a:r>
              <a:rPr lang="en-US" dirty="0">
                <a:solidFill>
                  <a:prstClr val="black"/>
                </a:solidFill>
                <a:latin typeface="Gill Sans"/>
                <a:cs typeface="Gill Sans"/>
              </a:rPr>
              <a:t>This is not so helpful- but does show significant effect of age is there for both boys and girls;</a:t>
            </a:r>
          </a:p>
          <a:p>
            <a:r>
              <a:rPr lang="en-US" dirty="0">
                <a:solidFill>
                  <a:prstClr val="black"/>
                </a:solidFill>
                <a:latin typeface="Gill Sans"/>
                <a:cs typeface="Gill Sans"/>
              </a:rPr>
              <a:t>more breakdown is needed…</a:t>
            </a:r>
          </a:p>
        </p:txBody>
      </p:sp>
    </p:spTree>
    <p:extLst>
      <p:ext uri="{BB962C8B-B14F-4D97-AF65-F5344CB8AC3E}">
        <p14:creationId xmlns:p14="http://schemas.microsoft.com/office/powerpoint/2010/main" val="2719622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4520" y="4241800"/>
            <a:ext cx="5652348" cy="13208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pairwise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fixed = "gender",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solidFill>
                  <a:srgbClr val="000000"/>
                </a:solidFill>
                <a:latin typeface="Courier New"/>
                <a:cs typeface="Courier New"/>
              </a:rPr>
              <a:t>F Test: </a:t>
            </a:r>
          </a:p>
          <a:p>
            <a:pPr marL="0" indent="0">
              <a:buNone/>
            </a:pPr>
            <a:r>
              <a:rPr lang="en-US" sz="1200" b="1" dirty="0">
                <a:solidFill>
                  <a:srgbClr val="000000"/>
                </a:solidFill>
                <a:latin typeface="Courier New"/>
                <a:cs typeface="Courier New"/>
              </a:rPr>
              <a:t>P-value adjustment method: </a:t>
            </a:r>
            <a:r>
              <a:rPr lang="en-US" sz="1200" b="1" dirty="0" err="1">
                <a:solidFill>
                  <a:srgbClr val="000000"/>
                </a:solidFill>
                <a:latin typeface="Courier New"/>
                <a:cs typeface="Courier New"/>
              </a:rPr>
              <a:t>bonferroni</a:t>
            </a:r>
            <a:endParaRPr lang="en-US" sz="1200" b="1" dirty="0">
              <a:solidFill>
                <a:srgbClr val="000000"/>
              </a:solidFill>
              <a:latin typeface="Courier New"/>
              <a:cs typeface="Courier New"/>
            </a:endParaRPr>
          </a:p>
          <a:p>
            <a:pPr marL="0" indent="0">
              <a:buNone/>
            </a:pPr>
            <a:r>
              <a:rPr lang="en-US" sz="1200" b="1" dirty="0">
                <a:solidFill>
                  <a:srgbClr val="000000"/>
                </a:solidFill>
                <a:latin typeface="Courier New"/>
                <a:cs typeface="Courier New"/>
              </a:rPr>
              <a:t>              Value  </a:t>
            </a:r>
            <a:r>
              <a:rPr lang="en-US" sz="1200" b="1" dirty="0" err="1">
                <a:solidFill>
                  <a:srgbClr val="000000"/>
                </a:solidFill>
                <a:latin typeface="Courier New"/>
                <a:cs typeface="Courier New"/>
              </a:rPr>
              <a:t>Df</a:t>
            </a:r>
            <a:r>
              <a:rPr lang="en-US" sz="1200" b="1" dirty="0">
                <a:solidFill>
                  <a:srgbClr val="000000"/>
                </a:solidFill>
                <a:latin typeface="Courier New"/>
                <a:cs typeface="Courier New"/>
              </a:rPr>
              <a:t> Sum of </a:t>
            </a:r>
            <a:r>
              <a:rPr lang="en-US" sz="1200" b="1" dirty="0" err="1">
                <a:solidFill>
                  <a:srgbClr val="000000"/>
                </a:solidFill>
                <a:latin typeface="Courier New"/>
                <a:cs typeface="Courier New"/>
              </a:rPr>
              <a:t>Sq</a:t>
            </a:r>
            <a:r>
              <a:rPr lang="en-US" sz="1200" b="1" dirty="0">
                <a:solidFill>
                  <a:srgbClr val="000000"/>
                </a:solidFill>
                <a:latin typeface="Courier New"/>
                <a:cs typeface="Courier New"/>
              </a:rPr>
              <a:t>       F       </a:t>
            </a:r>
            <a:r>
              <a:rPr lang="en-US" sz="1200" b="1" dirty="0" err="1">
                <a:solidFill>
                  <a:srgbClr val="000000"/>
                </a:solidFill>
                <a:latin typeface="Courier New"/>
                <a:cs typeface="Courier New"/>
              </a:rPr>
              <a:t>Pr</a:t>
            </a:r>
            <a:r>
              <a:rPr lang="en-US" sz="1200" b="1" dirty="0">
                <a:solidFill>
                  <a:srgbClr val="000000"/>
                </a:solidFill>
                <a:latin typeface="Courier New"/>
                <a:cs typeface="Courier New"/>
              </a:rPr>
              <a:t>(&gt;F)    </a:t>
            </a:r>
          </a:p>
          <a:p>
            <a:pPr marL="0" indent="0">
              <a:buNone/>
            </a:pPr>
            <a:r>
              <a:rPr lang="en-US" sz="1200" b="1" dirty="0">
                <a:solidFill>
                  <a:srgbClr val="000000"/>
                </a:solidFill>
                <a:latin typeface="Courier New"/>
                <a:cs typeface="Courier New"/>
              </a:rPr>
              <a:t>1-2 : 1    0.028194   1    0.0192  0.4993    1.0000000    </a:t>
            </a:r>
          </a:p>
          <a:p>
            <a:pPr marL="0" indent="0">
              <a:buNone/>
            </a:pPr>
            <a:r>
              <a:rPr lang="en-US" sz="1200" b="1" dirty="0">
                <a:solidFill>
                  <a:srgbClr val="000000"/>
                </a:solidFill>
                <a:latin typeface="Courier New"/>
                <a:cs typeface="Courier New"/>
              </a:rPr>
              <a:t>1-3 : 1   -0.059656   1    0.0894  2.3246    1.0000000    </a:t>
            </a:r>
          </a:p>
          <a:p>
            <a:pPr marL="0" indent="0">
              <a:buNone/>
            </a:pPr>
            <a:r>
              <a:rPr lang="en-US" sz="1200" b="1" dirty="0">
                <a:solidFill>
                  <a:srgbClr val="000000"/>
                </a:solidFill>
                <a:latin typeface="Courier New"/>
                <a:cs typeface="Courier New"/>
              </a:rPr>
              <a:t>1-4 : 1   -0.094394   1    0.1786  4.6473    0.3824087    </a:t>
            </a:r>
          </a:p>
          <a:p>
            <a:pPr marL="0" indent="0">
              <a:buNone/>
            </a:pPr>
            <a:r>
              <a:rPr lang="en-US" sz="1200" b="1" dirty="0">
                <a:solidFill>
                  <a:srgbClr val="000000"/>
                </a:solidFill>
                <a:latin typeface="Courier New"/>
                <a:cs typeface="Courier New"/>
              </a:rPr>
              <a:t>2-3 : 1   -0.087850   1    0.1996  5.1919    0.2804164    </a:t>
            </a:r>
          </a:p>
          <a:p>
            <a:pPr marL="0" indent="0">
              <a:buNone/>
            </a:pPr>
            <a:r>
              <a:rPr lang="en-US" sz="1200" b="1" dirty="0">
                <a:solidFill>
                  <a:srgbClr val="000000"/>
                </a:solidFill>
                <a:latin typeface="Courier New"/>
                <a:cs typeface="Courier New"/>
              </a:rPr>
              <a:t>2-4 : 1   -0.122587   1    0.3084  8.0242    0.0589929 .  </a:t>
            </a:r>
          </a:p>
          <a:p>
            <a:pPr marL="0" indent="0">
              <a:buNone/>
            </a:pPr>
            <a:r>
              <a:rPr lang="en-US" sz="1200" b="1" dirty="0">
                <a:solidFill>
                  <a:srgbClr val="000000"/>
                </a:solidFill>
                <a:latin typeface="Courier New"/>
                <a:cs typeface="Courier New"/>
              </a:rPr>
              <a:t>3-4 : 1   -0.034737   1    0.0256  0.6660    1.0000000    </a:t>
            </a:r>
          </a:p>
          <a:p>
            <a:pPr marL="0" indent="0">
              <a:buNone/>
            </a:pPr>
            <a:r>
              <a:rPr lang="en-US" sz="1200" b="1" dirty="0">
                <a:solidFill>
                  <a:srgbClr val="000000"/>
                </a:solidFill>
                <a:latin typeface="Courier New"/>
                <a:cs typeface="Courier New"/>
              </a:rPr>
              <a:t>1-2 : 2   -0.082407   1    0.1222  3.1802    0.9060965    </a:t>
            </a:r>
          </a:p>
          <a:p>
            <a:pPr marL="0" indent="0">
              <a:buNone/>
            </a:pPr>
            <a:r>
              <a:rPr lang="en-US" sz="1200" b="1" dirty="0">
                <a:solidFill>
                  <a:srgbClr val="000000"/>
                </a:solidFill>
                <a:latin typeface="Courier New"/>
                <a:cs typeface="Courier New"/>
              </a:rPr>
              <a:t>1-3 : 2   -0.193657   1    0.6672 17.3571    0.0004817 ***</a:t>
            </a:r>
          </a:p>
          <a:p>
            <a:pPr marL="0" indent="0">
              <a:buNone/>
            </a:pPr>
            <a:r>
              <a:rPr lang="en-US" sz="1200" b="1" dirty="0">
                <a:solidFill>
                  <a:srgbClr val="000000"/>
                </a:solidFill>
                <a:latin typeface="Courier New"/>
                <a:cs typeface="Courier New"/>
              </a:rPr>
              <a:t>1-4 : 2   -0.275185   1    1.1853 30.8371 0.0000007213 ***</a:t>
            </a:r>
          </a:p>
          <a:p>
            <a:pPr marL="0" indent="0">
              <a:buNone/>
            </a:pPr>
            <a:r>
              <a:rPr lang="en-US" sz="1200" b="1" dirty="0">
                <a:solidFill>
                  <a:srgbClr val="000000"/>
                </a:solidFill>
                <a:latin typeface="Courier New"/>
                <a:cs typeface="Courier New"/>
              </a:rPr>
              <a:t>2-3 : 2   -0.111250   1    0.2443  6.3563    0.1463387    </a:t>
            </a:r>
          </a:p>
          <a:p>
            <a:pPr marL="0" indent="0">
              <a:buNone/>
            </a:pPr>
            <a:r>
              <a:rPr lang="en-US" sz="1200" b="1" dirty="0">
                <a:solidFill>
                  <a:srgbClr val="000000"/>
                </a:solidFill>
                <a:latin typeface="Courier New"/>
                <a:cs typeface="Courier New"/>
              </a:rPr>
              <a:t>2-4 : 2   -0.192778   1    0.6371 16.5747    0.0007121 ***</a:t>
            </a:r>
          </a:p>
          <a:p>
            <a:pPr marL="0" indent="0">
              <a:buNone/>
            </a:pPr>
            <a:r>
              <a:rPr lang="en-US" sz="1200" b="1" dirty="0">
                <a:solidFill>
                  <a:srgbClr val="000000"/>
                </a:solidFill>
                <a:latin typeface="Courier New"/>
                <a:cs typeface="Courier New"/>
              </a:rPr>
              <a:t>3-4 : 2   -0.081528   1    0.1127  2.9314    1.0000000    </a:t>
            </a:r>
          </a:p>
          <a:p>
            <a:pPr marL="0" indent="0">
              <a:buNone/>
            </a:pPr>
            <a:r>
              <a:rPr lang="en-US" sz="1200" b="1" dirty="0">
                <a:solidFill>
                  <a:srgbClr val="000000"/>
                </a:solidFill>
                <a:latin typeface="Courier New"/>
                <a:cs typeface="Courier New"/>
              </a:rPr>
              <a:t>Residuals           312   11.9924                         </a:t>
            </a:r>
          </a:p>
          <a:p>
            <a:pPr marL="0" indent="0">
              <a:buNone/>
            </a:pPr>
            <a:r>
              <a:rPr lang="en-US" sz="1200" b="1" dirty="0">
                <a:solidFill>
                  <a:srgbClr val="000000"/>
                </a:solidFill>
                <a:latin typeface="Courier New"/>
                <a:cs typeface="Courier New"/>
              </a:rPr>
              <a:t>---</a:t>
            </a:r>
          </a:p>
          <a:p>
            <a:pPr marL="0" indent="0">
              <a:buNone/>
            </a:pPr>
            <a:r>
              <a:rPr lang="en-US" sz="1200" b="1" dirty="0" err="1">
                <a:solidFill>
                  <a:srgbClr val="000000"/>
                </a:solidFill>
                <a:latin typeface="Courier New"/>
                <a:cs typeface="Courier New"/>
              </a:rPr>
              <a:t>Signif</a:t>
            </a:r>
            <a:r>
              <a:rPr lang="en-US" sz="1200" b="1" dirty="0">
                <a:solidFill>
                  <a:srgbClr val="000000"/>
                </a:solidFill>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080"/>
              <a:gd name="adj2" fmla="val 15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9" name="TextBox 8"/>
          <p:cNvSpPr txBox="1"/>
          <p:nvPr/>
        </p:nvSpPr>
        <p:spPr>
          <a:xfrm>
            <a:off x="7526868" y="4140705"/>
            <a:ext cx="3141132" cy="1477328"/>
          </a:xfrm>
          <a:prstGeom prst="rect">
            <a:avLst/>
          </a:prstGeom>
          <a:noFill/>
        </p:spPr>
        <p:txBody>
          <a:bodyPr wrap="square" rtlCol="0">
            <a:spAutoFit/>
          </a:bodyPr>
          <a:lstStyle/>
          <a:p>
            <a:r>
              <a:rPr lang="en-US" dirty="0">
                <a:solidFill>
                  <a:prstClr val="black"/>
                </a:solidFill>
                <a:latin typeface="Gill Sans"/>
                <a:cs typeface="Gill Sans"/>
              </a:rPr>
              <a:t>Significant differences in proportion of stickers given differs between certain age groups, but only observed among boys not girls</a:t>
            </a:r>
          </a:p>
        </p:txBody>
      </p:sp>
    </p:spTree>
    <p:extLst>
      <p:ext uri="{BB962C8B-B14F-4D97-AF65-F5344CB8AC3E}">
        <p14:creationId xmlns:p14="http://schemas.microsoft.com/office/powerpoint/2010/main" val="23719209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Omnibus: 𝛚</a:t>
            </a:r>
            <a:r>
              <a:rPr lang="en-US" baseline="30000" dirty="0" smtClean="0"/>
              <a:t>2</a:t>
            </a:r>
          </a:p>
          <a:p>
            <a:pPr marL="0" indent="0">
              <a:buNone/>
            </a:pPr>
            <a:r>
              <a:rPr lang="en-US" b="1" dirty="0" err="1">
                <a:solidFill>
                  <a:schemeClr val="accent3">
                    <a:lumMod val="75000"/>
                  </a:schemeClr>
                </a:solidFill>
                <a:latin typeface="Courier New"/>
                <a:cs typeface="Courier New"/>
              </a:rPr>
              <a:t>omega.squared</a:t>
            </a:r>
            <a:r>
              <a:rPr lang="en-US" b="1" dirty="0">
                <a:solidFill>
                  <a:schemeClr val="accent3">
                    <a:lumMod val="75000"/>
                  </a:schemeClr>
                </a:solidFill>
                <a:latin typeface="Courier New"/>
                <a:cs typeface="Courier New"/>
              </a:rPr>
              <a:t>(sticker_3int</a:t>
            </a:r>
            <a:r>
              <a:rPr lang="en-US" b="1" dirty="0" smtClean="0">
                <a:solidFill>
                  <a:schemeClr val="accent3">
                    <a:lumMod val="75000"/>
                  </a:schemeClr>
                </a:solidFill>
                <a:latin typeface="Courier New"/>
                <a:cs typeface="Courier New"/>
              </a:rPr>
              <a:t>) # seriously ugly</a:t>
            </a:r>
            <a:endParaRPr lang="en-US" b="1" dirty="0">
              <a:solidFill>
                <a:schemeClr val="accent3">
                  <a:lumMod val="75000"/>
                </a:schemeClr>
              </a:solidFill>
              <a:latin typeface="Courier New"/>
              <a:cs typeface="Courier New"/>
            </a:endParaRPr>
          </a:p>
          <a:p>
            <a:pPr marL="0" indent="0">
              <a:buNone/>
            </a:pPr>
            <a:r>
              <a:rPr lang="en-US" b="1" dirty="0">
                <a:latin typeface="Courier New"/>
                <a:cs typeface="Courier New"/>
              </a:rPr>
              <a:t>[1] </a:t>
            </a:r>
            <a:r>
              <a:rPr lang="en-US" b="1" dirty="0" smtClean="0">
                <a:latin typeface="Courier New"/>
                <a:cs typeface="Courier New"/>
              </a:rPr>
              <a:t>0.1119718</a:t>
            </a:r>
          </a:p>
          <a:p>
            <a:pPr marL="0" indent="0">
              <a:buNone/>
            </a:pPr>
            <a:endParaRPr lang="en-US" b="1" dirty="0">
              <a:latin typeface="Courier New"/>
              <a:cs typeface="Courier New"/>
            </a:endParaRPr>
          </a:p>
          <a:p>
            <a:r>
              <a:rPr lang="en-US" dirty="0" smtClean="0"/>
              <a:t>But also needed for all contrasts! Need either mean difference, t, or F statistic to calculate </a:t>
            </a:r>
            <a:r>
              <a:rPr lang="en-US" b="1" dirty="0" smtClean="0">
                <a:solidFill>
                  <a:schemeClr val="accent3">
                    <a:lumMod val="75000"/>
                  </a:schemeClr>
                </a:solidFill>
                <a:latin typeface="Lobster Two"/>
                <a:cs typeface="Lobster Two"/>
              </a:rPr>
              <a:t>Cohen’s d </a:t>
            </a:r>
            <a:r>
              <a:rPr lang="en-US" dirty="0" smtClean="0"/>
              <a:t>for standard ANOVA/ANCOVA</a:t>
            </a:r>
            <a:endParaRPr lang="en-US" b="1" dirty="0" smtClean="0">
              <a:solidFill>
                <a:schemeClr val="accent3">
                  <a:lumMod val="75000"/>
                </a:schemeClr>
              </a:solidFill>
              <a:latin typeface="Lobster Two"/>
              <a:cs typeface="Lobster Two"/>
            </a:endParaRPr>
          </a:p>
          <a:p>
            <a:pPr marL="0" indent="0">
              <a:buNone/>
            </a:pPr>
            <a:r>
              <a:rPr lang="en-US" b="1" dirty="0">
                <a:solidFill>
                  <a:schemeClr val="accent3">
                    <a:lumMod val="75000"/>
                  </a:schemeClr>
                </a:solidFill>
                <a:latin typeface="Courier New"/>
                <a:cs typeface="Courier New"/>
              </a:rPr>
              <a:t>l</a:t>
            </a:r>
            <a:r>
              <a:rPr lang="en-US" b="1" dirty="0" smtClean="0">
                <a:solidFill>
                  <a:schemeClr val="accent3">
                    <a:lumMod val="75000"/>
                  </a:schemeClr>
                </a:solidFill>
                <a:latin typeface="Courier New"/>
                <a:cs typeface="Courier New"/>
              </a:rPr>
              <a:t>ibrary(</a:t>
            </a:r>
            <a:r>
              <a:rPr lang="en-US" b="1" dirty="0" err="1" smtClean="0">
                <a:solidFill>
                  <a:schemeClr val="accent3">
                    <a:lumMod val="75000"/>
                  </a:schemeClr>
                </a:solidFill>
                <a:latin typeface="Courier New"/>
                <a:cs typeface="Courier New"/>
              </a:rPr>
              <a:t>compute.es</a:t>
            </a:r>
            <a:r>
              <a:rPr lang="en-US" b="1" dirty="0" smtClean="0">
                <a:solidFill>
                  <a:schemeClr val="accent3">
                    <a:lumMod val="75000"/>
                  </a:schemeClr>
                </a:solidFill>
                <a:latin typeface="Courier New"/>
                <a:cs typeface="Courier New"/>
              </a:rPr>
              <a:t>)</a:t>
            </a:r>
            <a:endParaRPr lang="en-US" b="1" dirty="0">
              <a:solidFill>
                <a:schemeClr val="accent3">
                  <a:lumMod val="75000"/>
                </a:schemeClr>
              </a:solidFill>
              <a:latin typeface="Courier New"/>
              <a:cs typeface="Courier New"/>
            </a:endParaRPr>
          </a:p>
        </p:txBody>
      </p:sp>
    </p:spTree>
    <p:extLst>
      <p:ext uri="{BB962C8B-B14F-4D97-AF65-F5344CB8AC3E}">
        <p14:creationId xmlns:p14="http://schemas.microsoft.com/office/powerpoint/2010/main" val="7922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factor(</a:t>
            </a:r>
            <a:r>
              <a:rPr lang="en-US" sz="1600" b="1" dirty="0" err="1">
                <a:latin typeface="Courier New"/>
                <a:cs typeface="Courier New"/>
              </a:rPr>
              <a:t>num_env</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fill =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age_group</a:t>
            </a:r>
            <a:r>
              <a:rPr lang="en-US" sz="1600" b="1" dirty="0">
                <a:latin typeface="Courier New"/>
                <a:cs typeface="Courier New"/>
              </a:rPr>
              <a:t>)) + </a:t>
            </a:r>
          </a:p>
          <a:p>
            <a:pPr marL="0" indent="0">
              <a:buNone/>
            </a:pPr>
            <a:r>
              <a:rPr lang="en-US" sz="1600" b="1" dirty="0">
                <a:latin typeface="Courier New"/>
                <a:cs typeface="Courier New"/>
              </a:rPr>
              <a:t>  </a:t>
            </a:r>
            <a:r>
              <a:rPr lang="en-US" sz="1600" b="1" dirty="0" err="1">
                <a:latin typeface="Courier New"/>
                <a:cs typeface="Courier New"/>
              </a:rPr>
              <a:t>geom_dotplot</a:t>
            </a:r>
            <a:r>
              <a:rPr lang="en-US" sz="1600" b="1" dirty="0">
                <a:latin typeface="Courier New"/>
                <a:cs typeface="Courier New"/>
              </a:rPr>
              <a:t>(</a:t>
            </a:r>
            <a:r>
              <a:rPr lang="en-US" sz="1600" b="1" dirty="0" err="1">
                <a:latin typeface="Courier New"/>
                <a:cs typeface="Courier New"/>
              </a:rPr>
              <a:t>stackdir</a:t>
            </a:r>
            <a:r>
              <a:rPr lang="en-US" sz="1600" b="1" dirty="0">
                <a:latin typeface="Courier New"/>
                <a:cs typeface="Courier New"/>
              </a:rPr>
              <a:t> = "center", </a:t>
            </a:r>
            <a:r>
              <a:rPr lang="en-US" sz="1600" b="1" dirty="0" err="1">
                <a:latin typeface="Courier New"/>
                <a:cs typeface="Courier New"/>
              </a:rPr>
              <a:t>binaxis</a:t>
            </a:r>
            <a:r>
              <a:rPr lang="en-US" sz="1600" b="1" dirty="0">
                <a:latin typeface="Courier New"/>
                <a:cs typeface="Courier New"/>
              </a:rPr>
              <a:t> = "y", </a:t>
            </a:r>
          </a:p>
          <a:p>
            <a:pPr marL="0" indent="0">
              <a:buNone/>
            </a:pPr>
            <a:r>
              <a:rPr lang="en-US" sz="1600" b="1" dirty="0">
                <a:latin typeface="Courier New"/>
                <a:cs typeface="Courier New"/>
              </a:rPr>
              <a:t>    </a:t>
            </a:r>
            <a:r>
              <a:rPr lang="en-US" sz="1600" b="1" dirty="0" err="1">
                <a:latin typeface="Courier New"/>
                <a:cs typeface="Courier New"/>
              </a:rPr>
              <a:t>binwidth</a:t>
            </a:r>
            <a:r>
              <a:rPr lang="en-US" sz="1600" b="1" dirty="0">
                <a:latin typeface="Courier New"/>
                <a:cs typeface="Courier New"/>
              </a:rPr>
              <a:t> = .01, </a:t>
            </a:r>
            <a:r>
              <a:rPr lang="en-US" sz="1600" b="1" dirty="0" err="1">
                <a:latin typeface="Courier New"/>
                <a:cs typeface="Courier New"/>
              </a:rPr>
              <a:t>binpositions</a:t>
            </a:r>
            <a:r>
              <a:rPr lang="en-US" sz="1600" b="1" dirty="0">
                <a:latin typeface="Courier New"/>
                <a:cs typeface="Courier New"/>
              </a:rPr>
              <a:t> = "all", </a:t>
            </a:r>
            <a:r>
              <a:rPr lang="en-US" sz="1600" b="1" dirty="0" err="1">
                <a:latin typeface="Courier New"/>
                <a:cs typeface="Courier New"/>
              </a:rPr>
              <a:t>stackratio</a:t>
            </a:r>
            <a:r>
              <a:rPr lang="en-US" sz="1600" b="1" dirty="0">
                <a:latin typeface="Courier New"/>
                <a:cs typeface="Courier New"/>
              </a:rPr>
              <a:t> = 1, </a:t>
            </a:r>
            <a:r>
              <a:rPr lang="en-US" sz="1600" b="1" dirty="0" err="1">
                <a:latin typeface="Courier New"/>
                <a:cs typeface="Courier New"/>
              </a:rPr>
              <a:t>dotsize</a:t>
            </a:r>
            <a:r>
              <a:rPr lang="en-US" sz="1600" b="1" dirty="0">
                <a:latin typeface="Courier New"/>
                <a:cs typeface="Courier New"/>
              </a:rPr>
              <a:t> = 3, alpha = .5)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fun.ymin</a:t>
            </a:r>
            <a:r>
              <a:rPr lang="en-US" sz="1600" b="1" dirty="0">
                <a:latin typeface="Courier New"/>
                <a:cs typeface="Courier New"/>
              </a:rPr>
              <a:t> = mean, </a:t>
            </a:r>
          </a:p>
          <a:p>
            <a:pPr marL="0" indent="0">
              <a:buNone/>
            </a:pPr>
            <a:r>
              <a:rPr lang="en-US" sz="1600" b="1" dirty="0">
                <a:latin typeface="Courier New"/>
                <a:cs typeface="Courier New"/>
              </a:rPr>
              <a:t>    </a:t>
            </a:r>
            <a:r>
              <a:rPr lang="en-US" sz="1600" b="1" dirty="0" err="1">
                <a:latin typeface="Courier New"/>
                <a:cs typeface="Courier New"/>
              </a:rPr>
              <a:t>fun.ymax</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"crossbar", width = 0.75, </a:t>
            </a:r>
            <a:r>
              <a:rPr lang="en-US" sz="1600" b="1" dirty="0" err="1">
                <a:latin typeface="Courier New"/>
                <a:cs typeface="Courier New"/>
              </a:rPr>
              <a:t>lwd</a:t>
            </a:r>
            <a:r>
              <a:rPr lang="en-US" sz="1600" b="1" dirty="0">
                <a:latin typeface="Courier New"/>
                <a:cs typeface="Courier New"/>
              </a:rPr>
              <a:t> = .75) + </a:t>
            </a:r>
          </a:p>
          <a:p>
            <a:pPr marL="0" indent="0">
              <a:buNone/>
            </a:pPr>
            <a:r>
              <a:rPr lang="en-US" sz="1600" b="1" dirty="0">
                <a:latin typeface="Courier New"/>
                <a:cs typeface="Courier New"/>
              </a:rPr>
              <a:t>  </a:t>
            </a:r>
            <a:r>
              <a:rPr lang="en-US" sz="1600" b="1" dirty="0" err="1">
                <a:latin typeface="Courier New"/>
                <a:cs typeface="Courier New"/>
              </a:rPr>
              <a:t>scale_x_discrete</a:t>
            </a:r>
            <a:r>
              <a:rPr lang="en-US" sz="1600" b="1" dirty="0">
                <a:latin typeface="Courier New"/>
                <a:cs typeface="Courier New"/>
              </a:rPr>
              <a:t>(name = "age group") + </a:t>
            </a:r>
          </a:p>
          <a:p>
            <a:pPr marL="0" indent="0">
              <a:buNone/>
            </a:pPr>
            <a:r>
              <a:rPr lang="en-US" sz="1600" b="1" dirty="0">
                <a:latin typeface="Courier New"/>
                <a:cs typeface="Courier New"/>
              </a:rPr>
              <a:t>  </a:t>
            </a:r>
            <a:r>
              <a:rPr lang="en-US" sz="1600" b="1" dirty="0" err="1">
                <a:latin typeface="Courier New"/>
                <a:cs typeface="Courier New"/>
              </a:rPr>
              <a:t>scale_y_continuous</a:t>
            </a:r>
            <a:r>
              <a:rPr lang="en-US" sz="1600" b="1" dirty="0">
                <a:latin typeface="Courier New"/>
                <a:cs typeface="Courier New"/>
              </a:rPr>
              <a:t>(name = "proportion of stickers given") +</a:t>
            </a:r>
          </a:p>
          <a:p>
            <a:pPr marL="0" indent="0">
              <a:buNone/>
            </a:pPr>
            <a:r>
              <a:rPr lang="en-US" sz="1600" b="1" dirty="0">
                <a:latin typeface="Courier New"/>
                <a:cs typeface="Courier New"/>
              </a:rPr>
              <a:t>  </a:t>
            </a:r>
            <a:r>
              <a:rPr lang="en-US" sz="1600" b="1" dirty="0" err="1">
                <a:latin typeface="Courier New"/>
                <a:cs typeface="Courier New"/>
              </a:rPr>
              <a:t>geom_hline</a:t>
            </a:r>
            <a:r>
              <a:rPr lang="en-US" sz="1600" b="1" dirty="0">
                <a:latin typeface="Courier New"/>
                <a:cs typeface="Courier New"/>
              </a:rPr>
              <a:t>(</a:t>
            </a:r>
            <a:r>
              <a:rPr lang="en-US" sz="1600" b="1" dirty="0" err="1">
                <a:latin typeface="Courier New"/>
                <a:cs typeface="Courier New"/>
              </a:rPr>
              <a:t>yintercept</a:t>
            </a:r>
            <a:r>
              <a:rPr lang="en-US" sz="1600" b="1" dirty="0">
                <a:latin typeface="Courier New"/>
                <a:cs typeface="Courier New"/>
              </a:rPr>
              <a:t> = mean(</a:t>
            </a:r>
            <a:r>
              <a:rPr lang="en-US" sz="1600" b="1" dirty="0" err="1">
                <a:latin typeface="Courier New"/>
                <a:cs typeface="Courier New"/>
              </a:rPr>
              <a:t>givers$prop_given</a:t>
            </a:r>
            <a:r>
              <a:rPr lang="en-US" sz="1600" b="1" dirty="0">
                <a:latin typeface="Courier New"/>
                <a:cs typeface="Courier New"/>
              </a:rPr>
              <a:t>), </a:t>
            </a:r>
            <a:r>
              <a:rPr lang="en-US" sz="1600" b="1" dirty="0" err="1">
                <a:latin typeface="Courier New"/>
                <a:cs typeface="Courier New"/>
              </a:rPr>
              <a:t>lty</a:t>
            </a:r>
            <a:r>
              <a:rPr lang="en-US" sz="1600" b="1" dirty="0">
                <a:latin typeface="Courier New"/>
                <a:cs typeface="Courier New"/>
              </a:rPr>
              <a:t> = "dashed")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theme(</a:t>
            </a:r>
            <a:r>
              <a:rPr lang="en-US" sz="1600" b="1" dirty="0" err="1">
                <a:latin typeface="Courier New"/>
                <a:cs typeface="Courier New"/>
              </a:rPr>
              <a:t>legend.position</a:t>
            </a:r>
            <a:r>
              <a:rPr lang="en-US" sz="1600" b="1" dirty="0">
                <a:latin typeface="Courier New"/>
                <a:cs typeface="Courier New"/>
              </a:rPr>
              <a:t> = "none") +</a:t>
            </a:r>
          </a:p>
          <a:p>
            <a:pPr marL="0" indent="0">
              <a:buNone/>
            </a:pPr>
            <a:r>
              <a:rPr lang="en-US" sz="1600" b="1" dirty="0">
                <a:latin typeface="Courier New"/>
                <a:cs typeface="Courier New"/>
              </a:rPr>
              <a:t>  </a:t>
            </a:r>
            <a:r>
              <a:rPr lang="en-US" sz="1600" b="1" dirty="0" err="1">
                <a:latin typeface="Courier New"/>
                <a:cs typeface="Courier New"/>
              </a:rPr>
              <a:t>facet_wrap</a:t>
            </a: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a:t>
            </a:r>
          </a:p>
        </p:txBody>
      </p:sp>
    </p:spTree>
    <p:extLst>
      <p:ext uri="{BB962C8B-B14F-4D97-AF65-F5344CB8AC3E}">
        <p14:creationId xmlns:p14="http://schemas.microsoft.com/office/powerpoint/2010/main" val="26702949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conclude?</a:t>
            </a:r>
            <a:endParaRPr lang="en-US" dirty="0"/>
          </a:p>
        </p:txBody>
      </p:sp>
      <p:sp>
        <p:nvSpPr>
          <p:cNvPr id="3" name="Content Placeholder 2"/>
          <p:cNvSpPr>
            <a:spLocks noGrp="1"/>
          </p:cNvSpPr>
          <p:nvPr>
            <p:ph idx="1"/>
          </p:nvPr>
        </p:nvSpPr>
        <p:spPr/>
        <p:txBody>
          <a:bodyPr>
            <a:normAutofit/>
          </a:bodyPr>
          <a:lstStyle/>
          <a:p>
            <a:r>
              <a:rPr lang="en-US" dirty="0" smtClean="0"/>
              <a:t>Overall, model accounted for 11.2% of variance in proportion of stickers donated</a:t>
            </a:r>
          </a:p>
          <a:p>
            <a:r>
              <a:rPr lang="en-US" dirty="0" smtClean="0"/>
              <a:t>Main effect: proportion of stickers donated depended on number of envelopes</a:t>
            </a:r>
          </a:p>
          <a:p>
            <a:pPr lvl="1"/>
            <a:r>
              <a:rPr lang="en-US" dirty="0" smtClean="0"/>
              <a:t>Kids tended to share more proportionally when they thought there were 2 recipients rather than just 1</a:t>
            </a:r>
          </a:p>
          <a:p>
            <a:r>
              <a:rPr lang="en-US" dirty="0" smtClean="0"/>
              <a:t>Interaction effect: suggested that…</a:t>
            </a:r>
          </a:p>
          <a:p>
            <a:pPr lvl="1"/>
            <a:r>
              <a:rPr lang="en-US" dirty="0" smtClean="0"/>
              <a:t>Boys shared proportionally more than girls, but only in the oldest age group (</a:t>
            </a:r>
            <a:r>
              <a:rPr lang="en-US" dirty="0" err="1" smtClean="0"/>
              <a:t>age_group</a:t>
            </a:r>
            <a:r>
              <a:rPr lang="en-US" dirty="0" smtClean="0"/>
              <a:t> = 4)</a:t>
            </a:r>
          </a:p>
          <a:p>
            <a:pPr lvl="1"/>
            <a:r>
              <a:rPr lang="en-US" dirty="0" smtClean="0"/>
              <a:t>For boys only, increased sharing at older ages, but only between certain age groups: </a:t>
            </a:r>
          </a:p>
          <a:p>
            <a:pPr lvl="2"/>
            <a:r>
              <a:rPr lang="en-US" dirty="0" smtClean="0"/>
              <a:t>1 </a:t>
            </a:r>
            <a:r>
              <a:rPr lang="en-US" dirty="0" err="1" smtClean="0"/>
              <a:t>vs</a:t>
            </a:r>
            <a:r>
              <a:rPr lang="en-US" dirty="0"/>
              <a:t> </a:t>
            </a:r>
            <a:r>
              <a:rPr lang="en-US" dirty="0" smtClean="0"/>
              <a:t>3</a:t>
            </a:r>
          </a:p>
          <a:p>
            <a:pPr lvl="2"/>
            <a:r>
              <a:rPr lang="en-US" dirty="0" smtClean="0"/>
              <a:t>1 </a:t>
            </a:r>
            <a:r>
              <a:rPr lang="en-US" dirty="0" err="1" smtClean="0"/>
              <a:t>vs</a:t>
            </a:r>
            <a:r>
              <a:rPr lang="en-US" dirty="0" smtClean="0"/>
              <a:t> 4</a:t>
            </a:r>
          </a:p>
          <a:p>
            <a:pPr lvl="2"/>
            <a:r>
              <a:rPr lang="en-US" dirty="0" smtClean="0"/>
              <a:t>2 </a:t>
            </a:r>
            <a:r>
              <a:rPr lang="en-US" dirty="0" err="1" smtClean="0"/>
              <a:t>vs</a:t>
            </a:r>
            <a:r>
              <a:rPr lang="en-US" dirty="0" smtClean="0"/>
              <a:t> 4</a:t>
            </a:r>
            <a:endParaRPr lang="en-US" dirty="0"/>
          </a:p>
        </p:txBody>
      </p:sp>
    </p:spTree>
    <p:extLst>
      <p:ext uri="{BB962C8B-B14F-4D97-AF65-F5344CB8AC3E}">
        <p14:creationId xmlns:p14="http://schemas.microsoft.com/office/powerpoint/2010/main" val="5989803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Interactions with continuous variables…</a:t>
            </a:r>
            <a:endParaRPr lang="en-US" dirty="0"/>
          </a:p>
        </p:txBody>
      </p:sp>
      <p:sp>
        <p:nvSpPr>
          <p:cNvPr id="3" name="Content Placeholder 2"/>
          <p:cNvSpPr>
            <a:spLocks noGrp="1"/>
          </p:cNvSpPr>
          <p:nvPr>
            <p:ph idx="1"/>
          </p:nvPr>
        </p:nvSpPr>
        <p:spPr/>
        <p:txBody>
          <a:bodyPr>
            <a:noAutofit/>
          </a:bodyPr>
          <a:lstStyle/>
          <a:p>
            <a:r>
              <a:rPr lang="en-US" sz="1800" dirty="0"/>
              <a:t>Let’s take age as a continuous variable (in months) rather than as a factor with 4 levels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endParaRPr lang="en-US" sz="1400" b="1" dirty="0">
              <a:latin typeface="Courier New"/>
              <a:cs typeface="Courier New"/>
            </a:endParaRPr>
          </a:p>
          <a:p>
            <a:pPr marL="0" indent="0">
              <a:buNone/>
            </a:pPr>
            <a:r>
              <a:rPr lang="en-US" sz="1400" b="1" dirty="0">
                <a:latin typeface="Courier New"/>
                <a:cs typeface="Courier New"/>
              </a:rPr>
              <a:t>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308600"/>
            <a:ext cx="7183966" cy="1473200"/>
          </a:xfrm>
          <a:prstGeom prst="cloudCallout">
            <a:avLst>
              <a:gd name="adj1" fmla="val -50522"/>
              <a:gd name="adj2" fmla="val -25716"/>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For spotlight analysis, you’ll want to </a:t>
            </a:r>
            <a:r>
              <a:rPr lang="en-US" b="1" dirty="0">
                <a:solidFill>
                  <a:srgbClr val="FF0000"/>
                </a:solidFill>
                <a:latin typeface="Lobster Two"/>
                <a:cs typeface="Lobster Two"/>
              </a:rPr>
              <a:t>dummy code </a:t>
            </a:r>
            <a:r>
              <a:rPr lang="en-US" dirty="0">
                <a:solidFill>
                  <a:prstClr val="black"/>
                </a:solidFill>
                <a:latin typeface="Lobster Two"/>
                <a:cs typeface="Lobster Two"/>
              </a:rPr>
              <a:t>(not deviation/effect code) your contrasts, and use </a:t>
            </a:r>
            <a:r>
              <a:rPr lang="en-US" b="1" dirty="0">
                <a:solidFill>
                  <a:prstClr val="black"/>
                </a:solidFill>
                <a:latin typeface="Courier New"/>
                <a:cs typeface="Courier New"/>
              </a:rPr>
              <a:t>summary()</a:t>
            </a:r>
            <a:r>
              <a:rPr lang="en-US" dirty="0">
                <a:solidFill>
                  <a:prstClr val="black"/>
                </a:solidFill>
                <a:latin typeface="Lobster Two"/>
                <a:cs typeface="Lobster Two"/>
              </a:rPr>
              <a:t>or </a:t>
            </a:r>
            <a:r>
              <a:rPr lang="en-US" b="1" dirty="0">
                <a:solidFill>
                  <a:prstClr val="black"/>
                </a:solidFill>
                <a:latin typeface="Courier New"/>
                <a:cs typeface="Courier New"/>
              </a:rPr>
              <a:t>tidy()</a:t>
            </a:r>
            <a:endParaRPr lang="en-US" b="1" dirty="0">
              <a:solidFill>
                <a:srgbClr val="297FD5">
                  <a:lumMod val="75000"/>
                </a:srgbClr>
              </a:solidFill>
              <a:latin typeface="Courier New"/>
              <a:cs typeface="Courier New"/>
            </a:endParaRPr>
          </a:p>
        </p:txBody>
      </p:sp>
    </p:spTree>
    <p:extLst>
      <p:ext uri="{BB962C8B-B14F-4D97-AF65-F5344CB8AC3E}">
        <p14:creationId xmlns:p14="http://schemas.microsoft.com/office/powerpoint/2010/main" val="309996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We’ll use a spotlight analysis to better understand the interaction between gender (girls/boys) and age (in months)</a:t>
            </a:r>
          </a:p>
          <a:p>
            <a:pPr marL="0" indent="0">
              <a:buNone/>
            </a:pPr>
            <a:r>
              <a:rPr lang="en-US" sz="1200" b="1" dirty="0" err="1">
                <a:solidFill>
                  <a:schemeClr val="accent1"/>
                </a:solidFill>
                <a:latin typeface="Courier New"/>
                <a:cs typeface="Courier New"/>
              </a:rPr>
              <a:t>st</a:t>
            </a:r>
            <a:r>
              <a:rPr lang="en-US" sz="1400" b="1" dirty="0" err="1">
                <a:solidFill>
                  <a:schemeClr val="accent1"/>
                </a:solidFill>
                <a:latin typeface="Courier New"/>
                <a:cs typeface="Courier New"/>
              </a:rPr>
              <a: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sp>
        <p:nvSpPr>
          <p:cNvPr id="4" name="Rectangle 3"/>
          <p:cNvSpPr/>
          <p:nvPr/>
        </p:nvSpPr>
        <p:spPr>
          <a:xfrm>
            <a:off x="660970" y="4416516"/>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Spotlight analysis for ANOVA</a:t>
            </a:r>
            <a:endParaRPr lang="en-US" dirty="0"/>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2841256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Spotlight analysis to understand interactions</a:t>
            </a:r>
            <a:endParaRPr lang="en-US" dirty="0"/>
          </a:p>
        </p:txBody>
      </p:sp>
      <p:sp>
        <p:nvSpPr>
          <p:cNvPr id="3" name="Content Placeholder 2"/>
          <p:cNvSpPr>
            <a:spLocks noGrp="1"/>
          </p:cNvSpPr>
          <p:nvPr>
            <p:ph idx="1"/>
          </p:nvPr>
        </p:nvSpPr>
        <p:spPr/>
        <p:txBody>
          <a:bodyPr>
            <a:normAutofit/>
          </a:bodyPr>
          <a:lstStyle/>
          <a:p>
            <a:r>
              <a:rPr lang="en-US" sz="2000" i="1" dirty="0"/>
              <a:t>“scaling changes do not affect significance tests, slopes, etc. of that variable or of any other variable in the model.”</a:t>
            </a:r>
          </a:p>
          <a:p>
            <a:r>
              <a:rPr lang="en-US" sz="2000" dirty="0"/>
              <a:t>Yes, this heuristic is accurate for simple models without interactions, but </a:t>
            </a:r>
            <a:r>
              <a:rPr lang="en-US" sz="2000" b="1" dirty="0">
                <a:solidFill>
                  <a:srgbClr val="FF0000"/>
                </a:solidFill>
                <a:latin typeface="Lobster Two"/>
                <a:cs typeface="Lobster Two"/>
              </a:rPr>
              <a:t>not for models with interactions</a:t>
            </a:r>
            <a:r>
              <a:rPr lang="en-US" sz="2000" dirty="0"/>
              <a:t>.</a:t>
            </a:r>
          </a:p>
          <a:p>
            <a:r>
              <a:rPr lang="en-US" sz="2000" dirty="0" smtClean="0"/>
              <a:t>Spotlight analysis exploits this fact by re-scaling your continuous covariate (here, age in months)</a:t>
            </a:r>
          </a:p>
          <a:p>
            <a:r>
              <a:rPr lang="en-US" sz="2000" dirty="0" smtClean="0"/>
              <a:t>We want to evaluate main effect of gender when age takes on different values- the interaction tells us that the main effect of gender depends on the age we are looking at</a:t>
            </a:r>
          </a:p>
          <a:p>
            <a:r>
              <a:rPr lang="en-US" sz="2000" dirty="0" smtClean="0"/>
              <a:t>We can pick any value to re-scale by</a:t>
            </a:r>
          </a:p>
          <a:p>
            <a:pPr lvl="1"/>
            <a:r>
              <a:rPr lang="en-US" sz="1800" dirty="0" smtClean="0"/>
              <a:t>First, I’ll center age around the mean age</a:t>
            </a:r>
          </a:p>
          <a:p>
            <a:pPr lvl="1"/>
            <a:r>
              <a:rPr lang="en-US" sz="1800" dirty="0" smtClean="0"/>
              <a:t>Can also use ±1 SD around the mean (usually of interest)</a:t>
            </a:r>
          </a:p>
          <a:p>
            <a:pPr lvl="1"/>
            <a:endParaRPr lang="en-US" sz="1800"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3087879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442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age at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 = age - mean(age))</a:t>
            </a:r>
          </a:p>
          <a:p>
            <a:pPr marL="0" indent="0">
              <a:buNone/>
            </a:pP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a:t>
            </a:r>
          </a:p>
          <a:p>
            <a:pPr marL="0" indent="0">
              <a:buNone/>
            </a:pP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0.4233064576 0.0200749628 21.0862885 1.727537e-62</a:t>
            </a:r>
          </a:p>
          <a:p>
            <a:pPr marL="0" indent="0">
              <a:buNone/>
            </a:pPr>
            <a:r>
              <a:rPr lang="en-US" sz="1200" b="1" dirty="0">
                <a:latin typeface="Courier New"/>
                <a:cs typeface="Courier New"/>
              </a:rPr>
              <a:t>2                  </a:t>
            </a:r>
            <a:r>
              <a:rPr lang="en-US" sz="1200" b="1" dirty="0" err="1">
                <a:latin typeface="Courier New"/>
                <a:cs typeface="Courier New"/>
              </a:rPr>
              <a:t>age_mean</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0.0170252154 0.0306598615  0.5552933 5.790820e-01</a:t>
            </a:r>
          </a:p>
          <a:p>
            <a:pPr marL="0" indent="0">
              <a:buNone/>
            </a:pPr>
            <a:r>
              <a:rPr lang="en-US" sz="1200" b="1" dirty="0">
                <a:latin typeface="Courier New"/>
                <a:cs typeface="Courier New"/>
              </a:rPr>
              <a:t>4                  num_env2 0.0563245651 0.0283894013  1.9839998 4.810997e-02</a:t>
            </a:r>
          </a:p>
          <a:p>
            <a:pPr marL="0" indent="0">
              <a:buNone/>
            </a:pPr>
            <a:r>
              <a:rPr lang="en-US" sz="1200" b="1" dirty="0">
                <a:latin typeface="Courier New"/>
                <a:cs typeface="Courier New"/>
              </a:rPr>
              <a:t>5          age_mean:gender2 0.0010712428 0.0011078819  0.9669287 3.343099e-01</a:t>
            </a:r>
          </a:p>
          <a:p>
            <a:pPr marL="0" indent="0">
              <a:buNone/>
            </a:pPr>
            <a:r>
              <a:rPr lang="en-US" sz="1200" b="1" dirty="0">
                <a:latin typeface="Courier New"/>
                <a:cs typeface="Courier New"/>
              </a:rPr>
              <a:t>6         age_mean:num_env2 0.0004548377 0.0010525807  0.4321167 6.659476e-01</a:t>
            </a:r>
          </a:p>
          <a:p>
            <a:pPr marL="0" indent="0">
              <a:buNone/>
            </a:pPr>
            <a:r>
              <a:rPr lang="en-US" sz="1200" b="1" dirty="0">
                <a:latin typeface="Courier New"/>
                <a:cs typeface="Courier New"/>
              </a:rPr>
              <a:t>7          gender2:num_env2 0.0599339324 0.0431639747  1.3885175 1.659453e-01</a:t>
            </a:r>
          </a:p>
          <a:p>
            <a:pPr marL="0" indent="0">
              <a:buNone/>
            </a:pPr>
            <a:r>
              <a:rPr lang="en-US" sz="1200" b="1" dirty="0">
                <a:latin typeface="Courier New"/>
                <a:cs typeface="Courier New"/>
              </a:rPr>
              <a:t>8 age_mean:gender2:num_env2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243173" y="4610100"/>
            <a:ext cx="6656227" cy="2247900"/>
          </a:xfrm>
          <a:prstGeom prst="cloudCallout">
            <a:avLst>
              <a:gd name="adj1" fmla="val -65081"/>
              <a:gd name="adj2" fmla="val 8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 mean age. So sharing in boys </a:t>
            </a:r>
            <a:r>
              <a:rPr lang="en-US" dirty="0" smtClean="0">
                <a:solidFill>
                  <a:prstClr val="black"/>
                </a:solidFill>
                <a:latin typeface="Lobster Two"/>
                <a:cs typeface="Lobster Two"/>
              </a:rPr>
              <a:t>is </a:t>
            </a:r>
            <a:br>
              <a:rPr lang="en-US" dirty="0" smtClean="0">
                <a:solidFill>
                  <a:prstClr val="black"/>
                </a:solidFill>
                <a:latin typeface="Lobster Two"/>
                <a:cs typeface="Lobster Two"/>
              </a:rPr>
            </a:br>
            <a:r>
              <a:rPr lang="en-US" dirty="0" smtClean="0">
                <a:solidFill>
                  <a:prstClr val="black"/>
                </a:solidFill>
                <a:latin typeface="Lobster Two"/>
                <a:cs typeface="Lobster Two"/>
              </a:rPr>
              <a:t>0.017 </a:t>
            </a:r>
            <a:r>
              <a:rPr lang="en-US" dirty="0">
                <a:solidFill>
                  <a:prstClr val="black"/>
                </a:solidFill>
                <a:latin typeface="Lobster Two"/>
                <a:cs typeface="Lobster Two"/>
              </a:rPr>
              <a:t>&gt; girls @ 81 months (6.7 years) </a:t>
            </a:r>
            <a:r>
              <a:rPr lang="en-US" dirty="0" smtClean="0">
                <a:solidFill>
                  <a:prstClr val="black"/>
                </a:solidFill>
                <a:latin typeface="Lobster Two"/>
                <a:cs typeface="Lobster Two"/>
              </a:rPr>
              <a:t/>
            </a:r>
            <a:br>
              <a:rPr lang="en-US" dirty="0" smtClean="0">
                <a:solidFill>
                  <a:prstClr val="black"/>
                </a:solidFill>
                <a:latin typeface="Lobster Two"/>
                <a:cs typeface="Lobster Two"/>
              </a:rPr>
            </a:br>
            <a:r>
              <a:rPr lang="en-US" dirty="0" smtClean="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537465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188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below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0.3834153744 0.0279165665 13.734331329 4.587631e-34</a:t>
            </a:r>
          </a:p>
          <a:p>
            <a:pPr marL="0" indent="0">
              <a:buNone/>
            </a:pPr>
            <a:r>
              <a:rPr lang="en-US" sz="1200" b="1" dirty="0">
                <a:latin typeface="Courier New"/>
                <a:cs typeface="Courier New"/>
              </a:rPr>
              <a:t>2                  </a:t>
            </a:r>
            <a:r>
              <a:rPr lang="en-US" sz="1200" b="1" dirty="0" err="1">
                <a:latin typeface="Courier New"/>
                <a:cs typeface="Courier New"/>
              </a:rPr>
              <a:t>age_lowsd</a:t>
            </a:r>
            <a:r>
              <a:rPr lang="en-US" sz="1200" b="1" dirty="0">
                <a:latin typeface="Courier New"/>
                <a:cs typeface="Courier New"/>
              </a:rPr>
              <a:t>  0.0014530306 0.0007301193  1.990127755 4.742745e-02</a:t>
            </a:r>
          </a:p>
          <a:p>
            <a:pPr marL="0" indent="0">
              <a:buNone/>
            </a:pPr>
            <a:r>
              <a:rPr lang="en-US" sz="1200" b="1" dirty="0">
                <a:latin typeface="Courier New"/>
                <a:cs typeface="Courier New"/>
              </a:rPr>
              <a:t>3                    gender2 -0.0123843751 0.0436644743 -0.283625883 7.768805e-01</a:t>
            </a:r>
          </a:p>
          <a:p>
            <a:pPr marL="0" indent="0">
              <a:buNone/>
            </a:pPr>
            <a:r>
              <a:rPr lang="en-US" sz="1200" b="1" dirty="0">
                <a:latin typeface="Courier New"/>
                <a:cs typeface="Courier New"/>
              </a:rPr>
              <a:t>4                   num_env2  0.0438375824 0.0398851848  1.099094378 2.725531e-01</a:t>
            </a:r>
          </a:p>
          <a:p>
            <a:pPr marL="0" indent="0">
              <a:buNone/>
            </a:pPr>
            <a:r>
              <a:rPr lang="en-US" sz="1200" b="1" dirty="0">
                <a:latin typeface="Courier New"/>
                <a:cs typeface="Courier New"/>
              </a:rPr>
              <a:t>5          age_lowsd:gender2  0.0010712428 0.0011078819  0.966928707 3.343099e-01</a:t>
            </a:r>
          </a:p>
          <a:p>
            <a:pPr marL="0" indent="0">
              <a:buNone/>
            </a:pPr>
            <a:r>
              <a:rPr lang="en-US" sz="1200" b="1" dirty="0">
                <a:latin typeface="Courier New"/>
                <a:cs typeface="Courier New"/>
              </a:rPr>
              <a:t>6         age_lowsd:num_env2  0.0004548377 0.0010525807  0.432116699 6.659476e-01</a:t>
            </a:r>
          </a:p>
          <a:p>
            <a:pPr marL="0" indent="0">
              <a:buNone/>
            </a:pPr>
            <a:r>
              <a:rPr lang="en-US" sz="1200" b="1" dirty="0">
                <a:latin typeface="Courier New"/>
                <a:cs typeface="Courier New"/>
              </a:rPr>
              <a:t>7           gender2:num_env2  0.0004958102 0.0612413124  0.008096009 9.935454e-01</a:t>
            </a:r>
          </a:p>
          <a:p>
            <a:pPr marL="0" indent="0">
              <a:buNone/>
            </a:pPr>
            <a:r>
              <a:rPr lang="en-US" sz="1200" b="1" dirty="0">
                <a:latin typeface="Courier New"/>
                <a:cs typeface="Courier New"/>
              </a:rPr>
              <a:t>8 age_lowsd:gender2:num_env2  0.0021650305 0.0015688634  1.379999352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335640" y="4610100"/>
            <a:ext cx="6728860" cy="2247900"/>
          </a:xfrm>
          <a:prstGeom prst="cloudCallout">
            <a:avLst>
              <a:gd name="adj1" fmla="val -63981"/>
              <a:gd name="adj2" fmla="val 31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a:t>
            </a:r>
            <a:r>
              <a:rPr lang="en-US" dirty="0" smtClean="0">
                <a:solidFill>
                  <a:prstClr val="black"/>
                </a:solidFill>
                <a:latin typeface="Lobster Two"/>
                <a:cs typeface="Lobster Two"/>
              </a:rPr>
              <a:t>gender effect</a:t>
            </a:r>
            <a:r>
              <a:rPr lang="en-US" dirty="0">
                <a:solidFill>
                  <a:prstClr val="black"/>
                </a:solidFill>
                <a:latin typeface="Lobster Two"/>
                <a:cs typeface="Lobster Two"/>
              </a:rPr>
              <a:t>:</a:t>
            </a:r>
          </a:p>
          <a:p>
            <a:pPr algn="ctr"/>
            <a:r>
              <a:rPr lang="en-US" dirty="0">
                <a:solidFill>
                  <a:prstClr val="black"/>
                </a:solidFill>
                <a:latin typeface="Lobster Two"/>
                <a:cs typeface="Lobster Two"/>
              </a:rPr>
              <a:t>It is not significant when age is 1 SD below mean age. So sharing is </a:t>
            </a:r>
            <a:endParaRPr lang="en-US" dirty="0" smtClean="0">
              <a:solidFill>
                <a:prstClr val="black"/>
              </a:solidFill>
              <a:latin typeface="Lobster Two"/>
              <a:cs typeface="Lobster Two"/>
            </a:endParaRPr>
          </a:p>
          <a:p>
            <a:pPr algn="ctr"/>
            <a:r>
              <a:rPr lang="en-US" dirty="0" smtClean="0">
                <a:solidFill>
                  <a:prstClr val="black"/>
                </a:solidFill>
                <a:latin typeface="Lobster Two"/>
                <a:cs typeface="Lobster Two"/>
              </a:rPr>
              <a:t>0.012 </a:t>
            </a:r>
            <a:r>
              <a:rPr lang="en-US" dirty="0">
                <a:solidFill>
                  <a:prstClr val="black"/>
                </a:solidFill>
                <a:latin typeface="Lobster Two"/>
                <a:cs typeface="Lobster Two"/>
              </a:rPr>
              <a:t>&lt; (ns) in boys than girls @ 53 months (4.4 years)</a:t>
            </a:r>
          </a:p>
          <a:p>
            <a:pPr algn="ct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217212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355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above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0.4631975409 0.0288138200 16.0755339 4.864763e-43</a:t>
            </a:r>
          </a:p>
          <a:p>
            <a:pPr marL="0" indent="0">
              <a:buNone/>
            </a:pPr>
            <a:r>
              <a:rPr lang="en-US" sz="1200" b="1" dirty="0">
                <a:latin typeface="Courier New"/>
                <a:cs typeface="Courier New"/>
              </a:rPr>
              <a:t>2                  </a:t>
            </a:r>
            <a:r>
              <a:rPr lang="en-US" sz="1200" b="1" dirty="0" err="1">
                <a:latin typeface="Courier New"/>
                <a:cs typeface="Courier New"/>
              </a:rPr>
              <a:t>age_hisd</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0.0464348058 0.0427044430  1.0873530 2.776991e-01</a:t>
            </a:r>
          </a:p>
          <a:p>
            <a:pPr marL="0" indent="0">
              <a:buNone/>
            </a:pPr>
            <a:r>
              <a:rPr lang="en-US" sz="1200" b="1" dirty="0">
                <a:latin typeface="Courier New"/>
                <a:cs typeface="Courier New"/>
              </a:rPr>
              <a:t>4                  num_env2 0.0688115479 0.0411240801  1.6732666 9.525206e-02</a:t>
            </a:r>
          </a:p>
          <a:p>
            <a:pPr marL="0" indent="0">
              <a:buNone/>
            </a:pPr>
            <a:r>
              <a:rPr lang="en-US" sz="1200" b="1" dirty="0">
                <a:latin typeface="Courier New"/>
                <a:cs typeface="Courier New"/>
              </a:rPr>
              <a:t>5          age_hisd:gender2 0.0010712428 0.0011078819  0.9669287 3.343099e-01</a:t>
            </a:r>
          </a:p>
          <a:p>
            <a:pPr marL="0" indent="0">
              <a:buNone/>
            </a:pPr>
            <a:r>
              <a:rPr lang="en-US" sz="1200" b="1" dirty="0">
                <a:latin typeface="Courier New"/>
                <a:cs typeface="Courier New"/>
              </a:rPr>
              <a:t>6         age_hisd:num_env2 0.0004548377 0.0010525807  0.4321167 6.659476e-01</a:t>
            </a:r>
          </a:p>
          <a:p>
            <a:pPr marL="0" indent="0">
              <a:buNone/>
            </a:pPr>
            <a:r>
              <a:rPr lang="en-US" sz="1200" b="1" dirty="0">
                <a:latin typeface="Courier New"/>
                <a:cs typeface="Courier New"/>
              </a:rPr>
              <a:t>7          gender2:num_env2 0.1193720545 0.0607124566  1.9661872 5.014113e-02</a:t>
            </a:r>
          </a:p>
          <a:p>
            <a:pPr marL="0" indent="0">
              <a:buNone/>
            </a:pPr>
            <a:r>
              <a:rPr lang="en-US" sz="1200" b="1" dirty="0">
                <a:latin typeface="Courier New"/>
                <a:cs typeface="Courier New"/>
              </a:rPr>
              <a:t>8 age_hisd:gender2:num_env2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613042" y="4610100"/>
            <a:ext cx="6654657" cy="2247900"/>
          </a:xfrm>
          <a:prstGeom prst="cloudCallout">
            <a:avLst>
              <a:gd name="adj1" fmla="val -61719"/>
              <a:gd name="adj2" fmla="val 706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is 1 SD above mean age. So sharing in boys </a:t>
            </a:r>
            <a:r>
              <a:rPr lang="en-US" dirty="0" smtClean="0">
                <a:solidFill>
                  <a:prstClr val="black"/>
                </a:solidFill>
                <a:latin typeface="Lobster Two"/>
                <a:cs typeface="Lobster Two"/>
              </a:rPr>
              <a:t>is</a:t>
            </a:r>
          </a:p>
          <a:p>
            <a:pPr algn="ctr"/>
            <a:r>
              <a:rPr lang="en-US" dirty="0" smtClean="0">
                <a:solidFill>
                  <a:prstClr val="black"/>
                </a:solidFill>
                <a:latin typeface="Lobster Two"/>
                <a:cs typeface="Lobster Two"/>
              </a:rPr>
              <a:t> 0.046 </a:t>
            </a:r>
            <a:r>
              <a:rPr lang="en-US" dirty="0">
                <a:solidFill>
                  <a:prstClr val="black"/>
                </a:solidFill>
                <a:latin typeface="Lobster Two"/>
                <a:cs typeface="Lobster Two"/>
              </a:rPr>
              <a:t>&gt; girls @ 108 months (9 years)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a:p>
            <a:pPr algn="ctr"/>
            <a:endParaRPr lang="en-US"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1012314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Cautionary notes on spotlight analysis</a:t>
            </a:r>
            <a:endParaRPr lang="en-US" dirty="0"/>
          </a:p>
        </p:txBody>
      </p:sp>
      <p:sp>
        <p:nvSpPr>
          <p:cNvPr id="3" name="Content Placeholder 2"/>
          <p:cNvSpPr>
            <a:spLocks noGrp="1"/>
          </p:cNvSpPr>
          <p:nvPr>
            <p:ph idx="1"/>
          </p:nvPr>
        </p:nvSpPr>
        <p:spPr/>
        <p:txBody>
          <a:bodyPr>
            <a:normAutofit/>
          </a:bodyPr>
          <a:lstStyle/>
          <a:p>
            <a:r>
              <a:rPr lang="en-US" dirty="0" smtClean="0"/>
              <a:t>Unless </a:t>
            </a:r>
            <a:r>
              <a:rPr lang="en-US" dirty="0"/>
              <a:t>you are using them as a classification variable (i.e., they are not being used as actual numbers</a:t>
            </a:r>
            <a:r>
              <a:rPr lang="en-US" dirty="0" smtClean="0"/>
              <a:t>), </a:t>
            </a:r>
            <a:r>
              <a:rPr lang="en-US" dirty="0"/>
              <a:t>dummy codes are </a:t>
            </a:r>
            <a:r>
              <a:rPr lang="en-US" b="1" dirty="0"/>
              <a:t>only </a:t>
            </a:r>
            <a:r>
              <a:rPr lang="en-US" dirty="0"/>
              <a:t>useful if you are planning to spotlight 1</a:t>
            </a:r>
            <a:r>
              <a:rPr lang="en-US" dirty="0" smtClean="0"/>
              <a:t> </a:t>
            </a:r>
            <a:r>
              <a:rPr lang="en-US" dirty="0"/>
              <a:t>group in an </a:t>
            </a:r>
            <a:r>
              <a:rPr lang="en-US" dirty="0" smtClean="0"/>
              <a:t>interaction</a:t>
            </a:r>
            <a:r>
              <a:rPr lang="en-US" dirty="0"/>
              <a:t> </a:t>
            </a:r>
            <a:endParaRPr lang="en-US" dirty="0" smtClean="0"/>
          </a:p>
          <a:p>
            <a:r>
              <a:rPr lang="en-US" dirty="0" smtClean="0"/>
              <a:t>Otherwise</a:t>
            </a:r>
            <a:r>
              <a:rPr lang="en-US" dirty="0"/>
              <a:t>, all of your purported “main effects” are actually the effects of a variable at one level of the other (i.e., when the other is 0). </a:t>
            </a:r>
            <a:endParaRPr lang="en-US" dirty="0" smtClean="0"/>
          </a:p>
          <a:p>
            <a:r>
              <a:rPr lang="en-US" dirty="0" smtClean="0">
                <a:solidFill>
                  <a:srgbClr val="FF0000"/>
                </a:solidFill>
              </a:rPr>
              <a:t>Caution: </a:t>
            </a:r>
            <a:r>
              <a:rPr lang="en-US" dirty="0" smtClean="0"/>
              <a:t>if there are other variables in your model, recall that the main effect when dummy coded is just a marginal effect where the other variables are set to lowest level (here, </a:t>
            </a:r>
            <a:r>
              <a:rPr lang="en-US" dirty="0" err="1" smtClean="0">
                <a:solidFill>
                  <a:srgbClr val="FF0000"/>
                </a:solidFill>
                <a:latin typeface="Lobster Two"/>
                <a:cs typeface="Lobster Two"/>
              </a:rPr>
              <a:t>num_env</a:t>
            </a:r>
            <a:r>
              <a:rPr lang="en-US" dirty="0" smtClean="0">
                <a:solidFill>
                  <a:srgbClr val="FF0000"/>
                </a:solidFill>
                <a:latin typeface="Lobster Two"/>
                <a:cs typeface="Lobster Two"/>
              </a:rPr>
              <a:t> = 1</a:t>
            </a:r>
            <a:r>
              <a:rPr lang="en-US" dirty="0" smtClean="0"/>
              <a:t>)</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137079"/>
            <a:ext cx="6548966" cy="1720921"/>
          </a:xfrm>
          <a:prstGeom prst="cloudCallout">
            <a:avLst>
              <a:gd name="adj1" fmla="val -60749"/>
              <a:gd name="adj2" fmla="val -1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srgbClr val="000000"/>
                </a:solidFill>
                <a:latin typeface="Lobster Two"/>
                <a:cs typeface="Lobster Two"/>
              </a:rPr>
              <a:t>They are called dummy codes for a reason </a:t>
            </a:r>
            <a:r>
              <a:rPr lang="en-US" sz="2000" dirty="0">
                <a:solidFill>
                  <a:srgbClr val="000000"/>
                </a:solidFill>
                <a:latin typeface="Lobster Two"/>
                <a:cs typeface="Lobster Two"/>
                <a:sym typeface="Wingdings"/>
              </a:rPr>
              <a:t> </a:t>
            </a:r>
            <a:r>
              <a:rPr lang="en-US" sz="2000" dirty="0">
                <a:solidFill>
                  <a:srgbClr val="000000"/>
                </a:solidFill>
                <a:latin typeface="Lobster Two"/>
                <a:cs typeface="Lobster Two"/>
              </a:rPr>
              <a:t>That is, you may not be testing what you think you are testing. </a:t>
            </a:r>
            <a:endParaRPr lang="en-US" sz="2000" b="1" dirty="0">
              <a:solidFill>
                <a:srgbClr val="000000"/>
              </a:solidFill>
              <a:latin typeface="Lobster Two"/>
              <a:cs typeface="Lobster Two"/>
            </a:endParaRP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634183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5550" y="3748024"/>
            <a:ext cx="3239558" cy="3109976"/>
          </a:xfrm>
          <a:prstGeom prst="rect">
            <a:avLst/>
          </a:prstGeom>
        </p:spPr>
      </p:pic>
      <p:sp>
        <p:nvSpPr>
          <p:cNvPr id="6" name="Cloud Callout 5"/>
          <p:cNvSpPr/>
          <p:nvPr/>
        </p:nvSpPr>
        <p:spPr>
          <a:xfrm flipH="1">
            <a:off x="1426634" y="482600"/>
            <a:ext cx="6726766" cy="5054600"/>
          </a:xfrm>
          <a:prstGeom prst="cloudCallout">
            <a:avLst>
              <a:gd name="adj1" fmla="val -42550"/>
              <a:gd name="adj2" fmla="val 4148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What about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2?</a:t>
            </a:r>
          </a:p>
          <a:p>
            <a:pPr algn="ctr"/>
            <a:r>
              <a:rPr lang="en-US" dirty="0">
                <a:solidFill>
                  <a:srgbClr val="000000"/>
                </a:solidFill>
                <a:latin typeface="Lobster Two"/>
                <a:cs typeface="Lobster Two"/>
              </a:rPr>
              <a:t>The spotlight method works best for a two-way analysis with two factors or one factor and one continuous variable. </a:t>
            </a:r>
          </a:p>
          <a:p>
            <a:pPr algn="ctr"/>
            <a:endParaRPr lang="en-US" dirty="0">
              <a:solidFill>
                <a:srgbClr val="000000"/>
              </a:solidFill>
              <a:latin typeface="Lobster Two"/>
              <a:cs typeface="Lobster Two"/>
            </a:endParaRPr>
          </a:p>
          <a:p>
            <a:pPr algn="ctr"/>
            <a:r>
              <a:rPr lang="en-US" dirty="0">
                <a:solidFill>
                  <a:srgbClr val="000000"/>
                </a:solidFill>
                <a:latin typeface="Lobster Two"/>
                <a:cs typeface="Lobster Two"/>
              </a:rPr>
              <a:t>What we really want to know is how the interaction between age and gender can be interpreted, averaging across number of envelopes (since that does not contribute to any interactions with other model predictors). There has to be a better way…</a:t>
            </a:r>
          </a:p>
        </p:txBody>
      </p:sp>
    </p:spTree>
    <p:extLst>
      <p:ext uri="{BB962C8B-B14F-4D97-AF65-F5344CB8AC3E}">
        <p14:creationId xmlns:p14="http://schemas.microsoft.com/office/powerpoint/2010/main" val="2062296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8902700" cy="6489700"/>
          </a:xfrm>
        </p:spPr>
        <p:txBody>
          <a:bodyPr>
            <a:noAutofit/>
          </a:bodyPr>
          <a:lstStyle/>
          <a:p>
            <a:pPr marL="0" indent="0">
              <a:buNone/>
            </a:pP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&lt;- lm(</a:t>
            </a:r>
            <a:r>
              <a:rPr lang="en-US" sz="1400" b="1" dirty="0" err="1">
                <a:solidFill>
                  <a:srgbClr val="66A7B9"/>
                </a:solidFill>
                <a:latin typeface="Courier New"/>
                <a:cs typeface="Courier New"/>
              </a:rPr>
              <a:t>prop_given</a:t>
            </a:r>
            <a:r>
              <a:rPr lang="en-US" sz="1400" b="1" dirty="0">
                <a:solidFill>
                  <a:srgbClr val="66A7B9"/>
                </a:solidFill>
                <a:latin typeface="Courier New"/>
                <a:cs typeface="Courier New"/>
              </a:rPr>
              <a:t> ~ age*gender*</a:t>
            </a:r>
            <a:r>
              <a:rPr lang="en-US" sz="1400" b="1" dirty="0" err="1">
                <a:solidFill>
                  <a:srgbClr val="66A7B9"/>
                </a:solidFill>
                <a:latin typeface="Courier New"/>
                <a:cs typeface="Courier New"/>
              </a:rPr>
              <a:t>num_env</a:t>
            </a:r>
            <a:r>
              <a:rPr lang="en-US" sz="1400" b="1" dirty="0">
                <a:solidFill>
                  <a:srgbClr val="66A7B9"/>
                </a:solidFill>
                <a:latin typeface="Courier New"/>
                <a:cs typeface="Courier New"/>
              </a:rPr>
              <a:t>, data = givers, contrasts = list(</a:t>
            </a:r>
            <a:r>
              <a:rPr lang="en-US" sz="1400" b="1" dirty="0">
                <a:solidFill>
                  <a:srgbClr val="FF0000"/>
                </a:solidFill>
                <a:latin typeface="Courier New"/>
                <a:cs typeface="Courier New"/>
              </a:rPr>
              <a:t>gender = </a:t>
            </a:r>
            <a:r>
              <a:rPr lang="en-US" sz="1400" b="1" dirty="0" err="1">
                <a:solidFill>
                  <a:srgbClr val="FF0000"/>
                </a:solidFill>
                <a:latin typeface="Courier New"/>
                <a:cs typeface="Courier New"/>
              </a:rPr>
              <a:t>contr.sum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num_env</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contr.sum</a:t>
            </a:r>
            <a:r>
              <a:rPr lang="en-US" sz="1400" b="1" dirty="0">
                <a:solidFill>
                  <a:srgbClr val="66A7B9"/>
                </a:solidFill>
                <a:latin typeface="Courier New"/>
                <a:cs typeface="Courier New"/>
              </a:rPr>
              <a:t>))</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80.9878)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1      1     0.4514687 0.01419470</a:t>
            </a:r>
          </a:p>
          <a:p>
            <a:pPr marL="0" indent="0">
              <a:buNone/>
            </a:pPr>
            <a:r>
              <a:rPr lang="en-US" sz="1400" b="1" dirty="0">
                <a:solidFill>
                  <a:srgbClr val="000000"/>
                </a:solidFill>
                <a:latin typeface="Courier New"/>
                <a:cs typeface="Courier New"/>
              </a:rPr>
              <a:t>2      2     0.4984609 0.01625708</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53)</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1      1     0.4044366 0.02014112</a:t>
            </a:r>
          </a:p>
          <a:p>
            <a:pPr marL="0" indent="0">
              <a:buNone/>
            </a:pPr>
            <a:r>
              <a:rPr lang="en-US" sz="1400" b="1" dirty="0">
                <a:solidFill>
                  <a:srgbClr val="000000"/>
                </a:solidFill>
                <a:latin typeface="Courier New"/>
                <a:cs typeface="Courier New"/>
              </a:rPr>
              <a:t>2      2     0.3911499 0.02345927</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108)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1      1     0.4968614 0.02039448</a:t>
            </a:r>
          </a:p>
          <a:p>
            <a:pPr marL="0" indent="0">
              <a:buNone/>
            </a:pPr>
            <a:r>
              <a:rPr lang="en-US" sz="1400" b="1" dirty="0">
                <a:solidFill>
                  <a:srgbClr val="000000"/>
                </a:solidFill>
                <a:latin typeface="Courier New"/>
                <a:cs typeface="Courier New"/>
              </a:rPr>
              <a:t>2      2     0.6020313 0.02215622</a:t>
            </a:r>
          </a:p>
        </p:txBody>
      </p:sp>
      <p:sp>
        <p:nvSpPr>
          <p:cNvPr id="8" name="Cloud 7"/>
          <p:cNvSpPr/>
          <p:nvPr/>
        </p:nvSpPr>
        <p:spPr>
          <a:xfrm>
            <a:off x="5232400" y="3247644"/>
            <a:ext cx="5194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9" name="Cloud 8"/>
          <p:cNvSpPr/>
          <p:nvPr/>
        </p:nvSpPr>
        <p:spPr>
          <a:xfrm>
            <a:off x="5681748" y="1093470"/>
            <a:ext cx="4470401"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smtClean="0">
                <a:solidFill>
                  <a:prstClr val="black"/>
                </a:solidFill>
                <a:latin typeface="Gill Sans"/>
                <a:cs typeface="Gill Sans"/>
              </a:rPr>
              <a:t>81 </a:t>
            </a:r>
            <a:r>
              <a:rPr lang="en-US" dirty="0" err="1" smtClean="0">
                <a:solidFill>
                  <a:prstClr val="black"/>
                </a:solidFill>
                <a:latin typeface="Gill Sans"/>
                <a:cs typeface="Gill Sans"/>
              </a:rPr>
              <a:t>mos</a:t>
            </a:r>
            <a:r>
              <a:rPr lang="en-US" dirty="0">
                <a:solidFill>
                  <a:prstClr val="black"/>
                </a:solidFill>
                <a:latin typeface="Gill Sans"/>
                <a:cs typeface="Gill Sans"/>
              </a:rPr>
              <a:t>): </a:t>
            </a:r>
            <a:endParaRPr lang="en-US" dirty="0" smtClean="0">
              <a:solidFill>
                <a:prstClr val="black"/>
              </a:solidFill>
              <a:latin typeface="Gill Sans"/>
              <a:cs typeface="Gill Sans"/>
            </a:endParaRPr>
          </a:p>
          <a:p>
            <a:pPr algn="ctr"/>
            <a:r>
              <a:rPr lang="en-US" dirty="0" smtClean="0">
                <a:solidFill>
                  <a:prstClr val="black"/>
                </a:solidFill>
                <a:latin typeface="Gill Sans"/>
                <a:cs typeface="Gill Sans"/>
              </a:rPr>
              <a:t>diff </a:t>
            </a:r>
            <a:r>
              <a:rPr lang="en-US" dirty="0">
                <a:solidFill>
                  <a:prstClr val="black"/>
                </a:solidFill>
                <a:latin typeface="Gill Sans"/>
                <a:cs typeface="Gill Sans"/>
              </a:rPr>
              <a:t>= -.047</a:t>
            </a:r>
          </a:p>
        </p:txBody>
      </p:sp>
      <p:sp>
        <p:nvSpPr>
          <p:cNvPr id="10" name="Cloud 9"/>
          <p:cNvSpPr/>
          <p:nvPr/>
        </p:nvSpPr>
        <p:spPr>
          <a:xfrm>
            <a:off x="5232400" y="2110740"/>
            <a:ext cx="507258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
        <p:nvSpPr>
          <p:cNvPr id="12" name="Cloud Callout 11"/>
          <p:cNvSpPr/>
          <p:nvPr/>
        </p:nvSpPr>
        <p:spPr>
          <a:xfrm flipH="1">
            <a:off x="2208742" y="4229100"/>
            <a:ext cx="6071658" cy="2171700"/>
          </a:xfrm>
          <a:prstGeom prst="cloudCallout">
            <a:avLst>
              <a:gd name="adj1" fmla="val -60395"/>
              <a:gd name="adj2" fmla="val 267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Here, the default is to calculate adjusted mean values across all unspecified other factors in your model, so this is averaging across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1 &amp; 2 </a:t>
            </a:r>
            <a:endParaRPr lang="en-US" sz="2000" dirty="0">
              <a:solidFill>
                <a:srgbClr val="000000"/>
              </a:solidFill>
              <a:latin typeface="Lobster Two"/>
              <a:cs typeface="Lobster Two"/>
            </a:endParaRPr>
          </a:p>
        </p:txBody>
      </p:sp>
      <p:pic>
        <p:nvPicPr>
          <p:cNvPr id="14" name="Picture 1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10827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3"/>
          <a:stretch>
            <a:fillRect/>
          </a:stretch>
        </p:blipFill>
        <p:spPr>
          <a:xfrm>
            <a:off x="8576734" y="-115314"/>
            <a:ext cx="2091267" cy="2007616"/>
          </a:xfrm>
          <a:prstGeom prst="rect">
            <a:avLst/>
          </a:prstGeom>
        </p:spPr>
      </p:pic>
      <p:sp>
        <p:nvSpPr>
          <p:cNvPr id="4" name="Cloud Callout 3"/>
          <p:cNvSpPr/>
          <p:nvPr/>
        </p:nvSpPr>
        <p:spPr>
          <a:xfrm flipH="1">
            <a:off x="1612900" y="0"/>
            <a:ext cx="6197600" cy="2463800"/>
          </a:xfrm>
          <a:prstGeom prst="cloudCallout">
            <a:avLst>
              <a:gd name="adj1" fmla="val -62781"/>
              <a:gd name="adj2" fmla="val -1330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These are the “unadjusted” means plus </a:t>
            </a:r>
            <a:r>
              <a:rPr lang="en-US" sz="1400" dirty="0">
                <a:solidFill>
                  <a:prstClr val="black"/>
                </a:solidFill>
                <a:latin typeface="Lobster Two"/>
                <a:cs typeface="Lobster Two"/>
              </a:rPr>
              <a:t>95</a:t>
            </a:r>
            <a:r>
              <a:rPr lang="en-US" sz="1600" dirty="0">
                <a:solidFill>
                  <a:prstClr val="black"/>
                </a:solidFill>
                <a:latin typeface="Lobster Two"/>
                <a:cs typeface="Lobster Two"/>
              </a:rPr>
              <a:t>% confidence intervals: in </a:t>
            </a:r>
            <a:r>
              <a:rPr lang="en-US" sz="1600" dirty="0">
                <a:solidFill>
                  <a:prstClr val="black"/>
                </a:solidFill>
                <a:latin typeface="Gill Sans"/>
                <a:cs typeface="Gill Sans"/>
              </a:rPr>
              <a:t>ANCOVA, </a:t>
            </a:r>
            <a:r>
              <a:rPr lang="en-US" sz="1600" dirty="0">
                <a:solidFill>
                  <a:prstClr val="black"/>
                </a:solidFill>
                <a:latin typeface="Lobster Two"/>
                <a:cs typeface="Lobster Two"/>
              </a:rPr>
              <a:t>you’ll also want to plot means adjusted for other factors in the model (aka, predicted marginal means or least squares means)  and their standard errors (so error bars will be shorter!) </a:t>
            </a:r>
          </a:p>
        </p:txBody>
      </p:sp>
    </p:spTree>
    <p:extLst>
      <p:ext uri="{BB962C8B-B14F-4D97-AF65-F5344CB8AC3E}">
        <p14:creationId xmlns:p14="http://schemas.microsoft.com/office/powerpoint/2010/main" val="6405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489700"/>
          </a:xfrm>
        </p:spPr>
        <p:txBody>
          <a:bodyPr>
            <a:noAutofit/>
          </a:bodyPr>
          <a:lstStyle/>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80.9878), adjustment = "none") # at mean age</a:t>
            </a:r>
          </a:p>
          <a:p>
            <a:pPr marL="0" indent="0">
              <a:buNone/>
            </a:pPr>
            <a:r>
              <a:rPr lang="en-US" sz="1400" b="1" dirty="0">
                <a:solidFill>
                  <a:srgbClr val="000000"/>
                </a:solidFill>
                <a:latin typeface="Courier New"/>
                <a:cs typeface="Courier New"/>
              </a:rPr>
              <a:t>F Test: </a:t>
            </a:r>
          </a:p>
          <a:p>
            <a:pPr marL="0" indent="0">
              <a:buNone/>
            </a:pPr>
            <a:r>
              <a:rPr lang="en-US" sz="1400" b="1" dirty="0">
                <a:solidFill>
                  <a:srgbClr val="000000"/>
                </a:solidFill>
                <a:latin typeface="Courier New"/>
                <a:cs typeface="Courier New"/>
              </a:rPr>
              <a:t>P-value adjustment method: none</a:t>
            </a:r>
          </a:p>
          <a:p>
            <a:pPr marL="0" indent="0">
              <a:buNone/>
            </a:pPr>
            <a:r>
              <a:rPr lang="en-US" sz="1400" b="1" dirty="0">
                <a:solidFill>
                  <a:srgbClr val="000000"/>
                </a:solidFill>
                <a:latin typeface="Courier New"/>
                <a:cs typeface="Courier New"/>
              </a:rPr>
              <a:t>              Value  </a:t>
            </a:r>
            <a:r>
              <a:rPr lang="en-US" sz="1400" b="1" dirty="0" err="1">
                <a:solidFill>
                  <a:srgbClr val="000000"/>
                </a:solidFill>
                <a:latin typeface="Courier New"/>
                <a:cs typeface="Courier New"/>
              </a:rPr>
              <a:t>Df</a:t>
            </a:r>
            <a:r>
              <a:rPr lang="en-US" sz="1400" b="1" dirty="0">
                <a:solidFill>
                  <a:srgbClr val="000000"/>
                </a:solidFill>
                <a:latin typeface="Courier New"/>
                <a:cs typeface="Courier New"/>
              </a:rPr>
              <a:t> Sum of </a:t>
            </a:r>
            <a:r>
              <a:rPr lang="en-US" sz="1400" b="1" dirty="0" err="1">
                <a:solidFill>
                  <a:srgbClr val="000000"/>
                </a:solidFill>
                <a:latin typeface="Courier New"/>
                <a:cs typeface="Courier New"/>
              </a:rPr>
              <a:t>Sq</a:t>
            </a:r>
            <a:r>
              <a:rPr lang="en-US" sz="1400" b="1" dirty="0">
                <a:solidFill>
                  <a:srgbClr val="000000"/>
                </a:solidFill>
                <a:latin typeface="Courier New"/>
                <a:cs typeface="Courier New"/>
              </a:rPr>
              <a:t>     F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(&gt;F)  </a:t>
            </a:r>
          </a:p>
          <a:p>
            <a:pPr marL="0" indent="0">
              <a:buNone/>
            </a:pPr>
            <a:r>
              <a:rPr lang="en-US" sz="1400" b="1" dirty="0">
                <a:solidFill>
                  <a:srgbClr val="000000"/>
                </a:solidFill>
                <a:latin typeface="Courier New"/>
                <a:cs typeface="Courier New"/>
              </a:rPr>
              <a:t>1-2       -0.046992   1    0.1775 4.741 0.03018 *</a:t>
            </a:r>
          </a:p>
          <a:p>
            <a:pPr marL="0" indent="0">
              <a:buNone/>
            </a:pPr>
            <a:r>
              <a:rPr lang="en-US" sz="1400" b="1" dirty="0">
                <a:solidFill>
                  <a:srgbClr val="000000"/>
                </a:solidFill>
                <a:latin typeface="Courier New"/>
                <a:cs typeface="Courier New"/>
              </a:rPr>
              <a:t>Residuals           320   11.9814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53),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a:t>
            </a:r>
          </a:p>
          <a:p>
            <a:pPr marL="0" indent="0">
              <a:buNone/>
            </a:pPr>
            <a:r>
              <a:rPr lang="en-US" sz="1400" b="1" dirty="0">
                <a:latin typeface="Courier New"/>
                <a:cs typeface="Courier New"/>
              </a:rPr>
              <a:t>1-2       0.013287   1    0.0069 0.1847 0.6677</a:t>
            </a:r>
          </a:p>
          <a:p>
            <a:pPr marL="0" indent="0">
              <a:buNone/>
            </a:pPr>
            <a:r>
              <a:rPr lang="en-US" sz="1400" b="1" dirty="0">
                <a:latin typeface="Courier New"/>
                <a:cs typeface="Courier New"/>
              </a:rPr>
              <a:t>Residuals          320   11.9814              </a:t>
            </a:r>
          </a:p>
          <a:p>
            <a:pPr marL="0" indent="0">
              <a:buNone/>
            </a:pPr>
            <a:r>
              <a:rPr lang="en-US" sz="1400" b="1" dirty="0" err="1">
                <a:solidFill>
                  <a:schemeClr val="accent3">
                    <a:lumMod val="75000"/>
                  </a:schemeClr>
                </a:solidFill>
                <a:latin typeface="Courier New"/>
                <a:cs typeface="Courier New"/>
              </a:rPr>
              <a:t>testInteractions</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sticker_spot</a:t>
            </a:r>
            <a:r>
              <a:rPr lang="en-US" sz="1400" b="1" dirty="0">
                <a:solidFill>
                  <a:schemeClr val="accent3">
                    <a:lumMod val="75000"/>
                  </a:schemeClr>
                </a:solidFill>
                <a:latin typeface="Courier New"/>
                <a:cs typeface="Courier New"/>
              </a:rPr>
              <a:t>, pairwise = "gender",  covariates = c(age = 108),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1-2       -0.10517   1    0.4567 12.197 0.000546 ***</a:t>
            </a:r>
          </a:p>
          <a:p>
            <a:pPr marL="0" indent="0">
              <a:buNone/>
            </a:pPr>
            <a:r>
              <a:rPr lang="en-US" sz="1400" b="1" dirty="0">
                <a:latin typeface="Courier New"/>
                <a:cs typeface="Courier New"/>
              </a:rPr>
              <a:t>Residuals          320   11.9814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sp>
        <p:nvSpPr>
          <p:cNvPr id="14" name="Cloud 13"/>
          <p:cNvSpPr/>
          <p:nvPr/>
        </p:nvSpPr>
        <p:spPr>
          <a:xfrm>
            <a:off x="5308599" y="4670044"/>
            <a:ext cx="5222411"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4" name="Rectangle 3"/>
          <p:cNvSpPr/>
          <p:nvPr/>
        </p:nvSpPr>
        <p:spPr>
          <a:xfrm>
            <a:off x="1524000" y="1637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3923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56502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12" name="Picture 11"/>
          <p:cNvPicPr>
            <a:picLocks noChangeAspect="1"/>
          </p:cNvPicPr>
          <p:nvPr/>
        </p:nvPicPr>
        <p:blipFill>
          <a:blip r:embed="rId2"/>
          <a:stretch>
            <a:fillRect/>
          </a:stretch>
        </p:blipFill>
        <p:spPr>
          <a:xfrm>
            <a:off x="10228060" y="4992624"/>
            <a:ext cx="1943100" cy="1865376"/>
          </a:xfrm>
          <a:prstGeom prst="rect">
            <a:avLst/>
          </a:prstGeom>
        </p:spPr>
      </p:pic>
      <p:sp>
        <p:nvSpPr>
          <p:cNvPr id="11" name="Cloud 10"/>
          <p:cNvSpPr/>
          <p:nvPr/>
        </p:nvSpPr>
        <p:spPr>
          <a:xfrm>
            <a:off x="6667500" y="681990"/>
            <a:ext cx="40005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(81 </a:t>
            </a:r>
            <a:r>
              <a:rPr lang="en-US" dirty="0" err="1">
                <a:solidFill>
                  <a:prstClr val="black"/>
                </a:solidFill>
                <a:latin typeface="Gill Sans"/>
                <a:cs typeface="Gill Sans"/>
              </a:rPr>
              <a:t>mos</a:t>
            </a:r>
            <a:r>
              <a:rPr lang="en-US" dirty="0">
                <a:solidFill>
                  <a:prstClr val="black"/>
                </a:solidFill>
                <a:latin typeface="Gill Sans"/>
                <a:cs typeface="Gill Sans"/>
              </a:rPr>
              <a:t>): diff = -.047</a:t>
            </a:r>
          </a:p>
        </p:txBody>
      </p:sp>
      <p:sp>
        <p:nvSpPr>
          <p:cNvPr id="13" name="Cloud 12"/>
          <p:cNvSpPr/>
          <p:nvPr/>
        </p:nvSpPr>
        <p:spPr>
          <a:xfrm>
            <a:off x="5588000" y="2933700"/>
            <a:ext cx="52578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Tree>
    <p:extLst>
      <p:ext uri="{BB962C8B-B14F-4D97-AF65-F5344CB8AC3E}">
        <p14:creationId xmlns:p14="http://schemas.microsoft.com/office/powerpoint/2010/main" val="3398955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otlightin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4" name="Cloud Callout 3"/>
          <p:cNvSpPr/>
          <p:nvPr/>
        </p:nvSpPr>
        <p:spPr>
          <a:xfrm flipH="1">
            <a:off x="1718734" y="38100"/>
            <a:ext cx="6548966" cy="2095500"/>
          </a:xfrm>
          <a:prstGeom prst="cloudCallout">
            <a:avLst>
              <a:gd name="adj1" fmla="val -60555"/>
              <a:gd name="adj2" fmla="val -1523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You can plot these adjusted conditional means! Use the estimated standard errors (realize these bars will always be shorter than standard deviations/95% confidence intervals).</a:t>
            </a:r>
            <a:endParaRPr lang="en-US" dirty="0">
              <a:solidFill>
                <a:srgbClr val="000000"/>
              </a:solidFill>
              <a:latin typeface="Lobster Two"/>
              <a:cs typeface="Lobster Two"/>
            </a:endParaRPr>
          </a:p>
        </p:txBody>
      </p:sp>
      <p:pic>
        <p:nvPicPr>
          <p:cNvPr id="5" name="Picture 4"/>
          <p:cNvPicPr>
            <a:picLocks noChangeAspect="1"/>
          </p:cNvPicPr>
          <p:nvPr/>
        </p:nvPicPr>
        <p:blipFill>
          <a:blip r:embed="rId3"/>
          <a:stretch>
            <a:fillRect/>
          </a:stretch>
        </p:blipFill>
        <p:spPr>
          <a:xfrm>
            <a:off x="8902700" y="0"/>
            <a:ext cx="1943100" cy="1865376"/>
          </a:xfrm>
          <a:prstGeom prst="rect">
            <a:avLst/>
          </a:prstGeom>
        </p:spPr>
      </p:pic>
    </p:spTree>
    <p:extLst>
      <p:ext uri="{BB962C8B-B14F-4D97-AF65-F5344CB8AC3E}">
        <p14:creationId xmlns:p14="http://schemas.microsoft.com/office/powerpoint/2010/main" val="3084754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Spotlight analysis summary</a:t>
            </a:r>
            <a:endParaRPr lang="en-US" dirty="0"/>
          </a:p>
        </p:txBody>
      </p:sp>
      <p:sp>
        <p:nvSpPr>
          <p:cNvPr id="3" name="Content Placeholder 2"/>
          <p:cNvSpPr>
            <a:spLocks noGrp="1"/>
          </p:cNvSpPr>
          <p:nvPr>
            <p:ph idx="1"/>
          </p:nvPr>
        </p:nvSpPr>
        <p:spPr/>
        <p:txBody>
          <a:bodyPr/>
          <a:lstStyle/>
          <a:p>
            <a:r>
              <a:rPr lang="en-US" dirty="0" smtClean="0"/>
              <a:t>Great way to understand interactions with continuous covariates; also works for factors</a:t>
            </a:r>
          </a:p>
          <a:p>
            <a:r>
              <a:rPr lang="en-US" dirty="0"/>
              <a:t>P</a:t>
            </a:r>
            <a:r>
              <a:rPr lang="en-US" dirty="0" smtClean="0"/>
              <a:t>owerful way to see what is happening </a:t>
            </a:r>
            <a:r>
              <a:rPr lang="en-US" b="1" dirty="0" smtClean="0">
                <a:solidFill>
                  <a:srgbClr val="FF0000"/>
                </a:solidFill>
                <a:latin typeface="Lobster Two"/>
                <a:cs typeface="Lobster Two"/>
              </a:rPr>
              <a:t>without </a:t>
            </a:r>
            <a:r>
              <a:rPr lang="en-US" b="1" dirty="0" err="1" smtClean="0">
                <a:solidFill>
                  <a:srgbClr val="FF0000"/>
                </a:solidFill>
                <a:latin typeface="Lobster Two"/>
                <a:cs typeface="Lobster Two"/>
              </a:rPr>
              <a:t>subsetting</a:t>
            </a:r>
            <a:r>
              <a:rPr lang="en-US" b="1" dirty="0" smtClean="0">
                <a:solidFill>
                  <a:srgbClr val="FF0000"/>
                </a:solidFill>
                <a:latin typeface="Lobster Two"/>
                <a:cs typeface="Lobster Two"/>
              </a:rPr>
              <a:t> your data</a:t>
            </a:r>
          </a:p>
          <a:p>
            <a:pPr lvl="1"/>
            <a:r>
              <a:rPr lang="en-US" dirty="0" smtClean="0"/>
              <a:t>i.e., splitting by above/below mean/median/</a:t>
            </a:r>
            <a:r>
              <a:rPr lang="en-US" dirty="0" err="1" smtClean="0"/>
              <a:t>etc</a:t>
            </a:r>
            <a:r>
              <a:rPr lang="en-US" dirty="0"/>
              <a:t> </a:t>
            </a:r>
            <a:r>
              <a:rPr lang="en-US" dirty="0" smtClean="0"/>
              <a:t>can be weak, unstable, potentially very misleading</a:t>
            </a:r>
          </a:p>
          <a:p>
            <a:r>
              <a:rPr lang="en-US" dirty="0" smtClean="0"/>
              <a:t>This is not multiple testing- you do not need to worry about multiple comparisons here- it is used to interpret an already significant interaction</a:t>
            </a:r>
          </a:p>
          <a:p>
            <a:r>
              <a:rPr lang="en-US" dirty="0" smtClean="0"/>
              <a:t>So don’t report them as if you ran different analyses</a:t>
            </a:r>
            <a:br>
              <a:rPr lang="en-US" dirty="0" smtClean="0"/>
            </a:br>
            <a:r>
              <a:rPr lang="en-US" dirty="0" smtClean="0"/>
              <a:t>with different results</a:t>
            </a:r>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72890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a:t>
            </a:r>
            <a:r>
              <a:rPr lang="en-US" sz="1600" b="1" dirty="0" err="1">
                <a:latin typeface="Courier New"/>
                <a:cs typeface="Courier New"/>
              </a:rPr>
              <a:t>age_group</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"point")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"line", </a:t>
            </a:r>
            <a:r>
              <a:rPr lang="en-US" sz="1600" b="1" dirty="0" err="1">
                <a:latin typeface="Courier New"/>
                <a:cs typeface="Courier New"/>
              </a:rPr>
              <a:t>aes</a:t>
            </a:r>
            <a:r>
              <a:rPr lang="en-US" sz="1600" b="1" dirty="0">
                <a:latin typeface="Courier New"/>
                <a:cs typeface="Courier New"/>
              </a:rPr>
              <a:t>(group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fun.data</a:t>
            </a:r>
            <a:r>
              <a:rPr lang="en-US" sz="1600" b="1" dirty="0">
                <a:latin typeface="Courier New"/>
                <a:cs typeface="Courier New"/>
              </a:rPr>
              <a:t> = </a:t>
            </a:r>
            <a:r>
              <a:rPr lang="en-US" sz="1600" b="1" dirty="0" err="1">
                <a:latin typeface="Courier New"/>
                <a:cs typeface="Courier New"/>
              </a:rPr>
              <a:t>mean_cl_boot</a:t>
            </a:r>
            <a:r>
              <a:rPr lang="en-US" sz="1600" b="1" dirty="0">
                <a:latin typeface="Courier New"/>
                <a:cs typeface="Courier New"/>
              </a:rPr>
              <a:t>, </a:t>
            </a:r>
            <a:r>
              <a:rPr lang="en-US" sz="1600" b="1" dirty="0" err="1">
                <a:latin typeface="Courier New"/>
                <a:cs typeface="Courier New"/>
              </a:rPr>
              <a:t>geom</a:t>
            </a:r>
            <a:r>
              <a:rPr lang="en-US" sz="1600" b="1" dirty="0">
                <a:latin typeface="Courier New"/>
                <a:cs typeface="Courier New"/>
              </a:rPr>
              <a:t> = "</a:t>
            </a:r>
            <a:r>
              <a:rPr lang="en-US" sz="1600" b="1" dirty="0" err="1">
                <a:latin typeface="Courier New"/>
                <a:cs typeface="Courier New"/>
              </a:rPr>
              <a:t>errorbar</a:t>
            </a:r>
            <a:r>
              <a:rPr lang="en-US" sz="1600" b="1" dirty="0">
                <a:latin typeface="Courier New"/>
                <a:cs typeface="Courier New"/>
              </a:rPr>
              <a:t>", width = 0.2) + </a:t>
            </a:r>
          </a:p>
          <a:p>
            <a:pPr marL="0" indent="0">
              <a:buNone/>
            </a:pPr>
            <a:r>
              <a:rPr lang="en-US" sz="1600" b="1" dirty="0">
                <a:latin typeface="Courier New"/>
                <a:cs typeface="Courier New"/>
              </a:rPr>
              <a:t>  labs(x = "</a:t>
            </a:r>
            <a:r>
              <a:rPr lang="en-US" sz="1600" b="1" dirty="0" err="1">
                <a:latin typeface="Courier New"/>
                <a:cs typeface="Courier New"/>
              </a:rPr>
              <a:t>age_group</a:t>
            </a:r>
            <a:r>
              <a:rPr lang="en-US" sz="1600" b="1" dirty="0">
                <a:latin typeface="Courier New"/>
                <a:cs typeface="Courier New"/>
              </a:rPr>
              <a:t>", </a:t>
            </a:r>
          </a:p>
          <a:p>
            <a:pPr marL="0" indent="0">
              <a:buNone/>
            </a:pPr>
            <a:r>
              <a:rPr lang="en-US" sz="1600" b="1" dirty="0">
                <a:latin typeface="Courier New"/>
                <a:cs typeface="Courier New"/>
              </a:rPr>
              <a:t>       y = "proportion of stickers given",</a:t>
            </a:r>
          </a:p>
          <a:p>
            <a:pPr marL="0" indent="0">
              <a:buNone/>
            </a:pP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"number of recipients")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coord_cartesian</a:t>
            </a:r>
            <a:r>
              <a:rPr lang="en-US" sz="1600" b="1" dirty="0">
                <a:latin typeface="Courier New"/>
                <a:cs typeface="Courier New"/>
              </a:rPr>
              <a:t>(</a:t>
            </a:r>
            <a:r>
              <a:rPr lang="en-US" sz="1600" b="1" dirty="0" err="1">
                <a:latin typeface="Courier New"/>
                <a:cs typeface="Courier New"/>
              </a:rPr>
              <a:t>ylim</a:t>
            </a:r>
            <a:r>
              <a:rPr lang="en-US" sz="1600" b="1" dirty="0">
                <a:latin typeface="Courier New"/>
                <a:cs typeface="Courier New"/>
              </a:rPr>
              <a:t> = c(0, 1))</a:t>
            </a:r>
          </a:p>
        </p:txBody>
      </p:sp>
    </p:spTree>
    <p:extLst>
      <p:ext uri="{BB962C8B-B14F-4D97-AF65-F5344CB8AC3E}">
        <p14:creationId xmlns:p14="http://schemas.microsoft.com/office/powerpoint/2010/main" val="27148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5613400"/>
            <a:ext cx="5829300" cy="6731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Tree>
    <p:extLst>
      <p:ext uri="{BB962C8B-B14F-4D97-AF65-F5344CB8AC3E}">
        <p14:creationId xmlns:p14="http://schemas.microsoft.com/office/powerpoint/2010/main" val="237709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fontScale="92500" lnSpcReduction="20000"/>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a:p>
            <a:pPr marL="0" indent="0">
              <a:buNone/>
            </a:pPr>
            <a:r>
              <a:rPr lang="en-US" sz="1500" b="1" dirty="0">
                <a:solidFill>
                  <a:schemeClr val="accent1"/>
                </a:solidFill>
                <a:latin typeface="Courier New"/>
                <a:cs typeface="Courier New"/>
              </a:rPr>
              <a:t># </a:t>
            </a:r>
            <a:r>
              <a:rPr lang="en-US" sz="1500" b="1" dirty="0" err="1">
                <a:solidFill>
                  <a:schemeClr val="accent1"/>
                </a:solidFill>
                <a:latin typeface="Courier New"/>
                <a:cs typeface="Courier New"/>
              </a:rPr>
              <a:t>eep</a:t>
            </a:r>
            <a:r>
              <a:rPr lang="en-US" sz="1500" b="1" dirty="0">
                <a:solidFill>
                  <a:schemeClr val="accent1"/>
                </a:solidFill>
                <a:latin typeface="Courier New"/>
                <a:cs typeface="Courier New"/>
              </a:rPr>
              <a:t> order changes coefficient estimates!</a:t>
            </a:r>
          </a:p>
          <a:p>
            <a:pPr marL="0" indent="0">
              <a:buNone/>
            </a:pPr>
            <a:r>
              <a:rPr lang="en-US" sz="1500" b="1" dirty="0" err="1">
                <a:solidFill>
                  <a:schemeClr val="accent1"/>
                </a:solidFill>
                <a:latin typeface="Courier New"/>
                <a:cs typeface="Courier New"/>
              </a:rPr>
              <a:t>anova</a:t>
            </a:r>
            <a:r>
              <a:rPr lang="en-US" sz="1500" b="1" dirty="0">
                <a:solidFill>
                  <a:schemeClr val="accent1"/>
                </a:solidFill>
                <a:latin typeface="Courier New"/>
                <a:cs typeface="Courier New"/>
              </a:rPr>
              <a:t>(lm(</a:t>
            </a:r>
            <a:r>
              <a:rPr lang="en-US" sz="1500" b="1" dirty="0" err="1">
                <a:solidFill>
                  <a:schemeClr val="accent1"/>
                </a:solidFill>
                <a:latin typeface="Courier New"/>
                <a:cs typeface="Courier New"/>
              </a:rPr>
              <a:t>prop_given</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num_env</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age_group</a:t>
            </a:r>
            <a:r>
              <a:rPr lang="en-US" sz="1500" b="1" dirty="0">
                <a:solidFill>
                  <a:schemeClr val="accent1"/>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num_env</a:t>
            </a:r>
            <a:r>
              <a:rPr lang="en-US" sz="1500" b="1" dirty="0">
                <a:latin typeface="Courier New"/>
                <a:cs typeface="Courier New"/>
              </a:rPr>
              <a:t>     1  0.5451 0.54510  13.608     0.0002642 ***</a:t>
            </a:r>
          </a:p>
          <a:p>
            <a:pPr marL="0" indent="0">
              <a:buNone/>
            </a:pPr>
            <a:r>
              <a:rPr lang="en-US" sz="1500" b="1" dirty="0" err="1">
                <a:latin typeface="Courier New"/>
                <a:cs typeface="Courier New"/>
              </a:rPr>
              <a:t>age_group</a:t>
            </a:r>
            <a:r>
              <a:rPr lang="en-US" sz="1500" b="1" dirty="0">
                <a:latin typeface="Courier New"/>
                <a:cs typeface="Courier New"/>
              </a:rPr>
              <a:t>   3  1.5600 0.52000  12.982 0.00000005007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2209800" y="6140450"/>
            <a:ext cx="5829300" cy="673100"/>
          </a:xfrm>
          <a:prstGeom prst="cloudCallout">
            <a:avLst>
              <a:gd name="adj1" fmla="val -61135"/>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
        <p:nvSpPr>
          <p:cNvPr id="6" name="5-Point Star 5"/>
          <p:cNvSpPr>
            <a:spLocks noChangeAspect="1"/>
          </p:cNvSpPr>
          <p:nvPr/>
        </p:nvSpPr>
        <p:spPr>
          <a:xfrm rot="20783967">
            <a:off x="8801954" y="137423"/>
            <a:ext cx="1699328" cy="1620612"/>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7" name="5-Point Star 6"/>
          <p:cNvSpPr>
            <a:spLocks noChangeAspect="1"/>
          </p:cNvSpPr>
          <p:nvPr/>
        </p:nvSpPr>
        <p:spPr>
          <a:xfrm rot="866524">
            <a:off x="8618006" y="1463761"/>
            <a:ext cx="2181332" cy="208028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matters</a:t>
            </a:r>
          </a:p>
        </p:txBody>
      </p:sp>
      <p:sp>
        <p:nvSpPr>
          <p:cNvPr id="8" name="5-Point Star 7"/>
          <p:cNvSpPr>
            <a:spLocks noChangeAspect="1"/>
          </p:cNvSpPr>
          <p:nvPr/>
        </p:nvSpPr>
        <p:spPr>
          <a:xfrm rot="20914190">
            <a:off x="8838006" y="3313347"/>
            <a:ext cx="1741335" cy="1660674"/>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2070182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5381</Words>
  <Application>Microsoft Office PowerPoint</Application>
  <PresentationFormat>Widescreen</PresentationFormat>
  <Paragraphs>648</Paragraphs>
  <Slides>62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Aller</vt:lpstr>
      <vt:lpstr>Arial</vt:lpstr>
      <vt:lpstr>Calibri</vt:lpstr>
      <vt:lpstr>Courier New</vt:lpstr>
      <vt:lpstr>Gill Sans</vt:lpstr>
      <vt:lpstr>Lato</vt:lpstr>
      <vt:lpstr>Lobster Two</vt:lpstr>
      <vt:lpstr>Noto Serif</vt:lpstr>
      <vt:lpstr>Porter Sans Block</vt:lpstr>
      <vt:lpstr>Wingdings</vt:lpstr>
      <vt:lpstr>Clarity</vt:lpstr>
      <vt:lpstr>Math 530/630: CM 5.4 ANOVA: 2- and 3-way</vt:lpstr>
      <vt:lpstr>PowerPoint Presentation</vt:lpstr>
      <vt:lpstr>Adding a covariate</vt:lpstr>
      <vt:lpstr>PowerPoint Presentation</vt:lpstr>
      <vt:lpstr>ggplot code for previous plot</vt:lpstr>
      <vt:lpstr>PowerPoint Presentation</vt:lpstr>
      <vt:lpstr>ggplot code for previous plot</vt:lpstr>
      <vt:lpstr>ANCOVA in R</vt:lpstr>
      <vt:lpstr>ANCOVA in R</vt:lpstr>
      <vt:lpstr>What is happening here?</vt:lpstr>
      <vt:lpstr>Wait, did lm() do this awful thing to us?</vt:lpstr>
      <vt:lpstr>Types of sums of squares</vt:lpstr>
      <vt:lpstr>ANCOVA in R the better way</vt:lpstr>
      <vt:lpstr>ANCOVA in R the better way</vt:lpstr>
      <vt:lpstr>PowerPoint Presentation</vt:lpstr>
      <vt:lpstr>PowerPoint Presentation</vt:lpstr>
      <vt:lpstr>PowerPoint Presentation</vt:lpstr>
      <vt:lpstr>PowerPoint Presentation</vt:lpstr>
      <vt:lpstr>PowerPoint Presentation</vt:lpstr>
      <vt:lpstr>PowerPoint Presentation</vt:lpstr>
      <vt:lpstr>Safe assumption? Let’s include interaction term…</vt:lpstr>
      <vt:lpstr>PowerPoint Presentation</vt:lpstr>
      <vt:lpstr>PowerPoint Presentation</vt:lpstr>
      <vt:lpstr>Covariate versus interacting terms</vt:lpstr>
      <vt:lpstr>Covariate versus interacting terms</vt:lpstr>
      <vt:lpstr>Including interaction term changes interpretation</vt:lpstr>
      <vt:lpstr>Bottom line </vt:lpstr>
      <vt:lpstr>Back to our results…</vt:lpstr>
      <vt:lpstr>Back to our results…</vt:lpstr>
      <vt:lpstr>Back to our results…</vt:lpstr>
      <vt:lpstr>Interpreting effect of number of recipients</vt:lpstr>
      <vt:lpstr>Interpreting effect of age group</vt:lpstr>
      <vt:lpstr>Follow-up contrasts: multcomp?</vt:lpstr>
      <vt:lpstr>Follow-up contrasts: phia?</vt:lpstr>
      <vt:lpstr>Follow-up contrasts: phia?</vt:lpstr>
      <vt:lpstr>PowerPoint Presentation</vt:lpstr>
      <vt:lpstr>PowerPoint Presentation</vt:lpstr>
      <vt:lpstr>PowerPoint Presentation</vt:lpstr>
      <vt:lpstr>We have a significant interaction effect!</vt:lpstr>
      <vt:lpstr>Principle of marginality</vt:lpstr>
      <vt:lpstr>PowerPoint Presentation</vt:lpstr>
      <vt:lpstr>PowerPoint Presentation</vt:lpstr>
      <vt:lpstr>Adjusted interaction means</vt:lpstr>
      <vt:lpstr>Simple effects analysis</vt:lpstr>
      <vt:lpstr>PowerPoint Presentation</vt:lpstr>
      <vt:lpstr>PowerPoint Presentation</vt:lpstr>
      <vt:lpstr>PowerPoint Presentation</vt:lpstr>
      <vt:lpstr>PowerPoint Presentation</vt:lpstr>
      <vt:lpstr>Effect size</vt:lpstr>
      <vt:lpstr>What do we conclude?</vt:lpstr>
      <vt:lpstr>Interactions with continuous variables…</vt:lpstr>
      <vt:lpstr>Spotlight analysis for ANOVA</vt:lpstr>
      <vt:lpstr>Spotlight analysis to understand interactions</vt:lpstr>
      <vt:lpstr>PowerPoint Presentation</vt:lpstr>
      <vt:lpstr>PowerPoint Presentation</vt:lpstr>
      <vt:lpstr>PowerPoint Presentation</vt:lpstr>
      <vt:lpstr>Cautionary notes on spotlight analysis</vt:lpstr>
      <vt:lpstr>PowerPoint Presentation</vt:lpstr>
      <vt:lpstr>PowerPoint Presentation</vt:lpstr>
      <vt:lpstr>PowerPoint Presentation</vt:lpstr>
      <vt:lpstr>PowerPoint Presentation</vt:lpstr>
      <vt:lpstr>Spotlight analysis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Lunsford</dc:creator>
  <cp:lastModifiedBy>Rebecca Lunsford</cp:lastModifiedBy>
  <cp:revision>8</cp:revision>
  <cp:lastPrinted>2018-11-24T23:02:19Z</cp:lastPrinted>
  <dcterms:created xsi:type="dcterms:W3CDTF">2018-09-20T00:22:08Z</dcterms:created>
  <dcterms:modified xsi:type="dcterms:W3CDTF">2018-11-26T23:48:20Z</dcterms:modified>
</cp:coreProperties>
</file>