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54"/>
  </p:notesMasterIdLst>
  <p:handoutMasterIdLst>
    <p:handoutMasterId r:id="rId55"/>
  </p:handoutMasterIdLst>
  <p:sldIdLst>
    <p:sldId id="2239" r:id="rId2"/>
    <p:sldId id="865" r:id="rId3"/>
    <p:sldId id="508" r:id="rId4"/>
    <p:sldId id="387" r:id="rId5"/>
    <p:sldId id="459" r:id="rId6"/>
    <p:sldId id="422" r:id="rId7"/>
    <p:sldId id="891" r:id="rId8"/>
    <p:sldId id="892" r:id="rId9"/>
    <p:sldId id="897" r:id="rId10"/>
    <p:sldId id="450" r:id="rId11"/>
    <p:sldId id="920" r:id="rId12"/>
    <p:sldId id="388" r:id="rId13"/>
    <p:sldId id="937" r:id="rId14"/>
    <p:sldId id="912" r:id="rId15"/>
    <p:sldId id="893" r:id="rId16"/>
    <p:sldId id="895" r:id="rId17"/>
    <p:sldId id="896" r:id="rId18"/>
    <p:sldId id="898" r:id="rId19"/>
    <p:sldId id="2042" r:id="rId20"/>
    <p:sldId id="910" r:id="rId21"/>
    <p:sldId id="894" r:id="rId22"/>
    <p:sldId id="915" r:id="rId23"/>
    <p:sldId id="477" r:id="rId24"/>
    <p:sldId id="390" r:id="rId25"/>
    <p:sldId id="905" r:id="rId26"/>
    <p:sldId id="460" r:id="rId27"/>
    <p:sldId id="461" r:id="rId28"/>
    <p:sldId id="906" r:id="rId29"/>
    <p:sldId id="907" r:id="rId30"/>
    <p:sldId id="462" r:id="rId31"/>
    <p:sldId id="502" r:id="rId32"/>
    <p:sldId id="917" r:id="rId33"/>
    <p:sldId id="916" r:id="rId34"/>
    <p:sldId id="922" r:id="rId35"/>
    <p:sldId id="924" r:id="rId36"/>
    <p:sldId id="926" r:id="rId37"/>
    <p:sldId id="927" r:id="rId38"/>
    <p:sldId id="928" r:id="rId39"/>
    <p:sldId id="929" r:id="rId40"/>
    <p:sldId id="930" r:id="rId41"/>
    <p:sldId id="936" r:id="rId42"/>
    <p:sldId id="941" r:id="rId43"/>
    <p:sldId id="932" r:id="rId44"/>
    <p:sldId id="933" r:id="rId45"/>
    <p:sldId id="934" r:id="rId46"/>
    <p:sldId id="940" r:id="rId47"/>
    <p:sldId id="2043" r:id="rId48"/>
    <p:sldId id="2044" r:id="rId49"/>
    <p:sldId id="2045" r:id="rId50"/>
    <p:sldId id="2046" r:id="rId51"/>
    <p:sldId id="2047" r:id="rId52"/>
    <p:sldId id="918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tinuous" id="{4C152A81-FA8E-474D-BFE2-D5372E126583}">
          <p14:sldIdLst>
            <p14:sldId id="2239"/>
            <p14:sldId id="865"/>
            <p14:sldId id="508"/>
            <p14:sldId id="387"/>
            <p14:sldId id="459"/>
            <p14:sldId id="422"/>
            <p14:sldId id="891"/>
            <p14:sldId id="892"/>
            <p14:sldId id="897"/>
            <p14:sldId id="450"/>
            <p14:sldId id="920"/>
            <p14:sldId id="388"/>
            <p14:sldId id="937"/>
            <p14:sldId id="912"/>
            <p14:sldId id="893"/>
            <p14:sldId id="895"/>
            <p14:sldId id="896"/>
            <p14:sldId id="898"/>
            <p14:sldId id="2042"/>
            <p14:sldId id="910"/>
            <p14:sldId id="894"/>
            <p14:sldId id="915"/>
            <p14:sldId id="477"/>
            <p14:sldId id="390"/>
            <p14:sldId id="905"/>
            <p14:sldId id="460"/>
            <p14:sldId id="461"/>
            <p14:sldId id="906"/>
            <p14:sldId id="907"/>
            <p14:sldId id="462"/>
            <p14:sldId id="502"/>
            <p14:sldId id="917"/>
            <p14:sldId id="916"/>
            <p14:sldId id="922"/>
            <p14:sldId id="924"/>
            <p14:sldId id="926"/>
            <p14:sldId id="927"/>
            <p14:sldId id="928"/>
            <p14:sldId id="929"/>
            <p14:sldId id="930"/>
            <p14:sldId id="936"/>
            <p14:sldId id="941"/>
            <p14:sldId id="932"/>
            <p14:sldId id="933"/>
            <p14:sldId id="934"/>
            <p14:sldId id="940"/>
            <p14:sldId id="2043"/>
            <p14:sldId id="2044"/>
            <p14:sldId id="2045"/>
            <p14:sldId id="2046"/>
            <p14:sldId id="2047"/>
            <p14:sldId id="9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ison Presmanes Hill" initials="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FCF"/>
    <a:srgbClr val="FF66FF"/>
    <a:srgbClr val="6666FF"/>
    <a:srgbClr val="FFFF66"/>
    <a:srgbClr val="FF6666"/>
    <a:srgbClr val="990099"/>
    <a:srgbClr val="6666CC"/>
    <a:srgbClr val="33CC66"/>
    <a:srgbClr val="669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5" autoAdjust="0"/>
    <p:restoredTop sz="93304" autoAdjust="0"/>
  </p:normalViewPr>
  <p:slideViewPr>
    <p:cSldViewPr snapToGrid="0" snapToObjects="1">
      <p:cViewPr varScale="1">
        <p:scale>
          <a:sx n="87" d="100"/>
          <a:sy n="87" d="100"/>
        </p:scale>
        <p:origin x="156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D33F6-7232-004C-BD3D-E6296B401602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77418-619E-BB41-BC71-49954AC50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55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B6D0A-92E4-FC4A-8816-97F951F9414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9A014-D9CD-BA42-8A9B-34979EE7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0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F(x) = \left\{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\begin{array}{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2x^2 &amp; : 0\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{x}\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{1/2}\\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-2x^2-4x-1 &amp; : {1/2}\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{x}\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</a:t>
            </a:r>
          </a:p>
          <a:p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\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\right.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9A014-D9CD-BA42-8A9B-34979EE71D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48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F(x) = \left\{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\begin{array}{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2x^2 &amp; : 0\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{x}\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{1/2}\\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-2x^2-4x-1 &amp; : {1/2}\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{x}\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</a:t>
            </a:r>
          </a:p>
          <a:p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\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\right.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9A014-D9CD-BA42-8A9B-34979EE71D7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48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F(x) = \left\{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\begin{array}{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2x^2 &amp; : 0\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{x}\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{1/2}\\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-2x^2-4x-1 &amp; : {1/2}\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{x}\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</a:t>
            </a:r>
          </a:p>
          <a:p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\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\right.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9A014-D9CD-BA42-8A9B-34979EE71D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4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October 17,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October 17,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October 17,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October 17,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October 17,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October 17,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October 17,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October 17,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October 17,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October 17,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October 17,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fld id="{A80CB818-7379-467D-8E76-EF9D9074A26C}" type="datetime2">
              <a:rPr lang="en-US" smtClean="0"/>
              <a:pPr/>
              <a:t>Wednesday, October 17,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Noto Serif" charset="0"/>
          <a:ea typeface="Noto Serif" charset="0"/>
          <a:cs typeface="Noto Serif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Lato" charset="0"/>
          <a:ea typeface="Lato" charset="0"/>
          <a:cs typeface="Lato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Lato" charset="0"/>
          <a:ea typeface="Lato" charset="0"/>
          <a:cs typeface="Lato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Lato" charset="0"/>
          <a:ea typeface="Lato" charset="0"/>
          <a:cs typeface="Lato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Lato" charset="0"/>
          <a:ea typeface="Lato" charset="0"/>
          <a:cs typeface="Lato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Lato" charset="0"/>
          <a:ea typeface="Lato" charset="0"/>
          <a:cs typeface="Lato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emf"/><Relationship Id="rId4" Type="http://schemas.openxmlformats.org/officeDocument/2006/relationships/image" Target="../media/image27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4.emf"/><Relationship Id="rId4" Type="http://schemas.openxmlformats.org/officeDocument/2006/relationships/image" Target="../media/image52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emf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7" Type="http://schemas.openxmlformats.org/officeDocument/2006/relationships/image" Target="../media/image62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 3.3: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Continuous Random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4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Lobster Two"/>
                <a:cs typeface="Lobster Two"/>
              </a:rPr>
              <a:t>For</a:t>
            </a:r>
            <a:r>
              <a:rPr lang="en-US" sz="2800" dirty="0" smtClean="0">
                <a:latin typeface="Lobster Two"/>
                <a:cs typeface="Lobster Two"/>
              </a:rPr>
              <a:t> </a:t>
            </a:r>
            <a:r>
              <a:rPr lang="en-US" sz="2800" dirty="0" smtClean="0">
                <a:solidFill>
                  <a:srgbClr val="FF6FCF"/>
                </a:solidFill>
                <a:latin typeface="Lobster Two"/>
                <a:cs typeface="Lobster Two"/>
              </a:rPr>
              <a:t>all </a:t>
            </a:r>
            <a:r>
              <a:rPr lang="en-US" sz="28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2800" dirty="0" smtClean="0">
                <a:solidFill>
                  <a:schemeClr val="tx1"/>
                </a:solidFill>
                <a:latin typeface="Lobster Two"/>
                <a:cs typeface="Lobster Two"/>
              </a:rPr>
              <a:t>, </a:t>
            </a:r>
            <a:r>
              <a:rPr lang="en-US" sz="28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F(x) </a:t>
            </a:r>
            <a:r>
              <a:rPr lang="en-US" sz="2800" dirty="0" smtClean="0">
                <a:solidFill>
                  <a:schemeClr val="tx1"/>
                </a:solidFill>
                <a:latin typeface="Lobster Two"/>
                <a:cs typeface="Lobster Two"/>
              </a:rPr>
              <a:t>is a 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  <a:latin typeface="Noto Serif" charset="0"/>
                <a:ea typeface="Noto Serif" charset="0"/>
                <a:cs typeface="Noto Serif" charset="0"/>
              </a:rPr>
              <a:t>cumulative distribution function</a:t>
            </a:r>
            <a:endParaRPr lang="en-US" sz="3200" dirty="0">
              <a:solidFill>
                <a:schemeClr val="tx1"/>
              </a:solidFill>
              <a:latin typeface="Noto Serif" charset="0"/>
              <a:ea typeface="Noto Serif" charset="0"/>
              <a:cs typeface="Noto Serif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839" y="588213"/>
            <a:ext cx="7388041" cy="379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5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distribution function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3388227"/>
            <a:ext cx="7734300" cy="469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1642306"/>
            <a:ext cx="4368800" cy="469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00" y="2530647"/>
            <a:ext cx="4737100" cy="469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00" y="4298616"/>
            <a:ext cx="6591300" cy="10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Donut 7"/>
          <p:cNvSpPr/>
          <p:nvPr/>
        </p:nvSpPr>
        <p:spPr>
          <a:xfrm rot="5400000">
            <a:off x="3111500" y="1064126"/>
            <a:ext cx="2044700" cy="7531100"/>
          </a:xfrm>
          <a:prstGeom prst="donut">
            <a:avLst>
              <a:gd name="adj" fmla="val 622"/>
            </a:avLst>
          </a:prstGeom>
          <a:solidFill>
            <a:srgbClr val="FF6FCF"/>
          </a:solidFill>
          <a:ln>
            <a:solidFill>
              <a:srgbClr val="FF6FC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7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356" y="533401"/>
            <a:ext cx="4796591" cy="57736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Porter Sans Block"/>
                <a:cs typeface="Porter Sans Block"/>
              </a:rPr>
              <a:t>Discrete</a:t>
            </a:r>
            <a:endParaRPr lang="en-US" dirty="0">
              <a:latin typeface="Porter Sans Block"/>
              <a:cs typeface="Porter Sans Block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-109055" b="-81525"/>
          <a:stretch/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Porter Sans Block"/>
                <a:cs typeface="Porter Sans Block"/>
              </a:rPr>
              <a:t>Continuous</a:t>
            </a:r>
            <a:endParaRPr lang="en-US" dirty="0">
              <a:latin typeface="Porter Sans Block"/>
              <a:cs typeface="Porter Sans Bloc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7000" y="5934670"/>
            <a:ext cx="393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latin typeface="Lato" charset="0"/>
                <a:ea typeface="Lato" charset="0"/>
                <a:cs typeface="Lato" charset="0"/>
              </a:rPr>
              <a:t>(since x</a:t>
            </a:r>
            <a:r>
              <a:rPr lang="en-US" i="1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i="1" dirty="0">
                <a:latin typeface="Lato" charset="0"/>
                <a:ea typeface="Lato" charset="0"/>
                <a:cs typeface="Lato" charset="0"/>
              </a:rPr>
              <a:t>is used as a variable in the </a:t>
            </a:r>
          </a:p>
          <a:p>
            <a:pPr algn="r"/>
            <a:r>
              <a:rPr lang="en-US" i="1" dirty="0">
                <a:latin typeface="Lato" charset="0"/>
                <a:ea typeface="Lato" charset="0"/>
                <a:cs typeface="Lato" charset="0"/>
              </a:rPr>
              <a:t>upper limit of integration, we use some other variable, </a:t>
            </a:r>
            <a:r>
              <a:rPr lang="en-US" i="1" dirty="0" smtClean="0">
                <a:latin typeface="Lato" charset="0"/>
                <a:ea typeface="Lato" charset="0"/>
                <a:cs typeface="Lato" charset="0"/>
              </a:rPr>
              <a:t>say “t”</a:t>
            </a:r>
            <a:r>
              <a:rPr lang="en-US" i="1" dirty="0">
                <a:latin typeface="Lato" charset="0"/>
                <a:ea typeface="Lato" charset="0"/>
                <a:cs typeface="Lato" charset="0"/>
              </a:rPr>
              <a:t>, in the integrand)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4"/>
          <a:srcRect t="-124975" b="-1249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361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df</a:t>
            </a:r>
            <a:r>
              <a:rPr lang="en-US" dirty="0" smtClean="0"/>
              <a:t>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latin typeface="Times New Roman"/>
                <a:cs typeface="Times New Roman"/>
              </a:rPr>
              <a:t>F(</a:t>
            </a:r>
            <a:r>
              <a:rPr lang="en-US" i="1" dirty="0">
                <a:latin typeface="Times New Roman"/>
                <a:cs typeface="Times New Roman"/>
              </a:rPr>
              <a:t>x) </a:t>
            </a:r>
            <a:r>
              <a:rPr lang="en-US" dirty="0"/>
              <a:t>is the probability of values less than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</a:p>
          <a:p>
            <a:endParaRPr lang="en-US" dirty="0"/>
          </a:p>
          <a:p>
            <a:r>
              <a:rPr lang="en-US" dirty="0" smtClean="0"/>
              <a:t>Thus, </a:t>
            </a:r>
            <a:r>
              <a:rPr lang="en-US" i="1" dirty="0">
                <a:latin typeface="Times New Roman"/>
                <a:cs typeface="Times New Roman"/>
              </a:rPr>
              <a:t>F(</a:t>
            </a:r>
            <a:r>
              <a:rPr lang="en-US" i="1" dirty="0" smtClean="0">
                <a:latin typeface="Times New Roman"/>
                <a:cs typeface="Times New Roman"/>
              </a:rPr>
              <a:t>x) </a:t>
            </a:r>
            <a:r>
              <a:rPr lang="en-US" dirty="0" smtClean="0"/>
              <a:t>is the probability of an interval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i="1" dirty="0">
                <a:latin typeface="Times New Roman"/>
                <a:cs typeface="Times New Roman"/>
              </a:rPr>
              <a:t>F(</a:t>
            </a:r>
            <a:r>
              <a:rPr lang="en-US" i="1" dirty="0" smtClean="0">
                <a:latin typeface="Times New Roman"/>
                <a:cs typeface="Times New Roman"/>
              </a:rPr>
              <a:t>x) </a:t>
            </a:r>
            <a:r>
              <a:rPr lang="en-US" dirty="0" smtClean="0"/>
              <a:t>is </a:t>
            </a:r>
            <a:r>
              <a:rPr lang="en-US" dirty="0"/>
              <a:t>the </a:t>
            </a:r>
            <a:r>
              <a:rPr lang="en-US" dirty="0" err="1"/>
              <a:t>cdf</a:t>
            </a:r>
            <a:r>
              <a:rPr lang="en-US" dirty="0"/>
              <a:t> for the age in months of fish in a lake, then </a:t>
            </a:r>
            <a:r>
              <a:rPr lang="en-US" i="1" dirty="0">
                <a:latin typeface="Times New Roman"/>
                <a:cs typeface="Times New Roman"/>
              </a:rPr>
              <a:t>F</a:t>
            </a:r>
            <a:r>
              <a:rPr lang="en-US" i="1" dirty="0" smtClean="0">
                <a:latin typeface="Times New Roman"/>
                <a:cs typeface="Times New Roman"/>
              </a:rPr>
              <a:t>(10) </a:t>
            </a:r>
            <a:r>
              <a:rPr lang="en-US" dirty="0" smtClean="0"/>
              <a:t>is </a:t>
            </a:r>
            <a:r>
              <a:rPr lang="en-US" dirty="0"/>
              <a:t>the probability a random fish is 10 months or younger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sz="2800" dirty="0" smtClean="0">
                <a:solidFill>
                  <a:schemeClr val="accent1"/>
                </a:solidFill>
                <a:latin typeface="Lobster Two"/>
                <a:cs typeface="Lobster Two"/>
              </a:rPr>
              <a:t>Can F(10) be less than F(</a:t>
            </a:r>
            <a:r>
              <a:rPr lang="en-US" sz="2800" dirty="0">
                <a:solidFill>
                  <a:schemeClr val="accent1"/>
                </a:solidFill>
                <a:latin typeface="Lobster Two"/>
                <a:cs typeface="Lobster Two"/>
              </a:rPr>
              <a:t>9</a:t>
            </a:r>
            <a:r>
              <a:rPr lang="en-US" sz="2800" dirty="0" smtClean="0">
                <a:solidFill>
                  <a:schemeClr val="accent1"/>
                </a:solidFill>
                <a:latin typeface="Lobster Two"/>
                <a:cs typeface="Lobster Two"/>
              </a:rPr>
              <a:t>)?</a:t>
            </a:r>
            <a:endParaRPr lang="en-US" sz="2800" dirty="0">
              <a:solidFill>
                <a:schemeClr val="accent1"/>
              </a:solidFill>
              <a:latin typeface="Lobster Two"/>
              <a:cs typeface="Lobster Two"/>
            </a:endParaRPr>
          </a:p>
        </p:txBody>
      </p:sp>
    </p:spTree>
    <p:extLst>
      <p:ext uri="{BB962C8B-B14F-4D97-AF65-F5344CB8AC3E}">
        <p14:creationId xmlns:p14="http://schemas.microsoft.com/office/powerpoint/2010/main" val="25905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df</a:t>
            </a:r>
            <a:r>
              <a:rPr lang="en-US" dirty="0" smtClean="0"/>
              <a:t> for continuous </a:t>
            </a:r>
            <a:r>
              <a:rPr lang="en-US" dirty="0" err="1" smtClean="0"/>
              <a:t>rvs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By the </a:t>
            </a:r>
            <a:r>
              <a:rPr lang="en-US" dirty="0"/>
              <a:t>Fundamental Theorem of </a:t>
            </a:r>
            <a:r>
              <a:rPr lang="en-US" dirty="0" smtClean="0"/>
              <a:t>Calculus: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>
                <a:solidFill>
                  <a:srgbClr val="FF6FCF"/>
                </a:solidFill>
              </a:rPr>
              <a:t>The </a:t>
            </a:r>
            <a:r>
              <a:rPr lang="en-US" i="1" dirty="0">
                <a:solidFill>
                  <a:srgbClr val="FF6FCF"/>
                </a:solidFill>
              </a:rPr>
              <a:t>area under the curve </a:t>
            </a:r>
            <a:r>
              <a:rPr lang="en-US" i="1" dirty="0" smtClean="0">
                <a:solidFill>
                  <a:srgbClr val="FF6FCF"/>
                </a:solidFill>
              </a:rPr>
              <a:t>from</a:t>
            </a:r>
            <a:r>
              <a:rPr lang="en-US" i="1" dirty="0">
                <a:solidFill>
                  <a:srgbClr val="FF6FCF"/>
                </a:solidFill>
              </a:rPr>
              <a:t> </a:t>
            </a:r>
            <a:r>
              <a:rPr lang="en-US" i="1" dirty="0" smtClean="0">
                <a:solidFill>
                  <a:srgbClr val="FF6FCF"/>
                </a:solidFill>
              </a:rPr>
              <a:t>a</a:t>
            </a:r>
            <a:r>
              <a:rPr lang="en-US" i="1" dirty="0">
                <a:solidFill>
                  <a:srgbClr val="FF6FCF"/>
                </a:solidFill>
              </a:rPr>
              <a:t> </a:t>
            </a:r>
            <a:r>
              <a:rPr lang="en-US" i="1" dirty="0" smtClean="0">
                <a:solidFill>
                  <a:srgbClr val="FF6FCF"/>
                </a:solidFill>
              </a:rPr>
              <a:t>to</a:t>
            </a:r>
            <a:r>
              <a:rPr lang="en-US" i="1" dirty="0">
                <a:solidFill>
                  <a:srgbClr val="FF6FCF"/>
                </a:solidFill>
              </a:rPr>
              <a:t> </a:t>
            </a:r>
            <a:r>
              <a:rPr lang="en-US" i="1" dirty="0" smtClean="0">
                <a:solidFill>
                  <a:srgbClr val="FF6FCF"/>
                </a:solidFill>
              </a:rPr>
              <a:t>b</a:t>
            </a:r>
            <a:r>
              <a:rPr lang="en-US" i="1" dirty="0">
                <a:solidFill>
                  <a:srgbClr val="FF6FCF"/>
                </a:solidFill>
              </a:rPr>
              <a:t> </a:t>
            </a:r>
            <a:r>
              <a:rPr lang="en-US" i="1" dirty="0" smtClean="0">
                <a:solidFill>
                  <a:srgbClr val="FF6FCF"/>
                </a:solidFill>
              </a:rPr>
              <a:t>of </a:t>
            </a:r>
            <a:r>
              <a:rPr lang="en-US" i="1" dirty="0">
                <a:solidFill>
                  <a:srgbClr val="FF6FCF"/>
                </a:solidFill>
              </a:rPr>
              <a:t>a </a:t>
            </a:r>
            <a:r>
              <a:rPr lang="en-US" i="1" dirty="0" smtClean="0">
                <a:solidFill>
                  <a:srgbClr val="FF6FCF"/>
                </a:solidFill>
              </a:rPr>
              <a:t>function f</a:t>
            </a:r>
            <a:r>
              <a:rPr lang="en-US" i="1" dirty="0">
                <a:solidFill>
                  <a:srgbClr val="FF6FCF"/>
                </a:solidFill>
              </a:rPr>
              <a:t> </a:t>
            </a:r>
            <a:r>
              <a:rPr lang="en-US" i="1" dirty="0" smtClean="0">
                <a:solidFill>
                  <a:srgbClr val="FF6FCF"/>
                </a:solidFill>
              </a:rPr>
              <a:t>is </a:t>
            </a:r>
            <a:r>
              <a:rPr lang="en-US" i="1" dirty="0">
                <a:solidFill>
                  <a:srgbClr val="FF6FCF"/>
                </a:solidFill>
              </a:rPr>
              <a:t>just the difference between the values </a:t>
            </a:r>
            <a:r>
              <a:rPr lang="en-US" i="1" dirty="0" smtClean="0">
                <a:solidFill>
                  <a:srgbClr val="FF6FCF"/>
                </a:solidFill>
              </a:rPr>
              <a:t>of that </a:t>
            </a:r>
            <a:r>
              <a:rPr lang="en-US" i="1" dirty="0">
                <a:solidFill>
                  <a:srgbClr val="FF6FCF"/>
                </a:solidFill>
              </a:rPr>
              <a:t>function's </a:t>
            </a:r>
            <a:r>
              <a:rPr lang="en-US" i="1" dirty="0" err="1">
                <a:solidFill>
                  <a:srgbClr val="FF6FCF"/>
                </a:solidFill>
              </a:rPr>
              <a:t>antiderivative</a:t>
            </a:r>
            <a:r>
              <a:rPr lang="en-US" i="1" dirty="0" smtClean="0">
                <a:solidFill>
                  <a:srgbClr val="FF6FCF"/>
                </a:solidFill>
              </a:rPr>
              <a:t>, F, at b</a:t>
            </a:r>
            <a:r>
              <a:rPr lang="en-US" i="1" dirty="0">
                <a:solidFill>
                  <a:srgbClr val="FF6FCF"/>
                </a:solidFill>
              </a:rPr>
              <a:t> </a:t>
            </a:r>
            <a:r>
              <a:rPr lang="en-US" i="1" dirty="0" smtClean="0">
                <a:solidFill>
                  <a:srgbClr val="FF6FCF"/>
                </a:solidFill>
              </a:rPr>
              <a:t>and</a:t>
            </a:r>
            <a:r>
              <a:rPr lang="en-US" i="1" dirty="0">
                <a:solidFill>
                  <a:srgbClr val="FF6FCF"/>
                </a:solidFill>
              </a:rPr>
              <a:t> </a:t>
            </a:r>
            <a:r>
              <a:rPr lang="en-US" i="1" dirty="0" smtClean="0">
                <a:solidFill>
                  <a:srgbClr val="FF6FCF"/>
                </a:solidFill>
              </a:rPr>
              <a:t>a.</a:t>
            </a:r>
            <a:r>
              <a:rPr lang="en-US" i="1" dirty="0">
                <a:solidFill>
                  <a:srgbClr val="FF6FCF"/>
                </a:solidFill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844800"/>
            <a:ext cx="50927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/>
                <a:cs typeface="Times New Roman"/>
              </a:rPr>
              <a:t>X ~ N</a:t>
            </a:r>
            <a:r>
              <a:rPr lang="en-US" i="1" dirty="0" smtClean="0">
                <a:latin typeface="Times New Roman"/>
                <a:cs typeface="Times New Roman"/>
              </a:rPr>
              <a:t>(15, √7.5)</a:t>
            </a:r>
            <a:endParaRPr lang="en-US" dirty="0"/>
          </a:p>
        </p:txBody>
      </p:sp>
      <p:pic>
        <p:nvPicPr>
          <p:cNvPr id="7" name="Content Placeholder 6" descr="normal_cdf-1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" b="2593"/>
          <a:stretch>
            <a:fillRect/>
          </a:stretch>
        </p:blipFill>
        <p:spPr/>
      </p:pic>
      <p:sp>
        <p:nvSpPr>
          <p:cNvPr id="8" name="Donut 7"/>
          <p:cNvSpPr/>
          <p:nvPr/>
        </p:nvSpPr>
        <p:spPr>
          <a:xfrm>
            <a:off x="304800" y="2743200"/>
            <a:ext cx="571500" cy="2260600"/>
          </a:xfrm>
          <a:prstGeom prst="donut">
            <a:avLst>
              <a:gd name="adj" fmla="val 11111"/>
            </a:avLst>
          </a:prstGeom>
          <a:solidFill>
            <a:srgbClr val="FF6FCF"/>
          </a:solidFill>
          <a:ln>
            <a:solidFill>
              <a:srgbClr val="FF6FC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2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/>
                <a:cs typeface="Times New Roman"/>
              </a:rPr>
              <a:t>X ~ N(15, √7.5)</a:t>
            </a:r>
            <a:endParaRPr lang="en-US" dirty="0"/>
          </a:p>
        </p:txBody>
      </p:sp>
      <p:pic>
        <p:nvPicPr>
          <p:cNvPr id="12" name="Content Placeholder 6" descr="normal_cdf-1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" b="2593"/>
          <a:stretch>
            <a:fillRect/>
          </a:stretch>
        </p:blipFill>
        <p:spPr/>
      </p:pic>
      <p:cxnSp>
        <p:nvCxnSpPr>
          <p:cNvPr id="10" name="Straight Connector 9"/>
          <p:cNvCxnSpPr/>
          <p:nvPr/>
        </p:nvCxnSpPr>
        <p:spPr>
          <a:xfrm>
            <a:off x="1315720" y="3944620"/>
            <a:ext cx="3434080" cy="0"/>
          </a:xfrm>
          <a:prstGeom prst="line">
            <a:avLst/>
          </a:prstGeom>
          <a:ln w="50800">
            <a:solidFill>
              <a:srgbClr val="FF6FCF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775200" y="3970020"/>
            <a:ext cx="0" cy="1567180"/>
          </a:xfrm>
          <a:prstGeom prst="line">
            <a:avLst/>
          </a:prstGeom>
          <a:ln w="50800">
            <a:solidFill>
              <a:srgbClr val="FF6FCF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15720" y="3548856"/>
            <a:ext cx="216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CC"/>
                </a:solidFill>
                <a:latin typeface="Gill Sans"/>
                <a:cs typeface="Gill Sans"/>
              </a:rPr>
              <a:t>median (Q2) = 15</a:t>
            </a:r>
            <a:endParaRPr lang="en-US" dirty="0">
              <a:solidFill>
                <a:srgbClr val="FF66CC"/>
              </a:solidFill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57238" y="6281538"/>
            <a:ext cx="498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Courier New"/>
                <a:cs typeface="Courier New"/>
              </a:rPr>
              <a:t>&gt; </a:t>
            </a:r>
            <a:r>
              <a:rPr lang="fr-FR" sz="1600" b="1" dirty="0" err="1">
                <a:latin typeface="Courier New"/>
                <a:cs typeface="Courier New"/>
              </a:rPr>
              <a:t>qnorm</a:t>
            </a:r>
            <a:r>
              <a:rPr lang="fr-FR" sz="1600" b="1" dirty="0">
                <a:latin typeface="Courier New"/>
                <a:cs typeface="Courier New"/>
              </a:rPr>
              <a:t>(.5, 15, </a:t>
            </a:r>
            <a:r>
              <a:rPr lang="fr-FR" sz="1600" b="1" dirty="0" err="1">
                <a:latin typeface="Courier New"/>
                <a:cs typeface="Courier New"/>
              </a:rPr>
              <a:t>sqrt</a:t>
            </a:r>
            <a:r>
              <a:rPr lang="fr-FR" sz="1600" b="1" dirty="0">
                <a:latin typeface="Courier New"/>
                <a:cs typeface="Courier New"/>
              </a:rPr>
              <a:t>(7.5)) #Q2 (</a:t>
            </a:r>
            <a:r>
              <a:rPr lang="fr-FR" sz="1600" b="1" dirty="0" err="1">
                <a:latin typeface="Courier New"/>
                <a:cs typeface="Courier New"/>
              </a:rPr>
              <a:t>median</a:t>
            </a:r>
            <a:r>
              <a:rPr lang="fr-FR" sz="1600" b="1" dirty="0">
                <a:latin typeface="Courier New"/>
                <a:cs typeface="Courier New"/>
              </a:rPr>
              <a:t>)</a:t>
            </a:r>
          </a:p>
          <a:p>
            <a:r>
              <a:rPr lang="fr-FR" sz="1600" b="1" dirty="0">
                <a:latin typeface="Courier New"/>
                <a:cs typeface="Courier New"/>
              </a:rPr>
              <a:t>[1] 15</a:t>
            </a:r>
            <a:endParaRPr lang="it-IT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6673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/>
                <a:cs typeface="Times New Roman"/>
              </a:rPr>
              <a:t>X ~ N(15, √7.5)</a:t>
            </a:r>
            <a:endParaRPr lang="en-US" dirty="0"/>
          </a:p>
        </p:txBody>
      </p:sp>
      <p:pic>
        <p:nvPicPr>
          <p:cNvPr id="11" name="Content Placeholder 6" descr="normal_cdf-1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4" r="-2734"/>
          <a:stretch>
            <a:fillRect/>
          </a:stretch>
        </p:blipFill>
        <p:spPr/>
      </p:pic>
      <p:cxnSp>
        <p:nvCxnSpPr>
          <p:cNvPr id="10" name="Straight Connector 9"/>
          <p:cNvCxnSpPr/>
          <p:nvPr/>
        </p:nvCxnSpPr>
        <p:spPr>
          <a:xfrm>
            <a:off x="1493520" y="4617720"/>
            <a:ext cx="2894330" cy="0"/>
          </a:xfrm>
          <a:prstGeom prst="line">
            <a:avLst/>
          </a:prstGeom>
          <a:ln w="50800">
            <a:solidFill>
              <a:srgbClr val="FF6FCF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87850" y="4724400"/>
            <a:ext cx="0" cy="758190"/>
          </a:xfrm>
          <a:prstGeom prst="line">
            <a:avLst/>
          </a:prstGeom>
          <a:ln w="50800">
            <a:solidFill>
              <a:srgbClr val="FF6FCF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93520" y="3284220"/>
            <a:ext cx="3599180" cy="0"/>
          </a:xfrm>
          <a:prstGeom prst="line">
            <a:avLst/>
          </a:prstGeom>
          <a:ln w="50800">
            <a:solidFill>
              <a:srgbClr val="FF6FCF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18100" y="3296920"/>
            <a:ext cx="0" cy="2185670"/>
          </a:xfrm>
          <a:prstGeom prst="line">
            <a:avLst/>
          </a:prstGeom>
          <a:ln w="50800">
            <a:solidFill>
              <a:srgbClr val="FF6FCF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93520" y="4205208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CC"/>
                </a:solidFill>
                <a:latin typeface="Gill Sans"/>
                <a:cs typeface="Gill Sans"/>
              </a:rPr>
              <a:t>Q1: ≈13 </a:t>
            </a:r>
            <a:endParaRPr lang="en-US" dirty="0">
              <a:solidFill>
                <a:srgbClr val="FF66CC"/>
              </a:solidFill>
              <a:latin typeface="Gill Sans"/>
              <a:cs typeface="Gill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93520" y="2920722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CC"/>
                </a:solidFill>
                <a:latin typeface="Gill Sans"/>
                <a:cs typeface="Gill Sans"/>
              </a:rPr>
              <a:t>Q3: ≈17 </a:t>
            </a:r>
            <a:endParaRPr lang="en-US" dirty="0">
              <a:solidFill>
                <a:srgbClr val="FF66CC"/>
              </a:solidFill>
              <a:latin typeface="Gill Sans"/>
              <a:cs typeface="Gill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42283" y="5780782"/>
            <a:ext cx="40017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Courier New"/>
                <a:cs typeface="Courier New"/>
              </a:rPr>
              <a:t>&gt; </a:t>
            </a:r>
            <a:r>
              <a:rPr lang="fr-FR" sz="1600" b="1" dirty="0" err="1">
                <a:latin typeface="Courier New"/>
                <a:cs typeface="Courier New"/>
              </a:rPr>
              <a:t>qnorm</a:t>
            </a:r>
            <a:r>
              <a:rPr lang="fr-FR" sz="1600" b="1" dirty="0">
                <a:latin typeface="Courier New"/>
                <a:cs typeface="Courier New"/>
              </a:rPr>
              <a:t>(.25, 15, </a:t>
            </a:r>
            <a:r>
              <a:rPr lang="fr-FR" sz="1600" b="1" dirty="0" err="1">
                <a:latin typeface="Courier New"/>
                <a:cs typeface="Courier New"/>
              </a:rPr>
              <a:t>sqrt</a:t>
            </a:r>
            <a:r>
              <a:rPr lang="fr-FR" sz="1600" b="1" dirty="0">
                <a:latin typeface="Courier New"/>
                <a:cs typeface="Courier New"/>
              </a:rPr>
              <a:t>(7.5)) #Q1</a:t>
            </a:r>
          </a:p>
          <a:p>
            <a:r>
              <a:rPr lang="fr-FR" sz="1600" b="1" dirty="0">
                <a:latin typeface="Courier New"/>
                <a:cs typeface="Courier New"/>
              </a:rPr>
              <a:t>[1] </a:t>
            </a:r>
            <a:r>
              <a:rPr lang="fr-FR" sz="1600" b="1" dirty="0" smtClean="0">
                <a:latin typeface="Courier New"/>
                <a:cs typeface="Courier New"/>
              </a:rPr>
              <a:t>13.15283</a:t>
            </a:r>
          </a:p>
          <a:p>
            <a:r>
              <a:rPr lang="fr-FR" sz="1600" b="1" dirty="0" smtClean="0">
                <a:latin typeface="Courier New"/>
                <a:cs typeface="Courier New"/>
              </a:rPr>
              <a:t>&gt; </a:t>
            </a:r>
            <a:r>
              <a:rPr lang="fr-FR" sz="1600" b="1" dirty="0" err="1" smtClean="0">
                <a:latin typeface="Courier New"/>
                <a:cs typeface="Courier New"/>
              </a:rPr>
              <a:t>qnorm</a:t>
            </a:r>
            <a:r>
              <a:rPr lang="fr-FR" sz="1600" b="1" dirty="0">
                <a:latin typeface="Courier New"/>
                <a:cs typeface="Courier New"/>
              </a:rPr>
              <a:t>(.75, 15, </a:t>
            </a:r>
            <a:r>
              <a:rPr lang="fr-FR" sz="1600" b="1" dirty="0" err="1">
                <a:latin typeface="Courier New"/>
                <a:cs typeface="Courier New"/>
              </a:rPr>
              <a:t>sqrt</a:t>
            </a:r>
            <a:r>
              <a:rPr lang="fr-FR" sz="1600" b="1" dirty="0">
                <a:latin typeface="Courier New"/>
                <a:cs typeface="Courier New"/>
              </a:rPr>
              <a:t>(7.5)) #</a:t>
            </a:r>
            <a:r>
              <a:rPr lang="fr-FR" sz="1600" b="1" dirty="0" smtClean="0">
                <a:latin typeface="Courier New"/>
                <a:cs typeface="Courier New"/>
              </a:rPr>
              <a:t>Q3</a:t>
            </a:r>
            <a:endParaRPr lang="fr-FR" sz="1600" b="1" dirty="0">
              <a:latin typeface="Courier New"/>
              <a:cs typeface="Courier New"/>
            </a:endParaRPr>
          </a:p>
          <a:p>
            <a:r>
              <a:rPr lang="fr-FR" sz="1600" b="1" dirty="0">
                <a:latin typeface="Courier New"/>
                <a:cs typeface="Courier New"/>
              </a:rPr>
              <a:t>[1] 16.84717</a:t>
            </a: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3231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we can ask the </a:t>
            </a:r>
            <a:r>
              <a:rPr lang="en-US" dirty="0" err="1"/>
              <a:t>c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6FCF"/>
                </a:solidFill>
              </a:rPr>
              <a:t>in R</a:t>
            </a:r>
            <a:endParaRPr lang="en-US" dirty="0">
              <a:solidFill>
                <a:srgbClr val="FF6FC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"What is the probability </a:t>
            </a:r>
            <a:r>
              <a:rPr lang="en-US" sz="2200" dirty="0" smtClean="0"/>
              <a:t>that </a:t>
            </a:r>
            <a:r>
              <a:rPr lang="en-US" sz="2200" i="1" dirty="0" smtClean="0">
                <a:latin typeface="Times New Roman"/>
                <a:cs typeface="Times New Roman"/>
              </a:rPr>
              <a:t>x</a:t>
            </a:r>
            <a:r>
              <a:rPr lang="en-US" sz="2200" dirty="0" smtClean="0"/>
              <a:t> is exactly 7?”</a:t>
            </a:r>
            <a:r>
              <a:rPr lang="en-US" sz="2200" dirty="0" smtClean="0">
                <a:solidFill>
                  <a:srgbClr val="FF66CC"/>
                </a:solidFill>
              </a:rPr>
              <a:t> 0</a:t>
            </a:r>
          </a:p>
          <a:p>
            <a:pPr marL="0" indent="0" algn="r">
              <a:buNone/>
            </a:pPr>
            <a:endParaRPr lang="en-US" sz="1600" b="1" dirty="0" smtClean="0">
              <a:solidFill>
                <a:srgbClr val="FF66CC"/>
              </a:solidFill>
              <a:latin typeface="Courier New"/>
              <a:cs typeface="Courier New"/>
            </a:endParaRPr>
          </a:p>
          <a:p>
            <a:r>
              <a:rPr lang="en-US" sz="2200" dirty="0" smtClean="0"/>
              <a:t>"</a:t>
            </a:r>
            <a:r>
              <a:rPr lang="en-US" sz="2200" dirty="0"/>
              <a:t>What is the probability </a:t>
            </a:r>
            <a:r>
              <a:rPr lang="en-US" sz="2200" dirty="0" smtClean="0"/>
              <a:t>that </a:t>
            </a:r>
            <a:r>
              <a:rPr lang="en-US" sz="2200" i="1" dirty="0" smtClean="0">
                <a:latin typeface="Times New Roman"/>
                <a:cs typeface="Times New Roman"/>
              </a:rPr>
              <a:t>x</a:t>
            </a:r>
            <a:r>
              <a:rPr lang="en-US" sz="2200" dirty="0" smtClean="0"/>
              <a:t> is between 18 </a:t>
            </a:r>
            <a:r>
              <a:rPr lang="en-US" sz="2200" dirty="0"/>
              <a:t>to </a:t>
            </a:r>
            <a:r>
              <a:rPr lang="en-US" sz="2200" dirty="0" smtClean="0"/>
              <a:t>24?” </a:t>
            </a:r>
            <a:r>
              <a:rPr lang="en-US" sz="2200" dirty="0" smtClean="0">
                <a:solidFill>
                  <a:srgbClr val="FF66CC"/>
                </a:solidFill>
              </a:rPr>
              <a:t>0.136</a:t>
            </a:r>
          </a:p>
          <a:p>
            <a:endParaRPr lang="en-US" sz="2200" dirty="0" smtClean="0"/>
          </a:p>
          <a:p>
            <a:r>
              <a:rPr lang="en-US" sz="2200" dirty="0" smtClean="0"/>
              <a:t>"What is the probability that </a:t>
            </a:r>
            <a:r>
              <a:rPr lang="en-US" sz="2200" i="1" dirty="0" smtClean="0">
                <a:latin typeface="Times New Roman"/>
                <a:cs typeface="Times New Roman"/>
              </a:rPr>
              <a:t>x </a:t>
            </a:r>
            <a:r>
              <a:rPr lang="en-US" sz="2200" dirty="0" smtClean="0"/>
              <a:t>ends in 7?” </a:t>
            </a:r>
            <a:r>
              <a:rPr lang="en-US" sz="2200" dirty="0" smtClean="0">
                <a:solidFill>
                  <a:srgbClr val="FF66CC"/>
                </a:solidFill>
              </a:rPr>
              <a:t>0</a:t>
            </a:r>
          </a:p>
          <a:p>
            <a:pPr marL="0" indent="0" algn="r">
              <a:buNone/>
            </a:pPr>
            <a:endParaRPr lang="hr-HR" sz="1600" b="1" dirty="0" smtClean="0">
              <a:solidFill>
                <a:srgbClr val="FF66CC"/>
              </a:solidFill>
              <a:latin typeface="Courier New"/>
              <a:cs typeface="Courier New"/>
            </a:endParaRPr>
          </a:p>
          <a:p>
            <a:r>
              <a:rPr lang="en-US" sz="2200" dirty="0" smtClean="0"/>
              <a:t>"</a:t>
            </a:r>
            <a:r>
              <a:rPr lang="en-US" sz="2200" dirty="0"/>
              <a:t>What is the probability </a:t>
            </a:r>
            <a:r>
              <a:rPr lang="en-US" sz="2200" dirty="0" smtClean="0"/>
              <a:t>that </a:t>
            </a:r>
            <a:r>
              <a:rPr lang="en-US" sz="2200" i="1" dirty="0">
                <a:latin typeface="Times New Roman"/>
                <a:cs typeface="Times New Roman"/>
              </a:rPr>
              <a:t>x </a:t>
            </a:r>
            <a:r>
              <a:rPr lang="en-US" sz="2200" dirty="0" smtClean="0"/>
              <a:t>is greater than 24?” </a:t>
            </a:r>
            <a:r>
              <a:rPr lang="en-US" sz="2200" dirty="0" smtClean="0">
                <a:solidFill>
                  <a:srgbClr val="FF6FCF"/>
                </a:solidFill>
              </a:rPr>
              <a:t>0.0005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0" y="4737100"/>
            <a:ext cx="21209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4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we can ask the </a:t>
            </a:r>
            <a:r>
              <a:rPr lang="en-US" dirty="0" err="1"/>
              <a:t>c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6FCF"/>
                </a:solidFill>
              </a:rPr>
              <a:t>in R</a:t>
            </a:r>
            <a:endParaRPr lang="en-US" dirty="0">
              <a:solidFill>
                <a:srgbClr val="FF6FC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"What is the probability </a:t>
            </a:r>
            <a:r>
              <a:rPr lang="en-US" sz="2200" dirty="0" smtClean="0"/>
              <a:t>that </a:t>
            </a:r>
            <a:r>
              <a:rPr lang="en-US" sz="2200" i="1" dirty="0" smtClean="0">
                <a:latin typeface="Times New Roman"/>
                <a:cs typeface="Times New Roman"/>
              </a:rPr>
              <a:t>x</a:t>
            </a:r>
            <a:r>
              <a:rPr lang="en-US" sz="2200" dirty="0" smtClean="0"/>
              <a:t> is exactly 7?”</a:t>
            </a:r>
            <a:r>
              <a:rPr lang="en-US" sz="2200" dirty="0" smtClean="0">
                <a:solidFill>
                  <a:srgbClr val="FF66CC"/>
                </a:solidFill>
              </a:rPr>
              <a:t> 0</a:t>
            </a:r>
          </a:p>
          <a:p>
            <a:pPr marL="0" indent="0" algn="r">
              <a:buNone/>
            </a:pPr>
            <a:endParaRPr lang="en-US" sz="1600" b="1" dirty="0" smtClean="0">
              <a:solidFill>
                <a:srgbClr val="FF66CC"/>
              </a:solidFill>
              <a:latin typeface="Courier New"/>
              <a:cs typeface="Courier New"/>
            </a:endParaRPr>
          </a:p>
          <a:p>
            <a:r>
              <a:rPr lang="en-US" sz="2200" dirty="0" smtClean="0"/>
              <a:t>"</a:t>
            </a:r>
            <a:r>
              <a:rPr lang="en-US" sz="2200" dirty="0"/>
              <a:t>What is the probability </a:t>
            </a:r>
            <a:r>
              <a:rPr lang="en-US" sz="2200" dirty="0" smtClean="0"/>
              <a:t>that </a:t>
            </a:r>
            <a:r>
              <a:rPr lang="en-US" sz="2200" i="1" dirty="0" smtClean="0">
                <a:latin typeface="Times New Roman"/>
                <a:cs typeface="Times New Roman"/>
              </a:rPr>
              <a:t>x</a:t>
            </a:r>
            <a:r>
              <a:rPr lang="en-US" sz="2200" dirty="0" smtClean="0"/>
              <a:t> is between 18 </a:t>
            </a:r>
            <a:r>
              <a:rPr lang="en-US" sz="2200" dirty="0"/>
              <a:t>to </a:t>
            </a:r>
            <a:r>
              <a:rPr lang="en-US" sz="2200" dirty="0" smtClean="0"/>
              <a:t>24?” </a:t>
            </a:r>
            <a:r>
              <a:rPr lang="en-US" sz="2200" dirty="0" smtClean="0">
                <a:solidFill>
                  <a:srgbClr val="FF66CC"/>
                </a:solidFill>
              </a:rPr>
              <a:t>0.136</a:t>
            </a:r>
          </a:p>
          <a:p>
            <a:pPr marL="0" indent="0" algn="r">
              <a:buNone/>
            </a:pPr>
            <a:r>
              <a:rPr lang="cs-CZ" sz="1600" b="1" dirty="0" err="1">
                <a:solidFill>
                  <a:srgbClr val="FF66CC"/>
                </a:solidFill>
                <a:latin typeface="Courier New"/>
                <a:cs typeface="Courier New"/>
              </a:rPr>
              <a:t>pnorm</a:t>
            </a:r>
            <a:r>
              <a:rPr lang="cs-CZ" sz="1600" b="1" dirty="0">
                <a:solidFill>
                  <a:srgbClr val="FF66CC"/>
                </a:solidFill>
                <a:latin typeface="Courier New"/>
                <a:cs typeface="Courier New"/>
              </a:rPr>
              <a:t>(24, 15, </a:t>
            </a:r>
            <a:r>
              <a:rPr lang="cs-CZ" sz="1600" b="1" dirty="0" err="1">
                <a:solidFill>
                  <a:srgbClr val="FF66CC"/>
                </a:solidFill>
                <a:latin typeface="Courier New"/>
                <a:cs typeface="Courier New"/>
              </a:rPr>
              <a:t>sqrt</a:t>
            </a:r>
            <a:r>
              <a:rPr lang="cs-CZ" sz="1600" b="1" dirty="0">
                <a:solidFill>
                  <a:srgbClr val="FF66CC"/>
                </a:solidFill>
                <a:latin typeface="Courier New"/>
                <a:cs typeface="Courier New"/>
              </a:rPr>
              <a:t>(7.5)) - </a:t>
            </a:r>
            <a:r>
              <a:rPr lang="cs-CZ" sz="1600" b="1" dirty="0" err="1">
                <a:solidFill>
                  <a:srgbClr val="FF66CC"/>
                </a:solidFill>
                <a:latin typeface="Courier New"/>
                <a:cs typeface="Courier New"/>
              </a:rPr>
              <a:t>pnorm</a:t>
            </a:r>
            <a:r>
              <a:rPr lang="cs-CZ" sz="1600" b="1" dirty="0">
                <a:solidFill>
                  <a:srgbClr val="FF66CC"/>
                </a:solidFill>
                <a:latin typeface="Courier New"/>
                <a:cs typeface="Courier New"/>
              </a:rPr>
              <a:t>(18, 15, </a:t>
            </a:r>
            <a:r>
              <a:rPr lang="cs-CZ" sz="1600" b="1" dirty="0" err="1">
                <a:solidFill>
                  <a:srgbClr val="FF66CC"/>
                </a:solidFill>
                <a:latin typeface="Courier New"/>
                <a:cs typeface="Courier New"/>
              </a:rPr>
              <a:t>sqrt</a:t>
            </a:r>
            <a:r>
              <a:rPr lang="cs-CZ" sz="1600" b="1" dirty="0">
                <a:solidFill>
                  <a:srgbClr val="FF66CC"/>
                </a:solidFill>
                <a:latin typeface="Courier New"/>
                <a:cs typeface="Courier New"/>
              </a:rPr>
              <a:t>(7.5)</a:t>
            </a:r>
            <a:r>
              <a:rPr lang="cs-CZ" sz="1600" b="1" dirty="0" smtClean="0">
                <a:solidFill>
                  <a:srgbClr val="FF66CC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2200" dirty="0" smtClean="0"/>
              <a:t>"What is the probability that </a:t>
            </a:r>
            <a:r>
              <a:rPr lang="en-US" sz="2200" i="1" dirty="0" smtClean="0">
                <a:latin typeface="Times New Roman"/>
                <a:cs typeface="Times New Roman"/>
              </a:rPr>
              <a:t>x </a:t>
            </a:r>
            <a:r>
              <a:rPr lang="en-US" sz="2200" dirty="0" smtClean="0"/>
              <a:t>ends in 7?” </a:t>
            </a:r>
            <a:r>
              <a:rPr lang="en-US" sz="2200" dirty="0" smtClean="0">
                <a:solidFill>
                  <a:srgbClr val="FF66CC"/>
                </a:solidFill>
              </a:rPr>
              <a:t>0</a:t>
            </a:r>
          </a:p>
          <a:p>
            <a:pPr marL="0" indent="0" algn="r">
              <a:buNone/>
            </a:pPr>
            <a:endParaRPr lang="hr-HR" sz="1600" b="1" dirty="0" smtClean="0">
              <a:solidFill>
                <a:srgbClr val="FF66CC"/>
              </a:solidFill>
              <a:latin typeface="Courier New"/>
              <a:cs typeface="Courier New"/>
            </a:endParaRPr>
          </a:p>
          <a:p>
            <a:r>
              <a:rPr lang="en-US" sz="2200" dirty="0" smtClean="0"/>
              <a:t>"</a:t>
            </a:r>
            <a:r>
              <a:rPr lang="en-US" sz="2200" dirty="0"/>
              <a:t>What is the probability </a:t>
            </a:r>
            <a:r>
              <a:rPr lang="en-US" sz="2200" dirty="0" smtClean="0"/>
              <a:t>that </a:t>
            </a:r>
            <a:r>
              <a:rPr lang="en-US" sz="2200" i="1" dirty="0">
                <a:latin typeface="Times New Roman"/>
                <a:cs typeface="Times New Roman"/>
              </a:rPr>
              <a:t>x </a:t>
            </a:r>
            <a:r>
              <a:rPr lang="en-US" sz="2200" dirty="0" smtClean="0"/>
              <a:t>is greater than 24?” </a:t>
            </a:r>
            <a:r>
              <a:rPr lang="en-US" sz="2200" dirty="0" smtClean="0">
                <a:solidFill>
                  <a:srgbClr val="FF6FCF"/>
                </a:solidFill>
              </a:rPr>
              <a:t>0.0005</a:t>
            </a:r>
          </a:p>
          <a:p>
            <a:pPr marL="0" indent="0" algn="r">
              <a:buNone/>
            </a:pPr>
            <a:r>
              <a:rPr lang="en-US" sz="1600" b="1" dirty="0" err="1">
                <a:solidFill>
                  <a:srgbClr val="FF6FCF"/>
                </a:solidFill>
                <a:latin typeface="Courier New"/>
                <a:cs typeface="Courier New"/>
              </a:rPr>
              <a:t>pnorm</a:t>
            </a:r>
            <a:r>
              <a:rPr lang="en-US" sz="1600" b="1" dirty="0">
                <a:solidFill>
                  <a:srgbClr val="FF6FCF"/>
                </a:solidFill>
                <a:latin typeface="Courier New"/>
                <a:cs typeface="Courier New"/>
              </a:rPr>
              <a:t>(24, 15, </a:t>
            </a:r>
            <a:r>
              <a:rPr lang="en-US" sz="1600" b="1" dirty="0" err="1">
                <a:solidFill>
                  <a:srgbClr val="FF6FCF"/>
                </a:solidFill>
                <a:latin typeface="Courier New"/>
                <a:cs typeface="Courier New"/>
              </a:rPr>
              <a:t>sqrt</a:t>
            </a:r>
            <a:r>
              <a:rPr lang="en-US" sz="1600" b="1" dirty="0">
                <a:solidFill>
                  <a:srgbClr val="FF6FCF"/>
                </a:solidFill>
                <a:latin typeface="Courier New"/>
                <a:cs typeface="Courier New"/>
              </a:rPr>
              <a:t>(7.5), </a:t>
            </a:r>
            <a:r>
              <a:rPr lang="en-US" sz="1600" b="1" dirty="0" err="1" smtClean="0">
                <a:solidFill>
                  <a:srgbClr val="FF6FCF"/>
                </a:solidFill>
                <a:latin typeface="Courier New"/>
                <a:cs typeface="Courier New"/>
              </a:rPr>
              <a:t>lower.tail</a:t>
            </a:r>
            <a:r>
              <a:rPr lang="en-US" sz="1600" b="1" dirty="0" smtClean="0">
                <a:solidFill>
                  <a:srgbClr val="FF6FCF"/>
                </a:solidFill>
                <a:latin typeface="Courier New"/>
                <a:cs typeface="Courier New"/>
              </a:rPr>
              <a:t> = FALSE</a:t>
            </a:r>
            <a:r>
              <a:rPr lang="en-US" sz="1600" b="1" dirty="0">
                <a:solidFill>
                  <a:srgbClr val="FF6FCF"/>
                </a:solidFill>
                <a:latin typeface="Courier New"/>
                <a:cs typeface="Courier New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0" y="4737100"/>
            <a:ext cx="21209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7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Past: discrete </a:t>
            </a:r>
            <a:r>
              <a:rPr lang="en-US" dirty="0" err="1" smtClean="0"/>
              <a:t>rvs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Present: continuous </a:t>
            </a:r>
            <a:r>
              <a:rPr lang="en-US" dirty="0" err="1" smtClean="0"/>
              <a:t>rvs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discrete </a:t>
            </a:r>
            <a:r>
              <a:rPr lang="en-US" dirty="0" err="1"/>
              <a:t>rvs</a:t>
            </a:r>
            <a:r>
              <a:rPr lang="en-US" dirty="0"/>
              <a:t>, </a:t>
            </a:r>
            <a:r>
              <a:rPr lang="en-US" i="1" dirty="0"/>
              <a:t>P(X = x) </a:t>
            </a:r>
            <a:r>
              <a:rPr lang="en-US" dirty="0"/>
              <a:t>is technically called the </a:t>
            </a:r>
            <a:r>
              <a:rPr lang="en-US" i="1" dirty="0"/>
              <a:t>probability mass function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continuous </a:t>
            </a:r>
            <a:r>
              <a:rPr lang="en-US" dirty="0" err="1"/>
              <a:t>rvs</a:t>
            </a:r>
            <a:r>
              <a:rPr lang="en-US" dirty="0"/>
              <a:t>, the </a:t>
            </a:r>
            <a:r>
              <a:rPr lang="en-US" dirty="0" smtClean="0"/>
              <a:t>analogous concept </a:t>
            </a:r>
            <a:r>
              <a:rPr lang="en-US" dirty="0"/>
              <a:t>is the </a:t>
            </a:r>
            <a:r>
              <a:rPr lang="en-US" i="1" dirty="0"/>
              <a:t>density </a:t>
            </a:r>
            <a:endParaRPr lang="en-US" i="1" dirty="0" smtClean="0"/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7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unch_normal_pdfs-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0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nom_pmf-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800100"/>
            <a:ext cx="3901440" cy="2438400"/>
          </a:xfrm>
          <a:prstGeom prst="rect">
            <a:avLst/>
          </a:prstGeom>
        </p:spPr>
      </p:pic>
      <p:pic>
        <p:nvPicPr>
          <p:cNvPr id="3" name="Picture 2" descr="binom_cdf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3657600"/>
            <a:ext cx="3901440" cy="2438400"/>
          </a:xfrm>
          <a:prstGeom prst="rect">
            <a:avLst/>
          </a:prstGeom>
        </p:spPr>
      </p:pic>
      <p:pic>
        <p:nvPicPr>
          <p:cNvPr id="6" name="Picture 5" descr="normal_pdf-1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800100"/>
            <a:ext cx="3901440" cy="2438400"/>
          </a:xfrm>
          <a:prstGeom prst="rect">
            <a:avLst/>
          </a:prstGeom>
        </p:spPr>
      </p:pic>
      <p:pic>
        <p:nvPicPr>
          <p:cNvPr id="7" name="Picture 6" descr="normal_cdf-1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657600"/>
            <a:ext cx="390144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3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i="1" dirty="0">
                <a:latin typeface="Times New Roman"/>
                <a:cs typeface="Times New Roman"/>
              </a:rPr>
              <a:t>X ~ N(µ, σ</a:t>
            </a:r>
            <a:r>
              <a:rPr lang="en-US" i="1" baseline="30000" dirty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) </a:t>
            </a:r>
            <a:r>
              <a:rPr lang="en-US" dirty="0"/>
              <a:t>and</a:t>
            </a:r>
            <a:r>
              <a:rPr lang="en-US" i="1" dirty="0">
                <a:latin typeface="Times New Roman"/>
                <a:cs typeface="Times New Roman"/>
              </a:rPr>
              <a:t> Y = </a:t>
            </a:r>
            <a:r>
              <a:rPr lang="en-US" i="1" dirty="0" smtClean="0">
                <a:latin typeface="Times New Roman"/>
                <a:cs typeface="Times New Roman"/>
              </a:rPr>
              <a:t>X </a:t>
            </a:r>
            <a:r>
              <a:rPr lang="en-US" i="1" dirty="0">
                <a:latin typeface="Times New Roman"/>
                <a:cs typeface="Times New Roman"/>
              </a:rPr>
              <a:t>+ b</a:t>
            </a:r>
          </a:p>
          <a:p>
            <a:pPr lvl="1"/>
            <a:r>
              <a:rPr lang="en-US" dirty="0"/>
              <a:t>Then </a:t>
            </a:r>
            <a:r>
              <a:rPr lang="en-US" i="1" dirty="0">
                <a:latin typeface="Times New Roman"/>
                <a:cs typeface="Times New Roman"/>
              </a:rPr>
              <a:t>Y ~ N</a:t>
            </a:r>
            <a:r>
              <a:rPr lang="en-US" i="1" dirty="0" smtClean="0">
                <a:latin typeface="Times New Roman"/>
                <a:cs typeface="Times New Roman"/>
              </a:rPr>
              <a:t>(µ </a:t>
            </a:r>
            <a:r>
              <a:rPr lang="en-US" i="1" dirty="0">
                <a:latin typeface="Times New Roman"/>
                <a:cs typeface="Times New Roman"/>
              </a:rPr>
              <a:t>+ b, </a:t>
            </a:r>
            <a:r>
              <a:rPr lang="en-US" i="1" dirty="0" smtClean="0">
                <a:latin typeface="Times New Roman"/>
                <a:cs typeface="Times New Roman"/>
              </a:rPr>
              <a:t>σ</a:t>
            </a:r>
            <a:r>
              <a:rPr lang="en-US" i="1" baseline="30000" dirty="0" smtClean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) 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If </a:t>
            </a:r>
            <a:r>
              <a:rPr lang="en-US" i="1" dirty="0">
                <a:latin typeface="Times New Roman"/>
                <a:cs typeface="Times New Roman"/>
              </a:rPr>
              <a:t>X ~ N(µ, σ</a:t>
            </a:r>
            <a:r>
              <a:rPr lang="en-US" i="1" baseline="30000" dirty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) </a:t>
            </a:r>
            <a:r>
              <a:rPr lang="en-US" dirty="0"/>
              <a:t>and</a:t>
            </a:r>
            <a:r>
              <a:rPr lang="en-US" i="1" dirty="0">
                <a:latin typeface="Times New Roman"/>
                <a:cs typeface="Times New Roman"/>
              </a:rPr>
              <a:t> Y = </a:t>
            </a:r>
            <a:r>
              <a:rPr lang="en-US" i="1" dirty="0" err="1">
                <a:latin typeface="Times New Roman"/>
                <a:cs typeface="Times New Roman"/>
              </a:rPr>
              <a:t>aX</a:t>
            </a:r>
            <a:r>
              <a:rPr lang="en-US" i="1" dirty="0">
                <a:latin typeface="Times New Roman"/>
                <a:cs typeface="Times New Roman"/>
              </a:rPr>
              <a:t> </a:t>
            </a:r>
          </a:p>
          <a:p>
            <a:pPr lvl="1"/>
            <a:r>
              <a:rPr lang="en-US" dirty="0"/>
              <a:t>Then </a:t>
            </a:r>
            <a:r>
              <a:rPr lang="en-US" i="1" dirty="0">
                <a:latin typeface="Times New Roman"/>
                <a:cs typeface="Times New Roman"/>
              </a:rPr>
              <a:t>Y ~ N(</a:t>
            </a:r>
            <a:r>
              <a:rPr lang="en-US" i="1" dirty="0" smtClean="0">
                <a:latin typeface="Times New Roman"/>
                <a:cs typeface="Times New Roman"/>
              </a:rPr>
              <a:t>aµ,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i="1" baseline="30000" dirty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σ</a:t>
            </a:r>
            <a:r>
              <a:rPr lang="en-US" i="1" baseline="30000" dirty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)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i="1" dirty="0" smtClean="0">
                <a:latin typeface="Times New Roman"/>
                <a:cs typeface="Times New Roman"/>
              </a:rPr>
              <a:t>X ~ N(µ, σ</a:t>
            </a:r>
            <a:r>
              <a:rPr lang="en-US" i="1" baseline="30000" dirty="0" smtClean="0">
                <a:latin typeface="Times New Roman"/>
                <a:cs typeface="Times New Roman"/>
              </a:rPr>
              <a:t>2</a:t>
            </a:r>
            <a:r>
              <a:rPr lang="en-US" i="1" dirty="0" smtClean="0">
                <a:latin typeface="Times New Roman"/>
                <a:cs typeface="Times New Roman"/>
              </a:rPr>
              <a:t>) </a:t>
            </a:r>
            <a:r>
              <a:rPr lang="en-US" dirty="0" smtClean="0"/>
              <a:t>and</a:t>
            </a:r>
            <a:r>
              <a:rPr lang="en-US" i="1" dirty="0" smtClean="0">
                <a:latin typeface="Times New Roman"/>
                <a:cs typeface="Times New Roman"/>
              </a:rPr>
              <a:t> Y = </a:t>
            </a:r>
            <a:r>
              <a:rPr lang="en-US" i="1" dirty="0" err="1" smtClean="0">
                <a:latin typeface="Times New Roman"/>
                <a:cs typeface="Times New Roman"/>
              </a:rPr>
              <a:t>aX</a:t>
            </a:r>
            <a:r>
              <a:rPr lang="en-US" i="1" dirty="0" smtClean="0">
                <a:latin typeface="Times New Roman"/>
                <a:cs typeface="Times New Roman"/>
              </a:rPr>
              <a:t> + b</a:t>
            </a:r>
          </a:p>
          <a:p>
            <a:pPr lvl="1"/>
            <a:r>
              <a:rPr lang="en-US" dirty="0" smtClean="0"/>
              <a:t>Then </a:t>
            </a:r>
            <a:r>
              <a:rPr lang="en-US" i="1" dirty="0" smtClean="0">
                <a:latin typeface="Times New Roman"/>
                <a:cs typeface="Times New Roman"/>
              </a:rPr>
              <a:t>Y </a:t>
            </a:r>
            <a:r>
              <a:rPr lang="en-US" i="1" dirty="0">
                <a:latin typeface="Times New Roman"/>
                <a:cs typeface="Times New Roman"/>
              </a:rPr>
              <a:t>~ N</a:t>
            </a:r>
            <a:r>
              <a:rPr lang="en-US" i="1" dirty="0" smtClean="0">
                <a:latin typeface="Times New Roman"/>
                <a:cs typeface="Times New Roman"/>
              </a:rPr>
              <a:t>(aµ + b, a</a:t>
            </a:r>
            <a:r>
              <a:rPr lang="en-US" i="1" baseline="30000" dirty="0" smtClean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σ</a:t>
            </a:r>
            <a:r>
              <a:rPr lang="en-US" i="1" baseline="30000" dirty="0" smtClean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2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Noto Serif" charset="0"/>
                <a:ea typeface="Noto Serif" charset="0"/>
                <a:cs typeface="Noto Serif" charset="0"/>
              </a:rPr>
              <a:t>Discrete</a:t>
            </a:r>
            <a:endParaRPr lang="en-US" dirty="0">
              <a:latin typeface="Noto Serif" charset="0"/>
              <a:ea typeface="Noto Serif" charset="0"/>
              <a:cs typeface="Noto Serif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Finite </a:t>
            </a:r>
            <a:r>
              <a:rPr lang="en-US" dirty="0"/>
              <a:t>or </a:t>
            </a:r>
            <a:r>
              <a:rPr lang="en-US" dirty="0" err="1"/>
              <a:t>countably</a:t>
            </a:r>
            <a:r>
              <a:rPr lang="en-US" dirty="0"/>
              <a:t> infinite sample space. </a:t>
            </a:r>
            <a:endParaRPr lang="en-US" dirty="0" smtClean="0"/>
          </a:p>
          <a:p>
            <a:r>
              <a:rPr lang="en-US" dirty="0"/>
              <a:t>Subset of integers. </a:t>
            </a:r>
            <a:endParaRPr lang="en-US" dirty="0" smtClean="0"/>
          </a:p>
          <a:p>
            <a:r>
              <a:rPr lang="en-US" dirty="0" smtClean="0"/>
              <a:t>Use sums.</a:t>
            </a:r>
          </a:p>
          <a:p>
            <a:r>
              <a:rPr lang="en-US" dirty="0" smtClean="0"/>
              <a:t>Has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  <a:latin typeface="Lobster Two"/>
                <a:cs typeface="Lobster Two"/>
              </a:rPr>
              <a:t>pmf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Noto Serif" charset="0"/>
                <a:ea typeface="Noto Serif" charset="0"/>
                <a:cs typeface="Noto Serif" charset="0"/>
              </a:rPr>
              <a:t>Continuous</a:t>
            </a:r>
            <a:endParaRPr lang="en-US" dirty="0">
              <a:latin typeface="Noto Serif" charset="0"/>
              <a:ea typeface="Noto Serif" charset="0"/>
              <a:cs typeface="Noto Serif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U</a:t>
            </a:r>
            <a:r>
              <a:rPr lang="en-US" dirty="0" err="1" smtClean="0"/>
              <a:t>ncountably</a:t>
            </a:r>
            <a:r>
              <a:rPr lang="en-US" dirty="0" smtClean="0"/>
              <a:t> </a:t>
            </a:r>
            <a:r>
              <a:rPr lang="en-US" dirty="0"/>
              <a:t>infinite sample space. </a:t>
            </a:r>
            <a:endParaRPr lang="en-US" dirty="0" smtClean="0"/>
          </a:p>
          <a:p>
            <a:r>
              <a:rPr lang="en-US" dirty="0" smtClean="0"/>
              <a:t>Subset </a:t>
            </a:r>
            <a:r>
              <a:rPr lang="en-US" dirty="0"/>
              <a:t>of the real number line.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integrals. </a:t>
            </a:r>
            <a:endParaRPr lang="en-US" dirty="0" smtClean="0"/>
          </a:p>
          <a:p>
            <a:r>
              <a:rPr lang="en-US" dirty="0" smtClean="0"/>
              <a:t>Has </a:t>
            </a:r>
            <a:r>
              <a:rPr lang="en-US" b="1" dirty="0" err="1" smtClean="0">
                <a:solidFill>
                  <a:schemeClr val="accent1"/>
                </a:solidFill>
                <a:latin typeface="Lobster Two"/>
                <a:cs typeface="Lobster Two"/>
              </a:rPr>
              <a:t>pdf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078" y="760374"/>
            <a:ext cx="2245174" cy="12780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974" y="4538291"/>
            <a:ext cx="2486962" cy="1278022"/>
          </a:xfrm>
          <a:prstGeom prst="rect">
            <a:avLst/>
          </a:prstGeom>
        </p:spPr>
      </p:pic>
      <p:cxnSp>
        <p:nvCxnSpPr>
          <p:cNvPr id="4" name="Curved Connector 3"/>
          <p:cNvCxnSpPr>
            <a:stCxn id="3" idx="3"/>
            <a:endCxn id="2" idx="3"/>
          </p:cNvCxnSpPr>
          <p:nvPr/>
        </p:nvCxnSpPr>
        <p:spPr>
          <a:xfrm flipH="1" flipV="1">
            <a:off x="5684252" y="1399385"/>
            <a:ext cx="133684" cy="3777917"/>
          </a:xfrm>
          <a:prstGeom prst="curvedConnector3">
            <a:avLst>
              <a:gd name="adj1" fmla="val -951002"/>
            </a:avLst>
          </a:prstGeom>
          <a:ln w="63500">
            <a:solidFill>
              <a:schemeClr val="accent3">
                <a:lumMod val="75000"/>
              </a:schemeClr>
            </a:solidFill>
            <a:headEnd type="oval" w="sm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3" idx="1"/>
            <a:endCxn id="2" idx="1"/>
          </p:cNvCxnSpPr>
          <p:nvPr/>
        </p:nvCxnSpPr>
        <p:spPr>
          <a:xfrm rot="10800000" flipH="1">
            <a:off x="3330974" y="1399386"/>
            <a:ext cx="108104" cy="3777917"/>
          </a:xfrm>
          <a:prstGeom prst="curvedConnector3">
            <a:avLst>
              <a:gd name="adj1" fmla="val -1274961"/>
            </a:avLst>
          </a:prstGeom>
          <a:ln w="63500">
            <a:solidFill>
              <a:schemeClr val="accent3">
                <a:lumMod val="75000"/>
              </a:schemeClr>
            </a:solidFill>
            <a:headEnd type="triangle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2780632"/>
            <a:ext cx="1991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obster Two"/>
                <a:cs typeface="Lobster Two"/>
              </a:rPr>
              <a:t>Integrate from -∞ to x</a:t>
            </a:r>
            <a:endParaRPr lang="en-US" sz="2800" dirty="0">
              <a:latin typeface="Lobster Two"/>
              <a:cs typeface="Lobster Tw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03977" y="2933032"/>
            <a:ext cx="19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obster Two"/>
                <a:cs typeface="Lobster Two"/>
              </a:rPr>
              <a:t>Differentiate</a:t>
            </a:r>
            <a:endParaRPr lang="en-US" sz="2800" dirty="0">
              <a:latin typeface="Lobster Two"/>
              <a:cs typeface="Lobster Two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87578" y="287148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obster Two"/>
                <a:cs typeface="Lobster Two"/>
              </a:rPr>
              <a:t>Outside support, f(x)=0</a:t>
            </a:r>
            <a:endParaRPr lang="en-US" sz="2800" dirty="0">
              <a:latin typeface="Lobster Two"/>
              <a:cs typeface="Lobster Two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87578" y="5840393"/>
            <a:ext cx="3368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obster Two"/>
                <a:cs typeface="Lobster Two"/>
              </a:rPr>
              <a:t>Outside support, </a:t>
            </a:r>
          </a:p>
          <a:p>
            <a:pPr algn="ctr"/>
            <a:r>
              <a:rPr lang="en-US" sz="2800" dirty="0">
                <a:latin typeface="Lobster Two"/>
                <a:cs typeface="Lobster Two"/>
              </a:rPr>
              <a:t>F</a:t>
            </a:r>
            <a:r>
              <a:rPr lang="en-US" sz="2800" dirty="0" smtClean="0">
                <a:latin typeface="Lobster Two"/>
                <a:cs typeface="Lobster Two"/>
              </a:rPr>
              <a:t>(x)=0 or F(x)=1</a:t>
            </a:r>
            <a:endParaRPr lang="en-US" sz="2800" dirty="0">
              <a:latin typeface="Lobster Two"/>
              <a:cs typeface="Lobster Tw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76099"/>
            <a:ext cx="233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66CC"/>
                </a:solidFill>
                <a:latin typeface="Gill Sans"/>
                <a:cs typeface="Gill Sans"/>
              </a:rPr>
              <a:t>c</a:t>
            </a:r>
            <a:r>
              <a:rPr lang="en-US" sz="2800" dirty="0" smtClean="0">
                <a:solidFill>
                  <a:srgbClr val="FF66CC"/>
                </a:solidFill>
                <a:latin typeface="Gill Sans"/>
                <a:cs typeface="Gill Sans"/>
              </a:rPr>
              <a:t>ontinuous </a:t>
            </a:r>
            <a:r>
              <a:rPr lang="en-US" sz="2800" dirty="0" err="1" smtClean="0">
                <a:solidFill>
                  <a:srgbClr val="FF66CC"/>
                </a:solidFill>
                <a:latin typeface="Gill Sans"/>
                <a:cs typeface="Gill Sans"/>
              </a:rPr>
              <a:t>rvs</a:t>
            </a:r>
            <a:endParaRPr lang="en-US" sz="2800" dirty="0">
              <a:solidFill>
                <a:srgbClr val="FF66CC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61291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urved Connector 12"/>
          <p:cNvCxnSpPr/>
          <p:nvPr/>
        </p:nvCxnSpPr>
        <p:spPr>
          <a:xfrm rot="10800000" flipH="1">
            <a:off x="3137221" y="1399386"/>
            <a:ext cx="108104" cy="3777917"/>
          </a:xfrm>
          <a:prstGeom prst="curvedConnector3">
            <a:avLst>
              <a:gd name="adj1" fmla="val -1274961"/>
            </a:avLst>
          </a:prstGeom>
          <a:ln w="63500">
            <a:solidFill>
              <a:schemeClr val="accent3">
                <a:lumMod val="75000"/>
              </a:schemeClr>
            </a:solidFill>
            <a:headEnd type="triangle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2780632"/>
            <a:ext cx="1718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Lobster Two"/>
                <a:cs typeface="Lobster Two"/>
              </a:rPr>
              <a:t>Integrate </a:t>
            </a:r>
          </a:p>
          <a:p>
            <a:pPr algn="ctr"/>
            <a:r>
              <a:rPr lang="en-US" sz="2400" dirty="0" smtClean="0">
                <a:latin typeface="Lobster Two"/>
                <a:cs typeface="Lobster Two"/>
              </a:rPr>
              <a:t>from -∞ to x</a:t>
            </a:r>
            <a:endParaRPr lang="en-US" sz="2400" dirty="0">
              <a:latin typeface="Lobster Two"/>
              <a:cs typeface="Lobster Tw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50699"/>
            <a:ext cx="3126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FF66CC"/>
                </a:solidFill>
                <a:latin typeface="Times New Roman"/>
                <a:cs typeface="Times New Roman"/>
              </a:rPr>
              <a:t>X</a:t>
            </a:r>
            <a:r>
              <a:rPr lang="en-US" sz="2800" dirty="0" smtClean="0">
                <a:solidFill>
                  <a:srgbClr val="FF66CC"/>
                </a:solidFill>
                <a:latin typeface="Gill Sans"/>
                <a:cs typeface="Gill Sans"/>
              </a:rPr>
              <a:t> is a continuous </a:t>
            </a:r>
            <a:r>
              <a:rPr lang="en-US" sz="2800" dirty="0" err="1" smtClean="0">
                <a:solidFill>
                  <a:srgbClr val="FF66CC"/>
                </a:solidFill>
                <a:latin typeface="Gill Sans"/>
                <a:cs typeface="Gill Sans"/>
              </a:rPr>
              <a:t>rv</a:t>
            </a:r>
            <a:endParaRPr lang="en-US" sz="2800" dirty="0">
              <a:solidFill>
                <a:srgbClr val="FF66CC"/>
              </a:solidFill>
              <a:latin typeface="Gill Sans"/>
              <a:cs typeface="Gill San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973" y="944870"/>
            <a:ext cx="5548223" cy="9090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273" y="4813047"/>
            <a:ext cx="5687923" cy="764837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01599" y="5577884"/>
            <a:ext cx="3581401" cy="860698"/>
          </a:xfrm>
          <a:prstGeom prst="wedgeRectCallout">
            <a:avLst>
              <a:gd name="adj1" fmla="val -49689"/>
              <a:gd name="adj2" fmla="val 84745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Wolfram Alpha:</a:t>
            </a:r>
          </a:p>
          <a:p>
            <a:pPr algn="ctr"/>
            <a:r>
              <a:rPr lang="en-US" sz="1600" dirty="0">
                <a:solidFill>
                  <a:srgbClr val="FF66CC"/>
                </a:solidFill>
                <a:latin typeface="Gill Sans"/>
                <a:cs typeface="Gill Sans"/>
              </a:rPr>
              <a:t>integrate </a:t>
            </a:r>
            <a:r>
              <a:rPr lang="en-US" sz="1600" dirty="0" smtClean="0">
                <a:solidFill>
                  <a:srgbClr val="FF66CC"/>
                </a:solidFill>
                <a:latin typeface="Gill Sans"/>
                <a:cs typeface="Gill Sans"/>
              </a:rPr>
              <a:t>4x = 2x</a:t>
            </a:r>
            <a:r>
              <a:rPr lang="en-US" sz="1600" baseline="30000" dirty="0" smtClean="0">
                <a:solidFill>
                  <a:srgbClr val="FF66CC"/>
                </a:solidFill>
                <a:latin typeface="Gill Sans"/>
                <a:cs typeface="Gill Sans"/>
              </a:rPr>
              <a:t>2</a:t>
            </a:r>
            <a:r>
              <a:rPr lang="en-US" sz="1600" dirty="0" smtClean="0">
                <a:solidFill>
                  <a:srgbClr val="FF66CC"/>
                </a:solidFill>
                <a:latin typeface="Gill Sans"/>
                <a:cs typeface="Gill Sans"/>
              </a:rPr>
              <a:t> + constant</a:t>
            </a:r>
          </a:p>
          <a:p>
            <a:pPr algn="ctr"/>
            <a:r>
              <a:rPr lang="en-US" sz="1600" dirty="0">
                <a:solidFill>
                  <a:srgbClr val="FF66CC"/>
                </a:solidFill>
                <a:latin typeface="Gill Sans"/>
                <a:cs typeface="Gill Sans"/>
              </a:rPr>
              <a:t>i</a:t>
            </a:r>
            <a:r>
              <a:rPr lang="en-US" sz="1600" dirty="0" smtClean="0">
                <a:solidFill>
                  <a:srgbClr val="FF66CC"/>
                </a:solidFill>
                <a:latin typeface="Gill Sans"/>
                <a:cs typeface="Gill Sans"/>
              </a:rPr>
              <a:t>ntegrate -4x + 4 = -2x</a:t>
            </a:r>
            <a:r>
              <a:rPr lang="en-US" sz="1600" baseline="30000" dirty="0" smtClean="0">
                <a:solidFill>
                  <a:srgbClr val="FF66CC"/>
                </a:solidFill>
                <a:latin typeface="Gill Sans"/>
                <a:cs typeface="Gill Sans"/>
              </a:rPr>
              <a:t>2</a:t>
            </a:r>
            <a:r>
              <a:rPr lang="en-US" sz="1600" dirty="0" smtClean="0">
                <a:solidFill>
                  <a:srgbClr val="FF66CC"/>
                </a:solidFill>
                <a:latin typeface="Gill Sans"/>
                <a:cs typeface="Gill Sans"/>
              </a:rPr>
              <a:t> + 4x + constant</a:t>
            </a:r>
          </a:p>
        </p:txBody>
      </p:sp>
    </p:spTree>
    <p:extLst>
      <p:ext uri="{BB962C8B-B14F-4D97-AF65-F5344CB8AC3E}">
        <p14:creationId xmlns:p14="http://schemas.microsoft.com/office/powerpoint/2010/main" val="192798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solve for A and 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38300"/>
            <a:ext cx="8216900" cy="11049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997200"/>
            <a:ext cx="8229600" cy="3479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Where A and C are constants of integration. Now we use the properties of </a:t>
            </a:r>
            <a:r>
              <a:rPr lang="en-US" i="1" dirty="0" smtClean="0">
                <a:latin typeface="Times New Roman"/>
                <a:cs typeface="Times New Roman"/>
              </a:rPr>
              <a:t>F(x) </a:t>
            </a:r>
            <a:r>
              <a:rPr lang="en-US" dirty="0" smtClean="0"/>
              <a:t>to solve for those constants.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Specifically: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We know: </a:t>
            </a:r>
            <a:r>
              <a:rPr lang="en-US" i="1" dirty="0" smtClean="0">
                <a:latin typeface="Times New Roman"/>
                <a:cs typeface="Times New Roman"/>
              </a:rPr>
              <a:t>F(</a:t>
            </a:r>
            <a:r>
              <a:rPr lang="en-US" i="1" dirty="0" err="1" smtClean="0">
                <a:latin typeface="Times New Roman"/>
                <a:cs typeface="Times New Roman"/>
              </a:rPr>
              <a:t>x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min</a:t>
            </a:r>
            <a:r>
              <a:rPr lang="en-US" i="1" dirty="0" smtClean="0">
                <a:latin typeface="Times New Roman"/>
                <a:cs typeface="Times New Roman"/>
              </a:rPr>
              <a:t>) </a:t>
            </a:r>
            <a:r>
              <a:rPr lang="en-US" dirty="0" smtClean="0"/>
              <a:t>= 0; so </a:t>
            </a:r>
            <a:r>
              <a:rPr lang="en-US" i="1" dirty="0" smtClean="0">
                <a:latin typeface="Times New Roman"/>
                <a:cs typeface="Times New Roman"/>
              </a:rPr>
              <a:t>F(0) </a:t>
            </a:r>
            <a:r>
              <a:rPr lang="en-US" dirty="0" smtClean="0"/>
              <a:t>= 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</a:t>
            </a:r>
            <a:r>
              <a:rPr lang="en-US" dirty="0" smtClean="0"/>
              <a:t>also know</a:t>
            </a:r>
            <a:r>
              <a:rPr lang="en-US" dirty="0"/>
              <a:t>: </a:t>
            </a:r>
            <a:r>
              <a:rPr lang="en-US" i="1" dirty="0">
                <a:latin typeface="Times New Roman"/>
                <a:cs typeface="Times New Roman"/>
              </a:rPr>
              <a:t>F(</a:t>
            </a:r>
            <a:r>
              <a:rPr lang="en-US" i="1" dirty="0" err="1" smtClean="0">
                <a:latin typeface="Times New Roman"/>
                <a:cs typeface="Times New Roman"/>
              </a:rPr>
              <a:t>x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i="1" dirty="0" smtClean="0">
                <a:latin typeface="Times New Roman"/>
                <a:cs typeface="Times New Roman"/>
              </a:rPr>
              <a:t>) </a:t>
            </a:r>
            <a:r>
              <a:rPr lang="en-US" dirty="0"/>
              <a:t>= </a:t>
            </a:r>
            <a:r>
              <a:rPr lang="en-US" dirty="0" smtClean="0"/>
              <a:t>1; </a:t>
            </a:r>
            <a:r>
              <a:rPr lang="en-US" dirty="0"/>
              <a:t>so </a:t>
            </a:r>
            <a:r>
              <a:rPr lang="en-US" i="1" dirty="0">
                <a:latin typeface="Times New Roman"/>
                <a:cs typeface="Times New Roman"/>
              </a:rPr>
              <a:t>F</a:t>
            </a:r>
            <a:r>
              <a:rPr lang="en-US" i="1" dirty="0" smtClean="0">
                <a:latin typeface="Times New Roman"/>
                <a:cs typeface="Times New Roman"/>
              </a:rPr>
              <a:t>(1) </a:t>
            </a:r>
            <a:r>
              <a:rPr lang="en-US" dirty="0"/>
              <a:t>= 1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400800" y="986552"/>
            <a:ext cx="0" cy="651748"/>
          </a:xfrm>
          <a:prstGeom prst="line">
            <a:avLst/>
          </a:prstGeom>
          <a:ln w="50800">
            <a:solidFill>
              <a:srgbClr val="FF6FCF"/>
            </a:solidFill>
            <a:prstDash val="sysDash"/>
            <a:tailEnd type="stealth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572500" y="2667000"/>
            <a:ext cx="0" cy="660400"/>
          </a:xfrm>
          <a:prstGeom prst="line">
            <a:avLst/>
          </a:prstGeom>
          <a:ln w="50800">
            <a:solidFill>
              <a:srgbClr val="FF6FCF"/>
            </a:solidFill>
            <a:prstDash val="sysDash"/>
            <a:tailEnd type="stealth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70600" y="508000"/>
            <a:ext cx="66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>
                <a:solidFill>
                  <a:srgbClr val="FF6FCF"/>
                </a:solidFill>
                <a:latin typeface="Times New Roman"/>
                <a:cs typeface="Times New Roman"/>
              </a:rPr>
              <a:t>x</a:t>
            </a:r>
            <a:r>
              <a:rPr lang="en-US" sz="2400" i="1" baseline="-25000" dirty="0" err="1">
                <a:solidFill>
                  <a:srgbClr val="FF6FCF"/>
                </a:solidFill>
                <a:latin typeface="Times New Roman"/>
                <a:cs typeface="Times New Roman"/>
              </a:rPr>
              <a:t>min</a:t>
            </a:r>
            <a:endParaRPr lang="en-US" sz="2400" dirty="0">
              <a:solidFill>
                <a:srgbClr val="FF6FC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35950" y="3238500"/>
            <a:ext cx="67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 smtClean="0">
                <a:solidFill>
                  <a:srgbClr val="FF6FCF"/>
                </a:solidFill>
                <a:latin typeface="Times New Roman"/>
                <a:cs typeface="Times New Roman"/>
              </a:rPr>
              <a:t>x</a:t>
            </a:r>
            <a:r>
              <a:rPr lang="en-US" sz="2400" i="1" baseline="-25000" dirty="0" err="1" smtClean="0">
                <a:solidFill>
                  <a:srgbClr val="FF6FCF"/>
                </a:solidFill>
                <a:latin typeface="Times New Roman"/>
                <a:cs typeface="Times New Roman"/>
              </a:rPr>
              <a:t>max</a:t>
            </a:r>
            <a:endParaRPr lang="en-US" sz="2400" dirty="0">
              <a:solidFill>
                <a:srgbClr val="FF6F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23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for A first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27400"/>
            <a:ext cx="7073900" cy="520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38300"/>
            <a:ext cx="8216900" cy="1104900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2285881" y="1892300"/>
            <a:ext cx="1562219" cy="1498600"/>
          </a:xfrm>
          <a:custGeom>
            <a:avLst/>
            <a:gdLst>
              <a:gd name="connsiteX0" fmla="*/ 279585 w 1562285"/>
              <a:gd name="connsiteY0" fmla="*/ 0 h 1498600"/>
              <a:gd name="connsiteX1" fmla="*/ 185 w 1562285"/>
              <a:gd name="connsiteY1" fmla="*/ 609600 h 1498600"/>
              <a:gd name="connsiteX2" fmla="*/ 254185 w 1562285"/>
              <a:gd name="connsiteY2" fmla="*/ 1104900 h 1498600"/>
              <a:gd name="connsiteX3" fmla="*/ 1143185 w 1562285"/>
              <a:gd name="connsiteY3" fmla="*/ 1422400 h 1498600"/>
              <a:gd name="connsiteX4" fmla="*/ 1562285 w 1562285"/>
              <a:gd name="connsiteY4" fmla="*/ 1498600 h 1498600"/>
              <a:gd name="connsiteX0" fmla="*/ 279519 w 1562219"/>
              <a:gd name="connsiteY0" fmla="*/ 0 h 1498600"/>
              <a:gd name="connsiteX1" fmla="*/ 119 w 1562219"/>
              <a:gd name="connsiteY1" fmla="*/ 609600 h 1498600"/>
              <a:gd name="connsiteX2" fmla="*/ 254119 w 1562219"/>
              <a:gd name="connsiteY2" fmla="*/ 1104900 h 1498600"/>
              <a:gd name="connsiteX3" fmla="*/ 889119 w 1562219"/>
              <a:gd name="connsiteY3" fmla="*/ 1358900 h 1498600"/>
              <a:gd name="connsiteX4" fmla="*/ 1562219 w 1562219"/>
              <a:gd name="connsiteY4" fmla="*/ 1498600 h 149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219" h="1498600">
                <a:moveTo>
                  <a:pt x="279519" y="0"/>
                </a:moveTo>
                <a:cubicBezTo>
                  <a:pt x="141935" y="212725"/>
                  <a:pt x="4352" y="425450"/>
                  <a:pt x="119" y="609600"/>
                </a:cubicBezTo>
                <a:cubicBezTo>
                  <a:pt x="-4114" y="793750"/>
                  <a:pt x="105952" y="980017"/>
                  <a:pt x="254119" y="1104900"/>
                </a:cubicBezTo>
                <a:cubicBezTo>
                  <a:pt x="402286" y="1229783"/>
                  <a:pt x="671102" y="1293283"/>
                  <a:pt x="889119" y="1358900"/>
                </a:cubicBezTo>
                <a:cubicBezTo>
                  <a:pt x="1107136" y="1424517"/>
                  <a:pt x="1562219" y="1498600"/>
                  <a:pt x="1562219" y="1498600"/>
                </a:cubicBezTo>
              </a:path>
            </a:pathLst>
          </a:custGeom>
          <a:ln w="50800">
            <a:solidFill>
              <a:srgbClr val="FF6FCF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7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for C next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3390900"/>
            <a:ext cx="8229600" cy="4416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38300"/>
            <a:ext cx="8216900" cy="1104900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2197013" y="2476499"/>
            <a:ext cx="1181187" cy="965200"/>
          </a:xfrm>
          <a:custGeom>
            <a:avLst/>
            <a:gdLst>
              <a:gd name="connsiteX0" fmla="*/ 279585 w 1562285"/>
              <a:gd name="connsiteY0" fmla="*/ 0 h 1498600"/>
              <a:gd name="connsiteX1" fmla="*/ 185 w 1562285"/>
              <a:gd name="connsiteY1" fmla="*/ 609600 h 1498600"/>
              <a:gd name="connsiteX2" fmla="*/ 254185 w 1562285"/>
              <a:gd name="connsiteY2" fmla="*/ 1104900 h 1498600"/>
              <a:gd name="connsiteX3" fmla="*/ 1143185 w 1562285"/>
              <a:gd name="connsiteY3" fmla="*/ 1422400 h 1498600"/>
              <a:gd name="connsiteX4" fmla="*/ 1562285 w 1562285"/>
              <a:gd name="connsiteY4" fmla="*/ 1498600 h 1498600"/>
              <a:gd name="connsiteX0" fmla="*/ 279519 w 1562219"/>
              <a:gd name="connsiteY0" fmla="*/ 0 h 1498600"/>
              <a:gd name="connsiteX1" fmla="*/ 119 w 1562219"/>
              <a:gd name="connsiteY1" fmla="*/ 609600 h 1498600"/>
              <a:gd name="connsiteX2" fmla="*/ 254119 w 1562219"/>
              <a:gd name="connsiteY2" fmla="*/ 1104900 h 1498600"/>
              <a:gd name="connsiteX3" fmla="*/ 889119 w 1562219"/>
              <a:gd name="connsiteY3" fmla="*/ 1358900 h 1498600"/>
              <a:gd name="connsiteX4" fmla="*/ 1562219 w 1562219"/>
              <a:gd name="connsiteY4" fmla="*/ 1498600 h 1498600"/>
              <a:gd name="connsiteX0" fmla="*/ 368371 w 1651071"/>
              <a:gd name="connsiteY0" fmla="*/ 0 h 1498600"/>
              <a:gd name="connsiteX1" fmla="*/ 71 w 1651071"/>
              <a:gd name="connsiteY1" fmla="*/ 368300 h 1498600"/>
              <a:gd name="connsiteX2" fmla="*/ 342971 w 1651071"/>
              <a:gd name="connsiteY2" fmla="*/ 1104900 h 1498600"/>
              <a:gd name="connsiteX3" fmla="*/ 977971 w 1651071"/>
              <a:gd name="connsiteY3" fmla="*/ 1358900 h 1498600"/>
              <a:gd name="connsiteX4" fmla="*/ 1651071 w 1651071"/>
              <a:gd name="connsiteY4" fmla="*/ 1498600 h 1498600"/>
              <a:gd name="connsiteX0" fmla="*/ 368371 w 1651071"/>
              <a:gd name="connsiteY0" fmla="*/ 0 h 1498600"/>
              <a:gd name="connsiteX1" fmla="*/ 71 w 1651071"/>
              <a:gd name="connsiteY1" fmla="*/ 368300 h 1498600"/>
              <a:gd name="connsiteX2" fmla="*/ 342971 w 1651071"/>
              <a:gd name="connsiteY2" fmla="*/ 838200 h 1498600"/>
              <a:gd name="connsiteX3" fmla="*/ 977971 w 1651071"/>
              <a:gd name="connsiteY3" fmla="*/ 1358900 h 1498600"/>
              <a:gd name="connsiteX4" fmla="*/ 1651071 w 1651071"/>
              <a:gd name="connsiteY4" fmla="*/ 1498600 h 1498600"/>
              <a:gd name="connsiteX0" fmla="*/ 368379 w 1651079"/>
              <a:gd name="connsiteY0" fmla="*/ 0 h 1498600"/>
              <a:gd name="connsiteX1" fmla="*/ 79 w 1651079"/>
              <a:gd name="connsiteY1" fmla="*/ 368300 h 1498600"/>
              <a:gd name="connsiteX2" fmla="*/ 342979 w 1651079"/>
              <a:gd name="connsiteY2" fmla="*/ 838200 h 1498600"/>
              <a:gd name="connsiteX3" fmla="*/ 1092279 w 1651079"/>
              <a:gd name="connsiteY3" fmla="*/ 1079500 h 1498600"/>
              <a:gd name="connsiteX4" fmla="*/ 1651079 w 1651079"/>
              <a:gd name="connsiteY4" fmla="*/ 1498600 h 1498600"/>
              <a:gd name="connsiteX0" fmla="*/ 368379 w 1409779"/>
              <a:gd name="connsiteY0" fmla="*/ 0 h 1080149"/>
              <a:gd name="connsiteX1" fmla="*/ 79 w 1409779"/>
              <a:gd name="connsiteY1" fmla="*/ 368300 h 1080149"/>
              <a:gd name="connsiteX2" fmla="*/ 342979 w 1409779"/>
              <a:gd name="connsiteY2" fmla="*/ 838200 h 1080149"/>
              <a:gd name="connsiteX3" fmla="*/ 1092279 w 1409779"/>
              <a:gd name="connsiteY3" fmla="*/ 1079500 h 1080149"/>
              <a:gd name="connsiteX4" fmla="*/ 1409779 w 1409779"/>
              <a:gd name="connsiteY4" fmla="*/ 914400 h 1080149"/>
              <a:gd name="connsiteX0" fmla="*/ 368364 w 1409764"/>
              <a:gd name="connsiteY0" fmla="*/ 0 h 914400"/>
              <a:gd name="connsiteX1" fmla="*/ 64 w 1409764"/>
              <a:gd name="connsiteY1" fmla="*/ 368300 h 914400"/>
              <a:gd name="connsiteX2" fmla="*/ 342964 w 1409764"/>
              <a:gd name="connsiteY2" fmla="*/ 838200 h 914400"/>
              <a:gd name="connsiteX3" fmla="*/ 838264 w 1409764"/>
              <a:gd name="connsiteY3" fmla="*/ 850900 h 914400"/>
              <a:gd name="connsiteX4" fmla="*/ 1409764 w 1409764"/>
              <a:gd name="connsiteY4" fmla="*/ 914400 h 914400"/>
              <a:gd name="connsiteX0" fmla="*/ 368364 w 1181164"/>
              <a:gd name="connsiteY0" fmla="*/ 0 h 965200"/>
              <a:gd name="connsiteX1" fmla="*/ 64 w 1181164"/>
              <a:gd name="connsiteY1" fmla="*/ 368300 h 965200"/>
              <a:gd name="connsiteX2" fmla="*/ 342964 w 1181164"/>
              <a:gd name="connsiteY2" fmla="*/ 838200 h 965200"/>
              <a:gd name="connsiteX3" fmla="*/ 838264 w 1181164"/>
              <a:gd name="connsiteY3" fmla="*/ 850900 h 965200"/>
              <a:gd name="connsiteX4" fmla="*/ 1181164 w 1181164"/>
              <a:gd name="connsiteY4" fmla="*/ 965200 h 965200"/>
              <a:gd name="connsiteX0" fmla="*/ 368387 w 1181187"/>
              <a:gd name="connsiteY0" fmla="*/ 0 h 965200"/>
              <a:gd name="connsiteX1" fmla="*/ 87 w 1181187"/>
              <a:gd name="connsiteY1" fmla="*/ 368300 h 965200"/>
              <a:gd name="connsiteX2" fmla="*/ 342987 w 1181187"/>
              <a:gd name="connsiteY2" fmla="*/ 838200 h 965200"/>
              <a:gd name="connsiteX3" fmla="*/ 1181187 w 1181187"/>
              <a:gd name="connsiteY3" fmla="*/ 965200 h 965200"/>
              <a:gd name="connsiteX0" fmla="*/ 368387 w 1181187"/>
              <a:gd name="connsiteY0" fmla="*/ 0 h 965200"/>
              <a:gd name="connsiteX1" fmla="*/ 87 w 1181187"/>
              <a:gd name="connsiteY1" fmla="*/ 368300 h 965200"/>
              <a:gd name="connsiteX2" fmla="*/ 342987 w 1181187"/>
              <a:gd name="connsiteY2" fmla="*/ 838200 h 965200"/>
              <a:gd name="connsiteX3" fmla="*/ 1181187 w 1181187"/>
              <a:gd name="connsiteY3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87" h="965200">
                <a:moveTo>
                  <a:pt x="368387" y="0"/>
                </a:moveTo>
                <a:cubicBezTo>
                  <a:pt x="141903" y="98425"/>
                  <a:pt x="4320" y="228600"/>
                  <a:pt x="87" y="368300"/>
                </a:cubicBezTo>
                <a:cubicBezTo>
                  <a:pt x="-4146" y="508000"/>
                  <a:pt x="146137" y="738717"/>
                  <a:pt x="342987" y="838200"/>
                </a:cubicBezTo>
                <a:cubicBezTo>
                  <a:pt x="539837" y="937683"/>
                  <a:pt x="1006562" y="938742"/>
                  <a:pt x="1181187" y="965200"/>
                </a:cubicBezTo>
              </a:path>
            </a:pathLst>
          </a:custGeom>
          <a:ln w="50800">
            <a:solidFill>
              <a:srgbClr val="FF6FCF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9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 in: A = 0; C = -1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84599"/>
            <a:ext cx="8216900" cy="11222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38300"/>
            <a:ext cx="8216900" cy="1104900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156564" y="2260600"/>
            <a:ext cx="326036" cy="1879600"/>
          </a:xfrm>
          <a:custGeom>
            <a:avLst/>
            <a:gdLst>
              <a:gd name="connsiteX0" fmla="*/ 279585 w 1562285"/>
              <a:gd name="connsiteY0" fmla="*/ 0 h 1498600"/>
              <a:gd name="connsiteX1" fmla="*/ 185 w 1562285"/>
              <a:gd name="connsiteY1" fmla="*/ 609600 h 1498600"/>
              <a:gd name="connsiteX2" fmla="*/ 254185 w 1562285"/>
              <a:gd name="connsiteY2" fmla="*/ 1104900 h 1498600"/>
              <a:gd name="connsiteX3" fmla="*/ 1143185 w 1562285"/>
              <a:gd name="connsiteY3" fmla="*/ 1422400 h 1498600"/>
              <a:gd name="connsiteX4" fmla="*/ 1562285 w 1562285"/>
              <a:gd name="connsiteY4" fmla="*/ 1498600 h 1498600"/>
              <a:gd name="connsiteX0" fmla="*/ 279519 w 1562219"/>
              <a:gd name="connsiteY0" fmla="*/ 0 h 1498600"/>
              <a:gd name="connsiteX1" fmla="*/ 119 w 1562219"/>
              <a:gd name="connsiteY1" fmla="*/ 609600 h 1498600"/>
              <a:gd name="connsiteX2" fmla="*/ 254119 w 1562219"/>
              <a:gd name="connsiteY2" fmla="*/ 1104900 h 1498600"/>
              <a:gd name="connsiteX3" fmla="*/ 889119 w 1562219"/>
              <a:gd name="connsiteY3" fmla="*/ 1358900 h 1498600"/>
              <a:gd name="connsiteX4" fmla="*/ 1562219 w 1562219"/>
              <a:gd name="connsiteY4" fmla="*/ 1498600 h 1498600"/>
              <a:gd name="connsiteX0" fmla="*/ 368371 w 1651071"/>
              <a:gd name="connsiteY0" fmla="*/ 0 h 1498600"/>
              <a:gd name="connsiteX1" fmla="*/ 71 w 1651071"/>
              <a:gd name="connsiteY1" fmla="*/ 368300 h 1498600"/>
              <a:gd name="connsiteX2" fmla="*/ 342971 w 1651071"/>
              <a:gd name="connsiteY2" fmla="*/ 1104900 h 1498600"/>
              <a:gd name="connsiteX3" fmla="*/ 977971 w 1651071"/>
              <a:gd name="connsiteY3" fmla="*/ 1358900 h 1498600"/>
              <a:gd name="connsiteX4" fmla="*/ 1651071 w 1651071"/>
              <a:gd name="connsiteY4" fmla="*/ 1498600 h 1498600"/>
              <a:gd name="connsiteX0" fmla="*/ 368371 w 1651071"/>
              <a:gd name="connsiteY0" fmla="*/ 0 h 1498600"/>
              <a:gd name="connsiteX1" fmla="*/ 71 w 1651071"/>
              <a:gd name="connsiteY1" fmla="*/ 368300 h 1498600"/>
              <a:gd name="connsiteX2" fmla="*/ 342971 w 1651071"/>
              <a:gd name="connsiteY2" fmla="*/ 838200 h 1498600"/>
              <a:gd name="connsiteX3" fmla="*/ 977971 w 1651071"/>
              <a:gd name="connsiteY3" fmla="*/ 1358900 h 1498600"/>
              <a:gd name="connsiteX4" fmla="*/ 1651071 w 1651071"/>
              <a:gd name="connsiteY4" fmla="*/ 1498600 h 1498600"/>
              <a:gd name="connsiteX0" fmla="*/ 368379 w 1651079"/>
              <a:gd name="connsiteY0" fmla="*/ 0 h 1498600"/>
              <a:gd name="connsiteX1" fmla="*/ 79 w 1651079"/>
              <a:gd name="connsiteY1" fmla="*/ 368300 h 1498600"/>
              <a:gd name="connsiteX2" fmla="*/ 342979 w 1651079"/>
              <a:gd name="connsiteY2" fmla="*/ 838200 h 1498600"/>
              <a:gd name="connsiteX3" fmla="*/ 1092279 w 1651079"/>
              <a:gd name="connsiteY3" fmla="*/ 1079500 h 1498600"/>
              <a:gd name="connsiteX4" fmla="*/ 1651079 w 1651079"/>
              <a:gd name="connsiteY4" fmla="*/ 1498600 h 1498600"/>
              <a:gd name="connsiteX0" fmla="*/ 368379 w 1409779"/>
              <a:gd name="connsiteY0" fmla="*/ 0 h 1080149"/>
              <a:gd name="connsiteX1" fmla="*/ 79 w 1409779"/>
              <a:gd name="connsiteY1" fmla="*/ 368300 h 1080149"/>
              <a:gd name="connsiteX2" fmla="*/ 342979 w 1409779"/>
              <a:gd name="connsiteY2" fmla="*/ 838200 h 1080149"/>
              <a:gd name="connsiteX3" fmla="*/ 1092279 w 1409779"/>
              <a:gd name="connsiteY3" fmla="*/ 1079500 h 1080149"/>
              <a:gd name="connsiteX4" fmla="*/ 1409779 w 1409779"/>
              <a:gd name="connsiteY4" fmla="*/ 914400 h 1080149"/>
              <a:gd name="connsiteX0" fmla="*/ 368364 w 1409764"/>
              <a:gd name="connsiteY0" fmla="*/ 0 h 914400"/>
              <a:gd name="connsiteX1" fmla="*/ 64 w 1409764"/>
              <a:gd name="connsiteY1" fmla="*/ 368300 h 914400"/>
              <a:gd name="connsiteX2" fmla="*/ 342964 w 1409764"/>
              <a:gd name="connsiteY2" fmla="*/ 838200 h 914400"/>
              <a:gd name="connsiteX3" fmla="*/ 838264 w 1409764"/>
              <a:gd name="connsiteY3" fmla="*/ 850900 h 914400"/>
              <a:gd name="connsiteX4" fmla="*/ 1409764 w 1409764"/>
              <a:gd name="connsiteY4" fmla="*/ 914400 h 914400"/>
              <a:gd name="connsiteX0" fmla="*/ 368364 w 1181164"/>
              <a:gd name="connsiteY0" fmla="*/ 0 h 965200"/>
              <a:gd name="connsiteX1" fmla="*/ 64 w 1181164"/>
              <a:gd name="connsiteY1" fmla="*/ 368300 h 965200"/>
              <a:gd name="connsiteX2" fmla="*/ 342964 w 1181164"/>
              <a:gd name="connsiteY2" fmla="*/ 838200 h 965200"/>
              <a:gd name="connsiteX3" fmla="*/ 838264 w 1181164"/>
              <a:gd name="connsiteY3" fmla="*/ 850900 h 965200"/>
              <a:gd name="connsiteX4" fmla="*/ 1181164 w 1181164"/>
              <a:gd name="connsiteY4" fmla="*/ 965200 h 965200"/>
              <a:gd name="connsiteX0" fmla="*/ 368387 w 1181187"/>
              <a:gd name="connsiteY0" fmla="*/ 0 h 965200"/>
              <a:gd name="connsiteX1" fmla="*/ 87 w 1181187"/>
              <a:gd name="connsiteY1" fmla="*/ 368300 h 965200"/>
              <a:gd name="connsiteX2" fmla="*/ 342987 w 1181187"/>
              <a:gd name="connsiteY2" fmla="*/ 838200 h 965200"/>
              <a:gd name="connsiteX3" fmla="*/ 1181187 w 1181187"/>
              <a:gd name="connsiteY3" fmla="*/ 965200 h 965200"/>
              <a:gd name="connsiteX0" fmla="*/ 368387 w 1181187"/>
              <a:gd name="connsiteY0" fmla="*/ 0 h 965200"/>
              <a:gd name="connsiteX1" fmla="*/ 87 w 1181187"/>
              <a:gd name="connsiteY1" fmla="*/ 368300 h 965200"/>
              <a:gd name="connsiteX2" fmla="*/ 342987 w 1181187"/>
              <a:gd name="connsiteY2" fmla="*/ 838200 h 965200"/>
              <a:gd name="connsiteX3" fmla="*/ 1181187 w 1181187"/>
              <a:gd name="connsiteY3" fmla="*/ 965200 h 965200"/>
              <a:gd name="connsiteX0" fmla="*/ 368345 w 368345"/>
              <a:gd name="connsiteY0" fmla="*/ 0 h 1879600"/>
              <a:gd name="connsiteX1" fmla="*/ 45 w 368345"/>
              <a:gd name="connsiteY1" fmla="*/ 368300 h 1879600"/>
              <a:gd name="connsiteX2" fmla="*/ 342945 w 368345"/>
              <a:gd name="connsiteY2" fmla="*/ 838200 h 1879600"/>
              <a:gd name="connsiteX3" fmla="*/ 304845 w 368345"/>
              <a:gd name="connsiteY3" fmla="*/ 1879600 h 1879600"/>
              <a:gd name="connsiteX0" fmla="*/ 394170 w 394170"/>
              <a:gd name="connsiteY0" fmla="*/ 0 h 1879600"/>
              <a:gd name="connsiteX1" fmla="*/ 25870 w 394170"/>
              <a:gd name="connsiteY1" fmla="*/ 368300 h 1879600"/>
              <a:gd name="connsiteX2" fmla="*/ 63970 w 394170"/>
              <a:gd name="connsiteY2" fmla="*/ 838200 h 1879600"/>
              <a:gd name="connsiteX3" fmla="*/ 330670 w 394170"/>
              <a:gd name="connsiteY3" fmla="*/ 1879600 h 1879600"/>
              <a:gd name="connsiteX0" fmla="*/ 339766 w 339766"/>
              <a:gd name="connsiteY0" fmla="*/ 0 h 1879600"/>
              <a:gd name="connsiteX1" fmla="*/ 85766 w 339766"/>
              <a:gd name="connsiteY1" fmla="*/ 279400 h 1879600"/>
              <a:gd name="connsiteX2" fmla="*/ 9566 w 339766"/>
              <a:gd name="connsiteY2" fmla="*/ 838200 h 1879600"/>
              <a:gd name="connsiteX3" fmla="*/ 276266 w 339766"/>
              <a:gd name="connsiteY3" fmla="*/ 1879600 h 1879600"/>
              <a:gd name="connsiteX0" fmla="*/ 351384 w 351384"/>
              <a:gd name="connsiteY0" fmla="*/ 0 h 1879600"/>
              <a:gd name="connsiteX1" fmla="*/ 97384 w 351384"/>
              <a:gd name="connsiteY1" fmla="*/ 279400 h 1879600"/>
              <a:gd name="connsiteX2" fmla="*/ 8484 w 351384"/>
              <a:gd name="connsiteY2" fmla="*/ 1092200 h 1879600"/>
              <a:gd name="connsiteX3" fmla="*/ 287884 w 351384"/>
              <a:gd name="connsiteY3" fmla="*/ 1879600 h 1879600"/>
              <a:gd name="connsiteX0" fmla="*/ 351384 w 351384"/>
              <a:gd name="connsiteY0" fmla="*/ 0 h 1879600"/>
              <a:gd name="connsiteX1" fmla="*/ 97384 w 351384"/>
              <a:gd name="connsiteY1" fmla="*/ 279400 h 1879600"/>
              <a:gd name="connsiteX2" fmla="*/ 8484 w 351384"/>
              <a:gd name="connsiteY2" fmla="*/ 1092200 h 1879600"/>
              <a:gd name="connsiteX3" fmla="*/ 287884 w 351384"/>
              <a:gd name="connsiteY3" fmla="*/ 1879600 h 1879600"/>
              <a:gd name="connsiteX0" fmla="*/ 351384 w 351384"/>
              <a:gd name="connsiteY0" fmla="*/ 0 h 1879600"/>
              <a:gd name="connsiteX1" fmla="*/ 97384 w 351384"/>
              <a:gd name="connsiteY1" fmla="*/ 279400 h 1879600"/>
              <a:gd name="connsiteX2" fmla="*/ 8484 w 351384"/>
              <a:gd name="connsiteY2" fmla="*/ 1092200 h 1879600"/>
              <a:gd name="connsiteX3" fmla="*/ 287884 w 351384"/>
              <a:gd name="connsiteY3" fmla="*/ 1879600 h 1879600"/>
              <a:gd name="connsiteX0" fmla="*/ 356202 w 356202"/>
              <a:gd name="connsiteY0" fmla="*/ 0 h 1879600"/>
              <a:gd name="connsiteX1" fmla="*/ 76802 w 356202"/>
              <a:gd name="connsiteY1" fmla="*/ 533400 h 1879600"/>
              <a:gd name="connsiteX2" fmla="*/ 13302 w 356202"/>
              <a:gd name="connsiteY2" fmla="*/ 1092200 h 1879600"/>
              <a:gd name="connsiteX3" fmla="*/ 292702 w 356202"/>
              <a:gd name="connsiteY3" fmla="*/ 1879600 h 1879600"/>
              <a:gd name="connsiteX0" fmla="*/ 326036 w 326036"/>
              <a:gd name="connsiteY0" fmla="*/ 0 h 1879600"/>
              <a:gd name="connsiteX1" fmla="*/ 46636 w 326036"/>
              <a:gd name="connsiteY1" fmla="*/ 533400 h 1879600"/>
              <a:gd name="connsiteX2" fmla="*/ 21236 w 326036"/>
              <a:gd name="connsiteY2" fmla="*/ 1244600 h 1879600"/>
              <a:gd name="connsiteX3" fmla="*/ 262536 w 326036"/>
              <a:gd name="connsiteY3" fmla="*/ 1879600 h 1879600"/>
              <a:gd name="connsiteX0" fmla="*/ 326036 w 326036"/>
              <a:gd name="connsiteY0" fmla="*/ 0 h 1879600"/>
              <a:gd name="connsiteX1" fmla="*/ 46636 w 326036"/>
              <a:gd name="connsiteY1" fmla="*/ 533400 h 1879600"/>
              <a:gd name="connsiteX2" fmla="*/ 21236 w 326036"/>
              <a:gd name="connsiteY2" fmla="*/ 1244600 h 1879600"/>
              <a:gd name="connsiteX3" fmla="*/ 262536 w 326036"/>
              <a:gd name="connsiteY3" fmla="*/ 1879600 h 187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036" h="1879600">
                <a:moveTo>
                  <a:pt x="326036" y="0"/>
                </a:moveTo>
                <a:cubicBezTo>
                  <a:pt x="150352" y="136525"/>
                  <a:pt x="97436" y="325967"/>
                  <a:pt x="46636" y="533400"/>
                </a:cubicBezTo>
                <a:cubicBezTo>
                  <a:pt x="-4164" y="740833"/>
                  <a:pt x="-14747" y="1020233"/>
                  <a:pt x="21236" y="1244600"/>
                </a:cubicBezTo>
                <a:cubicBezTo>
                  <a:pt x="57219" y="1468967"/>
                  <a:pt x="87911" y="1751542"/>
                  <a:pt x="262536" y="1879600"/>
                </a:cubicBezTo>
              </a:path>
            </a:pathLst>
          </a:custGeom>
          <a:ln w="50800">
            <a:solidFill>
              <a:srgbClr val="FF6FCF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5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density of</a:t>
            </a:r>
            <a:r>
              <a:rPr lang="en-US" i="1" dirty="0">
                <a:latin typeface="Times New Roman"/>
                <a:cs typeface="Times New Roman"/>
              </a:rPr>
              <a:t> X </a:t>
            </a:r>
            <a:r>
              <a:rPr lang="en-US" dirty="0"/>
              <a:t>can be seen as a value </a:t>
            </a:r>
            <a:r>
              <a:rPr lang="en-US" dirty="0">
                <a:solidFill>
                  <a:srgbClr val="FF6FCF"/>
                </a:solidFill>
              </a:rPr>
              <a:t>proportional to </a:t>
            </a:r>
            <a:r>
              <a:rPr lang="en-US" dirty="0"/>
              <a:t>the chance of drawing from the population a number that is lying in the close proximity of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/>
              <a:t>Sadly, density does </a:t>
            </a:r>
            <a:r>
              <a:rPr lang="en-US" dirty="0">
                <a:solidFill>
                  <a:srgbClr val="FF6FCF"/>
                </a:solidFill>
              </a:rPr>
              <a:t>not</a:t>
            </a:r>
            <a:r>
              <a:rPr lang="en-US" dirty="0"/>
              <a:t> give you probabilities directly </a:t>
            </a:r>
          </a:p>
          <a:p>
            <a:endParaRPr lang="en-US" dirty="0"/>
          </a:p>
          <a:p>
            <a:r>
              <a:rPr lang="en-US" dirty="0"/>
              <a:t>Probabilities can only be obtained from densities by taking an </a:t>
            </a:r>
            <a:r>
              <a:rPr lang="en-US" dirty="0" smtClean="0">
                <a:solidFill>
                  <a:srgbClr val="FF6FCF"/>
                </a:solidFill>
              </a:rPr>
              <a:t>integral</a:t>
            </a:r>
          </a:p>
          <a:p>
            <a:endParaRPr lang="en-US" dirty="0"/>
          </a:p>
          <a:p>
            <a:r>
              <a:rPr lang="en-US" dirty="0" smtClean="0"/>
              <a:t>Integrals are simply continuous </a:t>
            </a:r>
            <a:r>
              <a:rPr lang="en-US" dirty="0" smtClean="0">
                <a:solidFill>
                  <a:srgbClr val="FF6FCF"/>
                </a:solidFill>
              </a:rPr>
              <a:t>sums</a:t>
            </a:r>
            <a:endParaRPr lang="en-US" dirty="0">
              <a:solidFill>
                <a:srgbClr val="FF6FC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8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way to solve for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F(x) must be continuous, meaning that the graph of F(x) must touch when x = 1/2 (the two pieces of the piecewise graph must touch). So, to solve for C, we set x = 1/2 for each equation, plug in A = 0, and make them equal each other.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777247"/>
            <a:ext cx="7302500" cy="52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738436"/>
            <a:ext cx="4114800" cy="469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697621"/>
            <a:ext cx="3606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5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4400" dirty="0" err="1" smtClean="0">
                <a:solidFill>
                  <a:schemeClr val="accent3">
                    <a:lumMod val="75000"/>
                  </a:schemeClr>
                </a:solidFill>
              </a:rPr>
              <a:t>pdf</a:t>
            </a: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endParaRPr lang="en-US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Content Placeholder 6" descr="pdf1.pdf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" r="241"/>
          <a:stretch>
            <a:fillRect/>
          </a:stretch>
        </p:blipFill>
        <p:spPr>
          <a:xfrm>
            <a:off x="457200" y="2438400"/>
            <a:ext cx="3932238" cy="39512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4400" dirty="0" err="1" smtClean="0">
                <a:solidFill>
                  <a:schemeClr val="accent1"/>
                </a:solidFill>
                <a:latin typeface="Gill Sans"/>
                <a:cs typeface="Gill Sans"/>
              </a:rPr>
              <a:t>cdf</a:t>
            </a:r>
            <a:endParaRPr lang="en-US" sz="4400" dirty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pic>
        <p:nvPicPr>
          <p:cNvPr id="8" name="Content Placeholder 7" descr="cdf1.pdf"/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" r="241"/>
          <a:stretch>
            <a:fillRect/>
          </a:stretch>
        </p:blipFill>
        <p:spPr/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099913"/>
            <a:ext cx="3518559" cy="5764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880" y="1087930"/>
            <a:ext cx="4308686" cy="58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6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078" y="760374"/>
            <a:ext cx="2245174" cy="12780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974" y="4538291"/>
            <a:ext cx="2486962" cy="1278022"/>
          </a:xfrm>
          <a:prstGeom prst="rect">
            <a:avLst/>
          </a:prstGeom>
        </p:spPr>
      </p:pic>
      <p:cxnSp>
        <p:nvCxnSpPr>
          <p:cNvPr id="4" name="Curved Connector 3"/>
          <p:cNvCxnSpPr>
            <a:stCxn id="3" idx="3"/>
            <a:endCxn id="2" idx="3"/>
          </p:cNvCxnSpPr>
          <p:nvPr/>
        </p:nvCxnSpPr>
        <p:spPr>
          <a:xfrm flipH="1" flipV="1">
            <a:off x="5684252" y="1399385"/>
            <a:ext cx="133684" cy="3777917"/>
          </a:xfrm>
          <a:prstGeom prst="curvedConnector3">
            <a:avLst>
              <a:gd name="adj1" fmla="val -951002"/>
            </a:avLst>
          </a:prstGeom>
          <a:ln w="63500">
            <a:solidFill>
              <a:schemeClr val="accent3">
                <a:lumMod val="75000"/>
              </a:schemeClr>
            </a:solidFill>
            <a:headEnd type="oval" w="sm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3" idx="1"/>
            <a:endCxn id="2" idx="1"/>
          </p:cNvCxnSpPr>
          <p:nvPr/>
        </p:nvCxnSpPr>
        <p:spPr>
          <a:xfrm rot="10800000" flipH="1">
            <a:off x="3330974" y="1399386"/>
            <a:ext cx="108104" cy="3777917"/>
          </a:xfrm>
          <a:prstGeom prst="curvedConnector3">
            <a:avLst>
              <a:gd name="adj1" fmla="val -1274961"/>
            </a:avLst>
          </a:prstGeom>
          <a:ln w="63500">
            <a:solidFill>
              <a:schemeClr val="accent3">
                <a:lumMod val="75000"/>
              </a:schemeClr>
            </a:solidFill>
            <a:headEnd type="triangle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2780632"/>
            <a:ext cx="1991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obster Two"/>
                <a:cs typeface="Lobster Two"/>
              </a:rPr>
              <a:t>Integrate from -∞ to x</a:t>
            </a:r>
            <a:endParaRPr lang="en-US" sz="2800" dirty="0">
              <a:latin typeface="Lobster Two"/>
              <a:cs typeface="Lobster Tw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03977" y="2933032"/>
            <a:ext cx="19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obster Two"/>
                <a:cs typeface="Lobster Two"/>
              </a:rPr>
              <a:t>Differentiate</a:t>
            </a:r>
            <a:endParaRPr lang="en-US" sz="2800" dirty="0">
              <a:latin typeface="Lobster Two"/>
              <a:cs typeface="Lobster Two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87578" y="287148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obster Two"/>
                <a:cs typeface="Lobster Two"/>
              </a:rPr>
              <a:t>Outside support, f(x)=0</a:t>
            </a:r>
            <a:endParaRPr lang="en-US" sz="2800" dirty="0">
              <a:latin typeface="Lobster Two"/>
              <a:cs typeface="Lobster Two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87578" y="5840393"/>
            <a:ext cx="3368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obster Two"/>
                <a:cs typeface="Lobster Two"/>
              </a:rPr>
              <a:t>Outside support, </a:t>
            </a:r>
          </a:p>
          <a:p>
            <a:pPr algn="ctr"/>
            <a:r>
              <a:rPr lang="en-US" sz="2800" dirty="0">
                <a:latin typeface="Lobster Two"/>
                <a:cs typeface="Lobster Two"/>
              </a:rPr>
              <a:t>F</a:t>
            </a:r>
            <a:r>
              <a:rPr lang="en-US" sz="2800" dirty="0" smtClean="0">
                <a:latin typeface="Lobster Two"/>
                <a:cs typeface="Lobster Two"/>
              </a:rPr>
              <a:t>(x)=0 or F(x)=1</a:t>
            </a:r>
            <a:endParaRPr lang="en-US" sz="2800" dirty="0">
              <a:latin typeface="Lobster Two"/>
              <a:cs typeface="Lobster Tw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33047"/>
            <a:ext cx="233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66CC"/>
                </a:solidFill>
                <a:latin typeface="Gill Sans"/>
                <a:cs typeface="Gill Sans"/>
              </a:rPr>
              <a:t>c</a:t>
            </a:r>
            <a:r>
              <a:rPr lang="en-US" sz="2800" dirty="0" smtClean="0">
                <a:solidFill>
                  <a:srgbClr val="FF66CC"/>
                </a:solidFill>
                <a:latin typeface="Gill Sans"/>
                <a:cs typeface="Gill Sans"/>
              </a:rPr>
              <a:t>ontinuous </a:t>
            </a:r>
            <a:r>
              <a:rPr lang="en-US" sz="2800" dirty="0" err="1" smtClean="0">
                <a:solidFill>
                  <a:srgbClr val="FF66CC"/>
                </a:solidFill>
                <a:latin typeface="Gill Sans"/>
                <a:cs typeface="Gill Sans"/>
              </a:rPr>
              <a:t>rvs</a:t>
            </a:r>
            <a:endParaRPr lang="en-US" sz="2800" dirty="0">
              <a:solidFill>
                <a:srgbClr val="FF66CC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6278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urved Connector 3"/>
          <p:cNvCxnSpPr/>
          <p:nvPr/>
        </p:nvCxnSpPr>
        <p:spPr>
          <a:xfrm flipH="1" flipV="1">
            <a:off x="5684252" y="1399385"/>
            <a:ext cx="133684" cy="3777917"/>
          </a:xfrm>
          <a:prstGeom prst="curvedConnector3">
            <a:avLst>
              <a:gd name="adj1" fmla="val -951002"/>
            </a:avLst>
          </a:prstGeom>
          <a:ln w="63500">
            <a:solidFill>
              <a:schemeClr val="accent3">
                <a:lumMod val="75000"/>
              </a:schemeClr>
            </a:solidFill>
            <a:headEnd type="oval" w="sm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03977" y="2933032"/>
            <a:ext cx="19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obster Two"/>
                <a:cs typeface="Lobster Two"/>
              </a:rPr>
              <a:t>Differentiate</a:t>
            </a:r>
            <a:endParaRPr lang="en-US" sz="2800" dirty="0">
              <a:latin typeface="Lobster Two"/>
              <a:cs typeface="Lobster Tw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25" y="4396555"/>
            <a:ext cx="5230327" cy="1443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52" y="911468"/>
            <a:ext cx="5130800" cy="1253941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6515100" y="5155683"/>
            <a:ext cx="2362200" cy="1134532"/>
          </a:xfrm>
          <a:prstGeom prst="wedgeRectCallout">
            <a:avLst>
              <a:gd name="adj1" fmla="val 59988"/>
              <a:gd name="adj2" fmla="val 9705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Wolfram Alpha:</a:t>
            </a:r>
          </a:p>
          <a:p>
            <a:pPr algn="ctr"/>
            <a:r>
              <a:rPr lang="en-US" sz="1600" dirty="0">
                <a:solidFill>
                  <a:srgbClr val="FF66CC"/>
                </a:solidFill>
                <a:latin typeface="Gill Sans"/>
                <a:cs typeface="Gill Sans"/>
              </a:rPr>
              <a:t>differentiate </a:t>
            </a:r>
            <a:r>
              <a:rPr lang="en-US" sz="1600" dirty="0" smtClean="0">
                <a:solidFill>
                  <a:srgbClr val="FF66CC"/>
                </a:solidFill>
                <a:latin typeface="Gill Sans"/>
                <a:cs typeface="Gill Sans"/>
              </a:rPr>
              <a:t>0 = 0</a:t>
            </a:r>
          </a:p>
          <a:p>
            <a:pPr algn="ctr"/>
            <a:r>
              <a:rPr lang="en-US" sz="1600" dirty="0">
                <a:solidFill>
                  <a:srgbClr val="FF66CC"/>
                </a:solidFill>
                <a:latin typeface="Gill Sans"/>
                <a:cs typeface="Gill Sans"/>
              </a:rPr>
              <a:t>differentiate (x+1)/</a:t>
            </a:r>
            <a:r>
              <a:rPr lang="en-US" sz="1600" dirty="0" smtClean="0">
                <a:solidFill>
                  <a:srgbClr val="FF66CC"/>
                </a:solidFill>
                <a:latin typeface="Gill Sans"/>
                <a:cs typeface="Gill Sans"/>
              </a:rPr>
              <a:t>2 = ½</a:t>
            </a:r>
          </a:p>
          <a:p>
            <a:pPr algn="ctr"/>
            <a:r>
              <a:rPr lang="en-US" sz="1600" dirty="0">
                <a:solidFill>
                  <a:srgbClr val="FF66CC"/>
                </a:solidFill>
                <a:latin typeface="Gill Sans"/>
                <a:cs typeface="Gill Sans"/>
              </a:rPr>
              <a:t>differentiate </a:t>
            </a:r>
            <a:r>
              <a:rPr lang="en-US" sz="1600" dirty="0" smtClean="0">
                <a:solidFill>
                  <a:srgbClr val="FF66CC"/>
                </a:solidFill>
                <a:latin typeface="Gill Sans"/>
                <a:cs typeface="Gill Sans"/>
              </a:rPr>
              <a:t>1 = 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344" y="325298"/>
            <a:ext cx="3126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FF66CC"/>
                </a:solidFill>
                <a:latin typeface="Times New Roman"/>
                <a:cs typeface="Times New Roman"/>
              </a:rPr>
              <a:t>X</a:t>
            </a:r>
            <a:r>
              <a:rPr lang="en-US" sz="2800" dirty="0" smtClean="0">
                <a:solidFill>
                  <a:srgbClr val="FF66CC"/>
                </a:solidFill>
                <a:latin typeface="Gill Sans"/>
                <a:cs typeface="Gill Sans"/>
              </a:rPr>
              <a:t> is a continuous </a:t>
            </a:r>
            <a:r>
              <a:rPr lang="en-US" sz="2800" dirty="0" err="1" smtClean="0">
                <a:solidFill>
                  <a:srgbClr val="FF66CC"/>
                </a:solidFill>
                <a:latin typeface="Gill Sans"/>
                <a:cs typeface="Gill Sans"/>
              </a:rPr>
              <a:t>rv</a:t>
            </a:r>
            <a:endParaRPr lang="en-US" sz="2800" dirty="0">
              <a:solidFill>
                <a:srgbClr val="FF66CC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93153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19323"/>
          <a:stretch/>
        </p:blipFill>
        <p:spPr>
          <a:xfrm>
            <a:off x="0" y="482600"/>
            <a:ext cx="9144000" cy="63754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5918200"/>
            <a:ext cx="9144000" cy="939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Gill Sans"/>
                <a:ea typeface="+mj-ea"/>
                <a:cs typeface="Gill Sans"/>
              </a:defRPr>
            </a:lvl1pPr>
          </a:lstStyle>
          <a:p>
            <a:r>
              <a:rPr lang="en-US" sz="24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Expectation of a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Continuous random variable</a:t>
            </a:r>
            <a:endParaRPr lang="en-US" sz="2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40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66776" b="-66776"/>
          <a:stretch>
            <a:fillRect/>
          </a:stretch>
        </p:blipFill>
        <p:spPr>
          <a:xfrm>
            <a:off x="457200" y="-469900"/>
            <a:ext cx="8229600" cy="4876800"/>
          </a:xfrm>
        </p:spPr>
      </p:pic>
      <p:pic>
        <p:nvPicPr>
          <p:cNvPr id="4" name="Content Placeholder 6"/>
          <p:cNvPicPr>
            <a:picLocks noChangeAspect="1"/>
          </p:cNvPicPr>
          <p:nvPr/>
        </p:nvPicPr>
        <p:blipFill>
          <a:blip r:embed="rId3"/>
          <a:srcRect t="-142767" b="-142767"/>
          <a:stretch>
            <a:fillRect/>
          </a:stretch>
        </p:blipFill>
        <p:spPr>
          <a:xfrm>
            <a:off x="457200" y="2641600"/>
            <a:ext cx="8229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1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median from </a:t>
            </a:r>
            <a:r>
              <a:rPr lang="en-US" dirty="0" err="1" smtClean="0"/>
              <a:t>pdf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Halfway point: half the population has a lower value, and half has a higher value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i="1" dirty="0" smtClean="0">
                <a:latin typeface="Times New Roman"/>
                <a:cs typeface="Times New Roman"/>
              </a:rPr>
              <a:t>f(x) </a:t>
            </a:r>
            <a:r>
              <a:rPr lang="en-US" dirty="0" smtClean="0"/>
              <a:t>is a </a:t>
            </a:r>
            <a:r>
              <a:rPr lang="en-US" dirty="0" err="1" smtClean="0"/>
              <a:t>pdf</a:t>
            </a:r>
            <a:r>
              <a:rPr lang="en-US" dirty="0" smtClean="0"/>
              <a:t>, then the median of the distribution is the point M such that: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4301958"/>
            <a:ext cx="35306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7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121400" y="3835400"/>
            <a:ext cx="3022600" cy="302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ladybug median life 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a ladybug’s life span (</a:t>
            </a:r>
            <a:r>
              <a:rPr lang="en-US" smtClean="0"/>
              <a:t>in months) </a:t>
            </a:r>
            <a:r>
              <a:rPr lang="en-US" dirty="0" smtClean="0"/>
              <a:t>has a </a:t>
            </a:r>
            <a:r>
              <a:rPr lang="en-US" dirty="0" err="1" smtClean="0"/>
              <a:t>pdf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is the </a:t>
            </a:r>
            <a:r>
              <a:rPr lang="en-US" dirty="0" smtClean="0">
                <a:solidFill>
                  <a:srgbClr val="FF0000"/>
                </a:solidFill>
                <a:latin typeface="Lobster Two"/>
                <a:cs typeface="Lobster Two"/>
              </a:rPr>
              <a:t>median</a:t>
            </a:r>
            <a:r>
              <a:rPr lang="en-US" dirty="0" smtClean="0"/>
              <a:t> life span for the ladybug population?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04533"/>
            <a:ext cx="4016464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1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ladybug </a:t>
            </a:r>
            <a:r>
              <a:rPr lang="en-US" dirty="0" smtClean="0"/>
              <a:t>median </a:t>
            </a:r>
            <a:r>
              <a:rPr lang="en-US" dirty="0"/>
              <a:t>life span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-290077"/>
          <a:stretch/>
        </p:blipFill>
        <p:spPr/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3731126"/>
            <a:ext cx="3327400" cy="233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121400" y="3835400"/>
            <a:ext cx="30226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7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wolfram alpha</a:t>
            </a:r>
            <a:endParaRPr lang="en-US" dirty="0"/>
          </a:p>
        </p:txBody>
      </p:sp>
      <p:pic>
        <p:nvPicPr>
          <p:cNvPr id="4" name="Content Placeholder 3" descr="Screen Shot 2015-08-18 at 4.37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143" b="-31143"/>
          <a:stretch>
            <a:fillRect/>
          </a:stretch>
        </p:blipFill>
        <p:spPr/>
      </p:pic>
      <p:pic>
        <p:nvPicPr>
          <p:cNvPr id="6" name="Picture 5" descr="Screen Shot 2015-08-18 at 4.38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415" y="1965158"/>
            <a:ext cx="45847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0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Lobster Two"/>
                <a:cs typeface="Lobster Two"/>
              </a:rPr>
              <a:t>For continuous </a:t>
            </a:r>
            <a:r>
              <a:rPr lang="en-US" sz="28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2800" dirty="0" smtClean="0">
                <a:solidFill>
                  <a:schemeClr val="tx1"/>
                </a:solidFill>
                <a:latin typeface="Lobster Two"/>
                <a:cs typeface="Lobster Two"/>
              </a:rPr>
              <a:t>, </a:t>
            </a:r>
            <a:r>
              <a:rPr lang="en-US" sz="28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f(x) </a:t>
            </a:r>
            <a:r>
              <a:rPr lang="en-US" sz="2800" dirty="0" smtClean="0">
                <a:solidFill>
                  <a:schemeClr val="tx1"/>
                </a:solidFill>
                <a:latin typeface="Lobster Two"/>
                <a:cs typeface="Lobster Two"/>
              </a:rPr>
              <a:t>is a 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Noto Serif" charset="0"/>
                <a:ea typeface="Noto Serif" charset="0"/>
                <a:cs typeface="Noto Serif" charset="0"/>
              </a:rPr>
              <a:t>P</a:t>
            </a:r>
            <a:r>
              <a:rPr lang="en-US" sz="3200" dirty="0" smtClean="0">
                <a:solidFill>
                  <a:schemeClr val="tx1"/>
                </a:solidFill>
                <a:latin typeface="Noto Serif" charset="0"/>
                <a:ea typeface="Noto Serif" charset="0"/>
                <a:cs typeface="Noto Serif" charset="0"/>
              </a:rPr>
              <a:t>robability </a:t>
            </a:r>
            <a:r>
              <a:rPr lang="en-US" sz="3200" dirty="0">
                <a:solidFill>
                  <a:schemeClr val="tx1"/>
                </a:solidFill>
                <a:latin typeface="Noto Serif" charset="0"/>
                <a:ea typeface="Noto Serif" charset="0"/>
                <a:cs typeface="Noto Serif" charset="0"/>
              </a:rPr>
              <a:t>D</a:t>
            </a:r>
            <a:r>
              <a:rPr lang="en-US" sz="3200" dirty="0" smtClean="0">
                <a:solidFill>
                  <a:schemeClr val="tx1"/>
                </a:solidFill>
                <a:latin typeface="Noto Serif" charset="0"/>
                <a:ea typeface="Noto Serif" charset="0"/>
                <a:cs typeface="Noto Serif" charset="0"/>
              </a:rPr>
              <a:t>ensity </a:t>
            </a:r>
            <a:r>
              <a:rPr lang="en-US" sz="3200" dirty="0">
                <a:solidFill>
                  <a:schemeClr val="tx1"/>
                </a:solidFill>
                <a:latin typeface="Noto Serif" charset="0"/>
                <a:ea typeface="Noto Serif" charset="0"/>
                <a:cs typeface="Noto Serif" charset="0"/>
              </a:rPr>
              <a:t>F</a:t>
            </a:r>
            <a:r>
              <a:rPr lang="en-US" sz="3200" dirty="0" smtClean="0">
                <a:solidFill>
                  <a:schemeClr val="tx1"/>
                </a:solidFill>
                <a:latin typeface="Noto Serif" charset="0"/>
                <a:ea typeface="Noto Serif" charset="0"/>
                <a:cs typeface="Noto Serif" charset="0"/>
              </a:rPr>
              <a:t>unction*</a:t>
            </a:r>
            <a:endParaRPr lang="en-US" sz="3200" dirty="0">
              <a:solidFill>
                <a:schemeClr val="tx1"/>
              </a:solidFill>
              <a:latin typeface="Noto Serif" charset="0"/>
              <a:ea typeface="Noto Serif" charset="0"/>
              <a:cs typeface="Noto Serif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3" y="601579"/>
            <a:ext cx="7776953" cy="37698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2314" y="6448565"/>
            <a:ext cx="777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Lato" charset="0"/>
                <a:ea typeface="Lato" charset="0"/>
                <a:cs typeface="Lato" charset="0"/>
              </a:rPr>
              <a:t>*Not a probability! (&gt; 1)</a:t>
            </a:r>
            <a:endParaRPr lang="en-US" sz="20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74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121400" y="3835400"/>
            <a:ext cx="3022600" cy="3022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had the </a:t>
            </a:r>
            <a:r>
              <a:rPr lang="en-US" dirty="0" err="1" smtClean="0"/>
              <a:t>cdf</a:t>
            </a:r>
            <a:r>
              <a:rPr lang="en-US" dirty="0" smtClean="0"/>
              <a:t>, we could check this result: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do we get there from the </a:t>
            </a:r>
            <a:r>
              <a:rPr lang="en-US" dirty="0" err="1" smtClean="0"/>
              <a:t>pdf</a:t>
            </a:r>
            <a:r>
              <a:rPr lang="en-US" dirty="0" smtClean="0"/>
              <a:t>? </a:t>
            </a:r>
            <a:r>
              <a:rPr lang="en-US" dirty="0" smtClean="0">
                <a:solidFill>
                  <a:srgbClr val="FF0000"/>
                </a:solidFill>
              </a:rPr>
              <a:t>Integrate!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99567"/>
            <a:ext cx="3953933" cy="4144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44500"/>
            <a:ext cx="5727700" cy="1155700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6743699" y="2714002"/>
            <a:ext cx="2230967" cy="1134532"/>
          </a:xfrm>
          <a:prstGeom prst="wedgeRectCallout">
            <a:avLst>
              <a:gd name="adj1" fmla="val 1565"/>
              <a:gd name="adj2" fmla="val 106759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I know what you are thinking- I do so wish we could do more </a:t>
            </a:r>
            <a:r>
              <a:rPr lang="en-US" sz="1600" dirty="0" smtClean="0">
                <a:solidFill>
                  <a:srgbClr val="FF0000"/>
                </a:solidFill>
                <a:latin typeface="Gill Sans"/>
                <a:cs typeface="Gill Sans"/>
              </a:rPr>
              <a:t>integration!</a:t>
            </a:r>
          </a:p>
        </p:txBody>
      </p:sp>
    </p:spTree>
    <p:extLst>
      <p:ext uri="{BB962C8B-B14F-4D97-AF65-F5344CB8AC3E}">
        <p14:creationId xmlns:p14="http://schemas.microsoft.com/office/powerpoint/2010/main" val="262177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constant = 0 </a:t>
            </a:r>
            <a:r>
              <a:rPr lang="en-US" sz="1800" i="1" dirty="0" smtClean="0"/>
              <a:t>(do this one on your own)</a:t>
            </a:r>
            <a:endParaRPr lang="en-US" sz="1800" i="1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31" y="5976840"/>
            <a:ext cx="3953933" cy="41443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86619"/>
            <a:ext cx="5448300" cy="9411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31" y="3641002"/>
            <a:ext cx="3953933" cy="9472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9730" y="4919444"/>
            <a:ext cx="4128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&gt; (1/144)*(8.49^2)</a:t>
            </a:r>
          </a:p>
          <a:p>
            <a:r>
              <a:rPr lang="en-US" b="1" dirty="0">
                <a:latin typeface="Courier New"/>
                <a:cs typeface="Courier New"/>
              </a:rPr>
              <a:t>[1] 0.5005563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89466"/>
            <a:ext cx="5448300" cy="1424136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 flipH="1">
            <a:off x="6138375" y="1280202"/>
            <a:ext cx="398002" cy="1066800"/>
          </a:xfrm>
          <a:custGeom>
            <a:avLst/>
            <a:gdLst>
              <a:gd name="connsiteX0" fmla="*/ 279585 w 1562285"/>
              <a:gd name="connsiteY0" fmla="*/ 0 h 1498600"/>
              <a:gd name="connsiteX1" fmla="*/ 185 w 1562285"/>
              <a:gd name="connsiteY1" fmla="*/ 609600 h 1498600"/>
              <a:gd name="connsiteX2" fmla="*/ 254185 w 1562285"/>
              <a:gd name="connsiteY2" fmla="*/ 1104900 h 1498600"/>
              <a:gd name="connsiteX3" fmla="*/ 1143185 w 1562285"/>
              <a:gd name="connsiteY3" fmla="*/ 1422400 h 1498600"/>
              <a:gd name="connsiteX4" fmla="*/ 1562285 w 1562285"/>
              <a:gd name="connsiteY4" fmla="*/ 1498600 h 1498600"/>
              <a:gd name="connsiteX0" fmla="*/ 279519 w 1562219"/>
              <a:gd name="connsiteY0" fmla="*/ 0 h 1498600"/>
              <a:gd name="connsiteX1" fmla="*/ 119 w 1562219"/>
              <a:gd name="connsiteY1" fmla="*/ 609600 h 1498600"/>
              <a:gd name="connsiteX2" fmla="*/ 254119 w 1562219"/>
              <a:gd name="connsiteY2" fmla="*/ 1104900 h 1498600"/>
              <a:gd name="connsiteX3" fmla="*/ 889119 w 1562219"/>
              <a:gd name="connsiteY3" fmla="*/ 1358900 h 1498600"/>
              <a:gd name="connsiteX4" fmla="*/ 1562219 w 1562219"/>
              <a:gd name="connsiteY4" fmla="*/ 1498600 h 1498600"/>
              <a:gd name="connsiteX0" fmla="*/ 368371 w 1651071"/>
              <a:gd name="connsiteY0" fmla="*/ 0 h 1498600"/>
              <a:gd name="connsiteX1" fmla="*/ 71 w 1651071"/>
              <a:gd name="connsiteY1" fmla="*/ 368300 h 1498600"/>
              <a:gd name="connsiteX2" fmla="*/ 342971 w 1651071"/>
              <a:gd name="connsiteY2" fmla="*/ 1104900 h 1498600"/>
              <a:gd name="connsiteX3" fmla="*/ 977971 w 1651071"/>
              <a:gd name="connsiteY3" fmla="*/ 1358900 h 1498600"/>
              <a:gd name="connsiteX4" fmla="*/ 1651071 w 1651071"/>
              <a:gd name="connsiteY4" fmla="*/ 1498600 h 1498600"/>
              <a:gd name="connsiteX0" fmla="*/ 368371 w 1651071"/>
              <a:gd name="connsiteY0" fmla="*/ 0 h 1498600"/>
              <a:gd name="connsiteX1" fmla="*/ 71 w 1651071"/>
              <a:gd name="connsiteY1" fmla="*/ 368300 h 1498600"/>
              <a:gd name="connsiteX2" fmla="*/ 342971 w 1651071"/>
              <a:gd name="connsiteY2" fmla="*/ 838200 h 1498600"/>
              <a:gd name="connsiteX3" fmla="*/ 977971 w 1651071"/>
              <a:gd name="connsiteY3" fmla="*/ 1358900 h 1498600"/>
              <a:gd name="connsiteX4" fmla="*/ 1651071 w 1651071"/>
              <a:gd name="connsiteY4" fmla="*/ 1498600 h 1498600"/>
              <a:gd name="connsiteX0" fmla="*/ 368379 w 1651079"/>
              <a:gd name="connsiteY0" fmla="*/ 0 h 1498600"/>
              <a:gd name="connsiteX1" fmla="*/ 79 w 1651079"/>
              <a:gd name="connsiteY1" fmla="*/ 368300 h 1498600"/>
              <a:gd name="connsiteX2" fmla="*/ 342979 w 1651079"/>
              <a:gd name="connsiteY2" fmla="*/ 838200 h 1498600"/>
              <a:gd name="connsiteX3" fmla="*/ 1092279 w 1651079"/>
              <a:gd name="connsiteY3" fmla="*/ 1079500 h 1498600"/>
              <a:gd name="connsiteX4" fmla="*/ 1651079 w 1651079"/>
              <a:gd name="connsiteY4" fmla="*/ 1498600 h 1498600"/>
              <a:gd name="connsiteX0" fmla="*/ 368379 w 1409779"/>
              <a:gd name="connsiteY0" fmla="*/ 0 h 1080149"/>
              <a:gd name="connsiteX1" fmla="*/ 79 w 1409779"/>
              <a:gd name="connsiteY1" fmla="*/ 368300 h 1080149"/>
              <a:gd name="connsiteX2" fmla="*/ 342979 w 1409779"/>
              <a:gd name="connsiteY2" fmla="*/ 838200 h 1080149"/>
              <a:gd name="connsiteX3" fmla="*/ 1092279 w 1409779"/>
              <a:gd name="connsiteY3" fmla="*/ 1079500 h 1080149"/>
              <a:gd name="connsiteX4" fmla="*/ 1409779 w 1409779"/>
              <a:gd name="connsiteY4" fmla="*/ 914400 h 1080149"/>
              <a:gd name="connsiteX0" fmla="*/ 368364 w 1409764"/>
              <a:gd name="connsiteY0" fmla="*/ 0 h 914400"/>
              <a:gd name="connsiteX1" fmla="*/ 64 w 1409764"/>
              <a:gd name="connsiteY1" fmla="*/ 368300 h 914400"/>
              <a:gd name="connsiteX2" fmla="*/ 342964 w 1409764"/>
              <a:gd name="connsiteY2" fmla="*/ 838200 h 914400"/>
              <a:gd name="connsiteX3" fmla="*/ 838264 w 1409764"/>
              <a:gd name="connsiteY3" fmla="*/ 850900 h 914400"/>
              <a:gd name="connsiteX4" fmla="*/ 1409764 w 1409764"/>
              <a:gd name="connsiteY4" fmla="*/ 914400 h 914400"/>
              <a:gd name="connsiteX0" fmla="*/ 368364 w 1181164"/>
              <a:gd name="connsiteY0" fmla="*/ 0 h 965200"/>
              <a:gd name="connsiteX1" fmla="*/ 64 w 1181164"/>
              <a:gd name="connsiteY1" fmla="*/ 368300 h 965200"/>
              <a:gd name="connsiteX2" fmla="*/ 342964 w 1181164"/>
              <a:gd name="connsiteY2" fmla="*/ 838200 h 965200"/>
              <a:gd name="connsiteX3" fmla="*/ 838264 w 1181164"/>
              <a:gd name="connsiteY3" fmla="*/ 850900 h 965200"/>
              <a:gd name="connsiteX4" fmla="*/ 1181164 w 1181164"/>
              <a:gd name="connsiteY4" fmla="*/ 965200 h 965200"/>
              <a:gd name="connsiteX0" fmla="*/ 368387 w 1181187"/>
              <a:gd name="connsiteY0" fmla="*/ 0 h 965200"/>
              <a:gd name="connsiteX1" fmla="*/ 87 w 1181187"/>
              <a:gd name="connsiteY1" fmla="*/ 368300 h 965200"/>
              <a:gd name="connsiteX2" fmla="*/ 342987 w 1181187"/>
              <a:gd name="connsiteY2" fmla="*/ 838200 h 965200"/>
              <a:gd name="connsiteX3" fmla="*/ 1181187 w 1181187"/>
              <a:gd name="connsiteY3" fmla="*/ 965200 h 965200"/>
              <a:gd name="connsiteX0" fmla="*/ 368387 w 1181187"/>
              <a:gd name="connsiteY0" fmla="*/ 0 h 965200"/>
              <a:gd name="connsiteX1" fmla="*/ 87 w 1181187"/>
              <a:gd name="connsiteY1" fmla="*/ 368300 h 965200"/>
              <a:gd name="connsiteX2" fmla="*/ 342987 w 1181187"/>
              <a:gd name="connsiteY2" fmla="*/ 838200 h 965200"/>
              <a:gd name="connsiteX3" fmla="*/ 1181187 w 1181187"/>
              <a:gd name="connsiteY3" fmla="*/ 965200 h 965200"/>
              <a:gd name="connsiteX0" fmla="*/ 368345 w 368345"/>
              <a:gd name="connsiteY0" fmla="*/ 0 h 1879600"/>
              <a:gd name="connsiteX1" fmla="*/ 45 w 368345"/>
              <a:gd name="connsiteY1" fmla="*/ 368300 h 1879600"/>
              <a:gd name="connsiteX2" fmla="*/ 342945 w 368345"/>
              <a:gd name="connsiteY2" fmla="*/ 838200 h 1879600"/>
              <a:gd name="connsiteX3" fmla="*/ 304845 w 368345"/>
              <a:gd name="connsiteY3" fmla="*/ 1879600 h 1879600"/>
              <a:gd name="connsiteX0" fmla="*/ 394170 w 394170"/>
              <a:gd name="connsiteY0" fmla="*/ 0 h 1879600"/>
              <a:gd name="connsiteX1" fmla="*/ 25870 w 394170"/>
              <a:gd name="connsiteY1" fmla="*/ 368300 h 1879600"/>
              <a:gd name="connsiteX2" fmla="*/ 63970 w 394170"/>
              <a:gd name="connsiteY2" fmla="*/ 838200 h 1879600"/>
              <a:gd name="connsiteX3" fmla="*/ 330670 w 394170"/>
              <a:gd name="connsiteY3" fmla="*/ 1879600 h 1879600"/>
              <a:gd name="connsiteX0" fmla="*/ 339766 w 339766"/>
              <a:gd name="connsiteY0" fmla="*/ 0 h 1879600"/>
              <a:gd name="connsiteX1" fmla="*/ 85766 w 339766"/>
              <a:gd name="connsiteY1" fmla="*/ 279400 h 1879600"/>
              <a:gd name="connsiteX2" fmla="*/ 9566 w 339766"/>
              <a:gd name="connsiteY2" fmla="*/ 838200 h 1879600"/>
              <a:gd name="connsiteX3" fmla="*/ 276266 w 339766"/>
              <a:gd name="connsiteY3" fmla="*/ 1879600 h 1879600"/>
              <a:gd name="connsiteX0" fmla="*/ 351384 w 351384"/>
              <a:gd name="connsiteY0" fmla="*/ 0 h 1879600"/>
              <a:gd name="connsiteX1" fmla="*/ 97384 w 351384"/>
              <a:gd name="connsiteY1" fmla="*/ 279400 h 1879600"/>
              <a:gd name="connsiteX2" fmla="*/ 8484 w 351384"/>
              <a:gd name="connsiteY2" fmla="*/ 1092200 h 1879600"/>
              <a:gd name="connsiteX3" fmla="*/ 287884 w 351384"/>
              <a:gd name="connsiteY3" fmla="*/ 1879600 h 1879600"/>
              <a:gd name="connsiteX0" fmla="*/ 351384 w 351384"/>
              <a:gd name="connsiteY0" fmla="*/ 0 h 1879600"/>
              <a:gd name="connsiteX1" fmla="*/ 97384 w 351384"/>
              <a:gd name="connsiteY1" fmla="*/ 279400 h 1879600"/>
              <a:gd name="connsiteX2" fmla="*/ 8484 w 351384"/>
              <a:gd name="connsiteY2" fmla="*/ 1092200 h 1879600"/>
              <a:gd name="connsiteX3" fmla="*/ 287884 w 351384"/>
              <a:gd name="connsiteY3" fmla="*/ 1879600 h 1879600"/>
              <a:gd name="connsiteX0" fmla="*/ 351384 w 351384"/>
              <a:gd name="connsiteY0" fmla="*/ 0 h 1879600"/>
              <a:gd name="connsiteX1" fmla="*/ 97384 w 351384"/>
              <a:gd name="connsiteY1" fmla="*/ 279400 h 1879600"/>
              <a:gd name="connsiteX2" fmla="*/ 8484 w 351384"/>
              <a:gd name="connsiteY2" fmla="*/ 1092200 h 1879600"/>
              <a:gd name="connsiteX3" fmla="*/ 287884 w 351384"/>
              <a:gd name="connsiteY3" fmla="*/ 1879600 h 1879600"/>
              <a:gd name="connsiteX0" fmla="*/ 356202 w 356202"/>
              <a:gd name="connsiteY0" fmla="*/ 0 h 1879600"/>
              <a:gd name="connsiteX1" fmla="*/ 76802 w 356202"/>
              <a:gd name="connsiteY1" fmla="*/ 533400 h 1879600"/>
              <a:gd name="connsiteX2" fmla="*/ 13302 w 356202"/>
              <a:gd name="connsiteY2" fmla="*/ 1092200 h 1879600"/>
              <a:gd name="connsiteX3" fmla="*/ 292702 w 356202"/>
              <a:gd name="connsiteY3" fmla="*/ 1879600 h 1879600"/>
              <a:gd name="connsiteX0" fmla="*/ 326036 w 326036"/>
              <a:gd name="connsiteY0" fmla="*/ 0 h 1879600"/>
              <a:gd name="connsiteX1" fmla="*/ 46636 w 326036"/>
              <a:gd name="connsiteY1" fmla="*/ 533400 h 1879600"/>
              <a:gd name="connsiteX2" fmla="*/ 21236 w 326036"/>
              <a:gd name="connsiteY2" fmla="*/ 1244600 h 1879600"/>
              <a:gd name="connsiteX3" fmla="*/ 262536 w 326036"/>
              <a:gd name="connsiteY3" fmla="*/ 1879600 h 1879600"/>
              <a:gd name="connsiteX0" fmla="*/ 326036 w 326036"/>
              <a:gd name="connsiteY0" fmla="*/ 0 h 1879600"/>
              <a:gd name="connsiteX1" fmla="*/ 46636 w 326036"/>
              <a:gd name="connsiteY1" fmla="*/ 533400 h 1879600"/>
              <a:gd name="connsiteX2" fmla="*/ 21236 w 326036"/>
              <a:gd name="connsiteY2" fmla="*/ 1244600 h 1879600"/>
              <a:gd name="connsiteX3" fmla="*/ 262536 w 326036"/>
              <a:gd name="connsiteY3" fmla="*/ 1879600 h 1879600"/>
              <a:gd name="connsiteX0" fmla="*/ 326036 w 364136"/>
              <a:gd name="connsiteY0" fmla="*/ 0 h 1307917"/>
              <a:gd name="connsiteX1" fmla="*/ 46636 w 364136"/>
              <a:gd name="connsiteY1" fmla="*/ 533400 h 1307917"/>
              <a:gd name="connsiteX2" fmla="*/ 21236 w 364136"/>
              <a:gd name="connsiteY2" fmla="*/ 1244600 h 1307917"/>
              <a:gd name="connsiteX3" fmla="*/ 364136 w 364136"/>
              <a:gd name="connsiteY3" fmla="*/ 1143000 h 1307917"/>
              <a:gd name="connsiteX0" fmla="*/ 279661 w 317761"/>
              <a:gd name="connsiteY0" fmla="*/ 0 h 1143000"/>
              <a:gd name="connsiteX1" fmla="*/ 261 w 317761"/>
              <a:gd name="connsiteY1" fmla="*/ 533400 h 1143000"/>
              <a:gd name="connsiteX2" fmla="*/ 317761 w 317761"/>
              <a:gd name="connsiteY2" fmla="*/ 1143000 h 1143000"/>
              <a:gd name="connsiteX0" fmla="*/ 279661 w 317761"/>
              <a:gd name="connsiteY0" fmla="*/ 0 h 1143000"/>
              <a:gd name="connsiteX1" fmla="*/ 261 w 317761"/>
              <a:gd name="connsiteY1" fmla="*/ 491067 h 1143000"/>
              <a:gd name="connsiteX2" fmla="*/ 317761 w 317761"/>
              <a:gd name="connsiteY2" fmla="*/ 1143000 h 1143000"/>
              <a:gd name="connsiteX0" fmla="*/ 212267 w 250367"/>
              <a:gd name="connsiteY0" fmla="*/ 0 h 1143000"/>
              <a:gd name="connsiteX1" fmla="*/ 600 w 250367"/>
              <a:gd name="connsiteY1" fmla="*/ 516467 h 1143000"/>
              <a:gd name="connsiteX2" fmla="*/ 250367 w 250367"/>
              <a:gd name="connsiteY2" fmla="*/ 1143000 h 1143000"/>
              <a:gd name="connsiteX0" fmla="*/ 237472 w 275572"/>
              <a:gd name="connsiteY0" fmla="*/ 0 h 1143000"/>
              <a:gd name="connsiteX1" fmla="*/ 405 w 275572"/>
              <a:gd name="connsiteY1" fmla="*/ 584200 h 1143000"/>
              <a:gd name="connsiteX2" fmla="*/ 275572 w 275572"/>
              <a:gd name="connsiteY2" fmla="*/ 1143000 h 1143000"/>
              <a:gd name="connsiteX0" fmla="*/ 237650 w 284217"/>
              <a:gd name="connsiteY0" fmla="*/ 0 h 1066800"/>
              <a:gd name="connsiteX1" fmla="*/ 583 w 284217"/>
              <a:gd name="connsiteY1" fmla="*/ 584200 h 1066800"/>
              <a:gd name="connsiteX2" fmla="*/ 284217 w 284217"/>
              <a:gd name="connsiteY2" fmla="*/ 1066800 h 1066800"/>
              <a:gd name="connsiteX0" fmla="*/ 237650 w 284217"/>
              <a:gd name="connsiteY0" fmla="*/ 0 h 1066800"/>
              <a:gd name="connsiteX1" fmla="*/ 583 w 284217"/>
              <a:gd name="connsiteY1" fmla="*/ 584200 h 1066800"/>
              <a:gd name="connsiteX2" fmla="*/ 284217 w 284217"/>
              <a:gd name="connsiteY2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217" h="1066800">
                <a:moveTo>
                  <a:pt x="237650" y="0"/>
                </a:moveTo>
                <a:cubicBezTo>
                  <a:pt x="61966" y="136525"/>
                  <a:pt x="-7178" y="406400"/>
                  <a:pt x="583" y="584200"/>
                </a:cubicBezTo>
                <a:cubicBezTo>
                  <a:pt x="8344" y="762000"/>
                  <a:pt x="158804" y="1041400"/>
                  <a:pt x="284217" y="1066800"/>
                </a:cubicBezTo>
              </a:path>
            </a:pathLst>
          </a:custGeom>
          <a:ln w="50800">
            <a:solidFill>
              <a:srgbClr val="FF0000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49077" y="1490436"/>
            <a:ext cx="1156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Gill Sans"/>
                <a:cs typeface="Gill Sans"/>
              </a:rPr>
              <a:t>p</a:t>
            </a:r>
            <a:r>
              <a:rPr lang="en-US" dirty="0" err="1" smtClean="0">
                <a:solidFill>
                  <a:srgbClr val="FF0000"/>
                </a:solidFill>
                <a:latin typeface="Gill Sans"/>
                <a:cs typeface="Gill Sans"/>
              </a:rPr>
              <a:t>df</a:t>
            </a:r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  <a:sym typeface="Wingdings"/>
              </a:rPr>
              <a:t> </a:t>
            </a:r>
            <a:r>
              <a:rPr lang="en-US" dirty="0" err="1" smtClean="0">
                <a:solidFill>
                  <a:srgbClr val="FF0000"/>
                </a:solidFill>
                <a:latin typeface="Gill Sans"/>
                <a:cs typeface="Gill Sans"/>
                <a:sym typeface="Wingdings"/>
              </a:rPr>
              <a:t>cdf</a:t>
            </a:r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  <a:sym typeface="Wingdings"/>
              </a:rPr>
              <a:t>:</a:t>
            </a:r>
          </a:p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Integrate!</a:t>
            </a:r>
            <a:endParaRPr lang="en-US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13" name="Freeform 12"/>
          <p:cNvSpPr/>
          <p:nvPr/>
        </p:nvSpPr>
        <p:spPr>
          <a:xfrm flipH="1">
            <a:off x="4036728" y="2575676"/>
            <a:ext cx="2120194" cy="1574800"/>
          </a:xfrm>
          <a:custGeom>
            <a:avLst/>
            <a:gdLst>
              <a:gd name="connsiteX0" fmla="*/ 279585 w 1562285"/>
              <a:gd name="connsiteY0" fmla="*/ 0 h 1498600"/>
              <a:gd name="connsiteX1" fmla="*/ 185 w 1562285"/>
              <a:gd name="connsiteY1" fmla="*/ 609600 h 1498600"/>
              <a:gd name="connsiteX2" fmla="*/ 254185 w 1562285"/>
              <a:gd name="connsiteY2" fmla="*/ 1104900 h 1498600"/>
              <a:gd name="connsiteX3" fmla="*/ 1143185 w 1562285"/>
              <a:gd name="connsiteY3" fmla="*/ 1422400 h 1498600"/>
              <a:gd name="connsiteX4" fmla="*/ 1562285 w 1562285"/>
              <a:gd name="connsiteY4" fmla="*/ 1498600 h 1498600"/>
              <a:gd name="connsiteX0" fmla="*/ 279519 w 1562219"/>
              <a:gd name="connsiteY0" fmla="*/ 0 h 1498600"/>
              <a:gd name="connsiteX1" fmla="*/ 119 w 1562219"/>
              <a:gd name="connsiteY1" fmla="*/ 609600 h 1498600"/>
              <a:gd name="connsiteX2" fmla="*/ 254119 w 1562219"/>
              <a:gd name="connsiteY2" fmla="*/ 1104900 h 1498600"/>
              <a:gd name="connsiteX3" fmla="*/ 889119 w 1562219"/>
              <a:gd name="connsiteY3" fmla="*/ 1358900 h 1498600"/>
              <a:gd name="connsiteX4" fmla="*/ 1562219 w 1562219"/>
              <a:gd name="connsiteY4" fmla="*/ 1498600 h 1498600"/>
              <a:gd name="connsiteX0" fmla="*/ 368371 w 1651071"/>
              <a:gd name="connsiteY0" fmla="*/ 0 h 1498600"/>
              <a:gd name="connsiteX1" fmla="*/ 71 w 1651071"/>
              <a:gd name="connsiteY1" fmla="*/ 368300 h 1498600"/>
              <a:gd name="connsiteX2" fmla="*/ 342971 w 1651071"/>
              <a:gd name="connsiteY2" fmla="*/ 1104900 h 1498600"/>
              <a:gd name="connsiteX3" fmla="*/ 977971 w 1651071"/>
              <a:gd name="connsiteY3" fmla="*/ 1358900 h 1498600"/>
              <a:gd name="connsiteX4" fmla="*/ 1651071 w 1651071"/>
              <a:gd name="connsiteY4" fmla="*/ 1498600 h 1498600"/>
              <a:gd name="connsiteX0" fmla="*/ 368371 w 1651071"/>
              <a:gd name="connsiteY0" fmla="*/ 0 h 1498600"/>
              <a:gd name="connsiteX1" fmla="*/ 71 w 1651071"/>
              <a:gd name="connsiteY1" fmla="*/ 368300 h 1498600"/>
              <a:gd name="connsiteX2" fmla="*/ 342971 w 1651071"/>
              <a:gd name="connsiteY2" fmla="*/ 838200 h 1498600"/>
              <a:gd name="connsiteX3" fmla="*/ 977971 w 1651071"/>
              <a:gd name="connsiteY3" fmla="*/ 1358900 h 1498600"/>
              <a:gd name="connsiteX4" fmla="*/ 1651071 w 1651071"/>
              <a:gd name="connsiteY4" fmla="*/ 1498600 h 1498600"/>
              <a:gd name="connsiteX0" fmla="*/ 368379 w 1651079"/>
              <a:gd name="connsiteY0" fmla="*/ 0 h 1498600"/>
              <a:gd name="connsiteX1" fmla="*/ 79 w 1651079"/>
              <a:gd name="connsiteY1" fmla="*/ 368300 h 1498600"/>
              <a:gd name="connsiteX2" fmla="*/ 342979 w 1651079"/>
              <a:gd name="connsiteY2" fmla="*/ 838200 h 1498600"/>
              <a:gd name="connsiteX3" fmla="*/ 1092279 w 1651079"/>
              <a:gd name="connsiteY3" fmla="*/ 1079500 h 1498600"/>
              <a:gd name="connsiteX4" fmla="*/ 1651079 w 1651079"/>
              <a:gd name="connsiteY4" fmla="*/ 1498600 h 1498600"/>
              <a:gd name="connsiteX0" fmla="*/ 368379 w 1409779"/>
              <a:gd name="connsiteY0" fmla="*/ 0 h 1080149"/>
              <a:gd name="connsiteX1" fmla="*/ 79 w 1409779"/>
              <a:gd name="connsiteY1" fmla="*/ 368300 h 1080149"/>
              <a:gd name="connsiteX2" fmla="*/ 342979 w 1409779"/>
              <a:gd name="connsiteY2" fmla="*/ 838200 h 1080149"/>
              <a:gd name="connsiteX3" fmla="*/ 1092279 w 1409779"/>
              <a:gd name="connsiteY3" fmla="*/ 1079500 h 1080149"/>
              <a:gd name="connsiteX4" fmla="*/ 1409779 w 1409779"/>
              <a:gd name="connsiteY4" fmla="*/ 914400 h 1080149"/>
              <a:gd name="connsiteX0" fmla="*/ 368364 w 1409764"/>
              <a:gd name="connsiteY0" fmla="*/ 0 h 914400"/>
              <a:gd name="connsiteX1" fmla="*/ 64 w 1409764"/>
              <a:gd name="connsiteY1" fmla="*/ 368300 h 914400"/>
              <a:gd name="connsiteX2" fmla="*/ 342964 w 1409764"/>
              <a:gd name="connsiteY2" fmla="*/ 838200 h 914400"/>
              <a:gd name="connsiteX3" fmla="*/ 838264 w 1409764"/>
              <a:gd name="connsiteY3" fmla="*/ 850900 h 914400"/>
              <a:gd name="connsiteX4" fmla="*/ 1409764 w 1409764"/>
              <a:gd name="connsiteY4" fmla="*/ 914400 h 914400"/>
              <a:gd name="connsiteX0" fmla="*/ 368364 w 1181164"/>
              <a:gd name="connsiteY0" fmla="*/ 0 h 965200"/>
              <a:gd name="connsiteX1" fmla="*/ 64 w 1181164"/>
              <a:gd name="connsiteY1" fmla="*/ 368300 h 965200"/>
              <a:gd name="connsiteX2" fmla="*/ 342964 w 1181164"/>
              <a:gd name="connsiteY2" fmla="*/ 838200 h 965200"/>
              <a:gd name="connsiteX3" fmla="*/ 838264 w 1181164"/>
              <a:gd name="connsiteY3" fmla="*/ 850900 h 965200"/>
              <a:gd name="connsiteX4" fmla="*/ 1181164 w 1181164"/>
              <a:gd name="connsiteY4" fmla="*/ 965200 h 965200"/>
              <a:gd name="connsiteX0" fmla="*/ 368387 w 1181187"/>
              <a:gd name="connsiteY0" fmla="*/ 0 h 965200"/>
              <a:gd name="connsiteX1" fmla="*/ 87 w 1181187"/>
              <a:gd name="connsiteY1" fmla="*/ 368300 h 965200"/>
              <a:gd name="connsiteX2" fmla="*/ 342987 w 1181187"/>
              <a:gd name="connsiteY2" fmla="*/ 838200 h 965200"/>
              <a:gd name="connsiteX3" fmla="*/ 1181187 w 1181187"/>
              <a:gd name="connsiteY3" fmla="*/ 965200 h 965200"/>
              <a:gd name="connsiteX0" fmla="*/ 368387 w 1181187"/>
              <a:gd name="connsiteY0" fmla="*/ 0 h 965200"/>
              <a:gd name="connsiteX1" fmla="*/ 87 w 1181187"/>
              <a:gd name="connsiteY1" fmla="*/ 368300 h 965200"/>
              <a:gd name="connsiteX2" fmla="*/ 342987 w 1181187"/>
              <a:gd name="connsiteY2" fmla="*/ 838200 h 965200"/>
              <a:gd name="connsiteX3" fmla="*/ 1181187 w 1181187"/>
              <a:gd name="connsiteY3" fmla="*/ 965200 h 965200"/>
              <a:gd name="connsiteX0" fmla="*/ 368345 w 368345"/>
              <a:gd name="connsiteY0" fmla="*/ 0 h 1879600"/>
              <a:gd name="connsiteX1" fmla="*/ 45 w 368345"/>
              <a:gd name="connsiteY1" fmla="*/ 368300 h 1879600"/>
              <a:gd name="connsiteX2" fmla="*/ 342945 w 368345"/>
              <a:gd name="connsiteY2" fmla="*/ 838200 h 1879600"/>
              <a:gd name="connsiteX3" fmla="*/ 304845 w 368345"/>
              <a:gd name="connsiteY3" fmla="*/ 1879600 h 1879600"/>
              <a:gd name="connsiteX0" fmla="*/ 394170 w 394170"/>
              <a:gd name="connsiteY0" fmla="*/ 0 h 1879600"/>
              <a:gd name="connsiteX1" fmla="*/ 25870 w 394170"/>
              <a:gd name="connsiteY1" fmla="*/ 368300 h 1879600"/>
              <a:gd name="connsiteX2" fmla="*/ 63970 w 394170"/>
              <a:gd name="connsiteY2" fmla="*/ 838200 h 1879600"/>
              <a:gd name="connsiteX3" fmla="*/ 330670 w 394170"/>
              <a:gd name="connsiteY3" fmla="*/ 1879600 h 1879600"/>
              <a:gd name="connsiteX0" fmla="*/ 339766 w 339766"/>
              <a:gd name="connsiteY0" fmla="*/ 0 h 1879600"/>
              <a:gd name="connsiteX1" fmla="*/ 85766 w 339766"/>
              <a:gd name="connsiteY1" fmla="*/ 279400 h 1879600"/>
              <a:gd name="connsiteX2" fmla="*/ 9566 w 339766"/>
              <a:gd name="connsiteY2" fmla="*/ 838200 h 1879600"/>
              <a:gd name="connsiteX3" fmla="*/ 276266 w 339766"/>
              <a:gd name="connsiteY3" fmla="*/ 1879600 h 1879600"/>
              <a:gd name="connsiteX0" fmla="*/ 351384 w 351384"/>
              <a:gd name="connsiteY0" fmla="*/ 0 h 1879600"/>
              <a:gd name="connsiteX1" fmla="*/ 97384 w 351384"/>
              <a:gd name="connsiteY1" fmla="*/ 279400 h 1879600"/>
              <a:gd name="connsiteX2" fmla="*/ 8484 w 351384"/>
              <a:gd name="connsiteY2" fmla="*/ 1092200 h 1879600"/>
              <a:gd name="connsiteX3" fmla="*/ 287884 w 351384"/>
              <a:gd name="connsiteY3" fmla="*/ 1879600 h 1879600"/>
              <a:gd name="connsiteX0" fmla="*/ 351384 w 351384"/>
              <a:gd name="connsiteY0" fmla="*/ 0 h 1879600"/>
              <a:gd name="connsiteX1" fmla="*/ 97384 w 351384"/>
              <a:gd name="connsiteY1" fmla="*/ 279400 h 1879600"/>
              <a:gd name="connsiteX2" fmla="*/ 8484 w 351384"/>
              <a:gd name="connsiteY2" fmla="*/ 1092200 h 1879600"/>
              <a:gd name="connsiteX3" fmla="*/ 287884 w 351384"/>
              <a:gd name="connsiteY3" fmla="*/ 1879600 h 1879600"/>
              <a:gd name="connsiteX0" fmla="*/ 351384 w 351384"/>
              <a:gd name="connsiteY0" fmla="*/ 0 h 1879600"/>
              <a:gd name="connsiteX1" fmla="*/ 97384 w 351384"/>
              <a:gd name="connsiteY1" fmla="*/ 279400 h 1879600"/>
              <a:gd name="connsiteX2" fmla="*/ 8484 w 351384"/>
              <a:gd name="connsiteY2" fmla="*/ 1092200 h 1879600"/>
              <a:gd name="connsiteX3" fmla="*/ 287884 w 351384"/>
              <a:gd name="connsiteY3" fmla="*/ 1879600 h 1879600"/>
              <a:gd name="connsiteX0" fmla="*/ 356202 w 356202"/>
              <a:gd name="connsiteY0" fmla="*/ 0 h 1879600"/>
              <a:gd name="connsiteX1" fmla="*/ 76802 w 356202"/>
              <a:gd name="connsiteY1" fmla="*/ 533400 h 1879600"/>
              <a:gd name="connsiteX2" fmla="*/ 13302 w 356202"/>
              <a:gd name="connsiteY2" fmla="*/ 1092200 h 1879600"/>
              <a:gd name="connsiteX3" fmla="*/ 292702 w 356202"/>
              <a:gd name="connsiteY3" fmla="*/ 1879600 h 1879600"/>
              <a:gd name="connsiteX0" fmla="*/ 326036 w 326036"/>
              <a:gd name="connsiteY0" fmla="*/ 0 h 1879600"/>
              <a:gd name="connsiteX1" fmla="*/ 46636 w 326036"/>
              <a:gd name="connsiteY1" fmla="*/ 533400 h 1879600"/>
              <a:gd name="connsiteX2" fmla="*/ 21236 w 326036"/>
              <a:gd name="connsiteY2" fmla="*/ 1244600 h 1879600"/>
              <a:gd name="connsiteX3" fmla="*/ 262536 w 326036"/>
              <a:gd name="connsiteY3" fmla="*/ 1879600 h 1879600"/>
              <a:gd name="connsiteX0" fmla="*/ 326036 w 326036"/>
              <a:gd name="connsiteY0" fmla="*/ 0 h 1879600"/>
              <a:gd name="connsiteX1" fmla="*/ 46636 w 326036"/>
              <a:gd name="connsiteY1" fmla="*/ 533400 h 1879600"/>
              <a:gd name="connsiteX2" fmla="*/ 21236 w 326036"/>
              <a:gd name="connsiteY2" fmla="*/ 1244600 h 1879600"/>
              <a:gd name="connsiteX3" fmla="*/ 262536 w 326036"/>
              <a:gd name="connsiteY3" fmla="*/ 1879600 h 1879600"/>
              <a:gd name="connsiteX0" fmla="*/ 326036 w 364136"/>
              <a:gd name="connsiteY0" fmla="*/ 0 h 1307917"/>
              <a:gd name="connsiteX1" fmla="*/ 46636 w 364136"/>
              <a:gd name="connsiteY1" fmla="*/ 533400 h 1307917"/>
              <a:gd name="connsiteX2" fmla="*/ 21236 w 364136"/>
              <a:gd name="connsiteY2" fmla="*/ 1244600 h 1307917"/>
              <a:gd name="connsiteX3" fmla="*/ 364136 w 364136"/>
              <a:gd name="connsiteY3" fmla="*/ 1143000 h 1307917"/>
              <a:gd name="connsiteX0" fmla="*/ 279661 w 317761"/>
              <a:gd name="connsiteY0" fmla="*/ 0 h 1143000"/>
              <a:gd name="connsiteX1" fmla="*/ 261 w 317761"/>
              <a:gd name="connsiteY1" fmla="*/ 533400 h 1143000"/>
              <a:gd name="connsiteX2" fmla="*/ 317761 w 317761"/>
              <a:gd name="connsiteY2" fmla="*/ 1143000 h 1143000"/>
              <a:gd name="connsiteX0" fmla="*/ 279661 w 317761"/>
              <a:gd name="connsiteY0" fmla="*/ 0 h 1143000"/>
              <a:gd name="connsiteX1" fmla="*/ 261 w 317761"/>
              <a:gd name="connsiteY1" fmla="*/ 491067 h 1143000"/>
              <a:gd name="connsiteX2" fmla="*/ 317761 w 317761"/>
              <a:gd name="connsiteY2" fmla="*/ 1143000 h 1143000"/>
              <a:gd name="connsiteX0" fmla="*/ 212267 w 250367"/>
              <a:gd name="connsiteY0" fmla="*/ 0 h 1143000"/>
              <a:gd name="connsiteX1" fmla="*/ 600 w 250367"/>
              <a:gd name="connsiteY1" fmla="*/ 516467 h 1143000"/>
              <a:gd name="connsiteX2" fmla="*/ 250367 w 250367"/>
              <a:gd name="connsiteY2" fmla="*/ 1143000 h 1143000"/>
              <a:gd name="connsiteX0" fmla="*/ 237472 w 275572"/>
              <a:gd name="connsiteY0" fmla="*/ 0 h 1143000"/>
              <a:gd name="connsiteX1" fmla="*/ 405 w 275572"/>
              <a:gd name="connsiteY1" fmla="*/ 584200 h 1143000"/>
              <a:gd name="connsiteX2" fmla="*/ 275572 w 275572"/>
              <a:gd name="connsiteY2" fmla="*/ 1143000 h 1143000"/>
              <a:gd name="connsiteX0" fmla="*/ 237650 w 284217"/>
              <a:gd name="connsiteY0" fmla="*/ 0 h 1066800"/>
              <a:gd name="connsiteX1" fmla="*/ 583 w 284217"/>
              <a:gd name="connsiteY1" fmla="*/ 584200 h 1066800"/>
              <a:gd name="connsiteX2" fmla="*/ 284217 w 284217"/>
              <a:gd name="connsiteY2" fmla="*/ 1066800 h 1066800"/>
              <a:gd name="connsiteX0" fmla="*/ 237650 w 284217"/>
              <a:gd name="connsiteY0" fmla="*/ 0 h 1066800"/>
              <a:gd name="connsiteX1" fmla="*/ 583 w 284217"/>
              <a:gd name="connsiteY1" fmla="*/ 584200 h 1066800"/>
              <a:gd name="connsiteX2" fmla="*/ 284217 w 284217"/>
              <a:gd name="connsiteY2" fmla="*/ 1066800 h 1066800"/>
              <a:gd name="connsiteX0" fmla="*/ 237650 w 237650"/>
              <a:gd name="connsiteY0" fmla="*/ 0 h 1689100"/>
              <a:gd name="connsiteX1" fmla="*/ 583 w 237650"/>
              <a:gd name="connsiteY1" fmla="*/ 584200 h 1689100"/>
              <a:gd name="connsiteX2" fmla="*/ 130041 w 237650"/>
              <a:gd name="connsiteY2" fmla="*/ 1689100 h 1689100"/>
              <a:gd name="connsiteX0" fmla="*/ 248834 w 248834"/>
              <a:gd name="connsiteY0" fmla="*/ 0 h 1689100"/>
              <a:gd name="connsiteX1" fmla="*/ 11767 w 248834"/>
              <a:gd name="connsiteY1" fmla="*/ 584200 h 1689100"/>
              <a:gd name="connsiteX2" fmla="*/ 46793 w 248834"/>
              <a:gd name="connsiteY2" fmla="*/ 1069848 h 1689100"/>
              <a:gd name="connsiteX3" fmla="*/ 141225 w 248834"/>
              <a:gd name="connsiteY3" fmla="*/ 1689100 h 1689100"/>
              <a:gd name="connsiteX0" fmla="*/ 238721 w 481940"/>
              <a:gd name="connsiteY0" fmla="*/ 0 h 1689100"/>
              <a:gd name="connsiteX1" fmla="*/ 1654 w 481940"/>
              <a:gd name="connsiteY1" fmla="*/ 584200 h 1689100"/>
              <a:gd name="connsiteX2" fmla="*/ 481071 w 481940"/>
              <a:gd name="connsiteY2" fmla="*/ 1082548 h 1689100"/>
              <a:gd name="connsiteX3" fmla="*/ 131112 w 481940"/>
              <a:gd name="connsiteY3" fmla="*/ 1689100 h 1689100"/>
              <a:gd name="connsiteX0" fmla="*/ 237651 w 485235"/>
              <a:gd name="connsiteY0" fmla="*/ 0 h 1689100"/>
              <a:gd name="connsiteX1" fmla="*/ 584 w 485235"/>
              <a:gd name="connsiteY1" fmla="*/ 584200 h 1689100"/>
              <a:gd name="connsiteX2" fmla="*/ 316755 w 485235"/>
              <a:gd name="connsiteY2" fmla="*/ 879348 h 1689100"/>
              <a:gd name="connsiteX3" fmla="*/ 480001 w 485235"/>
              <a:gd name="connsiteY3" fmla="*/ 1082548 h 1689100"/>
              <a:gd name="connsiteX4" fmla="*/ 130042 w 485235"/>
              <a:gd name="connsiteY4" fmla="*/ 1689100 h 1689100"/>
              <a:gd name="connsiteX0" fmla="*/ 237651 w 482161"/>
              <a:gd name="connsiteY0" fmla="*/ 0 h 1689100"/>
              <a:gd name="connsiteX1" fmla="*/ 584 w 482161"/>
              <a:gd name="connsiteY1" fmla="*/ 584200 h 1689100"/>
              <a:gd name="connsiteX2" fmla="*/ 117232 w 482161"/>
              <a:gd name="connsiteY2" fmla="*/ 942848 h 1689100"/>
              <a:gd name="connsiteX3" fmla="*/ 480001 w 482161"/>
              <a:gd name="connsiteY3" fmla="*/ 1082548 h 1689100"/>
              <a:gd name="connsiteX4" fmla="*/ 130042 w 482161"/>
              <a:gd name="connsiteY4" fmla="*/ 1689100 h 1689100"/>
              <a:gd name="connsiteX0" fmla="*/ 237651 w 482284"/>
              <a:gd name="connsiteY0" fmla="*/ 0 h 1689100"/>
              <a:gd name="connsiteX1" fmla="*/ 584 w 482284"/>
              <a:gd name="connsiteY1" fmla="*/ 584200 h 1689100"/>
              <a:gd name="connsiteX2" fmla="*/ 135371 w 482284"/>
              <a:gd name="connsiteY2" fmla="*/ 879348 h 1689100"/>
              <a:gd name="connsiteX3" fmla="*/ 480001 w 482284"/>
              <a:gd name="connsiteY3" fmla="*/ 1082548 h 1689100"/>
              <a:gd name="connsiteX4" fmla="*/ 130042 w 482284"/>
              <a:gd name="connsiteY4" fmla="*/ 1689100 h 1689100"/>
              <a:gd name="connsiteX0" fmla="*/ 237651 w 482284"/>
              <a:gd name="connsiteY0" fmla="*/ 0 h 1689100"/>
              <a:gd name="connsiteX1" fmla="*/ 584 w 482284"/>
              <a:gd name="connsiteY1" fmla="*/ 431800 h 1689100"/>
              <a:gd name="connsiteX2" fmla="*/ 135371 w 482284"/>
              <a:gd name="connsiteY2" fmla="*/ 879348 h 1689100"/>
              <a:gd name="connsiteX3" fmla="*/ 480001 w 482284"/>
              <a:gd name="connsiteY3" fmla="*/ 1082548 h 1689100"/>
              <a:gd name="connsiteX4" fmla="*/ 130042 w 482284"/>
              <a:gd name="connsiteY4" fmla="*/ 1689100 h 1689100"/>
              <a:gd name="connsiteX0" fmla="*/ 237651 w 482497"/>
              <a:gd name="connsiteY0" fmla="*/ 0 h 1689100"/>
              <a:gd name="connsiteX1" fmla="*/ 584 w 482497"/>
              <a:gd name="connsiteY1" fmla="*/ 431800 h 1689100"/>
              <a:gd name="connsiteX2" fmla="*/ 162579 w 482497"/>
              <a:gd name="connsiteY2" fmla="*/ 828548 h 1689100"/>
              <a:gd name="connsiteX3" fmla="*/ 480001 w 482497"/>
              <a:gd name="connsiteY3" fmla="*/ 1082548 h 1689100"/>
              <a:gd name="connsiteX4" fmla="*/ 130042 w 482497"/>
              <a:gd name="connsiteY4" fmla="*/ 1689100 h 1689100"/>
              <a:gd name="connsiteX0" fmla="*/ 237651 w 485239"/>
              <a:gd name="connsiteY0" fmla="*/ 0 h 1689100"/>
              <a:gd name="connsiteX1" fmla="*/ 584 w 485239"/>
              <a:gd name="connsiteY1" fmla="*/ 431800 h 1689100"/>
              <a:gd name="connsiteX2" fmla="*/ 162579 w 485239"/>
              <a:gd name="connsiteY2" fmla="*/ 828548 h 1689100"/>
              <a:gd name="connsiteX3" fmla="*/ 480001 w 485239"/>
              <a:gd name="connsiteY3" fmla="*/ 1082548 h 1689100"/>
              <a:gd name="connsiteX4" fmla="*/ 343964 w 485239"/>
              <a:gd name="connsiteY4" fmla="*/ 1387348 h 1689100"/>
              <a:gd name="connsiteX5" fmla="*/ 130042 w 485239"/>
              <a:gd name="connsiteY5" fmla="*/ 1689100 h 1689100"/>
              <a:gd name="connsiteX0" fmla="*/ 237651 w 481834"/>
              <a:gd name="connsiteY0" fmla="*/ 0 h 1689100"/>
              <a:gd name="connsiteX1" fmla="*/ 584 w 481834"/>
              <a:gd name="connsiteY1" fmla="*/ 431800 h 1689100"/>
              <a:gd name="connsiteX2" fmla="*/ 162579 w 481834"/>
              <a:gd name="connsiteY2" fmla="*/ 828548 h 1689100"/>
              <a:gd name="connsiteX3" fmla="*/ 480001 w 481834"/>
              <a:gd name="connsiteY3" fmla="*/ 1082548 h 1689100"/>
              <a:gd name="connsiteX4" fmla="*/ 99095 w 481834"/>
              <a:gd name="connsiteY4" fmla="*/ 1311148 h 1689100"/>
              <a:gd name="connsiteX5" fmla="*/ 130042 w 481834"/>
              <a:gd name="connsiteY5" fmla="*/ 1689100 h 1689100"/>
              <a:gd name="connsiteX0" fmla="*/ 237651 w 481834"/>
              <a:gd name="connsiteY0" fmla="*/ 0 h 2019300"/>
              <a:gd name="connsiteX1" fmla="*/ 584 w 481834"/>
              <a:gd name="connsiteY1" fmla="*/ 431800 h 2019300"/>
              <a:gd name="connsiteX2" fmla="*/ 162579 w 481834"/>
              <a:gd name="connsiteY2" fmla="*/ 828548 h 2019300"/>
              <a:gd name="connsiteX3" fmla="*/ 480001 w 481834"/>
              <a:gd name="connsiteY3" fmla="*/ 1082548 h 2019300"/>
              <a:gd name="connsiteX4" fmla="*/ 99095 w 481834"/>
              <a:gd name="connsiteY4" fmla="*/ 1311148 h 2019300"/>
              <a:gd name="connsiteX5" fmla="*/ 166319 w 481834"/>
              <a:gd name="connsiteY5" fmla="*/ 2019300 h 2019300"/>
              <a:gd name="connsiteX0" fmla="*/ 237651 w 481844"/>
              <a:gd name="connsiteY0" fmla="*/ 0 h 2019300"/>
              <a:gd name="connsiteX1" fmla="*/ 584 w 481844"/>
              <a:gd name="connsiteY1" fmla="*/ 431800 h 2019300"/>
              <a:gd name="connsiteX2" fmla="*/ 162579 w 481844"/>
              <a:gd name="connsiteY2" fmla="*/ 828548 h 2019300"/>
              <a:gd name="connsiteX3" fmla="*/ 480001 w 481844"/>
              <a:gd name="connsiteY3" fmla="*/ 1082548 h 2019300"/>
              <a:gd name="connsiteX4" fmla="*/ 99095 w 481844"/>
              <a:gd name="connsiteY4" fmla="*/ 1311148 h 2019300"/>
              <a:gd name="connsiteX5" fmla="*/ 117234 w 481844"/>
              <a:gd name="connsiteY5" fmla="*/ 1641348 h 2019300"/>
              <a:gd name="connsiteX6" fmla="*/ 166319 w 481844"/>
              <a:gd name="connsiteY6" fmla="*/ 2019300 h 2019300"/>
              <a:gd name="connsiteX0" fmla="*/ 275578 w 519771"/>
              <a:gd name="connsiteY0" fmla="*/ 0 h 2019300"/>
              <a:gd name="connsiteX1" fmla="*/ 38511 w 519771"/>
              <a:gd name="connsiteY1" fmla="*/ 431800 h 2019300"/>
              <a:gd name="connsiteX2" fmla="*/ 200506 w 519771"/>
              <a:gd name="connsiteY2" fmla="*/ 828548 h 2019300"/>
              <a:gd name="connsiteX3" fmla="*/ 517928 w 519771"/>
              <a:gd name="connsiteY3" fmla="*/ 1082548 h 2019300"/>
              <a:gd name="connsiteX4" fmla="*/ 137022 w 519771"/>
              <a:gd name="connsiteY4" fmla="*/ 1311148 h 2019300"/>
              <a:gd name="connsiteX5" fmla="*/ 985 w 519771"/>
              <a:gd name="connsiteY5" fmla="*/ 1755648 h 2019300"/>
              <a:gd name="connsiteX6" fmla="*/ 204246 w 519771"/>
              <a:gd name="connsiteY6" fmla="*/ 2019300 h 2019300"/>
              <a:gd name="connsiteX0" fmla="*/ 275578 w 519771"/>
              <a:gd name="connsiteY0" fmla="*/ 0 h 1968500"/>
              <a:gd name="connsiteX1" fmla="*/ 38511 w 519771"/>
              <a:gd name="connsiteY1" fmla="*/ 431800 h 1968500"/>
              <a:gd name="connsiteX2" fmla="*/ 200506 w 519771"/>
              <a:gd name="connsiteY2" fmla="*/ 828548 h 1968500"/>
              <a:gd name="connsiteX3" fmla="*/ 517928 w 519771"/>
              <a:gd name="connsiteY3" fmla="*/ 1082548 h 1968500"/>
              <a:gd name="connsiteX4" fmla="*/ 137022 w 519771"/>
              <a:gd name="connsiteY4" fmla="*/ 1311148 h 1968500"/>
              <a:gd name="connsiteX5" fmla="*/ 985 w 519771"/>
              <a:gd name="connsiteY5" fmla="*/ 1755648 h 1968500"/>
              <a:gd name="connsiteX6" fmla="*/ 204246 w 519771"/>
              <a:gd name="connsiteY6" fmla="*/ 1968500 h 1968500"/>
              <a:gd name="connsiteX0" fmla="*/ 275578 w 519771"/>
              <a:gd name="connsiteY0" fmla="*/ 0 h 1968500"/>
              <a:gd name="connsiteX1" fmla="*/ 38511 w 519771"/>
              <a:gd name="connsiteY1" fmla="*/ 431800 h 1968500"/>
              <a:gd name="connsiteX2" fmla="*/ 200506 w 519771"/>
              <a:gd name="connsiteY2" fmla="*/ 828548 h 1968500"/>
              <a:gd name="connsiteX3" fmla="*/ 517928 w 519771"/>
              <a:gd name="connsiteY3" fmla="*/ 1082548 h 1968500"/>
              <a:gd name="connsiteX4" fmla="*/ 137022 w 519771"/>
              <a:gd name="connsiteY4" fmla="*/ 1311148 h 1968500"/>
              <a:gd name="connsiteX5" fmla="*/ 985 w 519771"/>
              <a:gd name="connsiteY5" fmla="*/ 1755648 h 1968500"/>
              <a:gd name="connsiteX6" fmla="*/ 204246 w 519771"/>
              <a:gd name="connsiteY6" fmla="*/ 1968500 h 1968500"/>
              <a:gd name="connsiteX0" fmla="*/ 275578 w 519771"/>
              <a:gd name="connsiteY0" fmla="*/ 0 h 1968500"/>
              <a:gd name="connsiteX1" fmla="*/ 38511 w 519771"/>
              <a:gd name="connsiteY1" fmla="*/ 431800 h 1968500"/>
              <a:gd name="connsiteX2" fmla="*/ 200506 w 519771"/>
              <a:gd name="connsiteY2" fmla="*/ 828548 h 1968500"/>
              <a:gd name="connsiteX3" fmla="*/ 517928 w 519771"/>
              <a:gd name="connsiteY3" fmla="*/ 1082548 h 1968500"/>
              <a:gd name="connsiteX4" fmla="*/ 137022 w 519771"/>
              <a:gd name="connsiteY4" fmla="*/ 1311148 h 1968500"/>
              <a:gd name="connsiteX5" fmla="*/ 985 w 519771"/>
              <a:gd name="connsiteY5" fmla="*/ 1755648 h 1968500"/>
              <a:gd name="connsiteX6" fmla="*/ 267730 w 519771"/>
              <a:gd name="connsiteY6" fmla="*/ 1968500 h 1968500"/>
              <a:gd name="connsiteX0" fmla="*/ 275495 w 519734"/>
              <a:gd name="connsiteY0" fmla="*/ 0 h 1968500"/>
              <a:gd name="connsiteX1" fmla="*/ 38428 w 519734"/>
              <a:gd name="connsiteY1" fmla="*/ 431800 h 1968500"/>
              <a:gd name="connsiteX2" fmla="*/ 200423 w 519734"/>
              <a:gd name="connsiteY2" fmla="*/ 828548 h 1968500"/>
              <a:gd name="connsiteX3" fmla="*/ 517845 w 519734"/>
              <a:gd name="connsiteY3" fmla="*/ 1082548 h 1968500"/>
              <a:gd name="connsiteX4" fmla="*/ 146008 w 519734"/>
              <a:gd name="connsiteY4" fmla="*/ 1247648 h 1968500"/>
              <a:gd name="connsiteX5" fmla="*/ 902 w 519734"/>
              <a:gd name="connsiteY5" fmla="*/ 1755648 h 1968500"/>
              <a:gd name="connsiteX6" fmla="*/ 267647 w 519734"/>
              <a:gd name="connsiteY6" fmla="*/ 1968500 h 1968500"/>
              <a:gd name="connsiteX0" fmla="*/ 284491 w 528730"/>
              <a:gd name="connsiteY0" fmla="*/ 0 h 1968500"/>
              <a:gd name="connsiteX1" fmla="*/ 47424 w 528730"/>
              <a:gd name="connsiteY1" fmla="*/ 431800 h 1968500"/>
              <a:gd name="connsiteX2" fmla="*/ 209419 w 528730"/>
              <a:gd name="connsiteY2" fmla="*/ 828548 h 1968500"/>
              <a:gd name="connsiteX3" fmla="*/ 526841 w 528730"/>
              <a:gd name="connsiteY3" fmla="*/ 1082548 h 1968500"/>
              <a:gd name="connsiteX4" fmla="*/ 155004 w 528730"/>
              <a:gd name="connsiteY4" fmla="*/ 1247648 h 1968500"/>
              <a:gd name="connsiteX5" fmla="*/ 829 w 528730"/>
              <a:gd name="connsiteY5" fmla="*/ 1641348 h 1968500"/>
              <a:gd name="connsiteX6" fmla="*/ 276643 w 528730"/>
              <a:gd name="connsiteY6" fmla="*/ 1968500 h 1968500"/>
              <a:gd name="connsiteX0" fmla="*/ 284491 w 1561224"/>
              <a:gd name="connsiteY0" fmla="*/ 0 h 1968500"/>
              <a:gd name="connsiteX1" fmla="*/ 47424 w 1561224"/>
              <a:gd name="connsiteY1" fmla="*/ 431800 h 1968500"/>
              <a:gd name="connsiteX2" fmla="*/ 209419 w 1561224"/>
              <a:gd name="connsiteY2" fmla="*/ 828548 h 1968500"/>
              <a:gd name="connsiteX3" fmla="*/ 1560733 w 1561224"/>
              <a:gd name="connsiteY3" fmla="*/ 790448 h 1968500"/>
              <a:gd name="connsiteX4" fmla="*/ 155004 w 1561224"/>
              <a:gd name="connsiteY4" fmla="*/ 1247648 h 1968500"/>
              <a:gd name="connsiteX5" fmla="*/ 829 w 1561224"/>
              <a:gd name="connsiteY5" fmla="*/ 1641348 h 1968500"/>
              <a:gd name="connsiteX6" fmla="*/ 276643 w 1561224"/>
              <a:gd name="connsiteY6" fmla="*/ 1968500 h 1968500"/>
              <a:gd name="connsiteX0" fmla="*/ 284491 w 1561224"/>
              <a:gd name="connsiteY0" fmla="*/ 0 h 1968500"/>
              <a:gd name="connsiteX1" fmla="*/ 47424 w 1561224"/>
              <a:gd name="connsiteY1" fmla="*/ 431800 h 1968500"/>
              <a:gd name="connsiteX2" fmla="*/ 617534 w 1561224"/>
              <a:gd name="connsiteY2" fmla="*/ 638048 h 1968500"/>
              <a:gd name="connsiteX3" fmla="*/ 1560733 w 1561224"/>
              <a:gd name="connsiteY3" fmla="*/ 790448 h 1968500"/>
              <a:gd name="connsiteX4" fmla="*/ 155004 w 1561224"/>
              <a:gd name="connsiteY4" fmla="*/ 1247648 h 1968500"/>
              <a:gd name="connsiteX5" fmla="*/ 829 w 1561224"/>
              <a:gd name="connsiteY5" fmla="*/ 1641348 h 1968500"/>
              <a:gd name="connsiteX6" fmla="*/ 276643 w 1561224"/>
              <a:gd name="connsiteY6" fmla="*/ 1968500 h 1968500"/>
              <a:gd name="connsiteX0" fmla="*/ 284491 w 1561224"/>
              <a:gd name="connsiteY0" fmla="*/ 0 h 1968500"/>
              <a:gd name="connsiteX1" fmla="*/ 47424 w 1561224"/>
              <a:gd name="connsiteY1" fmla="*/ 431800 h 1968500"/>
              <a:gd name="connsiteX2" fmla="*/ 617534 w 1561224"/>
              <a:gd name="connsiteY2" fmla="*/ 638048 h 1968500"/>
              <a:gd name="connsiteX3" fmla="*/ 1560733 w 1561224"/>
              <a:gd name="connsiteY3" fmla="*/ 790448 h 1968500"/>
              <a:gd name="connsiteX4" fmla="*/ 155004 w 1561224"/>
              <a:gd name="connsiteY4" fmla="*/ 1247648 h 1968500"/>
              <a:gd name="connsiteX5" fmla="*/ 829 w 1561224"/>
              <a:gd name="connsiteY5" fmla="*/ 1641348 h 1968500"/>
              <a:gd name="connsiteX6" fmla="*/ 276643 w 1561224"/>
              <a:gd name="connsiteY6" fmla="*/ 1968500 h 1968500"/>
              <a:gd name="connsiteX0" fmla="*/ 284491 w 1561224"/>
              <a:gd name="connsiteY0" fmla="*/ 0 h 1968500"/>
              <a:gd name="connsiteX1" fmla="*/ 47424 w 1561224"/>
              <a:gd name="connsiteY1" fmla="*/ 431800 h 1968500"/>
              <a:gd name="connsiteX2" fmla="*/ 617534 w 1561224"/>
              <a:gd name="connsiteY2" fmla="*/ 638048 h 1968500"/>
              <a:gd name="connsiteX3" fmla="*/ 1560733 w 1561224"/>
              <a:gd name="connsiteY3" fmla="*/ 790448 h 1968500"/>
              <a:gd name="connsiteX4" fmla="*/ 155004 w 1561224"/>
              <a:gd name="connsiteY4" fmla="*/ 1247648 h 1968500"/>
              <a:gd name="connsiteX5" fmla="*/ 829 w 1561224"/>
              <a:gd name="connsiteY5" fmla="*/ 1641348 h 1968500"/>
              <a:gd name="connsiteX6" fmla="*/ 276643 w 1561224"/>
              <a:gd name="connsiteY6" fmla="*/ 1968500 h 1968500"/>
              <a:gd name="connsiteX0" fmla="*/ 284491 w 1561224"/>
              <a:gd name="connsiteY0" fmla="*/ 0 h 1968500"/>
              <a:gd name="connsiteX1" fmla="*/ 47424 w 1561224"/>
              <a:gd name="connsiteY1" fmla="*/ 431800 h 1968500"/>
              <a:gd name="connsiteX2" fmla="*/ 608465 w 1561224"/>
              <a:gd name="connsiteY2" fmla="*/ 739648 h 1968500"/>
              <a:gd name="connsiteX3" fmla="*/ 1560733 w 1561224"/>
              <a:gd name="connsiteY3" fmla="*/ 790448 h 1968500"/>
              <a:gd name="connsiteX4" fmla="*/ 155004 w 1561224"/>
              <a:gd name="connsiteY4" fmla="*/ 1247648 h 1968500"/>
              <a:gd name="connsiteX5" fmla="*/ 829 w 1561224"/>
              <a:gd name="connsiteY5" fmla="*/ 1641348 h 1968500"/>
              <a:gd name="connsiteX6" fmla="*/ 276643 w 1561224"/>
              <a:gd name="connsiteY6" fmla="*/ 1968500 h 1968500"/>
              <a:gd name="connsiteX0" fmla="*/ 284491 w 1561224"/>
              <a:gd name="connsiteY0" fmla="*/ 0 h 1677680"/>
              <a:gd name="connsiteX1" fmla="*/ 47424 w 1561224"/>
              <a:gd name="connsiteY1" fmla="*/ 431800 h 1677680"/>
              <a:gd name="connsiteX2" fmla="*/ 608465 w 1561224"/>
              <a:gd name="connsiteY2" fmla="*/ 739648 h 1677680"/>
              <a:gd name="connsiteX3" fmla="*/ 1560733 w 1561224"/>
              <a:gd name="connsiteY3" fmla="*/ 790448 h 1677680"/>
              <a:gd name="connsiteX4" fmla="*/ 155004 w 1561224"/>
              <a:gd name="connsiteY4" fmla="*/ 1247648 h 1677680"/>
              <a:gd name="connsiteX5" fmla="*/ 829 w 1561224"/>
              <a:gd name="connsiteY5" fmla="*/ 1641348 h 1677680"/>
              <a:gd name="connsiteX6" fmla="*/ 1301465 w 1561224"/>
              <a:gd name="connsiteY6" fmla="*/ 1574800 h 1677680"/>
              <a:gd name="connsiteX0" fmla="*/ 237651 w 1514384"/>
              <a:gd name="connsiteY0" fmla="*/ 0 h 1574800"/>
              <a:gd name="connsiteX1" fmla="*/ 584 w 1514384"/>
              <a:gd name="connsiteY1" fmla="*/ 431800 h 1574800"/>
              <a:gd name="connsiteX2" fmla="*/ 561625 w 1514384"/>
              <a:gd name="connsiteY2" fmla="*/ 739648 h 1574800"/>
              <a:gd name="connsiteX3" fmla="*/ 1513893 w 1514384"/>
              <a:gd name="connsiteY3" fmla="*/ 790448 h 1574800"/>
              <a:gd name="connsiteX4" fmla="*/ 108164 w 1514384"/>
              <a:gd name="connsiteY4" fmla="*/ 1247648 h 1574800"/>
              <a:gd name="connsiteX5" fmla="*/ 643250 w 1514384"/>
              <a:gd name="connsiteY5" fmla="*/ 1450848 h 1574800"/>
              <a:gd name="connsiteX6" fmla="*/ 1254625 w 1514384"/>
              <a:gd name="connsiteY6" fmla="*/ 1574800 h 1574800"/>
              <a:gd name="connsiteX0" fmla="*/ 237651 w 1514056"/>
              <a:gd name="connsiteY0" fmla="*/ 0 h 1574800"/>
              <a:gd name="connsiteX1" fmla="*/ 584 w 1514056"/>
              <a:gd name="connsiteY1" fmla="*/ 431800 h 1574800"/>
              <a:gd name="connsiteX2" fmla="*/ 561625 w 1514056"/>
              <a:gd name="connsiteY2" fmla="*/ 739648 h 1574800"/>
              <a:gd name="connsiteX3" fmla="*/ 1513893 w 1514056"/>
              <a:gd name="connsiteY3" fmla="*/ 790448 h 1574800"/>
              <a:gd name="connsiteX4" fmla="*/ 643250 w 1514056"/>
              <a:gd name="connsiteY4" fmla="*/ 1450848 h 1574800"/>
              <a:gd name="connsiteX5" fmla="*/ 1254625 w 1514056"/>
              <a:gd name="connsiteY5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4056" h="1574800">
                <a:moveTo>
                  <a:pt x="237651" y="0"/>
                </a:moveTo>
                <a:cubicBezTo>
                  <a:pt x="61967" y="136525"/>
                  <a:pt x="-7177" y="254000"/>
                  <a:pt x="584" y="431800"/>
                </a:cubicBezTo>
                <a:cubicBezTo>
                  <a:pt x="13768" y="578358"/>
                  <a:pt x="454514" y="732790"/>
                  <a:pt x="561625" y="739648"/>
                </a:cubicBezTo>
                <a:cubicBezTo>
                  <a:pt x="705012" y="797306"/>
                  <a:pt x="1500289" y="671915"/>
                  <a:pt x="1513893" y="790448"/>
                </a:cubicBezTo>
                <a:cubicBezTo>
                  <a:pt x="1527497" y="908981"/>
                  <a:pt x="686461" y="1320123"/>
                  <a:pt x="643250" y="1450848"/>
                </a:cubicBezTo>
                <a:cubicBezTo>
                  <a:pt x="654454" y="1568873"/>
                  <a:pt x="1164821" y="1549908"/>
                  <a:pt x="1254625" y="1574800"/>
                </a:cubicBezTo>
              </a:path>
            </a:pathLst>
          </a:custGeom>
          <a:ln w="50800">
            <a:solidFill>
              <a:srgbClr val="FF0000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6121400" y="3835400"/>
            <a:ext cx="30226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9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can answer so many more questions without having to integrate each time…</a:t>
            </a:r>
          </a:p>
          <a:p>
            <a:r>
              <a:rPr lang="en-US" dirty="0" smtClean="0"/>
              <a:t>Q1? 6</a:t>
            </a:r>
          </a:p>
          <a:p>
            <a:r>
              <a:rPr lang="en-US" dirty="0" smtClean="0"/>
              <a:t>Q3? 10.4</a:t>
            </a:r>
          </a:p>
          <a:p>
            <a:r>
              <a:rPr lang="en-US" dirty="0" smtClean="0"/>
              <a:t>IQR? 4.4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121400" y="3835400"/>
            <a:ext cx="30226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7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ladybug mean life 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a ladybug’s life span has a </a:t>
            </a:r>
            <a:r>
              <a:rPr lang="en-US" dirty="0" err="1" smtClean="0"/>
              <a:t>pdf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is the </a:t>
            </a:r>
            <a:r>
              <a:rPr lang="en-US" dirty="0" smtClean="0">
                <a:solidFill>
                  <a:srgbClr val="FF0000"/>
                </a:solidFill>
                <a:latin typeface="Lobster Two"/>
                <a:cs typeface="Lobster Two"/>
              </a:rPr>
              <a:t>mean</a:t>
            </a:r>
            <a:r>
              <a:rPr lang="en-US" dirty="0" smtClean="0"/>
              <a:t> life span for </a:t>
            </a:r>
            <a:r>
              <a:rPr lang="en-US" dirty="0"/>
              <a:t>the ladybug population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97099"/>
            <a:ext cx="4016464" cy="1049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39522"/>
            <a:ext cx="280670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121400" y="3835400"/>
            <a:ext cx="30226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2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ladybug m</a:t>
            </a:r>
            <a:r>
              <a:rPr lang="en-US" dirty="0" smtClean="0"/>
              <a:t>ean </a:t>
            </a:r>
            <a:r>
              <a:rPr lang="en-US" dirty="0"/>
              <a:t>life span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-225267"/>
          <a:stretch/>
        </p:blipFill>
        <p:spPr>
          <a:xfrm>
            <a:off x="457200" y="1524000"/>
            <a:ext cx="8229600" cy="48768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382210"/>
            <a:ext cx="3995349" cy="15771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121400" y="3835400"/>
            <a:ext cx="3022600" cy="3022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5435601"/>
            <a:ext cx="3995349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3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ladybug life spans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  <a:latin typeface="Lobster Two"/>
                <a:cs typeface="Lobster Two"/>
              </a:rPr>
              <a:t>median</a:t>
            </a:r>
            <a:r>
              <a:rPr lang="en-US" dirty="0"/>
              <a:t> life span</a:t>
            </a:r>
            <a:r>
              <a:rPr lang="en-US" dirty="0" smtClean="0"/>
              <a:t>? </a:t>
            </a:r>
            <a:r>
              <a:rPr lang="en-US" dirty="0" smtClean="0">
                <a:solidFill>
                  <a:srgbClr val="FF0000"/>
                </a:solidFill>
              </a:rPr>
              <a:t>8.49 months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What is the </a:t>
            </a:r>
            <a:r>
              <a:rPr lang="en-US" dirty="0" smtClean="0">
                <a:solidFill>
                  <a:srgbClr val="FF0000"/>
                </a:solidFill>
                <a:latin typeface="Lobster Two"/>
                <a:cs typeface="Lobster Two"/>
              </a:rPr>
              <a:t>mean</a:t>
            </a:r>
            <a:r>
              <a:rPr lang="en-US" dirty="0" smtClean="0"/>
              <a:t> life span? </a:t>
            </a:r>
            <a:r>
              <a:rPr lang="en-US" dirty="0" smtClean="0">
                <a:solidFill>
                  <a:srgbClr val="FF0000"/>
                </a:solidFill>
              </a:rPr>
              <a:t>8 months</a:t>
            </a:r>
          </a:p>
          <a:p>
            <a:pPr marL="0" indent="0">
              <a:buNone/>
            </a:pPr>
            <a:endParaRPr lang="en-US" dirty="0" smtClean="0">
              <a:solidFill>
                <a:srgbClr val="72A376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 mean is &lt; median, so more than 50% of ladybugs live longer than 8 months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What is the </a:t>
            </a:r>
            <a:r>
              <a:rPr lang="en-US" dirty="0" smtClean="0">
                <a:solidFill>
                  <a:srgbClr val="FF0000"/>
                </a:solidFill>
              </a:rPr>
              <a:t>variance</a:t>
            </a:r>
            <a:r>
              <a:rPr lang="en-US" dirty="0" smtClean="0">
                <a:solidFill>
                  <a:srgbClr val="000000"/>
                </a:solidFill>
              </a:rPr>
              <a:t> of ladybug life spans?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121400" y="3835400"/>
            <a:ext cx="30226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0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of ladybug life spans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-142767" b="-142767"/>
          <a:stretch>
            <a:fillRect/>
          </a:stretch>
        </p:blipFill>
        <p:spPr/>
      </p:pic>
      <p:cxnSp>
        <p:nvCxnSpPr>
          <p:cNvPr id="4" name="Straight Connector 3"/>
          <p:cNvCxnSpPr/>
          <p:nvPr/>
        </p:nvCxnSpPr>
        <p:spPr>
          <a:xfrm>
            <a:off x="5969000" y="3056652"/>
            <a:ext cx="0" cy="651748"/>
          </a:xfrm>
          <a:prstGeom prst="line">
            <a:avLst/>
          </a:prstGeom>
          <a:ln w="50800">
            <a:solidFill>
              <a:srgbClr val="FF0000"/>
            </a:solidFill>
            <a:prstDash val="sysDash"/>
            <a:tailEnd type="stealth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772150" y="2623066"/>
            <a:ext cx="39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ill Sans"/>
                <a:cs typeface="Gill Sans"/>
              </a:rPr>
              <a:t>8</a:t>
            </a:r>
            <a:endParaRPr lang="en-US" dirty="0">
              <a:latin typeface="Gill Sans"/>
              <a:cs typeface="Gill San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336" y="5427133"/>
            <a:ext cx="4016464" cy="104986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7620000" y="4343400"/>
            <a:ext cx="0" cy="1083734"/>
          </a:xfrm>
          <a:prstGeom prst="line">
            <a:avLst/>
          </a:prstGeom>
          <a:ln w="50800">
            <a:solidFill>
              <a:srgbClr val="FF0000"/>
            </a:solidFill>
            <a:prstDash val="sysDash"/>
            <a:tailEnd type="stealth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33800" y="2722404"/>
            <a:ext cx="0" cy="651748"/>
          </a:xfrm>
          <a:prstGeom prst="line">
            <a:avLst/>
          </a:prstGeom>
          <a:ln w="50800">
            <a:solidFill>
              <a:srgbClr val="FF0000"/>
            </a:solidFill>
            <a:prstDash val="sysDash"/>
            <a:tailEnd type="stealth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44875" y="2353072"/>
            <a:ext cx="57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ill Sans"/>
                <a:cs typeface="Gill Sans"/>
              </a:rPr>
              <a:t>12</a:t>
            </a:r>
            <a:endParaRPr lang="en-US" dirty="0">
              <a:latin typeface="Gill Sans"/>
              <a:cs typeface="Gill San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606800" y="4737100"/>
            <a:ext cx="0" cy="690034"/>
          </a:xfrm>
          <a:prstGeom prst="line">
            <a:avLst/>
          </a:prstGeom>
          <a:ln w="50800">
            <a:solidFill>
              <a:srgbClr val="FF0000"/>
            </a:solidFill>
            <a:prstDash val="sysDash"/>
            <a:tailEnd type="stealth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08350" y="5430706"/>
            <a:ext cx="57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ill Sans"/>
                <a:cs typeface="Gill Sans"/>
              </a:rPr>
              <a:t>0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6165850" y="533400"/>
            <a:ext cx="2889251" cy="406400"/>
          </a:xfrm>
          <a:prstGeom prst="wedgeRectCallout">
            <a:avLst>
              <a:gd name="adj1" fmla="val 44202"/>
              <a:gd name="adj2" fmla="val 18488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I’ll leave this for you to solve…</a:t>
            </a:r>
            <a:endParaRPr lang="en-US" sz="1600" dirty="0" smtClean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50362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Mini-review: probability functions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6FCF"/>
                </a:solidFill>
              </a:rPr>
              <a:t>Discrete </a:t>
            </a:r>
            <a:r>
              <a:rPr lang="en-US" dirty="0" err="1" smtClean="0">
                <a:solidFill>
                  <a:srgbClr val="FF6FCF"/>
                </a:solidFill>
              </a:rPr>
              <a:t>rvs</a:t>
            </a:r>
            <a:r>
              <a:rPr lang="en-US" dirty="0" smtClean="0">
                <a:solidFill>
                  <a:srgbClr val="FF6FCF"/>
                </a:solidFill>
              </a:rPr>
              <a:t>: </a:t>
            </a:r>
          </a:p>
          <a:p>
            <a:r>
              <a:rPr lang="en-US" dirty="0" smtClean="0">
                <a:solidFill>
                  <a:srgbClr val="FF6FCF"/>
                </a:solidFill>
              </a:rPr>
              <a:t>probability mass function (</a:t>
            </a:r>
            <a:r>
              <a:rPr lang="en-US" dirty="0" err="1" smtClean="0">
                <a:solidFill>
                  <a:srgbClr val="FF6FCF"/>
                </a:solidFill>
              </a:rPr>
              <a:t>pmf</a:t>
            </a:r>
            <a:r>
              <a:rPr lang="en-US" dirty="0" smtClean="0">
                <a:solidFill>
                  <a:srgbClr val="FF6FCF"/>
                </a:solidFill>
              </a:rPr>
              <a:t>)</a:t>
            </a:r>
            <a:endParaRPr lang="en-US" dirty="0">
              <a:solidFill>
                <a:srgbClr val="FF6FC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6FCF"/>
                </a:solidFill>
                <a:latin typeface="Gill Sans"/>
                <a:cs typeface="Gill Sans"/>
              </a:rPr>
              <a:t>Continuous </a:t>
            </a:r>
            <a:r>
              <a:rPr lang="en-US" dirty="0" err="1" smtClean="0">
                <a:solidFill>
                  <a:srgbClr val="FF6FCF"/>
                </a:solidFill>
                <a:latin typeface="Gill Sans"/>
                <a:cs typeface="Gill Sans"/>
              </a:rPr>
              <a:t>rvs</a:t>
            </a:r>
            <a:r>
              <a:rPr lang="en-US" dirty="0" smtClean="0">
                <a:solidFill>
                  <a:srgbClr val="FF6FCF"/>
                </a:solidFill>
                <a:latin typeface="Gill Sans"/>
                <a:cs typeface="Gill Sans"/>
              </a:rPr>
              <a:t>: </a:t>
            </a:r>
          </a:p>
          <a:p>
            <a:r>
              <a:rPr lang="en-US" dirty="0" smtClean="0">
                <a:solidFill>
                  <a:srgbClr val="FF6FCF"/>
                </a:solidFill>
                <a:latin typeface="Gill Sans"/>
                <a:cs typeface="Gill Sans"/>
              </a:rPr>
              <a:t>probability density function (</a:t>
            </a:r>
            <a:r>
              <a:rPr lang="en-US" dirty="0" err="1" smtClean="0">
                <a:solidFill>
                  <a:srgbClr val="FF6FCF"/>
                </a:solidFill>
                <a:latin typeface="Gill Sans"/>
                <a:cs typeface="Gill Sans"/>
              </a:rPr>
              <a:t>pdf</a:t>
            </a:r>
            <a:r>
              <a:rPr lang="en-US" dirty="0" smtClean="0">
                <a:solidFill>
                  <a:srgbClr val="FF6FCF"/>
                </a:solidFill>
                <a:latin typeface="Gill Sans"/>
                <a:cs typeface="Gill Sans"/>
              </a:rPr>
              <a:t>)</a:t>
            </a:r>
            <a:endParaRPr lang="en-US" dirty="0">
              <a:solidFill>
                <a:srgbClr val="FF6FCF"/>
              </a:solidFill>
              <a:latin typeface="Gill Sans"/>
              <a:cs typeface="Gill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i="1" dirty="0">
                <a:latin typeface="Times New Roman"/>
                <a:cs typeface="Times New Roman"/>
              </a:rPr>
              <a:t>f</a:t>
            </a:r>
            <a:r>
              <a:rPr lang="en-US" i="1" dirty="0" smtClean="0">
                <a:latin typeface="Times New Roman"/>
                <a:cs typeface="Times New Roman"/>
              </a:rPr>
              <a:t>(x) </a:t>
            </a:r>
            <a:r>
              <a:rPr lang="en-US" dirty="0" smtClean="0"/>
              <a:t>is defined by the distribution!</a:t>
            </a:r>
          </a:p>
          <a:p>
            <a:r>
              <a:rPr lang="en-US" dirty="0" smtClean="0"/>
              <a:t>Famous ones:</a:t>
            </a:r>
          </a:p>
          <a:p>
            <a:pPr lvl="1"/>
            <a:r>
              <a:rPr lang="en-US" dirty="0" smtClean="0"/>
              <a:t>Bernoulli</a:t>
            </a:r>
          </a:p>
          <a:p>
            <a:pPr lvl="1"/>
            <a:r>
              <a:rPr lang="en-US" dirty="0" smtClean="0"/>
              <a:t>Binomial</a:t>
            </a:r>
          </a:p>
          <a:p>
            <a:pPr lvl="1"/>
            <a:r>
              <a:rPr lang="en-US" dirty="0" smtClean="0"/>
              <a:t>Negative binomial</a:t>
            </a:r>
          </a:p>
          <a:p>
            <a:pPr lvl="1"/>
            <a:r>
              <a:rPr lang="en-US" dirty="0" smtClean="0"/>
              <a:t>Geometric</a:t>
            </a:r>
          </a:p>
          <a:p>
            <a:pPr lvl="1"/>
            <a:r>
              <a:rPr lang="en-US" dirty="0" err="1" smtClean="0"/>
              <a:t>Hypogeometric</a:t>
            </a:r>
            <a:endParaRPr lang="en-US" dirty="0" smtClean="0"/>
          </a:p>
          <a:p>
            <a:pPr lvl="1"/>
            <a:r>
              <a:rPr lang="en-US" dirty="0" smtClean="0"/>
              <a:t>Poisson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i="1" dirty="0" smtClean="0">
                <a:latin typeface="Times New Roman"/>
                <a:cs typeface="Times New Roman"/>
              </a:rPr>
              <a:t>f</a:t>
            </a:r>
            <a:r>
              <a:rPr lang="en-US" i="1" dirty="0">
                <a:latin typeface="Times New Roman"/>
                <a:cs typeface="Times New Roman"/>
              </a:rPr>
              <a:t>(x) </a:t>
            </a:r>
            <a:r>
              <a:rPr lang="en-US" dirty="0"/>
              <a:t>is defined by the distribution!</a:t>
            </a:r>
          </a:p>
          <a:p>
            <a:r>
              <a:rPr lang="en-US" dirty="0" smtClean="0"/>
              <a:t>Famous </a:t>
            </a:r>
            <a:r>
              <a:rPr lang="en-US" dirty="0"/>
              <a:t>ones:</a:t>
            </a:r>
          </a:p>
          <a:p>
            <a:pPr lvl="1"/>
            <a:r>
              <a:rPr lang="en-US" dirty="0" smtClean="0"/>
              <a:t>Normal/Gaussian</a:t>
            </a:r>
          </a:p>
          <a:p>
            <a:pPr lvl="1"/>
            <a:r>
              <a:rPr lang="en-US" dirty="0" smtClean="0"/>
              <a:t>Chi-squared</a:t>
            </a:r>
          </a:p>
          <a:p>
            <a:pPr lvl="1"/>
            <a:r>
              <a:rPr lang="en-US" dirty="0" smtClean="0"/>
              <a:t>F</a:t>
            </a:r>
          </a:p>
          <a:p>
            <a:pPr lvl="1"/>
            <a:r>
              <a:rPr lang="en-US" dirty="0" smtClean="0"/>
              <a:t>Student’s t</a:t>
            </a:r>
          </a:p>
          <a:p>
            <a:pPr lvl="1"/>
            <a:r>
              <a:rPr lang="en-US" dirty="0" smtClean="0"/>
              <a:t>Gamma</a:t>
            </a:r>
          </a:p>
          <a:p>
            <a:pPr lvl="1"/>
            <a:r>
              <a:rPr lang="en-US" dirty="0"/>
              <a:t>Beta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7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Mini-review: </a:t>
            </a:r>
            <a:r>
              <a:rPr lang="en-US" sz="3200" dirty="0" smtClean="0"/>
              <a:t>conditions for probability </a:t>
            </a:r>
            <a:r>
              <a:rPr lang="en-US" sz="3200" dirty="0"/>
              <a:t>functions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408143"/>
              </p:ext>
            </p:extLst>
          </p:nvPr>
        </p:nvGraphicFramePr>
        <p:xfrm>
          <a:off x="457200" y="1600200"/>
          <a:ext cx="8229600" cy="49530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743200"/>
                <a:gridCol w="2743200"/>
                <a:gridCol w="2743200"/>
              </a:tblGrid>
              <a:tr h="117695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Probability</a:t>
                      </a:r>
                      <a:endParaRPr lang="en-US" sz="2800" b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7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Discrete</a:t>
                      </a:r>
                      <a:r>
                        <a:rPr lang="en-US" sz="2800" b="0" baseline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 </a:t>
                      </a:r>
                      <a:r>
                        <a:rPr lang="en-US" sz="2800" b="0" baseline="0" dirty="0" err="1" smtClean="0">
                          <a:latin typeface="Lato" charset="0"/>
                          <a:ea typeface="Lato" charset="0"/>
                          <a:cs typeface="Lato" charset="0"/>
                        </a:rPr>
                        <a:t>rv</a:t>
                      </a:r>
                      <a:r>
                        <a:rPr lang="en-US" sz="2800" b="0" baseline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:</a:t>
                      </a:r>
                    </a:p>
                    <a:p>
                      <a:pPr algn="ctr"/>
                      <a:r>
                        <a:rPr lang="en-US" sz="2800" b="0" i="1" baseline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f(x) </a:t>
                      </a:r>
                      <a:r>
                        <a:rPr lang="en-US" sz="2800" b="0" baseline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is a </a:t>
                      </a:r>
                      <a:r>
                        <a:rPr lang="en-US" sz="2800" b="0" baseline="0" dirty="0" err="1" smtClean="0">
                          <a:latin typeface="Lato" charset="0"/>
                          <a:ea typeface="Lato" charset="0"/>
                          <a:cs typeface="Lato" charset="0"/>
                        </a:rPr>
                        <a:t>pmf</a:t>
                      </a:r>
                      <a:r>
                        <a:rPr lang="en-US" sz="2800" b="0" baseline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 if…</a:t>
                      </a:r>
                      <a:endParaRPr lang="en-US" sz="2800" b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7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Continuous </a:t>
                      </a:r>
                      <a:r>
                        <a:rPr lang="en-US" sz="2800" b="0" dirty="0" err="1" smtClean="0">
                          <a:latin typeface="Lato" charset="0"/>
                          <a:ea typeface="Lato" charset="0"/>
                          <a:cs typeface="Lato" charset="0"/>
                        </a:rPr>
                        <a:t>rv</a:t>
                      </a:r>
                      <a:r>
                        <a:rPr lang="en-US" sz="2800" b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: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1" baseline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f(x) </a:t>
                      </a:r>
                      <a:r>
                        <a:rPr lang="en-US" sz="2800" b="0" baseline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is a </a:t>
                      </a:r>
                      <a:r>
                        <a:rPr lang="en-US" sz="2800" b="0" baseline="0" dirty="0" err="1" smtClean="0">
                          <a:latin typeface="Lato" charset="0"/>
                          <a:ea typeface="Lato" charset="0"/>
                          <a:cs typeface="Lato" charset="0"/>
                        </a:rPr>
                        <a:t>pdf</a:t>
                      </a:r>
                      <a:r>
                        <a:rPr lang="en-US" sz="2800" b="0" baseline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 if…</a:t>
                      </a:r>
                      <a:endParaRPr lang="en-US" sz="2800" b="0" dirty="0" smtClean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7B9"/>
                    </a:solidFill>
                  </a:tcPr>
                </a:tc>
              </a:tr>
              <a:tr h="1888025">
                <a:tc>
                  <a:txBody>
                    <a:bodyPr/>
                    <a:lstStyle/>
                    <a:p>
                      <a:endParaRPr lang="en-US" sz="280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025">
                <a:tc>
                  <a:txBody>
                    <a:bodyPr/>
                    <a:lstStyle/>
                    <a:p>
                      <a:endParaRPr lang="en-US" sz="280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17850"/>
            <a:ext cx="2438400" cy="1054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5156200"/>
            <a:ext cx="2247900" cy="1054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700" y="5283200"/>
            <a:ext cx="2768600" cy="1041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117850"/>
            <a:ext cx="2540000" cy="1054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0100" y="3117850"/>
            <a:ext cx="2451100" cy="1054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300" y="5448300"/>
            <a:ext cx="18415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3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Mini-review: cumulative density functions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6FCF"/>
                </a:solidFill>
              </a:rPr>
              <a:t>Discrete </a:t>
            </a:r>
            <a:r>
              <a:rPr lang="en-US" dirty="0" err="1" smtClean="0">
                <a:solidFill>
                  <a:srgbClr val="FF6FCF"/>
                </a:solidFill>
              </a:rPr>
              <a:t>rvs</a:t>
            </a:r>
            <a:endParaRPr lang="en-US" dirty="0" smtClean="0">
              <a:solidFill>
                <a:srgbClr val="FF6FC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6FCF"/>
                </a:solidFill>
                <a:latin typeface="Gill Sans"/>
                <a:cs typeface="Gill Sans"/>
              </a:rPr>
              <a:t>Continuous </a:t>
            </a:r>
            <a:r>
              <a:rPr lang="en-US" dirty="0" err="1" smtClean="0">
                <a:solidFill>
                  <a:srgbClr val="FF6FCF"/>
                </a:solidFill>
                <a:latin typeface="Gill Sans"/>
                <a:cs typeface="Gill Sans"/>
              </a:rPr>
              <a:t>rvs</a:t>
            </a:r>
            <a:endParaRPr lang="en-US" dirty="0">
              <a:solidFill>
                <a:srgbClr val="FF6FCF"/>
              </a:solidFill>
              <a:latin typeface="Gill Sans"/>
              <a:cs typeface="Gill Sans"/>
            </a:endParaRPr>
          </a:p>
        </p:txBody>
      </p:sp>
      <p:pic>
        <p:nvPicPr>
          <p:cNvPr id="10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-95279" b="-95279"/>
          <a:stretch/>
        </p:blipFill>
        <p:spPr>
          <a:xfrm>
            <a:off x="457200" y="2438400"/>
            <a:ext cx="3932238" cy="3951288"/>
          </a:xfrm>
        </p:spPr>
      </p:pic>
      <p:pic>
        <p:nvPicPr>
          <p:cNvPr id="12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t="-124975" b="-124975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3182387" y="6515100"/>
            <a:ext cx="2995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charset="0"/>
                <a:ea typeface="Lato" charset="0"/>
                <a:cs typeface="Lato" charset="0"/>
              </a:rPr>
              <a:t>w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here </a:t>
            </a:r>
            <a:r>
              <a:rPr lang="en-US" i="1" dirty="0" smtClean="0">
                <a:latin typeface="Lato" charset="0"/>
                <a:ea typeface="Lato" charset="0"/>
                <a:cs typeface="Lato" charset="0"/>
              </a:rPr>
              <a:t>f(t) 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is just the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pmf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/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pdf</a:t>
            </a:r>
            <a:endParaRPr lang="en-US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3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 err="1" smtClean="0"/>
              <a:t>rv</a:t>
            </a:r>
            <a:r>
              <a:rPr lang="en-US" dirty="0" smtClean="0"/>
              <a:t> </a:t>
            </a:r>
            <a:r>
              <a:rPr lang="en-US" dirty="0" err="1" smtClean="0"/>
              <a:t>pdf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2054058"/>
            <a:ext cx="3581400" cy="1079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4430960"/>
            <a:ext cx="39116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Mini-review: Expectation of an </a:t>
            </a:r>
            <a:r>
              <a:rPr lang="en-US" dirty="0" err="1" smtClean="0"/>
              <a:t>rv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FCF"/>
                </a:solidFill>
              </a:rPr>
              <a:t>Discrete </a:t>
            </a:r>
            <a:r>
              <a:rPr lang="en-US" dirty="0" err="1" smtClean="0">
                <a:solidFill>
                  <a:srgbClr val="FF6FCF"/>
                </a:solidFill>
              </a:rPr>
              <a:t>rvs</a:t>
            </a:r>
            <a:endParaRPr lang="en-US" dirty="0">
              <a:solidFill>
                <a:srgbClr val="FF6FC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FCF"/>
                </a:solidFill>
                <a:latin typeface="Gill Sans"/>
                <a:cs typeface="Gill Sans"/>
              </a:rPr>
              <a:t>Continuous </a:t>
            </a:r>
            <a:r>
              <a:rPr lang="en-US" dirty="0" err="1" smtClean="0">
                <a:solidFill>
                  <a:srgbClr val="FF6FCF"/>
                </a:solidFill>
                <a:latin typeface="Gill Sans"/>
                <a:cs typeface="Gill Sans"/>
              </a:rPr>
              <a:t>rvs</a:t>
            </a:r>
            <a:endParaRPr lang="en-US" dirty="0">
              <a:solidFill>
                <a:srgbClr val="FF6FCF"/>
              </a:solidFill>
              <a:latin typeface="Gill Sans"/>
              <a:cs typeface="Gill Sans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 t="-152759" b="-152759"/>
          <a:stretch>
            <a:fillRect/>
          </a:stretch>
        </p:blipFill>
        <p:spPr/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134237" b="-1342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7250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Mini-review:  Variance of an </a:t>
            </a:r>
            <a:r>
              <a:rPr lang="en-US" dirty="0" err="1" smtClean="0"/>
              <a:t>rv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FCF"/>
                </a:solidFill>
              </a:rPr>
              <a:t>Discrete </a:t>
            </a:r>
            <a:r>
              <a:rPr lang="en-US" dirty="0" err="1" smtClean="0">
                <a:solidFill>
                  <a:srgbClr val="FF6FCF"/>
                </a:solidFill>
              </a:rPr>
              <a:t>rvs</a:t>
            </a:r>
            <a:endParaRPr lang="en-US" dirty="0">
              <a:solidFill>
                <a:srgbClr val="FF6FC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FCF"/>
                </a:solidFill>
                <a:latin typeface="Gill Sans"/>
                <a:cs typeface="Gill Sans"/>
              </a:rPr>
              <a:t>Continuous </a:t>
            </a:r>
            <a:r>
              <a:rPr lang="en-US" dirty="0" err="1" smtClean="0">
                <a:solidFill>
                  <a:srgbClr val="FF6FCF"/>
                </a:solidFill>
                <a:latin typeface="Gill Sans"/>
                <a:cs typeface="Gill Sans"/>
              </a:rPr>
              <a:t>rvs</a:t>
            </a:r>
            <a:endParaRPr lang="en-US" dirty="0">
              <a:solidFill>
                <a:srgbClr val="FF6FCF"/>
              </a:solidFill>
              <a:latin typeface="Gill Sans"/>
              <a:cs typeface="Gill San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41171" b="-241171"/>
          <a:stretch>
            <a:fillRect/>
          </a:stretch>
        </p:blipFill>
        <p:spPr/>
      </p:pic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t="-250887" b="-2508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0203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you need to know about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 lots of distributions exist (not just the normal!), and what types of </a:t>
            </a:r>
            <a:r>
              <a:rPr lang="en-US" dirty="0" err="1" smtClean="0"/>
              <a:t>rvs</a:t>
            </a:r>
            <a:r>
              <a:rPr lang="en-US" dirty="0" smtClean="0"/>
              <a:t> can typically be represented by them</a:t>
            </a:r>
          </a:p>
          <a:p>
            <a:r>
              <a:rPr lang="en-US" dirty="0" smtClean="0"/>
              <a:t>What the </a:t>
            </a:r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pdf</a:t>
            </a:r>
            <a:r>
              <a:rPr lang="en-US" dirty="0" smtClean="0"/>
              <a:t> represents in terms of probability</a:t>
            </a:r>
          </a:p>
          <a:p>
            <a:r>
              <a:rPr lang="en-US" dirty="0" smtClean="0"/>
              <a:t>What the </a:t>
            </a:r>
            <a:r>
              <a:rPr lang="en-US" dirty="0" err="1" smtClean="0"/>
              <a:t>cdf</a:t>
            </a:r>
            <a:r>
              <a:rPr lang="en-US" dirty="0" smtClean="0"/>
              <a:t> represents in terms of probability</a:t>
            </a:r>
          </a:p>
          <a:p>
            <a:r>
              <a:rPr lang="en-US" dirty="0" smtClean="0"/>
              <a:t>How to calculate the expectation value and variance of the distribution, given the </a:t>
            </a:r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pdf</a:t>
            </a:r>
            <a:endParaRPr lang="en-US" dirty="0" smtClean="0"/>
          </a:p>
          <a:p>
            <a:r>
              <a:rPr lang="en-US" dirty="0" smtClean="0"/>
              <a:t>How to determine the </a:t>
            </a:r>
            <a:r>
              <a:rPr lang="en-US" dirty="0" err="1" smtClean="0"/>
              <a:t>pdf</a:t>
            </a:r>
            <a:r>
              <a:rPr lang="en-US" dirty="0" smtClean="0"/>
              <a:t> from the </a:t>
            </a:r>
            <a:r>
              <a:rPr lang="en-US" dirty="0" err="1" smtClean="0"/>
              <a:t>cdf</a:t>
            </a:r>
            <a:r>
              <a:rPr lang="en-US" dirty="0" smtClean="0"/>
              <a:t> for any function</a:t>
            </a:r>
          </a:p>
          <a:p>
            <a:pPr lvl="1"/>
            <a:r>
              <a:rPr lang="en-US" dirty="0" smtClean="0"/>
              <a:t>Requires differentiation</a:t>
            </a:r>
          </a:p>
          <a:p>
            <a:r>
              <a:rPr lang="en-US" dirty="0" smtClean="0"/>
              <a:t>How to determine the </a:t>
            </a:r>
            <a:r>
              <a:rPr lang="en-US" dirty="0" err="1" smtClean="0"/>
              <a:t>cdf</a:t>
            </a:r>
            <a:r>
              <a:rPr lang="en-US" dirty="0" smtClean="0"/>
              <a:t> from the </a:t>
            </a:r>
            <a:r>
              <a:rPr lang="en-US" dirty="0" err="1" smtClean="0"/>
              <a:t>pdf</a:t>
            </a:r>
            <a:r>
              <a:rPr lang="en-US" dirty="0" smtClean="0"/>
              <a:t> for any function</a:t>
            </a:r>
          </a:p>
          <a:p>
            <a:pPr lvl="1"/>
            <a:r>
              <a:rPr lang="en-US" dirty="0" smtClean="0"/>
              <a:t>Requires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52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i="1" dirty="0" smtClean="0">
                <a:latin typeface="Times New Roman"/>
                <a:cs typeface="Times New Roman"/>
              </a:rPr>
              <a:t>P(X = a) </a:t>
            </a:r>
            <a:r>
              <a:rPr lang="en-US" dirty="0" smtClean="0"/>
              <a:t>=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5185" b="-151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9911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 continuous distribution: Gaussian/normal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use the mean and </a:t>
            </a:r>
            <a:r>
              <a:rPr lang="en-US" dirty="0" err="1" smtClean="0"/>
              <a:t>sd</a:t>
            </a:r>
            <a:r>
              <a:rPr lang="en-US" dirty="0" smtClean="0"/>
              <a:t> from the coin flip example: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ean = 15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d</a:t>
            </a:r>
            <a:r>
              <a:rPr lang="en-US" dirty="0" smtClean="0"/>
              <a:t> = 2.74</a:t>
            </a:r>
          </a:p>
        </p:txBody>
      </p:sp>
    </p:spTree>
    <p:extLst>
      <p:ext uri="{BB962C8B-B14F-4D97-AF65-F5344CB8AC3E}">
        <p14:creationId xmlns:p14="http://schemas.microsoft.com/office/powerpoint/2010/main" val="142875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/>
                <a:cs typeface="Times New Roman"/>
              </a:rPr>
              <a:t>X ~ N</a:t>
            </a:r>
            <a:r>
              <a:rPr lang="en-US" i="1" dirty="0" smtClean="0">
                <a:latin typeface="Times New Roman"/>
                <a:cs typeface="Times New Roman"/>
              </a:rPr>
              <a:t>(15, √7.5)</a:t>
            </a:r>
            <a:endParaRPr lang="en-US" dirty="0"/>
          </a:p>
        </p:txBody>
      </p:sp>
      <p:pic>
        <p:nvPicPr>
          <p:cNvPr id="6" name="Content Placeholder 5" descr="normal_pdf-1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" b="2593"/>
          <a:stretch>
            <a:fillRect/>
          </a:stretch>
        </p:blipFill>
        <p:spPr/>
      </p:pic>
      <p:sp>
        <p:nvSpPr>
          <p:cNvPr id="7" name="Donut 6"/>
          <p:cNvSpPr/>
          <p:nvPr/>
        </p:nvSpPr>
        <p:spPr>
          <a:xfrm>
            <a:off x="304800" y="3263900"/>
            <a:ext cx="571500" cy="1282700"/>
          </a:xfrm>
          <a:prstGeom prst="donut">
            <a:avLst>
              <a:gd name="adj" fmla="val 11111"/>
            </a:avLst>
          </a:prstGeom>
          <a:solidFill>
            <a:srgbClr val="FF6FCF"/>
          </a:solidFill>
          <a:ln>
            <a:solidFill>
              <a:srgbClr val="FF6FC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we can ask the </a:t>
            </a:r>
            <a:r>
              <a:rPr lang="en-US" dirty="0" err="1" smtClean="0">
                <a:solidFill>
                  <a:srgbClr val="FF66CC"/>
                </a:solidFill>
              </a:rPr>
              <a:t>pdf</a:t>
            </a:r>
            <a:endParaRPr lang="en-US" dirty="0">
              <a:solidFill>
                <a:srgbClr val="FF66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"What is the </a:t>
            </a:r>
            <a:r>
              <a:rPr lang="en-US" sz="2200" dirty="0" smtClean="0"/>
              <a:t>height of the density curve at </a:t>
            </a:r>
            <a:r>
              <a:rPr lang="en-US" sz="2200" i="1" dirty="0" smtClean="0">
                <a:latin typeface="Times New Roman"/>
                <a:cs typeface="Times New Roman"/>
              </a:rPr>
              <a:t>x = </a:t>
            </a:r>
            <a:r>
              <a:rPr lang="en-US" sz="2200" dirty="0" smtClean="0"/>
              <a:t>10?”</a:t>
            </a:r>
            <a:r>
              <a:rPr lang="en-US" sz="2200" dirty="0" smtClean="0">
                <a:solidFill>
                  <a:srgbClr val="FF66CC"/>
                </a:solidFill>
              </a:rPr>
              <a:t> 0.028</a:t>
            </a:r>
          </a:p>
          <a:p>
            <a:pPr marL="0" indent="0" algn="r">
              <a:buNone/>
            </a:pPr>
            <a:r>
              <a:rPr lang="pl-PL" sz="2200" b="1" dirty="0" err="1">
                <a:solidFill>
                  <a:srgbClr val="FF66CC"/>
                </a:solidFill>
                <a:latin typeface="Courier New"/>
                <a:cs typeface="Courier New"/>
              </a:rPr>
              <a:t>dnorm</a:t>
            </a:r>
            <a:r>
              <a:rPr lang="pl-PL" sz="2200" b="1" dirty="0">
                <a:solidFill>
                  <a:srgbClr val="FF66CC"/>
                </a:solidFill>
                <a:latin typeface="Courier New"/>
                <a:cs typeface="Courier New"/>
              </a:rPr>
              <a:t>(10, 15, </a:t>
            </a:r>
            <a:r>
              <a:rPr lang="pl-PL" sz="2200" b="1" dirty="0" err="1">
                <a:solidFill>
                  <a:srgbClr val="FF66CC"/>
                </a:solidFill>
                <a:latin typeface="Courier New"/>
                <a:cs typeface="Courier New"/>
              </a:rPr>
              <a:t>sqrt</a:t>
            </a:r>
            <a:r>
              <a:rPr lang="pl-PL" sz="2200" b="1" dirty="0">
                <a:solidFill>
                  <a:srgbClr val="FF66CC"/>
                </a:solidFill>
                <a:latin typeface="Courier New"/>
                <a:cs typeface="Courier New"/>
              </a:rPr>
              <a:t>(7.5)</a:t>
            </a:r>
            <a:r>
              <a:rPr lang="pl-PL" sz="2200" b="1" dirty="0" smtClean="0">
                <a:solidFill>
                  <a:srgbClr val="FF66CC"/>
                </a:solidFill>
                <a:latin typeface="Courier New"/>
                <a:cs typeface="Courier New"/>
              </a:rPr>
              <a:t>)</a:t>
            </a:r>
            <a:endParaRPr lang="en-US" sz="2200" b="1" dirty="0" smtClean="0">
              <a:solidFill>
                <a:srgbClr val="FF66CC"/>
              </a:solidFill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1" y="4412989"/>
            <a:ext cx="2400300" cy="244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6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Font 1">
      <a:majorFont>
        <a:latin typeface="Bebas Neu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ller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41426</TotalTime>
  <Words>1515</Words>
  <Application>Microsoft Office PowerPoint</Application>
  <PresentationFormat>On-screen Show (4:3)</PresentationFormat>
  <Paragraphs>264</Paragraphs>
  <Slides>52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Aller</vt:lpstr>
      <vt:lpstr>Arial</vt:lpstr>
      <vt:lpstr>Calibri</vt:lpstr>
      <vt:lpstr>Courier New</vt:lpstr>
      <vt:lpstr>Gill Sans</vt:lpstr>
      <vt:lpstr>Lato</vt:lpstr>
      <vt:lpstr>Lobster Two</vt:lpstr>
      <vt:lpstr>Noto Serif</vt:lpstr>
      <vt:lpstr>Porter Sans Block</vt:lpstr>
      <vt:lpstr>Times New Roman</vt:lpstr>
      <vt:lpstr>Wingdings</vt:lpstr>
      <vt:lpstr>Clarity</vt:lpstr>
      <vt:lpstr>CM 3.3:  Continuous Random Variables</vt:lpstr>
      <vt:lpstr>Past: discrete rvs Present: continuous rvs</vt:lpstr>
      <vt:lpstr>Density</vt:lpstr>
      <vt:lpstr>PowerPoint Presentation</vt:lpstr>
      <vt:lpstr>Continuous rv pdf</vt:lpstr>
      <vt:lpstr>What does P(X = a) = ?</vt:lpstr>
      <vt:lpstr>One continuous distribution: Gaussian/normal</vt:lpstr>
      <vt:lpstr>X ~ N(15, √7.5)</vt:lpstr>
      <vt:lpstr>Questions we can ask the pdf</vt:lpstr>
      <vt:lpstr>PowerPoint Presentation</vt:lpstr>
      <vt:lpstr>Cumulative distribution function</vt:lpstr>
      <vt:lpstr>PowerPoint Presentation</vt:lpstr>
      <vt:lpstr>cdf in practice</vt:lpstr>
      <vt:lpstr>cdf for continuous rvs</vt:lpstr>
      <vt:lpstr>X ~ N(15, √7.5)</vt:lpstr>
      <vt:lpstr>X ~ N(15, √7.5)</vt:lpstr>
      <vt:lpstr>X ~ N(15, √7.5)</vt:lpstr>
      <vt:lpstr>Questions we can ask the cdf in R</vt:lpstr>
      <vt:lpstr>Questions we can ask the cdf in R</vt:lpstr>
      <vt:lpstr>PowerPoint Presentation</vt:lpstr>
      <vt:lpstr>PowerPoint Presentation</vt:lpstr>
      <vt:lpstr>Transformations</vt:lpstr>
      <vt:lpstr>Random variables</vt:lpstr>
      <vt:lpstr>PowerPoint Presentation</vt:lpstr>
      <vt:lpstr>PowerPoint Presentation</vt:lpstr>
      <vt:lpstr>How to solve for A and C</vt:lpstr>
      <vt:lpstr>Solve for A first</vt:lpstr>
      <vt:lpstr>Solve for C next</vt:lpstr>
      <vt:lpstr>Plug in: A = 0; C = -1</vt:lpstr>
      <vt:lpstr>Alternative way to solve for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Population median from pdf</vt:lpstr>
      <vt:lpstr>Example: ladybug median life span</vt:lpstr>
      <vt:lpstr>Example: ladybug median life span</vt:lpstr>
      <vt:lpstr>Aside: wolfram alpha</vt:lpstr>
      <vt:lpstr>PowerPoint Presentation</vt:lpstr>
      <vt:lpstr>PowerPoint Presentation</vt:lpstr>
      <vt:lpstr>Using the cdf</vt:lpstr>
      <vt:lpstr>Example: ladybug mean life span</vt:lpstr>
      <vt:lpstr>Example: ladybug mean life span</vt:lpstr>
      <vt:lpstr>Example: ladybug life spans</vt:lpstr>
      <vt:lpstr>Variance of ladybug life spans</vt:lpstr>
      <vt:lpstr>Mini-review: probability functions</vt:lpstr>
      <vt:lpstr>Mini-review: conditions for probability functions</vt:lpstr>
      <vt:lpstr>Mini-review: cumulative density functions</vt:lpstr>
      <vt:lpstr>Mini-review: Expectation of an rv</vt:lpstr>
      <vt:lpstr>Mini-review:  Variance of an rv</vt:lpstr>
      <vt:lpstr>What you need to know about distributions</vt:lpstr>
    </vt:vector>
  </TitlesOfParts>
  <Manager/>
  <Company>OHSU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subject/>
  <dc:creator>Alison Presmanes Hill</dc:creator>
  <cp:keywords/>
  <dc:description/>
  <cp:lastModifiedBy>Rebecca Lunsford</cp:lastModifiedBy>
  <cp:revision>6309</cp:revision>
  <cp:lastPrinted>2017-09-28T23:22:51Z</cp:lastPrinted>
  <dcterms:created xsi:type="dcterms:W3CDTF">2015-04-08T20:55:19Z</dcterms:created>
  <dcterms:modified xsi:type="dcterms:W3CDTF">2018-10-17T17:59:58Z</dcterms:modified>
  <cp:category/>
</cp:coreProperties>
</file>