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handoutMasterIdLst>
    <p:handoutMasterId r:id="rId55"/>
  </p:handoutMasterIdLst>
  <p:sldIdLst>
    <p:sldId id="2239" r:id="rId2"/>
    <p:sldId id="865" r:id="rId3"/>
    <p:sldId id="508" r:id="rId4"/>
    <p:sldId id="387" r:id="rId5"/>
    <p:sldId id="459" r:id="rId6"/>
    <p:sldId id="422" r:id="rId7"/>
    <p:sldId id="891" r:id="rId8"/>
    <p:sldId id="892" r:id="rId9"/>
    <p:sldId id="897" r:id="rId10"/>
    <p:sldId id="450" r:id="rId11"/>
    <p:sldId id="920" r:id="rId12"/>
    <p:sldId id="388" r:id="rId13"/>
    <p:sldId id="937" r:id="rId14"/>
    <p:sldId id="912" r:id="rId15"/>
    <p:sldId id="893" r:id="rId16"/>
    <p:sldId id="895" r:id="rId17"/>
    <p:sldId id="896" r:id="rId18"/>
    <p:sldId id="898" r:id="rId19"/>
    <p:sldId id="2042" r:id="rId20"/>
    <p:sldId id="910" r:id="rId21"/>
    <p:sldId id="894" r:id="rId22"/>
    <p:sldId id="915" r:id="rId23"/>
    <p:sldId id="477" r:id="rId24"/>
    <p:sldId id="390" r:id="rId25"/>
    <p:sldId id="905" r:id="rId26"/>
    <p:sldId id="460" r:id="rId27"/>
    <p:sldId id="461" r:id="rId28"/>
    <p:sldId id="906" r:id="rId29"/>
    <p:sldId id="907" r:id="rId30"/>
    <p:sldId id="462" r:id="rId31"/>
    <p:sldId id="502" r:id="rId32"/>
    <p:sldId id="2240" r:id="rId33"/>
    <p:sldId id="916" r:id="rId34"/>
    <p:sldId id="922" r:id="rId35"/>
    <p:sldId id="924" r:id="rId36"/>
    <p:sldId id="926" r:id="rId37"/>
    <p:sldId id="927" r:id="rId38"/>
    <p:sldId id="928" r:id="rId39"/>
    <p:sldId id="929" r:id="rId40"/>
    <p:sldId id="930" r:id="rId41"/>
    <p:sldId id="936" r:id="rId42"/>
    <p:sldId id="941" r:id="rId43"/>
    <p:sldId id="932" r:id="rId44"/>
    <p:sldId id="933" r:id="rId45"/>
    <p:sldId id="934" r:id="rId46"/>
    <p:sldId id="940" r:id="rId47"/>
    <p:sldId id="2043" r:id="rId48"/>
    <p:sldId id="2044" r:id="rId49"/>
    <p:sldId id="2045" r:id="rId50"/>
    <p:sldId id="2046" r:id="rId51"/>
    <p:sldId id="2047" r:id="rId52"/>
    <p:sldId id="9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inuous" id="{4C152A81-FA8E-474D-BFE2-D5372E126583}">
          <p14:sldIdLst>
            <p14:sldId id="2239"/>
            <p14:sldId id="865"/>
            <p14:sldId id="508"/>
            <p14:sldId id="387"/>
            <p14:sldId id="459"/>
            <p14:sldId id="422"/>
            <p14:sldId id="891"/>
            <p14:sldId id="892"/>
            <p14:sldId id="897"/>
            <p14:sldId id="450"/>
            <p14:sldId id="920"/>
            <p14:sldId id="388"/>
            <p14:sldId id="937"/>
            <p14:sldId id="912"/>
            <p14:sldId id="893"/>
            <p14:sldId id="895"/>
            <p14:sldId id="896"/>
            <p14:sldId id="898"/>
            <p14:sldId id="2042"/>
            <p14:sldId id="910"/>
            <p14:sldId id="894"/>
            <p14:sldId id="915"/>
            <p14:sldId id="477"/>
            <p14:sldId id="390"/>
            <p14:sldId id="905"/>
            <p14:sldId id="460"/>
            <p14:sldId id="461"/>
            <p14:sldId id="906"/>
            <p14:sldId id="907"/>
            <p14:sldId id="462"/>
            <p14:sldId id="502"/>
            <p14:sldId id="2240"/>
            <p14:sldId id="916"/>
            <p14:sldId id="922"/>
            <p14:sldId id="924"/>
            <p14:sldId id="926"/>
            <p14:sldId id="927"/>
            <p14:sldId id="928"/>
            <p14:sldId id="929"/>
            <p14:sldId id="930"/>
            <p14:sldId id="936"/>
            <p14:sldId id="941"/>
            <p14:sldId id="932"/>
            <p14:sldId id="933"/>
            <p14:sldId id="934"/>
            <p14:sldId id="940"/>
            <p14:sldId id="2043"/>
            <p14:sldId id="2044"/>
            <p14:sldId id="2045"/>
            <p14:sldId id="2046"/>
            <p14:sldId id="2047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Presmanes Hill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FF66FF"/>
    <a:srgbClr val="6666FF"/>
    <a:srgbClr val="FFFF66"/>
    <a:srgbClr val="FF6666"/>
    <a:srgbClr val="990099"/>
    <a:srgbClr val="6666CC"/>
    <a:srgbClr val="33CC66"/>
    <a:srgbClr val="66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 autoAdjust="0"/>
    <p:restoredTop sz="93304" autoAdjust="0"/>
  </p:normalViewPr>
  <p:slideViewPr>
    <p:cSldViewPr snapToGrid="0" snapToObjects="1">
      <p:cViewPr varScale="1">
        <p:scale>
          <a:sx n="87" d="100"/>
          <a:sy n="87" d="100"/>
        </p:scale>
        <p:origin x="15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33F6-7232-004C-BD3D-E6296B40160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7418-619E-BB41-BC71-49954AC5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6D0A-92E4-FC4A-8816-97F951F941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A014-D9CD-BA42-8A9B-34979EE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October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Thursday, October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emf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 3.3: </a:t>
            </a:r>
            <a:br>
              <a:rPr lang="en-US" dirty="0" smtClean="0"/>
            </a:br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</a:t>
            </a:r>
            <a:r>
              <a:rPr lang="en-US" sz="2800" dirty="0" smtClean="0">
                <a:latin typeface="Lobster Two"/>
                <a:cs typeface="Lobster Two"/>
              </a:rPr>
              <a:t> </a:t>
            </a:r>
            <a:r>
              <a:rPr lang="en-US" sz="2800" dirty="0" smtClean="0">
                <a:solidFill>
                  <a:srgbClr val="FF6FCF"/>
                </a:solidFill>
                <a:latin typeface="Lobster Two"/>
                <a:cs typeface="Lobster Two"/>
              </a:rPr>
              <a:t>all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cumulative distribution function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39" y="588213"/>
            <a:ext cx="7388041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388227"/>
            <a:ext cx="77343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642306"/>
            <a:ext cx="4368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2530647"/>
            <a:ext cx="47371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4298616"/>
            <a:ext cx="65913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/>
          <p:cNvSpPr/>
          <p:nvPr/>
        </p:nvSpPr>
        <p:spPr>
          <a:xfrm rot="5400000">
            <a:off x="3111500" y="1064126"/>
            <a:ext cx="2044700" cy="7531100"/>
          </a:xfrm>
          <a:prstGeom prst="donut">
            <a:avLst>
              <a:gd name="adj" fmla="val 622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56" y="533401"/>
            <a:ext cx="4796591" cy="5773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Discrete</a:t>
            </a:r>
            <a:endParaRPr lang="en-US" dirty="0">
              <a:latin typeface="Porter Sans Block"/>
              <a:cs typeface="Porter Sans Block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09055" b="-81525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Continuous</a:t>
            </a:r>
            <a:endParaRPr lang="en-US" dirty="0">
              <a:latin typeface="Porter Sans Block"/>
              <a:cs typeface="Porter Sans Blo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000" y="5648228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(since x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is used as a variable in the </a:t>
            </a:r>
          </a:p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upper limit of integration, we use some other variable,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say “t”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, in the integrand)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124975" b="-124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>
                <a:latin typeface="Times New Roman"/>
                <a:cs typeface="Times New Roman"/>
              </a:rPr>
              <a:t>x) </a:t>
            </a:r>
            <a:r>
              <a:rPr lang="en-US" dirty="0"/>
              <a:t>is the probability of values less than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</a:p>
          <a:p>
            <a:endParaRPr lang="en-US" dirty="0"/>
          </a:p>
          <a:p>
            <a:r>
              <a:rPr lang="en-US" dirty="0" smtClean="0"/>
              <a:t>Thus,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the probability of an interval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err="1"/>
              <a:t>cdf</a:t>
            </a:r>
            <a:r>
              <a:rPr lang="en-US" dirty="0"/>
              <a:t> for the age in months of fish in a lake, then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(10) </a:t>
            </a:r>
            <a:r>
              <a:rPr lang="en-US" dirty="0" smtClean="0"/>
              <a:t>is </a:t>
            </a:r>
            <a:r>
              <a:rPr lang="en-US" dirty="0"/>
              <a:t>the probability a random fish is 10 months or younger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Can F(10) be less than F(</a:t>
            </a:r>
            <a:r>
              <a:rPr lang="en-US" sz="2800" dirty="0">
                <a:solidFill>
                  <a:schemeClr val="accent1"/>
                </a:solidFill>
                <a:latin typeface="Lobster Two"/>
                <a:cs typeface="Lobster Two"/>
              </a:rPr>
              <a:t>9</a:t>
            </a:r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)?</a:t>
            </a:r>
            <a:endParaRPr lang="en-US" sz="2800" dirty="0">
              <a:solidFill>
                <a:schemeClr val="accent1"/>
              </a:solidFill>
              <a:latin typeface="Lobster Two"/>
              <a:cs typeface="Lobster Two"/>
            </a:endParaRPr>
          </a:p>
        </p:txBody>
      </p:sp>
    </p:spTree>
    <p:extLst>
      <p:ext uri="{BB962C8B-B14F-4D97-AF65-F5344CB8AC3E}">
        <p14:creationId xmlns:p14="http://schemas.microsoft.com/office/powerpoint/2010/main" val="25905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for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the </a:t>
            </a:r>
            <a:r>
              <a:rPr lang="en-US" dirty="0"/>
              <a:t>Fundamental Theorem of </a:t>
            </a:r>
            <a:r>
              <a:rPr lang="en-US" dirty="0" smtClean="0"/>
              <a:t>Calculus: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6FCF"/>
                </a:solidFill>
              </a:rPr>
              <a:t>The </a:t>
            </a:r>
            <a:r>
              <a:rPr lang="en-US" i="1" dirty="0">
                <a:solidFill>
                  <a:srgbClr val="FF6FCF"/>
                </a:solidFill>
              </a:rPr>
              <a:t>area under the curve </a:t>
            </a:r>
            <a:r>
              <a:rPr lang="en-US" i="1" dirty="0" smtClean="0">
                <a:solidFill>
                  <a:srgbClr val="FF6FCF"/>
                </a:solidFill>
              </a:rPr>
              <a:t>from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to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of </a:t>
            </a:r>
            <a:r>
              <a:rPr lang="en-US" i="1" dirty="0">
                <a:solidFill>
                  <a:srgbClr val="FF6FCF"/>
                </a:solidFill>
              </a:rPr>
              <a:t>a </a:t>
            </a:r>
            <a:r>
              <a:rPr lang="en-US" i="1" dirty="0" smtClean="0">
                <a:solidFill>
                  <a:srgbClr val="FF6FCF"/>
                </a:solidFill>
              </a:rPr>
              <a:t>function f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is </a:t>
            </a:r>
            <a:r>
              <a:rPr lang="en-US" i="1" dirty="0">
                <a:solidFill>
                  <a:srgbClr val="FF6FCF"/>
                </a:solidFill>
              </a:rPr>
              <a:t>just the difference between the values </a:t>
            </a:r>
            <a:r>
              <a:rPr lang="en-US" i="1" dirty="0" smtClean="0">
                <a:solidFill>
                  <a:srgbClr val="FF6FCF"/>
                </a:solidFill>
              </a:rPr>
              <a:t>of that </a:t>
            </a:r>
            <a:r>
              <a:rPr lang="en-US" i="1" dirty="0">
                <a:solidFill>
                  <a:srgbClr val="FF6FCF"/>
                </a:solidFill>
              </a:rPr>
              <a:t>function's </a:t>
            </a:r>
            <a:r>
              <a:rPr lang="en-US" i="1" dirty="0" err="1">
                <a:solidFill>
                  <a:srgbClr val="FF6FCF"/>
                </a:solidFill>
              </a:rPr>
              <a:t>antiderivative</a:t>
            </a:r>
            <a:r>
              <a:rPr lang="en-US" i="1" dirty="0" smtClean="0">
                <a:solidFill>
                  <a:srgbClr val="FF6FCF"/>
                </a:solidFill>
              </a:rPr>
              <a:t>, F, at 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and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a.</a:t>
            </a:r>
            <a:r>
              <a:rPr lang="en-US" i="1" dirty="0">
                <a:solidFill>
                  <a:srgbClr val="FF6FC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844800"/>
            <a:ext cx="5092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7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8" name="Donut 7"/>
          <p:cNvSpPr/>
          <p:nvPr/>
        </p:nvSpPr>
        <p:spPr>
          <a:xfrm>
            <a:off x="304800" y="2743200"/>
            <a:ext cx="571500" cy="22606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2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315720" y="3944620"/>
            <a:ext cx="34340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75200" y="3970020"/>
            <a:ext cx="0" cy="156718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720" y="3548856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median (Q2) = 15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238" y="6281538"/>
            <a:ext cx="498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#Q2 (</a:t>
            </a:r>
            <a:r>
              <a:rPr lang="fr-FR" sz="1600" b="1" dirty="0" err="1">
                <a:latin typeface="Courier New"/>
                <a:cs typeface="Courier New"/>
              </a:rPr>
              <a:t>median</a:t>
            </a:r>
            <a:r>
              <a:rPr lang="fr-FR" sz="1600" b="1" dirty="0">
                <a:latin typeface="Courier New"/>
                <a:cs typeface="Courier New"/>
              </a:rPr>
              <a:t>)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15</a:t>
            </a:r>
            <a:endParaRPr lang="it-IT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67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1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" r="-2734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493520" y="4617720"/>
            <a:ext cx="289433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87850" y="4724400"/>
            <a:ext cx="0" cy="75819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3520" y="3284220"/>
            <a:ext cx="35991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18100" y="3296920"/>
            <a:ext cx="0" cy="218567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3520" y="420520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Q1: ≈13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520" y="2920722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Q3: ≈17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83" y="5780782"/>
            <a:ext cx="40017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(.25,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#Q1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</a:t>
            </a:r>
            <a:r>
              <a:rPr lang="fr-FR" sz="1600" b="1" dirty="0" smtClean="0">
                <a:latin typeface="Courier New"/>
                <a:cs typeface="Courier New"/>
              </a:rPr>
              <a:t>13.15283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&gt; </a:t>
            </a:r>
            <a:r>
              <a:rPr lang="fr-FR" sz="1600" b="1" dirty="0" err="1" smtClean="0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(.75,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</a:t>
            </a:r>
            <a:r>
              <a:rPr lang="fr-FR" sz="1600" b="1" dirty="0" smtClean="0">
                <a:latin typeface="Courier New"/>
                <a:cs typeface="Courier New"/>
              </a:rPr>
              <a:t>Q3</a:t>
            </a:r>
            <a:endParaRPr lang="fr-FR" sz="1600" b="1" dirty="0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cs typeface="Courier New"/>
              </a:rPr>
              <a:t>[1] 16.84717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23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endParaRPr lang="en-US" sz="2200" dirty="0" smtClean="0"/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pPr marL="0" indent="0" algn="r">
              <a:buNone/>
            </a:pP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(24, 15,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(7.5)) -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(18, 15,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cs-CZ" sz="16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  <a:p>
            <a:pPr marL="0" indent="0" algn="r">
              <a:buNone/>
            </a:pP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pnorm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(24, 15, </a:t>
            </a: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sqrt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(7.5), </a:t>
            </a:r>
            <a:r>
              <a:rPr lang="en-US" sz="1600" b="1" dirty="0" err="1" smtClean="0">
                <a:solidFill>
                  <a:srgbClr val="FF6FCF"/>
                </a:solidFill>
                <a:latin typeface="Courier New"/>
                <a:cs typeface="Courier New"/>
              </a:rPr>
              <a:t>lower.tail</a:t>
            </a:r>
            <a:r>
              <a:rPr lang="en-US" sz="1600" b="1" dirty="0" smtClean="0">
                <a:solidFill>
                  <a:srgbClr val="FF6FCF"/>
                </a:solidFill>
                <a:latin typeface="Courier New"/>
                <a:cs typeface="Courier New"/>
              </a:rPr>
              <a:t> = FALSE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Past: discrete </a:t>
            </a:r>
            <a:r>
              <a:rPr lang="en-US" dirty="0" err="1" smtClean="0"/>
              <a:t>rvs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Present: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</a:t>
            </a:r>
            <a:r>
              <a:rPr lang="en-US" dirty="0" err="1"/>
              <a:t>rvs</a:t>
            </a:r>
            <a:r>
              <a:rPr lang="en-US" dirty="0"/>
              <a:t>, </a:t>
            </a:r>
            <a:r>
              <a:rPr lang="en-US" i="1" dirty="0"/>
              <a:t>P(X = x) </a:t>
            </a:r>
            <a:r>
              <a:rPr lang="en-US" dirty="0"/>
              <a:t>is technically called the </a:t>
            </a:r>
            <a:r>
              <a:rPr lang="en-US" i="1" dirty="0"/>
              <a:t>probability mass function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continuous </a:t>
            </a:r>
            <a:r>
              <a:rPr lang="en-US" dirty="0" err="1"/>
              <a:t>rvs</a:t>
            </a:r>
            <a:r>
              <a:rPr lang="en-US" dirty="0"/>
              <a:t>, the </a:t>
            </a:r>
            <a:r>
              <a:rPr lang="en-US" dirty="0" smtClean="0"/>
              <a:t>analogous concept </a:t>
            </a:r>
            <a:r>
              <a:rPr lang="en-US" dirty="0"/>
              <a:t>is the </a:t>
            </a:r>
            <a:r>
              <a:rPr lang="en-US" i="1" dirty="0"/>
              <a:t>density 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nch_normal_pdf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om_pmf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800100"/>
            <a:ext cx="3901440" cy="2438400"/>
          </a:xfrm>
          <a:prstGeom prst="rect">
            <a:avLst/>
          </a:prstGeom>
        </p:spPr>
      </p:pic>
      <p:pic>
        <p:nvPicPr>
          <p:cNvPr id="3" name="Picture 2" descr="binom_cdf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657600"/>
            <a:ext cx="3901440" cy="2438400"/>
          </a:xfrm>
          <a:prstGeom prst="rect">
            <a:avLst/>
          </a:prstGeom>
        </p:spPr>
      </p:pic>
      <p:pic>
        <p:nvPicPr>
          <p:cNvPr id="6" name="Picture 5" descr="normal_pdf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0100"/>
            <a:ext cx="3901440" cy="2438400"/>
          </a:xfrm>
          <a:prstGeom prst="rect">
            <a:avLst/>
          </a:prstGeom>
        </p:spPr>
      </p:pic>
      <p:pic>
        <p:nvPicPr>
          <p:cNvPr id="7" name="Picture 6" descr="normal_cdf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600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smtClean="0">
                <a:latin typeface="Times New Roman"/>
                <a:cs typeface="Times New Roman"/>
              </a:rPr>
              <a:t>X </a:t>
            </a:r>
            <a:r>
              <a:rPr lang="en-US" i="1" dirty="0">
                <a:latin typeface="Times New Roman"/>
                <a:cs typeface="Times New Roman"/>
              </a:rPr>
              <a:t>+ b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</a:t>
            </a:r>
            <a:r>
              <a:rPr lang="en-US" i="1" dirty="0" smtClean="0">
                <a:latin typeface="Times New Roman"/>
                <a:cs typeface="Times New Roman"/>
              </a:rPr>
              <a:t>(µ </a:t>
            </a:r>
            <a:r>
              <a:rPr lang="en-US" i="1" dirty="0">
                <a:latin typeface="Times New Roman"/>
                <a:cs typeface="Times New Roman"/>
              </a:rPr>
              <a:t>+ b, </a:t>
            </a:r>
            <a:r>
              <a:rPr lang="en-US" i="1" dirty="0" smtClean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err="1">
                <a:latin typeface="Times New Roman"/>
                <a:cs typeface="Times New Roman"/>
              </a:rPr>
              <a:t>aX</a:t>
            </a:r>
            <a:r>
              <a:rPr lang="en-US" i="1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N(</a:t>
            </a:r>
            <a:r>
              <a:rPr lang="en-US" i="1" dirty="0" smtClean="0">
                <a:latin typeface="Times New Roman"/>
                <a:cs typeface="Times New Roman"/>
              </a:rPr>
              <a:t>aµ,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X ~ N(µ, 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and</a:t>
            </a:r>
            <a:r>
              <a:rPr lang="en-US" i="1" dirty="0" smtClean="0">
                <a:latin typeface="Times New Roman"/>
                <a:cs typeface="Times New Roman"/>
              </a:rPr>
              <a:t> Y =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i="1" dirty="0" smtClean="0">
                <a:latin typeface="Times New Roman"/>
                <a:cs typeface="Times New Roman"/>
              </a:rPr>
              <a:t> + b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Y </a:t>
            </a:r>
            <a:r>
              <a:rPr lang="en-US" i="1" dirty="0">
                <a:latin typeface="Times New Roman"/>
                <a:cs typeface="Times New Roman"/>
              </a:rPr>
              <a:t>~ N</a:t>
            </a:r>
            <a:r>
              <a:rPr lang="en-US" i="1" dirty="0" smtClean="0">
                <a:latin typeface="Times New Roman"/>
                <a:cs typeface="Times New Roman"/>
              </a:rPr>
              <a:t>(aµ + b,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Discrete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or </a:t>
            </a:r>
            <a:r>
              <a:rPr lang="en-US" dirty="0" err="1"/>
              <a:t>countably</a:t>
            </a:r>
            <a:r>
              <a:rPr lang="en-US" dirty="0"/>
              <a:t> infinite sample space. </a:t>
            </a:r>
            <a:endParaRPr lang="en-US" dirty="0" smtClean="0"/>
          </a:p>
          <a:p>
            <a:r>
              <a:rPr lang="en-US" dirty="0"/>
              <a:t>Subset of integers. </a:t>
            </a:r>
            <a:endParaRPr lang="en-US" dirty="0" smtClean="0"/>
          </a:p>
          <a:p>
            <a:r>
              <a:rPr lang="en-US" dirty="0" smtClean="0"/>
              <a:t>Use sums.</a:t>
            </a:r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Lobster Two"/>
                <a:cs typeface="Lobster Two"/>
              </a:rPr>
              <a:t>pmf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Continuous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ncountably</a:t>
            </a:r>
            <a:r>
              <a:rPr lang="en-US" dirty="0" smtClean="0"/>
              <a:t> </a:t>
            </a:r>
            <a:r>
              <a:rPr lang="en-US" dirty="0"/>
              <a:t>infinite sample space. </a:t>
            </a:r>
            <a:endParaRPr lang="en-US" dirty="0" smtClean="0"/>
          </a:p>
          <a:p>
            <a:r>
              <a:rPr lang="en-US" dirty="0" smtClean="0"/>
              <a:t>Subset </a:t>
            </a:r>
            <a:r>
              <a:rPr lang="en-US" dirty="0"/>
              <a:t>of the real number line.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integrals.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1"/>
                </a:solidFill>
                <a:latin typeface="Lobster Two"/>
                <a:cs typeface="Lobster Two"/>
              </a:rPr>
              <a:t>pdf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036" y="1190037"/>
            <a:ext cx="2031349" cy="1138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27" y="4556793"/>
            <a:ext cx="2250109" cy="1138931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462384" y="1759503"/>
            <a:ext cx="120952" cy="3366756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3227" y="1759504"/>
            <a:ext cx="97808" cy="3366756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488" y="2990425"/>
            <a:ext cx="1802191" cy="85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6898" y="3126239"/>
            <a:ext cx="21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Differentiate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6099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29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0800000" flipH="1">
            <a:off x="3137221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718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</a:t>
            </a:r>
          </a:p>
          <a:p>
            <a:pPr algn="ctr"/>
            <a:r>
              <a:rPr lang="en-US" sz="2400" dirty="0" smtClean="0">
                <a:latin typeface="Lobster Two"/>
                <a:cs typeface="Lobster Two"/>
              </a:rPr>
              <a:t>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0699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73" y="944870"/>
            <a:ext cx="5548223" cy="909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73" y="4813047"/>
            <a:ext cx="5687923" cy="76483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01599" y="5511781"/>
            <a:ext cx="3581401" cy="992891"/>
          </a:xfrm>
          <a:prstGeom prst="wedgeRectCallout">
            <a:avLst>
              <a:gd name="adj1" fmla="val -49689"/>
              <a:gd name="adj2" fmla="val 8474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integrate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4x = 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constant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ntegrate -4x + 4 = -2x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+ 4x + constant</a:t>
            </a:r>
          </a:p>
        </p:txBody>
      </p:sp>
    </p:spTree>
    <p:extLst>
      <p:ext uri="{BB962C8B-B14F-4D97-AF65-F5344CB8AC3E}">
        <p14:creationId xmlns:p14="http://schemas.microsoft.com/office/powerpoint/2010/main" val="19279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for A and 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47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A and C are constants of integration. Now we use the properties of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to solve for those constants.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Specifically: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know: </a:t>
            </a:r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min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= 0; so </a:t>
            </a:r>
            <a:r>
              <a:rPr lang="en-US" i="1" dirty="0" smtClean="0">
                <a:latin typeface="Times New Roman"/>
                <a:cs typeface="Times New Roman"/>
              </a:rPr>
              <a:t>F(0) </a:t>
            </a:r>
            <a:r>
              <a:rPr lang="en-US" dirty="0" smtClean="0"/>
              <a:t>=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 smtClean="0"/>
              <a:t>also know</a:t>
            </a:r>
            <a:r>
              <a:rPr lang="en-US" dirty="0"/>
              <a:t>: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/>
              <a:t>= </a:t>
            </a:r>
            <a:r>
              <a:rPr lang="en-US" dirty="0" smtClean="0"/>
              <a:t>1; </a:t>
            </a:r>
            <a:r>
              <a:rPr lang="en-US" dirty="0"/>
              <a:t>so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(1) </a:t>
            </a:r>
            <a:r>
              <a:rPr lang="en-US" dirty="0"/>
              <a:t>=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0" y="986552"/>
            <a:ext cx="0" cy="651748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572500" y="2667000"/>
            <a:ext cx="0" cy="66040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70600" y="508000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>
                <a:solidFill>
                  <a:srgbClr val="FF6FCF"/>
                </a:solidFill>
                <a:latin typeface="Times New Roman"/>
                <a:cs typeface="Times New Roman"/>
              </a:rPr>
              <a:t>min</a:t>
            </a:r>
            <a:endParaRPr lang="en-US" sz="2400" dirty="0">
              <a:solidFill>
                <a:srgbClr val="FF6FC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5950" y="323850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max</a:t>
            </a:r>
            <a:endParaRPr lang="en-US" sz="2400" dirty="0">
              <a:solidFill>
                <a:srgbClr val="FF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A first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7400"/>
            <a:ext cx="70739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285881" y="1892300"/>
            <a:ext cx="1562219" cy="1498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219" h="1498600">
                <a:moveTo>
                  <a:pt x="279519" y="0"/>
                </a:moveTo>
                <a:cubicBezTo>
                  <a:pt x="141935" y="212725"/>
                  <a:pt x="4352" y="425450"/>
                  <a:pt x="119" y="609600"/>
                </a:cubicBezTo>
                <a:cubicBezTo>
                  <a:pt x="-4114" y="793750"/>
                  <a:pt x="105952" y="980017"/>
                  <a:pt x="254119" y="1104900"/>
                </a:cubicBezTo>
                <a:cubicBezTo>
                  <a:pt x="402286" y="1229783"/>
                  <a:pt x="671102" y="1293283"/>
                  <a:pt x="889119" y="1358900"/>
                </a:cubicBezTo>
                <a:cubicBezTo>
                  <a:pt x="1107136" y="1424517"/>
                  <a:pt x="1562219" y="1498600"/>
                  <a:pt x="1562219" y="1498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C next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90900"/>
            <a:ext cx="8229600" cy="441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197013" y="2476499"/>
            <a:ext cx="1181187" cy="9652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87" h="965200">
                <a:moveTo>
                  <a:pt x="368387" y="0"/>
                </a:moveTo>
                <a:cubicBezTo>
                  <a:pt x="141903" y="98425"/>
                  <a:pt x="4320" y="228600"/>
                  <a:pt x="87" y="368300"/>
                </a:cubicBezTo>
                <a:cubicBezTo>
                  <a:pt x="-4146" y="508000"/>
                  <a:pt x="146137" y="738717"/>
                  <a:pt x="342987" y="838200"/>
                </a:cubicBezTo>
                <a:cubicBezTo>
                  <a:pt x="539837" y="937683"/>
                  <a:pt x="1006562" y="938742"/>
                  <a:pt x="1181187" y="9652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in: A = 0; C =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4599"/>
            <a:ext cx="8216900" cy="1122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56564" y="2260600"/>
            <a:ext cx="326036" cy="1879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6" h="1879600">
                <a:moveTo>
                  <a:pt x="326036" y="0"/>
                </a:moveTo>
                <a:cubicBezTo>
                  <a:pt x="150352" y="136525"/>
                  <a:pt x="97436" y="325967"/>
                  <a:pt x="46636" y="533400"/>
                </a:cubicBezTo>
                <a:cubicBezTo>
                  <a:pt x="-4164" y="740833"/>
                  <a:pt x="-14747" y="1020233"/>
                  <a:pt x="21236" y="1244600"/>
                </a:cubicBezTo>
                <a:cubicBezTo>
                  <a:pt x="57219" y="1468967"/>
                  <a:pt x="87911" y="1751542"/>
                  <a:pt x="262536" y="1879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density of</a:t>
            </a:r>
            <a:r>
              <a:rPr lang="en-US" i="1" dirty="0">
                <a:latin typeface="Times New Roman"/>
                <a:cs typeface="Times New Roman"/>
              </a:rPr>
              <a:t> X </a:t>
            </a:r>
            <a:r>
              <a:rPr lang="en-US" dirty="0"/>
              <a:t>can be seen as a value </a:t>
            </a:r>
            <a:r>
              <a:rPr lang="en-US" dirty="0">
                <a:solidFill>
                  <a:srgbClr val="FF6FCF"/>
                </a:solidFill>
              </a:rPr>
              <a:t>proportional to </a:t>
            </a:r>
            <a:r>
              <a:rPr lang="en-US" dirty="0"/>
              <a:t>the chance of drawing from the population a number that is lying in the close proximity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Sadly, density does </a:t>
            </a:r>
            <a:r>
              <a:rPr lang="en-US" dirty="0">
                <a:solidFill>
                  <a:srgbClr val="FF6FCF"/>
                </a:solidFill>
              </a:rPr>
              <a:t>not</a:t>
            </a:r>
            <a:r>
              <a:rPr lang="en-US" dirty="0"/>
              <a:t> give you probabilities directly </a:t>
            </a:r>
          </a:p>
          <a:p>
            <a:endParaRPr lang="en-US" dirty="0"/>
          </a:p>
          <a:p>
            <a:r>
              <a:rPr lang="en-US" dirty="0"/>
              <a:t>Probabilities can only be obtained from densities by taking an </a:t>
            </a:r>
            <a:r>
              <a:rPr lang="en-US" dirty="0" smtClean="0">
                <a:solidFill>
                  <a:srgbClr val="FF6FCF"/>
                </a:solidFill>
              </a:rPr>
              <a:t>integral</a:t>
            </a:r>
          </a:p>
          <a:p>
            <a:endParaRPr lang="en-US" dirty="0"/>
          </a:p>
          <a:p>
            <a:r>
              <a:rPr lang="en-US" dirty="0" smtClean="0"/>
              <a:t>Integrals are simply continuous </a:t>
            </a:r>
            <a:r>
              <a:rPr lang="en-US" dirty="0" smtClean="0">
                <a:solidFill>
                  <a:srgbClr val="FF6FCF"/>
                </a:solidFill>
              </a:rPr>
              <a:t>sums</a:t>
            </a:r>
            <a:endParaRPr lang="en-US" dirty="0">
              <a:solidFill>
                <a:srgbClr val="FF6FC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way to solve for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 must be continuous, meaning that the graph of F(x) must touch when x = 1/2 (the two pieces of the piecewise graph must touch). So, to solve for C, we set x = 1/2 for each equation, plug in A = 0, and make them equal each other.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77247"/>
            <a:ext cx="73025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8436"/>
            <a:ext cx="41148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697621"/>
            <a:ext cx="3606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</a:rPr>
              <a:t>pdf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pdf1.pdf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>
          <a:xfrm>
            <a:off x="457200" y="2438400"/>
            <a:ext cx="393223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  <a:latin typeface="Gill Sans"/>
                <a:cs typeface="Gill Sans"/>
              </a:rPr>
              <a:t>cdf</a:t>
            </a:r>
            <a:endParaRPr lang="en-US" sz="4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8" name="Content Placeholder 7" descr="cdf1.pdf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9913"/>
            <a:ext cx="3518559" cy="576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1087930"/>
            <a:ext cx="4308686" cy="5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036" y="1190037"/>
            <a:ext cx="2031349" cy="1138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27" y="4556793"/>
            <a:ext cx="2250109" cy="1138931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462384" y="1759503"/>
            <a:ext cx="120952" cy="3366756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3227" y="1759504"/>
            <a:ext cx="97808" cy="3366756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488" y="2990425"/>
            <a:ext cx="1802191" cy="85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6898" y="3126239"/>
            <a:ext cx="21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Differentiate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6099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95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/>
          <p:cNvCxnSpPr/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3977" y="2933032"/>
            <a:ext cx="199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Differentiate</a:t>
            </a:r>
            <a:endParaRPr lang="en-US" sz="2400" dirty="0">
              <a:latin typeface="Lobster Two"/>
              <a:cs typeface="Lobster Tw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5" y="4396555"/>
            <a:ext cx="5230327" cy="144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" y="911468"/>
            <a:ext cx="5130800" cy="1253941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515100" y="5155683"/>
            <a:ext cx="2362200" cy="1134532"/>
          </a:xfrm>
          <a:prstGeom prst="wedgeRectCallout">
            <a:avLst>
              <a:gd name="adj1" fmla="val 59988"/>
              <a:gd name="adj2" fmla="val 9705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0 = 0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(x+1)/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2 = ½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1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4" y="325298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15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323"/>
          <a:stretch/>
        </p:blipFill>
        <p:spPr>
          <a:xfrm>
            <a:off x="0" y="482600"/>
            <a:ext cx="9144000" cy="63754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Expectation of a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Continuous random variable</a:t>
            </a:r>
            <a:endParaRPr lang="en-US" sz="2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6776" b="-66776"/>
          <a:stretch>
            <a:fillRect/>
          </a:stretch>
        </p:blipFill>
        <p:spPr>
          <a:xfrm>
            <a:off x="457200" y="-469900"/>
            <a:ext cx="8229600" cy="4876800"/>
          </a:xfr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57200" y="2641600"/>
            <a:ext cx="8242300" cy="4876800"/>
            <a:chOff x="288" y="1664"/>
            <a:chExt cx="5192" cy="30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1664"/>
              <a:ext cx="5184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90" y="3060"/>
              <a:ext cx="240" cy="239"/>
            </a:xfrm>
            <a:custGeom>
              <a:avLst/>
              <a:gdLst>
                <a:gd name="T0" fmla="*/ 274 w 341"/>
                <a:gd name="T1" fmla="*/ 55 h 337"/>
                <a:gd name="T2" fmla="*/ 274 w 341"/>
                <a:gd name="T3" fmla="*/ 55 h 337"/>
                <a:gd name="T4" fmla="*/ 335 w 341"/>
                <a:gd name="T5" fmla="*/ 15 h 337"/>
                <a:gd name="T6" fmla="*/ 341 w 341"/>
                <a:gd name="T7" fmla="*/ 6 h 337"/>
                <a:gd name="T8" fmla="*/ 335 w 341"/>
                <a:gd name="T9" fmla="*/ 0 h 337"/>
                <a:gd name="T10" fmla="*/ 296 w 341"/>
                <a:gd name="T11" fmla="*/ 2 h 337"/>
                <a:gd name="T12" fmla="*/ 248 w 341"/>
                <a:gd name="T13" fmla="*/ 0 h 337"/>
                <a:gd name="T14" fmla="*/ 239 w 341"/>
                <a:gd name="T15" fmla="*/ 10 h 337"/>
                <a:gd name="T16" fmla="*/ 247 w 341"/>
                <a:gd name="T17" fmla="*/ 15 h 337"/>
                <a:gd name="T18" fmla="*/ 269 w 341"/>
                <a:gd name="T19" fmla="*/ 31 h 337"/>
                <a:gd name="T20" fmla="*/ 262 w 341"/>
                <a:gd name="T21" fmla="*/ 49 h 337"/>
                <a:gd name="T22" fmla="*/ 115 w 341"/>
                <a:gd name="T23" fmla="*/ 283 h 337"/>
                <a:gd name="T24" fmla="*/ 82 w 341"/>
                <a:gd name="T25" fmla="*/ 30 h 337"/>
                <a:gd name="T26" fmla="*/ 115 w 341"/>
                <a:gd name="T27" fmla="*/ 15 h 337"/>
                <a:gd name="T28" fmla="*/ 127 w 341"/>
                <a:gd name="T29" fmla="*/ 6 h 337"/>
                <a:gd name="T30" fmla="*/ 121 w 341"/>
                <a:gd name="T31" fmla="*/ 0 h 337"/>
                <a:gd name="T32" fmla="*/ 61 w 341"/>
                <a:gd name="T33" fmla="*/ 2 h 337"/>
                <a:gd name="T34" fmla="*/ 35 w 341"/>
                <a:gd name="T35" fmla="*/ 1 h 337"/>
                <a:gd name="T36" fmla="*/ 9 w 341"/>
                <a:gd name="T37" fmla="*/ 0 h 337"/>
                <a:gd name="T38" fmla="*/ 0 w 341"/>
                <a:gd name="T39" fmla="*/ 10 h 337"/>
                <a:gd name="T40" fmla="*/ 12 w 341"/>
                <a:gd name="T41" fmla="*/ 15 h 337"/>
                <a:gd name="T42" fmla="*/ 41 w 341"/>
                <a:gd name="T43" fmla="*/ 32 h 337"/>
                <a:gd name="T44" fmla="*/ 79 w 341"/>
                <a:gd name="T45" fmla="*/ 326 h 337"/>
                <a:gd name="T46" fmla="*/ 88 w 341"/>
                <a:gd name="T47" fmla="*/ 337 h 337"/>
                <a:gd name="T48" fmla="*/ 102 w 341"/>
                <a:gd name="T49" fmla="*/ 329 h 337"/>
                <a:gd name="T50" fmla="*/ 274 w 341"/>
                <a:gd name="T51" fmla="*/ 5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1" h="337">
                  <a:moveTo>
                    <a:pt x="274" y="55"/>
                  </a:moveTo>
                  <a:lnTo>
                    <a:pt x="274" y="55"/>
                  </a:lnTo>
                  <a:cubicBezTo>
                    <a:pt x="297" y="18"/>
                    <a:pt x="317" y="16"/>
                    <a:pt x="335" y="15"/>
                  </a:cubicBezTo>
                  <a:cubicBezTo>
                    <a:pt x="341" y="15"/>
                    <a:pt x="341" y="7"/>
                    <a:pt x="341" y="6"/>
                  </a:cubicBezTo>
                  <a:cubicBezTo>
                    <a:pt x="341" y="2"/>
                    <a:pt x="339" y="0"/>
                    <a:pt x="335" y="0"/>
                  </a:cubicBezTo>
                  <a:cubicBezTo>
                    <a:pt x="322" y="0"/>
                    <a:pt x="308" y="2"/>
                    <a:pt x="296" y="2"/>
                  </a:cubicBezTo>
                  <a:cubicBezTo>
                    <a:pt x="280" y="2"/>
                    <a:pt x="264" y="0"/>
                    <a:pt x="248" y="0"/>
                  </a:cubicBezTo>
                  <a:cubicBezTo>
                    <a:pt x="245" y="0"/>
                    <a:pt x="239" y="0"/>
                    <a:pt x="239" y="10"/>
                  </a:cubicBezTo>
                  <a:cubicBezTo>
                    <a:pt x="239" y="15"/>
                    <a:pt x="243" y="15"/>
                    <a:pt x="247" y="15"/>
                  </a:cubicBezTo>
                  <a:cubicBezTo>
                    <a:pt x="260" y="16"/>
                    <a:pt x="269" y="21"/>
                    <a:pt x="269" y="31"/>
                  </a:cubicBezTo>
                  <a:cubicBezTo>
                    <a:pt x="269" y="38"/>
                    <a:pt x="262" y="49"/>
                    <a:pt x="262" y="49"/>
                  </a:cubicBezTo>
                  <a:lnTo>
                    <a:pt x="115" y="283"/>
                  </a:lnTo>
                  <a:lnTo>
                    <a:pt x="82" y="30"/>
                  </a:lnTo>
                  <a:cubicBezTo>
                    <a:pt x="82" y="22"/>
                    <a:pt x="93" y="15"/>
                    <a:pt x="115" y="15"/>
                  </a:cubicBezTo>
                  <a:cubicBezTo>
                    <a:pt x="122" y="15"/>
                    <a:pt x="127" y="15"/>
                    <a:pt x="127" y="6"/>
                  </a:cubicBezTo>
                  <a:cubicBezTo>
                    <a:pt x="127" y="1"/>
                    <a:pt x="124" y="0"/>
                    <a:pt x="121" y="0"/>
                  </a:cubicBezTo>
                  <a:cubicBezTo>
                    <a:pt x="102" y="0"/>
                    <a:pt x="81" y="2"/>
                    <a:pt x="61" y="2"/>
                  </a:cubicBezTo>
                  <a:cubicBezTo>
                    <a:pt x="53" y="2"/>
                    <a:pt x="44" y="1"/>
                    <a:pt x="35" y="1"/>
                  </a:cubicBezTo>
                  <a:cubicBezTo>
                    <a:pt x="26" y="1"/>
                    <a:pt x="17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39" y="15"/>
                    <a:pt x="39" y="20"/>
                    <a:pt x="41" y="32"/>
                  </a:cubicBezTo>
                  <a:lnTo>
                    <a:pt x="79" y="326"/>
                  </a:lnTo>
                  <a:cubicBezTo>
                    <a:pt x="80" y="336"/>
                    <a:pt x="82" y="337"/>
                    <a:pt x="88" y="337"/>
                  </a:cubicBezTo>
                  <a:cubicBezTo>
                    <a:pt x="96" y="337"/>
                    <a:pt x="98" y="335"/>
                    <a:pt x="102" y="329"/>
                  </a:cubicBezTo>
                  <a:lnTo>
                    <a:pt x="27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56" y="3142"/>
              <a:ext cx="155" cy="15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5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89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8"/>
                    <a:pt x="189" y="206"/>
                    <a:pt x="170" y="206"/>
                  </a:cubicBezTo>
                  <a:cubicBezTo>
                    <a:pt x="157" y="206"/>
                    <a:pt x="155" y="193"/>
                    <a:pt x="155" y="184"/>
                  </a:cubicBezTo>
                  <a:cubicBezTo>
                    <a:pt x="155" y="173"/>
                    <a:pt x="156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89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7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30" y="3142"/>
              <a:ext cx="138" cy="154"/>
            </a:xfrm>
            <a:custGeom>
              <a:avLst/>
              <a:gdLst>
                <a:gd name="T0" fmla="*/ 28 w 195"/>
                <a:gd name="T1" fmla="*/ 183 h 216"/>
                <a:gd name="T2" fmla="*/ 28 w 195"/>
                <a:gd name="T3" fmla="*/ 183 h 216"/>
                <a:gd name="T4" fmla="*/ 24 w 195"/>
                <a:gd name="T5" fmla="*/ 203 h 216"/>
                <a:gd name="T6" fmla="*/ 38 w 195"/>
                <a:gd name="T7" fmla="*/ 216 h 216"/>
                <a:gd name="T8" fmla="*/ 55 w 195"/>
                <a:gd name="T9" fmla="*/ 203 h 216"/>
                <a:gd name="T10" fmla="*/ 75 w 195"/>
                <a:gd name="T11" fmla="*/ 127 h 216"/>
                <a:gd name="T12" fmla="*/ 90 w 195"/>
                <a:gd name="T13" fmla="*/ 65 h 216"/>
                <a:gd name="T14" fmla="*/ 117 w 195"/>
                <a:gd name="T15" fmla="*/ 26 h 216"/>
                <a:gd name="T16" fmla="*/ 155 w 195"/>
                <a:gd name="T17" fmla="*/ 10 h 216"/>
                <a:gd name="T18" fmla="*/ 175 w 195"/>
                <a:gd name="T19" fmla="*/ 16 h 216"/>
                <a:gd name="T20" fmla="*/ 150 w 195"/>
                <a:gd name="T21" fmla="*/ 42 h 216"/>
                <a:gd name="T22" fmla="*/ 168 w 195"/>
                <a:gd name="T23" fmla="*/ 59 h 216"/>
                <a:gd name="T24" fmla="*/ 195 w 195"/>
                <a:gd name="T25" fmla="*/ 31 h 216"/>
                <a:gd name="T26" fmla="*/ 155 w 195"/>
                <a:gd name="T27" fmla="*/ 0 h 216"/>
                <a:gd name="T28" fmla="*/ 94 w 195"/>
                <a:gd name="T29" fmla="*/ 36 h 216"/>
                <a:gd name="T30" fmla="*/ 50 w 195"/>
                <a:gd name="T31" fmla="*/ 0 h 216"/>
                <a:gd name="T32" fmla="*/ 15 w 195"/>
                <a:gd name="T33" fmla="*/ 27 h 216"/>
                <a:gd name="T34" fmla="*/ 0 w 195"/>
                <a:gd name="T35" fmla="*/ 73 h 216"/>
                <a:gd name="T36" fmla="*/ 6 w 195"/>
                <a:gd name="T37" fmla="*/ 78 h 216"/>
                <a:gd name="T38" fmla="*/ 14 w 195"/>
                <a:gd name="T39" fmla="*/ 67 h 216"/>
                <a:gd name="T40" fmla="*/ 49 w 195"/>
                <a:gd name="T41" fmla="*/ 10 h 216"/>
                <a:gd name="T42" fmla="*/ 64 w 195"/>
                <a:gd name="T43" fmla="*/ 32 h 216"/>
                <a:gd name="T44" fmla="*/ 56 w 195"/>
                <a:gd name="T45" fmla="*/ 72 h 216"/>
                <a:gd name="T46" fmla="*/ 28 w 195"/>
                <a:gd name="T47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16">
                  <a:moveTo>
                    <a:pt x="28" y="183"/>
                  </a:moveTo>
                  <a:lnTo>
                    <a:pt x="28" y="183"/>
                  </a:lnTo>
                  <a:cubicBezTo>
                    <a:pt x="27" y="190"/>
                    <a:pt x="24" y="201"/>
                    <a:pt x="24" y="203"/>
                  </a:cubicBezTo>
                  <a:cubicBezTo>
                    <a:pt x="24" y="212"/>
                    <a:pt x="31" y="216"/>
                    <a:pt x="38" y="216"/>
                  </a:cubicBezTo>
                  <a:cubicBezTo>
                    <a:pt x="44" y="216"/>
                    <a:pt x="52" y="212"/>
                    <a:pt x="55" y="203"/>
                  </a:cubicBezTo>
                  <a:cubicBezTo>
                    <a:pt x="56" y="201"/>
                    <a:pt x="73" y="136"/>
                    <a:pt x="75" y="127"/>
                  </a:cubicBezTo>
                  <a:cubicBezTo>
                    <a:pt x="78" y="112"/>
                    <a:pt x="87" y="78"/>
                    <a:pt x="90" y="65"/>
                  </a:cubicBezTo>
                  <a:cubicBezTo>
                    <a:pt x="92" y="59"/>
                    <a:pt x="105" y="36"/>
                    <a:pt x="117" y="26"/>
                  </a:cubicBezTo>
                  <a:cubicBezTo>
                    <a:pt x="120" y="23"/>
                    <a:pt x="134" y="10"/>
                    <a:pt x="155" y="10"/>
                  </a:cubicBezTo>
                  <a:cubicBezTo>
                    <a:pt x="167" y="10"/>
                    <a:pt x="174" y="16"/>
                    <a:pt x="175" y="16"/>
                  </a:cubicBezTo>
                  <a:cubicBezTo>
                    <a:pt x="161" y="18"/>
                    <a:pt x="150" y="30"/>
                    <a:pt x="150" y="42"/>
                  </a:cubicBezTo>
                  <a:cubicBezTo>
                    <a:pt x="150" y="50"/>
                    <a:pt x="155" y="59"/>
                    <a:pt x="168" y="59"/>
                  </a:cubicBezTo>
                  <a:cubicBezTo>
                    <a:pt x="181" y="59"/>
                    <a:pt x="195" y="48"/>
                    <a:pt x="195" y="31"/>
                  </a:cubicBezTo>
                  <a:cubicBezTo>
                    <a:pt x="195" y="14"/>
                    <a:pt x="179" y="0"/>
                    <a:pt x="155" y="0"/>
                  </a:cubicBezTo>
                  <a:cubicBezTo>
                    <a:pt x="124" y="0"/>
                    <a:pt x="103" y="23"/>
                    <a:pt x="94" y="36"/>
                  </a:cubicBezTo>
                  <a:cubicBezTo>
                    <a:pt x="90" y="15"/>
                    <a:pt x="73" y="0"/>
                    <a:pt x="50" y="0"/>
                  </a:cubicBezTo>
                  <a:cubicBezTo>
                    <a:pt x="28" y="0"/>
                    <a:pt x="19" y="18"/>
                    <a:pt x="15" y="27"/>
                  </a:cubicBezTo>
                  <a:cubicBezTo>
                    <a:pt x="6" y="43"/>
                    <a:pt x="0" y="72"/>
                    <a:pt x="0" y="73"/>
                  </a:cubicBezTo>
                  <a:cubicBezTo>
                    <a:pt x="0" y="78"/>
                    <a:pt x="5" y="78"/>
                    <a:pt x="6" y="78"/>
                  </a:cubicBezTo>
                  <a:cubicBezTo>
                    <a:pt x="11" y="78"/>
                    <a:pt x="11" y="78"/>
                    <a:pt x="14" y="67"/>
                  </a:cubicBezTo>
                  <a:cubicBezTo>
                    <a:pt x="22" y="33"/>
                    <a:pt x="32" y="10"/>
                    <a:pt x="49" y="10"/>
                  </a:cubicBezTo>
                  <a:cubicBezTo>
                    <a:pt x="57" y="10"/>
                    <a:pt x="64" y="14"/>
                    <a:pt x="64" y="32"/>
                  </a:cubicBezTo>
                  <a:cubicBezTo>
                    <a:pt x="64" y="42"/>
                    <a:pt x="62" y="47"/>
                    <a:pt x="56" y="72"/>
                  </a:cubicBezTo>
                  <a:lnTo>
                    <a:pt x="28" y="1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5" y="3037"/>
              <a:ext cx="79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22" y="3060"/>
              <a:ext cx="277" cy="232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7 w 394"/>
                <a:gd name="T7" fmla="*/ 29 h 327"/>
                <a:gd name="T8" fmla="*/ 205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7 w 394"/>
                <a:gd name="T15" fmla="*/ 2 h 327"/>
                <a:gd name="T16" fmla="*/ 94 w 394"/>
                <a:gd name="T17" fmla="*/ 0 h 327"/>
                <a:gd name="T18" fmla="*/ 85 w 394"/>
                <a:gd name="T19" fmla="*/ 10 h 327"/>
                <a:gd name="T20" fmla="*/ 96 w 394"/>
                <a:gd name="T21" fmla="*/ 15 h 327"/>
                <a:gd name="T22" fmla="*/ 132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1 w 394"/>
                <a:gd name="T31" fmla="*/ 312 h 327"/>
                <a:gd name="T32" fmla="*/ 0 w 394"/>
                <a:gd name="T33" fmla="*/ 322 h 327"/>
                <a:gd name="T34" fmla="*/ 7 w 394"/>
                <a:gd name="T35" fmla="*/ 327 h 327"/>
                <a:gd name="T36" fmla="*/ 51 w 394"/>
                <a:gd name="T37" fmla="*/ 326 h 327"/>
                <a:gd name="T38" fmla="*/ 105 w 394"/>
                <a:gd name="T39" fmla="*/ 327 h 327"/>
                <a:gd name="T40" fmla="*/ 114 w 394"/>
                <a:gd name="T41" fmla="*/ 317 h 327"/>
                <a:gd name="T42" fmla="*/ 108 w 394"/>
                <a:gd name="T43" fmla="*/ 312 h 327"/>
                <a:gd name="T44" fmla="*/ 89 w 394"/>
                <a:gd name="T45" fmla="*/ 297 h 327"/>
                <a:gd name="T46" fmla="*/ 102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2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7 w 394"/>
                <a:gd name="T59" fmla="*/ 321 h 327"/>
                <a:gd name="T60" fmla="*/ 214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8 w 394"/>
                <a:gd name="T69" fmla="*/ 312 h 327"/>
                <a:gd name="T70" fmla="*/ 287 w 394"/>
                <a:gd name="T71" fmla="*/ 291 h 327"/>
                <a:gd name="T72" fmla="*/ 225 w 394"/>
                <a:gd name="T73" fmla="*/ 143 h 327"/>
                <a:gd name="T74" fmla="*/ 323 w 394"/>
                <a:gd name="T75" fmla="*/ 40 h 327"/>
                <a:gd name="T76" fmla="*/ 384 w 394"/>
                <a:gd name="T77" fmla="*/ 15 h 327"/>
                <a:gd name="T78" fmla="*/ 394 w 394"/>
                <a:gd name="T79" fmla="*/ 6 h 327"/>
                <a:gd name="T80" fmla="*/ 388 w 394"/>
                <a:gd name="T81" fmla="*/ 0 h 327"/>
                <a:gd name="T82" fmla="*/ 343 w 394"/>
                <a:gd name="T83" fmla="*/ 2 h 327"/>
                <a:gd name="T84" fmla="*/ 290 w 394"/>
                <a:gd name="T85" fmla="*/ 0 h 327"/>
                <a:gd name="T86" fmla="*/ 281 w 394"/>
                <a:gd name="T87" fmla="*/ 10 h 327"/>
                <a:gd name="T88" fmla="*/ 287 w 394"/>
                <a:gd name="T89" fmla="*/ 15 h 327"/>
                <a:gd name="T90" fmla="*/ 306 w 394"/>
                <a:gd name="T91" fmla="*/ 30 h 327"/>
                <a:gd name="T92" fmla="*/ 297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8" y="32"/>
                    <a:pt x="177" y="30"/>
                    <a:pt x="177" y="29"/>
                  </a:cubicBezTo>
                  <a:cubicBezTo>
                    <a:pt x="177" y="26"/>
                    <a:pt x="185" y="17"/>
                    <a:pt x="205" y="15"/>
                  </a:cubicBezTo>
                  <a:cubicBezTo>
                    <a:pt x="210" y="15"/>
                    <a:pt x="214" y="14"/>
                    <a:pt x="214" y="6"/>
                  </a:cubicBezTo>
                  <a:cubicBezTo>
                    <a:pt x="214" y="0"/>
                    <a:pt x="209" y="0"/>
                    <a:pt x="207" y="0"/>
                  </a:cubicBezTo>
                  <a:cubicBezTo>
                    <a:pt x="188" y="0"/>
                    <a:pt x="167" y="2"/>
                    <a:pt x="147" y="2"/>
                  </a:cubicBezTo>
                  <a:cubicBezTo>
                    <a:pt x="135" y="2"/>
                    <a:pt x="106" y="0"/>
                    <a:pt x="94" y="0"/>
                  </a:cubicBezTo>
                  <a:cubicBezTo>
                    <a:pt x="91" y="0"/>
                    <a:pt x="85" y="0"/>
                    <a:pt x="85" y="10"/>
                  </a:cubicBezTo>
                  <a:cubicBezTo>
                    <a:pt x="85" y="15"/>
                    <a:pt x="90" y="15"/>
                    <a:pt x="96" y="15"/>
                  </a:cubicBezTo>
                  <a:cubicBezTo>
                    <a:pt x="125" y="15"/>
                    <a:pt x="127" y="20"/>
                    <a:pt x="132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8" y="303"/>
                    <a:pt x="35" y="311"/>
                    <a:pt x="11" y="312"/>
                  </a:cubicBezTo>
                  <a:cubicBezTo>
                    <a:pt x="5" y="313"/>
                    <a:pt x="0" y="313"/>
                    <a:pt x="0" y="322"/>
                  </a:cubicBezTo>
                  <a:cubicBezTo>
                    <a:pt x="0" y="322"/>
                    <a:pt x="0" y="327"/>
                    <a:pt x="7" y="327"/>
                  </a:cubicBezTo>
                  <a:cubicBezTo>
                    <a:pt x="21" y="327"/>
                    <a:pt x="37" y="326"/>
                    <a:pt x="51" y="326"/>
                  </a:cubicBezTo>
                  <a:cubicBezTo>
                    <a:pt x="69" y="326"/>
                    <a:pt x="88" y="327"/>
                    <a:pt x="105" y="327"/>
                  </a:cubicBezTo>
                  <a:cubicBezTo>
                    <a:pt x="108" y="327"/>
                    <a:pt x="114" y="327"/>
                    <a:pt x="114" y="317"/>
                  </a:cubicBezTo>
                  <a:cubicBezTo>
                    <a:pt x="114" y="313"/>
                    <a:pt x="109" y="312"/>
                    <a:pt x="108" y="312"/>
                  </a:cubicBezTo>
                  <a:cubicBezTo>
                    <a:pt x="104" y="312"/>
                    <a:pt x="89" y="311"/>
                    <a:pt x="89" y="297"/>
                  </a:cubicBezTo>
                  <a:cubicBezTo>
                    <a:pt x="89" y="290"/>
                    <a:pt x="96" y="282"/>
                    <a:pt x="102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2" y="292"/>
                  </a:lnTo>
                  <a:cubicBezTo>
                    <a:pt x="244" y="297"/>
                    <a:pt x="244" y="297"/>
                    <a:pt x="244" y="298"/>
                  </a:cubicBezTo>
                  <a:cubicBezTo>
                    <a:pt x="244" y="302"/>
                    <a:pt x="235" y="310"/>
                    <a:pt x="216" y="312"/>
                  </a:cubicBezTo>
                  <a:cubicBezTo>
                    <a:pt x="211" y="313"/>
                    <a:pt x="207" y="313"/>
                    <a:pt x="207" y="321"/>
                  </a:cubicBezTo>
                  <a:cubicBezTo>
                    <a:pt x="207" y="327"/>
                    <a:pt x="212" y="327"/>
                    <a:pt x="214" y="327"/>
                  </a:cubicBezTo>
                  <a:cubicBezTo>
                    <a:pt x="227" y="327"/>
                    <a:pt x="261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1" y="327"/>
                    <a:pt x="336" y="327"/>
                    <a:pt x="336" y="318"/>
                  </a:cubicBezTo>
                  <a:cubicBezTo>
                    <a:pt x="336" y="312"/>
                    <a:pt x="332" y="312"/>
                    <a:pt x="328" y="312"/>
                  </a:cubicBezTo>
                  <a:cubicBezTo>
                    <a:pt x="296" y="312"/>
                    <a:pt x="295" y="310"/>
                    <a:pt x="287" y="291"/>
                  </a:cubicBezTo>
                  <a:cubicBezTo>
                    <a:pt x="268" y="247"/>
                    <a:pt x="236" y="172"/>
                    <a:pt x="225" y="143"/>
                  </a:cubicBezTo>
                  <a:cubicBezTo>
                    <a:pt x="258" y="110"/>
                    <a:pt x="308" y="53"/>
                    <a:pt x="323" y="40"/>
                  </a:cubicBezTo>
                  <a:cubicBezTo>
                    <a:pt x="337" y="28"/>
                    <a:pt x="355" y="17"/>
                    <a:pt x="384" y="15"/>
                  </a:cubicBezTo>
                  <a:cubicBezTo>
                    <a:pt x="390" y="15"/>
                    <a:pt x="394" y="15"/>
                    <a:pt x="394" y="6"/>
                  </a:cubicBezTo>
                  <a:cubicBezTo>
                    <a:pt x="394" y="5"/>
                    <a:pt x="394" y="0"/>
                    <a:pt x="388" y="0"/>
                  </a:cubicBezTo>
                  <a:cubicBezTo>
                    <a:pt x="374" y="0"/>
                    <a:pt x="358" y="2"/>
                    <a:pt x="343" y="2"/>
                  </a:cubicBezTo>
                  <a:cubicBezTo>
                    <a:pt x="325" y="2"/>
                    <a:pt x="307" y="0"/>
                    <a:pt x="290" y="0"/>
                  </a:cubicBezTo>
                  <a:cubicBezTo>
                    <a:pt x="287" y="0"/>
                    <a:pt x="281" y="0"/>
                    <a:pt x="281" y="10"/>
                  </a:cubicBezTo>
                  <a:cubicBezTo>
                    <a:pt x="281" y="13"/>
                    <a:pt x="283" y="15"/>
                    <a:pt x="287" y="15"/>
                  </a:cubicBezTo>
                  <a:cubicBezTo>
                    <a:pt x="291" y="16"/>
                    <a:pt x="306" y="17"/>
                    <a:pt x="306" y="30"/>
                  </a:cubicBezTo>
                  <a:cubicBezTo>
                    <a:pt x="306" y="37"/>
                    <a:pt x="301" y="43"/>
                    <a:pt x="297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37" y="3037"/>
              <a:ext cx="78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80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4 w 111"/>
                <a:gd name="T13" fmla="*/ 239 h 478"/>
                <a:gd name="T14" fmla="*/ 7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80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4" y="140"/>
                    <a:pt x="84" y="239"/>
                  </a:cubicBezTo>
                  <a:cubicBezTo>
                    <a:pt x="84" y="321"/>
                    <a:pt x="66" y="405"/>
                    <a:pt x="7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6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562" y="3168"/>
              <a:ext cx="224" cy="79"/>
            </a:xfrm>
            <a:custGeom>
              <a:avLst/>
              <a:gdLst>
                <a:gd name="T0" fmla="*/ 301 w 318"/>
                <a:gd name="T1" fmla="*/ 19 h 111"/>
                <a:gd name="T2" fmla="*/ 301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6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1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1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6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1" y="19"/>
                  </a:moveTo>
                  <a:lnTo>
                    <a:pt x="301" y="19"/>
                  </a:lnTo>
                  <a:cubicBezTo>
                    <a:pt x="309" y="19"/>
                    <a:pt x="318" y="19"/>
                    <a:pt x="318" y="9"/>
                  </a:cubicBezTo>
                  <a:cubicBezTo>
                    <a:pt x="318" y="0"/>
                    <a:pt x="309" y="0"/>
                    <a:pt x="30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9" y="111"/>
                    <a:pt x="318" y="111"/>
                    <a:pt x="318" y="102"/>
                  </a:cubicBezTo>
                  <a:cubicBezTo>
                    <a:pt x="318" y="92"/>
                    <a:pt x="309" y="92"/>
                    <a:pt x="301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6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917" y="2830"/>
              <a:ext cx="298" cy="754"/>
            </a:xfrm>
            <a:custGeom>
              <a:avLst/>
              <a:gdLst>
                <a:gd name="T0" fmla="*/ 23 w 424"/>
                <a:gd name="T1" fmla="*/ 1041 h 1062"/>
                <a:gd name="T2" fmla="*/ 23 w 424"/>
                <a:gd name="T3" fmla="*/ 1041 h 1062"/>
                <a:gd name="T4" fmla="*/ 47 w 424"/>
                <a:gd name="T5" fmla="*/ 1017 h 1062"/>
                <a:gd name="T6" fmla="*/ 24 w 424"/>
                <a:gd name="T7" fmla="*/ 994 h 1062"/>
                <a:gd name="T8" fmla="*/ 0 w 424"/>
                <a:gd name="T9" fmla="*/ 1018 h 1062"/>
                <a:gd name="T10" fmla="*/ 54 w 424"/>
                <a:gd name="T11" fmla="*/ 1062 h 1062"/>
                <a:gd name="T12" fmla="*/ 187 w 424"/>
                <a:gd name="T13" fmla="*/ 812 h 1062"/>
                <a:gd name="T14" fmla="*/ 281 w 424"/>
                <a:gd name="T15" fmla="*/ 355 h 1062"/>
                <a:gd name="T16" fmla="*/ 333 w 424"/>
                <a:gd name="T17" fmla="*/ 96 h 1062"/>
                <a:gd name="T18" fmla="*/ 373 w 424"/>
                <a:gd name="T19" fmla="*/ 11 h 1062"/>
                <a:gd name="T20" fmla="*/ 402 w 424"/>
                <a:gd name="T21" fmla="*/ 22 h 1062"/>
                <a:gd name="T22" fmla="*/ 378 w 424"/>
                <a:gd name="T23" fmla="*/ 45 h 1062"/>
                <a:gd name="T24" fmla="*/ 401 w 424"/>
                <a:gd name="T25" fmla="*/ 68 h 1062"/>
                <a:gd name="T26" fmla="*/ 424 w 424"/>
                <a:gd name="T27" fmla="*/ 44 h 1062"/>
                <a:gd name="T28" fmla="*/ 372 w 424"/>
                <a:gd name="T29" fmla="*/ 0 h 1062"/>
                <a:gd name="T30" fmla="*/ 283 w 424"/>
                <a:gd name="T31" fmla="*/ 150 h 1062"/>
                <a:gd name="T32" fmla="*/ 164 w 424"/>
                <a:gd name="T33" fmla="*/ 707 h 1062"/>
                <a:gd name="T34" fmla="*/ 122 w 424"/>
                <a:gd name="T35" fmla="*/ 927 h 1062"/>
                <a:gd name="T36" fmla="*/ 53 w 424"/>
                <a:gd name="T37" fmla="*/ 1052 h 1062"/>
                <a:gd name="T38" fmla="*/ 23 w 424"/>
                <a:gd name="T39" fmla="*/ 104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4" h="1062">
                  <a:moveTo>
                    <a:pt x="23" y="1041"/>
                  </a:moveTo>
                  <a:lnTo>
                    <a:pt x="23" y="1041"/>
                  </a:lnTo>
                  <a:cubicBezTo>
                    <a:pt x="39" y="1040"/>
                    <a:pt x="47" y="1029"/>
                    <a:pt x="47" y="1017"/>
                  </a:cubicBezTo>
                  <a:cubicBezTo>
                    <a:pt x="47" y="1001"/>
                    <a:pt x="35" y="994"/>
                    <a:pt x="24" y="994"/>
                  </a:cubicBezTo>
                  <a:cubicBezTo>
                    <a:pt x="12" y="994"/>
                    <a:pt x="0" y="1001"/>
                    <a:pt x="0" y="1018"/>
                  </a:cubicBezTo>
                  <a:cubicBezTo>
                    <a:pt x="0" y="1042"/>
                    <a:pt x="24" y="1062"/>
                    <a:pt x="54" y="1062"/>
                  </a:cubicBezTo>
                  <a:cubicBezTo>
                    <a:pt x="126" y="1062"/>
                    <a:pt x="153" y="950"/>
                    <a:pt x="187" y="812"/>
                  </a:cubicBezTo>
                  <a:cubicBezTo>
                    <a:pt x="224" y="661"/>
                    <a:pt x="255" y="508"/>
                    <a:pt x="281" y="355"/>
                  </a:cubicBezTo>
                  <a:cubicBezTo>
                    <a:pt x="299" y="253"/>
                    <a:pt x="316" y="157"/>
                    <a:pt x="333" y="96"/>
                  </a:cubicBezTo>
                  <a:cubicBezTo>
                    <a:pt x="338" y="72"/>
                    <a:pt x="355" y="11"/>
                    <a:pt x="373" y="11"/>
                  </a:cubicBezTo>
                  <a:cubicBezTo>
                    <a:pt x="388" y="11"/>
                    <a:pt x="400" y="20"/>
                    <a:pt x="402" y="22"/>
                  </a:cubicBezTo>
                  <a:cubicBezTo>
                    <a:pt x="386" y="22"/>
                    <a:pt x="378" y="33"/>
                    <a:pt x="378" y="45"/>
                  </a:cubicBezTo>
                  <a:cubicBezTo>
                    <a:pt x="378" y="61"/>
                    <a:pt x="390" y="68"/>
                    <a:pt x="401" y="68"/>
                  </a:cubicBezTo>
                  <a:cubicBezTo>
                    <a:pt x="413" y="68"/>
                    <a:pt x="424" y="61"/>
                    <a:pt x="424" y="44"/>
                  </a:cubicBezTo>
                  <a:cubicBezTo>
                    <a:pt x="424" y="19"/>
                    <a:pt x="399" y="0"/>
                    <a:pt x="372" y="0"/>
                  </a:cubicBezTo>
                  <a:cubicBezTo>
                    <a:pt x="336" y="0"/>
                    <a:pt x="309" y="52"/>
                    <a:pt x="283" y="150"/>
                  </a:cubicBezTo>
                  <a:cubicBezTo>
                    <a:pt x="282" y="155"/>
                    <a:pt x="217" y="395"/>
                    <a:pt x="164" y="707"/>
                  </a:cubicBezTo>
                  <a:cubicBezTo>
                    <a:pt x="152" y="781"/>
                    <a:pt x="138" y="860"/>
                    <a:pt x="122" y="927"/>
                  </a:cubicBezTo>
                  <a:cubicBezTo>
                    <a:pt x="113" y="962"/>
                    <a:pt x="91" y="1052"/>
                    <a:pt x="53" y="1052"/>
                  </a:cubicBezTo>
                  <a:cubicBezTo>
                    <a:pt x="35" y="1052"/>
                    <a:pt x="24" y="1041"/>
                    <a:pt x="23" y="10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2253" y="2810"/>
              <a:ext cx="231" cy="107"/>
            </a:xfrm>
            <a:custGeom>
              <a:avLst/>
              <a:gdLst>
                <a:gd name="T0" fmla="*/ 167 w 328"/>
                <a:gd name="T1" fmla="*/ 56 h 151"/>
                <a:gd name="T2" fmla="*/ 167 w 328"/>
                <a:gd name="T3" fmla="*/ 56 h 151"/>
                <a:gd name="T4" fmla="*/ 131 w 328"/>
                <a:gd name="T5" fmla="*/ 20 h 151"/>
                <a:gd name="T6" fmla="*/ 71 w 328"/>
                <a:gd name="T7" fmla="*/ 0 h 151"/>
                <a:gd name="T8" fmla="*/ 0 w 328"/>
                <a:gd name="T9" fmla="*/ 75 h 151"/>
                <a:gd name="T10" fmla="*/ 70 w 328"/>
                <a:gd name="T11" fmla="*/ 151 h 151"/>
                <a:gd name="T12" fmla="*/ 161 w 328"/>
                <a:gd name="T13" fmla="*/ 95 h 151"/>
                <a:gd name="T14" fmla="*/ 197 w 328"/>
                <a:gd name="T15" fmla="*/ 130 h 151"/>
                <a:gd name="T16" fmla="*/ 257 w 328"/>
                <a:gd name="T17" fmla="*/ 151 h 151"/>
                <a:gd name="T18" fmla="*/ 328 w 328"/>
                <a:gd name="T19" fmla="*/ 75 h 151"/>
                <a:gd name="T20" fmla="*/ 258 w 328"/>
                <a:gd name="T21" fmla="*/ 0 h 151"/>
                <a:gd name="T22" fmla="*/ 167 w 328"/>
                <a:gd name="T23" fmla="*/ 56 h 151"/>
                <a:gd name="T24" fmla="*/ 178 w 328"/>
                <a:gd name="T25" fmla="*/ 68 h 151"/>
                <a:gd name="T26" fmla="*/ 178 w 328"/>
                <a:gd name="T27" fmla="*/ 68 h 151"/>
                <a:gd name="T28" fmla="*/ 261 w 328"/>
                <a:gd name="T29" fmla="*/ 13 h 151"/>
                <a:gd name="T30" fmla="*/ 319 w 328"/>
                <a:gd name="T31" fmla="*/ 75 h 151"/>
                <a:gd name="T32" fmla="*/ 262 w 328"/>
                <a:gd name="T33" fmla="*/ 132 h 151"/>
                <a:gd name="T34" fmla="*/ 178 w 328"/>
                <a:gd name="T35" fmla="*/ 68 h 151"/>
                <a:gd name="T36" fmla="*/ 150 w 328"/>
                <a:gd name="T37" fmla="*/ 82 h 151"/>
                <a:gd name="T38" fmla="*/ 150 w 328"/>
                <a:gd name="T39" fmla="*/ 82 h 151"/>
                <a:gd name="T40" fmla="*/ 67 w 328"/>
                <a:gd name="T41" fmla="*/ 138 h 151"/>
                <a:gd name="T42" fmla="*/ 9 w 328"/>
                <a:gd name="T43" fmla="*/ 75 h 151"/>
                <a:gd name="T44" fmla="*/ 66 w 328"/>
                <a:gd name="T45" fmla="*/ 18 h 151"/>
                <a:gd name="T46" fmla="*/ 150 w 328"/>
                <a:gd name="T47" fmla="*/ 8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151">
                  <a:moveTo>
                    <a:pt x="167" y="56"/>
                  </a:moveTo>
                  <a:lnTo>
                    <a:pt x="167" y="56"/>
                  </a:lnTo>
                  <a:cubicBezTo>
                    <a:pt x="149" y="35"/>
                    <a:pt x="144" y="29"/>
                    <a:pt x="131" y="20"/>
                  </a:cubicBezTo>
                  <a:cubicBezTo>
                    <a:pt x="111" y="6"/>
                    <a:pt x="89" y="0"/>
                    <a:pt x="71" y="0"/>
                  </a:cubicBezTo>
                  <a:cubicBezTo>
                    <a:pt x="30" y="0"/>
                    <a:pt x="0" y="35"/>
                    <a:pt x="0" y="75"/>
                  </a:cubicBezTo>
                  <a:cubicBezTo>
                    <a:pt x="0" y="115"/>
                    <a:pt x="28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1"/>
                    <a:pt x="197" y="130"/>
                  </a:cubicBezTo>
                  <a:cubicBezTo>
                    <a:pt x="217" y="145"/>
                    <a:pt x="238" y="151"/>
                    <a:pt x="257" y="151"/>
                  </a:cubicBezTo>
                  <a:cubicBezTo>
                    <a:pt x="298" y="151"/>
                    <a:pt x="328" y="115"/>
                    <a:pt x="328" y="75"/>
                  </a:cubicBezTo>
                  <a:cubicBezTo>
                    <a:pt x="328" y="36"/>
                    <a:pt x="300" y="0"/>
                    <a:pt x="258" y="0"/>
                  </a:cubicBezTo>
                  <a:cubicBezTo>
                    <a:pt x="211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6"/>
                    <a:pt x="220" y="13"/>
                    <a:pt x="261" y="13"/>
                  </a:cubicBezTo>
                  <a:cubicBezTo>
                    <a:pt x="295" y="13"/>
                    <a:pt x="319" y="43"/>
                    <a:pt x="319" y="75"/>
                  </a:cubicBezTo>
                  <a:cubicBezTo>
                    <a:pt x="319" y="107"/>
                    <a:pt x="293" y="132"/>
                    <a:pt x="262" y="132"/>
                  </a:cubicBezTo>
                  <a:cubicBezTo>
                    <a:pt x="231" y="132"/>
                    <a:pt x="210" y="107"/>
                    <a:pt x="178" y="68"/>
                  </a:cubicBezTo>
                  <a:close/>
                  <a:moveTo>
                    <a:pt x="150" y="82"/>
                  </a:moveTo>
                  <a:lnTo>
                    <a:pt x="150" y="82"/>
                  </a:lnTo>
                  <a:cubicBezTo>
                    <a:pt x="137" y="104"/>
                    <a:pt x="108" y="138"/>
                    <a:pt x="67" y="138"/>
                  </a:cubicBezTo>
                  <a:cubicBezTo>
                    <a:pt x="33" y="138"/>
                    <a:pt x="9" y="108"/>
                    <a:pt x="9" y="75"/>
                  </a:cubicBezTo>
                  <a:cubicBezTo>
                    <a:pt x="9" y="43"/>
                    <a:pt x="35" y="18"/>
                    <a:pt x="66" y="18"/>
                  </a:cubicBezTo>
                  <a:cubicBezTo>
                    <a:pt x="97" y="18"/>
                    <a:pt x="118" y="44"/>
                    <a:pt x="15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11" y="3536"/>
              <a:ext cx="159" cy="11"/>
            </a:xfrm>
            <a:custGeom>
              <a:avLst/>
              <a:gdLst>
                <a:gd name="T0" fmla="*/ 213 w 226"/>
                <a:gd name="T1" fmla="*/ 16 h 16"/>
                <a:gd name="T2" fmla="*/ 213 w 226"/>
                <a:gd name="T3" fmla="*/ 16 h 16"/>
                <a:gd name="T4" fmla="*/ 226 w 226"/>
                <a:gd name="T5" fmla="*/ 8 h 16"/>
                <a:gd name="T6" fmla="*/ 213 w 226"/>
                <a:gd name="T7" fmla="*/ 0 h 16"/>
                <a:gd name="T8" fmla="*/ 14 w 226"/>
                <a:gd name="T9" fmla="*/ 0 h 16"/>
                <a:gd name="T10" fmla="*/ 0 w 226"/>
                <a:gd name="T11" fmla="*/ 8 h 16"/>
                <a:gd name="T12" fmla="*/ 14 w 226"/>
                <a:gd name="T13" fmla="*/ 16 h 16"/>
                <a:gd name="T14" fmla="*/ 213 w 2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6">
                  <a:moveTo>
                    <a:pt x="213" y="16"/>
                  </a:moveTo>
                  <a:lnTo>
                    <a:pt x="213" y="16"/>
                  </a:lnTo>
                  <a:cubicBezTo>
                    <a:pt x="218" y="16"/>
                    <a:pt x="226" y="16"/>
                    <a:pt x="226" y="8"/>
                  </a:cubicBezTo>
                  <a:cubicBezTo>
                    <a:pt x="226" y="0"/>
                    <a:pt x="219" y="0"/>
                    <a:pt x="21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4" y="16"/>
                  </a:cubicBezTo>
                  <a:lnTo>
                    <a:pt x="213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314" y="3496"/>
              <a:ext cx="232" cy="108"/>
            </a:xfrm>
            <a:custGeom>
              <a:avLst/>
              <a:gdLst>
                <a:gd name="T0" fmla="*/ 167 w 329"/>
                <a:gd name="T1" fmla="*/ 56 h 151"/>
                <a:gd name="T2" fmla="*/ 167 w 329"/>
                <a:gd name="T3" fmla="*/ 56 h 151"/>
                <a:gd name="T4" fmla="*/ 132 w 329"/>
                <a:gd name="T5" fmla="*/ 21 h 151"/>
                <a:gd name="T6" fmla="*/ 71 w 329"/>
                <a:gd name="T7" fmla="*/ 0 h 151"/>
                <a:gd name="T8" fmla="*/ 0 w 329"/>
                <a:gd name="T9" fmla="*/ 76 h 151"/>
                <a:gd name="T10" fmla="*/ 70 w 329"/>
                <a:gd name="T11" fmla="*/ 151 h 151"/>
                <a:gd name="T12" fmla="*/ 161 w 329"/>
                <a:gd name="T13" fmla="*/ 95 h 151"/>
                <a:gd name="T14" fmla="*/ 197 w 329"/>
                <a:gd name="T15" fmla="*/ 131 h 151"/>
                <a:gd name="T16" fmla="*/ 257 w 329"/>
                <a:gd name="T17" fmla="*/ 151 h 151"/>
                <a:gd name="T18" fmla="*/ 329 w 329"/>
                <a:gd name="T19" fmla="*/ 76 h 151"/>
                <a:gd name="T20" fmla="*/ 258 w 329"/>
                <a:gd name="T21" fmla="*/ 0 h 151"/>
                <a:gd name="T22" fmla="*/ 167 w 329"/>
                <a:gd name="T23" fmla="*/ 56 h 151"/>
                <a:gd name="T24" fmla="*/ 178 w 329"/>
                <a:gd name="T25" fmla="*/ 68 h 151"/>
                <a:gd name="T26" fmla="*/ 178 w 329"/>
                <a:gd name="T27" fmla="*/ 68 h 151"/>
                <a:gd name="T28" fmla="*/ 261 w 329"/>
                <a:gd name="T29" fmla="*/ 13 h 151"/>
                <a:gd name="T30" fmla="*/ 319 w 329"/>
                <a:gd name="T31" fmla="*/ 76 h 151"/>
                <a:gd name="T32" fmla="*/ 263 w 329"/>
                <a:gd name="T33" fmla="*/ 133 h 151"/>
                <a:gd name="T34" fmla="*/ 178 w 329"/>
                <a:gd name="T35" fmla="*/ 68 h 151"/>
                <a:gd name="T36" fmla="*/ 151 w 329"/>
                <a:gd name="T37" fmla="*/ 83 h 151"/>
                <a:gd name="T38" fmla="*/ 151 w 329"/>
                <a:gd name="T39" fmla="*/ 83 h 151"/>
                <a:gd name="T40" fmla="*/ 67 w 329"/>
                <a:gd name="T41" fmla="*/ 138 h 151"/>
                <a:gd name="T42" fmla="*/ 9 w 329"/>
                <a:gd name="T43" fmla="*/ 76 h 151"/>
                <a:gd name="T44" fmla="*/ 66 w 329"/>
                <a:gd name="T45" fmla="*/ 19 h 151"/>
                <a:gd name="T46" fmla="*/ 151 w 329"/>
                <a:gd name="T47" fmla="*/ 8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151">
                  <a:moveTo>
                    <a:pt x="167" y="56"/>
                  </a:moveTo>
                  <a:lnTo>
                    <a:pt x="167" y="56"/>
                  </a:lnTo>
                  <a:cubicBezTo>
                    <a:pt x="150" y="35"/>
                    <a:pt x="144" y="30"/>
                    <a:pt x="132" y="21"/>
                  </a:cubicBezTo>
                  <a:cubicBezTo>
                    <a:pt x="111" y="6"/>
                    <a:pt x="90" y="0"/>
                    <a:pt x="71" y="0"/>
                  </a:cubicBezTo>
                  <a:cubicBezTo>
                    <a:pt x="30" y="0"/>
                    <a:pt x="0" y="36"/>
                    <a:pt x="0" y="76"/>
                  </a:cubicBezTo>
                  <a:cubicBezTo>
                    <a:pt x="0" y="115"/>
                    <a:pt x="29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2"/>
                    <a:pt x="197" y="131"/>
                  </a:cubicBezTo>
                  <a:cubicBezTo>
                    <a:pt x="217" y="145"/>
                    <a:pt x="239" y="151"/>
                    <a:pt x="257" y="151"/>
                  </a:cubicBezTo>
                  <a:cubicBezTo>
                    <a:pt x="299" y="151"/>
                    <a:pt x="329" y="116"/>
                    <a:pt x="329" y="76"/>
                  </a:cubicBezTo>
                  <a:cubicBezTo>
                    <a:pt x="329" y="36"/>
                    <a:pt x="300" y="0"/>
                    <a:pt x="258" y="0"/>
                  </a:cubicBezTo>
                  <a:cubicBezTo>
                    <a:pt x="212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7"/>
                    <a:pt x="220" y="13"/>
                    <a:pt x="261" y="13"/>
                  </a:cubicBezTo>
                  <a:cubicBezTo>
                    <a:pt x="296" y="13"/>
                    <a:pt x="319" y="43"/>
                    <a:pt x="319" y="76"/>
                  </a:cubicBezTo>
                  <a:cubicBezTo>
                    <a:pt x="319" y="108"/>
                    <a:pt x="293" y="133"/>
                    <a:pt x="263" y="133"/>
                  </a:cubicBezTo>
                  <a:cubicBezTo>
                    <a:pt x="231" y="133"/>
                    <a:pt x="210" y="107"/>
                    <a:pt x="178" y="68"/>
                  </a:cubicBezTo>
                  <a:close/>
                  <a:moveTo>
                    <a:pt x="151" y="83"/>
                  </a:moveTo>
                  <a:lnTo>
                    <a:pt x="151" y="83"/>
                  </a:lnTo>
                  <a:cubicBezTo>
                    <a:pt x="137" y="105"/>
                    <a:pt x="108" y="138"/>
                    <a:pt x="67" y="138"/>
                  </a:cubicBezTo>
                  <a:cubicBezTo>
                    <a:pt x="33" y="138"/>
                    <a:pt x="9" y="108"/>
                    <a:pt x="9" y="76"/>
                  </a:cubicBezTo>
                  <a:cubicBezTo>
                    <a:pt x="9" y="44"/>
                    <a:pt x="35" y="19"/>
                    <a:pt x="66" y="19"/>
                  </a:cubicBezTo>
                  <a:cubicBezTo>
                    <a:pt x="97" y="19"/>
                    <a:pt x="119" y="44"/>
                    <a:pt x="15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615" y="3037"/>
              <a:ext cx="78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2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2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5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722" y="3142"/>
              <a:ext cx="167" cy="15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49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66" y="3062"/>
              <a:ext cx="245" cy="230"/>
            </a:xfrm>
            <a:custGeom>
              <a:avLst/>
              <a:gdLst>
                <a:gd name="T0" fmla="*/ 321 w 348"/>
                <a:gd name="T1" fmla="*/ 214 h 325"/>
                <a:gd name="T2" fmla="*/ 321 w 348"/>
                <a:gd name="T3" fmla="*/ 214 h 325"/>
                <a:gd name="T4" fmla="*/ 323 w 348"/>
                <a:gd name="T5" fmla="*/ 207 h 325"/>
                <a:gd name="T6" fmla="*/ 317 w 348"/>
                <a:gd name="T7" fmla="*/ 202 h 325"/>
                <a:gd name="T8" fmla="*/ 311 w 348"/>
                <a:gd name="T9" fmla="*/ 207 h 325"/>
                <a:gd name="T10" fmla="*/ 181 w 348"/>
                <a:gd name="T11" fmla="*/ 310 h 325"/>
                <a:gd name="T12" fmla="*/ 111 w 348"/>
                <a:gd name="T13" fmla="*/ 310 h 325"/>
                <a:gd name="T14" fmla="*/ 100 w 348"/>
                <a:gd name="T15" fmla="*/ 310 h 325"/>
                <a:gd name="T16" fmla="*/ 94 w 348"/>
                <a:gd name="T17" fmla="*/ 305 h 325"/>
                <a:gd name="T18" fmla="*/ 97 w 348"/>
                <a:gd name="T19" fmla="*/ 294 h 325"/>
                <a:gd name="T20" fmla="*/ 129 w 348"/>
                <a:gd name="T21" fmla="*/ 163 h 325"/>
                <a:gd name="T22" fmla="*/ 176 w 348"/>
                <a:gd name="T23" fmla="*/ 163 h 325"/>
                <a:gd name="T24" fmla="*/ 217 w 348"/>
                <a:gd name="T25" fmla="*/ 185 h 325"/>
                <a:gd name="T26" fmla="*/ 214 w 348"/>
                <a:gd name="T27" fmla="*/ 209 h 325"/>
                <a:gd name="T28" fmla="*/ 212 w 348"/>
                <a:gd name="T29" fmla="*/ 214 h 325"/>
                <a:gd name="T30" fmla="*/ 218 w 348"/>
                <a:gd name="T31" fmla="*/ 219 h 325"/>
                <a:gd name="T32" fmla="*/ 226 w 348"/>
                <a:gd name="T33" fmla="*/ 210 h 325"/>
                <a:gd name="T34" fmla="*/ 253 w 348"/>
                <a:gd name="T35" fmla="*/ 98 h 325"/>
                <a:gd name="T36" fmla="*/ 247 w 348"/>
                <a:gd name="T37" fmla="*/ 93 h 325"/>
                <a:gd name="T38" fmla="*/ 240 w 348"/>
                <a:gd name="T39" fmla="*/ 101 h 325"/>
                <a:gd name="T40" fmla="*/ 178 w 348"/>
                <a:gd name="T41" fmla="*/ 149 h 325"/>
                <a:gd name="T42" fmla="*/ 133 w 348"/>
                <a:gd name="T43" fmla="*/ 149 h 325"/>
                <a:gd name="T44" fmla="*/ 162 w 348"/>
                <a:gd name="T45" fmla="*/ 33 h 325"/>
                <a:gd name="T46" fmla="*/ 187 w 348"/>
                <a:gd name="T47" fmla="*/ 15 h 325"/>
                <a:gd name="T48" fmla="*/ 255 w 348"/>
                <a:gd name="T49" fmla="*/ 15 h 325"/>
                <a:gd name="T50" fmla="*/ 327 w 348"/>
                <a:gd name="T51" fmla="*/ 68 h 325"/>
                <a:gd name="T52" fmla="*/ 326 w 348"/>
                <a:gd name="T53" fmla="*/ 93 h 325"/>
                <a:gd name="T54" fmla="*/ 325 w 348"/>
                <a:gd name="T55" fmla="*/ 102 h 325"/>
                <a:gd name="T56" fmla="*/ 331 w 348"/>
                <a:gd name="T57" fmla="*/ 107 h 325"/>
                <a:gd name="T58" fmla="*/ 337 w 348"/>
                <a:gd name="T59" fmla="*/ 96 h 325"/>
                <a:gd name="T60" fmla="*/ 347 w 348"/>
                <a:gd name="T61" fmla="*/ 13 h 325"/>
                <a:gd name="T62" fmla="*/ 334 w 348"/>
                <a:gd name="T63" fmla="*/ 0 h 325"/>
                <a:gd name="T64" fmla="*/ 93 w 348"/>
                <a:gd name="T65" fmla="*/ 0 h 325"/>
                <a:gd name="T66" fmla="*/ 78 w 348"/>
                <a:gd name="T67" fmla="*/ 9 h 325"/>
                <a:gd name="T68" fmla="*/ 92 w 348"/>
                <a:gd name="T69" fmla="*/ 15 h 325"/>
                <a:gd name="T70" fmla="*/ 123 w 348"/>
                <a:gd name="T71" fmla="*/ 23 h 325"/>
                <a:gd name="T72" fmla="*/ 120 w 348"/>
                <a:gd name="T73" fmla="*/ 35 h 325"/>
                <a:gd name="T74" fmla="*/ 57 w 348"/>
                <a:gd name="T75" fmla="*/ 288 h 325"/>
                <a:gd name="T76" fmla="*/ 14 w 348"/>
                <a:gd name="T77" fmla="*/ 310 h 325"/>
                <a:gd name="T78" fmla="*/ 0 w 348"/>
                <a:gd name="T79" fmla="*/ 319 h 325"/>
                <a:gd name="T80" fmla="*/ 14 w 348"/>
                <a:gd name="T81" fmla="*/ 325 h 325"/>
                <a:gd name="T82" fmla="*/ 262 w 348"/>
                <a:gd name="T83" fmla="*/ 325 h 325"/>
                <a:gd name="T84" fmla="*/ 277 w 348"/>
                <a:gd name="T85" fmla="*/ 317 h 325"/>
                <a:gd name="T86" fmla="*/ 321 w 348"/>
                <a:gd name="T8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25">
                  <a:moveTo>
                    <a:pt x="321" y="214"/>
                  </a:moveTo>
                  <a:lnTo>
                    <a:pt x="321" y="214"/>
                  </a:lnTo>
                  <a:cubicBezTo>
                    <a:pt x="322" y="211"/>
                    <a:pt x="323" y="208"/>
                    <a:pt x="323" y="207"/>
                  </a:cubicBezTo>
                  <a:cubicBezTo>
                    <a:pt x="323" y="206"/>
                    <a:pt x="323" y="202"/>
                    <a:pt x="317" y="202"/>
                  </a:cubicBezTo>
                  <a:cubicBezTo>
                    <a:pt x="313" y="202"/>
                    <a:pt x="312" y="205"/>
                    <a:pt x="311" y="207"/>
                  </a:cubicBezTo>
                  <a:cubicBezTo>
                    <a:pt x="280" y="278"/>
                    <a:pt x="262" y="310"/>
                    <a:pt x="181" y="310"/>
                  </a:cubicBezTo>
                  <a:lnTo>
                    <a:pt x="111" y="310"/>
                  </a:lnTo>
                  <a:cubicBezTo>
                    <a:pt x="104" y="310"/>
                    <a:pt x="103" y="310"/>
                    <a:pt x="100" y="310"/>
                  </a:cubicBezTo>
                  <a:cubicBezTo>
                    <a:pt x="96" y="309"/>
                    <a:pt x="94" y="309"/>
                    <a:pt x="94" y="305"/>
                  </a:cubicBezTo>
                  <a:cubicBezTo>
                    <a:pt x="94" y="303"/>
                    <a:pt x="94" y="302"/>
                    <a:pt x="97" y="294"/>
                  </a:cubicBezTo>
                  <a:lnTo>
                    <a:pt x="129" y="163"/>
                  </a:lnTo>
                  <a:lnTo>
                    <a:pt x="176" y="163"/>
                  </a:lnTo>
                  <a:cubicBezTo>
                    <a:pt x="217" y="163"/>
                    <a:pt x="217" y="173"/>
                    <a:pt x="217" y="185"/>
                  </a:cubicBezTo>
                  <a:cubicBezTo>
                    <a:pt x="217" y="189"/>
                    <a:pt x="217" y="194"/>
                    <a:pt x="214" y="209"/>
                  </a:cubicBezTo>
                  <a:cubicBezTo>
                    <a:pt x="213" y="211"/>
                    <a:pt x="212" y="213"/>
                    <a:pt x="212" y="214"/>
                  </a:cubicBezTo>
                  <a:cubicBezTo>
                    <a:pt x="212" y="216"/>
                    <a:pt x="214" y="219"/>
                    <a:pt x="218" y="219"/>
                  </a:cubicBezTo>
                  <a:cubicBezTo>
                    <a:pt x="222" y="219"/>
                    <a:pt x="224" y="217"/>
                    <a:pt x="226" y="210"/>
                  </a:cubicBezTo>
                  <a:lnTo>
                    <a:pt x="253" y="98"/>
                  </a:lnTo>
                  <a:cubicBezTo>
                    <a:pt x="253" y="95"/>
                    <a:pt x="250" y="93"/>
                    <a:pt x="247" y="93"/>
                  </a:cubicBezTo>
                  <a:cubicBezTo>
                    <a:pt x="243" y="93"/>
                    <a:pt x="242" y="96"/>
                    <a:pt x="240" y="101"/>
                  </a:cubicBezTo>
                  <a:cubicBezTo>
                    <a:pt x="230" y="138"/>
                    <a:pt x="222" y="149"/>
                    <a:pt x="178" y="149"/>
                  </a:cubicBezTo>
                  <a:lnTo>
                    <a:pt x="133" y="149"/>
                  </a:lnTo>
                  <a:lnTo>
                    <a:pt x="162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5" y="15"/>
                  </a:lnTo>
                  <a:cubicBezTo>
                    <a:pt x="313" y="15"/>
                    <a:pt x="327" y="29"/>
                    <a:pt x="327" y="68"/>
                  </a:cubicBezTo>
                  <a:cubicBezTo>
                    <a:pt x="327" y="79"/>
                    <a:pt x="327" y="80"/>
                    <a:pt x="326" y="93"/>
                  </a:cubicBezTo>
                  <a:cubicBezTo>
                    <a:pt x="326" y="96"/>
                    <a:pt x="325" y="99"/>
                    <a:pt x="325" y="102"/>
                  </a:cubicBezTo>
                  <a:cubicBezTo>
                    <a:pt x="325" y="104"/>
                    <a:pt x="326" y="107"/>
                    <a:pt x="331" y="107"/>
                  </a:cubicBezTo>
                  <a:cubicBezTo>
                    <a:pt x="336" y="107"/>
                    <a:pt x="337" y="105"/>
                    <a:pt x="337" y="96"/>
                  </a:cubicBezTo>
                  <a:lnTo>
                    <a:pt x="347" y="13"/>
                  </a:lnTo>
                  <a:cubicBezTo>
                    <a:pt x="348" y="0"/>
                    <a:pt x="346" y="0"/>
                    <a:pt x="334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9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3" y="306"/>
                    <a:pt x="52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5" y="325"/>
                    <a:pt x="14" y="325"/>
                  </a:cubicBezTo>
                  <a:lnTo>
                    <a:pt x="262" y="325"/>
                  </a:lnTo>
                  <a:cubicBezTo>
                    <a:pt x="273" y="325"/>
                    <a:pt x="273" y="324"/>
                    <a:pt x="277" y="317"/>
                  </a:cubicBezTo>
                  <a:lnTo>
                    <a:pt x="321" y="2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55" y="3037"/>
              <a:ext cx="78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2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62" y="3060"/>
              <a:ext cx="277" cy="232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6 w 394"/>
                <a:gd name="T7" fmla="*/ 29 h 327"/>
                <a:gd name="T8" fmla="*/ 204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6 w 394"/>
                <a:gd name="T15" fmla="*/ 2 h 327"/>
                <a:gd name="T16" fmla="*/ 93 w 394"/>
                <a:gd name="T17" fmla="*/ 0 h 327"/>
                <a:gd name="T18" fmla="*/ 84 w 394"/>
                <a:gd name="T19" fmla="*/ 10 h 327"/>
                <a:gd name="T20" fmla="*/ 95 w 394"/>
                <a:gd name="T21" fmla="*/ 15 h 327"/>
                <a:gd name="T22" fmla="*/ 131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0 w 394"/>
                <a:gd name="T31" fmla="*/ 312 h 327"/>
                <a:gd name="T32" fmla="*/ 0 w 394"/>
                <a:gd name="T33" fmla="*/ 322 h 327"/>
                <a:gd name="T34" fmla="*/ 6 w 394"/>
                <a:gd name="T35" fmla="*/ 327 h 327"/>
                <a:gd name="T36" fmla="*/ 51 w 394"/>
                <a:gd name="T37" fmla="*/ 326 h 327"/>
                <a:gd name="T38" fmla="*/ 104 w 394"/>
                <a:gd name="T39" fmla="*/ 327 h 327"/>
                <a:gd name="T40" fmla="*/ 113 w 394"/>
                <a:gd name="T41" fmla="*/ 317 h 327"/>
                <a:gd name="T42" fmla="*/ 107 w 394"/>
                <a:gd name="T43" fmla="*/ 312 h 327"/>
                <a:gd name="T44" fmla="*/ 88 w 394"/>
                <a:gd name="T45" fmla="*/ 297 h 327"/>
                <a:gd name="T46" fmla="*/ 101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1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6 w 394"/>
                <a:gd name="T59" fmla="*/ 321 h 327"/>
                <a:gd name="T60" fmla="*/ 213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7 w 394"/>
                <a:gd name="T69" fmla="*/ 312 h 327"/>
                <a:gd name="T70" fmla="*/ 286 w 394"/>
                <a:gd name="T71" fmla="*/ 291 h 327"/>
                <a:gd name="T72" fmla="*/ 224 w 394"/>
                <a:gd name="T73" fmla="*/ 143 h 327"/>
                <a:gd name="T74" fmla="*/ 322 w 394"/>
                <a:gd name="T75" fmla="*/ 40 h 327"/>
                <a:gd name="T76" fmla="*/ 383 w 394"/>
                <a:gd name="T77" fmla="*/ 15 h 327"/>
                <a:gd name="T78" fmla="*/ 394 w 394"/>
                <a:gd name="T79" fmla="*/ 6 h 327"/>
                <a:gd name="T80" fmla="*/ 387 w 394"/>
                <a:gd name="T81" fmla="*/ 0 h 327"/>
                <a:gd name="T82" fmla="*/ 342 w 394"/>
                <a:gd name="T83" fmla="*/ 2 h 327"/>
                <a:gd name="T84" fmla="*/ 289 w 394"/>
                <a:gd name="T85" fmla="*/ 0 h 327"/>
                <a:gd name="T86" fmla="*/ 280 w 394"/>
                <a:gd name="T87" fmla="*/ 10 h 327"/>
                <a:gd name="T88" fmla="*/ 286 w 394"/>
                <a:gd name="T89" fmla="*/ 15 h 327"/>
                <a:gd name="T90" fmla="*/ 305 w 394"/>
                <a:gd name="T91" fmla="*/ 30 h 327"/>
                <a:gd name="T92" fmla="*/ 296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7" y="32"/>
                    <a:pt x="176" y="30"/>
                    <a:pt x="176" y="29"/>
                  </a:cubicBezTo>
                  <a:cubicBezTo>
                    <a:pt x="176" y="26"/>
                    <a:pt x="184" y="17"/>
                    <a:pt x="204" y="15"/>
                  </a:cubicBezTo>
                  <a:cubicBezTo>
                    <a:pt x="209" y="15"/>
                    <a:pt x="214" y="14"/>
                    <a:pt x="214" y="6"/>
                  </a:cubicBezTo>
                  <a:cubicBezTo>
                    <a:pt x="214" y="0"/>
                    <a:pt x="208" y="0"/>
                    <a:pt x="207" y="0"/>
                  </a:cubicBezTo>
                  <a:cubicBezTo>
                    <a:pt x="187" y="0"/>
                    <a:pt x="167" y="2"/>
                    <a:pt x="146" y="2"/>
                  </a:cubicBezTo>
                  <a:cubicBezTo>
                    <a:pt x="135" y="2"/>
                    <a:pt x="105" y="0"/>
                    <a:pt x="93" y="0"/>
                  </a:cubicBezTo>
                  <a:cubicBezTo>
                    <a:pt x="90" y="0"/>
                    <a:pt x="84" y="0"/>
                    <a:pt x="84" y="10"/>
                  </a:cubicBezTo>
                  <a:cubicBezTo>
                    <a:pt x="84" y="15"/>
                    <a:pt x="89" y="15"/>
                    <a:pt x="95" y="15"/>
                  </a:cubicBezTo>
                  <a:cubicBezTo>
                    <a:pt x="124" y="15"/>
                    <a:pt x="127" y="20"/>
                    <a:pt x="131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7" y="303"/>
                    <a:pt x="35" y="311"/>
                    <a:pt x="10" y="312"/>
                  </a:cubicBezTo>
                  <a:cubicBezTo>
                    <a:pt x="4" y="313"/>
                    <a:pt x="0" y="313"/>
                    <a:pt x="0" y="322"/>
                  </a:cubicBezTo>
                  <a:cubicBezTo>
                    <a:pt x="0" y="322"/>
                    <a:pt x="0" y="327"/>
                    <a:pt x="6" y="327"/>
                  </a:cubicBezTo>
                  <a:cubicBezTo>
                    <a:pt x="20" y="327"/>
                    <a:pt x="36" y="326"/>
                    <a:pt x="51" y="326"/>
                  </a:cubicBezTo>
                  <a:cubicBezTo>
                    <a:pt x="69" y="326"/>
                    <a:pt x="87" y="327"/>
                    <a:pt x="104" y="327"/>
                  </a:cubicBezTo>
                  <a:cubicBezTo>
                    <a:pt x="107" y="327"/>
                    <a:pt x="113" y="327"/>
                    <a:pt x="113" y="317"/>
                  </a:cubicBezTo>
                  <a:cubicBezTo>
                    <a:pt x="113" y="313"/>
                    <a:pt x="108" y="312"/>
                    <a:pt x="107" y="312"/>
                  </a:cubicBezTo>
                  <a:cubicBezTo>
                    <a:pt x="103" y="312"/>
                    <a:pt x="88" y="311"/>
                    <a:pt x="88" y="297"/>
                  </a:cubicBezTo>
                  <a:cubicBezTo>
                    <a:pt x="88" y="290"/>
                    <a:pt x="95" y="282"/>
                    <a:pt x="101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1" y="292"/>
                  </a:lnTo>
                  <a:cubicBezTo>
                    <a:pt x="243" y="297"/>
                    <a:pt x="244" y="297"/>
                    <a:pt x="244" y="298"/>
                  </a:cubicBezTo>
                  <a:cubicBezTo>
                    <a:pt x="244" y="302"/>
                    <a:pt x="234" y="310"/>
                    <a:pt x="216" y="312"/>
                  </a:cubicBezTo>
                  <a:cubicBezTo>
                    <a:pt x="211" y="313"/>
                    <a:pt x="206" y="313"/>
                    <a:pt x="206" y="321"/>
                  </a:cubicBezTo>
                  <a:cubicBezTo>
                    <a:pt x="206" y="327"/>
                    <a:pt x="211" y="327"/>
                    <a:pt x="213" y="327"/>
                  </a:cubicBezTo>
                  <a:cubicBezTo>
                    <a:pt x="227" y="327"/>
                    <a:pt x="260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0" y="327"/>
                    <a:pt x="336" y="327"/>
                    <a:pt x="336" y="318"/>
                  </a:cubicBezTo>
                  <a:cubicBezTo>
                    <a:pt x="336" y="312"/>
                    <a:pt x="331" y="312"/>
                    <a:pt x="327" y="312"/>
                  </a:cubicBezTo>
                  <a:cubicBezTo>
                    <a:pt x="295" y="312"/>
                    <a:pt x="294" y="310"/>
                    <a:pt x="286" y="291"/>
                  </a:cubicBezTo>
                  <a:cubicBezTo>
                    <a:pt x="267" y="247"/>
                    <a:pt x="235" y="172"/>
                    <a:pt x="224" y="143"/>
                  </a:cubicBezTo>
                  <a:cubicBezTo>
                    <a:pt x="257" y="110"/>
                    <a:pt x="307" y="53"/>
                    <a:pt x="322" y="40"/>
                  </a:cubicBezTo>
                  <a:cubicBezTo>
                    <a:pt x="336" y="28"/>
                    <a:pt x="354" y="17"/>
                    <a:pt x="383" y="15"/>
                  </a:cubicBezTo>
                  <a:cubicBezTo>
                    <a:pt x="389" y="15"/>
                    <a:pt x="394" y="15"/>
                    <a:pt x="394" y="6"/>
                  </a:cubicBezTo>
                  <a:cubicBezTo>
                    <a:pt x="394" y="5"/>
                    <a:pt x="394" y="0"/>
                    <a:pt x="387" y="0"/>
                  </a:cubicBezTo>
                  <a:cubicBezTo>
                    <a:pt x="373" y="0"/>
                    <a:pt x="357" y="2"/>
                    <a:pt x="342" y="2"/>
                  </a:cubicBezTo>
                  <a:cubicBezTo>
                    <a:pt x="325" y="2"/>
                    <a:pt x="307" y="0"/>
                    <a:pt x="289" y="0"/>
                  </a:cubicBezTo>
                  <a:cubicBezTo>
                    <a:pt x="287" y="0"/>
                    <a:pt x="280" y="0"/>
                    <a:pt x="280" y="10"/>
                  </a:cubicBezTo>
                  <a:cubicBezTo>
                    <a:pt x="280" y="13"/>
                    <a:pt x="283" y="15"/>
                    <a:pt x="286" y="15"/>
                  </a:cubicBezTo>
                  <a:cubicBezTo>
                    <a:pt x="290" y="16"/>
                    <a:pt x="305" y="17"/>
                    <a:pt x="305" y="30"/>
                  </a:cubicBezTo>
                  <a:cubicBezTo>
                    <a:pt x="305" y="37"/>
                    <a:pt x="300" y="43"/>
                    <a:pt x="296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077" y="3037"/>
              <a:ext cx="79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208" y="3037"/>
              <a:ext cx="79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335" y="2995"/>
              <a:ext cx="104" cy="157"/>
            </a:xfrm>
            <a:custGeom>
              <a:avLst/>
              <a:gdLst>
                <a:gd name="T0" fmla="*/ 147 w 147"/>
                <a:gd name="T1" fmla="*/ 161 h 221"/>
                <a:gd name="T2" fmla="*/ 147 w 147"/>
                <a:gd name="T3" fmla="*/ 161 h 221"/>
                <a:gd name="T4" fmla="*/ 136 w 147"/>
                <a:gd name="T5" fmla="*/ 161 h 221"/>
                <a:gd name="T6" fmla="*/ 127 w 147"/>
                <a:gd name="T7" fmla="*/ 191 h 221"/>
                <a:gd name="T8" fmla="*/ 94 w 147"/>
                <a:gd name="T9" fmla="*/ 193 h 221"/>
                <a:gd name="T10" fmla="*/ 33 w 147"/>
                <a:gd name="T11" fmla="*/ 193 h 221"/>
                <a:gd name="T12" fmla="*/ 99 w 147"/>
                <a:gd name="T13" fmla="*/ 137 h 221"/>
                <a:gd name="T14" fmla="*/ 147 w 147"/>
                <a:gd name="T15" fmla="*/ 65 h 221"/>
                <a:gd name="T16" fmla="*/ 69 w 147"/>
                <a:gd name="T17" fmla="*/ 0 h 221"/>
                <a:gd name="T18" fmla="*/ 0 w 147"/>
                <a:gd name="T19" fmla="*/ 60 h 221"/>
                <a:gd name="T20" fmla="*/ 17 w 147"/>
                <a:gd name="T21" fmla="*/ 78 h 221"/>
                <a:gd name="T22" fmla="*/ 35 w 147"/>
                <a:gd name="T23" fmla="*/ 61 h 221"/>
                <a:gd name="T24" fmla="*/ 15 w 147"/>
                <a:gd name="T25" fmla="*/ 43 h 221"/>
                <a:gd name="T26" fmla="*/ 64 w 147"/>
                <a:gd name="T27" fmla="*/ 12 h 221"/>
                <a:gd name="T28" fmla="*/ 115 w 147"/>
                <a:gd name="T29" fmla="*/ 65 h 221"/>
                <a:gd name="T30" fmla="*/ 83 w 147"/>
                <a:gd name="T31" fmla="*/ 129 h 221"/>
                <a:gd name="T32" fmla="*/ 3 w 147"/>
                <a:gd name="T33" fmla="*/ 208 h 221"/>
                <a:gd name="T34" fmla="*/ 0 w 147"/>
                <a:gd name="T35" fmla="*/ 221 h 221"/>
                <a:gd name="T36" fmla="*/ 137 w 147"/>
                <a:gd name="T37" fmla="*/ 221 h 221"/>
                <a:gd name="T38" fmla="*/ 147 w 147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1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1" y="188"/>
                    <a:pt x="127" y="191"/>
                  </a:cubicBezTo>
                  <a:cubicBezTo>
                    <a:pt x="124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79" y="153"/>
                    <a:pt x="99" y="137"/>
                  </a:cubicBezTo>
                  <a:cubicBezTo>
                    <a:pt x="124" y="117"/>
                    <a:pt x="147" y="97"/>
                    <a:pt x="147" y="65"/>
                  </a:cubicBezTo>
                  <a:cubicBezTo>
                    <a:pt x="147" y="24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7" y="78"/>
                  </a:cubicBezTo>
                  <a:cubicBezTo>
                    <a:pt x="25" y="78"/>
                    <a:pt x="35" y="73"/>
                    <a:pt x="35" y="61"/>
                  </a:cubicBezTo>
                  <a:cubicBezTo>
                    <a:pt x="35" y="54"/>
                    <a:pt x="33" y="43"/>
                    <a:pt x="15" y="43"/>
                  </a:cubicBezTo>
                  <a:cubicBezTo>
                    <a:pt x="26" y="19"/>
                    <a:pt x="48" y="12"/>
                    <a:pt x="64" y="12"/>
                  </a:cubicBezTo>
                  <a:cubicBezTo>
                    <a:pt x="97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3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7" y="221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489" y="3053"/>
              <a:ext cx="168" cy="309"/>
            </a:xfrm>
            <a:custGeom>
              <a:avLst/>
              <a:gdLst>
                <a:gd name="T0" fmla="*/ 150 w 239"/>
                <a:gd name="T1" fmla="*/ 146 h 435"/>
                <a:gd name="T2" fmla="*/ 150 w 239"/>
                <a:gd name="T3" fmla="*/ 146 h 435"/>
                <a:gd name="T4" fmla="*/ 192 w 239"/>
                <a:gd name="T5" fmla="*/ 146 h 435"/>
                <a:gd name="T6" fmla="*/ 206 w 239"/>
                <a:gd name="T7" fmla="*/ 136 h 435"/>
                <a:gd name="T8" fmla="*/ 193 w 239"/>
                <a:gd name="T9" fmla="*/ 131 h 435"/>
                <a:gd name="T10" fmla="*/ 153 w 239"/>
                <a:gd name="T11" fmla="*/ 131 h 435"/>
                <a:gd name="T12" fmla="*/ 163 w 239"/>
                <a:gd name="T13" fmla="*/ 76 h 435"/>
                <a:gd name="T14" fmla="*/ 175 w 239"/>
                <a:gd name="T15" fmla="*/ 27 h 435"/>
                <a:gd name="T16" fmla="*/ 197 w 239"/>
                <a:gd name="T17" fmla="*/ 10 h 435"/>
                <a:gd name="T18" fmla="*/ 221 w 239"/>
                <a:gd name="T19" fmla="*/ 19 h 435"/>
                <a:gd name="T20" fmla="*/ 195 w 239"/>
                <a:gd name="T21" fmla="*/ 45 h 435"/>
                <a:gd name="T22" fmla="*/ 213 w 239"/>
                <a:gd name="T23" fmla="*/ 62 h 435"/>
                <a:gd name="T24" fmla="*/ 239 w 239"/>
                <a:gd name="T25" fmla="*/ 33 h 435"/>
                <a:gd name="T26" fmla="*/ 197 w 239"/>
                <a:gd name="T27" fmla="*/ 0 h 435"/>
                <a:gd name="T28" fmla="*/ 137 w 239"/>
                <a:gd name="T29" fmla="*/ 56 h 435"/>
                <a:gd name="T30" fmla="*/ 121 w 239"/>
                <a:gd name="T31" fmla="*/ 131 h 435"/>
                <a:gd name="T32" fmla="*/ 88 w 239"/>
                <a:gd name="T33" fmla="*/ 131 h 435"/>
                <a:gd name="T34" fmla="*/ 73 w 239"/>
                <a:gd name="T35" fmla="*/ 140 h 435"/>
                <a:gd name="T36" fmla="*/ 87 w 239"/>
                <a:gd name="T37" fmla="*/ 146 h 435"/>
                <a:gd name="T38" fmla="*/ 118 w 239"/>
                <a:gd name="T39" fmla="*/ 146 h 435"/>
                <a:gd name="T40" fmla="*/ 83 w 239"/>
                <a:gd name="T41" fmla="*/ 335 h 435"/>
                <a:gd name="T42" fmla="*/ 41 w 239"/>
                <a:gd name="T43" fmla="*/ 424 h 435"/>
                <a:gd name="T44" fmla="*/ 18 w 239"/>
                <a:gd name="T45" fmla="*/ 416 h 435"/>
                <a:gd name="T46" fmla="*/ 44 w 239"/>
                <a:gd name="T47" fmla="*/ 390 h 435"/>
                <a:gd name="T48" fmla="*/ 27 w 239"/>
                <a:gd name="T49" fmla="*/ 373 h 435"/>
                <a:gd name="T50" fmla="*/ 0 w 239"/>
                <a:gd name="T51" fmla="*/ 402 h 435"/>
                <a:gd name="T52" fmla="*/ 41 w 239"/>
                <a:gd name="T53" fmla="*/ 435 h 435"/>
                <a:gd name="T54" fmla="*/ 95 w 239"/>
                <a:gd name="T55" fmla="*/ 389 h 435"/>
                <a:gd name="T56" fmla="*/ 122 w 239"/>
                <a:gd name="T57" fmla="*/ 297 h 435"/>
                <a:gd name="T58" fmla="*/ 150 w 239"/>
                <a:gd name="T59" fmla="*/ 14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9" h="435">
                  <a:moveTo>
                    <a:pt x="150" y="146"/>
                  </a:moveTo>
                  <a:lnTo>
                    <a:pt x="150" y="146"/>
                  </a:lnTo>
                  <a:lnTo>
                    <a:pt x="192" y="146"/>
                  </a:lnTo>
                  <a:cubicBezTo>
                    <a:pt x="201" y="146"/>
                    <a:pt x="206" y="146"/>
                    <a:pt x="206" y="136"/>
                  </a:cubicBezTo>
                  <a:cubicBezTo>
                    <a:pt x="206" y="131"/>
                    <a:pt x="201" y="131"/>
                    <a:pt x="193" y="131"/>
                  </a:cubicBezTo>
                  <a:lnTo>
                    <a:pt x="153" y="131"/>
                  </a:lnTo>
                  <a:lnTo>
                    <a:pt x="163" y="76"/>
                  </a:lnTo>
                  <a:cubicBezTo>
                    <a:pt x="165" y="66"/>
                    <a:pt x="172" y="32"/>
                    <a:pt x="175" y="27"/>
                  </a:cubicBezTo>
                  <a:cubicBezTo>
                    <a:pt x="179" y="18"/>
                    <a:pt x="187" y="10"/>
                    <a:pt x="197" y="10"/>
                  </a:cubicBezTo>
                  <a:cubicBezTo>
                    <a:pt x="199" y="10"/>
                    <a:pt x="212" y="10"/>
                    <a:pt x="221" y="19"/>
                  </a:cubicBezTo>
                  <a:cubicBezTo>
                    <a:pt x="200" y="21"/>
                    <a:pt x="195" y="38"/>
                    <a:pt x="195" y="45"/>
                  </a:cubicBezTo>
                  <a:cubicBezTo>
                    <a:pt x="195" y="56"/>
                    <a:pt x="203" y="62"/>
                    <a:pt x="213" y="62"/>
                  </a:cubicBezTo>
                  <a:cubicBezTo>
                    <a:pt x="225" y="62"/>
                    <a:pt x="239" y="51"/>
                    <a:pt x="239" y="33"/>
                  </a:cubicBezTo>
                  <a:cubicBezTo>
                    <a:pt x="239" y="11"/>
                    <a:pt x="217" y="0"/>
                    <a:pt x="197" y="0"/>
                  </a:cubicBezTo>
                  <a:cubicBezTo>
                    <a:pt x="181" y="0"/>
                    <a:pt x="151" y="9"/>
                    <a:pt x="137" y="56"/>
                  </a:cubicBezTo>
                  <a:cubicBezTo>
                    <a:pt x="134" y="66"/>
                    <a:pt x="132" y="71"/>
                    <a:pt x="121" y="131"/>
                  </a:cubicBezTo>
                  <a:lnTo>
                    <a:pt x="88" y="131"/>
                  </a:lnTo>
                  <a:cubicBezTo>
                    <a:pt x="79" y="131"/>
                    <a:pt x="73" y="131"/>
                    <a:pt x="73" y="140"/>
                  </a:cubicBezTo>
                  <a:cubicBezTo>
                    <a:pt x="73" y="146"/>
                    <a:pt x="78" y="146"/>
                    <a:pt x="87" y="146"/>
                  </a:cubicBezTo>
                  <a:lnTo>
                    <a:pt x="118" y="146"/>
                  </a:lnTo>
                  <a:lnTo>
                    <a:pt x="83" y="335"/>
                  </a:lnTo>
                  <a:cubicBezTo>
                    <a:pt x="74" y="381"/>
                    <a:pt x="66" y="424"/>
                    <a:pt x="41" y="424"/>
                  </a:cubicBezTo>
                  <a:cubicBezTo>
                    <a:pt x="39" y="424"/>
                    <a:pt x="27" y="424"/>
                    <a:pt x="18" y="416"/>
                  </a:cubicBezTo>
                  <a:cubicBezTo>
                    <a:pt x="40" y="414"/>
                    <a:pt x="44" y="397"/>
                    <a:pt x="44" y="390"/>
                  </a:cubicBezTo>
                  <a:cubicBezTo>
                    <a:pt x="44" y="379"/>
                    <a:pt x="36" y="373"/>
                    <a:pt x="27" y="373"/>
                  </a:cubicBezTo>
                  <a:cubicBezTo>
                    <a:pt x="14" y="373"/>
                    <a:pt x="0" y="384"/>
                    <a:pt x="0" y="402"/>
                  </a:cubicBezTo>
                  <a:cubicBezTo>
                    <a:pt x="0" y="423"/>
                    <a:pt x="21" y="435"/>
                    <a:pt x="41" y="435"/>
                  </a:cubicBezTo>
                  <a:cubicBezTo>
                    <a:pt x="67" y="435"/>
                    <a:pt x="86" y="407"/>
                    <a:pt x="95" y="389"/>
                  </a:cubicBezTo>
                  <a:cubicBezTo>
                    <a:pt x="110" y="358"/>
                    <a:pt x="121" y="301"/>
                    <a:pt x="122" y="297"/>
                  </a:cubicBezTo>
                  <a:lnTo>
                    <a:pt x="150" y="1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06" y="3037"/>
              <a:ext cx="78" cy="34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813" y="3142"/>
              <a:ext cx="167" cy="15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4 w 238"/>
                <a:gd name="T5" fmla="*/ 10 h 216"/>
                <a:gd name="T6" fmla="*/ 217 w 238"/>
                <a:gd name="T7" fmla="*/ 16 h 216"/>
                <a:gd name="T8" fmla="*/ 195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5" y="31"/>
                    <a:pt x="195" y="42"/>
                  </a:cubicBezTo>
                  <a:cubicBezTo>
                    <a:pt x="195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3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8"/>
                    <a:pt x="119" y="216"/>
                    <a:pt x="147" y="216"/>
                  </a:cubicBezTo>
                  <a:cubicBezTo>
                    <a:pt x="196" y="216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30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015" y="3037"/>
              <a:ext cx="78" cy="34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79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6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140" y="3057"/>
              <a:ext cx="160" cy="239"/>
            </a:xfrm>
            <a:custGeom>
              <a:avLst/>
              <a:gdLst>
                <a:gd name="T0" fmla="*/ 227 w 227"/>
                <a:gd name="T1" fmla="*/ 5 h 337"/>
                <a:gd name="T2" fmla="*/ 227 w 227"/>
                <a:gd name="T3" fmla="*/ 5 h 337"/>
                <a:gd name="T4" fmla="*/ 221 w 227"/>
                <a:gd name="T5" fmla="*/ 0 h 337"/>
                <a:gd name="T6" fmla="*/ 161 w 227"/>
                <a:gd name="T7" fmla="*/ 5 h 337"/>
                <a:gd name="T8" fmla="*/ 154 w 227"/>
                <a:gd name="T9" fmla="*/ 15 h 337"/>
                <a:gd name="T10" fmla="*/ 165 w 227"/>
                <a:gd name="T11" fmla="*/ 20 h 337"/>
                <a:gd name="T12" fmla="*/ 189 w 227"/>
                <a:gd name="T13" fmla="*/ 28 h 337"/>
                <a:gd name="T14" fmla="*/ 188 w 227"/>
                <a:gd name="T15" fmla="*/ 38 h 337"/>
                <a:gd name="T16" fmla="*/ 159 w 227"/>
                <a:gd name="T17" fmla="*/ 151 h 337"/>
                <a:gd name="T18" fmla="*/ 115 w 227"/>
                <a:gd name="T19" fmla="*/ 121 h 337"/>
                <a:gd name="T20" fmla="*/ 0 w 227"/>
                <a:gd name="T21" fmla="*/ 261 h 337"/>
                <a:gd name="T22" fmla="*/ 64 w 227"/>
                <a:gd name="T23" fmla="*/ 337 h 337"/>
                <a:gd name="T24" fmla="*/ 126 w 227"/>
                <a:gd name="T25" fmla="*/ 301 h 337"/>
                <a:gd name="T26" fmla="*/ 169 w 227"/>
                <a:gd name="T27" fmla="*/ 337 h 337"/>
                <a:gd name="T28" fmla="*/ 205 w 227"/>
                <a:gd name="T29" fmla="*/ 311 h 337"/>
                <a:gd name="T30" fmla="*/ 219 w 227"/>
                <a:gd name="T31" fmla="*/ 264 h 337"/>
                <a:gd name="T32" fmla="*/ 213 w 227"/>
                <a:gd name="T33" fmla="*/ 259 h 337"/>
                <a:gd name="T34" fmla="*/ 206 w 227"/>
                <a:gd name="T35" fmla="*/ 267 h 337"/>
                <a:gd name="T36" fmla="*/ 170 w 227"/>
                <a:gd name="T37" fmla="*/ 327 h 337"/>
                <a:gd name="T38" fmla="*/ 156 w 227"/>
                <a:gd name="T39" fmla="*/ 305 h 337"/>
                <a:gd name="T40" fmla="*/ 159 w 227"/>
                <a:gd name="T41" fmla="*/ 282 h 337"/>
                <a:gd name="T42" fmla="*/ 227 w 227"/>
                <a:gd name="T43" fmla="*/ 5 h 337"/>
                <a:gd name="T44" fmla="*/ 128 w 227"/>
                <a:gd name="T45" fmla="*/ 275 h 337"/>
                <a:gd name="T46" fmla="*/ 128 w 227"/>
                <a:gd name="T47" fmla="*/ 275 h 337"/>
                <a:gd name="T48" fmla="*/ 119 w 227"/>
                <a:gd name="T49" fmla="*/ 293 h 337"/>
                <a:gd name="T50" fmla="*/ 65 w 227"/>
                <a:gd name="T51" fmla="*/ 327 h 337"/>
                <a:gd name="T52" fmla="*/ 34 w 227"/>
                <a:gd name="T53" fmla="*/ 282 h 337"/>
                <a:gd name="T54" fmla="*/ 60 w 227"/>
                <a:gd name="T55" fmla="*/ 177 h 337"/>
                <a:gd name="T56" fmla="*/ 116 w 227"/>
                <a:gd name="T57" fmla="*/ 131 h 337"/>
                <a:gd name="T58" fmla="*/ 153 w 227"/>
                <a:gd name="T59" fmla="*/ 173 h 337"/>
                <a:gd name="T60" fmla="*/ 152 w 227"/>
                <a:gd name="T61" fmla="*/ 181 h 337"/>
                <a:gd name="T62" fmla="*/ 128 w 227"/>
                <a:gd name="T63" fmla="*/ 2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37">
                  <a:moveTo>
                    <a:pt x="227" y="5"/>
                  </a:moveTo>
                  <a:lnTo>
                    <a:pt x="227" y="5"/>
                  </a:lnTo>
                  <a:cubicBezTo>
                    <a:pt x="227" y="5"/>
                    <a:pt x="227" y="0"/>
                    <a:pt x="221" y="0"/>
                  </a:cubicBezTo>
                  <a:cubicBezTo>
                    <a:pt x="214" y="0"/>
                    <a:pt x="169" y="5"/>
                    <a:pt x="161" y="5"/>
                  </a:cubicBezTo>
                  <a:cubicBezTo>
                    <a:pt x="157" y="6"/>
                    <a:pt x="154" y="8"/>
                    <a:pt x="154" y="15"/>
                  </a:cubicBezTo>
                  <a:cubicBezTo>
                    <a:pt x="154" y="20"/>
                    <a:pt x="158" y="20"/>
                    <a:pt x="165" y="20"/>
                  </a:cubicBezTo>
                  <a:cubicBezTo>
                    <a:pt x="188" y="20"/>
                    <a:pt x="189" y="24"/>
                    <a:pt x="189" y="28"/>
                  </a:cubicBezTo>
                  <a:lnTo>
                    <a:pt x="188" y="38"/>
                  </a:lnTo>
                  <a:lnTo>
                    <a:pt x="159" y="151"/>
                  </a:lnTo>
                  <a:cubicBezTo>
                    <a:pt x="151" y="134"/>
                    <a:pt x="137" y="121"/>
                    <a:pt x="115" y="121"/>
                  </a:cubicBezTo>
                  <a:cubicBezTo>
                    <a:pt x="59" y="121"/>
                    <a:pt x="0" y="191"/>
                    <a:pt x="0" y="261"/>
                  </a:cubicBezTo>
                  <a:cubicBezTo>
                    <a:pt x="0" y="306"/>
                    <a:pt x="26" y="337"/>
                    <a:pt x="64" y="337"/>
                  </a:cubicBezTo>
                  <a:cubicBezTo>
                    <a:pt x="73" y="337"/>
                    <a:pt x="97" y="335"/>
                    <a:pt x="126" y="301"/>
                  </a:cubicBezTo>
                  <a:cubicBezTo>
                    <a:pt x="130" y="321"/>
                    <a:pt x="146" y="337"/>
                    <a:pt x="169" y="337"/>
                  </a:cubicBezTo>
                  <a:cubicBezTo>
                    <a:pt x="186" y="337"/>
                    <a:pt x="197" y="326"/>
                    <a:pt x="205" y="311"/>
                  </a:cubicBezTo>
                  <a:cubicBezTo>
                    <a:pt x="213" y="294"/>
                    <a:pt x="219" y="265"/>
                    <a:pt x="219" y="264"/>
                  </a:cubicBezTo>
                  <a:cubicBezTo>
                    <a:pt x="219" y="259"/>
                    <a:pt x="215" y="259"/>
                    <a:pt x="213" y="259"/>
                  </a:cubicBezTo>
                  <a:cubicBezTo>
                    <a:pt x="208" y="259"/>
                    <a:pt x="208" y="261"/>
                    <a:pt x="206" y="267"/>
                  </a:cubicBezTo>
                  <a:cubicBezTo>
                    <a:pt x="198" y="299"/>
                    <a:pt x="190" y="327"/>
                    <a:pt x="170" y="327"/>
                  </a:cubicBezTo>
                  <a:cubicBezTo>
                    <a:pt x="157" y="327"/>
                    <a:pt x="156" y="314"/>
                    <a:pt x="156" y="305"/>
                  </a:cubicBezTo>
                  <a:cubicBezTo>
                    <a:pt x="156" y="293"/>
                    <a:pt x="157" y="290"/>
                    <a:pt x="159" y="282"/>
                  </a:cubicBezTo>
                  <a:lnTo>
                    <a:pt x="227" y="5"/>
                  </a:lnTo>
                  <a:close/>
                  <a:moveTo>
                    <a:pt x="128" y="275"/>
                  </a:moveTo>
                  <a:lnTo>
                    <a:pt x="128" y="275"/>
                  </a:lnTo>
                  <a:cubicBezTo>
                    <a:pt x="126" y="284"/>
                    <a:pt x="126" y="285"/>
                    <a:pt x="119" y="293"/>
                  </a:cubicBezTo>
                  <a:cubicBezTo>
                    <a:pt x="97" y="319"/>
                    <a:pt x="78" y="327"/>
                    <a:pt x="65" y="327"/>
                  </a:cubicBezTo>
                  <a:cubicBezTo>
                    <a:pt x="41" y="327"/>
                    <a:pt x="34" y="300"/>
                    <a:pt x="34" y="282"/>
                  </a:cubicBezTo>
                  <a:cubicBezTo>
                    <a:pt x="34" y="258"/>
                    <a:pt x="49" y="199"/>
                    <a:pt x="60" y="177"/>
                  </a:cubicBezTo>
                  <a:cubicBezTo>
                    <a:pt x="75" y="149"/>
                    <a:pt x="97" y="131"/>
                    <a:pt x="116" y="131"/>
                  </a:cubicBezTo>
                  <a:cubicBezTo>
                    <a:pt x="147" y="131"/>
                    <a:pt x="153" y="170"/>
                    <a:pt x="153" y="173"/>
                  </a:cubicBezTo>
                  <a:cubicBezTo>
                    <a:pt x="153" y="176"/>
                    <a:pt x="152" y="179"/>
                    <a:pt x="152" y="181"/>
                  </a:cubicBezTo>
                  <a:lnTo>
                    <a:pt x="128" y="2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312" y="3142"/>
              <a:ext cx="168" cy="154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/>
        </p:nvSpPr>
        <p:spPr bwMode="auto">
          <a:xfrm>
            <a:off x="4868069" y="5091112"/>
            <a:ext cx="252413" cy="17463"/>
          </a:xfrm>
          <a:custGeom>
            <a:avLst/>
            <a:gdLst>
              <a:gd name="T0" fmla="*/ 213 w 226"/>
              <a:gd name="T1" fmla="*/ 16 h 16"/>
              <a:gd name="T2" fmla="*/ 213 w 226"/>
              <a:gd name="T3" fmla="*/ 16 h 16"/>
              <a:gd name="T4" fmla="*/ 226 w 226"/>
              <a:gd name="T5" fmla="*/ 8 h 16"/>
              <a:gd name="T6" fmla="*/ 213 w 226"/>
              <a:gd name="T7" fmla="*/ 0 h 16"/>
              <a:gd name="T8" fmla="*/ 14 w 226"/>
              <a:gd name="T9" fmla="*/ 0 h 16"/>
              <a:gd name="T10" fmla="*/ 0 w 226"/>
              <a:gd name="T11" fmla="*/ 8 h 16"/>
              <a:gd name="T12" fmla="*/ 14 w 226"/>
              <a:gd name="T13" fmla="*/ 16 h 16"/>
              <a:gd name="T14" fmla="*/ 213 w 226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6">
                <a:moveTo>
                  <a:pt x="213" y="16"/>
                </a:moveTo>
                <a:lnTo>
                  <a:pt x="213" y="16"/>
                </a:lnTo>
                <a:cubicBezTo>
                  <a:pt x="218" y="16"/>
                  <a:pt x="226" y="16"/>
                  <a:pt x="226" y="8"/>
                </a:cubicBezTo>
                <a:cubicBezTo>
                  <a:pt x="226" y="0"/>
                  <a:pt x="219" y="0"/>
                  <a:pt x="213" y="0"/>
                </a:cubicBezTo>
                <a:lnTo>
                  <a:pt x="14" y="0"/>
                </a:lnTo>
                <a:cubicBezTo>
                  <a:pt x="8" y="0"/>
                  <a:pt x="0" y="0"/>
                  <a:pt x="0" y="8"/>
                </a:cubicBezTo>
                <a:cubicBezTo>
                  <a:pt x="0" y="16"/>
                  <a:pt x="8" y="16"/>
                  <a:pt x="14" y="16"/>
                </a:cubicBezTo>
                <a:lnTo>
                  <a:pt x="213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median from </a:t>
            </a:r>
            <a:r>
              <a:rPr lang="en-US" dirty="0" err="1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Halfway point: half the population has a lower value, and half has a higher value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is a </a:t>
            </a:r>
            <a:r>
              <a:rPr lang="en-US" dirty="0" err="1" smtClean="0"/>
              <a:t>pdf</a:t>
            </a:r>
            <a:r>
              <a:rPr lang="en-US" dirty="0" smtClean="0"/>
              <a:t>, then the median of the distribution is the point M such that: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301958"/>
            <a:ext cx="3530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ladybug median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(</a:t>
            </a:r>
            <a:r>
              <a:rPr lang="en-US" smtClean="0"/>
              <a:t>in months) </a:t>
            </a:r>
            <a:r>
              <a:rPr lang="en-US" dirty="0" smtClean="0"/>
              <a:t>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 smtClean="0"/>
              <a:t> life span for the ladybug population?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4533"/>
            <a:ext cx="4016464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ladybug </a:t>
            </a:r>
            <a:r>
              <a:rPr lang="en-US" dirty="0" smtClean="0"/>
              <a:t>median </a:t>
            </a:r>
            <a:r>
              <a:rPr lang="en-US" dirty="0"/>
              <a:t>life span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90077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731126"/>
            <a:ext cx="332740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wolfram alpha</a:t>
            </a:r>
            <a:endParaRPr lang="en-US" dirty="0"/>
          </a:p>
        </p:txBody>
      </p:sp>
      <p:pic>
        <p:nvPicPr>
          <p:cNvPr id="4" name="Content Placeholder 3" descr="Screen Shot 2015-08-18 at 4.37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43" b="-31143"/>
          <a:stretch>
            <a:fillRect/>
          </a:stretch>
        </p:blipFill>
        <p:spPr/>
      </p:pic>
      <p:pic>
        <p:nvPicPr>
          <p:cNvPr id="6" name="Picture 5" descr="Screen Shot 2015-08-18 at 4.3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15" y="1965158"/>
            <a:ext cx="458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 continuous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robability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ensity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F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unction*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601579"/>
            <a:ext cx="7776953" cy="376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314" y="6448565"/>
            <a:ext cx="77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*Not a probability! (&gt; 1)</a:t>
            </a:r>
            <a:endParaRPr lang="en-US" sz="20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had the </a:t>
            </a:r>
            <a:r>
              <a:rPr lang="en-US" dirty="0" err="1" smtClean="0"/>
              <a:t>cdf</a:t>
            </a:r>
            <a:r>
              <a:rPr lang="en-US" dirty="0" smtClean="0"/>
              <a:t>, we could check this result: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get there from the </a:t>
            </a:r>
            <a:r>
              <a:rPr lang="en-US" dirty="0" err="1" smtClean="0"/>
              <a:t>pdf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Integrate!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9567"/>
            <a:ext cx="3953933" cy="41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4500"/>
            <a:ext cx="5727700" cy="11557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842852" y="2714002"/>
            <a:ext cx="2230967" cy="1134532"/>
          </a:xfrm>
          <a:prstGeom prst="wedgeRectCallout">
            <a:avLst>
              <a:gd name="adj1" fmla="val 1565"/>
              <a:gd name="adj2" fmla="val 10675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 know what you are thinking- I do so wish we could do more </a:t>
            </a:r>
            <a:r>
              <a:rPr lang="en-US" sz="1600" dirty="0" smtClean="0">
                <a:solidFill>
                  <a:srgbClr val="FF0000"/>
                </a:solidFill>
                <a:latin typeface="Gill Sans"/>
                <a:cs typeface="Gill Sans"/>
              </a:rPr>
              <a:t>integration!</a:t>
            </a:r>
          </a:p>
        </p:txBody>
      </p:sp>
    </p:spTree>
    <p:extLst>
      <p:ext uri="{BB962C8B-B14F-4D97-AF65-F5344CB8AC3E}">
        <p14:creationId xmlns:p14="http://schemas.microsoft.com/office/powerpoint/2010/main" val="26217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constant = 0 </a:t>
            </a:r>
            <a:r>
              <a:rPr lang="en-US" sz="1800" i="1" dirty="0" smtClean="0"/>
              <a:t>(do this one on your own)</a:t>
            </a:r>
            <a:endParaRPr lang="en-US" sz="1800" i="1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1" y="5976840"/>
            <a:ext cx="3953933" cy="414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1" y="3641002"/>
            <a:ext cx="3953933" cy="9472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730" y="4919444"/>
            <a:ext cx="412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&gt; (1/144)*(8.49^2)</a:t>
            </a:r>
          </a:p>
          <a:p>
            <a:r>
              <a:rPr lang="en-US" b="1" dirty="0">
                <a:latin typeface="Courier New"/>
                <a:cs typeface="Courier New"/>
              </a:rPr>
              <a:t>[1] 0.5005563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6138375" y="1280202"/>
            <a:ext cx="398002" cy="1066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17" h="1066800">
                <a:moveTo>
                  <a:pt x="237650" y="0"/>
                </a:moveTo>
                <a:cubicBezTo>
                  <a:pt x="61966" y="136525"/>
                  <a:pt x="-7178" y="406400"/>
                  <a:pt x="583" y="584200"/>
                </a:cubicBezTo>
                <a:cubicBezTo>
                  <a:pt x="8344" y="762000"/>
                  <a:pt x="158804" y="1041400"/>
                  <a:pt x="284217" y="1066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9077" y="1490436"/>
            <a:ext cx="115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cdf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Integrate!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4471068" y="2541386"/>
            <a:ext cx="2120194" cy="1574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37650"/>
              <a:gd name="connsiteY0" fmla="*/ 0 h 1689100"/>
              <a:gd name="connsiteX1" fmla="*/ 583 w 237650"/>
              <a:gd name="connsiteY1" fmla="*/ 584200 h 1689100"/>
              <a:gd name="connsiteX2" fmla="*/ 130041 w 237650"/>
              <a:gd name="connsiteY2" fmla="*/ 1689100 h 1689100"/>
              <a:gd name="connsiteX0" fmla="*/ 248834 w 248834"/>
              <a:gd name="connsiteY0" fmla="*/ 0 h 1689100"/>
              <a:gd name="connsiteX1" fmla="*/ 11767 w 248834"/>
              <a:gd name="connsiteY1" fmla="*/ 584200 h 1689100"/>
              <a:gd name="connsiteX2" fmla="*/ 46793 w 248834"/>
              <a:gd name="connsiteY2" fmla="*/ 1069848 h 1689100"/>
              <a:gd name="connsiteX3" fmla="*/ 141225 w 248834"/>
              <a:gd name="connsiteY3" fmla="*/ 1689100 h 1689100"/>
              <a:gd name="connsiteX0" fmla="*/ 238721 w 481940"/>
              <a:gd name="connsiteY0" fmla="*/ 0 h 1689100"/>
              <a:gd name="connsiteX1" fmla="*/ 1654 w 481940"/>
              <a:gd name="connsiteY1" fmla="*/ 584200 h 1689100"/>
              <a:gd name="connsiteX2" fmla="*/ 481071 w 481940"/>
              <a:gd name="connsiteY2" fmla="*/ 1082548 h 1689100"/>
              <a:gd name="connsiteX3" fmla="*/ 131112 w 481940"/>
              <a:gd name="connsiteY3" fmla="*/ 1689100 h 1689100"/>
              <a:gd name="connsiteX0" fmla="*/ 237651 w 485235"/>
              <a:gd name="connsiteY0" fmla="*/ 0 h 1689100"/>
              <a:gd name="connsiteX1" fmla="*/ 584 w 485235"/>
              <a:gd name="connsiteY1" fmla="*/ 584200 h 1689100"/>
              <a:gd name="connsiteX2" fmla="*/ 316755 w 485235"/>
              <a:gd name="connsiteY2" fmla="*/ 879348 h 1689100"/>
              <a:gd name="connsiteX3" fmla="*/ 480001 w 485235"/>
              <a:gd name="connsiteY3" fmla="*/ 1082548 h 1689100"/>
              <a:gd name="connsiteX4" fmla="*/ 130042 w 485235"/>
              <a:gd name="connsiteY4" fmla="*/ 1689100 h 1689100"/>
              <a:gd name="connsiteX0" fmla="*/ 237651 w 482161"/>
              <a:gd name="connsiteY0" fmla="*/ 0 h 1689100"/>
              <a:gd name="connsiteX1" fmla="*/ 584 w 482161"/>
              <a:gd name="connsiteY1" fmla="*/ 584200 h 1689100"/>
              <a:gd name="connsiteX2" fmla="*/ 117232 w 482161"/>
              <a:gd name="connsiteY2" fmla="*/ 942848 h 1689100"/>
              <a:gd name="connsiteX3" fmla="*/ 480001 w 482161"/>
              <a:gd name="connsiteY3" fmla="*/ 1082548 h 1689100"/>
              <a:gd name="connsiteX4" fmla="*/ 130042 w 482161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5842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4318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497"/>
              <a:gd name="connsiteY0" fmla="*/ 0 h 1689100"/>
              <a:gd name="connsiteX1" fmla="*/ 584 w 482497"/>
              <a:gd name="connsiteY1" fmla="*/ 431800 h 1689100"/>
              <a:gd name="connsiteX2" fmla="*/ 162579 w 482497"/>
              <a:gd name="connsiteY2" fmla="*/ 828548 h 1689100"/>
              <a:gd name="connsiteX3" fmla="*/ 480001 w 482497"/>
              <a:gd name="connsiteY3" fmla="*/ 1082548 h 1689100"/>
              <a:gd name="connsiteX4" fmla="*/ 130042 w 482497"/>
              <a:gd name="connsiteY4" fmla="*/ 1689100 h 1689100"/>
              <a:gd name="connsiteX0" fmla="*/ 237651 w 485239"/>
              <a:gd name="connsiteY0" fmla="*/ 0 h 1689100"/>
              <a:gd name="connsiteX1" fmla="*/ 584 w 485239"/>
              <a:gd name="connsiteY1" fmla="*/ 431800 h 1689100"/>
              <a:gd name="connsiteX2" fmla="*/ 162579 w 485239"/>
              <a:gd name="connsiteY2" fmla="*/ 828548 h 1689100"/>
              <a:gd name="connsiteX3" fmla="*/ 480001 w 485239"/>
              <a:gd name="connsiteY3" fmla="*/ 1082548 h 1689100"/>
              <a:gd name="connsiteX4" fmla="*/ 343964 w 485239"/>
              <a:gd name="connsiteY4" fmla="*/ 1387348 h 1689100"/>
              <a:gd name="connsiteX5" fmla="*/ 130042 w 485239"/>
              <a:gd name="connsiteY5" fmla="*/ 1689100 h 1689100"/>
              <a:gd name="connsiteX0" fmla="*/ 237651 w 481834"/>
              <a:gd name="connsiteY0" fmla="*/ 0 h 1689100"/>
              <a:gd name="connsiteX1" fmla="*/ 584 w 481834"/>
              <a:gd name="connsiteY1" fmla="*/ 431800 h 1689100"/>
              <a:gd name="connsiteX2" fmla="*/ 162579 w 481834"/>
              <a:gd name="connsiteY2" fmla="*/ 828548 h 1689100"/>
              <a:gd name="connsiteX3" fmla="*/ 480001 w 481834"/>
              <a:gd name="connsiteY3" fmla="*/ 1082548 h 1689100"/>
              <a:gd name="connsiteX4" fmla="*/ 99095 w 481834"/>
              <a:gd name="connsiteY4" fmla="*/ 1311148 h 1689100"/>
              <a:gd name="connsiteX5" fmla="*/ 130042 w 481834"/>
              <a:gd name="connsiteY5" fmla="*/ 1689100 h 1689100"/>
              <a:gd name="connsiteX0" fmla="*/ 237651 w 481834"/>
              <a:gd name="connsiteY0" fmla="*/ 0 h 2019300"/>
              <a:gd name="connsiteX1" fmla="*/ 584 w 481834"/>
              <a:gd name="connsiteY1" fmla="*/ 431800 h 2019300"/>
              <a:gd name="connsiteX2" fmla="*/ 162579 w 481834"/>
              <a:gd name="connsiteY2" fmla="*/ 828548 h 2019300"/>
              <a:gd name="connsiteX3" fmla="*/ 480001 w 481834"/>
              <a:gd name="connsiteY3" fmla="*/ 1082548 h 2019300"/>
              <a:gd name="connsiteX4" fmla="*/ 99095 w 481834"/>
              <a:gd name="connsiteY4" fmla="*/ 1311148 h 2019300"/>
              <a:gd name="connsiteX5" fmla="*/ 166319 w 481834"/>
              <a:gd name="connsiteY5" fmla="*/ 2019300 h 2019300"/>
              <a:gd name="connsiteX0" fmla="*/ 237651 w 481844"/>
              <a:gd name="connsiteY0" fmla="*/ 0 h 2019300"/>
              <a:gd name="connsiteX1" fmla="*/ 584 w 481844"/>
              <a:gd name="connsiteY1" fmla="*/ 431800 h 2019300"/>
              <a:gd name="connsiteX2" fmla="*/ 162579 w 481844"/>
              <a:gd name="connsiteY2" fmla="*/ 828548 h 2019300"/>
              <a:gd name="connsiteX3" fmla="*/ 480001 w 481844"/>
              <a:gd name="connsiteY3" fmla="*/ 1082548 h 2019300"/>
              <a:gd name="connsiteX4" fmla="*/ 99095 w 481844"/>
              <a:gd name="connsiteY4" fmla="*/ 1311148 h 2019300"/>
              <a:gd name="connsiteX5" fmla="*/ 117234 w 481844"/>
              <a:gd name="connsiteY5" fmla="*/ 1641348 h 2019300"/>
              <a:gd name="connsiteX6" fmla="*/ 166319 w 481844"/>
              <a:gd name="connsiteY6" fmla="*/ 2019300 h 2019300"/>
              <a:gd name="connsiteX0" fmla="*/ 275578 w 519771"/>
              <a:gd name="connsiteY0" fmla="*/ 0 h 2019300"/>
              <a:gd name="connsiteX1" fmla="*/ 38511 w 519771"/>
              <a:gd name="connsiteY1" fmla="*/ 431800 h 2019300"/>
              <a:gd name="connsiteX2" fmla="*/ 200506 w 519771"/>
              <a:gd name="connsiteY2" fmla="*/ 828548 h 2019300"/>
              <a:gd name="connsiteX3" fmla="*/ 517928 w 519771"/>
              <a:gd name="connsiteY3" fmla="*/ 1082548 h 2019300"/>
              <a:gd name="connsiteX4" fmla="*/ 137022 w 519771"/>
              <a:gd name="connsiteY4" fmla="*/ 1311148 h 2019300"/>
              <a:gd name="connsiteX5" fmla="*/ 985 w 519771"/>
              <a:gd name="connsiteY5" fmla="*/ 1755648 h 2019300"/>
              <a:gd name="connsiteX6" fmla="*/ 204246 w 519771"/>
              <a:gd name="connsiteY6" fmla="*/ 2019300 h 20193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67730 w 519771"/>
              <a:gd name="connsiteY6" fmla="*/ 1968500 h 1968500"/>
              <a:gd name="connsiteX0" fmla="*/ 275495 w 519734"/>
              <a:gd name="connsiteY0" fmla="*/ 0 h 1968500"/>
              <a:gd name="connsiteX1" fmla="*/ 38428 w 519734"/>
              <a:gd name="connsiteY1" fmla="*/ 431800 h 1968500"/>
              <a:gd name="connsiteX2" fmla="*/ 200423 w 519734"/>
              <a:gd name="connsiteY2" fmla="*/ 828548 h 1968500"/>
              <a:gd name="connsiteX3" fmla="*/ 517845 w 519734"/>
              <a:gd name="connsiteY3" fmla="*/ 1082548 h 1968500"/>
              <a:gd name="connsiteX4" fmla="*/ 146008 w 519734"/>
              <a:gd name="connsiteY4" fmla="*/ 1247648 h 1968500"/>
              <a:gd name="connsiteX5" fmla="*/ 902 w 519734"/>
              <a:gd name="connsiteY5" fmla="*/ 1755648 h 1968500"/>
              <a:gd name="connsiteX6" fmla="*/ 267647 w 519734"/>
              <a:gd name="connsiteY6" fmla="*/ 1968500 h 1968500"/>
              <a:gd name="connsiteX0" fmla="*/ 284491 w 528730"/>
              <a:gd name="connsiteY0" fmla="*/ 0 h 1968500"/>
              <a:gd name="connsiteX1" fmla="*/ 47424 w 528730"/>
              <a:gd name="connsiteY1" fmla="*/ 431800 h 1968500"/>
              <a:gd name="connsiteX2" fmla="*/ 209419 w 528730"/>
              <a:gd name="connsiteY2" fmla="*/ 828548 h 1968500"/>
              <a:gd name="connsiteX3" fmla="*/ 526841 w 528730"/>
              <a:gd name="connsiteY3" fmla="*/ 1082548 h 1968500"/>
              <a:gd name="connsiteX4" fmla="*/ 155004 w 528730"/>
              <a:gd name="connsiteY4" fmla="*/ 1247648 h 1968500"/>
              <a:gd name="connsiteX5" fmla="*/ 829 w 528730"/>
              <a:gd name="connsiteY5" fmla="*/ 1641348 h 1968500"/>
              <a:gd name="connsiteX6" fmla="*/ 276643 w 528730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209419 w 1561224"/>
              <a:gd name="connsiteY2" fmla="*/ 8285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08465 w 1561224"/>
              <a:gd name="connsiteY2" fmla="*/ 7396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677680"/>
              <a:gd name="connsiteX1" fmla="*/ 47424 w 1561224"/>
              <a:gd name="connsiteY1" fmla="*/ 431800 h 1677680"/>
              <a:gd name="connsiteX2" fmla="*/ 608465 w 1561224"/>
              <a:gd name="connsiteY2" fmla="*/ 739648 h 1677680"/>
              <a:gd name="connsiteX3" fmla="*/ 1560733 w 1561224"/>
              <a:gd name="connsiteY3" fmla="*/ 790448 h 1677680"/>
              <a:gd name="connsiteX4" fmla="*/ 155004 w 1561224"/>
              <a:gd name="connsiteY4" fmla="*/ 1247648 h 1677680"/>
              <a:gd name="connsiteX5" fmla="*/ 829 w 1561224"/>
              <a:gd name="connsiteY5" fmla="*/ 1641348 h 1677680"/>
              <a:gd name="connsiteX6" fmla="*/ 1301465 w 1561224"/>
              <a:gd name="connsiteY6" fmla="*/ 1574800 h 1677680"/>
              <a:gd name="connsiteX0" fmla="*/ 237651 w 1514384"/>
              <a:gd name="connsiteY0" fmla="*/ 0 h 1574800"/>
              <a:gd name="connsiteX1" fmla="*/ 584 w 1514384"/>
              <a:gd name="connsiteY1" fmla="*/ 431800 h 1574800"/>
              <a:gd name="connsiteX2" fmla="*/ 561625 w 1514384"/>
              <a:gd name="connsiteY2" fmla="*/ 739648 h 1574800"/>
              <a:gd name="connsiteX3" fmla="*/ 1513893 w 1514384"/>
              <a:gd name="connsiteY3" fmla="*/ 790448 h 1574800"/>
              <a:gd name="connsiteX4" fmla="*/ 108164 w 1514384"/>
              <a:gd name="connsiteY4" fmla="*/ 1247648 h 1574800"/>
              <a:gd name="connsiteX5" fmla="*/ 643250 w 1514384"/>
              <a:gd name="connsiteY5" fmla="*/ 1450848 h 1574800"/>
              <a:gd name="connsiteX6" fmla="*/ 1254625 w 1514384"/>
              <a:gd name="connsiteY6" fmla="*/ 1574800 h 1574800"/>
              <a:gd name="connsiteX0" fmla="*/ 237651 w 1514056"/>
              <a:gd name="connsiteY0" fmla="*/ 0 h 1574800"/>
              <a:gd name="connsiteX1" fmla="*/ 584 w 1514056"/>
              <a:gd name="connsiteY1" fmla="*/ 431800 h 1574800"/>
              <a:gd name="connsiteX2" fmla="*/ 561625 w 1514056"/>
              <a:gd name="connsiteY2" fmla="*/ 739648 h 1574800"/>
              <a:gd name="connsiteX3" fmla="*/ 1513893 w 1514056"/>
              <a:gd name="connsiteY3" fmla="*/ 790448 h 1574800"/>
              <a:gd name="connsiteX4" fmla="*/ 643250 w 1514056"/>
              <a:gd name="connsiteY4" fmla="*/ 1450848 h 1574800"/>
              <a:gd name="connsiteX5" fmla="*/ 1254625 w 1514056"/>
              <a:gd name="connsiteY5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056" h="1574800">
                <a:moveTo>
                  <a:pt x="237651" y="0"/>
                </a:moveTo>
                <a:cubicBezTo>
                  <a:pt x="61967" y="136525"/>
                  <a:pt x="-7177" y="254000"/>
                  <a:pt x="584" y="431800"/>
                </a:cubicBezTo>
                <a:cubicBezTo>
                  <a:pt x="13768" y="578358"/>
                  <a:pt x="454514" y="732790"/>
                  <a:pt x="561625" y="739648"/>
                </a:cubicBezTo>
                <a:cubicBezTo>
                  <a:pt x="705012" y="797306"/>
                  <a:pt x="1500289" y="671915"/>
                  <a:pt x="1513893" y="790448"/>
                </a:cubicBezTo>
                <a:cubicBezTo>
                  <a:pt x="1527497" y="908981"/>
                  <a:pt x="686461" y="1320123"/>
                  <a:pt x="643250" y="1450848"/>
                </a:cubicBezTo>
                <a:cubicBezTo>
                  <a:pt x="654454" y="1568873"/>
                  <a:pt x="1164821" y="1549908"/>
                  <a:pt x="1254625" y="1574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457200" y="1985963"/>
            <a:ext cx="5456238" cy="941387"/>
            <a:chOff x="457200" y="1985963"/>
            <a:chExt cx="5456238" cy="941387"/>
          </a:xfrm>
        </p:grpSpPr>
        <p:sp>
          <p:nvSpPr>
            <p:cNvPr id="44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57200" y="1985963"/>
              <a:ext cx="5448300" cy="94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460375" y="2345373"/>
              <a:ext cx="220663" cy="212725"/>
            </a:xfrm>
            <a:custGeom>
              <a:avLst/>
              <a:gdLst>
                <a:gd name="T0" fmla="*/ 127 w 341"/>
                <a:gd name="T1" fmla="*/ 170 h 325"/>
                <a:gd name="T2" fmla="*/ 127 w 341"/>
                <a:gd name="T3" fmla="*/ 170 h 325"/>
                <a:gd name="T4" fmla="*/ 173 w 341"/>
                <a:gd name="T5" fmla="*/ 170 h 325"/>
                <a:gd name="T6" fmla="*/ 213 w 341"/>
                <a:gd name="T7" fmla="*/ 191 h 325"/>
                <a:gd name="T8" fmla="*/ 210 w 341"/>
                <a:gd name="T9" fmla="*/ 215 h 325"/>
                <a:gd name="T10" fmla="*/ 208 w 341"/>
                <a:gd name="T11" fmla="*/ 220 h 325"/>
                <a:gd name="T12" fmla="*/ 214 w 341"/>
                <a:gd name="T13" fmla="*/ 226 h 325"/>
                <a:gd name="T14" fmla="*/ 221 w 341"/>
                <a:gd name="T15" fmla="*/ 216 h 325"/>
                <a:gd name="T16" fmla="*/ 247 w 341"/>
                <a:gd name="T17" fmla="*/ 112 h 325"/>
                <a:gd name="T18" fmla="*/ 249 w 341"/>
                <a:gd name="T19" fmla="*/ 104 h 325"/>
                <a:gd name="T20" fmla="*/ 243 w 341"/>
                <a:gd name="T21" fmla="*/ 99 h 325"/>
                <a:gd name="T22" fmla="*/ 236 w 341"/>
                <a:gd name="T23" fmla="*/ 109 h 325"/>
                <a:gd name="T24" fmla="*/ 174 w 341"/>
                <a:gd name="T25" fmla="*/ 155 h 325"/>
                <a:gd name="T26" fmla="*/ 131 w 341"/>
                <a:gd name="T27" fmla="*/ 155 h 325"/>
                <a:gd name="T28" fmla="*/ 161 w 341"/>
                <a:gd name="T29" fmla="*/ 33 h 325"/>
                <a:gd name="T30" fmla="*/ 187 w 341"/>
                <a:gd name="T31" fmla="*/ 15 h 325"/>
                <a:gd name="T32" fmla="*/ 250 w 341"/>
                <a:gd name="T33" fmla="*/ 15 h 325"/>
                <a:gd name="T34" fmla="*/ 320 w 341"/>
                <a:gd name="T35" fmla="*/ 67 h 325"/>
                <a:gd name="T36" fmla="*/ 319 w 341"/>
                <a:gd name="T37" fmla="*/ 93 h 325"/>
                <a:gd name="T38" fmla="*/ 318 w 341"/>
                <a:gd name="T39" fmla="*/ 102 h 325"/>
                <a:gd name="T40" fmla="*/ 323 w 341"/>
                <a:gd name="T41" fmla="*/ 108 h 325"/>
                <a:gd name="T42" fmla="*/ 330 w 341"/>
                <a:gd name="T43" fmla="*/ 96 h 325"/>
                <a:gd name="T44" fmla="*/ 340 w 341"/>
                <a:gd name="T45" fmla="*/ 13 h 325"/>
                <a:gd name="T46" fmla="*/ 327 w 341"/>
                <a:gd name="T47" fmla="*/ 0 h 325"/>
                <a:gd name="T48" fmla="*/ 93 w 341"/>
                <a:gd name="T49" fmla="*/ 0 h 325"/>
                <a:gd name="T50" fmla="*/ 78 w 341"/>
                <a:gd name="T51" fmla="*/ 10 h 325"/>
                <a:gd name="T52" fmla="*/ 92 w 341"/>
                <a:gd name="T53" fmla="*/ 15 h 325"/>
                <a:gd name="T54" fmla="*/ 123 w 341"/>
                <a:gd name="T55" fmla="*/ 23 h 325"/>
                <a:gd name="T56" fmla="*/ 120 w 341"/>
                <a:gd name="T57" fmla="*/ 35 h 325"/>
                <a:gd name="T58" fmla="*/ 57 w 341"/>
                <a:gd name="T59" fmla="*/ 288 h 325"/>
                <a:gd name="T60" fmla="*/ 14 w 341"/>
                <a:gd name="T61" fmla="*/ 310 h 325"/>
                <a:gd name="T62" fmla="*/ 0 w 341"/>
                <a:gd name="T63" fmla="*/ 319 h 325"/>
                <a:gd name="T64" fmla="*/ 7 w 341"/>
                <a:gd name="T65" fmla="*/ 325 h 325"/>
                <a:gd name="T66" fmla="*/ 71 w 341"/>
                <a:gd name="T67" fmla="*/ 324 h 325"/>
                <a:gd name="T68" fmla="*/ 142 w 341"/>
                <a:gd name="T69" fmla="*/ 325 h 325"/>
                <a:gd name="T70" fmla="*/ 152 w 341"/>
                <a:gd name="T71" fmla="*/ 316 h 325"/>
                <a:gd name="T72" fmla="*/ 149 w 341"/>
                <a:gd name="T73" fmla="*/ 311 h 325"/>
                <a:gd name="T74" fmla="*/ 136 w 341"/>
                <a:gd name="T75" fmla="*/ 310 h 325"/>
                <a:gd name="T76" fmla="*/ 111 w 341"/>
                <a:gd name="T77" fmla="*/ 309 h 325"/>
                <a:gd name="T78" fmla="*/ 95 w 341"/>
                <a:gd name="T79" fmla="*/ 300 h 325"/>
                <a:gd name="T80" fmla="*/ 97 w 341"/>
                <a:gd name="T81" fmla="*/ 289 h 325"/>
                <a:gd name="T82" fmla="*/ 127 w 341"/>
                <a:gd name="T83" fmla="*/ 17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25">
                  <a:moveTo>
                    <a:pt x="127" y="170"/>
                  </a:moveTo>
                  <a:lnTo>
                    <a:pt x="127" y="170"/>
                  </a:lnTo>
                  <a:lnTo>
                    <a:pt x="173" y="170"/>
                  </a:lnTo>
                  <a:cubicBezTo>
                    <a:pt x="209" y="170"/>
                    <a:pt x="213" y="177"/>
                    <a:pt x="213" y="191"/>
                  </a:cubicBezTo>
                  <a:cubicBezTo>
                    <a:pt x="213" y="194"/>
                    <a:pt x="213" y="200"/>
                    <a:pt x="210" y="215"/>
                  </a:cubicBezTo>
                  <a:cubicBezTo>
                    <a:pt x="209" y="217"/>
                    <a:pt x="208" y="219"/>
                    <a:pt x="208" y="220"/>
                  </a:cubicBezTo>
                  <a:cubicBezTo>
                    <a:pt x="208" y="224"/>
                    <a:pt x="211" y="226"/>
                    <a:pt x="214" y="226"/>
                  </a:cubicBezTo>
                  <a:cubicBezTo>
                    <a:pt x="219" y="226"/>
                    <a:pt x="219" y="224"/>
                    <a:pt x="221" y="216"/>
                  </a:cubicBezTo>
                  <a:lnTo>
                    <a:pt x="247" y="112"/>
                  </a:lnTo>
                  <a:cubicBezTo>
                    <a:pt x="249" y="107"/>
                    <a:pt x="249" y="106"/>
                    <a:pt x="249" y="104"/>
                  </a:cubicBezTo>
                  <a:cubicBezTo>
                    <a:pt x="249" y="103"/>
                    <a:pt x="248" y="99"/>
                    <a:pt x="243" y="99"/>
                  </a:cubicBezTo>
                  <a:cubicBezTo>
                    <a:pt x="238" y="99"/>
                    <a:pt x="238" y="101"/>
                    <a:pt x="236" y="109"/>
                  </a:cubicBezTo>
                  <a:cubicBezTo>
                    <a:pt x="226" y="146"/>
                    <a:pt x="215" y="155"/>
                    <a:pt x="174" y="155"/>
                  </a:cubicBezTo>
                  <a:lnTo>
                    <a:pt x="131" y="155"/>
                  </a:lnTo>
                  <a:lnTo>
                    <a:pt x="161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0" y="15"/>
                  </a:lnTo>
                  <a:cubicBezTo>
                    <a:pt x="309" y="15"/>
                    <a:pt x="320" y="31"/>
                    <a:pt x="320" y="67"/>
                  </a:cubicBezTo>
                  <a:cubicBezTo>
                    <a:pt x="320" y="78"/>
                    <a:pt x="320" y="80"/>
                    <a:pt x="319" y="93"/>
                  </a:cubicBezTo>
                  <a:cubicBezTo>
                    <a:pt x="318" y="99"/>
                    <a:pt x="318" y="100"/>
                    <a:pt x="318" y="102"/>
                  </a:cubicBezTo>
                  <a:cubicBezTo>
                    <a:pt x="318" y="104"/>
                    <a:pt x="319" y="108"/>
                    <a:pt x="323" y="108"/>
                  </a:cubicBezTo>
                  <a:cubicBezTo>
                    <a:pt x="329" y="108"/>
                    <a:pt x="329" y="105"/>
                    <a:pt x="330" y="96"/>
                  </a:cubicBezTo>
                  <a:lnTo>
                    <a:pt x="340" y="13"/>
                  </a:lnTo>
                  <a:cubicBezTo>
                    <a:pt x="341" y="0"/>
                    <a:pt x="339" y="0"/>
                    <a:pt x="327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10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2" y="306"/>
                    <a:pt x="51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6" y="325"/>
                    <a:pt x="7" y="325"/>
                  </a:cubicBezTo>
                  <a:cubicBezTo>
                    <a:pt x="21" y="325"/>
                    <a:pt x="57" y="324"/>
                    <a:pt x="71" y="324"/>
                  </a:cubicBezTo>
                  <a:cubicBezTo>
                    <a:pt x="86" y="324"/>
                    <a:pt x="126" y="325"/>
                    <a:pt x="142" y="325"/>
                  </a:cubicBezTo>
                  <a:cubicBezTo>
                    <a:pt x="146" y="325"/>
                    <a:pt x="152" y="325"/>
                    <a:pt x="152" y="316"/>
                  </a:cubicBezTo>
                  <a:cubicBezTo>
                    <a:pt x="152" y="312"/>
                    <a:pt x="149" y="311"/>
                    <a:pt x="149" y="311"/>
                  </a:cubicBezTo>
                  <a:cubicBezTo>
                    <a:pt x="148" y="310"/>
                    <a:pt x="147" y="310"/>
                    <a:pt x="136" y="310"/>
                  </a:cubicBezTo>
                  <a:cubicBezTo>
                    <a:pt x="125" y="310"/>
                    <a:pt x="123" y="310"/>
                    <a:pt x="111" y="309"/>
                  </a:cubicBezTo>
                  <a:cubicBezTo>
                    <a:pt x="97" y="308"/>
                    <a:pt x="95" y="306"/>
                    <a:pt x="95" y="300"/>
                  </a:cubicBezTo>
                  <a:cubicBezTo>
                    <a:pt x="95" y="299"/>
                    <a:pt x="95" y="296"/>
                    <a:pt x="97" y="289"/>
                  </a:cubicBezTo>
                  <a:lnTo>
                    <a:pt x="127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22313" y="2300288"/>
              <a:ext cx="71438" cy="312737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7 w 111"/>
                <a:gd name="T13" fmla="*/ 0 h 478"/>
                <a:gd name="T14" fmla="*/ 31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7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7" y="0"/>
                  </a:cubicBezTo>
                  <a:cubicBezTo>
                    <a:pt x="102" y="0"/>
                    <a:pt x="59" y="33"/>
                    <a:pt x="31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6" y="335"/>
                    <a:pt x="32" y="389"/>
                  </a:cubicBezTo>
                  <a:cubicBezTo>
                    <a:pt x="61" y="447"/>
                    <a:pt x="102" y="478"/>
                    <a:pt x="107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820738" y="2397125"/>
              <a:ext cx="155575" cy="141287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8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1008063" y="2300288"/>
              <a:ext cx="69850" cy="312737"/>
            </a:xfrm>
            <a:custGeom>
              <a:avLst/>
              <a:gdLst>
                <a:gd name="T0" fmla="*/ 110 w 110"/>
                <a:gd name="T1" fmla="*/ 239 h 478"/>
                <a:gd name="T2" fmla="*/ 110 w 110"/>
                <a:gd name="T3" fmla="*/ 239 h 478"/>
                <a:gd name="T4" fmla="*/ 79 w 110"/>
                <a:gd name="T5" fmla="*/ 90 h 478"/>
                <a:gd name="T6" fmla="*/ 4 w 110"/>
                <a:gd name="T7" fmla="*/ 0 h 478"/>
                <a:gd name="T8" fmla="*/ 0 w 110"/>
                <a:gd name="T9" fmla="*/ 5 h 478"/>
                <a:gd name="T10" fmla="*/ 9 w 110"/>
                <a:gd name="T11" fmla="*/ 16 h 478"/>
                <a:gd name="T12" fmla="*/ 83 w 110"/>
                <a:gd name="T13" fmla="*/ 239 h 478"/>
                <a:gd name="T14" fmla="*/ 6 w 110"/>
                <a:gd name="T15" fmla="*/ 466 h 478"/>
                <a:gd name="T16" fmla="*/ 0 w 110"/>
                <a:gd name="T17" fmla="*/ 474 h 478"/>
                <a:gd name="T18" fmla="*/ 4 w 110"/>
                <a:gd name="T19" fmla="*/ 478 h 478"/>
                <a:gd name="T20" fmla="*/ 80 w 110"/>
                <a:gd name="T21" fmla="*/ 385 h 478"/>
                <a:gd name="T22" fmla="*/ 110 w 110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478">
                  <a:moveTo>
                    <a:pt x="110" y="239"/>
                  </a:moveTo>
                  <a:lnTo>
                    <a:pt x="110" y="239"/>
                  </a:lnTo>
                  <a:cubicBezTo>
                    <a:pt x="110" y="202"/>
                    <a:pt x="105" y="144"/>
                    <a:pt x="79" y="90"/>
                  </a:cubicBezTo>
                  <a:cubicBezTo>
                    <a:pt x="50" y="32"/>
                    <a:pt x="9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1" y="478"/>
                    <a:pt x="4" y="478"/>
                  </a:cubicBezTo>
                  <a:cubicBezTo>
                    <a:pt x="9" y="478"/>
                    <a:pt x="52" y="446"/>
                    <a:pt x="80" y="385"/>
                  </a:cubicBezTo>
                  <a:cubicBezTo>
                    <a:pt x="105" y="333"/>
                    <a:pt x="110" y="280"/>
                    <a:pt x="110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1"/>
            <p:cNvSpPr>
              <a:spLocks noEditPoints="1"/>
            </p:cNvSpPr>
            <p:nvPr/>
          </p:nvSpPr>
          <p:spPr bwMode="auto">
            <a:xfrm>
              <a:off x="1212850" y="2420938"/>
              <a:ext cx="206375" cy="73025"/>
            </a:xfrm>
            <a:custGeom>
              <a:avLst/>
              <a:gdLst>
                <a:gd name="T0" fmla="*/ 302 w 318"/>
                <a:gd name="T1" fmla="*/ 19 h 111"/>
                <a:gd name="T2" fmla="*/ 302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6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2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2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6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2" y="19"/>
                  </a:moveTo>
                  <a:lnTo>
                    <a:pt x="302" y="19"/>
                  </a:lnTo>
                  <a:cubicBezTo>
                    <a:pt x="309" y="19"/>
                    <a:pt x="318" y="19"/>
                    <a:pt x="318" y="9"/>
                  </a:cubicBezTo>
                  <a:cubicBezTo>
                    <a:pt x="318" y="0"/>
                    <a:pt x="309" y="0"/>
                    <a:pt x="30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2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9" y="111"/>
                    <a:pt x="318" y="111"/>
                    <a:pt x="318" y="102"/>
                  </a:cubicBezTo>
                  <a:cubicBezTo>
                    <a:pt x="318" y="92"/>
                    <a:pt x="309" y="92"/>
                    <a:pt x="302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6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1568450" y="1987550"/>
              <a:ext cx="160338" cy="938212"/>
            </a:xfrm>
            <a:custGeom>
              <a:avLst/>
              <a:gdLst>
                <a:gd name="T0" fmla="*/ 146 w 247"/>
                <a:gd name="T1" fmla="*/ 893 h 1434"/>
                <a:gd name="T2" fmla="*/ 146 w 247"/>
                <a:gd name="T3" fmla="*/ 893 h 1434"/>
                <a:gd name="T4" fmla="*/ 27 w 247"/>
                <a:gd name="T5" fmla="*/ 717 h 1434"/>
                <a:gd name="T6" fmla="*/ 146 w 247"/>
                <a:gd name="T7" fmla="*/ 544 h 1434"/>
                <a:gd name="T8" fmla="*/ 146 w 247"/>
                <a:gd name="T9" fmla="*/ 541 h 1434"/>
                <a:gd name="T10" fmla="*/ 146 w 247"/>
                <a:gd name="T11" fmla="*/ 210 h 1434"/>
                <a:gd name="T12" fmla="*/ 150 w 247"/>
                <a:gd name="T13" fmla="*/ 144 h 1434"/>
                <a:gd name="T14" fmla="*/ 243 w 247"/>
                <a:gd name="T15" fmla="*/ 23 h 1434"/>
                <a:gd name="T16" fmla="*/ 247 w 247"/>
                <a:gd name="T17" fmla="*/ 11 h 1434"/>
                <a:gd name="T18" fmla="*/ 236 w 247"/>
                <a:gd name="T19" fmla="*/ 0 h 1434"/>
                <a:gd name="T20" fmla="*/ 213 w 247"/>
                <a:gd name="T21" fmla="*/ 8 h 1434"/>
                <a:gd name="T22" fmla="*/ 100 w 247"/>
                <a:gd name="T23" fmla="*/ 174 h 1434"/>
                <a:gd name="T24" fmla="*/ 100 w 247"/>
                <a:gd name="T25" fmla="*/ 514 h 1434"/>
                <a:gd name="T26" fmla="*/ 75 w 247"/>
                <a:gd name="T27" fmla="*/ 631 h 1434"/>
                <a:gd name="T28" fmla="*/ 7 w 247"/>
                <a:gd name="T29" fmla="*/ 704 h 1434"/>
                <a:gd name="T30" fmla="*/ 0 w 247"/>
                <a:gd name="T31" fmla="*/ 717 h 1434"/>
                <a:gd name="T32" fmla="*/ 4 w 247"/>
                <a:gd name="T33" fmla="*/ 728 h 1434"/>
                <a:gd name="T34" fmla="*/ 99 w 247"/>
                <a:gd name="T35" fmla="*/ 875 h 1434"/>
                <a:gd name="T36" fmla="*/ 100 w 247"/>
                <a:gd name="T37" fmla="*/ 893 h 1434"/>
                <a:gd name="T38" fmla="*/ 100 w 247"/>
                <a:gd name="T39" fmla="*/ 1260 h 1434"/>
                <a:gd name="T40" fmla="*/ 216 w 247"/>
                <a:gd name="T41" fmla="*/ 1427 h 1434"/>
                <a:gd name="T42" fmla="*/ 236 w 247"/>
                <a:gd name="T43" fmla="*/ 1434 h 1434"/>
                <a:gd name="T44" fmla="*/ 247 w 247"/>
                <a:gd name="T45" fmla="*/ 1423 h 1434"/>
                <a:gd name="T46" fmla="*/ 244 w 247"/>
                <a:gd name="T47" fmla="*/ 1413 h 1434"/>
                <a:gd name="T48" fmla="*/ 148 w 247"/>
                <a:gd name="T49" fmla="*/ 1279 h 1434"/>
                <a:gd name="T50" fmla="*/ 146 w 247"/>
                <a:gd name="T51" fmla="*/ 1259 h 1434"/>
                <a:gd name="T52" fmla="*/ 146 w 247"/>
                <a:gd name="T53" fmla="*/ 89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1434">
                  <a:moveTo>
                    <a:pt x="146" y="893"/>
                  </a:moveTo>
                  <a:lnTo>
                    <a:pt x="146" y="893"/>
                  </a:lnTo>
                  <a:cubicBezTo>
                    <a:pt x="146" y="840"/>
                    <a:pt x="110" y="759"/>
                    <a:pt x="27" y="717"/>
                  </a:cubicBezTo>
                  <a:cubicBezTo>
                    <a:pt x="79" y="689"/>
                    <a:pt x="140" y="633"/>
                    <a:pt x="146" y="544"/>
                  </a:cubicBezTo>
                  <a:lnTo>
                    <a:pt x="146" y="541"/>
                  </a:lnTo>
                  <a:lnTo>
                    <a:pt x="146" y="210"/>
                  </a:lnTo>
                  <a:cubicBezTo>
                    <a:pt x="146" y="171"/>
                    <a:pt x="146" y="162"/>
                    <a:pt x="150" y="144"/>
                  </a:cubicBezTo>
                  <a:cubicBezTo>
                    <a:pt x="159" y="106"/>
                    <a:pt x="182" y="58"/>
                    <a:pt x="243" y="23"/>
                  </a:cubicBezTo>
                  <a:cubicBezTo>
                    <a:pt x="246" y="20"/>
                    <a:pt x="247" y="20"/>
                    <a:pt x="247" y="11"/>
                  </a:cubicBezTo>
                  <a:cubicBezTo>
                    <a:pt x="247" y="1"/>
                    <a:pt x="246" y="0"/>
                    <a:pt x="236" y="0"/>
                  </a:cubicBezTo>
                  <a:cubicBezTo>
                    <a:pt x="227" y="0"/>
                    <a:pt x="226" y="0"/>
                    <a:pt x="213" y="8"/>
                  </a:cubicBezTo>
                  <a:cubicBezTo>
                    <a:pt x="106" y="68"/>
                    <a:pt x="100" y="157"/>
                    <a:pt x="100" y="174"/>
                  </a:cubicBezTo>
                  <a:lnTo>
                    <a:pt x="100" y="514"/>
                  </a:lnTo>
                  <a:cubicBezTo>
                    <a:pt x="100" y="548"/>
                    <a:pt x="100" y="587"/>
                    <a:pt x="75" y="631"/>
                  </a:cubicBezTo>
                  <a:cubicBezTo>
                    <a:pt x="53" y="670"/>
                    <a:pt x="27" y="690"/>
                    <a:pt x="7" y="704"/>
                  </a:cubicBezTo>
                  <a:cubicBezTo>
                    <a:pt x="0" y="708"/>
                    <a:pt x="0" y="709"/>
                    <a:pt x="0" y="717"/>
                  </a:cubicBezTo>
                  <a:cubicBezTo>
                    <a:pt x="0" y="725"/>
                    <a:pt x="0" y="726"/>
                    <a:pt x="4" y="728"/>
                  </a:cubicBezTo>
                  <a:cubicBezTo>
                    <a:pt x="45" y="755"/>
                    <a:pt x="88" y="797"/>
                    <a:pt x="99" y="875"/>
                  </a:cubicBezTo>
                  <a:cubicBezTo>
                    <a:pt x="100" y="886"/>
                    <a:pt x="100" y="887"/>
                    <a:pt x="100" y="893"/>
                  </a:cubicBezTo>
                  <a:lnTo>
                    <a:pt x="100" y="1260"/>
                  </a:lnTo>
                  <a:cubicBezTo>
                    <a:pt x="100" y="1298"/>
                    <a:pt x="124" y="1379"/>
                    <a:pt x="216" y="1427"/>
                  </a:cubicBezTo>
                  <a:cubicBezTo>
                    <a:pt x="227" y="1434"/>
                    <a:pt x="228" y="1434"/>
                    <a:pt x="236" y="1434"/>
                  </a:cubicBezTo>
                  <a:cubicBezTo>
                    <a:pt x="246" y="1434"/>
                    <a:pt x="247" y="1433"/>
                    <a:pt x="247" y="1423"/>
                  </a:cubicBezTo>
                  <a:cubicBezTo>
                    <a:pt x="247" y="1414"/>
                    <a:pt x="246" y="1414"/>
                    <a:pt x="244" y="1413"/>
                  </a:cubicBezTo>
                  <a:cubicBezTo>
                    <a:pt x="224" y="1400"/>
                    <a:pt x="161" y="1362"/>
                    <a:pt x="148" y="1279"/>
                  </a:cubicBezTo>
                  <a:cubicBezTo>
                    <a:pt x="146" y="1266"/>
                    <a:pt x="146" y="1265"/>
                    <a:pt x="146" y="1259"/>
                  </a:cubicBezTo>
                  <a:lnTo>
                    <a:pt x="146" y="8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1958975" y="2054225"/>
              <a:ext cx="77788" cy="144462"/>
            </a:xfrm>
            <a:custGeom>
              <a:avLst/>
              <a:gdLst>
                <a:gd name="T0" fmla="*/ 75 w 121"/>
                <a:gd name="T1" fmla="*/ 9 h 222"/>
                <a:gd name="T2" fmla="*/ 75 w 121"/>
                <a:gd name="T3" fmla="*/ 9 h 222"/>
                <a:gd name="T4" fmla="*/ 65 w 121"/>
                <a:gd name="T5" fmla="*/ 0 h 222"/>
                <a:gd name="T6" fmla="*/ 0 w 121"/>
                <a:gd name="T7" fmla="*/ 21 h 222"/>
                <a:gd name="T8" fmla="*/ 0 w 121"/>
                <a:gd name="T9" fmla="*/ 33 h 222"/>
                <a:gd name="T10" fmla="*/ 48 w 121"/>
                <a:gd name="T11" fmla="*/ 24 h 222"/>
                <a:gd name="T12" fmla="*/ 48 w 121"/>
                <a:gd name="T13" fmla="*/ 194 h 222"/>
                <a:gd name="T14" fmla="*/ 15 w 121"/>
                <a:gd name="T15" fmla="*/ 210 h 222"/>
                <a:gd name="T16" fmla="*/ 2 w 121"/>
                <a:gd name="T17" fmla="*/ 210 h 222"/>
                <a:gd name="T18" fmla="*/ 2 w 121"/>
                <a:gd name="T19" fmla="*/ 222 h 222"/>
                <a:gd name="T20" fmla="*/ 61 w 121"/>
                <a:gd name="T21" fmla="*/ 220 h 222"/>
                <a:gd name="T22" fmla="*/ 121 w 121"/>
                <a:gd name="T23" fmla="*/ 222 h 222"/>
                <a:gd name="T24" fmla="*/ 121 w 121"/>
                <a:gd name="T25" fmla="*/ 210 h 222"/>
                <a:gd name="T26" fmla="*/ 108 w 121"/>
                <a:gd name="T27" fmla="*/ 210 h 222"/>
                <a:gd name="T28" fmla="*/ 75 w 121"/>
                <a:gd name="T29" fmla="*/ 194 h 222"/>
                <a:gd name="T30" fmla="*/ 75 w 121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222">
                  <a:moveTo>
                    <a:pt x="75" y="9"/>
                  </a:moveTo>
                  <a:lnTo>
                    <a:pt x="75" y="9"/>
                  </a:lnTo>
                  <a:cubicBezTo>
                    <a:pt x="75" y="0"/>
                    <a:pt x="74" y="0"/>
                    <a:pt x="65" y="0"/>
                  </a:cubicBezTo>
                  <a:cubicBezTo>
                    <a:pt x="44" y="21"/>
                    <a:pt x="13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8" y="24"/>
                  </a:cubicBezTo>
                  <a:lnTo>
                    <a:pt x="48" y="194"/>
                  </a:lnTo>
                  <a:cubicBezTo>
                    <a:pt x="48" y="205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1"/>
                    <a:pt x="49" y="220"/>
                    <a:pt x="61" y="220"/>
                  </a:cubicBezTo>
                  <a:cubicBezTo>
                    <a:pt x="72" y="220"/>
                    <a:pt x="114" y="221"/>
                    <a:pt x="121" y="222"/>
                  </a:cubicBezTo>
                  <a:lnTo>
                    <a:pt x="121" y="210"/>
                  </a:lnTo>
                  <a:lnTo>
                    <a:pt x="108" y="210"/>
                  </a:lnTo>
                  <a:cubicBezTo>
                    <a:pt x="75" y="210"/>
                    <a:pt x="75" y="205"/>
                    <a:pt x="75" y="194"/>
                  </a:cubicBezTo>
                  <a:lnTo>
                    <a:pt x="7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1811338" y="2243138"/>
              <a:ext cx="369888" cy="0"/>
            </a:xfrm>
            <a:custGeom>
              <a:avLst/>
              <a:gdLst>
                <a:gd name="T0" fmla="*/ 0 w 571"/>
                <a:gd name="T1" fmla="*/ 0 w 571"/>
                <a:gd name="T2" fmla="*/ 571 w 57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1">
                  <a:moveTo>
                    <a:pt x="0" y="0"/>
                  </a:moveTo>
                  <a:lnTo>
                    <a:pt x="0" y="0"/>
                  </a:lnTo>
                  <a:lnTo>
                    <a:pt x="571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1835150" y="2284413"/>
              <a:ext cx="77788" cy="146050"/>
            </a:xfrm>
            <a:custGeom>
              <a:avLst/>
              <a:gdLst>
                <a:gd name="T0" fmla="*/ 75 w 122"/>
                <a:gd name="T1" fmla="*/ 9 h 222"/>
                <a:gd name="T2" fmla="*/ 75 w 122"/>
                <a:gd name="T3" fmla="*/ 9 h 222"/>
                <a:gd name="T4" fmla="*/ 65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8 w 122"/>
                <a:gd name="T11" fmla="*/ 24 h 222"/>
                <a:gd name="T12" fmla="*/ 48 w 122"/>
                <a:gd name="T13" fmla="*/ 194 h 222"/>
                <a:gd name="T14" fmla="*/ 15 w 122"/>
                <a:gd name="T15" fmla="*/ 210 h 222"/>
                <a:gd name="T16" fmla="*/ 2 w 122"/>
                <a:gd name="T17" fmla="*/ 210 h 222"/>
                <a:gd name="T18" fmla="*/ 2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5 w 122"/>
                <a:gd name="T29" fmla="*/ 194 h 222"/>
                <a:gd name="T30" fmla="*/ 75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5" y="9"/>
                  </a:moveTo>
                  <a:lnTo>
                    <a:pt x="75" y="9"/>
                  </a:lnTo>
                  <a:cubicBezTo>
                    <a:pt x="75" y="0"/>
                    <a:pt x="75" y="0"/>
                    <a:pt x="65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8" y="24"/>
                  </a:cubicBezTo>
                  <a:lnTo>
                    <a:pt x="48" y="194"/>
                  </a:lnTo>
                  <a:cubicBezTo>
                    <a:pt x="48" y="205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1"/>
                    <a:pt x="49" y="220"/>
                    <a:pt x="62" y="220"/>
                  </a:cubicBezTo>
                  <a:cubicBezTo>
                    <a:pt x="72" y="220"/>
                    <a:pt x="114" y="221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5" y="210"/>
                    <a:pt x="75" y="205"/>
                    <a:pt x="75" y="194"/>
                  </a:cubicBezTo>
                  <a:lnTo>
                    <a:pt x="7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1943100" y="2282825"/>
              <a:ext cx="106363" cy="14763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19 w 164"/>
                <a:gd name="T11" fmla="*/ 0 h 225"/>
                <a:gd name="T12" fmla="*/ 111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8 w 164"/>
                <a:gd name="T19" fmla="*/ 170 h 225"/>
                <a:gd name="T20" fmla="*/ 98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7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3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19" y="0"/>
                  </a:cubicBezTo>
                  <a:cubicBezTo>
                    <a:pt x="115" y="0"/>
                    <a:pt x="114" y="0"/>
                    <a:pt x="111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5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7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3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/>
            <p:cNvSpPr>
              <a:spLocks noEditPoints="1"/>
            </p:cNvSpPr>
            <p:nvPr/>
          </p:nvSpPr>
          <p:spPr bwMode="auto">
            <a:xfrm>
              <a:off x="2066925" y="2282825"/>
              <a:ext cx="104775" cy="147637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4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7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3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7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4" y="223"/>
                    <a:pt x="146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228850" y="2184400"/>
              <a:ext cx="153988" cy="141287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2409825" y="2063750"/>
              <a:ext cx="96838" cy="144462"/>
            </a:xfrm>
            <a:custGeom>
              <a:avLst/>
              <a:gdLst>
                <a:gd name="T0" fmla="*/ 148 w 148"/>
                <a:gd name="T1" fmla="*/ 161 h 221"/>
                <a:gd name="T2" fmla="*/ 148 w 148"/>
                <a:gd name="T3" fmla="*/ 161 h 221"/>
                <a:gd name="T4" fmla="*/ 136 w 148"/>
                <a:gd name="T5" fmla="*/ 161 h 221"/>
                <a:gd name="T6" fmla="*/ 128 w 148"/>
                <a:gd name="T7" fmla="*/ 191 h 221"/>
                <a:gd name="T8" fmla="*/ 95 w 148"/>
                <a:gd name="T9" fmla="*/ 193 h 221"/>
                <a:gd name="T10" fmla="*/ 33 w 148"/>
                <a:gd name="T11" fmla="*/ 193 h 221"/>
                <a:gd name="T12" fmla="*/ 100 w 148"/>
                <a:gd name="T13" fmla="*/ 137 h 221"/>
                <a:gd name="T14" fmla="*/ 148 w 148"/>
                <a:gd name="T15" fmla="*/ 65 h 221"/>
                <a:gd name="T16" fmla="*/ 70 w 148"/>
                <a:gd name="T17" fmla="*/ 0 h 221"/>
                <a:gd name="T18" fmla="*/ 0 w 148"/>
                <a:gd name="T19" fmla="*/ 59 h 221"/>
                <a:gd name="T20" fmla="*/ 18 w 148"/>
                <a:gd name="T21" fmla="*/ 78 h 221"/>
                <a:gd name="T22" fmla="*/ 36 w 148"/>
                <a:gd name="T23" fmla="*/ 60 h 221"/>
                <a:gd name="T24" fmla="*/ 16 w 148"/>
                <a:gd name="T25" fmla="*/ 43 h 221"/>
                <a:gd name="T26" fmla="*/ 65 w 148"/>
                <a:gd name="T27" fmla="*/ 12 h 221"/>
                <a:gd name="T28" fmla="*/ 115 w 148"/>
                <a:gd name="T29" fmla="*/ 65 h 221"/>
                <a:gd name="T30" fmla="*/ 84 w 148"/>
                <a:gd name="T31" fmla="*/ 129 h 221"/>
                <a:gd name="T32" fmla="*/ 3 w 148"/>
                <a:gd name="T33" fmla="*/ 208 h 221"/>
                <a:gd name="T34" fmla="*/ 0 w 148"/>
                <a:gd name="T35" fmla="*/ 221 h 221"/>
                <a:gd name="T36" fmla="*/ 138 w 148"/>
                <a:gd name="T37" fmla="*/ 221 h 221"/>
                <a:gd name="T38" fmla="*/ 148 w 148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1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6"/>
                    <a:pt x="148" y="65"/>
                  </a:cubicBezTo>
                  <a:cubicBezTo>
                    <a:pt x="148" y="24"/>
                    <a:pt x="112" y="0"/>
                    <a:pt x="70" y="0"/>
                  </a:cubicBezTo>
                  <a:cubicBezTo>
                    <a:pt x="28" y="0"/>
                    <a:pt x="0" y="29"/>
                    <a:pt x="0" y="59"/>
                  </a:cubicBezTo>
                  <a:cubicBezTo>
                    <a:pt x="0" y="76"/>
                    <a:pt x="14" y="78"/>
                    <a:pt x="18" y="78"/>
                  </a:cubicBezTo>
                  <a:cubicBezTo>
                    <a:pt x="26" y="78"/>
                    <a:pt x="36" y="72"/>
                    <a:pt x="36" y="60"/>
                  </a:cubicBezTo>
                  <a:cubicBezTo>
                    <a:pt x="36" y="54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8" y="221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2622550" y="2139950"/>
              <a:ext cx="204788" cy="207962"/>
            </a:xfrm>
            <a:custGeom>
              <a:avLst/>
              <a:gdLst>
                <a:gd name="T0" fmla="*/ 168 w 317"/>
                <a:gd name="T1" fmla="*/ 169 h 319"/>
                <a:gd name="T2" fmla="*/ 168 w 317"/>
                <a:gd name="T3" fmla="*/ 169 h 319"/>
                <a:gd name="T4" fmla="*/ 302 w 317"/>
                <a:gd name="T5" fmla="*/ 169 h 319"/>
                <a:gd name="T6" fmla="*/ 317 w 317"/>
                <a:gd name="T7" fmla="*/ 159 h 319"/>
                <a:gd name="T8" fmla="*/ 302 w 317"/>
                <a:gd name="T9" fmla="*/ 150 h 319"/>
                <a:gd name="T10" fmla="*/ 168 w 317"/>
                <a:gd name="T11" fmla="*/ 150 h 319"/>
                <a:gd name="T12" fmla="*/ 168 w 317"/>
                <a:gd name="T13" fmla="*/ 16 h 319"/>
                <a:gd name="T14" fmla="*/ 159 w 317"/>
                <a:gd name="T15" fmla="*/ 0 h 319"/>
                <a:gd name="T16" fmla="*/ 149 w 317"/>
                <a:gd name="T17" fmla="*/ 16 h 319"/>
                <a:gd name="T18" fmla="*/ 149 w 317"/>
                <a:gd name="T19" fmla="*/ 150 h 319"/>
                <a:gd name="T20" fmla="*/ 15 w 317"/>
                <a:gd name="T21" fmla="*/ 150 h 319"/>
                <a:gd name="T22" fmla="*/ 0 w 317"/>
                <a:gd name="T23" fmla="*/ 159 h 319"/>
                <a:gd name="T24" fmla="*/ 15 w 317"/>
                <a:gd name="T25" fmla="*/ 169 h 319"/>
                <a:gd name="T26" fmla="*/ 149 w 317"/>
                <a:gd name="T27" fmla="*/ 169 h 319"/>
                <a:gd name="T28" fmla="*/ 149 w 317"/>
                <a:gd name="T29" fmla="*/ 303 h 319"/>
                <a:gd name="T30" fmla="*/ 159 w 317"/>
                <a:gd name="T31" fmla="*/ 319 h 319"/>
                <a:gd name="T32" fmla="*/ 168 w 317"/>
                <a:gd name="T33" fmla="*/ 303 h 319"/>
                <a:gd name="T34" fmla="*/ 168 w 317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319">
                  <a:moveTo>
                    <a:pt x="168" y="169"/>
                  </a:moveTo>
                  <a:lnTo>
                    <a:pt x="168" y="169"/>
                  </a:lnTo>
                  <a:lnTo>
                    <a:pt x="302" y="169"/>
                  </a:lnTo>
                  <a:cubicBezTo>
                    <a:pt x="308" y="169"/>
                    <a:pt x="317" y="169"/>
                    <a:pt x="317" y="159"/>
                  </a:cubicBezTo>
                  <a:cubicBezTo>
                    <a:pt x="317" y="150"/>
                    <a:pt x="308" y="150"/>
                    <a:pt x="302" y="150"/>
                  </a:cubicBezTo>
                  <a:lnTo>
                    <a:pt x="168" y="150"/>
                  </a:lnTo>
                  <a:lnTo>
                    <a:pt x="168" y="16"/>
                  </a:lnTo>
                  <a:cubicBezTo>
                    <a:pt x="168" y="9"/>
                    <a:pt x="168" y="0"/>
                    <a:pt x="159" y="0"/>
                  </a:cubicBezTo>
                  <a:cubicBezTo>
                    <a:pt x="149" y="0"/>
                    <a:pt x="149" y="9"/>
                    <a:pt x="149" y="16"/>
                  </a:cubicBezTo>
                  <a:lnTo>
                    <a:pt x="149" y="150"/>
                  </a:lnTo>
                  <a:lnTo>
                    <a:pt x="15" y="150"/>
                  </a:lnTo>
                  <a:cubicBezTo>
                    <a:pt x="9" y="150"/>
                    <a:pt x="0" y="150"/>
                    <a:pt x="0" y="159"/>
                  </a:cubicBezTo>
                  <a:cubicBezTo>
                    <a:pt x="0" y="169"/>
                    <a:pt x="9" y="169"/>
                    <a:pt x="15" y="169"/>
                  </a:cubicBezTo>
                  <a:lnTo>
                    <a:pt x="149" y="169"/>
                  </a:lnTo>
                  <a:lnTo>
                    <a:pt x="149" y="303"/>
                  </a:lnTo>
                  <a:cubicBezTo>
                    <a:pt x="149" y="309"/>
                    <a:pt x="149" y="319"/>
                    <a:pt x="159" y="319"/>
                  </a:cubicBezTo>
                  <a:cubicBezTo>
                    <a:pt x="168" y="319"/>
                    <a:pt x="168" y="309"/>
                    <a:pt x="168" y="303"/>
                  </a:cubicBezTo>
                  <a:lnTo>
                    <a:pt x="168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2925763" y="2182813"/>
              <a:ext cx="117475" cy="142875"/>
            </a:xfrm>
            <a:custGeom>
              <a:avLst/>
              <a:gdLst>
                <a:gd name="T0" fmla="*/ 40 w 182"/>
                <a:gd name="T1" fmla="*/ 110 h 219"/>
                <a:gd name="T2" fmla="*/ 40 w 182"/>
                <a:gd name="T3" fmla="*/ 110 h 219"/>
                <a:gd name="T4" fmla="*/ 104 w 182"/>
                <a:gd name="T5" fmla="*/ 12 h 219"/>
                <a:gd name="T6" fmla="*/ 156 w 182"/>
                <a:gd name="T7" fmla="*/ 29 h 219"/>
                <a:gd name="T8" fmla="*/ 133 w 182"/>
                <a:gd name="T9" fmla="*/ 51 h 219"/>
                <a:gd name="T10" fmla="*/ 155 w 182"/>
                <a:gd name="T11" fmla="*/ 73 h 219"/>
                <a:gd name="T12" fmla="*/ 177 w 182"/>
                <a:gd name="T13" fmla="*/ 51 h 219"/>
                <a:gd name="T14" fmla="*/ 104 w 182"/>
                <a:gd name="T15" fmla="*/ 0 h 219"/>
                <a:gd name="T16" fmla="*/ 0 w 182"/>
                <a:gd name="T17" fmla="*/ 111 h 219"/>
                <a:gd name="T18" fmla="*/ 103 w 182"/>
                <a:gd name="T19" fmla="*/ 219 h 219"/>
                <a:gd name="T20" fmla="*/ 182 w 182"/>
                <a:gd name="T21" fmla="*/ 157 h 219"/>
                <a:gd name="T22" fmla="*/ 176 w 182"/>
                <a:gd name="T23" fmla="*/ 152 h 219"/>
                <a:gd name="T24" fmla="*/ 170 w 182"/>
                <a:gd name="T25" fmla="*/ 157 h 219"/>
                <a:gd name="T26" fmla="*/ 107 w 182"/>
                <a:gd name="T27" fmla="*/ 207 h 219"/>
                <a:gd name="T28" fmla="*/ 40 w 182"/>
                <a:gd name="T29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19">
                  <a:moveTo>
                    <a:pt x="40" y="110"/>
                  </a:moveTo>
                  <a:lnTo>
                    <a:pt x="40" y="110"/>
                  </a:lnTo>
                  <a:cubicBezTo>
                    <a:pt x="40" y="32"/>
                    <a:pt x="79" y="12"/>
                    <a:pt x="104" y="12"/>
                  </a:cubicBezTo>
                  <a:cubicBezTo>
                    <a:pt x="109" y="12"/>
                    <a:pt x="139" y="12"/>
                    <a:pt x="156" y="29"/>
                  </a:cubicBezTo>
                  <a:cubicBezTo>
                    <a:pt x="136" y="31"/>
                    <a:pt x="133" y="45"/>
                    <a:pt x="133" y="51"/>
                  </a:cubicBezTo>
                  <a:cubicBezTo>
                    <a:pt x="133" y="64"/>
                    <a:pt x="142" y="73"/>
                    <a:pt x="155" y="73"/>
                  </a:cubicBezTo>
                  <a:cubicBezTo>
                    <a:pt x="168" y="73"/>
                    <a:pt x="177" y="65"/>
                    <a:pt x="177" y="51"/>
                  </a:cubicBezTo>
                  <a:cubicBezTo>
                    <a:pt x="177" y="18"/>
                    <a:pt x="141" y="0"/>
                    <a:pt x="104" y="0"/>
                  </a:cubicBezTo>
                  <a:cubicBezTo>
                    <a:pt x="44" y="0"/>
                    <a:pt x="0" y="51"/>
                    <a:pt x="0" y="111"/>
                  </a:cubicBezTo>
                  <a:cubicBezTo>
                    <a:pt x="0" y="172"/>
                    <a:pt x="48" y="219"/>
                    <a:pt x="103" y="219"/>
                  </a:cubicBezTo>
                  <a:cubicBezTo>
                    <a:pt x="167" y="219"/>
                    <a:pt x="182" y="162"/>
                    <a:pt x="182" y="157"/>
                  </a:cubicBezTo>
                  <a:cubicBezTo>
                    <a:pt x="182" y="152"/>
                    <a:pt x="178" y="152"/>
                    <a:pt x="176" y="152"/>
                  </a:cubicBezTo>
                  <a:cubicBezTo>
                    <a:pt x="172" y="152"/>
                    <a:pt x="171" y="154"/>
                    <a:pt x="170" y="157"/>
                  </a:cubicBezTo>
                  <a:cubicBezTo>
                    <a:pt x="156" y="201"/>
                    <a:pt x="125" y="207"/>
                    <a:pt x="107" y="207"/>
                  </a:cubicBezTo>
                  <a:cubicBezTo>
                    <a:pt x="82" y="207"/>
                    <a:pt x="40" y="187"/>
                    <a:pt x="40" y="1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3060700" y="2182813"/>
              <a:ext cx="138113" cy="142875"/>
            </a:xfrm>
            <a:custGeom>
              <a:avLst/>
              <a:gdLst>
                <a:gd name="T0" fmla="*/ 212 w 212"/>
                <a:gd name="T1" fmla="*/ 112 h 219"/>
                <a:gd name="T2" fmla="*/ 212 w 212"/>
                <a:gd name="T3" fmla="*/ 112 h 219"/>
                <a:gd name="T4" fmla="*/ 106 w 212"/>
                <a:gd name="T5" fmla="*/ 0 h 219"/>
                <a:gd name="T6" fmla="*/ 0 w 212"/>
                <a:gd name="T7" fmla="*/ 112 h 219"/>
                <a:gd name="T8" fmla="*/ 105 w 212"/>
                <a:gd name="T9" fmla="*/ 219 h 219"/>
                <a:gd name="T10" fmla="*/ 212 w 212"/>
                <a:gd name="T11" fmla="*/ 112 h 219"/>
                <a:gd name="T12" fmla="*/ 106 w 212"/>
                <a:gd name="T13" fmla="*/ 207 h 219"/>
                <a:gd name="T14" fmla="*/ 106 w 212"/>
                <a:gd name="T15" fmla="*/ 207 h 219"/>
                <a:gd name="T16" fmla="*/ 51 w 212"/>
                <a:gd name="T17" fmla="*/ 175 h 219"/>
                <a:gd name="T18" fmla="*/ 40 w 212"/>
                <a:gd name="T19" fmla="*/ 108 h 219"/>
                <a:gd name="T20" fmla="*/ 51 w 212"/>
                <a:gd name="T21" fmla="*/ 42 h 219"/>
                <a:gd name="T22" fmla="*/ 105 w 212"/>
                <a:gd name="T23" fmla="*/ 10 h 219"/>
                <a:gd name="T24" fmla="*/ 160 w 212"/>
                <a:gd name="T25" fmla="*/ 41 h 219"/>
                <a:gd name="T26" fmla="*/ 172 w 212"/>
                <a:gd name="T27" fmla="*/ 108 h 219"/>
                <a:gd name="T28" fmla="*/ 161 w 212"/>
                <a:gd name="T29" fmla="*/ 172 h 219"/>
                <a:gd name="T30" fmla="*/ 106 w 212"/>
                <a:gd name="T31" fmla="*/ 2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19">
                  <a:moveTo>
                    <a:pt x="212" y="112"/>
                  </a:moveTo>
                  <a:lnTo>
                    <a:pt x="212" y="112"/>
                  </a:lnTo>
                  <a:cubicBezTo>
                    <a:pt x="212" y="50"/>
                    <a:pt x="164" y="0"/>
                    <a:pt x="106" y="0"/>
                  </a:cubicBezTo>
                  <a:cubicBezTo>
                    <a:pt x="46" y="0"/>
                    <a:pt x="0" y="52"/>
                    <a:pt x="0" y="112"/>
                  </a:cubicBezTo>
                  <a:cubicBezTo>
                    <a:pt x="0" y="173"/>
                    <a:pt x="50" y="219"/>
                    <a:pt x="105" y="219"/>
                  </a:cubicBezTo>
                  <a:cubicBezTo>
                    <a:pt x="163" y="219"/>
                    <a:pt x="212" y="172"/>
                    <a:pt x="212" y="112"/>
                  </a:cubicBezTo>
                  <a:close/>
                  <a:moveTo>
                    <a:pt x="106" y="207"/>
                  </a:moveTo>
                  <a:lnTo>
                    <a:pt x="106" y="207"/>
                  </a:lnTo>
                  <a:cubicBezTo>
                    <a:pt x="85" y="207"/>
                    <a:pt x="64" y="197"/>
                    <a:pt x="51" y="175"/>
                  </a:cubicBezTo>
                  <a:cubicBezTo>
                    <a:pt x="40" y="154"/>
                    <a:pt x="40" y="125"/>
                    <a:pt x="40" y="108"/>
                  </a:cubicBezTo>
                  <a:cubicBezTo>
                    <a:pt x="40" y="89"/>
                    <a:pt x="40" y="63"/>
                    <a:pt x="51" y="42"/>
                  </a:cubicBezTo>
                  <a:cubicBezTo>
                    <a:pt x="64" y="20"/>
                    <a:pt x="86" y="10"/>
                    <a:pt x="105" y="10"/>
                  </a:cubicBezTo>
                  <a:cubicBezTo>
                    <a:pt x="127" y="10"/>
                    <a:pt x="147" y="21"/>
                    <a:pt x="160" y="41"/>
                  </a:cubicBezTo>
                  <a:cubicBezTo>
                    <a:pt x="172" y="62"/>
                    <a:pt x="172" y="90"/>
                    <a:pt x="172" y="108"/>
                  </a:cubicBezTo>
                  <a:cubicBezTo>
                    <a:pt x="172" y="125"/>
                    <a:pt x="172" y="151"/>
                    <a:pt x="161" y="172"/>
                  </a:cubicBezTo>
                  <a:cubicBezTo>
                    <a:pt x="151" y="193"/>
                    <a:pt x="130" y="207"/>
                    <a:pt x="106" y="2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217863" y="2184400"/>
              <a:ext cx="155575" cy="138112"/>
            </a:xfrm>
            <a:custGeom>
              <a:avLst/>
              <a:gdLst>
                <a:gd name="T0" fmla="*/ 37 w 240"/>
                <a:gd name="T1" fmla="*/ 46 h 211"/>
                <a:gd name="T2" fmla="*/ 37 w 240"/>
                <a:gd name="T3" fmla="*/ 46 h 211"/>
                <a:gd name="T4" fmla="*/ 37 w 240"/>
                <a:gd name="T5" fmla="*/ 175 h 211"/>
                <a:gd name="T6" fmla="*/ 0 w 240"/>
                <a:gd name="T7" fmla="*/ 196 h 211"/>
                <a:gd name="T8" fmla="*/ 0 w 240"/>
                <a:gd name="T9" fmla="*/ 211 h 211"/>
                <a:gd name="T10" fmla="*/ 54 w 240"/>
                <a:gd name="T11" fmla="*/ 209 h 211"/>
                <a:gd name="T12" fmla="*/ 107 w 240"/>
                <a:gd name="T13" fmla="*/ 211 h 211"/>
                <a:gd name="T14" fmla="*/ 107 w 240"/>
                <a:gd name="T15" fmla="*/ 196 h 211"/>
                <a:gd name="T16" fmla="*/ 70 w 240"/>
                <a:gd name="T17" fmla="*/ 175 h 211"/>
                <a:gd name="T18" fmla="*/ 70 w 240"/>
                <a:gd name="T19" fmla="*/ 87 h 211"/>
                <a:gd name="T20" fmla="*/ 135 w 240"/>
                <a:gd name="T21" fmla="*/ 10 h 211"/>
                <a:gd name="T22" fmla="*/ 170 w 240"/>
                <a:gd name="T23" fmla="*/ 63 h 211"/>
                <a:gd name="T24" fmla="*/ 170 w 240"/>
                <a:gd name="T25" fmla="*/ 175 h 211"/>
                <a:gd name="T26" fmla="*/ 133 w 240"/>
                <a:gd name="T27" fmla="*/ 196 h 211"/>
                <a:gd name="T28" fmla="*/ 133 w 240"/>
                <a:gd name="T29" fmla="*/ 211 h 211"/>
                <a:gd name="T30" fmla="*/ 187 w 240"/>
                <a:gd name="T31" fmla="*/ 209 h 211"/>
                <a:gd name="T32" fmla="*/ 240 w 240"/>
                <a:gd name="T33" fmla="*/ 211 h 211"/>
                <a:gd name="T34" fmla="*/ 240 w 240"/>
                <a:gd name="T35" fmla="*/ 196 h 211"/>
                <a:gd name="T36" fmla="*/ 203 w 240"/>
                <a:gd name="T37" fmla="*/ 182 h 211"/>
                <a:gd name="T38" fmla="*/ 203 w 240"/>
                <a:gd name="T39" fmla="*/ 90 h 211"/>
                <a:gd name="T40" fmla="*/ 188 w 240"/>
                <a:gd name="T41" fmla="*/ 17 h 211"/>
                <a:gd name="T42" fmla="*/ 138 w 240"/>
                <a:gd name="T43" fmla="*/ 0 h 211"/>
                <a:gd name="T44" fmla="*/ 67 w 240"/>
                <a:gd name="T45" fmla="*/ 50 h 211"/>
                <a:gd name="T46" fmla="*/ 67 w 240"/>
                <a:gd name="T47" fmla="*/ 0 h 211"/>
                <a:gd name="T48" fmla="*/ 0 w 240"/>
                <a:gd name="T49" fmla="*/ 5 h 211"/>
                <a:gd name="T50" fmla="*/ 0 w 240"/>
                <a:gd name="T51" fmla="*/ 20 h 211"/>
                <a:gd name="T52" fmla="*/ 37 w 240"/>
                <a:gd name="T53" fmla="*/ 4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211">
                  <a:moveTo>
                    <a:pt x="37" y="46"/>
                  </a:moveTo>
                  <a:lnTo>
                    <a:pt x="37" y="46"/>
                  </a:lnTo>
                  <a:lnTo>
                    <a:pt x="37" y="175"/>
                  </a:lnTo>
                  <a:cubicBezTo>
                    <a:pt x="37" y="196"/>
                    <a:pt x="32" y="196"/>
                    <a:pt x="0" y="196"/>
                  </a:cubicBezTo>
                  <a:lnTo>
                    <a:pt x="0" y="211"/>
                  </a:lnTo>
                  <a:cubicBezTo>
                    <a:pt x="17" y="210"/>
                    <a:pt x="41" y="209"/>
                    <a:pt x="54" y="209"/>
                  </a:cubicBezTo>
                  <a:cubicBezTo>
                    <a:pt x="66" y="209"/>
                    <a:pt x="91" y="210"/>
                    <a:pt x="107" y="211"/>
                  </a:cubicBezTo>
                  <a:lnTo>
                    <a:pt x="107" y="196"/>
                  </a:lnTo>
                  <a:cubicBezTo>
                    <a:pt x="75" y="196"/>
                    <a:pt x="70" y="196"/>
                    <a:pt x="70" y="175"/>
                  </a:cubicBezTo>
                  <a:lnTo>
                    <a:pt x="70" y="87"/>
                  </a:lnTo>
                  <a:cubicBezTo>
                    <a:pt x="70" y="37"/>
                    <a:pt x="104" y="10"/>
                    <a:pt x="135" y="10"/>
                  </a:cubicBezTo>
                  <a:cubicBezTo>
                    <a:pt x="165" y="10"/>
                    <a:pt x="170" y="36"/>
                    <a:pt x="170" y="63"/>
                  </a:cubicBezTo>
                  <a:lnTo>
                    <a:pt x="170" y="175"/>
                  </a:lnTo>
                  <a:cubicBezTo>
                    <a:pt x="170" y="196"/>
                    <a:pt x="165" y="196"/>
                    <a:pt x="133" y="196"/>
                  </a:cubicBezTo>
                  <a:lnTo>
                    <a:pt x="133" y="211"/>
                  </a:lnTo>
                  <a:cubicBezTo>
                    <a:pt x="149" y="210"/>
                    <a:pt x="174" y="209"/>
                    <a:pt x="187" y="209"/>
                  </a:cubicBezTo>
                  <a:cubicBezTo>
                    <a:pt x="199" y="209"/>
                    <a:pt x="224" y="210"/>
                    <a:pt x="240" y="211"/>
                  </a:cubicBezTo>
                  <a:lnTo>
                    <a:pt x="240" y="196"/>
                  </a:lnTo>
                  <a:cubicBezTo>
                    <a:pt x="215" y="196"/>
                    <a:pt x="203" y="196"/>
                    <a:pt x="203" y="182"/>
                  </a:cubicBezTo>
                  <a:lnTo>
                    <a:pt x="203" y="90"/>
                  </a:lnTo>
                  <a:cubicBezTo>
                    <a:pt x="203" y="49"/>
                    <a:pt x="203" y="35"/>
                    <a:pt x="188" y="17"/>
                  </a:cubicBezTo>
                  <a:cubicBezTo>
                    <a:pt x="182" y="9"/>
                    <a:pt x="166" y="0"/>
                    <a:pt x="138" y="0"/>
                  </a:cubicBezTo>
                  <a:cubicBezTo>
                    <a:pt x="103" y="0"/>
                    <a:pt x="81" y="20"/>
                    <a:pt x="67" y="50"/>
                  </a:cubicBezTo>
                  <a:lnTo>
                    <a:pt x="67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3390900" y="2182813"/>
              <a:ext cx="100013" cy="142875"/>
            </a:xfrm>
            <a:custGeom>
              <a:avLst/>
              <a:gdLst>
                <a:gd name="T0" fmla="*/ 84 w 156"/>
                <a:gd name="T1" fmla="*/ 121 h 219"/>
                <a:gd name="T2" fmla="*/ 84 w 156"/>
                <a:gd name="T3" fmla="*/ 121 h 219"/>
                <a:gd name="T4" fmla="*/ 133 w 156"/>
                <a:gd name="T5" fmla="*/ 165 h 219"/>
                <a:gd name="T6" fmla="*/ 79 w 156"/>
                <a:gd name="T7" fmla="*/ 209 h 219"/>
                <a:gd name="T8" fmla="*/ 13 w 156"/>
                <a:gd name="T9" fmla="*/ 141 h 219"/>
                <a:gd name="T10" fmla="*/ 6 w 156"/>
                <a:gd name="T11" fmla="*/ 133 h 219"/>
                <a:gd name="T12" fmla="*/ 0 w 156"/>
                <a:gd name="T13" fmla="*/ 145 h 219"/>
                <a:gd name="T14" fmla="*/ 0 w 156"/>
                <a:gd name="T15" fmla="*/ 208 h 219"/>
                <a:gd name="T16" fmla="*/ 5 w 156"/>
                <a:gd name="T17" fmla="*/ 219 h 219"/>
                <a:gd name="T18" fmla="*/ 17 w 156"/>
                <a:gd name="T19" fmla="*/ 210 h 219"/>
                <a:gd name="T20" fmla="*/ 27 w 156"/>
                <a:gd name="T21" fmla="*/ 199 h 219"/>
                <a:gd name="T22" fmla="*/ 79 w 156"/>
                <a:gd name="T23" fmla="*/ 219 h 219"/>
                <a:gd name="T24" fmla="*/ 156 w 156"/>
                <a:gd name="T25" fmla="*/ 153 h 219"/>
                <a:gd name="T26" fmla="*/ 136 w 156"/>
                <a:gd name="T27" fmla="*/ 107 h 219"/>
                <a:gd name="T28" fmla="*/ 82 w 156"/>
                <a:gd name="T29" fmla="*/ 84 h 219"/>
                <a:gd name="T30" fmla="*/ 23 w 156"/>
                <a:gd name="T31" fmla="*/ 45 h 219"/>
                <a:gd name="T32" fmla="*/ 77 w 156"/>
                <a:gd name="T33" fmla="*/ 9 h 219"/>
                <a:gd name="T34" fmla="*/ 132 w 156"/>
                <a:gd name="T35" fmla="*/ 67 h 219"/>
                <a:gd name="T36" fmla="*/ 138 w 156"/>
                <a:gd name="T37" fmla="*/ 71 h 219"/>
                <a:gd name="T38" fmla="*/ 144 w 156"/>
                <a:gd name="T39" fmla="*/ 59 h 219"/>
                <a:gd name="T40" fmla="*/ 144 w 156"/>
                <a:gd name="T41" fmla="*/ 11 h 219"/>
                <a:gd name="T42" fmla="*/ 139 w 156"/>
                <a:gd name="T43" fmla="*/ 0 h 219"/>
                <a:gd name="T44" fmla="*/ 130 w 156"/>
                <a:gd name="T45" fmla="*/ 5 h 219"/>
                <a:gd name="T46" fmla="*/ 121 w 156"/>
                <a:gd name="T47" fmla="*/ 13 h 219"/>
                <a:gd name="T48" fmla="*/ 77 w 156"/>
                <a:gd name="T49" fmla="*/ 0 h 219"/>
                <a:gd name="T50" fmla="*/ 0 w 156"/>
                <a:gd name="T51" fmla="*/ 59 h 219"/>
                <a:gd name="T52" fmla="*/ 21 w 156"/>
                <a:gd name="T53" fmla="*/ 99 h 219"/>
                <a:gd name="T54" fmla="*/ 84 w 156"/>
                <a:gd name="T55" fmla="*/ 12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19">
                  <a:moveTo>
                    <a:pt x="84" y="121"/>
                  </a:moveTo>
                  <a:lnTo>
                    <a:pt x="84" y="121"/>
                  </a:lnTo>
                  <a:cubicBezTo>
                    <a:pt x="94" y="123"/>
                    <a:pt x="133" y="131"/>
                    <a:pt x="133" y="165"/>
                  </a:cubicBezTo>
                  <a:cubicBezTo>
                    <a:pt x="133" y="190"/>
                    <a:pt x="117" y="209"/>
                    <a:pt x="79" y="209"/>
                  </a:cubicBezTo>
                  <a:cubicBezTo>
                    <a:pt x="39" y="209"/>
                    <a:pt x="22" y="181"/>
                    <a:pt x="13" y="141"/>
                  </a:cubicBezTo>
                  <a:cubicBezTo>
                    <a:pt x="12" y="135"/>
                    <a:pt x="11" y="133"/>
                    <a:pt x="6" y="133"/>
                  </a:cubicBezTo>
                  <a:cubicBezTo>
                    <a:pt x="0" y="133"/>
                    <a:pt x="0" y="136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19"/>
                    <a:pt x="5" y="219"/>
                  </a:cubicBezTo>
                  <a:cubicBezTo>
                    <a:pt x="8" y="219"/>
                    <a:pt x="8" y="219"/>
                    <a:pt x="17" y="210"/>
                  </a:cubicBezTo>
                  <a:cubicBezTo>
                    <a:pt x="18" y="209"/>
                    <a:pt x="18" y="208"/>
                    <a:pt x="27" y="199"/>
                  </a:cubicBezTo>
                  <a:cubicBezTo>
                    <a:pt x="48" y="219"/>
                    <a:pt x="69" y="219"/>
                    <a:pt x="79" y="219"/>
                  </a:cubicBezTo>
                  <a:cubicBezTo>
                    <a:pt x="134" y="219"/>
                    <a:pt x="156" y="187"/>
                    <a:pt x="156" y="153"/>
                  </a:cubicBezTo>
                  <a:cubicBezTo>
                    <a:pt x="156" y="127"/>
                    <a:pt x="142" y="113"/>
                    <a:pt x="136" y="107"/>
                  </a:cubicBezTo>
                  <a:cubicBezTo>
                    <a:pt x="121" y="92"/>
                    <a:pt x="102" y="88"/>
                    <a:pt x="82" y="84"/>
                  </a:cubicBezTo>
                  <a:cubicBezTo>
                    <a:pt x="55" y="79"/>
                    <a:pt x="23" y="73"/>
                    <a:pt x="23" y="45"/>
                  </a:cubicBezTo>
                  <a:cubicBezTo>
                    <a:pt x="23" y="28"/>
                    <a:pt x="35" y="9"/>
                    <a:pt x="77" y="9"/>
                  </a:cubicBezTo>
                  <a:cubicBezTo>
                    <a:pt x="129" y="9"/>
                    <a:pt x="131" y="52"/>
                    <a:pt x="132" y="67"/>
                  </a:cubicBezTo>
                  <a:cubicBezTo>
                    <a:pt x="133" y="71"/>
                    <a:pt x="137" y="71"/>
                    <a:pt x="138" y="71"/>
                  </a:cubicBezTo>
                  <a:cubicBezTo>
                    <a:pt x="144" y="71"/>
                    <a:pt x="144" y="69"/>
                    <a:pt x="144" y="59"/>
                  </a:cubicBezTo>
                  <a:lnTo>
                    <a:pt x="144" y="11"/>
                  </a:lnTo>
                  <a:cubicBezTo>
                    <a:pt x="144" y="3"/>
                    <a:pt x="144" y="0"/>
                    <a:pt x="139" y="0"/>
                  </a:cubicBezTo>
                  <a:cubicBezTo>
                    <a:pt x="137" y="0"/>
                    <a:pt x="136" y="0"/>
                    <a:pt x="130" y="5"/>
                  </a:cubicBezTo>
                  <a:cubicBezTo>
                    <a:pt x="128" y="7"/>
                    <a:pt x="123" y="12"/>
                    <a:pt x="121" y="13"/>
                  </a:cubicBezTo>
                  <a:cubicBezTo>
                    <a:pt x="103" y="0"/>
                    <a:pt x="84" y="0"/>
                    <a:pt x="77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5"/>
                    <a:pt x="8" y="89"/>
                    <a:pt x="21" y="99"/>
                  </a:cubicBezTo>
                  <a:cubicBezTo>
                    <a:pt x="36" y="112"/>
                    <a:pt x="49" y="114"/>
                    <a:pt x="84" y="1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508375" y="2130425"/>
              <a:ext cx="96838" cy="195262"/>
            </a:xfrm>
            <a:custGeom>
              <a:avLst/>
              <a:gdLst>
                <a:gd name="T0" fmla="*/ 74 w 150"/>
                <a:gd name="T1" fmla="*/ 103 h 299"/>
                <a:gd name="T2" fmla="*/ 74 w 150"/>
                <a:gd name="T3" fmla="*/ 103 h 299"/>
                <a:gd name="T4" fmla="*/ 142 w 150"/>
                <a:gd name="T5" fmla="*/ 103 h 299"/>
                <a:gd name="T6" fmla="*/ 142 w 150"/>
                <a:gd name="T7" fmla="*/ 88 h 299"/>
                <a:gd name="T8" fmla="*/ 74 w 150"/>
                <a:gd name="T9" fmla="*/ 88 h 299"/>
                <a:gd name="T10" fmla="*/ 74 w 150"/>
                <a:gd name="T11" fmla="*/ 0 h 299"/>
                <a:gd name="T12" fmla="*/ 62 w 150"/>
                <a:gd name="T13" fmla="*/ 0 h 299"/>
                <a:gd name="T14" fmla="*/ 0 w 150"/>
                <a:gd name="T15" fmla="*/ 92 h 299"/>
                <a:gd name="T16" fmla="*/ 0 w 150"/>
                <a:gd name="T17" fmla="*/ 103 h 299"/>
                <a:gd name="T18" fmla="*/ 41 w 150"/>
                <a:gd name="T19" fmla="*/ 103 h 299"/>
                <a:gd name="T20" fmla="*/ 41 w 150"/>
                <a:gd name="T21" fmla="*/ 235 h 299"/>
                <a:gd name="T22" fmla="*/ 102 w 150"/>
                <a:gd name="T23" fmla="*/ 299 h 299"/>
                <a:gd name="T24" fmla="*/ 150 w 150"/>
                <a:gd name="T25" fmla="*/ 235 h 299"/>
                <a:gd name="T26" fmla="*/ 150 w 150"/>
                <a:gd name="T27" fmla="*/ 207 h 299"/>
                <a:gd name="T28" fmla="*/ 138 w 150"/>
                <a:gd name="T29" fmla="*/ 207 h 299"/>
                <a:gd name="T30" fmla="*/ 138 w 150"/>
                <a:gd name="T31" fmla="*/ 234 h 299"/>
                <a:gd name="T32" fmla="*/ 106 w 150"/>
                <a:gd name="T33" fmla="*/ 287 h 299"/>
                <a:gd name="T34" fmla="*/ 74 w 150"/>
                <a:gd name="T35" fmla="*/ 236 h 299"/>
                <a:gd name="T36" fmla="*/ 74 w 150"/>
                <a:gd name="T37" fmla="*/ 10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99">
                  <a:moveTo>
                    <a:pt x="74" y="103"/>
                  </a:moveTo>
                  <a:lnTo>
                    <a:pt x="74" y="103"/>
                  </a:lnTo>
                  <a:lnTo>
                    <a:pt x="142" y="103"/>
                  </a:lnTo>
                  <a:lnTo>
                    <a:pt x="142" y="88"/>
                  </a:lnTo>
                  <a:lnTo>
                    <a:pt x="74" y="88"/>
                  </a:lnTo>
                  <a:lnTo>
                    <a:pt x="74" y="0"/>
                  </a:lnTo>
                  <a:lnTo>
                    <a:pt x="62" y="0"/>
                  </a:lnTo>
                  <a:cubicBezTo>
                    <a:pt x="61" y="39"/>
                    <a:pt x="47" y="90"/>
                    <a:pt x="0" y="92"/>
                  </a:cubicBezTo>
                  <a:lnTo>
                    <a:pt x="0" y="103"/>
                  </a:lnTo>
                  <a:lnTo>
                    <a:pt x="41" y="103"/>
                  </a:lnTo>
                  <a:lnTo>
                    <a:pt x="41" y="235"/>
                  </a:lnTo>
                  <a:cubicBezTo>
                    <a:pt x="41" y="293"/>
                    <a:pt x="85" y="299"/>
                    <a:pt x="102" y="299"/>
                  </a:cubicBezTo>
                  <a:cubicBezTo>
                    <a:pt x="136" y="299"/>
                    <a:pt x="150" y="265"/>
                    <a:pt x="150" y="235"/>
                  </a:cubicBezTo>
                  <a:lnTo>
                    <a:pt x="150" y="207"/>
                  </a:lnTo>
                  <a:lnTo>
                    <a:pt x="138" y="207"/>
                  </a:lnTo>
                  <a:lnTo>
                    <a:pt x="138" y="234"/>
                  </a:lnTo>
                  <a:cubicBezTo>
                    <a:pt x="138" y="269"/>
                    <a:pt x="123" y="287"/>
                    <a:pt x="106" y="287"/>
                  </a:cubicBezTo>
                  <a:cubicBezTo>
                    <a:pt x="74" y="287"/>
                    <a:pt x="74" y="244"/>
                    <a:pt x="74" y="236"/>
                  </a:cubicBezTo>
                  <a:lnTo>
                    <a:pt x="74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3635375" y="2182813"/>
              <a:ext cx="141288" cy="142875"/>
            </a:xfrm>
            <a:custGeom>
              <a:avLst/>
              <a:gdLst>
                <a:gd name="T0" fmla="*/ 139 w 216"/>
                <a:gd name="T1" fmla="*/ 178 h 219"/>
                <a:gd name="T2" fmla="*/ 139 w 216"/>
                <a:gd name="T3" fmla="*/ 178 h 219"/>
                <a:gd name="T4" fmla="*/ 176 w 216"/>
                <a:gd name="T5" fmla="*/ 217 h 219"/>
                <a:gd name="T6" fmla="*/ 216 w 216"/>
                <a:gd name="T7" fmla="*/ 171 h 219"/>
                <a:gd name="T8" fmla="*/ 216 w 216"/>
                <a:gd name="T9" fmla="*/ 145 h 219"/>
                <a:gd name="T10" fmla="*/ 204 w 216"/>
                <a:gd name="T11" fmla="*/ 145 h 219"/>
                <a:gd name="T12" fmla="*/ 204 w 216"/>
                <a:gd name="T13" fmla="*/ 171 h 219"/>
                <a:gd name="T14" fmla="*/ 186 w 216"/>
                <a:gd name="T15" fmla="*/ 202 h 219"/>
                <a:gd name="T16" fmla="*/ 169 w 216"/>
                <a:gd name="T17" fmla="*/ 178 h 219"/>
                <a:gd name="T18" fmla="*/ 169 w 216"/>
                <a:gd name="T19" fmla="*/ 82 h 219"/>
                <a:gd name="T20" fmla="*/ 151 w 216"/>
                <a:gd name="T21" fmla="*/ 26 h 219"/>
                <a:gd name="T22" fmla="*/ 86 w 216"/>
                <a:gd name="T23" fmla="*/ 0 h 219"/>
                <a:gd name="T24" fmla="*/ 14 w 216"/>
                <a:gd name="T25" fmla="*/ 54 h 219"/>
                <a:gd name="T26" fmla="*/ 36 w 216"/>
                <a:gd name="T27" fmla="*/ 76 h 219"/>
                <a:gd name="T28" fmla="*/ 58 w 216"/>
                <a:gd name="T29" fmla="*/ 54 h 219"/>
                <a:gd name="T30" fmla="*/ 33 w 216"/>
                <a:gd name="T31" fmla="*/ 32 h 219"/>
                <a:gd name="T32" fmla="*/ 85 w 216"/>
                <a:gd name="T33" fmla="*/ 10 h 219"/>
                <a:gd name="T34" fmla="*/ 136 w 216"/>
                <a:gd name="T35" fmla="*/ 71 h 219"/>
                <a:gd name="T36" fmla="*/ 136 w 216"/>
                <a:gd name="T37" fmla="*/ 89 h 219"/>
                <a:gd name="T38" fmla="*/ 48 w 216"/>
                <a:gd name="T39" fmla="*/ 106 h 219"/>
                <a:gd name="T40" fmla="*/ 0 w 216"/>
                <a:gd name="T41" fmla="*/ 168 h 219"/>
                <a:gd name="T42" fmla="*/ 76 w 216"/>
                <a:gd name="T43" fmla="*/ 219 h 219"/>
                <a:gd name="T44" fmla="*/ 139 w 216"/>
                <a:gd name="T45" fmla="*/ 178 h 219"/>
                <a:gd name="T46" fmla="*/ 136 w 216"/>
                <a:gd name="T47" fmla="*/ 99 h 219"/>
                <a:gd name="T48" fmla="*/ 136 w 216"/>
                <a:gd name="T49" fmla="*/ 99 h 219"/>
                <a:gd name="T50" fmla="*/ 136 w 216"/>
                <a:gd name="T51" fmla="*/ 147 h 219"/>
                <a:gd name="T52" fmla="*/ 80 w 216"/>
                <a:gd name="T53" fmla="*/ 209 h 219"/>
                <a:gd name="T54" fmla="*/ 37 w 216"/>
                <a:gd name="T55" fmla="*/ 168 h 219"/>
                <a:gd name="T56" fmla="*/ 136 w 216"/>
                <a:gd name="T57" fmla="*/ 9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9">
                  <a:moveTo>
                    <a:pt x="139" y="178"/>
                  </a:moveTo>
                  <a:lnTo>
                    <a:pt x="139" y="178"/>
                  </a:lnTo>
                  <a:cubicBezTo>
                    <a:pt x="141" y="197"/>
                    <a:pt x="154" y="217"/>
                    <a:pt x="176" y="217"/>
                  </a:cubicBezTo>
                  <a:cubicBezTo>
                    <a:pt x="186" y="217"/>
                    <a:pt x="216" y="210"/>
                    <a:pt x="216" y="171"/>
                  </a:cubicBezTo>
                  <a:lnTo>
                    <a:pt x="216" y="145"/>
                  </a:lnTo>
                  <a:lnTo>
                    <a:pt x="204" y="145"/>
                  </a:lnTo>
                  <a:lnTo>
                    <a:pt x="204" y="171"/>
                  </a:lnTo>
                  <a:cubicBezTo>
                    <a:pt x="204" y="199"/>
                    <a:pt x="192" y="202"/>
                    <a:pt x="186" y="202"/>
                  </a:cubicBezTo>
                  <a:cubicBezTo>
                    <a:pt x="171" y="202"/>
                    <a:pt x="169" y="180"/>
                    <a:pt x="169" y="178"/>
                  </a:cubicBezTo>
                  <a:lnTo>
                    <a:pt x="169" y="82"/>
                  </a:lnTo>
                  <a:cubicBezTo>
                    <a:pt x="169" y="62"/>
                    <a:pt x="169" y="44"/>
                    <a:pt x="151" y="26"/>
                  </a:cubicBezTo>
                  <a:cubicBezTo>
                    <a:pt x="133" y="7"/>
                    <a:pt x="109" y="0"/>
                    <a:pt x="86" y="0"/>
                  </a:cubicBezTo>
                  <a:cubicBezTo>
                    <a:pt x="47" y="0"/>
                    <a:pt x="14" y="22"/>
                    <a:pt x="14" y="54"/>
                  </a:cubicBezTo>
                  <a:cubicBezTo>
                    <a:pt x="14" y="68"/>
                    <a:pt x="23" y="76"/>
                    <a:pt x="36" y="76"/>
                  </a:cubicBezTo>
                  <a:cubicBezTo>
                    <a:pt x="49" y="76"/>
                    <a:pt x="58" y="67"/>
                    <a:pt x="58" y="54"/>
                  </a:cubicBezTo>
                  <a:cubicBezTo>
                    <a:pt x="58" y="48"/>
                    <a:pt x="55" y="33"/>
                    <a:pt x="33" y="32"/>
                  </a:cubicBezTo>
                  <a:cubicBezTo>
                    <a:pt x="46" y="16"/>
                    <a:pt x="70" y="10"/>
                    <a:pt x="85" y="10"/>
                  </a:cubicBezTo>
                  <a:cubicBezTo>
                    <a:pt x="108" y="10"/>
                    <a:pt x="136" y="29"/>
                    <a:pt x="136" y="71"/>
                  </a:cubicBezTo>
                  <a:lnTo>
                    <a:pt x="136" y="89"/>
                  </a:lnTo>
                  <a:cubicBezTo>
                    <a:pt x="111" y="91"/>
                    <a:pt x="78" y="92"/>
                    <a:pt x="48" y="106"/>
                  </a:cubicBezTo>
                  <a:cubicBezTo>
                    <a:pt x="12" y="123"/>
                    <a:pt x="0" y="147"/>
                    <a:pt x="0" y="168"/>
                  </a:cubicBezTo>
                  <a:cubicBezTo>
                    <a:pt x="0" y="207"/>
                    <a:pt x="46" y="219"/>
                    <a:pt x="76" y="219"/>
                  </a:cubicBezTo>
                  <a:cubicBezTo>
                    <a:pt x="108" y="219"/>
                    <a:pt x="130" y="200"/>
                    <a:pt x="139" y="178"/>
                  </a:cubicBezTo>
                  <a:close/>
                  <a:moveTo>
                    <a:pt x="136" y="99"/>
                  </a:moveTo>
                  <a:lnTo>
                    <a:pt x="136" y="99"/>
                  </a:lnTo>
                  <a:lnTo>
                    <a:pt x="136" y="147"/>
                  </a:lnTo>
                  <a:cubicBezTo>
                    <a:pt x="136" y="192"/>
                    <a:pt x="101" y="209"/>
                    <a:pt x="80" y="209"/>
                  </a:cubicBezTo>
                  <a:cubicBezTo>
                    <a:pt x="56" y="209"/>
                    <a:pt x="37" y="192"/>
                    <a:pt x="37" y="168"/>
                  </a:cubicBezTo>
                  <a:cubicBezTo>
                    <a:pt x="37" y="142"/>
                    <a:pt x="57" y="102"/>
                    <a:pt x="136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787775" y="2184400"/>
              <a:ext cx="157163" cy="138112"/>
            </a:xfrm>
            <a:custGeom>
              <a:avLst/>
              <a:gdLst>
                <a:gd name="T0" fmla="*/ 38 w 241"/>
                <a:gd name="T1" fmla="*/ 46 h 211"/>
                <a:gd name="T2" fmla="*/ 38 w 241"/>
                <a:gd name="T3" fmla="*/ 46 h 211"/>
                <a:gd name="T4" fmla="*/ 38 w 241"/>
                <a:gd name="T5" fmla="*/ 175 h 211"/>
                <a:gd name="T6" fmla="*/ 0 w 241"/>
                <a:gd name="T7" fmla="*/ 196 h 211"/>
                <a:gd name="T8" fmla="*/ 0 w 241"/>
                <a:gd name="T9" fmla="*/ 211 h 211"/>
                <a:gd name="T10" fmla="*/ 54 w 241"/>
                <a:gd name="T11" fmla="*/ 209 h 211"/>
                <a:gd name="T12" fmla="*/ 108 w 241"/>
                <a:gd name="T13" fmla="*/ 211 h 211"/>
                <a:gd name="T14" fmla="*/ 108 w 241"/>
                <a:gd name="T15" fmla="*/ 196 h 211"/>
                <a:gd name="T16" fmla="*/ 71 w 241"/>
                <a:gd name="T17" fmla="*/ 175 h 211"/>
                <a:gd name="T18" fmla="*/ 71 w 241"/>
                <a:gd name="T19" fmla="*/ 87 h 211"/>
                <a:gd name="T20" fmla="*/ 135 w 241"/>
                <a:gd name="T21" fmla="*/ 10 h 211"/>
                <a:gd name="T22" fmla="*/ 170 w 241"/>
                <a:gd name="T23" fmla="*/ 63 h 211"/>
                <a:gd name="T24" fmla="*/ 170 w 241"/>
                <a:gd name="T25" fmla="*/ 175 h 211"/>
                <a:gd name="T26" fmla="*/ 133 w 241"/>
                <a:gd name="T27" fmla="*/ 196 h 211"/>
                <a:gd name="T28" fmla="*/ 133 w 241"/>
                <a:gd name="T29" fmla="*/ 211 h 211"/>
                <a:gd name="T30" fmla="*/ 187 w 241"/>
                <a:gd name="T31" fmla="*/ 209 h 211"/>
                <a:gd name="T32" fmla="*/ 241 w 241"/>
                <a:gd name="T33" fmla="*/ 211 h 211"/>
                <a:gd name="T34" fmla="*/ 241 w 241"/>
                <a:gd name="T35" fmla="*/ 196 h 211"/>
                <a:gd name="T36" fmla="*/ 203 w 241"/>
                <a:gd name="T37" fmla="*/ 182 h 211"/>
                <a:gd name="T38" fmla="*/ 203 w 241"/>
                <a:gd name="T39" fmla="*/ 90 h 211"/>
                <a:gd name="T40" fmla="*/ 189 w 241"/>
                <a:gd name="T41" fmla="*/ 17 h 211"/>
                <a:gd name="T42" fmla="*/ 138 w 241"/>
                <a:gd name="T43" fmla="*/ 0 h 211"/>
                <a:gd name="T44" fmla="*/ 68 w 241"/>
                <a:gd name="T45" fmla="*/ 50 h 211"/>
                <a:gd name="T46" fmla="*/ 68 w 241"/>
                <a:gd name="T47" fmla="*/ 0 h 211"/>
                <a:gd name="T48" fmla="*/ 0 w 241"/>
                <a:gd name="T49" fmla="*/ 5 h 211"/>
                <a:gd name="T50" fmla="*/ 0 w 241"/>
                <a:gd name="T51" fmla="*/ 20 h 211"/>
                <a:gd name="T52" fmla="*/ 38 w 241"/>
                <a:gd name="T53" fmla="*/ 4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1" h="211">
                  <a:moveTo>
                    <a:pt x="38" y="46"/>
                  </a:moveTo>
                  <a:lnTo>
                    <a:pt x="38" y="46"/>
                  </a:lnTo>
                  <a:lnTo>
                    <a:pt x="38" y="175"/>
                  </a:lnTo>
                  <a:cubicBezTo>
                    <a:pt x="38" y="196"/>
                    <a:pt x="32" y="196"/>
                    <a:pt x="0" y="196"/>
                  </a:cubicBezTo>
                  <a:lnTo>
                    <a:pt x="0" y="211"/>
                  </a:lnTo>
                  <a:cubicBezTo>
                    <a:pt x="17" y="210"/>
                    <a:pt x="41" y="209"/>
                    <a:pt x="54" y="209"/>
                  </a:cubicBezTo>
                  <a:cubicBezTo>
                    <a:pt x="67" y="209"/>
                    <a:pt x="92" y="210"/>
                    <a:pt x="108" y="211"/>
                  </a:cubicBezTo>
                  <a:lnTo>
                    <a:pt x="108" y="196"/>
                  </a:lnTo>
                  <a:cubicBezTo>
                    <a:pt x="76" y="196"/>
                    <a:pt x="71" y="196"/>
                    <a:pt x="71" y="175"/>
                  </a:cubicBezTo>
                  <a:lnTo>
                    <a:pt x="71" y="87"/>
                  </a:lnTo>
                  <a:cubicBezTo>
                    <a:pt x="71" y="37"/>
                    <a:pt x="104" y="10"/>
                    <a:pt x="135" y="10"/>
                  </a:cubicBezTo>
                  <a:cubicBezTo>
                    <a:pt x="165" y="10"/>
                    <a:pt x="170" y="36"/>
                    <a:pt x="170" y="63"/>
                  </a:cubicBezTo>
                  <a:lnTo>
                    <a:pt x="170" y="175"/>
                  </a:lnTo>
                  <a:cubicBezTo>
                    <a:pt x="170" y="196"/>
                    <a:pt x="165" y="196"/>
                    <a:pt x="133" y="196"/>
                  </a:cubicBezTo>
                  <a:lnTo>
                    <a:pt x="133" y="211"/>
                  </a:lnTo>
                  <a:cubicBezTo>
                    <a:pt x="150" y="210"/>
                    <a:pt x="174" y="209"/>
                    <a:pt x="187" y="209"/>
                  </a:cubicBezTo>
                  <a:cubicBezTo>
                    <a:pt x="200" y="209"/>
                    <a:pt x="224" y="210"/>
                    <a:pt x="241" y="211"/>
                  </a:cubicBezTo>
                  <a:lnTo>
                    <a:pt x="241" y="196"/>
                  </a:lnTo>
                  <a:cubicBezTo>
                    <a:pt x="216" y="196"/>
                    <a:pt x="204" y="196"/>
                    <a:pt x="203" y="182"/>
                  </a:cubicBezTo>
                  <a:lnTo>
                    <a:pt x="203" y="90"/>
                  </a:lnTo>
                  <a:cubicBezTo>
                    <a:pt x="203" y="49"/>
                    <a:pt x="203" y="35"/>
                    <a:pt x="189" y="17"/>
                  </a:cubicBezTo>
                  <a:cubicBezTo>
                    <a:pt x="182" y="9"/>
                    <a:pt x="166" y="0"/>
                    <a:pt x="138" y="0"/>
                  </a:cubicBezTo>
                  <a:cubicBezTo>
                    <a:pt x="103" y="0"/>
                    <a:pt x="81" y="20"/>
                    <a:pt x="68" y="50"/>
                  </a:cubicBezTo>
                  <a:lnTo>
                    <a:pt x="68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4" y="20"/>
                    <a:pt x="38" y="23"/>
                    <a:pt x="38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3948113" y="2130425"/>
              <a:ext cx="96838" cy="195262"/>
            </a:xfrm>
            <a:custGeom>
              <a:avLst/>
              <a:gdLst>
                <a:gd name="T0" fmla="*/ 74 w 150"/>
                <a:gd name="T1" fmla="*/ 103 h 299"/>
                <a:gd name="T2" fmla="*/ 74 w 150"/>
                <a:gd name="T3" fmla="*/ 103 h 299"/>
                <a:gd name="T4" fmla="*/ 142 w 150"/>
                <a:gd name="T5" fmla="*/ 103 h 299"/>
                <a:gd name="T6" fmla="*/ 142 w 150"/>
                <a:gd name="T7" fmla="*/ 88 h 299"/>
                <a:gd name="T8" fmla="*/ 74 w 150"/>
                <a:gd name="T9" fmla="*/ 88 h 299"/>
                <a:gd name="T10" fmla="*/ 74 w 150"/>
                <a:gd name="T11" fmla="*/ 0 h 299"/>
                <a:gd name="T12" fmla="*/ 62 w 150"/>
                <a:gd name="T13" fmla="*/ 0 h 299"/>
                <a:gd name="T14" fmla="*/ 0 w 150"/>
                <a:gd name="T15" fmla="*/ 92 h 299"/>
                <a:gd name="T16" fmla="*/ 0 w 150"/>
                <a:gd name="T17" fmla="*/ 103 h 299"/>
                <a:gd name="T18" fmla="*/ 41 w 150"/>
                <a:gd name="T19" fmla="*/ 103 h 299"/>
                <a:gd name="T20" fmla="*/ 41 w 150"/>
                <a:gd name="T21" fmla="*/ 235 h 299"/>
                <a:gd name="T22" fmla="*/ 103 w 150"/>
                <a:gd name="T23" fmla="*/ 299 h 299"/>
                <a:gd name="T24" fmla="*/ 150 w 150"/>
                <a:gd name="T25" fmla="*/ 235 h 299"/>
                <a:gd name="T26" fmla="*/ 150 w 150"/>
                <a:gd name="T27" fmla="*/ 207 h 299"/>
                <a:gd name="T28" fmla="*/ 138 w 150"/>
                <a:gd name="T29" fmla="*/ 207 h 299"/>
                <a:gd name="T30" fmla="*/ 138 w 150"/>
                <a:gd name="T31" fmla="*/ 234 h 299"/>
                <a:gd name="T32" fmla="*/ 106 w 150"/>
                <a:gd name="T33" fmla="*/ 287 h 299"/>
                <a:gd name="T34" fmla="*/ 74 w 150"/>
                <a:gd name="T35" fmla="*/ 236 h 299"/>
                <a:gd name="T36" fmla="*/ 74 w 150"/>
                <a:gd name="T37" fmla="*/ 10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99">
                  <a:moveTo>
                    <a:pt x="74" y="103"/>
                  </a:moveTo>
                  <a:lnTo>
                    <a:pt x="74" y="103"/>
                  </a:lnTo>
                  <a:lnTo>
                    <a:pt x="142" y="103"/>
                  </a:lnTo>
                  <a:lnTo>
                    <a:pt x="142" y="88"/>
                  </a:lnTo>
                  <a:lnTo>
                    <a:pt x="74" y="88"/>
                  </a:lnTo>
                  <a:lnTo>
                    <a:pt x="74" y="0"/>
                  </a:lnTo>
                  <a:lnTo>
                    <a:pt x="62" y="0"/>
                  </a:lnTo>
                  <a:cubicBezTo>
                    <a:pt x="62" y="39"/>
                    <a:pt x="47" y="90"/>
                    <a:pt x="0" y="92"/>
                  </a:cubicBezTo>
                  <a:lnTo>
                    <a:pt x="0" y="103"/>
                  </a:lnTo>
                  <a:lnTo>
                    <a:pt x="41" y="103"/>
                  </a:lnTo>
                  <a:lnTo>
                    <a:pt x="41" y="235"/>
                  </a:lnTo>
                  <a:cubicBezTo>
                    <a:pt x="41" y="293"/>
                    <a:pt x="85" y="299"/>
                    <a:pt x="103" y="299"/>
                  </a:cubicBezTo>
                  <a:cubicBezTo>
                    <a:pt x="137" y="299"/>
                    <a:pt x="150" y="265"/>
                    <a:pt x="150" y="235"/>
                  </a:cubicBezTo>
                  <a:lnTo>
                    <a:pt x="150" y="207"/>
                  </a:lnTo>
                  <a:lnTo>
                    <a:pt x="138" y="207"/>
                  </a:lnTo>
                  <a:lnTo>
                    <a:pt x="138" y="234"/>
                  </a:lnTo>
                  <a:cubicBezTo>
                    <a:pt x="138" y="269"/>
                    <a:pt x="124" y="287"/>
                    <a:pt x="106" y="287"/>
                  </a:cubicBezTo>
                  <a:cubicBezTo>
                    <a:pt x="74" y="287"/>
                    <a:pt x="74" y="244"/>
                    <a:pt x="74" y="236"/>
                  </a:cubicBezTo>
                  <a:lnTo>
                    <a:pt x="74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4089400" y="2289175"/>
              <a:ext cx="36513" cy="93662"/>
            </a:xfrm>
            <a:custGeom>
              <a:avLst/>
              <a:gdLst>
                <a:gd name="T0" fmla="*/ 55 w 55"/>
                <a:gd name="T1" fmla="*/ 50 h 143"/>
                <a:gd name="T2" fmla="*/ 55 w 55"/>
                <a:gd name="T3" fmla="*/ 50 h 143"/>
                <a:gd name="T4" fmla="*/ 25 w 55"/>
                <a:gd name="T5" fmla="*/ 0 h 143"/>
                <a:gd name="T6" fmla="*/ 0 w 55"/>
                <a:gd name="T7" fmla="*/ 26 h 143"/>
                <a:gd name="T8" fmla="*/ 25 w 55"/>
                <a:gd name="T9" fmla="*/ 51 h 143"/>
                <a:gd name="T10" fmla="*/ 42 w 55"/>
                <a:gd name="T11" fmla="*/ 45 h 143"/>
                <a:gd name="T12" fmla="*/ 44 w 55"/>
                <a:gd name="T13" fmla="*/ 43 h 143"/>
                <a:gd name="T14" fmla="*/ 45 w 55"/>
                <a:gd name="T15" fmla="*/ 50 h 143"/>
                <a:gd name="T16" fmla="*/ 12 w 55"/>
                <a:gd name="T17" fmla="*/ 130 h 143"/>
                <a:gd name="T18" fmla="*/ 7 w 55"/>
                <a:gd name="T19" fmla="*/ 138 h 143"/>
                <a:gd name="T20" fmla="*/ 12 w 55"/>
                <a:gd name="T21" fmla="*/ 143 h 143"/>
                <a:gd name="T22" fmla="*/ 55 w 55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43">
                  <a:moveTo>
                    <a:pt x="55" y="50"/>
                  </a:moveTo>
                  <a:lnTo>
                    <a:pt x="55" y="50"/>
                  </a:lnTo>
                  <a:cubicBezTo>
                    <a:pt x="55" y="19"/>
                    <a:pt x="44" y="0"/>
                    <a:pt x="25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38"/>
                    <a:pt x="9" y="51"/>
                    <a:pt x="25" y="51"/>
                  </a:cubicBezTo>
                  <a:cubicBezTo>
                    <a:pt x="31" y="51"/>
                    <a:pt x="37" y="49"/>
                    <a:pt x="42" y="45"/>
                  </a:cubicBezTo>
                  <a:cubicBezTo>
                    <a:pt x="43" y="44"/>
                    <a:pt x="44" y="43"/>
                    <a:pt x="44" y="43"/>
                  </a:cubicBezTo>
                  <a:cubicBezTo>
                    <a:pt x="44" y="43"/>
                    <a:pt x="45" y="44"/>
                    <a:pt x="45" y="50"/>
                  </a:cubicBezTo>
                  <a:cubicBezTo>
                    <a:pt x="45" y="86"/>
                    <a:pt x="28" y="114"/>
                    <a:pt x="12" y="130"/>
                  </a:cubicBezTo>
                  <a:cubicBezTo>
                    <a:pt x="7" y="135"/>
                    <a:pt x="7" y="136"/>
                    <a:pt x="7" y="138"/>
                  </a:cubicBezTo>
                  <a:cubicBezTo>
                    <a:pt x="7" y="141"/>
                    <a:pt x="10" y="143"/>
                    <a:pt x="12" y="143"/>
                  </a:cubicBezTo>
                  <a:cubicBezTo>
                    <a:pt x="17" y="143"/>
                    <a:pt x="55" y="106"/>
                    <a:pt x="55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4470400" y="2114550"/>
              <a:ext cx="130175" cy="214312"/>
            </a:xfrm>
            <a:custGeom>
              <a:avLst/>
              <a:gdLst>
                <a:gd name="T0" fmla="*/ 201 w 201"/>
                <a:gd name="T1" fmla="*/ 165 h 328"/>
                <a:gd name="T2" fmla="*/ 201 w 201"/>
                <a:gd name="T3" fmla="*/ 165 h 328"/>
                <a:gd name="T4" fmla="*/ 182 w 201"/>
                <a:gd name="T5" fmla="*/ 53 h 328"/>
                <a:gd name="T6" fmla="*/ 101 w 201"/>
                <a:gd name="T7" fmla="*/ 0 h 328"/>
                <a:gd name="T8" fmla="*/ 18 w 201"/>
                <a:gd name="T9" fmla="*/ 56 h 328"/>
                <a:gd name="T10" fmla="*/ 0 w 201"/>
                <a:gd name="T11" fmla="*/ 165 h 328"/>
                <a:gd name="T12" fmla="*/ 22 w 201"/>
                <a:gd name="T13" fmla="*/ 280 h 328"/>
                <a:gd name="T14" fmla="*/ 101 w 201"/>
                <a:gd name="T15" fmla="*/ 328 h 328"/>
                <a:gd name="T16" fmla="*/ 184 w 201"/>
                <a:gd name="T17" fmla="*/ 273 h 328"/>
                <a:gd name="T18" fmla="*/ 201 w 201"/>
                <a:gd name="T19" fmla="*/ 165 h 328"/>
                <a:gd name="T20" fmla="*/ 101 w 201"/>
                <a:gd name="T21" fmla="*/ 318 h 328"/>
                <a:gd name="T22" fmla="*/ 101 w 201"/>
                <a:gd name="T23" fmla="*/ 318 h 328"/>
                <a:gd name="T24" fmla="*/ 45 w 201"/>
                <a:gd name="T25" fmla="*/ 260 h 328"/>
                <a:gd name="T26" fmla="*/ 40 w 201"/>
                <a:gd name="T27" fmla="*/ 159 h 328"/>
                <a:gd name="T28" fmla="*/ 44 w 201"/>
                <a:gd name="T29" fmla="*/ 71 h 328"/>
                <a:gd name="T30" fmla="*/ 101 w 201"/>
                <a:gd name="T31" fmla="*/ 10 h 328"/>
                <a:gd name="T32" fmla="*/ 157 w 201"/>
                <a:gd name="T33" fmla="*/ 66 h 328"/>
                <a:gd name="T34" fmla="*/ 162 w 201"/>
                <a:gd name="T35" fmla="*/ 159 h 328"/>
                <a:gd name="T36" fmla="*/ 156 w 201"/>
                <a:gd name="T37" fmla="*/ 258 h 328"/>
                <a:gd name="T38" fmla="*/ 101 w 201"/>
                <a:gd name="T39" fmla="*/ 3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8">
                  <a:moveTo>
                    <a:pt x="201" y="165"/>
                  </a:moveTo>
                  <a:lnTo>
                    <a:pt x="201" y="165"/>
                  </a:lnTo>
                  <a:cubicBezTo>
                    <a:pt x="201" y="127"/>
                    <a:pt x="199" y="88"/>
                    <a:pt x="182" y="53"/>
                  </a:cubicBezTo>
                  <a:cubicBezTo>
                    <a:pt x="160" y="7"/>
                    <a:pt x="121" y="0"/>
                    <a:pt x="101" y="0"/>
                  </a:cubicBezTo>
                  <a:cubicBezTo>
                    <a:pt x="72" y="0"/>
                    <a:pt x="37" y="12"/>
                    <a:pt x="18" y="56"/>
                  </a:cubicBezTo>
                  <a:cubicBezTo>
                    <a:pt x="3" y="89"/>
                    <a:pt x="0" y="127"/>
                    <a:pt x="0" y="165"/>
                  </a:cubicBezTo>
                  <a:cubicBezTo>
                    <a:pt x="0" y="201"/>
                    <a:pt x="2" y="244"/>
                    <a:pt x="22" y="280"/>
                  </a:cubicBezTo>
                  <a:cubicBezTo>
                    <a:pt x="42" y="319"/>
                    <a:pt x="77" y="328"/>
                    <a:pt x="101" y="328"/>
                  </a:cubicBezTo>
                  <a:cubicBezTo>
                    <a:pt x="126" y="328"/>
                    <a:pt x="163" y="318"/>
                    <a:pt x="184" y="273"/>
                  </a:cubicBezTo>
                  <a:cubicBezTo>
                    <a:pt x="199" y="240"/>
                    <a:pt x="201" y="203"/>
                    <a:pt x="201" y="165"/>
                  </a:cubicBezTo>
                  <a:close/>
                  <a:moveTo>
                    <a:pt x="101" y="318"/>
                  </a:moveTo>
                  <a:lnTo>
                    <a:pt x="101" y="318"/>
                  </a:lnTo>
                  <a:cubicBezTo>
                    <a:pt x="82" y="318"/>
                    <a:pt x="54" y="306"/>
                    <a:pt x="45" y="260"/>
                  </a:cubicBezTo>
                  <a:cubicBezTo>
                    <a:pt x="40" y="231"/>
                    <a:pt x="40" y="187"/>
                    <a:pt x="40" y="159"/>
                  </a:cubicBezTo>
                  <a:cubicBezTo>
                    <a:pt x="40" y="129"/>
                    <a:pt x="40" y="97"/>
                    <a:pt x="44" y="71"/>
                  </a:cubicBezTo>
                  <a:cubicBezTo>
                    <a:pt x="53" y="14"/>
                    <a:pt x="89" y="10"/>
                    <a:pt x="101" y="10"/>
                  </a:cubicBezTo>
                  <a:cubicBezTo>
                    <a:pt x="116" y="10"/>
                    <a:pt x="148" y="19"/>
                    <a:pt x="157" y="66"/>
                  </a:cubicBezTo>
                  <a:cubicBezTo>
                    <a:pt x="162" y="93"/>
                    <a:pt x="162" y="129"/>
                    <a:pt x="162" y="159"/>
                  </a:cubicBezTo>
                  <a:cubicBezTo>
                    <a:pt x="162" y="195"/>
                    <a:pt x="162" y="228"/>
                    <a:pt x="156" y="258"/>
                  </a:cubicBezTo>
                  <a:cubicBezTo>
                    <a:pt x="149" y="304"/>
                    <a:pt x="122" y="318"/>
                    <a:pt x="101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4725988" y="2124075"/>
              <a:ext cx="188913" cy="241300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3 w 292"/>
                <a:gd name="T7" fmla="*/ 0 h 369"/>
                <a:gd name="T8" fmla="*/ 274 w 292"/>
                <a:gd name="T9" fmla="*/ 3 h 369"/>
                <a:gd name="T10" fmla="*/ 10 w 292"/>
                <a:gd name="T11" fmla="*/ 128 h 369"/>
                <a:gd name="T12" fmla="*/ 0 w 292"/>
                <a:gd name="T13" fmla="*/ 138 h 369"/>
                <a:gd name="T14" fmla="*/ 10 w 292"/>
                <a:gd name="T15" fmla="*/ 149 h 369"/>
                <a:gd name="T16" fmla="*/ 274 w 292"/>
                <a:gd name="T17" fmla="*/ 273 h 369"/>
                <a:gd name="T18" fmla="*/ 283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3" y="0"/>
                  </a:cubicBezTo>
                  <a:cubicBezTo>
                    <a:pt x="280" y="0"/>
                    <a:pt x="276" y="2"/>
                    <a:pt x="274" y="3"/>
                  </a:cubicBezTo>
                  <a:lnTo>
                    <a:pt x="10" y="128"/>
                  </a:lnTo>
                  <a:cubicBezTo>
                    <a:pt x="2" y="131"/>
                    <a:pt x="0" y="135"/>
                    <a:pt x="0" y="138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3" y="277"/>
                  </a:cubicBezTo>
                  <a:cubicBezTo>
                    <a:pt x="288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4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5037138" y="2184400"/>
              <a:ext cx="153988" cy="141287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8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4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5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5" y="180"/>
                  </a:cubicBezTo>
                  <a:cubicBezTo>
                    <a:pt x="101" y="197"/>
                    <a:pt x="118" y="216"/>
                    <a:pt x="147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3"/>
            <p:cNvSpPr>
              <a:spLocks noEditPoints="1"/>
            </p:cNvSpPr>
            <p:nvPr/>
          </p:nvSpPr>
          <p:spPr bwMode="auto">
            <a:xfrm>
              <a:off x="5316538" y="2124075"/>
              <a:ext cx="190500" cy="241300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3 w 292"/>
                <a:gd name="T7" fmla="*/ 0 h 369"/>
                <a:gd name="T8" fmla="*/ 274 w 292"/>
                <a:gd name="T9" fmla="*/ 3 h 369"/>
                <a:gd name="T10" fmla="*/ 10 w 292"/>
                <a:gd name="T11" fmla="*/ 128 h 369"/>
                <a:gd name="T12" fmla="*/ 0 w 292"/>
                <a:gd name="T13" fmla="*/ 138 h 369"/>
                <a:gd name="T14" fmla="*/ 10 w 292"/>
                <a:gd name="T15" fmla="*/ 149 h 369"/>
                <a:gd name="T16" fmla="*/ 274 w 292"/>
                <a:gd name="T17" fmla="*/ 273 h 369"/>
                <a:gd name="T18" fmla="*/ 283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3" y="0"/>
                  </a:cubicBezTo>
                  <a:cubicBezTo>
                    <a:pt x="280" y="0"/>
                    <a:pt x="276" y="2"/>
                    <a:pt x="274" y="3"/>
                  </a:cubicBezTo>
                  <a:lnTo>
                    <a:pt x="10" y="128"/>
                  </a:lnTo>
                  <a:cubicBezTo>
                    <a:pt x="1" y="131"/>
                    <a:pt x="0" y="135"/>
                    <a:pt x="0" y="138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3" y="277"/>
                  </a:cubicBezTo>
                  <a:cubicBezTo>
                    <a:pt x="288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5646738" y="2114550"/>
              <a:ext cx="101600" cy="207962"/>
            </a:xfrm>
            <a:custGeom>
              <a:avLst/>
              <a:gdLst>
                <a:gd name="T0" fmla="*/ 98 w 157"/>
                <a:gd name="T1" fmla="*/ 12 h 318"/>
                <a:gd name="T2" fmla="*/ 98 w 157"/>
                <a:gd name="T3" fmla="*/ 12 h 318"/>
                <a:gd name="T4" fmla="*/ 87 w 157"/>
                <a:gd name="T5" fmla="*/ 0 h 318"/>
                <a:gd name="T6" fmla="*/ 0 w 157"/>
                <a:gd name="T7" fmla="*/ 30 h 318"/>
                <a:gd name="T8" fmla="*/ 0 w 157"/>
                <a:gd name="T9" fmla="*/ 45 h 318"/>
                <a:gd name="T10" fmla="*/ 62 w 157"/>
                <a:gd name="T11" fmla="*/ 33 h 318"/>
                <a:gd name="T12" fmla="*/ 62 w 157"/>
                <a:gd name="T13" fmla="*/ 280 h 318"/>
                <a:gd name="T14" fmla="*/ 18 w 157"/>
                <a:gd name="T15" fmla="*/ 303 h 318"/>
                <a:gd name="T16" fmla="*/ 3 w 157"/>
                <a:gd name="T17" fmla="*/ 303 h 318"/>
                <a:gd name="T18" fmla="*/ 3 w 157"/>
                <a:gd name="T19" fmla="*/ 318 h 318"/>
                <a:gd name="T20" fmla="*/ 80 w 157"/>
                <a:gd name="T21" fmla="*/ 316 h 318"/>
                <a:gd name="T22" fmla="*/ 157 w 157"/>
                <a:gd name="T23" fmla="*/ 318 h 318"/>
                <a:gd name="T24" fmla="*/ 157 w 157"/>
                <a:gd name="T25" fmla="*/ 303 h 318"/>
                <a:gd name="T26" fmla="*/ 142 w 157"/>
                <a:gd name="T27" fmla="*/ 303 h 318"/>
                <a:gd name="T28" fmla="*/ 98 w 157"/>
                <a:gd name="T29" fmla="*/ 280 h 318"/>
                <a:gd name="T30" fmla="*/ 98 w 157"/>
                <a:gd name="T31" fmla="*/ 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318">
                  <a:moveTo>
                    <a:pt x="98" y="12"/>
                  </a:moveTo>
                  <a:lnTo>
                    <a:pt x="98" y="12"/>
                  </a:lnTo>
                  <a:cubicBezTo>
                    <a:pt x="98" y="0"/>
                    <a:pt x="98" y="0"/>
                    <a:pt x="87" y="0"/>
                  </a:cubicBezTo>
                  <a:cubicBezTo>
                    <a:pt x="57" y="30"/>
                    <a:pt x="15" y="30"/>
                    <a:pt x="0" y="30"/>
                  </a:cubicBezTo>
                  <a:lnTo>
                    <a:pt x="0" y="45"/>
                  </a:lnTo>
                  <a:cubicBezTo>
                    <a:pt x="9" y="45"/>
                    <a:pt x="37" y="45"/>
                    <a:pt x="62" y="33"/>
                  </a:cubicBezTo>
                  <a:lnTo>
                    <a:pt x="62" y="280"/>
                  </a:lnTo>
                  <a:cubicBezTo>
                    <a:pt x="62" y="297"/>
                    <a:pt x="61" y="303"/>
                    <a:pt x="18" y="303"/>
                  </a:cubicBezTo>
                  <a:lnTo>
                    <a:pt x="3" y="303"/>
                  </a:lnTo>
                  <a:lnTo>
                    <a:pt x="3" y="318"/>
                  </a:lnTo>
                  <a:cubicBezTo>
                    <a:pt x="19" y="316"/>
                    <a:pt x="61" y="316"/>
                    <a:pt x="80" y="316"/>
                  </a:cubicBezTo>
                  <a:cubicBezTo>
                    <a:pt x="99" y="316"/>
                    <a:pt x="141" y="316"/>
                    <a:pt x="157" y="318"/>
                  </a:cubicBezTo>
                  <a:lnTo>
                    <a:pt x="157" y="303"/>
                  </a:lnTo>
                  <a:lnTo>
                    <a:pt x="142" y="303"/>
                  </a:lnTo>
                  <a:cubicBezTo>
                    <a:pt x="99" y="303"/>
                    <a:pt x="98" y="298"/>
                    <a:pt x="98" y="280"/>
                  </a:cubicBezTo>
                  <a:lnTo>
                    <a:pt x="98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5789613" y="2114550"/>
              <a:ext cx="123825" cy="207962"/>
            </a:xfrm>
            <a:custGeom>
              <a:avLst/>
              <a:gdLst>
                <a:gd name="T0" fmla="*/ 37 w 191"/>
                <a:gd name="T1" fmla="*/ 281 h 318"/>
                <a:gd name="T2" fmla="*/ 37 w 191"/>
                <a:gd name="T3" fmla="*/ 281 h 318"/>
                <a:gd name="T4" fmla="*/ 88 w 191"/>
                <a:gd name="T5" fmla="*/ 232 h 318"/>
                <a:gd name="T6" fmla="*/ 191 w 191"/>
                <a:gd name="T7" fmla="*/ 92 h 318"/>
                <a:gd name="T8" fmla="*/ 89 w 191"/>
                <a:gd name="T9" fmla="*/ 0 h 318"/>
                <a:gd name="T10" fmla="*/ 0 w 191"/>
                <a:gd name="T11" fmla="*/ 86 h 318"/>
                <a:gd name="T12" fmla="*/ 25 w 191"/>
                <a:gd name="T13" fmla="*/ 113 h 318"/>
                <a:gd name="T14" fmla="*/ 50 w 191"/>
                <a:gd name="T15" fmla="*/ 87 h 318"/>
                <a:gd name="T16" fmla="*/ 25 w 191"/>
                <a:gd name="T17" fmla="*/ 63 h 318"/>
                <a:gd name="T18" fmla="*/ 19 w 191"/>
                <a:gd name="T19" fmla="*/ 63 h 318"/>
                <a:gd name="T20" fmla="*/ 83 w 191"/>
                <a:gd name="T21" fmla="*/ 14 h 318"/>
                <a:gd name="T22" fmla="*/ 147 w 191"/>
                <a:gd name="T23" fmla="*/ 92 h 318"/>
                <a:gd name="T24" fmla="*/ 97 w 191"/>
                <a:gd name="T25" fmla="*/ 198 h 318"/>
                <a:gd name="T26" fmla="*/ 5 w 191"/>
                <a:gd name="T27" fmla="*/ 300 h 318"/>
                <a:gd name="T28" fmla="*/ 0 w 191"/>
                <a:gd name="T29" fmla="*/ 318 h 318"/>
                <a:gd name="T30" fmla="*/ 177 w 191"/>
                <a:gd name="T31" fmla="*/ 318 h 318"/>
                <a:gd name="T32" fmla="*/ 191 w 191"/>
                <a:gd name="T33" fmla="*/ 235 h 318"/>
                <a:gd name="T34" fmla="*/ 179 w 191"/>
                <a:gd name="T35" fmla="*/ 235 h 318"/>
                <a:gd name="T36" fmla="*/ 168 w 191"/>
                <a:gd name="T37" fmla="*/ 277 h 318"/>
                <a:gd name="T38" fmla="*/ 123 w 191"/>
                <a:gd name="T39" fmla="*/ 281 h 318"/>
                <a:gd name="T40" fmla="*/ 37 w 191"/>
                <a:gd name="T41" fmla="*/ 2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318">
                  <a:moveTo>
                    <a:pt x="37" y="281"/>
                  </a:moveTo>
                  <a:lnTo>
                    <a:pt x="37" y="281"/>
                  </a:lnTo>
                  <a:lnTo>
                    <a:pt x="88" y="232"/>
                  </a:lnTo>
                  <a:cubicBezTo>
                    <a:pt x="162" y="166"/>
                    <a:pt x="191" y="140"/>
                    <a:pt x="191" y="92"/>
                  </a:cubicBezTo>
                  <a:cubicBezTo>
                    <a:pt x="191" y="38"/>
                    <a:pt x="148" y="0"/>
                    <a:pt x="89" y="0"/>
                  </a:cubicBezTo>
                  <a:cubicBezTo>
                    <a:pt x="35" y="0"/>
                    <a:pt x="0" y="44"/>
                    <a:pt x="0" y="86"/>
                  </a:cubicBezTo>
                  <a:cubicBezTo>
                    <a:pt x="0" y="113"/>
                    <a:pt x="24" y="113"/>
                    <a:pt x="25" y="113"/>
                  </a:cubicBezTo>
                  <a:cubicBezTo>
                    <a:pt x="34" y="113"/>
                    <a:pt x="50" y="107"/>
                    <a:pt x="50" y="87"/>
                  </a:cubicBezTo>
                  <a:cubicBezTo>
                    <a:pt x="50" y="75"/>
                    <a:pt x="42" y="63"/>
                    <a:pt x="25" y="63"/>
                  </a:cubicBezTo>
                  <a:cubicBezTo>
                    <a:pt x="21" y="63"/>
                    <a:pt x="20" y="63"/>
                    <a:pt x="19" y="63"/>
                  </a:cubicBezTo>
                  <a:cubicBezTo>
                    <a:pt x="30" y="32"/>
                    <a:pt x="56" y="14"/>
                    <a:pt x="83" y="14"/>
                  </a:cubicBezTo>
                  <a:cubicBezTo>
                    <a:pt x="127" y="14"/>
                    <a:pt x="147" y="53"/>
                    <a:pt x="147" y="92"/>
                  </a:cubicBezTo>
                  <a:cubicBezTo>
                    <a:pt x="147" y="131"/>
                    <a:pt x="123" y="168"/>
                    <a:pt x="97" y="198"/>
                  </a:cubicBezTo>
                  <a:lnTo>
                    <a:pt x="5" y="300"/>
                  </a:lnTo>
                  <a:cubicBezTo>
                    <a:pt x="0" y="305"/>
                    <a:pt x="0" y="306"/>
                    <a:pt x="0" y="318"/>
                  </a:cubicBezTo>
                  <a:lnTo>
                    <a:pt x="177" y="318"/>
                  </a:lnTo>
                  <a:lnTo>
                    <a:pt x="191" y="235"/>
                  </a:lnTo>
                  <a:lnTo>
                    <a:pt x="179" y="235"/>
                  </a:lnTo>
                  <a:cubicBezTo>
                    <a:pt x="176" y="249"/>
                    <a:pt x="173" y="270"/>
                    <a:pt x="168" y="277"/>
                  </a:cubicBezTo>
                  <a:cubicBezTo>
                    <a:pt x="165" y="281"/>
                    <a:pt x="133" y="281"/>
                    <a:pt x="123" y="281"/>
                  </a:cubicBezTo>
                  <a:lnTo>
                    <a:pt x="37" y="2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/>
            <p:cNvSpPr>
              <a:spLocks noEditPoints="1"/>
            </p:cNvSpPr>
            <p:nvPr/>
          </p:nvSpPr>
          <p:spPr bwMode="auto">
            <a:xfrm>
              <a:off x="1785938" y="2563813"/>
              <a:ext cx="130175" cy="215900"/>
            </a:xfrm>
            <a:custGeom>
              <a:avLst/>
              <a:gdLst>
                <a:gd name="T0" fmla="*/ 201 w 201"/>
                <a:gd name="T1" fmla="*/ 166 h 329"/>
                <a:gd name="T2" fmla="*/ 201 w 201"/>
                <a:gd name="T3" fmla="*/ 166 h 329"/>
                <a:gd name="T4" fmla="*/ 182 w 201"/>
                <a:gd name="T5" fmla="*/ 54 h 329"/>
                <a:gd name="T6" fmla="*/ 101 w 201"/>
                <a:gd name="T7" fmla="*/ 0 h 329"/>
                <a:gd name="T8" fmla="*/ 17 w 201"/>
                <a:gd name="T9" fmla="*/ 57 h 329"/>
                <a:gd name="T10" fmla="*/ 0 w 201"/>
                <a:gd name="T11" fmla="*/ 166 h 329"/>
                <a:gd name="T12" fmla="*/ 21 w 201"/>
                <a:gd name="T13" fmla="*/ 281 h 329"/>
                <a:gd name="T14" fmla="*/ 100 w 201"/>
                <a:gd name="T15" fmla="*/ 329 h 329"/>
                <a:gd name="T16" fmla="*/ 183 w 201"/>
                <a:gd name="T17" fmla="*/ 274 h 329"/>
                <a:gd name="T18" fmla="*/ 201 w 201"/>
                <a:gd name="T19" fmla="*/ 166 h 329"/>
                <a:gd name="T20" fmla="*/ 100 w 201"/>
                <a:gd name="T21" fmla="*/ 318 h 329"/>
                <a:gd name="T22" fmla="*/ 100 w 201"/>
                <a:gd name="T23" fmla="*/ 318 h 329"/>
                <a:gd name="T24" fmla="*/ 45 w 201"/>
                <a:gd name="T25" fmla="*/ 261 h 329"/>
                <a:gd name="T26" fmla="*/ 39 w 201"/>
                <a:gd name="T27" fmla="*/ 160 h 329"/>
                <a:gd name="T28" fmla="*/ 43 w 201"/>
                <a:gd name="T29" fmla="*/ 72 h 329"/>
                <a:gd name="T30" fmla="*/ 100 w 201"/>
                <a:gd name="T31" fmla="*/ 11 h 329"/>
                <a:gd name="T32" fmla="*/ 157 w 201"/>
                <a:gd name="T33" fmla="*/ 67 h 329"/>
                <a:gd name="T34" fmla="*/ 161 w 201"/>
                <a:gd name="T35" fmla="*/ 160 h 329"/>
                <a:gd name="T36" fmla="*/ 156 w 201"/>
                <a:gd name="T37" fmla="*/ 259 h 329"/>
                <a:gd name="T38" fmla="*/ 100 w 201"/>
                <a:gd name="T39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9">
                  <a:moveTo>
                    <a:pt x="201" y="166"/>
                  </a:moveTo>
                  <a:lnTo>
                    <a:pt x="201" y="166"/>
                  </a:lnTo>
                  <a:cubicBezTo>
                    <a:pt x="201" y="127"/>
                    <a:pt x="199" y="89"/>
                    <a:pt x="182" y="54"/>
                  </a:cubicBezTo>
                  <a:cubicBezTo>
                    <a:pt x="160" y="8"/>
                    <a:pt x="121" y="0"/>
                    <a:pt x="101" y="0"/>
                  </a:cubicBezTo>
                  <a:cubicBezTo>
                    <a:pt x="72" y="0"/>
                    <a:pt x="37" y="13"/>
                    <a:pt x="17" y="57"/>
                  </a:cubicBezTo>
                  <a:cubicBezTo>
                    <a:pt x="2" y="90"/>
                    <a:pt x="0" y="127"/>
                    <a:pt x="0" y="166"/>
                  </a:cubicBezTo>
                  <a:cubicBezTo>
                    <a:pt x="0" y="201"/>
                    <a:pt x="2" y="244"/>
                    <a:pt x="21" y="281"/>
                  </a:cubicBezTo>
                  <a:cubicBezTo>
                    <a:pt x="42" y="319"/>
                    <a:pt x="77" y="329"/>
                    <a:pt x="100" y="329"/>
                  </a:cubicBezTo>
                  <a:cubicBezTo>
                    <a:pt x="126" y="329"/>
                    <a:pt x="162" y="319"/>
                    <a:pt x="183" y="274"/>
                  </a:cubicBezTo>
                  <a:cubicBezTo>
                    <a:pt x="199" y="241"/>
                    <a:pt x="201" y="203"/>
                    <a:pt x="201" y="166"/>
                  </a:cubicBezTo>
                  <a:close/>
                  <a:moveTo>
                    <a:pt x="100" y="318"/>
                  </a:moveTo>
                  <a:lnTo>
                    <a:pt x="100" y="318"/>
                  </a:lnTo>
                  <a:cubicBezTo>
                    <a:pt x="82" y="318"/>
                    <a:pt x="53" y="307"/>
                    <a:pt x="45" y="261"/>
                  </a:cubicBezTo>
                  <a:cubicBezTo>
                    <a:pt x="39" y="232"/>
                    <a:pt x="39" y="188"/>
                    <a:pt x="39" y="160"/>
                  </a:cubicBezTo>
                  <a:cubicBezTo>
                    <a:pt x="39" y="129"/>
                    <a:pt x="39" y="98"/>
                    <a:pt x="43" y="72"/>
                  </a:cubicBezTo>
                  <a:cubicBezTo>
                    <a:pt x="52" y="15"/>
                    <a:pt x="88" y="11"/>
                    <a:pt x="100" y="11"/>
                  </a:cubicBezTo>
                  <a:cubicBezTo>
                    <a:pt x="116" y="11"/>
                    <a:pt x="148" y="19"/>
                    <a:pt x="157" y="67"/>
                  </a:cubicBezTo>
                  <a:cubicBezTo>
                    <a:pt x="161" y="93"/>
                    <a:pt x="161" y="130"/>
                    <a:pt x="161" y="160"/>
                  </a:cubicBezTo>
                  <a:cubicBezTo>
                    <a:pt x="161" y="196"/>
                    <a:pt x="161" y="228"/>
                    <a:pt x="156" y="259"/>
                  </a:cubicBezTo>
                  <a:cubicBezTo>
                    <a:pt x="149" y="304"/>
                    <a:pt x="122" y="318"/>
                    <a:pt x="100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1955800" y="2740025"/>
              <a:ext cx="34925" cy="93662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6 w 56"/>
                <a:gd name="T5" fmla="*/ 0 h 143"/>
                <a:gd name="T6" fmla="*/ 0 w 56"/>
                <a:gd name="T7" fmla="*/ 25 h 143"/>
                <a:gd name="T8" fmla="*/ 26 w 56"/>
                <a:gd name="T9" fmla="*/ 50 h 143"/>
                <a:gd name="T10" fmla="*/ 42 w 56"/>
                <a:gd name="T11" fmla="*/ 44 h 143"/>
                <a:gd name="T12" fmla="*/ 45 w 56"/>
                <a:gd name="T13" fmla="*/ 43 h 143"/>
                <a:gd name="T14" fmla="*/ 46 w 56"/>
                <a:gd name="T15" fmla="*/ 50 h 143"/>
                <a:gd name="T16" fmla="*/ 13 w 56"/>
                <a:gd name="T17" fmla="*/ 130 h 143"/>
                <a:gd name="T18" fmla="*/ 8 w 56"/>
                <a:gd name="T19" fmla="*/ 137 h 143"/>
                <a:gd name="T20" fmla="*/ 13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8"/>
                    <a:pt x="44" y="0"/>
                    <a:pt x="26" y="0"/>
                  </a:cubicBezTo>
                  <a:cubicBezTo>
                    <a:pt x="10" y="0"/>
                    <a:pt x="0" y="12"/>
                    <a:pt x="0" y="25"/>
                  </a:cubicBezTo>
                  <a:cubicBezTo>
                    <a:pt x="0" y="38"/>
                    <a:pt x="10" y="50"/>
                    <a:pt x="26" y="50"/>
                  </a:cubicBezTo>
                  <a:cubicBezTo>
                    <a:pt x="31" y="50"/>
                    <a:pt x="38" y="49"/>
                    <a:pt x="42" y="44"/>
                  </a:cubicBezTo>
                  <a:cubicBezTo>
                    <a:pt x="44" y="43"/>
                    <a:pt x="44" y="43"/>
                    <a:pt x="45" y="43"/>
                  </a:cubicBezTo>
                  <a:cubicBezTo>
                    <a:pt x="45" y="43"/>
                    <a:pt x="46" y="43"/>
                    <a:pt x="46" y="50"/>
                  </a:cubicBezTo>
                  <a:cubicBezTo>
                    <a:pt x="46" y="85"/>
                    <a:pt x="29" y="114"/>
                    <a:pt x="13" y="130"/>
                  </a:cubicBezTo>
                  <a:cubicBezTo>
                    <a:pt x="8" y="135"/>
                    <a:pt x="8" y="136"/>
                    <a:pt x="8" y="137"/>
                  </a:cubicBezTo>
                  <a:cubicBezTo>
                    <a:pt x="8" y="141"/>
                    <a:pt x="10" y="143"/>
                    <a:pt x="13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8"/>
            <p:cNvSpPr>
              <a:spLocks noEditPoints="1"/>
            </p:cNvSpPr>
            <p:nvPr/>
          </p:nvSpPr>
          <p:spPr bwMode="auto">
            <a:xfrm>
              <a:off x="4467225" y="2632075"/>
              <a:ext cx="138113" cy="144462"/>
            </a:xfrm>
            <a:custGeom>
              <a:avLst/>
              <a:gdLst>
                <a:gd name="T0" fmla="*/ 212 w 212"/>
                <a:gd name="T1" fmla="*/ 112 h 220"/>
                <a:gd name="T2" fmla="*/ 212 w 212"/>
                <a:gd name="T3" fmla="*/ 112 h 220"/>
                <a:gd name="T4" fmla="*/ 106 w 212"/>
                <a:gd name="T5" fmla="*/ 0 h 220"/>
                <a:gd name="T6" fmla="*/ 0 w 212"/>
                <a:gd name="T7" fmla="*/ 112 h 220"/>
                <a:gd name="T8" fmla="*/ 106 w 212"/>
                <a:gd name="T9" fmla="*/ 220 h 220"/>
                <a:gd name="T10" fmla="*/ 212 w 212"/>
                <a:gd name="T11" fmla="*/ 112 h 220"/>
                <a:gd name="T12" fmla="*/ 106 w 212"/>
                <a:gd name="T13" fmla="*/ 208 h 220"/>
                <a:gd name="T14" fmla="*/ 106 w 212"/>
                <a:gd name="T15" fmla="*/ 208 h 220"/>
                <a:gd name="T16" fmla="*/ 52 w 212"/>
                <a:gd name="T17" fmla="*/ 176 h 220"/>
                <a:gd name="T18" fmla="*/ 40 w 212"/>
                <a:gd name="T19" fmla="*/ 108 h 220"/>
                <a:gd name="T20" fmla="*/ 51 w 212"/>
                <a:gd name="T21" fmla="*/ 43 h 220"/>
                <a:gd name="T22" fmla="*/ 106 w 212"/>
                <a:gd name="T23" fmla="*/ 11 h 220"/>
                <a:gd name="T24" fmla="*/ 160 w 212"/>
                <a:gd name="T25" fmla="*/ 42 h 220"/>
                <a:gd name="T26" fmla="*/ 172 w 212"/>
                <a:gd name="T27" fmla="*/ 108 h 220"/>
                <a:gd name="T28" fmla="*/ 161 w 212"/>
                <a:gd name="T29" fmla="*/ 172 h 220"/>
                <a:gd name="T30" fmla="*/ 106 w 212"/>
                <a:gd name="T31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0">
                  <a:moveTo>
                    <a:pt x="212" y="112"/>
                  </a:moveTo>
                  <a:lnTo>
                    <a:pt x="212" y="112"/>
                  </a:lnTo>
                  <a:cubicBezTo>
                    <a:pt x="212" y="51"/>
                    <a:pt x="164" y="0"/>
                    <a:pt x="106" y="0"/>
                  </a:cubicBezTo>
                  <a:cubicBezTo>
                    <a:pt x="46" y="0"/>
                    <a:pt x="0" y="52"/>
                    <a:pt x="0" y="112"/>
                  </a:cubicBezTo>
                  <a:cubicBezTo>
                    <a:pt x="0" y="174"/>
                    <a:pt x="50" y="220"/>
                    <a:pt x="106" y="220"/>
                  </a:cubicBezTo>
                  <a:cubicBezTo>
                    <a:pt x="163" y="220"/>
                    <a:pt x="212" y="173"/>
                    <a:pt x="212" y="112"/>
                  </a:cubicBezTo>
                  <a:close/>
                  <a:moveTo>
                    <a:pt x="106" y="208"/>
                  </a:moveTo>
                  <a:lnTo>
                    <a:pt x="106" y="208"/>
                  </a:lnTo>
                  <a:cubicBezTo>
                    <a:pt x="85" y="208"/>
                    <a:pt x="64" y="198"/>
                    <a:pt x="52" y="176"/>
                  </a:cubicBezTo>
                  <a:cubicBezTo>
                    <a:pt x="40" y="155"/>
                    <a:pt x="40" y="126"/>
                    <a:pt x="40" y="108"/>
                  </a:cubicBezTo>
                  <a:cubicBezTo>
                    <a:pt x="40" y="90"/>
                    <a:pt x="40" y="64"/>
                    <a:pt x="51" y="43"/>
                  </a:cubicBezTo>
                  <a:cubicBezTo>
                    <a:pt x="64" y="21"/>
                    <a:pt x="86" y="11"/>
                    <a:pt x="106" y="11"/>
                  </a:cubicBezTo>
                  <a:cubicBezTo>
                    <a:pt x="127" y="11"/>
                    <a:pt x="147" y="21"/>
                    <a:pt x="160" y="42"/>
                  </a:cubicBezTo>
                  <a:cubicBezTo>
                    <a:pt x="172" y="62"/>
                    <a:pt x="172" y="90"/>
                    <a:pt x="172" y="108"/>
                  </a:cubicBezTo>
                  <a:cubicBezTo>
                    <a:pt x="172" y="126"/>
                    <a:pt x="172" y="151"/>
                    <a:pt x="161" y="172"/>
                  </a:cubicBezTo>
                  <a:cubicBezTo>
                    <a:pt x="151" y="194"/>
                    <a:pt x="130" y="208"/>
                    <a:pt x="106" y="2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4619625" y="2581275"/>
              <a:ext cx="96838" cy="195262"/>
            </a:xfrm>
            <a:custGeom>
              <a:avLst/>
              <a:gdLst>
                <a:gd name="T0" fmla="*/ 73 w 149"/>
                <a:gd name="T1" fmla="*/ 102 h 299"/>
                <a:gd name="T2" fmla="*/ 73 w 149"/>
                <a:gd name="T3" fmla="*/ 102 h 299"/>
                <a:gd name="T4" fmla="*/ 142 w 149"/>
                <a:gd name="T5" fmla="*/ 102 h 299"/>
                <a:gd name="T6" fmla="*/ 142 w 149"/>
                <a:gd name="T7" fmla="*/ 87 h 299"/>
                <a:gd name="T8" fmla="*/ 73 w 149"/>
                <a:gd name="T9" fmla="*/ 87 h 299"/>
                <a:gd name="T10" fmla="*/ 73 w 149"/>
                <a:gd name="T11" fmla="*/ 0 h 299"/>
                <a:gd name="T12" fmla="*/ 61 w 149"/>
                <a:gd name="T13" fmla="*/ 0 h 299"/>
                <a:gd name="T14" fmla="*/ 0 w 149"/>
                <a:gd name="T15" fmla="*/ 92 h 299"/>
                <a:gd name="T16" fmla="*/ 0 w 149"/>
                <a:gd name="T17" fmla="*/ 102 h 299"/>
                <a:gd name="T18" fmla="*/ 40 w 149"/>
                <a:gd name="T19" fmla="*/ 102 h 299"/>
                <a:gd name="T20" fmla="*/ 40 w 149"/>
                <a:gd name="T21" fmla="*/ 234 h 299"/>
                <a:gd name="T22" fmla="*/ 102 w 149"/>
                <a:gd name="T23" fmla="*/ 299 h 299"/>
                <a:gd name="T24" fmla="*/ 149 w 149"/>
                <a:gd name="T25" fmla="*/ 234 h 299"/>
                <a:gd name="T26" fmla="*/ 149 w 149"/>
                <a:gd name="T27" fmla="*/ 207 h 299"/>
                <a:gd name="T28" fmla="*/ 137 w 149"/>
                <a:gd name="T29" fmla="*/ 207 h 299"/>
                <a:gd name="T30" fmla="*/ 137 w 149"/>
                <a:gd name="T31" fmla="*/ 233 h 299"/>
                <a:gd name="T32" fmla="*/ 105 w 149"/>
                <a:gd name="T33" fmla="*/ 287 h 299"/>
                <a:gd name="T34" fmla="*/ 73 w 149"/>
                <a:gd name="T35" fmla="*/ 235 h 299"/>
                <a:gd name="T36" fmla="*/ 73 w 149"/>
                <a:gd name="T37" fmla="*/ 10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299">
                  <a:moveTo>
                    <a:pt x="73" y="102"/>
                  </a:moveTo>
                  <a:lnTo>
                    <a:pt x="73" y="102"/>
                  </a:lnTo>
                  <a:lnTo>
                    <a:pt x="142" y="102"/>
                  </a:lnTo>
                  <a:lnTo>
                    <a:pt x="142" y="87"/>
                  </a:lnTo>
                  <a:lnTo>
                    <a:pt x="73" y="87"/>
                  </a:lnTo>
                  <a:lnTo>
                    <a:pt x="73" y="0"/>
                  </a:lnTo>
                  <a:lnTo>
                    <a:pt x="61" y="0"/>
                  </a:lnTo>
                  <a:cubicBezTo>
                    <a:pt x="61" y="39"/>
                    <a:pt x="47" y="90"/>
                    <a:pt x="0" y="92"/>
                  </a:cubicBezTo>
                  <a:lnTo>
                    <a:pt x="0" y="102"/>
                  </a:lnTo>
                  <a:lnTo>
                    <a:pt x="40" y="102"/>
                  </a:lnTo>
                  <a:lnTo>
                    <a:pt x="40" y="234"/>
                  </a:lnTo>
                  <a:cubicBezTo>
                    <a:pt x="40" y="293"/>
                    <a:pt x="85" y="299"/>
                    <a:pt x="102" y="299"/>
                  </a:cubicBezTo>
                  <a:cubicBezTo>
                    <a:pt x="136" y="299"/>
                    <a:pt x="149" y="265"/>
                    <a:pt x="149" y="234"/>
                  </a:cubicBezTo>
                  <a:lnTo>
                    <a:pt x="149" y="207"/>
                  </a:lnTo>
                  <a:lnTo>
                    <a:pt x="137" y="207"/>
                  </a:lnTo>
                  <a:lnTo>
                    <a:pt x="137" y="233"/>
                  </a:lnTo>
                  <a:cubicBezTo>
                    <a:pt x="137" y="269"/>
                    <a:pt x="123" y="287"/>
                    <a:pt x="105" y="287"/>
                  </a:cubicBezTo>
                  <a:cubicBezTo>
                    <a:pt x="73" y="287"/>
                    <a:pt x="73" y="243"/>
                    <a:pt x="73" y="235"/>
                  </a:cubicBezTo>
                  <a:lnTo>
                    <a:pt x="73" y="1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4745038" y="2555875"/>
              <a:ext cx="155575" cy="215900"/>
            </a:xfrm>
            <a:custGeom>
              <a:avLst/>
              <a:gdLst>
                <a:gd name="T0" fmla="*/ 37 w 240"/>
                <a:gd name="T1" fmla="*/ 295 h 331"/>
                <a:gd name="T2" fmla="*/ 37 w 240"/>
                <a:gd name="T3" fmla="*/ 295 h 331"/>
                <a:gd name="T4" fmla="*/ 0 w 240"/>
                <a:gd name="T5" fmla="*/ 317 h 331"/>
                <a:gd name="T6" fmla="*/ 0 w 240"/>
                <a:gd name="T7" fmla="*/ 331 h 331"/>
                <a:gd name="T8" fmla="*/ 54 w 240"/>
                <a:gd name="T9" fmla="*/ 330 h 331"/>
                <a:gd name="T10" fmla="*/ 107 w 240"/>
                <a:gd name="T11" fmla="*/ 331 h 331"/>
                <a:gd name="T12" fmla="*/ 107 w 240"/>
                <a:gd name="T13" fmla="*/ 317 h 331"/>
                <a:gd name="T14" fmla="*/ 70 w 240"/>
                <a:gd name="T15" fmla="*/ 295 h 331"/>
                <a:gd name="T16" fmla="*/ 70 w 240"/>
                <a:gd name="T17" fmla="*/ 207 h 331"/>
                <a:gd name="T18" fmla="*/ 135 w 240"/>
                <a:gd name="T19" fmla="*/ 131 h 331"/>
                <a:gd name="T20" fmla="*/ 170 w 240"/>
                <a:gd name="T21" fmla="*/ 184 h 331"/>
                <a:gd name="T22" fmla="*/ 170 w 240"/>
                <a:gd name="T23" fmla="*/ 295 h 331"/>
                <a:gd name="T24" fmla="*/ 133 w 240"/>
                <a:gd name="T25" fmla="*/ 317 h 331"/>
                <a:gd name="T26" fmla="*/ 133 w 240"/>
                <a:gd name="T27" fmla="*/ 331 h 331"/>
                <a:gd name="T28" fmla="*/ 187 w 240"/>
                <a:gd name="T29" fmla="*/ 330 h 331"/>
                <a:gd name="T30" fmla="*/ 240 w 240"/>
                <a:gd name="T31" fmla="*/ 331 h 331"/>
                <a:gd name="T32" fmla="*/ 240 w 240"/>
                <a:gd name="T33" fmla="*/ 317 h 331"/>
                <a:gd name="T34" fmla="*/ 203 w 240"/>
                <a:gd name="T35" fmla="*/ 302 h 331"/>
                <a:gd name="T36" fmla="*/ 203 w 240"/>
                <a:gd name="T37" fmla="*/ 211 h 331"/>
                <a:gd name="T38" fmla="*/ 188 w 240"/>
                <a:gd name="T39" fmla="*/ 138 h 331"/>
                <a:gd name="T40" fmla="*/ 138 w 240"/>
                <a:gd name="T41" fmla="*/ 120 h 331"/>
                <a:gd name="T42" fmla="*/ 69 w 240"/>
                <a:gd name="T43" fmla="*/ 167 h 331"/>
                <a:gd name="T44" fmla="*/ 69 w 240"/>
                <a:gd name="T45" fmla="*/ 0 h 331"/>
                <a:gd name="T46" fmla="*/ 0 w 240"/>
                <a:gd name="T47" fmla="*/ 5 h 331"/>
                <a:gd name="T48" fmla="*/ 0 w 240"/>
                <a:gd name="T49" fmla="*/ 20 h 331"/>
                <a:gd name="T50" fmla="*/ 37 w 240"/>
                <a:gd name="T51" fmla="*/ 47 h 331"/>
                <a:gd name="T52" fmla="*/ 37 w 240"/>
                <a:gd name="T53" fmla="*/ 2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331">
                  <a:moveTo>
                    <a:pt x="37" y="295"/>
                  </a:moveTo>
                  <a:lnTo>
                    <a:pt x="37" y="295"/>
                  </a:lnTo>
                  <a:cubicBezTo>
                    <a:pt x="37" y="317"/>
                    <a:pt x="32" y="317"/>
                    <a:pt x="0" y="317"/>
                  </a:cubicBezTo>
                  <a:lnTo>
                    <a:pt x="0" y="331"/>
                  </a:lnTo>
                  <a:cubicBezTo>
                    <a:pt x="17" y="331"/>
                    <a:pt x="41" y="330"/>
                    <a:pt x="54" y="330"/>
                  </a:cubicBezTo>
                  <a:cubicBezTo>
                    <a:pt x="66" y="330"/>
                    <a:pt x="91" y="331"/>
                    <a:pt x="107" y="331"/>
                  </a:cubicBezTo>
                  <a:lnTo>
                    <a:pt x="107" y="317"/>
                  </a:lnTo>
                  <a:cubicBezTo>
                    <a:pt x="75" y="317"/>
                    <a:pt x="70" y="317"/>
                    <a:pt x="70" y="295"/>
                  </a:cubicBezTo>
                  <a:lnTo>
                    <a:pt x="70" y="207"/>
                  </a:lnTo>
                  <a:cubicBezTo>
                    <a:pt x="70" y="158"/>
                    <a:pt x="104" y="131"/>
                    <a:pt x="135" y="131"/>
                  </a:cubicBezTo>
                  <a:cubicBezTo>
                    <a:pt x="165" y="131"/>
                    <a:pt x="170" y="157"/>
                    <a:pt x="170" y="184"/>
                  </a:cubicBezTo>
                  <a:lnTo>
                    <a:pt x="170" y="295"/>
                  </a:lnTo>
                  <a:cubicBezTo>
                    <a:pt x="170" y="317"/>
                    <a:pt x="165" y="317"/>
                    <a:pt x="133" y="317"/>
                  </a:cubicBezTo>
                  <a:lnTo>
                    <a:pt x="133" y="331"/>
                  </a:lnTo>
                  <a:cubicBezTo>
                    <a:pt x="149" y="331"/>
                    <a:pt x="174" y="330"/>
                    <a:pt x="187" y="330"/>
                  </a:cubicBezTo>
                  <a:cubicBezTo>
                    <a:pt x="199" y="330"/>
                    <a:pt x="224" y="331"/>
                    <a:pt x="240" y="331"/>
                  </a:cubicBezTo>
                  <a:lnTo>
                    <a:pt x="240" y="317"/>
                  </a:lnTo>
                  <a:cubicBezTo>
                    <a:pt x="215" y="317"/>
                    <a:pt x="203" y="317"/>
                    <a:pt x="203" y="302"/>
                  </a:cubicBezTo>
                  <a:lnTo>
                    <a:pt x="203" y="211"/>
                  </a:lnTo>
                  <a:cubicBezTo>
                    <a:pt x="203" y="170"/>
                    <a:pt x="203" y="155"/>
                    <a:pt x="188" y="138"/>
                  </a:cubicBezTo>
                  <a:cubicBezTo>
                    <a:pt x="182" y="130"/>
                    <a:pt x="166" y="120"/>
                    <a:pt x="138" y="120"/>
                  </a:cubicBezTo>
                  <a:cubicBezTo>
                    <a:pt x="98" y="120"/>
                    <a:pt x="77" y="149"/>
                    <a:pt x="69" y="167"/>
                  </a:cubicBezTo>
                  <a:lnTo>
                    <a:pt x="69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7"/>
                  </a:cubicBezTo>
                  <a:lnTo>
                    <a:pt x="37" y="2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/>
            <p:cNvSpPr>
              <a:spLocks noEditPoints="1"/>
            </p:cNvSpPr>
            <p:nvPr/>
          </p:nvSpPr>
          <p:spPr bwMode="auto">
            <a:xfrm>
              <a:off x="4916488" y="2632075"/>
              <a:ext cx="119063" cy="144462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99 w 185"/>
                <a:gd name="T5" fmla="*/ 11 h 220"/>
                <a:gd name="T6" fmla="*/ 153 w 185"/>
                <a:gd name="T7" fmla="*/ 94 h 220"/>
                <a:gd name="T8" fmla="*/ 40 w 185"/>
                <a:gd name="T9" fmla="*/ 94 h 220"/>
                <a:gd name="T10" fmla="*/ 39 w 185"/>
                <a:gd name="T11" fmla="*/ 104 h 220"/>
                <a:gd name="T12" fmla="*/ 39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99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8 w 185"/>
                <a:gd name="T27" fmla="*/ 152 h 220"/>
                <a:gd name="T28" fmla="*/ 172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39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99" y="11"/>
                  </a:cubicBezTo>
                  <a:cubicBezTo>
                    <a:pt x="148" y="11"/>
                    <a:pt x="153" y="75"/>
                    <a:pt x="153" y="94"/>
                  </a:cubicBezTo>
                  <a:lnTo>
                    <a:pt x="40" y="94"/>
                  </a:lnTo>
                  <a:close/>
                  <a:moveTo>
                    <a:pt x="39" y="104"/>
                  </a:moveTo>
                  <a:lnTo>
                    <a:pt x="39" y="104"/>
                  </a:lnTo>
                  <a:lnTo>
                    <a:pt x="173" y="104"/>
                  </a:lnTo>
                  <a:cubicBezTo>
                    <a:pt x="183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99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3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8" y="152"/>
                  </a:cubicBezTo>
                  <a:cubicBezTo>
                    <a:pt x="174" y="152"/>
                    <a:pt x="173" y="155"/>
                    <a:pt x="172" y="159"/>
                  </a:cubicBezTo>
                  <a:cubicBezTo>
                    <a:pt x="155" y="208"/>
                    <a:pt x="112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39" y="153"/>
                    <a:pt x="39" y="121"/>
                    <a:pt x="39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5053013" y="2633663"/>
              <a:ext cx="104775" cy="138112"/>
            </a:xfrm>
            <a:custGeom>
              <a:avLst/>
              <a:gdLst>
                <a:gd name="T0" fmla="*/ 67 w 161"/>
                <a:gd name="T1" fmla="*/ 53 h 211"/>
                <a:gd name="T2" fmla="*/ 67 w 161"/>
                <a:gd name="T3" fmla="*/ 53 h 211"/>
                <a:gd name="T4" fmla="*/ 67 w 161"/>
                <a:gd name="T5" fmla="*/ 0 h 211"/>
                <a:gd name="T6" fmla="*/ 0 w 161"/>
                <a:gd name="T7" fmla="*/ 5 h 211"/>
                <a:gd name="T8" fmla="*/ 0 w 161"/>
                <a:gd name="T9" fmla="*/ 20 h 211"/>
                <a:gd name="T10" fmla="*/ 37 w 161"/>
                <a:gd name="T11" fmla="*/ 47 h 211"/>
                <a:gd name="T12" fmla="*/ 37 w 161"/>
                <a:gd name="T13" fmla="*/ 175 h 211"/>
                <a:gd name="T14" fmla="*/ 0 w 161"/>
                <a:gd name="T15" fmla="*/ 197 h 211"/>
                <a:gd name="T16" fmla="*/ 0 w 161"/>
                <a:gd name="T17" fmla="*/ 211 h 211"/>
                <a:gd name="T18" fmla="*/ 55 w 161"/>
                <a:gd name="T19" fmla="*/ 210 h 211"/>
                <a:gd name="T20" fmla="*/ 115 w 161"/>
                <a:gd name="T21" fmla="*/ 211 h 211"/>
                <a:gd name="T22" fmla="*/ 115 w 161"/>
                <a:gd name="T23" fmla="*/ 197 h 211"/>
                <a:gd name="T24" fmla="*/ 105 w 161"/>
                <a:gd name="T25" fmla="*/ 197 h 211"/>
                <a:gd name="T26" fmla="*/ 69 w 161"/>
                <a:gd name="T27" fmla="*/ 174 h 211"/>
                <a:gd name="T28" fmla="*/ 69 w 161"/>
                <a:gd name="T29" fmla="*/ 101 h 211"/>
                <a:gd name="T30" fmla="*/ 125 w 161"/>
                <a:gd name="T31" fmla="*/ 11 h 211"/>
                <a:gd name="T32" fmla="*/ 131 w 161"/>
                <a:gd name="T33" fmla="*/ 11 h 211"/>
                <a:gd name="T34" fmla="*/ 120 w 161"/>
                <a:gd name="T35" fmla="*/ 30 h 211"/>
                <a:gd name="T36" fmla="*/ 140 w 161"/>
                <a:gd name="T37" fmla="*/ 50 h 211"/>
                <a:gd name="T38" fmla="*/ 161 w 161"/>
                <a:gd name="T39" fmla="*/ 29 h 211"/>
                <a:gd name="T40" fmla="*/ 125 w 161"/>
                <a:gd name="T41" fmla="*/ 0 h 211"/>
                <a:gd name="T42" fmla="*/ 67 w 161"/>
                <a:gd name="T43" fmla="*/ 5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1" h="211">
                  <a:moveTo>
                    <a:pt x="67" y="53"/>
                  </a:moveTo>
                  <a:lnTo>
                    <a:pt x="67" y="53"/>
                  </a:lnTo>
                  <a:lnTo>
                    <a:pt x="67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4" y="20"/>
                    <a:pt x="37" y="24"/>
                    <a:pt x="37" y="47"/>
                  </a:cubicBezTo>
                  <a:lnTo>
                    <a:pt x="37" y="175"/>
                  </a:lnTo>
                  <a:cubicBezTo>
                    <a:pt x="37" y="197"/>
                    <a:pt x="32" y="197"/>
                    <a:pt x="0" y="197"/>
                  </a:cubicBezTo>
                  <a:lnTo>
                    <a:pt x="0" y="211"/>
                  </a:lnTo>
                  <a:cubicBezTo>
                    <a:pt x="19" y="211"/>
                    <a:pt x="41" y="210"/>
                    <a:pt x="55" y="210"/>
                  </a:cubicBezTo>
                  <a:cubicBezTo>
                    <a:pt x="74" y="210"/>
                    <a:pt x="96" y="210"/>
                    <a:pt x="115" y="211"/>
                  </a:cubicBezTo>
                  <a:lnTo>
                    <a:pt x="115" y="197"/>
                  </a:lnTo>
                  <a:lnTo>
                    <a:pt x="105" y="197"/>
                  </a:lnTo>
                  <a:cubicBezTo>
                    <a:pt x="70" y="197"/>
                    <a:pt x="69" y="191"/>
                    <a:pt x="69" y="174"/>
                  </a:cubicBezTo>
                  <a:lnTo>
                    <a:pt x="69" y="101"/>
                  </a:lnTo>
                  <a:cubicBezTo>
                    <a:pt x="69" y="53"/>
                    <a:pt x="89" y="11"/>
                    <a:pt x="125" y="11"/>
                  </a:cubicBezTo>
                  <a:cubicBezTo>
                    <a:pt x="129" y="11"/>
                    <a:pt x="130" y="11"/>
                    <a:pt x="131" y="11"/>
                  </a:cubicBezTo>
                  <a:cubicBezTo>
                    <a:pt x="129" y="12"/>
                    <a:pt x="120" y="17"/>
                    <a:pt x="120" y="30"/>
                  </a:cubicBezTo>
                  <a:cubicBezTo>
                    <a:pt x="120" y="43"/>
                    <a:pt x="130" y="50"/>
                    <a:pt x="140" y="50"/>
                  </a:cubicBezTo>
                  <a:cubicBezTo>
                    <a:pt x="149" y="50"/>
                    <a:pt x="161" y="45"/>
                    <a:pt x="161" y="29"/>
                  </a:cubicBezTo>
                  <a:cubicBezTo>
                    <a:pt x="161" y="14"/>
                    <a:pt x="146" y="0"/>
                    <a:pt x="125" y="0"/>
                  </a:cubicBezTo>
                  <a:cubicBezTo>
                    <a:pt x="90" y="0"/>
                    <a:pt x="73" y="32"/>
                    <a:pt x="67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5172075" y="2636838"/>
              <a:ext cx="212725" cy="139700"/>
            </a:xfrm>
            <a:custGeom>
              <a:avLst/>
              <a:gdLst>
                <a:gd name="T0" fmla="*/ 287 w 327"/>
                <a:gd name="T1" fmla="*/ 46 h 212"/>
                <a:gd name="T2" fmla="*/ 287 w 327"/>
                <a:gd name="T3" fmla="*/ 46 h 212"/>
                <a:gd name="T4" fmla="*/ 327 w 327"/>
                <a:gd name="T5" fmla="*/ 15 h 212"/>
                <a:gd name="T6" fmla="*/ 327 w 327"/>
                <a:gd name="T7" fmla="*/ 0 h 212"/>
                <a:gd name="T8" fmla="*/ 292 w 327"/>
                <a:gd name="T9" fmla="*/ 2 h 212"/>
                <a:gd name="T10" fmla="*/ 248 w 327"/>
                <a:gd name="T11" fmla="*/ 0 h 212"/>
                <a:gd name="T12" fmla="*/ 248 w 327"/>
                <a:gd name="T13" fmla="*/ 15 h 212"/>
                <a:gd name="T14" fmla="*/ 275 w 327"/>
                <a:gd name="T15" fmla="*/ 38 h 212"/>
                <a:gd name="T16" fmla="*/ 273 w 327"/>
                <a:gd name="T17" fmla="*/ 48 h 212"/>
                <a:gd name="T18" fmla="*/ 230 w 327"/>
                <a:gd name="T19" fmla="*/ 171 h 212"/>
                <a:gd name="T20" fmla="*/ 182 w 327"/>
                <a:gd name="T21" fmla="*/ 37 h 212"/>
                <a:gd name="T22" fmla="*/ 180 w 327"/>
                <a:gd name="T23" fmla="*/ 28 h 212"/>
                <a:gd name="T24" fmla="*/ 208 w 327"/>
                <a:gd name="T25" fmla="*/ 15 h 212"/>
                <a:gd name="T26" fmla="*/ 208 w 327"/>
                <a:gd name="T27" fmla="*/ 0 h 212"/>
                <a:gd name="T28" fmla="*/ 158 w 327"/>
                <a:gd name="T29" fmla="*/ 2 h 212"/>
                <a:gd name="T30" fmla="*/ 116 w 327"/>
                <a:gd name="T31" fmla="*/ 0 h 212"/>
                <a:gd name="T32" fmla="*/ 116 w 327"/>
                <a:gd name="T33" fmla="*/ 15 h 212"/>
                <a:gd name="T34" fmla="*/ 146 w 327"/>
                <a:gd name="T35" fmla="*/ 22 h 212"/>
                <a:gd name="T36" fmla="*/ 157 w 327"/>
                <a:gd name="T37" fmla="*/ 49 h 212"/>
                <a:gd name="T38" fmla="*/ 116 w 327"/>
                <a:gd name="T39" fmla="*/ 164 h 212"/>
                <a:gd name="T40" fmla="*/ 70 w 327"/>
                <a:gd name="T41" fmla="*/ 37 h 212"/>
                <a:gd name="T42" fmla="*/ 68 w 327"/>
                <a:gd name="T43" fmla="*/ 28 h 212"/>
                <a:gd name="T44" fmla="*/ 96 w 327"/>
                <a:gd name="T45" fmla="*/ 15 h 212"/>
                <a:gd name="T46" fmla="*/ 96 w 327"/>
                <a:gd name="T47" fmla="*/ 0 h 212"/>
                <a:gd name="T48" fmla="*/ 44 w 327"/>
                <a:gd name="T49" fmla="*/ 2 h 212"/>
                <a:gd name="T50" fmla="*/ 0 w 327"/>
                <a:gd name="T51" fmla="*/ 0 h 212"/>
                <a:gd name="T52" fmla="*/ 0 w 327"/>
                <a:gd name="T53" fmla="*/ 15 h 212"/>
                <a:gd name="T54" fmla="*/ 35 w 327"/>
                <a:gd name="T55" fmla="*/ 32 h 212"/>
                <a:gd name="T56" fmla="*/ 95 w 327"/>
                <a:gd name="T57" fmla="*/ 201 h 212"/>
                <a:gd name="T58" fmla="*/ 105 w 327"/>
                <a:gd name="T59" fmla="*/ 212 h 212"/>
                <a:gd name="T60" fmla="*/ 115 w 327"/>
                <a:gd name="T61" fmla="*/ 202 h 212"/>
                <a:gd name="T62" fmla="*/ 163 w 327"/>
                <a:gd name="T63" fmla="*/ 67 h 212"/>
                <a:gd name="T64" fmla="*/ 212 w 327"/>
                <a:gd name="T65" fmla="*/ 203 h 212"/>
                <a:gd name="T66" fmla="*/ 221 w 327"/>
                <a:gd name="T67" fmla="*/ 212 h 212"/>
                <a:gd name="T68" fmla="*/ 231 w 327"/>
                <a:gd name="T69" fmla="*/ 203 h 212"/>
                <a:gd name="T70" fmla="*/ 287 w 327"/>
                <a:gd name="T71" fmla="*/ 4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7" h="212">
                  <a:moveTo>
                    <a:pt x="287" y="46"/>
                  </a:moveTo>
                  <a:lnTo>
                    <a:pt x="287" y="46"/>
                  </a:lnTo>
                  <a:cubicBezTo>
                    <a:pt x="296" y="22"/>
                    <a:pt x="310" y="16"/>
                    <a:pt x="327" y="15"/>
                  </a:cubicBezTo>
                  <a:lnTo>
                    <a:pt x="327" y="0"/>
                  </a:lnTo>
                  <a:cubicBezTo>
                    <a:pt x="317" y="1"/>
                    <a:pt x="303" y="2"/>
                    <a:pt x="292" y="2"/>
                  </a:cubicBezTo>
                  <a:cubicBezTo>
                    <a:pt x="278" y="2"/>
                    <a:pt x="257" y="1"/>
                    <a:pt x="248" y="0"/>
                  </a:cubicBezTo>
                  <a:lnTo>
                    <a:pt x="248" y="15"/>
                  </a:lnTo>
                  <a:cubicBezTo>
                    <a:pt x="265" y="16"/>
                    <a:pt x="275" y="24"/>
                    <a:pt x="275" y="38"/>
                  </a:cubicBezTo>
                  <a:cubicBezTo>
                    <a:pt x="275" y="41"/>
                    <a:pt x="275" y="42"/>
                    <a:pt x="273" y="48"/>
                  </a:cubicBezTo>
                  <a:lnTo>
                    <a:pt x="230" y="171"/>
                  </a:lnTo>
                  <a:lnTo>
                    <a:pt x="182" y="37"/>
                  </a:lnTo>
                  <a:cubicBezTo>
                    <a:pt x="180" y="32"/>
                    <a:pt x="180" y="31"/>
                    <a:pt x="180" y="28"/>
                  </a:cubicBezTo>
                  <a:cubicBezTo>
                    <a:pt x="180" y="15"/>
                    <a:pt x="199" y="15"/>
                    <a:pt x="208" y="15"/>
                  </a:cubicBezTo>
                  <a:lnTo>
                    <a:pt x="208" y="0"/>
                  </a:lnTo>
                  <a:cubicBezTo>
                    <a:pt x="194" y="1"/>
                    <a:pt x="170" y="2"/>
                    <a:pt x="158" y="2"/>
                  </a:cubicBezTo>
                  <a:cubicBezTo>
                    <a:pt x="144" y="2"/>
                    <a:pt x="130" y="1"/>
                    <a:pt x="116" y="0"/>
                  </a:cubicBezTo>
                  <a:lnTo>
                    <a:pt x="116" y="15"/>
                  </a:lnTo>
                  <a:cubicBezTo>
                    <a:pt x="134" y="15"/>
                    <a:pt x="141" y="16"/>
                    <a:pt x="146" y="22"/>
                  </a:cubicBezTo>
                  <a:cubicBezTo>
                    <a:pt x="148" y="25"/>
                    <a:pt x="154" y="40"/>
                    <a:pt x="157" y="49"/>
                  </a:cubicBezTo>
                  <a:lnTo>
                    <a:pt x="116" y="164"/>
                  </a:lnTo>
                  <a:lnTo>
                    <a:pt x="70" y="37"/>
                  </a:lnTo>
                  <a:cubicBezTo>
                    <a:pt x="68" y="31"/>
                    <a:pt x="68" y="30"/>
                    <a:pt x="68" y="28"/>
                  </a:cubicBezTo>
                  <a:cubicBezTo>
                    <a:pt x="68" y="15"/>
                    <a:pt x="87" y="15"/>
                    <a:pt x="96" y="15"/>
                  </a:cubicBezTo>
                  <a:lnTo>
                    <a:pt x="96" y="0"/>
                  </a:lnTo>
                  <a:cubicBezTo>
                    <a:pt x="82" y="1"/>
                    <a:pt x="55" y="2"/>
                    <a:pt x="44" y="2"/>
                  </a:cubicBezTo>
                  <a:cubicBezTo>
                    <a:pt x="42" y="2"/>
                    <a:pt x="17" y="1"/>
                    <a:pt x="0" y="0"/>
                  </a:cubicBezTo>
                  <a:lnTo>
                    <a:pt x="0" y="15"/>
                  </a:lnTo>
                  <a:cubicBezTo>
                    <a:pt x="24" y="15"/>
                    <a:pt x="29" y="17"/>
                    <a:pt x="35" y="32"/>
                  </a:cubicBezTo>
                  <a:lnTo>
                    <a:pt x="95" y="201"/>
                  </a:lnTo>
                  <a:cubicBezTo>
                    <a:pt x="98" y="208"/>
                    <a:pt x="99" y="212"/>
                    <a:pt x="105" y="212"/>
                  </a:cubicBezTo>
                  <a:cubicBezTo>
                    <a:pt x="112" y="212"/>
                    <a:pt x="112" y="209"/>
                    <a:pt x="115" y="202"/>
                  </a:cubicBezTo>
                  <a:lnTo>
                    <a:pt x="163" y="67"/>
                  </a:lnTo>
                  <a:lnTo>
                    <a:pt x="212" y="203"/>
                  </a:lnTo>
                  <a:cubicBezTo>
                    <a:pt x="214" y="208"/>
                    <a:pt x="215" y="212"/>
                    <a:pt x="221" y="212"/>
                  </a:cubicBezTo>
                  <a:cubicBezTo>
                    <a:pt x="228" y="212"/>
                    <a:pt x="229" y="207"/>
                    <a:pt x="231" y="203"/>
                  </a:cubicBezTo>
                  <a:lnTo>
                    <a:pt x="287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/>
            <p:cNvSpPr>
              <a:spLocks noEditPoints="1"/>
            </p:cNvSpPr>
            <p:nvPr/>
          </p:nvSpPr>
          <p:spPr bwMode="auto">
            <a:xfrm>
              <a:off x="5400675" y="2563813"/>
              <a:ext cx="66675" cy="207962"/>
            </a:xfrm>
            <a:custGeom>
              <a:avLst/>
              <a:gdLst>
                <a:gd name="T0" fmla="*/ 69 w 103"/>
                <a:gd name="T1" fmla="*/ 108 h 319"/>
                <a:gd name="T2" fmla="*/ 69 w 103"/>
                <a:gd name="T3" fmla="*/ 108 h 319"/>
                <a:gd name="T4" fmla="*/ 2 w 103"/>
                <a:gd name="T5" fmla="*/ 113 h 319"/>
                <a:gd name="T6" fmla="*/ 2 w 103"/>
                <a:gd name="T7" fmla="*/ 128 h 319"/>
                <a:gd name="T8" fmla="*/ 38 w 103"/>
                <a:gd name="T9" fmla="*/ 155 h 319"/>
                <a:gd name="T10" fmla="*/ 38 w 103"/>
                <a:gd name="T11" fmla="*/ 283 h 319"/>
                <a:gd name="T12" fmla="*/ 0 w 103"/>
                <a:gd name="T13" fmla="*/ 305 h 319"/>
                <a:gd name="T14" fmla="*/ 0 w 103"/>
                <a:gd name="T15" fmla="*/ 319 h 319"/>
                <a:gd name="T16" fmla="*/ 53 w 103"/>
                <a:gd name="T17" fmla="*/ 318 h 319"/>
                <a:gd name="T18" fmla="*/ 103 w 103"/>
                <a:gd name="T19" fmla="*/ 319 h 319"/>
                <a:gd name="T20" fmla="*/ 103 w 103"/>
                <a:gd name="T21" fmla="*/ 305 h 319"/>
                <a:gd name="T22" fmla="*/ 69 w 103"/>
                <a:gd name="T23" fmla="*/ 284 h 319"/>
                <a:gd name="T24" fmla="*/ 69 w 103"/>
                <a:gd name="T25" fmla="*/ 108 h 319"/>
                <a:gd name="T26" fmla="*/ 71 w 103"/>
                <a:gd name="T27" fmla="*/ 25 h 319"/>
                <a:gd name="T28" fmla="*/ 71 w 103"/>
                <a:gd name="T29" fmla="*/ 25 h 319"/>
                <a:gd name="T30" fmla="*/ 46 w 103"/>
                <a:gd name="T31" fmla="*/ 0 h 319"/>
                <a:gd name="T32" fmla="*/ 20 w 103"/>
                <a:gd name="T33" fmla="*/ 25 h 319"/>
                <a:gd name="T34" fmla="*/ 46 w 103"/>
                <a:gd name="T35" fmla="*/ 50 h 319"/>
                <a:gd name="T36" fmla="*/ 71 w 103"/>
                <a:gd name="T37" fmla="*/ 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319">
                  <a:moveTo>
                    <a:pt x="69" y="108"/>
                  </a:moveTo>
                  <a:lnTo>
                    <a:pt x="69" y="108"/>
                  </a:lnTo>
                  <a:lnTo>
                    <a:pt x="2" y="113"/>
                  </a:lnTo>
                  <a:lnTo>
                    <a:pt x="2" y="128"/>
                  </a:lnTo>
                  <a:cubicBezTo>
                    <a:pt x="33" y="128"/>
                    <a:pt x="38" y="131"/>
                    <a:pt x="38" y="155"/>
                  </a:cubicBezTo>
                  <a:lnTo>
                    <a:pt x="38" y="283"/>
                  </a:lnTo>
                  <a:cubicBezTo>
                    <a:pt x="38" y="305"/>
                    <a:pt x="32" y="305"/>
                    <a:pt x="0" y="305"/>
                  </a:cubicBezTo>
                  <a:lnTo>
                    <a:pt x="0" y="319"/>
                  </a:lnTo>
                  <a:cubicBezTo>
                    <a:pt x="16" y="319"/>
                    <a:pt x="41" y="318"/>
                    <a:pt x="53" y="318"/>
                  </a:cubicBezTo>
                  <a:cubicBezTo>
                    <a:pt x="70" y="318"/>
                    <a:pt x="86" y="319"/>
                    <a:pt x="103" y="319"/>
                  </a:cubicBezTo>
                  <a:lnTo>
                    <a:pt x="103" y="305"/>
                  </a:lnTo>
                  <a:cubicBezTo>
                    <a:pt x="71" y="305"/>
                    <a:pt x="69" y="302"/>
                    <a:pt x="69" y="284"/>
                  </a:cubicBezTo>
                  <a:lnTo>
                    <a:pt x="69" y="108"/>
                  </a:lnTo>
                  <a:close/>
                  <a:moveTo>
                    <a:pt x="71" y="25"/>
                  </a:moveTo>
                  <a:lnTo>
                    <a:pt x="71" y="25"/>
                  </a:lnTo>
                  <a:cubicBezTo>
                    <a:pt x="71" y="10"/>
                    <a:pt x="59" y="0"/>
                    <a:pt x="46" y="0"/>
                  </a:cubicBezTo>
                  <a:cubicBezTo>
                    <a:pt x="31" y="0"/>
                    <a:pt x="20" y="13"/>
                    <a:pt x="20" y="25"/>
                  </a:cubicBezTo>
                  <a:cubicBezTo>
                    <a:pt x="20" y="38"/>
                    <a:pt x="31" y="50"/>
                    <a:pt x="46" y="50"/>
                  </a:cubicBezTo>
                  <a:cubicBezTo>
                    <a:pt x="59" y="50"/>
                    <a:pt x="71" y="40"/>
                    <a:pt x="71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5486400" y="2632075"/>
              <a:ext cx="101600" cy="144462"/>
            </a:xfrm>
            <a:custGeom>
              <a:avLst/>
              <a:gdLst>
                <a:gd name="T0" fmla="*/ 84 w 156"/>
                <a:gd name="T1" fmla="*/ 122 h 220"/>
                <a:gd name="T2" fmla="*/ 84 w 156"/>
                <a:gd name="T3" fmla="*/ 122 h 220"/>
                <a:gd name="T4" fmla="*/ 133 w 156"/>
                <a:gd name="T5" fmla="*/ 166 h 220"/>
                <a:gd name="T6" fmla="*/ 79 w 156"/>
                <a:gd name="T7" fmla="*/ 209 h 220"/>
                <a:gd name="T8" fmla="*/ 13 w 156"/>
                <a:gd name="T9" fmla="*/ 141 h 220"/>
                <a:gd name="T10" fmla="*/ 6 w 156"/>
                <a:gd name="T11" fmla="*/ 133 h 220"/>
                <a:gd name="T12" fmla="*/ 0 w 156"/>
                <a:gd name="T13" fmla="*/ 145 h 220"/>
                <a:gd name="T14" fmla="*/ 0 w 156"/>
                <a:gd name="T15" fmla="*/ 208 h 220"/>
                <a:gd name="T16" fmla="*/ 5 w 156"/>
                <a:gd name="T17" fmla="*/ 220 h 220"/>
                <a:gd name="T18" fmla="*/ 17 w 156"/>
                <a:gd name="T19" fmla="*/ 210 h 220"/>
                <a:gd name="T20" fmla="*/ 27 w 156"/>
                <a:gd name="T21" fmla="*/ 199 h 220"/>
                <a:gd name="T22" fmla="*/ 79 w 156"/>
                <a:gd name="T23" fmla="*/ 220 h 220"/>
                <a:gd name="T24" fmla="*/ 156 w 156"/>
                <a:gd name="T25" fmla="*/ 153 h 220"/>
                <a:gd name="T26" fmla="*/ 136 w 156"/>
                <a:gd name="T27" fmla="*/ 108 h 220"/>
                <a:gd name="T28" fmla="*/ 82 w 156"/>
                <a:gd name="T29" fmla="*/ 85 h 220"/>
                <a:gd name="T30" fmla="*/ 23 w 156"/>
                <a:gd name="T31" fmla="*/ 46 h 220"/>
                <a:gd name="T32" fmla="*/ 77 w 156"/>
                <a:gd name="T33" fmla="*/ 9 h 220"/>
                <a:gd name="T34" fmla="*/ 132 w 156"/>
                <a:gd name="T35" fmla="*/ 67 h 220"/>
                <a:gd name="T36" fmla="*/ 138 w 156"/>
                <a:gd name="T37" fmla="*/ 72 h 220"/>
                <a:gd name="T38" fmla="*/ 144 w 156"/>
                <a:gd name="T39" fmla="*/ 60 h 220"/>
                <a:gd name="T40" fmla="*/ 144 w 156"/>
                <a:gd name="T41" fmla="*/ 12 h 220"/>
                <a:gd name="T42" fmla="*/ 139 w 156"/>
                <a:gd name="T43" fmla="*/ 0 h 220"/>
                <a:gd name="T44" fmla="*/ 130 w 156"/>
                <a:gd name="T45" fmla="*/ 6 h 220"/>
                <a:gd name="T46" fmla="*/ 121 w 156"/>
                <a:gd name="T47" fmla="*/ 14 h 220"/>
                <a:gd name="T48" fmla="*/ 77 w 156"/>
                <a:gd name="T49" fmla="*/ 0 h 220"/>
                <a:gd name="T50" fmla="*/ 0 w 156"/>
                <a:gd name="T51" fmla="*/ 59 h 220"/>
                <a:gd name="T52" fmla="*/ 21 w 156"/>
                <a:gd name="T53" fmla="*/ 100 h 220"/>
                <a:gd name="T54" fmla="*/ 84 w 156"/>
                <a:gd name="T55" fmla="*/ 1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20">
                  <a:moveTo>
                    <a:pt x="84" y="122"/>
                  </a:moveTo>
                  <a:lnTo>
                    <a:pt x="84" y="122"/>
                  </a:lnTo>
                  <a:cubicBezTo>
                    <a:pt x="94" y="124"/>
                    <a:pt x="133" y="131"/>
                    <a:pt x="133" y="166"/>
                  </a:cubicBezTo>
                  <a:cubicBezTo>
                    <a:pt x="133" y="190"/>
                    <a:pt x="117" y="209"/>
                    <a:pt x="79" y="209"/>
                  </a:cubicBezTo>
                  <a:cubicBezTo>
                    <a:pt x="39" y="209"/>
                    <a:pt x="22" y="182"/>
                    <a:pt x="13" y="141"/>
                  </a:cubicBezTo>
                  <a:cubicBezTo>
                    <a:pt x="12" y="135"/>
                    <a:pt x="11" y="133"/>
                    <a:pt x="6" y="133"/>
                  </a:cubicBezTo>
                  <a:cubicBezTo>
                    <a:pt x="0" y="133"/>
                    <a:pt x="0" y="137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20"/>
                    <a:pt x="5" y="220"/>
                  </a:cubicBezTo>
                  <a:cubicBezTo>
                    <a:pt x="8" y="220"/>
                    <a:pt x="8" y="219"/>
                    <a:pt x="17" y="210"/>
                  </a:cubicBezTo>
                  <a:cubicBezTo>
                    <a:pt x="18" y="209"/>
                    <a:pt x="18" y="208"/>
                    <a:pt x="27" y="199"/>
                  </a:cubicBezTo>
                  <a:cubicBezTo>
                    <a:pt x="48" y="219"/>
                    <a:pt x="69" y="220"/>
                    <a:pt x="79" y="220"/>
                  </a:cubicBezTo>
                  <a:cubicBezTo>
                    <a:pt x="134" y="220"/>
                    <a:pt x="156" y="188"/>
                    <a:pt x="156" y="153"/>
                  </a:cubicBezTo>
                  <a:cubicBezTo>
                    <a:pt x="156" y="128"/>
                    <a:pt x="142" y="114"/>
                    <a:pt x="136" y="108"/>
                  </a:cubicBezTo>
                  <a:cubicBezTo>
                    <a:pt x="121" y="93"/>
                    <a:pt x="102" y="89"/>
                    <a:pt x="82" y="85"/>
                  </a:cubicBezTo>
                  <a:cubicBezTo>
                    <a:pt x="55" y="80"/>
                    <a:pt x="23" y="73"/>
                    <a:pt x="23" y="46"/>
                  </a:cubicBezTo>
                  <a:cubicBezTo>
                    <a:pt x="23" y="29"/>
                    <a:pt x="35" y="9"/>
                    <a:pt x="77" y="9"/>
                  </a:cubicBezTo>
                  <a:cubicBezTo>
                    <a:pt x="129" y="9"/>
                    <a:pt x="132" y="52"/>
                    <a:pt x="132" y="67"/>
                  </a:cubicBezTo>
                  <a:cubicBezTo>
                    <a:pt x="133" y="72"/>
                    <a:pt x="137" y="72"/>
                    <a:pt x="138" y="72"/>
                  </a:cubicBezTo>
                  <a:cubicBezTo>
                    <a:pt x="144" y="72"/>
                    <a:pt x="144" y="69"/>
                    <a:pt x="144" y="60"/>
                  </a:cubicBezTo>
                  <a:lnTo>
                    <a:pt x="144" y="12"/>
                  </a:lnTo>
                  <a:cubicBezTo>
                    <a:pt x="144" y="4"/>
                    <a:pt x="144" y="0"/>
                    <a:pt x="139" y="0"/>
                  </a:cubicBezTo>
                  <a:cubicBezTo>
                    <a:pt x="137" y="0"/>
                    <a:pt x="136" y="0"/>
                    <a:pt x="130" y="6"/>
                  </a:cubicBezTo>
                  <a:cubicBezTo>
                    <a:pt x="128" y="8"/>
                    <a:pt x="123" y="12"/>
                    <a:pt x="121" y="14"/>
                  </a:cubicBezTo>
                  <a:cubicBezTo>
                    <a:pt x="103" y="0"/>
                    <a:pt x="84" y="0"/>
                    <a:pt x="77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6"/>
                    <a:pt x="8" y="89"/>
                    <a:pt x="21" y="100"/>
                  </a:cubicBezTo>
                  <a:cubicBezTo>
                    <a:pt x="36" y="112"/>
                    <a:pt x="49" y="115"/>
                    <a:pt x="84" y="1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/>
            <p:cNvSpPr>
              <a:spLocks noEditPoints="1"/>
            </p:cNvSpPr>
            <p:nvPr/>
          </p:nvSpPr>
          <p:spPr bwMode="auto">
            <a:xfrm>
              <a:off x="5607050" y="2632075"/>
              <a:ext cx="120650" cy="144462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100 w 185"/>
                <a:gd name="T5" fmla="*/ 11 h 220"/>
                <a:gd name="T6" fmla="*/ 154 w 185"/>
                <a:gd name="T7" fmla="*/ 94 h 220"/>
                <a:gd name="T8" fmla="*/ 40 w 185"/>
                <a:gd name="T9" fmla="*/ 94 h 220"/>
                <a:gd name="T10" fmla="*/ 40 w 185"/>
                <a:gd name="T11" fmla="*/ 104 h 220"/>
                <a:gd name="T12" fmla="*/ 40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100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9 w 185"/>
                <a:gd name="T27" fmla="*/ 152 h 220"/>
                <a:gd name="T28" fmla="*/ 173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40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100" y="11"/>
                  </a:cubicBezTo>
                  <a:cubicBezTo>
                    <a:pt x="149" y="11"/>
                    <a:pt x="154" y="75"/>
                    <a:pt x="154" y="94"/>
                  </a:cubicBezTo>
                  <a:lnTo>
                    <a:pt x="40" y="94"/>
                  </a:lnTo>
                  <a:close/>
                  <a:moveTo>
                    <a:pt x="40" y="104"/>
                  </a:moveTo>
                  <a:lnTo>
                    <a:pt x="40" y="104"/>
                  </a:lnTo>
                  <a:lnTo>
                    <a:pt x="173" y="104"/>
                  </a:lnTo>
                  <a:cubicBezTo>
                    <a:pt x="184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100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4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9" y="152"/>
                  </a:cubicBezTo>
                  <a:cubicBezTo>
                    <a:pt x="175" y="152"/>
                    <a:pt x="174" y="155"/>
                    <a:pt x="173" y="159"/>
                  </a:cubicBezTo>
                  <a:cubicBezTo>
                    <a:pt x="156" y="208"/>
                    <a:pt x="113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40" y="153"/>
                    <a:pt x="40" y="121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6563" y="388938"/>
            <a:ext cx="5480050" cy="1423987"/>
            <a:chOff x="436563" y="388938"/>
            <a:chExt cx="5480050" cy="14239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7200" y="388938"/>
              <a:ext cx="5448300" cy="14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768350" y="865188"/>
              <a:ext cx="109538" cy="473075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2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919163" y="1011238"/>
              <a:ext cx="233363" cy="214312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99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3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200150" y="865188"/>
              <a:ext cx="107950" cy="473075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80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80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6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1512888" y="1046163"/>
              <a:ext cx="312738" cy="111125"/>
            </a:xfrm>
            <a:custGeom>
              <a:avLst/>
              <a:gdLst>
                <a:gd name="T0" fmla="*/ 301 w 318"/>
                <a:gd name="T1" fmla="*/ 19 h 111"/>
                <a:gd name="T2" fmla="*/ 301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5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1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1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5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1" y="19"/>
                  </a:moveTo>
                  <a:lnTo>
                    <a:pt x="301" y="19"/>
                  </a:lnTo>
                  <a:cubicBezTo>
                    <a:pt x="308" y="19"/>
                    <a:pt x="318" y="19"/>
                    <a:pt x="318" y="9"/>
                  </a:cubicBezTo>
                  <a:cubicBezTo>
                    <a:pt x="318" y="0"/>
                    <a:pt x="308" y="0"/>
                    <a:pt x="302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8" y="111"/>
                    <a:pt x="318" y="111"/>
                    <a:pt x="318" y="102"/>
                  </a:cubicBezTo>
                  <a:cubicBezTo>
                    <a:pt x="318" y="92"/>
                    <a:pt x="308" y="92"/>
                    <a:pt x="301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5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049463" y="392113"/>
              <a:ext cx="242888" cy="1419225"/>
            </a:xfrm>
            <a:custGeom>
              <a:avLst/>
              <a:gdLst>
                <a:gd name="T0" fmla="*/ 147 w 248"/>
                <a:gd name="T1" fmla="*/ 893 h 1434"/>
                <a:gd name="T2" fmla="*/ 147 w 248"/>
                <a:gd name="T3" fmla="*/ 893 h 1434"/>
                <a:gd name="T4" fmla="*/ 28 w 248"/>
                <a:gd name="T5" fmla="*/ 717 h 1434"/>
                <a:gd name="T6" fmla="*/ 147 w 248"/>
                <a:gd name="T7" fmla="*/ 544 h 1434"/>
                <a:gd name="T8" fmla="*/ 147 w 248"/>
                <a:gd name="T9" fmla="*/ 541 h 1434"/>
                <a:gd name="T10" fmla="*/ 147 w 248"/>
                <a:gd name="T11" fmla="*/ 210 h 1434"/>
                <a:gd name="T12" fmla="*/ 151 w 248"/>
                <a:gd name="T13" fmla="*/ 144 h 1434"/>
                <a:gd name="T14" fmla="*/ 243 w 248"/>
                <a:gd name="T15" fmla="*/ 23 h 1434"/>
                <a:gd name="T16" fmla="*/ 248 w 248"/>
                <a:gd name="T17" fmla="*/ 11 h 1434"/>
                <a:gd name="T18" fmla="*/ 237 w 248"/>
                <a:gd name="T19" fmla="*/ 0 h 1434"/>
                <a:gd name="T20" fmla="*/ 214 w 248"/>
                <a:gd name="T21" fmla="*/ 8 h 1434"/>
                <a:gd name="T22" fmla="*/ 101 w 248"/>
                <a:gd name="T23" fmla="*/ 174 h 1434"/>
                <a:gd name="T24" fmla="*/ 101 w 248"/>
                <a:gd name="T25" fmla="*/ 514 h 1434"/>
                <a:gd name="T26" fmla="*/ 76 w 248"/>
                <a:gd name="T27" fmla="*/ 631 h 1434"/>
                <a:gd name="T28" fmla="*/ 8 w 248"/>
                <a:gd name="T29" fmla="*/ 704 h 1434"/>
                <a:gd name="T30" fmla="*/ 0 w 248"/>
                <a:gd name="T31" fmla="*/ 717 h 1434"/>
                <a:gd name="T32" fmla="*/ 5 w 248"/>
                <a:gd name="T33" fmla="*/ 728 h 1434"/>
                <a:gd name="T34" fmla="*/ 99 w 248"/>
                <a:gd name="T35" fmla="*/ 875 h 1434"/>
                <a:gd name="T36" fmla="*/ 101 w 248"/>
                <a:gd name="T37" fmla="*/ 893 h 1434"/>
                <a:gd name="T38" fmla="*/ 101 w 248"/>
                <a:gd name="T39" fmla="*/ 1260 h 1434"/>
                <a:gd name="T40" fmla="*/ 217 w 248"/>
                <a:gd name="T41" fmla="*/ 1427 h 1434"/>
                <a:gd name="T42" fmla="*/ 237 w 248"/>
                <a:gd name="T43" fmla="*/ 1434 h 1434"/>
                <a:gd name="T44" fmla="*/ 248 w 248"/>
                <a:gd name="T45" fmla="*/ 1423 h 1434"/>
                <a:gd name="T46" fmla="*/ 245 w 248"/>
                <a:gd name="T47" fmla="*/ 1413 h 1434"/>
                <a:gd name="T48" fmla="*/ 149 w 248"/>
                <a:gd name="T49" fmla="*/ 1279 h 1434"/>
                <a:gd name="T50" fmla="*/ 147 w 248"/>
                <a:gd name="T51" fmla="*/ 1259 h 1434"/>
                <a:gd name="T52" fmla="*/ 147 w 248"/>
                <a:gd name="T53" fmla="*/ 89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1434">
                  <a:moveTo>
                    <a:pt x="147" y="893"/>
                  </a:moveTo>
                  <a:lnTo>
                    <a:pt x="147" y="893"/>
                  </a:lnTo>
                  <a:cubicBezTo>
                    <a:pt x="147" y="840"/>
                    <a:pt x="111" y="759"/>
                    <a:pt x="28" y="717"/>
                  </a:cubicBezTo>
                  <a:cubicBezTo>
                    <a:pt x="79" y="689"/>
                    <a:pt x="141" y="633"/>
                    <a:pt x="147" y="544"/>
                  </a:cubicBezTo>
                  <a:lnTo>
                    <a:pt x="147" y="541"/>
                  </a:lnTo>
                  <a:lnTo>
                    <a:pt x="147" y="210"/>
                  </a:lnTo>
                  <a:cubicBezTo>
                    <a:pt x="147" y="171"/>
                    <a:pt x="147" y="162"/>
                    <a:pt x="151" y="144"/>
                  </a:cubicBezTo>
                  <a:cubicBezTo>
                    <a:pt x="160" y="106"/>
                    <a:pt x="183" y="58"/>
                    <a:pt x="243" y="23"/>
                  </a:cubicBezTo>
                  <a:cubicBezTo>
                    <a:pt x="247" y="20"/>
                    <a:pt x="248" y="20"/>
                    <a:pt x="248" y="11"/>
                  </a:cubicBezTo>
                  <a:cubicBezTo>
                    <a:pt x="248" y="1"/>
                    <a:pt x="247" y="0"/>
                    <a:pt x="237" y="0"/>
                  </a:cubicBezTo>
                  <a:cubicBezTo>
                    <a:pt x="228" y="0"/>
                    <a:pt x="227" y="0"/>
                    <a:pt x="214" y="8"/>
                  </a:cubicBezTo>
                  <a:cubicBezTo>
                    <a:pt x="107" y="68"/>
                    <a:pt x="101" y="157"/>
                    <a:pt x="101" y="174"/>
                  </a:cubicBezTo>
                  <a:lnTo>
                    <a:pt x="101" y="514"/>
                  </a:lnTo>
                  <a:cubicBezTo>
                    <a:pt x="101" y="548"/>
                    <a:pt x="101" y="587"/>
                    <a:pt x="76" y="631"/>
                  </a:cubicBezTo>
                  <a:cubicBezTo>
                    <a:pt x="54" y="670"/>
                    <a:pt x="28" y="690"/>
                    <a:pt x="8" y="704"/>
                  </a:cubicBezTo>
                  <a:cubicBezTo>
                    <a:pt x="1" y="708"/>
                    <a:pt x="0" y="709"/>
                    <a:pt x="0" y="717"/>
                  </a:cubicBezTo>
                  <a:cubicBezTo>
                    <a:pt x="0" y="725"/>
                    <a:pt x="1" y="726"/>
                    <a:pt x="5" y="728"/>
                  </a:cubicBezTo>
                  <a:cubicBezTo>
                    <a:pt x="45" y="755"/>
                    <a:pt x="89" y="797"/>
                    <a:pt x="99" y="875"/>
                  </a:cubicBezTo>
                  <a:cubicBezTo>
                    <a:pt x="101" y="886"/>
                    <a:pt x="101" y="887"/>
                    <a:pt x="101" y="893"/>
                  </a:cubicBezTo>
                  <a:lnTo>
                    <a:pt x="101" y="1260"/>
                  </a:lnTo>
                  <a:cubicBezTo>
                    <a:pt x="101" y="1298"/>
                    <a:pt x="125" y="1379"/>
                    <a:pt x="217" y="1427"/>
                  </a:cubicBezTo>
                  <a:cubicBezTo>
                    <a:pt x="228" y="1434"/>
                    <a:pt x="229" y="1434"/>
                    <a:pt x="237" y="1434"/>
                  </a:cubicBezTo>
                  <a:cubicBezTo>
                    <a:pt x="247" y="1434"/>
                    <a:pt x="248" y="1433"/>
                    <a:pt x="248" y="1423"/>
                  </a:cubicBezTo>
                  <a:cubicBezTo>
                    <a:pt x="248" y="1414"/>
                    <a:pt x="247" y="1414"/>
                    <a:pt x="245" y="1413"/>
                  </a:cubicBezTo>
                  <a:cubicBezTo>
                    <a:pt x="225" y="1400"/>
                    <a:pt x="162" y="1362"/>
                    <a:pt x="149" y="1279"/>
                  </a:cubicBezTo>
                  <a:cubicBezTo>
                    <a:pt x="147" y="1266"/>
                    <a:pt x="147" y="1265"/>
                    <a:pt x="147" y="1259"/>
                  </a:cubicBezTo>
                  <a:lnTo>
                    <a:pt x="147" y="8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46350" y="492125"/>
              <a:ext cx="119063" cy="219075"/>
            </a:xfrm>
            <a:custGeom>
              <a:avLst/>
              <a:gdLst>
                <a:gd name="T0" fmla="*/ 75 w 121"/>
                <a:gd name="T1" fmla="*/ 9 h 222"/>
                <a:gd name="T2" fmla="*/ 75 w 121"/>
                <a:gd name="T3" fmla="*/ 9 h 222"/>
                <a:gd name="T4" fmla="*/ 65 w 121"/>
                <a:gd name="T5" fmla="*/ 0 h 222"/>
                <a:gd name="T6" fmla="*/ 0 w 121"/>
                <a:gd name="T7" fmla="*/ 21 h 222"/>
                <a:gd name="T8" fmla="*/ 0 w 121"/>
                <a:gd name="T9" fmla="*/ 33 h 222"/>
                <a:gd name="T10" fmla="*/ 48 w 121"/>
                <a:gd name="T11" fmla="*/ 24 h 222"/>
                <a:gd name="T12" fmla="*/ 48 w 121"/>
                <a:gd name="T13" fmla="*/ 194 h 222"/>
                <a:gd name="T14" fmla="*/ 15 w 121"/>
                <a:gd name="T15" fmla="*/ 210 h 222"/>
                <a:gd name="T16" fmla="*/ 2 w 121"/>
                <a:gd name="T17" fmla="*/ 210 h 222"/>
                <a:gd name="T18" fmla="*/ 2 w 121"/>
                <a:gd name="T19" fmla="*/ 222 h 222"/>
                <a:gd name="T20" fmla="*/ 62 w 121"/>
                <a:gd name="T21" fmla="*/ 220 h 222"/>
                <a:gd name="T22" fmla="*/ 121 w 121"/>
                <a:gd name="T23" fmla="*/ 222 h 222"/>
                <a:gd name="T24" fmla="*/ 121 w 121"/>
                <a:gd name="T25" fmla="*/ 210 h 222"/>
                <a:gd name="T26" fmla="*/ 109 w 121"/>
                <a:gd name="T27" fmla="*/ 210 h 222"/>
                <a:gd name="T28" fmla="*/ 75 w 121"/>
                <a:gd name="T29" fmla="*/ 194 h 222"/>
                <a:gd name="T30" fmla="*/ 75 w 121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222">
                  <a:moveTo>
                    <a:pt x="75" y="9"/>
                  </a:moveTo>
                  <a:lnTo>
                    <a:pt x="75" y="9"/>
                  </a:lnTo>
                  <a:cubicBezTo>
                    <a:pt x="75" y="0"/>
                    <a:pt x="75" y="0"/>
                    <a:pt x="65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8" y="24"/>
                  </a:cubicBezTo>
                  <a:lnTo>
                    <a:pt x="48" y="194"/>
                  </a:lnTo>
                  <a:cubicBezTo>
                    <a:pt x="48" y="205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1"/>
                    <a:pt x="49" y="220"/>
                    <a:pt x="62" y="220"/>
                  </a:cubicBezTo>
                  <a:cubicBezTo>
                    <a:pt x="72" y="220"/>
                    <a:pt x="114" y="221"/>
                    <a:pt x="121" y="222"/>
                  </a:cubicBezTo>
                  <a:lnTo>
                    <a:pt x="121" y="210"/>
                  </a:lnTo>
                  <a:lnTo>
                    <a:pt x="109" y="210"/>
                  </a:lnTo>
                  <a:cubicBezTo>
                    <a:pt x="75" y="210"/>
                    <a:pt x="75" y="205"/>
                    <a:pt x="75" y="194"/>
                  </a:cubicBezTo>
                  <a:lnTo>
                    <a:pt x="7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16175" y="779463"/>
              <a:ext cx="374650" cy="0"/>
            </a:xfrm>
            <a:custGeom>
              <a:avLst/>
              <a:gdLst>
                <a:gd name="T0" fmla="*/ 0 w 381"/>
                <a:gd name="T1" fmla="*/ 0 w 381"/>
                <a:gd name="T2" fmla="*/ 381 w 3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1">
                  <a:moveTo>
                    <a:pt x="0" y="0"/>
                  </a:moveTo>
                  <a:lnTo>
                    <a:pt x="0" y="0"/>
                  </a:lnTo>
                  <a:lnTo>
                    <a:pt x="381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439988" y="836613"/>
              <a:ext cx="155575" cy="230187"/>
            </a:xfrm>
            <a:custGeom>
              <a:avLst/>
              <a:gdLst>
                <a:gd name="T0" fmla="*/ 155 w 158"/>
                <a:gd name="T1" fmla="*/ 24 h 232"/>
                <a:gd name="T2" fmla="*/ 155 w 158"/>
                <a:gd name="T3" fmla="*/ 24 h 232"/>
                <a:gd name="T4" fmla="*/ 158 w 158"/>
                <a:gd name="T5" fmla="*/ 11 h 232"/>
                <a:gd name="T6" fmla="*/ 71 w 158"/>
                <a:gd name="T7" fmla="*/ 11 h 232"/>
                <a:gd name="T8" fmla="*/ 42 w 158"/>
                <a:gd name="T9" fmla="*/ 9 h 232"/>
                <a:gd name="T10" fmla="*/ 23 w 158"/>
                <a:gd name="T11" fmla="*/ 0 h 232"/>
                <a:gd name="T12" fmla="*/ 11 w 158"/>
                <a:gd name="T13" fmla="*/ 0 h 232"/>
                <a:gd name="T14" fmla="*/ 0 w 158"/>
                <a:gd name="T15" fmla="*/ 71 h 232"/>
                <a:gd name="T16" fmla="*/ 11 w 158"/>
                <a:gd name="T17" fmla="*/ 71 h 232"/>
                <a:gd name="T18" fmla="*/ 20 w 158"/>
                <a:gd name="T19" fmla="*/ 41 h 232"/>
                <a:gd name="T20" fmla="*/ 55 w 158"/>
                <a:gd name="T21" fmla="*/ 39 h 232"/>
                <a:gd name="T22" fmla="*/ 128 w 158"/>
                <a:gd name="T23" fmla="*/ 39 h 232"/>
                <a:gd name="T24" fmla="*/ 93 w 158"/>
                <a:gd name="T25" fmla="*/ 83 h 232"/>
                <a:gd name="T26" fmla="*/ 45 w 158"/>
                <a:gd name="T27" fmla="*/ 213 h 232"/>
                <a:gd name="T28" fmla="*/ 61 w 158"/>
                <a:gd name="T29" fmla="*/ 232 h 232"/>
                <a:gd name="T30" fmla="*/ 77 w 158"/>
                <a:gd name="T31" fmla="*/ 213 h 232"/>
                <a:gd name="T32" fmla="*/ 77 w 158"/>
                <a:gd name="T33" fmla="*/ 200 h 232"/>
                <a:gd name="T34" fmla="*/ 105 w 158"/>
                <a:gd name="T35" fmla="*/ 87 h 232"/>
                <a:gd name="T36" fmla="*/ 155 w 158"/>
                <a:gd name="T37" fmla="*/ 2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232">
                  <a:moveTo>
                    <a:pt x="155" y="24"/>
                  </a:moveTo>
                  <a:lnTo>
                    <a:pt x="155" y="24"/>
                  </a:lnTo>
                  <a:cubicBezTo>
                    <a:pt x="158" y="20"/>
                    <a:pt x="158" y="19"/>
                    <a:pt x="158" y="11"/>
                  </a:cubicBezTo>
                  <a:lnTo>
                    <a:pt x="71" y="11"/>
                  </a:lnTo>
                  <a:cubicBezTo>
                    <a:pt x="57" y="11"/>
                    <a:pt x="54" y="10"/>
                    <a:pt x="42" y="9"/>
                  </a:cubicBezTo>
                  <a:cubicBezTo>
                    <a:pt x="24" y="8"/>
                    <a:pt x="24" y="6"/>
                    <a:pt x="23" y="0"/>
                  </a:cubicBezTo>
                  <a:lnTo>
                    <a:pt x="11" y="0"/>
                  </a:lnTo>
                  <a:lnTo>
                    <a:pt x="0" y="71"/>
                  </a:lnTo>
                  <a:lnTo>
                    <a:pt x="11" y="71"/>
                  </a:lnTo>
                  <a:cubicBezTo>
                    <a:pt x="12" y="66"/>
                    <a:pt x="15" y="44"/>
                    <a:pt x="20" y="41"/>
                  </a:cubicBezTo>
                  <a:cubicBezTo>
                    <a:pt x="23" y="39"/>
                    <a:pt x="50" y="39"/>
                    <a:pt x="55" y="39"/>
                  </a:cubicBezTo>
                  <a:lnTo>
                    <a:pt x="128" y="39"/>
                  </a:lnTo>
                  <a:cubicBezTo>
                    <a:pt x="117" y="53"/>
                    <a:pt x="100" y="74"/>
                    <a:pt x="93" y="83"/>
                  </a:cubicBezTo>
                  <a:cubicBezTo>
                    <a:pt x="49" y="141"/>
                    <a:pt x="45" y="194"/>
                    <a:pt x="45" y="213"/>
                  </a:cubicBezTo>
                  <a:cubicBezTo>
                    <a:pt x="45" y="217"/>
                    <a:pt x="45" y="232"/>
                    <a:pt x="61" y="232"/>
                  </a:cubicBezTo>
                  <a:cubicBezTo>
                    <a:pt x="77" y="232"/>
                    <a:pt x="77" y="217"/>
                    <a:pt x="77" y="213"/>
                  </a:cubicBezTo>
                  <a:lnTo>
                    <a:pt x="77" y="200"/>
                  </a:lnTo>
                  <a:cubicBezTo>
                    <a:pt x="77" y="135"/>
                    <a:pt x="90" y="105"/>
                    <a:pt x="105" y="87"/>
                  </a:cubicBezTo>
                  <a:lnTo>
                    <a:pt x="155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624138" y="841375"/>
              <a:ext cx="144463" cy="219075"/>
            </a:xfrm>
            <a:custGeom>
              <a:avLst/>
              <a:gdLst>
                <a:gd name="T0" fmla="*/ 147 w 147"/>
                <a:gd name="T1" fmla="*/ 161 h 222"/>
                <a:gd name="T2" fmla="*/ 147 w 147"/>
                <a:gd name="T3" fmla="*/ 161 h 222"/>
                <a:gd name="T4" fmla="*/ 136 w 147"/>
                <a:gd name="T5" fmla="*/ 161 h 222"/>
                <a:gd name="T6" fmla="*/ 127 w 147"/>
                <a:gd name="T7" fmla="*/ 191 h 222"/>
                <a:gd name="T8" fmla="*/ 94 w 147"/>
                <a:gd name="T9" fmla="*/ 193 h 222"/>
                <a:gd name="T10" fmla="*/ 33 w 147"/>
                <a:gd name="T11" fmla="*/ 193 h 222"/>
                <a:gd name="T12" fmla="*/ 100 w 147"/>
                <a:gd name="T13" fmla="*/ 137 h 222"/>
                <a:gd name="T14" fmla="*/ 147 w 147"/>
                <a:gd name="T15" fmla="*/ 65 h 222"/>
                <a:gd name="T16" fmla="*/ 69 w 147"/>
                <a:gd name="T17" fmla="*/ 0 h 222"/>
                <a:gd name="T18" fmla="*/ 0 w 147"/>
                <a:gd name="T19" fmla="*/ 60 h 222"/>
                <a:gd name="T20" fmla="*/ 18 w 147"/>
                <a:gd name="T21" fmla="*/ 78 h 222"/>
                <a:gd name="T22" fmla="*/ 35 w 147"/>
                <a:gd name="T23" fmla="*/ 61 h 222"/>
                <a:gd name="T24" fmla="*/ 16 w 147"/>
                <a:gd name="T25" fmla="*/ 43 h 222"/>
                <a:gd name="T26" fmla="*/ 64 w 147"/>
                <a:gd name="T27" fmla="*/ 12 h 222"/>
                <a:gd name="T28" fmla="*/ 115 w 147"/>
                <a:gd name="T29" fmla="*/ 65 h 222"/>
                <a:gd name="T30" fmla="*/ 84 w 147"/>
                <a:gd name="T31" fmla="*/ 129 h 222"/>
                <a:gd name="T32" fmla="*/ 3 w 147"/>
                <a:gd name="T33" fmla="*/ 209 h 222"/>
                <a:gd name="T34" fmla="*/ 0 w 147"/>
                <a:gd name="T35" fmla="*/ 222 h 222"/>
                <a:gd name="T36" fmla="*/ 137 w 147"/>
                <a:gd name="T37" fmla="*/ 222 h 222"/>
                <a:gd name="T38" fmla="*/ 147 w 147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2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7" y="191"/>
                  </a:cubicBezTo>
                  <a:cubicBezTo>
                    <a:pt x="125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4" y="118"/>
                    <a:pt x="147" y="97"/>
                    <a:pt x="147" y="65"/>
                  </a:cubicBezTo>
                  <a:cubicBezTo>
                    <a:pt x="147" y="25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8" y="78"/>
                  </a:cubicBezTo>
                  <a:cubicBezTo>
                    <a:pt x="26" y="78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7" y="222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862263" y="688975"/>
              <a:ext cx="233363" cy="212725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155950" y="847725"/>
              <a:ext cx="55563" cy="141287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6 w 56"/>
                <a:gd name="T5" fmla="*/ 0 h 143"/>
                <a:gd name="T6" fmla="*/ 0 w 56"/>
                <a:gd name="T7" fmla="*/ 26 h 143"/>
                <a:gd name="T8" fmla="*/ 26 w 56"/>
                <a:gd name="T9" fmla="*/ 51 h 143"/>
                <a:gd name="T10" fmla="*/ 42 w 56"/>
                <a:gd name="T11" fmla="*/ 45 h 143"/>
                <a:gd name="T12" fmla="*/ 45 w 56"/>
                <a:gd name="T13" fmla="*/ 43 h 143"/>
                <a:gd name="T14" fmla="*/ 46 w 56"/>
                <a:gd name="T15" fmla="*/ 50 h 143"/>
                <a:gd name="T16" fmla="*/ 13 w 56"/>
                <a:gd name="T17" fmla="*/ 130 h 143"/>
                <a:gd name="T18" fmla="*/ 8 w 56"/>
                <a:gd name="T19" fmla="*/ 138 h 143"/>
                <a:gd name="T20" fmla="*/ 13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9"/>
                    <a:pt x="44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8"/>
                    <a:pt x="10" y="51"/>
                    <a:pt x="26" y="51"/>
                  </a:cubicBezTo>
                  <a:cubicBezTo>
                    <a:pt x="31" y="51"/>
                    <a:pt x="37" y="49"/>
                    <a:pt x="42" y="45"/>
                  </a:cubicBezTo>
                  <a:cubicBezTo>
                    <a:pt x="44" y="44"/>
                    <a:pt x="44" y="43"/>
                    <a:pt x="45" y="43"/>
                  </a:cubicBezTo>
                  <a:cubicBezTo>
                    <a:pt x="45" y="43"/>
                    <a:pt x="46" y="44"/>
                    <a:pt x="46" y="50"/>
                  </a:cubicBezTo>
                  <a:cubicBezTo>
                    <a:pt x="46" y="86"/>
                    <a:pt x="29" y="114"/>
                    <a:pt x="13" y="130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8" y="141"/>
                    <a:pt x="10" y="143"/>
                    <a:pt x="13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3735388" y="582613"/>
              <a:ext cx="196850" cy="325437"/>
            </a:xfrm>
            <a:custGeom>
              <a:avLst/>
              <a:gdLst>
                <a:gd name="T0" fmla="*/ 201 w 201"/>
                <a:gd name="T1" fmla="*/ 165 h 328"/>
                <a:gd name="T2" fmla="*/ 201 w 201"/>
                <a:gd name="T3" fmla="*/ 165 h 328"/>
                <a:gd name="T4" fmla="*/ 182 w 201"/>
                <a:gd name="T5" fmla="*/ 53 h 328"/>
                <a:gd name="T6" fmla="*/ 101 w 201"/>
                <a:gd name="T7" fmla="*/ 0 h 328"/>
                <a:gd name="T8" fmla="*/ 17 w 201"/>
                <a:gd name="T9" fmla="*/ 56 h 328"/>
                <a:gd name="T10" fmla="*/ 0 w 201"/>
                <a:gd name="T11" fmla="*/ 165 h 328"/>
                <a:gd name="T12" fmla="*/ 21 w 201"/>
                <a:gd name="T13" fmla="*/ 280 h 328"/>
                <a:gd name="T14" fmla="*/ 100 w 201"/>
                <a:gd name="T15" fmla="*/ 328 h 328"/>
                <a:gd name="T16" fmla="*/ 183 w 201"/>
                <a:gd name="T17" fmla="*/ 273 h 328"/>
                <a:gd name="T18" fmla="*/ 201 w 201"/>
                <a:gd name="T19" fmla="*/ 165 h 328"/>
                <a:gd name="T20" fmla="*/ 100 w 201"/>
                <a:gd name="T21" fmla="*/ 318 h 328"/>
                <a:gd name="T22" fmla="*/ 100 w 201"/>
                <a:gd name="T23" fmla="*/ 318 h 328"/>
                <a:gd name="T24" fmla="*/ 45 w 201"/>
                <a:gd name="T25" fmla="*/ 260 h 328"/>
                <a:gd name="T26" fmla="*/ 39 w 201"/>
                <a:gd name="T27" fmla="*/ 159 h 328"/>
                <a:gd name="T28" fmla="*/ 43 w 201"/>
                <a:gd name="T29" fmla="*/ 71 h 328"/>
                <a:gd name="T30" fmla="*/ 100 w 201"/>
                <a:gd name="T31" fmla="*/ 10 h 328"/>
                <a:gd name="T32" fmla="*/ 157 w 201"/>
                <a:gd name="T33" fmla="*/ 66 h 328"/>
                <a:gd name="T34" fmla="*/ 161 w 201"/>
                <a:gd name="T35" fmla="*/ 159 h 328"/>
                <a:gd name="T36" fmla="*/ 156 w 201"/>
                <a:gd name="T37" fmla="*/ 258 h 328"/>
                <a:gd name="T38" fmla="*/ 100 w 201"/>
                <a:gd name="T39" fmla="*/ 3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8">
                  <a:moveTo>
                    <a:pt x="201" y="165"/>
                  </a:moveTo>
                  <a:lnTo>
                    <a:pt x="201" y="165"/>
                  </a:lnTo>
                  <a:cubicBezTo>
                    <a:pt x="201" y="127"/>
                    <a:pt x="199" y="88"/>
                    <a:pt x="182" y="53"/>
                  </a:cubicBezTo>
                  <a:cubicBezTo>
                    <a:pt x="160" y="7"/>
                    <a:pt x="121" y="0"/>
                    <a:pt x="101" y="0"/>
                  </a:cubicBezTo>
                  <a:cubicBezTo>
                    <a:pt x="72" y="0"/>
                    <a:pt x="37" y="12"/>
                    <a:pt x="17" y="56"/>
                  </a:cubicBezTo>
                  <a:cubicBezTo>
                    <a:pt x="2" y="89"/>
                    <a:pt x="0" y="127"/>
                    <a:pt x="0" y="165"/>
                  </a:cubicBezTo>
                  <a:cubicBezTo>
                    <a:pt x="0" y="201"/>
                    <a:pt x="2" y="244"/>
                    <a:pt x="21" y="280"/>
                  </a:cubicBezTo>
                  <a:cubicBezTo>
                    <a:pt x="42" y="319"/>
                    <a:pt x="77" y="328"/>
                    <a:pt x="100" y="328"/>
                  </a:cubicBezTo>
                  <a:cubicBezTo>
                    <a:pt x="126" y="328"/>
                    <a:pt x="162" y="318"/>
                    <a:pt x="183" y="273"/>
                  </a:cubicBezTo>
                  <a:cubicBezTo>
                    <a:pt x="199" y="240"/>
                    <a:pt x="201" y="203"/>
                    <a:pt x="201" y="165"/>
                  </a:cubicBezTo>
                  <a:close/>
                  <a:moveTo>
                    <a:pt x="100" y="318"/>
                  </a:moveTo>
                  <a:lnTo>
                    <a:pt x="100" y="318"/>
                  </a:lnTo>
                  <a:cubicBezTo>
                    <a:pt x="82" y="318"/>
                    <a:pt x="53" y="306"/>
                    <a:pt x="45" y="260"/>
                  </a:cubicBezTo>
                  <a:cubicBezTo>
                    <a:pt x="39" y="231"/>
                    <a:pt x="39" y="187"/>
                    <a:pt x="39" y="159"/>
                  </a:cubicBezTo>
                  <a:cubicBezTo>
                    <a:pt x="39" y="129"/>
                    <a:pt x="39" y="97"/>
                    <a:pt x="43" y="71"/>
                  </a:cubicBezTo>
                  <a:cubicBezTo>
                    <a:pt x="52" y="14"/>
                    <a:pt x="88" y="10"/>
                    <a:pt x="100" y="10"/>
                  </a:cubicBezTo>
                  <a:cubicBezTo>
                    <a:pt x="116" y="10"/>
                    <a:pt x="147" y="19"/>
                    <a:pt x="157" y="66"/>
                  </a:cubicBezTo>
                  <a:cubicBezTo>
                    <a:pt x="161" y="93"/>
                    <a:pt x="161" y="129"/>
                    <a:pt x="161" y="159"/>
                  </a:cubicBezTo>
                  <a:cubicBezTo>
                    <a:pt x="161" y="195"/>
                    <a:pt x="161" y="228"/>
                    <a:pt x="156" y="258"/>
                  </a:cubicBezTo>
                  <a:cubicBezTo>
                    <a:pt x="149" y="304"/>
                    <a:pt x="122" y="318"/>
                    <a:pt x="100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4121150" y="596900"/>
              <a:ext cx="285750" cy="365125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2 w 292"/>
                <a:gd name="T7" fmla="*/ 0 h 369"/>
                <a:gd name="T8" fmla="*/ 274 w 292"/>
                <a:gd name="T9" fmla="*/ 3 h 369"/>
                <a:gd name="T10" fmla="*/ 9 w 292"/>
                <a:gd name="T11" fmla="*/ 128 h 369"/>
                <a:gd name="T12" fmla="*/ 0 w 292"/>
                <a:gd name="T13" fmla="*/ 138 h 369"/>
                <a:gd name="T14" fmla="*/ 9 w 292"/>
                <a:gd name="T15" fmla="*/ 149 h 369"/>
                <a:gd name="T16" fmla="*/ 274 w 292"/>
                <a:gd name="T17" fmla="*/ 273 h 369"/>
                <a:gd name="T18" fmla="*/ 282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2" y="0"/>
                  </a:cubicBezTo>
                  <a:cubicBezTo>
                    <a:pt x="280" y="0"/>
                    <a:pt x="276" y="2"/>
                    <a:pt x="274" y="3"/>
                  </a:cubicBezTo>
                  <a:lnTo>
                    <a:pt x="9" y="128"/>
                  </a:lnTo>
                  <a:cubicBezTo>
                    <a:pt x="1" y="131"/>
                    <a:pt x="0" y="135"/>
                    <a:pt x="0" y="138"/>
                  </a:cubicBezTo>
                  <a:cubicBezTo>
                    <a:pt x="0" y="143"/>
                    <a:pt x="3" y="146"/>
                    <a:pt x="9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2" y="277"/>
                  </a:cubicBezTo>
                  <a:cubicBezTo>
                    <a:pt x="288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8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4591050" y="688975"/>
              <a:ext cx="233363" cy="212725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1 w 238"/>
                <a:gd name="T27" fmla="*/ 10 h 216"/>
                <a:gd name="T28" fmla="*/ 116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5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6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5014913" y="596900"/>
              <a:ext cx="287338" cy="365125"/>
            </a:xfrm>
            <a:custGeom>
              <a:avLst/>
              <a:gdLst>
                <a:gd name="T0" fmla="*/ 283 w 292"/>
                <a:gd name="T1" fmla="*/ 20 h 369"/>
                <a:gd name="T2" fmla="*/ 283 w 292"/>
                <a:gd name="T3" fmla="*/ 20 h 369"/>
                <a:gd name="T4" fmla="*/ 292 w 292"/>
                <a:gd name="T5" fmla="*/ 9 h 369"/>
                <a:gd name="T6" fmla="*/ 282 w 292"/>
                <a:gd name="T7" fmla="*/ 0 h 369"/>
                <a:gd name="T8" fmla="*/ 274 w 292"/>
                <a:gd name="T9" fmla="*/ 3 h 369"/>
                <a:gd name="T10" fmla="*/ 9 w 292"/>
                <a:gd name="T11" fmla="*/ 128 h 369"/>
                <a:gd name="T12" fmla="*/ 0 w 292"/>
                <a:gd name="T13" fmla="*/ 138 h 369"/>
                <a:gd name="T14" fmla="*/ 9 w 292"/>
                <a:gd name="T15" fmla="*/ 149 h 369"/>
                <a:gd name="T16" fmla="*/ 274 w 292"/>
                <a:gd name="T17" fmla="*/ 273 h 369"/>
                <a:gd name="T18" fmla="*/ 282 w 292"/>
                <a:gd name="T19" fmla="*/ 277 h 369"/>
                <a:gd name="T20" fmla="*/ 292 w 292"/>
                <a:gd name="T21" fmla="*/ 267 h 369"/>
                <a:gd name="T22" fmla="*/ 282 w 292"/>
                <a:gd name="T23" fmla="*/ 256 h 369"/>
                <a:gd name="T24" fmla="*/ 32 w 292"/>
                <a:gd name="T25" fmla="*/ 138 h 369"/>
                <a:gd name="T26" fmla="*/ 283 w 292"/>
                <a:gd name="T27" fmla="*/ 20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6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3" y="20"/>
                  </a:moveTo>
                  <a:lnTo>
                    <a:pt x="283" y="20"/>
                  </a:lnTo>
                  <a:cubicBezTo>
                    <a:pt x="288" y="18"/>
                    <a:pt x="292" y="15"/>
                    <a:pt x="292" y="9"/>
                  </a:cubicBezTo>
                  <a:cubicBezTo>
                    <a:pt x="292" y="4"/>
                    <a:pt x="288" y="0"/>
                    <a:pt x="282" y="0"/>
                  </a:cubicBezTo>
                  <a:cubicBezTo>
                    <a:pt x="280" y="0"/>
                    <a:pt x="275" y="2"/>
                    <a:pt x="274" y="3"/>
                  </a:cubicBezTo>
                  <a:lnTo>
                    <a:pt x="9" y="128"/>
                  </a:lnTo>
                  <a:cubicBezTo>
                    <a:pt x="1" y="131"/>
                    <a:pt x="0" y="135"/>
                    <a:pt x="0" y="138"/>
                  </a:cubicBezTo>
                  <a:cubicBezTo>
                    <a:pt x="0" y="143"/>
                    <a:pt x="3" y="146"/>
                    <a:pt x="9" y="149"/>
                  </a:cubicBezTo>
                  <a:lnTo>
                    <a:pt x="274" y="273"/>
                  </a:lnTo>
                  <a:cubicBezTo>
                    <a:pt x="280" y="277"/>
                    <a:pt x="281" y="277"/>
                    <a:pt x="282" y="277"/>
                  </a:cubicBezTo>
                  <a:cubicBezTo>
                    <a:pt x="287" y="277"/>
                    <a:pt x="292" y="272"/>
                    <a:pt x="292" y="267"/>
                  </a:cubicBezTo>
                  <a:cubicBezTo>
                    <a:pt x="292" y="263"/>
                    <a:pt x="290" y="260"/>
                    <a:pt x="282" y="256"/>
                  </a:cubicBezTo>
                  <a:lnTo>
                    <a:pt x="32" y="138"/>
                  </a:lnTo>
                  <a:lnTo>
                    <a:pt x="283" y="20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8" y="369"/>
                    <a:pt x="16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5513388" y="582613"/>
              <a:ext cx="155575" cy="314325"/>
            </a:xfrm>
            <a:custGeom>
              <a:avLst/>
              <a:gdLst>
                <a:gd name="T0" fmla="*/ 98 w 158"/>
                <a:gd name="T1" fmla="*/ 12 h 318"/>
                <a:gd name="T2" fmla="*/ 98 w 158"/>
                <a:gd name="T3" fmla="*/ 12 h 318"/>
                <a:gd name="T4" fmla="*/ 87 w 158"/>
                <a:gd name="T5" fmla="*/ 0 h 318"/>
                <a:gd name="T6" fmla="*/ 0 w 158"/>
                <a:gd name="T7" fmla="*/ 30 h 318"/>
                <a:gd name="T8" fmla="*/ 0 w 158"/>
                <a:gd name="T9" fmla="*/ 45 h 318"/>
                <a:gd name="T10" fmla="*/ 63 w 158"/>
                <a:gd name="T11" fmla="*/ 33 h 318"/>
                <a:gd name="T12" fmla="*/ 63 w 158"/>
                <a:gd name="T13" fmla="*/ 280 h 318"/>
                <a:gd name="T14" fmla="*/ 18 w 158"/>
                <a:gd name="T15" fmla="*/ 303 h 318"/>
                <a:gd name="T16" fmla="*/ 3 w 158"/>
                <a:gd name="T17" fmla="*/ 303 h 318"/>
                <a:gd name="T18" fmla="*/ 3 w 158"/>
                <a:gd name="T19" fmla="*/ 318 h 318"/>
                <a:gd name="T20" fmla="*/ 81 w 158"/>
                <a:gd name="T21" fmla="*/ 316 h 318"/>
                <a:gd name="T22" fmla="*/ 158 w 158"/>
                <a:gd name="T23" fmla="*/ 318 h 318"/>
                <a:gd name="T24" fmla="*/ 158 w 158"/>
                <a:gd name="T25" fmla="*/ 303 h 318"/>
                <a:gd name="T26" fmla="*/ 143 w 158"/>
                <a:gd name="T27" fmla="*/ 303 h 318"/>
                <a:gd name="T28" fmla="*/ 98 w 158"/>
                <a:gd name="T29" fmla="*/ 280 h 318"/>
                <a:gd name="T30" fmla="*/ 98 w 158"/>
                <a:gd name="T31" fmla="*/ 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318">
                  <a:moveTo>
                    <a:pt x="98" y="12"/>
                  </a:moveTo>
                  <a:lnTo>
                    <a:pt x="98" y="12"/>
                  </a:lnTo>
                  <a:cubicBezTo>
                    <a:pt x="98" y="0"/>
                    <a:pt x="98" y="0"/>
                    <a:pt x="87" y="0"/>
                  </a:cubicBezTo>
                  <a:cubicBezTo>
                    <a:pt x="58" y="30"/>
                    <a:pt x="16" y="30"/>
                    <a:pt x="0" y="30"/>
                  </a:cubicBezTo>
                  <a:lnTo>
                    <a:pt x="0" y="45"/>
                  </a:lnTo>
                  <a:cubicBezTo>
                    <a:pt x="10" y="45"/>
                    <a:pt x="38" y="45"/>
                    <a:pt x="63" y="33"/>
                  </a:cubicBezTo>
                  <a:lnTo>
                    <a:pt x="63" y="280"/>
                  </a:lnTo>
                  <a:cubicBezTo>
                    <a:pt x="63" y="297"/>
                    <a:pt x="61" y="303"/>
                    <a:pt x="18" y="303"/>
                  </a:cubicBezTo>
                  <a:lnTo>
                    <a:pt x="3" y="303"/>
                  </a:lnTo>
                  <a:lnTo>
                    <a:pt x="3" y="318"/>
                  </a:lnTo>
                  <a:cubicBezTo>
                    <a:pt x="20" y="316"/>
                    <a:pt x="61" y="316"/>
                    <a:pt x="81" y="316"/>
                  </a:cubicBezTo>
                  <a:cubicBezTo>
                    <a:pt x="100" y="316"/>
                    <a:pt x="141" y="316"/>
                    <a:pt x="158" y="318"/>
                  </a:cubicBezTo>
                  <a:lnTo>
                    <a:pt x="158" y="303"/>
                  </a:lnTo>
                  <a:lnTo>
                    <a:pt x="143" y="303"/>
                  </a:lnTo>
                  <a:cubicBezTo>
                    <a:pt x="100" y="303"/>
                    <a:pt x="98" y="298"/>
                    <a:pt x="98" y="280"/>
                  </a:cubicBezTo>
                  <a:lnTo>
                    <a:pt x="98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5730875" y="582613"/>
              <a:ext cx="185738" cy="314325"/>
            </a:xfrm>
            <a:custGeom>
              <a:avLst/>
              <a:gdLst>
                <a:gd name="T0" fmla="*/ 37 w 190"/>
                <a:gd name="T1" fmla="*/ 281 h 318"/>
                <a:gd name="T2" fmla="*/ 37 w 190"/>
                <a:gd name="T3" fmla="*/ 281 h 318"/>
                <a:gd name="T4" fmla="*/ 87 w 190"/>
                <a:gd name="T5" fmla="*/ 232 h 318"/>
                <a:gd name="T6" fmla="*/ 190 w 190"/>
                <a:gd name="T7" fmla="*/ 92 h 318"/>
                <a:gd name="T8" fmla="*/ 89 w 190"/>
                <a:gd name="T9" fmla="*/ 0 h 318"/>
                <a:gd name="T10" fmla="*/ 0 w 190"/>
                <a:gd name="T11" fmla="*/ 86 h 318"/>
                <a:gd name="T12" fmla="*/ 25 w 190"/>
                <a:gd name="T13" fmla="*/ 113 h 318"/>
                <a:gd name="T14" fmla="*/ 50 w 190"/>
                <a:gd name="T15" fmla="*/ 87 h 318"/>
                <a:gd name="T16" fmla="*/ 25 w 190"/>
                <a:gd name="T17" fmla="*/ 63 h 318"/>
                <a:gd name="T18" fmla="*/ 18 w 190"/>
                <a:gd name="T19" fmla="*/ 63 h 318"/>
                <a:gd name="T20" fmla="*/ 83 w 190"/>
                <a:gd name="T21" fmla="*/ 14 h 318"/>
                <a:gd name="T22" fmla="*/ 147 w 190"/>
                <a:gd name="T23" fmla="*/ 92 h 318"/>
                <a:gd name="T24" fmla="*/ 97 w 190"/>
                <a:gd name="T25" fmla="*/ 198 h 318"/>
                <a:gd name="T26" fmla="*/ 5 w 190"/>
                <a:gd name="T27" fmla="*/ 300 h 318"/>
                <a:gd name="T28" fmla="*/ 0 w 190"/>
                <a:gd name="T29" fmla="*/ 318 h 318"/>
                <a:gd name="T30" fmla="*/ 177 w 190"/>
                <a:gd name="T31" fmla="*/ 318 h 318"/>
                <a:gd name="T32" fmla="*/ 190 w 190"/>
                <a:gd name="T33" fmla="*/ 235 h 318"/>
                <a:gd name="T34" fmla="*/ 179 w 190"/>
                <a:gd name="T35" fmla="*/ 235 h 318"/>
                <a:gd name="T36" fmla="*/ 168 w 190"/>
                <a:gd name="T37" fmla="*/ 277 h 318"/>
                <a:gd name="T38" fmla="*/ 123 w 190"/>
                <a:gd name="T39" fmla="*/ 281 h 318"/>
                <a:gd name="T40" fmla="*/ 37 w 190"/>
                <a:gd name="T41" fmla="*/ 2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318">
                  <a:moveTo>
                    <a:pt x="37" y="281"/>
                  </a:moveTo>
                  <a:lnTo>
                    <a:pt x="37" y="281"/>
                  </a:lnTo>
                  <a:lnTo>
                    <a:pt x="87" y="232"/>
                  </a:lnTo>
                  <a:cubicBezTo>
                    <a:pt x="162" y="166"/>
                    <a:pt x="190" y="140"/>
                    <a:pt x="190" y="92"/>
                  </a:cubicBezTo>
                  <a:cubicBezTo>
                    <a:pt x="190" y="38"/>
                    <a:pt x="147" y="0"/>
                    <a:pt x="89" y="0"/>
                  </a:cubicBezTo>
                  <a:cubicBezTo>
                    <a:pt x="35" y="0"/>
                    <a:pt x="0" y="44"/>
                    <a:pt x="0" y="86"/>
                  </a:cubicBezTo>
                  <a:cubicBezTo>
                    <a:pt x="0" y="113"/>
                    <a:pt x="24" y="113"/>
                    <a:pt x="25" y="113"/>
                  </a:cubicBezTo>
                  <a:cubicBezTo>
                    <a:pt x="33" y="113"/>
                    <a:pt x="50" y="107"/>
                    <a:pt x="50" y="87"/>
                  </a:cubicBezTo>
                  <a:cubicBezTo>
                    <a:pt x="50" y="75"/>
                    <a:pt x="41" y="63"/>
                    <a:pt x="25" y="63"/>
                  </a:cubicBezTo>
                  <a:cubicBezTo>
                    <a:pt x="21" y="63"/>
                    <a:pt x="20" y="63"/>
                    <a:pt x="18" y="63"/>
                  </a:cubicBezTo>
                  <a:cubicBezTo>
                    <a:pt x="29" y="32"/>
                    <a:pt x="55" y="14"/>
                    <a:pt x="83" y="14"/>
                  </a:cubicBezTo>
                  <a:cubicBezTo>
                    <a:pt x="126" y="14"/>
                    <a:pt x="147" y="53"/>
                    <a:pt x="147" y="92"/>
                  </a:cubicBezTo>
                  <a:cubicBezTo>
                    <a:pt x="147" y="131"/>
                    <a:pt x="123" y="168"/>
                    <a:pt x="97" y="198"/>
                  </a:cubicBezTo>
                  <a:lnTo>
                    <a:pt x="5" y="300"/>
                  </a:lnTo>
                  <a:cubicBezTo>
                    <a:pt x="0" y="305"/>
                    <a:pt x="0" y="306"/>
                    <a:pt x="0" y="318"/>
                  </a:cubicBezTo>
                  <a:lnTo>
                    <a:pt x="177" y="318"/>
                  </a:lnTo>
                  <a:lnTo>
                    <a:pt x="190" y="235"/>
                  </a:lnTo>
                  <a:lnTo>
                    <a:pt x="179" y="235"/>
                  </a:lnTo>
                  <a:cubicBezTo>
                    <a:pt x="176" y="249"/>
                    <a:pt x="173" y="270"/>
                    <a:pt x="168" y="277"/>
                  </a:cubicBezTo>
                  <a:cubicBezTo>
                    <a:pt x="165" y="281"/>
                    <a:pt x="133" y="281"/>
                    <a:pt x="123" y="281"/>
                  </a:cubicBezTo>
                  <a:lnTo>
                    <a:pt x="37" y="2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2378075" y="1263650"/>
              <a:ext cx="198438" cy="325437"/>
            </a:xfrm>
            <a:custGeom>
              <a:avLst/>
              <a:gdLst>
                <a:gd name="T0" fmla="*/ 202 w 202"/>
                <a:gd name="T1" fmla="*/ 166 h 329"/>
                <a:gd name="T2" fmla="*/ 202 w 202"/>
                <a:gd name="T3" fmla="*/ 166 h 329"/>
                <a:gd name="T4" fmla="*/ 183 w 202"/>
                <a:gd name="T5" fmla="*/ 54 h 329"/>
                <a:gd name="T6" fmla="*/ 101 w 202"/>
                <a:gd name="T7" fmla="*/ 0 h 329"/>
                <a:gd name="T8" fmla="*/ 18 w 202"/>
                <a:gd name="T9" fmla="*/ 57 h 329"/>
                <a:gd name="T10" fmla="*/ 0 w 202"/>
                <a:gd name="T11" fmla="*/ 166 h 329"/>
                <a:gd name="T12" fmla="*/ 22 w 202"/>
                <a:gd name="T13" fmla="*/ 281 h 329"/>
                <a:gd name="T14" fmla="*/ 101 w 202"/>
                <a:gd name="T15" fmla="*/ 329 h 329"/>
                <a:gd name="T16" fmla="*/ 184 w 202"/>
                <a:gd name="T17" fmla="*/ 274 h 329"/>
                <a:gd name="T18" fmla="*/ 202 w 202"/>
                <a:gd name="T19" fmla="*/ 166 h 329"/>
                <a:gd name="T20" fmla="*/ 101 w 202"/>
                <a:gd name="T21" fmla="*/ 318 h 329"/>
                <a:gd name="T22" fmla="*/ 101 w 202"/>
                <a:gd name="T23" fmla="*/ 318 h 329"/>
                <a:gd name="T24" fmla="*/ 45 w 202"/>
                <a:gd name="T25" fmla="*/ 261 h 329"/>
                <a:gd name="T26" fmla="*/ 40 w 202"/>
                <a:gd name="T27" fmla="*/ 160 h 329"/>
                <a:gd name="T28" fmla="*/ 44 w 202"/>
                <a:gd name="T29" fmla="*/ 72 h 329"/>
                <a:gd name="T30" fmla="*/ 101 w 202"/>
                <a:gd name="T31" fmla="*/ 11 h 329"/>
                <a:gd name="T32" fmla="*/ 157 w 202"/>
                <a:gd name="T33" fmla="*/ 67 h 329"/>
                <a:gd name="T34" fmla="*/ 162 w 202"/>
                <a:gd name="T35" fmla="*/ 160 h 329"/>
                <a:gd name="T36" fmla="*/ 157 w 202"/>
                <a:gd name="T37" fmla="*/ 259 h 329"/>
                <a:gd name="T38" fmla="*/ 101 w 202"/>
                <a:gd name="T39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2" h="329">
                  <a:moveTo>
                    <a:pt x="202" y="166"/>
                  </a:moveTo>
                  <a:lnTo>
                    <a:pt x="202" y="166"/>
                  </a:lnTo>
                  <a:cubicBezTo>
                    <a:pt x="202" y="127"/>
                    <a:pt x="199" y="89"/>
                    <a:pt x="183" y="54"/>
                  </a:cubicBezTo>
                  <a:cubicBezTo>
                    <a:pt x="161" y="8"/>
                    <a:pt x="121" y="0"/>
                    <a:pt x="101" y="0"/>
                  </a:cubicBezTo>
                  <a:cubicBezTo>
                    <a:pt x="73" y="0"/>
                    <a:pt x="38" y="13"/>
                    <a:pt x="18" y="57"/>
                  </a:cubicBezTo>
                  <a:cubicBezTo>
                    <a:pt x="3" y="90"/>
                    <a:pt x="0" y="127"/>
                    <a:pt x="0" y="166"/>
                  </a:cubicBezTo>
                  <a:cubicBezTo>
                    <a:pt x="0" y="201"/>
                    <a:pt x="2" y="244"/>
                    <a:pt x="22" y="281"/>
                  </a:cubicBezTo>
                  <a:cubicBezTo>
                    <a:pt x="43" y="319"/>
                    <a:pt x="77" y="329"/>
                    <a:pt x="101" y="329"/>
                  </a:cubicBezTo>
                  <a:cubicBezTo>
                    <a:pt x="127" y="329"/>
                    <a:pt x="163" y="319"/>
                    <a:pt x="184" y="274"/>
                  </a:cubicBezTo>
                  <a:cubicBezTo>
                    <a:pt x="199" y="241"/>
                    <a:pt x="202" y="203"/>
                    <a:pt x="202" y="166"/>
                  </a:cubicBezTo>
                  <a:close/>
                  <a:moveTo>
                    <a:pt x="101" y="318"/>
                  </a:moveTo>
                  <a:lnTo>
                    <a:pt x="101" y="318"/>
                  </a:lnTo>
                  <a:cubicBezTo>
                    <a:pt x="82" y="318"/>
                    <a:pt x="54" y="307"/>
                    <a:pt x="45" y="261"/>
                  </a:cubicBezTo>
                  <a:cubicBezTo>
                    <a:pt x="40" y="232"/>
                    <a:pt x="40" y="188"/>
                    <a:pt x="40" y="160"/>
                  </a:cubicBezTo>
                  <a:cubicBezTo>
                    <a:pt x="40" y="129"/>
                    <a:pt x="40" y="98"/>
                    <a:pt x="44" y="72"/>
                  </a:cubicBezTo>
                  <a:cubicBezTo>
                    <a:pt x="53" y="15"/>
                    <a:pt x="89" y="11"/>
                    <a:pt x="101" y="11"/>
                  </a:cubicBezTo>
                  <a:cubicBezTo>
                    <a:pt x="117" y="11"/>
                    <a:pt x="148" y="19"/>
                    <a:pt x="157" y="67"/>
                  </a:cubicBezTo>
                  <a:cubicBezTo>
                    <a:pt x="162" y="93"/>
                    <a:pt x="162" y="130"/>
                    <a:pt x="162" y="160"/>
                  </a:cubicBezTo>
                  <a:cubicBezTo>
                    <a:pt x="162" y="196"/>
                    <a:pt x="162" y="228"/>
                    <a:pt x="157" y="259"/>
                  </a:cubicBezTo>
                  <a:cubicBezTo>
                    <a:pt x="150" y="304"/>
                    <a:pt x="122" y="318"/>
                    <a:pt x="101" y="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2635250" y="1528763"/>
              <a:ext cx="55563" cy="141287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5 w 56"/>
                <a:gd name="T5" fmla="*/ 0 h 143"/>
                <a:gd name="T6" fmla="*/ 0 w 56"/>
                <a:gd name="T7" fmla="*/ 25 h 143"/>
                <a:gd name="T8" fmla="*/ 25 w 56"/>
                <a:gd name="T9" fmla="*/ 50 h 143"/>
                <a:gd name="T10" fmla="*/ 42 w 56"/>
                <a:gd name="T11" fmla="*/ 44 h 143"/>
                <a:gd name="T12" fmla="*/ 44 w 56"/>
                <a:gd name="T13" fmla="*/ 43 h 143"/>
                <a:gd name="T14" fmla="*/ 45 w 56"/>
                <a:gd name="T15" fmla="*/ 50 h 143"/>
                <a:gd name="T16" fmla="*/ 13 w 56"/>
                <a:gd name="T17" fmla="*/ 130 h 143"/>
                <a:gd name="T18" fmla="*/ 8 w 56"/>
                <a:gd name="T19" fmla="*/ 137 h 143"/>
                <a:gd name="T20" fmla="*/ 12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8"/>
                    <a:pt x="44" y="0"/>
                    <a:pt x="25" y="0"/>
                  </a:cubicBezTo>
                  <a:cubicBezTo>
                    <a:pt x="10" y="0"/>
                    <a:pt x="0" y="12"/>
                    <a:pt x="0" y="25"/>
                  </a:cubicBezTo>
                  <a:cubicBezTo>
                    <a:pt x="0" y="38"/>
                    <a:pt x="10" y="50"/>
                    <a:pt x="25" y="50"/>
                  </a:cubicBezTo>
                  <a:cubicBezTo>
                    <a:pt x="31" y="50"/>
                    <a:pt x="37" y="49"/>
                    <a:pt x="42" y="4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5" y="43"/>
                    <a:pt x="45" y="43"/>
                    <a:pt x="45" y="50"/>
                  </a:cubicBezTo>
                  <a:cubicBezTo>
                    <a:pt x="45" y="85"/>
                    <a:pt x="29" y="114"/>
                    <a:pt x="13" y="130"/>
                  </a:cubicBezTo>
                  <a:cubicBezTo>
                    <a:pt x="8" y="135"/>
                    <a:pt x="8" y="136"/>
                    <a:pt x="8" y="137"/>
                  </a:cubicBezTo>
                  <a:cubicBezTo>
                    <a:pt x="8" y="141"/>
                    <a:pt x="10" y="143"/>
                    <a:pt x="12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3729038" y="1366838"/>
              <a:ext cx="207963" cy="217487"/>
            </a:xfrm>
            <a:custGeom>
              <a:avLst/>
              <a:gdLst>
                <a:gd name="T0" fmla="*/ 211 w 211"/>
                <a:gd name="T1" fmla="*/ 112 h 220"/>
                <a:gd name="T2" fmla="*/ 211 w 211"/>
                <a:gd name="T3" fmla="*/ 112 h 220"/>
                <a:gd name="T4" fmla="*/ 106 w 211"/>
                <a:gd name="T5" fmla="*/ 0 h 220"/>
                <a:gd name="T6" fmla="*/ 0 w 211"/>
                <a:gd name="T7" fmla="*/ 112 h 220"/>
                <a:gd name="T8" fmla="*/ 105 w 211"/>
                <a:gd name="T9" fmla="*/ 220 h 220"/>
                <a:gd name="T10" fmla="*/ 211 w 211"/>
                <a:gd name="T11" fmla="*/ 112 h 220"/>
                <a:gd name="T12" fmla="*/ 106 w 211"/>
                <a:gd name="T13" fmla="*/ 208 h 220"/>
                <a:gd name="T14" fmla="*/ 106 w 211"/>
                <a:gd name="T15" fmla="*/ 208 h 220"/>
                <a:gd name="T16" fmla="*/ 51 w 211"/>
                <a:gd name="T17" fmla="*/ 176 h 220"/>
                <a:gd name="T18" fmla="*/ 39 w 211"/>
                <a:gd name="T19" fmla="*/ 108 h 220"/>
                <a:gd name="T20" fmla="*/ 51 w 211"/>
                <a:gd name="T21" fmla="*/ 43 h 220"/>
                <a:gd name="T22" fmla="*/ 105 w 211"/>
                <a:gd name="T23" fmla="*/ 11 h 220"/>
                <a:gd name="T24" fmla="*/ 159 w 211"/>
                <a:gd name="T25" fmla="*/ 42 h 220"/>
                <a:gd name="T26" fmla="*/ 172 w 211"/>
                <a:gd name="T27" fmla="*/ 108 h 220"/>
                <a:gd name="T28" fmla="*/ 161 w 211"/>
                <a:gd name="T29" fmla="*/ 172 h 220"/>
                <a:gd name="T30" fmla="*/ 106 w 211"/>
                <a:gd name="T31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1" h="220">
                  <a:moveTo>
                    <a:pt x="211" y="112"/>
                  </a:moveTo>
                  <a:lnTo>
                    <a:pt x="211" y="112"/>
                  </a:lnTo>
                  <a:cubicBezTo>
                    <a:pt x="211" y="51"/>
                    <a:pt x="163" y="0"/>
                    <a:pt x="106" y="0"/>
                  </a:cubicBezTo>
                  <a:cubicBezTo>
                    <a:pt x="46" y="0"/>
                    <a:pt x="0" y="52"/>
                    <a:pt x="0" y="112"/>
                  </a:cubicBezTo>
                  <a:cubicBezTo>
                    <a:pt x="0" y="174"/>
                    <a:pt x="49" y="220"/>
                    <a:pt x="105" y="220"/>
                  </a:cubicBezTo>
                  <a:cubicBezTo>
                    <a:pt x="163" y="220"/>
                    <a:pt x="211" y="173"/>
                    <a:pt x="211" y="112"/>
                  </a:cubicBezTo>
                  <a:close/>
                  <a:moveTo>
                    <a:pt x="106" y="208"/>
                  </a:moveTo>
                  <a:lnTo>
                    <a:pt x="106" y="208"/>
                  </a:lnTo>
                  <a:cubicBezTo>
                    <a:pt x="85" y="208"/>
                    <a:pt x="64" y="198"/>
                    <a:pt x="51" y="176"/>
                  </a:cubicBezTo>
                  <a:cubicBezTo>
                    <a:pt x="39" y="155"/>
                    <a:pt x="39" y="126"/>
                    <a:pt x="39" y="108"/>
                  </a:cubicBezTo>
                  <a:cubicBezTo>
                    <a:pt x="39" y="90"/>
                    <a:pt x="39" y="64"/>
                    <a:pt x="51" y="43"/>
                  </a:cubicBezTo>
                  <a:cubicBezTo>
                    <a:pt x="64" y="21"/>
                    <a:pt x="86" y="11"/>
                    <a:pt x="105" y="11"/>
                  </a:cubicBezTo>
                  <a:cubicBezTo>
                    <a:pt x="126" y="11"/>
                    <a:pt x="147" y="21"/>
                    <a:pt x="159" y="42"/>
                  </a:cubicBezTo>
                  <a:cubicBezTo>
                    <a:pt x="172" y="62"/>
                    <a:pt x="172" y="90"/>
                    <a:pt x="172" y="108"/>
                  </a:cubicBezTo>
                  <a:cubicBezTo>
                    <a:pt x="172" y="126"/>
                    <a:pt x="172" y="151"/>
                    <a:pt x="161" y="172"/>
                  </a:cubicBezTo>
                  <a:cubicBezTo>
                    <a:pt x="151" y="194"/>
                    <a:pt x="130" y="208"/>
                    <a:pt x="106" y="2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3959225" y="1289050"/>
              <a:ext cx="147638" cy="295275"/>
            </a:xfrm>
            <a:custGeom>
              <a:avLst/>
              <a:gdLst>
                <a:gd name="T0" fmla="*/ 74 w 150"/>
                <a:gd name="T1" fmla="*/ 102 h 299"/>
                <a:gd name="T2" fmla="*/ 74 w 150"/>
                <a:gd name="T3" fmla="*/ 102 h 299"/>
                <a:gd name="T4" fmla="*/ 142 w 150"/>
                <a:gd name="T5" fmla="*/ 102 h 299"/>
                <a:gd name="T6" fmla="*/ 142 w 150"/>
                <a:gd name="T7" fmla="*/ 87 h 299"/>
                <a:gd name="T8" fmla="*/ 74 w 150"/>
                <a:gd name="T9" fmla="*/ 87 h 299"/>
                <a:gd name="T10" fmla="*/ 74 w 150"/>
                <a:gd name="T11" fmla="*/ 0 h 299"/>
                <a:gd name="T12" fmla="*/ 62 w 150"/>
                <a:gd name="T13" fmla="*/ 0 h 299"/>
                <a:gd name="T14" fmla="*/ 0 w 150"/>
                <a:gd name="T15" fmla="*/ 92 h 299"/>
                <a:gd name="T16" fmla="*/ 0 w 150"/>
                <a:gd name="T17" fmla="*/ 102 h 299"/>
                <a:gd name="T18" fmla="*/ 41 w 150"/>
                <a:gd name="T19" fmla="*/ 102 h 299"/>
                <a:gd name="T20" fmla="*/ 41 w 150"/>
                <a:gd name="T21" fmla="*/ 234 h 299"/>
                <a:gd name="T22" fmla="*/ 103 w 150"/>
                <a:gd name="T23" fmla="*/ 299 h 299"/>
                <a:gd name="T24" fmla="*/ 150 w 150"/>
                <a:gd name="T25" fmla="*/ 234 h 299"/>
                <a:gd name="T26" fmla="*/ 150 w 150"/>
                <a:gd name="T27" fmla="*/ 207 h 299"/>
                <a:gd name="T28" fmla="*/ 138 w 150"/>
                <a:gd name="T29" fmla="*/ 207 h 299"/>
                <a:gd name="T30" fmla="*/ 138 w 150"/>
                <a:gd name="T31" fmla="*/ 233 h 299"/>
                <a:gd name="T32" fmla="*/ 106 w 150"/>
                <a:gd name="T33" fmla="*/ 287 h 299"/>
                <a:gd name="T34" fmla="*/ 74 w 150"/>
                <a:gd name="T35" fmla="*/ 235 h 299"/>
                <a:gd name="T36" fmla="*/ 74 w 150"/>
                <a:gd name="T37" fmla="*/ 10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99">
                  <a:moveTo>
                    <a:pt x="74" y="102"/>
                  </a:moveTo>
                  <a:lnTo>
                    <a:pt x="74" y="102"/>
                  </a:lnTo>
                  <a:lnTo>
                    <a:pt x="142" y="102"/>
                  </a:lnTo>
                  <a:lnTo>
                    <a:pt x="142" y="87"/>
                  </a:lnTo>
                  <a:lnTo>
                    <a:pt x="74" y="87"/>
                  </a:lnTo>
                  <a:lnTo>
                    <a:pt x="74" y="0"/>
                  </a:lnTo>
                  <a:lnTo>
                    <a:pt x="62" y="0"/>
                  </a:lnTo>
                  <a:cubicBezTo>
                    <a:pt x="62" y="39"/>
                    <a:pt x="47" y="90"/>
                    <a:pt x="0" y="92"/>
                  </a:cubicBezTo>
                  <a:lnTo>
                    <a:pt x="0" y="102"/>
                  </a:lnTo>
                  <a:lnTo>
                    <a:pt x="41" y="102"/>
                  </a:lnTo>
                  <a:lnTo>
                    <a:pt x="41" y="234"/>
                  </a:lnTo>
                  <a:cubicBezTo>
                    <a:pt x="41" y="293"/>
                    <a:pt x="85" y="299"/>
                    <a:pt x="103" y="299"/>
                  </a:cubicBezTo>
                  <a:cubicBezTo>
                    <a:pt x="137" y="299"/>
                    <a:pt x="150" y="265"/>
                    <a:pt x="150" y="234"/>
                  </a:cubicBezTo>
                  <a:lnTo>
                    <a:pt x="150" y="207"/>
                  </a:lnTo>
                  <a:lnTo>
                    <a:pt x="138" y="207"/>
                  </a:lnTo>
                  <a:lnTo>
                    <a:pt x="138" y="233"/>
                  </a:lnTo>
                  <a:cubicBezTo>
                    <a:pt x="138" y="269"/>
                    <a:pt x="124" y="287"/>
                    <a:pt x="106" y="287"/>
                  </a:cubicBezTo>
                  <a:cubicBezTo>
                    <a:pt x="74" y="287"/>
                    <a:pt x="74" y="243"/>
                    <a:pt x="74" y="235"/>
                  </a:cubicBezTo>
                  <a:lnTo>
                    <a:pt x="74" y="1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149725" y="1250950"/>
              <a:ext cx="234950" cy="327025"/>
            </a:xfrm>
            <a:custGeom>
              <a:avLst/>
              <a:gdLst>
                <a:gd name="T0" fmla="*/ 37 w 240"/>
                <a:gd name="T1" fmla="*/ 295 h 331"/>
                <a:gd name="T2" fmla="*/ 37 w 240"/>
                <a:gd name="T3" fmla="*/ 295 h 331"/>
                <a:gd name="T4" fmla="*/ 0 w 240"/>
                <a:gd name="T5" fmla="*/ 317 h 331"/>
                <a:gd name="T6" fmla="*/ 0 w 240"/>
                <a:gd name="T7" fmla="*/ 331 h 331"/>
                <a:gd name="T8" fmla="*/ 54 w 240"/>
                <a:gd name="T9" fmla="*/ 330 h 331"/>
                <a:gd name="T10" fmla="*/ 107 w 240"/>
                <a:gd name="T11" fmla="*/ 331 h 331"/>
                <a:gd name="T12" fmla="*/ 107 w 240"/>
                <a:gd name="T13" fmla="*/ 317 h 331"/>
                <a:gd name="T14" fmla="*/ 70 w 240"/>
                <a:gd name="T15" fmla="*/ 295 h 331"/>
                <a:gd name="T16" fmla="*/ 70 w 240"/>
                <a:gd name="T17" fmla="*/ 207 h 331"/>
                <a:gd name="T18" fmla="*/ 134 w 240"/>
                <a:gd name="T19" fmla="*/ 131 h 331"/>
                <a:gd name="T20" fmla="*/ 170 w 240"/>
                <a:gd name="T21" fmla="*/ 184 h 331"/>
                <a:gd name="T22" fmla="*/ 170 w 240"/>
                <a:gd name="T23" fmla="*/ 295 h 331"/>
                <a:gd name="T24" fmla="*/ 132 w 240"/>
                <a:gd name="T25" fmla="*/ 317 h 331"/>
                <a:gd name="T26" fmla="*/ 132 w 240"/>
                <a:gd name="T27" fmla="*/ 331 h 331"/>
                <a:gd name="T28" fmla="*/ 186 w 240"/>
                <a:gd name="T29" fmla="*/ 330 h 331"/>
                <a:gd name="T30" fmla="*/ 240 w 240"/>
                <a:gd name="T31" fmla="*/ 331 h 331"/>
                <a:gd name="T32" fmla="*/ 240 w 240"/>
                <a:gd name="T33" fmla="*/ 317 h 331"/>
                <a:gd name="T34" fmla="*/ 203 w 240"/>
                <a:gd name="T35" fmla="*/ 302 h 331"/>
                <a:gd name="T36" fmla="*/ 203 w 240"/>
                <a:gd name="T37" fmla="*/ 211 h 331"/>
                <a:gd name="T38" fmla="*/ 188 w 240"/>
                <a:gd name="T39" fmla="*/ 138 h 331"/>
                <a:gd name="T40" fmla="*/ 138 w 240"/>
                <a:gd name="T41" fmla="*/ 120 h 331"/>
                <a:gd name="T42" fmla="*/ 68 w 240"/>
                <a:gd name="T43" fmla="*/ 167 h 331"/>
                <a:gd name="T44" fmla="*/ 68 w 240"/>
                <a:gd name="T45" fmla="*/ 0 h 331"/>
                <a:gd name="T46" fmla="*/ 0 w 240"/>
                <a:gd name="T47" fmla="*/ 5 h 331"/>
                <a:gd name="T48" fmla="*/ 0 w 240"/>
                <a:gd name="T49" fmla="*/ 20 h 331"/>
                <a:gd name="T50" fmla="*/ 37 w 240"/>
                <a:gd name="T51" fmla="*/ 47 h 331"/>
                <a:gd name="T52" fmla="*/ 37 w 240"/>
                <a:gd name="T53" fmla="*/ 2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331">
                  <a:moveTo>
                    <a:pt x="37" y="295"/>
                  </a:moveTo>
                  <a:lnTo>
                    <a:pt x="37" y="295"/>
                  </a:lnTo>
                  <a:cubicBezTo>
                    <a:pt x="37" y="317"/>
                    <a:pt x="32" y="317"/>
                    <a:pt x="0" y="317"/>
                  </a:cubicBezTo>
                  <a:lnTo>
                    <a:pt x="0" y="331"/>
                  </a:lnTo>
                  <a:cubicBezTo>
                    <a:pt x="16" y="331"/>
                    <a:pt x="41" y="330"/>
                    <a:pt x="54" y="330"/>
                  </a:cubicBezTo>
                  <a:cubicBezTo>
                    <a:pt x="66" y="330"/>
                    <a:pt x="91" y="331"/>
                    <a:pt x="107" y="331"/>
                  </a:cubicBezTo>
                  <a:lnTo>
                    <a:pt x="107" y="317"/>
                  </a:lnTo>
                  <a:cubicBezTo>
                    <a:pt x="75" y="317"/>
                    <a:pt x="70" y="317"/>
                    <a:pt x="70" y="295"/>
                  </a:cubicBezTo>
                  <a:lnTo>
                    <a:pt x="70" y="207"/>
                  </a:lnTo>
                  <a:cubicBezTo>
                    <a:pt x="70" y="158"/>
                    <a:pt x="104" y="131"/>
                    <a:pt x="134" y="131"/>
                  </a:cubicBezTo>
                  <a:cubicBezTo>
                    <a:pt x="164" y="131"/>
                    <a:pt x="170" y="157"/>
                    <a:pt x="170" y="184"/>
                  </a:cubicBezTo>
                  <a:lnTo>
                    <a:pt x="170" y="295"/>
                  </a:lnTo>
                  <a:cubicBezTo>
                    <a:pt x="170" y="317"/>
                    <a:pt x="164" y="317"/>
                    <a:pt x="132" y="317"/>
                  </a:cubicBezTo>
                  <a:lnTo>
                    <a:pt x="132" y="331"/>
                  </a:lnTo>
                  <a:cubicBezTo>
                    <a:pt x="149" y="331"/>
                    <a:pt x="174" y="330"/>
                    <a:pt x="186" y="330"/>
                  </a:cubicBezTo>
                  <a:cubicBezTo>
                    <a:pt x="199" y="330"/>
                    <a:pt x="224" y="331"/>
                    <a:pt x="240" y="331"/>
                  </a:cubicBezTo>
                  <a:lnTo>
                    <a:pt x="240" y="317"/>
                  </a:lnTo>
                  <a:cubicBezTo>
                    <a:pt x="215" y="317"/>
                    <a:pt x="203" y="317"/>
                    <a:pt x="203" y="302"/>
                  </a:cubicBezTo>
                  <a:lnTo>
                    <a:pt x="203" y="211"/>
                  </a:lnTo>
                  <a:cubicBezTo>
                    <a:pt x="203" y="170"/>
                    <a:pt x="203" y="155"/>
                    <a:pt x="188" y="138"/>
                  </a:cubicBezTo>
                  <a:cubicBezTo>
                    <a:pt x="181" y="130"/>
                    <a:pt x="165" y="120"/>
                    <a:pt x="138" y="120"/>
                  </a:cubicBezTo>
                  <a:cubicBezTo>
                    <a:pt x="98" y="120"/>
                    <a:pt x="76" y="149"/>
                    <a:pt x="68" y="167"/>
                  </a:cubicBezTo>
                  <a:lnTo>
                    <a:pt x="68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7"/>
                  </a:cubicBezTo>
                  <a:lnTo>
                    <a:pt x="37" y="2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4406900" y="1366838"/>
              <a:ext cx="182563" cy="217487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100 w 185"/>
                <a:gd name="T5" fmla="*/ 11 h 220"/>
                <a:gd name="T6" fmla="*/ 154 w 185"/>
                <a:gd name="T7" fmla="*/ 94 h 220"/>
                <a:gd name="T8" fmla="*/ 40 w 185"/>
                <a:gd name="T9" fmla="*/ 94 h 220"/>
                <a:gd name="T10" fmla="*/ 40 w 185"/>
                <a:gd name="T11" fmla="*/ 104 h 220"/>
                <a:gd name="T12" fmla="*/ 40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100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9 w 185"/>
                <a:gd name="T27" fmla="*/ 152 h 220"/>
                <a:gd name="T28" fmla="*/ 173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40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100" y="11"/>
                  </a:cubicBezTo>
                  <a:cubicBezTo>
                    <a:pt x="149" y="11"/>
                    <a:pt x="154" y="75"/>
                    <a:pt x="154" y="94"/>
                  </a:cubicBezTo>
                  <a:lnTo>
                    <a:pt x="40" y="94"/>
                  </a:lnTo>
                  <a:close/>
                  <a:moveTo>
                    <a:pt x="40" y="104"/>
                  </a:moveTo>
                  <a:lnTo>
                    <a:pt x="40" y="104"/>
                  </a:lnTo>
                  <a:lnTo>
                    <a:pt x="173" y="104"/>
                  </a:lnTo>
                  <a:cubicBezTo>
                    <a:pt x="184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100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4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9" y="152"/>
                  </a:cubicBezTo>
                  <a:cubicBezTo>
                    <a:pt x="175" y="152"/>
                    <a:pt x="174" y="155"/>
                    <a:pt x="173" y="159"/>
                  </a:cubicBezTo>
                  <a:cubicBezTo>
                    <a:pt x="156" y="208"/>
                    <a:pt x="113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40" y="153"/>
                    <a:pt x="40" y="121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4616450" y="1370013"/>
              <a:ext cx="157163" cy="207962"/>
            </a:xfrm>
            <a:custGeom>
              <a:avLst/>
              <a:gdLst>
                <a:gd name="T0" fmla="*/ 66 w 160"/>
                <a:gd name="T1" fmla="*/ 53 h 211"/>
                <a:gd name="T2" fmla="*/ 66 w 160"/>
                <a:gd name="T3" fmla="*/ 53 h 211"/>
                <a:gd name="T4" fmla="*/ 66 w 160"/>
                <a:gd name="T5" fmla="*/ 0 h 211"/>
                <a:gd name="T6" fmla="*/ 0 w 160"/>
                <a:gd name="T7" fmla="*/ 5 h 211"/>
                <a:gd name="T8" fmla="*/ 0 w 160"/>
                <a:gd name="T9" fmla="*/ 20 h 211"/>
                <a:gd name="T10" fmla="*/ 37 w 160"/>
                <a:gd name="T11" fmla="*/ 47 h 211"/>
                <a:gd name="T12" fmla="*/ 37 w 160"/>
                <a:gd name="T13" fmla="*/ 175 h 211"/>
                <a:gd name="T14" fmla="*/ 0 w 160"/>
                <a:gd name="T15" fmla="*/ 197 h 211"/>
                <a:gd name="T16" fmla="*/ 0 w 160"/>
                <a:gd name="T17" fmla="*/ 211 h 211"/>
                <a:gd name="T18" fmla="*/ 54 w 160"/>
                <a:gd name="T19" fmla="*/ 210 h 211"/>
                <a:gd name="T20" fmla="*/ 115 w 160"/>
                <a:gd name="T21" fmla="*/ 211 h 211"/>
                <a:gd name="T22" fmla="*/ 115 w 160"/>
                <a:gd name="T23" fmla="*/ 197 h 211"/>
                <a:gd name="T24" fmla="*/ 105 w 160"/>
                <a:gd name="T25" fmla="*/ 197 h 211"/>
                <a:gd name="T26" fmla="*/ 69 w 160"/>
                <a:gd name="T27" fmla="*/ 174 h 211"/>
                <a:gd name="T28" fmla="*/ 69 w 160"/>
                <a:gd name="T29" fmla="*/ 101 h 211"/>
                <a:gd name="T30" fmla="*/ 125 w 160"/>
                <a:gd name="T31" fmla="*/ 11 h 211"/>
                <a:gd name="T32" fmla="*/ 130 w 160"/>
                <a:gd name="T33" fmla="*/ 11 h 211"/>
                <a:gd name="T34" fmla="*/ 119 w 160"/>
                <a:gd name="T35" fmla="*/ 30 h 211"/>
                <a:gd name="T36" fmla="*/ 140 w 160"/>
                <a:gd name="T37" fmla="*/ 50 h 211"/>
                <a:gd name="T38" fmla="*/ 160 w 160"/>
                <a:gd name="T39" fmla="*/ 29 h 211"/>
                <a:gd name="T40" fmla="*/ 125 w 160"/>
                <a:gd name="T41" fmla="*/ 0 h 211"/>
                <a:gd name="T42" fmla="*/ 66 w 160"/>
                <a:gd name="T43" fmla="*/ 5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211">
                  <a:moveTo>
                    <a:pt x="66" y="53"/>
                  </a:moveTo>
                  <a:lnTo>
                    <a:pt x="66" y="53"/>
                  </a:lnTo>
                  <a:lnTo>
                    <a:pt x="66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4"/>
                    <a:pt x="37" y="47"/>
                  </a:cubicBezTo>
                  <a:lnTo>
                    <a:pt x="37" y="175"/>
                  </a:lnTo>
                  <a:cubicBezTo>
                    <a:pt x="37" y="197"/>
                    <a:pt x="32" y="197"/>
                    <a:pt x="0" y="197"/>
                  </a:cubicBezTo>
                  <a:lnTo>
                    <a:pt x="0" y="211"/>
                  </a:lnTo>
                  <a:cubicBezTo>
                    <a:pt x="18" y="211"/>
                    <a:pt x="41" y="210"/>
                    <a:pt x="54" y="210"/>
                  </a:cubicBezTo>
                  <a:cubicBezTo>
                    <a:pt x="73" y="210"/>
                    <a:pt x="96" y="210"/>
                    <a:pt x="115" y="211"/>
                  </a:cubicBezTo>
                  <a:lnTo>
                    <a:pt x="115" y="197"/>
                  </a:lnTo>
                  <a:lnTo>
                    <a:pt x="105" y="197"/>
                  </a:lnTo>
                  <a:cubicBezTo>
                    <a:pt x="70" y="197"/>
                    <a:pt x="69" y="191"/>
                    <a:pt x="69" y="174"/>
                  </a:cubicBezTo>
                  <a:lnTo>
                    <a:pt x="69" y="101"/>
                  </a:lnTo>
                  <a:cubicBezTo>
                    <a:pt x="69" y="53"/>
                    <a:pt x="89" y="11"/>
                    <a:pt x="125" y="11"/>
                  </a:cubicBezTo>
                  <a:cubicBezTo>
                    <a:pt x="128" y="11"/>
                    <a:pt x="129" y="11"/>
                    <a:pt x="130" y="11"/>
                  </a:cubicBezTo>
                  <a:cubicBezTo>
                    <a:pt x="129" y="12"/>
                    <a:pt x="119" y="17"/>
                    <a:pt x="119" y="30"/>
                  </a:cubicBezTo>
                  <a:cubicBezTo>
                    <a:pt x="119" y="43"/>
                    <a:pt x="129" y="50"/>
                    <a:pt x="140" y="50"/>
                  </a:cubicBezTo>
                  <a:cubicBezTo>
                    <a:pt x="148" y="50"/>
                    <a:pt x="160" y="45"/>
                    <a:pt x="160" y="29"/>
                  </a:cubicBezTo>
                  <a:cubicBezTo>
                    <a:pt x="160" y="14"/>
                    <a:pt x="146" y="0"/>
                    <a:pt x="125" y="0"/>
                  </a:cubicBezTo>
                  <a:cubicBezTo>
                    <a:pt x="90" y="0"/>
                    <a:pt x="73" y="32"/>
                    <a:pt x="66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4795838" y="1374775"/>
              <a:ext cx="322263" cy="209550"/>
            </a:xfrm>
            <a:custGeom>
              <a:avLst/>
              <a:gdLst>
                <a:gd name="T0" fmla="*/ 288 w 328"/>
                <a:gd name="T1" fmla="*/ 46 h 212"/>
                <a:gd name="T2" fmla="*/ 288 w 328"/>
                <a:gd name="T3" fmla="*/ 46 h 212"/>
                <a:gd name="T4" fmla="*/ 328 w 328"/>
                <a:gd name="T5" fmla="*/ 15 h 212"/>
                <a:gd name="T6" fmla="*/ 328 w 328"/>
                <a:gd name="T7" fmla="*/ 0 h 212"/>
                <a:gd name="T8" fmla="*/ 293 w 328"/>
                <a:gd name="T9" fmla="*/ 2 h 212"/>
                <a:gd name="T10" fmla="*/ 248 w 328"/>
                <a:gd name="T11" fmla="*/ 0 h 212"/>
                <a:gd name="T12" fmla="*/ 248 w 328"/>
                <a:gd name="T13" fmla="*/ 15 h 212"/>
                <a:gd name="T14" fmla="*/ 276 w 328"/>
                <a:gd name="T15" fmla="*/ 38 h 212"/>
                <a:gd name="T16" fmla="*/ 274 w 328"/>
                <a:gd name="T17" fmla="*/ 48 h 212"/>
                <a:gd name="T18" fmla="*/ 230 w 328"/>
                <a:gd name="T19" fmla="*/ 171 h 212"/>
                <a:gd name="T20" fmla="*/ 183 w 328"/>
                <a:gd name="T21" fmla="*/ 37 h 212"/>
                <a:gd name="T22" fmla="*/ 181 w 328"/>
                <a:gd name="T23" fmla="*/ 28 h 212"/>
                <a:gd name="T24" fmla="*/ 209 w 328"/>
                <a:gd name="T25" fmla="*/ 15 h 212"/>
                <a:gd name="T26" fmla="*/ 209 w 328"/>
                <a:gd name="T27" fmla="*/ 0 h 212"/>
                <a:gd name="T28" fmla="*/ 159 w 328"/>
                <a:gd name="T29" fmla="*/ 2 h 212"/>
                <a:gd name="T30" fmla="*/ 117 w 328"/>
                <a:gd name="T31" fmla="*/ 0 h 212"/>
                <a:gd name="T32" fmla="*/ 117 w 328"/>
                <a:gd name="T33" fmla="*/ 15 h 212"/>
                <a:gd name="T34" fmla="*/ 147 w 328"/>
                <a:gd name="T35" fmla="*/ 22 h 212"/>
                <a:gd name="T36" fmla="*/ 158 w 328"/>
                <a:gd name="T37" fmla="*/ 49 h 212"/>
                <a:gd name="T38" fmla="*/ 117 w 328"/>
                <a:gd name="T39" fmla="*/ 164 h 212"/>
                <a:gd name="T40" fmla="*/ 71 w 328"/>
                <a:gd name="T41" fmla="*/ 37 h 212"/>
                <a:gd name="T42" fmla="*/ 69 w 328"/>
                <a:gd name="T43" fmla="*/ 28 h 212"/>
                <a:gd name="T44" fmla="*/ 97 w 328"/>
                <a:gd name="T45" fmla="*/ 15 h 212"/>
                <a:gd name="T46" fmla="*/ 97 w 328"/>
                <a:gd name="T47" fmla="*/ 0 h 212"/>
                <a:gd name="T48" fmla="*/ 45 w 328"/>
                <a:gd name="T49" fmla="*/ 2 h 212"/>
                <a:gd name="T50" fmla="*/ 0 w 328"/>
                <a:gd name="T51" fmla="*/ 0 h 212"/>
                <a:gd name="T52" fmla="*/ 0 w 328"/>
                <a:gd name="T53" fmla="*/ 15 h 212"/>
                <a:gd name="T54" fmla="*/ 36 w 328"/>
                <a:gd name="T55" fmla="*/ 32 h 212"/>
                <a:gd name="T56" fmla="*/ 96 w 328"/>
                <a:gd name="T57" fmla="*/ 201 h 212"/>
                <a:gd name="T58" fmla="*/ 106 w 328"/>
                <a:gd name="T59" fmla="*/ 212 h 212"/>
                <a:gd name="T60" fmla="*/ 116 w 328"/>
                <a:gd name="T61" fmla="*/ 202 h 212"/>
                <a:gd name="T62" fmla="*/ 164 w 328"/>
                <a:gd name="T63" fmla="*/ 67 h 212"/>
                <a:gd name="T64" fmla="*/ 213 w 328"/>
                <a:gd name="T65" fmla="*/ 203 h 212"/>
                <a:gd name="T66" fmla="*/ 222 w 328"/>
                <a:gd name="T67" fmla="*/ 212 h 212"/>
                <a:gd name="T68" fmla="*/ 232 w 328"/>
                <a:gd name="T69" fmla="*/ 203 h 212"/>
                <a:gd name="T70" fmla="*/ 288 w 328"/>
                <a:gd name="T71" fmla="*/ 4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8" h="212">
                  <a:moveTo>
                    <a:pt x="288" y="46"/>
                  </a:moveTo>
                  <a:lnTo>
                    <a:pt x="288" y="46"/>
                  </a:lnTo>
                  <a:cubicBezTo>
                    <a:pt x="296" y="22"/>
                    <a:pt x="311" y="16"/>
                    <a:pt x="328" y="15"/>
                  </a:cubicBezTo>
                  <a:lnTo>
                    <a:pt x="328" y="0"/>
                  </a:lnTo>
                  <a:cubicBezTo>
                    <a:pt x="317" y="1"/>
                    <a:pt x="303" y="2"/>
                    <a:pt x="293" y="2"/>
                  </a:cubicBezTo>
                  <a:cubicBezTo>
                    <a:pt x="279" y="2"/>
                    <a:pt x="258" y="1"/>
                    <a:pt x="248" y="0"/>
                  </a:cubicBezTo>
                  <a:lnTo>
                    <a:pt x="248" y="15"/>
                  </a:lnTo>
                  <a:cubicBezTo>
                    <a:pt x="266" y="16"/>
                    <a:pt x="276" y="24"/>
                    <a:pt x="276" y="38"/>
                  </a:cubicBezTo>
                  <a:cubicBezTo>
                    <a:pt x="276" y="41"/>
                    <a:pt x="276" y="42"/>
                    <a:pt x="274" y="48"/>
                  </a:cubicBezTo>
                  <a:lnTo>
                    <a:pt x="230" y="171"/>
                  </a:lnTo>
                  <a:lnTo>
                    <a:pt x="183" y="37"/>
                  </a:lnTo>
                  <a:cubicBezTo>
                    <a:pt x="181" y="32"/>
                    <a:pt x="181" y="31"/>
                    <a:pt x="181" y="28"/>
                  </a:cubicBezTo>
                  <a:cubicBezTo>
                    <a:pt x="181" y="15"/>
                    <a:pt x="199" y="15"/>
                    <a:pt x="209" y="15"/>
                  </a:cubicBezTo>
                  <a:lnTo>
                    <a:pt x="209" y="0"/>
                  </a:lnTo>
                  <a:cubicBezTo>
                    <a:pt x="195" y="1"/>
                    <a:pt x="171" y="2"/>
                    <a:pt x="159" y="2"/>
                  </a:cubicBezTo>
                  <a:cubicBezTo>
                    <a:pt x="145" y="2"/>
                    <a:pt x="131" y="1"/>
                    <a:pt x="117" y="0"/>
                  </a:cubicBezTo>
                  <a:lnTo>
                    <a:pt x="117" y="15"/>
                  </a:lnTo>
                  <a:cubicBezTo>
                    <a:pt x="134" y="15"/>
                    <a:pt x="142" y="16"/>
                    <a:pt x="147" y="22"/>
                  </a:cubicBezTo>
                  <a:cubicBezTo>
                    <a:pt x="149" y="25"/>
                    <a:pt x="154" y="40"/>
                    <a:pt x="158" y="49"/>
                  </a:cubicBezTo>
                  <a:lnTo>
                    <a:pt x="117" y="164"/>
                  </a:lnTo>
                  <a:lnTo>
                    <a:pt x="71" y="37"/>
                  </a:lnTo>
                  <a:cubicBezTo>
                    <a:pt x="69" y="31"/>
                    <a:pt x="69" y="30"/>
                    <a:pt x="69" y="28"/>
                  </a:cubicBezTo>
                  <a:cubicBezTo>
                    <a:pt x="69" y="15"/>
                    <a:pt x="87" y="15"/>
                    <a:pt x="97" y="15"/>
                  </a:cubicBezTo>
                  <a:lnTo>
                    <a:pt x="97" y="0"/>
                  </a:lnTo>
                  <a:cubicBezTo>
                    <a:pt x="83" y="1"/>
                    <a:pt x="56" y="2"/>
                    <a:pt x="45" y="2"/>
                  </a:cubicBezTo>
                  <a:cubicBezTo>
                    <a:pt x="43" y="2"/>
                    <a:pt x="18" y="1"/>
                    <a:pt x="0" y="0"/>
                  </a:cubicBezTo>
                  <a:lnTo>
                    <a:pt x="0" y="15"/>
                  </a:lnTo>
                  <a:cubicBezTo>
                    <a:pt x="24" y="15"/>
                    <a:pt x="30" y="17"/>
                    <a:pt x="36" y="32"/>
                  </a:cubicBezTo>
                  <a:lnTo>
                    <a:pt x="96" y="201"/>
                  </a:lnTo>
                  <a:cubicBezTo>
                    <a:pt x="98" y="208"/>
                    <a:pt x="100" y="212"/>
                    <a:pt x="106" y="212"/>
                  </a:cubicBezTo>
                  <a:cubicBezTo>
                    <a:pt x="112" y="212"/>
                    <a:pt x="113" y="209"/>
                    <a:pt x="116" y="202"/>
                  </a:cubicBezTo>
                  <a:lnTo>
                    <a:pt x="164" y="67"/>
                  </a:lnTo>
                  <a:lnTo>
                    <a:pt x="213" y="203"/>
                  </a:lnTo>
                  <a:cubicBezTo>
                    <a:pt x="214" y="208"/>
                    <a:pt x="216" y="212"/>
                    <a:pt x="222" y="212"/>
                  </a:cubicBezTo>
                  <a:cubicBezTo>
                    <a:pt x="228" y="212"/>
                    <a:pt x="230" y="207"/>
                    <a:pt x="232" y="203"/>
                  </a:cubicBezTo>
                  <a:lnTo>
                    <a:pt x="288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 noEditPoints="1"/>
            </p:cNvSpPr>
            <p:nvPr/>
          </p:nvSpPr>
          <p:spPr bwMode="auto">
            <a:xfrm>
              <a:off x="5141913" y="1262063"/>
              <a:ext cx="100013" cy="315912"/>
            </a:xfrm>
            <a:custGeom>
              <a:avLst/>
              <a:gdLst>
                <a:gd name="T0" fmla="*/ 69 w 102"/>
                <a:gd name="T1" fmla="*/ 108 h 319"/>
                <a:gd name="T2" fmla="*/ 69 w 102"/>
                <a:gd name="T3" fmla="*/ 108 h 319"/>
                <a:gd name="T4" fmla="*/ 2 w 102"/>
                <a:gd name="T5" fmla="*/ 113 h 319"/>
                <a:gd name="T6" fmla="*/ 2 w 102"/>
                <a:gd name="T7" fmla="*/ 128 h 319"/>
                <a:gd name="T8" fmla="*/ 37 w 102"/>
                <a:gd name="T9" fmla="*/ 155 h 319"/>
                <a:gd name="T10" fmla="*/ 37 w 102"/>
                <a:gd name="T11" fmla="*/ 283 h 319"/>
                <a:gd name="T12" fmla="*/ 0 w 102"/>
                <a:gd name="T13" fmla="*/ 305 h 319"/>
                <a:gd name="T14" fmla="*/ 0 w 102"/>
                <a:gd name="T15" fmla="*/ 319 h 319"/>
                <a:gd name="T16" fmla="*/ 52 w 102"/>
                <a:gd name="T17" fmla="*/ 318 h 319"/>
                <a:gd name="T18" fmla="*/ 102 w 102"/>
                <a:gd name="T19" fmla="*/ 319 h 319"/>
                <a:gd name="T20" fmla="*/ 102 w 102"/>
                <a:gd name="T21" fmla="*/ 305 h 319"/>
                <a:gd name="T22" fmla="*/ 69 w 102"/>
                <a:gd name="T23" fmla="*/ 284 h 319"/>
                <a:gd name="T24" fmla="*/ 69 w 102"/>
                <a:gd name="T25" fmla="*/ 108 h 319"/>
                <a:gd name="T26" fmla="*/ 71 w 102"/>
                <a:gd name="T27" fmla="*/ 25 h 319"/>
                <a:gd name="T28" fmla="*/ 71 w 102"/>
                <a:gd name="T29" fmla="*/ 25 h 319"/>
                <a:gd name="T30" fmla="*/ 45 w 102"/>
                <a:gd name="T31" fmla="*/ 0 h 319"/>
                <a:gd name="T32" fmla="*/ 20 w 102"/>
                <a:gd name="T33" fmla="*/ 25 h 319"/>
                <a:gd name="T34" fmla="*/ 45 w 102"/>
                <a:gd name="T35" fmla="*/ 50 h 319"/>
                <a:gd name="T36" fmla="*/ 71 w 102"/>
                <a:gd name="T37" fmla="*/ 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319">
                  <a:moveTo>
                    <a:pt x="69" y="108"/>
                  </a:moveTo>
                  <a:lnTo>
                    <a:pt x="69" y="108"/>
                  </a:lnTo>
                  <a:lnTo>
                    <a:pt x="2" y="113"/>
                  </a:lnTo>
                  <a:lnTo>
                    <a:pt x="2" y="128"/>
                  </a:lnTo>
                  <a:cubicBezTo>
                    <a:pt x="33" y="128"/>
                    <a:pt x="37" y="131"/>
                    <a:pt x="37" y="155"/>
                  </a:cubicBezTo>
                  <a:lnTo>
                    <a:pt x="37" y="283"/>
                  </a:lnTo>
                  <a:cubicBezTo>
                    <a:pt x="37" y="305"/>
                    <a:pt x="32" y="305"/>
                    <a:pt x="0" y="305"/>
                  </a:cubicBezTo>
                  <a:lnTo>
                    <a:pt x="0" y="319"/>
                  </a:lnTo>
                  <a:cubicBezTo>
                    <a:pt x="15" y="319"/>
                    <a:pt x="41" y="318"/>
                    <a:pt x="52" y="318"/>
                  </a:cubicBezTo>
                  <a:cubicBezTo>
                    <a:pt x="69" y="318"/>
                    <a:pt x="86" y="319"/>
                    <a:pt x="102" y="319"/>
                  </a:cubicBezTo>
                  <a:lnTo>
                    <a:pt x="102" y="305"/>
                  </a:lnTo>
                  <a:cubicBezTo>
                    <a:pt x="71" y="305"/>
                    <a:pt x="69" y="302"/>
                    <a:pt x="69" y="284"/>
                  </a:cubicBezTo>
                  <a:lnTo>
                    <a:pt x="69" y="108"/>
                  </a:lnTo>
                  <a:close/>
                  <a:moveTo>
                    <a:pt x="71" y="25"/>
                  </a:moveTo>
                  <a:lnTo>
                    <a:pt x="71" y="25"/>
                  </a:lnTo>
                  <a:cubicBezTo>
                    <a:pt x="71" y="10"/>
                    <a:pt x="59" y="0"/>
                    <a:pt x="45" y="0"/>
                  </a:cubicBezTo>
                  <a:cubicBezTo>
                    <a:pt x="30" y="0"/>
                    <a:pt x="20" y="13"/>
                    <a:pt x="20" y="25"/>
                  </a:cubicBezTo>
                  <a:cubicBezTo>
                    <a:pt x="20" y="38"/>
                    <a:pt x="30" y="50"/>
                    <a:pt x="45" y="50"/>
                  </a:cubicBezTo>
                  <a:cubicBezTo>
                    <a:pt x="59" y="50"/>
                    <a:pt x="71" y="40"/>
                    <a:pt x="71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5272088" y="1366838"/>
              <a:ext cx="153988" cy="217487"/>
            </a:xfrm>
            <a:custGeom>
              <a:avLst/>
              <a:gdLst>
                <a:gd name="T0" fmla="*/ 83 w 156"/>
                <a:gd name="T1" fmla="*/ 122 h 220"/>
                <a:gd name="T2" fmla="*/ 83 w 156"/>
                <a:gd name="T3" fmla="*/ 122 h 220"/>
                <a:gd name="T4" fmla="*/ 133 w 156"/>
                <a:gd name="T5" fmla="*/ 166 h 220"/>
                <a:gd name="T6" fmla="*/ 79 w 156"/>
                <a:gd name="T7" fmla="*/ 209 h 220"/>
                <a:gd name="T8" fmla="*/ 13 w 156"/>
                <a:gd name="T9" fmla="*/ 141 h 220"/>
                <a:gd name="T10" fmla="*/ 6 w 156"/>
                <a:gd name="T11" fmla="*/ 133 h 220"/>
                <a:gd name="T12" fmla="*/ 0 w 156"/>
                <a:gd name="T13" fmla="*/ 145 h 220"/>
                <a:gd name="T14" fmla="*/ 0 w 156"/>
                <a:gd name="T15" fmla="*/ 208 h 220"/>
                <a:gd name="T16" fmla="*/ 5 w 156"/>
                <a:gd name="T17" fmla="*/ 220 h 220"/>
                <a:gd name="T18" fmla="*/ 17 w 156"/>
                <a:gd name="T19" fmla="*/ 210 h 220"/>
                <a:gd name="T20" fmla="*/ 26 w 156"/>
                <a:gd name="T21" fmla="*/ 199 h 220"/>
                <a:gd name="T22" fmla="*/ 79 w 156"/>
                <a:gd name="T23" fmla="*/ 220 h 220"/>
                <a:gd name="T24" fmla="*/ 156 w 156"/>
                <a:gd name="T25" fmla="*/ 153 h 220"/>
                <a:gd name="T26" fmla="*/ 136 w 156"/>
                <a:gd name="T27" fmla="*/ 108 h 220"/>
                <a:gd name="T28" fmla="*/ 81 w 156"/>
                <a:gd name="T29" fmla="*/ 85 h 220"/>
                <a:gd name="T30" fmla="*/ 23 w 156"/>
                <a:gd name="T31" fmla="*/ 46 h 220"/>
                <a:gd name="T32" fmla="*/ 76 w 156"/>
                <a:gd name="T33" fmla="*/ 9 h 220"/>
                <a:gd name="T34" fmla="*/ 132 w 156"/>
                <a:gd name="T35" fmla="*/ 67 h 220"/>
                <a:gd name="T36" fmla="*/ 138 w 156"/>
                <a:gd name="T37" fmla="*/ 72 h 220"/>
                <a:gd name="T38" fmla="*/ 144 w 156"/>
                <a:gd name="T39" fmla="*/ 60 h 220"/>
                <a:gd name="T40" fmla="*/ 144 w 156"/>
                <a:gd name="T41" fmla="*/ 12 h 220"/>
                <a:gd name="T42" fmla="*/ 139 w 156"/>
                <a:gd name="T43" fmla="*/ 0 h 220"/>
                <a:gd name="T44" fmla="*/ 129 w 156"/>
                <a:gd name="T45" fmla="*/ 6 h 220"/>
                <a:gd name="T46" fmla="*/ 121 w 156"/>
                <a:gd name="T47" fmla="*/ 14 h 220"/>
                <a:gd name="T48" fmla="*/ 76 w 156"/>
                <a:gd name="T49" fmla="*/ 0 h 220"/>
                <a:gd name="T50" fmla="*/ 0 w 156"/>
                <a:gd name="T51" fmla="*/ 59 h 220"/>
                <a:gd name="T52" fmla="*/ 20 w 156"/>
                <a:gd name="T53" fmla="*/ 100 h 220"/>
                <a:gd name="T54" fmla="*/ 83 w 156"/>
                <a:gd name="T55" fmla="*/ 1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20">
                  <a:moveTo>
                    <a:pt x="83" y="122"/>
                  </a:moveTo>
                  <a:lnTo>
                    <a:pt x="83" y="122"/>
                  </a:lnTo>
                  <a:cubicBezTo>
                    <a:pt x="94" y="124"/>
                    <a:pt x="133" y="131"/>
                    <a:pt x="133" y="166"/>
                  </a:cubicBezTo>
                  <a:cubicBezTo>
                    <a:pt x="133" y="190"/>
                    <a:pt x="116" y="209"/>
                    <a:pt x="79" y="209"/>
                  </a:cubicBezTo>
                  <a:cubicBezTo>
                    <a:pt x="39" y="209"/>
                    <a:pt x="22" y="182"/>
                    <a:pt x="13" y="141"/>
                  </a:cubicBezTo>
                  <a:cubicBezTo>
                    <a:pt x="11" y="135"/>
                    <a:pt x="11" y="133"/>
                    <a:pt x="6" y="133"/>
                  </a:cubicBezTo>
                  <a:cubicBezTo>
                    <a:pt x="0" y="133"/>
                    <a:pt x="0" y="137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20"/>
                    <a:pt x="5" y="220"/>
                  </a:cubicBezTo>
                  <a:cubicBezTo>
                    <a:pt x="7" y="220"/>
                    <a:pt x="8" y="219"/>
                    <a:pt x="17" y="210"/>
                  </a:cubicBezTo>
                  <a:cubicBezTo>
                    <a:pt x="18" y="209"/>
                    <a:pt x="18" y="208"/>
                    <a:pt x="26" y="199"/>
                  </a:cubicBezTo>
                  <a:cubicBezTo>
                    <a:pt x="48" y="219"/>
                    <a:pt x="69" y="220"/>
                    <a:pt x="79" y="220"/>
                  </a:cubicBezTo>
                  <a:cubicBezTo>
                    <a:pt x="134" y="220"/>
                    <a:pt x="156" y="188"/>
                    <a:pt x="156" y="153"/>
                  </a:cubicBezTo>
                  <a:cubicBezTo>
                    <a:pt x="156" y="128"/>
                    <a:pt x="142" y="114"/>
                    <a:pt x="136" y="108"/>
                  </a:cubicBezTo>
                  <a:cubicBezTo>
                    <a:pt x="120" y="93"/>
                    <a:pt x="102" y="89"/>
                    <a:pt x="81" y="85"/>
                  </a:cubicBezTo>
                  <a:cubicBezTo>
                    <a:pt x="55" y="80"/>
                    <a:pt x="23" y="73"/>
                    <a:pt x="23" y="46"/>
                  </a:cubicBezTo>
                  <a:cubicBezTo>
                    <a:pt x="23" y="29"/>
                    <a:pt x="35" y="9"/>
                    <a:pt x="76" y="9"/>
                  </a:cubicBezTo>
                  <a:cubicBezTo>
                    <a:pt x="129" y="9"/>
                    <a:pt x="131" y="52"/>
                    <a:pt x="132" y="67"/>
                  </a:cubicBezTo>
                  <a:cubicBezTo>
                    <a:pt x="133" y="72"/>
                    <a:pt x="137" y="72"/>
                    <a:pt x="138" y="72"/>
                  </a:cubicBezTo>
                  <a:cubicBezTo>
                    <a:pt x="144" y="72"/>
                    <a:pt x="144" y="69"/>
                    <a:pt x="144" y="60"/>
                  </a:cubicBezTo>
                  <a:lnTo>
                    <a:pt x="144" y="12"/>
                  </a:lnTo>
                  <a:cubicBezTo>
                    <a:pt x="144" y="4"/>
                    <a:pt x="144" y="0"/>
                    <a:pt x="139" y="0"/>
                  </a:cubicBezTo>
                  <a:cubicBezTo>
                    <a:pt x="136" y="0"/>
                    <a:pt x="135" y="0"/>
                    <a:pt x="129" y="6"/>
                  </a:cubicBezTo>
                  <a:cubicBezTo>
                    <a:pt x="128" y="8"/>
                    <a:pt x="123" y="12"/>
                    <a:pt x="121" y="14"/>
                  </a:cubicBezTo>
                  <a:cubicBezTo>
                    <a:pt x="103" y="0"/>
                    <a:pt x="83" y="0"/>
                    <a:pt x="76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6"/>
                    <a:pt x="7" y="89"/>
                    <a:pt x="20" y="100"/>
                  </a:cubicBezTo>
                  <a:cubicBezTo>
                    <a:pt x="36" y="112"/>
                    <a:pt x="49" y="115"/>
                    <a:pt x="83" y="1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 noEditPoints="1"/>
            </p:cNvSpPr>
            <p:nvPr/>
          </p:nvSpPr>
          <p:spPr bwMode="auto">
            <a:xfrm>
              <a:off x="5454650" y="1366838"/>
              <a:ext cx="182563" cy="217487"/>
            </a:xfrm>
            <a:custGeom>
              <a:avLst/>
              <a:gdLst>
                <a:gd name="T0" fmla="*/ 40 w 185"/>
                <a:gd name="T1" fmla="*/ 94 h 220"/>
                <a:gd name="T2" fmla="*/ 40 w 185"/>
                <a:gd name="T3" fmla="*/ 94 h 220"/>
                <a:gd name="T4" fmla="*/ 99 w 185"/>
                <a:gd name="T5" fmla="*/ 11 h 220"/>
                <a:gd name="T6" fmla="*/ 153 w 185"/>
                <a:gd name="T7" fmla="*/ 94 h 220"/>
                <a:gd name="T8" fmla="*/ 40 w 185"/>
                <a:gd name="T9" fmla="*/ 94 h 220"/>
                <a:gd name="T10" fmla="*/ 40 w 185"/>
                <a:gd name="T11" fmla="*/ 104 h 220"/>
                <a:gd name="T12" fmla="*/ 40 w 185"/>
                <a:gd name="T13" fmla="*/ 104 h 220"/>
                <a:gd name="T14" fmla="*/ 173 w 185"/>
                <a:gd name="T15" fmla="*/ 104 h 220"/>
                <a:gd name="T16" fmla="*/ 185 w 185"/>
                <a:gd name="T17" fmla="*/ 94 h 220"/>
                <a:gd name="T18" fmla="*/ 99 w 185"/>
                <a:gd name="T19" fmla="*/ 0 h 220"/>
                <a:gd name="T20" fmla="*/ 0 w 185"/>
                <a:gd name="T21" fmla="*/ 109 h 220"/>
                <a:gd name="T22" fmla="*/ 105 w 185"/>
                <a:gd name="T23" fmla="*/ 220 h 220"/>
                <a:gd name="T24" fmla="*/ 185 w 185"/>
                <a:gd name="T25" fmla="*/ 158 h 220"/>
                <a:gd name="T26" fmla="*/ 179 w 185"/>
                <a:gd name="T27" fmla="*/ 152 h 220"/>
                <a:gd name="T28" fmla="*/ 172 w 185"/>
                <a:gd name="T29" fmla="*/ 159 h 220"/>
                <a:gd name="T30" fmla="*/ 108 w 185"/>
                <a:gd name="T31" fmla="*/ 208 h 220"/>
                <a:gd name="T32" fmla="*/ 54 w 185"/>
                <a:gd name="T33" fmla="*/ 176 h 220"/>
                <a:gd name="T34" fmla="*/ 40 w 185"/>
                <a:gd name="T35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20">
                  <a:moveTo>
                    <a:pt x="40" y="94"/>
                  </a:moveTo>
                  <a:lnTo>
                    <a:pt x="40" y="94"/>
                  </a:lnTo>
                  <a:cubicBezTo>
                    <a:pt x="43" y="23"/>
                    <a:pt x="83" y="11"/>
                    <a:pt x="99" y="11"/>
                  </a:cubicBezTo>
                  <a:cubicBezTo>
                    <a:pt x="149" y="11"/>
                    <a:pt x="153" y="75"/>
                    <a:pt x="153" y="94"/>
                  </a:cubicBezTo>
                  <a:lnTo>
                    <a:pt x="40" y="94"/>
                  </a:lnTo>
                  <a:close/>
                  <a:moveTo>
                    <a:pt x="40" y="104"/>
                  </a:moveTo>
                  <a:lnTo>
                    <a:pt x="40" y="104"/>
                  </a:lnTo>
                  <a:lnTo>
                    <a:pt x="173" y="104"/>
                  </a:lnTo>
                  <a:cubicBezTo>
                    <a:pt x="183" y="104"/>
                    <a:pt x="185" y="104"/>
                    <a:pt x="185" y="94"/>
                  </a:cubicBezTo>
                  <a:cubicBezTo>
                    <a:pt x="185" y="47"/>
                    <a:pt x="159" y="0"/>
                    <a:pt x="99" y="0"/>
                  </a:cubicBezTo>
                  <a:cubicBezTo>
                    <a:pt x="44" y="0"/>
                    <a:pt x="0" y="50"/>
                    <a:pt x="0" y="109"/>
                  </a:cubicBezTo>
                  <a:cubicBezTo>
                    <a:pt x="0" y="173"/>
                    <a:pt x="50" y="220"/>
                    <a:pt x="105" y="220"/>
                  </a:cubicBezTo>
                  <a:cubicBezTo>
                    <a:pt x="163" y="220"/>
                    <a:pt x="185" y="167"/>
                    <a:pt x="185" y="158"/>
                  </a:cubicBezTo>
                  <a:cubicBezTo>
                    <a:pt x="185" y="153"/>
                    <a:pt x="181" y="152"/>
                    <a:pt x="179" y="152"/>
                  </a:cubicBezTo>
                  <a:cubicBezTo>
                    <a:pt x="174" y="152"/>
                    <a:pt x="173" y="155"/>
                    <a:pt x="172" y="159"/>
                  </a:cubicBezTo>
                  <a:cubicBezTo>
                    <a:pt x="156" y="208"/>
                    <a:pt x="113" y="208"/>
                    <a:pt x="108" y="208"/>
                  </a:cubicBezTo>
                  <a:cubicBezTo>
                    <a:pt x="84" y="208"/>
                    <a:pt x="65" y="193"/>
                    <a:pt x="54" y="176"/>
                  </a:cubicBezTo>
                  <a:cubicBezTo>
                    <a:pt x="40" y="153"/>
                    <a:pt x="40" y="121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436563" y="962025"/>
              <a:ext cx="282575" cy="318177"/>
            </a:xfrm>
            <a:custGeom>
              <a:avLst/>
              <a:gdLst>
                <a:gd name="T0" fmla="*/ 127 w 341"/>
                <a:gd name="T1" fmla="*/ 170 h 325"/>
                <a:gd name="T2" fmla="*/ 127 w 341"/>
                <a:gd name="T3" fmla="*/ 170 h 325"/>
                <a:gd name="T4" fmla="*/ 173 w 341"/>
                <a:gd name="T5" fmla="*/ 170 h 325"/>
                <a:gd name="T6" fmla="*/ 213 w 341"/>
                <a:gd name="T7" fmla="*/ 191 h 325"/>
                <a:gd name="T8" fmla="*/ 210 w 341"/>
                <a:gd name="T9" fmla="*/ 215 h 325"/>
                <a:gd name="T10" fmla="*/ 208 w 341"/>
                <a:gd name="T11" fmla="*/ 220 h 325"/>
                <a:gd name="T12" fmla="*/ 214 w 341"/>
                <a:gd name="T13" fmla="*/ 226 h 325"/>
                <a:gd name="T14" fmla="*/ 221 w 341"/>
                <a:gd name="T15" fmla="*/ 216 h 325"/>
                <a:gd name="T16" fmla="*/ 247 w 341"/>
                <a:gd name="T17" fmla="*/ 112 h 325"/>
                <a:gd name="T18" fmla="*/ 249 w 341"/>
                <a:gd name="T19" fmla="*/ 104 h 325"/>
                <a:gd name="T20" fmla="*/ 243 w 341"/>
                <a:gd name="T21" fmla="*/ 99 h 325"/>
                <a:gd name="T22" fmla="*/ 236 w 341"/>
                <a:gd name="T23" fmla="*/ 109 h 325"/>
                <a:gd name="T24" fmla="*/ 174 w 341"/>
                <a:gd name="T25" fmla="*/ 155 h 325"/>
                <a:gd name="T26" fmla="*/ 131 w 341"/>
                <a:gd name="T27" fmla="*/ 155 h 325"/>
                <a:gd name="T28" fmla="*/ 161 w 341"/>
                <a:gd name="T29" fmla="*/ 33 h 325"/>
                <a:gd name="T30" fmla="*/ 187 w 341"/>
                <a:gd name="T31" fmla="*/ 15 h 325"/>
                <a:gd name="T32" fmla="*/ 250 w 341"/>
                <a:gd name="T33" fmla="*/ 15 h 325"/>
                <a:gd name="T34" fmla="*/ 320 w 341"/>
                <a:gd name="T35" fmla="*/ 67 h 325"/>
                <a:gd name="T36" fmla="*/ 319 w 341"/>
                <a:gd name="T37" fmla="*/ 93 h 325"/>
                <a:gd name="T38" fmla="*/ 318 w 341"/>
                <a:gd name="T39" fmla="*/ 102 h 325"/>
                <a:gd name="T40" fmla="*/ 323 w 341"/>
                <a:gd name="T41" fmla="*/ 108 h 325"/>
                <a:gd name="T42" fmla="*/ 330 w 341"/>
                <a:gd name="T43" fmla="*/ 96 h 325"/>
                <a:gd name="T44" fmla="*/ 340 w 341"/>
                <a:gd name="T45" fmla="*/ 13 h 325"/>
                <a:gd name="T46" fmla="*/ 327 w 341"/>
                <a:gd name="T47" fmla="*/ 0 h 325"/>
                <a:gd name="T48" fmla="*/ 93 w 341"/>
                <a:gd name="T49" fmla="*/ 0 h 325"/>
                <a:gd name="T50" fmla="*/ 78 w 341"/>
                <a:gd name="T51" fmla="*/ 10 h 325"/>
                <a:gd name="T52" fmla="*/ 92 w 341"/>
                <a:gd name="T53" fmla="*/ 15 h 325"/>
                <a:gd name="T54" fmla="*/ 123 w 341"/>
                <a:gd name="T55" fmla="*/ 23 h 325"/>
                <a:gd name="T56" fmla="*/ 120 w 341"/>
                <a:gd name="T57" fmla="*/ 35 h 325"/>
                <a:gd name="T58" fmla="*/ 57 w 341"/>
                <a:gd name="T59" fmla="*/ 288 h 325"/>
                <a:gd name="T60" fmla="*/ 14 w 341"/>
                <a:gd name="T61" fmla="*/ 310 h 325"/>
                <a:gd name="T62" fmla="*/ 0 w 341"/>
                <a:gd name="T63" fmla="*/ 319 h 325"/>
                <a:gd name="T64" fmla="*/ 7 w 341"/>
                <a:gd name="T65" fmla="*/ 325 h 325"/>
                <a:gd name="T66" fmla="*/ 71 w 341"/>
                <a:gd name="T67" fmla="*/ 324 h 325"/>
                <a:gd name="T68" fmla="*/ 142 w 341"/>
                <a:gd name="T69" fmla="*/ 325 h 325"/>
                <a:gd name="T70" fmla="*/ 152 w 341"/>
                <a:gd name="T71" fmla="*/ 316 h 325"/>
                <a:gd name="T72" fmla="*/ 149 w 341"/>
                <a:gd name="T73" fmla="*/ 311 h 325"/>
                <a:gd name="T74" fmla="*/ 136 w 341"/>
                <a:gd name="T75" fmla="*/ 310 h 325"/>
                <a:gd name="T76" fmla="*/ 111 w 341"/>
                <a:gd name="T77" fmla="*/ 309 h 325"/>
                <a:gd name="T78" fmla="*/ 95 w 341"/>
                <a:gd name="T79" fmla="*/ 300 h 325"/>
                <a:gd name="T80" fmla="*/ 97 w 341"/>
                <a:gd name="T81" fmla="*/ 289 h 325"/>
                <a:gd name="T82" fmla="*/ 127 w 341"/>
                <a:gd name="T83" fmla="*/ 17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25">
                  <a:moveTo>
                    <a:pt x="127" y="170"/>
                  </a:moveTo>
                  <a:lnTo>
                    <a:pt x="127" y="170"/>
                  </a:lnTo>
                  <a:lnTo>
                    <a:pt x="173" y="170"/>
                  </a:lnTo>
                  <a:cubicBezTo>
                    <a:pt x="209" y="170"/>
                    <a:pt x="213" y="177"/>
                    <a:pt x="213" y="191"/>
                  </a:cubicBezTo>
                  <a:cubicBezTo>
                    <a:pt x="213" y="194"/>
                    <a:pt x="213" y="200"/>
                    <a:pt x="210" y="215"/>
                  </a:cubicBezTo>
                  <a:cubicBezTo>
                    <a:pt x="209" y="217"/>
                    <a:pt x="208" y="219"/>
                    <a:pt x="208" y="220"/>
                  </a:cubicBezTo>
                  <a:cubicBezTo>
                    <a:pt x="208" y="224"/>
                    <a:pt x="211" y="226"/>
                    <a:pt x="214" y="226"/>
                  </a:cubicBezTo>
                  <a:cubicBezTo>
                    <a:pt x="219" y="226"/>
                    <a:pt x="219" y="224"/>
                    <a:pt x="221" y="216"/>
                  </a:cubicBezTo>
                  <a:lnTo>
                    <a:pt x="247" y="112"/>
                  </a:lnTo>
                  <a:cubicBezTo>
                    <a:pt x="249" y="107"/>
                    <a:pt x="249" y="106"/>
                    <a:pt x="249" y="104"/>
                  </a:cubicBezTo>
                  <a:cubicBezTo>
                    <a:pt x="249" y="103"/>
                    <a:pt x="248" y="99"/>
                    <a:pt x="243" y="99"/>
                  </a:cubicBezTo>
                  <a:cubicBezTo>
                    <a:pt x="238" y="99"/>
                    <a:pt x="238" y="101"/>
                    <a:pt x="236" y="109"/>
                  </a:cubicBezTo>
                  <a:cubicBezTo>
                    <a:pt x="226" y="146"/>
                    <a:pt x="215" y="155"/>
                    <a:pt x="174" y="155"/>
                  </a:cubicBezTo>
                  <a:lnTo>
                    <a:pt x="131" y="155"/>
                  </a:lnTo>
                  <a:lnTo>
                    <a:pt x="161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0" y="15"/>
                  </a:lnTo>
                  <a:cubicBezTo>
                    <a:pt x="309" y="15"/>
                    <a:pt x="320" y="31"/>
                    <a:pt x="320" y="67"/>
                  </a:cubicBezTo>
                  <a:cubicBezTo>
                    <a:pt x="320" y="78"/>
                    <a:pt x="320" y="80"/>
                    <a:pt x="319" y="93"/>
                  </a:cubicBezTo>
                  <a:cubicBezTo>
                    <a:pt x="318" y="99"/>
                    <a:pt x="318" y="100"/>
                    <a:pt x="318" y="102"/>
                  </a:cubicBezTo>
                  <a:cubicBezTo>
                    <a:pt x="318" y="104"/>
                    <a:pt x="319" y="108"/>
                    <a:pt x="323" y="108"/>
                  </a:cubicBezTo>
                  <a:cubicBezTo>
                    <a:pt x="329" y="108"/>
                    <a:pt x="329" y="105"/>
                    <a:pt x="330" y="96"/>
                  </a:cubicBezTo>
                  <a:lnTo>
                    <a:pt x="340" y="13"/>
                  </a:lnTo>
                  <a:cubicBezTo>
                    <a:pt x="341" y="0"/>
                    <a:pt x="339" y="0"/>
                    <a:pt x="327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10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2" y="306"/>
                    <a:pt x="51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6" y="325"/>
                    <a:pt x="7" y="325"/>
                  </a:cubicBezTo>
                  <a:cubicBezTo>
                    <a:pt x="21" y="325"/>
                    <a:pt x="57" y="324"/>
                    <a:pt x="71" y="324"/>
                  </a:cubicBezTo>
                  <a:cubicBezTo>
                    <a:pt x="86" y="324"/>
                    <a:pt x="126" y="325"/>
                    <a:pt x="142" y="325"/>
                  </a:cubicBezTo>
                  <a:cubicBezTo>
                    <a:pt x="146" y="325"/>
                    <a:pt x="152" y="325"/>
                    <a:pt x="152" y="316"/>
                  </a:cubicBezTo>
                  <a:cubicBezTo>
                    <a:pt x="152" y="312"/>
                    <a:pt x="149" y="311"/>
                    <a:pt x="149" y="311"/>
                  </a:cubicBezTo>
                  <a:cubicBezTo>
                    <a:pt x="148" y="310"/>
                    <a:pt x="147" y="310"/>
                    <a:pt x="136" y="310"/>
                  </a:cubicBezTo>
                  <a:cubicBezTo>
                    <a:pt x="125" y="310"/>
                    <a:pt x="123" y="310"/>
                    <a:pt x="111" y="309"/>
                  </a:cubicBezTo>
                  <a:cubicBezTo>
                    <a:pt x="97" y="308"/>
                    <a:pt x="95" y="306"/>
                    <a:pt x="95" y="300"/>
                  </a:cubicBezTo>
                  <a:cubicBezTo>
                    <a:pt x="95" y="299"/>
                    <a:pt x="95" y="296"/>
                    <a:pt x="97" y="289"/>
                  </a:cubicBezTo>
                  <a:lnTo>
                    <a:pt x="127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answer so many more questions without having to integrate each time…</a:t>
            </a:r>
          </a:p>
          <a:p>
            <a:r>
              <a:rPr lang="en-US" dirty="0" smtClean="0"/>
              <a:t>Q1? 6</a:t>
            </a:r>
          </a:p>
          <a:p>
            <a:r>
              <a:rPr lang="en-US" dirty="0" smtClean="0"/>
              <a:t>Q3? 10.4</a:t>
            </a:r>
          </a:p>
          <a:p>
            <a:r>
              <a:rPr lang="en-US" dirty="0" smtClean="0"/>
              <a:t>IQR? 4.4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mean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 for </a:t>
            </a:r>
            <a:r>
              <a:rPr lang="en-US" dirty="0"/>
              <a:t>the ladybug population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7099"/>
            <a:ext cx="4016464" cy="1049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39522"/>
            <a:ext cx="28067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ladybug m</a:t>
            </a:r>
            <a:r>
              <a:rPr lang="en-US" dirty="0" smtClean="0"/>
              <a:t>ean </a:t>
            </a:r>
            <a:r>
              <a:rPr lang="en-US" dirty="0"/>
              <a:t>life span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25267"/>
          <a:stretch/>
        </p:blipFill>
        <p:spPr>
          <a:xfrm>
            <a:off x="457200" y="1524000"/>
            <a:ext cx="8229600" cy="4876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82210"/>
            <a:ext cx="3995349" cy="1577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35601"/>
            <a:ext cx="3995349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life spans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/>
              <a:t> life span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8.49 months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span? </a:t>
            </a:r>
            <a:r>
              <a:rPr lang="en-US" dirty="0" smtClean="0">
                <a:solidFill>
                  <a:srgbClr val="FF0000"/>
                </a:solidFill>
              </a:rPr>
              <a:t>8 months</a:t>
            </a:r>
          </a:p>
          <a:p>
            <a:pPr marL="0" indent="0">
              <a:buNone/>
            </a:pPr>
            <a:endParaRPr lang="en-US" dirty="0" smtClean="0">
              <a:solidFill>
                <a:srgbClr val="72A37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mean is &lt; median, so more than 50% of ladybugs live longer than 8 months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variance</a:t>
            </a:r>
            <a:r>
              <a:rPr lang="en-US" dirty="0" smtClean="0">
                <a:solidFill>
                  <a:srgbClr val="000000"/>
                </a:solidFill>
              </a:rPr>
              <a:t> of ladybug life spans?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26530" y="4251960"/>
            <a:ext cx="2617470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ladybug life spans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69000" y="3056652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2150" y="2623066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8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36" y="5427133"/>
            <a:ext cx="4016464" cy="10498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620000" y="4343400"/>
            <a:ext cx="0" cy="10837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2722404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4875" y="2353072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12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06800" y="4737100"/>
            <a:ext cx="0" cy="6900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8350" y="5430706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0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229351" y="1437429"/>
            <a:ext cx="2889251" cy="563880"/>
          </a:xfrm>
          <a:prstGeom prst="wedgeRectCallout">
            <a:avLst>
              <a:gd name="adj1" fmla="val 44202"/>
              <a:gd name="adj2" fmla="val 1848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I’ll leave this for you to solve…</a:t>
            </a:r>
            <a:endParaRPr lang="en-US" sz="1600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9" name="AutoShape 18"/>
          <p:cNvSpPr>
            <a:spLocks noChangeAspect="1" noChangeArrowheads="1" noTextEdit="1"/>
          </p:cNvSpPr>
          <p:nvPr/>
        </p:nvSpPr>
        <p:spPr bwMode="auto">
          <a:xfrm>
            <a:off x="331788" y="160655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34963" y="3425825"/>
            <a:ext cx="8239125" cy="1260475"/>
            <a:chOff x="334963" y="3425825"/>
            <a:chExt cx="8239125" cy="1260475"/>
          </a:xfrm>
        </p:grpSpPr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334963" y="3822700"/>
              <a:ext cx="381000" cy="379413"/>
            </a:xfrm>
            <a:custGeom>
              <a:avLst/>
              <a:gdLst>
                <a:gd name="T0" fmla="*/ 274 w 341"/>
                <a:gd name="T1" fmla="*/ 55 h 337"/>
                <a:gd name="T2" fmla="*/ 274 w 341"/>
                <a:gd name="T3" fmla="*/ 55 h 337"/>
                <a:gd name="T4" fmla="*/ 335 w 341"/>
                <a:gd name="T5" fmla="*/ 15 h 337"/>
                <a:gd name="T6" fmla="*/ 341 w 341"/>
                <a:gd name="T7" fmla="*/ 6 h 337"/>
                <a:gd name="T8" fmla="*/ 335 w 341"/>
                <a:gd name="T9" fmla="*/ 0 h 337"/>
                <a:gd name="T10" fmla="*/ 296 w 341"/>
                <a:gd name="T11" fmla="*/ 2 h 337"/>
                <a:gd name="T12" fmla="*/ 248 w 341"/>
                <a:gd name="T13" fmla="*/ 0 h 337"/>
                <a:gd name="T14" fmla="*/ 239 w 341"/>
                <a:gd name="T15" fmla="*/ 10 h 337"/>
                <a:gd name="T16" fmla="*/ 247 w 341"/>
                <a:gd name="T17" fmla="*/ 15 h 337"/>
                <a:gd name="T18" fmla="*/ 269 w 341"/>
                <a:gd name="T19" fmla="*/ 31 h 337"/>
                <a:gd name="T20" fmla="*/ 262 w 341"/>
                <a:gd name="T21" fmla="*/ 49 h 337"/>
                <a:gd name="T22" fmla="*/ 115 w 341"/>
                <a:gd name="T23" fmla="*/ 283 h 337"/>
                <a:gd name="T24" fmla="*/ 82 w 341"/>
                <a:gd name="T25" fmla="*/ 30 h 337"/>
                <a:gd name="T26" fmla="*/ 115 w 341"/>
                <a:gd name="T27" fmla="*/ 15 h 337"/>
                <a:gd name="T28" fmla="*/ 127 w 341"/>
                <a:gd name="T29" fmla="*/ 6 h 337"/>
                <a:gd name="T30" fmla="*/ 121 w 341"/>
                <a:gd name="T31" fmla="*/ 0 h 337"/>
                <a:gd name="T32" fmla="*/ 61 w 341"/>
                <a:gd name="T33" fmla="*/ 2 h 337"/>
                <a:gd name="T34" fmla="*/ 35 w 341"/>
                <a:gd name="T35" fmla="*/ 1 h 337"/>
                <a:gd name="T36" fmla="*/ 9 w 341"/>
                <a:gd name="T37" fmla="*/ 0 h 337"/>
                <a:gd name="T38" fmla="*/ 0 w 341"/>
                <a:gd name="T39" fmla="*/ 10 h 337"/>
                <a:gd name="T40" fmla="*/ 12 w 341"/>
                <a:gd name="T41" fmla="*/ 15 h 337"/>
                <a:gd name="T42" fmla="*/ 41 w 341"/>
                <a:gd name="T43" fmla="*/ 32 h 337"/>
                <a:gd name="T44" fmla="*/ 79 w 341"/>
                <a:gd name="T45" fmla="*/ 326 h 337"/>
                <a:gd name="T46" fmla="*/ 88 w 341"/>
                <a:gd name="T47" fmla="*/ 337 h 337"/>
                <a:gd name="T48" fmla="*/ 102 w 341"/>
                <a:gd name="T49" fmla="*/ 329 h 337"/>
                <a:gd name="T50" fmla="*/ 274 w 341"/>
                <a:gd name="T51" fmla="*/ 5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1" h="337">
                  <a:moveTo>
                    <a:pt x="274" y="55"/>
                  </a:moveTo>
                  <a:lnTo>
                    <a:pt x="274" y="55"/>
                  </a:lnTo>
                  <a:cubicBezTo>
                    <a:pt x="297" y="18"/>
                    <a:pt x="317" y="16"/>
                    <a:pt x="335" y="15"/>
                  </a:cubicBezTo>
                  <a:cubicBezTo>
                    <a:pt x="341" y="15"/>
                    <a:pt x="341" y="7"/>
                    <a:pt x="341" y="6"/>
                  </a:cubicBezTo>
                  <a:cubicBezTo>
                    <a:pt x="341" y="2"/>
                    <a:pt x="339" y="0"/>
                    <a:pt x="335" y="0"/>
                  </a:cubicBezTo>
                  <a:cubicBezTo>
                    <a:pt x="322" y="0"/>
                    <a:pt x="308" y="2"/>
                    <a:pt x="296" y="2"/>
                  </a:cubicBezTo>
                  <a:cubicBezTo>
                    <a:pt x="280" y="2"/>
                    <a:pt x="264" y="0"/>
                    <a:pt x="248" y="0"/>
                  </a:cubicBezTo>
                  <a:cubicBezTo>
                    <a:pt x="245" y="0"/>
                    <a:pt x="239" y="0"/>
                    <a:pt x="239" y="10"/>
                  </a:cubicBezTo>
                  <a:cubicBezTo>
                    <a:pt x="239" y="15"/>
                    <a:pt x="243" y="15"/>
                    <a:pt x="247" y="15"/>
                  </a:cubicBezTo>
                  <a:cubicBezTo>
                    <a:pt x="260" y="16"/>
                    <a:pt x="269" y="21"/>
                    <a:pt x="269" y="31"/>
                  </a:cubicBezTo>
                  <a:cubicBezTo>
                    <a:pt x="269" y="38"/>
                    <a:pt x="262" y="49"/>
                    <a:pt x="262" y="49"/>
                  </a:cubicBezTo>
                  <a:lnTo>
                    <a:pt x="115" y="283"/>
                  </a:lnTo>
                  <a:lnTo>
                    <a:pt x="82" y="30"/>
                  </a:lnTo>
                  <a:cubicBezTo>
                    <a:pt x="82" y="22"/>
                    <a:pt x="93" y="15"/>
                    <a:pt x="115" y="15"/>
                  </a:cubicBezTo>
                  <a:cubicBezTo>
                    <a:pt x="122" y="15"/>
                    <a:pt x="127" y="15"/>
                    <a:pt x="127" y="6"/>
                  </a:cubicBezTo>
                  <a:cubicBezTo>
                    <a:pt x="127" y="1"/>
                    <a:pt x="124" y="0"/>
                    <a:pt x="121" y="0"/>
                  </a:cubicBezTo>
                  <a:cubicBezTo>
                    <a:pt x="102" y="0"/>
                    <a:pt x="81" y="2"/>
                    <a:pt x="61" y="2"/>
                  </a:cubicBezTo>
                  <a:cubicBezTo>
                    <a:pt x="53" y="2"/>
                    <a:pt x="44" y="1"/>
                    <a:pt x="35" y="1"/>
                  </a:cubicBezTo>
                  <a:cubicBezTo>
                    <a:pt x="26" y="1"/>
                    <a:pt x="17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39" y="15"/>
                    <a:pt x="39" y="20"/>
                    <a:pt x="41" y="32"/>
                  </a:cubicBezTo>
                  <a:lnTo>
                    <a:pt x="79" y="326"/>
                  </a:lnTo>
                  <a:cubicBezTo>
                    <a:pt x="80" y="336"/>
                    <a:pt x="82" y="337"/>
                    <a:pt x="88" y="337"/>
                  </a:cubicBezTo>
                  <a:cubicBezTo>
                    <a:pt x="96" y="337"/>
                    <a:pt x="98" y="335"/>
                    <a:pt x="102" y="329"/>
                  </a:cubicBezTo>
                  <a:lnTo>
                    <a:pt x="27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757238" y="3952875"/>
              <a:ext cx="246063" cy="244475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5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89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8"/>
                    <a:pt x="189" y="206"/>
                    <a:pt x="170" y="206"/>
                  </a:cubicBezTo>
                  <a:cubicBezTo>
                    <a:pt x="157" y="206"/>
                    <a:pt x="155" y="193"/>
                    <a:pt x="155" y="184"/>
                  </a:cubicBezTo>
                  <a:cubicBezTo>
                    <a:pt x="155" y="173"/>
                    <a:pt x="156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89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7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033463" y="3952875"/>
              <a:ext cx="219075" cy="244475"/>
            </a:xfrm>
            <a:custGeom>
              <a:avLst/>
              <a:gdLst>
                <a:gd name="T0" fmla="*/ 28 w 195"/>
                <a:gd name="T1" fmla="*/ 183 h 216"/>
                <a:gd name="T2" fmla="*/ 28 w 195"/>
                <a:gd name="T3" fmla="*/ 183 h 216"/>
                <a:gd name="T4" fmla="*/ 24 w 195"/>
                <a:gd name="T5" fmla="*/ 203 h 216"/>
                <a:gd name="T6" fmla="*/ 38 w 195"/>
                <a:gd name="T7" fmla="*/ 216 h 216"/>
                <a:gd name="T8" fmla="*/ 55 w 195"/>
                <a:gd name="T9" fmla="*/ 203 h 216"/>
                <a:gd name="T10" fmla="*/ 75 w 195"/>
                <a:gd name="T11" fmla="*/ 127 h 216"/>
                <a:gd name="T12" fmla="*/ 90 w 195"/>
                <a:gd name="T13" fmla="*/ 65 h 216"/>
                <a:gd name="T14" fmla="*/ 117 w 195"/>
                <a:gd name="T15" fmla="*/ 26 h 216"/>
                <a:gd name="T16" fmla="*/ 155 w 195"/>
                <a:gd name="T17" fmla="*/ 10 h 216"/>
                <a:gd name="T18" fmla="*/ 175 w 195"/>
                <a:gd name="T19" fmla="*/ 16 h 216"/>
                <a:gd name="T20" fmla="*/ 150 w 195"/>
                <a:gd name="T21" fmla="*/ 42 h 216"/>
                <a:gd name="T22" fmla="*/ 168 w 195"/>
                <a:gd name="T23" fmla="*/ 59 h 216"/>
                <a:gd name="T24" fmla="*/ 195 w 195"/>
                <a:gd name="T25" fmla="*/ 31 h 216"/>
                <a:gd name="T26" fmla="*/ 155 w 195"/>
                <a:gd name="T27" fmla="*/ 0 h 216"/>
                <a:gd name="T28" fmla="*/ 94 w 195"/>
                <a:gd name="T29" fmla="*/ 36 h 216"/>
                <a:gd name="T30" fmla="*/ 50 w 195"/>
                <a:gd name="T31" fmla="*/ 0 h 216"/>
                <a:gd name="T32" fmla="*/ 15 w 195"/>
                <a:gd name="T33" fmla="*/ 27 h 216"/>
                <a:gd name="T34" fmla="*/ 0 w 195"/>
                <a:gd name="T35" fmla="*/ 73 h 216"/>
                <a:gd name="T36" fmla="*/ 6 w 195"/>
                <a:gd name="T37" fmla="*/ 78 h 216"/>
                <a:gd name="T38" fmla="*/ 14 w 195"/>
                <a:gd name="T39" fmla="*/ 67 h 216"/>
                <a:gd name="T40" fmla="*/ 49 w 195"/>
                <a:gd name="T41" fmla="*/ 10 h 216"/>
                <a:gd name="T42" fmla="*/ 64 w 195"/>
                <a:gd name="T43" fmla="*/ 32 h 216"/>
                <a:gd name="T44" fmla="*/ 56 w 195"/>
                <a:gd name="T45" fmla="*/ 72 h 216"/>
                <a:gd name="T46" fmla="*/ 28 w 195"/>
                <a:gd name="T47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16">
                  <a:moveTo>
                    <a:pt x="28" y="183"/>
                  </a:moveTo>
                  <a:lnTo>
                    <a:pt x="28" y="183"/>
                  </a:lnTo>
                  <a:cubicBezTo>
                    <a:pt x="27" y="190"/>
                    <a:pt x="24" y="201"/>
                    <a:pt x="24" y="203"/>
                  </a:cubicBezTo>
                  <a:cubicBezTo>
                    <a:pt x="24" y="212"/>
                    <a:pt x="31" y="216"/>
                    <a:pt x="38" y="216"/>
                  </a:cubicBezTo>
                  <a:cubicBezTo>
                    <a:pt x="44" y="216"/>
                    <a:pt x="52" y="212"/>
                    <a:pt x="55" y="203"/>
                  </a:cubicBezTo>
                  <a:cubicBezTo>
                    <a:pt x="56" y="201"/>
                    <a:pt x="73" y="136"/>
                    <a:pt x="75" y="127"/>
                  </a:cubicBezTo>
                  <a:cubicBezTo>
                    <a:pt x="78" y="112"/>
                    <a:pt x="87" y="78"/>
                    <a:pt x="90" y="65"/>
                  </a:cubicBezTo>
                  <a:cubicBezTo>
                    <a:pt x="92" y="59"/>
                    <a:pt x="105" y="36"/>
                    <a:pt x="117" y="26"/>
                  </a:cubicBezTo>
                  <a:cubicBezTo>
                    <a:pt x="120" y="23"/>
                    <a:pt x="134" y="10"/>
                    <a:pt x="155" y="10"/>
                  </a:cubicBezTo>
                  <a:cubicBezTo>
                    <a:pt x="167" y="10"/>
                    <a:pt x="174" y="16"/>
                    <a:pt x="175" y="16"/>
                  </a:cubicBezTo>
                  <a:cubicBezTo>
                    <a:pt x="161" y="18"/>
                    <a:pt x="150" y="30"/>
                    <a:pt x="150" y="42"/>
                  </a:cubicBezTo>
                  <a:cubicBezTo>
                    <a:pt x="150" y="50"/>
                    <a:pt x="155" y="59"/>
                    <a:pt x="168" y="59"/>
                  </a:cubicBezTo>
                  <a:cubicBezTo>
                    <a:pt x="181" y="59"/>
                    <a:pt x="195" y="48"/>
                    <a:pt x="195" y="31"/>
                  </a:cubicBezTo>
                  <a:cubicBezTo>
                    <a:pt x="195" y="14"/>
                    <a:pt x="179" y="0"/>
                    <a:pt x="155" y="0"/>
                  </a:cubicBezTo>
                  <a:cubicBezTo>
                    <a:pt x="124" y="0"/>
                    <a:pt x="103" y="23"/>
                    <a:pt x="94" y="36"/>
                  </a:cubicBezTo>
                  <a:cubicBezTo>
                    <a:pt x="90" y="15"/>
                    <a:pt x="73" y="0"/>
                    <a:pt x="50" y="0"/>
                  </a:cubicBezTo>
                  <a:cubicBezTo>
                    <a:pt x="28" y="0"/>
                    <a:pt x="19" y="18"/>
                    <a:pt x="15" y="27"/>
                  </a:cubicBezTo>
                  <a:cubicBezTo>
                    <a:pt x="6" y="43"/>
                    <a:pt x="0" y="72"/>
                    <a:pt x="0" y="73"/>
                  </a:cubicBezTo>
                  <a:cubicBezTo>
                    <a:pt x="0" y="78"/>
                    <a:pt x="5" y="78"/>
                    <a:pt x="6" y="78"/>
                  </a:cubicBezTo>
                  <a:cubicBezTo>
                    <a:pt x="11" y="78"/>
                    <a:pt x="11" y="78"/>
                    <a:pt x="14" y="67"/>
                  </a:cubicBezTo>
                  <a:cubicBezTo>
                    <a:pt x="22" y="33"/>
                    <a:pt x="32" y="10"/>
                    <a:pt x="49" y="10"/>
                  </a:cubicBezTo>
                  <a:cubicBezTo>
                    <a:pt x="57" y="10"/>
                    <a:pt x="64" y="14"/>
                    <a:pt x="64" y="32"/>
                  </a:cubicBezTo>
                  <a:cubicBezTo>
                    <a:pt x="64" y="42"/>
                    <a:pt x="62" y="47"/>
                    <a:pt x="56" y="72"/>
                  </a:cubicBezTo>
                  <a:lnTo>
                    <a:pt x="28" y="1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1327150" y="3786188"/>
              <a:ext cx="125413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1497013" y="3822700"/>
              <a:ext cx="439738" cy="368300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7 w 394"/>
                <a:gd name="T7" fmla="*/ 29 h 327"/>
                <a:gd name="T8" fmla="*/ 205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7 w 394"/>
                <a:gd name="T15" fmla="*/ 2 h 327"/>
                <a:gd name="T16" fmla="*/ 94 w 394"/>
                <a:gd name="T17" fmla="*/ 0 h 327"/>
                <a:gd name="T18" fmla="*/ 85 w 394"/>
                <a:gd name="T19" fmla="*/ 10 h 327"/>
                <a:gd name="T20" fmla="*/ 96 w 394"/>
                <a:gd name="T21" fmla="*/ 15 h 327"/>
                <a:gd name="T22" fmla="*/ 132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1 w 394"/>
                <a:gd name="T31" fmla="*/ 312 h 327"/>
                <a:gd name="T32" fmla="*/ 0 w 394"/>
                <a:gd name="T33" fmla="*/ 322 h 327"/>
                <a:gd name="T34" fmla="*/ 7 w 394"/>
                <a:gd name="T35" fmla="*/ 327 h 327"/>
                <a:gd name="T36" fmla="*/ 51 w 394"/>
                <a:gd name="T37" fmla="*/ 326 h 327"/>
                <a:gd name="T38" fmla="*/ 105 w 394"/>
                <a:gd name="T39" fmla="*/ 327 h 327"/>
                <a:gd name="T40" fmla="*/ 114 w 394"/>
                <a:gd name="T41" fmla="*/ 317 h 327"/>
                <a:gd name="T42" fmla="*/ 108 w 394"/>
                <a:gd name="T43" fmla="*/ 312 h 327"/>
                <a:gd name="T44" fmla="*/ 89 w 394"/>
                <a:gd name="T45" fmla="*/ 297 h 327"/>
                <a:gd name="T46" fmla="*/ 102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2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7 w 394"/>
                <a:gd name="T59" fmla="*/ 321 h 327"/>
                <a:gd name="T60" fmla="*/ 214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8 w 394"/>
                <a:gd name="T69" fmla="*/ 312 h 327"/>
                <a:gd name="T70" fmla="*/ 287 w 394"/>
                <a:gd name="T71" fmla="*/ 291 h 327"/>
                <a:gd name="T72" fmla="*/ 225 w 394"/>
                <a:gd name="T73" fmla="*/ 143 h 327"/>
                <a:gd name="T74" fmla="*/ 323 w 394"/>
                <a:gd name="T75" fmla="*/ 40 h 327"/>
                <a:gd name="T76" fmla="*/ 384 w 394"/>
                <a:gd name="T77" fmla="*/ 15 h 327"/>
                <a:gd name="T78" fmla="*/ 394 w 394"/>
                <a:gd name="T79" fmla="*/ 6 h 327"/>
                <a:gd name="T80" fmla="*/ 388 w 394"/>
                <a:gd name="T81" fmla="*/ 0 h 327"/>
                <a:gd name="T82" fmla="*/ 343 w 394"/>
                <a:gd name="T83" fmla="*/ 2 h 327"/>
                <a:gd name="T84" fmla="*/ 290 w 394"/>
                <a:gd name="T85" fmla="*/ 0 h 327"/>
                <a:gd name="T86" fmla="*/ 281 w 394"/>
                <a:gd name="T87" fmla="*/ 10 h 327"/>
                <a:gd name="T88" fmla="*/ 287 w 394"/>
                <a:gd name="T89" fmla="*/ 15 h 327"/>
                <a:gd name="T90" fmla="*/ 306 w 394"/>
                <a:gd name="T91" fmla="*/ 30 h 327"/>
                <a:gd name="T92" fmla="*/ 297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8" y="32"/>
                    <a:pt x="177" y="30"/>
                    <a:pt x="177" y="29"/>
                  </a:cubicBezTo>
                  <a:cubicBezTo>
                    <a:pt x="177" y="26"/>
                    <a:pt x="185" y="17"/>
                    <a:pt x="205" y="15"/>
                  </a:cubicBezTo>
                  <a:cubicBezTo>
                    <a:pt x="210" y="15"/>
                    <a:pt x="214" y="14"/>
                    <a:pt x="214" y="6"/>
                  </a:cubicBezTo>
                  <a:cubicBezTo>
                    <a:pt x="214" y="0"/>
                    <a:pt x="209" y="0"/>
                    <a:pt x="207" y="0"/>
                  </a:cubicBezTo>
                  <a:cubicBezTo>
                    <a:pt x="188" y="0"/>
                    <a:pt x="167" y="2"/>
                    <a:pt x="147" y="2"/>
                  </a:cubicBezTo>
                  <a:cubicBezTo>
                    <a:pt x="135" y="2"/>
                    <a:pt x="106" y="0"/>
                    <a:pt x="94" y="0"/>
                  </a:cubicBezTo>
                  <a:cubicBezTo>
                    <a:pt x="91" y="0"/>
                    <a:pt x="85" y="0"/>
                    <a:pt x="85" y="10"/>
                  </a:cubicBezTo>
                  <a:cubicBezTo>
                    <a:pt x="85" y="15"/>
                    <a:pt x="90" y="15"/>
                    <a:pt x="96" y="15"/>
                  </a:cubicBezTo>
                  <a:cubicBezTo>
                    <a:pt x="125" y="15"/>
                    <a:pt x="127" y="20"/>
                    <a:pt x="132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8" y="303"/>
                    <a:pt x="35" y="311"/>
                    <a:pt x="11" y="312"/>
                  </a:cubicBezTo>
                  <a:cubicBezTo>
                    <a:pt x="5" y="313"/>
                    <a:pt x="0" y="313"/>
                    <a:pt x="0" y="322"/>
                  </a:cubicBezTo>
                  <a:cubicBezTo>
                    <a:pt x="0" y="322"/>
                    <a:pt x="0" y="327"/>
                    <a:pt x="7" y="327"/>
                  </a:cubicBezTo>
                  <a:cubicBezTo>
                    <a:pt x="21" y="327"/>
                    <a:pt x="37" y="326"/>
                    <a:pt x="51" y="326"/>
                  </a:cubicBezTo>
                  <a:cubicBezTo>
                    <a:pt x="69" y="326"/>
                    <a:pt x="88" y="327"/>
                    <a:pt x="105" y="327"/>
                  </a:cubicBezTo>
                  <a:cubicBezTo>
                    <a:pt x="108" y="327"/>
                    <a:pt x="114" y="327"/>
                    <a:pt x="114" y="317"/>
                  </a:cubicBezTo>
                  <a:cubicBezTo>
                    <a:pt x="114" y="313"/>
                    <a:pt x="109" y="312"/>
                    <a:pt x="108" y="312"/>
                  </a:cubicBezTo>
                  <a:cubicBezTo>
                    <a:pt x="104" y="312"/>
                    <a:pt x="89" y="311"/>
                    <a:pt x="89" y="297"/>
                  </a:cubicBezTo>
                  <a:cubicBezTo>
                    <a:pt x="89" y="290"/>
                    <a:pt x="96" y="282"/>
                    <a:pt x="102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2" y="292"/>
                  </a:lnTo>
                  <a:cubicBezTo>
                    <a:pt x="244" y="297"/>
                    <a:pt x="244" y="297"/>
                    <a:pt x="244" y="298"/>
                  </a:cubicBezTo>
                  <a:cubicBezTo>
                    <a:pt x="244" y="302"/>
                    <a:pt x="235" y="310"/>
                    <a:pt x="216" y="312"/>
                  </a:cubicBezTo>
                  <a:cubicBezTo>
                    <a:pt x="211" y="313"/>
                    <a:pt x="207" y="313"/>
                    <a:pt x="207" y="321"/>
                  </a:cubicBezTo>
                  <a:cubicBezTo>
                    <a:pt x="207" y="327"/>
                    <a:pt x="212" y="327"/>
                    <a:pt x="214" y="327"/>
                  </a:cubicBezTo>
                  <a:cubicBezTo>
                    <a:pt x="227" y="327"/>
                    <a:pt x="261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1" y="327"/>
                    <a:pt x="336" y="327"/>
                    <a:pt x="336" y="318"/>
                  </a:cubicBezTo>
                  <a:cubicBezTo>
                    <a:pt x="336" y="312"/>
                    <a:pt x="332" y="312"/>
                    <a:pt x="328" y="312"/>
                  </a:cubicBezTo>
                  <a:cubicBezTo>
                    <a:pt x="296" y="312"/>
                    <a:pt x="295" y="310"/>
                    <a:pt x="287" y="291"/>
                  </a:cubicBezTo>
                  <a:cubicBezTo>
                    <a:pt x="268" y="247"/>
                    <a:pt x="236" y="172"/>
                    <a:pt x="225" y="143"/>
                  </a:cubicBezTo>
                  <a:cubicBezTo>
                    <a:pt x="258" y="110"/>
                    <a:pt x="308" y="53"/>
                    <a:pt x="323" y="40"/>
                  </a:cubicBezTo>
                  <a:cubicBezTo>
                    <a:pt x="337" y="28"/>
                    <a:pt x="355" y="17"/>
                    <a:pt x="384" y="15"/>
                  </a:cubicBezTo>
                  <a:cubicBezTo>
                    <a:pt x="390" y="15"/>
                    <a:pt x="394" y="15"/>
                    <a:pt x="394" y="6"/>
                  </a:cubicBezTo>
                  <a:cubicBezTo>
                    <a:pt x="394" y="5"/>
                    <a:pt x="394" y="0"/>
                    <a:pt x="388" y="0"/>
                  </a:cubicBezTo>
                  <a:cubicBezTo>
                    <a:pt x="374" y="0"/>
                    <a:pt x="358" y="2"/>
                    <a:pt x="343" y="2"/>
                  </a:cubicBezTo>
                  <a:cubicBezTo>
                    <a:pt x="325" y="2"/>
                    <a:pt x="307" y="0"/>
                    <a:pt x="290" y="0"/>
                  </a:cubicBezTo>
                  <a:cubicBezTo>
                    <a:pt x="287" y="0"/>
                    <a:pt x="281" y="0"/>
                    <a:pt x="281" y="10"/>
                  </a:cubicBezTo>
                  <a:cubicBezTo>
                    <a:pt x="281" y="13"/>
                    <a:pt x="283" y="15"/>
                    <a:pt x="287" y="15"/>
                  </a:cubicBezTo>
                  <a:cubicBezTo>
                    <a:pt x="291" y="16"/>
                    <a:pt x="306" y="17"/>
                    <a:pt x="306" y="30"/>
                  </a:cubicBezTo>
                  <a:cubicBezTo>
                    <a:pt x="306" y="37"/>
                    <a:pt x="301" y="43"/>
                    <a:pt x="297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997075" y="3786188"/>
              <a:ext cx="123825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80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4 w 111"/>
                <a:gd name="T13" fmla="*/ 239 h 478"/>
                <a:gd name="T14" fmla="*/ 7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80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4" y="140"/>
                    <a:pt x="84" y="239"/>
                  </a:cubicBezTo>
                  <a:cubicBezTo>
                    <a:pt x="84" y="321"/>
                    <a:pt x="66" y="405"/>
                    <a:pt x="7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6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2354263" y="3994150"/>
              <a:ext cx="355600" cy="125413"/>
            </a:xfrm>
            <a:custGeom>
              <a:avLst/>
              <a:gdLst>
                <a:gd name="T0" fmla="*/ 301 w 318"/>
                <a:gd name="T1" fmla="*/ 19 h 111"/>
                <a:gd name="T2" fmla="*/ 301 w 318"/>
                <a:gd name="T3" fmla="*/ 19 h 111"/>
                <a:gd name="T4" fmla="*/ 318 w 318"/>
                <a:gd name="T5" fmla="*/ 9 h 111"/>
                <a:gd name="T6" fmla="*/ 302 w 318"/>
                <a:gd name="T7" fmla="*/ 0 h 111"/>
                <a:gd name="T8" fmla="*/ 16 w 318"/>
                <a:gd name="T9" fmla="*/ 0 h 111"/>
                <a:gd name="T10" fmla="*/ 0 w 318"/>
                <a:gd name="T11" fmla="*/ 9 h 111"/>
                <a:gd name="T12" fmla="*/ 16 w 318"/>
                <a:gd name="T13" fmla="*/ 19 h 111"/>
                <a:gd name="T14" fmla="*/ 301 w 318"/>
                <a:gd name="T15" fmla="*/ 19 h 111"/>
                <a:gd name="T16" fmla="*/ 302 w 318"/>
                <a:gd name="T17" fmla="*/ 111 h 111"/>
                <a:gd name="T18" fmla="*/ 302 w 318"/>
                <a:gd name="T19" fmla="*/ 111 h 111"/>
                <a:gd name="T20" fmla="*/ 318 w 318"/>
                <a:gd name="T21" fmla="*/ 102 h 111"/>
                <a:gd name="T22" fmla="*/ 301 w 318"/>
                <a:gd name="T23" fmla="*/ 92 h 111"/>
                <a:gd name="T24" fmla="*/ 16 w 318"/>
                <a:gd name="T25" fmla="*/ 92 h 111"/>
                <a:gd name="T26" fmla="*/ 0 w 318"/>
                <a:gd name="T27" fmla="*/ 102 h 111"/>
                <a:gd name="T28" fmla="*/ 16 w 318"/>
                <a:gd name="T29" fmla="*/ 111 h 111"/>
                <a:gd name="T30" fmla="*/ 302 w 318"/>
                <a:gd name="T3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8" h="111">
                  <a:moveTo>
                    <a:pt x="301" y="19"/>
                  </a:moveTo>
                  <a:lnTo>
                    <a:pt x="301" y="19"/>
                  </a:lnTo>
                  <a:cubicBezTo>
                    <a:pt x="309" y="19"/>
                    <a:pt x="318" y="19"/>
                    <a:pt x="318" y="9"/>
                  </a:cubicBezTo>
                  <a:cubicBezTo>
                    <a:pt x="318" y="0"/>
                    <a:pt x="309" y="0"/>
                    <a:pt x="30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1"/>
                  </a:moveTo>
                  <a:lnTo>
                    <a:pt x="302" y="111"/>
                  </a:lnTo>
                  <a:cubicBezTo>
                    <a:pt x="309" y="111"/>
                    <a:pt x="318" y="111"/>
                    <a:pt x="318" y="102"/>
                  </a:cubicBezTo>
                  <a:cubicBezTo>
                    <a:pt x="318" y="92"/>
                    <a:pt x="309" y="92"/>
                    <a:pt x="301" y="92"/>
                  </a:cubicBezTo>
                  <a:lnTo>
                    <a:pt x="16" y="92"/>
                  </a:lnTo>
                  <a:cubicBezTo>
                    <a:pt x="9" y="92"/>
                    <a:pt x="0" y="92"/>
                    <a:pt x="0" y="102"/>
                  </a:cubicBezTo>
                  <a:cubicBezTo>
                    <a:pt x="0" y="111"/>
                    <a:pt x="9" y="111"/>
                    <a:pt x="16" y="111"/>
                  </a:cubicBezTo>
                  <a:lnTo>
                    <a:pt x="302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2917826" y="3457575"/>
              <a:ext cx="473075" cy="1196975"/>
            </a:xfrm>
            <a:custGeom>
              <a:avLst/>
              <a:gdLst>
                <a:gd name="T0" fmla="*/ 23 w 424"/>
                <a:gd name="T1" fmla="*/ 1041 h 1062"/>
                <a:gd name="T2" fmla="*/ 23 w 424"/>
                <a:gd name="T3" fmla="*/ 1041 h 1062"/>
                <a:gd name="T4" fmla="*/ 47 w 424"/>
                <a:gd name="T5" fmla="*/ 1017 h 1062"/>
                <a:gd name="T6" fmla="*/ 24 w 424"/>
                <a:gd name="T7" fmla="*/ 994 h 1062"/>
                <a:gd name="T8" fmla="*/ 0 w 424"/>
                <a:gd name="T9" fmla="*/ 1018 h 1062"/>
                <a:gd name="T10" fmla="*/ 54 w 424"/>
                <a:gd name="T11" fmla="*/ 1062 h 1062"/>
                <a:gd name="T12" fmla="*/ 187 w 424"/>
                <a:gd name="T13" fmla="*/ 812 h 1062"/>
                <a:gd name="T14" fmla="*/ 281 w 424"/>
                <a:gd name="T15" fmla="*/ 355 h 1062"/>
                <a:gd name="T16" fmla="*/ 333 w 424"/>
                <a:gd name="T17" fmla="*/ 96 h 1062"/>
                <a:gd name="T18" fmla="*/ 373 w 424"/>
                <a:gd name="T19" fmla="*/ 11 h 1062"/>
                <a:gd name="T20" fmla="*/ 402 w 424"/>
                <a:gd name="T21" fmla="*/ 22 h 1062"/>
                <a:gd name="T22" fmla="*/ 378 w 424"/>
                <a:gd name="T23" fmla="*/ 45 h 1062"/>
                <a:gd name="T24" fmla="*/ 401 w 424"/>
                <a:gd name="T25" fmla="*/ 68 h 1062"/>
                <a:gd name="T26" fmla="*/ 424 w 424"/>
                <a:gd name="T27" fmla="*/ 44 h 1062"/>
                <a:gd name="T28" fmla="*/ 372 w 424"/>
                <a:gd name="T29" fmla="*/ 0 h 1062"/>
                <a:gd name="T30" fmla="*/ 283 w 424"/>
                <a:gd name="T31" fmla="*/ 150 h 1062"/>
                <a:gd name="T32" fmla="*/ 164 w 424"/>
                <a:gd name="T33" fmla="*/ 707 h 1062"/>
                <a:gd name="T34" fmla="*/ 122 w 424"/>
                <a:gd name="T35" fmla="*/ 927 h 1062"/>
                <a:gd name="T36" fmla="*/ 53 w 424"/>
                <a:gd name="T37" fmla="*/ 1052 h 1062"/>
                <a:gd name="T38" fmla="*/ 23 w 424"/>
                <a:gd name="T39" fmla="*/ 104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4" h="1062">
                  <a:moveTo>
                    <a:pt x="23" y="1041"/>
                  </a:moveTo>
                  <a:lnTo>
                    <a:pt x="23" y="1041"/>
                  </a:lnTo>
                  <a:cubicBezTo>
                    <a:pt x="39" y="1040"/>
                    <a:pt x="47" y="1029"/>
                    <a:pt x="47" y="1017"/>
                  </a:cubicBezTo>
                  <a:cubicBezTo>
                    <a:pt x="47" y="1001"/>
                    <a:pt x="35" y="994"/>
                    <a:pt x="24" y="994"/>
                  </a:cubicBezTo>
                  <a:cubicBezTo>
                    <a:pt x="12" y="994"/>
                    <a:pt x="0" y="1001"/>
                    <a:pt x="0" y="1018"/>
                  </a:cubicBezTo>
                  <a:cubicBezTo>
                    <a:pt x="0" y="1042"/>
                    <a:pt x="24" y="1062"/>
                    <a:pt x="54" y="1062"/>
                  </a:cubicBezTo>
                  <a:cubicBezTo>
                    <a:pt x="126" y="1062"/>
                    <a:pt x="153" y="950"/>
                    <a:pt x="187" y="812"/>
                  </a:cubicBezTo>
                  <a:cubicBezTo>
                    <a:pt x="224" y="661"/>
                    <a:pt x="255" y="508"/>
                    <a:pt x="281" y="355"/>
                  </a:cubicBezTo>
                  <a:cubicBezTo>
                    <a:pt x="299" y="253"/>
                    <a:pt x="316" y="157"/>
                    <a:pt x="333" y="96"/>
                  </a:cubicBezTo>
                  <a:cubicBezTo>
                    <a:pt x="338" y="72"/>
                    <a:pt x="355" y="11"/>
                    <a:pt x="373" y="11"/>
                  </a:cubicBezTo>
                  <a:cubicBezTo>
                    <a:pt x="388" y="11"/>
                    <a:pt x="400" y="20"/>
                    <a:pt x="402" y="22"/>
                  </a:cubicBezTo>
                  <a:cubicBezTo>
                    <a:pt x="386" y="22"/>
                    <a:pt x="378" y="33"/>
                    <a:pt x="378" y="45"/>
                  </a:cubicBezTo>
                  <a:cubicBezTo>
                    <a:pt x="378" y="61"/>
                    <a:pt x="390" y="68"/>
                    <a:pt x="401" y="68"/>
                  </a:cubicBezTo>
                  <a:cubicBezTo>
                    <a:pt x="413" y="68"/>
                    <a:pt x="424" y="61"/>
                    <a:pt x="424" y="44"/>
                  </a:cubicBezTo>
                  <a:cubicBezTo>
                    <a:pt x="424" y="19"/>
                    <a:pt x="399" y="0"/>
                    <a:pt x="372" y="0"/>
                  </a:cubicBezTo>
                  <a:cubicBezTo>
                    <a:pt x="336" y="0"/>
                    <a:pt x="309" y="52"/>
                    <a:pt x="283" y="150"/>
                  </a:cubicBezTo>
                  <a:cubicBezTo>
                    <a:pt x="282" y="155"/>
                    <a:pt x="217" y="395"/>
                    <a:pt x="164" y="707"/>
                  </a:cubicBezTo>
                  <a:cubicBezTo>
                    <a:pt x="152" y="781"/>
                    <a:pt x="138" y="860"/>
                    <a:pt x="122" y="927"/>
                  </a:cubicBezTo>
                  <a:cubicBezTo>
                    <a:pt x="113" y="962"/>
                    <a:pt x="91" y="1052"/>
                    <a:pt x="53" y="1052"/>
                  </a:cubicBezTo>
                  <a:cubicBezTo>
                    <a:pt x="35" y="1052"/>
                    <a:pt x="24" y="1041"/>
                    <a:pt x="23" y="10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3451226" y="3425825"/>
              <a:ext cx="366713" cy="169863"/>
            </a:xfrm>
            <a:custGeom>
              <a:avLst/>
              <a:gdLst>
                <a:gd name="T0" fmla="*/ 167 w 328"/>
                <a:gd name="T1" fmla="*/ 56 h 151"/>
                <a:gd name="T2" fmla="*/ 167 w 328"/>
                <a:gd name="T3" fmla="*/ 56 h 151"/>
                <a:gd name="T4" fmla="*/ 131 w 328"/>
                <a:gd name="T5" fmla="*/ 20 h 151"/>
                <a:gd name="T6" fmla="*/ 71 w 328"/>
                <a:gd name="T7" fmla="*/ 0 h 151"/>
                <a:gd name="T8" fmla="*/ 0 w 328"/>
                <a:gd name="T9" fmla="*/ 75 h 151"/>
                <a:gd name="T10" fmla="*/ 70 w 328"/>
                <a:gd name="T11" fmla="*/ 151 h 151"/>
                <a:gd name="T12" fmla="*/ 161 w 328"/>
                <a:gd name="T13" fmla="*/ 95 h 151"/>
                <a:gd name="T14" fmla="*/ 197 w 328"/>
                <a:gd name="T15" fmla="*/ 130 h 151"/>
                <a:gd name="T16" fmla="*/ 257 w 328"/>
                <a:gd name="T17" fmla="*/ 151 h 151"/>
                <a:gd name="T18" fmla="*/ 328 w 328"/>
                <a:gd name="T19" fmla="*/ 75 h 151"/>
                <a:gd name="T20" fmla="*/ 258 w 328"/>
                <a:gd name="T21" fmla="*/ 0 h 151"/>
                <a:gd name="T22" fmla="*/ 167 w 328"/>
                <a:gd name="T23" fmla="*/ 56 h 151"/>
                <a:gd name="T24" fmla="*/ 178 w 328"/>
                <a:gd name="T25" fmla="*/ 68 h 151"/>
                <a:gd name="T26" fmla="*/ 178 w 328"/>
                <a:gd name="T27" fmla="*/ 68 h 151"/>
                <a:gd name="T28" fmla="*/ 261 w 328"/>
                <a:gd name="T29" fmla="*/ 13 h 151"/>
                <a:gd name="T30" fmla="*/ 319 w 328"/>
                <a:gd name="T31" fmla="*/ 75 h 151"/>
                <a:gd name="T32" fmla="*/ 262 w 328"/>
                <a:gd name="T33" fmla="*/ 132 h 151"/>
                <a:gd name="T34" fmla="*/ 178 w 328"/>
                <a:gd name="T35" fmla="*/ 68 h 151"/>
                <a:gd name="T36" fmla="*/ 150 w 328"/>
                <a:gd name="T37" fmla="*/ 82 h 151"/>
                <a:gd name="T38" fmla="*/ 150 w 328"/>
                <a:gd name="T39" fmla="*/ 82 h 151"/>
                <a:gd name="T40" fmla="*/ 67 w 328"/>
                <a:gd name="T41" fmla="*/ 138 h 151"/>
                <a:gd name="T42" fmla="*/ 9 w 328"/>
                <a:gd name="T43" fmla="*/ 75 h 151"/>
                <a:gd name="T44" fmla="*/ 66 w 328"/>
                <a:gd name="T45" fmla="*/ 18 h 151"/>
                <a:gd name="T46" fmla="*/ 150 w 328"/>
                <a:gd name="T47" fmla="*/ 8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151">
                  <a:moveTo>
                    <a:pt x="167" y="56"/>
                  </a:moveTo>
                  <a:lnTo>
                    <a:pt x="167" y="56"/>
                  </a:lnTo>
                  <a:cubicBezTo>
                    <a:pt x="149" y="35"/>
                    <a:pt x="144" y="29"/>
                    <a:pt x="131" y="20"/>
                  </a:cubicBezTo>
                  <a:cubicBezTo>
                    <a:pt x="111" y="6"/>
                    <a:pt x="89" y="0"/>
                    <a:pt x="71" y="0"/>
                  </a:cubicBezTo>
                  <a:cubicBezTo>
                    <a:pt x="30" y="0"/>
                    <a:pt x="0" y="35"/>
                    <a:pt x="0" y="75"/>
                  </a:cubicBezTo>
                  <a:cubicBezTo>
                    <a:pt x="0" y="115"/>
                    <a:pt x="28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1"/>
                    <a:pt x="197" y="130"/>
                  </a:cubicBezTo>
                  <a:cubicBezTo>
                    <a:pt x="217" y="145"/>
                    <a:pt x="238" y="151"/>
                    <a:pt x="257" y="151"/>
                  </a:cubicBezTo>
                  <a:cubicBezTo>
                    <a:pt x="298" y="151"/>
                    <a:pt x="328" y="115"/>
                    <a:pt x="328" y="75"/>
                  </a:cubicBezTo>
                  <a:cubicBezTo>
                    <a:pt x="328" y="36"/>
                    <a:pt x="300" y="0"/>
                    <a:pt x="258" y="0"/>
                  </a:cubicBezTo>
                  <a:cubicBezTo>
                    <a:pt x="211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6"/>
                    <a:pt x="220" y="13"/>
                    <a:pt x="261" y="13"/>
                  </a:cubicBezTo>
                  <a:cubicBezTo>
                    <a:pt x="295" y="13"/>
                    <a:pt x="319" y="43"/>
                    <a:pt x="319" y="75"/>
                  </a:cubicBezTo>
                  <a:cubicBezTo>
                    <a:pt x="319" y="107"/>
                    <a:pt x="293" y="132"/>
                    <a:pt x="262" y="132"/>
                  </a:cubicBezTo>
                  <a:cubicBezTo>
                    <a:pt x="231" y="132"/>
                    <a:pt x="210" y="107"/>
                    <a:pt x="178" y="68"/>
                  </a:cubicBezTo>
                  <a:close/>
                  <a:moveTo>
                    <a:pt x="150" y="82"/>
                  </a:moveTo>
                  <a:lnTo>
                    <a:pt x="150" y="82"/>
                  </a:lnTo>
                  <a:cubicBezTo>
                    <a:pt x="137" y="104"/>
                    <a:pt x="108" y="138"/>
                    <a:pt x="67" y="138"/>
                  </a:cubicBezTo>
                  <a:cubicBezTo>
                    <a:pt x="33" y="138"/>
                    <a:pt x="9" y="108"/>
                    <a:pt x="9" y="75"/>
                  </a:cubicBezTo>
                  <a:cubicBezTo>
                    <a:pt x="9" y="43"/>
                    <a:pt x="35" y="18"/>
                    <a:pt x="66" y="18"/>
                  </a:cubicBezTo>
                  <a:cubicBezTo>
                    <a:pt x="97" y="18"/>
                    <a:pt x="118" y="44"/>
                    <a:pt x="15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225801" y="4578350"/>
              <a:ext cx="252413" cy="17463"/>
            </a:xfrm>
            <a:custGeom>
              <a:avLst/>
              <a:gdLst>
                <a:gd name="T0" fmla="*/ 213 w 226"/>
                <a:gd name="T1" fmla="*/ 16 h 16"/>
                <a:gd name="T2" fmla="*/ 213 w 226"/>
                <a:gd name="T3" fmla="*/ 16 h 16"/>
                <a:gd name="T4" fmla="*/ 226 w 226"/>
                <a:gd name="T5" fmla="*/ 8 h 16"/>
                <a:gd name="T6" fmla="*/ 213 w 226"/>
                <a:gd name="T7" fmla="*/ 0 h 16"/>
                <a:gd name="T8" fmla="*/ 14 w 226"/>
                <a:gd name="T9" fmla="*/ 0 h 16"/>
                <a:gd name="T10" fmla="*/ 0 w 226"/>
                <a:gd name="T11" fmla="*/ 8 h 16"/>
                <a:gd name="T12" fmla="*/ 14 w 226"/>
                <a:gd name="T13" fmla="*/ 16 h 16"/>
                <a:gd name="T14" fmla="*/ 213 w 2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6">
                  <a:moveTo>
                    <a:pt x="213" y="16"/>
                  </a:moveTo>
                  <a:lnTo>
                    <a:pt x="213" y="16"/>
                  </a:lnTo>
                  <a:cubicBezTo>
                    <a:pt x="218" y="16"/>
                    <a:pt x="226" y="16"/>
                    <a:pt x="226" y="8"/>
                  </a:cubicBezTo>
                  <a:cubicBezTo>
                    <a:pt x="226" y="0"/>
                    <a:pt x="219" y="0"/>
                    <a:pt x="21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4" y="16"/>
                  </a:cubicBezTo>
                  <a:lnTo>
                    <a:pt x="213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/>
            <p:cNvSpPr>
              <a:spLocks noEditPoints="1"/>
            </p:cNvSpPr>
            <p:nvPr/>
          </p:nvSpPr>
          <p:spPr bwMode="auto">
            <a:xfrm>
              <a:off x="3548063" y="4514850"/>
              <a:ext cx="368300" cy="171450"/>
            </a:xfrm>
            <a:custGeom>
              <a:avLst/>
              <a:gdLst>
                <a:gd name="T0" fmla="*/ 167 w 329"/>
                <a:gd name="T1" fmla="*/ 56 h 151"/>
                <a:gd name="T2" fmla="*/ 167 w 329"/>
                <a:gd name="T3" fmla="*/ 56 h 151"/>
                <a:gd name="T4" fmla="*/ 132 w 329"/>
                <a:gd name="T5" fmla="*/ 21 h 151"/>
                <a:gd name="T6" fmla="*/ 71 w 329"/>
                <a:gd name="T7" fmla="*/ 0 h 151"/>
                <a:gd name="T8" fmla="*/ 0 w 329"/>
                <a:gd name="T9" fmla="*/ 76 h 151"/>
                <a:gd name="T10" fmla="*/ 70 w 329"/>
                <a:gd name="T11" fmla="*/ 151 h 151"/>
                <a:gd name="T12" fmla="*/ 161 w 329"/>
                <a:gd name="T13" fmla="*/ 95 h 151"/>
                <a:gd name="T14" fmla="*/ 197 w 329"/>
                <a:gd name="T15" fmla="*/ 131 h 151"/>
                <a:gd name="T16" fmla="*/ 257 w 329"/>
                <a:gd name="T17" fmla="*/ 151 h 151"/>
                <a:gd name="T18" fmla="*/ 329 w 329"/>
                <a:gd name="T19" fmla="*/ 76 h 151"/>
                <a:gd name="T20" fmla="*/ 258 w 329"/>
                <a:gd name="T21" fmla="*/ 0 h 151"/>
                <a:gd name="T22" fmla="*/ 167 w 329"/>
                <a:gd name="T23" fmla="*/ 56 h 151"/>
                <a:gd name="T24" fmla="*/ 178 w 329"/>
                <a:gd name="T25" fmla="*/ 68 h 151"/>
                <a:gd name="T26" fmla="*/ 178 w 329"/>
                <a:gd name="T27" fmla="*/ 68 h 151"/>
                <a:gd name="T28" fmla="*/ 261 w 329"/>
                <a:gd name="T29" fmla="*/ 13 h 151"/>
                <a:gd name="T30" fmla="*/ 319 w 329"/>
                <a:gd name="T31" fmla="*/ 76 h 151"/>
                <a:gd name="T32" fmla="*/ 263 w 329"/>
                <a:gd name="T33" fmla="*/ 133 h 151"/>
                <a:gd name="T34" fmla="*/ 178 w 329"/>
                <a:gd name="T35" fmla="*/ 68 h 151"/>
                <a:gd name="T36" fmla="*/ 151 w 329"/>
                <a:gd name="T37" fmla="*/ 83 h 151"/>
                <a:gd name="T38" fmla="*/ 151 w 329"/>
                <a:gd name="T39" fmla="*/ 83 h 151"/>
                <a:gd name="T40" fmla="*/ 67 w 329"/>
                <a:gd name="T41" fmla="*/ 138 h 151"/>
                <a:gd name="T42" fmla="*/ 9 w 329"/>
                <a:gd name="T43" fmla="*/ 76 h 151"/>
                <a:gd name="T44" fmla="*/ 66 w 329"/>
                <a:gd name="T45" fmla="*/ 19 h 151"/>
                <a:gd name="T46" fmla="*/ 151 w 329"/>
                <a:gd name="T47" fmla="*/ 8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151">
                  <a:moveTo>
                    <a:pt x="167" y="56"/>
                  </a:moveTo>
                  <a:lnTo>
                    <a:pt x="167" y="56"/>
                  </a:lnTo>
                  <a:cubicBezTo>
                    <a:pt x="150" y="35"/>
                    <a:pt x="144" y="30"/>
                    <a:pt x="132" y="21"/>
                  </a:cubicBezTo>
                  <a:cubicBezTo>
                    <a:pt x="111" y="6"/>
                    <a:pt x="90" y="0"/>
                    <a:pt x="71" y="0"/>
                  </a:cubicBezTo>
                  <a:cubicBezTo>
                    <a:pt x="30" y="0"/>
                    <a:pt x="0" y="36"/>
                    <a:pt x="0" y="76"/>
                  </a:cubicBezTo>
                  <a:cubicBezTo>
                    <a:pt x="0" y="115"/>
                    <a:pt x="29" y="151"/>
                    <a:pt x="70" y="151"/>
                  </a:cubicBezTo>
                  <a:cubicBezTo>
                    <a:pt x="117" y="151"/>
                    <a:pt x="149" y="113"/>
                    <a:pt x="161" y="95"/>
                  </a:cubicBezTo>
                  <a:cubicBezTo>
                    <a:pt x="179" y="116"/>
                    <a:pt x="184" y="122"/>
                    <a:pt x="197" y="131"/>
                  </a:cubicBezTo>
                  <a:cubicBezTo>
                    <a:pt x="217" y="145"/>
                    <a:pt x="239" y="151"/>
                    <a:pt x="257" y="151"/>
                  </a:cubicBezTo>
                  <a:cubicBezTo>
                    <a:pt x="299" y="151"/>
                    <a:pt x="329" y="116"/>
                    <a:pt x="329" y="76"/>
                  </a:cubicBezTo>
                  <a:cubicBezTo>
                    <a:pt x="329" y="36"/>
                    <a:pt x="300" y="0"/>
                    <a:pt x="258" y="0"/>
                  </a:cubicBezTo>
                  <a:cubicBezTo>
                    <a:pt x="212" y="0"/>
                    <a:pt x="179" y="38"/>
                    <a:pt x="167" y="56"/>
                  </a:cubicBezTo>
                  <a:close/>
                  <a:moveTo>
                    <a:pt x="178" y="68"/>
                  </a:moveTo>
                  <a:lnTo>
                    <a:pt x="178" y="68"/>
                  </a:lnTo>
                  <a:cubicBezTo>
                    <a:pt x="191" y="47"/>
                    <a:pt x="220" y="13"/>
                    <a:pt x="261" y="13"/>
                  </a:cubicBezTo>
                  <a:cubicBezTo>
                    <a:pt x="296" y="13"/>
                    <a:pt x="319" y="43"/>
                    <a:pt x="319" y="76"/>
                  </a:cubicBezTo>
                  <a:cubicBezTo>
                    <a:pt x="319" y="108"/>
                    <a:pt x="293" y="133"/>
                    <a:pt x="263" y="133"/>
                  </a:cubicBezTo>
                  <a:cubicBezTo>
                    <a:pt x="231" y="133"/>
                    <a:pt x="210" y="107"/>
                    <a:pt x="178" y="68"/>
                  </a:cubicBezTo>
                  <a:close/>
                  <a:moveTo>
                    <a:pt x="151" y="83"/>
                  </a:moveTo>
                  <a:lnTo>
                    <a:pt x="151" y="83"/>
                  </a:lnTo>
                  <a:cubicBezTo>
                    <a:pt x="137" y="105"/>
                    <a:pt x="108" y="138"/>
                    <a:pt x="67" y="138"/>
                  </a:cubicBezTo>
                  <a:cubicBezTo>
                    <a:pt x="33" y="138"/>
                    <a:pt x="9" y="108"/>
                    <a:pt x="9" y="76"/>
                  </a:cubicBezTo>
                  <a:cubicBezTo>
                    <a:pt x="9" y="44"/>
                    <a:pt x="35" y="19"/>
                    <a:pt x="66" y="19"/>
                  </a:cubicBezTo>
                  <a:cubicBezTo>
                    <a:pt x="97" y="19"/>
                    <a:pt x="119" y="44"/>
                    <a:pt x="15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025901" y="3786188"/>
              <a:ext cx="123825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2 w 111"/>
                <a:gd name="T5" fmla="*/ 463 h 478"/>
                <a:gd name="T6" fmla="*/ 27 w 111"/>
                <a:gd name="T7" fmla="*/ 239 h 478"/>
                <a:gd name="T8" fmla="*/ 104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2" y="463"/>
                  </a:cubicBezTo>
                  <a:cubicBezTo>
                    <a:pt x="43" y="403"/>
                    <a:pt x="27" y="313"/>
                    <a:pt x="27" y="239"/>
                  </a:cubicBezTo>
                  <a:cubicBezTo>
                    <a:pt x="27" y="156"/>
                    <a:pt x="46" y="73"/>
                    <a:pt x="104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5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195763" y="3952875"/>
              <a:ext cx="265113" cy="244475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49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5218113" y="3825875"/>
              <a:ext cx="388938" cy="365125"/>
            </a:xfrm>
            <a:custGeom>
              <a:avLst/>
              <a:gdLst>
                <a:gd name="T0" fmla="*/ 321 w 348"/>
                <a:gd name="T1" fmla="*/ 214 h 325"/>
                <a:gd name="T2" fmla="*/ 321 w 348"/>
                <a:gd name="T3" fmla="*/ 214 h 325"/>
                <a:gd name="T4" fmla="*/ 323 w 348"/>
                <a:gd name="T5" fmla="*/ 207 h 325"/>
                <a:gd name="T6" fmla="*/ 317 w 348"/>
                <a:gd name="T7" fmla="*/ 202 h 325"/>
                <a:gd name="T8" fmla="*/ 311 w 348"/>
                <a:gd name="T9" fmla="*/ 207 h 325"/>
                <a:gd name="T10" fmla="*/ 181 w 348"/>
                <a:gd name="T11" fmla="*/ 310 h 325"/>
                <a:gd name="T12" fmla="*/ 111 w 348"/>
                <a:gd name="T13" fmla="*/ 310 h 325"/>
                <a:gd name="T14" fmla="*/ 100 w 348"/>
                <a:gd name="T15" fmla="*/ 310 h 325"/>
                <a:gd name="T16" fmla="*/ 94 w 348"/>
                <a:gd name="T17" fmla="*/ 305 h 325"/>
                <a:gd name="T18" fmla="*/ 97 w 348"/>
                <a:gd name="T19" fmla="*/ 294 h 325"/>
                <a:gd name="T20" fmla="*/ 129 w 348"/>
                <a:gd name="T21" fmla="*/ 163 h 325"/>
                <a:gd name="T22" fmla="*/ 176 w 348"/>
                <a:gd name="T23" fmla="*/ 163 h 325"/>
                <a:gd name="T24" fmla="*/ 217 w 348"/>
                <a:gd name="T25" fmla="*/ 185 h 325"/>
                <a:gd name="T26" fmla="*/ 214 w 348"/>
                <a:gd name="T27" fmla="*/ 209 h 325"/>
                <a:gd name="T28" fmla="*/ 212 w 348"/>
                <a:gd name="T29" fmla="*/ 214 h 325"/>
                <a:gd name="T30" fmla="*/ 218 w 348"/>
                <a:gd name="T31" fmla="*/ 219 h 325"/>
                <a:gd name="T32" fmla="*/ 226 w 348"/>
                <a:gd name="T33" fmla="*/ 210 h 325"/>
                <a:gd name="T34" fmla="*/ 253 w 348"/>
                <a:gd name="T35" fmla="*/ 98 h 325"/>
                <a:gd name="T36" fmla="*/ 247 w 348"/>
                <a:gd name="T37" fmla="*/ 93 h 325"/>
                <a:gd name="T38" fmla="*/ 240 w 348"/>
                <a:gd name="T39" fmla="*/ 101 h 325"/>
                <a:gd name="T40" fmla="*/ 178 w 348"/>
                <a:gd name="T41" fmla="*/ 149 h 325"/>
                <a:gd name="T42" fmla="*/ 133 w 348"/>
                <a:gd name="T43" fmla="*/ 149 h 325"/>
                <a:gd name="T44" fmla="*/ 162 w 348"/>
                <a:gd name="T45" fmla="*/ 33 h 325"/>
                <a:gd name="T46" fmla="*/ 187 w 348"/>
                <a:gd name="T47" fmla="*/ 15 h 325"/>
                <a:gd name="T48" fmla="*/ 255 w 348"/>
                <a:gd name="T49" fmla="*/ 15 h 325"/>
                <a:gd name="T50" fmla="*/ 327 w 348"/>
                <a:gd name="T51" fmla="*/ 68 h 325"/>
                <a:gd name="T52" fmla="*/ 326 w 348"/>
                <a:gd name="T53" fmla="*/ 93 h 325"/>
                <a:gd name="T54" fmla="*/ 325 w 348"/>
                <a:gd name="T55" fmla="*/ 102 h 325"/>
                <a:gd name="T56" fmla="*/ 331 w 348"/>
                <a:gd name="T57" fmla="*/ 107 h 325"/>
                <a:gd name="T58" fmla="*/ 337 w 348"/>
                <a:gd name="T59" fmla="*/ 96 h 325"/>
                <a:gd name="T60" fmla="*/ 347 w 348"/>
                <a:gd name="T61" fmla="*/ 13 h 325"/>
                <a:gd name="T62" fmla="*/ 334 w 348"/>
                <a:gd name="T63" fmla="*/ 0 h 325"/>
                <a:gd name="T64" fmla="*/ 93 w 348"/>
                <a:gd name="T65" fmla="*/ 0 h 325"/>
                <a:gd name="T66" fmla="*/ 78 w 348"/>
                <a:gd name="T67" fmla="*/ 9 h 325"/>
                <a:gd name="T68" fmla="*/ 92 w 348"/>
                <a:gd name="T69" fmla="*/ 15 h 325"/>
                <a:gd name="T70" fmla="*/ 123 w 348"/>
                <a:gd name="T71" fmla="*/ 23 h 325"/>
                <a:gd name="T72" fmla="*/ 120 w 348"/>
                <a:gd name="T73" fmla="*/ 35 h 325"/>
                <a:gd name="T74" fmla="*/ 57 w 348"/>
                <a:gd name="T75" fmla="*/ 288 h 325"/>
                <a:gd name="T76" fmla="*/ 14 w 348"/>
                <a:gd name="T77" fmla="*/ 310 h 325"/>
                <a:gd name="T78" fmla="*/ 0 w 348"/>
                <a:gd name="T79" fmla="*/ 319 h 325"/>
                <a:gd name="T80" fmla="*/ 14 w 348"/>
                <a:gd name="T81" fmla="*/ 325 h 325"/>
                <a:gd name="T82" fmla="*/ 262 w 348"/>
                <a:gd name="T83" fmla="*/ 325 h 325"/>
                <a:gd name="T84" fmla="*/ 277 w 348"/>
                <a:gd name="T85" fmla="*/ 317 h 325"/>
                <a:gd name="T86" fmla="*/ 321 w 348"/>
                <a:gd name="T8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25">
                  <a:moveTo>
                    <a:pt x="321" y="214"/>
                  </a:moveTo>
                  <a:lnTo>
                    <a:pt x="321" y="214"/>
                  </a:lnTo>
                  <a:cubicBezTo>
                    <a:pt x="322" y="211"/>
                    <a:pt x="323" y="208"/>
                    <a:pt x="323" y="207"/>
                  </a:cubicBezTo>
                  <a:cubicBezTo>
                    <a:pt x="323" y="206"/>
                    <a:pt x="323" y="202"/>
                    <a:pt x="317" y="202"/>
                  </a:cubicBezTo>
                  <a:cubicBezTo>
                    <a:pt x="313" y="202"/>
                    <a:pt x="312" y="205"/>
                    <a:pt x="311" y="207"/>
                  </a:cubicBezTo>
                  <a:cubicBezTo>
                    <a:pt x="280" y="278"/>
                    <a:pt x="262" y="310"/>
                    <a:pt x="181" y="310"/>
                  </a:cubicBezTo>
                  <a:lnTo>
                    <a:pt x="111" y="310"/>
                  </a:lnTo>
                  <a:cubicBezTo>
                    <a:pt x="104" y="310"/>
                    <a:pt x="103" y="310"/>
                    <a:pt x="100" y="310"/>
                  </a:cubicBezTo>
                  <a:cubicBezTo>
                    <a:pt x="96" y="309"/>
                    <a:pt x="94" y="309"/>
                    <a:pt x="94" y="305"/>
                  </a:cubicBezTo>
                  <a:cubicBezTo>
                    <a:pt x="94" y="303"/>
                    <a:pt x="94" y="302"/>
                    <a:pt x="97" y="294"/>
                  </a:cubicBezTo>
                  <a:lnTo>
                    <a:pt x="129" y="163"/>
                  </a:lnTo>
                  <a:lnTo>
                    <a:pt x="176" y="163"/>
                  </a:lnTo>
                  <a:cubicBezTo>
                    <a:pt x="217" y="163"/>
                    <a:pt x="217" y="173"/>
                    <a:pt x="217" y="185"/>
                  </a:cubicBezTo>
                  <a:cubicBezTo>
                    <a:pt x="217" y="189"/>
                    <a:pt x="217" y="194"/>
                    <a:pt x="214" y="209"/>
                  </a:cubicBezTo>
                  <a:cubicBezTo>
                    <a:pt x="213" y="211"/>
                    <a:pt x="212" y="213"/>
                    <a:pt x="212" y="214"/>
                  </a:cubicBezTo>
                  <a:cubicBezTo>
                    <a:pt x="212" y="216"/>
                    <a:pt x="214" y="219"/>
                    <a:pt x="218" y="219"/>
                  </a:cubicBezTo>
                  <a:cubicBezTo>
                    <a:pt x="222" y="219"/>
                    <a:pt x="224" y="217"/>
                    <a:pt x="226" y="210"/>
                  </a:cubicBezTo>
                  <a:lnTo>
                    <a:pt x="253" y="98"/>
                  </a:lnTo>
                  <a:cubicBezTo>
                    <a:pt x="253" y="95"/>
                    <a:pt x="250" y="93"/>
                    <a:pt x="247" y="93"/>
                  </a:cubicBezTo>
                  <a:cubicBezTo>
                    <a:pt x="243" y="93"/>
                    <a:pt x="242" y="96"/>
                    <a:pt x="240" y="101"/>
                  </a:cubicBezTo>
                  <a:cubicBezTo>
                    <a:pt x="230" y="138"/>
                    <a:pt x="222" y="149"/>
                    <a:pt x="178" y="149"/>
                  </a:cubicBezTo>
                  <a:lnTo>
                    <a:pt x="133" y="149"/>
                  </a:lnTo>
                  <a:lnTo>
                    <a:pt x="162" y="33"/>
                  </a:lnTo>
                  <a:cubicBezTo>
                    <a:pt x="166" y="17"/>
                    <a:pt x="166" y="15"/>
                    <a:pt x="187" y="15"/>
                  </a:cubicBezTo>
                  <a:lnTo>
                    <a:pt x="255" y="15"/>
                  </a:lnTo>
                  <a:cubicBezTo>
                    <a:pt x="313" y="15"/>
                    <a:pt x="327" y="29"/>
                    <a:pt x="327" y="68"/>
                  </a:cubicBezTo>
                  <a:cubicBezTo>
                    <a:pt x="327" y="79"/>
                    <a:pt x="327" y="80"/>
                    <a:pt x="326" y="93"/>
                  </a:cubicBezTo>
                  <a:cubicBezTo>
                    <a:pt x="326" y="96"/>
                    <a:pt x="325" y="99"/>
                    <a:pt x="325" y="102"/>
                  </a:cubicBezTo>
                  <a:cubicBezTo>
                    <a:pt x="325" y="104"/>
                    <a:pt x="326" y="107"/>
                    <a:pt x="331" y="107"/>
                  </a:cubicBezTo>
                  <a:cubicBezTo>
                    <a:pt x="336" y="107"/>
                    <a:pt x="337" y="105"/>
                    <a:pt x="337" y="96"/>
                  </a:cubicBezTo>
                  <a:lnTo>
                    <a:pt x="347" y="13"/>
                  </a:lnTo>
                  <a:cubicBezTo>
                    <a:pt x="348" y="0"/>
                    <a:pt x="346" y="0"/>
                    <a:pt x="334" y="0"/>
                  </a:cubicBezTo>
                  <a:lnTo>
                    <a:pt x="93" y="0"/>
                  </a:lnTo>
                  <a:cubicBezTo>
                    <a:pt x="83" y="0"/>
                    <a:pt x="78" y="0"/>
                    <a:pt x="78" y="9"/>
                  </a:cubicBezTo>
                  <a:cubicBezTo>
                    <a:pt x="78" y="15"/>
                    <a:pt x="83" y="15"/>
                    <a:pt x="92" y="15"/>
                  </a:cubicBezTo>
                  <a:cubicBezTo>
                    <a:pt x="109" y="15"/>
                    <a:pt x="123" y="15"/>
                    <a:pt x="123" y="23"/>
                  </a:cubicBezTo>
                  <a:cubicBezTo>
                    <a:pt x="123" y="25"/>
                    <a:pt x="123" y="26"/>
                    <a:pt x="120" y="35"/>
                  </a:cubicBezTo>
                  <a:lnTo>
                    <a:pt x="57" y="288"/>
                  </a:lnTo>
                  <a:cubicBezTo>
                    <a:pt x="53" y="306"/>
                    <a:pt x="52" y="310"/>
                    <a:pt x="14" y="310"/>
                  </a:cubicBezTo>
                  <a:cubicBezTo>
                    <a:pt x="6" y="310"/>
                    <a:pt x="0" y="310"/>
                    <a:pt x="0" y="319"/>
                  </a:cubicBezTo>
                  <a:cubicBezTo>
                    <a:pt x="0" y="325"/>
                    <a:pt x="5" y="325"/>
                    <a:pt x="14" y="325"/>
                  </a:cubicBezTo>
                  <a:lnTo>
                    <a:pt x="262" y="325"/>
                  </a:lnTo>
                  <a:cubicBezTo>
                    <a:pt x="273" y="325"/>
                    <a:pt x="273" y="324"/>
                    <a:pt x="277" y="317"/>
                  </a:cubicBezTo>
                  <a:lnTo>
                    <a:pt x="321" y="2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5676901" y="3786188"/>
              <a:ext cx="123825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2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2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5846763" y="3822700"/>
              <a:ext cx="439738" cy="368300"/>
            </a:xfrm>
            <a:custGeom>
              <a:avLst/>
              <a:gdLst>
                <a:gd name="T0" fmla="*/ 219 w 394"/>
                <a:gd name="T1" fmla="*/ 131 h 327"/>
                <a:gd name="T2" fmla="*/ 219 w 394"/>
                <a:gd name="T3" fmla="*/ 131 h 327"/>
                <a:gd name="T4" fmla="*/ 179 w 394"/>
                <a:gd name="T5" fmla="*/ 35 h 327"/>
                <a:gd name="T6" fmla="*/ 176 w 394"/>
                <a:gd name="T7" fmla="*/ 29 h 327"/>
                <a:gd name="T8" fmla="*/ 204 w 394"/>
                <a:gd name="T9" fmla="*/ 15 h 327"/>
                <a:gd name="T10" fmla="*/ 214 w 394"/>
                <a:gd name="T11" fmla="*/ 6 h 327"/>
                <a:gd name="T12" fmla="*/ 207 w 394"/>
                <a:gd name="T13" fmla="*/ 0 h 327"/>
                <a:gd name="T14" fmla="*/ 146 w 394"/>
                <a:gd name="T15" fmla="*/ 2 h 327"/>
                <a:gd name="T16" fmla="*/ 93 w 394"/>
                <a:gd name="T17" fmla="*/ 0 h 327"/>
                <a:gd name="T18" fmla="*/ 84 w 394"/>
                <a:gd name="T19" fmla="*/ 10 h 327"/>
                <a:gd name="T20" fmla="*/ 95 w 394"/>
                <a:gd name="T21" fmla="*/ 15 h 327"/>
                <a:gd name="T22" fmla="*/ 131 w 394"/>
                <a:gd name="T23" fmla="*/ 31 h 327"/>
                <a:gd name="T24" fmla="*/ 188 w 394"/>
                <a:gd name="T25" fmla="*/ 164 h 327"/>
                <a:gd name="T26" fmla="*/ 87 w 394"/>
                <a:gd name="T27" fmla="*/ 272 h 327"/>
                <a:gd name="T28" fmla="*/ 81 w 394"/>
                <a:gd name="T29" fmla="*/ 278 h 327"/>
                <a:gd name="T30" fmla="*/ 10 w 394"/>
                <a:gd name="T31" fmla="*/ 312 h 327"/>
                <a:gd name="T32" fmla="*/ 0 w 394"/>
                <a:gd name="T33" fmla="*/ 322 h 327"/>
                <a:gd name="T34" fmla="*/ 6 w 394"/>
                <a:gd name="T35" fmla="*/ 327 h 327"/>
                <a:gd name="T36" fmla="*/ 51 w 394"/>
                <a:gd name="T37" fmla="*/ 326 h 327"/>
                <a:gd name="T38" fmla="*/ 104 w 394"/>
                <a:gd name="T39" fmla="*/ 327 h 327"/>
                <a:gd name="T40" fmla="*/ 113 w 394"/>
                <a:gd name="T41" fmla="*/ 317 h 327"/>
                <a:gd name="T42" fmla="*/ 107 w 394"/>
                <a:gd name="T43" fmla="*/ 312 h 327"/>
                <a:gd name="T44" fmla="*/ 88 w 394"/>
                <a:gd name="T45" fmla="*/ 297 h 327"/>
                <a:gd name="T46" fmla="*/ 101 w 394"/>
                <a:gd name="T47" fmla="*/ 276 h 327"/>
                <a:gd name="T48" fmla="*/ 150 w 394"/>
                <a:gd name="T49" fmla="*/ 224 h 327"/>
                <a:gd name="T50" fmla="*/ 193 w 394"/>
                <a:gd name="T51" fmla="*/ 177 h 327"/>
                <a:gd name="T52" fmla="*/ 241 w 394"/>
                <a:gd name="T53" fmla="*/ 292 h 327"/>
                <a:gd name="T54" fmla="*/ 244 w 394"/>
                <a:gd name="T55" fmla="*/ 298 h 327"/>
                <a:gd name="T56" fmla="*/ 216 w 394"/>
                <a:gd name="T57" fmla="*/ 312 h 327"/>
                <a:gd name="T58" fmla="*/ 206 w 394"/>
                <a:gd name="T59" fmla="*/ 321 h 327"/>
                <a:gd name="T60" fmla="*/ 213 w 394"/>
                <a:gd name="T61" fmla="*/ 327 h 327"/>
                <a:gd name="T62" fmla="*/ 274 w 394"/>
                <a:gd name="T63" fmla="*/ 326 h 327"/>
                <a:gd name="T64" fmla="*/ 327 w 394"/>
                <a:gd name="T65" fmla="*/ 327 h 327"/>
                <a:gd name="T66" fmla="*/ 336 w 394"/>
                <a:gd name="T67" fmla="*/ 318 h 327"/>
                <a:gd name="T68" fmla="*/ 327 w 394"/>
                <a:gd name="T69" fmla="*/ 312 h 327"/>
                <a:gd name="T70" fmla="*/ 286 w 394"/>
                <a:gd name="T71" fmla="*/ 291 h 327"/>
                <a:gd name="T72" fmla="*/ 224 w 394"/>
                <a:gd name="T73" fmla="*/ 143 h 327"/>
                <a:gd name="T74" fmla="*/ 322 w 394"/>
                <a:gd name="T75" fmla="*/ 40 h 327"/>
                <a:gd name="T76" fmla="*/ 383 w 394"/>
                <a:gd name="T77" fmla="*/ 15 h 327"/>
                <a:gd name="T78" fmla="*/ 394 w 394"/>
                <a:gd name="T79" fmla="*/ 6 h 327"/>
                <a:gd name="T80" fmla="*/ 387 w 394"/>
                <a:gd name="T81" fmla="*/ 0 h 327"/>
                <a:gd name="T82" fmla="*/ 342 w 394"/>
                <a:gd name="T83" fmla="*/ 2 h 327"/>
                <a:gd name="T84" fmla="*/ 289 w 394"/>
                <a:gd name="T85" fmla="*/ 0 h 327"/>
                <a:gd name="T86" fmla="*/ 280 w 394"/>
                <a:gd name="T87" fmla="*/ 10 h 327"/>
                <a:gd name="T88" fmla="*/ 286 w 394"/>
                <a:gd name="T89" fmla="*/ 15 h 327"/>
                <a:gd name="T90" fmla="*/ 305 w 394"/>
                <a:gd name="T91" fmla="*/ 30 h 327"/>
                <a:gd name="T92" fmla="*/ 296 w 394"/>
                <a:gd name="T93" fmla="*/ 47 h 327"/>
                <a:gd name="T94" fmla="*/ 219 w 394"/>
                <a:gd name="T95" fmla="*/ 13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4" h="327">
                  <a:moveTo>
                    <a:pt x="219" y="131"/>
                  </a:moveTo>
                  <a:lnTo>
                    <a:pt x="219" y="131"/>
                  </a:lnTo>
                  <a:lnTo>
                    <a:pt x="179" y="35"/>
                  </a:lnTo>
                  <a:cubicBezTo>
                    <a:pt x="177" y="32"/>
                    <a:pt x="176" y="30"/>
                    <a:pt x="176" y="29"/>
                  </a:cubicBezTo>
                  <a:cubicBezTo>
                    <a:pt x="176" y="26"/>
                    <a:pt x="184" y="17"/>
                    <a:pt x="204" y="15"/>
                  </a:cubicBezTo>
                  <a:cubicBezTo>
                    <a:pt x="209" y="15"/>
                    <a:pt x="214" y="14"/>
                    <a:pt x="214" y="6"/>
                  </a:cubicBezTo>
                  <a:cubicBezTo>
                    <a:pt x="214" y="0"/>
                    <a:pt x="208" y="0"/>
                    <a:pt x="207" y="0"/>
                  </a:cubicBezTo>
                  <a:cubicBezTo>
                    <a:pt x="187" y="0"/>
                    <a:pt x="167" y="2"/>
                    <a:pt x="146" y="2"/>
                  </a:cubicBezTo>
                  <a:cubicBezTo>
                    <a:pt x="135" y="2"/>
                    <a:pt x="105" y="0"/>
                    <a:pt x="93" y="0"/>
                  </a:cubicBezTo>
                  <a:cubicBezTo>
                    <a:pt x="90" y="0"/>
                    <a:pt x="84" y="0"/>
                    <a:pt x="84" y="10"/>
                  </a:cubicBezTo>
                  <a:cubicBezTo>
                    <a:pt x="84" y="15"/>
                    <a:pt x="89" y="15"/>
                    <a:pt x="95" y="15"/>
                  </a:cubicBezTo>
                  <a:cubicBezTo>
                    <a:pt x="124" y="15"/>
                    <a:pt x="127" y="20"/>
                    <a:pt x="131" y="31"/>
                  </a:cubicBezTo>
                  <a:lnTo>
                    <a:pt x="188" y="164"/>
                  </a:lnTo>
                  <a:lnTo>
                    <a:pt x="87" y="272"/>
                  </a:lnTo>
                  <a:lnTo>
                    <a:pt x="81" y="278"/>
                  </a:lnTo>
                  <a:cubicBezTo>
                    <a:pt x="57" y="303"/>
                    <a:pt x="35" y="311"/>
                    <a:pt x="10" y="312"/>
                  </a:cubicBezTo>
                  <a:cubicBezTo>
                    <a:pt x="4" y="313"/>
                    <a:pt x="0" y="313"/>
                    <a:pt x="0" y="322"/>
                  </a:cubicBezTo>
                  <a:cubicBezTo>
                    <a:pt x="0" y="322"/>
                    <a:pt x="0" y="327"/>
                    <a:pt x="6" y="327"/>
                  </a:cubicBezTo>
                  <a:cubicBezTo>
                    <a:pt x="20" y="327"/>
                    <a:pt x="36" y="326"/>
                    <a:pt x="51" y="326"/>
                  </a:cubicBezTo>
                  <a:cubicBezTo>
                    <a:pt x="69" y="326"/>
                    <a:pt x="87" y="327"/>
                    <a:pt x="104" y="327"/>
                  </a:cubicBezTo>
                  <a:cubicBezTo>
                    <a:pt x="107" y="327"/>
                    <a:pt x="113" y="327"/>
                    <a:pt x="113" y="317"/>
                  </a:cubicBezTo>
                  <a:cubicBezTo>
                    <a:pt x="113" y="313"/>
                    <a:pt x="108" y="312"/>
                    <a:pt x="107" y="312"/>
                  </a:cubicBezTo>
                  <a:cubicBezTo>
                    <a:pt x="103" y="312"/>
                    <a:pt x="88" y="311"/>
                    <a:pt x="88" y="297"/>
                  </a:cubicBezTo>
                  <a:cubicBezTo>
                    <a:pt x="88" y="290"/>
                    <a:pt x="95" y="282"/>
                    <a:pt x="101" y="276"/>
                  </a:cubicBezTo>
                  <a:lnTo>
                    <a:pt x="150" y="224"/>
                  </a:lnTo>
                  <a:lnTo>
                    <a:pt x="193" y="177"/>
                  </a:lnTo>
                  <a:lnTo>
                    <a:pt x="241" y="292"/>
                  </a:lnTo>
                  <a:cubicBezTo>
                    <a:pt x="243" y="297"/>
                    <a:pt x="244" y="297"/>
                    <a:pt x="244" y="298"/>
                  </a:cubicBezTo>
                  <a:cubicBezTo>
                    <a:pt x="244" y="302"/>
                    <a:pt x="234" y="310"/>
                    <a:pt x="216" y="312"/>
                  </a:cubicBezTo>
                  <a:cubicBezTo>
                    <a:pt x="211" y="313"/>
                    <a:pt x="206" y="313"/>
                    <a:pt x="206" y="321"/>
                  </a:cubicBezTo>
                  <a:cubicBezTo>
                    <a:pt x="206" y="327"/>
                    <a:pt x="211" y="327"/>
                    <a:pt x="213" y="327"/>
                  </a:cubicBezTo>
                  <a:cubicBezTo>
                    <a:pt x="227" y="327"/>
                    <a:pt x="260" y="326"/>
                    <a:pt x="274" y="326"/>
                  </a:cubicBezTo>
                  <a:cubicBezTo>
                    <a:pt x="286" y="326"/>
                    <a:pt x="315" y="327"/>
                    <a:pt x="327" y="327"/>
                  </a:cubicBezTo>
                  <a:cubicBezTo>
                    <a:pt x="330" y="327"/>
                    <a:pt x="336" y="327"/>
                    <a:pt x="336" y="318"/>
                  </a:cubicBezTo>
                  <a:cubicBezTo>
                    <a:pt x="336" y="312"/>
                    <a:pt x="331" y="312"/>
                    <a:pt x="327" y="312"/>
                  </a:cubicBezTo>
                  <a:cubicBezTo>
                    <a:pt x="295" y="312"/>
                    <a:pt x="294" y="310"/>
                    <a:pt x="286" y="291"/>
                  </a:cubicBezTo>
                  <a:cubicBezTo>
                    <a:pt x="267" y="247"/>
                    <a:pt x="235" y="172"/>
                    <a:pt x="224" y="143"/>
                  </a:cubicBezTo>
                  <a:cubicBezTo>
                    <a:pt x="257" y="110"/>
                    <a:pt x="307" y="53"/>
                    <a:pt x="322" y="40"/>
                  </a:cubicBezTo>
                  <a:cubicBezTo>
                    <a:pt x="336" y="28"/>
                    <a:pt x="354" y="17"/>
                    <a:pt x="383" y="15"/>
                  </a:cubicBezTo>
                  <a:cubicBezTo>
                    <a:pt x="389" y="15"/>
                    <a:pt x="394" y="15"/>
                    <a:pt x="394" y="6"/>
                  </a:cubicBezTo>
                  <a:cubicBezTo>
                    <a:pt x="394" y="5"/>
                    <a:pt x="394" y="0"/>
                    <a:pt x="387" y="0"/>
                  </a:cubicBezTo>
                  <a:cubicBezTo>
                    <a:pt x="373" y="0"/>
                    <a:pt x="357" y="2"/>
                    <a:pt x="342" y="2"/>
                  </a:cubicBezTo>
                  <a:cubicBezTo>
                    <a:pt x="325" y="2"/>
                    <a:pt x="307" y="0"/>
                    <a:pt x="289" y="0"/>
                  </a:cubicBezTo>
                  <a:cubicBezTo>
                    <a:pt x="287" y="0"/>
                    <a:pt x="280" y="0"/>
                    <a:pt x="280" y="10"/>
                  </a:cubicBezTo>
                  <a:cubicBezTo>
                    <a:pt x="280" y="13"/>
                    <a:pt x="283" y="15"/>
                    <a:pt x="286" y="15"/>
                  </a:cubicBezTo>
                  <a:cubicBezTo>
                    <a:pt x="290" y="16"/>
                    <a:pt x="305" y="17"/>
                    <a:pt x="305" y="30"/>
                  </a:cubicBezTo>
                  <a:cubicBezTo>
                    <a:pt x="305" y="37"/>
                    <a:pt x="300" y="43"/>
                    <a:pt x="296" y="47"/>
                  </a:cubicBezTo>
                  <a:lnTo>
                    <a:pt x="219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6346826" y="3786188"/>
              <a:ext cx="125413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6554788" y="3786188"/>
              <a:ext cx="125413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5" y="144"/>
                    <a:pt x="79" y="90"/>
                  </a:cubicBezTo>
                  <a:cubicBezTo>
                    <a:pt x="50" y="32"/>
                    <a:pt x="9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5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9" y="478"/>
                    <a:pt x="52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6756401" y="3719513"/>
              <a:ext cx="165100" cy="249238"/>
            </a:xfrm>
            <a:custGeom>
              <a:avLst/>
              <a:gdLst>
                <a:gd name="T0" fmla="*/ 147 w 147"/>
                <a:gd name="T1" fmla="*/ 161 h 221"/>
                <a:gd name="T2" fmla="*/ 147 w 147"/>
                <a:gd name="T3" fmla="*/ 161 h 221"/>
                <a:gd name="T4" fmla="*/ 136 w 147"/>
                <a:gd name="T5" fmla="*/ 161 h 221"/>
                <a:gd name="T6" fmla="*/ 127 w 147"/>
                <a:gd name="T7" fmla="*/ 191 h 221"/>
                <a:gd name="T8" fmla="*/ 94 w 147"/>
                <a:gd name="T9" fmla="*/ 193 h 221"/>
                <a:gd name="T10" fmla="*/ 33 w 147"/>
                <a:gd name="T11" fmla="*/ 193 h 221"/>
                <a:gd name="T12" fmla="*/ 99 w 147"/>
                <a:gd name="T13" fmla="*/ 137 h 221"/>
                <a:gd name="T14" fmla="*/ 147 w 147"/>
                <a:gd name="T15" fmla="*/ 65 h 221"/>
                <a:gd name="T16" fmla="*/ 69 w 147"/>
                <a:gd name="T17" fmla="*/ 0 h 221"/>
                <a:gd name="T18" fmla="*/ 0 w 147"/>
                <a:gd name="T19" fmla="*/ 60 h 221"/>
                <a:gd name="T20" fmla="*/ 17 w 147"/>
                <a:gd name="T21" fmla="*/ 78 h 221"/>
                <a:gd name="T22" fmla="*/ 35 w 147"/>
                <a:gd name="T23" fmla="*/ 61 h 221"/>
                <a:gd name="T24" fmla="*/ 15 w 147"/>
                <a:gd name="T25" fmla="*/ 43 h 221"/>
                <a:gd name="T26" fmla="*/ 64 w 147"/>
                <a:gd name="T27" fmla="*/ 12 h 221"/>
                <a:gd name="T28" fmla="*/ 115 w 147"/>
                <a:gd name="T29" fmla="*/ 65 h 221"/>
                <a:gd name="T30" fmla="*/ 83 w 147"/>
                <a:gd name="T31" fmla="*/ 129 h 221"/>
                <a:gd name="T32" fmla="*/ 3 w 147"/>
                <a:gd name="T33" fmla="*/ 208 h 221"/>
                <a:gd name="T34" fmla="*/ 0 w 147"/>
                <a:gd name="T35" fmla="*/ 221 h 221"/>
                <a:gd name="T36" fmla="*/ 137 w 147"/>
                <a:gd name="T37" fmla="*/ 221 h 221"/>
                <a:gd name="T38" fmla="*/ 147 w 147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1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1" y="188"/>
                    <a:pt x="127" y="191"/>
                  </a:cubicBezTo>
                  <a:cubicBezTo>
                    <a:pt x="124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79" y="153"/>
                    <a:pt x="99" y="137"/>
                  </a:cubicBezTo>
                  <a:cubicBezTo>
                    <a:pt x="124" y="117"/>
                    <a:pt x="147" y="97"/>
                    <a:pt x="147" y="65"/>
                  </a:cubicBezTo>
                  <a:cubicBezTo>
                    <a:pt x="147" y="24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7" y="78"/>
                  </a:cubicBezTo>
                  <a:cubicBezTo>
                    <a:pt x="25" y="78"/>
                    <a:pt x="35" y="73"/>
                    <a:pt x="35" y="61"/>
                  </a:cubicBezTo>
                  <a:cubicBezTo>
                    <a:pt x="35" y="54"/>
                    <a:pt x="33" y="43"/>
                    <a:pt x="15" y="43"/>
                  </a:cubicBezTo>
                  <a:cubicBezTo>
                    <a:pt x="26" y="19"/>
                    <a:pt x="48" y="12"/>
                    <a:pt x="64" y="12"/>
                  </a:cubicBezTo>
                  <a:cubicBezTo>
                    <a:pt x="97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3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7" y="221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7000876" y="3811588"/>
              <a:ext cx="266700" cy="490538"/>
            </a:xfrm>
            <a:custGeom>
              <a:avLst/>
              <a:gdLst>
                <a:gd name="T0" fmla="*/ 150 w 239"/>
                <a:gd name="T1" fmla="*/ 146 h 435"/>
                <a:gd name="T2" fmla="*/ 150 w 239"/>
                <a:gd name="T3" fmla="*/ 146 h 435"/>
                <a:gd name="T4" fmla="*/ 192 w 239"/>
                <a:gd name="T5" fmla="*/ 146 h 435"/>
                <a:gd name="T6" fmla="*/ 206 w 239"/>
                <a:gd name="T7" fmla="*/ 136 h 435"/>
                <a:gd name="T8" fmla="*/ 193 w 239"/>
                <a:gd name="T9" fmla="*/ 131 h 435"/>
                <a:gd name="T10" fmla="*/ 153 w 239"/>
                <a:gd name="T11" fmla="*/ 131 h 435"/>
                <a:gd name="T12" fmla="*/ 163 w 239"/>
                <a:gd name="T13" fmla="*/ 76 h 435"/>
                <a:gd name="T14" fmla="*/ 175 w 239"/>
                <a:gd name="T15" fmla="*/ 27 h 435"/>
                <a:gd name="T16" fmla="*/ 197 w 239"/>
                <a:gd name="T17" fmla="*/ 10 h 435"/>
                <a:gd name="T18" fmla="*/ 221 w 239"/>
                <a:gd name="T19" fmla="*/ 19 h 435"/>
                <a:gd name="T20" fmla="*/ 195 w 239"/>
                <a:gd name="T21" fmla="*/ 45 h 435"/>
                <a:gd name="T22" fmla="*/ 213 w 239"/>
                <a:gd name="T23" fmla="*/ 62 h 435"/>
                <a:gd name="T24" fmla="*/ 239 w 239"/>
                <a:gd name="T25" fmla="*/ 33 h 435"/>
                <a:gd name="T26" fmla="*/ 197 w 239"/>
                <a:gd name="T27" fmla="*/ 0 h 435"/>
                <a:gd name="T28" fmla="*/ 137 w 239"/>
                <a:gd name="T29" fmla="*/ 56 h 435"/>
                <a:gd name="T30" fmla="*/ 121 w 239"/>
                <a:gd name="T31" fmla="*/ 131 h 435"/>
                <a:gd name="T32" fmla="*/ 88 w 239"/>
                <a:gd name="T33" fmla="*/ 131 h 435"/>
                <a:gd name="T34" fmla="*/ 73 w 239"/>
                <a:gd name="T35" fmla="*/ 140 h 435"/>
                <a:gd name="T36" fmla="*/ 87 w 239"/>
                <a:gd name="T37" fmla="*/ 146 h 435"/>
                <a:gd name="T38" fmla="*/ 118 w 239"/>
                <a:gd name="T39" fmla="*/ 146 h 435"/>
                <a:gd name="T40" fmla="*/ 83 w 239"/>
                <a:gd name="T41" fmla="*/ 335 h 435"/>
                <a:gd name="T42" fmla="*/ 41 w 239"/>
                <a:gd name="T43" fmla="*/ 424 h 435"/>
                <a:gd name="T44" fmla="*/ 18 w 239"/>
                <a:gd name="T45" fmla="*/ 416 h 435"/>
                <a:gd name="T46" fmla="*/ 44 w 239"/>
                <a:gd name="T47" fmla="*/ 390 h 435"/>
                <a:gd name="T48" fmla="*/ 27 w 239"/>
                <a:gd name="T49" fmla="*/ 373 h 435"/>
                <a:gd name="T50" fmla="*/ 0 w 239"/>
                <a:gd name="T51" fmla="*/ 402 h 435"/>
                <a:gd name="T52" fmla="*/ 41 w 239"/>
                <a:gd name="T53" fmla="*/ 435 h 435"/>
                <a:gd name="T54" fmla="*/ 95 w 239"/>
                <a:gd name="T55" fmla="*/ 389 h 435"/>
                <a:gd name="T56" fmla="*/ 122 w 239"/>
                <a:gd name="T57" fmla="*/ 297 h 435"/>
                <a:gd name="T58" fmla="*/ 150 w 239"/>
                <a:gd name="T59" fmla="*/ 14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9" h="435">
                  <a:moveTo>
                    <a:pt x="150" y="146"/>
                  </a:moveTo>
                  <a:lnTo>
                    <a:pt x="150" y="146"/>
                  </a:lnTo>
                  <a:lnTo>
                    <a:pt x="192" y="146"/>
                  </a:lnTo>
                  <a:cubicBezTo>
                    <a:pt x="201" y="146"/>
                    <a:pt x="206" y="146"/>
                    <a:pt x="206" y="136"/>
                  </a:cubicBezTo>
                  <a:cubicBezTo>
                    <a:pt x="206" y="131"/>
                    <a:pt x="201" y="131"/>
                    <a:pt x="193" y="131"/>
                  </a:cubicBezTo>
                  <a:lnTo>
                    <a:pt x="153" y="131"/>
                  </a:lnTo>
                  <a:lnTo>
                    <a:pt x="163" y="76"/>
                  </a:lnTo>
                  <a:cubicBezTo>
                    <a:pt x="165" y="66"/>
                    <a:pt x="172" y="32"/>
                    <a:pt x="175" y="27"/>
                  </a:cubicBezTo>
                  <a:cubicBezTo>
                    <a:pt x="179" y="18"/>
                    <a:pt x="187" y="10"/>
                    <a:pt x="197" y="10"/>
                  </a:cubicBezTo>
                  <a:cubicBezTo>
                    <a:pt x="199" y="10"/>
                    <a:pt x="212" y="10"/>
                    <a:pt x="221" y="19"/>
                  </a:cubicBezTo>
                  <a:cubicBezTo>
                    <a:pt x="200" y="21"/>
                    <a:pt x="195" y="38"/>
                    <a:pt x="195" y="45"/>
                  </a:cubicBezTo>
                  <a:cubicBezTo>
                    <a:pt x="195" y="56"/>
                    <a:pt x="203" y="62"/>
                    <a:pt x="213" y="62"/>
                  </a:cubicBezTo>
                  <a:cubicBezTo>
                    <a:pt x="225" y="62"/>
                    <a:pt x="239" y="51"/>
                    <a:pt x="239" y="33"/>
                  </a:cubicBezTo>
                  <a:cubicBezTo>
                    <a:pt x="239" y="11"/>
                    <a:pt x="217" y="0"/>
                    <a:pt x="197" y="0"/>
                  </a:cubicBezTo>
                  <a:cubicBezTo>
                    <a:pt x="181" y="0"/>
                    <a:pt x="151" y="9"/>
                    <a:pt x="137" y="56"/>
                  </a:cubicBezTo>
                  <a:cubicBezTo>
                    <a:pt x="134" y="66"/>
                    <a:pt x="132" y="71"/>
                    <a:pt x="121" y="131"/>
                  </a:cubicBezTo>
                  <a:lnTo>
                    <a:pt x="88" y="131"/>
                  </a:lnTo>
                  <a:cubicBezTo>
                    <a:pt x="79" y="131"/>
                    <a:pt x="73" y="131"/>
                    <a:pt x="73" y="140"/>
                  </a:cubicBezTo>
                  <a:cubicBezTo>
                    <a:pt x="73" y="146"/>
                    <a:pt x="78" y="146"/>
                    <a:pt x="87" y="146"/>
                  </a:cubicBezTo>
                  <a:lnTo>
                    <a:pt x="118" y="146"/>
                  </a:lnTo>
                  <a:lnTo>
                    <a:pt x="83" y="335"/>
                  </a:lnTo>
                  <a:cubicBezTo>
                    <a:pt x="74" y="381"/>
                    <a:pt x="66" y="424"/>
                    <a:pt x="41" y="424"/>
                  </a:cubicBezTo>
                  <a:cubicBezTo>
                    <a:pt x="39" y="424"/>
                    <a:pt x="27" y="424"/>
                    <a:pt x="18" y="416"/>
                  </a:cubicBezTo>
                  <a:cubicBezTo>
                    <a:pt x="40" y="414"/>
                    <a:pt x="44" y="397"/>
                    <a:pt x="44" y="390"/>
                  </a:cubicBezTo>
                  <a:cubicBezTo>
                    <a:pt x="44" y="379"/>
                    <a:pt x="36" y="373"/>
                    <a:pt x="27" y="373"/>
                  </a:cubicBezTo>
                  <a:cubicBezTo>
                    <a:pt x="14" y="373"/>
                    <a:pt x="0" y="384"/>
                    <a:pt x="0" y="402"/>
                  </a:cubicBezTo>
                  <a:cubicBezTo>
                    <a:pt x="0" y="423"/>
                    <a:pt x="21" y="435"/>
                    <a:pt x="41" y="435"/>
                  </a:cubicBezTo>
                  <a:cubicBezTo>
                    <a:pt x="67" y="435"/>
                    <a:pt x="86" y="407"/>
                    <a:pt x="95" y="389"/>
                  </a:cubicBezTo>
                  <a:cubicBezTo>
                    <a:pt x="110" y="358"/>
                    <a:pt x="121" y="301"/>
                    <a:pt x="122" y="297"/>
                  </a:cubicBezTo>
                  <a:lnTo>
                    <a:pt x="150" y="1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7345363" y="3786188"/>
              <a:ext cx="123825" cy="539750"/>
            </a:xfrm>
            <a:custGeom>
              <a:avLst/>
              <a:gdLst>
                <a:gd name="T0" fmla="*/ 111 w 111"/>
                <a:gd name="T1" fmla="*/ 474 h 478"/>
                <a:gd name="T2" fmla="*/ 111 w 111"/>
                <a:gd name="T3" fmla="*/ 474 h 478"/>
                <a:gd name="T4" fmla="*/ 103 w 111"/>
                <a:gd name="T5" fmla="*/ 463 h 478"/>
                <a:gd name="T6" fmla="*/ 28 w 111"/>
                <a:gd name="T7" fmla="*/ 239 h 478"/>
                <a:gd name="T8" fmla="*/ 105 w 111"/>
                <a:gd name="T9" fmla="*/ 13 h 478"/>
                <a:gd name="T10" fmla="*/ 111 w 111"/>
                <a:gd name="T11" fmla="*/ 5 h 478"/>
                <a:gd name="T12" fmla="*/ 106 w 111"/>
                <a:gd name="T13" fmla="*/ 0 h 478"/>
                <a:gd name="T14" fmla="*/ 30 w 111"/>
                <a:gd name="T15" fmla="*/ 94 h 478"/>
                <a:gd name="T16" fmla="*/ 0 w 111"/>
                <a:gd name="T17" fmla="*/ 239 h 478"/>
                <a:gd name="T18" fmla="*/ 31 w 111"/>
                <a:gd name="T19" fmla="*/ 389 h 478"/>
                <a:gd name="T20" fmla="*/ 106 w 111"/>
                <a:gd name="T21" fmla="*/ 478 h 478"/>
                <a:gd name="T22" fmla="*/ 111 w 111"/>
                <a:gd name="T23" fmla="*/ 47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474"/>
                  </a:moveTo>
                  <a:lnTo>
                    <a:pt x="111" y="474"/>
                  </a:lnTo>
                  <a:cubicBezTo>
                    <a:pt x="111" y="472"/>
                    <a:pt x="111" y="471"/>
                    <a:pt x="103" y="463"/>
                  </a:cubicBezTo>
                  <a:cubicBezTo>
                    <a:pt x="43" y="403"/>
                    <a:pt x="28" y="313"/>
                    <a:pt x="28" y="239"/>
                  </a:cubicBezTo>
                  <a:cubicBezTo>
                    <a:pt x="28" y="156"/>
                    <a:pt x="46" y="73"/>
                    <a:pt x="105" y="13"/>
                  </a:cubicBezTo>
                  <a:cubicBezTo>
                    <a:pt x="111" y="8"/>
                    <a:pt x="111" y="7"/>
                    <a:pt x="111" y="5"/>
                  </a:cubicBezTo>
                  <a:cubicBezTo>
                    <a:pt x="111" y="2"/>
                    <a:pt x="109" y="0"/>
                    <a:pt x="106" y="0"/>
                  </a:cubicBezTo>
                  <a:cubicBezTo>
                    <a:pt x="101" y="0"/>
                    <a:pt x="58" y="33"/>
                    <a:pt x="30" y="94"/>
                  </a:cubicBezTo>
                  <a:cubicBezTo>
                    <a:pt x="6" y="146"/>
                    <a:pt x="0" y="199"/>
                    <a:pt x="0" y="239"/>
                  </a:cubicBezTo>
                  <a:cubicBezTo>
                    <a:pt x="0" y="277"/>
                    <a:pt x="5" y="335"/>
                    <a:pt x="31" y="389"/>
                  </a:cubicBezTo>
                  <a:cubicBezTo>
                    <a:pt x="60" y="447"/>
                    <a:pt x="101" y="478"/>
                    <a:pt x="106" y="478"/>
                  </a:cubicBezTo>
                  <a:cubicBezTo>
                    <a:pt x="109" y="478"/>
                    <a:pt x="111" y="477"/>
                    <a:pt x="11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7515226" y="3952875"/>
              <a:ext cx="265113" cy="244475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4 w 238"/>
                <a:gd name="T5" fmla="*/ 10 h 216"/>
                <a:gd name="T6" fmla="*/ 217 w 238"/>
                <a:gd name="T7" fmla="*/ 16 h 216"/>
                <a:gd name="T8" fmla="*/ 195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5" y="31"/>
                    <a:pt x="195" y="42"/>
                  </a:cubicBezTo>
                  <a:cubicBezTo>
                    <a:pt x="195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3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8"/>
                    <a:pt x="119" y="216"/>
                    <a:pt x="147" y="216"/>
                  </a:cubicBezTo>
                  <a:cubicBezTo>
                    <a:pt x="196" y="216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30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7835901" y="3786188"/>
              <a:ext cx="123825" cy="539750"/>
            </a:xfrm>
            <a:custGeom>
              <a:avLst/>
              <a:gdLst>
                <a:gd name="T0" fmla="*/ 111 w 111"/>
                <a:gd name="T1" fmla="*/ 239 h 478"/>
                <a:gd name="T2" fmla="*/ 111 w 111"/>
                <a:gd name="T3" fmla="*/ 239 h 478"/>
                <a:gd name="T4" fmla="*/ 79 w 111"/>
                <a:gd name="T5" fmla="*/ 90 h 478"/>
                <a:gd name="T6" fmla="*/ 5 w 111"/>
                <a:gd name="T7" fmla="*/ 0 h 478"/>
                <a:gd name="T8" fmla="*/ 0 w 111"/>
                <a:gd name="T9" fmla="*/ 5 h 478"/>
                <a:gd name="T10" fmla="*/ 9 w 111"/>
                <a:gd name="T11" fmla="*/ 16 h 478"/>
                <a:gd name="T12" fmla="*/ 83 w 111"/>
                <a:gd name="T13" fmla="*/ 239 h 478"/>
                <a:gd name="T14" fmla="*/ 6 w 111"/>
                <a:gd name="T15" fmla="*/ 466 h 478"/>
                <a:gd name="T16" fmla="*/ 0 w 111"/>
                <a:gd name="T17" fmla="*/ 474 h 478"/>
                <a:gd name="T18" fmla="*/ 5 w 111"/>
                <a:gd name="T19" fmla="*/ 478 h 478"/>
                <a:gd name="T20" fmla="*/ 81 w 111"/>
                <a:gd name="T21" fmla="*/ 385 h 478"/>
                <a:gd name="T22" fmla="*/ 111 w 111"/>
                <a:gd name="T23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478">
                  <a:moveTo>
                    <a:pt x="111" y="239"/>
                  </a:moveTo>
                  <a:lnTo>
                    <a:pt x="111" y="239"/>
                  </a:lnTo>
                  <a:cubicBezTo>
                    <a:pt x="111" y="202"/>
                    <a:pt x="106" y="144"/>
                    <a:pt x="79" y="90"/>
                  </a:cubicBezTo>
                  <a:cubicBezTo>
                    <a:pt x="51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6" y="64"/>
                    <a:pt x="83" y="140"/>
                    <a:pt x="83" y="239"/>
                  </a:cubicBezTo>
                  <a:cubicBezTo>
                    <a:pt x="83" y="321"/>
                    <a:pt x="66" y="405"/>
                    <a:pt x="6" y="466"/>
                  </a:cubicBezTo>
                  <a:cubicBezTo>
                    <a:pt x="0" y="471"/>
                    <a:pt x="0" y="472"/>
                    <a:pt x="0" y="474"/>
                  </a:cubicBezTo>
                  <a:cubicBezTo>
                    <a:pt x="0" y="477"/>
                    <a:pt x="2" y="478"/>
                    <a:pt x="5" y="478"/>
                  </a:cubicBezTo>
                  <a:cubicBezTo>
                    <a:pt x="10" y="478"/>
                    <a:pt x="53" y="446"/>
                    <a:pt x="81" y="385"/>
                  </a:cubicBezTo>
                  <a:cubicBezTo>
                    <a:pt x="105" y="333"/>
                    <a:pt x="111" y="280"/>
                    <a:pt x="111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8034338" y="3817938"/>
              <a:ext cx="254000" cy="379413"/>
            </a:xfrm>
            <a:custGeom>
              <a:avLst/>
              <a:gdLst>
                <a:gd name="T0" fmla="*/ 227 w 227"/>
                <a:gd name="T1" fmla="*/ 5 h 337"/>
                <a:gd name="T2" fmla="*/ 227 w 227"/>
                <a:gd name="T3" fmla="*/ 5 h 337"/>
                <a:gd name="T4" fmla="*/ 221 w 227"/>
                <a:gd name="T5" fmla="*/ 0 h 337"/>
                <a:gd name="T6" fmla="*/ 161 w 227"/>
                <a:gd name="T7" fmla="*/ 5 h 337"/>
                <a:gd name="T8" fmla="*/ 154 w 227"/>
                <a:gd name="T9" fmla="*/ 15 h 337"/>
                <a:gd name="T10" fmla="*/ 165 w 227"/>
                <a:gd name="T11" fmla="*/ 20 h 337"/>
                <a:gd name="T12" fmla="*/ 189 w 227"/>
                <a:gd name="T13" fmla="*/ 28 h 337"/>
                <a:gd name="T14" fmla="*/ 188 w 227"/>
                <a:gd name="T15" fmla="*/ 38 h 337"/>
                <a:gd name="T16" fmla="*/ 159 w 227"/>
                <a:gd name="T17" fmla="*/ 151 h 337"/>
                <a:gd name="T18" fmla="*/ 115 w 227"/>
                <a:gd name="T19" fmla="*/ 121 h 337"/>
                <a:gd name="T20" fmla="*/ 0 w 227"/>
                <a:gd name="T21" fmla="*/ 261 h 337"/>
                <a:gd name="T22" fmla="*/ 64 w 227"/>
                <a:gd name="T23" fmla="*/ 337 h 337"/>
                <a:gd name="T24" fmla="*/ 126 w 227"/>
                <a:gd name="T25" fmla="*/ 301 h 337"/>
                <a:gd name="T26" fmla="*/ 169 w 227"/>
                <a:gd name="T27" fmla="*/ 337 h 337"/>
                <a:gd name="T28" fmla="*/ 205 w 227"/>
                <a:gd name="T29" fmla="*/ 311 h 337"/>
                <a:gd name="T30" fmla="*/ 219 w 227"/>
                <a:gd name="T31" fmla="*/ 264 h 337"/>
                <a:gd name="T32" fmla="*/ 213 w 227"/>
                <a:gd name="T33" fmla="*/ 259 h 337"/>
                <a:gd name="T34" fmla="*/ 206 w 227"/>
                <a:gd name="T35" fmla="*/ 267 h 337"/>
                <a:gd name="T36" fmla="*/ 170 w 227"/>
                <a:gd name="T37" fmla="*/ 327 h 337"/>
                <a:gd name="T38" fmla="*/ 156 w 227"/>
                <a:gd name="T39" fmla="*/ 305 h 337"/>
                <a:gd name="T40" fmla="*/ 159 w 227"/>
                <a:gd name="T41" fmla="*/ 282 h 337"/>
                <a:gd name="T42" fmla="*/ 227 w 227"/>
                <a:gd name="T43" fmla="*/ 5 h 337"/>
                <a:gd name="T44" fmla="*/ 128 w 227"/>
                <a:gd name="T45" fmla="*/ 275 h 337"/>
                <a:gd name="T46" fmla="*/ 128 w 227"/>
                <a:gd name="T47" fmla="*/ 275 h 337"/>
                <a:gd name="T48" fmla="*/ 119 w 227"/>
                <a:gd name="T49" fmla="*/ 293 h 337"/>
                <a:gd name="T50" fmla="*/ 65 w 227"/>
                <a:gd name="T51" fmla="*/ 327 h 337"/>
                <a:gd name="T52" fmla="*/ 34 w 227"/>
                <a:gd name="T53" fmla="*/ 282 h 337"/>
                <a:gd name="T54" fmla="*/ 60 w 227"/>
                <a:gd name="T55" fmla="*/ 177 h 337"/>
                <a:gd name="T56" fmla="*/ 116 w 227"/>
                <a:gd name="T57" fmla="*/ 131 h 337"/>
                <a:gd name="T58" fmla="*/ 153 w 227"/>
                <a:gd name="T59" fmla="*/ 173 h 337"/>
                <a:gd name="T60" fmla="*/ 152 w 227"/>
                <a:gd name="T61" fmla="*/ 181 h 337"/>
                <a:gd name="T62" fmla="*/ 128 w 227"/>
                <a:gd name="T63" fmla="*/ 2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37">
                  <a:moveTo>
                    <a:pt x="227" y="5"/>
                  </a:moveTo>
                  <a:lnTo>
                    <a:pt x="227" y="5"/>
                  </a:lnTo>
                  <a:cubicBezTo>
                    <a:pt x="227" y="5"/>
                    <a:pt x="227" y="0"/>
                    <a:pt x="221" y="0"/>
                  </a:cubicBezTo>
                  <a:cubicBezTo>
                    <a:pt x="214" y="0"/>
                    <a:pt x="169" y="5"/>
                    <a:pt x="161" y="5"/>
                  </a:cubicBezTo>
                  <a:cubicBezTo>
                    <a:pt x="157" y="6"/>
                    <a:pt x="154" y="8"/>
                    <a:pt x="154" y="15"/>
                  </a:cubicBezTo>
                  <a:cubicBezTo>
                    <a:pt x="154" y="20"/>
                    <a:pt x="158" y="20"/>
                    <a:pt x="165" y="20"/>
                  </a:cubicBezTo>
                  <a:cubicBezTo>
                    <a:pt x="188" y="20"/>
                    <a:pt x="189" y="24"/>
                    <a:pt x="189" y="28"/>
                  </a:cubicBezTo>
                  <a:lnTo>
                    <a:pt x="188" y="38"/>
                  </a:lnTo>
                  <a:lnTo>
                    <a:pt x="159" y="151"/>
                  </a:lnTo>
                  <a:cubicBezTo>
                    <a:pt x="151" y="134"/>
                    <a:pt x="137" y="121"/>
                    <a:pt x="115" y="121"/>
                  </a:cubicBezTo>
                  <a:cubicBezTo>
                    <a:pt x="59" y="121"/>
                    <a:pt x="0" y="191"/>
                    <a:pt x="0" y="261"/>
                  </a:cubicBezTo>
                  <a:cubicBezTo>
                    <a:pt x="0" y="306"/>
                    <a:pt x="26" y="337"/>
                    <a:pt x="64" y="337"/>
                  </a:cubicBezTo>
                  <a:cubicBezTo>
                    <a:pt x="73" y="337"/>
                    <a:pt x="97" y="335"/>
                    <a:pt x="126" y="301"/>
                  </a:cubicBezTo>
                  <a:cubicBezTo>
                    <a:pt x="130" y="321"/>
                    <a:pt x="146" y="337"/>
                    <a:pt x="169" y="337"/>
                  </a:cubicBezTo>
                  <a:cubicBezTo>
                    <a:pt x="186" y="337"/>
                    <a:pt x="197" y="326"/>
                    <a:pt x="205" y="311"/>
                  </a:cubicBezTo>
                  <a:cubicBezTo>
                    <a:pt x="213" y="294"/>
                    <a:pt x="219" y="265"/>
                    <a:pt x="219" y="264"/>
                  </a:cubicBezTo>
                  <a:cubicBezTo>
                    <a:pt x="219" y="259"/>
                    <a:pt x="215" y="259"/>
                    <a:pt x="213" y="259"/>
                  </a:cubicBezTo>
                  <a:cubicBezTo>
                    <a:pt x="208" y="259"/>
                    <a:pt x="208" y="261"/>
                    <a:pt x="206" y="267"/>
                  </a:cubicBezTo>
                  <a:cubicBezTo>
                    <a:pt x="198" y="299"/>
                    <a:pt x="190" y="327"/>
                    <a:pt x="170" y="327"/>
                  </a:cubicBezTo>
                  <a:cubicBezTo>
                    <a:pt x="157" y="327"/>
                    <a:pt x="156" y="314"/>
                    <a:pt x="156" y="305"/>
                  </a:cubicBezTo>
                  <a:cubicBezTo>
                    <a:pt x="156" y="293"/>
                    <a:pt x="157" y="290"/>
                    <a:pt x="159" y="282"/>
                  </a:cubicBezTo>
                  <a:lnTo>
                    <a:pt x="227" y="5"/>
                  </a:lnTo>
                  <a:close/>
                  <a:moveTo>
                    <a:pt x="128" y="275"/>
                  </a:moveTo>
                  <a:lnTo>
                    <a:pt x="128" y="275"/>
                  </a:lnTo>
                  <a:cubicBezTo>
                    <a:pt x="126" y="284"/>
                    <a:pt x="126" y="285"/>
                    <a:pt x="119" y="293"/>
                  </a:cubicBezTo>
                  <a:cubicBezTo>
                    <a:pt x="97" y="319"/>
                    <a:pt x="78" y="327"/>
                    <a:pt x="65" y="327"/>
                  </a:cubicBezTo>
                  <a:cubicBezTo>
                    <a:pt x="41" y="327"/>
                    <a:pt x="34" y="300"/>
                    <a:pt x="34" y="282"/>
                  </a:cubicBezTo>
                  <a:cubicBezTo>
                    <a:pt x="34" y="258"/>
                    <a:pt x="49" y="199"/>
                    <a:pt x="60" y="177"/>
                  </a:cubicBezTo>
                  <a:cubicBezTo>
                    <a:pt x="75" y="149"/>
                    <a:pt x="97" y="131"/>
                    <a:pt x="116" y="131"/>
                  </a:cubicBezTo>
                  <a:cubicBezTo>
                    <a:pt x="147" y="131"/>
                    <a:pt x="153" y="170"/>
                    <a:pt x="153" y="173"/>
                  </a:cubicBezTo>
                  <a:cubicBezTo>
                    <a:pt x="153" y="176"/>
                    <a:pt x="152" y="179"/>
                    <a:pt x="152" y="181"/>
                  </a:cubicBezTo>
                  <a:lnTo>
                    <a:pt x="128" y="2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8307388" y="3952875"/>
              <a:ext cx="266700" cy="244475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100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692651" y="4067810"/>
              <a:ext cx="252413" cy="17463"/>
            </a:xfrm>
            <a:custGeom>
              <a:avLst/>
              <a:gdLst>
                <a:gd name="T0" fmla="*/ 213 w 226"/>
                <a:gd name="T1" fmla="*/ 16 h 16"/>
                <a:gd name="T2" fmla="*/ 213 w 226"/>
                <a:gd name="T3" fmla="*/ 16 h 16"/>
                <a:gd name="T4" fmla="*/ 226 w 226"/>
                <a:gd name="T5" fmla="*/ 8 h 16"/>
                <a:gd name="T6" fmla="*/ 213 w 226"/>
                <a:gd name="T7" fmla="*/ 0 h 16"/>
                <a:gd name="T8" fmla="*/ 14 w 226"/>
                <a:gd name="T9" fmla="*/ 0 h 16"/>
                <a:gd name="T10" fmla="*/ 0 w 226"/>
                <a:gd name="T11" fmla="*/ 8 h 16"/>
                <a:gd name="T12" fmla="*/ 14 w 226"/>
                <a:gd name="T13" fmla="*/ 16 h 16"/>
                <a:gd name="T14" fmla="*/ 213 w 2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6">
                  <a:moveTo>
                    <a:pt x="213" y="16"/>
                  </a:moveTo>
                  <a:lnTo>
                    <a:pt x="213" y="16"/>
                  </a:lnTo>
                  <a:cubicBezTo>
                    <a:pt x="218" y="16"/>
                    <a:pt x="226" y="16"/>
                    <a:pt x="226" y="8"/>
                  </a:cubicBezTo>
                  <a:cubicBezTo>
                    <a:pt x="226" y="0"/>
                    <a:pt x="219" y="0"/>
                    <a:pt x="21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4" y="16"/>
                  </a:cubicBezTo>
                  <a:lnTo>
                    <a:pt x="213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6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probability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r>
              <a:rPr lang="en-US" dirty="0" smtClean="0">
                <a:solidFill>
                  <a:srgbClr val="FF6FCF"/>
                </a:solidFill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</a:rPr>
              <a:t>probability mass function (</a:t>
            </a:r>
            <a:r>
              <a:rPr lang="en-US" dirty="0" err="1" smtClean="0">
                <a:solidFill>
                  <a:srgbClr val="FF6FCF"/>
                </a:solidFill>
              </a:rPr>
              <a:t>pmf</a:t>
            </a:r>
            <a:r>
              <a:rPr lang="en-US" dirty="0" smtClean="0">
                <a:solidFill>
                  <a:srgbClr val="FF6FCF"/>
                </a:solidFill>
              </a:rPr>
              <a:t>)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probability density function (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pdf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)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(x) </a:t>
            </a:r>
            <a:r>
              <a:rPr lang="en-US" dirty="0" smtClean="0"/>
              <a:t>is defined by the distribution!</a:t>
            </a:r>
          </a:p>
          <a:p>
            <a:r>
              <a:rPr lang="en-US" dirty="0" smtClean="0"/>
              <a:t>Famous ones:</a:t>
            </a:r>
          </a:p>
          <a:p>
            <a:pPr lvl="1"/>
            <a:r>
              <a:rPr lang="en-US" dirty="0" smtClean="0"/>
              <a:t>Bernoulli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Negative binomial</a:t>
            </a:r>
          </a:p>
          <a:p>
            <a:pPr lvl="1"/>
            <a:r>
              <a:rPr lang="en-US" dirty="0" smtClean="0"/>
              <a:t>Geometric</a:t>
            </a:r>
          </a:p>
          <a:p>
            <a:pPr lvl="1"/>
            <a:r>
              <a:rPr lang="en-US" dirty="0" err="1" smtClean="0"/>
              <a:t>Hypogeometric</a:t>
            </a:r>
            <a:endParaRPr lang="en-US" dirty="0" smtClean="0"/>
          </a:p>
          <a:p>
            <a:pPr lvl="1"/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(x) </a:t>
            </a:r>
            <a:r>
              <a:rPr lang="en-US" dirty="0"/>
              <a:t>is defined by the distribution!</a:t>
            </a:r>
          </a:p>
          <a:p>
            <a:r>
              <a:rPr lang="en-US" dirty="0" smtClean="0"/>
              <a:t>Famous </a:t>
            </a:r>
            <a:r>
              <a:rPr lang="en-US" dirty="0"/>
              <a:t>ones:</a:t>
            </a:r>
          </a:p>
          <a:p>
            <a:pPr lvl="1"/>
            <a:r>
              <a:rPr lang="en-US" dirty="0" smtClean="0"/>
              <a:t>Normal/Gaussian</a:t>
            </a:r>
          </a:p>
          <a:p>
            <a:pPr lvl="1"/>
            <a:r>
              <a:rPr lang="en-US" dirty="0" smtClean="0"/>
              <a:t>Chi-squared</a:t>
            </a:r>
          </a:p>
          <a:p>
            <a:pPr lvl="1"/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Student’s t</a:t>
            </a:r>
          </a:p>
          <a:p>
            <a:pPr lvl="1"/>
            <a:r>
              <a:rPr lang="en-US" dirty="0" smtClean="0"/>
              <a:t>Gamma</a:t>
            </a:r>
          </a:p>
          <a:p>
            <a:pPr lvl="1"/>
            <a:r>
              <a:rPr lang="en-US" dirty="0"/>
              <a:t>Beta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Mini-review: </a:t>
            </a:r>
            <a:r>
              <a:rPr lang="en-US" sz="3200" dirty="0" smtClean="0"/>
              <a:t>conditions for probability </a:t>
            </a:r>
            <a:r>
              <a:rPr lang="en-US" sz="3200" dirty="0"/>
              <a:t>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8143"/>
              </p:ext>
            </p:extLst>
          </p:nvPr>
        </p:nvGraphicFramePr>
        <p:xfrm>
          <a:off x="457200" y="1600200"/>
          <a:ext cx="8229600" cy="49530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/>
                <a:gridCol w="2743200"/>
                <a:gridCol w="2743200"/>
              </a:tblGrid>
              <a:tr h="1176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Probability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Discrete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pmf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Continuous </a:t>
                      </a:r>
                      <a:r>
                        <a:rPr lang="en-US" sz="2800" b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pdf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 smtClean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7850"/>
            <a:ext cx="2438400" cy="105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5156200"/>
            <a:ext cx="2247900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0" y="5283200"/>
            <a:ext cx="27686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17850"/>
            <a:ext cx="25400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100" y="3117850"/>
            <a:ext cx="24511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5448300"/>
            <a:ext cx="1841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Mini-review: cumulative density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 smtClean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95279" b="-95279"/>
          <a:stretch/>
        </p:blipFill>
        <p:spPr>
          <a:xfrm>
            <a:off x="457200" y="2438400"/>
            <a:ext cx="3932238" cy="3951288"/>
          </a:xfrm>
        </p:spPr>
      </p:pic>
      <p:pic>
        <p:nvPicPr>
          <p:cNvPr id="12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24975" b="-12497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182387" y="6515100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w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here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f(t)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is just the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pmf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/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pdf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rv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054058"/>
            <a:ext cx="35814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430960"/>
            <a:ext cx="391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Expectation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152759" b="-152759"/>
          <a:stretch>
            <a:fillRect/>
          </a:stretch>
        </p:blipFill>
        <p:spPr/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34237" b="-134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 Variance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1171" b="-241171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50887" b="-250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2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need to know about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lots of distributions exist (not just the normal!), and what types of </a:t>
            </a:r>
            <a:r>
              <a:rPr lang="en-US" dirty="0" err="1" smtClean="0"/>
              <a:t>rvs</a:t>
            </a:r>
            <a:r>
              <a:rPr lang="en-US" dirty="0" smtClean="0"/>
              <a:t> can typically be represented by them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cdf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How to calculate the expectation value and variance of the distribution, given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pdf</a:t>
            </a:r>
            <a:r>
              <a:rPr lang="en-US" dirty="0" smtClean="0"/>
              <a:t> from the </a:t>
            </a:r>
            <a:r>
              <a:rPr lang="en-US" dirty="0" err="1" smtClean="0"/>
              <a:t>cdf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differentiation</a:t>
            </a:r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cdf</a:t>
            </a:r>
            <a:r>
              <a:rPr lang="en-US" dirty="0" smtClean="0"/>
              <a:t> from the </a:t>
            </a:r>
            <a:r>
              <a:rPr lang="en-US" dirty="0" err="1" smtClean="0"/>
              <a:t>pdf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i="1" dirty="0" smtClean="0">
                <a:latin typeface="Times New Roman"/>
                <a:cs typeface="Times New Roman"/>
              </a:rPr>
              <a:t>P(X = a) </a:t>
            </a:r>
            <a:r>
              <a:rPr lang="en-US" dirty="0" smtClean="0"/>
              <a:t>=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5185" b="-15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1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continuous distribution: Gaussian/normal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use the mean and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 from the coin flip example: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ean = 15</a:t>
                </a:r>
              </a:p>
              <a:p>
                <a:pPr lvl="1"/>
                <a:r>
                  <a:rPr lang="en-US" dirty="0" err="1"/>
                  <a:t>s</a:t>
                </a:r>
                <a:r>
                  <a:rPr lang="en-US" dirty="0" err="1" smtClean="0"/>
                  <a:t>d</a:t>
                </a:r>
                <a:r>
                  <a:rPr lang="en-US" dirty="0" smtClean="0"/>
                  <a:t> = </a:t>
                </a:r>
                <a:r>
                  <a:rPr lang="en-US" dirty="0" smtClean="0"/>
                  <a:t>2.74 ( </a:t>
                </a:r>
                <a:r>
                  <a:rPr lang="en-US" dirty="0" smtClean="0">
                    <a:sym typeface="Symbol" panose="05050102010706020507" pitchFamily="18" charset="2"/>
                  </a:rPr>
                  <a:t>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7.5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6" name="Content Placeholder 5" descr="normal_p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7" name="Donut 6"/>
          <p:cNvSpPr/>
          <p:nvPr/>
        </p:nvSpPr>
        <p:spPr>
          <a:xfrm>
            <a:off x="304800" y="3263900"/>
            <a:ext cx="571500" cy="12827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 smtClean="0">
                <a:solidFill>
                  <a:srgbClr val="FF66CC"/>
                </a:solidFill>
              </a:rPr>
              <a:t>pdf</a:t>
            </a:r>
            <a:endParaRPr lang="en-US" dirty="0">
              <a:solidFill>
                <a:srgbClr val="FF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</a:t>
            </a:r>
            <a:r>
              <a:rPr lang="en-US" sz="2200" dirty="0" smtClean="0"/>
              <a:t>height of the density curve at </a:t>
            </a:r>
            <a:r>
              <a:rPr lang="en-US" sz="2200" i="1" dirty="0" smtClean="0">
                <a:latin typeface="Times New Roman"/>
                <a:cs typeface="Times New Roman"/>
              </a:rPr>
              <a:t>x = </a:t>
            </a:r>
            <a:r>
              <a:rPr lang="en-US" sz="2200" dirty="0" smtClean="0"/>
              <a:t>10?”</a:t>
            </a:r>
            <a:r>
              <a:rPr lang="en-US" sz="2200" dirty="0" smtClean="0">
                <a:solidFill>
                  <a:srgbClr val="FF66CC"/>
                </a:solidFill>
              </a:rPr>
              <a:t> 0.028</a:t>
            </a:r>
          </a:p>
          <a:p>
            <a:pPr marL="0" indent="0" algn="r">
              <a:buNone/>
            </a:pP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dnorm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(10, 15, </a:t>
            </a: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pl-PL" sz="22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  <a:endParaRPr lang="en-US" sz="2200" b="1" dirty="0" smtClean="0">
              <a:solidFill>
                <a:srgbClr val="FF66CC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1" y="4412989"/>
            <a:ext cx="2400300" cy="24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41490</TotalTime>
  <Words>1517</Words>
  <Application>Microsoft Office PowerPoint</Application>
  <PresentationFormat>On-screen Show (4:3)</PresentationFormat>
  <Paragraphs>264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Aller</vt:lpstr>
      <vt:lpstr>Arial</vt:lpstr>
      <vt:lpstr>Calibri</vt:lpstr>
      <vt:lpstr>Cambria Math</vt:lpstr>
      <vt:lpstr>Courier New</vt:lpstr>
      <vt:lpstr>Gill Sans</vt:lpstr>
      <vt:lpstr>Lato</vt:lpstr>
      <vt:lpstr>Lobster Two</vt:lpstr>
      <vt:lpstr>Noto Serif</vt:lpstr>
      <vt:lpstr>Porter Sans Block</vt:lpstr>
      <vt:lpstr>Symbol</vt:lpstr>
      <vt:lpstr>Times New Roman</vt:lpstr>
      <vt:lpstr>Wingdings</vt:lpstr>
      <vt:lpstr>Clarity</vt:lpstr>
      <vt:lpstr>CM 3.3:  Continuous Random Variables</vt:lpstr>
      <vt:lpstr>Past: discrete rvs Present: continuous rvs</vt:lpstr>
      <vt:lpstr>Density</vt:lpstr>
      <vt:lpstr>PowerPoint Presentation</vt:lpstr>
      <vt:lpstr>Continuous rv pdf</vt:lpstr>
      <vt:lpstr>What does P(X = a) = ?</vt:lpstr>
      <vt:lpstr>One continuous distribution: Gaussian/normal</vt:lpstr>
      <vt:lpstr>X ~ N(15, √7.5)</vt:lpstr>
      <vt:lpstr>Questions we can ask the pdf</vt:lpstr>
      <vt:lpstr>PowerPoint Presentation</vt:lpstr>
      <vt:lpstr>Cumulative distribution function</vt:lpstr>
      <vt:lpstr>PowerPoint Presentation</vt:lpstr>
      <vt:lpstr>cdf in practice</vt:lpstr>
      <vt:lpstr>cdf for continuous rvs</vt:lpstr>
      <vt:lpstr>X ~ N(15, √7.5)</vt:lpstr>
      <vt:lpstr>X ~ N(15, √7.5)</vt:lpstr>
      <vt:lpstr>X ~ N(15, √7.5)</vt:lpstr>
      <vt:lpstr>Questions we can ask the cdf in R</vt:lpstr>
      <vt:lpstr>Questions we can ask the cdf in R</vt:lpstr>
      <vt:lpstr>PowerPoint Presentation</vt:lpstr>
      <vt:lpstr>PowerPoint Presentation</vt:lpstr>
      <vt:lpstr>Transformations</vt:lpstr>
      <vt:lpstr>Random variables</vt:lpstr>
      <vt:lpstr>PowerPoint Presentation</vt:lpstr>
      <vt:lpstr>PowerPoint Presentation</vt:lpstr>
      <vt:lpstr>How to solve for A and C</vt:lpstr>
      <vt:lpstr>Solve for A first</vt:lpstr>
      <vt:lpstr>Solve for C next</vt:lpstr>
      <vt:lpstr>Plug in: A = 0; C = -1</vt:lpstr>
      <vt:lpstr>Alternative way to solve for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median from pdf</vt:lpstr>
      <vt:lpstr>Example: ladybug median life span</vt:lpstr>
      <vt:lpstr>Example: ladybug median life span</vt:lpstr>
      <vt:lpstr>Aside: wolfram alpha</vt:lpstr>
      <vt:lpstr>PowerPoint Presentation</vt:lpstr>
      <vt:lpstr>PowerPoint Presentation</vt:lpstr>
      <vt:lpstr>Using the cdf</vt:lpstr>
      <vt:lpstr>Example: ladybug mean life span</vt:lpstr>
      <vt:lpstr>Example: ladybug mean life span</vt:lpstr>
      <vt:lpstr>Example: ladybug life spans</vt:lpstr>
      <vt:lpstr>Variance of ladybug life spans</vt:lpstr>
      <vt:lpstr>Mini-review: probability functions</vt:lpstr>
      <vt:lpstr>Mini-review: conditions for probability functions</vt:lpstr>
      <vt:lpstr>Mini-review: cumulative density functions</vt:lpstr>
      <vt:lpstr>Mini-review: Expectation of an rv</vt:lpstr>
      <vt:lpstr>Mini-review:  Variance of an rv</vt:lpstr>
      <vt:lpstr>What you need to know about distributions</vt:lpstr>
    </vt:vector>
  </TitlesOfParts>
  <Manager/>
  <Company>OHSU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subject/>
  <dc:creator>Alison Presmanes Hill</dc:creator>
  <cp:keywords/>
  <dc:description/>
  <cp:lastModifiedBy>Rebecca Lunsford</cp:lastModifiedBy>
  <cp:revision>6316</cp:revision>
  <cp:lastPrinted>2017-09-28T23:22:51Z</cp:lastPrinted>
  <dcterms:created xsi:type="dcterms:W3CDTF">2015-04-08T20:55:19Z</dcterms:created>
  <dcterms:modified xsi:type="dcterms:W3CDTF">2018-10-25T15:32:51Z</dcterms:modified>
  <cp:category/>
</cp:coreProperties>
</file>