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85"/>
  </p:notesMasterIdLst>
  <p:handoutMasterIdLst>
    <p:handoutMasterId r:id="rId86"/>
  </p:handoutMasterIdLst>
  <p:sldIdLst>
    <p:sldId id="262" r:id="rId2"/>
    <p:sldId id="416" r:id="rId3"/>
    <p:sldId id="1155" r:id="rId4"/>
    <p:sldId id="1211" r:id="rId5"/>
    <p:sldId id="1124" r:id="rId6"/>
    <p:sldId id="1130" r:id="rId7"/>
    <p:sldId id="1132" r:id="rId8"/>
    <p:sldId id="1131" r:id="rId9"/>
    <p:sldId id="1154" r:id="rId10"/>
    <p:sldId id="1133" r:id="rId11"/>
    <p:sldId id="1175" r:id="rId12"/>
    <p:sldId id="1134" r:id="rId13"/>
    <p:sldId id="1136" r:id="rId14"/>
    <p:sldId id="1137" r:id="rId15"/>
    <p:sldId id="1138" r:id="rId16"/>
    <p:sldId id="1107" r:id="rId17"/>
    <p:sldId id="1139" r:id="rId18"/>
    <p:sldId id="1140" r:id="rId19"/>
    <p:sldId id="1142" r:id="rId20"/>
    <p:sldId id="1141" r:id="rId21"/>
    <p:sldId id="1143" r:id="rId22"/>
    <p:sldId id="1162" r:id="rId23"/>
    <p:sldId id="1161" r:id="rId24"/>
    <p:sldId id="1163" r:id="rId25"/>
    <p:sldId id="1058" r:id="rId26"/>
    <p:sldId id="1164" r:id="rId27"/>
    <p:sldId id="1165" r:id="rId28"/>
    <p:sldId id="1166" r:id="rId29"/>
    <p:sldId id="1186" r:id="rId30"/>
    <p:sldId id="1187" r:id="rId31"/>
    <p:sldId id="1188" r:id="rId32"/>
    <p:sldId id="1167" r:id="rId33"/>
    <p:sldId id="1061" r:id="rId34"/>
    <p:sldId id="1062" r:id="rId35"/>
    <p:sldId id="1063" r:id="rId36"/>
    <p:sldId id="1064" r:id="rId37"/>
    <p:sldId id="1065" r:id="rId38"/>
    <p:sldId id="1067" r:id="rId39"/>
    <p:sldId id="1068" r:id="rId40"/>
    <p:sldId id="1084" r:id="rId41"/>
    <p:sldId id="1086" r:id="rId42"/>
    <p:sldId id="2242" r:id="rId43"/>
    <p:sldId id="1070" r:id="rId44"/>
    <p:sldId id="1071" r:id="rId45"/>
    <p:sldId id="1072" r:id="rId46"/>
    <p:sldId id="1073" r:id="rId47"/>
    <p:sldId id="1074" r:id="rId48"/>
    <p:sldId id="1075" r:id="rId49"/>
    <p:sldId id="1085" r:id="rId50"/>
    <p:sldId id="1087" r:id="rId51"/>
    <p:sldId id="1076" r:id="rId52"/>
    <p:sldId id="1077" r:id="rId53"/>
    <p:sldId id="1078" r:id="rId54"/>
    <p:sldId id="1091" r:id="rId55"/>
    <p:sldId id="2241" r:id="rId56"/>
    <p:sldId id="1082" r:id="rId57"/>
    <p:sldId id="1079" r:id="rId58"/>
    <p:sldId id="1210" r:id="rId59"/>
    <p:sldId id="1156" r:id="rId60"/>
    <p:sldId id="1088" r:id="rId61"/>
    <p:sldId id="1110" r:id="rId62"/>
    <p:sldId id="1108" r:id="rId63"/>
    <p:sldId id="1109" r:id="rId64"/>
    <p:sldId id="1114" r:id="rId65"/>
    <p:sldId id="1089" r:id="rId66"/>
    <p:sldId id="1093" r:id="rId67"/>
    <p:sldId id="1101" r:id="rId68"/>
    <p:sldId id="1090" r:id="rId69"/>
    <p:sldId id="1096" r:id="rId70"/>
    <p:sldId id="1046" r:id="rId71"/>
    <p:sldId id="1102" r:id="rId72"/>
    <p:sldId id="1104" r:id="rId73"/>
    <p:sldId id="1192" r:id="rId74"/>
    <p:sldId id="1193" r:id="rId75"/>
    <p:sldId id="1194" r:id="rId76"/>
    <p:sldId id="1103" r:id="rId77"/>
    <p:sldId id="1105" r:id="rId78"/>
    <p:sldId id="1112" r:id="rId79"/>
    <p:sldId id="1157" r:id="rId80"/>
    <p:sldId id="1106" r:id="rId81"/>
    <p:sldId id="2243" r:id="rId82"/>
    <p:sldId id="1113" r:id="rId83"/>
    <p:sldId id="1111" r:id="rId8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lass 5 Sampling distributions" id="{2D16BCA7-F8DB-B544-B359-0F0D1577C5CD}">
          <p14:sldIdLst>
            <p14:sldId id="262"/>
            <p14:sldId id="416"/>
            <p14:sldId id="1155"/>
            <p14:sldId id="1211"/>
            <p14:sldId id="1124"/>
            <p14:sldId id="1130"/>
            <p14:sldId id="1132"/>
            <p14:sldId id="1131"/>
            <p14:sldId id="1154"/>
            <p14:sldId id="1133"/>
            <p14:sldId id="1175"/>
            <p14:sldId id="1134"/>
            <p14:sldId id="1136"/>
            <p14:sldId id="1137"/>
            <p14:sldId id="1138"/>
            <p14:sldId id="1107"/>
            <p14:sldId id="1139"/>
            <p14:sldId id="1140"/>
            <p14:sldId id="1142"/>
            <p14:sldId id="1141"/>
            <p14:sldId id="1143"/>
            <p14:sldId id="1162"/>
            <p14:sldId id="1161"/>
            <p14:sldId id="1163"/>
            <p14:sldId id="1058"/>
            <p14:sldId id="1164"/>
            <p14:sldId id="1165"/>
            <p14:sldId id="1166"/>
            <p14:sldId id="1186"/>
            <p14:sldId id="1187"/>
            <p14:sldId id="1188"/>
            <p14:sldId id="1167"/>
            <p14:sldId id="1061"/>
            <p14:sldId id="1062"/>
            <p14:sldId id="1063"/>
            <p14:sldId id="1064"/>
            <p14:sldId id="1065"/>
            <p14:sldId id="1067"/>
            <p14:sldId id="1068"/>
            <p14:sldId id="1084"/>
            <p14:sldId id="1086"/>
            <p14:sldId id="2242"/>
            <p14:sldId id="1070"/>
            <p14:sldId id="1071"/>
            <p14:sldId id="1072"/>
            <p14:sldId id="1073"/>
            <p14:sldId id="1074"/>
            <p14:sldId id="1075"/>
            <p14:sldId id="1085"/>
            <p14:sldId id="1087"/>
            <p14:sldId id="1076"/>
            <p14:sldId id="1077"/>
            <p14:sldId id="1078"/>
            <p14:sldId id="1091"/>
            <p14:sldId id="2241"/>
            <p14:sldId id="1082"/>
            <p14:sldId id="1079"/>
            <p14:sldId id="1210"/>
            <p14:sldId id="1156"/>
            <p14:sldId id="1088"/>
            <p14:sldId id="1110"/>
            <p14:sldId id="1108"/>
            <p14:sldId id="1109"/>
            <p14:sldId id="1114"/>
            <p14:sldId id="1089"/>
            <p14:sldId id="1093"/>
            <p14:sldId id="1101"/>
            <p14:sldId id="1090"/>
            <p14:sldId id="1096"/>
            <p14:sldId id="1046"/>
            <p14:sldId id="1102"/>
            <p14:sldId id="1104"/>
            <p14:sldId id="1192"/>
            <p14:sldId id="1193"/>
            <p14:sldId id="1194"/>
            <p14:sldId id="1103"/>
            <p14:sldId id="1105"/>
            <p14:sldId id="1112"/>
            <p14:sldId id="1157"/>
            <p14:sldId id="1106"/>
            <p14:sldId id="2243"/>
            <p14:sldId id="1113"/>
            <p14:sldId id="111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lison Presmanes Hill" initials="AP"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FF6FCF"/>
    <a:srgbClr val="FF66FF"/>
    <a:srgbClr val="6666FF"/>
    <a:srgbClr val="FFFF66"/>
    <a:srgbClr val="FF6666"/>
    <a:srgbClr val="990099"/>
    <a:srgbClr val="6666CC"/>
    <a:srgbClr val="33CC66"/>
    <a:srgbClr val="6699FF"/>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039" autoAdjust="0"/>
    <p:restoredTop sz="67954" autoAdjust="0"/>
  </p:normalViewPr>
  <p:slideViewPr>
    <p:cSldViewPr snapToGrid="0" snapToObjects="1">
      <p:cViewPr varScale="1">
        <p:scale>
          <a:sx n="63" d="100"/>
          <a:sy n="63" d="100"/>
        </p:scale>
        <p:origin x="1686" y="78"/>
      </p:cViewPr>
      <p:guideLst>
        <p:guide orient="horz" pos="2160"/>
        <p:guide pos="2880"/>
      </p:guideLst>
    </p:cSldViewPr>
  </p:slideViewPr>
  <p:outlineViewPr>
    <p:cViewPr>
      <p:scale>
        <a:sx n="33" d="100"/>
        <a:sy n="33" d="100"/>
      </p:scale>
      <p:origin x="0" y="7152"/>
    </p:cViewPr>
  </p:outlineViewPr>
  <p:notesTextViewPr>
    <p:cViewPr>
      <p:scale>
        <a:sx n="100" d="100"/>
        <a:sy n="100" d="100"/>
      </p:scale>
      <p:origin x="0" y="0"/>
    </p:cViewPr>
  </p:notesTextViewPr>
  <p:sorterViewPr>
    <p:cViewPr>
      <p:scale>
        <a:sx n="66" d="100"/>
        <a:sy n="66" d="100"/>
      </p:scale>
      <p:origin x="0" y="1040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6FD33F6-7232-004C-BD3D-E6296B401602}" type="datetimeFigureOut">
              <a:rPr lang="en-US" smtClean="0"/>
              <a:t>10/29/2018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1677418-619E-BB41-BC71-49954AC50AD3}" type="slidenum">
              <a:rPr lang="en-US" smtClean="0"/>
              <a:t>‹#›</a:t>
            </a:fld>
            <a:endParaRPr lang="en-US"/>
          </a:p>
        </p:txBody>
      </p:sp>
    </p:spTree>
    <p:extLst>
      <p:ext uri="{BB962C8B-B14F-4D97-AF65-F5344CB8AC3E}">
        <p14:creationId xmlns:p14="http://schemas.microsoft.com/office/powerpoint/2010/main" val="9558554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CB6D0A-92E4-FC4A-8816-97F951F94145}" type="datetimeFigureOut">
              <a:rPr lang="en-US" smtClean="0"/>
              <a:t>10/29/2018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89A014-D9CD-BA42-8A9B-34979EE71D77}" type="slidenum">
              <a:rPr lang="en-US" smtClean="0"/>
              <a:t>‹#›</a:t>
            </a:fld>
            <a:endParaRPr lang="en-US"/>
          </a:p>
        </p:txBody>
      </p:sp>
    </p:spTree>
    <p:extLst>
      <p:ext uri="{BB962C8B-B14F-4D97-AF65-F5344CB8AC3E}">
        <p14:creationId xmlns:p14="http://schemas.microsoft.com/office/powerpoint/2010/main" val="321890624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Normally</a:t>
            </a:r>
            <a:r>
              <a:rPr lang="en-US" baseline="0" dirty="0" smtClean="0"/>
              <a:t> would see these as rows and columns.</a:t>
            </a:r>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3</a:t>
            </a:fld>
            <a:endParaRPr lang="en-US"/>
          </a:p>
        </p:txBody>
      </p:sp>
    </p:spTree>
    <p:extLst>
      <p:ext uri="{BB962C8B-B14F-4D97-AF65-F5344CB8AC3E}">
        <p14:creationId xmlns:p14="http://schemas.microsoft.com/office/powerpoint/2010/main" val="39573422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Probability density function’s </a:t>
            </a:r>
          </a:p>
          <a:p>
            <a:endParaRPr lang="en-US" dirty="0" smtClean="0"/>
          </a:p>
          <a:p>
            <a:r>
              <a:rPr lang="en-US" dirty="0" smtClean="0"/>
              <a:t>Makes the math make sense, not dealing with individual pdfs</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12</a:t>
            </a:fld>
            <a:endParaRPr lang="en-US"/>
          </a:p>
        </p:txBody>
      </p:sp>
    </p:spTree>
    <p:extLst>
      <p:ext uri="{BB962C8B-B14F-4D97-AF65-F5344CB8AC3E}">
        <p14:creationId xmlns:p14="http://schemas.microsoft.com/office/powerpoint/2010/main" val="36349337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a:t>
            </a:r>
            <a:r>
              <a:rPr lang="en-US" baseline="0" dirty="0" smtClean="0"/>
              <a:t> they are </a:t>
            </a:r>
            <a:r>
              <a:rPr lang="en-US" baseline="0" dirty="0" err="1" smtClean="0"/>
              <a:t>iid</a:t>
            </a:r>
            <a:r>
              <a:rPr lang="en-US" baseline="0" dirty="0" smtClean="0"/>
              <a:t> …</a:t>
            </a:r>
          </a:p>
          <a:p>
            <a:endParaRPr lang="en-US" baseline="0" dirty="0" smtClean="0"/>
          </a:p>
          <a:p>
            <a:r>
              <a:rPr lang="en-US" baseline="0" dirty="0" smtClean="0"/>
              <a:t>	We don’t have to treat them as individuals, can create one pdf.  Makes the math easier…</a:t>
            </a:r>
          </a:p>
          <a:p>
            <a:r>
              <a:rPr lang="en-US" baseline="0" dirty="0" smtClean="0"/>
              <a:t>	</a:t>
            </a:r>
          </a:p>
          <a:p>
            <a:r>
              <a:rPr lang="en-US" baseline="0" dirty="0" smtClean="0"/>
              <a:t>Focusing on notation – don’t necessarily need to get the math</a:t>
            </a:r>
          </a:p>
          <a:p>
            <a:r>
              <a:rPr lang="en-US" baseline="0" dirty="0" smtClean="0"/>
              <a:t>Warning!! Need to meet the </a:t>
            </a:r>
            <a:r>
              <a:rPr lang="en-US" baseline="0" dirty="0" err="1" smtClean="0"/>
              <a:t>iid</a:t>
            </a:r>
            <a:r>
              <a:rPr lang="en-US" baseline="0" dirty="0" smtClean="0"/>
              <a:t> assumptions!!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13</a:t>
            </a:fld>
            <a:endParaRPr lang="en-US"/>
          </a:p>
        </p:txBody>
      </p:sp>
    </p:spTree>
    <p:extLst>
      <p:ext uri="{BB962C8B-B14F-4D97-AF65-F5344CB8AC3E}">
        <p14:creationId xmlns:p14="http://schemas.microsoft.com/office/powerpoint/2010/main" val="2907014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Don’t care about individuals – want summaries!!</a:t>
            </a:r>
          </a:p>
          <a:p>
            <a:endParaRPr lang="en-US" dirty="0" smtClean="0"/>
          </a:p>
          <a:p>
            <a:r>
              <a:rPr lang="en-US" dirty="0" smtClean="0"/>
              <a:t>NOT</a:t>
            </a:r>
            <a:r>
              <a:rPr lang="en-US" baseline="0" dirty="0" smtClean="0"/>
              <a:t> stalking Xi</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14</a:t>
            </a:fld>
            <a:endParaRPr lang="en-US"/>
          </a:p>
        </p:txBody>
      </p:sp>
    </p:spTree>
    <p:extLst>
      <p:ext uri="{BB962C8B-B14F-4D97-AF65-F5344CB8AC3E}">
        <p14:creationId xmlns:p14="http://schemas.microsoft.com/office/powerpoint/2010/main" val="18204972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 is</a:t>
            </a:r>
            <a:r>
              <a:rPr lang="en-US" baseline="0" dirty="0" smtClean="0"/>
              <a:t> a place holder for any function (mean, </a:t>
            </a:r>
            <a:r>
              <a:rPr lang="en-US" baseline="0" dirty="0" err="1" smtClean="0"/>
              <a:t>var</a:t>
            </a:r>
            <a:r>
              <a:rPr lang="en-US" baseline="0" dirty="0" smtClean="0"/>
              <a:t>, </a:t>
            </a:r>
            <a:r>
              <a:rPr lang="en-US" baseline="0" dirty="0" err="1" smtClean="0"/>
              <a:t>etc</a:t>
            </a:r>
            <a:r>
              <a:rPr lang="en-US" baseline="0" dirty="0" smtClean="0"/>
              <a:t>)</a:t>
            </a:r>
          </a:p>
          <a:p>
            <a:r>
              <a:rPr lang="en-US" baseline="0" dirty="0" smtClean="0"/>
              <a:t>	linear on non-linear combination of the observed values</a:t>
            </a:r>
          </a:p>
          <a:p>
            <a:r>
              <a:rPr lang="en-US" baseline="0" dirty="0" smtClean="0"/>
              <a:t>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smtClean="0"/>
              <a:t>Y </a:t>
            </a:r>
            <a:r>
              <a:rPr lang="en-US" baseline="0" dirty="0" smtClean="0"/>
              <a:t>	is an </a:t>
            </a:r>
            <a:r>
              <a:rPr lang="en-US" baseline="0" dirty="0" err="1" smtClean="0"/>
              <a:t>rv</a:t>
            </a:r>
            <a:r>
              <a:rPr lang="en-US" baseline="0" dirty="0" smtClean="0"/>
              <a:t>, because X is an </a:t>
            </a:r>
            <a:r>
              <a:rPr lang="en-US" baseline="0" dirty="0" err="1" smtClean="0"/>
              <a:t>rv</a:t>
            </a:r>
            <a:endParaRPr lang="en-US" baseline="0"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smtClean="0"/>
              <a:t>	has it’s own distribution – different from X</a:t>
            </a:r>
            <a:endParaRPr lang="en-US" dirty="0" smtClean="0"/>
          </a:p>
          <a:p>
            <a:endParaRPr lang="en-US" dirty="0" smtClean="0"/>
          </a:p>
          <a:p>
            <a:r>
              <a:rPr lang="en-US" dirty="0" smtClean="0"/>
              <a:t>Before: probability</a:t>
            </a:r>
            <a:r>
              <a:rPr lang="en-US" baseline="0" dirty="0" smtClean="0"/>
              <a:t> distribution (one value, or an interval)</a:t>
            </a:r>
          </a:p>
          <a:p>
            <a:r>
              <a:rPr lang="en-US" baseline="0" dirty="0" smtClean="0"/>
              <a:t>Now: summaries (multiple values)  </a:t>
            </a:r>
          </a:p>
          <a:p>
            <a:r>
              <a:rPr lang="en-US" baseline="0" dirty="0" smtClean="0"/>
              <a:t>	today -  known </a:t>
            </a:r>
            <a:r>
              <a:rPr lang="en-US" baseline="0" dirty="0" err="1" smtClean="0"/>
              <a:t>dists</a:t>
            </a:r>
            <a:r>
              <a:rPr lang="en-US" baseline="0" dirty="0" smtClean="0"/>
              <a:t> (unrealistic)</a:t>
            </a:r>
          </a:p>
          <a:p>
            <a:r>
              <a:rPr lang="en-US" baseline="0" dirty="0" smtClean="0"/>
              <a:t>	next class – potentially unknown </a:t>
            </a:r>
            <a:r>
              <a:rPr lang="en-US" baseline="0" dirty="0" err="1" smtClean="0"/>
              <a:t>dist</a:t>
            </a:r>
            <a:endParaRPr lang="en-US" baseline="0" dirty="0" smtClean="0"/>
          </a:p>
          <a:p>
            <a:endParaRPr lang="en-US" baseline="0" dirty="0" smtClean="0"/>
          </a:p>
          <a:p>
            <a:r>
              <a:rPr lang="en-US" baseline="0" dirty="0" smtClean="0"/>
              <a:t>Draw some pictures of probability </a:t>
            </a:r>
            <a:r>
              <a:rPr lang="en-US" baseline="0" dirty="0" err="1" smtClean="0"/>
              <a:t>dists</a:t>
            </a:r>
            <a:r>
              <a:rPr lang="en-US" baseline="0" dirty="0" smtClean="0"/>
              <a:t> vs sampling distribution of the mean </a:t>
            </a:r>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15</a:t>
            </a:fld>
            <a:endParaRPr lang="en-US"/>
          </a:p>
        </p:txBody>
      </p:sp>
    </p:spTree>
    <p:extLst>
      <p:ext uri="{BB962C8B-B14F-4D97-AF65-F5344CB8AC3E}">
        <p14:creationId xmlns:p14="http://schemas.microsoft.com/office/powerpoint/2010/main" val="21381293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a:t>
            </a:r>
            <a:r>
              <a:rPr lang="en-US" baseline="0" dirty="0" smtClean="0"/>
              <a:t> a function of a parameter, must be random</a:t>
            </a:r>
          </a:p>
          <a:p>
            <a:endParaRPr lang="en-US" baseline="0" dirty="0" smtClean="0"/>
          </a:p>
          <a:p>
            <a:r>
              <a:rPr lang="en-US" baseline="0" dirty="0" smtClean="0"/>
              <a:t>Summarize data into a summary that makes a point or conclusion about the population</a:t>
            </a:r>
          </a:p>
          <a:p>
            <a:endParaRPr lang="en-US" baseline="0" dirty="0" smtClean="0"/>
          </a:p>
          <a:p>
            <a:r>
              <a:rPr lang="en-US" baseline="0" dirty="0" smtClean="0"/>
              <a:t>Just because they’re not a function of a parameter, doesn’t mean they can’t tell us something about a population</a:t>
            </a:r>
          </a:p>
          <a:p>
            <a:endParaRPr lang="en-US" baseline="0" dirty="0" smtClean="0"/>
          </a:p>
          <a:p>
            <a:endParaRPr lang="en-US" dirty="0" smtClean="0"/>
          </a:p>
          <a:p>
            <a:endParaRPr lang="en-US" dirty="0" smtClean="0"/>
          </a:p>
          <a:p>
            <a:r>
              <a:rPr lang="en-US" dirty="0" smtClean="0"/>
              <a:t>Estimator</a:t>
            </a:r>
            <a:r>
              <a:rPr lang="en-US" baseline="0" dirty="0" smtClean="0"/>
              <a:t> – like in linear regression</a:t>
            </a:r>
          </a:p>
          <a:p>
            <a:r>
              <a:rPr lang="en-US" baseline="0" dirty="0" smtClean="0"/>
              <a:t>Test statistics – like a t-test statistic or </a:t>
            </a:r>
            <a:r>
              <a:rPr lang="en-US" baseline="0" dirty="0" err="1" smtClean="0"/>
              <a:t>wilcoxon</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16</a:t>
            </a:fld>
            <a:endParaRPr lang="en-US"/>
          </a:p>
        </p:txBody>
      </p:sp>
    </p:spTree>
    <p:extLst>
      <p:ext uri="{BB962C8B-B14F-4D97-AF65-F5344CB8AC3E}">
        <p14:creationId xmlns:p14="http://schemas.microsoft.com/office/powerpoint/2010/main" val="5492928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is it random? </a:t>
            </a:r>
          </a:p>
          <a:p>
            <a:endParaRPr lang="en-US" dirty="0" smtClean="0"/>
          </a:p>
          <a:p>
            <a:r>
              <a:rPr lang="en-US" dirty="0" smtClean="0"/>
              <a:t>Because it’s from a random sample. Lots of possible samples!!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17</a:t>
            </a:fld>
            <a:endParaRPr lang="en-US"/>
          </a:p>
        </p:txBody>
      </p:sp>
    </p:spTree>
    <p:extLst>
      <p:ext uri="{BB962C8B-B14F-4D97-AF65-F5344CB8AC3E}">
        <p14:creationId xmlns:p14="http://schemas.microsoft.com/office/powerpoint/2010/main" val="1662372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Small x =&gt;</a:t>
            </a:r>
            <a:r>
              <a:rPr lang="en-US" baseline="0" dirty="0" smtClean="0"/>
              <a:t> sample data</a:t>
            </a:r>
            <a:endParaRPr lang="en-US" dirty="0" smtClean="0"/>
          </a:p>
          <a:p>
            <a:endParaRPr lang="en-US" dirty="0" smtClean="0"/>
          </a:p>
          <a:p>
            <a:r>
              <a:rPr lang="en-US" dirty="0" smtClean="0"/>
              <a:t>Notation nightmares!!</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18</a:t>
            </a:fld>
            <a:endParaRPr lang="en-US"/>
          </a:p>
        </p:txBody>
      </p:sp>
    </p:spTree>
    <p:extLst>
      <p:ext uri="{BB962C8B-B14F-4D97-AF65-F5344CB8AC3E}">
        <p14:creationId xmlns:p14="http://schemas.microsoft.com/office/powerpoint/2010/main" val="14736881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Big S – definition of the statistic</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19</a:t>
            </a:fld>
            <a:endParaRPr lang="en-US"/>
          </a:p>
        </p:txBody>
      </p:sp>
    </p:spTree>
    <p:extLst>
      <p:ext uri="{BB962C8B-B14F-4D97-AF65-F5344CB8AC3E}">
        <p14:creationId xmlns:p14="http://schemas.microsoft.com/office/powerpoint/2010/main" val="23432116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small</a:t>
            </a:r>
            <a:r>
              <a:rPr lang="en-US" baseline="0" dirty="0" smtClean="0"/>
              <a:t> s – sample variance</a:t>
            </a:r>
          </a:p>
          <a:p>
            <a:endParaRPr lang="en-US" baseline="0" dirty="0" smtClean="0"/>
          </a:p>
          <a:p>
            <a:r>
              <a:rPr lang="en-US" baseline="0" dirty="0" smtClean="0"/>
              <a:t>Come back to n-1!</a:t>
            </a:r>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20</a:t>
            </a:fld>
            <a:endParaRPr lang="en-US"/>
          </a:p>
        </p:txBody>
      </p:sp>
    </p:spTree>
    <p:extLst>
      <p:ext uri="{BB962C8B-B14F-4D97-AF65-F5344CB8AC3E}">
        <p14:creationId xmlns:p14="http://schemas.microsoft.com/office/powerpoint/2010/main" val="2846566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a:t>
            </a:r>
          </a:p>
          <a:p>
            <a:endParaRPr lang="en-US" dirty="0" smtClean="0"/>
          </a:p>
          <a:p>
            <a:r>
              <a:rPr lang="en-US" dirty="0" smtClean="0"/>
              <a:t>NOT</a:t>
            </a:r>
            <a:r>
              <a:rPr lang="en-US" baseline="0" dirty="0" smtClean="0"/>
              <a:t> saying the sample mean is the population mean</a:t>
            </a:r>
          </a:p>
          <a:p>
            <a:endParaRPr lang="en-US" baseline="0" dirty="0" smtClean="0"/>
          </a:p>
          <a:p>
            <a:r>
              <a:rPr lang="en-US" baseline="0" dirty="0" smtClean="0"/>
              <a:t>AM saying that the mean of all possible sample means is the population mean</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25</a:t>
            </a:fld>
            <a:endParaRPr lang="en-US"/>
          </a:p>
        </p:txBody>
      </p:sp>
    </p:spTree>
    <p:extLst>
      <p:ext uri="{BB962C8B-B14F-4D97-AF65-F5344CB8AC3E}">
        <p14:creationId xmlns:p14="http://schemas.microsoft.com/office/powerpoint/2010/main" val="819026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Each observed value:</a:t>
            </a:r>
          </a:p>
          <a:p>
            <a:pPr marL="228600" indent="-228600">
              <a:buAutoNum type="arabicParenR"/>
            </a:pPr>
            <a:r>
              <a:rPr lang="en-US" dirty="0" smtClean="0"/>
              <a:t>… is drawn from it’s own peculiar distribution</a:t>
            </a:r>
          </a:p>
          <a:p>
            <a:pPr marL="228600" indent="-228600">
              <a:buAutoNum type="arabicParenR"/>
            </a:pPr>
            <a:r>
              <a:rPr lang="en-US" dirty="0" smtClean="0"/>
              <a:t>… is drawn from a</a:t>
            </a:r>
            <a:r>
              <a:rPr lang="en-US" baseline="0" dirty="0" smtClean="0"/>
              <a:t> </a:t>
            </a:r>
            <a:r>
              <a:rPr lang="en-US" baseline="0" dirty="0" err="1" smtClean="0"/>
              <a:t>dist</a:t>
            </a:r>
            <a:r>
              <a:rPr lang="en-US" baseline="0" dirty="0" smtClean="0"/>
              <a:t> with a common mean, but’s it’s own sd.</a:t>
            </a:r>
          </a:p>
          <a:p>
            <a:pPr marL="228600" indent="-228600">
              <a:buAutoNum type="arabicParenR"/>
            </a:pPr>
            <a:r>
              <a:rPr lang="en-US" baseline="0" dirty="0" smtClean="0"/>
              <a:t>… is drawn </a:t>
            </a:r>
            <a:r>
              <a:rPr lang="en-US" baseline="0" dirty="0" err="1" smtClean="0"/>
              <a:t>fron</a:t>
            </a:r>
            <a:r>
              <a:rPr lang="en-US" baseline="0" dirty="0" smtClean="0"/>
              <a:t> a </a:t>
            </a:r>
            <a:r>
              <a:rPr lang="en-US" baseline="0" dirty="0" err="1" smtClean="0"/>
              <a:t>dist</a:t>
            </a:r>
            <a:r>
              <a:rPr lang="en-US" baseline="0" dirty="0" smtClean="0"/>
              <a:t> with it’s own mean, but a common sd.</a:t>
            </a:r>
          </a:p>
          <a:p>
            <a:pPr marL="228600" indent="-228600">
              <a:buAutoNum type="arabicParenR"/>
            </a:pPr>
            <a:r>
              <a:rPr lang="en-US" baseline="0" dirty="0" smtClean="0"/>
              <a:t>… is drawn from the same </a:t>
            </a:r>
            <a:r>
              <a:rPr lang="en-US" baseline="0" dirty="0" err="1" smtClean="0"/>
              <a:t>dist</a:t>
            </a:r>
            <a:r>
              <a:rPr lang="en-US" baseline="0" dirty="0" smtClean="0"/>
              <a:t> – </a:t>
            </a:r>
            <a:r>
              <a:rPr lang="en-US" baseline="0" dirty="0" err="1" smtClean="0"/>
              <a:t>iid</a:t>
            </a:r>
            <a:r>
              <a:rPr lang="en-US" baseline="0" dirty="0" smtClean="0"/>
              <a:t>!!</a:t>
            </a:r>
          </a:p>
          <a:p>
            <a:pPr marL="228600" indent="-228600">
              <a:buAutoNum type="arabicParenR"/>
            </a:pPr>
            <a:endParaRPr lang="en-US" baseline="0" dirty="0" smtClean="0"/>
          </a:p>
          <a:p>
            <a:pPr marL="0" indent="0">
              <a:buNone/>
            </a:pPr>
            <a:r>
              <a:rPr lang="en-US" baseline="0" dirty="0" smtClean="0"/>
              <a:t>Think of it as each observed value is pulled from the same underlying distribution.</a:t>
            </a:r>
          </a:p>
          <a:p>
            <a:pPr marL="0" indent="0">
              <a:buNone/>
            </a:pPr>
            <a:r>
              <a:rPr lang="en-US" baseline="0" dirty="0" smtClean="0"/>
              <a:t>	doesn’t have to be normal.</a:t>
            </a:r>
          </a:p>
          <a:p>
            <a:pPr marL="0" indent="0">
              <a:buNone/>
            </a:pPr>
            <a:r>
              <a:rPr lang="en-US" baseline="0" dirty="0" smtClean="0"/>
              <a:t>	doesn’t have to be known.</a:t>
            </a:r>
          </a:p>
          <a:p>
            <a:pPr marL="0" indent="0">
              <a:buNone/>
            </a:pPr>
            <a:endParaRPr lang="en-US" baseline="0" dirty="0" smtClean="0"/>
          </a:p>
          <a:p>
            <a:pPr marL="0" indent="0">
              <a:buNone/>
            </a:pPr>
            <a:r>
              <a:rPr lang="en-US" baseline="0" dirty="0" smtClean="0"/>
              <a:t>Ex Problems: Linguistic data or siblings/SAT scores</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4</a:t>
            </a:fld>
            <a:endParaRPr lang="en-US"/>
          </a:p>
        </p:txBody>
      </p:sp>
    </p:spTree>
    <p:extLst>
      <p:ext uri="{BB962C8B-B14F-4D97-AF65-F5344CB8AC3E}">
        <p14:creationId xmlns:p14="http://schemas.microsoft.com/office/powerpoint/2010/main" val="18006230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Sample variance &lt;&gt; variance of the sample mean</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29</a:t>
            </a:fld>
            <a:endParaRPr lang="en-US"/>
          </a:p>
        </p:txBody>
      </p:sp>
    </p:spTree>
    <p:extLst>
      <p:ext uri="{BB962C8B-B14F-4D97-AF65-F5344CB8AC3E}">
        <p14:creationId xmlns:p14="http://schemas.microsoft.com/office/powerpoint/2010/main" val="15709615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N-1!! Less important as n increases – but we just go ahead and do it anyway.</a:t>
            </a:r>
          </a:p>
          <a:p>
            <a:endParaRPr lang="en-US" dirty="0" smtClean="0"/>
          </a:p>
          <a:p>
            <a:endParaRPr lang="en-US" dirty="0" smtClean="0"/>
          </a:p>
          <a:p>
            <a:r>
              <a:rPr lang="en-US" dirty="0" smtClean="0"/>
              <a:t>Aside; Using n does NOT lead to a biased sd.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30</a:t>
            </a:fld>
            <a:endParaRPr lang="en-US"/>
          </a:p>
        </p:txBody>
      </p:sp>
    </p:spTree>
    <p:extLst>
      <p:ext uri="{BB962C8B-B14F-4D97-AF65-F5344CB8AC3E}">
        <p14:creationId xmlns:p14="http://schemas.microsoft.com/office/powerpoint/2010/main" val="33308243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Sampling distributions</a:t>
            </a:r>
            <a:r>
              <a:rPr lang="en-US" baseline="0" dirty="0" smtClean="0"/>
              <a:t> = Distribution of ALL the possible sample means (with a given n)</a:t>
            </a:r>
          </a:p>
          <a:p>
            <a:r>
              <a:rPr lang="en-US" baseline="0" dirty="0" smtClean="0"/>
              <a:t>	Now - enumerate and calculate</a:t>
            </a:r>
          </a:p>
          <a:p>
            <a:endParaRPr lang="en-US" baseline="0" dirty="0" smtClean="0"/>
          </a:p>
          <a:p>
            <a:r>
              <a:rPr lang="en-US" baseline="0" dirty="0" smtClean="0"/>
              <a:t>	Code-along – </a:t>
            </a:r>
          </a:p>
          <a:p>
            <a:r>
              <a:rPr lang="en-US" baseline="0" dirty="0" smtClean="0"/>
              <a:t>		enumerate and calculate, </a:t>
            </a:r>
          </a:p>
          <a:p>
            <a:r>
              <a:rPr lang="en-US" baseline="0" dirty="0" smtClean="0"/>
              <a:t>		random sample with replacement</a:t>
            </a:r>
          </a:p>
          <a:p>
            <a:endParaRPr lang="en-US" baseline="0" dirty="0" smtClean="0"/>
          </a:p>
          <a:p>
            <a:r>
              <a:rPr lang="en-US" baseline="0" dirty="0" smtClean="0"/>
              <a:t>	Next class – </a:t>
            </a:r>
          </a:p>
          <a:p>
            <a:r>
              <a:rPr lang="en-US" baseline="0" dirty="0" smtClean="0"/>
              <a:t>		sample only</a:t>
            </a:r>
          </a:p>
          <a:p>
            <a:r>
              <a:rPr lang="en-US" baseline="0" dirty="0" smtClean="0"/>
              <a:t>		and classical…</a:t>
            </a:r>
          </a:p>
          <a:p>
            <a:r>
              <a:rPr lang="en-US" baseline="0" dirty="0" smtClean="0"/>
              <a:t>		</a:t>
            </a:r>
          </a:p>
          <a:p>
            <a:endParaRPr lang="en-US" dirty="0" smtClean="0"/>
          </a:p>
        </p:txBody>
      </p:sp>
      <p:sp>
        <p:nvSpPr>
          <p:cNvPr id="4" name="Slide Number Placeholder 3"/>
          <p:cNvSpPr>
            <a:spLocks noGrp="1"/>
          </p:cNvSpPr>
          <p:nvPr>
            <p:ph type="sldNum" sz="quarter" idx="10"/>
          </p:nvPr>
        </p:nvSpPr>
        <p:spPr/>
        <p:txBody>
          <a:bodyPr/>
          <a:lstStyle/>
          <a:p>
            <a:fld id="{C289A014-D9CD-BA42-8A9B-34979EE71D77}" type="slidenum">
              <a:rPr lang="en-US" smtClean="0"/>
              <a:t>32</a:t>
            </a:fld>
            <a:endParaRPr lang="en-US"/>
          </a:p>
        </p:txBody>
      </p:sp>
    </p:spTree>
    <p:extLst>
      <p:ext uri="{BB962C8B-B14F-4D97-AF65-F5344CB8AC3E}">
        <p14:creationId xmlns:p14="http://schemas.microsoft.com/office/powerpoint/2010/main" val="16112813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real world …</a:t>
            </a:r>
          </a:p>
          <a:p>
            <a:endParaRPr lang="en-US" dirty="0" smtClean="0"/>
          </a:p>
          <a:p>
            <a:r>
              <a:rPr lang="en-US" dirty="0" smtClean="0"/>
              <a:t>Which one can you create? Sample </a:t>
            </a:r>
            <a:r>
              <a:rPr lang="en-US" dirty="0" err="1" smtClean="0"/>
              <a:t>dist</a:t>
            </a:r>
            <a:r>
              <a:rPr lang="en-US" dirty="0" smtClean="0"/>
              <a:t> </a:t>
            </a:r>
          </a:p>
          <a:p>
            <a:r>
              <a:rPr lang="en-US" dirty="0" smtClean="0"/>
              <a:t>	use</a:t>
            </a:r>
            <a:r>
              <a:rPr lang="en-US" baseline="0" dirty="0" smtClean="0"/>
              <a:t> it to make assumptions about the other two</a:t>
            </a:r>
          </a:p>
          <a:p>
            <a:r>
              <a:rPr lang="en-US" baseline="0" dirty="0" smtClean="0"/>
              <a:t>	it’s an estimate</a:t>
            </a:r>
            <a:endParaRPr lang="en-US" dirty="0" smtClean="0"/>
          </a:p>
          <a:p>
            <a:endParaRPr lang="en-US" dirty="0" smtClean="0"/>
          </a:p>
          <a:p>
            <a:r>
              <a:rPr lang="en-US" dirty="0" smtClean="0"/>
              <a:t>Population</a:t>
            </a:r>
            <a:r>
              <a:rPr lang="en-US" baseline="0" dirty="0" smtClean="0"/>
              <a:t> is real (to frequentists), but </a:t>
            </a:r>
            <a:r>
              <a:rPr lang="en-US" baseline="0" dirty="0" err="1" smtClean="0"/>
              <a:t>unseeable</a:t>
            </a:r>
            <a:r>
              <a:rPr lang="en-US" baseline="0" dirty="0" smtClean="0"/>
              <a:t> </a:t>
            </a:r>
          </a:p>
          <a:p>
            <a:r>
              <a:rPr lang="en-US" baseline="0" dirty="0" smtClean="0"/>
              <a:t>	Too large</a:t>
            </a:r>
          </a:p>
          <a:p>
            <a:r>
              <a:rPr lang="en-US" baseline="0" dirty="0" smtClean="0"/>
              <a:t>	changing?</a:t>
            </a:r>
          </a:p>
          <a:p>
            <a:endParaRPr lang="en-US" baseline="0" dirty="0" smtClean="0"/>
          </a:p>
          <a:p>
            <a:r>
              <a:rPr lang="en-US" baseline="0" dirty="0" smtClean="0"/>
              <a:t>Sampling distribution</a:t>
            </a:r>
          </a:p>
          <a:p>
            <a:r>
              <a:rPr lang="en-US" baseline="0" dirty="0" smtClean="0"/>
              <a:t>	theoretical</a:t>
            </a:r>
          </a:p>
          <a:p>
            <a:r>
              <a:rPr lang="en-US" baseline="0" dirty="0" smtClean="0"/>
              <a:t>	let’s you make inferences about your statistic! </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34</a:t>
            </a:fld>
            <a:endParaRPr lang="en-US"/>
          </a:p>
        </p:txBody>
      </p:sp>
    </p:spTree>
    <p:extLst>
      <p:ext uri="{BB962C8B-B14F-4D97-AF65-F5344CB8AC3E}">
        <p14:creationId xmlns:p14="http://schemas.microsoft.com/office/powerpoint/2010/main" val="15961040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 – number of throws</a:t>
            </a:r>
          </a:p>
          <a:p>
            <a:endParaRPr lang="en-US" dirty="0" smtClean="0"/>
          </a:p>
          <a:p>
            <a:r>
              <a:rPr lang="en-US" dirty="0" smtClean="0"/>
              <a:t>Entire probability space – equally probably</a:t>
            </a:r>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35</a:t>
            </a:fld>
            <a:endParaRPr lang="en-US"/>
          </a:p>
        </p:txBody>
      </p:sp>
    </p:spTree>
    <p:extLst>
      <p:ext uri="{BB962C8B-B14F-4D97-AF65-F5344CB8AC3E}">
        <p14:creationId xmlns:p14="http://schemas.microsoft.com/office/powerpoint/2010/main" val="25576916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Mean = E</a:t>
            </a:r>
          </a:p>
          <a:p>
            <a:endParaRPr lang="en-US" dirty="0" smtClean="0"/>
          </a:p>
          <a:p>
            <a:r>
              <a:rPr lang="en-US" dirty="0" smtClean="0"/>
              <a:t>3.5 is not observable – outside the probability space</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37</a:t>
            </a:fld>
            <a:endParaRPr lang="en-US"/>
          </a:p>
        </p:txBody>
      </p:sp>
    </p:spTree>
    <p:extLst>
      <p:ext uri="{BB962C8B-B14F-4D97-AF65-F5344CB8AC3E}">
        <p14:creationId xmlns:p14="http://schemas.microsoft.com/office/powerpoint/2010/main" val="977280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Mean of a single number is that number…</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39</a:t>
            </a:fld>
            <a:endParaRPr lang="en-US"/>
          </a:p>
        </p:txBody>
      </p:sp>
    </p:spTree>
    <p:extLst>
      <p:ext uri="{BB962C8B-B14F-4D97-AF65-F5344CB8AC3E}">
        <p14:creationId xmlns:p14="http://schemas.microsoft.com/office/powerpoint/2010/main" val="16163829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very interesting – </a:t>
            </a:r>
            <a:r>
              <a:rPr lang="en-US" dirty="0" err="1" smtClean="0"/>
              <a:t>equiprobable</a:t>
            </a:r>
            <a:endParaRPr lang="en-US" dirty="0" smtClean="0"/>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40</a:t>
            </a:fld>
            <a:endParaRPr lang="en-US"/>
          </a:p>
        </p:txBody>
      </p:sp>
    </p:spTree>
    <p:extLst>
      <p:ext uri="{BB962C8B-B14F-4D97-AF65-F5344CB8AC3E}">
        <p14:creationId xmlns:p14="http://schemas.microsoft.com/office/powerpoint/2010/main" val="34413629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Mean – can’t get 3.5</a:t>
            </a:r>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41</a:t>
            </a:fld>
            <a:endParaRPr lang="en-US"/>
          </a:p>
        </p:txBody>
      </p:sp>
    </p:spTree>
    <p:extLst>
      <p:ext uri="{BB962C8B-B14F-4D97-AF65-F5344CB8AC3E}">
        <p14:creationId xmlns:p14="http://schemas.microsoft.com/office/powerpoint/2010/main" val="20455110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Same X as the last …</a:t>
            </a:r>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42</a:t>
            </a:fld>
            <a:endParaRPr lang="en-US"/>
          </a:p>
        </p:txBody>
      </p:sp>
    </p:spTree>
    <p:extLst>
      <p:ext uri="{BB962C8B-B14F-4D97-AF65-F5344CB8AC3E}">
        <p14:creationId xmlns:p14="http://schemas.microsoft.com/office/powerpoint/2010/main" val="407459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Probability – </a:t>
            </a:r>
          </a:p>
          <a:p>
            <a:r>
              <a:rPr lang="en-US" dirty="0" smtClean="0"/>
              <a:t>	If we had a known population, we could</a:t>
            </a:r>
            <a:r>
              <a:rPr lang="en-US" baseline="0" dirty="0" smtClean="0"/>
              <a:t> use probability to describe an individual observation</a:t>
            </a:r>
          </a:p>
          <a:p>
            <a:r>
              <a:rPr lang="en-US" dirty="0" smtClean="0"/>
              <a:t>Statistics - </a:t>
            </a:r>
          </a:p>
          <a:p>
            <a:r>
              <a:rPr lang="en-US" dirty="0" smtClean="0"/>
              <a:t>	Samples are assumed to represent populations, and we want to use our sample to infer “things” about the larger</a:t>
            </a:r>
            <a:r>
              <a:rPr lang="en-US" baseline="0" dirty="0" smtClean="0"/>
              <a:t> population</a:t>
            </a:r>
          </a:p>
          <a:p>
            <a:endParaRPr lang="en-US" dirty="0" smtClean="0"/>
          </a:p>
          <a:p>
            <a:r>
              <a:rPr lang="en-US" dirty="0" smtClean="0"/>
              <a:t>	</a:t>
            </a:r>
          </a:p>
          <a:p>
            <a:r>
              <a:rPr lang="en-US" dirty="0" smtClean="0"/>
              <a:t>	</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5</a:t>
            </a:fld>
            <a:endParaRPr lang="en-US"/>
          </a:p>
        </p:txBody>
      </p:sp>
    </p:spTree>
    <p:extLst>
      <p:ext uri="{BB962C8B-B14F-4D97-AF65-F5344CB8AC3E}">
        <p14:creationId xmlns:p14="http://schemas.microsoft.com/office/powerpoint/2010/main" val="39791732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Expand.grid</a:t>
            </a:r>
            <a:r>
              <a:rPr lang="en-US" dirty="0" smtClean="0"/>
              <a:t> = fully cross factored</a:t>
            </a:r>
          </a:p>
          <a:p>
            <a:endParaRPr lang="en-US" dirty="0" smtClean="0"/>
          </a:p>
          <a:p>
            <a:r>
              <a:rPr lang="en-US" dirty="0" smtClean="0"/>
              <a:t>All possible </a:t>
            </a:r>
            <a:r>
              <a:rPr lang="en-US" dirty="0" err="1" smtClean="0"/>
              <a:t>combintions</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44</a:t>
            </a:fld>
            <a:endParaRPr lang="en-US"/>
          </a:p>
        </p:txBody>
      </p:sp>
    </p:spTree>
    <p:extLst>
      <p:ext uri="{BB962C8B-B14F-4D97-AF65-F5344CB8AC3E}">
        <p14:creationId xmlns:p14="http://schemas.microsoft.com/office/powerpoint/2010/main" val="9755077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Repeats??</a:t>
            </a:r>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46</a:t>
            </a:fld>
            <a:endParaRPr lang="en-US"/>
          </a:p>
        </p:txBody>
      </p:sp>
    </p:spTree>
    <p:extLst>
      <p:ext uri="{BB962C8B-B14F-4D97-AF65-F5344CB8AC3E}">
        <p14:creationId xmlns:p14="http://schemas.microsoft.com/office/powerpoint/2010/main" val="2092561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Look at that</a:t>
            </a:r>
            <a:r>
              <a:rPr lang="en-US" baseline="0" dirty="0" smtClean="0"/>
              <a:t> mean (E) </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47</a:t>
            </a:fld>
            <a:endParaRPr lang="en-US"/>
          </a:p>
        </p:txBody>
      </p:sp>
    </p:spTree>
    <p:extLst>
      <p:ext uri="{BB962C8B-B14F-4D97-AF65-F5344CB8AC3E}">
        <p14:creationId xmlns:p14="http://schemas.microsoft.com/office/powerpoint/2010/main" val="7201654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Point</a:t>
            </a:r>
            <a:r>
              <a:rPr lang="en-US" baseline="0" dirty="0" smtClean="0"/>
              <a:t> out symmetry</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48</a:t>
            </a:fld>
            <a:endParaRPr lang="en-US"/>
          </a:p>
        </p:txBody>
      </p:sp>
    </p:spTree>
    <p:extLst>
      <p:ext uri="{BB962C8B-B14F-4D97-AF65-F5344CB8AC3E}">
        <p14:creationId xmlns:p14="http://schemas.microsoft.com/office/powerpoint/2010/main" val="39030772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Possible sample means – NOT outcomes</a:t>
            </a:r>
          </a:p>
          <a:p>
            <a:endParaRPr lang="en-US" dirty="0" smtClean="0"/>
          </a:p>
          <a:p>
            <a:r>
              <a:rPr lang="en-US" dirty="0" smtClean="0"/>
              <a:t>Still talking about a known</a:t>
            </a:r>
            <a:r>
              <a:rPr lang="en-US" baseline="0" dirty="0" smtClean="0"/>
              <a:t> random variable and it’s distribution – fully enumerated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49</a:t>
            </a:fld>
            <a:endParaRPr lang="en-US"/>
          </a:p>
        </p:txBody>
      </p:sp>
    </p:spTree>
    <p:extLst>
      <p:ext uri="{BB962C8B-B14F-4D97-AF65-F5344CB8AC3E}">
        <p14:creationId xmlns:p14="http://schemas.microsoft.com/office/powerpoint/2010/main" val="9211398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Same mean!!</a:t>
            </a:r>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50</a:t>
            </a:fld>
            <a:endParaRPr lang="en-US"/>
          </a:p>
        </p:txBody>
      </p:sp>
    </p:spTree>
    <p:extLst>
      <p:ext uri="{BB962C8B-B14F-4D97-AF65-F5344CB8AC3E}">
        <p14:creationId xmlns:p14="http://schemas.microsoft.com/office/powerpoint/2010/main" val="40229754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Expectation of the sampling distribution</a:t>
            </a:r>
            <a:r>
              <a:rPr lang="en-US" baseline="0" dirty="0" smtClean="0"/>
              <a:t> of the sample means</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51</a:t>
            </a:fld>
            <a:endParaRPr lang="en-US"/>
          </a:p>
        </p:txBody>
      </p:sp>
    </p:spTree>
    <p:extLst>
      <p:ext uri="{BB962C8B-B14F-4D97-AF65-F5344CB8AC3E}">
        <p14:creationId xmlns:p14="http://schemas.microsoft.com/office/powerpoint/2010/main" val="21595256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Left:</a:t>
            </a:r>
            <a:r>
              <a:rPr lang="en-US" baseline="0" dirty="0" smtClean="0"/>
              <a:t> value x probability </a:t>
            </a:r>
          </a:p>
          <a:p>
            <a:endParaRPr lang="en-US" baseline="0" dirty="0" smtClean="0"/>
          </a:p>
          <a:p>
            <a:r>
              <a:rPr lang="en-US" baseline="0" dirty="0" smtClean="0"/>
              <a:t>Right: </a:t>
            </a:r>
          </a:p>
          <a:p>
            <a:r>
              <a:rPr lang="en-US" baseline="0" dirty="0" smtClean="0"/>
              <a:t>	add another die, </a:t>
            </a:r>
          </a:p>
          <a:p>
            <a:r>
              <a:rPr lang="en-US" baseline="0" dirty="0" smtClean="0"/>
              <a:t>	mean sample mean x probability</a:t>
            </a:r>
          </a:p>
          <a:p>
            <a:endParaRPr lang="en-US" baseline="0" dirty="0" smtClean="0"/>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53</a:t>
            </a:fld>
            <a:endParaRPr lang="en-US"/>
          </a:p>
        </p:txBody>
      </p:sp>
    </p:spTree>
    <p:extLst>
      <p:ext uri="{BB962C8B-B14F-4D97-AF65-F5344CB8AC3E}">
        <p14:creationId xmlns:p14="http://schemas.microsoft.com/office/powerpoint/2010/main" val="20694369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did die, but it could be any</a:t>
            </a:r>
            <a:r>
              <a:rPr lang="en-US" baseline="0" dirty="0" smtClean="0"/>
              <a:t> observation</a:t>
            </a:r>
            <a:r>
              <a:rPr lang="en-US" dirty="0" smtClean="0"/>
              <a:t> – just added observations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57</a:t>
            </a:fld>
            <a:endParaRPr lang="en-US"/>
          </a:p>
        </p:txBody>
      </p:sp>
    </p:spTree>
    <p:extLst>
      <p:ext uri="{BB962C8B-B14F-4D97-AF65-F5344CB8AC3E}">
        <p14:creationId xmlns:p14="http://schemas.microsoft.com/office/powerpoint/2010/main" val="32532653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a:t>
            </a:r>
          </a:p>
          <a:p>
            <a:r>
              <a:rPr lang="en-US" dirty="0" smtClean="0"/>
              <a:t>We can</a:t>
            </a:r>
            <a:r>
              <a:rPr lang="en-US" baseline="0" dirty="0" smtClean="0"/>
              <a:t> make conclusions about a populations from our sample – about a theoretical distribution</a:t>
            </a:r>
          </a:p>
          <a:p>
            <a:endParaRPr lang="en-US" baseline="0" dirty="0" smtClean="0"/>
          </a:p>
          <a:p>
            <a:r>
              <a:rPr lang="en-US" baseline="0" dirty="0" smtClean="0"/>
              <a:t>We can go from a population to a sampling distributions of sample means </a:t>
            </a:r>
          </a:p>
          <a:p>
            <a:endParaRPr lang="en-US" baseline="0" dirty="0" smtClean="0"/>
          </a:p>
          <a:p>
            <a:r>
              <a:rPr lang="en-US" baseline="0" dirty="0" smtClean="0"/>
              <a:t>No matter how many I add, same mean</a:t>
            </a:r>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58</a:t>
            </a:fld>
            <a:endParaRPr lang="en-US"/>
          </a:p>
        </p:txBody>
      </p:sp>
    </p:spTree>
    <p:extLst>
      <p:ext uri="{BB962C8B-B14F-4D97-AF65-F5344CB8AC3E}">
        <p14:creationId xmlns:p14="http://schemas.microsoft.com/office/powerpoint/2010/main" val="2224996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Individual Observations</a:t>
            </a:r>
          </a:p>
          <a:p>
            <a:endParaRPr lang="en-US" dirty="0" smtClean="0"/>
          </a:p>
          <a:p>
            <a:r>
              <a:rPr lang="en-US" dirty="0" smtClean="0"/>
              <a:t>	Every time I pull an observations, it’s coming from the same population</a:t>
            </a:r>
          </a:p>
          <a:p>
            <a:endParaRPr lang="en-US" dirty="0" smtClean="0"/>
          </a:p>
          <a:p>
            <a:r>
              <a:rPr lang="en-US" dirty="0" smtClean="0"/>
              <a:t>What is the RV? # tweets per day</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6</a:t>
            </a:fld>
            <a:endParaRPr lang="en-US"/>
          </a:p>
        </p:txBody>
      </p:sp>
    </p:spTree>
    <p:extLst>
      <p:ext uri="{BB962C8B-B14F-4D97-AF65-F5344CB8AC3E}">
        <p14:creationId xmlns:p14="http://schemas.microsoft.com/office/powerpoint/2010/main" val="15003168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Population – unknown/unseen</a:t>
            </a:r>
          </a:p>
          <a:p>
            <a:endParaRPr lang="en-US" dirty="0" smtClean="0"/>
          </a:p>
          <a:p>
            <a:r>
              <a:rPr lang="en-US" dirty="0" smtClean="0"/>
              <a:t>Sampling – theoretical (</a:t>
            </a:r>
            <a:r>
              <a:rPr lang="en-US" dirty="0" err="1" smtClean="0"/>
              <a:t>sorta</a:t>
            </a:r>
            <a:r>
              <a:rPr lang="en-US" dirty="0" smtClean="0"/>
              <a:t>)</a:t>
            </a:r>
          </a:p>
          <a:p>
            <a:endParaRPr lang="en-US" dirty="0" smtClean="0"/>
          </a:p>
          <a:p>
            <a:r>
              <a:rPr lang="en-US" dirty="0" smtClean="0"/>
              <a:t>What happens to the expectation of certain statistics as n increases?</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64</a:t>
            </a:fld>
            <a:endParaRPr lang="en-US"/>
          </a:p>
        </p:txBody>
      </p:sp>
    </p:spTree>
    <p:extLst>
      <p:ext uri="{BB962C8B-B14F-4D97-AF65-F5344CB8AC3E}">
        <p14:creationId xmlns:p14="http://schemas.microsoft.com/office/powerpoint/2010/main" val="32306359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Spread</a:t>
            </a:r>
            <a:r>
              <a:rPr lang="en-US" baseline="0" dirty="0" smtClean="0"/>
              <a:t> – what measures that?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65</a:t>
            </a:fld>
            <a:endParaRPr lang="en-US"/>
          </a:p>
        </p:txBody>
      </p:sp>
    </p:spTree>
    <p:extLst>
      <p:ext uri="{BB962C8B-B14F-4D97-AF65-F5344CB8AC3E}">
        <p14:creationId xmlns:p14="http://schemas.microsoft.com/office/powerpoint/2010/main" val="37121651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66</a:t>
            </a:fld>
            <a:endParaRPr lang="en-US"/>
          </a:p>
        </p:txBody>
      </p:sp>
    </p:spTree>
    <p:extLst>
      <p:ext uri="{BB962C8B-B14F-4D97-AF65-F5344CB8AC3E}">
        <p14:creationId xmlns:p14="http://schemas.microsoft.com/office/powerpoint/2010/main" val="281011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Changes</a:t>
            </a:r>
            <a:r>
              <a:rPr lang="en-US" baseline="0" dirty="0" smtClean="0"/>
              <a:t> based on </a:t>
            </a:r>
            <a:r>
              <a:rPr lang="en-US" baseline="0" dirty="0" err="1" smtClean="0"/>
              <a:t>sqrt</a:t>
            </a:r>
            <a:r>
              <a:rPr lang="en-US" baseline="0" dirty="0" smtClean="0"/>
              <a:t> of n</a:t>
            </a:r>
          </a:p>
          <a:p>
            <a:endParaRPr lang="en-US" baseline="0" dirty="0" smtClean="0"/>
          </a:p>
          <a:p>
            <a:r>
              <a:rPr lang="en-US" baseline="0" dirty="0" smtClean="0"/>
              <a:t>What does this mean? </a:t>
            </a:r>
          </a:p>
          <a:p>
            <a:endParaRPr lang="en-US" baseline="0" dirty="0" smtClean="0"/>
          </a:p>
          <a:p>
            <a:r>
              <a:rPr lang="en-US" baseline="0" dirty="0" smtClean="0"/>
              <a:t>As the sample size grows, the </a:t>
            </a:r>
            <a:r>
              <a:rPr lang="en-US" baseline="0" dirty="0" err="1" smtClean="0"/>
              <a:t>var</a:t>
            </a:r>
            <a:r>
              <a:rPr lang="en-US" baseline="0" dirty="0" smtClean="0"/>
              <a:t> get smaller. Sample means get closer to the true population mean.</a:t>
            </a:r>
          </a:p>
          <a:p>
            <a:endParaRPr lang="en-US" baseline="0" dirty="0" smtClean="0"/>
          </a:p>
          <a:p>
            <a:r>
              <a:rPr lang="en-US" baseline="0" dirty="0" smtClean="0"/>
              <a:t>Known to be true.</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68</a:t>
            </a:fld>
            <a:endParaRPr lang="en-US"/>
          </a:p>
        </p:txBody>
      </p:sp>
    </p:spTree>
    <p:extLst>
      <p:ext uri="{BB962C8B-B14F-4D97-AF65-F5344CB8AC3E}">
        <p14:creationId xmlns:p14="http://schemas.microsoft.com/office/powerpoint/2010/main" val="33607240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happens at n=1?</a:t>
            </a:r>
            <a:r>
              <a:rPr lang="en-US" baseline="0" dirty="0" smtClean="0"/>
              <a:t> </a:t>
            </a:r>
            <a:r>
              <a:rPr lang="en-US" dirty="0" smtClean="0"/>
              <a:t>It</a:t>
            </a:r>
            <a:r>
              <a:rPr lang="en-US" baseline="0" dirty="0" smtClean="0"/>
              <a:t> IS the population.</a:t>
            </a:r>
          </a:p>
          <a:p>
            <a:endParaRPr lang="en-US" baseline="0" dirty="0" smtClean="0"/>
          </a:p>
          <a:p>
            <a:r>
              <a:rPr lang="en-US" baseline="0" dirty="0" smtClean="0"/>
              <a:t>Standard error formulas for other statistics are online – also ugly. Use R.</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69</a:t>
            </a:fld>
            <a:endParaRPr lang="en-US"/>
          </a:p>
        </p:txBody>
      </p:sp>
    </p:spTree>
    <p:extLst>
      <p:ext uri="{BB962C8B-B14F-4D97-AF65-F5344CB8AC3E}">
        <p14:creationId xmlns:p14="http://schemas.microsoft.com/office/powerpoint/2010/main" val="29437737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Skip? Reading…</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82</a:t>
            </a:fld>
            <a:endParaRPr lang="en-US"/>
          </a:p>
        </p:txBody>
      </p:sp>
    </p:spTree>
    <p:extLst>
      <p:ext uri="{BB962C8B-B14F-4D97-AF65-F5344CB8AC3E}">
        <p14:creationId xmlns:p14="http://schemas.microsoft.com/office/powerpoint/2010/main" val="2143849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Independence assumption	</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7</a:t>
            </a:fld>
            <a:endParaRPr lang="en-US"/>
          </a:p>
        </p:txBody>
      </p:sp>
    </p:spTree>
    <p:extLst>
      <p:ext uri="{BB962C8B-B14F-4D97-AF65-F5344CB8AC3E}">
        <p14:creationId xmlns:p14="http://schemas.microsoft.com/office/powerpoint/2010/main" val="3977062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Large X is an</a:t>
            </a:r>
            <a:r>
              <a:rPr lang="en-US" baseline="0" dirty="0" smtClean="0"/>
              <a:t> </a:t>
            </a:r>
            <a:r>
              <a:rPr lang="en-US" baseline="0" dirty="0" err="1" smtClean="0"/>
              <a:t>rv</a:t>
            </a:r>
            <a:endParaRPr lang="en-US" baseline="0" dirty="0" smtClean="0"/>
          </a:p>
          <a:p>
            <a:endParaRPr lang="en-US" baseline="0" dirty="0" smtClean="0"/>
          </a:p>
          <a:p>
            <a:r>
              <a:rPr lang="en-US" baseline="0" dirty="0" smtClean="0"/>
              <a:t>Small x is the observed values (essentially a placeholder for the values)</a:t>
            </a:r>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8</a:t>
            </a:fld>
            <a:endParaRPr lang="en-US"/>
          </a:p>
        </p:txBody>
      </p:sp>
    </p:spTree>
    <p:extLst>
      <p:ext uri="{BB962C8B-B14F-4D97-AF65-F5344CB8AC3E}">
        <p14:creationId xmlns:p14="http://schemas.microsoft.com/office/powerpoint/2010/main" val="1847324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no problem!!</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9</a:t>
            </a:fld>
            <a:endParaRPr lang="en-US"/>
          </a:p>
        </p:txBody>
      </p:sp>
    </p:spTree>
    <p:extLst>
      <p:ext uri="{BB962C8B-B14F-4D97-AF65-F5344CB8AC3E}">
        <p14:creationId xmlns:p14="http://schemas.microsoft.com/office/powerpoint/2010/main" val="14353340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Xi might have it’s own pdf=f(xi)</a:t>
            </a:r>
          </a:p>
          <a:p>
            <a:endParaRPr lang="en-US" dirty="0" smtClean="0"/>
          </a:p>
          <a:p>
            <a:r>
              <a:rPr lang="en-US" dirty="0" smtClean="0"/>
              <a:t>pdf is a placeholder, not defined</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10</a:t>
            </a:fld>
            <a:endParaRPr lang="en-US"/>
          </a:p>
        </p:txBody>
      </p:sp>
    </p:spTree>
    <p:extLst>
      <p:ext uri="{BB962C8B-B14F-4D97-AF65-F5344CB8AC3E}">
        <p14:creationId xmlns:p14="http://schemas.microsoft.com/office/powerpoint/2010/main" val="20531266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Recall from Probability…</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11</a:t>
            </a:fld>
            <a:endParaRPr lang="en-US"/>
          </a:p>
        </p:txBody>
      </p:sp>
    </p:spTree>
    <p:extLst>
      <p:ext uri="{BB962C8B-B14F-4D97-AF65-F5344CB8AC3E}">
        <p14:creationId xmlns:p14="http://schemas.microsoft.com/office/powerpoint/2010/main" val="1720338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none" baseline="0"/>
            </a:lvl1pPr>
          </a:lstStyle>
          <a:p>
            <a:r>
              <a:rPr lang="en-US" dirty="0"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C8A432C8-69A7-458B-9684-2BFA64B31948}" type="datetime2">
              <a:rPr lang="en-US" smtClean="0"/>
              <a:t>Monday, October 29, 2018</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C057FC-95B6-4D89-AFDA-ABA33EE921E5}" type="datetime2">
              <a:rPr lang="en-US" smtClean="0"/>
              <a:t>Monday, October 29, 2018</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4549AC-EB31-477F-92A9-B1988E232878}" type="datetime2">
              <a:rPr lang="en-US" smtClean="0"/>
              <a:t>Monday, October 29, 2018</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396A3A3-94A6-4E5B-AF39-173ACA3E61CC}" type="datetime2">
              <a:rPr lang="en-US" smtClean="0"/>
              <a:t>Monday, October 29, 2018</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9933D019-A32C-4EAD-B8E6-DBDA699692FD}" type="datetime2">
              <a:rPr lang="en-US" smtClean="0"/>
              <a:t>Monday, October 29, 2018</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EBA98F-560C-4997-81C4-81D4D9187EAB}" type="datetime2">
              <a:rPr lang="en-US" smtClean="0"/>
              <a:t>Monday, October 29, 2018</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0972B2-CA5C-437D-87D0-8081271A9E4B}" type="datetime2">
              <a:rPr lang="en-US" smtClean="0"/>
              <a:t>Monday, October 29, 2018</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CD4847-11EF-4466-A8AD-85CDB7B49118}" type="datetime2">
              <a:rPr lang="en-US" smtClean="0"/>
              <a:t>Monday, October 29, 2018</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t>Monday, October 29, 2018</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t>Monday, October 29, 2018</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t>Monday, October 29, 2018</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latin typeface="Lato" charset="0"/>
                <a:ea typeface="Lato" charset="0"/>
                <a:cs typeface="Lato" charset="0"/>
              </a:defRPr>
            </a:lvl1pPr>
          </a:lstStyle>
          <a:p>
            <a:fld id="{A80CB818-7379-467D-8E76-EF9D9074A26C}" type="datetime2">
              <a:rPr lang="en-US" smtClean="0"/>
              <a:pPr/>
              <a:t>Monday, October 29, 2018</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sldNum="0" hdr="0" ftr="0" dt="0"/>
  <p:txStyles>
    <p:titleStyle>
      <a:lvl1pPr algn="l" defTabSz="914400" rtl="0" eaLnBrk="1" latinLnBrk="0" hangingPunct="1">
        <a:spcBef>
          <a:spcPct val="0"/>
        </a:spcBef>
        <a:buNone/>
        <a:defRPr sz="4000" kern="1200" spc="-100" baseline="0">
          <a:solidFill>
            <a:schemeClr val="tx2"/>
          </a:solidFill>
          <a:latin typeface="Noto Serif" charset="0"/>
          <a:ea typeface="Noto Serif" charset="0"/>
          <a:cs typeface="Noto Serif" charset="0"/>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Lato" charset="0"/>
          <a:ea typeface="Lato" charset="0"/>
          <a:cs typeface="Lato" charset="0"/>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Lato" charset="0"/>
          <a:ea typeface="Lato" charset="0"/>
          <a:cs typeface="Lato" charset="0"/>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Lato" charset="0"/>
          <a:ea typeface="Lato" charset="0"/>
          <a:cs typeface="Lato" charset="0"/>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Lato" charset="0"/>
          <a:ea typeface="Lato" charset="0"/>
          <a:cs typeface="Lato" charset="0"/>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Lato" charset="0"/>
          <a:ea typeface="Lato" charset="0"/>
          <a:cs typeface="Lato" charset="0"/>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2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25.emf"/></Relationships>
</file>

<file path=ppt/slides/_rels/slide38.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3.png"/><Relationship Id="rId1" Type="http://schemas.openxmlformats.org/officeDocument/2006/relationships/slideLayout" Target="../slideLayouts/slideLayout4.xml"/><Relationship Id="rId4" Type="http://schemas.openxmlformats.org/officeDocument/2006/relationships/image" Target="../media/image27.emf"/></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28.emf"/></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37.xml"/><Relationship Id="rId1" Type="http://schemas.openxmlformats.org/officeDocument/2006/relationships/slideLayout" Target="../slideLayouts/slideLayout5.xml"/><Relationship Id="rId5" Type="http://schemas.openxmlformats.org/officeDocument/2006/relationships/image" Target="../media/image35.emf"/><Relationship Id="rId4" Type="http://schemas.openxmlformats.org/officeDocument/2006/relationships/image" Target="../media/image25.emf"/></Relationships>
</file>

<file path=ppt/slides/_rels/slide5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6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50.emf"/><Relationship Id="rId5" Type="http://schemas.openxmlformats.org/officeDocument/2006/relationships/image" Target="../media/image49.emf"/><Relationship Id="rId4" Type="http://schemas.openxmlformats.org/officeDocument/2006/relationships/image" Target="../media/image48.emf"/></Relationships>
</file>

<file path=ppt/slides/_rels/slide69.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image" Target="../media/image57.emf"/><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hyperlink" Target="http://stats.stackexchange.com/questions/101274/how-to-interpret-a-qq-plot" TargetMode="External"/><Relationship Id="rId2" Type="http://schemas.openxmlformats.org/officeDocument/2006/relationships/hyperlink" Target="https://xiongge.shinyapps.io/QQplot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Math 530/630: CM 4.1</a:t>
            </a:r>
            <a:endParaRPr lang="en-US" dirty="0"/>
          </a:p>
        </p:txBody>
      </p:sp>
      <p:sp>
        <p:nvSpPr>
          <p:cNvPr id="3" name="Subtitle 2"/>
          <p:cNvSpPr>
            <a:spLocks noGrp="1"/>
          </p:cNvSpPr>
          <p:nvPr>
            <p:ph type="subTitle" idx="1"/>
          </p:nvPr>
        </p:nvSpPr>
        <p:spPr/>
        <p:txBody>
          <a:bodyPr/>
          <a:lstStyle/>
          <a:p>
            <a:r>
              <a:rPr lang="en-US" dirty="0"/>
              <a:t>Sampling distributions</a:t>
            </a:r>
          </a:p>
        </p:txBody>
      </p:sp>
    </p:spTree>
    <p:extLst>
      <p:ext uri="{BB962C8B-B14F-4D97-AF65-F5344CB8AC3E}">
        <p14:creationId xmlns:p14="http://schemas.microsoft.com/office/powerpoint/2010/main" val="31245297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Random variable, </a:t>
            </a:r>
            <a:r>
              <a:rPr lang="en-US" i="1" dirty="0" smtClean="0"/>
              <a:t>X</a:t>
            </a:r>
            <a:r>
              <a:rPr lang="en-US" dirty="0" smtClean="0"/>
              <a:t> = # of tweets per day</a:t>
            </a:r>
            <a:endParaRPr lang="en-US" dirty="0"/>
          </a:p>
        </p:txBody>
      </p:sp>
      <p:sp>
        <p:nvSpPr>
          <p:cNvPr id="27" name="TextBox 26"/>
          <p:cNvSpPr txBox="1"/>
          <p:nvPr/>
        </p:nvSpPr>
        <p:spPr>
          <a:xfrm>
            <a:off x="3053080" y="1304514"/>
            <a:ext cx="3789680" cy="369332"/>
          </a:xfrm>
          <a:prstGeom prst="rect">
            <a:avLst/>
          </a:prstGeom>
          <a:noFill/>
        </p:spPr>
        <p:txBody>
          <a:bodyPr wrap="square" rtlCol="0">
            <a:spAutoFit/>
          </a:bodyPr>
          <a:lstStyle/>
          <a:p>
            <a:pPr algn="ctr"/>
            <a:r>
              <a:rPr lang="en-US" dirty="0" smtClean="0">
                <a:latin typeface="Gill Sans"/>
                <a:cs typeface="Gill Sans"/>
              </a:rPr>
              <a:t>Random sample of size </a:t>
            </a:r>
            <a:r>
              <a:rPr lang="en-US" i="1" dirty="0" smtClean="0">
                <a:latin typeface="Gill Sans"/>
                <a:cs typeface="Gill Sans"/>
              </a:rPr>
              <a:t>n, n </a:t>
            </a:r>
            <a:r>
              <a:rPr lang="en-US" dirty="0" smtClean="0">
                <a:latin typeface="Gill Sans"/>
                <a:cs typeface="Gill Sans"/>
              </a:rPr>
              <a:t>&gt; 1</a:t>
            </a:r>
            <a:endParaRPr lang="en-US" dirty="0">
              <a:latin typeface="Gill Sans"/>
              <a:cs typeface="Gill Sans"/>
            </a:endParaRPr>
          </a:p>
        </p:txBody>
      </p:sp>
      <p:grpSp>
        <p:nvGrpSpPr>
          <p:cNvPr id="6" name="Group 5"/>
          <p:cNvGrpSpPr/>
          <p:nvPr/>
        </p:nvGrpSpPr>
        <p:grpSpPr>
          <a:xfrm>
            <a:off x="3053080" y="1676098"/>
            <a:ext cx="3383280" cy="3599180"/>
            <a:chOff x="5341620" y="2307074"/>
            <a:chExt cx="3383280" cy="3599180"/>
          </a:xfrm>
        </p:grpSpPr>
        <p:grpSp>
          <p:nvGrpSpPr>
            <p:cNvPr id="28" name="Group 27"/>
            <p:cNvGrpSpPr/>
            <p:nvPr/>
          </p:nvGrpSpPr>
          <p:grpSpPr>
            <a:xfrm>
              <a:off x="5341620" y="2307074"/>
              <a:ext cx="3383280" cy="3599180"/>
              <a:chOff x="5341620" y="1912620"/>
              <a:chExt cx="3383280" cy="3599180"/>
            </a:xfrm>
          </p:grpSpPr>
          <p:grpSp>
            <p:nvGrpSpPr>
              <p:cNvPr id="10" name="Group 9"/>
              <p:cNvGrpSpPr/>
              <p:nvPr/>
            </p:nvGrpSpPr>
            <p:grpSpPr>
              <a:xfrm>
                <a:off x="6273801" y="2254622"/>
                <a:ext cx="850900" cy="691777"/>
                <a:chOff x="6273801" y="2254622"/>
                <a:chExt cx="850900" cy="691777"/>
              </a:xfrm>
            </p:grpSpPr>
            <p:pic>
              <p:nvPicPr>
                <p:cNvPr id="8" name="Picture 7"/>
                <p:cNvPicPr>
                  <a:picLocks noChangeAspect="1"/>
                </p:cNvPicPr>
                <p:nvPr/>
              </p:nvPicPr>
              <p:blipFill>
                <a:blip r:embed="rId3"/>
                <a:stretch>
                  <a:fillRect/>
                </a:stretch>
              </p:blipFill>
              <p:spPr>
                <a:xfrm>
                  <a:off x="6273801" y="2254622"/>
                  <a:ext cx="850900" cy="691777"/>
                </a:xfrm>
                <a:prstGeom prst="rect">
                  <a:avLst/>
                </a:prstGeom>
              </p:spPr>
            </p:pic>
            <p:sp>
              <p:nvSpPr>
                <p:cNvPr id="9" name="TextBox 8"/>
                <p:cNvSpPr txBox="1"/>
                <p:nvPr/>
              </p:nvSpPr>
              <p:spPr>
                <a:xfrm>
                  <a:off x="6311900" y="240613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1</a:t>
                  </a:r>
                  <a:endParaRPr lang="en-US" i="1" dirty="0">
                    <a:solidFill>
                      <a:schemeClr val="bg1"/>
                    </a:solidFill>
                    <a:latin typeface="Gill Sans"/>
                    <a:cs typeface="Gill Sans"/>
                  </a:endParaRPr>
                </a:p>
              </p:txBody>
            </p:sp>
          </p:grpSp>
          <p:grpSp>
            <p:nvGrpSpPr>
              <p:cNvPr id="11" name="Group 10"/>
              <p:cNvGrpSpPr/>
              <p:nvPr/>
            </p:nvGrpSpPr>
            <p:grpSpPr>
              <a:xfrm>
                <a:off x="7277101" y="2580344"/>
                <a:ext cx="850900" cy="691777"/>
                <a:chOff x="6070601" y="2059500"/>
                <a:chExt cx="850900" cy="691777"/>
              </a:xfrm>
            </p:grpSpPr>
            <p:pic>
              <p:nvPicPr>
                <p:cNvPr id="12" name="Picture 11"/>
                <p:cNvPicPr>
                  <a:picLocks noChangeAspect="1"/>
                </p:cNvPicPr>
                <p:nvPr/>
              </p:nvPicPr>
              <p:blipFill>
                <a:blip r:embed="rId3"/>
                <a:stretch>
                  <a:fillRect/>
                </a:stretch>
              </p:blipFill>
              <p:spPr>
                <a:xfrm>
                  <a:off x="6070601" y="2059500"/>
                  <a:ext cx="850900" cy="691777"/>
                </a:xfrm>
                <a:prstGeom prst="rect">
                  <a:avLst/>
                </a:prstGeom>
              </p:spPr>
            </p:pic>
            <p:sp>
              <p:nvSpPr>
                <p:cNvPr id="13" name="TextBox 12"/>
                <p:cNvSpPr txBox="1"/>
                <p:nvPr/>
              </p:nvSpPr>
              <p:spPr>
                <a:xfrm>
                  <a:off x="6096000" y="222325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2</a:t>
                  </a:r>
                  <a:endParaRPr lang="en-US" i="1" dirty="0">
                    <a:solidFill>
                      <a:schemeClr val="bg1"/>
                    </a:solidFill>
                    <a:latin typeface="Gill Sans"/>
                    <a:cs typeface="Gill Sans"/>
                  </a:endParaRPr>
                </a:p>
              </p:txBody>
            </p:sp>
          </p:grpSp>
          <p:grpSp>
            <p:nvGrpSpPr>
              <p:cNvPr id="14" name="Group 13"/>
              <p:cNvGrpSpPr/>
              <p:nvPr/>
            </p:nvGrpSpPr>
            <p:grpSpPr>
              <a:xfrm>
                <a:off x="5753101" y="3121354"/>
                <a:ext cx="850900" cy="691777"/>
                <a:chOff x="5600701" y="2103855"/>
                <a:chExt cx="850900" cy="691777"/>
              </a:xfrm>
            </p:grpSpPr>
            <p:pic>
              <p:nvPicPr>
                <p:cNvPr id="15" name="Picture 14"/>
                <p:cNvPicPr>
                  <a:picLocks noChangeAspect="1"/>
                </p:cNvPicPr>
                <p:nvPr/>
              </p:nvPicPr>
              <p:blipFill>
                <a:blip r:embed="rId3"/>
                <a:stretch>
                  <a:fillRect/>
                </a:stretch>
              </p:blipFill>
              <p:spPr>
                <a:xfrm>
                  <a:off x="5600701" y="2103855"/>
                  <a:ext cx="850900" cy="691777"/>
                </a:xfrm>
                <a:prstGeom prst="rect">
                  <a:avLst/>
                </a:prstGeom>
              </p:spPr>
            </p:pic>
            <p:sp>
              <p:nvSpPr>
                <p:cNvPr id="16" name="TextBox 15"/>
                <p:cNvSpPr txBox="1"/>
                <p:nvPr/>
              </p:nvSpPr>
              <p:spPr>
                <a:xfrm>
                  <a:off x="5638800" y="2255367"/>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3</a:t>
                  </a:r>
                  <a:endParaRPr lang="en-US" i="1" dirty="0">
                    <a:solidFill>
                      <a:schemeClr val="bg1"/>
                    </a:solidFill>
                    <a:latin typeface="Gill Sans"/>
                    <a:cs typeface="Gill Sans"/>
                  </a:endParaRPr>
                </a:p>
              </p:txBody>
            </p:sp>
          </p:grpSp>
          <p:grpSp>
            <p:nvGrpSpPr>
              <p:cNvPr id="17" name="Group 16"/>
              <p:cNvGrpSpPr/>
              <p:nvPr/>
            </p:nvGrpSpPr>
            <p:grpSpPr>
              <a:xfrm>
                <a:off x="6699251" y="3607983"/>
                <a:ext cx="850900" cy="691777"/>
                <a:chOff x="5848351" y="2049474"/>
                <a:chExt cx="850900" cy="691777"/>
              </a:xfrm>
            </p:grpSpPr>
            <p:pic>
              <p:nvPicPr>
                <p:cNvPr id="18" name="Picture 17"/>
                <p:cNvPicPr>
                  <a:picLocks noChangeAspect="1"/>
                </p:cNvPicPr>
                <p:nvPr/>
              </p:nvPicPr>
              <p:blipFill>
                <a:blip r:embed="rId3"/>
                <a:stretch>
                  <a:fillRect/>
                </a:stretch>
              </p:blipFill>
              <p:spPr>
                <a:xfrm>
                  <a:off x="5848351" y="2049474"/>
                  <a:ext cx="850900" cy="691777"/>
                </a:xfrm>
                <a:prstGeom prst="rect">
                  <a:avLst/>
                </a:prstGeom>
              </p:spPr>
            </p:pic>
            <p:sp>
              <p:nvSpPr>
                <p:cNvPr id="19" name="TextBox 18"/>
                <p:cNvSpPr txBox="1"/>
                <p:nvPr/>
              </p:nvSpPr>
              <p:spPr>
                <a:xfrm>
                  <a:off x="5886450" y="2200986"/>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4</a:t>
                  </a:r>
                  <a:endParaRPr lang="en-US" i="1" dirty="0">
                    <a:solidFill>
                      <a:schemeClr val="bg1"/>
                    </a:solidFill>
                    <a:latin typeface="Gill Sans"/>
                    <a:cs typeface="Gill Sans"/>
                  </a:endParaRPr>
                </a:p>
              </p:txBody>
            </p:sp>
          </p:grpSp>
          <p:grpSp>
            <p:nvGrpSpPr>
              <p:cNvPr id="20" name="Group 19"/>
              <p:cNvGrpSpPr/>
              <p:nvPr/>
            </p:nvGrpSpPr>
            <p:grpSpPr>
              <a:xfrm>
                <a:off x="7569200" y="3851230"/>
                <a:ext cx="850900" cy="691777"/>
                <a:chOff x="7956551" y="1908733"/>
                <a:chExt cx="850900" cy="691777"/>
              </a:xfrm>
            </p:grpSpPr>
            <p:pic>
              <p:nvPicPr>
                <p:cNvPr id="21" name="Picture 20"/>
                <p:cNvPicPr>
                  <a:picLocks noChangeAspect="1"/>
                </p:cNvPicPr>
                <p:nvPr/>
              </p:nvPicPr>
              <p:blipFill>
                <a:blip r:embed="rId3"/>
                <a:stretch>
                  <a:fillRect/>
                </a:stretch>
              </p:blipFill>
              <p:spPr>
                <a:xfrm>
                  <a:off x="7956551" y="1908733"/>
                  <a:ext cx="850900" cy="691777"/>
                </a:xfrm>
                <a:prstGeom prst="rect">
                  <a:avLst/>
                </a:prstGeom>
              </p:spPr>
            </p:pic>
            <p:sp>
              <p:nvSpPr>
                <p:cNvPr id="22" name="TextBox 21"/>
                <p:cNvSpPr txBox="1"/>
                <p:nvPr/>
              </p:nvSpPr>
              <p:spPr>
                <a:xfrm>
                  <a:off x="7994650" y="2060245"/>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5</a:t>
                  </a:r>
                  <a:endParaRPr lang="en-US" i="1" dirty="0">
                    <a:solidFill>
                      <a:schemeClr val="bg1"/>
                    </a:solidFill>
                    <a:latin typeface="Gill Sans"/>
                    <a:cs typeface="Gill Sans"/>
                  </a:endParaRPr>
                </a:p>
              </p:txBody>
            </p:sp>
          </p:grpSp>
          <p:sp>
            <p:nvSpPr>
              <p:cNvPr id="23" name="Donut 22"/>
              <p:cNvSpPr/>
              <p:nvPr/>
            </p:nvSpPr>
            <p:spPr>
              <a:xfrm>
                <a:off x="5341620" y="1912620"/>
                <a:ext cx="3383280" cy="3599180"/>
              </a:xfrm>
              <a:prstGeom prst="donut">
                <a:avLst>
                  <a:gd name="adj" fmla="val 1364"/>
                </a:avLst>
              </a:prstGeom>
              <a:solidFill>
                <a:srgbClr val="6699CC"/>
              </a:solidFill>
              <a:ln>
                <a:solidFill>
                  <a:srgbClr val="6699CC"/>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24" name="Group 23"/>
              <p:cNvGrpSpPr/>
              <p:nvPr/>
            </p:nvGrpSpPr>
            <p:grpSpPr>
              <a:xfrm>
                <a:off x="5924550" y="4372074"/>
                <a:ext cx="850900" cy="691777"/>
                <a:chOff x="5346701" y="1931289"/>
                <a:chExt cx="850900" cy="691777"/>
              </a:xfrm>
            </p:grpSpPr>
            <p:pic>
              <p:nvPicPr>
                <p:cNvPr id="25" name="Picture 24"/>
                <p:cNvPicPr>
                  <a:picLocks noChangeAspect="1"/>
                </p:cNvPicPr>
                <p:nvPr/>
              </p:nvPicPr>
              <p:blipFill>
                <a:blip r:embed="rId3"/>
                <a:stretch>
                  <a:fillRect/>
                </a:stretch>
              </p:blipFill>
              <p:spPr>
                <a:xfrm>
                  <a:off x="5346701" y="1931289"/>
                  <a:ext cx="850900" cy="691777"/>
                </a:xfrm>
                <a:prstGeom prst="rect">
                  <a:avLst/>
                </a:prstGeom>
              </p:spPr>
            </p:pic>
            <p:sp>
              <p:nvSpPr>
                <p:cNvPr id="26" name="TextBox 25"/>
                <p:cNvSpPr txBox="1"/>
                <p:nvPr/>
              </p:nvSpPr>
              <p:spPr>
                <a:xfrm>
                  <a:off x="5384800" y="2082801"/>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6</a:t>
                  </a:r>
                  <a:endParaRPr lang="en-US" i="1" dirty="0">
                    <a:solidFill>
                      <a:schemeClr val="bg1"/>
                    </a:solidFill>
                    <a:latin typeface="Gill Sans"/>
                    <a:cs typeface="Gill Sans"/>
                  </a:endParaRPr>
                </a:p>
              </p:txBody>
            </p:sp>
          </p:grpSp>
        </p:grpSp>
        <p:pic>
          <p:nvPicPr>
            <p:cNvPr id="29" name="Picture 28"/>
            <p:cNvPicPr>
              <a:picLocks noChangeAspect="1"/>
            </p:cNvPicPr>
            <p:nvPr/>
          </p:nvPicPr>
          <p:blipFill>
            <a:blip r:embed="rId3"/>
            <a:stretch>
              <a:fillRect/>
            </a:stretch>
          </p:blipFill>
          <p:spPr>
            <a:xfrm>
              <a:off x="7048502" y="5060880"/>
              <a:ext cx="850900" cy="691777"/>
            </a:xfrm>
            <a:prstGeom prst="rect">
              <a:avLst/>
            </a:prstGeom>
          </p:spPr>
        </p:pic>
        <p:sp>
          <p:nvSpPr>
            <p:cNvPr id="30" name="TextBox 29"/>
            <p:cNvSpPr txBox="1"/>
            <p:nvPr/>
          </p:nvSpPr>
          <p:spPr>
            <a:xfrm>
              <a:off x="7086601" y="5212392"/>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a:t>
              </a:r>
              <a:r>
                <a:rPr lang="en-US" i="1" dirty="0" err="1" smtClean="0">
                  <a:solidFill>
                    <a:schemeClr val="bg1"/>
                  </a:solidFill>
                  <a:latin typeface="Gill Sans"/>
                  <a:cs typeface="Gill Sans"/>
                </a:rPr>
                <a:t>X</a:t>
              </a:r>
              <a:r>
                <a:rPr lang="en-US" i="1" baseline="-25000" dirty="0" err="1">
                  <a:solidFill>
                    <a:schemeClr val="bg1"/>
                  </a:solidFill>
                  <a:latin typeface="Gill Sans"/>
                  <a:cs typeface="Gill Sans"/>
                </a:rPr>
                <a:t>n</a:t>
              </a:r>
              <a:endParaRPr lang="en-US" i="1" dirty="0">
                <a:solidFill>
                  <a:schemeClr val="bg1"/>
                </a:solidFill>
                <a:latin typeface="Gill Sans"/>
                <a:cs typeface="Gill Sans"/>
              </a:endParaRPr>
            </a:p>
          </p:txBody>
        </p:sp>
      </p:grpSp>
      <p:sp>
        <p:nvSpPr>
          <p:cNvPr id="33" name="Oval Callout 32"/>
          <p:cNvSpPr/>
          <p:nvPr/>
        </p:nvSpPr>
        <p:spPr>
          <a:xfrm>
            <a:off x="3636010" y="5347592"/>
            <a:ext cx="2800350" cy="1281808"/>
          </a:xfrm>
          <a:prstGeom prst="wedgeEllipseCallout">
            <a:avLst>
              <a:gd name="adj1" fmla="val 87192"/>
              <a:gd name="adj2" fmla="val 5634"/>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dirty="0">
                <a:solidFill>
                  <a:schemeClr val="tx1"/>
                </a:solidFill>
                <a:latin typeface="Gill Sans"/>
                <a:cs typeface="Gill Sans"/>
              </a:rPr>
              <a:t>Each </a:t>
            </a:r>
            <a:r>
              <a:rPr lang="en-US" sz="2000" i="1" dirty="0">
                <a:solidFill>
                  <a:schemeClr val="tx1"/>
                </a:solidFill>
                <a:latin typeface="Gill Sans"/>
                <a:cs typeface="Gill Sans"/>
              </a:rPr>
              <a:t>X</a:t>
            </a:r>
            <a:r>
              <a:rPr lang="en-US" sz="2000" i="1" baseline="-25000" dirty="0">
                <a:solidFill>
                  <a:schemeClr val="tx1"/>
                </a:solidFill>
                <a:latin typeface="Gill Sans"/>
                <a:cs typeface="Gill Sans"/>
              </a:rPr>
              <a:t>i</a:t>
            </a:r>
            <a:r>
              <a:rPr lang="en-US" sz="2000" baseline="-25000" dirty="0">
                <a:solidFill>
                  <a:schemeClr val="tx1"/>
                </a:solidFill>
                <a:latin typeface="Gill Sans"/>
                <a:cs typeface="Gill Sans"/>
              </a:rPr>
              <a:t> </a:t>
            </a:r>
            <a:r>
              <a:rPr lang="en-US" sz="2000" dirty="0">
                <a:solidFill>
                  <a:schemeClr val="tx1"/>
                </a:solidFill>
                <a:latin typeface="Gill Sans"/>
                <a:cs typeface="Gill Sans"/>
              </a:rPr>
              <a:t>has a marginal </a:t>
            </a:r>
            <a:r>
              <a:rPr lang="en-US" sz="2000" dirty="0" smtClean="0">
                <a:solidFill>
                  <a:schemeClr val="tx1"/>
                </a:solidFill>
                <a:latin typeface="Gill Sans"/>
                <a:cs typeface="Gill Sans"/>
              </a:rPr>
              <a:t>distribution, </a:t>
            </a:r>
            <a:r>
              <a:rPr lang="en-US" sz="2000" i="1" dirty="0">
                <a:solidFill>
                  <a:schemeClr val="tx1"/>
                </a:solidFill>
                <a:latin typeface="Gill Sans"/>
                <a:cs typeface="Gill Sans"/>
              </a:rPr>
              <a:t>f(x</a:t>
            </a:r>
            <a:r>
              <a:rPr lang="en-US" sz="2000" i="1" baseline="-25000" dirty="0">
                <a:solidFill>
                  <a:schemeClr val="tx1"/>
                </a:solidFill>
                <a:latin typeface="Gill Sans"/>
                <a:cs typeface="Gill Sans"/>
              </a:rPr>
              <a:t>i</a:t>
            </a:r>
            <a:r>
              <a:rPr lang="en-US" sz="2000" i="1" dirty="0">
                <a:solidFill>
                  <a:schemeClr val="tx1"/>
                </a:solidFill>
                <a:latin typeface="Gill Sans"/>
                <a:cs typeface="Gill Sans"/>
              </a:rPr>
              <a:t>)</a:t>
            </a:r>
          </a:p>
        </p:txBody>
      </p:sp>
      <p:pic>
        <p:nvPicPr>
          <p:cNvPr id="34" name="Picture 33"/>
          <p:cNvPicPr>
            <a:picLocks noChangeAspect="1"/>
          </p:cNvPicPr>
          <p:nvPr/>
        </p:nvPicPr>
        <p:blipFill>
          <a:blip r:embed="rId4"/>
          <a:stretch>
            <a:fillRect/>
          </a:stretch>
        </p:blipFill>
        <p:spPr>
          <a:xfrm>
            <a:off x="7556500" y="5422900"/>
            <a:ext cx="1604527" cy="1604527"/>
          </a:xfrm>
          <a:prstGeom prst="rect">
            <a:avLst/>
          </a:prstGeom>
        </p:spPr>
      </p:pic>
      <p:sp>
        <p:nvSpPr>
          <p:cNvPr id="32" name="Freeform 31"/>
          <p:cNvSpPr/>
          <p:nvPr/>
        </p:nvSpPr>
        <p:spPr>
          <a:xfrm>
            <a:off x="1600199" y="1409793"/>
            <a:ext cx="1727200" cy="1016200"/>
          </a:xfrm>
          <a:custGeom>
            <a:avLst/>
            <a:gdLst>
              <a:gd name="connsiteX0" fmla="*/ 0 w 2489200"/>
              <a:gd name="connsiteY0" fmla="*/ 262183 h 274883"/>
              <a:gd name="connsiteX1" fmla="*/ 723900 w 2489200"/>
              <a:gd name="connsiteY1" fmla="*/ 46283 h 274883"/>
              <a:gd name="connsiteX2" fmla="*/ 1612900 w 2489200"/>
              <a:gd name="connsiteY2" fmla="*/ 8183 h 274883"/>
              <a:gd name="connsiteX3" fmla="*/ 2311400 w 2489200"/>
              <a:gd name="connsiteY3" fmla="*/ 160583 h 274883"/>
              <a:gd name="connsiteX4" fmla="*/ 2489200 w 2489200"/>
              <a:gd name="connsiteY4" fmla="*/ 274883 h 274883"/>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431255 h 431255"/>
              <a:gd name="connsiteX1" fmla="*/ 520700 w 2171700"/>
              <a:gd name="connsiteY1" fmla="*/ 24855 h 431255"/>
              <a:gd name="connsiteX2" fmla="*/ 1295400 w 2171700"/>
              <a:gd name="connsiteY2" fmla="*/ 62955 h 431255"/>
              <a:gd name="connsiteX3" fmla="*/ 1993900 w 2171700"/>
              <a:gd name="connsiteY3" fmla="*/ 215355 h 431255"/>
              <a:gd name="connsiteX4" fmla="*/ 2171700 w 2171700"/>
              <a:gd name="connsiteY4" fmla="*/ 329655 h 431255"/>
              <a:gd name="connsiteX0" fmla="*/ 0 w 2171700"/>
              <a:gd name="connsiteY0" fmla="*/ 466181 h 466181"/>
              <a:gd name="connsiteX1" fmla="*/ 520700 w 2171700"/>
              <a:gd name="connsiteY1" fmla="*/ 59781 h 466181"/>
              <a:gd name="connsiteX2" fmla="*/ 1346200 w 2171700"/>
              <a:gd name="connsiteY2" fmla="*/ 21681 h 466181"/>
              <a:gd name="connsiteX3" fmla="*/ 1993900 w 2171700"/>
              <a:gd name="connsiteY3" fmla="*/ 250281 h 466181"/>
              <a:gd name="connsiteX4" fmla="*/ 2171700 w 2171700"/>
              <a:gd name="connsiteY4" fmla="*/ 364581 h 466181"/>
              <a:gd name="connsiteX0" fmla="*/ 0 w 2159000"/>
              <a:gd name="connsiteY0" fmla="*/ 466181 h 466181"/>
              <a:gd name="connsiteX1" fmla="*/ 520700 w 2159000"/>
              <a:gd name="connsiteY1" fmla="*/ 59781 h 466181"/>
              <a:gd name="connsiteX2" fmla="*/ 1346200 w 2159000"/>
              <a:gd name="connsiteY2" fmla="*/ 21681 h 466181"/>
              <a:gd name="connsiteX3" fmla="*/ 1993900 w 2159000"/>
              <a:gd name="connsiteY3" fmla="*/ 250281 h 466181"/>
              <a:gd name="connsiteX4" fmla="*/ 2159000 w 2159000"/>
              <a:gd name="connsiteY4" fmla="*/ 453481 h 466181"/>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80682 h 480682"/>
              <a:gd name="connsiteX1" fmla="*/ 520700 w 2159000"/>
              <a:gd name="connsiteY1" fmla="*/ 74282 h 480682"/>
              <a:gd name="connsiteX2" fmla="*/ 1346200 w 2159000"/>
              <a:gd name="connsiteY2" fmla="*/ 36182 h 480682"/>
              <a:gd name="connsiteX3" fmla="*/ 1879600 w 2159000"/>
              <a:gd name="connsiteY3" fmla="*/ 201282 h 480682"/>
              <a:gd name="connsiteX4" fmla="*/ 2159000 w 2159000"/>
              <a:gd name="connsiteY4" fmla="*/ 467982 h 480682"/>
              <a:gd name="connsiteX0" fmla="*/ 0 w 2159000"/>
              <a:gd name="connsiteY0" fmla="*/ 466031 h 466031"/>
              <a:gd name="connsiteX1" fmla="*/ 520700 w 2159000"/>
              <a:gd name="connsiteY1" fmla="*/ 59631 h 466031"/>
              <a:gd name="connsiteX2" fmla="*/ 1346200 w 2159000"/>
              <a:gd name="connsiteY2" fmla="*/ 21531 h 466031"/>
              <a:gd name="connsiteX3" fmla="*/ 1879600 w 2159000"/>
              <a:gd name="connsiteY3" fmla="*/ 186631 h 466031"/>
              <a:gd name="connsiteX4" fmla="*/ 2159000 w 2159000"/>
              <a:gd name="connsiteY4" fmla="*/ 453331 h 466031"/>
              <a:gd name="connsiteX0" fmla="*/ 0 w 1923629"/>
              <a:gd name="connsiteY0" fmla="*/ 466031 h 986731"/>
              <a:gd name="connsiteX1" fmla="*/ 520700 w 1923629"/>
              <a:gd name="connsiteY1" fmla="*/ 59631 h 986731"/>
              <a:gd name="connsiteX2" fmla="*/ 1346200 w 1923629"/>
              <a:gd name="connsiteY2" fmla="*/ 21531 h 986731"/>
              <a:gd name="connsiteX3" fmla="*/ 1879600 w 1923629"/>
              <a:gd name="connsiteY3" fmla="*/ 186631 h 986731"/>
              <a:gd name="connsiteX4" fmla="*/ 1892300 w 1923629"/>
              <a:gd name="connsiteY4" fmla="*/ 986731 h 986731"/>
              <a:gd name="connsiteX0" fmla="*/ 0 w 1892300"/>
              <a:gd name="connsiteY0" fmla="*/ 486268 h 1006968"/>
              <a:gd name="connsiteX1" fmla="*/ 520700 w 1892300"/>
              <a:gd name="connsiteY1" fmla="*/ 79868 h 1006968"/>
              <a:gd name="connsiteX2" fmla="*/ 1346200 w 1892300"/>
              <a:gd name="connsiteY2" fmla="*/ 41768 h 1006968"/>
              <a:gd name="connsiteX3" fmla="*/ 1536700 w 1892300"/>
              <a:gd name="connsiteY3" fmla="*/ 498968 h 1006968"/>
              <a:gd name="connsiteX4" fmla="*/ 1892300 w 1892300"/>
              <a:gd name="connsiteY4" fmla="*/ 1006968 h 1006968"/>
              <a:gd name="connsiteX0" fmla="*/ 0 w 1892300"/>
              <a:gd name="connsiteY0" fmla="*/ 411697 h 932397"/>
              <a:gd name="connsiteX1" fmla="*/ 520700 w 1892300"/>
              <a:gd name="connsiteY1" fmla="*/ 5297 h 932397"/>
              <a:gd name="connsiteX2" fmla="*/ 1193800 w 1892300"/>
              <a:gd name="connsiteY2" fmla="*/ 195797 h 932397"/>
              <a:gd name="connsiteX3" fmla="*/ 1536700 w 1892300"/>
              <a:gd name="connsiteY3" fmla="*/ 424397 h 932397"/>
              <a:gd name="connsiteX4" fmla="*/ 1892300 w 1892300"/>
              <a:gd name="connsiteY4" fmla="*/ 932397 h 932397"/>
              <a:gd name="connsiteX0" fmla="*/ 0 w 1892300"/>
              <a:gd name="connsiteY0" fmla="*/ 270061 h 790761"/>
              <a:gd name="connsiteX1" fmla="*/ 520700 w 1892300"/>
              <a:gd name="connsiteY1" fmla="*/ 16061 h 790761"/>
              <a:gd name="connsiteX2" fmla="*/ 1193800 w 1892300"/>
              <a:gd name="connsiteY2" fmla="*/ 54161 h 790761"/>
              <a:gd name="connsiteX3" fmla="*/ 1536700 w 1892300"/>
              <a:gd name="connsiteY3" fmla="*/ 282761 h 790761"/>
              <a:gd name="connsiteX4" fmla="*/ 1892300 w 1892300"/>
              <a:gd name="connsiteY4" fmla="*/ 790761 h 790761"/>
              <a:gd name="connsiteX0" fmla="*/ 0 w 1943100"/>
              <a:gd name="connsiteY0" fmla="*/ 310975 h 793575"/>
              <a:gd name="connsiteX1" fmla="*/ 571500 w 1943100"/>
              <a:gd name="connsiteY1" fmla="*/ 18875 h 793575"/>
              <a:gd name="connsiteX2" fmla="*/ 1244600 w 1943100"/>
              <a:gd name="connsiteY2" fmla="*/ 56975 h 793575"/>
              <a:gd name="connsiteX3" fmla="*/ 1587500 w 1943100"/>
              <a:gd name="connsiteY3" fmla="*/ 285575 h 793575"/>
              <a:gd name="connsiteX4" fmla="*/ 1943100 w 1943100"/>
              <a:gd name="connsiteY4" fmla="*/ 793575 h 793575"/>
              <a:gd name="connsiteX0" fmla="*/ 0 w 1727200"/>
              <a:gd name="connsiteY0" fmla="*/ 310975 h 1085675"/>
              <a:gd name="connsiteX1" fmla="*/ 571500 w 1727200"/>
              <a:gd name="connsiteY1" fmla="*/ 18875 h 1085675"/>
              <a:gd name="connsiteX2" fmla="*/ 1244600 w 1727200"/>
              <a:gd name="connsiteY2" fmla="*/ 56975 h 1085675"/>
              <a:gd name="connsiteX3" fmla="*/ 1587500 w 1727200"/>
              <a:gd name="connsiteY3" fmla="*/ 285575 h 1085675"/>
              <a:gd name="connsiteX4" fmla="*/ 1727200 w 1727200"/>
              <a:gd name="connsiteY4" fmla="*/ 1085675 h 1085675"/>
              <a:gd name="connsiteX0" fmla="*/ 0 w 1727200"/>
              <a:gd name="connsiteY0" fmla="*/ 292100 h 1066800"/>
              <a:gd name="connsiteX1" fmla="*/ 571500 w 1727200"/>
              <a:gd name="connsiteY1" fmla="*/ 0 h 1066800"/>
              <a:gd name="connsiteX2" fmla="*/ 1244600 w 1727200"/>
              <a:gd name="connsiteY2" fmla="*/ 38100 h 1066800"/>
              <a:gd name="connsiteX3" fmla="*/ 1371600 w 1727200"/>
              <a:gd name="connsiteY3" fmla="*/ 406400 h 1066800"/>
              <a:gd name="connsiteX4" fmla="*/ 1727200 w 1727200"/>
              <a:gd name="connsiteY4" fmla="*/ 1066800 h 1066800"/>
              <a:gd name="connsiteX0" fmla="*/ 0 w 1727200"/>
              <a:gd name="connsiteY0" fmla="*/ 298678 h 1073378"/>
              <a:gd name="connsiteX1" fmla="*/ 571500 w 1727200"/>
              <a:gd name="connsiteY1" fmla="*/ 6578 h 1073378"/>
              <a:gd name="connsiteX2" fmla="*/ 1066800 w 1727200"/>
              <a:gd name="connsiteY2" fmla="*/ 120878 h 1073378"/>
              <a:gd name="connsiteX3" fmla="*/ 1371600 w 1727200"/>
              <a:gd name="connsiteY3" fmla="*/ 412978 h 1073378"/>
              <a:gd name="connsiteX4" fmla="*/ 1727200 w 1727200"/>
              <a:gd name="connsiteY4" fmla="*/ 1073378 h 1073378"/>
              <a:gd name="connsiteX0" fmla="*/ 0 w 1727200"/>
              <a:gd name="connsiteY0" fmla="*/ 241500 h 1016200"/>
              <a:gd name="connsiteX1" fmla="*/ 520700 w 1727200"/>
              <a:gd name="connsiteY1" fmla="*/ 12900 h 1016200"/>
              <a:gd name="connsiteX2" fmla="*/ 1066800 w 1727200"/>
              <a:gd name="connsiteY2" fmla="*/ 63700 h 1016200"/>
              <a:gd name="connsiteX3" fmla="*/ 1371600 w 1727200"/>
              <a:gd name="connsiteY3" fmla="*/ 355800 h 1016200"/>
              <a:gd name="connsiteX4" fmla="*/ 1727200 w 1727200"/>
              <a:gd name="connsiteY4" fmla="*/ 1016200 h 1016200"/>
              <a:gd name="connsiteX0" fmla="*/ 0 w 1727200"/>
              <a:gd name="connsiteY0" fmla="*/ 241500 h 1016200"/>
              <a:gd name="connsiteX1" fmla="*/ 520700 w 1727200"/>
              <a:gd name="connsiteY1" fmla="*/ 12900 h 1016200"/>
              <a:gd name="connsiteX2" fmla="*/ 1003300 w 1727200"/>
              <a:gd name="connsiteY2" fmla="*/ 63700 h 1016200"/>
              <a:gd name="connsiteX3" fmla="*/ 1371600 w 1727200"/>
              <a:gd name="connsiteY3" fmla="*/ 355800 h 1016200"/>
              <a:gd name="connsiteX4" fmla="*/ 1727200 w 1727200"/>
              <a:gd name="connsiteY4" fmla="*/ 1016200 h 101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1016200">
                <a:moveTo>
                  <a:pt x="0" y="241500"/>
                </a:moveTo>
                <a:cubicBezTo>
                  <a:pt x="164041" y="91216"/>
                  <a:pt x="353483" y="42533"/>
                  <a:pt x="520700" y="12900"/>
                </a:cubicBezTo>
                <a:cubicBezTo>
                  <a:pt x="687917" y="-16733"/>
                  <a:pt x="861483" y="6550"/>
                  <a:pt x="1003300" y="63700"/>
                </a:cubicBezTo>
                <a:cubicBezTo>
                  <a:pt x="1145117" y="120850"/>
                  <a:pt x="1250950" y="197050"/>
                  <a:pt x="1371600" y="355800"/>
                </a:cubicBezTo>
                <a:cubicBezTo>
                  <a:pt x="1492250" y="514550"/>
                  <a:pt x="1727200" y="1016200"/>
                  <a:pt x="1727200" y="1016200"/>
                </a:cubicBezTo>
              </a:path>
            </a:pathLst>
          </a:custGeom>
          <a:ln w="50800">
            <a:solidFill>
              <a:srgbClr val="FF6600"/>
            </a:solidFill>
            <a:prstDash val="sysDash"/>
            <a:tailEnd type="triangle" w="lg"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TextBox 34"/>
          <p:cNvSpPr txBox="1"/>
          <p:nvPr/>
        </p:nvSpPr>
        <p:spPr>
          <a:xfrm>
            <a:off x="6134100" y="1657560"/>
            <a:ext cx="1234440" cy="369332"/>
          </a:xfrm>
          <a:prstGeom prst="rect">
            <a:avLst/>
          </a:prstGeom>
          <a:noFill/>
          <a:ln>
            <a:solidFill>
              <a:srgbClr val="FF6600"/>
            </a:solidFill>
          </a:ln>
        </p:spPr>
        <p:txBody>
          <a:bodyPr wrap="square" rtlCol="0">
            <a:spAutoFit/>
          </a:bodyPr>
          <a:lstStyle/>
          <a:p>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f(x</a:t>
            </a:r>
            <a:r>
              <a:rPr lang="en-US" i="1" baseline="-25000" dirty="0">
                <a:solidFill>
                  <a:srgbClr val="FF6600"/>
                </a:solidFill>
                <a:latin typeface="Gill Sans"/>
                <a:cs typeface="Gill Sans"/>
              </a:rPr>
              <a:t>1</a:t>
            </a:r>
            <a:r>
              <a:rPr lang="en-US" i="1" dirty="0">
                <a:solidFill>
                  <a:srgbClr val="FF6600"/>
                </a:solidFill>
                <a:latin typeface="Gill Sans"/>
                <a:cs typeface="Gill Sans"/>
              </a:rPr>
              <a:t>)</a:t>
            </a:r>
          </a:p>
        </p:txBody>
      </p:sp>
      <p:sp>
        <p:nvSpPr>
          <p:cNvPr id="36" name="TextBox 35"/>
          <p:cNvSpPr txBox="1"/>
          <p:nvPr/>
        </p:nvSpPr>
        <p:spPr>
          <a:xfrm>
            <a:off x="6565900" y="2491458"/>
            <a:ext cx="1209042" cy="369332"/>
          </a:xfrm>
          <a:prstGeom prst="rect">
            <a:avLst/>
          </a:prstGeom>
          <a:noFill/>
          <a:ln>
            <a:solidFill>
              <a:srgbClr val="FF6600"/>
            </a:solidFill>
          </a:ln>
        </p:spPr>
        <p:txBody>
          <a:bodyPr wrap="square" rtlCol="0">
            <a:spAutoFit/>
          </a:bodyPr>
          <a:lstStyle/>
          <a:p>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f(x</a:t>
            </a:r>
            <a:r>
              <a:rPr lang="en-US" i="1" baseline="-25000" dirty="0">
                <a:solidFill>
                  <a:srgbClr val="FF6600"/>
                </a:solidFill>
                <a:latin typeface="Gill Sans"/>
                <a:cs typeface="Gill Sans"/>
              </a:rPr>
              <a:t>2</a:t>
            </a:r>
            <a:r>
              <a:rPr lang="en-US" i="1" dirty="0">
                <a:solidFill>
                  <a:srgbClr val="FF6600"/>
                </a:solidFill>
                <a:latin typeface="Gill Sans"/>
                <a:cs typeface="Gill Sans"/>
              </a:rPr>
              <a:t>)</a:t>
            </a:r>
          </a:p>
        </p:txBody>
      </p:sp>
      <p:sp>
        <p:nvSpPr>
          <p:cNvPr id="37" name="TextBox 36"/>
          <p:cNvSpPr txBox="1"/>
          <p:nvPr/>
        </p:nvSpPr>
        <p:spPr>
          <a:xfrm>
            <a:off x="1686560" y="4074255"/>
            <a:ext cx="1290321" cy="369332"/>
          </a:xfrm>
          <a:prstGeom prst="rect">
            <a:avLst/>
          </a:prstGeom>
          <a:noFill/>
          <a:ln>
            <a:solidFill>
              <a:srgbClr val="FF6600"/>
            </a:solidFill>
          </a:ln>
        </p:spPr>
        <p:txBody>
          <a:bodyPr wrap="square" rtlCol="0">
            <a:spAutoFit/>
          </a:bodyPr>
          <a:lstStyle/>
          <a:p>
            <a:pPr algn="r"/>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f(x</a:t>
            </a:r>
            <a:r>
              <a:rPr lang="en-US" i="1" baseline="-25000" dirty="0">
                <a:solidFill>
                  <a:srgbClr val="FF6600"/>
                </a:solidFill>
                <a:latin typeface="Gill Sans"/>
                <a:cs typeface="Gill Sans"/>
              </a:rPr>
              <a:t>3</a:t>
            </a:r>
            <a:r>
              <a:rPr lang="en-US" i="1" dirty="0">
                <a:solidFill>
                  <a:srgbClr val="FF6600"/>
                </a:solidFill>
                <a:latin typeface="Gill Sans"/>
                <a:cs typeface="Gill Sans"/>
              </a:rPr>
              <a:t>)</a:t>
            </a:r>
          </a:p>
        </p:txBody>
      </p:sp>
      <p:cxnSp>
        <p:nvCxnSpPr>
          <p:cNvPr id="38" name="Straight Connector 37"/>
          <p:cNvCxnSpPr>
            <a:stCxn id="35" idx="1"/>
            <a:endCxn id="8" idx="3"/>
          </p:cNvCxnSpPr>
          <p:nvPr/>
        </p:nvCxnSpPr>
        <p:spPr>
          <a:xfrm flipH="1">
            <a:off x="4836161" y="1842226"/>
            <a:ext cx="1297939" cy="521763"/>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36" idx="1"/>
            <a:endCxn id="13" idx="3"/>
          </p:cNvCxnSpPr>
          <p:nvPr/>
        </p:nvCxnSpPr>
        <p:spPr>
          <a:xfrm flipH="1">
            <a:off x="5788661" y="2676124"/>
            <a:ext cx="777239" cy="16118"/>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37" idx="3"/>
            <a:endCxn id="15" idx="1"/>
          </p:cNvCxnSpPr>
          <p:nvPr/>
        </p:nvCxnSpPr>
        <p:spPr>
          <a:xfrm flipV="1">
            <a:off x="2976881" y="3230721"/>
            <a:ext cx="487680" cy="1028200"/>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6271259" y="4576807"/>
            <a:ext cx="1363430" cy="369332"/>
          </a:xfrm>
          <a:prstGeom prst="rect">
            <a:avLst/>
          </a:prstGeom>
          <a:noFill/>
          <a:ln>
            <a:solidFill>
              <a:srgbClr val="FF6600"/>
            </a:solidFill>
          </a:ln>
        </p:spPr>
        <p:txBody>
          <a:bodyPr wrap="square" rtlCol="0">
            <a:spAutoFit/>
          </a:bodyPr>
          <a:lstStyle/>
          <a:p>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a:t>
            </a:r>
            <a:r>
              <a:rPr lang="en-US" i="1" dirty="0" err="1" smtClean="0">
                <a:solidFill>
                  <a:srgbClr val="FF6600"/>
                </a:solidFill>
                <a:latin typeface="Gill Sans"/>
                <a:cs typeface="Gill Sans"/>
              </a:rPr>
              <a:t>x</a:t>
            </a:r>
            <a:r>
              <a:rPr lang="en-US" i="1" baseline="-25000" dirty="0" err="1" smtClean="0">
                <a:solidFill>
                  <a:srgbClr val="FF6600"/>
                </a:solidFill>
                <a:latin typeface="Gill Sans"/>
                <a:cs typeface="Gill Sans"/>
              </a:rPr>
              <a:t>n</a:t>
            </a:r>
            <a:r>
              <a:rPr lang="en-US" i="1" dirty="0" smtClean="0">
                <a:solidFill>
                  <a:srgbClr val="FF6600"/>
                </a:solidFill>
                <a:latin typeface="Gill Sans"/>
                <a:cs typeface="Gill Sans"/>
              </a:rPr>
              <a:t>)</a:t>
            </a:r>
            <a:endParaRPr lang="en-US" i="1" dirty="0">
              <a:solidFill>
                <a:srgbClr val="FF6600"/>
              </a:solidFill>
              <a:latin typeface="Gill Sans"/>
              <a:cs typeface="Gill Sans"/>
            </a:endParaRPr>
          </a:p>
        </p:txBody>
      </p:sp>
      <p:cxnSp>
        <p:nvCxnSpPr>
          <p:cNvPr id="47" name="Straight Connector 46"/>
          <p:cNvCxnSpPr>
            <a:stCxn id="46" idx="1"/>
            <a:endCxn id="30" idx="3"/>
          </p:cNvCxnSpPr>
          <p:nvPr/>
        </p:nvCxnSpPr>
        <p:spPr>
          <a:xfrm flipH="1">
            <a:off x="5572762" y="4761473"/>
            <a:ext cx="698497" cy="4609"/>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grpSp>
        <p:nvGrpSpPr>
          <p:cNvPr id="50" name="Group 49"/>
          <p:cNvGrpSpPr/>
          <p:nvPr/>
        </p:nvGrpSpPr>
        <p:grpSpPr>
          <a:xfrm>
            <a:off x="184408" y="1614596"/>
            <a:ext cx="2119372" cy="2372442"/>
            <a:chOff x="184408" y="1614596"/>
            <a:chExt cx="2119372" cy="2372442"/>
          </a:xfrm>
        </p:grpSpPr>
        <p:sp>
          <p:nvSpPr>
            <p:cNvPr id="51" name="TextBox 50"/>
            <p:cNvSpPr txBox="1"/>
            <p:nvPr/>
          </p:nvSpPr>
          <p:spPr>
            <a:xfrm>
              <a:off x="184408" y="3617706"/>
              <a:ext cx="2119372" cy="369332"/>
            </a:xfrm>
            <a:prstGeom prst="rect">
              <a:avLst/>
            </a:prstGeom>
            <a:noFill/>
          </p:spPr>
          <p:txBody>
            <a:bodyPr wrap="square" rtlCol="0">
              <a:spAutoFit/>
            </a:bodyPr>
            <a:lstStyle/>
            <a:p>
              <a:pPr algn="ctr"/>
              <a:r>
                <a:rPr lang="en-US" dirty="0" smtClean="0">
                  <a:latin typeface="Gill Sans"/>
                  <a:cs typeface="Gill Sans"/>
                </a:rPr>
                <a:t>Population</a:t>
              </a:r>
              <a:endParaRPr lang="en-US" dirty="0">
                <a:latin typeface="Gill Sans"/>
                <a:cs typeface="Gill Sans"/>
              </a:endParaRPr>
            </a:p>
          </p:txBody>
        </p:sp>
        <p:pic>
          <p:nvPicPr>
            <p:cNvPr id="52" name="Picture 51" descr="twitterflock.png"/>
            <p:cNvPicPr>
              <a:picLocks noChangeAspect="1"/>
            </p:cNvPicPr>
            <p:nvPr/>
          </p:nvPicPr>
          <p:blipFill rotWithShape="1">
            <a:blip r:embed="rId5" cstate="email">
              <a:extLst>
                <a:ext uri="{28A0092B-C50C-407E-A947-70E740481C1C}">
                  <a14:useLocalDpi xmlns:a14="http://schemas.microsoft.com/office/drawing/2010/main" val="0"/>
                </a:ext>
              </a:extLst>
            </a:blip>
            <a:srcRect l="10023" t="3460"/>
            <a:stretch/>
          </p:blipFill>
          <p:spPr>
            <a:xfrm>
              <a:off x="184408" y="1614596"/>
              <a:ext cx="2119372" cy="1908377"/>
            </a:xfrm>
            <a:prstGeom prst="ellipse">
              <a:avLst/>
            </a:prstGeom>
            <a:ln w="50800">
              <a:solidFill>
                <a:srgbClr val="6699CC"/>
              </a:solidFill>
            </a:ln>
          </p:spPr>
        </p:pic>
      </p:grpSp>
    </p:spTree>
    <p:extLst>
      <p:ext uri="{BB962C8B-B14F-4D97-AF65-F5344CB8AC3E}">
        <p14:creationId xmlns:p14="http://schemas.microsoft.com/office/powerpoint/2010/main" val="4513899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Random variable, </a:t>
            </a:r>
            <a:r>
              <a:rPr lang="en-US" i="1" dirty="0" smtClean="0"/>
              <a:t>X</a:t>
            </a:r>
            <a:r>
              <a:rPr lang="en-US" dirty="0" smtClean="0"/>
              <a:t> = # of tweets per day</a:t>
            </a:r>
            <a:endParaRPr lang="en-US" dirty="0"/>
          </a:p>
        </p:txBody>
      </p:sp>
      <p:sp>
        <p:nvSpPr>
          <p:cNvPr id="27" name="TextBox 26"/>
          <p:cNvSpPr txBox="1"/>
          <p:nvPr/>
        </p:nvSpPr>
        <p:spPr>
          <a:xfrm>
            <a:off x="3053080" y="1304514"/>
            <a:ext cx="3667760" cy="369332"/>
          </a:xfrm>
          <a:prstGeom prst="rect">
            <a:avLst/>
          </a:prstGeom>
          <a:noFill/>
        </p:spPr>
        <p:txBody>
          <a:bodyPr wrap="square" rtlCol="0">
            <a:spAutoFit/>
          </a:bodyPr>
          <a:lstStyle/>
          <a:p>
            <a:pPr algn="ctr"/>
            <a:r>
              <a:rPr lang="en-US" dirty="0" smtClean="0">
                <a:latin typeface="Gill Sans"/>
                <a:cs typeface="Gill Sans"/>
              </a:rPr>
              <a:t>Random sample of size </a:t>
            </a:r>
            <a:r>
              <a:rPr lang="en-US" i="1" dirty="0" smtClean="0">
                <a:latin typeface="Gill Sans"/>
                <a:cs typeface="Gill Sans"/>
              </a:rPr>
              <a:t>n, n </a:t>
            </a:r>
            <a:r>
              <a:rPr lang="en-US" dirty="0" smtClean="0">
                <a:latin typeface="Gill Sans"/>
                <a:cs typeface="Gill Sans"/>
              </a:rPr>
              <a:t>&gt; 1</a:t>
            </a:r>
            <a:endParaRPr lang="en-US" dirty="0">
              <a:latin typeface="Gill Sans"/>
              <a:cs typeface="Gill Sans"/>
            </a:endParaRPr>
          </a:p>
        </p:txBody>
      </p:sp>
      <p:grpSp>
        <p:nvGrpSpPr>
          <p:cNvPr id="6" name="Group 5"/>
          <p:cNvGrpSpPr/>
          <p:nvPr/>
        </p:nvGrpSpPr>
        <p:grpSpPr>
          <a:xfrm>
            <a:off x="3053080" y="1676098"/>
            <a:ext cx="3383280" cy="3599180"/>
            <a:chOff x="5341620" y="2307074"/>
            <a:chExt cx="3383280" cy="3599180"/>
          </a:xfrm>
        </p:grpSpPr>
        <p:grpSp>
          <p:nvGrpSpPr>
            <p:cNvPr id="28" name="Group 27"/>
            <p:cNvGrpSpPr/>
            <p:nvPr/>
          </p:nvGrpSpPr>
          <p:grpSpPr>
            <a:xfrm>
              <a:off x="5341620" y="2307074"/>
              <a:ext cx="3383280" cy="3599180"/>
              <a:chOff x="5341620" y="1912620"/>
              <a:chExt cx="3383280" cy="3599180"/>
            </a:xfrm>
          </p:grpSpPr>
          <p:grpSp>
            <p:nvGrpSpPr>
              <p:cNvPr id="10" name="Group 9"/>
              <p:cNvGrpSpPr/>
              <p:nvPr/>
            </p:nvGrpSpPr>
            <p:grpSpPr>
              <a:xfrm>
                <a:off x="6273801" y="2254622"/>
                <a:ext cx="850900" cy="691777"/>
                <a:chOff x="6273801" y="2254622"/>
                <a:chExt cx="850900" cy="691777"/>
              </a:xfrm>
            </p:grpSpPr>
            <p:pic>
              <p:nvPicPr>
                <p:cNvPr id="8" name="Picture 7"/>
                <p:cNvPicPr>
                  <a:picLocks noChangeAspect="1"/>
                </p:cNvPicPr>
                <p:nvPr/>
              </p:nvPicPr>
              <p:blipFill>
                <a:blip r:embed="rId3"/>
                <a:stretch>
                  <a:fillRect/>
                </a:stretch>
              </p:blipFill>
              <p:spPr>
                <a:xfrm>
                  <a:off x="6273801" y="2254622"/>
                  <a:ext cx="850900" cy="691777"/>
                </a:xfrm>
                <a:prstGeom prst="rect">
                  <a:avLst/>
                </a:prstGeom>
              </p:spPr>
            </p:pic>
            <p:sp>
              <p:nvSpPr>
                <p:cNvPr id="9" name="TextBox 8"/>
                <p:cNvSpPr txBox="1"/>
                <p:nvPr/>
              </p:nvSpPr>
              <p:spPr>
                <a:xfrm>
                  <a:off x="6311900" y="240613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1</a:t>
                  </a:r>
                  <a:endParaRPr lang="en-US" i="1" dirty="0">
                    <a:solidFill>
                      <a:schemeClr val="bg1"/>
                    </a:solidFill>
                    <a:latin typeface="Gill Sans"/>
                    <a:cs typeface="Gill Sans"/>
                  </a:endParaRPr>
                </a:p>
              </p:txBody>
            </p:sp>
          </p:grpSp>
          <p:grpSp>
            <p:nvGrpSpPr>
              <p:cNvPr id="11" name="Group 10"/>
              <p:cNvGrpSpPr/>
              <p:nvPr/>
            </p:nvGrpSpPr>
            <p:grpSpPr>
              <a:xfrm>
                <a:off x="7277101" y="2580344"/>
                <a:ext cx="850900" cy="691777"/>
                <a:chOff x="6070601" y="2059500"/>
                <a:chExt cx="850900" cy="691777"/>
              </a:xfrm>
            </p:grpSpPr>
            <p:pic>
              <p:nvPicPr>
                <p:cNvPr id="12" name="Picture 11"/>
                <p:cNvPicPr>
                  <a:picLocks noChangeAspect="1"/>
                </p:cNvPicPr>
                <p:nvPr/>
              </p:nvPicPr>
              <p:blipFill>
                <a:blip r:embed="rId3"/>
                <a:stretch>
                  <a:fillRect/>
                </a:stretch>
              </p:blipFill>
              <p:spPr>
                <a:xfrm>
                  <a:off x="6070601" y="2059500"/>
                  <a:ext cx="850900" cy="691777"/>
                </a:xfrm>
                <a:prstGeom prst="rect">
                  <a:avLst/>
                </a:prstGeom>
              </p:spPr>
            </p:pic>
            <p:sp>
              <p:nvSpPr>
                <p:cNvPr id="13" name="TextBox 12"/>
                <p:cNvSpPr txBox="1"/>
                <p:nvPr/>
              </p:nvSpPr>
              <p:spPr>
                <a:xfrm>
                  <a:off x="6096000" y="222325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2</a:t>
                  </a:r>
                  <a:endParaRPr lang="en-US" i="1" dirty="0">
                    <a:solidFill>
                      <a:schemeClr val="bg1"/>
                    </a:solidFill>
                    <a:latin typeface="Gill Sans"/>
                    <a:cs typeface="Gill Sans"/>
                  </a:endParaRPr>
                </a:p>
              </p:txBody>
            </p:sp>
          </p:grpSp>
          <p:grpSp>
            <p:nvGrpSpPr>
              <p:cNvPr id="14" name="Group 13"/>
              <p:cNvGrpSpPr/>
              <p:nvPr/>
            </p:nvGrpSpPr>
            <p:grpSpPr>
              <a:xfrm>
                <a:off x="5753101" y="3121354"/>
                <a:ext cx="850900" cy="691777"/>
                <a:chOff x="5600701" y="2103855"/>
                <a:chExt cx="850900" cy="691777"/>
              </a:xfrm>
            </p:grpSpPr>
            <p:pic>
              <p:nvPicPr>
                <p:cNvPr id="15" name="Picture 14"/>
                <p:cNvPicPr>
                  <a:picLocks noChangeAspect="1"/>
                </p:cNvPicPr>
                <p:nvPr/>
              </p:nvPicPr>
              <p:blipFill>
                <a:blip r:embed="rId3"/>
                <a:stretch>
                  <a:fillRect/>
                </a:stretch>
              </p:blipFill>
              <p:spPr>
                <a:xfrm>
                  <a:off x="5600701" y="2103855"/>
                  <a:ext cx="850900" cy="691777"/>
                </a:xfrm>
                <a:prstGeom prst="rect">
                  <a:avLst/>
                </a:prstGeom>
              </p:spPr>
            </p:pic>
            <p:sp>
              <p:nvSpPr>
                <p:cNvPr id="16" name="TextBox 15"/>
                <p:cNvSpPr txBox="1"/>
                <p:nvPr/>
              </p:nvSpPr>
              <p:spPr>
                <a:xfrm>
                  <a:off x="5638800" y="2255367"/>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3</a:t>
                  </a:r>
                  <a:endParaRPr lang="en-US" i="1" dirty="0">
                    <a:solidFill>
                      <a:schemeClr val="bg1"/>
                    </a:solidFill>
                    <a:latin typeface="Gill Sans"/>
                    <a:cs typeface="Gill Sans"/>
                  </a:endParaRPr>
                </a:p>
              </p:txBody>
            </p:sp>
          </p:grpSp>
          <p:grpSp>
            <p:nvGrpSpPr>
              <p:cNvPr id="17" name="Group 16"/>
              <p:cNvGrpSpPr/>
              <p:nvPr/>
            </p:nvGrpSpPr>
            <p:grpSpPr>
              <a:xfrm>
                <a:off x="6699251" y="3607983"/>
                <a:ext cx="850900" cy="691777"/>
                <a:chOff x="5848351" y="2049474"/>
                <a:chExt cx="850900" cy="691777"/>
              </a:xfrm>
            </p:grpSpPr>
            <p:pic>
              <p:nvPicPr>
                <p:cNvPr id="18" name="Picture 17"/>
                <p:cNvPicPr>
                  <a:picLocks noChangeAspect="1"/>
                </p:cNvPicPr>
                <p:nvPr/>
              </p:nvPicPr>
              <p:blipFill>
                <a:blip r:embed="rId3"/>
                <a:stretch>
                  <a:fillRect/>
                </a:stretch>
              </p:blipFill>
              <p:spPr>
                <a:xfrm>
                  <a:off x="5848351" y="2049474"/>
                  <a:ext cx="850900" cy="691777"/>
                </a:xfrm>
                <a:prstGeom prst="rect">
                  <a:avLst/>
                </a:prstGeom>
              </p:spPr>
            </p:pic>
            <p:sp>
              <p:nvSpPr>
                <p:cNvPr id="19" name="TextBox 18"/>
                <p:cNvSpPr txBox="1"/>
                <p:nvPr/>
              </p:nvSpPr>
              <p:spPr>
                <a:xfrm>
                  <a:off x="5886450" y="2200986"/>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4</a:t>
                  </a:r>
                  <a:endParaRPr lang="en-US" i="1" dirty="0">
                    <a:solidFill>
                      <a:schemeClr val="bg1"/>
                    </a:solidFill>
                    <a:latin typeface="Gill Sans"/>
                    <a:cs typeface="Gill Sans"/>
                  </a:endParaRPr>
                </a:p>
              </p:txBody>
            </p:sp>
          </p:grpSp>
          <p:grpSp>
            <p:nvGrpSpPr>
              <p:cNvPr id="20" name="Group 19"/>
              <p:cNvGrpSpPr/>
              <p:nvPr/>
            </p:nvGrpSpPr>
            <p:grpSpPr>
              <a:xfrm>
                <a:off x="7569200" y="3851230"/>
                <a:ext cx="850900" cy="691777"/>
                <a:chOff x="7956551" y="1908733"/>
                <a:chExt cx="850900" cy="691777"/>
              </a:xfrm>
            </p:grpSpPr>
            <p:pic>
              <p:nvPicPr>
                <p:cNvPr id="21" name="Picture 20"/>
                <p:cNvPicPr>
                  <a:picLocks noChangeAspect="1"/>
                </p:cNvPicPr>
                <p:nvPr/>
              </p:nvPicPr>
              <p:blipFill>
                <a:blip r:embed="rId3"/>
                <a:stretch>
                  <a:fillRect/>
                </a:stretch>
              </p:blipFill>
              <p:spPr>
                <a:xfrm>
                  <a:off x="7956551" y="1908733"/>
                  <a:ext cx="850900" cy="691777"/>
                </a:xfrm>
                <a:prstGeom prst="rect">
                  <a:avLst/>
                </a:prstGeom>
              </p:spPr>
            </p:pic>
            <p:sp>
              <p:nvSpPr>
                <p:cNvPr id="22" name="TextBox 21"/>
                <p:cNvSpPr txBox="1"/>
                <p:nvPr/>
              </p:nvSpPr>
              <p:spPr>
                <a:xfrm>
                  <a:off x="7994650" y="2060245"/>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5</a:t>
                  </a:r>
                  <a:endParaRPr lang="en-US" i="1" dirty="0">
                    <a:solidFill>
                      <a:schemeClr val="bg1"/>
                    </a:solidFill>
                    <a:latin typeface="Gill Sans"/>
                    <a:cs typeface="Gill Sans"/>
                  </a:endParaRPr>
                </a:p>
              </p:txBody>
            </p:sp>
          </p:grpSp>
          <p:sp>
            <p:nvSpPr>
              <p:cNvPr id="23" name="Donut 22"/>
              <p:cNvSpPr/>
              <p:nvPr/>
            </p:nvSpPr>
            <p:spPr>
              <a:xfrm>
                <a:off x="5341620" y="1912620"/>
                <a:ext cx="3383280" cy="3599180"/>
              </a:xfrm>
              <a:prstGeom prst="donut">
                <a:avLst>
                  <a:gd name="adj" fmla="val 1364"/>
                </a:avLst>
              </a:prstGeom>
              <a:solidFill>
                <a:srgbClr val="6699CC"/>
              </a:solidFill>
              <a:ln>
                <a:solidFill>
                  <a:srgbClr val="6699CC"/>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24" name="Group 23"/>
              <p:cNvGrpSpPr/>
              <p:nvPr/>
            </p:nvGrpSpPr>
            <p:grpSpPr>
              <a:xfrm>
                <a:off x="5924550" y="4372074"/>
                <a:ext cx="850900" cy="691777"/>
                <a:chOff x="5346701" y="1931289"/>
                <a:chExt cx="850900" cy="691777"/>
              </a:xfrm>
            </p:grpSpPr>
            <p:pic>
              <p:nvPicPr>
                <p:cNvPr id="25" name="Picture 24"/>
                <p:cNvPicPr>
                  <a:picLocks noChangeAspect="1"/>
                </p:cNvPicPr>
                <p:nvPr/>
              </p:nvPicPr>
              <p:blipFill>
                <a:blip r:embed="rId3"/>
                <a:stretch>
                  <a:fillRect/>
                </a:stretch>
              </p:blipFill>
              <p:spPr>
                <a:xfrm>
                  <a:off x="5346701" y="1931289"/>
                  <a:ext cx="850900" cy="691777"/>
                </a:xfrm>
                <a:prstGeom prst="rect">
                  <a:avLst/>
                </a:prstGeom>
              </p:spPr>
            </p:pic>
            <p:sp>
              <p:nvSpPr>
                <p:cNvPr id="26" name="TextBox 25"/>
                <p:cNvSpPr txBox="1"/>
                <p:nvPr/>
              </p:nvSpPr>
              <p:spPr>
                <a:xfrm>
                  <a:off x="5384800" y="2082801"/>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6</a:t>
                  </a:r>
                  <a:endParaRPr lang="en-US" i="1" dirty="0">
                    <a:solidFill>
                      <a:schemeClr val="bg1"/>
                    </a:solidFill>
                    <a:latin typeface="Gill Sans"/>
                    <a:cs typeface="Gill Sans"/>
                  </a:endParaRPr>
                </a:p>
              </p:txBody>
            </p:sp>
          </p:grpSp>
        </p:grpSp>
        <p:pic>
          <p:nvPicPr>
            <p:cNvPr id="29" name="Picture 28"/>
            <p:cNvPicPr>
              <a:picLocks noChangeAspect="1"/>
            </p:cNvPicPr>
            <p:nvPr/>
          </p:nvPicPr>
          <p:blipFill>
            <a:blip r:embed="rId3"/>
            <a:stretch>
              <a:fillRect/>
            </a:stretch>
          </p:blipFill>
          <p:spPr>
            <a:xfrm>
              <a:off x="7048502" y="5060880"/>
              <a:ext cx="850900" cy="691777"/>
            </a:xfrm>
            <a:prstGeom prst="rect">
              <a:avLst/>
            </a:prstGeom>
          </p:spPr>
        </p:pic>
        <p:sp>
          <p:nvSpPr>
            <p:cNvPr id="30" name="TextBox 29"/>
            <p:cNvSpPr txBox="1"/>
            <p:nvPr/>
          </p:nvSpPr>
          <p:spPr>
            <a:xfrm>
              <a:off x="7086601" y="5212392"/>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a:t>
              </a:r>
              <a:r>
                <a:rPr lang="en-US" i="1" dirty="0" err="1" smtClean="0">
                  <a:solidFill>
                    <a:schemeClr val="bg1"/>
                  </a:solidFill>
                  <a:latin typeface="Gill Sans"/>
                  <a:cs typeface="Gill Sans"/>
                </a:rPr>
                <a:t>X</a:t>
              </a:r>
              <a:r>
                <a:rPr lang="en-US" i="1" baseline="-25000" dirty="0" err="1">
                  <a:solidFill>
                    <a:schemeClr val="bg1"/>
                  </a:solidFill>
                  <a:latin typeface="Gill Sans"/>
                  <a:cs typeface="Gill Sans"/>
                </a:rPr>
                <a:t>n</a:t>
              </a:r>
              <a:endParaRPr lang="en-US" i="1" dirty="0">
                <a:solidFill>
                  <a:schemeClr val="bg1"/>
                </a:solidFill>
                <a:latin typeface="Gill Sans"/>
                <a:cs typeface="Gill Sans"/>
              </a:endParaRPr>
            </a:p>
          </p:txBody>
        </p:sp>
      </p:grpSp>
      <p:pic>
        <p:nvPicPr>
          <p:cNvPr id="34" name="Picture 33"/>
          <p:cNvPicPr>
            <a:picLocks noChangeAspect="1"/>
          </p:cNvPicPr>
          <p:nvPr/>
        </p:nvPicPr>
        <p:blipFill>
          <a:blip r:embed="rId4"/>
          <a:stretch>
            <a:fillRect/>
          </a:stretch>
        </p:blipFill>
        <p:spPr>
          <a:xfrm>
            <a:off x="7556500" y="5422900"/>
            <a:ext cx="1604527" cy="1604527"/>
          </a:xfrm>
          <a:prstGeom prst="rect">
            <a:avLst/>
          </a:prstGeom>
        </p:spPr>
      </p:pic>
      <p:sp>
        <p:nvSpPr>
          <p:cNvPr id="32" name="Freeform 31"/>
          <p:cNvSpPr/>
          <p:nvPr/>
        </p:nvSpPr>
        <p:spPr>
          <a:xfrm>
            <a:off x="1600199" y="1409793"/>
            <a:ext cx="1727200" cy="1016200"/>
          </a:xfrm>
          <a:custGeom>
            <a:avLst/>
            <a:gdLst>
              <a:gd name="connsiteX0" fmla="*/ 0 w 2489200"/>
              <a:gd name="connsiteY0" fmla="*/ 262183 h 274883"/>
              <a:gd name="connsiteX1" fmla="*/ 723900 w 2489200"/>
              <a:gd name="connsiteY1" fmla="*/ 46283 h 274883"/>
              <a:gd name="connsiteX2" fmla="*/ 1612900 w 2489200"/>
              <a:gd name="connsiteY2" fmla="*/ 8183 h 274883"/>
              <a:gd name="connsiteX3" fmla="*/ 2311400 w 2489200"/>
              <a:gd name="connsiteY3" fmla="*/ 160583 h 274883"/>
              <a:gd name="connsiteX4" fmla="*/ 2489200 w 2489200"/>
              <a:gd name="connsiteY4" fmla="*/ 274883 h 274883"/>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431255 h 431255"/>
              <a:gd name="connsiteX1" fmla="*/ 520700 w 2171700"/>
              <a:gd name="connsiteY1" fmla="*/ 24855 h 431255"/>
              <a:gd name="connsiteX2" fmla="*/ 1295400 w 2171700"/>
              <a:gd name="connsiteY2" fmla="*/ 62955 h 431255"/>
              <a:gd name="connsiteX3" fmla="*/ 1993900 w 2171700"/>
              <a:gd name="connsiteY3" fmla="*/ 215355 h 431255"/>
              <a:gd name="connsiteX4" fmla="*/ 2171700 w 2171700"/>
              <a:gd name="connsiteY4" fmla="*/ 329655 h 431255"/>
              <a:gd name="connsiteX0" fmla="*/ 0 w 2171700"/>
              <a:gd name="connsiteY0" fmla="*/ 466181 h 466181"/>
              <a:gd name="connsiteX1" fmla="*/ 520700 w 2171700"/>
              <a:gd name="connsiteY1" fmla="*/ 59781 h 466181"/>
              <a:gd name="connsiteX2" fmla="*/ 1346200 w 2171700"/>
              <a:gd name="connsiteY2" fmla="*/ 21681 h 466181"/>
              <a:gd name="connsiteX3" fmla="*/ 1993900 w 2171700"/>
              <a:gd name="connsiteY3" fmla="*/ 250281 h 466181"/>
              <a:gd name="connsiteX4" fmla="*/ 2171700 w 2171700"/>
              <a:gd name="connsiteY4" fmla="*/ 364581 h 466181"/>
              <a:gd name="connsiteX0" fmla="*/ 0 w 2159000"/>
              <a:gd name="connsiteY0" fmla="*/ 466181 h 466181"/>
              <a:gd name="connsiteX1" fmla="*/ 520700 w 2159000"/>
              <a:gd name="connsiteY1" fmla="*/ 59781 h 466181"/>
              <a:gd name="connsiteX2" fmla="*/ 1346200 w 2159000"/>
              <a:gd name="connsiteY2" fmla="*/ 21681 h 466181"/>
              <a:gd name="connsiteX3" fmla="*/ 1993900 w 2159000"/>
              <a:gd name="connsiteY3" fmla="*/ 250281 h 466181"/>
              <a:gd name="connsiteX4" fmla="*/ 2159000 w 2159000"/>
              <a:gd name="connsiteY4" fmla="*/ 453481 h 466181"/>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80682 h 480682"/>
              <a:gd name="connsiteX1" fmla="*/ 520700 w 2159000"/>
              <a:gd name="connsiteY1" fmla="*/ 74282 h 480682"/>
              <a:gd name="connsiteX2" fmla="*/ 1346200 w 2159000"/>
              <a:gd name="connsiteY2" fmla="*/ 36182 h 480682"/>
              <a:gd name="connsiteX3" fmla="*/ 1879600 w 2159000"/>
              <a:gd name="connsiteY3" fmla="*/ 201282 h 480682"/>
              <a:gd name="connsiteX4" fmla="*/ 2159000 w 2159000"/>
              <a:gd name="connsiteY4" fmla="*/ 467982 h 480682"/>
              <a:gd name="connsiteX0" fmla="*/ 0 w 2159000"/>
              <a:gd name="connsiteY0" fmla="*/ 466031 h 466031"/>
              <a:gd name="connsiteX1" fmla="*/ 520700 w 2159000"/>
              <a:gd name="connsiteY1" fmla="*/ 59631 h 466031"/>
              <a:gd name="connsiteX2" fmla="*/ 1346200 w 2159000"/>
              <a:gd name="connsiteY2" fmla="*/ 21531 h 466031"/>
              <a:gd name="connsiteX3" fmla="*/ 1879600 w 2159000"/>
              <a:gd name="connsiteY3" fmla="*/ 186631 h 466031"/>
              <a:gd name="connsiteX4" fmla="*/ 2159000 w 2159000"/>
              <a:gd name="connsiteY4" fmla="*/ 453331 h 466031"/>
              <a:gd name="connsiteX0" fmla="*/ 0 w 1923629"/>
              <a:gd name="connsiteY0" fmla="*/ 466031 h 986731"/>
              <a:gd name="connsiteX1" fmla="*/ 520700 w 1923629"/>
              <a:gd name="connsiteY1" fmla="*/ 59631 h 986731"/>
              <a:gd name="connsiteX2" fmla="*/ 1346200 w 1923629"/>
              <a:gd name="connsiteY2" fmla="*/ 21531 h 986731"/>
              <a:gd name="connsiteX3" fmla="*/ 1879600 w 1923629"/>
              <a:gd name="connsiteY3" fmla="*/ 186631 h 986731"/>
              <a:gd name="connsiteX4" fmla="*/ 1892300 w 1923629"/>
              <a:gd name="connsiteY4" fmla="*/ 986731 h 986731"/>
              <a:gd name="connsiteX0" fmla="*/ 0 w 1892300"/>
              <a:gd name="connsiteY0" fmla="*/ 486268 h 1006968"/>
              <a:gd name="connsiteX1" fmla="*/ 520700 w 1892300"/>
              <a:gd name="connsiteY1" fmla="*/ 79868 h 1006968"/>
              <a:gd name="connsiteX2" fmla="*/ 1346200 w 1892300"/>
              <a:gd name="connsiteY2" fmla="*/ 41768 h 1006968"/>
              <a:gd name="connsiteX3" fmla="*/ 1536700 w 1892300"/>
              <a:gd name="connsiteY3" fmla="*/ 498968 h 1006968"/>
              <a:gd name="connsiteX4" fmla="*/ 1892300 w 1892300"/>
              <a:gd name="connsiteY4" fmla="*/ 1006968 h 1006968"/>
              <a:gd name="connsiteX0" fmla="*/ 0 w 1892300"/>
              <a:gd name="connsiteY0" fmla="*/ 411697 h 932397"/>
              <a:gd name="connsiteX1" fmla="*/ 520700 w 1892300"/>
              <a:gd name="connsiteY1" fmla="*/ 5297 h 932397"/>
              <a:gd name="connsiteX2" fmla="*/ 1193800 w 1892300"/>
              <a:gd name="connsiteY2" fmla="*/ 195797 h 932397"/>
              <a:gd name="connsiteX3" fmla="*/ 1536700 w 1892300"/>
              <a:gd name="connsiteY3" fmla="*/ 424397 h 932397"/>
              <a:gd name="connsiteX4" fmla="*/ 1892300 w 1892300"/>
              <a:gd name="connsiteY4" fmla="*/ 932397 h 932397"/>
              <a:gd name="connsiteX0" fmla="*/ 0 w 1892300"/>
              <a:gd name="connsiteY0" fmla="*/ 270061 h 790761"/>
              <a:gd name="connsiteX1" fmla="*/ 520700 w 1892300"/>
              <a:gd name="connsiteY1" fmla="*/ 16061 h 790761"/>
              <a:gd name="connsiteX2" fmla="*/ 1193800 w 1892300"/>
              <a:gd name="connsiteY2" fmla="*/ 54161 h 790761"/>
              <a:gd name="connsiteX3" fmla="*/ 1536700 w 1892300"/>
              <a:gd name="connsiteY3" fmla="*/ 282761 h 790761"/>
              <a:gd name="connsiteX4" fmla="*/ 1892300 w 1892300"/>
              <a:gd name="connsiteY4" fmla="*/ 790761 h 790761"/>
              <a:gd name="connsiteX0" fmla="*/ 0 w 1943100"/>
              <a:gd name="connsiteY0" fmla="*/ 310975 h 793575"/>
              <a:gd name="connsiteX1" fmla="*/ 571500 w 1943100"/>
              <a:gd name="connsiteY1" fmla="*/ 18875 h 793575"/>
              <a:gd name="connsiteX2" fmla="*/ 1244600 w 1943100"/>
              <a:gd name="connsiteY2" fmla="*/ 56975 h 793575"/>
              <a:gd name="connsiteX3" fmla="*/ 1587500 w 1943100"/>
              <a:gd name="connsiteY3" fmla="*/ 285575 h 793575"/>
              <a:gd name="connsiteX4" fmla="*/ 1943100 w 1943100"/>
              <a:gd name="connsiteY4" fmla="*/ 793575 h 793575"/>
              <a:gd name="connsiteX0" fmla="*/ 0 w 1727200"/>
              <a:gd name="connsiteY0" fmla="*/ 310975 h 1085675"/>
              <a:gd name="connsiteX1" fmla="*/ 571500 w 1727200"/>
              <a:gd name="connsiteY1" fmla="*/ 18875 h 1085675"/>
              <a:gd name="connsiteX2" fmla="*/ 1244600 w 1727200"/>
              <a:gd name="connsiteY2" fmla="*/ 56975 h 1085675"/>
              <a:gd name="connsiteX3" fmla="*/ 1587500 w 1727200"/>
              <a:gd name="connsiteY3" fmla="*/ 285575 h 1085675"/>
              <a:gd name="connsiteX4" fmla="*/ 1727200 w 1727200"/>
              <a:gd name="connsiteY4" fmla="*/ 1085675 h 1085675"/>
              <a:gd name="connsiteX0" fmla="*/ 0 w 1727200"/>
              <a:gd name="connsiteY0" fmla="*/ 292100 h 1066800"/>
              <a:gd name="connsiteX1" fmla="*/ 571500 w 1727200"/>
              <a:gd name="connsiteY1" fmla="*/ 0 h 1066800"/>
              <a:gd name="connsiteX2" fmla="*/ 1244600 w 1727200"/>
              <a:gd name="connsiteY2" fmla="*/ 38100 h 1066800"/>
              <a:gd name="connsiteX3" fmla="*/ 1371600 w 1727200"/>
              <a:gd name="connsiteY3" fmla="*/ 406400 h 1066800"/>
              <a:gd name="connsiteX4" fmla="*/ 1727200 w 1727200"/>
              <a:gd name="connsiteY4" fmla="*/ 1066800 h 1066800"/>
              <a:gd name="connsiteX0" fmla="*/ 0 w 1727200"/>
              <a:gd name="connsiteY0" fmla="*/ 298678 h 1073378"/>
              <a:gd name="connsiteX1" fmla="*/ 571500 w 1727200"/>
              <a:gd name="connsiteY1" fmla="*/ 6578 h 1073378"/>
              <a:gd name="connsiteX2" fmla="*/ 1066800 w 1727200"/>
              <a:gd name="connsiteY2" fmla="*/ 120878 h 1073378"/>
              <a:gd name="connsiteX3" fmla="*/ 1371600 w 1727200"/>
              <a:gd name="connsiteY3" fmla="*/ 412978 h 1073378"/>
              <a:gd name="connsiteX4" fmla="*/ 1727200 w 1727200"/>
              <a:gd name="connsiteY4" fmla="*/ 1073378 h 1073378"/>
              <a:gd name="connsiteX0" fmla="*/ 0 w 1727200"/>
              <a:gd name="connsiteY0" fmla="*/ 241500 h 1016200"/>
              <a:gd name="connsiteX1" fmla="*/ 520700 w 1727200"/>
              <a:gd name="connsiteY1" fmla="*/ 12900 h 1016200"/>
              <a:gd name="connsiteX2" fmla="*/ 1066800 w 1727200"/>
              <a:gd name="connsiteY2" fmla="*/ 63700 h 1016200"/>
              <a:gd name="connsiteX3" fmla="*/ 1371600 w 1727200"/>
              <a:gd name="connsiteY3" fmla="*/ 355800 h 1016200"/>
              <a:gd name="connsiteX4" fmla="*/ 1727200 w 1727200"/>
              <a:gd name="connsiteY4" fmla="*/ 1016200 h 1016200"/>
              <a:gd name="connsiteX0" fmla="*/ 0 w 1727200"/>
              <a:gd name="connsiteY0" fmla="*/ 241500 h 1016200"/>
              <a:gd name="connsiteX1" fmla="*/ 520700 w 1727200"/>
              <a:gd name="connsiteY1" fmla="*/ 12900 h 1016200"/>
              <a:gd name="connsiteX2" fmla="*/ 1003300 w 1727200"/>
              <a:gd name="connsiteY2" fmla="*/ 63700 h 1016200"/>
              <a:gd name="connsiteX3" fmla="*/ 1371600 w 1727200"/>
              <a:gd name="connsiteY3" fmla="*/ 355800 h 1016200"/>
              <a:gd name="connsiteX4" fmla="*/ 1727200 w 1727200"/>
              <a:gd name="connsiteY4" fmla="*/ 1016200 h 101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1016200">
                <a:moveTo>
                  <a:pt x="0" y="241500"/>
                </a:moveTo>
                <a:cubicBezTo>
                  <a:pt x="164041" y="91216"/>
                  <a:pt x="353483" y="42533"/>
                  <a:pt x="520700" y="12900"/>
                </a:cubicBezTo>
                <a:cubicBezTo>
                  <a:pt x="687917" y="-16733"/>
                  <a:pt x="861483" y="6550"/>
                  <a:pt x="1003300" y="63700"/>
                </a:cubicBezTo>
                <a:cubicBezTo>
                  <a:pt x="1145117" y="120850"/>
                  <a:pt x="1250950" y="197050"/>
                  <a:pt x="1371600" y="355800"/>
                </a:cubicBezTo>
                <a:cubicBezTo>
                  <a:pt x="1492250" y="514550"/>
                  <a:pt x="1727200" y="1016200"/>
                  <a:pt x="1727200" y="1016200"/>
                </a:cubicBezTo>
              </a:path>
            </a:pathLst>
          </a:custGeom>
          <a:ln w="50800">
            <a:solidFill>
              <a:srgbClr val="FF6600"/>
            </a:solidFill>
            <a:prstDash val="sysDash"/>
            <a:tailEnd type="triangle" w="lg"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TextBox 34"/>
          <p:cNvSpPr txBox="1"/>
          <p:nvPr/>
        </p:nvSpPr>
        <p:spPr>
          <a:xfrm>
            <a:off x="6134100" y="1657560"/>
            <a:ext cx="1234440" cy="369332"/>
          </a:xfrm>
          <a:prstGeom prst="rect">
            <a:avLst/>
          </a:prstGeom>
          <a:noFill/>
          <a:ln>
            <a:solidFill>
              <a:srgbClr val="FF6600"/>
            </a:solidFill>
          </a:ln>
        </p:spPr>
        <p:txBody>
          <a:bodyPr wrap="square" rtlCol="0">
            <a:spAutoFit/>
          </a:bodyPr>
          <a:lstStyle/>
          <a:p>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f(x</a:t>
            </a:r>
            <a:r>
              <a:rPr lang="en-US" i="1" baseline="-25000" dirty="0">
                <a:solidFill>
                  <a:srgbClr val="FF6600"/>
                </a:solidFill>
                <a:latin typeface="Gill Sans"/>
                <a:cs typeface="Gill Sans"/>
              </a:rPr>
              <a:t>1</a:t>
            </a:r>
            <a:r>
              <a:rPr lang="en-US" i="1" dirty="0">
                <a:solidFill>
                  <a:srgbClr val="FF6600"/>
                </a:solidFill>
                <a:latin typeface="Gill Sans"/>
                <a:cs typeface="Gill Sans"/>
              </a:rPr>
              <a:t>)</a:t>
            </a:r>
          </a:p>
        </p:txBody>
      </p:sp>
      <p:sp>
        <p:nvSpPr>
          <p:cNvPr id="36" name="TextBox 35"/>
          <p:cNvSpPr txBox="1"/>
          <p:nvPr/>
        </p:nvSpPr>
        <p:spPr>
          <a:xfrm>
            <a:off x="6565900" y="2491458"/>
            <a:ext cx="1209042" cy="369332"/>
          </a:xfrm>
          <a:prstGeom prst="rect">
            <a:avLst/>
          </a:prstGeom>
          <a:noFill/>
          <a:ln>
            <a:solidFill>
              <a:srgbClr val="FF6600"/>
            </a:solidFill>
          </a:ln>
        </p:spPr>
        <p:txBody>
          <a:bodyPr wrap="square" rtlCol="0">
            <a:spAutoFit/>
          </a:bodyPr>
          <a:lstStyle/>
          <a:p>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f(x</a:t>
            </a:r>
            <a:r>
              <a:rPr lang="en-US" i="1" baseline="-25000" dirty="0">
                <a:solidFill>
                  <a:srgbClr val="FF6600"/>
                </a:solidFill>
                <a:latin typeface="Gill Sans"/>
                <a:cs typeface="Gill Sans"/>
              </a:rPr>
              <a:t>2</a:t>
            </a:r>
            <a:r>
              <a:rPr lang="en-US" i="1" dirty="0">
                <a:solidFill>
                  <a:srgbClr val="FF6600"/>
                </a:solidFill>
                <a:latin typeface="Gill Sans"/>
                <a:cs typeface="Gill Sans"/>
              </a:rPr>
              <a:t>)</a:t>
            </a:r>
          </a:p>
        </p:txBody>
      </p:sp>
      <p:sp>
        <p:nvSpPr>
          <p:cNvPr id="37" name="TextBox 36"/>
          <p:cNvSpPr txBox="1"/>
          <p:nvPr/>
        </p:nvSpPr>
        <p:spPr>
          <a:xfrm>
            <a:off x="1686560" y="4063238"/>
            <a:ext cx="1290321" cy="369332"/>
          </a:xfrm>
          <a:prstGeom prst="rect">
            <a:avLst/>
          </a:prstGeom>
          <a:noFill/>
          <a:ln>
            <a:solidFill>
              <a:srgbClr val="FF6600"/>
            </a:solidFill>
          </a:ln>
        </p:spPr>
        <p:txBody>
          <a:bodyPr wrap="square" rtlCol="0">
            <a:spAutoFit/>
          </a:bodyPr>
          <a:lstStyle/>
          <a:p>
            <a:pPr algn="r"/>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f(x</a:t>
            </a:r>
            <a:r>
              <a:rPr lang="en-US" i="1" baseline="-25000" dirty="0">
                <a:solidFill>
                  <a:srgbClr val="FF6600"/>
                </a:solidFill>
                <a:latin typeface="Gill Sans"/>
                <a:cs typeface="Gill Sans"/>
              </a:rPr>
              <a:t>3</a:t>
            </a:r>
            <a:r>
              <a:rPr lang="en-US" i="1" dirty="0">
                <a:solidFill>
                  <a:srgbClr val="FF6600"/>
                </a:solidFill>
                <a:latin typeface="Gill Sans"/>
                <a:cs typeface="Gill Sans"/>
              </a:rPr>
              <a:t>)</a:t>
            </a:r>
          </a:p>
        </p:txBody>
      </p:sp>
      <p:cxnSp>
        <p:nvCxnSpPr>
          <p:cNvPr id="38" name="Straight Connector 37"/>
          <p:cNvCxnSpPr>
            <a:stCxn id="35" idx="1"/>
            <a:endCxn id="8" idx="3"/>
          </p:cNvCxnSpPr>
          <p:nvPr/>
        </p:nvCxnSpPr>
        <p:spPr>
          <a:xfrm flipH="1">
            <a:off x="4836161" y="1842226"/>
            <a:ext cx="1297939" cy="521763"/>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36" idx="1"/>
            <a:endCxn id="13" idx="3"/>
          </p:cNvCxnSpPr>
          <p:nvPr/>
        </p:nvCxnSpPr>
        <p:spPr>
          <a:xfrm flipH="1">
            <a:off x="5788661" y="2676124"/>
            <a:ext cx="777239" cy="16118"/>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37" idx="3"/>
            <a:endCxn id="15" idx="1"/>
          </p:cNvCxnSpPr>
          <p:nvPr/>
        </p:nvCxnSpPr>
        <p:spPr>
          <a:xfrm flipV="1">
            <a:off x="2976881" y="3230721"/>
            <a:ext cx="487680" cy="1017183"/>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6271258" y="4576807"/>
            <a:ext cx="1285241" cy="369332"/>
          </a:xfrm>
          <a:prstGeom prst="rect">
            <a:avLst/>
          </a:prstGeom>
          <a:noFill/>
          <a:ln>
            <a:solidFill>
              <a:srgbClr val="FF6600"/>
            </a:solidFill>
          </a:ln>
        </p:spPr>
        <p:txBody>
          <a:bodyPr wrap="square" rtlCol="0">
            <a:spAutoFit/>
          </a:bodyPr>
          <a:lstStyle/>
          <a:p>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a:t>
            </a:r>
            <a:r>
              <a:rPr lang="en-US" i="1" dirty="0" err="1" smtClean="0">
                <a:solidFill>
                  <a:srgbClr val="FF6600"/>
                </a:solidFill>
                <a:latin typeface="Gill Sans"/>
                <a:cs typeface="Gill Sans"/>
              </a:rPr>
              <a:t>x</a:t>
            </a:r>
            <a:r>
              <a:rPr lang="en-US" i="1" baseline="-25000" dirty="0" err="1" smtClean="0">
                <a:solidFill>
                  <a:srgbClr val="FF6600"/>
                </a:solidFill>
                <a:latin typeface="Gill Sans"/>
                <a:cs typeface="Gill Sans"/>
              </a:rPr>
              <a:t>n</a:t>
            </a:r>
            <a:r>
              <a:rPr lang="en-US" i="1" dirty="0" smtClean="0">
                <a:solidFill>
                  <a:srgbClr val="FF6600"/>
                </a:solidFill>
                <a:latin typeface="Gill Sans"/>
                <a:cs typeface="Gill Sans"/>
              </a:rPr>
              <a:t>)</a:t>
            </a:r>
            <a:endParaRPr lang="en-US" i="1" dirty="0">
              <a:solidFill>
                <a:srgbClr val="FF6600"/>
              </a:solidFill>
              <a:latin typeface="Gill Sans"/>
              <a:cs typeface="Gill Sans"/>
            </a:endParaRPr>
          </a:p>
        </p:txBody>
      </p:sp>
      <p:cxnSp>
        <p:nvCxnSpPr>
          <p:cNvPr id="47" name="Straight Connector 46"/>
          <p:cNvCxnSpPr>
            <a:stCxn id="46" idx="1"/>
            <a:endCxn id="30" idx="3"/>
          </p:cNvCxnSpPr>
          <p:nvPr/>
        </p:nvCxnSpPr>
        <p:spPr>
          <a:xfrm flipH="1">
            <a:off x="5572762" y="4761473"/>
            <a:ext cx="698496" cy="4609"/>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grpSp>
        <p:nvGrpSpPr>
          <p:cNvPr id="50" name="Group 49"/>
          <p:cNvGrpSpPr/>
          <p:nvPr/>
        </p:nvGrpSpPr>
        <p:grpSpPr>
          <a:xfrm>
            <a:off x="184408" y="1614596"/>
            <a:ext cx="2119372" cy="2372442"/>
            <a:chOff x="184408" y="1614596"/>
            <a:chExt cx="2119372" cy="2372442"/>
          </a:xfrm>
        </p:grpSpPr>
        <p:sp>
          <p:nvSpPr>
            <p:cNvPr id="51" name="TextBox 50"/>
            <p:cNvSpPr txBox="1"/>
            <p:nvPr/>
          </p:nvSpPr>
          <p:spPr>
            <a:xfrm>
              <a:off x="184408" y="3617706"/>
              <a:ext cx="2119372" cy="369332"/>
            </a:xfrm>
            <a:prstGeom prst="rect">
              <a:avLst/>
            </a:prstGeom>
            <a:noFill/>
          </p:spPr>
          <p:txBody>
            <a:bodyPr wrap="square" rtlCol="0">
              <a:spAutoFit/>
            </a:bodyPr>
            <a:lstStyle/>
            <a:p>
              <a:pPr algn="ctr"/>
              <a:r>
                <a:rPr lang="en-US" dirty="0" smtClean="0">
                  <a:latin typeface="Gill Sans"/>
                  <a:cs typeface="Gill Sans"/>
                </a:rPr>
                <a:t>Population</a:t>
              </a:r>
              <a:endParaRPr lang="en-US" dirty="0">
                <a:latin typeface="Gill Sans"/>
                <a:cs typeface="Gill Sans"/>
              </a:endParaRPr>
            </a:p>
          </p:txBody>
        </p:sp>
        <p:pic>
          <p:nvPicPr>
            <p:cNvPr id="52" name="Picture 51" descr="twitterflock.png"/>
            <p:cNvPicPr>
              <a:picLocks noChangeAspect="1"/>
            </p:cNvPicPr>
            <p:nvPr/>
          </p:nvPicPr>
          <p:blipFill rotWithShape="1">
            <a:blip r:embed="rId5" cstate="email">
              <a:extLst>
                <a:ext uri="{28A0092B-C50C-407E-A947-70E740481C1C}">
                  <a14:useLocalDpi xmlns:a14="http://schemas.microsoft.com/office/drawing/2010/main" val="0"/>
                </a:ext>
              </a:extLst>
            </a:blip>
            <a:srcRect l="10023" t="3460"/>
            <a:stretch/>
          </p:blipFill>
          <p:spPr>
            <a:xfrm>
              <a:off x="184408" y="1614596"/>
              <a:ext cx="2119372" cy="1908377"/>
            </a:xfrm>
            <a:prstGeom prst="ellipse">
              <a:avLst/>
            </a:prstGeom>
            <a:ln w="50800">
              <a:solidFill>
                <a:srgbClr val="6699CC"/>
              </a:solidFill>
            </a:ln>
          </p:spPr>
        </p:pic>
      </p:grpSp>
      <p:sp>
        <p:nvSpPr>
          <p:cNvPr id="42" name="Oval Callout 41"/>
          <p:cNvSpPr/>
          <p:nvPr/>
        </p:nvSpPr>
        <p:spPr>
          <a:xfrm>
            <a:off x="1460500" y="5422900"/>
            <a:ext cx="5461000" cy="1206500"/>
          </a:xfrm>
          <a:prstGeom prst="wedgeEllipseCallout">
            <a:avLst>
              <a:gd name="adj1" fmla="val 58565"/>
              <a:gd name="adj2" fmla="val 7739"/>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dirty="0" smtClean="0">
                <a:solidFill>
                  <a:schemeClr val="tx1"/>
                </a:solidFill>
                <a:latin typeface="Gill Sans"/>
                <a:cs typeface="Gill Sans"/>
              </a:rPr>
              <a:t>Hooray! Because each observation </a:t>
            </a:r>
            <a:r>
              <a:rPr lang="en-US" sz="2000" i="1" dirty="0" smtClean="0">
                <a:solidFill>
                  <a:schemeClr val="tx1"/>
                </a:solidFill>
                <a:latin typeface="Gill Sans"/>
                <a:cs typeface="Gill Sans"/>
              </a:rPr>
              <a:t>X</a:t>
            </a:r>
            <a:r>
              <a:rPr lang="en-US" sz="2000" i="1" baseline="-25000" dirty="0">
                <a:solidFill>
                  <a:schemeClr val="tx1"/>
                </a:solidFill>
                <a:latin typeface="Gill Sans"/>
                <a:cs typeface="Gill Sans"/>
              </a:rPr>
              <a:t>i</a:t>
            </a:r>
            <a:r>
              <a:rPr lang="en-US" sz="2000" baseline="-25000" dirty="0" smtClean="0">
                <a:solidFill>
                  <a:schemeClr val="tx1"/>
                </a:solidFill>
                <a:latin typeface="Gill Sans"/>
                <a:cs typeface="Gill Sans"/>
              </a:rPr>
              <a:t> </a:t>
            </a:r>
            <a:r>
              <a:rPr lang="en-US" sz="2000" dirty="0" smtClean="0">
                <a:solidFill>
                  <a:schemeClr val="tx1"/>
                </a:solidFill>
                <a:latin typeface="Gill Sans"/>
                <a:cs typeface="Gill Sans"/>
              </a:rPr>
              <a:t>is </a:t>
            </a:r>
            <a:r>
              <a:rPr lang="en-US" sz="2000" b="1" dirty="0" smtClean="0">
                <a:solidFill>
                  <a:schemeClr val="tx1"/>
                </a:solidFill>
                <a:latin typeface="Lobster Two"/>
                <a:cs typeface="Lobster Two"/>
              </a:rPr>
              <a:t>independent</a:t>
            </a:r>
            <a:r>
              <a:rPr lang="en-US" sz="2000" dirty="0" smtClean="0">
                <a:solidFill>
                  <a:schemeClr val="tx1"/>
                </a:solidFill>
                <a:latin typeface="Gill Sans"/>
                <a:cs typeface="Gill Sans"/>
              </a:rPr>
              <a:t>, we can just multiply each </a:t>
            </a:r>
            <a:r>
              <a:rPr lang="en-US" sz="2000" i="1" dirty="0" smtClean="0">
                <a:solidFill>
                  <a:schemeClr val="tx1"/>
                </a:solidFill>
                <a:latin typeface="Gill Sans"/>
                <a:cs typeface="Gill Sans"/>
              </a:rPr>
              <a:t>f(x</a:t>
            </a:r>
            <a:r>
              <a:rPr lang="en-US" sz="2000" i="1" baseline="-25000" dirty="0" smtClean="0">
                <a:solidFill>
                  <a:schemeClr val="tx1"/>
                </a:solidFill>
                <a:latin typeface="Gill Sans"/>
                <a:cs typeface="Gill Sans"/>
              </a:rPr>
              <a:t>i</a:t>
            </a:r>
            <a:r>
              <a:rPr lang="en-US" sz="2000" i="1" dirty="0" smtClean="0">
                <a:solidFill>
                  <a:schemeClr val="tx1"/>
                </a:solidFill>
                <a:latin typeface="Gill Sans"/>
                <a:cs typeface="Gill Sans"/>
              </a:rPr>
              <a:t>) </a:t>
            </a:r>
            <a:r>
              <a:rPr lang="en-US" sz="2000" dirty="0" smtClean="0">
                <a:solidFill>
                  <a:schemeClr val="tx1"/>
                </a:solidFill>
                <a:latin typeface="Gill Sans"/>
                <a:cs typeface="Gill Sans"/>
              </a:rPr>
              <a:t>get joint </a:t>
            </a:r>
            <a:r>
              <a:rPr lang="en-US" sz="2000" dirty="0" err="1" smtClean="0">
                <a:solidFill>
                  <a:schemeClr val="tx1"/>
                </a:solidFill>
                <a:latin typeface="Gill Sans"/>
                <a:cs typeface="Gill Sans"/>
              </a:rPr>
              <a:t>pdf</a:t>
            </a:r>
            <a:r>
              <a:rPr lang="en-US" sz="2000" dirty="0" smtClean="0">
                <a:solidFill>
                  <a:schemeClr val="tx1"/>
                </a:solidFill>
                <a:latin typeface="Gill Sans"/>
                <a:cs typeface="Gill Sans"/>
              </a:rPr>
              <a:t>! </a:t>
            </a:r>
          </a:p>
        </p:txBody>
      </p:sp>
    </p:spTree>
    <p:extLst>
      <p:ext uri="{BB962C8B-B14F-4D97-AF65-F5344CB8AC3E}">
        <p14:creationId xmlns:p14="http://schemas.microsoft.com/office/powerpoint/2010/main" val="28334366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Random variable, </a:t>
            </a:r>
            <a:r>
              <a:rPr lang="en-US" i="1" dirty="0" smtClean="0"/>
              <a:t>X</a:t>
            </a:r>
            <a:r>
              <a:rPr lang="en-US" dirty="0" smtClean="0"/>
              <a:t> = # of tweets per day</a:t>
            </a:r>
            <a:endParaRPr lang="en-US" dirty="0"/>
          </a:p>
        </p:txBody>
      </p:sp>
      <p:sp>
        <p:nvSpPr>
          <p:cNvPr id="27" name="TextBox 26"/>
          <p:cNvSpPr txBox="1"/>
          <p:nvPr/>
        </p:nvSpPr>
        <p:spPr>
          <a:xfrm>
            <a:off x="3053080" y="1304514"/>
            <a:ext cx="3713480" cy="369332"/>
          </a:xfrm>
          <a:prstGeom prst="rect">
            <a:avLst/>
          </a:prstGeom>
          <a:noFill/>
        </p:spPr>
        <p:txBody>
          <a:bodyPr wrap="square" rtlCol="0">
            <a:spAutoFit/>
          </a:bodyPr>
          <a:lstStyle/>
          <a:p>
            <a:pPr algn="ctr"/>
            <a:r>
              <a:rPr lang="en-US" dirty="0" smtClean="0">
                <a:latin typeface="Gill Sans"/>
                <a:cs typeface="Gill Sans"/>
              </a:rPr>
              <a:t>Random sample of size </a:t>
            </a:r>
            <a:r>
              <a:rPr lang="en-US" i="1" dirty="0" smtClean="0">
                <a:latin typeface="Gill Sans"/>
                <a:cs typeface="Gill Sans"/>
              </a:rPr>
              <a:t>n, n </a:t>
            </a:r>
            <a:r>
              <a:rPr lang="en-US" dirty="0" smtClean="0">
                <a:latin typeface="Gill Sans"/>
                <a:cs typeface="Gill Sans"/>
              </a:rPr>
              <a:t>&gt; 1</a:t>
            </a:r>
            <a:endParaRPr lang="en-US" dirty="0">
              <a:latin typeface="Gill Sans"/>
              <a:cs typeface="Gill Sans"/>
            </a:endParaRPr>
          </a:p>
        </p:txBody>
      </p:sp>
      <p:grpSp>
        <p:nvGrpSpPr>
          <p:cNvPr id="6" name="Group 5"/>
          <p:cNvGrpSpPr/>
          <p:nvPr/>
        </p:nvGrpSpPr>
        <p:grpSpPr>
          <a:xfrm>
            <a:off x="3053080" y="1676098"/>
            <a:ext cx="3383280" cy="3599180"/>
            <a:chOff x="5341620" y="2307074"/>
            <a:chExt cx="3383280" cy="3599180"/>
          </a:xfrm>
        </p:grpSpPr>
        <p:grpSp>
          <p:nvGrpSpPr>
            <p:cNvPr id="28" name="Group 27"/>
            <p:cNvGrpSpPr/>
            <p:nvPr/>
          </p:nvGrpSpPr>
          <p:grpSpPr>
            <a:xfrm>
              <a:off x="5341620" y="2307074"/>
              <a:ext cx="3383280" cy="3599180"/>
              <a:chOff x="5341620" y="1912620"/>
              <a:chExt cx="3383280" cy="3599180"/>
            </a:xfrm>
          </p:grpSpPr>
          <p:grpSp>
            <p:nvGrpSpPr>
              <p:cNvPr id="10" name="Group 9"/>
              <p:cNvGrpSpPr/>
              <p:nvPr/>
            </p:nvGrpSpPr>
            <p:grpSpPr>
              <a:xfrm>
                <a:off x="6273801" y="2254622"/>
                <a:ext cx="850900" cy="691777"/>
                <a:chOff x="6273801" y="2254622"/>
                <a:chExt cx="850900" cy="691777"/>
              </a:xfrm>
            </p:grpSpPr>
            <p:pic>
              <p:nvPicPr>
                <p:cNvPr id="8" name="Picture 7"/>
                <p:cNvPicPr>
                  <a:picLocks noChangeAspect="1"/>
                </p:cNvPicPr>
                <p:nvPr/>
              </p:nvPicPr>
              <p:blipFill>
                <a:blip r:embed="rId3"/>
                <a:stretch>
                  <a:fillRect/>
                </a:stretch>
              </p:blipFill>
              <p:spPr>
                <a:xfrm>
                  <a:off x="6273801" y="2254622"/>
                  <a:ext cx="850900" cy="691777"/>
                </a:xfrm>
                <a:prstGeom prst="rect">
                  <a:avLst/>
                </a:prstGeom>
              </p:spPr>
            </p:pic>
            <p:sp>
              <p:nvSpPr>
                <p:cNvPr id="9" name="TextBox 8"/>
                <p:cNvSpPr txBox="1"/>
                <p:nvPr/>
              </p:nvSpPr>
              <p:spPr>
                <a:xfrm>
                  <a:off x="6311900" y="240613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1</a:t>
                  </a:r>
                  <a:endParaRPr lang="en-US" i="1" dirty="0">
                    <a:solidFill>
                      <a:schemeClr val="bg1"/>
                    </a:solidFill>
                    <a:latin typeface="Gill Sans"/>
                    <a:cs typeface="Gill Sans"/>
                  </a:endParaRPr>
                </a:p>
              </p:txBody>
            </p:sp>
          </p:grpSp>
          <p:grpSp>
            <p:nvGrpSpPr>
              <p:cNvPr id="11" name="Group 10"/>
              <p:cNvGrpSpPr/>
              <p:nvPr/>
            </p:nvGrpSpPr>
            <p:grpSpPr>
              <a:xfrm>
                <a:off x="7277101" y="2580344"/>
                <a:ext cx="850900" cy="691777"/>
                <a:chOff x="6070601" y="2059500"/>
                <a:chExt cx="850900" cy="691777"/>
              </a:xfrm>
            </p:grpSpPr>
            <p:pic>
              <p:nvPicPr>
                <p:cNvPr id="12" name="Picture 11"/>
                <p:cNvPicPr>
                  <a:picLocks noChangeAspect="1"/>
                </p:cNvPicPr>
                <p:nvPr/>
              </p:nvPicPr>
              <p:blipFill>
                <a:blip r:embed="rId3"/>
                <a:stretch>
                  <a:fillRect/>
                </a:stretch>
              </p:blipFill>
              <p:spPr>
                <a:xfrm>
                  <a:off x="6070601" y="2059500"/>
                  <a:ext cx="850900" cy="691777"/>
                </a:xfrm>
                <a:prstGeom prst="rect">
                  <a:avLst/>
                </a:prstGeom>
              </p:spPr>
            </p:pic>
            <p:sp>
              <p:nvSpPr>
                <p:cNvPr id="13" name="TextBox 12"/>
                <p:cNvSpPr txBox="1"/>
                <p:nvPr/>
              </p:nvSpPr>
              <p:spPr>
                <a:xfrm>
                  <a:off x="6096000" y="222325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2</a:t>
                  </a:r>
                  <a:endParaRPr lang="en-US" i="1" dirty="0">
                    <a:solidFill>
                      <a:schemeClr val="bg1"/>
                    </a:solidFill>
                    <a:latin typeface="Gill Sans"/>
                    <a:cs typeface="Gill Sans"/>
                  </a:endParaRPr>
                </a:p>
              </p:txBody>
            </p:sp>
          </p:grpSp>
          <p:grpSp>
            <p:nvGrpSpPr>
              <p:cNvPr id="14" name="Group 13"/>
              <p:cNvGrpSpPr/>
              <p:nvPr/>
            </p:nvGrpSpPr>
            <p:grpSpPr>
              <a:xfrm>
                <a:off x="5753101" y="3121354"/>
                <a:ext cx="850900" cy="691777"/>
                <a:chOff x="5600701" y="2103855"/>
                <a:chExt cx="850900" cy="691777"/>
              </a:xfrm>
            </p:grpSpPr>
            <p:pic>
              <p:nvPicPr>
                <p:cNvPr id="15" name="Picture 14"/>
                <p:cNvPicPr>
                  <a:picLocks noChangeAspect="1"/>
                </p:cNvPicPr>
                <p:nvPr/>
              </p:nvPicPr>
              <p:blipFill>
                <a:blip r:embed="rId3"/>
                <a:stretch>
                  <a:fillRect/>
                </a:stretch>
              </p:blipFill>
              <p:spPr>
                <a:xfrm>
                  <a:off x="5600701" y="2103855"/>
                  <a:ext cx="850900" cy="691777"/>
                </a:xfrm>
                <a:prstGeom prst="rect">
                  <a:avLst/>
                </a:prstGeom>
              </p:spPr>
            </p:pic>
            <p:sp>
              <p:nvSpPr>
                <p:cNvPr id="16" name="TextBox 15"/>
                <p:cNvSpPr txBox="1"/>
                <p:nvPr/>
              </p:nvSpPr>
              <p:spPr>
                <a:xfrm>
                  <a:off x="5638800" y="2255367"/>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3</a:t>
                  </a:r>
                  <a:endParaRPr lang="en-US" i="1" dirty="0">
                    <a:solidFill>
                      <a:schemeClr val="bg1"/>
                    </a:solidFill>
                    <a:latin typeface="Gill Sans"/>
                    <a:cs typeface="Gill Sans"/>
                  </a:endParaRPr>
                </a:p>
              </p:txBody>
            </p:sp>
          </p:grpSp>
          <p:grpSp>
            <p:nvGrpSpPr>
              <p:cNvPr id="17" name="Group 16"/>
              <p:cNvGrpSpPr/>
              <p:nvPr/>
            </p:nvGrpSpPr>
            <p:grpSpPr>
              <a:xfrm>
                <a:off x="6699251" y="3607983"/>
                <a:ext cx="850900" cy="691777"/>
                <a:chOff x="5848351" y="2049474"/>
                <a:chExt cx="850900" cy="691777"/>
              </a:xfrm>
            </p:grpSpPr>
            <p:pic>
              <p:nvPicPr>
                <p:cNvPr id="18" name="Picture 17"/>
                <p:cNvPicPr>
                  <a:picLocks noChangeAspect="1"/>
                </p:cNvPicPr>
                <p:nvPr/>
              </p:nvPicPr>
              <p:blipFill>
                <a:blip r:embed="rId3"/>
                <a:stretch>
                  <a:fillRect/>
                </a:stretch>
              </p:blipFill>
              <p:spPr>
                <a:xfrm>
                  <a:off x="5848351" y="2049474"/>
                  <a:ext cx="850900" cy="691777"/>
                </a:xfrm>
                <a:prstGeom prst="rect">
                  <a:avLst/>
                </a:prstGeom>
              </p:spPr>
            </p:pic>
            <p:sp>
              <p:nvSpPr>
                <p:cNvPr id="19" name="TextBox 18"/>
                <p:cNvSpPr txBox="1"/>
                <p:nvPr/>
              </p:nvSpPr>
              <p:spPr>
                <a:xfrm>
                  <a:off x="5886450" y="2200986"/>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4</a:t>
                  </a:r>
                  <a:endParaRPr lang="en-US" i="1" dirty="0">
                    <a:solidFill>
                      <a:schemeClr val="bg1"/>
                    </a:solidFill>
                    <a:latin typeface="Gill Sans"/>
                    <a:cs typeface="Gill Sans"/>
                  </a:endParaRPr>
                </a:p>
              </p:txBody>
            </p:sp>
          </p:grpSp>
          <p:grpSp>
            <p:nvGrpSpPr>
              <p:cNvPr id="20" name="Group 19"/>
              <p:cNvGrpSpPr/>
              <p:nvPr/>
            </p:nvGrpSpPr>
            <p:grpSpPr>
              <a:xfrm>
                <a:off x="7569200" y="3851230"/>
                <a:ext cx="850900" cy="691777"/>
                <a:chOff x="7956551" y="1908733"/>
                <a:chExt cx="850900" cy="691777"/>
              </a:xfrm>
            </p:grpSpPr>
            <p:pic>
              <p:nvPicPr>
                <p:cNvPr id="21" name="Picture 20"/>
                <p:cNvPicPr>
                  <a:picLocks noChangeAspect="1"/>
                </p:cNvPicPr>
                <p:nvPr/>
              </p:nvPicPr>
              <p:blipFill>
                <a:blip r:embed="rId3"/>
                <a:stretch>
                  <a:fillRect/>
                </a:stretch>
              </p:blipFill>
              <p:spPr>
                <a:xfrm>
                  <a:off x="7956551" y="1908733"/>
                  <a:ext cx="850900" cy="691777"/>
                </a:xfrm>
                <a:prstGeom prst="rect">
                  <a:avLst/>
                </a:prstGeom>
              </p:spPr>
            </p:pic>
            <p:sp>
              <p:nvSpPr>
                <p:cNvPr id="22" name="TextBox 21"/>
                <p:cNvSpPr txBox="1"/>
                <p:nvPr/>
              </p:nvSpPr>
              <p:spPr>
                <a:xfrm>
                  <a:off x="7994650" y="2060245"/>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5</a:t>
                  </a:r>
                  <a:endParaRPr lang="en-US" i="1" dirty="0">
                    <a:solidFill>
                      <a:schemeClr val="bg1"/>
                    </a:solidFill>
                    <a:latin typeface="Gill Sans"/>
                    <a:cs typeface="Gill Sans"/>
                  </a:endParaRPr>
                </a:p>
              </p:txBody>
            </p:sp>
          </p:grpSp>
          <p:sp>
            <p:nvSpPr>
              <p:cNvPr id="23" name="Donut 22"/>
              <p:cNvSpPr/>
              <p:nvPr/>
            </p:nvSpPr>
            <p:spPr>
              <a:xfrm>
                <a:off x="5341620" y="1912620"/>
                <a:ext cx="3383280" cy="3599180"/>
              </a:xfrm>
              <a:prstGeom prst="donut">
                <a:avLst>
                  <a:gd name="adj" fmla="val 1364"/>
                </a:avLst>
              </a:prstGeom>
              <a:solidFill>
                <a:srgbClr val="6699CC"/>
              </a:solidFill>
              <a:ln>
                <a:solidFill>
                  <a:srgbClr val="6699CC"/>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24" name="Group 23"/>
              <p:cNvGrpSpPr/>
              <p:nvPr/>
            </p:nvGrpSpPr>
            <p:grpSpPr>
              <a:xfrm>
                <a:off x="5924550" y="4372074"/>
                <a:ext cx="850900" cy="691777"/>
                <a:chOff x="5346701" y="1931289"/>
                <a:chExt cx="850900" cy="691777"/>
              </a:xfrm>
            </p:grpSpPr>
            <p:pic>
              <p:nvPicPr>
                <p:cNvPr id="25" name="Picture 24"/>
                <p:cNvPicPr>
                  <a:picLocks noChangeAspect="1"/>
                </p:cNvPicPr>
                <p:nvPr/>
              </p:nvPicPr>
              <p:blipFill>
                <a:blip r:embed="rId3"/>
                <a:stretch>
                  <a:fillRect/>
                </a:stretch>
              </p:blipFill>
              <p:spPr>
                <a:xfrm>
                  <a:off x="5346701" y="1931289"/>
                  <a:ext cx="850900" cy="691777"/>
                </a:xfrm>
                <a:prstGeom prst="rect">
                  <a:avLst/>
                </a:prstGeom>
              </p:spPr>
            </p:pic>
            <p:sp>
              <p:nvSpPr>
                <p:cNvPr id="26" name="TextBox 25"/>
                <p:cNvSpPr txBox="1"/>
                <p:nvPr/>
              </p:nvSpPr>
              <p:spPr>
                <a:xfrm>
                  <a:off x="5384800" y="2082801"/>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6</a:t>
                  </a:r>
                  <a:endParaRPr lang="en-US" i="1" dirty="0">
                    <a:solidFill>
                      <a:schemeClr val="bg1"/>
                    </a:solidFill>
                    <a:latin typeface="Gill Sans"/>
                    <a:cs typeface="Gill Sans"/>
                  </a:endParaRPr>
                </a:p>
              </p:txBody>
            </p:sp>
          </p:grpSp>
        </p:grpSp>
        <p:pic>
          <p:nvPicPr>
            <p:cNvPr id="29" name="Picture 28"/>
            <p:cNvPicPr>
              <a:picLocks noChangeAspect="1"/>
            </p:cNvPicPr>
            <p:nvPr/>
          </p:nvPicPr>
          <p:blipFill>
            <a:blip r:embed="rId3"/>
            <a:stretch>
              <a:fillRect/>
            </a:stretch>
          </p:blipFill>
          <p:spPr>
            <a:xfrm>
              <a:off x="7048502" y="5060880"/>
              <a:ext cx="850900" cy="691777"/>
            </a:xfrm>
            <a:prstGeom prst="rect">
              <a:avLst/>
            </a:prstGeom>
          </p:spPr>
        </p:pic>
        <p:sp>
          <p:nvSpPr>
            <p:cNvPr id="30" name="TextBox 29"/>
            <p:cNvSpPr txBox="1"/>
            <p:nvPr/>
          </p:nvSpPr>
          <p:spPr>
            <a:xfrm>
              <a:off x="7086601" y="5212392"/>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a:t>
              </a:r>
              <a:r>
                <a:rPr lang="en-US" i="1" dirty="0" err="1" smtClean="0">
                  <a:solidFill>
                    <a:schemeClr val="bg1"/>
                  </a:solidFill>
                  <a:latin typeface="Gill Sans"/>
                  <a:cs typeface="Gill Sans"/>
                </a:rPr>
                <a:t>X</a:t>
              </a:r>
              <a:r>
                <a:rPr lang="en-US" i="1" baseline="-25000" dirty="0" err="1">
                  <a:solidFill>
                    <a:schemeClr val="bg1"/>
                  </a:solidFill>
                  <a:latin typeface="Gill Sans"/>
                  <a:cs typeface="Gill Sans"/>
                </a:rPr>
                <a:t>n</a:t>
              </a:r>
              <a:endParaRPr lang="en-US" i="1" dirty="0">
                <a:solidFill>
                  <a:schemeClr val="bg1"/>
                </a:solidFill>
                <a:latin typeface="Gill Sans"/>
                <a:cs typeface="Gill Sans"/>
              </a:endParaRPr>
            </a:p>
          </p:txBody>
        </p:sp>
      </p:grpSp>
      <p:pic>
        <p:nvPicPr>
          <p:cNvPr id="34" name="Picture 33"/>
          <p:cNvPicPr>
            <a:picLocks noChangeAspect="1"/>
          </p:cNvPicPr>
          <p:nvPr/>
        </p:nvPicPr>
        <p:blipFill>
          <a:blip r:embed="rId4"/>
          <a:stretch>
            <a:fillRect/>
          </a:stretch>
        </p:blipFill>
        <p:spPr>
          <a:xfrm>
            <a:off x="7556500" y="5422900"/>
            <a:ext cx="1604527" cy="1604527"/>
          </a:xfrm>
          <a:prstGeom prst="rect">
            <a:avLst/>
          </a:prstGeom>
        </p:spPr>
      </p:pic>
      <p:sp>
        <p:nvSpPr>
          <p:cNvPr id="32" name="Freeform 31"/>
          <p:cNvSpPr/>
          <p:nvPr/>
        </p:nvSpPr>
        <p:spPr>
          <a:xfrm>
            <a:off x="1600199" y="1409793"/>
            <a:ext cx="1727200" cy="1016200"/>
          </a:xfrm>
          <a:custGeom>
            <a:avLst/>
            <a:gdLst>
              <a:gd name="connsiteX0" fmla="*/ 0 w 2489200"/>
              <a:gd name="connsiteY0" fmla="*/ 262183 h 274883"/>
              <a:gd name="connsiteX1" fmla="*/ 723900 w 2489200"/>
              <a:gd name="connsiteY1" fmla="*/ 46283 h 274883"/>
              <a:gd name="connsiteX2" fmla="*/ 1612900 w 2489200"/>
              <a:gd name="connsiteY2" fmla="*/ 8183 h 274883"/>
              <a:gd name="connsiteX3" fmla="*/ 2311400 w 2489200"/>
              <a:gd name="connsiteY3" fmla="*/ 160583 h 274883"/>
              <a:gd name="connsiteX4" fmla="*/ 2489200 w 2489200"/>
              <a:gd name="connsiteY4" fmla="*/ 274883 h 274883"/>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431255 h 431255"/>
              <a:gd name="connsiteX1" fmla="*/ 520700 w 2171700"/>
              <a:gd name="connsiteY1" fmla="*/ 24855 h 431255"/>
              <a:gd name="connsiteX2" fmla="*/ 1295400 w 2171700"/>
              <a:gd name="connsiteY2" fmla="*/ 62955 h 431255"/>
              <a:gd name="connsiteX3" fmla="*/ 1993900 w 2171700"/>
              <a:gd name="connsiteY3" fmla="*/ 215355 h 431255"/>
              <a:gd name="connsiteX4" fmla="*/ 2171700 w 2171700"/>
              <a:gd name="connsiteY4" fmla="*/ 329655 h 431255"/>
              <a:gd name="connsiteX0" fmla="*/ 0 w 2171700"/>
              <a:gd name="connsiteY0" fmla="*/ 466181 h 466181"/>
              <a:gd name="connsiteX1" fmla="*/ 520700 w 2171700"/>
              <a:gd name="connsiteY1" fmla="*/ 59781 h 466181"/>
              <a:gd name="connsiteX2" fmla="*/ 1346200 w 2171700"/>
              <a:gd name="connsiteY2" fmla="*/ 21681 h 466181"/>
              <a:gd name="connsiteX3" fmla="*/ 1993900 w 2171700"/>
              <a:gd name="connsiteY3" fmla="*/ 250281 h 466181"/>
              <a:gd name="connsiteX4" fmla="*/ 2171700 w 2171700"/>
              <a:gd name="connsiteY4" fmla="*/ 364581 h 466181"/>
              <a:gd name="connsiteX0" fmla="*/ 0 w 2159000"/>
              <a:gd name="connsiteY0" fmla="*/ 466181 h 466181"/>
              <a:gd name="connsiteX1" fmla="*/ 520700 w 2159000"/>
              <a:gd name="connsiteY1" fmla="*/ 59781 h 466181"/>
              <a:gd name="connsiteX2" fmla="*/ 1346200 w 2159000"/>
              <a:gd name="connsiteY2" fmla="*/ 21681 h 466181"/>
              <a:gd name="connsiteX3" fmla="*/ 1993900 w 2159000"/>
              <a:gd name="connsiteY3" fmla="*/ 250281 h 466181"/>
              <a:gd name="connsiteX4" fmla="*/ 2159000 w 2159000"/>
              <a:gd name="connsiteY4" fmla="*/ 453481 h 466181"/>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80682 h 480682"/>
              <a:gd name="connsiteX1" fmla="*/ 520700 w 2159000"/>
              <a:gd name="connsiteY1" fmla="*/ 74282 h 480682"/>
              <a:gd name="connsiteX2" fmla="*/ 1346200 w 2159000"/>
              <a:gd name="connsiteY2" fmla="*/ 36182 h 480682"/>
              <a:gd name="connsiteX3" fmla="*/ 1879600 w 2159000"/>
              <a:gd name="connsiteY3" fmla="*/ 201282 h 480682"/>
              <a:gd name="connsiteX4" fmla="*/ 2159000 w 2159000"/>
              <a:gd name="connsiteY4" fmla="*/ 467982 h 480682"/>
              <a:gd name="connsiteX0" fmla="*/ 0 w 2159000"/>
              <a:gd name="connsiteY0" fmla="*/ 466031 h 466031"/>
              <a:gd name="connsiteX1" fmla="*/ 520700 w 2159000"/>
              <a:gd name="connsiteY1" fmla="*/ 59631 h 466031"/>
              <a:gd name="connsiteX2" fmla="*/ 1346200 w 2159000"/>
              <a:gd name="connsiteY2" fmla="*/ 21531 h 466031"/>
              <a:gd name="connsiteX3" fmla="*/ 1879600 w 2159000"/>
              <a:gd name="connsiteY3" fmla="*/ 186631 h 466031"/>
              <a:gd name="connsiteX4" fmla="*/ 2159000 w 2159000"/>
              <a:gd name="connsiteY4" fmla="*/ 453331 h 466031"/>
              <a:gd name="connsiteX0" fmla="*/ 0 w 1923629"/>
              <a:gd name="connsiteY0" fmla="*/ 466031 h 986731"/>
              <a:gd name="connsiteX1" fmla="*/ 520700 w 1923629"/>
              <a:gd name="connsiteY1" fmla="*/ 59631 h 986731"/>
              <a:gd name="connsiteX2" fmla="*/ 1346200 w 1923629"/>
              <a:gd name="connsiteY2" fmla="*/ 21531 h 986731"/>
              <a:gd name="connsiteX3" fmla="*/ 1879600 w 1923629"/>
              <a:gd name="connsiteY3" fmla="*/ 186631 h 986731"/>
              <a:gd name="connsiteX4" fmla="*/ 1892300 w 1923629"/>
              <a:gd name="connsiteY4" fmla="*/ 986731 h 986731"/>
              <a:gd name="connsiteX0" fmla="*/ 0 w 1892300"/>
              <a:gd name="connsiteY0" fmla="*/ 486268 h 1006968"/>
              <a:gd name="connsiteX1" fmla="*/ 520700 w 1892300"/>
              <a:gd name="connsiteY1" fmla="*/ 79868 h 1006968"/>
              <a:gd name="connsiteX2" fmla="*/ 1346200 w 1892300"/>
              <a:gd name="connsiteY2" fmla="*/ 41768 h 1006968"/>
              <a:gd name="connsiteX3" fmla="*/ 1536700 w 1892300"/>
              <a:gd name="connsiteY3" fmla="*/ 498968 h 1006968"/>
              <a:gd name="connsiteX4" fmla="*/ 1892300 w 1892300"/>
              <a:gd name="connsiteY4" fmla="*/ 1006968 h 1006968"/>
              <a:gd name="connsiteX0" fmla="*/ 0 w 1892300"/>
              <a:gd name="connsiteY0" fmla="*/ 411697 h 932397"/>
              <a:gd name="connsiteX1" fmla="*/ 520700 w 1892300"/>
              <a:gd name="connsiteY1" fmla="*/ 5297 h 932397"/>
              <a:gd name="connsiteX2" fmla="*/ 1193800 w 1892300"/>
              <a:gd name="connsiteY2" fmla="*/ 195797 h 932397"/>
              <a:gd name="connsiteX3" fmla="*/ 1536700 w 1892300"/>
              <a:gd name="connsiteY3" fmla="*/ 424397 h 932397"/>
              <a:gd name="connsiteX4" fmla="*/ 1892300 w 1892300"/>
              <a:gd name="connsiteY4" fmla="*/ 932397 h 932397"/>
              <a:gd name="connsiteX0" fmla="*/ 0 w 1892300"/>
              <a:gd name="connsiteY0" fmla="*/ 270061 h 790761"/>
              <a:gd name="connsiteX1" fmla="*/ 520700 w 1892300"/>
              <a:gd name="connsiteY1" fmla="*/ 16061 h 790761"/>
              <a:gd name="connsiteX2" fmla="*/ 1193800 w 1892300"/>
              <a:gd name="connsiteY2" fmla="*/ 54161 h 790761"/>
              <a:gd name="connsiteX3" fmla="*/ 1536700 w 1892300"/>
              <a:gd name="connsiteY3" fmla="*/ 282761 h 790761"/>
              <a:gd name="connsiteX4" fmla="*/ 1892300 w 1892300"/>
              <a:gd name="connsiteY4" fmla="*/ 790761 h 790761"/>
              <a:gd name="connsiteX0" fmla="*/ 0 w 1943100"/>
              <a:gd name="connsiteY0" fmla="*/ 310975 h 793575"/>
              <a:gd name="connsiteX1" fmla="*/ 571500 w 1943100"/>
              <a:gd name="connsiteY1" fmla="*/ 18875 h 793575"/>
              <a:gd name="connsiteX2" fmla="*/ 1244600 w 1943100"/>
              <a:gd name="connsiteY2" fmla="*/ 56975 h 793575"/>
              <a:gd name="connsiteX3" fmla="*/ 1587500 w 1943100"/>
              <a:gd name="connsiteY3" fmla="*/ 285575 h 793575"/>
              <a:gd name="connsiteX4" fmla="*/ 1943100 w 1943100"/>
              <a:gd name="connsiteY4" fmla="*/ 793575 h 793575"/>
              <a:gd name="connsiteX0" fmla="*/ 0 w 1727200"/>
              <a:gd name="connsiteY0" fmla="*/ 310975 h 1085675"/>
              <a:gd name="connsiteX1" fmla="*/ 571500 w 1727200"/>
              <a:gd name="connsiteY1" fmla="*/ 18875 h 1085675"/>
              <a:gd name="connsiteX2" fmla="*/ 1244600 w 1727200"/>
              <a:gd name="connsiteY2" fmla="*/ 56975 h 1085675"/>
              <a:gd name="connsiteX3" fmla="*/ 1587500 w 1727200"/>
              <a:gd name="connsiteY3" fmla="*/ 285575 h 1085675"/>
              <a:gd name="connsiteX4" fmla="*/ 1727200 w 1727200"/>
              <a:gd name="connsiteY4" fmla="*/ 1085675 h 1085675"/>
              <a:gd name="connsiteX0" fmla="*/ 0 w 1727200"/>
              <a:gd name="connsiteY0" fmla="*/ 292100 h 1066800"/>
              <a:gd name="connsiteX1" fmla="*/ 571500 w 1727200"/>
              <a:gd name="connsiteY1" fmla="*/ 0 h 1066800"/>
              <a:gd name="connsiteX2" fmla="*/ 1244600 w 1727200"/>
              <a:gd name="connsiteY2" fmla="*/ 38100 h 1066800"/>
              <a:gd name="connsiteX3" fmla="*/ 1371600 w 1727200"/>
              <a:gd name="connsiteY3" fmla="*/ 406400 h 1066800"/>
              <a:gd name="connsiteX4" fmla="*/ 1727200 w 1727200"/>
              <a:gd name="connsiteY4" fmla="*/ 1066800 h 1066800"/>
              <a:gd name="connsiteX0" fmla="*/ 0 w 1727200"/>
              <a:gd name="connsiteY0" fmla="*/ 298678 h 1073378"/>
              <a:gd name="connsiteX1" fmla="*/ 571500 w 1727200"/>
              <a:gd name="connsiteY1" fmla="*/ 6578 h 1073378"/>
              <a:gd name="connsiteX2" fmla="*/ 1066800 w 1727200"/>
              <a:gd name="connsiteY2" fmla="*/ 120878 h 1073378"/>
              <a:gd name="connsiteX3" fmla="*/ 1371600 w 1727200"/>
              <a:gd name="connsiteY3" fmla="*/ 412978 h 1073378"/>
              <a:gd name="connsiteX4" fmla="*/ 1727200 w 1727200"/>
              <a:gd name="connsiteY4" fmla="*/ 1073378 h 1073378"/>
              <a:gd name="connsiteX0" fmla="*/ 0 w 1727200"/>
              <a:gd name="connsiteY0" fmla="*/ 241500 h 1016200"/>
              <a:gd name="connsiteX1" fmla="*/ 520700 w 1727200"/>
              <a:gd name="connsiteY1" fmla="*/ 12900 h 1016200"/>
              <a:gd name="connsiteX2" fmla="*/ 1066800 w 1727200"/>
              <a:gd name="connsiteY2" fmla="*/ 63700 h 1016200"/>
              <a:gd name="connsiteX3" fmla="*/ 1371600 w 1727200"/>
              <a:gd name="connsiteY3" fmla="*/ 355800 h 1016200"/>
              <a:gd name="connsiteX4" fmla="*/ 1727200 w 1727200"/>
              <a:gd name="connsiteY4" fmla="*/ 1016200 h 1016200"/>
              <a:gd name="connsiteX0" fmla="*/ 0 w 1727200"/>
              <a:gd name="connsiteY0" fmla="*/ 241500 h 1016200"/>
              <a:gd name="connsiteX1" fmla="*/ 520700 w 1727200"/>
              <a:gd name="connsiteY1" fmla="*/ 12900 h 1016200"/>
              <a:gd name="connsiteX2" fmla="*/ 1003300 w 1727200"/>
              <a:gd name="connsiteY2" fmla="*/ 63700 h 1016200"/>
              <a:gd name="connsiteX3" fmla="*/ 1371600 w 1727200"/>
              <a:gd name="connsiteY3" fmla="*/ 355800 h 1016200"/>
              <a:gd name="connsiteX4" fmla="*/ 1727200 w 1727200"/>
              <a:gd name="connsiteY4" fmla="*/ 1016200 h 101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1016200">
                <a:moveTo>
                  <a:pt x="0" y="241500"/>
                </a:moveTo>
                <a:cubicBezTo>
                  <a:pt x="164041" y="91216"/>
                  <a:pt x="353483" y="42533"/>
                  <a:pt x="520700" y="12900"/>
                </a:cubicBezTo>
                <a:cubicBezTo>
                  <a:pt x="687917" y="-16733"/>
                  <a:pt x="861483" y="6550"/>
                  <a:pt x="1003300" y="63700"/>
                </a:cubicBezTo>
                <a:cubicBezTo>
                  <a:pt x="1145117" y="120850"/>
                  <a:pt x="1250950" y="197050"/>
                  <a:pt x="1371600" y="355800"/>
                </a:cubicBezTo>
                <a:cubicBezTo>
                  <a:pt x="1492250" y="514550"/>
                  <a:pt x="1727200" y="1016200"/>
                  <a:pt x="1727200" y="1016200"/>
                </a:cubicBezTo>
              </a:path>
            </a:pathLst>
          </a:custGeom>
          <a:ln w="50800">
            <a:solidFill>
              <a:srgbClr val="FF6600"/>
            </a:solidFill>
            <a:prstDash val="sysDash"/>
            <a:tailEnd type="triangle" w="lg"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TextBox 34"/>
          <p:cNvSpPr txBox="1"/>
          <p:nvPr/>
        </p:nvSpPr>
        <p:spPr>
          <a:xfrm>
            <a:off x="6134100" y="1657560"/>
            <a:ext cx="1234440" cy="369332"/>
          </a:xfrm>
          <a:prstGeom prst="rect">
            <a:avLst/>
          </a:prstGeom>
          <a:noFill/>
          <a:ln>
            <a:solidFill>
              <a:srgbClr val="FF6600"/>
            </a:solidFill>
          </a:ln>
        </p:spPr>
        <p:txBody>
          <a:bodyPr wrap="square" rtlCol="0">
            <a:spAutoFit/>
          </a:bodyPr>
          <a:lstStyle/>
          <a:p>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a:t>
            </a:r>
            <a:r>
              <a:rPr lang="en-US" i="1" dirty="0" smtClean="0">
                <a:solidFill>
                  <a:srgbClr val="FF6600"/>
                </a:solidFill>
                <a:latin typeface="Gill Sans"/>
                <a:cs typeface="Gill Sans"/>
              </a:rPr>
              <a:t>x</a:t>
            </a:r>
            <a:r>
              <a:rPr lang="en-US" i="1" baseline="-25000" dirty="0">
                <a:solidFill>
                  <a:srgbClr val="FF6600"/>
                </a:solidFill>
                <a:latin typeface="Gill Sans"/>
                <a:cs typeface="Gill Sans"/>
              </a:rPr>
              <a:t>i</a:t>
            </a:r>
            <a:r>
              <a:rPr lang="en-US" i="1" dirty="0" smtClean="0">
                <a:solidFill>
                  <a:srgbClr val="FF6600"/>
                </a:solidFill>
                <a:latin typeface="Gill Sans"/>
                <a:cs typeface="Gill Sans"/>
              </a:rPr>
              <a:t>)</a:t>
            </a:r>
            <a:endParaRPr lang="en-US" i="1" dirty="0">
              <a:solidFill>
                <a:srgbClr val="FF6600"/>
              </a:solidFill>
              <a:latin typeface="Gill Sans"/>
              <a:cs typeface="Gill Sans"/>
            </a:endParaRPr>
          </a:p>
        </p:txBody>
      </p:sp>
      <p:sp>
        <p:nvSpPr>
          <p:cNvPr id="36" name="TextBox 35"/>
          <p:cNvSpPr txBox="1"/>
          <p:nvPr/>
        </p:nvSpPr>
        <p:spPr>
          <a:xfrm>
            <a:off x="6565900" y="2504158"/>
            <a:ext cx="1209042" cy="369332"/>
          </a:xfrm>
          <a:prstGeom prst="rect">
            <a:avLst/>
          </a:prstGeom>
          <a:noFill/>
          <a:ln>
            <a:solidFill>
              <a:srgbClr val="FF6600"/>
            </a:solidFill>
          </a:ln>
        </p:spPr>
        <p:txBody>
          <a:bodyPr wrap="square" rtlCol="0">
            <a:spAutoFit/>
          </a:bodyPr>
          <a:lstStyle/>
          <a:p>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a:t>
            </a:r>
            <a:r>
              <a:rPr lang="en-US" i="1" dirty="0" smtClean="0">
                <a:solidFill>
                  <a:srgbClr val="FF6600"/>
                </a:solidFill>
                <a:latin typeface="Gill Sans"/>
                <a:cs typeface="Gill Sans"/>
              </a:rPr>
              <a:t>x</a:t>
            </a:r>
            <a:r>
              <a:rPr lang="en-US" i="1" baseline="-25000" dirty="0">
                <a:solidFill>
                  <a:srgbClr val="FF6600"/>
                </a:solidFill>
                <a:latin typeface="Gill Sans"/>
                <a:cs typeface="Gill Sans"/>
              </a:rPr>
              <a:t>i</a:t>
            </a:r>
            <a:r>
              <a:rPr lang="en-US" i="1" dirty="0" smtClean="0">
                <a:solidFill>
                  <a:srgbClr val="FF6600"/>
                </a:solidFill>
                <a:latin typeface="Gill Sans"/>
                <a:cs typeface="Gill Sans"/>
              </a:rPr>
              <a:t>)</a:t>
            </a:r>
            <a:endParaRPr lang="en-US" i="1" dirty="0">
              <a:solidFill>
                <a:srgbClr val="FF6600"/>
              </a:solidFill>
              <a:latin typeface="Gill Sans"/>
              <a:cs typeface="Gill Sans"/>
            </a:endParaRPr>
          </a:p>
        </p:txBody>
      </p:sp>
      <p:sp>
        <p:nvSpPr>
          <p:cNvPr id="37" name="TextBox 36"/>
          <p:cNvSpPr txBox="1"/>
          <p:nvPr/>
        </p:nvSpPr>
        <p:spPr>
          <a:xfrm>
            <a:off x="1778001" y="4028745"/>
            <a:ext cx="1198880" cy="369332"/>
          </a:xfrm>
          <a:prstGeom prst="rect">
            <a:avLst/>
          </a:prstGeom>
          <a:noFill/>
          <a:ln>
            <a:solidFill>
              <a:srgbClr val="FF6600"/>
            </a:solidFill>
          </a:ln>
        </p:spPr>
        <p:txBody>
          <a:bodyPr wrap="square" rtlCol="0">
            <a:spAutoFit/>
          </a:bodyPr>
          <a:lstStyle/>
          <a:p>
            <a:pPr algn="r"/>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a:t>
            </a:r>
            <a:r>
              <a:rPr lang="en-US" i="1" dirty="0" smtClean="0">
                <a:solidFill>
                  <a:srgbClr val="FF6600"/>
                </a:solidFill>
                <a:latin typeface="Gill Sans"/>
                <a:cs typeface="Gill Sans"/>
              </a:rPr>
              <a:t>x</a:t>
            </a:r>
            <a:r>
              <a:rPr lang="en-US" i="1" baseline="-25000" dirty="0">
                <a:solidFill>
                  <a:srgbClr val="FF6600"/>
                </a:solidFill>
                <a:latin typeface="Gill Sans"/>
                <a:cs typeface="Gill Sans"/>
              </a:rPr>
              <a:t>i</a:t>
            </a:r>
            <a:r>
              <a:rPr lang="en-US" i="1" dirty="0" smtClean="0">
                <a:solidFill>
                  <a:srgbClr val="FF6600"/>
                </a:solidFill>
                <a:latin typeface="Gill Sans"/>
                <a:cs typeface="Gill Sans"/>
              </a:rPr>
              <a:t>)</a:t>
            </a:r>
            <a:endParaRPr lang="en-US" i="1" dirty="0">
              <a:solidFill>
                <a:srgbClr val="FF6600"/>
              </a:solidFill>
              <a:latin typeface="Gill Sans"/>
              <a:cs typeface="Gill Sans"/>
            </a:endParaRPr>
          </a:p>
        </p:txBody>
      </p:sp>
      <p:cxnSp>
        <p:nvCxnSpPr>
          <p:cNvPr id="38" name="Straight Connector 37"/>
          <p:cNvCxnSpPr>
            <a:stCxn id="35" idx="1"/>
            <a:endCxn id="8" idx="3"/>
          </p:cNvCxnSpPr>
          <p:nvPr/>
        </p:nvCxnSpPr>
        <p:spPr>
          <a:xfrm flipH="1">
            <a:off x="4836161" y="1842226"/>
            <a:ext cx="1297939" cy="521763"/>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36" idx="1"/>
            <a:endCxn id="13" idx="3"/>
          </p:cNvCxnSpPr>
          <p:nvPr/>
        </p:nvCxnSpPr>
        <p:spPr>
          <a:xfrm flipH="1">
            <a:off x="5788661" y="2688824"/>
            <a:ext cx="777239" cy="3418"/>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37" idx="3"/>
            <a:endCxn id="15" idx="1"/>
          </p:cNvCxnSpPr>
          <p:nvPr/>
        </p:nvCxnSpPr>
        <p:spPr>
          <a:xfrm flipV="1">
            <a:off x="2976881" y="3230721"/>
            <a:ext cx="487680" cy="982690"/>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6165850" y="4576807"/>
            <a:ext cx="1270536" cy="369332"/>
          </a:xfrm>
          <a:prstGeom prst="rect">
            <a:avLst/>
          </a:prstGeom>
          <a:noFill/>
          <a:ln>
            <a:solidFill>
              <a:srgbClr val="FF6600"/>
            </a:solidFill>
          </a:ln>
        </p:spPr>
        <p:txBody>
          <a:bodyPr wrap="square" rtlCol="0">
            <a:spAutoFit/>
          </a:bodyPr>
          <a:lstStyle/>
          <a:p>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a:t>
            </a:r>
            <a:r>
              <a:rPr lang="en-US" i="1" dirty="0" smtClean="0">
                <a:solidFill>
                  <a:srgbClr val="FF6600"/>
                </a:solidFill>
                <a:latin typeface="Gill Sans"/>
                <a:cs typeface="Gill Sans"/>
              </a:rPr>
              <a:t>x</a:t>
            </a:r>
            <a:r>
              <a:rPr lang="en-US" i="1" baseline="-25000" dirty="0">
                <a:solidFill>
                  <a:srgbClr val="FF6600"/>
                </a:solidFill>
                <a:latin typeface="Gill Sans"/>
                <a:cs typeface="Gill Sans"/>
              </a:rPr>
              <a:t>i</a:t>
            </a:r>
            <a:r>
              <a:rPr lang="en-US" i="1" dirty="0" smtClean="0">
                <a:solidFill>
                  <a:srgbClr val="FF6600"/>
                </a:solidFill>
                <a:latin typeface="Gill Sans"/>
                <a:cs typeface="Gill Sans"/>
              </a:rPr>
              <a:t>)</a:t>
            </a:r>
            <a:endParaRPr lang="en-US" i="1" dirty="0">
              <a:solidFill>
                <a:srgbClr val="FF6600"/>
              </a:solidFill>
              <a:latin typeface="Gill Sans"/>
              <a:cs typeface="Gill Sans"/>
            </a:endParaRPr>
          </a:p>
        </p:txBody>
      </p:sp>
      <p:cxnSp>
        <p:nvCxnSpPr>
          <p:cNvPr id="47" name="Straight Connector 46"/>
          <p:cNvCxnSpPr>
            <a:stCxn id="46" idx="1"/>
            <a:endCxn id="30" idx="3"/>
          </p:cNvCxnSpPr>
          <p:nvPr/>
        </p:nvCxnSpPr>
        <p:spPr>
          <a:xfrm flipH="1">
            <a:off x="5572762" y="4761473"/>
            <a:ext cx="593088" cy="4609"/>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sp>
        <p:nvSpPr>
          <p:cNvPr id="40" name="Oval Callout 39"/>
          <p:cNvSpPr/>
          <p:nvPr/>
        </p:nvSpPr>
        <p:spPr>
          <a:xfrm>
            <a:off x="1905918" y="5422900"/>
            <a:ext cx="5015582" cy="1455130"/>
          </a:xfrm>
          <a:prstGeom prst="wedgeEllipseCallout">
            <a:avLst>
              <a:gd name="adj1" fmla="val 59828"/>
              <a:gd name="adj2" fmla="val 8792"/>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dirty="0" smtClean="0">
                <a:solidFill>
                  <a:schemeClr val="tx1"/>
                </a:solidFill>
                <a:latin typeface="Gill Sans"/>
                <a:cs typeface="Gill Sans"/>
              </a:rPr>
              <a:t>And because each observation </a:t>
            </a:r>
            <a:r>
              <a:rPr lang="en-US" sz="2000" i="1" dirty="0" smtClean="0">
                <a:solidFill>
                  <a:schemeClr val="tx1"/>
                </a:solidFill>
                <a:latin typeface="Gill Sans"/>
                <a:cs typeface="Gill Sans"/>
              </a:rPr>
              <a:t>X</a:t>
            </a:r>
            <a:r>
              <a:rPr lang="en-US" sz="2000" i="1" baseline="-25000" dirty="0">
                <a:solidFill>
                  <a:schemeClr val="tx1"/>
                </a:solidFill>
                <a:latin typeface="Gill Sans"/>
                <a:cs typeface="Gill Sans"/>
              </a:rPr>
              <a:t>i</a:t>
            </a:r>
            <a:r>
              <a:rPr lang="en-US" sz="2000" baseline="-25000" dirty="0" smtClean="0">
                <a:solidFill>
                  <a:schemeClr val="tx1"/>
                </a:solidFill>
                <a:latin typeface="Gill Sans"/>
                <a:cs typeface="Gill Sans"/>
              </a:rPr>
              <a:t> </a:t>
            </a:r>
            <a:r>
              <a:rPr lang="en-US" sz="2000" dirty="0" smtClean="0">
                <a:solidFill>
                  <a:schemeClr val="tx1"/>
                </a:solidFill>
                <a:latin typeface="Gill Sans"/>
                <a:cs typeface="Gill Sans"/>
              </a:rPr>
              <a:t>is </a:t>
            </a:r>
            <a:r>
              <a:rPr lang="en-US" sz="2000" b="1" dirty="0" smtClean="0">
                <a:solidFill>
                  <a:schemeClr val="tx1"/>
                </a:solidFill>
                <a:latin typeface="Lobster Two"/>
                <a:cs typeface="Lobster Two"/>
              </a:rPr>
              <a:t>identically distributed</a:t>
            </a:r>
            <a:r>
              <a:rPr lang="en-US" sz="2000" dirty="0" smtClean="0">
                <a:solidFill>
                  <a:schemeClr val="tx1"/>
                </a:solidFill>
                <a:latin typeface="Gill Sans"/>
                <a:cs typeface="Gill Sans"/>
              </a:rPr>
              <a:t>, </a:t>
            </a:r>
          </a:p>
          <a:p>
            <a:pPr algn="ctr"/>
            <a:r>
              <a:rPr lang="en-US" sz="2000" i="1" dirty="0" smtClean="0">
                <a:solidFill>
                  <a:schemeClr val="tx1"/>
                </a:solidFill>
                <a:latin typeface="Gill Sans"/>
                <a:cs typeface="Gill Sans"/>
              </a:rPr>
              <a:t>f(x</a:t>
            </a:r>
            <a:r>
              <a:rPr lang="en-US" sz="2000" i="1" baseline="-25000" dirty="0" smtClean="0">
                <a:solidFill>
                  <a:schemeClr val="tx1"/>
                </a:solidFill>
                <a:latin typeface="Gill Sans"/>
                <a:cs typeface="Gill Sans"/>
              </a:rPr>
              <a:t>1</a:t>
            </a:r>
            <a:r>
              <a:rPr lang="en-US" sz="2000" i="1" dirty="0" smtClean="0">
                <a:solidFill>
                  <a:schemeClr val="tx1"/>
                </a:solidFill>
                <a:latin typeface="Gill Sans"/>
                <a:cs typeface="Gill Sans"/>
              </a:rPr>
              <a:t>) = f(x</a:t>
            </a:r>
            <a:r>
              <a:rPr lang="en-US" sz="2000" i="1" baseline="-25000" dirty="0" smtClean="0">
                <a:solidFill>
                  <a:schemeClr val="tx1"/>
                </a:solidFill>
                <a:latin typeface="Gill Sans"/>
                <a:cs typeface="Gill Sans"/>
              </a:rPr>
              <a:t>2</a:t>
            </a:r>
            <a:r>
              <a:rPr lang="en-US" sz="2000" i="1" dirty="0" smtClean="0">
                <a:solidFill>
                  <a:schemeClr val="tx1"/>
                </a:solidFill>
                <a:latin typeface="Gill Sans"/>
                <a:cs typeface="Gill Sans"/>
              </a:rPr>
              <a:t>) = … = f(</a:t>
            </a:r>
            <a:r>
              <a:rPr lang="en-US" sz="2000" i="1" dirty="0" err="1" smtClean="0">
                <a:solidFill>
                  <a:schemeClr val="tx1"/>
                </a:solidFill>
                <a:latin typeface="Gill Sans"/>
                <a:cs typeface="Gill Sans"/>
              </a:rPr>
              <a:t>x</a:t>
            </a:r>
            <a:r>
              <a:rPr lang="en-US" sz="2000" i="1" baseline="-25000" dirty="0" err="1" smtClean="0">
                <a:solidFill>
                  <a:schemeClr val="tx1"/>
                </a:solidFill>
                <a:latin typeface="Gill Sans"/>
                <a:cs typeface="Gill Sans"/>
              </a:rPr>
              <a:t>n</a:t>
            </a:r>
            <a:r>
              <a:rPr lang="en-US" sz="2000" i="1" dirty="0" smtClean="0">
                <a:solidFill>
                  <a:schemeClr val="tx1"/>
                </a:solidFill>
                <a:latin typeface="Gill Sans"/>
                <a:cs typeface="Gill Sans"/>
              </a:rPr>
              <a:t>) = f(x</a:t>
            </a:r>
            <a:r>
              <a:rPr lang="en-US" sz="2000" i="1" baseline="-25000" dirty="0" smtClean="0">
                <a:solidFill>
                  <a:schemeClr val="tx1"/>
                </a:solidFill>
                <a:latin typeface="Gill Sans"/>
                <a:cs typeface="Gill Sans"/>
              </a:rPr>
              <a:t>i</a:t>
            </a:r>
            <a:r>
              <a:rPr lang="en-US" sz="2000" i="1" dirty="0" smtClean="0">
                <a:solidFill>
                  <a:schemeClr val="tx1"/>
                </a:solidFill>
                <a:latin typeface="Gill Sans"/>
                <a:cs typeface="Gill Sans"/>
              </a:rPr>
              <a:t>)</a:t>
            </a:r>
            <a:endParaRPr lang="en-US" sz="2000" i="1" dirty="0">
              <a:solidFill>
                <a:schemeClr val="tx1"/>
              </a:solidFill>
              <a:latin typeface="Gill Sans"/>
              <a:cs typeface="Gill Sans"/>
            </a:endParaRPr>
          </a:p>
        </p:txBody>
      </p:sp>
      <p:grpSp>
        <p:nvGrpSpPr>
          <p:cNvPr id="42" name="Group 41"/>
          <p:cNvGrpSpPr/>
          <p:nvPr/>
        </p:nvGrpSpPr>
        <p:grpSpPr>
          <a:xfrm>
            <a:off x="184408" y="1614596"/>
            <a:ext cx="2119372" cy="2372442"/>
            <a:chOff x="184408" y="1614596"/>
            <a:chExt cx="2119372" cy="2372442"/>
          </a:xfrm>
        </p:grpSpPr>
        <p:sp>
          <p:nvSpPr>
            <p:cNvPr id="43" name="TextBox 42"/>
            <p:cNvSpPr txBox="1"/>
            <p:nvPr/>
          </p:nvSpPr>
          <p:spPr>
            <a:xfrm>
              <a:off x="184408" y="3617706"/>
              <a:ext cx="2119372" cy="369332"/>
            </a:xfrm>
            <a:prstGeom prst="rect">
              <a:avLst/>
            </a:prstGeom>
            <a:noFill/>
          </p:spPr>
          <p:txBody>
            <a:bodyPr wrap="square" rtlCol="0">
              <a:spAutoFit/>
            </a:bodyPr>
            <a:lstStyle/>
            <a:p>
              <a:pPr algn="ctr"/>
              <a:r>
                <a:rPr lang="en-US" dirty="0" smtClean="0">
                  <a:latin typeface="Gill Sans"/>
                  <a:cs typeface="Gill Sans"/>
                </a:rPr>
                <a:t>Population</a:t>
              </a:r>
              <a:endParaRPr lang="en-US" dirty="0">
                <a:latin typeface="Gill Sans"/>
                <a:cs typeface="Gill Sans"/>
              </a:endParaRPr>
            </a:p>
          </p:txBody>
        </p:sp>
        <p:pic>
          <p:nvPicPr>
            <p:cNvPr id="44" name="Picture 43" descr="twitterflock.png"/>
            <p:cNvPicPr>
              <a:picLocks noChangeAspect="1"/>
            </p:cNvPicPr>
            <p:nvPr/>
          </p:nvPicPr>
          <p:blipFill rotWithShape="1">
            <a:blip r:embed="rId5" cstate="email">
              <a:extLst>
                <a:ext uri="{28A0092B-C50C-407E-A947-70E740481C1C}">
                  <a14:useLocalDpi xmlns:a14="http://schemas.microsoft.com/office/drawing/2010/main" val="0"/>
                </a:ext>
              </a:extLst>
            </a:blip>
            <a:srcRect l="10023" t="3460"/>
            <a:stretch/>
          </p:blipFill>
          <p:spPr>
            <a:xfrm>
              <a:off x="184408" y="1614596"/>
              <a:ext cx="2119372" cy="1908377"/>
            </a:xfrm>
            <a:prstGeom prst="ellipse">
              <a:avLst/>
            </a:prstGeom>
            <a:ln w="50800">
              <a:solidFill>
                <a:srgbClr val="6699CC"/>
              </a:solidFill>
            </a:ln>
          </p:spPr>
        </p:pic>
      </p:grpSp>
    </p:spTree>
    <p:extLst>
      <p:ext uri="{BB962C8B-B14F-4D97-AF65-F5344CB8AC3E}">
        <p14:creationId xmlns:p14="http://schemas.microsoft.com/office/powerpoint/2010/main" val="29404786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7556500" y="5422900"/>
            <a:ext cx="1604527" cy="1604527"/>
          </a:xfrm>
          <a:prstGeom prst="rect">
            <a:avLst/>
          </a:prstGeom>
        </p:spPr>
      </p:pic>
      <p:sp>
        <p:nvSpPr>
          <p:cNvPr id="2" name="Title 1"/>
          <p:cNvSpPr>
            <a:spLocks noGrp="1"/>
          </p:cNvSpPr>
          <p:nvPr>
            <p:ph type="title"/>
          </p:nvPr>
        </p:nvSpPr>
        <p:spPr/>
        <p:txBody>
          <a:bodyPr>
            <a:normAutofit fontScale="90000"/>
          </a:bodyPr>
          <a:lstStyle/>
          <a:p>
            <a:r>
              <a:rPr lang="en-US" dirty="0"/>
              <a:t>Random variable, </a:t>
            </a:r>
            <a:r>
              <a:rPr lang="en-US" i="1" dirty="0"/>
              <a:t>X</a:t>
            </a:r>
            <a:r>
              <a:rPr lang="en-US" dirty="0"/>
              <a:t> = # of tweets per day</a:t>
            </a:r>
          </a:p>
        </p:txBody>
      </p:sp>
      <p:sp>
        <p:nvSpPr>
          <p:cNvPr id="3" name="Content Placeholder 2"/>
          <p:cNvSpPr>
            <a:spLocks noGrp="1"/>
          </p:cNvSpPr>
          <p:nvPr>
            <p:ph idx="1"/>
          </p:nvPr>
        </p:nvSpPr>
        <p:spPr/>
        <p:txBody>
          <a:bodyPr/>
          <a:lstStyle/>
          <a:p>
            <a:pPr marL="0" indent="0">
              <a:buNone/>
            </a:pPr>
            <a:endParaRPr lang="en-US" i="1" dirty="0" smtClean="0"/>
          </a:p>
          <a:p>
            <a:pPr marL="0" indent="0">
              <a:buNone/>
            </a:pPr>
            <a:r>
              <a:rPr lang="en-US" i="1" dirty="0" smtClean="0"/>
              <a:t>f</a:t>
            </a:r>
            <a:r>
              <a:rPr lang="en-US" i="1" dirty="0"/>
              <a:t>(x</a:t>
            </a:r>
            <a:r>
              <a:rPr lang="en-US" i="1" baseline="-25000" dirty="0"/>
              <a:t>1</a:t>
            </a:r>
            <a:r>
              <a:rPr lang="en-US" i="1" dirty="0"/>
              <a:t>, …, </a:t>
            </a:r>
            <a:r>
              <a:rPr lang="en-US" i="1" dirty="0" err="1"/>
              <a:t>x</a:t>
            </a:r>
            <a:r>
              <a:rPr lang="en-US" i="1" baseline="-25000" dirty="0" err="1"/>
              <a:t>n</a:t>
            </a:r>
            <a:r>
              <a:rPr lang="en-US" i="1" dirty="0"/>
              <a:t>) = f(</a:t>
            </a:r>
            <a:r>
              <a:rPr lang="en-US" i="1" dirty="0" smtClean="0"/>
              <a:t>x</a:t>
            </a:r>
            <a:r>
              <a:rPr lang="en-US" i="1" baseline="-25000" dirty="0" smtClean="0"/>
              <a:t>1</a:t>
            </a:r>
            <a:r>
              <a:rPr lang="en-US" i="1" dirty="0" smtClean="0"/>
              <a:t>) × f</a:t>
            </a:r>
            <a:r>
              <a:rPr lang="en-US" i="1" dirty="0"/>
              <a:t>(x</a:t>
            </a:r>
            <a:r>
              <a:rPr lang="en-US" i="1" baseline="-25000" dirty="0"/>
              <a:t>2</a:t>
            </a:r>
            <a:r>
              <a:rPr lang="en-US" i="1" dirty="0" smtClean="0"/>
              <a:t>)</a:t>
            </a:r>
            <a:r>
              <a:rPr lang="en-US" i="1" dirty="0"/>
              <a:t> </a:t>
            </a:r>
            <a:r>
              <a:rPr lang="en-US" i="1" dirty="0" smtClean="0"/>
              <a:t>× … × f</a:t>
            </a:r>
            <a:r>
              <a:rPr lang="en-US" i="1" dirty="0"/>
              <a:t>(</a:t>
            </a:r>
            <a:r>
              <a:rPr lang="en-US" i="1" dirty="0" err="1" smtClean="0"/>
              <a:t>x</a:t>
            </a:r>
            <a:r>
              <a:rPr lang="en-US" i="1" baseline="-25000" dirty="0" err="1" smtClean="0"/>
              <a:t>n</a:t>
            </a:r>
            <a:r>
              <a:rPr lang="en-US" i="1" dirty="0" smtClean="0"/>
              <a:t>)  =</a:t>
            </a:r>
          </a:p>
          <a:p>
            <a:pPr marL="0" indent="0">
              <a:buNone/>
            </a:pPr>
            <a:endParaRPr lang="en-US" dirty="0"/>
          </a:p>
          <a:p>
            <a:pPr marL="0" indent="0">
              <a:buNone/>
            </a:pPr>
            <a:r>
              <a:rPr lang="en-US" dirty="0"/>
              <a:t>Since </a:t>
            </a:r>
            <a:r>
              <a:rPr lang="en-US" i="1" dirty="0"/>
              <a:t>X</a:t>
            </a:r>
            <a:r>
              <a:rPr lang="en-US" i="1" baseline="-25000" dirty="0"/>
              <a:t>1</a:t>
            </a:r>
            <a:r>
              <a:rPr lang="en-US" i="1" dirty="0"/>
              <a:t>, X</a:t>
            </a:r>
            <a:r>
              <a:rPr lang="en-US" i="1" baseline="-25000" dirty="0"/>
              <a:t>2</a:t>
            </a:r>
            <a:r>
              <a:rPr lang="en-US" i="1" dirty="0"/>
              <a:t>, …</a:t>
            </a:r>
            <a:r>
              <a:rPr lang="en-US" i="1" dirty="0" err="1"/>
              <a:t>X</a:t>
            </a:r>
            <a:r>
              <a:rPr lang="en-US" i="1" baseline="-25000" dirty="0" err="1"/>
              <a:t>n</a:t>
            </a:r>
            <a:r>
              <a:rPr lang="en-US" baseline="-25000" dirty="0"/>
              <a:t> </a:t>
            </a:r>
            <a:r>
              <a:rPr lang="en-US" dirty="0"/>
              <a:t>are </a:t>
            </a:r>
            <a:r>
              <a:rPr lang="en-US" b="1" dirty="0" smtClean="0">
                <a:solidFill>
                  <a:srgbClr val="000000"/>
                </a:solidFill>
                <a:latin typeface="Lobster Two"/>
                <a:cs typeface="Lobster Two"/>
              </a:rPr>
              <a:t>mutually independent, </a:t>
            </a:r>
            <a:r>
              <a:rPr lang="en-US" dirty="0" smtClean="0"/>
              <a:t>the probabilities P(</a:t>
            </a:r>
            <a:r>
              <a:rPr lang="en-US" i="1" dirty="0" smtClean="0"/>
              <a:t>X</a:t>
            </a:r>
            <a:r>
              <a:rPr lang="en-US" i="1" baseline="-25000" dirty="0" smtClean="0"/>
              <a:t>1</a:t>
            </a:r>
            <a:r>
              <a:rPr lang="en-US" i="1" dirty="0" smtClean="0"/>
              <a:t>), P(X</a:t>
            </a:r>
            <a:r>
              <a:rPr lang="en-US" i="1" baseline="-25000" dirty="0" smtClean="0"/>
              <a:t>2</a:t>
            </a:r>
            <a:r>
              <a:rPr lang="en-US" i="1" dirty="0" smtClean="0"/>
              <a:t>), …P(</a:t>
            </a:r>
            <a:r>
              <a:rPr lang="en-US" i="1" dirty="0" err="1" smtClean="0"/>
              <a:t>X</a:t>
            </a:r>
            <a:r>
              <a:rPr lang="en-US" i="1" baseline="-25000" dirty="0" err="1" smtClean="0"/>
              <a:t>n</a:t>
            </a:r>
            <a:r>
              <a:rPr lang="en-US" i="1" dirty="0" smtClean="0"/>
              <a:t>)</a:t>
            </a:r>
            <a:r>
              <a:rPr lang="en-US" baseline="-25000" dirty="0" smtClean="0"/>
              <a:t> </a:t>
            </a:r>
            <a:r>
              <a:rPr lang="en-US" dirty="0" smtClean="0"/>
              <a:t>can simply be multiplied to get the joint </a:t>
            </a:r>
            <a:r>
              <a:rPr lang="en-US" dirty="0" err="1" smtClean="0"/>
              <a:t>pdf</a:t>
            </a:r>
            <a:r>
              <a:rPr lang="en-US" dirty="0" smtClean="0"/>
              <a:t> of the sequence of observations of the </a:t>
            </a:r>
            <a:r>
              <a:rPr lang="en-US" dirty="0" err="1" smtClean="0"/>
              <a:t>rv</a:t>
            </a:r>
            <a:r>
              <a:rPr lang="en-US" dirty="0" smtClean="0"/>
              <a:t> of interest</a:t>
            </a:r>
          </a:p>
          <a:p>
            <a:pPr marL="0" indent="0">
              <a:buNone/>
            </a:pPr>
            <a:endParaRPr lang="en-US" dirty="0"/>
          </a:p>
          <a:p>
            <a:pPr marL="0" indent="0">
              <a:buNone/>
            </a:pPr>
            <a:r>
              <a:rPr lang="en-US" dirty="0"/>
              <a:t>Since </a:t>
            </a:r>
            <a:r>
              <a:rPr lang="en-US" i="1" dirty="0"/>
              <a:t>X</a:t>
            </a:r>
            <a:r>
              <a:rPr lang="en-US" i="1" baseline="-25000" dirty="0"/>
              <a:t>1</a:t>
            </a:r>
            <a:r>
              <a:rPr lang="en-US" i="1" dirty="0"/>
              <a:t>, X</a:t>
            </a:r>
            <a:r>
              <a:rPr lang="en-US" i="1" baseline="-25000" dirty="0"/>
              <a:t>2</a:t>
            </a:r>
            <a:r>
              <a:rPr lang="en-US" i="1" dirty="0"/>
              <a:t>, …</a:t>
            </a:r>
            <a:r>
              <a:rPr lang="en-US" i="1" dirty="0" err="1"/>
              <a:t>X</a:t>
            </a:r>
            <a:r>
              <a:rPr lang="en-US" i="1" baseline="-25000" dirty="0" err="1"/>
              <a:t>n</a:t>
            </a:r>
            <a:r>
              <a:rPr lang="en-US" baseline="-25000" dirty="0"/>
              <a:t> </a:t>
            </a:r>
            <a:r>
              <a:rPr lang="en-US" dirty="0"/>
              <a:t>are </a:t>
            </a:r>
            <a:r>
              <a:rPr lang="en-US" b="1" dirty="0">
                <a:solidFill>
                  <a:srgbClr val="000000"/>
                </a:solidFill>
                <a:latin typeface="Lobster Two"/>
                <a:cs typeface="Lobster Two"/>
              </a:rPr>
              <a:t>identically distributed</a:t>
            </a:r>
            <a:r>
              <a:rPr lang="en-US" dirty="0"/>
              <a:t>, all marginal densities </a:t>
            </a:r>
            <a:r>
              <a:rPr lang="en-US" i="1" dirty="0"/>
              <a:t>f(x</a:t>
            </a:r>
            <a:r>
              <a:rPr lang="en-US" i="1" baseline="-25000" dirty="0"/>
              <a:t>i</a:t>
            </a:r>
            <a:r>
              <a:rPr lang="en-US" i="1" dirty="0"/>
              <a:t>) </a:t>
            </a:r>
            <a:r>
              <a:rPr lang="en-US" dirty="0"/>
              <a:t>are the exact same function</a:t>
            </a:r>
          </a:p>
          <a:p>
            <a:pPr marL="0" indent="0">
              <a:buNone/>
            </a:pPr>
            <a:endParaRPr lang="en-US" dirty="0"/>
          </a:p>
          <a:p>
            <a:pPr marL="0" indent="0">
              <a:buNone/>
            </a:pPr>
            <a:endParaRPr lang="en-US" dirty="0"/>
          </a:p>
        </p:txBody>
      </p:sp>
      <p:pic>
        <p:nvPicPr>
          <p:cNvPr id="6" name="Picture 5"/>
          <p:cNvPicPr>
            <a:picLocks noChangeAspect="1"/>
          </p:cNvPicPr>
          <p:nvPr/>
        </p:nvPicPr>
        <p:blipFill>
          <a:blip r:embed="rId4"/>
          <a:stretch>
            <a:fillRect/>
          </a:stretch>
        </p:blipFill>
        <p:spPr>
          <a:xfrm>
            <a:off x="5588000" y="1752600"/>
            <a:ext cx="1284111" cy="977900"/>
          </a:xfrm>
          <a:prstGeom prst="rect">
            <a:avLst/>
          </a:prstGeom>
        </p:spPr>
      </p:pic>
    </p:spTree>
    <p:extLst>
      <p:ext uri="{BB962C8B-B14F-4D97-AF65-F5344CB8AC3E}">
        <p14:creationId xmlns:p14="http://schemas.microsoft.com/office/powerpoint/2010/main" val="11239856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Summarizing observed values of an </a:t>
            </a:r>
            <a:r>
              <a:rPr lang="en-US" dirty="0" err="1" smtClean="0"/>
              <a:t>rv</a:t>
            </a:r>
            <a:endParaRPr lang="en-US" dirty="0"/>
          </a:p>
        </p:txBody>
      </p:sp>
      <p:sp>
        <p:nvSpPr>
          <p:cNvPr id="27" name="TextBox 26"/>
          <p:cNvSpPr txBox="1"/>
          <p:nvPr/>
        </p:nvSpPr>
        <p:spPr>
          <a:xfrm>
            <a:off x="3053080" y="1304514"/>
            <a:ext cx="3383279" cy="369332"/>
          </a:xfrm>
          <a:prstGeom prst="rect">
            <a:avLst/>
          </a:prstGeom>
          <a:noFill/>
        </p:spPr>
        <p:txBody>
          <a:bodyPr wrap="square" rtlCol="0">
            <a:spAutoFit/>
          </a:bodyPr>
          <a:lstStyle/>
          <a:p>
            <a:pPr algn="ctr"/>
            <a:r>
              <a:rPr lang="en-US" dirty="0" smtClean="0">
                <a:latin typeface="Gill Sans"/>
                <a:cs typeface="Gill Sans"/>
              </a:rPr>
              <a:t>Random sample of size </a:t>
            </a:r>
            <a:r>
              <a:rPr lang="en-US" i="1" dirty="0" smtClean="0">
                <a:latin typeface="Gill Sans"/>
                <a:cs typeface="Gill Sans"/>
              </a:rPr>
              <a:t>n, n </a:t>
            </a:r>
            <a:r>
              <a:rPr lang="en-US" dirty="0" smtClean="0">
                <a:latin typeface="Gill Sans"/>
                <a:cs typeface="Gill Sans"/>
              </a:rPr>
              <a:t>&gt; 1</a:t>
            </a:r>
            <a:endParaRPr lang="en-US" dirty="0">
              <a:latin typeface="Gill Sans"/>
              <a:cs typeface="Gill Sans"/>
            </a:endParaRPr>
          </a:p>
        </p:txBody>
      </p:sp>
      <p:grpSp>
        <p:nvGrpSpPr>
          <p:cNvPr id="6" name="Group 5"/>
          <p:cNvGrpSpPr/>
          <p:nvPr/>
        </p:nvGrpSpPr>
        <p:grpSpPr>
          <a:xfrm>
            <a:off x="3053080" y="1676098"/>
            <a:ext cx="3383280" cy="3599180"/>
            <a:chOff x="5341620" y="2307074"/>
            <a:chExt cx="3383280" cy="3599180"/>
          </a:xfrm>
        </p:grpSpPr>
        <p:grpSp>
          <p:nvGrpSpPr>
            <p:cNvPr id="28" name="Group 27"/>
            <p:cNvGrpSpPr/>
            <p:nvPr/>
          </p:nvGrpSpPr>
          <p:grpSpPr>
            <a:xfrm>
              <a:off x="5341620" y="2307074"/>
              <a:ext cx="3383280" cy="3599180"/>
              <a:chOff x="5341620" y="1912620"/>
              <a:chExt cx="3383280" cy="3599180"/>
            </a:xfrm>
          </p:grpSpPr>
          <p:grpSp>
            <p:nvGrpSpPr>
              <p:cNvPr id="10" name="Group 9"/>
              <p:cNvGrpSpPr/>
              <p:nvPr/>
            </p:nvGrpSpPr>
            <p:grpSpPr>
              <a:xfrm>
                <a:off x="6273801" y="2254622"/>
                <a:ext cx="850900" cy="691777"/>
                <a:chOff x="6273801" y="2254622"/>
                <a:chExt cx="850900" cy="691777"/>
              </a:xfrm>
            </p:grpSpPr>
            <p:pic>
              <p:nvPicPr>
                <p:cNvPr id="8" name="Picture 7"/>
                <p:cNvPicPr>
                  <a:picLocks noChangeAspect="1"/>
                </p:cNvPicPr>
                <p:nvPr/>
              </p:nvPicPr>
              <p:blipFill>
                <a:blip r:embed="rId3"/>
                <a:stretch>
                  <a:fillRect/>
                </a:stretch>
              </p:blipFill>
              <p:spPr>
                <a:xfrm>
                  <a:off x="6273801" y="2254622"/>
                  <a:ext cx="850900" cy="691777"/>
                </a:xfrm>
                <a:prstGeom prst="rect">
                  <a:avLst/>
                </a:prstGeom>
              </p:spPr>
            </p:pic>
            <p:sp>
              <p:nvSpPr>
                <p:cNvPr id="9" name="TextBox 8"/>
                <p:cNvSpPr txBox="1"/>
                <p:nvPr/>
              </p:nvSpPr>
              <p:spPr>
                <a:xfrm>
                  <a:off x="6311900" y="240613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1</a:t>
                  </a:r>
                  <a:endParaRPr lang="en-US" i="1" dirty="0">
                    <a:solidFill>
                      <a:schemeClr val="bg1"/>
                    </a:solidFill>
                    <a:latin typeface="Gill Sans"/>
                    <a:cs typeface="Gill Sans"/>
                  </a:endParaRPr>
                </a:p>
              </p:txBody>
            </p:sp>
          </p:grpSp>
          <p:grpSp>
            <p:nvGrpSpPr>
              <p:cNvPr id="11" name="Group 10"/>
              <p:cNvGrpSpPr/>
              <p:nvPr/>
            </p:nvGrpSpPr>
            <p:grpSpPr>
              <a:xfrm>
                <a:off x="7277101" y="2580344"/>
                <a:ext cx="850900" cy="691777"/>
                <a:chOff x="6070601" y="2059500"/>
                <a:chExt cx="850900" cy="691777"/>
              </a:xfrm>
            </p:grpSpPr>
            <p:pic>
              <p:nvPicPr>
                <p:cNvPr id="12" name="Picture 11"/>
                <p:cNvPicPr>
                  <a:picLocks noChangeAspect="1"/>
                </p:cNvPicPr>
                <p:nvPr/>
              </p:nvPicPr>
              <p:blipFill>
                <a:blip r:embed="rId3"/>
                <a:stretch>
                  <a:fillRect/>
                </a:stretch>
              </p:blipFill>
              <p:spPr>
                <a:xfrm>
                  <a:off x="6070601" y="2059500"/>
                  <a:ext cx="850900" cy="691777"/>
                </a:xfrm>
                <a:prstGeom prst="rect">
                  <a:avLst/>
                </a:prstGeom>
              </p:spPr>
            </p:pic>
            <p:sp>
              <p:nvSpPr>
                <p:cNvPr id="13" name="TextBox 12"/>
                <p:cNvSpPr txBox="1"/>
                <p:nvPr/>
              </p:nvSpPr>
              <p:spPr>
                <a:xfrm>
                  <a:off x="6096000" y="222325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2</a:t>
                  </a:r>
                  <a:endParaRPr lang="en-US" i="1" dirty="0">
                    <a:solidFill>
                      <a:schemeClr val="bg1"/>
                    </a:solidFill>
                    <a:latin typeface="Gill Sans"/>
                    <a:cs typeface="Gill Sans"/>
                  </a:endParaRPr>
                </a:p>
              </p:txBody>
            </p:sp>
          </p:grpSp>
          <p:grpSp>
            <p:nvGrpSpPr>
              <p:cNvPr id="14" name="Group 13"/>
              <p:cNvGrpSpPr/>
              <p:nvPr/>
            </p:nvGrpSpPr>
            <p:grpSpPr>
              <a:xfrm>
                <a:off x="5753101" y="3121354"/>
                <a:ext cx="850900" cy="691777"/>
                <a:chOff x="5600701" y="2103855"/>
                <a:chExt cx="850900" cy="691777"/>
              </a:xfrm>
            </p:grpSpPr>
            <p:pic>
              <p:nvPicPr>
                <p:cNvPr id="15" name="Picture 14"/>
                <p:cNvPicPr>
                  <a:picLocks noChangeAspect="1"/>
                </p:cNvPicPr>
                <p:nvPr/>
              </p:nvPicPr>
              <p:blipFill>
                <a:blip r:embed="rId3"/>
                <a:stretch>
                  <a:fillRect/>
                </a:stretch>
              </p:blipFill>
              <p:spPr>
                <a:xfrm>
                  <a:off x="5600701" y="2103855"/>
                  <a:ext cx="850900" cy="691777"/>
                </a:xfrm>
                <a:prstGeom prst="rect">
                  <a:avLst/>
                </a:prstGeom>
              </p:spPr>
            </p:pic>
            <p:sp>
              <p:nvSpPr>
                <p:cNvPr id="16" name="TextBox 15"/>
                <p:cNvSpPr txBox="1"/>
                <p:nvPr/>
              </p:nvSpPr>
              <p:spPr>
                <a:xfrm>
                  <a:off x="5638800" y="2255367"/>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3</a:t>
                  </a:r>
                  <a:endParaRPr lang="en-US" i="1" dirty="0">
                    <a:solidFill>
                      <a:schemeClr val="bg1"/>
                    </a:solidFill>
                    <a:latin typeface="Gill Sans"/>
                    <a:cs typeface="Gill Sans"/>
                  </a:endParaRPr>
                </a:p>
              </p:txBody>
            </p:sp>
          </p:grpSp>
          <p:grpSp>
            <p:nvGrpSpPr>
              <p:cNvPr id="17" name="Group 16"/>
              <p:cNvGrpSpPr/>
              <p:nvPr/>
            </p:nvGrpSpPr>
            <p:grpSpPr>
              <a:xfrm>
                <a:off x="6699251" y="3607983"/>
                <a:ext cx="850900" cy="691777"/>
                <a:chOff x="5848351" y="2049474"/>
                <a:chExt cx="850900" cy="691777"/>
              </a:xfrm>
            </p:grpSpPr>
            <p:pic>
              <p:nvPicPr>
                <p:cNvPr id="18" name="Picture 17"/>
                <p:cNvPicPr>
                  <a:picLocks noChangeAspect="1"/>
                </p:cNvPicPr>
                <p:nvPr/>
              </p:nvPicPr>
              <p:blipFill>
                <a:blip r:embed="rId3"/>
                <a:stretch>
                  <a:fillRect/>
                </a:stretch>
              </p:blipFill>
              <p:spPr>
                <a:xfrm>
                  <a:off x="5848351" y="2049474"/>
                  <a:ext cx="850900" cy="691777"/>
                </a:xfrm>
                <a:prstGeom prst="rect">
                  <a:avLst/>
                </a:prstGeom>
              </p:spPr>
            </p:pic>
            <p:sp>
              <p:nvSpPr>
                <p:cNvPr id="19" name="TextBox 18"/>
                <p:cNvSpPr txBox="1"/>
                <p:nvPr/>
              </p:nvSpPr>
              <p:spPr>
                <a:xfrm>
                  <a:off x="5886450" y="2200986"/>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4</a:t>
                  </a:r>
                  <a:endParaRPr lang="en-US" i="1" dirty="0">
                    <a:solidFill>
                      <a:schemeClr val="bg1"/>
                    </a:solidFill>
                    <a:latin typeface="Gill Sans"/>
                    <a:cs typeface="Gill Sans"/>
                  </a:endParaRPr>
                </a:p>
              </p:txBody>
            </p:sp>
          </p:grpSp>
          <p:grpSp>
            <p:nvGrpSpPr>
              <p:cNvPr id="20" name="Group 19"/>
              <p:cNvGrpSpPr/>
              <p:nvPr/>
            </p:nvGrpSpPr>
            <p:grpSpPr>
              <a:xfrm>
                <a:off x="7569200" y="3851230"/>
                <a:ext cx="850900" cy="691777"/>
                <a:chOff x="7956551" y="1908733"/>
                <a:chExt cx="850900" cy="691777"/>
              </a:xfrm>
            </p:grpSpPr>
            <p:pic>
              <p:nvPicPr>
                <p:cNvPr id="21" name="Picture 20"/>
                <p:cNvPicPr>
                  <a:picLocks noChangeAspect="1"/>
                </p:cNvPicPr>
                <p:nvPr/>
              </p:nvPicPr>
              <p:blipFill>
                <a:blip r:embed="rId3"/>
                <a:stretch>
                  <a:fillRect/>
                </a:stretch>
              </p:blipFill>
              <p:spPr>
                <a:xfrm>
                  <a:off x="7956551" y="1908733"/>
                  <a:ext cx="850900" cy="691777"/>
                </a:xfrm>
                <a:prstGeom prst="rect">
                  <a:avLst/>
                </a:prstGeom>
              </p:spPr>
            </p:pic>
            <p:sp>
              <p:nvSpPr>
                <p:cNvPr id="22" name="TextBox 21"/>
                <p:cNvSpPr txBox="1"/>
                <p:nvPr/>
              </p:nvSpPr>
              <p:spPr>
                <a:xfrm>
                  <a:off x="7994650" y="2060245"/>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5</a:t>
                  </a:r>
                  <a:endParaRPr lang="en-US" i="1" dirty="0">
                    <a:solidFill>
                      <a:schemeClr val="bg1"/>
                    </a:solidFill>
                    <a:latin typeface="Gill Sans"/>
                    <a:cs typeface="Gill Sans"/>
                  </a:endParaRPr>
                </a:p>
              </p:txBody>
            </p:sp>
          </p:grpSp>
          <p:sp>
            <p:nvSpPr>
              <p:cNvPr id="23" name="Donut 22"/>
              <p:cNvSpPr/>
              <p:nvPr/>
            </p:nvSpPr>
            <p:spPr>
              <a:xfrm>
                <a:off x="5341620" y="1912620"/>
                <a:ext cx="3383280" cy="3599180"/>
              </a:xfrm>
              <a:prstGeom prst="donut">
                <a:avLst>
                  <a:gd name="adj" fmla="val 1364"/>
                </a:avLst>
              </a:prstGeom>
              <a:solidFill>
                <a:srgbClr val="6699CC"/>
              </a:solidFill>
              <a:ln>
                <a:solidFill>
                  <a:srgbClr val="6699CC"/>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24" name="Group 23"/>
              <p:cNvGrpSpPr/>
              <p:nvPr/>
            </p:nvGrpSpPr>
            <p:grpSpPr>
              <a:xfrm>
                <a:off x="5924550" y="4372074"/>
                <a:ext cx="850900" cy="691777"/>
                <a:chOff x="5346701" y="1931289"/>
                <a:chExt cx="850900" cy="691777"/>
              </a:xfrm>
            </p:grpSpPr>
            <p:pic>
              <p:nvPicPr>
                <p:cNvPr id="25" name="Picture 24"/>
                <p:cNvPicPr>
                  <a:picLocks noChangeAspect="1"/>
                </p:cNvPicPr>
                <p:nvPr/>
              </p:nvPicPr>
              <p:blipFill>
                <a:blip r:embed="rId3"/>
                <a:stretch>
                  <a:fillRect/>
                </a:stretch>
              </p:blipFill>
              <p:spPr>
                <a:xfrm>
                  <a:off x="5346701" y="1931289"/>
                  <a:ext cx="850900" cy="691777"/>
                </a:xfrm>
                <a:prstGeom prst="rect">
                  <a:avLst/>
                </a:prstGeom>
              </p:spPr>
            </p:pic>
            <p:sp>
              <p:nvSpPr>
                <p:cNvPr id="26" name="TextBox 25"/>
                <p:cNvSpPr txBox="1"/>
                <p:nvPr/>
              </p:nvSpPr>
              <p:spPr>
                <a:xfrm>
                  <a:off x="5384800" y="2082801"/>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6</a:t>
                  </a:r>
                  <a:endParaRPr lang="en-US" i="1" dirty="0">
                    <a:solidFill>
                      <a:schemeClr val="bg1"/>
                    </a:solidFill>
                    <a:latin typeface="Gill Sans"/>
                    <a:cs typeface="Gill Sans"/>
                  </a:endParaRPr>
                </a:p>
              </p:txBody>
            </p:sp>
          </p:grpSp>
        </p:grpSp>
        <p:pic>
          <p:nvPicPr>
            <p:cNvPr id="29" name="Picture 28"/>
            <p:cNvPicPr>
              <a:picLocks noChangeAspect="1"/>
            </p:cNvPicPr>
            <p:nvPr/>
          </p:nvPicPr>
          <p:blipFill>
            <a:blip r:embed="rId3"/>
            <a:stretch>
              <a:fillRect/>
            </a:stretch>
          </p:blipFill>
          <p:spPr>
            <a:xfrm>
              <a:off x="7048502" y="5060880"/>
              <a:ext cx="850900" cy="691777"/>
            </a:xfrm>
            <a:prstGeom prst="rect">
              <a:avLst/>
            </a:prstGeom>
          </p:spPr>
        </p:pic>
        <p:sp>
          <p:nvSpPr>
            <p:cNvPr id="30" name="TextBox 29"/>
            <p:cNvSpPr txBox="1"/>
            <p:nvPr/>
          </p:nvSpPr>
          <p:spPr>
            <a:xfrm>
              <a:off x="7086601" y="5212392"/>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a:t>
              </a:r>
              <a:r>
                <a:rPr lang="en-US" i="1" dirty="0" err="1" smtClean="0">
                  <a:solidFill>
                    <a:schemeClr val="bg1"/>
                  </a:solidFill>
                  <a:latin typeface="Gill Sans"/>
                  <a:cs typeface="Gill Sans"/>
                </a:rPr>
                <a:t>X</a:t>
              </a:r>
              <a:r>
                <a:rPr lang="en-US" i="1" baseline="-25000" dirty="0" err="1">
                  <a:solidFill>
                    <a:schemeClr val="bg1"/>
                  </a:solidFill>
                  <a:latin typeface="Gill Sans"/>
                  <a:cs typeface="Gill Sans"/>
                </a:rPr>
                <a:t>n</a:t>
              </a:r>
              <a:endParaRPr lang="en-US" i="1" dirty="0">
                <a:solidFill>
                  <a:schemeClr val="bg1"/>
                </a:solidFill>
                <a:latin typeface="Gill Sans"/>
                <a:cs typeface="Gill Sans"/>
              </a:endParaRPr>
            </a:p>
          </p:txBody>
        </p:sp>
      </p:grpSp>
      <p:sp>
        <p:nvSpPr>
          <p:cNvPr id="33" name="Oval Callout 32"/>
          <p:cNvSpPr/>
          <p:nvPr/>
        </p:nvSpPr>
        <p:spPr>
          <a:xfrm>
            <a:off x="1485900" y="5422900"/>
            <a:ext cx="5168899" cy="1206500"/>
          </a:xfrm>
          <a:prstGeom prst="wedgeEllipseCallout">
            <a:avLst>
              <a:gd name="adj1" fmla="val 65816"/>
              <a:gd name="adj2" fmla="val 1423"/>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dirty="0" smtClean="0">
                <a:solidFill>
                  <a:schemeClr val="tx1"/>
                </a:solidFill>
                <a:latin typeface="Gill Sans"/>
                <a:cs typeface="Gill Sans"/>
              </a:rPr>
              <a:t>After the sample </a:t>
            </a:r>
            <a:r>
              <a:rPr lang="en-US" i="1" dirty="0" smtClean="0">
                <a:solidFill>
                  <a:schemeClr val="tx1"/>
                </a:solidFill>
                <a:latin typeface="Gill Sans"/>
                <a:cs typeface="Gill Sans"/>
              </a:rPr>
              <a:t>X</a:t>
            </a:r>
            <a:r>
              <a:rPr lang="en-US" i="1" baseline="-25000" dirty="0" smtClean="0">
                <a:solidFill>
                  <a:schemeClr val="tx1"/>
                </a:solidFill>
                <a:latin typeface="Gill Sans"/>
                <a:cs typeface="Gill Sans"/>
              </a:rPr>
              <a:t>1</a:t>
            </a:r>
            <a:r>
              <a:rPr lang="en-US" i="1" dirty="0">
                <a:solidFill>
                  <a:schemeClr val="tx1"/>
                </a:solidFill>
                <a:latin typeface="Gill Sans"/>
                <a:cs typeface="Gill Sans"/>
              </a:rPr>
              <a:t>, X</a:t>
            </a:r>
            <a:r>
              <a:rPr lang="en-US" i="1" baseline="-25000" dirty="0">
                <a:solidFill>
                  <a:schemeClr val="tx1"/>
                </a:solidFill>
                <a:latin typeface="Gill Sans"/>
                <a:cs typeface="Gill Sans"/>
              </a:rPr>
              <a:t>2</a:t>
            </a:r>
            <a:r>
              <a:rPr lang="en-US" i="1" dirty="0">
                <a:solidFill>
                  <a:schemeClr val="tx1"/>
                </a:solidFill>
                <a:latin typeface="Gill Sans"/>
                <a:cs typeface="Gill Sans"/>
              </a:rPr>
              <a:t>, …</a:t>
            </a:r>
            <a:r>
              <a:rPr lang="en-US" i="1" dirty="0" err="1">
                <a:solidFill>
                  <a:schemeClr val="tx1"/>
                </a:solidFill>
                <a:latin typeface="Gill Sans"/>
                <a:cs typeface="Gill Sans"/>
              </a:rPr>
              <a:t>X</a:t>
            </a:r>
            <a:r>
              <a:rPr lang="en-US" i="1" baseline="-25000" dirty="0" err="1">
                <a:solidFill>
                  <a:schemeClr val="tx1"/>
                </a:solidFill>
                <a:latin typeface="Gill Sans"/>
                <a:cs typeface="Gill Sans"/>
              </a:rPr>
              <a:t>n</a:t>
            </a:r>
            <a:r>
              <a:rPr lang="en-US" baseline="-25000" dirty="0">
                <a:solidFill>
                  <a:schemeClr val="tx1"/>
                </a:solidFill>
                <a:latin typeface="Gill Sans"/>
                <a:cs typeface="Gill Sans"/>
              </a:rPr>
              <a:t> </a:t>
            </a:r>
            <a:r>
              <a:rPr lang="en-US" dirty="0">
                <a:solidFill>
                  <a:schemeClr val="tx1"/>
                </a:solidFill>
                <a:latin typeface="Gill Sans"/>
                <a:cs typeface="Gill Sans"/>
              </a:rPr>
              <a:t> </a:t>
            </a:r>
            <a:r>
              <a:rPr lang="en-US" dirty="0" smtClean="0">
                <a:solidFill>
                  <a:schemeClr val="tx1"/>
                </a:solidFill>
                <a:latin typeface="Gill Sans"/>
                <a:cs typeface="Gill Sans"/>
              </a:rPr>
              <a:t>is drawn, we usually want to create some summary of the </a:t>
            </a:r>
            <a:r>
              <a:rPr lang="en-US" i="1" dirty="0" smtClean="0">
                <a:solidFill>
                  <a:schemeClr val="tx1"/>
                </a:solidFill>
                <a:latin typeface="Gill Sans"/>
                <a:cs typeface="Gill Sans"/>
              </a:rPr>
              <a:t>x</a:t>
            </a:r>
            <a:r>
              <a:rPr lang="en-US" i="1" baseline="-25000" dirty="0">
                <a:solidFill>
                  <a:schemeClr val="tx1"/>
                </a:solidFill>
                <a:latin typeface="Gill Sans"/>
                <a:cs typeface="Gill Sans"/>
              </a:rPr>
              <a:t>i</a:t>
            </a:r>
            <a:r>
              <a:rPr lang="en-US" dirty="0" smtClean="0">
                <a:solidFill>
                  <a:schemeClr val="tx1"/>
                </a:solidFill>
                <a:latin typeface="Gill Sans"/>
                <a:cs typeface="Gill Sans"/>
              </a:rPr>
              <a:t> values</a:t>
            </a:r>
            <a:endParaRPr lang="en-US" dirty="0">
              <a:solidFill>
                <a:schemeClr val="tx1"/>
              </a:solidFill>
              <a:latin typeface="Gill Sans"/>
              <a:cs typeface="Gill Sans"/>
            </a:endParaRPr>
          </a:p>
        </p:txBody>
      </p:sp>
      <p:pic>
        <p:nvPicPr>
          <p:cNvPr id="34" name="Picture 33"/>
          <p:cNvPicPr>
            <a:picLocks noChangeAspect="1"/>
          </p:cNvPicPr>
          <p:nvPr/>
        </p:nvPicPr>
        <p:blipFill>
          <a:blip r:embed="rId4"/>
          <a:stretch>
            <a:fillRect/>
          </a:stretch>
        </p:blipFill>
        <p:spPr>
          <a:xfrm>
            <a:off x="7556500" y="5422900"/>
            <a:ext cx="1604527" cy="1604527"/>
          </a:xfrm>
          <a:prstGeom prst="rect">
            <a:avLst/>
          </a:prstGeom>
        </p:spPr>
      </p:pic>
      <p:sp>
        <p:nvSpPr>
          <p:cNvPr id="32" name="Freeform 31"/>
          <p:cNvSpPr/>
          <p:nvPr/>
        </p:nvSpPr>
        <p:spPr>
          <a:xfrm>
            <a:off x="1600199" y="1409793"/>
            <a:ext cx="1727200" cy="1016200"/>
          </a:xfrm>
          <a:custGeom>
            <a:avLst/>
            <a:gdLst>
              <a:gd name="connsiteX0" fmla="*/ 0 w 2489200"/>
              <a:gd name="connsiteY0" fmla="*/ 262183 h 274883"/>
              <a:gd name="connsiteX1" fmla="*/ 723900 w 2489200"/>
              <a:gd name="connsiteY1" fmla="*/ 46283 h 274883"/>
              <a:gd name="connsiteX2" fmla="*/ 1612900 w 2489200"/>
              <a:gd name="connsiteY2" fmla="*/ 8183 h 274883"/>
              <a:gd name="connsiteX3" fmla="*/ 2311400 w 2489200"/>
              <a:gd name="connsiteY3" fmla="*/ 160583 h 274883"/>
              <a:gd name="connsiteX4" fmla="*/ 2489200 w 2489200"/>
              <a:gd name="connsiteY4" fmla="*/ 274883 h 274883"/>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431255 h 431255"/>
              <a:gd name="connsiteX1" fmla="*/ 520700 w 2171700"/>
              <a:gd name="connsiteY1" fmla="*/ 24855 h 431255"/>
              <a:gd name="connsiteX2" fmla="*/ 1295400 w 2171700"/>
              <a:gd name="connsiteY2" fmla="*/ 62955 h 431255"/>
              <a:gd name="connsiteX3" fmla="*/ 1993900 w 2171700"/>
              <a:gd name="connsiteY3" fmla="*/ 215355 h 431255"/>
              <a:gd name="connsiteX4" fmla="*/ 2171700 w 2171700"/>
              <a:gd name="connsiteY4" fmla="*/ 329655 h 431255"/>
              <a:gd name="connsiteX0" fmla="*/ 0 w 2171700"/>
              <a:gd name="connsiteY0" fmla="*/ 466181 h 466181"/>
              <a:gd name="connsiteX1" fmla="*/ 520700 w 2171700"/>
              <a:gd name="connsiteY1" fmla="*/ 59781 h 466181"/>
              <a:gd name="connsiteX2" fmla="*/ 1346200 w 2171700"/>
              <a:gd name="connsiteY2" fmla="*/ 21681 h 466181"/>
              <a:gd name="connsiteX3" fmla="*/ 1993900 w 2171700"/>
              <a:gd name="connsiteY3" fmla="*/ 250281 h 466181"/>
              <a:gd name="connsiteX4" fmla="*/ 2171700 w 2171700"/>
              <a:gd name="connsiteY4" fmla="*/ 364581 h 466181"/>
              <a:gd name="connsiteX0" fmla="*/ 0 w 2159000"/>
              <a:gd name="connsiteY0" fmla="*/ 466181 h 466181"/>
              <a:gd name="connsiteX1" fmla="*/ 520700 w 2159000"/>
              <a:gd name="connsiteY1" fmla="*/ 59781 h 466181"/>
              <a:gd name="connsiteX2" fmla="*/ 1346200 w 2159000"/>
              <a:gd name="connsiteY2" fmla="*/ 21681 h 466181"/>
              <a:gd name="connsiteX3" fmla="*/ 1993900 w 2159000"/>
              <a:gd name="connsiteY3" fmla="*/ 250281 h 466181"/>
              <a:gd name="connsiteX4" fmla="*/ 2159000 w 2159000"/>
              <a:gd name="connsiteY4" fmla="*/ 453481 h 466181"/>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80682 h 480682"/>
              <a:gd name="connsiteX1" fmla="*/ 520700 w 2159000"/>
              <a:gd name="connsiteY1" fmla="*/ 74282 h 480682"/>
              <a:gd name="connsiteX2" fmla="*/ 1346200 w 2159000"/>
              <a:gd name="connsiteY2" fmla="*/ 36182 h 480682"/>
              <a:gd name="connsiteX3" fmla="*/ 1879600 w 2159000"/>
              <a:gd name="connsiteY3" fmla="*/ 201282 h 480682"/>
              <a:gd name="connsiteX4" fmla="*/ 2159000 w 2159000"/>
              <a:gd name="connsiteY4" fmla="*/ 467982 h 480682"/>
              <a:gd name="connsiteX0" fmla="*/ 0 w 2159000"/>
              <a:gd name="connsiteY0" fmla="*/ 466031 h 466031"/>
              <a:gd name="connsiteX1" fmla="*/ 520700 w 2159000"/>
              <a:gd name="connsiteY1" fmla="*/ 59631 h 466031"/>
              <a:gd name="connsiteX2" fmla="*/ 1346200 w 2159000"/>
              <a:gd name="connsiteY2" fmla="*/ 21531 h 466031"/>
              <a:gd name="connsiteX3" fmla="*/ 1879600 w 2159000"/>
              <a:gd name="connsiteY3" fmla="*/ 186631 h 466031"/>
              <a:gd name="connsiteX4" fmla="*/ 2159000 w 2159000"/>
              <a:gd name="connsiteY4" fmla="*/ 453331 h 466031"/>
              <a:gd name="connsiteX0" fmla="*/ 0 w 1923629"/>
              <a:gd name="connsiteY0" fmla="*/ 466031 h 986731"/>
              <a:gd name="connsiteX1" fmla="*/ 520700 w 1923629"/>
              <a:gd name="connsiteY1" fmla="*/ 59631 h 986731"/>
              <a:gd name="connsiteX2" fmla="*/ 1346200 w 1923629"/>
              <a:gd name="connsiteY2" fmla="*/ 21531 h 986731"/>
              <a:gd name="connsiteX3" fmla="*/ 1879600 w 1923629"/>
              <a:gd name="connsiteY3" fmla="*/ 186631 h 986731"/>
              <a:gd name="connsiteX4" fmla="*/ 1892300 w 1923629"/>
              <a:gd name="connsiteY4" fmla="*/ 986731 h 986731"/>
              <a:gd name="connsiteX0" fmla="*/ 0 w 1892300"/>
              <a:gd name="connsiteY0" fmla="*/ 486268 h 1006968"/>
              <a:gd name="connsiteX1" fmla="*/ 520700 w 1892300"/>
              <a:gd name="connsiteY1" fmla="*/ 79868 h 1006968"/>
              <a:gd name="connsiteX2" fmla="*/ 1346200 w 1892300"/>
              <a:gd name="connsiteY2" fmla="*/ 41768 h 1006968"/>
              <a:gd name="connsiteX3" fmla="*/ 1536700 w 1892300"/>
              <a:gd name="connsiteY3" fmla="*/ 498968 h 1006968"/>
              <a:gd name="connsiteX4" fmla="*/ 1892300 w 1892300"/>
              <a:gd name="connsiteY4" fmla="*/ 1006968 h 1006968"/>
              <a:gd name="connsiteX0" fmla="*/ 0 w 1892300"/>
              <a:gd name="connsiteY0" fmla="*/ 411697 h 932397"/>
              <a:gd name="connsiteX1" fmla="*/ 520700 w 1892300"/>
              <a:gd name="connsiteY1" fmla="*/ 5297 h 932397"/>
              <a:gd name="connsiteX2" fmla="*/ 1193800 w 1892300"/>
              <a:gd name="connsiteY2" fmla="*/ 195797 h 932397"/>
              <a:gd name="connsiteX3" fmla="*/ 1536700 w 1892300"/>
              <a:gd name="connsiteY3" fmla="*/ 424397 h 932397"/>
              <a:gd name="connsiteX4" fmla="*/ 1892300 w 1892300"/>
              <a:gd name="connsiteY4" fmla="*/ 932397 h 932397"/>
              <a:gd name="connsiteX0" fmla="*/ 0 w 1892300"/>
              <a:gd name="connsiteY0" fmla="*/ 270061 h 790761"/>
              <a:gd name="connsiteX1" fmla="*/ 520700 w 1892300"/>
              <a:gd name="connsiteY1" fmla="*/ 16061 h 790761"/>
              <a:gd name="connsiteX2" fmla="*/ 1193800 w 1892300"/>
              <a:gd name="connsiteY2" fmla="*/ 54161 h 790761"/>
              <a:gd name="connsiteX3" fmla="*/ 1536700 w 1892300"/>
              <a:gd name="connsiteY3" fmla="*/ 282761 h 790761"/>
              <a:gd name="connsiteX4" fmla="*/ 1892300 w 1892300"/>
              <a:gd name="connsiteY4" fmla="*/ 790761 h 790761"/>
              <a:gd name="connsiteX0" fmla="*/ 0 w 1943100"/>
              <a:gd name="connsiteY0" fmla="*/ 310975 h 793575"/>
              <a:gd name="connsiteX1" fmla="*/ 571500 w 1943100"/>
              <a:gd name="connsiteY1" fmla="*/ 18875 h 793575"/>
              <a:gd name="connsiteX2" fmla="*/ 1244600 w 1943100"/>
              <a:gd name="connsiteY2" fmla="*/ 56975 h 793575"/>
              <a:gd name="connsiteX3" fmla="*/ 1587500 w 1943100"/>
              <a:gd name="connsiteY3" fmla="*/ 285575 h 793575"/>
              <a:gd name="connsiteX4" fmla="*/ 1943100 w 1943100"/>
              <a:gd name="connsiteY4" fmla="*/ 793575 h 793575"/>
              <a:gd name="connsiteX0" fmla="*/ 0 w 1727200"/>
              <a:gd name="connsiteY0" fmla="*/ 310975 h 1085675"/>
              <a:gd name="connsiteX1" fmla="*/ 571500 w 1727200"/>
              <a:gd name="connsiteY1" fmla="*/ 18875 h 1085675"/>
              <a:gd name="connsiteX2" fmla="*/ 1244600 w 1727200"/>
              <a:gd name="connsiteY2" fmla="*/ 56975 h 1085675"/>
              <a:gd name="connsiteX3" fmla="*/ 1587500 w 1727200"/>
              <a:gd name="connsiteY3" fmla="*/ 285575 h 1085675"/>
              <a:gd name="connsiteX4" fmla="*/ 1727200 w 1727200"/>
              <a:gd name="connsiteY4" fmla="*/ 1085675 h 1085675"/>
              <a:gd name="connsiteX0" fmla="*/ 0 w 1727200"/>
              <a:gd name="connsiteY0" fmla="*/ 292100 h 1066800"/>
              <a:gd name="connsiteX1" fmla="*/ 571500 w 1727200"/>
              <a:gd name="connsiteY1" fmla="*/ 0 h 1066800"/>
              <a:gd name="connsiteX2" fmla="*/ 1244600 w 1727200"/>
              <a:gd name="connsiteY2" fmla="*/ 38100 h 1066800"/>
              <a:gd name="connsiteX3" fmla="*/ 1371600 w 1727200"/>
              <a:gd name="connsiteY3" fmla="*/ 406400 h 1066800"/>
              <a:gd name="connsiteX4" fmla="*/ 1727200 w 1727200"/>
              <a:gd name="connsiteY4" fmla="*/ 1066800 h 1066800"/>
              <a:gd name="connsiteX0" fmla="*/ 0 w 1727200"/>
              <a:gd name="connsiteY0" fmla="*/ 298678 h 1073378"/>
              <a:gd name="connsiteX1" fmla="*/ 571500 w 1727200"/>
              <a:gd name="connsiteY1" fmla="*/ 6578 h 1073378"/>
              <a:gd name="connsiteX2" fmla="*/ 1066800 w 1727200"/>
              <a:gd name="connsiteY2" fmla="*/ 120878 h 1073378"/>
              <a:gd name="connsiteX3" fmla="*/ 1371600 w 1727200"/>
              <a:gd name="connsiteY3" fmla="*/ 412978 h 1073378"/>
              <a:gd name="connsiteX4" fmla="*/ 1727200 w 1727200"/>
              <a:gd name="connsiteY4" fmla="*/ 1073378 h 1073378"/>
              <a:gd name="connsiteX0" fmla="*/ 0 w 1727200"/>
              <a:gd name="connsiteY0" fmla="*/ 241500 h 1016200"/>
              <a:gd name="connsiteX1" fmla="*/ 520700 w 1727200"/>
              <a:gd name="connsiteY1" fmla="*/ 12900 h 1016200"/>
              <a:gd name="connsiteX2" fmla="*/ 1066800 w 1727200"/>
              <a:gd name="connsiteY2" fmla="*/ 63700 h 1016200"/>
              <a:gd name="connsiteX3" fmla="*/ 1371600 w 1727200"/>
              <a:gd name="connsiteY3" fmla="*/ 355800 h 1016200"/>
              <a:gd name="connsiteX4" fmla="*/ 1727200 w 1727200"/>
              <a:gd name="connsiteY4" fmla="*/ 1016200 h 1016200"/>
              <a:gd name="connsiteX0" fmla="*/ 0 w 1727200"/>
              <a:gd name="connsiteY0" fmla="*/ 241500 h 1016200"/>
              <a:gd name="connsiteX1" fmla="*/ 520700 w 1727200"/>
              <a:gd name="connsiteY1" fmla="*/ 12900 h 1016200"/>
              <a:gd name="connsiteX2" fmla="*/ 1003300 w 1727200"/>
              <a:gd name="connsiteY2" fmla="*/ 63700 h 1016200"/>
              <a:gd name="connsiteX3" fmla="*/ 1371600 w 1727200"/>
              <a:gd name="connsiteY3" fmla="*/ 355800 h 1016200"/>
              <a:gd name="connsiteX4" fmla="*/ 1727200 w 1727200"/>
              <a:gd name="connsiteY4" fmla="*/ 1016200 h 101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1016200">
                <a:moveTo>
                  <a:pt x="0" y="241500"/>
                </a:moveTo>
                <a:cubicBezTo>
                  <a:pt x="164041" y="91216"/>
                  <a:pt x="353483" y="42533"/>
                  <a:pt x="520700" y="12900"/>
                </a:cubicBezTo>
                <a:cubicBezTo>
                  <a:pt x="687917" y="-16733"/>
                  <a:pt x="861483" y="6550"/>
                  <a:pt x="1003300" y="63700"/>
                </a:cubicBezTo>
                <a:cubicBezTo>
                  <a:pt x="1145117" y="120850"/>
                  <a:pt x="1250950" y="197050"/>
                  <a:pt x="1371600" y="355800"/>
                </a:cubicBezTo>
                <a:cubicBezTo>
                  <a:pt x="1492250" y="514550"/>
                  <a:pt x="1727200" y="1016200"/>
                  <a:pt x="1727200" y="1016200"/>
                </a:cubicBezTo>
              </a:path>
            </a:pathLst>
          </a:custGeom>
          <a:ln w="50800">
            <a:solidFill>
              <a:srgbClr val="FF6600"/>
            </a:solidFill>
            <a:prstDash val="sysDash"/>
            <a:tailEnd type="triangle" w="lg"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TextBox 34"/>
          <p:cNvSpPr txBox="1"/>
          <p:nvPr/>
        </p:nvSpPr>
        <p:spPr>
          <a:xfrm>
            <a:off x="6131559" y="1673846"/>
            <a:ext cx="948689" cy="369332"/>
          </a:xfrm>
          <a:prstGeom prst="rect">
            <a:avLst/>
          </a:prstGeom>
          <a:noFill/>
          <a:ln>
            <a:solidFill>
              <a:srgbClr val="FF6600"/>
            </a:solidFill>
          </a:ln>
        </p:spPr>
        <p:txBody>
          <a:bodyPr wrap="square" rtlCol="0">
            <a:spAutoFit/>
          </a:bodyPr>
          <a:lstStyle/>
          <a:p>
            <a:r>
              <a:rPr lang="en-US" i="1" dirty="0" smtClean="0">
                <a:solidFill>
                  <a:srgbClr val="FF6600"/>
                </a:solidFill>
                <a:latin typeface="Gill Sans"/>
                <a:cs typeface="Gill Sans"/>
              </a:rPr>
              <a:t>X</a:t>
            </a:r>
            <a:r>
              <a:rPr lang="en-US" i="1" baseline="-25000" dirty="0" smtClean="0">
                <a:solidFill>
                  <a:srgbClr val="FF6600"/>
                </a:solidFill>
                <a:latin typeface="Gill Sans"/>
                <a:cs typeface="Gill Sans"/>
              </a:rPr>
              <a:t>1</a:t>
            </a:r>
            <a:r>
              <a:rPr lang="en-US" i="1" dirty="0" smtClean="0">
                <a:solidFill>
                  <a:srgbClr val="FF6600"/>
                </a:solidFill>
                <a:latin typeface="Gill Sans"/>
                <a:cs typeface="Gill Sans"/>
              </a:rPr>
              <a:t> = x</a:t>
            </a:r>
            <a:r>
              <a:rPr lang="en-US" i="1" baseline="-25000" dirty="0" smtClean="0">
                <a:solidFill>
                  <a:srgbClr val="FF6600"/>
                </a:solidFill>
                <a:latin typeface="Gill Sans"/>
                <a:cs typeface="Gill Sans"/>
              </a:rPr>
              <a:t>1</a:t>
            </a:r>
            <a:endParaRPr lang="en-US" i="1" dirty="0">
              <a:solidFill>
                <a:srgbClr val="FF6600"/>
              </a:solidFill>
              <a:latin typeface="Gill Sans"/>
              <a:cs typeface="Gill Sans"/>
            </a:endParaRPr>
          </a:p>
        </p:txBody>
      </p:sp>
      <p:sp>
        <p:nvSpPr>
          <p:cNvPr id="36" name="TextBox 35"/>
          <p:cNvSpPr txBox="1"/>
          <p:nvPr/>
        </p:nvSpPr>
        <p:spPr>
          <a:xfrm>
            <a:off x="6311900" y="2159156"/>
            <a:ext cx="975360" cy="369332"/>
          </a:xfrm>
          <a:prstGeom prst="rect">
            <a:avLst/>
          </a:prstGeom>
          <a:noFill/>
          <a:ln>
            <a:solidFill>
              <a:srgbClr val="FF6600"/>
            </a:solidFill>
          </a:ln>
        </p:spPr>
        <p:txBody>
          <a:bodyPr wrap="square" rtlCol="0">
            <a:spAutoFit/>
          </a:bodyPr>
          <a:lstStyle/>
          <a:p>
            <a:r>
              <a:rPr lang="en-US" i="1" dirty="0" smtClean="0">
                <a:solidFill>
                  <a:srgbClr val="FF6600"/>
                </a:solidFill>
                <a:latin typeface="Gill Sans"/>
                <a:cs typeface="Gill Sans"/>
              </a:rPr>
              <a:t>X</a:t>
            </a:r>
            <a:r>
              <a:rPr lang="en-US" i="1" baseline="-25000" dirty="0">
                <a:solidFill>
                  <a:srgbClr val="FF6600"/>
                </a:solidFill>
                <a:latin typeface="Gill Sans"/>
                <a:cs typeface="Gill Sans"/>
              </a:rPr>
              <a:t>2</a:t>
            </a:r>
            <a:r>
              <a:rPr lang="en-US" i="1" dirty="0" smtClean="0">
                <a:solidFill>
                  <a:srgbClr val="FF6600"/>
                </a:solidFill>
                <a:latin typeface="Gill Sans"/>
                <a:cs typeface="Gill Sans"/>
              </a:rPr>
              <a:t> = x</a:t>
            </a:r>
            <a:r>
              <a:rPr lang="en-US" i="1" baseline="-25000" dirty="0">
                <a:solidFill>
                  <a:srgbClr val="FF6600"/>
                </a:solidFill>
                <a:latin typeface="Gill Sans"/>
                <a:cs typeface="Gill Sans"/>
              </a:rPr>
              <a:t>2</a:t>
            </a:r>
            <a:endParaRPr lang="en-US" i="1" dirty="0">
              <a:solidFill>
                <a:srgbClr val="FF6600"/>
              </a:solidFill>
              <a:latin typeface="Gill Sans"/>
              <a:cs typeface="Gill Sans"/>
            </a:endParaRPr>
          </a:p>
        </p:txBody>
      </p:sp>
      <p:sp>
        <p:nvSpPr>
          <p:cNvPr id="37" name="TextBox 36"/>
          <p:cNvSpPr txBox="1"/>
          <p:nvPr/>
        </p:nvSpPr>
        <p:spPr>
          <a:xfrm>
            <a:off x="2125980" y="3191897"/>
            <a:ext cx="927100" cy="369332"/>
          </a:xfrm>
          <a:prstGeom prst="rect">
            <a:avLst/>
          </a:prstGeom>
          <a:noFill/>
          <a:ln>
            <a:solidFill>
              <a:srgbClr val="FF6600"/>
            </a:solidFill>
          </a:ln>
        </p:spPr>
        <p:txBody>
          <a:bodyPr wrap="square" rtlCol="0">
            <a:spAutoFit/>
          </a:bodyPr>
          <a:lstStyle/>
          <a:p>
            <a:r>
              <a:rPr lang="en-US" i="1" dirty="0" smtClean="0">
                <a:solidFill>
                  <a:srgbClr val="FF6600"/>
                </a:solidFill>
                <a:latin typeface="Gill Sans"/>
                <a:cs typeface="Gill Sans"/>
              </a:rPr>
              <a:t>X</a:t>
            </a:r>
            <a:r>
              <a:rPr lang="en-US" i="1" baseline="-25000" dirty="0" smtClean="0">
                <a:solidFill>
                  <a:srgbClr val="FF6600"/>
                </a:solidFill>
                <a:latin typeface="Gill Sans"/>
                <a:cs typeface="Gill Sans"/>
              </a:rPr>
              <a:t>3</a:t>
            </a:r>
            <a:r>
              <a:rPr lang="en-US" i="1" dirty="0" smtClean="0">
                <a:solidFill>
                  <a:srgbClr val="FF6600"/>
                </a:solidFill>
                <a:latin typeface="Gill Sans"/>
                <a:cs typeface="Gill Sans"/>
              </a:rPr>
              <a:t> = x</a:t>
            </a:r>
            <a:r>
              <a:rPr lang="en-US" i="1" baseline="-25000" dirty="0" smtClean="0">
                <a:solidFill>
                  <a:srgbClr val="FF6600"/>
                </a:solidFill>
                <a:latin typeface="Gill Sans"/>
                <a:cs typeface="Gill Sans"/>
              </a:rPr>
              <a:t>3</a:t>
            </a:r>
            <a:endParaRPr lang="en-US" i="1" dirty="0">
              <a:solidFill>
                <a:srgbClr val="FF6600"/>
              </a:solidFill>
              <a:latin typeface="Gill Sans"/>
              <a:cs typeface="Gill Sans"/>
            </a:endParaRPr>
          </a:p>
        </p:txBody>
      </p:sp>
      <p:cxnSp>
        <p:nvCxnSpPr>
          <p:cNvPr id="38" name="Straight Connector 37"/>
          <p:cNvCxnSpPr>
            <a:stCxn id="35" idx="1"/>
            <a:endCxn id="8" idx="3"/>
          </p:cNvCxnSpPr>
          <p:nvPr/>
        </p:nvCxnSpPr>
        <p:spPr>
          <a:xfrm flipH="1">
            <a:off x="4836161" y="1858512"/>
            <a:ext cx="1295398" cy="505477"/>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36" idx="1"/>
            <a:endCxn id="13" idx="3"/>
          </p:cNvCxnSpPr>
          <p:nvPr/>
        </p:nvCxnSpPr>
        <p:spPr>
          <a:xfrm flipH="1">
            <a:off x="5788661" y="2343822"/>
            <a:ext cx="523239" cy="348420"/>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37" idx="3"/>
            <a:endCxn id="15" idx="1"/>
          </p:cNvCxnSpPr>
          <p:nvPr/>
        </p:nvCxnSpPr>
        <p:spPr>
          <a:xfrm flipV="1">
            <a:off x="3053080" y="3230721"/>
            <a:ext cx="411481" cy="145842"/>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6229349" y="4580383"/>
            <a:ext cx="1057912" cy="369332"/>
          </a:xfrm>
          <a:prstGeom prst="rect">
            <a:avLst/>
          </a:prstGeom>
          <a:noFill/>
          <a:ln>
            <a:solidFill>
              <a:srgbClr val="FF6600"/>
            </a:solidFill>
          </a:ln>
        </p:spPr>
        <p:txBody>
          <a:bodyPr wrap="square" rtlCol="0">
            <a:spAutoFit/>
          </a:bodyPr>
          <a:lstStyle/>
          <a:p>
            <a:r>
              <a:rPr lang="en-US" i="1" dirty="0" err="1" smtClean="0">
                <a:solidFill>
                  <a:srgbClr val="FF6600"/>
                </a:solidFill>
                <a:latin typeface="Gill Sans"/>
                <a:cs typeface="Gill Sans"/>
              </a:rPr>
              <a:t>X</a:t>
            </a:r>
            <a:r>
              <a:rPr lang="en-US" i="1" baseline="-25000" dirty="0" err="1" smtClean="0">
                <a:solidFill>
                  <a:srgbClr val="FF6600"/>
                </a:solidFill>
                <a:latin typeface="Gill Sans"/>
                <a:cs typeface="Gill Sans"/>
              </a:rPr>
              <a:t>n</a:t>
            </a:r>
            <a:r>
              <a:rPr lang="en-US" i="1" dirty="0" smtClean="0">
                <a:solidFill>
                  <a:srgbClr val="FF6600"/>
                </a:solidFill>
                <a:latin typeface="Gill Sans"/>
                <a:cs typeface="Gill Sans"/>
              </a:rPr>
              <a:t> = </a:t>
            </a:r>
            <a:r>
              <a:rPr lang="en-US" i="1" dirty="0" err="1" smtClean="0">
                <a:solidFill>
                  <a:srgbClr val="FF6600"/>
                </a:solidFill>
                <a:latin typeface="Gill Sans"/>
                <a:cs typeface="Gill Sans"/>
              </a:rPr>
              <a:t>x</a:t>
            </a:r>
            <a:r>
              <a:rPr lang="en-US" i="1" baseline="-25000" dirty="0" err="1" smtClean="0">
                <a:solidFill>
                  <a:srgbClr val="FF6600"/>
                </a:solidFill>
                <a:latin typeface="Gill Sans"/>
                <a:cs typeface="Gill Sans"/>
              </a:rPr>
              <a:t>n</a:t>
            </a:r>
            <a:endParaRPr lang="en-US" i="1" dirty="0">
              <a:solidFill>
                <a:srgbClr val="FF6600"/>
              </a:solidFill>
              <a:latin typeface="Gill Sans"/>
              <a:cs typeface="Gill Sans"/>
            </a:endParaRPr>
          </a:p>
        </p:txBody>
      </p:sp>
      <p:cxnSp>
        <p:nvCxnSpPr>
          <p:cNvPr id="46" name="Straight Connector 45"/>
          <p:cNvCxnSpPr>
            <a:stCxn id="45" idx="1"/>
            <a:endCxn id="29" idx="3"/>
          </p:cNvCxnSpPr>
          <p:nvPr/>
        </p:nvCxnSpPr>
        <p:spPr>
          <a:xfrm flipH="1">
            <a:off x="5610862" y="4765049"/>
            <a:ext cx="618487" cy="10744"/>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grpSp>
        <p:nvGrpSpPr>
          <p:cNvPr id="40" name="Group 39"/>
          <p:cNvGrpSpPr/>
          <p:nvPr/>
        </p:nvGrpSpPr>
        <p:grpSpPr>
          <a:xfrm>
            <a:off x="184408" y="1614596"/>
            <a:ext cx="2119372" cy="2372442"/>
            <a:chOff x="184408" y="1614596"/>
            <a:chExt cx="2119372" cy="2372442"/>
          </a:xfrm>
        </p:grpSpPr>
        <p:sp>
          <p:nvSpPr>
            <p:cNvPr id="42" name="TextBox 41"/>
            <p:cNvSpPr txBox="1"/>
            <p:nvPr/>
          </p:nvSpPr>
          <p:spPr>
            <a:xfrm>
              <a:off x="184408" y="3617706"/>
              <a:ext cx="2119372" cy="369332"/>
            </a:xfrm>
            <a:prstGeom prst="rect">
              <a:avLst/>
            </a:prstGeom>
            <a:noFill/>
          </p:spPr>
          <p:txBody>
            <a:bodyPr wrap="square" rtlCol="0">
              <a:spAutoFit/>
            </a:bodyPr>
            <a:lstStyle/>
            <a:p>
              <a:pPr algn="ctr"/>
              <a:r>
                <a:rPr lang="en-US" dirty="0" smtClean="0">
                  <a:latin typeface="Gill Sans"/>
                  <a:cs typeface="Gill Sans"/>
                </a:rPr>
                <a:t>Population</a:t>
              </a:r>
              <a:endParaRPr lang="en-US" dirty="0">
                <a:latin typeface="Gill Sans"/>
                <a:cs typeface="Gill Sans"/>
              </a:endParaRPr>
            </a:p>
          </p:txBody>
        </p:sp>
        <p:pic>
          <p:nvPicPr>
            <p:cNvPr id="43" name="Picture 42" descr="twitterflock.png"/>
            <p:cNvPicPr>
              <a:picLocks noChangeAspect="1"/>
            </p:cNvPicPr>
            <p:nvPr/>
          </p:nvPicPr>
          <p:blipFill rotWithShape="1">
            <a:blip r:embed="rId5" cstate="email">
              <a:extLst>
                <a:ext uri="{28A0092B-C50C-407E-A947-70E740481C1C}">
                  <a14:useLocalDpi xmlns:a14="http://schemas.microsoft.com/office/drawing/2010/main" val="0"/>
                </a:ext>
              </a:extLst>
            </a:blip>
            <a:srcRect l="10023" t="3460"/>
            <a:stretch/>
          </p:blipFill>
          <p:spPr>
            <a:xfrm>
              <a:off x="184408" y="1614596"/>
              <a:ext cx="2119372" cy="1908377"/>
            </a:xfrm>
            <a:prstGeom prst="ellipse">
              <a:avLst/>
            </a:prstGeom>
            <a:ln w="50800">
              <a:solidFill>
                <a:srgbClr val="6699CC"/>
              </a:solidFill>
            </a:ln>
          </p:spPr>
        </p:pic>
      </p:grpSp>
    </p:spTree>
    <p:extLst>
      <p:ext uri="{BB962C8B-B14F-4D97-AF65-F5344CB8AC3E}">
        <p14:creationId xmlns:p14="http://schemas.microsoft.com/office/powerpoint/2010/main" val="14328841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Formally, let </a:t>
            </a:r>
            <a:r>
              <a:rPr lang="en-US" i="1" dirty="0"/>
              <a:t>X</a:t>
            </a:r>
            <a:r>
              <a:rPr lang="en-US" i="1" baseline="-25000" dirty="0"/>
              <a:t>1</a:t>
            </a:r>
            <a:r>
              <a:rPr lang="en-US" i="1" dirty="0"/>
              <a:t>, X</a:t>
            </a:r>
            <a:r>
              <a:rPr lang="en-US" i="1" baseline="-25000" dirty="0"/>
              <a:t>2</a:t>
            </a:r>
            <a:r>
              <a:rPr lang="en-US" i="1" dirty="0"/>
              <a:t>, …</a:t>
            </a:r>
            <a:r>
              <a:rPr lang="en-US" i="1" dirty="0" err="1"/>
              <a:t>X</a:t>
            </a:r>
            <a:r>
              <a:rPr lang="en-US" i="1" baseline="-25000" dirty="0" err="1"/>
              <a:t>n</a:t>
            </a:r>
            <a:r>
              <a:rPr lang="en-US" baseline="-25000" dirty="0"/>
              <a:t> </a:t>
            </a:r>
            <a:r>
              <a:rPr lang="en-US" dirty="0" smtClean="0"/>
              <a:t>be a random sample of size </a:t>
            </a:r>
            <a:r>
              <a:rPr lang="en-US" i="1" dirty="0" smtClean="0"/>
              <a:t>n </a:t>
            </a:r>
            <a:r>
              <a:rPr lang="en-US" dirty="0" smtClean="0"/>
              <a:t>from a population, and let </a:t>
            </a:r>
            <a:r>
              <a:rPr lang="en-US" i="1" dirty="0" smtClean="0"/>
              <a:t>T(x</a:t>
            </a:r>
            <a:r>
              <a:rPr lang="en-US" i="1" baseline="-25000" dirty="0" smtClean="0"/>
              <a:t>1</a:t>
            </a:r>
            <a:r>
              <a:rPr lang="en-US" i="1" dirty="0" smtClean="0"/>
              <a:t>, x</a:t>
            </a:r>
            <a:r>
              <a:rPr lang="en-US" i="1" baseline="-25000" dirty="0" smtClean="0"/>
              <a:t>2</a:t>
            </a:r>
            <a:r>
              <a:rPr lang="en-US" i="1" dirty="0" smtClean="0"/>
              <a:t>,…, </a:t>
            </a:r>
            <a:r>
              <a:rPr lang="en-US" i="1" dirty="0" err="1" smtClean="0"/>
              <a:t>x</a:t>
            </a:r>
            <a:r>
              <a:rPr lang="en-US" i="1" baseline="-25000" dirty="0" err="1" smtClean="0"/>
              <a:t>n</a:t>
            </a:r>
            <a:r>
              <a:rPr lang="en-US" i="1" dirty="0" smtClean="0"/>
              <a:t>) </a:t>
            </a:r>
            <a:r>
              <a:rPr lang="en-US" dirty="0" smtClean="0"/>
              <a:t>be a real-valued or vector-valued function whose domain includes the sample space of (</a:t>
            </a:r>
            <a:r>
              <a:rPr lang="en-US" i="1" dirty="0"/>
              <a:t>X</a:t>
            </a:r>
            <a:r>
              <a:rPr lang="en-US" i="1" baseline="-25000" dirty="0"/>
              <a:t>1</a:t>
            </a:r>
            <a:r>
              <a:rPr lang="en-US" i="1" dirty="0"/>
              <a:t>, X</a:t>
            </a:r>
            <a:r>
              <a:rPr lang="en-US" i="1" baseline="-25000" dirty="0"/>
              <a:t>2</a:t>
            </a:r>
            <a:r>
              <a:rPr lang="en-US" i="1" dirty="0"/>
              <a:t>, …</a:t>
            </a:r>
            <a:r>
              <a:rPr lang="en-US" i="1" dirty="0" err="1" smtClean="0"/>
              <a:t>X</a:t>
            </a:r>
            <a:r>
              <a:rPr lang="en-US" i="1" baseline="-25000" dirty="0" err="1" smtClean="0"/>
              <a:t>n</a:t>
            </a:r>
            <a:r>
              <a:rPr lang="en-US" dirty="0" smtClean="0"/>
              <a:t>). </a:t>
            </a:r>
          </a:p>
          <a:p>
            <a:endParaRPr lang="en-US" dirty="0" smtClean="0"/>
          </a:p>
          <a:p>
            <a:r>
              <a:rPr lang="en-US" dirty="0" smtClean="0"/>
              <a:t>Then the random variable or random vector </a:t>
            </a:r>
            <a:r>
              <a:rPr lang="en-US" i="1" dirty="0" smtClean="0"/>
              <a:t>Y = </a:t>
            </a:r>
            <a:r>
              <a:rPr lang="en-US" i="1" dirty="0"/>
              <a:t>T(x</a:t>
            </a:r>
            <a:r>
              <a:rPr lang="en-US" i="1" baseline="-25000" dirty="0"/>
              <a:t>1</a:t>
            </a:r>
            <a:r>
              <a:rPr lang="en-US" i="1" dirty="0"/>
              <a:t>, x</a:t>
            </a:r>
            <a:r>
              <a:rPr lang="en-US" i="1" baseline="-25000" dirty="0"/>
              <a:t>2</a:t>
            </a:r>
            <a:r>
              <a:rPr lang="en-US" i="1" dirty="0"/>
              <a:t>,…, </a:t>
            </a:r>
            <a:r>
              <a:rPr lang="en-US" i="1" dirty="0" err="1"/>
              <a:t>x</a:t>
            </a:r>
            <a:r>
              <a:rPr lang="en-US" i="1" baseline="-25000" dirty="0" err="1"/>
              <a:t>n</a:t>
            </a:r>
            <a:r>
              <a:rPr lang="en-US" i="1" dirty="0"/>
              <a:t>) </a:t>
            </a:r>
            <a:r>
              <a:rPr lang="en-US" dirty="0" smtClean="0"/>
              <a:t>is called a </a:t>
            </a:r>
            <a:r>
              <a:rPr lang="en-US" b="1" dirty="0" smtClean="0">
                <a:latin typeface="Lobster Two"/>
                <a:cs typeface="Lobster Two"/>
              </a:rPr>
              <a:t>statistic</a:t>
            </a:r>
            <a:r>
              <a:rPr lang="en-US" dirty="0" smtClean="0"/>
              <a:t>.</a:t>
            </a:r>
          </a:p>
          <a:p>
            <a:endParaRPr lang="en-US" dirty="0" smtClean="0"/>
          </a:p>
          <a:p>
            <a:r>
              <a:rPr lang="en-US" dirty="0" smtClean="0"/>
              <a:t>The probability distribution of a statistic </a:t>
            </a:r>
            <a:r>
              <a:rPr lang="en-US" i="1" dirty="0" smtClean="0"/>
              <a:t>Y</a:t>
            </a:r>
            <a:r>
              <a:rPr lang="en-US" dirty="0" smtClean="0"/>
              <a:t> is called the </a:t>
            </a:r>
            <a:r>
              <a:rPr lang="en-US" b="1" dirty="0" smtClean="0">
                <a:latin typeface="Lobster Two"/>
                <a:cs typeface="Lobster Two"/>
              </a:rPr>
              <a:t>sampling distribution </a:t>
            </a:r>
            <a:r>
              <a:rPr lang="en-US" dirty="0" smtClean="0"/>
              <a:t>of</a:t>
            </a:r>
            <a:r>
              <a:rPr lang="en-US" i="1" dirty="0" smtClean="0"/>
              <a:t> Y</a:t>
            </a:r>
            <a:r>
              <a:rPr lang="en-US" dirty="0" smtClean="0"/>
              <a:t>.</a:t>
            </a:r>
            <a:endParaRPr lang="en-US" dirty="0"/>
          </a:p>
        </p:txBody>
      </p:sp>
    </p:spTree>
    <p:extLst>
      <p:ext uri="{BB962C8B-B14F-4D97-AF65-F5344CB8AC3E}">
        <p14:creationId xmlns:p14="http://schemas.microsoft.com/office/powerpoint/2010/main" val="17325634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tatistics</a:t>
            </a:r>
            <a:endParaRPr lang="en-US" dirty="0"/>
          </a:p>
        </p:txBody>
      </p:sp>
      <p:sp>
        <p:nvSpPr>
          <p:cNvPr id="4" name="Content Placeholder 3"/>
          <p:cNvSpPr>
            <a:spLocks noGrp="1"/>
          </p:cNvSpPr>
          <p:nvPr>
            <p:ph idx="1"/>
          </p:nvPr>
        </p:nvSpPr>
        <p:spPr/>
        <p:txBody>
          <a:bodyPr>
            <a:normAutofit/>
          </a:bodyPr>
          <a:lstStyle/>
          <a:p>
            <a:r>
              <a:rPr lang="en-US" dirty="0" smtClean="0"/>
              <a:t>The definition of a statistic is fairly broad</a:t>
            </a:r>
          </a:p>
          <a:p>
            <a:pPr lvl="1"/>
            <a:r>
              <a:rPr lang="en-US" dirty="0" smtClean="0"/>
              <a:t>The main restriction is that it cannot be a function of a population parameter</a:t>
            </a:r>
          </a:p>
          <a:p>
            <a:pPr lvl="1"/>
            <a:r>
              <a:rPr lang="en-US" dirty="0" smtClean="0"/>
              <a:t>Think of a sample as a collection/sequence of </a:t>
            </a:r>
            <a:r>
              <a:rPr lang="en-US" dirty="0" err="1" smtClean="0"/>
              <a:t>rvs</a:t>
            </a:r>
            <a:r>
              <a:rPr lang="en-US" dirty="0" smtClean="0"/>
              <a:t>: any function of an </a:t>
            </a:r>
            <a:r>
              <a:rPr lang="en-US" dirty="0" err="1" smtClean="0"/>
              <a:t>rv</a:t>
            </a:r>
            <a:r>
              <a:rPr lang="en-US" dirty="0" smtClean="0"/>
              <a:t> is an </a:t>
            </a:r>
            <a:r>
              <a:rPr lang="en-US" dirty="0" err="1" smtClean="0"/>
              <a:t>rv</a:t>
            </a:r>
            <a:r>
              <a:rPr lang="en-US" dirty="0" smtClean="0"/>
              <a:t> itself </a:t>
            </a:r>
          </a:p>
          <a:p>
            <a:endParaRPr lang="en-US" dirty="0" smtClean="0"/>
          </a:p>
          <a:p>
            <a:r>
              <a:rPr lang="en-US" dirty="0"/>
              <a:t>2</a:t>
            </a:r>
            <a:r>
              <a:rPr lang="en-US" dirty="0" smtClean="0"/>
              <a:t> </a:t>
            </a:r>
            <a:r>
              <a:rPr lang="en-US" dirty="0"/>
              <a:t>main reasons we love </a:t>
            </a:r>
            <a:r>
              <a:rPr lang="en-US" dirty="0" smtClean="0"/>
              <a:t>them:</a:t>
            </a:r>
            <a:endParaRPr lang="en-US" dirty="0"/>
          </a:p>
          <a:p>
            <a:pPr lvl="1"/>
            <a:r>
              <a:rPr lang="en-US" dirty="0"/>
              <a:t>S</a:t>
            </a:r>
            <a:r>
              <a:rPr lang="en-US" dirty="0" smtClean="0"/>
              <a:t>ometimes </a:t>
            </a:r>
            <a:r>
              <a:rPr lang="en-US" dirty="0"/>
              <a:t>they are </a:t>
            </a:r>
            <a:r>
              <a:rPr lang="en-US" b="1" dirty="0">
                <a:solidFill>
                  <a:srgbClr val="FF0000"/>
                </a:solidFill>
                <a:latin typeface="Lobster Two"/>
                <a:cs typeface="Lobster Two"/>
              </a:rPr>
              <a:t>estimators</a:t>
            </a:r>
            <a:r>
              <a:rPr lang="en-US" b="1" dirty="0"/>
              <a:t> </a:t>
            </a:r>
            <a:r>
              <a:rPr lang="en-US" dirty="0"/>
              <a:t>for </a:t>
            </a:r>
            <a:r>
              <a:rPr lang="en-US" dirty="0" smtClean="0"/>
              <a:t>population parameters </a:t>
            </a:r>
            <a:r>
              <a:rPr lang="en-US" dirty="0"/>
              <a:t>we care </a:t>
            </a:r>
            <a:r>
              <a:rPr lang="en-US" dirty="0" smtClean="0"/>
              <a:t>about</a:t>
            </a:r>
            <a:endParaRPr lang="en-US" dirty="0"/>
          </a:p>
          <a:p>
            <a:pPr lvl="1"/>
            <a:r>
              <a:rPr lang="en-US" dirty="0"/>
              <a:t>S</a:t>
            </a:r>
            <a:r>
              <a:rPr lang="en-US" dirty="0" smtClean="0"/>
              <a:t>ometimes </a:t>
            </a:r>
            <a:r>
              <a:rPr lang="en-US" dirty="0"/>
              <a:t>they are </a:t>
            </a:r>
            <a:r>
              <a:rPr lang="en-US" b="1" dirty="0">
                <a:solidFill>
                  <a:srgbClr val="FF0000"/>
                </a:solidFill>
                <a:latin typeface="Lobster Two"/>
                <a:cs typeface="Lobster Two"/>
              </a:rPr>
              <a:t>test statistics</a:t>
            </a:r>
            <a:r>
              <a:rPr lang="en-US" dirty="0"/>
              <a:t>, i.e. the basis for a hypothesis test </a:t>
            </a:r>
          </a:p>
          <a:p>
            <a:endParaRPr lang="en-US" dirty="0"/>
          </a:p>
        </p:txBody>
      </p:sp>
      <p:pic>
        <p:nvPicPr>
          <p:cNvPr id="3" name="Picture 2"/>
          <p:cNvPicPr>
            <a:picLocks noChangeAspect="1"/>
          </p:cNvPicPr>
          <p:nvPr/>
        </p:nvPicPr>
        <p:blipFill>
          <a:blip r:embed="rId3"/>
          <a:stretch>
            <a:fillRect/>
          </a:stretch>
        </p:blipFill>
        <p:spPr>
          <a:xfrm>
            <a:off x="6300086" y="5229860"/>
            <a:ext cx="2843913" cy="1628140"/>
          </a:xfrm>
          <a:prstGeom prst="rect">
            <a:avLst/>
          </a:prstGeom>
        </p:spPr>
      </p:pic>
    </p:spTree>
    <p:extLst>
      <p:ext uri="{BB962C8B-B14F-4D97-AF65-F5344CB8AC3E}">
        <p14:creationId xmlns:p14="http://schemas.microsoft.com/office/powerpoint/2010/main" val="8135100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statistic: the sample mean</a:t>
            </a:r>
            <a:endParaRPr lang="en-US" dirty="0"/>
          </a:p>
        </p:txBody>
      </p:sp>
      <p:sp>
        <p:nvSpPr>
          <p:cNvPr id="3" name="Content Placeholder 2"/>
          <p:cNvSpPr>
            <a:spLocks noGrp="1"/>
          </p:cNvSpPr>
          <p:nvPr>
            <p:ph idx="1"/>
          </p:nvPr>
        </p:nvSpPr>
        <p:spPr/>
        <p:txBody>
          <a:bodyPr/>
          <a:lstStyle/>
          <a:p>
            <a:r>
              <a:rPr lang="en-US" dirty="0"/>
              <a:t>F</a:t>
            </a:r>
            <a:r>
              <a:rPr lang="en-US" dirty="0" smtClean="0"/>
              <a:t>ormally, </a:t>
            </a:r>
            <a:r>
              <a:rPr lang="en-US" i="1" dirty="0"/>
              <a:t>Y = T(x</a:t>
            </a:r>
            <a:r>
              <a:rPr lang="en-US" i="1" baseline="-25000" dirty="0"/>
              <a:t>1</a:t>
            </a:r>
            <a:r>
              <a:rPr lang="en-US" i="1" dirty="0"/>
              <a:t>, x</a:t>
            </a:r>
            <a:r>
              <a:rPr lang="en-US" i="1" baseline="-25000" dirty="0"/>
              <a:t>2</a:t>
            </a:r>
            <a:r>
              <a:rPr lang="en-US" i="1" dirty="0"/>
              <a:t>,…, </a:t>
            </a:r>
            <a:r>
              <a:rPr lang="en-US" i="1" dirty="0" err="1"/>
              <a:t>x</a:t>
            </a:r>
            <a:r>
              <a:rPr lang="en-US" i="1" baseline="-25000" dirty="0" err="1"/>
              <a:t>n</a:t>
            </a:r>
            <a:r>
              <a:rPr lang="en-US" i="1" dirty="0"/>
              <a:t>) </a:t>
            </a:r>
            <a:r>
              <a:rPr lang="en-US" dirty="0" smtClean="0"/>
              <a:t>(this just says let’s make a new variable, call it </a:t>
            </a:r>
            <a:r>
              <a:rPr lang="en-US" i="1" dirty="0" smtClean="0"/>
              <a:t>Y</a:t>
            </a:r>
            <a:r>
              <a:rPr lang="en-US" dirty="0" smtClean="0"/>
              <a:t>, and make it equal some function, call it </a:t>
            </a:r>
            <a:r>
              <a:rPr lang="en-US" i="1" dirty="0" smtClean="0"/>
              <a:t>T()</a:t>
            </a:r>
            <a:r>
              <a:rPr lang="en-US" dirty="0" smtClean="0"/>
              <a:t>, of the observed values of </a:t>
            </a:r>
            <a:r>
              <a:rPr lang="en-US" i="1" dirty="0"/>
              <a:t>X</a:t>
            </a:r>
            <a:r>
              <a:rPr lang="en-US" i="1" baseline="-25000" dirty="0"/>
              <a:t>1</a:t>
            </a:r>
            <a:r>
              <a:rPr lang="en-US" i="1" dirty="0"/>
              <a:t>, X</a:t>
            </a:r>
            <a:r>
              <a:rPr lang="en-US" i="1" baseline="-25000" dirty="0"/>
              <a:t>2</a:t>
            </a:r>
            <a:r>
              <a:rPr lang="en-US" i="1" dirty="0"/>
              <a:t>, …</a:t>
            </a:r>
            <a:r>
              <a:rPr lang="en-US" i="1" dirty="0" err="1" smtClean="0"/>
              <a:t>X</a:t>
            </a:r>
            <a:r>
              <a:rPr lang="en-US" i="1" baseline="-25000" dirty="0" err="1" smtClean="0"/>
              <a:t>n</a:t>
            </a:r>
            <a:r>
              <a:rPr lang="en-US" dirty="0" smtClean="0"/>
              <a:t>)</a:t>
            </a:r>
          </a:p>
          <a:p>
            <a:endParaRPr lang="en-US" dirty="0"/>
          </a:p>
          <a:p>
            <a:r>
              <a:rPr lang="en-US" dirty="0" smtClean="0"/>
              <a:t>Let’s make </a:t>
            </a:r>
            <a:r>
              <a:rPr lang="en-US" i="1" dirty="0" smtClean="0"/>
              <a:t>Y</a:t>
            </a:r>
            <a:r>
              <a:rPr lang="en-US" dirty="0" smtClean="0"/>
              <a:t> the arithmetic average of the values in our random sample. </a:t>
            </a:r>
            <a:r>
              <a:rPr lang="en-US" dirty="0"/>
              <a:t>This is </a:t>
            </a:r>
            <a:r>
              <a:rPr lang="en-US" dirty="0" smtClean="0"/>
              <a:t>a </a:t>
            </a:r>
            <a:r>
              <a:rPr lang="en-US" dirty="0"/>
              <a:t>common statistic, so we all tend to call it the same thing (instead of </a:t>
            </a:r>
            <a:r>
              <a:rPr lang="en-US" i="1" dirty="0"/>
              <a:t>Y</a:t>
            </a:r>
            <a:r>
              <a:rPr lang="en-US" dirty="0"/>
              <a:t>)…</a:t>
            </a:r>
          </a:p>
          <a:p>
            <a:endParaRPr lang="en-US" dirty="0"/>
          </a:p>
        </p:txBody>
      </p:sp>
      <p:pic>
        <p:nvPicPr>
          <p:cNvPr id="4" name="Picture 3"/>
          <p:cNvPicPr>
            <a:picLocks noChangeAspect="1"/>
          </p:cNvPicPr>
          <p:nvPr/>
        </p:nvPicPr>
        <p:blipFill>
          <a:blip r:embed="rId3"/>
          <a:stretch>
            <a:fillRect/>
          </a:stretch>
        </p:blipFill>
        <p:spPr>
          <a:xfrm>
            <a:off x="457200" y="4757618"/>
            <a:ext cx="4445000" cy="1833682"/>
          </a:xfrm>
          <a:prstGeom prst="rect">
            <a:avLst/>
          </a:prstGeom>
        </p:spPr>
      </p:pic>
      <p:sp>
        <p:nvSpPr>
          <p:cNvPr id="6" name="Oval Callout 5"/>
          <p:cNvSpPr/>
          <p:nvPr/>
        </p:nvSpPr>
        <p:spPr>
          <a:xfrm>
            <a:off x="5299114" y="5270500"/>
            <a:ext cx="1838286" cy="1206500"/>
          </a:xfrm>
          <a:prstGeom prst="wedgeEllipseCallout">
            <a:avLst>
              <a:gd name="adj1" fmla="val 65816"/>
              <a:gd name="adj2" fmla="val 1423"/>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dirty="0" smtClean="0">
                <a:solidFill>
                  <a:schemeClr val="tx1"/>
                </a:solidFill>
                <a:latin typeface="Gill Sans"/>
                <a:cs typeface="Gill Sans"/>
              </a:rPr>
              <a:t>It’s a </a:t>
            </a:r>
            <a:r>
              <a:rPr lang="en-US" sz="2000" b="1" dirty="0" smtClean="0">
                <a:solidFill>
                  <a:schemeClr val="tx1"/>
                </a:solidFill>
                <a:latin typeface="Lobster Two"/>
                <a:cs typeface="Lobster Two"/>
              </a:rPr>
              <a:t>random variable</a:t>
            </a:r>
            <a:r>
              <a:rPr lang="en-US" sz="2000" dirty="0" smtClean="0">
                <a:solidFill>
                  <a:schemeClr val="tx1"/>
                </a:solidFill>
                <a:latin typeface="Gill Sans"/>
                <a:cs typeface="Gill Sans"/>
              </a:rPr>
              <a:t> too</a:t>
            </a:r>
            <a:endParaRPr lang="en-US" sz="2000" b="1" dirty="0">
              <a:solidFill>
                <a:schemeClr val="tx1"/>
              </a:solidFill>
              <a:latin typeface="Lobster Two"/>
              <a:cs typeface="Lobster Two"/>
            </a:endParaRPr>
          </a:p>
        </p:txBody>
      </p:sp>
      <p:pic>
        <p:nvPicPr>
          <p:cNvPr id="7" name="Picture 6"/>
          <p:cNvPicPr>
            <a:picLocks noChangeAspect="1"/>
          </p:cNvPicPr>
          <p:nvPr/>
        </p:nvPicPr>
        <p:blipFill>
          <a:blip r:embed="rId4"/>
          <a:stretch>
            <a:fillRect/>
          </a:stretch>
        </p:blipFill>
        <p:spPr>
          <a:xfrm>
            <a:off x="7556500" y="5422900"/>
            <a:ext cx="1604527" cy="1604527"/>
          </a:xfrm>
          <a:prstGeom prst="rect">
            <a:avLst/>
          </a:prstGeom>
        </p:spPr>
      </p:pic>
    </p:spTree>
    <p:extLst>
      <p:ext uri="{BB962C8B-B14F-4D97-AF65-F5344CB8AC3E}">
        <p14:creationId xmlns:p14="http://schemas.microsoft.com/office/powerpoint/2010/main" val="9182424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smtClean="0"/>
              <a:t>Sample mean </a:t>
            </a:r>
            <a:r>
              <a:rPr lang="en-US" sz="3200" dirty="0"/>
              <a:t>of </a:t>
            </a:r>
            <a:r>
              <a:rPr lang="en-US" sz="3200" i="1" dirty="0"/>
              <a:t>X</a:t>
            </a:r>
            <a:r>
              <a:rPr lang="en-US" sz="3200" dirty="0"/>
              <a:t> = average # of tweets per day</a:t>
            </a:r>
          </a:p>
        </p:txBody>
      </p:sp>
      <p:sp>
        <p:nvSpPr>
          <p:cNvPr id="3" name="Content Placeholder 2"/>
          <p:cNvSpPr>
            <a:spLocks noGrp="1"/>
          </p:cNvSpPr>
          <p:nvPr>
            <p:ph idx="1"/>
          </p:nvPr>
        </p:nvSpPr>
        <p:spPr/>
        <p:txBody>
          <a:bodyPr/>
          <a:lstStyle/>
          <a:p>
            <a:r>
              <a:rPr lang="en-US" i="1" dirty="0" smtClean="0"/>
              <a:t>X</a:t>
            </a:r>
            <a:r>
              <a:rPr lang="en-US" dirty="0" smtClean="0"/>
              <a:t> versus </a:t>
            </a:r>
            <a:r>
              <a:rPr lang="en-US" i="1" dirty="0" smtClean="0"/>
              <a:t>x</a:t>
            </a:r>
            <a:r>
              <a:rPr lang="en-US" dirty="0" smtClean="0"/>
              <a:t>: It is pretty standard at this point to use uppercase letters to denote that we are talking about a statistic, and to use lowercase letters when we are talking about observed value of a statistic.</a:t>
            </a:r>
          </a:p>
          <a:p>
            <a:r>
              <a:rPr lang="en-US" dirty="0" smtClean="0"/>
              <a:t>Let’s say we observed 6 twitter users whose tweets totaled: </a:t>
            </a:r>
            <a:r>
              <a:rPr lang="en-US" i="1" dirty="0" smtClean="0"/>
              <a:t>{</a:t>
            </a:r>
            <a:r>
              <a:rPr lang="en-US" i="1" dirty="0"/>
              <a:t>X</a:t>
            </a:r>
            <a:r>
              <a:rPr lang="en-US" i="1" baseline="-25000" dirty="0" smtClean="0"/>
              <a:t>1</a:t>
            </a:r>
            <a:r>
              <a:rPr lang="en-US" i="1" dirty="0" smtClean="0"/>
              <a:t> = 5; X</a:t>
            </a:r>
            <a:r>
              <a:rPr lang="en-US" i="1" baseline="-25000" dirty="0" smtClean="0"/>
              <a:t>2</a:t>
            </a:r>
            <a:r>
              <a:rPr lang="en-US" i="1" dirty="0" smtClean="0"/>
              <a:t> = 3; X</a:t>
            </a:r>
            <a:r>
              <a:rPr lang="en-US" i="1" baseline="-25000" dirty="0" smtClean="0"/>
              <a:t>3</a:t>
            </a:r>
            <a:r>
              <a:rPr lang="en-US" i="1" dirty="0" smtClean="0"/>
              <a:t> = 0; X</a:t>
            </a:r>
            <a:r>
              <a:rPr lang="en-US" i="1" baseline="-25000" dirty="0" smtClean="0"/>
              <a:t>4</a:t>
            </a:r>
            <a:r>
              <a:rPr lang="en-US" i="1" dirty="0" smtClean="0"/>
              <a:t> = 10; X</a:t>
            </a:r>
            <a:r>
              <a:rPr lang="en-US" i="1" baseline="-25000" dirty="0" smtClean="0"/>
              <a:t>5</a:t>
            </a:r>
            <a:r>
              <a:rPr lang="en-US" i="1" dirty="0" smtClean="0"/>
              <a:t> = 3; X</a:t>
            </a:r>
            <a:r>
              <a:rPr lang="en-US" i="1" baseline="-25000" dirty="0" smtClean="0"/>
              <a:t>6</a:t>
            </a:r>
            <a:r>
              <a:rPr lang="en-US" i="1" dirty="0" smtClean="0"/>
              <a:t> = 2}</a:t>
            </a:r>
          </a:p>
          <a:p>
            <a:r>
              <a:rPr lang="en-US" dirty="0" smtClean="0"/>
              <a:t>Each numerical value above is an </a:t>
            </a:r>
            <a:r>
              <a:rPr lang="en-US" i="1" dirty="0" smtClean="0"/>
              <a:t>x</a:t>
            </a:r>
            <a:r>
              <a:rPr lang="en-US" i="1" baseline="-25000" dirty="0" smtClean="0"/>
              <a:t>i</a:t>
            </a:r>
            <a:r>
              <a:rPr lang="en-US" i="1" dirty="0" smtClean="0"/>
              <a:t> </a:t>
            </a:r>
            <a:r>
              <a:rPr lang="en-US" dirty="0" smtClean="0"/>
              <a:t>that we have now observed</a:t>
            </a:r>
            <a:endParaRPr lang="en-US" dirty="0"/>
          </a:p>
        </p:txBody>
      </p:sp>
      <p:sp>
        <p:nvSpPr>
          <p:cNvPr id="6" name="Oval Callout 5"/>
          <p:cNvSpPr/>
          <p:nvPr/>
        </p:nvSpPr>
        <p:spPr>
          <a:xfrm>
            <a:off x="5387248" y="5270500"/>
            <a:ext cx="1750151" cy="1206500"/>
          </a:xfrm>
          <a:prstGeom prst="wedgeEllipseCallout">
            <a:avLst>
              <a:gd name="adj1" fmla="val 65816"/>
              <a:gd name="adj2" fmla="val 1423"/>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dirty="0" smtClean="0">
                <a:solidFill>
                  <a:schemeClr val="tx1"/>
                </a:solidFill>
                <a:latin typeface="Gill Sans"/>
                <a:cs typeface="Gill Sans"/>
              </a:rPr>
              <a:t>Still a </a:t>
            </a:r>
            <a:r>
              <a:rPr lang="en-US" sz="2000" b="1" dirty="0" smtClean="0">
                <a:solidFill>
                  <a:schemeClr val="tx1"/>
                </a:solidFill>
                <a:latin typeface="Lobster Two"/>
                <a:cs typeface="Lobster Two"/>
              </a:rPr>
              <a:t>random variable</a:t>
            </a:r>
            <a:r>
              <a:rPr lang="en-US" sz="2000" dirty="0" smtClean="0">
                <a:solidFill>
                  <a:schemeClr val="tx1"/>
                </a:solidFill>
                <a:latin typeface="Gill Sans"/>
                <a:cs typeface="Gill Sans"/>
              </a:rPr>
              <a:t> </a:t>
            </a:r>
            <a:endParaRPr lang="en-US" sz="2000" b="1" dirty="0">
              <a:solidFill>
                <a:schemeClr val="tx1"/>
              </a:solidFill>
              <a:latin typeface="Lobster Two"/>
              <a:cs typeface="Lobster Two"/>
            </a:endParaRPr>
          </a:p>
        </p:txBody>
      </p:sp>
      <p:pic>
        <p:nvPicPr>
          <p:cNvPr id="7" name="Picture 6"/>
          <p:cNvPicPr>
            <a:picLocks noChangeAspect="1"/>
          </p:cNvPicPr>
          <p:nvPr/>
        </p:nvPicPr>
        <p:blipFill>
          <a:blip r:embed="rId3"/>
          <a:stretch>
            <a:fillRect/>
          </a:stretch>
        </p:blipFill>
        <p:spPr>
          <a:xfrm>
            <a:off x="7556500" y="5422900"/>
            <a:ext cx="1604527" cy="1604527"/>
          </a:xfrm>
          <a:prstGeom prst="rect">
            <a:avLst/>
          </a:prstGeom>
        </p:spPr>
      </p:pic>
      <p:grpSp>
        <p:nvGrpSpPr>
          <p:cNvPr id="39" name="Group 38"/>
          <p:cNvGrpSpPr/>
          <p:nvPr/>
        </p:nvGrpSpPr>
        <p:grpSpPr>
          <a:xfrm>
            <a:off x="723900" y="4832350"/>
            <a:ext cx="3749675" cy="1697038"/>
            <a:chOff x="723900" y="4832350"/>
            <a:chExt cx="3749675" cy="1697038"/>
          </a:xfrm>
        </p:grpSpPr>
        <p:sp>
          <p:nvSpPr>
            <p:cNvPr id="8" name="AutoShape 3"/>
            <p:cNvSpPr>
              <a:spLocks noChangeAspect="1" noChangeArrowheads="1" noTextEdit="1"/>
            </p:cNvSpPr>
            <p:nvPr/>
          </p:nvSpPr>
          <p:spPr bwMode="auto">
            <a:xfrm>
              <a:off x="723900" y="4832350"/>
              <a:ext cx="3746500"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5"/>
            <p:cNvSpPr>
              <a:spLocks/>
            </p:cNvSpPr>
            <p:nvPr/>
          </p:nvSpPr>
          <p:spPr bwMode="auto">
            <a:xfrm>
              <a:off x="733425" y="5100638"/>
              <a:ext cx="220663" cy="0"/>
            </a:xfrm>
            <a:custGeom>
              <a:avLst/>
              <a:gdLst>
                <a:gd name="T0" fmla="*/ 0 w 273"/>
                <a:gd name="T1" fmla="*/ 0 w 273"/>
                <a:gd name="T2" fmla="*/ 273 w 273"/>
              </a:gdLst>
              <a:ahLst/>
              <a:cxnLst>
                <a:cxn ang="0">
                  <a:pos x="T0" y="0"/>
                </a:cxn>
                <a:cxn ang="0">
                  <a:pos x="T1" y="0"/>
                </a:cxn>
                <a:cxn ang="0">
                  <a:pos x="T2" y="0"/>
                </a:cxn>
              </a:cxnLst>
              <a:rect l="0" t="0" r="r" b="b"/>
              <a:pathLst>
                <a:path w="273">
                  <a:moveTo>
                    <a:pt x="0" y="0"/>
                  </a:moveTo>
                  <a:lnTo>
                    <a:pt x="0" y="0"/>
                  </a:lnTo>
                  <a:lnTo>
                    <a:pt x="273" y="0"/>
                  </a:lnTo>
                </a:path>
              </a:pathLst>
            </a:custGeom>
            <a:noFill/>
            <a:ln w="158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p:cNvSpPr>
            <p:nvPr/>
          </p:nvSpPr>
          <p:spPr bwMode="auto">
            <a:xfrm>
              <a:off x="742950" y="5151438"/>
              <a:ext cx="193675" cy="176213"/>
            </a:xfrm>
            <a:custGeom>
              <a:avLst/>
              <a:gdLst>
                <a:gd name="T0" fmla="*/ 146 w 239"/>
                <a:gd name="T1" fmla="*/ 67 h 217"/>
                <a:gd name="T2" fmla="*/ 146 w 239"/>
                <a:gd name="T3" fmla="*/ 67 h 217"/>
                <a:gd name="T4" fmla="*/ 194 w 239"/>
                <a:gd name="T5" fmla="*/ 11 h 217"/>
                <a:gd name="T6" fmla="*/ 218 w 239"/>
                <a:gd name="T7" fmla="*/ 17 h 217"/>
                <a:gd name="T8" fmla="*/ 195 w 239"/>
                <a:gd name="T9" fmla="*/ 43 h 217"/>
                <a:gd name="T10" fmla="*/ 213 w 239"/>
                <a:gd name="T11" fmla="*/ 59 h 217"/>
                <a:gd name="T12" fmla="*/ 239 w 239"/>
                <a:gd name="T13" fmla="*/ 32 h 217"/>
                <a:gd name="T14" fmla="*/ 194 w 239"/>
                <a:gd name="T15" fmla="*/ 0 h 217"/>
                <a:gd name="T16" fmla="*/ 144 w 239"/>
                <a:gd name="T17" fmla="*/ 36 h 217"/>
                <a:gd name="T18" fmla="*/ 92 w 239"/>
                <a:gd name="T19" fmla="*/ 0 h 217"/>
                <a:gd name="T20" fmla="*/ 15 w 239"/>
                <a:gd name="T21" fmla="*/ 74 h 217"/>
                <a:gd name="T22" fmla="*/ 21 w 239"/>
                <a:gd name="T23" fmla="*/ 78 h 217"/>
                <a:gd name="T24" fmla="*/ 27 w 239"/>
                <a:gd name="T25" fmla="*/ 73 h 217"/>
                <a:gd name="T26" fmla="*/ 91 w 239"/>
                <a:gd name="T27" fmla="*/ 11 h 217"/>
                <a:gd name="T28" fmla="*/ 117 w 239"/>
                <a:gd name="T29" fmla="*/ 43 h 217"/>
                <a:gd name="T30" fmla="*/ 91 w 239"/>
                <a:gd name="T31" fmla="*/ 156 h 217"/>
                <a:gd name="T32" fmla="*/ 46 w 239"/>
                <a:gd name="T33" fmla="*/ 206 h 217"/>
                <a:gd name="T34" fmla="*/ 22 w 239"/>
                <a:gd name="T35" fmla="*/ 200 h 217"/>
                <a:gd name="T36" fmla="*/ 44 w 239"/>
                <a:gd name="T37" fmla="*/ 174 h 217"/>
                <a:gd name="T38" fmla="*/ 27 w 239"/>
                <a:gd name="T39" fmla="*/ 157 h 217"/>
                <a:gd name="T40" fmla="*/ 0 w 239"/>
                <a:gd name="T41" fmla="*/ 185 h 217"/>
                <a:gd name="T42" fmla="*/ 45 w 239"/>
                <a:gd name="T43" fmla="*/ 217 h 217"/>
                <a:gd name="T44" fmla="*/ 96 w 239"/>
                <a:gd name="T45" fmla="*/ 180 h 217"/>
                <a:gd name="T46" fmla="*/ 147 w 239"/>
                <a:gd name="T47" fmla="*/ 217 h 217"/>
                <a:gd name="T48" fmla="*/ 224 w 239"/>
                <a:gd name="T49" fmla="*/ 143 h 217"/>
                <a:gd name="T50" fmla="*/ 218 w 239"/>
                <a:gd name="T51" fmla="*/ 138 h 217"/>
                <a:gd name="T52" fmla="*/ 212 w 239"/>
                <a:gd name="T53" fmla="*/ 143 h 217"/>
                <a:gd name="T54" fmla="*/ 148 w 239"/>
                <a:gd name="T55" fmla="*/ 206 h 217"/>
                <a:gd name="T56" fmla="*/ 122 w 239"/>
                <a:gd name="T57" fmla="*/ 175 h 217"/>
                <a:gd name="T58" fmla="*/ 130 w 239"/>
                <a:gd name="T59" fmla="*/ 132 h 217"/>
                <a:gd name="T60" fmla="*/ 146 w 239"/>
                <a:gd name="T61" fmla="*/ 67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217">
                  <a:moveTo>
                    <a:pt x="146" y="67"/>
                  </a:moveTo>
                  <a:lnTo>
                    <a:pt x="146" y="67"/>
                  </a:lnTo>
                  <a:cubicBezTo>
                    <a:pt x="149" y="55"/>
                    <a:pt x="160" y="11"/>
                    <a:pt x="194" y="11"/>
                  </a:cubicBezTo>
                  <a:cubicBezTo>
                    <a:pt x="196" y="11"/>
                    <a:pt x="207" y="11"/>
                    <a:pt x="218" y="17"/>
                  </a:cubicBezTo>
                  <a:cubicBezTo>
                    <a:pt x="204" y="19"/>
                    <a:pt x="195" y="31"/>
                    <a:pt x="195" y="43"/>
                  </a:cubicBezTo>
                  <a:cubicBezTo>
                    <a:pt x="195" y="50"/>
                    <a:pt x="200" y="59"/>
                    <a:pt x="213" y="59"/>
                  </a:cubicBezTo>
                  <a:cubicBezTo>
                    <a:pt x="223" y="59"/>
                    <a:pt x="239" y="51"/>
                    <a:pt x="239" y="32"/>
                  </a:cubicBezTo>
                  <a:cubicBezTo>
                    <a:pt x="239" y="7"/>
                    <a:pt x="210" y="0"/>
                    <a:pt x="194" y="0"/>
                  </a:cubicBezTo>
                  <a:cubicBezTo>
                    <a:pt x="166" y="0"/>
                    <a:pt x="150" y="25"/>
                    <a:pt x="144" y="36"/>
                  </a:cubicBezTo>
                  <a:cubicBezTo>
                    <a:pt x="132" y="5"/>
                    <a:pt x="106" y="0"/>
                    <a:pt x="92" y="0"/>
                  </a:cubicBezTo>
                  <a:cubicBezTo>
                    <a:pt x="43" y="0"/>
                    <a:pt x="15" y="62"/>
                    <a:pt x="15" y="74"/>
                  </a:cubicBezTo>
                  <a:cubicBezTo>
                    <a:pt x="15" y="78"/>
                    <a:pt x="20" y="78"/>
                    <a:pt x="21" y="78"/>
                  </a:cubicBezTo>
                  <a:cubicBezTo>
                    <a:pt x="25" y="78"/>
                    <a:pt x="26" y="77"/>
                    <a:pt x="27" y="73"/>
                  </a:cubicBezTo>
                  <a:cubicBezTo>
                    <a:pt x="44" y="23"/>
                    <a:pt x="75" y="11"/>
                    <a:pt x="91" y="11"/>
                  </a:cubicBezTo>
                  <a:cubicBezTo>
                    <a:pt x="100" y="11"/>
                    <a:pt x="117" y="15"/>
                    <a:pt x="117" y="43"/>
                  </a:cubicBezTo>
                  <a:cubicBezTo>
                    <a:pt x="117" y="57"/>
                    <a:pt x="109" y="89"/>
                    <a:pt x="91" y="156"/>
                  </a:cubicBezTo>
                  <a:cubicBezTo>
                    <a:pt x="84" y="186"/>
                    <a:pt x="67" y="206"/>
                    <a:pt x="46" y="206"/>
                  </a:cubicBezTo>
                  <a:cubicBezTo>
                    <a:pt x="43" y="206"/>
                    <a:pt x="32" y="206"/>
                    <a:pt x="22" y="200"/>
                  </a:cubicBezTo>
                  <a:cubicBezTo>
                    <a:pt x="34" y="197"/>
                    <a:pt x="44" y="187"/>
                    <a:pt x="44" y="174"/>
                  </a:cubicBezTo>
                  <a:cubicBezTo>
                    <a:pt x="44" y="161"/>
                    <a:pt x="34" y="157"/>
                    <a:pt x="27" y="157"/>
                  </a:cubicBezTo>
                  <a:cubicBezTo>
                    <a:pt x="12" y="157"/>
                    <a:pt x="0" y="170"/>
                    <a:pt x="0" y="185"/>
                  </a:cubicBezTo>
                  <a:cubicBezTo>
                    <a:pt x="0" y="207"/>
                    <a:pt x="24" y="217"/>
                    <a:pt x="45" y="217"/>
                  </a:cubicBezTo>
                  <a:cubicBezTo>
                    <a:pt x="77" y="217"/>
                    <a:pt x="94" y="183"/>
                    <a:pt x="96" y="180"/>
                  </a:cubicBezTo>
                  <a:cubicBezTo>
                    <a:pt x="101" y="198"/>
                    <a:pt x="119" y="217"/>
                    <a:pt x="147" y="217"/>
                  </a:cubicBezTo>
                  <a:cubicBezTo>
                    <a:pt x="196" y="217"/>
                    <a:pt x="224" y="155"/>
                    <a:pt x="224" y="143"/>
                  </a:cubicBezTo>
                  <a:cubicBezTo>
                    <a:pt x="224" y="138"/>
                    <a:pt x="219" y="138"/>
                    <a:pt x="218" y="138"/>
                  </a:cubicBezTo>
                  <a:cubicBezTo>
                    <a:pt x="214" y="138"/>
                    <a:pt x="213" y="140"/>
                    <a:pt x="212" y="143"/>
                  </a:cubicBezTo>
                  <a:cubicBezTo>
                    <a:pt x="196" y="195"/>
                    <a:pt x="163" y="206"/>
                    <a:pt x="148" y="206"/>
                  </a:cubicBezTo>
                  <a:cubicBezTo>
                    <a:pt x="130" y="206"/>
                    <a:pt x="122" y="191"/>
                    <a:pt x="122" y="175"/>
                  </a:cubicBezTo>
                  <a:cubicBezTo>
                    <a:pt x="122" y="164"/>
                    <a:pt x="125" y="153"/>
                    <a:pt x="130" y="132"/>
                  </a:cubicBezTo>
                  <a:lnTo>
                    <a:pt x="146" y="67"/>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noEditPoints="1"/>
            </p:cNvSpPr>
            <p:nvPr/>
          </p:nvSpPr>
          <p:spPr bwMode="auto">
            <a:xfrm>
              <a:off x="1082675" y="5180013"/>
              <a:ext cx="255588" cy="92075"/>
            </a:xfrm>
            <a:custGeom>
              <a:avLst/>
              <a:gdLst>
                <a:gd name="T0" fmla="*/ 301 w 317"/>
                <a:gd name="T1" fmla="*/ 19 h 112"/>
                <a:gd name="T2" fmla="*/ 301 w 317"/>
                <a:gd name="T3" fmla="*/ 19 h 112"/>
                <a:gd name="T4" fmla="*/ 317 w 317"/>
                <a:gd name="T5" fmla="*/ 9 h 112"/>
                <a:gd name="T6" fmla="*/ 302 w 317"/>
                <a:gd name="T7" fmla="*/ 0 h 112"/>
                <a:gd name="T8" fmla="*/ 15 w 317"/>
                <a:gd name="T9" fmla="*/ 0 h 112"/>
                <a:gd name="T10" fmla="*/ 0 w 317"/>
                <a:gd name="T11" fmla="*/ 9 h 112"/>
                <a:gd name="T12" fmla="*/ 16 w 317"/>
                <a:gd name="T13" fmla="*/ 19 h 112"/>
                <a:gd name="T14" fmla="*/ 301 w 317"/>
                <a:gd name="T15" fmla="*/ 19 h 112"/>
                <a:gd name="T16" fmla="*/ 302 w 317"/>
                <a:gd name="T17" fmla="*/ 112 h 112"/>
                <a:gd name="T18" fmla="*/ 302 w 317"/>
                <a:gd name="T19" fmla="*/ 112 h 112"/>
                <a:gd name="T20" fmla="*/ 317 w 317"/>
                <a:gd name="T21" fmla="*/ 102 h 112"/>
                <a:gd name="T22" fmla="*/ 301 w 317"/>
                <a:gd name="T23" fmla="*/ 93 h 112"/>
                <a:gd name="T24" fmla="*/ 16 w 317"/>
                <a:gd name="T25" fmla="*/ 93 h 112"/>
                <a:gd name="T26" fmla="*/ 0 w 317"/>
                <a:gd name="T27" fmla="*/ 102 h 112"/>
                <a:gd name="T28" fmla="*/ 15 w 317"/>
                <a:gd name="T29" fmla="*/ 112 h 112"/>
                <a:gd name="T30" fmla="*/ 302 w 317"/>
                <a:gd name="T31"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7" h="112">
                  <a:moveTo>
                    <a:pt x="301" y="19"/>
                  </a:moveTo>
                  <a:lnTo>
                    <a:pt x="301" y="19"/>
                  </a:lnTo>
                  <a:cubicBezTo>
                    <a:pt x="308" y="19"/>
                    <a:pt x="317" y="19"/>
                    <a:pt x="317" y="9"/>
                  </a:cubicBezTo>
                  <a:cubicBezTo>
                    <a:pt x="317" y="0"/>
                    <a:pt x="308" y="0"/>
                    <a:pt x="302" y="0"/>
                  </a:cubicBezTo>
                  <a:lnTo>
                    <a:pt x="15" y="0"/>
                  </a:lnTo>
                  <a:cubicBezTo>
                    <a:pt x="9" y="0"/>
                    <a:pt x="0" y="0"/>
                    <a:pt x="0" y="9"/>
                  </a:cubicBezTo>
                  <a:cubicBezTo>
                    <a:pt x="0" y="19"/>
                    <a:pt x="9" y="19"/>
                    <a:pt x="16" y="19"/>
                  </a:cubicBezTo>
                  <a:lnTo>
                    <a:pt x="301" y="19"/>
                  </a:lnTo>
                  <a:close/>
                  <a:moveTo>
                    <a:pt x="302" y="112"/>
                  </a:moveTo>
                  <a:lnTo>
                    <a:pt x="302" y="112"/>
                  </a:lnTo>
                  <a:cubicBezTo>
                    <a:pt x="308" y="112"/>
                    <a:pt x="317" y="112"/>
                    <a:pt x="317" y="102"/>
                  </a:cubicBezTo>
                  <a:cubicBezTo>
                    <a:pt x="317" y="93"/>
                    <a:pt x="308" y="93"/>
                    <a:pt x="301" y="93"/>
                  </a:cubicBezTo>
                  <a:lnTo>
                    <a:pt x="16" y="93"/>
                  </a:lnTo>
                  <a:cubicBezTo>
                    <a:pt x="9" y="93"/>
                    <a:pt x="0" y="93"/>
                    <a:pt x="0" y="102"/>
                  </a:cubicBezTo>
                  <a:cubicBezTo>
                    <a:pt x="0" y="112"/>
                    <a:pt x="9" y="112"/>
                    <a:pt x="15" y="112"/>
                  </a:cubicBezTo>
                  <a:lnTo>
                    <a:pt x="302" y="112"/>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p:cNvSpPr>
            <p:nvPr/>
          </p:nvSpPr>
          <p:spPr bwMode="auto">
            <a:xfrm>
              <a:off x="1527175" y="4889500"/>
              <a:ext cx="192088" cy="176213"/>
            </a:xfrm>
            <a:custGeom>
              <a:avLst/>
              <a:gdLst>
                <a:gd name="T0" fmla="*/ 146 w 238"/>
                <a:gd name="T1" fmla="*/ 66 h 216"/>
                <a:gd name="T2" fmla="*/ 146 w 238"/>
                <a:gd name="T3" fmla="*/ 66 h 216"/>
                <a:gd name="T4" fmla="*/ 193 w 238"/>
                <a:gd name="T5" fmla="*/ 10 h 216"/>
                <a:gd name="T6" fmla="*/ 217 w 238"/>
                <a:gd name="T7" fmla="*/ 16 h 216"/>
                <a:gd name="T8" fmla="*/ 194 w 238"/>
                <a:gd name="T9" fmla="*/ 42 h 216"/>
                <a:gd name="T10" fmla="*/ 212 w 238"/>
                <a:gd name="T11" fmla="*/ 59 h 216"/>
                <a:gd name="T12" fmla="*/ 238 w 238"/>
                <a:gd name="T13" fmla="*/ 31 h 216"/>
                <a:gd name="T14" fmla="*/ 193 w 238"/>
                <a:gd name="T15" fmla="*/ 0 h 216"/>
                <a:gd name="T16" fmla="*/ 143 w 238"/>
                <a:gd name="T17" fmla="*/ 36 h 216"/>
                <a:gd name="T18" fmla="*/ 92 w 238"/>
                <a:gd name="T19" fmla="*/ 0 h 216"/>
                <a:gd name="T20" fmla="*/ 15 w 238"/>
                <a:gd name="T21" fmla="*/ 73 h 216"/>
                <a:gd name="T22" fmla="*/ 20 w 238"/>
                <a:gd name="T23" fmla="*/ 78 h 216"/>
                <a:gd name="T24" fmla="*/ 27 w 238"/>
                <a:gd name="T25" fmla="*/ 73 h 216"/>
                <a:gd name="T26" fmla="*/ 91 w 238"/>
                <a:gd name="T27" fmla="*/ 10 h 216"/>
                <a:gd name="T28" fmla="*/ 116 w 238"/>
                <a:gd name="T29" fmla="*/ 42 h 216"/>
                <a:gd name="T30" fmla="*/ 91 w 238"/>
                <a:gd name="T31" fmla="*/ 156 h 216"/>
                <a:gd name="T32" fmla="*/ 45 w 238"/>
                <a:gd name="T33" fmla="*/ 206 h 216"/>
                <a:gd name="T34" fmla="*/ 21 w 238"/>
                <a:gd name="T35" fmla="*/ 199 h 216"/>
                <a:gd name="T36" fmla="*/ 44 w 238"/>
                <a:gd name="T37" fmla="*/ 174 h 216"/>
                <a:gd name="T38" fmla="*/ 26 w 238"/>
                <a:gd name="T39" fmla="*/ 157 h 216"/>
                <a:gd name="T40" fmla="*/ 0 w 238"/>
                <a:gd name="T41" fmla="*/ 184 h 216"/>
                <a:gd name="T42" fmla="*/ 45 w 238"/>
                <a:gd name="T43" fmla="*/ 216 h 216"/>
                <a:gd name="T44" fmla="*/ 95 w 238"/>
                <a:gd name="T45" fmla="*/ 180 h 216"/>
                <a:gd name="T46" fmla="*/ 147 w 238"/>
                <a:gd name="T47" fmla="*/ 216 h 216"/>
                <a:gd name="T48" fmla="*/ 223 w 238"/>
                <a:gd name="T49" fmla="*/ 142 h 216"/>
                <a:gd name="T50" fmla="*/ 217 w 238"/>
                <a:gd name="T51" fmla="*/ 138 h 216"/>
                <a:gd name="T52" fmla="*/ 211 w 238"/>
                <a:gd name="T53" fmla="*/ 143 h 216"/>
                <a:gd name="T54" fmla="*/ 147 w 238"/>
                <a:gd name="T55" fmla="*/ 206 h 216"/>
                <a:gd name="T56" fmla="*/ 121 w 238"/>
                <a:gd name="T57" fmla="*/ 174 h 216"/>
                <a:gd name="T58" fmla="*/ 129 w 238"/>
                <a:gd name="T59" fmla="*/ 132 h 216"/>
                <a:gd name="T60" fmla="*/ 146 w 238"/>
                <a:gd name="T61" fmla="*/ 6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8" h="216">
                  <a:moveTo>
                    <a:pt x="146" y="66"/>
                  </a:moveTo>
                  <a:lnTo>
                    <a:pt x="146" y="66"/>
                  </a:lnTo>
                  <a:cubicBezTo>
                    <a:pt x="148" y="54"/>
                    <a:pt x="159" y="10"/>
                    <a:pt x="193" y="10"/>
                  </a:cubicBezTo>
                  <a:cubicBezTo>
                    <a:pt x="195" y="10"/>
                    <a:pt x="207" y="10"/>
                    <a:pt x="217" y="16"/>
                  </a:cubicBezTo>
                  <a:cubicBezTo>
                    <a:pt x="203" y="19"/>
                    <a:pt x="194" y="31"/>
                    <a:pt x="194" y="42"/>
                  </a:cubicBezTo>
                  <a:cubicBezTo>
                    <a:pt x="194" y="50"/>
                    <a:pt x="199" y="59"/>
                    <a:pt x="212" y="59"/>
                  </a:cubicBezTo>
                  <a:cubicBezTo>
                    <a:pt x="223" y="59"/>
                    <a:pt x="238" y="50"/>
                    <a:pt x="238" y="31"/>
                  </a:cubicBezTo>
                  <a:cubicBezTo>
                    <a:pt x="238" y="6"/>
                    <a:pt x="210" y="0"/>
                    <a:pt x="193" y="0"/>
                  </a:cubicBezTo>
                  <a:cubicBezTo>
                    <a:pt x="166" y="0"/>
                    <a:pt x="149" y="25"/>
                    <a:pt x="143" y="36"/>
                  </a:cubicBezTo>
                  <a:cubicBezTo>
                    <a:pt x="131" y="4"/>
                    <a:pt x="105" y="0"/>
                    <a:pt x="92" y="0"/>
                  </a:cubicBezTo>
                  <a:cubicBezTo>
                    <a:pt x="42" y="0"/>
                    <a:pt x="15" y="61"/>
                    <a:pt x="15" y="73"/>
                  </a:cubicBezTo>
                  <a:cubicBezTo>
                    <a:pt x="15" y="78"/>
                    <a:pt x="19" y="78"/>
                    <a:pt x="20" y="78"/>
                  </a:cubicBezTo>
                  <a:cubicBezTo>
                    <a:pt x="24" y="78"/>
                    <a:pt x="26" y="77"/>
                    <a:pt x="27" y="73"/>
                  </a:cubicBezTo>
                  <a:cubicBezTo>
                    <a:pt x="43" y="22"/>
                    <a:pt x="74" y="10"/>
                    <a:pt x="91" y="10"/>
                  </a:cubicBezTo>
                  <a:cubicBezTo>
                    <a:pt x="100" y="10"/>
                    <a:pt x="116" y="14"/>
                    <a:pt x="116" y="42"/>
                  </a:cubicBezTo>
                  <a:cubicBezTo>
                    <a:pt x="116" y="57"/>
                    <a:pt x="108" y="89"/>
                    <a:pt x="91" y="156"/>
                  </a:cubicBezTo>
                  <a:cubicBezTo>
                    <a:pt x="83" y="185"/>
                    <a:pt x="66" y="206"/>
                    <a:pt x="45" y="206"/>
                  </a:cubicBezTo>
                  <a:cubicBezTo>
                    <a:pt x="42" y="206"/>
                    <a:pt x="31" y="206"/>
                    <a:pt x="21" y="199"/>
                  </a:cubicBezTo>
                  <a:cubicBezTo>
                    <a:pt x="33" y="197"/>
                    <a:pt x="44" y="187"/>
                    <a:pt x="44" y="174"/>
                  </a:cubicBezTo>
                  <a:cubicBezTo>
                    <a:pt x="44" y="161"/>
                    <a:pt x="33" y="157"/>
                    <a:pt x="26" y="157"/>
                  </a:cubicBezTo>
                  <a:cubicBezTo>
                    <a:pt x="12" y="157"/>
                    <a:pt x="0" y="169"/>
                    <a:pt x="0" y="184"/>
                  </a:cubicBezTo>
                  <a:cubicBezTo>
                    <a:pt x="0" y="206"/>
                    <a:pt x="24" y="216"/>
                    <a:pt x="45" y="216"/>
                  </a:cubicBezTo>
                  <a:cubicBezTo>
                    <a:pt x="76" y="216"/>
                    <a:pt x="93" y="183"/>
                    <a:pt x="95" y="180"/>
                  </a:cubicBezTo>
                  <a:cubicBezTo>
                    <a:pt x="101" y="197"/>
                    <a:pt x="118" y="216"/>
                    <a:pt x="147" y="216"/>
                  </a:cubicBezTo>
                  <a:cubicBezTo>
                    <a:pt x="196" y="216"/>
                    <a:pt x="223" y="154"/>
                    <a:pt x="223" y="142"/>
                  </a:cubicBezTo>
                  <a:cubicBezTo>
                    <a:pt x="223" y="138"/>
                    <a:pt x="219" y="138"/>
                    <a:pt x="217" y="138"/>
                  </a:cubicBezTo>
                  <a:cubicBezTo>
                    <a:pt x="213" y="138"/>
                    <a:pt x="212" y="140"/>
                    <a:pt x="211" y="143"/>
                  </a:cubicBezTo>
                  <a:cubicBezTo>
                    <a:pt x="195" y="194"/>
                    <a:pt x="163" y="206"/>
                    <a:pt x="147" y="206"/>
                  </a:cubicBezTo>
                  <a:cubicBezTo>
                    <a:pt x="129" y="206"/>
                    <a:pt x="121" y="190"/>
                    <a:pt x="121" y="174"/>
                  </a:cubicBezTo>
                  <a:cubicBezTo>
                    <a:pt x="121" y="163"/>
                    <a:pt x="124" y="153"/>
                    <a:pt x="129" y="132"/>
                  </a:cubicBezTo>
                  <a:lnTo>
                    <a:pt x="146" y="66"/>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p:cNvSpPr>
            <p:nvPr/>
          </p:nvSpPr>
          <p:spPr bwMode="auto">
            <a:xfrm>
              <a:off x="1765300" y="4938713"/>
              <a:ext cx="98425" cy="180975"/>
            </a:xfrm>
            <a:custGeom>
              <a:avLst/>
              <a:gdLst>
                <a:gd name="T0" fmla="*/ 75 w 121"/>
                <a:gd name="T1" fmla="*/ 9 h 222"/>
                <a:gd name="T2" fmla="*/ 75 w 121"/>
                <a:gd name="T3" fmla="*/ 9 h 222"/>
                <a:gd name="T4" fmla="*/ 65 w 121"/>
                <a:gd name="T5" fmla="*/ 0 h 222"/>
                <a:gd name="T6" fmla="*/ 0 w 121"/>
                <a:gd name="T7" fmla="*/ 21 h 222"/>
                <a:gd name="T8" fmla="*/ 0 w 121"/>
                <a:gd name="T9" fmla="*/ 33 h 222"/>
                <a:gd name="T10" fmla="*/ 48 w 121"/>
                <a:gd name="T11" fmla="*/ 24 h 222"/>
                <a:gd name="T12" fmla="*/ 48 w 121"/>
                <a:gd name="T13" fmla="*/ 194 h 222"/>
                <a:gd name="T14" fmla="*/ 15 w 121"/>
                <a:gd name="T15" fmla="*/ 209 h 222"/>
                <a:gd name="T16" fmla="*/ 2 w 121"/>
                <a:gd name="T17" fmla="*/ 209 h 222"/>
                <a:gd name="T18" fmla="*/ 2 w 121"/>
                <a:gd name="T19" fmla="*/ 222 h 222"/>
                <a:gd name="T20" fmla="*/ 61 w 121"/>
                <a:gd name="T21" fmla="*/ 220 h 222"/>
                <a:gd name="T22" fmla="*/ 121 w 121"/>
                <a:gd name="T23" fmla="*/ 222 h 222"/>
                <a:gd name="T24" fmla="*/ 121 w 121"/>
                <a:gd name="T25" fmla="*/ 209 h 222"/>
                <a:gd name="T26" fmla="*/ 109 w 121"/>
                <a:gd name="T27" fmla="*/ 209 h 222"/>
                <a:gd name="T28" fmla="*/ 75 w 121"/>
                <a:gd name="T29" fmla="*/ 194 h 222"/>
                <a:gd name="T30" fmla="*/ 75 w 121"/>
                <a:gd name="T31" fmla="*/ 9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1" h="222">
                  <a:moveTo>
                    <a:pt x="75" y="9"/>
                  </a:moveTo>
                  <a:lnTo>
                    <a:pt x="75" y="9"/>
                  </a:lnTo>
                  <a:cubicBezTo>
                    <a:pt x="75" y="0"/>
                    <a:pt x="74" y="0"/>
                    <a:pt x="65" y="0"/>
                  </a:cubicBezTo>
                  <a:cubicBezTo>
                    <a:pt x="44" y="21"/>
                    <a:pt x="13" y="21"/>
                    <a:pt x="0" y="21"/>
                  </a:cubicBezTo>
                  <a:lnTo>
                    <a:pt x="0" y="33"/>
                  </a:lnTo>
                  <a:cubicBezTo>
                    <a:pt x="8" y="33"/>
                    <a:pt x="30" y="33"/>
                    <a:pt x="48" y="24"/>
                  </a:cubicBezTo>
                  <a:lnTo>
                    <a:pt x="48" y="194"/>
                  </a:lnTo>
                  <a:cubicBezTo>
                    <a:pt x="48" y="205"/>
                    <a:pt x="48" y="209"/>
                    <a:pt x="15" y="209"/>
                  </a:cubicBezTo>
                  <a:lnTo>
                    <a:pt x="2" y="209"/>
                  </a:lnTo>
                  <a:lnTo>
                    <a:pt x="2" y="222"/>
                  </a:lnTo>
                  <a:cubicBezTo>
                    <a:pt x="8" y="221"/>
                    <a:pt x="49" y="220"/>
                    <a:pt x="61" y="220"/>
                  </a:cubicBezTo>
                  <a:cubicBezTo>
                    <a:pt x="72" y="220"/>
                    <a:pt x="114" y="221"/>
                    <a:pt x="121" y="222"/>
                  </a:cubicBezTo>
                  <a:lnTo>
                    <a:pt x="121" y="209"/>
                  </a:lnTo>
                  <a:lnTo>
                    <a:pt x="109" y="209"/>
                  </a:lnTo>
                  <a:cubicBezTo>
                    <a:pt x="75" y="209"/>
                    <a:pt x="75" y="205"/>
                    <a:pt x="75" y="194"/>
                  </a:cubicBezTo>
                  <a:lnTo>
                    <a:pt x="75" y="9"/>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p:nvSpPr>
          <p:spPr bwMode="auto">
            <a:xfrm>
              <a:off x="2017713" y="4835525"/>
              <a:ext cx="257175" cy="257175"/>
            </a:xfrm>
            <a:custGeom>
              <a:avLst/>
              <a:gdLst>
                <a:gd name="T0" fmla="*/ 169 w 318"/>
                <a:gd name="T1" fmla="*/ 169 h 318"/>
                <a:gd name="T2" fmla="*/ 169 w 318"/>
                <a:gd name="T3" fmla="*/ 169 h 318"/>
                <a:gd name="T4" fmla="*/ 302 w 318"/>
                <a:gd name="T5" fmla="*/ 169 h 318"/>
                <a:gd name="T6" fmla="*/ 318 w 318"/>
                <a:gd name="T7" fmla="*/ 159 h 318"/>
                <a:gd name="T8" fmla="*/ 302 w 318"/>
                <a:gd name="T9" fmla="*/ 150 h 318"/>
                <a:gd name="T10" fmla="*/ 169 w 318"/>
                <a:gd name="T11" fmla="*/ 150 h 318"/>
                <a:gd name="T12" fmla="*/ 169 w 318"/>
                <a:gd name="T13" fmla="*/ 16 h 318"/>
                <a:gd name="T14" fmla="*/ 159 w 318"/>
                <a:gd name="T15" fmla="*/ 0 h 318"/>
                <a:gd name="T16" fmla="*/ 149 w 318"/>
                <a:gd name="T17" fmla="*/ 16 h 318"/>
                <a:gd name="T18" fmla="*/ 149 w 318"/>
                <a:gd name="T19" fmla="*/ 150 h 318"/>
                <a:gd name="T20" fmla="*/ 16 w 318"/>
                <a:gd name="T21" fmla="*/ 150 h 318"/>
                <a:gd name="T22" fmla="*/ 0 w 318"/>
                <a:gd name="T23" fmla="*/ 159 h 318"/>
                <a:gd name="T24" fmla="*/ 16 w 318"/>
                <a:gd name="T25" fmla="*/ 169 h 318"/>
                <a:gd name="T26" fmla="*/ 149 w 318"/>
                <a:gd name="T27" fmla="*/ 169 h 318"/>
                <a:gd name="T28" fmla="*/ 149 w 318"/>
                <a:gd name="T29" fmla="*/ 303 h 318"/>
                <a:gd name="T30" fmla="*/ 159 w 318"/>
                <a:gd name="T31" fmla="*/ 318 h 318"/>
                <a:gd name="T32" fmla="*/ 169 w 318"/>
                <a:gd name="T33" fmla="*/ 303 h 318"/>
                <a:gd name="T34" fmla="*/ 169 w 318"/>
                <a:gd name="T35" fmla="*/ 169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8" h="318">
                  <a:moveTo>
                    <a:pt x="169" y="169"/>
                  </a:moveTo>
                  <a:lnTo>
                    <a:pt x="169" y="169"/>
                  </a:lnTo>
                  <a:lnTo>
                    <a:pt x="302" y="169"/>
                  </a:lnTo>
                  <a:cubicBezTo>
                    <a:pt x="309" y="169"/>
                    <a:pt x="318" y="169"/>
                    <a:pt x="318" y="159"/>
                  </a:cubicBezTo>
                  <a:cubicBezTo>
                    <a:pt x="318" y="150"/>
                    <a:pt x="309" y="150"/>
                    <a:pt x="302" y="150"/>
                  </a:cubicBezTo>
                  <a:lnTo>
                    <a:pt x="169" y="150"/>
                  </a:lnTo>
                  <a:lnTo>
                    <a:pt x="169" y="16"/>
                  </a:lnTo>
                  <a:cubicBezTo>
                    <a:pt x="169" y="9"/>
                    <a:pt x="169" y="0"/>
                    <a:pt x="159" y="0"/>
                  </a:cubicBezTo>
                  <a:cubicBezTo>
                    <a:pt x="149" y="0"/>
                    <a:pt x="149" y="9"/>
                    <a:pt x="149" y="16"/>
                  </a:cubicBezTo>
                  <a:lnTo>
                    <a:pt x="149" y="150"/>
                  </a:lnTo>
                  <a:lnTo>
                    <a:pt x="16" y="150"/>
                  </a:lnTo>
                  <a:cubicBezTo>
                    <a:pt x="9" y="150"/>
                    <a:pt x="0" y="150"/>
                    <a:pt x="0" y="159"/>
                  </a:cubicBezTo>
                  <a:cubicBezTo>
                    <a:pt x="0" y="169"/>
                    <a:pt x="9" y="169"/>
                    <a:pt x="16" y="169"/>
                  </a:cubicBezTo>
                  <a:lnTo>
                    <a:pt x="149" y="169"/>
                  </a:lnTo>
                  <a:lnTo>
                    <a:pt x="149" y="303"/>
                  </a:lnTo>
                  <a:cubicBezTo>
                    <a:pt x="149" y="309"/>
                    <a:pt x="149" y="318"/>
                    <a:pt x="159" y="318"/>
                  </a:cubicBezTo>
                  <a:cubicBezTo>
                    <a:pt x="169" y="318"/>
                    <a:pt x="169" y="309"/>
                    <a:pt x="169" y="303"/>
                  </a:cubicBezTo>
                  <a:lnTo>
                    <a:pt x="169" y="169"/>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p:cNvSpPr>
            <p:nvPr/>
          </p:nvSpPr>
          <p:spPr bwMode="auto">
            <a:xfrm>
              <a:off x="2392363" y="4889500"/>
              <a:ext cx="193675" cy="176213"/>
            </a:xfrm>
            <a:custGeom>
              <a:avLst/>
              <a:gdLst>
                <a:gd name="T0" fmla="*/ 146 w 238"/>
                <a:gd name="T1" fmla="*/ 66 h 216"/>
                <a:gd name="T2" fmla="*/ 146 w 238"/>
                <a:gd name="T3" fmla="*/ 66 h 216"/>
                <a:gd name="T4" fmla="*/ 193 w 238"/>
                <a:gd name="T5" fmla="*/ 10 h 216"/>
                <a:gd name="T6" fmla="*/ 217 w 238"/>
                <a:gd name="T7" fmla="*/ 16 h 216"/>
                <a:gd name="T8" fmla="*/ 194 w 238"/>
                <a:gd name="T9" fmla="*/ 42 h 216"/>
                <a:gd name="T10" fmla="*/ 212 w 238"/>
                <a:gd name="T11" fmla="*/ 59 h 216"/>
                <a:gd name="T12" fmla="*/ 238 w 238"/>
                <a:gd name="T13" fmla="*/ 31 h 216"/>
                <a:gd name="T14" fmla="*/ 194 w 238"/>
                <a:gd name="T15" fmla="*/ 0 h 216"/>
                <a:gd name="T16" fmla="*/ 144 w 238"/>
                <a:gd name="T17" fmla="*/ 36 h 216"/>
                <a:gd name="T18" fmla="*/ 92 w 238"/>
                <a:gd name="T19" fmla="*/ 0 h 216"/>
                <a:gd name="T20" fmla="*/ 15 w 238"/>
                <a:gd name="T21" fmla="*/ 73 h 216"/>
                <a:gd name="T22" fmla="*/ 21 w 238"/>
                <a:gd name="T23" fmla="*/ 78 h 216"/>
                <a:gd name="T24" fmla="*/ 27 w 238"/>
                <a:gd name="T25" fmla="*/ 73 h 216"/>
                <a:gd name="T26" fmla="*/ 91 w 238"/>
                <a:gd name="T27" fmla="*/ 10 h 216"/>
                <a:gd name="T28" fmla="*/ 117 w 238"/>
                <a:gd name="T29" fmla="*/ 42 h 216"/>
                <a:gd name="T30" fmla="*/ 91 w 238"/>
                <a:gd name="T31" fmla="*/ 156 h 216"/>
                <a:gd name="T32" fmla="*/ 46 w 238"/>
                <a:gd name="T33" fmla="*/ 206 h 216"/>
                <a:gd name="T34" fmla="*/ 22 w 238"/>
                <a:gd name="T35" fmla="*/ 199 h 216"/>
                <a:gd name="T36" fmla="*/ 44 w 238"/>
                <a:gd name="T37" fmla="*/ 174 h 216"/>
                <a:gd name="T38" fmla="*/ 26 w 238"/>
                <a:gd name="T39" fmla="*/ 157 h 216"/>
                <a:gd name="T40" fmla="*/ 0 w 238"/>
                <a:gd name="T41" fmla="*/ 184 h 216"/>
                <a:gd name="T42" fmla="*/ 45 w 238"/>
                <a:gd name="T43" fmla="*/ 216 h 216"/>
                <a:gd name="T44" fmla="*/ 95 w 238"/>
                <a:gd name="T45" fmla="*/ 180 h 216"/>
                <a:gd name="T46" fmla="*/ 147 w 238"/>
                <a:gd name="T47" fmla="*/ 216 h 216"/>
                <a:gd name="T48" fmla="*/ 223 w 238"/>
                <a:gd name="T49" fmla="*/ 142 h 216"/>
                <a:gd name="T50" fmla="*/ 218 w 238"/>
                <a:gd name="T51" fmla="*/ 138 h 216"/>
                <a:gd name="T52" fmla="*/ 211 w 238"/>
                <a:gd name="T53" fmla="*/ 143 h 216"/>
                <a:gd name="T54" fmla="*/ 148 w 238"/>
                <a:gd name="T55" fmla="*/ 206 h 216"/>
                <a:gd name="T56" fmla="*/ 122 w 238"/>
                <a:gd name="T57" fmla="*/ 174 h 216"/>
                <a:gd name="T58" fmla="*/ 130 w 238"/>
                <a:gd name="T59" fmla="*/ 132 h 216"/>
                <a:gd name="T60" fmla="*/ 146 w 238"/>
                <a:gd name="T61" fmla="*/ 6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8" h="216">
                  <a:moveTo>
                    <a:pt x="146" y="66"/>
                  </a:moveTo>
                  <a:lnTo>
                    <a:pt x="146" y="66"/>
                  </a:lnTo>
                  <a:cubicBezTo>
                    <a:pt x="149" y="54"/>
                    <a:pt x="160" y="10"/>
                    <a:pt x="193" y="10"/>
                  </a:cubicBezTo>
                  <a:cubicBezTo>
                    <a:pt x="196" y="10"/>
                    <a:pt x="207" y="10"/>
                    <a:pt x="217" y="16"/>
                  </a:cubicBezTo>
                  <a:cubicBezTo>
                    <a:pt x="204" y="19"/>
                    <a:pt x="194" y="31"/>
                    <a:pt x="194" y="42"/>
                  </a:cubicBezTo>
                  <a:cubicBezTo>
                    <a:pt x="194" y="50"/>
                    <a:pt x="199" y="59"/>
                    <a:pt x="212" y="59"/>
                  </a:cubicBezTo>
                  <a:cubicBezTo>
                    <a:pt x="223" y="59"/>
                    <a:pt x="238" y="50"/>
                    <a:pt x="238" y="31"/>
                  </a:cubicBezTo>
                  <a:cubicBezTo>
                    <a:pt x="238" y="6"/>
                    <a:pt x="210" y="0"/>
                    <a:pt x="194" y="0"/>
                  </a:cubicBezTo>
                  <a:cubicBezTo>
                    <a:pt x="166" y="0"/>
                    <a:pt x="149" y="25"/>
                    <a:pt x="144" y="36"/>
                  </a:cubicBezTo>
                  <a:cubicBezTo>
                    <a:pt x="132" y="4"/>
                    <a:pt x="106" y="0"/>
                    <a:pt x="92" y="0"/>
                  </a:cubicBezTo>
                  <a:cubicBezTo>
                    <a:pt x="42" y="0"/>
                    <a:pt x="15" y="61"/>
                    <a:pt x="15" y="73"/>
                  </a:cubicBezTo>
                  <a:cubicBezTo>
                    <a:pt x="15" y="78"/>
                    <a:pt x="20" y="78"/>
                    <a:pt x="21" y="78"/>
                  </a:cubicBezTo>
                  <a:cubicBezTo>
                    <a:pt x="24" y="78"/>
                    <a:pt x="26" y="77"/>
                    <a:pt x="27" y="73"/>
                  </a:cubicBezTo>
                  <a:cubicBezTo>
                    <a:pt x="43" y="22"/>
                    <a:pt x="75" y="10"/>
                    <a:pt x="91" y="10"/>
                  </a:cubicBezTo>
                  <a:cubicBezTo>
                    <a:pt x="100" y="10"/>
                    <a:pt x="117" y="14"/>
                    <a:pt x="117" y="42"/>
                  </a:cubicBezTo>
                  <a:cubicBezTo>
                    <a:pt x="117" y="57"/>
                    <a:pt x="109" y="89"/>
                    <a:pt x="91" y="156"/>
                  </a:cubicBezTo>
                  <a:cubicBezTo>
                    <a:pt x="83" y="185"/>
                    <a:pt x="67" y="206"/>
                    <a:pt x="46" y="206"/>
                  </a:cubicBezTo>
                  <a:cubicBezTo>
                    <a:pt x="43" y="206"/>
                    <a:pt x="32" y="206"/>
                    <a:pt x="22" y="199"/>
                  </a:cubicBezTo>
                  <a:cubicBezTo>
                    <a:pt x="34" y="197"/>
                    <a:pt x="44" y="187"/>
                    <a:pt x="44" y="174"/>
                  </a:cubicBezTo>
                  <a:cubicBezTo>
                    <a:pt x="44" y="161"/>
                    <a:pt x="34" y="157"/>
                    <a:pt x="26" y="157"/>
                  </a:cubicBezTo>
                  <a:cubicBezTo>
                    <a:pt x="12" y="157"/>
                    <a:pt x="0" y="169"/>
                    <a:pt x="0" y="184"/>
                  </a:cubicBezTo>
                  <a:cubicBezTo>
                    <a:pt x="0" y="206"/>
                    <a:pt x="24" y="216"/>
                    <a:pt x="45" y="216"/>
                  </a:cubicBezTo>
                  <a:cubicBezTo>
                    <a:pt x="77" y="216"/>
                    <a:pt x="94" y="183"/>
                    <a:pt x="95" y="180"/>
                  </a:cubicBezTo>
                  <a:cubicBezTo>
                    <a:pt x="101" y="197"/>
                    <a:pt x="118" y="216"/>
                    <a:pt x="147" y="216"/>
                  </a:cubicBezTo>
                  <a:cubicBezTo>
                    <a:pt x="196" y="216"/>
                    <a:pt x="223" y="154"/>
                    <a:pt x="223" y="142"/>
                  </a:cubicBezTo>
                  <a:cubicBezTo>
                    <a:pt x="223" y="138"/>
                    <a:pt x="219" y="138"/>
                    <a:pt x="218" y="138"/>
                  </a:cubicBezTo>
                  <a:cubicBezTo>
                    <a:pt x="213" y="138"/>
                    <a:pt x="212" y="140"/>
                    <a:pt x="211" y="143"/>
                  </a:cubicBezTo>
                  <a:cubicBezTo>
                    <a:pt x="196" y="194"/>
                    <a:pt x="163" y="206"/>
                    <a:pt x="148" y="206"/>
                  </a:cubicBezTo>
                  <a:cubicBezTo>
                    <a:pt x="129" y="206"/>
                    <a:pt x="122" y="190"/>
                    <a:pt x="122" y="174"/>
                  </a:cubicBezTo>
                  <a:cubicBezTo>
                    <a:pt x="122" y="163"/>
                    <a:pt x="124" y="153"/>
                    <a:pt x="130" y="132"/>
                  </a:cubicBezTo>
                  <a:lnTo>
                    <a:pt x="146" y="66"/>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p:cNvSpPr>
            <p:nvPr/>
          </p:nvSpPr>
          <p:spPr bwMode="auto">
            <a:xfrm>
              <a:off x="2619375" y="4938713"/>
              <a:ext cx="119063" cy="180975"/>
            </a:xfrm>
            <a:custGeom>
              <a:avLst/>
              <a:gdLst>
                <a:gd name="T0" fmla="*/ 147 w 147"/>
                <a:gd name="T1" fmla="*/ 161 h 222"/>
                <a:gd name="T2" fmla="*/ 147 w 147"/>
                <a:gd name="T3" fmla="*/ 161 h 222"/>
                <a:gd name="T4" fmla="*/ 136 w 147"/>
                <a:gd name="T5" fmla="*/ 161 h 222"/>
                <a:gd name="T6" fmla="*/ 127 w 147"/>
                <a:gd name="T7" fmla="*/ 191 h 222"/>
                <a:gd name="T8" fmla="*/ 94 w 147"/>
                <a:gd name="T9" fmla="*/ 193 h 222"/>
                <a:gd name="T10" fmla="*/ 33 w 147"/>
                <a:gd name="T11" fmla="*/ 193 h 222"/>
                <a:gd name="T12" fmla="*/ 99 w 147"/>
                <a:gd name="T13" fmla="*/ 137 h 222"/>
                <a:gd name="T14" fmla="*/ 147 w 147"/>
                <a:gd name="T15" fmla="*/ 65 h 222"/>
                <a:gd name="T16" fmla="*/ 69 w 147"/>
                <a:gd name="T17" fmla="*/ 0 h 222"/>
                <a:gd name="T18" fmla="*/ 0 w 147"/>
                <a:gd name="T19" fmla="*/ 60 h 222"/>
                <a:gd name="T20" fmla="*/ 17 w 147"/>
                <a:gd name="T21" fmla="*/ 78 h 222"/>
                <a:gd name="T22" fmla="*/ 35 w 147"/>
                <a:gd name="T23" fmla="*/ 61 h 222"/>
                <a:gd name="T24" fmla="*/ 15 w 147"/>
                <a:gd name="T25" fmla="*/ 43 h 222"/>
                <a:gd name="T26" fmla="*/ 64 w 147"/>
                <a:gd name="T27" fmla="*/ 12 h 222"/>
                <a:gd name="T28" fmla="*/ 115 w 147"/>
                <a:gd name="T29" fmla="*/ 65 h 222"/>
                <a:gd name="T30" fmla="*/ 83 w 147"/>
                <a:gd name="T31" fmla="*/ 129 h 222"/>
                <a:gd name="T32" fmla="*/ 3 w 147"/>
                <a:gd name="T33" fmla="*/ 208 h 222"/>
                <a:gd name="T34" fmla="*/ 0 w 147"/>
                <a:gd name="T35" fmla="*/ 222 h 222"/>
                <a:gd name="T36" fmla="*/ 137 w 147"/>
                <a:gd name="T37" fmla="*/ 222 h 222"/>
                <a:gd name="T38" fmla="*/ 147 w 147"/>
                <a:gd name="T39" fmla="*/ 161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 h="222">
                  <a:moveTo>
                    <a:pt x="147" y="161"/>
                  </a:moveTo>
                  <a:lnTo>
                    <a:pt x="147" y="161"/>
                  </a:lnTo>
                  <a:lnTo>
                    <a:pt x="136" y="161"/>
                  </a:lnTo>
                  <a:cubicBezTo>
                    <a:pt x="135" y="168"/>
                    <a:pt x="132" y="188"/>
                    <a:pt x="127" y="191"/>
                  </a:cubicBezTo>
                  <a:cubicBezTo>
                    <a:pt x="125" y="193"/>
                    <a:pt x="99" y="193"/>
                    <a:pt x="94" y="193"/>
                  </a:cubicBezTo>
                  <a:lnTo>
                    <a:pt x="33" y="193"/>
                  </a:lnTo>
                  <a:cubicBezTo>
                    <a:pt x="68" y="162"/>
                    <a:pt x="79" y="153"/>
                    <a:pt x="99" y="137"/>
                  </a:cubicBezTo>
                  <a:cubicBezTo>
                    <a:pt x="124" y="117"/>
                    <a:pt x="147" y="97"/>
                    <a:pt x="147" y="65"/>
                  </a:cubicBezTo>
                  <a:cubicBezTo>
                    <a:pt x="147" y="24"/>
                    <a:pt x="112" y="0"/>
                    <a:pt x="69" y="0"/>
                  </a:cubicBezTo>
                  <a:cubicBezTo>
                    <a:pt x="28" y="0"/>
                    <a:pt x="0" y="29"/>
                    <a:pt x="0" y="60"/>
                  </a:cubicBezTo>
                  <a:cubicBezTo>
                    <a:pt x="0" y="77"/>
                    <a:pt x="14" y="78"/>
                    <a:pt x="17" y="78"/>
                  </a:cubicBezTo>
                  <a:cubicBezTo>
                    <a:pt x="25" y="78"/>
                    <a:pt x="35" y="73"/>
                    <a:pt x="35" y="61"/>
                  </a:cubicBezTo>
                  <a:cubicBezTo>
                    <a:pt x="35" y="55"/>
                    <a:pt x="33" y="43"/>
                    <a:pt x="15" y="43"/>
                  </a:cubicBezTo>
                  <a:cubicBezTo>
                    <a:pt x="26" y="19"/>
                    <a:pt x="48" y="12"/>
                    <a:pt x="64" y="12"/>
                  </a:cubicBezTo>
                  <a:cubicBezTo>
                    <a:pt x="97" y="12"/>
                    <a:pt x="115" y="38"/>
                    <a:pt x="115" y="65"/>
                  </a:cubicBezTo>
                  <a:cubicBezTo>
                    <a:pt x="115" y="94"/>
                    <a:pt x="94" y="117"/>
                    <a:pt x="83" y="129"/>
                  </a:cubicBezTo>
                  <a:lnTo>
                    <a:pt x="3" y="208"/>
                  </a:lnTo>
                  <a:cubicBezTo>
                    <a:pt x="0" y="211"/>
                    <a:pt x="0" y="212"/>
                    <a:pt x="0" y="222"/>
                  </a:cubicBezTo>
                  <a:lnTo>
                    <a:pt x="137" y="222"/>
                  </a:lnTo>
                  <a:lnTo>
                    <a:pt x="147" y="161"/>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p:cNvSpPr>
            <p:nvPr/>
          </p:nvSpPr>
          <p:spPr bwMode="auto">
            <a:xfrm>
              <a:off x="2882900" y="4835525"/>
              <a:ext cx="257175" cy="257175"/>
            </a:xfrm>
            <a:custGeom>
              <a:avLst/>
              <a:gdLst>
                <a:gd name="T0" fmla="*/ 169 w 318"/>
                <a:gd name="T1" fmla="*/ 169 h 318"/>
                <a:gd name="T2" fmla="*/ 169 w 318"/>
                <a:gd name="T3" fmla="*/ 169 h 318"/>
                <a:gd name="T4" fmla="*/ 302 w 318"/>
                <a:gd name="T5" fmla="*/ 169 h 318"/>
                <a:gd name="T6" fmla="*/ 318 w 318"/>
                <a:gd name="T7" fmla="*/ 159 h 318"/>
                <a:gd name="T8" fmla="*/ 302 w 318"/>
                <a:gd name="T9" fmla="*/ 150 h 318"/>
                <a:gd name="T10" fmla="*/ 169 w 318"/>
                <a:gd name="T11" fmla="*/ 150 h 318"/>
                <a:gd name="T12" fmla="*/ 169 w 318"/>
                <a:gd name="T13" fmla="*/ 16 h 318"/>
                <a:gd name="T14" fmla="*/ 159 w 318"/>
                <a:gd name="T15" fmla="*/ 0 h 318"/>
                <a:gd name="T16" fmla="*/ 150 w 318"/>
                <a:gd name="T17" fmla="*/ 16 h 318"/>
                <a:gd name="T18" fmla="*/ 150 w 318"/>
                <a:gd name="T19" fmla="*/ 150 h 318"/>
                <a:gd name="T20" fmla="*/ 16 w 318"/>
                <a:gd name="T21" fmla="*/ 150 h 318"/>
                <a:gd name="T22" fmla="*/ 0 w 318"/>
                <a:gd name="T23" fmla="*/ 159 h 318"/>
                <a:gd name="T24" fmla="*/ 16 w 318"/>
                <a:gd name="T25" fmla="*/ 169 h 318"/>
                <a:gd name="T26" fmla="*/ 150 w 318"/>
                <a:gd name="T27" fmla="*/ 169 h 318"/>
                <a:gd name="T28" fmla="*/ 150 w 318"/>
                <a:gd name="T29" fmla="*/ 303 h 318"/>
                <a:gd name="T30" fmla="*/ 159 w 318"/>
                <a:gd name="T31" fmla="*/ 318 h 318"/>
                <a:gd name="T32" fmla="*/ 169 w 318"/>
                <a:gd name="T33" fmla="*/ 303 h 318"/>
                <a:gd name="T34" fmla="*/ 169 w 318"/>
                <a:gd name="T35" fmla="*/ 169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8" h="318">
                  <a:moveTo>
                    <a:pt x="169" y="169"/>
                  </a:moveTo>
                  <a:lnTo>
                    <a:pt x="169" y="169"/>
                  </a:lnTo>
                  <a:lnTo>
                    <a:pt x="302" y="169"/>
                  </a:lnTo>
                  <a:cubicBezTo>
                    <a:pt x="309" y="169"/>
                    <a:pt x="318" y="169"/>
                    <a:pt x="318" y="159"/>
                  </a:cubicBezTo>
                  <a:cubicBezTo>
                    <a:pt x="318" y="150"/>
                    <a:pt x="309" y="150"/>
                    <a:pt x="302" y="150"/>
                  </a:cubicBezTo>
                  <a:lnTo>
                    <a:pt x="169" y="150"/>
                  </a:lnTo>
                  <a:lnTo>
                    <a:pt x="169" y="16"/>
                  </a:lnTo>
                  <a:cubicBezTo>
                    <a:pt x="169" y="9"/>
                    <a:pt x="169" y="0"/>
                    <a:pt x="159" y="0"/>
                  </a:cubicBezTo>
                  <a:cubicBezTo>
                    <a:pt x="150" y="0"/>
                    <a:pt x="150" y="9"/>
                    <a:pt x="150" y="16"/>
                  </a:cubicBezTo>
                  <a:lnTo>
                    <a:pt x="150" y="150"/>
                  </a:lnTo>
                  <a:lnTo>
                    <a:pt x="16" y="150"/>
                  </a:lnTo>
                  <a:cubicBezTo>
                    <a:pt x="9" y="150"/>
                    <a:pt x="0" y="150"/>
                    <a:pt x="0" y="159"/>
                  </a:cubicBezTo>
                  <a:cubicBezTo>
                    <a:pt x="0" y="169"/>
                    <a:pt x="9" y="169"/>
                    <a:pt x="16" y="169"/>
                  </a:cubicBezTo>
                  <a:lnTo>
                    <a:pt x="150" y="169"/>
                  </a:lnTo>
                  <a:lnTo>
                    <a:pt x="150" y="303"/>
                  </a:lnTo>
                  <a:cubicBezTo>
                    <a:pt x="150" y="309"/>
                    <a:pt x="150" y="318"/>
                    <a:pt x="159" y="318"/>
                  </a:cubicBezTo>
                  <a:cubicBezTo>
                    <a:pt x="169" y="318"/>
                    <a:pt x="169" y="309"/>
                    <a:pt x="169" y="303"/>
                  </a:cubicBezTo>
                  <a:lnTo>
                    <a:pt x="169" y="169"/>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4"/>
            <p:cNvSpPr>
              <a:spLocks/>
            </p:cNvSpPr>
            <p:nvPr/>
          </p:nvSpPr>
          <p:spPr bwMode="auto">
            <a:xfrm>
              <a:off x="3281363" y="5019675"/>
              <a:ext cx="41275" cy="41275"/>
            </a:xfrm>
            <a:custGeom>
              <a:avLst/>
              <a:gdLst>
                <a:gd name="T0" fmla="*/ 50 w 50"/>
                <a:gd name="T1" fmla="*/ 25 h 51"/>
                <a:gd name="T2" fmla="*/ 50 w 50"/>
                <a:gd name="T3" fmla="*/ 25 h 51"/>
                <a:gd name="T4" fmla="*/ 25 w 50"/>
                <a:gd name="T5" fmla="*/ 0 h 51"/>
                <a:gd name="T6" fmla="*/ 0 w 50"/>
                <a:gd name="T7" fmla="*/ 25 h 51"/>
                <a:gd name="T8" fmla="*/ 25 w 50"/>
                <a:gd name="T9" fmla="*/ 51 h 51"/>
                <a:gd name="T10" fmla="*/ 50 w 50"/>
                <a:gd name="T11" fmla="*/ 25 h 51"/>
              </a:gdLst>
              <a:ahLst/>
              <a:cxnLst>
                <a:cxn ang="0">
                  <a:pos x="T0" y="T1"/>
                </a:cxn>
                <a:cxn ang="0">
                  <a:pos x="T2" y="T3"/>
                </a:cxn>
                <a:cxn ang="0">
                  <a:pos x="T4" y="T5"/>
                </a:cxn>
                <a:cxn ang="0">
                  <a:pos x="T6" y="T7"/>
                </a:cxn>
                <a:cxn ang="0">
                  <a:pos x="T8" y="T9"/>
                </a:cxn>
                <a:cxn ang="0">
                  <a:pos x="T10" y="T11"/>
                </a:cxn>
              </a:cxnLst>
              <a:rect l="0" t="0" r="r" b="b"/>
              <a:pathLst>
                <a:path w="50" h="51">
                  <a:moveTo>
                    <a:pt x="50" y="25"/>
                  </a:moveTo>
                  <a:lnTo>
                    <a:pt x="50" y="25"/>
                  </a:lnTo>
                  <a:cubicBezTo>
                    <a:pt x="50" y="12"/>
                    <a:pt x="39" y="0"/>
                    <a:pt x="25" y="0"/>
                  </a:cubicBezTo>
                  <a:cubicBezTo>
                    <a:pt x="11" y="0"/>
                    <a:pt x="0" y="12"/>
                    <a:pt x="0" y="25"/>
                  </a:cubicBezTo>
                  <a:cubicBezTo>
                    <a:pt x="0" y="39"/>
                    <a:pt x="11" y="51"/>
                    <a:pt x="25" y="51"/>
                  </a:cubicBezTo>
                  <a:cubicBezTo>
                    <a:pt x="39" y="51"/>
                    <a:pt x="50" y="39"/>
                    <a:pt x="50" y="25"/>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p:cNvSpPr>
            <p:nvPr/>
          </p:nvSpPr>
          <p:spPr bwMode="auto">
            <a:xfrm>
              <a:off x="3389313" y="5019675"/>
              <a:ext cx="41275" cy="41275"/>
            </a:xfrm>
            <a:custGeom>
              <a:avLst/>
              <a:gdLst>
                <a:gd name="T0" fmla="*/ 50 w 50"/>
                <a:gd name="T1" fmla="*/ 25 h 51"/>
                <a:gd name="T2" fmla="*/ 50 w 50"/>
                <a:gd name="T3" fmla="*/ 25 h 51"/>
                <a:gd name="T4" fmla="*/ 25 w 50"/>
                <a:gd name="T5" fmla="*/ 0 h 51"/>
                <a:gd name="T6" fmla="*/ 0 w 50"/>
                <a:gd name="T7" fmla="*/ 25 h 51"/>
                <a:gd name="T8" fmla="*/ 25 w 50"/>
                <a:gd name="T9" fmla="*/ 51 h 51"/>
                <a:gd name="T10" fmla="*/ 50 w 50"/>
                <a:gd name="T11" fmla="*/ 25 h 51"/>
              </a:gdLst>
              <a:ahLst/>
              <a:cxnLst>
                <a:cxn ang="0">
                  <a:pos x="T0" y="T1"/>
                </a:cxn>
                <a:cxn ang="0">
                  <a:pos x="T2" y="T3"/>
                </a:cxn>
                <a:cxn ang="0">
                  <a:pos x="T4" y="T5"/>
                </a:cxn>
                <a:cxn ang="0">
                  <a:pos x="T6" y="T7"/>
                </a:cxn>
                <a:cxn ang="0">
                  <a:pos x="T8" y="T9"/>
                </a:cxn>
                <a:cxn ang="0">
                  <a:pos x="T10" y="T11"/>
                </a:cxn>
              </a:cxnLst>
              <a:rect l="0" t="0" r="r" b="b"/>
              <a:pathLst>
                <a:path w="50" h="51">
                  <a:moveTo>
                    <a:pt x="50" y="25"/>
                  </a:moveTo>
                  <a:lnTo>
                    <a:pt x="50" y="25"/>
                  </a:lnTo>
                  <a:cubicBezTo>
                    <a:pt x="50" y="12"/>
                    <a:pt x="39" y="0"/>
                    <a:pt x="25" y="0"/>
                  </a:cubicBezTo>
                  <a:cubicBezTo>
                    <a:pt x="11" y="0"/>
                    <a:pt x="0" y="12"/>
                    <a:pt x="0" y="25"/>
                  </a:cubicBezTo>
                  <a:cubicBezTo>
                    <a:pt x="0" y="39"/>
                    <a:pt x="11" y="51"/>
                    <a:pt x="25" y="51"/>
                  </a:cubicBezTo>
                  <a:cubicBezTo>
                    <a:pt x="39" y="51"/>
                    <a:pt x="50" y="39"/>
                    <a:pt x="50" y="25"/>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6"/>
            <p:cNvSpPr>
              <a:spLocks/>
            </p:cNvSpPr>
            <p:nvPr/>
          </p:nvSpPr>
          <p:spPr bwMode="auto">
            <a:xfrm>
              <a:off x="3495675" y="5019675"/>
              <a:ext cx="41275" cy="41275"/>
            </a:xfrm>
            <a:custGeom>
              <a:avLst/>
              <a:gdLst>
                <a:gd name="T0" fmla="*/ 51 w 51"/>
                <a:gd name="T1" fmla="*/ 25 h 51"/>
                <a:gd name="T2" fmla="*/ 51 w 51"/>
                <a:gd name="T3" fmla="*/ 25 h 51"/>
                <a:gd name="T4" fmla="*/ 26 w 51"/>
                <a:gd name="T5" fmla="*/ 0 h 51"/>
                <a:gd name="T6" fmla="*/ 0 w 51"/>
                <a:gd name="T7" fmla="*/ 25 h 51"/>
                <a:gd name="T8" fmla="*/ 26 w 51"/>
                <a:gd name="T9" fmla="*/ 51 h 51"/>
                <a:gd name="T10" fmla="*/ 51 w 51"/>
                <a:gd name="T11" fmla="*/ 25 h 51"/>
              </a:gdLst>
              <a:ahLst/>
              <a:cxnLst>
                <a:cxn ang="0">
                  <a:pos x="T0" y="T1"/>
                </a:cxn>
                <a:cxn ang="0">
                  <a:pos x="T2" y="T3"/>
                </a:cxn>
                <a:cxn ang="0">
                  <a:pos x="T4" y="T5"/>
                </a:cxn>
                <a:cxn ang="0">
                  <a:pos x="T6" y="T7"/>
                </a:cxn>
                <a:cxn ang="0">
                  <a:pos x="T8" y="T9"/>
                </a:cxn>
                <a:cxn ang="0">
                  <a:pos x="T10" y="T11"/>
                </a:cxn>
              </a:cxnLst>
              <a:rect l="0" t="0" r="r" b="b"/>
              <a:pathLst>
                <a:path w="51" h="51">
                  <a:moveTo>
                    <a:pt x="51" y="25"/>
                  </a:moveTo>
                  <a:lnTo>
                    <a:pt x="51" y="25"/>
                  </a:lnTo>
                  <a:cubicBezTo>
                    <a:pt x="51" y="12"/>
                    <a:pt x="40" y="0"/>
                    <a:pt x="26" y="0"/>
                  </a:cubicBezTo>
                  <a:cubicBezTo>
                    <a:pt x="12" y="0"/>
                    <a:pt x="0" y="12"/>
                    <a:pt x="0" y="25"/>
                  </a:cubicBezTo>
                  <a:cubicBezTo>
                    <a:pt x="0" y="39"/>
                    <a:pt x="12" y="51"/>
                    <a:pt x="26" y="51"/>
                  </a:cubicBezTo>
                  <a:cubicBezTo>
                    <a:pt x="40" y="51"/>
                    <a:pt x="51" y="39"/>
                    <a:pt x="51" y="25"/>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7"/>
            <p:cNvSpPr>
              <a:spLocks/>
            </p:cNvSpPr>
            <p:nvPr/>
          </p:nvSpPr>
          <p:spPr bwMode="auto">
            <a:xfrm>
              <a:off x="3678238" y="4835525"/>
              <a:ext cx="257175" cy="257175"/>
            </a:xfrm>
            <a:custGeom>
              <a:avLst/>
              <a:gdLst>
                <a:gd name="T0" fmla="*/ 169 w 318"/>
                <a:gd name="T1" fmla="*/ 169 h 318"/>
                <a:gd name="T2" fmla="*/ 169 w 318"/>
                <a:gd name="T3" fmla="*/ 169 h 318"/>
                <a:gd name="T4" fmla="*/ 302 w 318"/>
                <a:gd name="T5" fmla="*/ 169 h 318"/>
                <a:gd name="T6" fmla="*/ 318 w 318"/>
                <a:gd name="T7" fmla="*/ 159 h 318"/>
                <a:gd name="T8" fmla="*/ 302 w 318"/>
                <a:gd name="T9" fmla="*/ 150 h 318"/>
                <a:gd name="T10" fmla="*/ 169 w 318"/>
                <a:gd name="T11" fmla="*/ 150 h 318"/>
                <a:gd name="T12" fmla="*/ 169 w 318"/>
                <a:gd name="T13" fmla="*/ 16 h 318"/>
                <a:gd name="T14" fmla="*/ 159 w 318"/>
                <a:gd name="T15" fmla="*/ 0 h 318"/>
                <a:gd name="T16" fmla="*/ 150 w 318"/>
                <a:gd name="T17" fmla="*/ 16 h 318"/>
                <a:gd name="T18" fmla="*/ 150 w 318"/>
                <a:gd name="T19" fmla="*/ 150 h 318"/>
                <a:gd name="T20" fmla="*/ 16 w 318"/>
                <a:gd name="T21" fmla="*/ 150 h 318"/>
                <a:gd name="T22" fmla="*/ 0 w 318"/>
                <a:gd name="T23" fmla="*/ 159 h 318"/>
                <a:gd name="T24" fmla="*/ 16 w 318"/>
                <a:gd name="T25" fmla="*/ 169 h 318"/>
                <a:gd name="T26" fmla="*/ 150 w 318"/>
                <a:gd name="T27" fmla="*/ 169 h 318"/>
                <a:gd name="T28" fmla="*/ 150 w 318"/>
                <a:gd name="T29" fmla="*/ 303 h 318"/>
                <a:gd name="T30" fmla="*/ 159 w 318"/>
                <a:gd name="T31" fmla="*/ 318 h 318"/>
                <a:gd name="T32" fmla="*/ 169 w 318"/>
                <a:gd name="T33" fmla="*/ 303 h 318"/>
                <a:gd name="T34" fmla="*/ 169 w 318"/>
                <a:gd name="T35" fmla="*/ 169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8" h="318">
                  <a:moveTo>
                    <a:pt x="169" y="169"/>
                  </a:moveTo>
                  <a:lnTo>
                    <a:pt x="169" y="169"/>
                  </a:lnTo>
                  <a:lnTo>
                    <a:pt x="302" y="169"/>
                  </a:lnTo>
                  <a:cubicBezTo>
                    <a:pt x="309" y="169"/>
                    <a:pt x="318" y="169"/>
                    <a:pt x="318" y="159"/>
                  </a:cubicBezTo>
                  <a:cubicBezTo>
                    <a:pt x="318" y="150"/>
                    <a:pt x="309" y="150"/>
                    <a:pt x="302" y="150"/>
                  </a:cubicBezTo>
                  <a:lnTo>
                    <a:pt x="169" y="150"/>
                  </a:lnTo>
                  <a:lnTo>
                    <a:pt x="169" y="16"/>
                  </a:lnTo>
                  <a:cubicBezTo>
                    <a:pt x="169" y="9"/>
                    <a:pt x="169" y="0"/>
                    <a:pt x="159" y="0"/>
                  </a:cubicBezTo>
                  <a:cubicBezTo>
                    <a:pt x="150" y="0"/>
                    <a:pt x="150" y="9"/>
                    <a:pt x="150" y="16"/>
                  </a:cubicBezTo>
                  <a:lnTo>
                    <a:pt x="150" y="150"/>
                  </a:lnTo>
                  <a:lnTo>
                    <a:pt x="16" y="150"/>
                  </a:lnTo>
                  <a:cubicBezTo>
                    <a:pt x="9" y="150"/>
                    <a:pt x="0" y="150"/>
                    <a:pt x="0" y="159"/>
                  </a:cubicBezTo>
                  <a:cubicBezTo>
                    <a:pt x="0" y="169"/>
                    <a:pt x="9" y="169"/>
                    <a:pt x="16" y="169"/>
                  </a:cubicBezTo>
                  <a:lnTo>
                    <a:pt x="150" y="169"/>
                  </a:lnTo>
                  <a:lnTo>
                    <a:pt x="150" y="303"/>
                  </a:lnTo>
                  <a:cubicBezTo>
                    <a:pt x="150" y="309"/>
                    <a:pt x="150" y="318"/>
                    <a:pt x="159" y="318"/>
                  </a:cubicBezTo>
                  <a:cubicBezTo>
                    <a:pt x="169" y="318"/>
                    <a:pt x="169" y="309"/>
                    <a:pt x="169" y="303"/>
                  </a:cubicBezTo>
                  <a:lnTo>
                    <a:pt x="169" y="169"/>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8"/>
            <p:cNvSpPr>
              <a:spLocks/>
            </p:cNvSpPr>
            <p:nvPr/>
          </p:nvSpPr>
          <p:spPr bwMode="auto">
            <a:xfrm>
              <a:off x="4054475" y="4889500"/>
              <a:ext cx="192088" cy="176213"/>
            </a:xfrm>
            <a:custGeom>
              <a:avLst/>
              <a:gdLst>
                <a:gd name="T0" fmla="*/ 146 w 238"/>
                <a:gd name="T1" fmla="*/ 66 h 216"/>
                <a:gd name="T2" fmla="*/ 146 w 238"/>
                <a:gd name="T3" fmla="*/ 66 h 216"/>
                <a:gd name="T4" fmla="*/ 193 w 238"/>
                <a:gd name="T5" fmla="*/ 10 h 216"/>
                <a:gd name="T6" fmla="*/ 217 w 238"/>
                <a:gd name="T7" fmla="*/ 16 h 216"/>
                <a:gd name="T8" fmla="*/ 194 w 238"/>
                <a:gd name="T9" fmla="*/ 42 h 216"/>
                <a:gd name="T10" fmla="*/ 213 w 238"/>
                <a:gd name="T11" fmla="*/ 59 h 216"/>
                <a:gd name="T12" fmla="*/ 238 w 238"/>
                <a:gd name="T13" fmla="*/ 31 h 216"/>
                <a:gd name="T14" fmla="*/ 194 w 238"/>
                <a:gd name="T15" fmla="*/ 0 h 216"/>
                <a:gd name="T16" fmla="*/ 144 w 238"/>
                <a:gd name="T17" fmla="*/ 36 h 216"/>
                <a:gd name="T18" fmla="*/ 92 w 238"/>
                <a:gd name="T19" fmla="*/ 0 h 216"/>
                <a:gd name="T20" fmla="*/ 15 w 238"/>
                <a:gd name="T21" fmla="*/ 73 h 216"/>
                <a:gd name="T22" fmla="*/ 21 w 238"/>
                <a:gd name="T23" fmla="*/ 78 h 216"/>
                <a:gd name="T24" fmla="*/ 27 w 238"/>
                <a:gd name="T25" fmla="*/ 73 h 216"/>
                <a:gd name="T26" fmla="*/ 91 w 238"/>
                <a:gd name="T27" fmla="*/ 10 h 216"/>
                <a:gd name="T28" fmla="*/ 117 w 238"/>
                <a:gd name="T29" fmla="*/ 42 h 216"/>
                <a:gd name="T30" fmla="*/ 91 w 238"/>
                <a:gd name="T31" fmla="*/ 156 h 216"/>
                <a:gd name="T32" fmla="*/ 46 w 238"/>
                <a:gd name="T33" fmla="*/ 206 h 216"/>
                <a:gd name="T34" fmla="*/ 22 w 238"/>
                <a:gd name="T35" fmla="*/ 199 h 216"/>
                <a:gd name="T36" fmla="*/ 44 w 238"/>
                <a:gd name="T37" fmla="*/ 174 h 216"/>
                <a:gd name="T38" fmla="*/ 27 w 238"/>
                <a:gd name="T39" fmla="*/ 157 h 216"/>
                <a:gd name="T40" fmla="*/ 0 w 238"/>
                <a:gd name="T41" fmla="*/ 184 h 216"/>
                <a:gd name="T42" fmla="*/ 45 w 238"/>
                <a:gd name="T43" fmla="*/ 216 h 216"/>
                <a:gd name="T44" fmla="*/ 96 w 238"/>
                <a:gd name="T45" fmla="*/ 180 h 216"/>
                <a:gd name="T46" fmla="*/ 147 w 238"/>
                <a:gd name="T47" fmla="*/ 216 h 216"/>
                <a:gd name="T48" fmla="*/ 224 w 238"/>
                <a:gd name="T49" fmla="*/ 142 h 216"/>
                <a:gd name="T50" fmla="*/ 218 w 238"/>
                <a:gd name="T51" fmla="*/ 138 h 216"/>
                <a:gd name="T52" fmla="*/ 212 w 238"/>
                <a:gd name="T53" fmla="*/ 143 h 216"/>
                <a:gd name="T54" fmla="*/ 148 w 238"/>
                <a:gd name="T55" fmla="*/ 206 h 216"/>
                <a:gd name="T56" fmla="*/ 122 w 238"/>
                <a:gd name="T57" fmla="*/ 174 h 216"/>
                <a:gd name="T58" fmla="*/ 130 w 238"/>
                <a:gd name="T59" fmla="*/ 132 h 216"/>
                <a:gd name="T60" fmla="*/ 146 w 238"/>
                <a:gd name="T61" fmla="*/ 6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8" h="216">
                  <a:moveTo>
                    <a:pt x="146" y="66"/>
                  </a:moveTo>
                  <a:lnTo>
                    <a:pt x="146" y="66"/>
                  </a:lnTo>
                  <a:cubicBezTo>
                    <a:pt x="149" y="54"/>
                    <a:pt x="160" y="10"/>
                    <a:pt x="193" y="10"/>
                  </a:cubicBezTo>
                  <a:cubicBezTo>
                    <a:pt x="196" y="10"/>
                    <a:pt x="207" y="10"/>
                    <a:pt x="217" y="16"/>
                  </a:cubicBezTo>
                  <a:cubicBezTo>
                    <a:pt x="204" y="19"/>
                    <a:pt x="194" y="31"/>
                    <a:pt x="194" y="42"/>
                  </a:cubicBezTo>
                  <a:cubicBezTo>
                    <a:pt x="194" y="50"/>
                    <a:pt x="200" y="59"/>
                    <a:pt x="213" y="59"/>
                  </a:cubicBezTo>
                  <a:cubicBezTo>
                    <a:pt x="223" y="59"/>
                    <a:pt x="238" y="50"/>
                    <a:pt x="238" y="31"/>
                  </a:cubicBezTo>
                  <a:cubicBezTo>
                    <a:pt x="238" y="6"/>
                    <a:pt x="210" y="0"/>
                    <a:pt x="194" y="0"/>
                  </a:cubicBezTo>
                  <a:cubicBezTo>
                    <a:pt x="166" y="0"/>
                    <a:pt x="150" y="25"/>
                    <a:pt x="144" y="36"/>
                  </a:cubicBezTo>
                  <a:cubicBezTo>
                    <a:pt x="132" y="4"/>
                    <a:pt x="106" y="0"/>
                    <a:pt x="92" y="0"/>
                  </a:cubicBezTo>
                  <a:cubicBezTo>
                    <a:pt x="42" y="0"/>
                    <a:pt x="15" y="61"/>
                    <a:pt x="15" y="73"/>
                  </a:cubicBezTo>
                  <a:cubicBezTo>
                    <a:pt x="15" y="78"/>
                    <a:pt x="20" y="78"/>
                    <a:pt x="21" y="78"/>
                  </a:cubicBezTo>
                  <a:cubicBezTo>
                    <a:pt x="25" y="78"/>
                    <a:pt x="26" y="77"/>
                    <a:pt x="27" y="73"/>
                  </a:cubicBezTo>
                  <a:cubicBezTo>
                    <a:pt x="43" y="22"/>
                    <a:pt x="75" y="10"/>
                    <a:pt x="91" y="10"/>
                  </a:cubicBezTo>
                  <a:cubicBezTo>
                    <a:pt x="100" y="10"/>
                    <a:pt x="117" y="14"/>
                    <a:pt x="117" y="42"/>
                  </a:cubicBezTo>
                  <a:cubicBezTo>
                    <a:pt x="117" y="57"/>
                    <a:pt x="109" y="89"/>
                    <a:pt x="91" y="156"/>
                  </a:cubicBezTo>
                  <a:cubicBezTo>
                    <a:pt x="84" y="185"/>
                    <a:pt x="67" y="206"/>
                    <a:pt x="46" y="206"/>
                  </a:cubicBezTo>
                  <a:cubicBezTo>
                    <a:pt x="43" y="206"/>
                    <a:pt x="32" y="206"/>
                    <a:pt x="22" y="199"/>
                  </a:cubicBezTo>
                  <a:cubicBezTo>
                    <a:pt x="34" y="197"/>
                    <a:pt x="44" y="187"/>
                    <a:pt x="44" y="174"/>
                  </a:cubicBezTo>
                  <a:cubicBezTo>
                    <a:pt x="44" y="161"/>
                    <a:pt x="34" y="157"/>
                    <a:pt x="27" y="157"/>
                  </a:cubicBezTo>
                  <a:cubicBezTo>
                    <a:pt x="12" y="157"/>
                    <a:pt x="0" y="169"/>
                    <a:pt x="0" y="184"/>
                  </a:cubicBezTo>
                  <a:cubicBezTo>
                    <a:pt x="0" y="206"/>
                    <a:pt x="24" y="216"/>
                    <a:pt x="45" y="216"/>
                  </a:cubicBezTo>
                  <a:cubicBezTo>
                    <a:pt x="77" y="216"/>
                    <a:pt x="94" y="183"/>
                    <a:pt x="96" y="180"/>
                  </a:cubicBezTo>
                  <a:cubicBezTo>
                    <a:pt x="101" y="197"/>
                    <a:pt x="118" y="216"/>
                    <a:pt x="147" y="216"/>
                  </a:cubicBezTo>
                  <a:cubicBezTo>
                    <a:pt x="196" y="216"/>
                    <a:pt x="224" y="154"/>
                    <a:pt x="224" y="142"/>
                  </a:cubicBezTo>
                  <a:cubicBezTo>
                    <a:pt x="224" y="138"/>
                    <a:pt x="219" y="138"/>
                    <a:pt x="218" y="138"/>
                  </a:cubicBezTo>
                  <a:cubicBezTo>
                    <a:pt x="214" y="138"/>
                    <a:pt x="213" y="140"/>
                    <a:pt x="212" y="143"/>
                  </a:cubicBezTo>
                  <a:cubicBezTo>
                    <a:pt x="196" y="194"/>
                    <a:pt x="163" y="206"/>
                    <a:pt x="148" y="206"/>
                  </a:cubicBezTo>
                  <a:cubicBezTo>
                    <a:pt x="129" y="206"/>
                    <a:pt x="122" y="190"/>
                    <a:pt x="122" y="174"/>
                  </a:cubicBezTo>
                  <a:cubicBezTo>
                    <a:pt x="122" y="163"/>
                    <a:pt x="125" y="153"/>
                    <a:pt x="130" y="132"/>
                  </a:cubicBezTo>
                  <a:lnTo>
                    <a:pt x="146" y="66"/>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9"/>
            <p:cNvSpPr>
              <a:spLocks/>
            </p:cNvSpPr>
            <p:nvPr/>
          </p:nvSpPr>
          <p:spPr bwMode="auto">
            <a:xfrm>
              <a:off x="4276725" y="4999038"/>
              <a:ext cx="165100" cy="122238"/>
            </a:xfrm>
            <a:custGeom>
              <a:avLst/>
              <a:gdLst>
                <a:gd name="T0" fmla="*/ 25 w 204"/>
                <a:gd name="T1" fmla="*/ 126 h 151"/>
                <a:gd name="T2" fmla="*/ 25 w 204"/>
                <a:gd name="T3" fmla="*/ 126 h 151"/>
                <a:gd name="T4" fmla="*/ 21 w 204"/>
                <a:gd name="T5" fmla="*/ 140 h 151"/>
                <a:gd name="T6" fmla="*/ 33 w 204"/>
                <a:gd name="T7" fmla="*/ 151 h 151"/>
                <a:gd name="T8" fmla="*/ 46 w 204"/>
                <a:gd name="T9" fmla="*/ 143 h 151"/>
                <a:gd name="T10" fmla="*/ 52 w 204"/>
                <a:gd name="T11" fmla="*/ 123 h 151"/>
                <a:gd name="T12" fmla="*/ 59 w 204"/>
                <a:gd name="T13" fmla="*/ 93 h 151"/>
                <a:gd name="T14" fmla="*/ 65 w 204"/>
                <a:gd name="T15" fmla="*/ 70 h 151"/>
                <a:gd name="T16" fmla="*/ 79 w 204"/>
                <a:gd name="T17" fmla="*/ 40 h 151"/>
                <a:gd name="T18" fmla="*/ 129 w 204"/>
                <a:gd name="T19" fmla="*/ 10 h 151"/>
                <a:gd name="T20" fmla="*/ 148 w 204"/>
                <a:gd name="T21" fmla="*/ 33 h 151"/>
                <a:gd name="T22" fmla="*/ 129 w 204"/>
                <a:gd name="T23" fmla="*/ 104 h 151"/>
                <a:gd name="T24" fmla="*/ 124 w 204"/>
                <a:gd name="T25" fmla="*/ 122 h 151"/>
                <a:gd name="T26" fmla="*/ 156 w 204"/>
                <a:gd name="T27" fmla="*/ 151 h 151"/>
                <a:gd name="T28" fmla="*/ 204 w 204"/>
                <a:gd name="T29" fmla="*/ 100 h 151"/>
                <a:gd name="T30" fmla="*/ 198 w 204"/>
                <a:gd name="T31" fmla="*/ 95 h 151"/>
                <a:gd name="T32" fmla="*/ 192 w 204"/>
                <a:gd name="T33" fmla="*/ 101 h 151"/>
                <a:gd name="T34" fmla="*/ 157 w 204"/>
                <a:gd name="T35" fmla="*/ 141 h 151"/>
                <a:gd name="T36" fmla="*/ 148 w 204"/>
                <a:gd name="T37" fmla="*/ 130 h 151"/>
                <a:gd name="T38" fmla="*/ 156 w 204"/>
                <a:gd name="T39" fmla="*/ 103 h 151"/>
                <a:gd name="T40" fmla="*/ 174 w 204"/>
                <a:gd name="T41" fmla="*/ 38 h 151"/>
                <a:gd name="T42" fmla="*/ 130 w 204"/>
                <a:gd name="T43" fmla="*/ 0 h 151"/>
                <a:gd name="T44" fmla="*/ 74 w 204"/>
                <a:gd name="T45" fmla="*/ 31 h 151"/>
                <a:gd name="T46" fmla="*/ 38 w 204"/>
                <a:gd name="T47" fmla="*/ 0 h 151"/>
                <a:gd name="T48" fmla="*/ 12 w 204"/>
                <a:gd name="T49" fmla="*/ 18 h 151"/>
                <a:gd name="T50" fmla="*/ 0 w 204"/>
                <a:gd name="T51" fmla="*/ 51 h 151"/>
                <a:gd name="T52" fmla="*/ 5 w 204"/>
                <a:gd name="T53" fmla="*/ 56 h 151"/>
                <a:gd name="T54" fmla="*/ 13 w 204"/>
                <a:gd name="T55" fmla="*/ 46 h 151"/>
                <a:gd name="T56" fmla="*/ 37 w 204"/>
                <a:gd name="T57" fmla="*/ 10 h 151"/>
                <a:gd name="T58" fmla="*/ 48 w 204"/>
                <a:gd name="T59" fmla="*/ 26 h 151"/>
                <a:gd name="T60" fmla="*/ 43 w 204"/>
                <a:gd name="T61" fmla="*/ 54 h 151"/>
                <a:gd name="T62" fmla="*/ 35 w 204"/>
                <a:gd name="T63" fmla="*/ 84 h 151"/>
                <a:gd name="T64" fmla="*/ 25 w 204"/>
                <a:gd name="T65" fmla="*/ 126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4" h="151">
                  <a:moveTo>
                    <a:pt x="25" y="126"/>
                  </a:moveTo>
                  <a:lnTo>
                    <a:pt x="25" y="126"/>
                  </a:lnTo>
                  <a:cubicBezTo>
                    <a:pt x="23" y="131"/>
                    <a:pt x="21" y="139"/>
                    <a:pt x="21" y="140"/>
                  </a:cubicBezTo>
                  <a:cubicBezTo>
                    <a:pt x="21" y="148"/>
                    <a:pt x="27" y="151"/>
                    <a:pt x="33" y="151"/>
                  </a:cubicBezTo>
                  <a:cubicBezTo>
                    <a:pt x="39" y="151"/>
                    <a:pt x="44" y="147"/>
                    <a:pt x="46" y="143"/>
                  </a:cubicBezTo>
                  <a:cubicBezTo>
                    <a:pt x="47" y="140"/>
                    <a:pt x="50" y="130"/>
                    <a:pt x="52" y="123"/>
                  </a:cubicBezTo>
                  <a:cubicBezTo>
                    <a:pt x="53" y="116"/>
                    <a:pt x="57" y="101"/>
                    <a:pt x="59" y="93"/>
                  </a:cubicBezTo>
                  <a:cubicBezTo>
                    <a:pt x="61" y="85"/>
                    <a:pt x="63" y="78"/>
                    <a:pt x="65" y="70"/>
                  </a:cubicBezTo>
                  <a:cubicBezTo>
                    <a:pt x="68" y="57"/>
                    <a:pt x="69" y="54"/>
                    <a:pt x="79" y="40"/>
                  </a:cubicBezTo>
                  <a:cubicBezTo>
                    <a:pt x="88" y="27"/>
                    <a:pt x="104" y="10"/>
                    <a:pt x="129" y="10"/>
                  </a:cubicBezTo>
                  <a:cubicBezTo>
                    <a:pt x="148" y="10"/>
                    <a:pt x="148" y="27"/>
                    <a:pt x="148" y="33"/>
                  </a:cubicBezTo>
                  <a:cubicBezTo>
                    <a:pt x="148" y="53"/>
                    <a:pt x="134" y="90"/>
                    <a:pt x="129" y="104"/>
                  </a:cubicBezTo>
                  <a:cubicBezTo>
                    <a:pt x="125" y="113"/>
                    <a:pt x="124" y="116"/>
                    <a:pt x="124" y="122"/>
                  </a:cubicBezTo>
                  <a:cubicBezTo>
                    <a:pt x="124" y="140"/>
                    <a:pt x="138" y="151"/>
                    <a:pt x="156" y="151"/>
                  </a:cubicBezTo>
                  <a:cubicBezTo>
                    <a:pt x="189" y="151"/>
                    <a:pt x="204" y="105"/>
                    <a:pt x="204" y="100"/>
                  </a:cubicBezTo>
                  <a:cubicBezTo>
                    <a:pt x="204" y="95"/>
                    <a:pt x="199" y="95"/>
                    <a:pt x="198" y="95"/>
                  </a:cubicBezTo>
                  <a:cubicBezTo>
                    <a:pt x="194" y="95"/>
                    <a:pt x="193" y="97"/>
                    <a:pt x="192" y="101"/>
                  </a:cubicBezTo>
                  <a:cubicBezTo>
                    <a:pt x="184" y="128"/>
                    <a:pt x="170" y="141"/>
                    <a:pt x="157" y="141"/>
                  </a:cubicBezTo>
                  <a:cubicBezTo>
                    <a:pt x="149" y="141"/>
                    <a:pt x="148" y="137"/>
                    <a:pt x="148" y="130"/>
                  </a:cubicBezTo>
                  <a:cubicBezTo>
                    <a:pt x="148" y="122"/>
                    <a:pt x="150" y="118"/>
                    <a:pt x="156" y="103"/>
                  </a:cubicBezTo>
                  <a:cubicBezTo>
                    <a:pt x="160" y="92"/>
                    <a:pt x="174" y="57"/>
                    <a:pt x="174" y="38"/>
                  </a:cubicBezTo>
                  <a:cubicBezTo>
                    <a:pt x="174" y="6"/>
                    <a:pt x="148" y="0"/>
                    <a:pt x="130" y="0"/>
                  </a:cubicBezTo>
                  <a:cubicBezTo>
                    <a:pt x="102" y="0"/>
                    <a:pt x="84" y="17"/>
                    <a:pt x="74" y="31"/>
                  </a:cubicBezTo>
                  <a:cubicBezTo>
                    <a:pt x="71" y="8"/>
                    <a:pt x="52" y="0"/>
                    <a:pt x="38" y="0"/>
                  </a:cubicBezTo>
                  <a:cubicBezTo>
                    <a:pt x="24" y="0"/>
                    <a:pt x="16" y="11"/>
                    <a:pt x="12" y="18"/>
                  </a:cubicBezTo>
                  <a:cubicBezTo>
                    <a:pt x="4" y="31"/>
                    <a:pt x="0" y="50"/>
                    <a:pt x="0" y="51"/>
                  </a:cubicBezTo>
                  <a:cubicBezTo>
                    <a:pt x="0" y="56"/>
                    <a:pt x="4" y="56"/>
                    <a:pt x="5" y="56"/>
                  </a:cubicBezTo>
                  <a:cubicBezTo>
                    <a:pt x="10" y="56"/>
                    <a:pt x="10" y="55"/>
                    <a:pt x="13" y="46"/>
                  </a:cubicBezTo>
                  <a:cubicBezTo>
                    <a:pt x="18" y="26"/>
                    <a:pt x="24" y="10"/>
                    <a:pt x="37" y="10"/>
                  </a:cubicBezTo>
                  <a:cubicBezTo>
                    <a:pt x="46" y="10"/>
                    <a:pt x="48" y="17"/>
                    <a:pt x="48" y="26"/>
                  </a:cubicBezTo>
                  <a:cubicBezTo>
                    <a:pt x="48" y="32"/>
                    <a:pt x="45" y="45"/>
                    <a:pt x="43" y="54"/>
                  </a:cubicBezTo>
                  <a:cubicBezTo>
                    <a:pt x="40" y="63"/>
                    <a:pt x="37" y="76"/>
                    <a:pt x="35" y="84"/>
                  </a:cubicBezTo>
                  <a:lnTo>
                    <a:pt x="25" y="126"/>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0"/>
            <p:cNvSpPr>
              <a:spLocks/>
            </p:cNvSpPr>
            <p:nvPr/>
          </p:nvSpPr>
          <p:spPr bwMode="auto">
            <a:xfrm>
              <a:off x="1514475" y="5226050"/>
              <a:ext cx="2959100" cy="0"/>
            </a:xfrm>
            <a:custGeom>
              <a:avLst/>
              <a:gdLst>
                <a:gd name="T0" fmla="*/ 0 w 3661"/>
                <a:gd name="T1" fmla="*/ 0 w 3661"/>
                <a:gd name="T2" fmla="*/ 3661 w 3661"/>
              </a:gdLst>
              <a:ahLst/>
              <a:cxnLst>
                <a:cxn ang="0">
                  <a:pos x="T0" y="0"/>
                </a:cxn>
                <a:cxn ang="0">
                  <a:pos x="T1" y="0"/>
                </a:cxn>
                <a:cxn ang="0">
                  <a:pos x="T2" y="0"/>
                </a:cxn>
              </a:cxnLst>
              <a:rect l="0" t="0" r="r" b="b"/>
              <a:pathLst>
                <a:path w="3661">
                  <a:moveTo>
                    <a:pt x="0" y="0"/>
                  </a:moveTo>
                  <a:lnTo>
                    <a:pt x="0" y="0"/>
                  </a:lnTo>
                  <a:lnTo>
                    <a:pt x="3661" y="0"/>
                  </a:lnTo>
                </a:path>
              </a:pathLst>
            </a:custGeom>
            <a:noFill/>
            <a:ln w="158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21"/>
            <p:cNvSpPr>
              <a:spLocks/>
            </p:cNvSpPr>
            <p:nvPr/>
          </p:nvSpPr>
          <p:spPr bwMode="auto">
            <a:xfrm>
              <a:off x="2890838" y="5418138"/>
              <a:ext cx="207963" cy="174625"/>
            </a:xfrm>
            <a:custGeom>
              <a:avLst/>
              <a:gdLst>
                <a:gd name="T0" fmla="*/ 28 w 259"/>
                <a:gd name="T1" fmla="*/ 183 h 217"/>
                <a:gd name="T2" fmla="*/ 28 w 259"/>
                <a:gd name="T3" fmla="*/ 183 h 217"/>
                <a:gd name="T4" fmla="*/ 24 w 259"/>
                <a:gd name="T5" fmla="*/ 204 h 217"/>
                <a:gd name="T6" fmla="*/ 38 w 259"/>
                <a:gd name="T7" fmla="*/ 217 h 217"/>
                <a:gd name="T8" fmla="*/ 55 w 259"/>
                <a:gd name="T9" fmla="*/ 203 h 217"/>
                <a:gd name="T10" fmla="*/ 64 w 259"/>
                <a:gd name="T11" fmla="*/ 168 h 217"/>
                <a:gd name="T12" fmla="*/ 75 w 259"/>
                <a:gd name="T13" fmla="*/ 125 h 217"/>
                <a:gd name="T14" fmla="*/ 83 w 259"/>
                <a:gd name="T15" fmla="*/ 93 h 217"/>
                <a:gd name="T16" fmla="*/ 89 w 259"/>
                <a:gd name="T17" fmla="*/ 69 h 217"/>
                <a:gd name="T18" fmla="*/ 167 w 259"/>
                <a:gd name="T19" fmla="*/ 11 h 217"/>
                <a:gd name="T20" fmla="*/ 193 w 259"/>
                <a:gd name="T21" fmla="*/ 44 h 217"/>
                <a:gd name="T22" fmla="*/ 162 w 259"/>
                <a:gd name="T23" fmla="*/ 155 h 217"/>
                <a:gd name="T24" fmla="*/ 157 w 259"/>
                <a:gd name="T25" fmla="*/ 177 h 217"/>
                <a:gd name="T26" fmla="*/ 196 w 259"/>
                <a:gd name="T27" fmla="*/ 217 h 217"/>
                <a:gd name="T28" fmla="*/ 259 w 259"/>
                <a:gd name="T29" fmla="*/ 143 h 217"/>
                <a:gd name="T30" fmla="*/ 253 w 259"/>
                <a:gd name="T31" fmla="*/ 138 h 217"/>
                <a:gd name="T32" fmla="*/ 246 w 259"/>
                <a:gd name="T33" fmla="*/ 147 h 217"/>
                <a:gd name="T34" fmla="*/ 197 w 259"/>
                <a:gd name="T35" fmla="*/ 206 h 217"/>
                <a:gd name="T36" fmla="*/ 186 w 259"/>
                <a:gd name="T37" fmla="*/ 190 h 217"/>
                <a:gd name="T38" fmla="*/ 194 w 259"/>
                <a:gd name="T39" fmla="*/ 156 h 217"/>
                <a:gd name="T40" fmla="*/ 224 w 259"/>
                <a:gd name="T41" fmla="*/ 51 h 217"/>
                <a:gd name="T42" fmla="*/ 169 w 259"/>
                <a:gd name="T43" fmla="*/ 0 h 217"/>
                <a:gd name="T44" fmla="*/ 94 w 259"/>
                <a:gd name="T45" fmla="*/ 42 h 217"/>
                <a:gd name="T46" fmla="*/ 50 w 259"/>
                <a:gd name="T47" fmla="*/ 0 h 217"/>
                <a:gd name="T48" fmla="*/ 14 w 259"/>
                <a:gd name="T49" fmla="*/ 27 h 217"/>
                <a:gd name="T50" fmla="*/ 0 w 259"/>
                <a:gd name="T51" fmla="*/ 74 h 217"/>
                <a:gd name="T52" fmla="*/ 6 w 259"/>
                <a:gd name="T53" fmla="*/ 78 h 217"/>
                <a:gd name="T54" fmla="*/ 14 w 259"/>
                <a:gd name="T55" fmla="*/ 67 h 217"/>
                <a:gd name="T56" fmla="*/ 49 w 259"/>
                <a:gd name="T57" fmla="*/ 11 h 217"/>
                <a:gd name="T58" fmla="*/ 63 w 259"/>
                <a:gd name="T59" fmla="*/ 33 h 217"/>
                <a:gd name="T60" fmla="*/ 56 w 259"/>
                <a:gd name="T61" fmla="*/ 73 h 217"/>
                <a:gd name="T62" fmla="*/ 28 w 259"/>
                <a:gd name="T63" fmla="*/ 183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59" h="217">
                  <a:moveTo>
                    <a:pt x="28" y="183"/>
                  </a:moveTo>
                  <a:lnTo>
                    <a:pt x="28" y="183"/>
                  </a:lnTo>
                  <a:cubicBezTo>
                    <a:pt x="27" y="190"/>
                    <a:pt x="24" y="201"/>
                    <a:pt x="24" y="204"/>
                  </a:cubicBezTo>
                  <a:cubicBezTo>
                    <a:pt x="24" y="212"/>
                    <a:pt x="30" y="217"/>
                    <a:pt x="38" y="217"/>
                  </a:cubicBezTo>
                  <a:cubicBezTo>
                    <a:pt x="43" y="217"/>
                    <a:pt x="52" y="213"/>
                    <a:pt x="55" y="203"/>
                  </a:cubicBezTo>
                  <a:cubicBezTo>
                    <a:pt x="56" y="202"/>
                    <a:pt x="62" y="180"/>
                    <a:pt x="64" y="168"/>
                  </a:cubicBezTo>
                  <a:lnTo>
                    <a:pt x="75" y="125"/>
                  </a:lnTo>
                  <a:cubicBezTo>
                    <a:pt x="78" y="114"/>
                    <a:pt x="81" y="104"/>
                    <a:pt x="83" y="93"/>
                  </a:cubicBezTo>
                  <a:cubicBezTo>
                    <a:pt x="85" y="85"/>
                    <a:pt x="89" y="71"/>
                    <a:pt x="89" y="69"/>
                  </a:cubicBezTo>
                  <a:cubicBezTo>
                    <a:pt x="96" y="54"/>
                    <a:pt x="122" y="11"/>
                    <a:pt x="167" y="11"/>
                  </a:cubicBezTo>
                  <a:cubicBezTo>
                    <a:pt x="189" y="11"/>
                    <a:pt x="193" y="28"/>
                    <a:pt x="193" y="44"/>
                  </a:cubicBezTo>
                  <a:cubicBezTo>
                    <a:pt x="193" y="74"/>
                    <a:pt x="170" y="135"/>
                    <a:pt x="162" y="155"/>
                  </a:cubicBezTo>
                  <a:cubicBezTo>
                    <a:pt x="158" y="166"/>
                    <a:pt x="157" y="172"/>
                    <a:pt x="157" y="177"/>
                  </a:cubicBezTo>
                  <a:cubicBezTo>
                    <a:pt x="157" y="200"/>
                    <a:pt x="174" y="217"/>
                    <a:pt x="196" y="217"/>
                  </a:cubicBezTo>
                  <a:cubicBezTo>
                    <a:pt x="241" y="217"/>
                    <a:pt x="259" y="147"/>
                    <a:pt x="259" y="143"/>
                  </a:cubicBezTo>
                  <a:cubicBezTo>
                    <a:pt x="259" y="138"/>
                    <a:pt x="255" y="138"/>
                    <a:pt x="253" y="138"/>
                  </a:cubicBezTo>
                  <a:cubicBezTo>
                    <a:pt x="248" y="138"/>
                    <a:pt x="248" y="140"/>
                    <a:pt x="246" y="147"/>
                  </a:cubicBezTo>
                  <a:cubicBezTo>
                    <a:pt x="237" y="179"/>
                    <a:pt x="221" y="206"/>
                    <a:pt x="197" y="206"/>
                  </a:cubicBezTo>
                  <a:cubicBezTo>
                    <a:pt x="189" y="206"/>
                    <a:pt x="186" y="201"/>
                    <a:pt x="186" y="190"/>
                  </a:cubicBezTo>
                  <a:cubicBezTo>
                    <a:pt x="186" y="178"/>
                    <a:pt x="190" y="167"/>
                    <a:pt x="194" y="156"/>
                  </a:cubicBezTo>
                  <a:cubicBezTo>
                    <a:pt x="204" y="131"/>
                    <a:pt x="224" y="78"/>
                    <a:pt x="224" y="51"/>
                  </a:cubicBezTo>
                  <a:cubicBezTo>
                    <a:pt x="224" y="19"/>
                    <a:pt x="203" y="0"/>
                    <a:pt x="169" y="0"/>
                  </a:cubicBezTo>
                  <a:cubicBezTo>
                    <a:pt x="126" y="0"/>
                    <a:pt x="102" y="31"/>
                    <a:pt x="94" y="42"/>
                  </a:cubicBezTo>
                  <a:cubicBezTo>
                    <a:pt x="92" y="15"/>
                    <a:pt x="72" y="0"/>
                    <a:pt x="50" y="0"/>
                  </a:cubicBezTo>
                  <a:cubicBezTo>
                    <a:pt x="28" y="0"/>
                    <a:pt x="19" y="19"/>
                    <a:pt x="14" y="27"/>
                  </a:cubicBezTo>
                  <a:cubicBezTo>
                    <a:pt x="7" y="44"/>
                    <a:pt x="0" y="72"/>
                    <a:pt x="0" y="74"/>
                  </a:cubicBezTo>
                  <a:cubicBezTo>
                    <a:pt x="0" y="78"/>
                    <a:pt x="5" y="78"/>
                    <a:pt x="6" y="78"/>
                  </a:cubicBezTo>
                  <a:cubicBezTo>
                    <a:pt x="10" y="78"/>
                    <a:pt x="11" y="78"/>
                    <a:pt x="14" y="67"/>
                  </a:cubicBezTo>
                  <a:cubicBezTo>
                    <a:pt x="22" y="34"/>
                    <a:pt x="31" y="11"/>
                    <a:pt x="49" y="11"/>
                  </a:cubicBezTo>
                  <a:cubicBezTo>
                    <a:pt x="58" y="11"/>
                    <a:pt x="63" y="17"/>
                    <a:pt x="63" y="33"/>
                  </a:cubicBezTo>
                  <a:cubicBezTo>
                    <a:pt x="63" y="43"/>
                    <a:pt x="62" y="48"/>
                    <a:pt x="56" y="73"/>
                  </a:cubicBezTo>
                  <a:lnTo>
                    <a:pt x="28" y="183"/>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2"/>
            <p:cNvSpPr>
              <a:spLocks noEditPoints="1"/>
            </p:cNvSpPr>
            <p:nvPr/>
          </p:nvSpPr>
          <p:spPr bwMode="auto">
            <a:xfrm>
              <a:off x="1082675" y="6113463"/>
              <a:ext cx="255588" cy="90488"/>
            </a:xfrm>
            <a:custGeom>
              <a:avLst/>
              <a:gdLst>
                <a:gd name="T0" fmla="*/ 301 w 317"/>
                <a:gd name="T1" fmla="*/ 19 h 112"/>
                <a:gd name="T2" fmla="*/ 301 w 317"/>
                <a:gd name="T3" fmla="*/ 19 h 112"/>
                <a:gd name="T4" fmla="*/ 317 w 317"/>
                <a:gd name="T5" fmla="*/ 9 h 112"/>
                <a:gd name="T6" fmla="*/ 302 w 317"/>
                <a:gd name="T7" fmla="*/ 0 h 112"/>
                <a:gd name="T8" fmla="*/ 15 w 317"/>
                <a:gd name="T9" fmla="*/ 0 h 112"/>
                <a:gd name="T10" fmla="*/ 0 w 317"/>
                <a:gd name="T11" fmla="*/ 9 h 112"/>
                <a:gd name="T12" fmla="*/ 16 w 317"/>
                <a:gd name="T13" fmla="*/ 19 h 112"/>
                <a:gd name="T14" fmla="*/ 301 w 317"/>
                <a:gd name="T15" fmla="*/ 19 h 112"/>
                <a:gd name="T16" fmla="*/ 302 w 317"/>
                <a:gd name="T17" fmla="*/ 112 h 112"/>
                <a:gd name="T18" fmla="*/ 302 w 317"/>
                <a:gd name="T19" fmla="*/ 112 h 112"/>
                <a:gd name="T20" fmla="*/ 317 w 317"/>
                <a:gd name="T21" fmla="*/ 102 h 112"/>
                <a:gd name="T22" fmla="*/ 301 w 317"/>
                <a:gd name="T23" fmla="*/ 93 h 112"/>
                <a:gd name="T24" fmla="*/ 16 w 317"/>
                <a:gd name="T25" fmla="*/ 93 h 112"/>
                <a:gd name="T26" fmla="*/ 0 w 317"/>
                <a:gd name="T27" fmla="*/ 102 h 112"/>
                <a:gd name="T28" fmla="*/ 15 w 317"/>
                <a:gd name="T29" fmla="*/ 112 h 112"/>
                <a:gd name="T30" fmla="*/ 302 w 317"/>
                <a:gd name="T31"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7" h="112">
                  <a:moveTo>
                    <a:pt x="301" y="19"/>
                  </a:moveTo>
                  <a:lnTo>
                    <a:pt x="301" y="19"/>
                  </a:lnTo>
                  <a:cubicBezTo>
                    <a:pt x="308" y="19"/>
                    <a:pt x="317" y="19"/>
                    <a:pt x="317" y="9"/>
                  </a:cubicBezTo>
                  <a:cubicBezTo>
                    <a:pt x="317" y="0"/>
                    <a:pt x="308" y="0"/>
                    <a:pt x="302" y="0"/>
                  </a:cubicBezTo>
                  <a:lnTo>
                    <a:pt x="15" y="0"/>
                  </a:lnTo>
                  <a:cubicBezTo>
                    <a:pt x="9" y="0"/>
                    <a:pt x="0" y="0"/>
                    <a:pt x="0" y="9"/>
                  </a:cubicBezTo>
                  <a:cubicBezTo>
                    <a:pt x="0" y="19"/>
                    <a:pt x="9" y="19"/>
                    <a:pt x="16" y="19"/>
                  </a:cubicBezTo>
                  <a:lnTo>
                    <a:pt x="301" y="19"/>
                  </a:lnTo>
                  <a:close/>
                  <a:moveTo>
                    <a:pt x="302" y="112"/>
                  </a:moveTo>
                  <a:lnTo>
                    <a:pt x="302" y="112"/>
                  </a:lnTo>
                  <a:cubicBezTo>
                    <a:pt x="308" y="112"/>
                    <a:pt x="317" y="112"/>
                    <a:pt x="317" y="102"/>
                  </a:cubicBezTo>
                  <a:cubicBezTo>
                    <a:pt x="317" y="93"/>
                    <a:pt x="308" y="93"/>
                    <a:pt x="301" y="93"/>
                  </a:cubicBezTo>
                  <a:lnTo>
                    <a:pt x="16" y="93"/>
                  </a:lnTo>
                  <a:cubicBezTo>
                    <a:pt x="9" y="93"/>
                    <a:pt x="0" y="93"/>
                    <a:pt x="0" y="102"/>
                  </a:cubicBezTo>
                  <a:cubicBezTo>
                    <a:pt x="0" y="112"/>
                    <a:pt x="9" y="112"/>
                    <a:pt x="15" y="112"/>
                  </a:cubicBezTo>
                  <a:lnTo>
                    <a:pt x="302" y="112"/>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3"/>
            <p:cNvSpPr>
              <a:spLocks/>
            </p:cNvSpPr>
            <p:nvPr/>
          </p:nvSpPr>
          <p:spPr bwMode="auto">
            <a:xfrm>
              <a:off x="1549400" y="5735638"/>
              <a:ext cx="127000" cy="257175"/>
            </a:xfrm>
            <a:custGeom>
              <a:avLst/>
              <a:gdLst>
                <a:gd name="T0" fmla="*/ 98 w 158"/>
                <a:gd name="T1" fmla="*/ 13 h 319"/>
                <a:gd name="T2" fmla="*/ 98 w 158"/>
                <a:gd name="T3" fmla="*/ 13 h 319"/>
                <a:gd name="T4" fmla="*/ 87 w 158"/>
                <a:gd name="T5" fmla="*/ 0 h 319"/>
                <a:gd name="T6" fmla="*/ 0 w 158"/>
                <a:gd name="T7" fmla="*/ 31 h 319"/>
                <a:gd name="T8" fmla="*/ 0 w 158"/>
                <a:gd name="T9" fmla="*/ 46 h 319"/>
                <a:gd name="T10" fmla="*/ 63 w 158"/>
                <a:gd name="T11" fmla="*/ 33 h 319"/>
                <a:gd name="T12" fmla="*/ 63 w 158"/>
                <a:gd name="T13" fmla="*/ 281 h 319"/>
                <a:gd name="T14" fmla="*/ 19 w 158"/>
                <a:gd name="T15" fmla="*/ 304 h 319"/>
                <a:gd name="T16" fmla="*/ 3 w 158"/>
                <a:gd name="T17" fmla="*/ 304 h 319"/>
                <a:gd name="T18" fmla="*/ 3 w 158"/>
                <a:gd name="T19" fmla="*/ 319 h 319"/>
                <a:gd name="T20" fmla="*/ 81 w 158"/>
                <a:gd name="T21" fmla="*/ 317 h 319"/>
                <a:gd name="T22" fmla="*/ 158 w 158"/>
                <a:gd name="T23" fmla="*/ 319 h 319"/>
                <a:gd name="T24" fmla="*/ 158 w 158"/>
                <a:gd name="T25" fmla="*/ 304 h 319"/>
                <a:gd name="T26" fmla="*/ 143 w 158"/>
                <a:gd name="T27" fmla="*/ 304 h 319"/>
                <a:gd name="T28" fmla="*/ 98 w 158"/>
                <a:gd name="T29" fmla="*/ 281 h 319"/>
                <a:gd name="T30" fmla="*/ 98 w 158"/>
                <a:gd name="T31" fmla="*/ 13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8" h="319">
                  <a:moveTo>
                    <a:pt x="98" y="13"/>
                  </a:moveTo>
                  <a:lnTo>
                    <a:pt x="98" y="13"/>
                  </a:lnTo>
                  <a:cubicBezTo>
                    <a:pt x="98" y="1"/>
                    <a:pt x="98" y="0"/>
                    <a:pt x="87" y="0"/>
                  </a:cubicBezTo>
                  <a:cubicBezTo>
                    <a:pt x="58" y="31"/>
                    <a:pt x="16" y="31"/>
                    <a:pt x="0" y="31"/>
                  </a:cubicBezTo>
                  <a:lnTo>
                    <a:pt x="0" y="46"/>
                  </a:lnTo>
                  <a:cubicBezTo>
                    <a:pt x="10" y="46"/>
                    <a:pt x="38" y="46"/>
                    <a:pt x="63" y="33"/>
                  </a:cubicBezTo>
                  <a:lnTo>
                    <a:pt x="63" y="281"/>
                  </a:lnTo>
                  <a:cubicBezTo>
                    <a:pt x="63" y="298"/>
                    <a:pt x="62" y="304"/>
                    <a:pt x="19" y="304"/>
                  </a:cubicBezTo>
                  <a:lnTo>
                    <a:pt x="3" y="304"/>
                  </a:lnTo>
                  <a:lnTo>
                    <a:pt x="3" y="319"/>
                  </a:lnTo>
                  <a:cubicBezTo>
                    <a:pt x="20" y="317"/>
                    <a:pt x="62" y="317"/>
                    <a:pt x="81" y="317"/>
                  </a:cubicBezTo>
                  <a:cubicBezTo>
                    <a:pt x="100" y="317"/>
                    <a:pt x="141" y="317"/>
                    <a:pt x="158" y="319"/>
                  </a:cubicBezTo>
                  <a:lnTo>
                    <a:pt x="158" y="304"/>
                  </a:lnTo>
                  <a:lnTo>
                    <a:pt x="143" y="304"/>
                  </a:lnTo>
                  <a:cubicBezTo>
                    <a:pt x="100" y="304"/>
                    <a:pt x="98" y="299"/>
                    <a:pt x="98" y="281"/>
                  </a:cubicBezTo>
                  <a:lnTo>
                    <a:pt x="98" y="13"/>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4"/>
            <p:cNvSpPr>
              <a:spLocks/>
            </p:cNvSpPr>
            <p:nvPr/>
          </p:nvSpPr>
          <p:spPr bwMode="auto">
            <a:xfrm>
              <a:off x="1514475" y="6159500"/>
              <a:ext cx="193675" cy="0"/>
            </a:xfrm>
            <a:custGeom>
              <a:avLst/>
              <a:gdLst>
                <a:gd name="T0" fmla="*/ 0 w 239"/>
                <a:gd name="T1" fmla="*/ 0 w 239"/>
                <a:gd name="T2" fmla="*/ 239 w 239"/>
              </a:gdLst>
              <a:ahLst/>
              <a:cxnLst>
                <a:cxn ang="0">
                  <a:pos x="T0" y="0"/>
                </a:cxn>
                <a:cxn ang="0">
                  <a:pos x="T1" y="0"/>
                </a:cxn>
                <a:cxn ang="0">
                  <a:pos x="T2" y="0"/>
                </a:cxn>
              </a:cxnLst>
              <a:rect l="0" t="0" r="r" b="b"/>
              <a:pathLst>
                <a:path w="239">
                  <a:moveTo>
                    <a:pt x="0" y="0"/>
                  </a:moveTo>
                  <a:lnTo>
                    <a:pt x="0" y="0"/>
                  </a:lnTo>
                  <a:lnTo>
                    <a:pt x="239" y="0"/>
                  </a:lnTo>
                </a:path>
              </a:pathLst>
            </a:custGeom>
            <a:noFill/>
            <a:ln w="158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5"/>
            <p:cNvSpPr>
              <a:spLocks noEditPoints="1"/>
            </p:cNvSpPr>
            <p:nvPr/>
          </p:nvSpPr>
          <p:spPr bwMode="auto">
            <a:xfrm>
              <a:off x="1531938" y="6262688"/>
              <a:ext cx="158750" cy="266700"/>
            </a:xfrm>
            <a:custGeom>
              <a:avLst/>
              <a:gdLst>
                <a:gd name="T0" fmla="*/ 43 w 198"/>
                <a:gd name="T1" fmla="*/ 162 h 329"/>
                <a:gd name="T2" fmla="*/ 43 w 198"/>
                <a:gd name="T3" fmla="*/ 162 h 329"/>
                <a:gd name="T4" fmla="*/ 43 w 198"/>
                <a:gd name="T5" fmla="*/ 150 h 329"/>
                <a:gd name="T6" fmla="*/ 127 w 198"/>
                <a:gd name="T7" fmla="*/ 12 h 329"/>
                <a:gd name="T8" fmla="*/ 169 w 198"/>
                <a:gd name="T9" fmla="*/ 31 h 329"/>
                <a:gd name="T10" fmla="*/ 142 w 198"/>
                <a:gd name="T11" fmla="*/ 53 h 329"/>
                <a:gd name="T12" fmla="*/ 164 w 198"/>
                <a:gd name="T13" fmla="*/ 75 h 329"/>
                <a:gd name="T14" fmla="*/ 186 w 198"/>
                <a:gd name="T15" fmla="*/ 52 h 329"/>
                <a:gd name="T16" fmla="*/ 126 w 198"/>
                <a:gd name="T17" fmla="*/ 0 h 329"/>
                <a:gd name="T18" fmla="*/ 0 w 198"/>
                <a:gd name="T19" fmla="*/ 167 h 329"/>
                <a:gd name="T20" fmla="*/ 100 w 198"/>
                <a:gd name="T21" fmla="*/ 329 h 329"/>
                <a:gd name="T22" fmla="*/ 198 w 198"/>
                <a:gd name="T23" fmla="*/ 221 h 329"/>
                <a:gd name="T24" fmla="*/ 103 w 198"/>
                <a:gd name="T25" fmla="*/ 114 h 329"/>
                <a:gd name="T26" fmla="*/ 43 w 198"/>
                <a:gd name="T27" fmla="*/ 162 h 329"/>
                <a:gd name="T28" fmla="*/ 100 w 198"/>
                <a:gd name="T29" fmla="*/ 315 h 329"/>
                <a:gd name="T30" fmla="*/ 100 w 198"/>
                <a:gd name="T31" fmla="*/ 315 h 329"/>
                <a:gd name="T32" fmla="*/ 53 w 198"/>
                <a:gd name="T33" fmla="*/ 280 h 329"/>
                <a:gd name="T34" fmla="*/ 44 w 198"/>
                <a:gd name="T35" fmla="*/ 210 h 329"/>
                <a:gd name="T36" fmla="*/ 102 w 198"/>
                <a:gd name="T37" fmla="*/ 125 h 329"/>
                <a:gd name="T38" fmla="*/ 147 w 198"/>
                <a:gd name="T39" fmla="*/ 155 h 329"/>
                <a:gd name="T40" fmla="*/ 155 w 198"/>
                <a:gd name="T41" fmla="*/ 220 h 329"/>
                <a:gd name="T42" fmla="*/ 147 w 198"/>
                <a:gd name="T43" fmla="*/ 284 h 329"/>
                <a:gd name="T44" fmla="*/ 100 w 198"/>
                <a:gd name="T45" fmla="*/ 315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8" h="329">
                  <a:moveTo>
                    <a:pt x="43" y="162"/>
                  </a:moveTo>
                  <a:lnTo>
                    <a:pt x="43" y="162"/>
                  </a:lnTo>
                  <a:lnTo>
                    <a:pt x="43" y="150"/>
                  </a:lnTo>
                  <a:cubicBezTo>
                    <a:pt x="43" y="29"/>
                    <a:pt x="102" y="12"/>
                    <a:pt x="127" y="12"/>
                  </a:cubicBezTo>
                  <a:cubicBezTo>
                    <a:pt x="138" y="12"/>
                    <a:pt x="158" y="15"/>
                    <a:pt x="169" y="31"/>
                  </a:cubicBezTo>
                  <a:cubicBezTo>
                    <a:pt x="162" y="31"/>
                    <a:pt x="142" y="31"/>
                    <a:pt x="142" y="53"/>
                  </a:cubicBezTo>
                  <a:cubicBezTo>
                    <a:pt x="142" y="67"/>
                    <a:pt x="154" y="75"/>
                    <a:pt x="164" y="75"/>
                  </a:cubicBezTo>
                  <a:cubicBezTo>
                    <a:pt x="172" y="75"/>
                    <a:pt x="186" y="70"/>
                    <a:pt x="186" y="52"/>
                  </a:cubicBezTo>
                  <a:cubicBezTo>
                    <a:pt x="186" y="23"/>
                    <a:pt x="165" y="0"/>
                    <a:pt x="126" y="0"/>
                  </a:cubicBezTo>
                  <a:cubicBezTo>
                    <a:pt x="65" y="0"/>
                    <a:pt x="0" y="62"/>
                    <a:pt x="0" y="167"/>
                  </a:cubicBezTo>
                  <a:cubicBezTo>
                    <a:pt x="0" y="295"/>
                    <a:pt x="55" y="329"/>
                    <a:pt x="100" y="329"/>
                  </a:cubicBezTo>
                  <a:cubicBezTo>
                    <a:pt x="153" y="329"/>
                    <a:pt x="198" y="284"/>
                    <a:pt x="198" y="221"/>
                  </a:cubicBezTo>
                  <a:cubicBezTo>
                    <a:pt x="198" y="160"/>
                    <a:pt x="156" y="114"/>
                    <a:pt x="103" y="114"/>
                  </a:cubicBezTo>
                  <a:cubicBezTo>
                    <a:pt x="70" y="114"/>
                    <a:pt x="53" y="139"/>
                    <a:pt x="43" y="162"/>
                  </a:cubicBezTo>
                  <a:close/>
                  <a:moveTo>
                    <a:pt x="100" y="315"/>
                  </a:moveTo>
                  <a:lnTo>
                    <a:pt x="100" y="315"/>
                  </a:lnTo>
                  <a:cubicBezTo>
                    <a:pt x="70" y="315"/>
                    <a:pt x="55" y="287"/>
                    <a:pt x="53" y="280"/>
                  </a:cubicBezTo>
                  <a:cubicBezTo>
                    <a:pt x="44" y="257"/>
                    <a:pt x="44" y="219"/>
                    <a:pt x="44" y="210"/>
                  </a:cubicBezTo>
                  <a:cubicBezTo>
                    <a:pt x="44" y="173"/>
                    <a:pt x="59" y="125"/>
                    <a:pt x="102" y="125"/>
                  </a:cubicBezTo>
                  <a:cubicBezTo>
                    <a:pt x="110" y="125"/>
                    <a:pt x="132" y="125"/>
                    <a:pt x="147" y="155"/>
                  </a:cubicBezTo>
                  <a:cubicBezTo>
                    <a:pt x="155" y="173"/>
                    <a:pt x="155" y="197"/>
                    <a:pt x="155" y="220"/>
                  </a:cubicBezTo>
                  <a:cubicBezTo>
                    <a:pt x="155" y="243"/>
                    <a:pt x="155" y="267"/>
                    <a:pt x="147" y="284"/>
                  </a:cubicBezTo>
                  <a:cubicBezTo>
                    <a:pt x="133" y="313"/>
                    <a:pt x="111" y="315"/>
                    <a:pt x="100" y="315"/>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6"/>
            <p:cNvSpPr>
              <a:spLocks/>
            </p:cNvSpPr>
            <p:nvPr/>
          </p:nvSpPr>
          <p:spPr bwMode="auto">
            <a:xfrm>
              <a:off x="1897063" y="6065838"/>
              <a:ext cx="187325" cy="185738"/>
            </a:xfrm>
            <a:custGeom>
              <a:avLst/>
              <a:gdLst>
                <a:gd name="T0" fmla="*/ 116 w 231"/>
                <a:gd name="T1" fmla="*/ 101 h 230"/>
                <a:gd name="T2" fmla="*/ 116 w 231"/>
                <a:gd name="T3" fmla="*/ 101 h 230"/>
                <a:gd name="T4" fmla="*/ 20 w 231"/>
                <a:gd name="T5" fmla="*/ 6 h 230"/>
                <a:gd name="T6" fmla="*/ 10 w 231"/>
                <a:gd name="T7" fmla="*/ 0 h 230"/>
                <a:gd name="T8" fmla="*/ 0 w 231"/>
                <a:gd name="T9" fmla="*/ 9 h 230"/>
                <a:gd name="T10" fmla="*/ 6 w 231"/>
                <a:gd name="T11" fmla="*/ 19 h 230"/>
                <a:gd name="T12" fmla="*/ 102 w 231"/>
                <a:gd name="T13" fmla="*/ 115 h 230"/>
                <a:gd name="T14" fmla="*/ 6 w 231"/>
                <a:gd name="T15" fmla="*/ 211 h 230"/>
                <a:gd name="T16" fmla="*/ 0 w 231"/>
                <a:gd name="T17" fmla="*/ 220 h 230"/>
                <a:gd name="T18" fmla="*/ 10 w 231"/>
                <a:gd name="T19" fmla="*/ 230 h 230"/>
                <a:gd name="T20" fmla="*/ 20 w 231"/>
                <a:gd name="T21" fmla="*/ 223 h 230"/>
                <a:gd name="T22" fmla="*/ 115 w 231"/>
                <a:gd name="T23" fmla="*/ 128 h 230"/>
                <a:gd name="T24" fmla="*/ 214 w 231"/>
                <a:gd name="T25" fmla="*/ 227 h 230"/>
                <a:gd name="T26" fmla="*/ 221 w 231"/>
                <a:gd name="T27" fmla="*/ 230 h 230"/>
                <a:gd name="T28" fmla="*/ 231 w 231"/>
                <a:gd name="T29" fmla="*/ 220 h 230"/>
                <a:gd name="T30" fmla="*/ 229 w 231"/>
                <a:gd name="T31" fmla="*/ 215 h 230"/>
                <a:gd name="T32" fmla="*/ 129 w 231"/>
                <a:gd name="T33" fmla="*/ 115 h 230"/>
                <a:gd name="T34" fmla="*/ 216 w 231"/>
                <a:gd name="T35" fmla="*/ 27 h 230"/>
                <a:gd name="T36" fmla="*/ 228 w 231"/>
                <a:gd name="T37" fmla="*/ 15 h 230"/>
                <a:gd name="T38" fmla="*/ 231 w 231"/>
                <a:gd name="T39" fmla="*/ 9 h 230"/>
                <a:gd name="T40" fmla="*/ 221 w 231"/>
                <a:gd name="T41" fmla="*/ 0 h 230"/>
                <a:gd name="T42" fmla="*/ 210 w 231"/>
                <a:gd name="T43" fmla="*/ 7 h 230"/>
                <a:gd name="T44" fmla="*/ 116 w 231"/>
                <a:gd name="T45" fmla="*/ 101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1" h="230">
                  <a:moveTo>
                    <a:pt x="116" y="101"/>
                  </a:moveTo>
                  <a:lnTo>
                    <a:pt x="116" y="101"/>
                  </a:lnTo>
                  <a:lnTo>
                    <a:pt x="20" y="6"/>
                  </a:lnTo>
                  <a:cubicBezTo>
                    <a:pt x="14" y="1"/>
                    <a:pt x="13" y="0"/>
                    <a:pt x="10" y="0"/>
                  </a:cubicBezTo>
                  <a:cubicBezTo>
                    <a:pt x="5" y="0"/>
                    <a:pt x="0" y="4"/>
                    <a:pt x="0" y="9"/>
                  </a:cubicBezTo>
                  <a:cubicBezTo>
                    <a:pt x="0" y="13"/>
                    <a:pt x="1" y="13"/>
                    <a:pt x="6" y="19"/>
                  </a:cubicBezTo>
                  <a:lnTo>
                    <a:pt x="102" y="115"/>
                  </a:lnTo>
                  <a:lnTo>
                    <a:pt x="6" y="211"/>
                  </a:lnTo>
                  <a:cubicBezTo>
                    <a:pt x="1" y="216"/>
                    <a:pt x="0" y="217"/>
                    <a:pt x="0" y="220"/>
                  </a:cubicBezTo>
                  <a:cubicBezTo>
                    <a:pt x="0" y="226"/>
                    <a:pt x="5" y="230"/>
                    <a:pt x="10" y="230"/>
                  </a:cubicBezTo>
                  <a:cubicBezTo>
                    <a:pt x="13" y="230"/>
                    <a:pt x="14" y="229"/>
                    <a:pt x="20" y="223"/>
                  </a:cubicBezTo>
                  <a:lnTo>
                    <a:pt x="115" y="128"/>
                  </a:lnTo>
                  <a:lnTo>
                    <a:pt x="214" y="227"/>
                  </a:lnTo>
                  <a:cubicBezTo>
                    <a:pt x="215" y="228"/>
                    <a:pt x="218" y="230"/>
                    <a:pt x="221" y="230"/>
                  </a:cubicBezTo>
                  <a:cubicBezTo>
                    <a:pt x="227" y="230"/>
                    <a:pt x="231" y="226"/>
                    <a:pt x="231" y="220"/>
                  </a:cubicBezTo>
                  <a:cubicBezTo>
                    <a:pt x="231" y="219"/>
                    <a:pt x="231" y="218"/>
                    <a:pt x="229" y="215"/>
                  </a:cubicBezTo>
                  <a:cubicBezTo>
                    <a:pt x="229" y="214"/>
                    <a:pt x="153" y="139"/>
                    <a:pt x="129" y="115"/>
                  </a:cubicBezTo>
                  <a:lnTo>
                    <a:pt x="216" y="27"/>
                  </a:lnTo>
                  <a:cubicBezTo>
                    <a:pt x="219" y="24"/>
                    <a:pt x="226" y="18"/>
                    <a:pt x="228" y="15"/>
                  </a:cubicBezTo>
                  <a:cubicBezTo>
                    <a:pt x="229" y="14"/>
                    <a:pt x="231" y="13"/>
                    <a:pt x="231" y="9"/>
                  </a:cubicBezTo>
                  <a:cubicBezTo>
                    <a:pt x="231" y="4"/>
                    <a:pt x="227" y="0"/>
                    <a:pt x="221" y="0"/>
                  </a:cubicBezTo>
                  <a:cubicBezTo>
                    <a:pt x="217" y="0"/>
                    <a:pt x="216" y="2"/>
                    <a:pt x="210" y="7"/>
                  </a:cubicBezTo>
                  <a:lnTo>
                    <a:pt x="116" y="101"/>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7"/>
            <p:cNvSpPr>
              <a:spLocks/>
            </p:cNvSpPr>
            <p:nvPr/>
          </p:nvSpPr>
          <p:spPr bwMode="auto">
            <a:xfrm>
              <a:off x="2246313" y="5997575"/>
              <a:ext cx="153988" cy="257175"/>
            </a:xfrm>
            <a:custGeom>
              <a:avLst/>
              <a:gdLst>
                <a:gd name="T0" fmla="*/ 37 w 191"/>
                <a:gd name="T1" fmla="*/ 281 h 318"/>
                <a:gd name="T2" fmla="*/ 37 w 191"/>
                <a:gd name="T3" fmla="*/ 281 h 318"/>
                <a:gd name="T4" fmla="*/ 87 w 191"/>
                <a:gd name="T5" fmla="*/ 232 h 318"/>
                <a:gd name="T6" fmla="*/ 191 w 191"/>
                <a:gd name="T7" fmla="*/ 93 h 318"/>
                <a:gd name="T8" fmla="*/ 89 w 191"/>
                <a:gd name="T9" fmla="*/ 0 h 318"/>
                <a:gd name="T10" fmla="*/ 0 w 191"/>
                <a:gd name="T11" fmla="*/ 86 h 318"/>
                <a:gd name="T12" fmla="*/ 25 w 191"/>
                <a:gd name="T13" fmla="*/ 113 h 318"/>
                <a:gd name="T14" fmla="*/ 50 w 191"/>
                <a:gd name="T15" fmla="*/ 88 h 318"/>
                <a:gd name="T16" fmla="*/ 25 w 191"/>
                <a:gd name="T17" fmla="*/ 63 h 318"/>
                <a:gd name="T18" fmla="*/ 18 w 191"/>
                <a:gd name="T19" fmla="*/ 64 h 318"/>
                <a:gd name="T20" fmla="*/ 83 w 191"/>
                <a:gd name="T21" fmla="*/ 15 h 318"/>
                <a:gd name="T22" fmla="*/ 147 w 191"/>
                <a:gd name="T23" fmla="*/ 93 h 318"/>
                <a:gd name="T24" fmla="*/ 97 w 191"/>
                <a:gd name="T25" fmla="*/ 198 h 318"/>
                <a:gd name="T26" fmla="*/ 5 w 191"/>
                <a:gd name="T27" fmla="*/ 301 h 318"/>
                <a:gd name="T28" fmla="*/ 0 w 191"/>
                <a:gd name="T29" fmla="*/ 318 h 318"/>
                <a:gd name="T30" fmla="*/ 177 w 191"/>
                <a:gd name="T31" fmla="*/ 318 h 318"/>
                <a:gd name="T32" fmla="*/ 191 w 191"/>
                <a:gd name="T33" fmla="*/ 235 h 318"/>
                <a:gd name="T34" fmla="*/ 179 w 191"/>
                <a:gd name="T35" fmla="*/ 235 h 318"/>
                <a:gd name="T36" fmla="*/ 168 w 191"/>
                <a:gd name="T37" fmla="*/ 278 h 318"/>
                <a:gd name="T38" fmla="*/ 123 w 191"/>
                <a:gd name="T39" fmla="*/ 281 h 318"/>
                <a:gd name="T40" fmla="*/ 37 w 191"/>
                <a:gd name="T41" fmla="*/ 28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1" h="318">
                  <a:moveTo>
                    <a:pt x="37" y="281"/>
                  </a:moveTo>
                  <a:lnTo>
                    <a:pt x="37" y="281"/>
                  </a:lnTo>
                  <a:lnTo>
                    <a:pt x="87" y="232"/>
                  </a:lnTo>
                  <a:cubicBezTo>
                    <a:pt x="162" y="166"/>
                    <a:pt x="191" y="140"/>
                    <a:pt x="191" y="93"/>
                  </a:cubicBezTo>
                  <a:cubicBezTo>
                    <a:pt x="191" y="38"/>
                    <a:pt x="147" y="0"/>
                    <a:pt x="89" y="0"/>
                  </a:cubicBezTo>
                  <a:cubicBezTo>
                    <a:pt x="35" y="0"/>
                    <a:pt x="0" y="44"/>
                    <a:pt x="0" y="86"/>
                  </a:cubicBezTo>
                  <a:cubicBezTo>
                    <a:pt x="0" y="113"/>
                    <a:pt x="24" y="113"/>
                    <a:pt x="25" y="113"/>
                  </a:cubicBezTo>
                  <a:cubicBezTo>
                    <a:pt x="33" y="113"/>
                    <a:pt x="50" y="108"/>
                    <a:pt x="50" y="88"/>
                  </a:cubicBezTo>
                  <a:cubicBezTo>
                    <a:pt x="50" y="75"/>
                    <a:pt x="41" y="63"/>
                    <a:pt x="25" y="63"/>
                  </a:cubicBezTo>
                  <a:cubicBezTo>
                    <a:pt x="21" y="63"/>
                    <a:pt x="20" y="63"/>
                    <a:pt x="18" y="64"/>
                  </a:cubicBezTo>
                  <a:cubicBezTo>
                    <a:pt x="29" y="32"/>
                    <a:pt x="55" y="15"/>
                    <a:pt x="83" y="15"/>
                  </a:cubicBezTo>
                  <a:cubicBezTo>
                    <a:pt x="126" y="15"/>
                    <a:pt x="147" y="53"/>
                    <a:pt x="147" y="93"/>
                  </a:cubicBezTo>
                  <a:cubicBezTo>
                    <a:pt x="147" y="131"/>
                    <a:pt x="123" y="169"/>
                    <a:pt x="97" y="198"/>
                  </a:cubicBezTo>
                  <a:lnTo>
                    <a:pt x="5" y="301"/>
                  </a:lnTo>
                  <a:cubicBezTo>
                    <a:pt x="0" y="306"/>
                    <a:pt x="0" y="307"/>
                    <a:pt x="0" y="318"/>
                  </a:cubicBezTo>
                  <a:lnTo>
                    <a:pt x="177" y="318"/>
                  </a:lnTo>
                  <a:lnTo>
                    <a:pt x="191" y="235"/>
                  </a:lnTo>
                  <a:lnTo>
                    <a:pt x="179" y="235"/>
                  </a:lnTo>
                  <a:cubicBezTo>
                    <a:pt x="176" y="249"/>
                    <a:pt x="173" y="271"/>
                    <a:pt x="168" y="278"/>
                  </a:cubicBezTo>
                  <a:cubicBezTo>
                    <a:pt x="165" y="281"/>
                    <a:pt x="133" y="281"/>
                    <a:pt x="123" y="281"/>
                  </a:cubicBezTo>
                  <a:lnTo>
                    <a:pt x="37" y="281"/>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8"/>
            <p:cNvSpPr>
              <a:spLocks/>
            </p:cNvSpPr>
            <p:nvPr/>
          </p:nvSpPr>
          <p:spPr bwMode="auto">
            <a:xfrm>
              <a:off x="2436813" y="5997575"/>
              <a:ext cx="160338" cy="266700"/>
            </a:xfrm>
            <a:custGeom>
              <a:avLst/>
              <a:gdLst>
                <a:gd name="T0" fmla="*/ 119 w 198"/>
                <a:gd name="T1" fmla="*/ 150 h 329"/>
                <a:gd name="T2" fmla="*/ 119 w 198"/>
                <a:gd name="T3" fmla="*/ 150 h 329"/>
                <a:gd name="T4" fmla="*/ 186 w 198"/>
                <a:gd name="T5" fmla="*/ 66 h 329"/>
                <a:gd name="T6" fmla="*/ 98 w 198"/>
                <a:gd name="T7" fmla="*/ 0 h 329"/>
                <a:gd name="T8" fmla="*/ 13 w 198"/>
                <a:gd name="T9" fmla="*/ 65 h 329"/>
                <a:gd name="T10" fmla="*/ 37 w 198"/>
                <a:gd name="T11" fmla="*/ 90 h 329"/>
                <a:gd name="T12" fmla="*/ 62 w 198"/>
                <a:gd name="T13" fmla="*/ 65 h 329"/>
                <a:gd name="T14" fmla="*/ 32 w 198"/>
                <a:gd name="T15" fmla="*/ 42 h 329"/>
                <a:gd name="T16" fmla="*/ 96 w 198"/>
                <a:gd name="T17" fmla="*/ 12 h 329"/>
                <a:gd name="T18" fmla="*/ 142 w 198"/>
                <a:gd name="T19" fmla="*/ 65 h 329"/>
                <a:gd name="T20" fmla="*/ 128 w 198"/>
                <a:gd name="T21" fmla="*/ 120 h 329"/>
                <a:gd name="T22" fmla="*/ 86 w 198"/>
                <a:gd name="T23" fmla="*/ 145 h 329"/>
                <a:gd name="T24" fmla="*/ 67 w 198"/>
                <a:gd name="T25" fmla="*/ 146 h 329"/>
                <a:gd name="T26" fmla="*/ 60 w 198"/>
                <a:gd name="T27" fmla="*/ 152 h 329"/>
                <a:gd name="T28" fmla="*/ 71 w 198"/>
                <a:gd name="T29" fmla="*/ 157 h 329"/>
                <a:gd name="T30" fmla="*/ 92 w 198"/>
                <a:gd name="T31" fmla="*/ 157 h 329"/>
                <a:gd name="T32" fmla="*/ 149 w 198"/>
                <a:gd name="T33" fmla="*/ 237 h 329"/>
                <a:gd name="T34" fmla="*/ 95 w 198"/>
                <a:gd name="T35" fmla="*/ 315 h 329"/>
                <a:gd name="T36" fmla="*/ 22 w 198"/>
                <a:gd name="T37" fmla="*/ 279 h 329"/>
                <a:gd name="T38" fmla="*/ 54 w 198"/>
                <a:gd name="T39" fmla="*/ 253 h 329"/>
                <a:gd name="T40" fmla="*/ 27 w 198"/>
                <a:gd name="T41" fmla="*/ 226 h 329"/>
                <a:gd name="T42" fmla="*/ 0 w 198"/>
                <a:gd name="T43" fmla="*/ 254 h 329"/>
                <a:gd name="T44" fmla="*/ 97 w 198"/>
                <a:gd name="T45" fmla="*/ 329 h 329"/>
                <a:gd name="T46" fmla="*/ 198 w 198"/>
                <a:gd name="T47" fmla="*/ 237 h 329"/>
                <a:gd name="T48" fmla="*/ 119 w 198"/>
                <a:gd name="T49" fmla="*/ 15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8" h="329">
                  <a:moveTo>
                    <a:pt x="119" y="150"/>
                  </a:moveTo>
                  <a:lnTo>
                    <a:pt x="119" y="150"/>
                  </a:lnTo>
                  <a:cubicBezTo>
                    <a:pt x="158" y="137"/>
                    <a:pt x="186" y="104"/>
                    <a:pt x="186" y="66"/>
                  </a:cubicBezTo>
                  <a:cubicBezTo>
                    <a:pt x="186" y="27"/>
                    <a:pt x="143" y="0"/>
                    <a:pt x="98" y="0"/>
                  </a:cubicBezTo>
                  <a:cubicBezTo>
                    <a:pt x="49" y="0"/>
                    <a:pt x="13" y="29"/>
                    <a:pt x="13" y="65"/>
                  </a:cubicBezTo>
                  <a:cubicBezTo>
                    <a:pt x="13" y="81"/>
                    <a:pt x="23" y="90"/>
                    <a:pt x="37" y="90"/>
                  </a:cubicBezTo>
                  <a:cubicBezTo>
                    <a:pt x="52" y="90"/>
                    <a:pt x="62" y="79"/>
                    <a:pt x="62" y="65"/>
                  </a:cubicBezTo>
                  <a:cubicBezTo>
                    <a:pt x="62" y="42"/>
                    <a:pt x="39" y="42"/>
                    <a:pt x="32" y="42"/>
                  </a:cubicBezTo>
                  <a:cubicBezTo>
                    <a:pt x="47" y="18"/>
                    <a:pt x="78" y="12"/>
                    <a:pt x="96" y="12"/>
                  </a:cubicBezTo>
                  <a:cubicBezTo>
                    <a:pt x="115" y="12"/>
                    <a:pt x="142" y="22"/>
                    <a:pt x="142" y="65"/>
                  </a:cubicBezTo>
                  <a:cubicBezTo>
                    <a:pt x="142" y="71"/>
                    <a:pt x="141" y="99"/>
                    <a:pt x="128" y="120"/>
                  </a:cubicBezTo>
                  <a:cubicBezTo>
                    <a:pt x="114" y="143"/>
                    <a:pt x="98" y="144"/>
                    <a:pt x="86" y="145"/>
                  </a:cubicBezTo>
                  <a:cubicBezTo>
                    <a:pt x="82" y="145"/>
                    <a:pt x="70" y="146"/>
                    <a:pt x="67" y="146"/>
                  </a:cubicBezTo>
                  <a:cubicBezTo>
                    <a:pt x="63" y="147"/>
                    <a:pt x="60" y="147"/>
                    <a:pt x="60" y="152"/>
                  </a:cubicBezTo>
                  <a:cubicBezTo>
                    <a:pt x="60" y="157"/>
                    <a:pt x="63" y="157"/>
                    <a:pt x="71" y="157"/>
                  </a:cubicBezTo>
                  <a:lnTo>
                    <a:pt x="92" y="157"/>
                  </a:lnTo>
                  <a:cubicBezTo>
                    <a:pt x="132" y="157"/>
                    <a:pt x="149" y="190"/>
                    <a:pt x="149" y="237"/>
                  </a:cubicBezTo>
                  <a:cubicBezTo>
                    <a:pt x="149" y="302"/>
                    <a:pt x="116" y="315"/>
                    <a:pt x="95" y="315"/>
                  </a:cubicBezTo>
                  <a:cubicBezTo>
                    <a:pt x="75" y="315"/>
                    <a:pt x="39" y="307"/>
                    <a:pt x="22" y="279"/>
                  </a:cubicBezTo>
                  <a:cubicBezTo>
                    <a:pt x="39" y="281"/>
                    <a:pt x="54" y="271"/>
                    <a:pt x="54" y="253"/>
                  </a:cubicBezTo>
                  <a:cubicBezTo>
                    <a:pt x="54" y="236"/>
                    <a:pt x="41" y="226"/>
                    <a:pt x="27" y="226"/>
                  </a:cubicBezTo>
                  <a:cubicBezTo>
                    <a:pt x="15" y="226"/>
                    <a:pt x="0" y="233"/>
                    <a:pt x="0" y="254"/>
                  </a:cubicBezTo>
                  <a:cubicBezTo>
                    <a:pt x="0" y="297"/>
                    <a:pt x="45" y="329"/>
                    <a:pt x="97" y="329"/>
                  </a:cubicBezTo>
                  <a:cubicBezTo>
                    <a:pt x="155" y="329"/>
                    <a:pt x="198" y="285"/>
                    <a:pt x="198" y="237"/>
                  </a:cubicBezTo>
                  <a:cubicBezTo>
                    <a:pt x="198" y="197"/>
                    <a:pt x="168" y="160"/>
                    <a:pt x="119" y="15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9"/>
            <p:cNvSpPr>
              <a:spLocks noEditPoints="1"/>
            </p:cNvSpPr>
            <p:nvPr/>
          </p:nvSpPr>
          <p:spPr bwMode="auto">
            <a:xfrm>
              <a:off x="2743200" y="6113463"/>
              <a:ext cx="257175" cy="90488"/>
            </a:xfrm>
            <a:custGeom>
              <a:avLst/>
              <a:gdLst>
                <a:gd name="T0" fmla="*/ 301 w 318"/>
                <a:gd name="T1" fmla="*/ 19 h 112"/>
                <a:gd name="T2" fmla="*/ 301 w 318"/>
                <a:gd name="T3" fmla="*/ 19 h 112"/>
                <a:gd name="T4" fmla="*/ 318 w 318"/>
                <a:gd name="T5" fmla="*/ 9 h 112"/>
                <a:gd name="T6" fmla="*/ 302 w 318"/>
                <a:gd name="T7" fmla="*/ 0 h 112"/>
                <a:gd name="T8" fmla="*/ 16 w 318"/>
                <a:gd name="T9" fmla="*/ 0 h 112"/>
                <a:gd name="T10" fmla="*/ 0 w 318"/>
                <a:gd name="T11" fmla="*/ 9 h 112"/>
                <a:gd name="T12" fmla="*/ 16 w 318"/>
                <a:gd name="T13" fmla="*/ 19 h 112"/>
                <a:gd name="T14" fmla="*/ 301 w 318"/>
                <a:gd name="T15" fmla="*/ 19 h 112"/>
                <a:gd name="T16" fmla="*/ 302 w 318"/>
                <a:gd name="T17" fmla="*/ 112 h 112"/>
                <a:gd name="T18" fmla="*/ 302 w 318"/>
                <a:gd name="T19" fmla="*/ 112 h 112"/>
                <a:gd name="T20" fmla="*/ 318 w 318"/>
                <a:gd name="T21" fmla="*/ 102 h 112"/>
                <a:gd name="T22" fmla="*/ 301 w 318"/>
                <a:gd name="T23" fmla="*/ 93 h 112"/>
                <a:gd name="T24" fmla="*/ 16 w 318"/>
                <a:gd name="T25" fmla="*/ 93 h 112"/>
                <a:gd name="T26" fmla="*/ 0 w 318"/>
                <a:gd name="T27" fmla="*/ 102 h 112"/>
                <a:gd name="T28" fmla="*/ 16 w 318"/>
                <a:gd name="T29" fmla="*/ 112 h 112"/>
                <a:gd name="T30" fmla="*/ 302 w 318"/>
                <a:gd name="T31"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8" h="112">
                  <a:moveTo>
                    <a:pt x="301" y="19"/>
                  </a:moveTo>
                  <a:lnTo>
                    <a:pt x="301" y="19"/>
                  </a:lnTo>
                  <a:cubicBezTo>
                    <a:pt x="309" y="19"/>
                    <a:pt x="318" y="19"/>
                    <a:pt x="318" y="9"/>
                  </a:cubicBezTo>
                  <a:cubicBezTo>
                    <a:pt x="318" y="0"/>
                    <a:pt x="309" y="0"/>
                    <a:pt x="302" y="0"/>
                  </a:cubicBezTo>
                  <a:lnTo>
                    <a:pt x="16" y="0"/>
                  </a:lnTo>
                  <a:cubicBezTo>
                    <a:pt x="9" y="0"/>
                    <a:pt x="0" y="0"/>
                    <a:pt x="0" y="9"/>
                  </a:cubicBezTo>
                  <a:cubicBezTo>
                    <a:pt x="0" y="19"/>
                    <a:pt x="9" y="19"/>
                    <a:pt x="16" y="19"/>
                  </a:cubicBezTo>
                  <a:lnTo>
                    <a:pt x="301" y="19"/>
                  </a:lnTo>
                  <a:close/>
                  <a:moveTo>
                    <a:pt x="302" y="112"/>
                  </a:moveTo>
                  <a:lnTo>
                    <a:pt x="302" y="112"/>
                  </a:lnTo>
                  <a:cubicBezTo>
                    <a:pt x="309" y="112"/>
                    <a:pt x="318" y="112"/>
                    <a:pt x="318" y="102"/>
                  </a:cubicBezTo>
                  <a:cubicBezTo>
                    <a:pt x="318" y="93"/>
                    <a:pt x="309" y="93"/>
                    <a:pt x="301" y="93"/>
                  </a:cubicBezTo>
                  <a:lnTo>
                    <a:pt x="16" y="93"/>
                  </a:lnTo>
                  <a:cubicBezTo>
                    <a:pt x="9" y="93"/>
                    <a:pt x="0" y="93"/>
                    <a:pt x="0" y="102"/>
                  </a:cubicBezTo>
                  <a:cubicBezTo>
                    <a:pt x="0" y="112"/>
                    <a:pt x="9" y="112"/>
                    <a:pt x="16" y="112"/>
                  </a:cubicBezTo>
                  <a:lnTo>
                    <a:pt x="302" y="112"/>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0"/>
            <p:cNvSpPr>
              <a:spLocks/>
            </p:cNvSpPr>
            <p:nvPr/>
          </p:nvSpPr>
          <p:spPr bwMode="auto">
            <a:xfrm>
              <a:off x="3144838" y="5997575"/>
              <a:ext cx="160338" cy="266700"/>
            </a:xfrm>
            <a:custGeom>
              <a:avLst/>
              <a:gdLst>
                <a:gd name="T0" fmla="*/ 119 w 198"/>
                <a:gd name="T1" fmla="*/ 150 h 329"/>
                <a:gd name="T2" fmla="*/ 119 w 198"/>
                <a:gd name="T3" fmla="*/ 150 h 329"/>
                <a:gd name="T4" fmla="*/ 185 w 198"/>
                <a:gd name="T5" fmla="*/ 66 h 329"/>
                <a:gd name="T6" fmla="*/ 98 w 198"/>
                <a:gd name="T7" fmla="*/ 0 h 329"/>
                <a:gd name="T8" fmla="*/ 13 w 198"/>
                <a:gd name="T9" fmla="*/ 65 h 329"/>
                <a:gd name="T10" fmla="*/ 37 w 198"/>
                <a:gd name="T11" fmla="*/ 90 h 329"/>
                <a:gd name="T12" fmla="*/ 62 w 198"/>
                <a:gd name="T13" fmla="*/ 65 h 329"/>
                <a:gd name="T14" fmla="*/ 32 w 198"/>
                <a:gd name="T15" fmla="*/ 42 h 329"/>
                <a:gd name="T16" fmla="*/ 96 w 198"/>
                <a:gd name="T17" fmla="*/ 12 h 329"/>
                <a:gd name="T18" fmla="*/ 141 w 198"/>
                <a:gd name="T19" fmla="*/ 65 h 329"/>
                <a:gd name="T20" fmla="*/ 128 w 198"/>
                <a:gd name="T21" fmla="*/ 120 h 329"/>
                <a:gd name="T22" fmla="*/ 86 w 198"/>
                <a:gd name="T23" fmla="*/ 145 h 329"/>
                <a:gd name="T24" fmla="*/ 67 w 198"/>
                <a:gd name="T25" fmla="*/ 146 h 329"/>
                <a:gd name="T26" fmla="*/ 60 w 198"/>
                <a:gd name="T27" fmla="*/ 152 h 329"/>
                <a:gd name="T28" fmla="*/ 71 w 198"/>
                <a:gd name="T29" fmla="*/ 157 h 329"/>
                <a:gd name="T30" fmla="*/ 92 w 198"/>
                <a:gd name="T31" fmla="*/ 157 h 329"/>
                <a:gd name="T32" fmla="*/ 149 w 198"/>
                <a:gd name="T33" fmla="*/ 237 h 329"/>
                <a:gd name="T34" fmla="*/ 95 w 198"/>
                <a:gd name="T35" fmla="*/ 315 h 329"/>
                <a:gd name="T36" fmla="*/ 22 w 198"/>
                <a:gd name="T37" fmla="*/ 279 h 329"/>
                <a:gd name="T38" fmla="*/ 54 w 198"/>
                <a:gd name="T39" fmla="*/ 253 h 329"/>
                <a:gd name="T40" fmla="*/ 27 w 198"/>
                <a:gd name="T41" fmla="*/ 226 h 329"/>
                <a:gd name="T42" fmla="*/ 0 w 198"/>
                <a:gd name="T43" fmla="*/ 254 h 329"/>
                <a:gd name="T44" fmla="*/ 97 w 198"/>
                <a:gd name="T45" fmla="*/ 329 h 329"/>
                <a:gd name="T46" fmla="*/ 198 w 198"/>
                <a:gd name="T47" fmla="*/ 237 h 329"/>
                <a:gd name="T48" fmla="*/ 119 w 198"/>
                <a:gd name="T49" fmla="*/ 15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8" h="329">
                  <a:moveTo>
                    <a:pt x="119" y="150"/>
                  </a:moveTo>
                  <a:lnTo>
                    <a:pt x="119" y="150"/>
                  </a:lnTo>
                  <a:cubicBezTo>
                    <a:pt x="158" y="137"/>
                    <a:pt x="185" y="104"/>
                    <a:pt x="185" y="66"/>
                  </a:cubicBezTo>
                  <a:cubicBezTo>
                    <a:pt x="185" y="27"/>
                    <a:pt x="143" y="0"/>
                    <a:pt x="98" y="0"/>
                  </a:cubicBezTo>
                  <a:cubicBezTo>
                    <a:pt x="49" y="0"/>
                    <a:pt x="13" y="29"/>
                    <a:pt x="13" y="65"/>
                  </a:cubicBezTo>
                  <a:cubicBezTo>
                    <a:pt x="13" y="81"/>
                    <a:pt x="23" y="90"/>
                    <a:pt x="37" y="90"/>
                  </a:cubicBezTo>
                  <a:cubicBezTo>
                    <a:pt x="52" y="90"/>
                    <a:pt x="62" y="79"/>
                    <a:pt x="62" y="65"/>
                  </a:cubicBezTo>
                  <a:cubicBezTo>
                    <a:pt x="62" y="42"/>
                    <a:pt x="39" y="42"/>
                    <a:pt x="32" y="42"/>
                  </a:cubicBezTo>
                  <a:cubicBezTo>
                    <a:pt x="47" y="18"/>
                    <a:pt x="78" y="12"/>
                    <a:pt x="96" y="12"/>
                  </a:cubicBezTo>
                  <a:cubicBezTo>
                    <a:pt x="115" y="12"/>
                    <a:pt x="141" y="22"/>
                    <a:pt x="141" y="65"/>
                  </a:cubicBezTo>
                  <a:cubicBezTo>
                    <a:pt x="141" y="71"/>
                    <a:pt x="141" y="99"/>
                    <a:pt x="128" y="120"/>
                  </a:cubicBezTo>
                  <a:cubicBezTo>
                    <a:pt x="114" y="143"/>
                    <a:pt x="98" y="144"/>
                    <a:pt x="86" y="145"/>
                  </a:cubicBezTo>
                  <a:cubicBezTo>
                    <a:pt x="82" y="145"/>
                    <a:pt x="70" y="146"/>
                    <a:pt x="67" y="146"/>
                  </a:cubicBezTo>
                  <a:cubicBezTo>
                    <a:pt x="63" y="147"/>
                    <a:pt x="60" y="147"/>
                    <a:pt x="60" y="152"/>
                  </a:cubicBezTo>
                  <a:cubicBezTo>
                    <a:pt x="60" y="157"/>
                    <a:pt x="63" y="157"/>
                    <a:pt x="71" y="157"/>
                  </a:cubicBezTo>
                  <a:lnTo>
                    <a:pt x="92" y="157"/>
                  </a:lnTo>
                  <a:cubicBezTo>
                    <a:pt x="131" y="157"/>
                    <a:pt x="149" y="190"/>
                    <a:pt x="149" y="237"/>
                  </a:cubicBezTo>
                  <a:cubicBezTo>
                    <a:pt x="149" y="302"/>
                    <a:pt x="116" y="315"/>
                    <a:pt x="95" y="315"/>
                  </a:cubicBezTo>
                  <a:cubicBezTo>
                    <a:pt x="75" y="315"/>
                    <a:pt x="39" y="307"/>
                    <a:pt x="22" y="279"/>
                  </a:cubicBezTo>
                  <a:cubicBezTo>
                    <a:pt x="39" y="281"/>
                    <a:pt x="54" y="271"/>
                    <a:pt x="54" y="253"/>
                  </a:cubicBezTo>
                  <a:cubicBezTo>
                    <a:pt x="54" y="236"/>
                    <a:pt x="41" y="226"/>
                    <a:pt x="27" y="226"/>
                  </a:cubicBezTo>
                  <a:cubicBezTo>
                    <a:pt x="15" y="226"/>
                    <a:pt x="0" y="233"/>
                    <a:pt x="0" y="254"/>
                  </a:cubicBezTo>
                  <a:cubicBezTo>
                    <a:pt x="0" y="297"/>
                    <a:pt x="44" y="329"/>
                    <a:pt x="97" y="329"/>
                  </a:cubicBezTo>
                  <a:cubicBezTo>
                    <a:pt x="155" y="329"/>
                    <a:pt x="198" y="285"/>
                    <a:pt x="198" y="237"/>
                  </a:cubicBezTo>
                  <a:cubicBezTo>
                    <a:pt x="198" y="197"/>
                    <a:pt x="168" y="160"/>
                    <a:pt x="119" y="15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1"/>
            <p:cNvSpPr>
              <a:spLocks/>
            </p:cNvSpPr>
            <p:nvPr/>
          </p:nvSpPr>
          <p:spPr bwMode="auto">
            <a:xfrm>
              <a:off x="3355975" y="6215063"/>
              <a:ext cx="41275" cy="39688"/>
            </a:xfrm>
            <a:custGeom>
              <a:avLst/>
              <a:gdLst>
                <a:gd name="T0" fmla="*/ 51 w 51"/>
                <a:gd name="T1" fmla="*/ 25 h 50"/>
                <a:gd name="T2" fmla="*/ 51 w 51"/>
                <a:gd name="T3" fmla="*/ 25 h 50"/>
                <a:gd name="T4" fmla="*/ 25 w 51"/>
                <a:gd name="T5" fmla="*/ 0 h 50"/>
                <a:gd name="T6" fmla="*/ 0 w 51"/>
                <a:gd name="T7" fmla="*/ 25 h 50"/>
                <a:gd name="T8" fmla="*/ 25 w 51"/>
                <a:gd name="T9" fmla="*/ 50 h 50"/>
                <a:gd name="T10" fmla="*/ 51 w 51"/>
                <a:gd name="T11" fmla="*/ 25 h 50"/>
              </a:gdLst>
              <a:ahLst/>
              <a:cxnLst>
                <a:cxn ang="0">
                  <a:pos x="T0" y="T1"/>
                </a:cxn>
                <a:cxn ang="0">
                  <a:pos x="T2" y="T3"/>
                </a:cxn>
                <a:cxn ang="0">
                  <a:pos x="T4" y="T5"/>
                </a:cxn>
                <a:cxn ang="0">
                  <a:pos x="T6" y="T7"/>
                </a:cxn>
                <a:cxn ang="0">
                  <a:pos x="T8" y="T9"/>
                </a:cxn>
                <a:cxn ang="0">
                  <a:pos x="T10" y="T11"/>
                </a:cxn>
              </a:cxnLst>
              <a:rect l="0" t="0" r="r" b="b"/>
              <a:pathLst>
                <a:path w="51" h="50">
                  <a:moveTo>
                    <a:pt x="51" y="25"/>
                  </a:moveTo>
                  <a:lnTo>
                    <a:pt x="51" y="25"/>
                  </a:lnTo>
                  <a:cubicBezTo>
                    <a:pt x="51" y="11"/>
                    <a:pt x="39" y="0"/>
                    <a:pt x="25" y="0"/>
                  </a:cubicBezTo>
                  <a:cubicBezTo>
                    <a:pt x="11" y="0"/>
                    <a:pt x="0" y="11"/>
                    <a:pt x="0" y="25"/>
                  </a:cubicBezTo>
                  <a:cubicBezTo>
                    <a:pt x="0" y="39"/>
                    <a:pt x="11" y="50"/>
                    <a:pt x="25" y="50"/>
                  </a:cubicBezTo>
                  <a:cubicBezTo>
                    <a:pt x="39" y="50"/>
                    <a:pt x="51" y="39"/>
                    <a:pt x="51" y="25"/>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2"/>
            <p:cNvSpPr>
              <a:spLocks noEditPoints="1"/>
            </p:cNvSpPr>
            <p:nvPr/>
          </p:nvSpPr>
          <p:spPr bwMode="auto">
            <a:xfrm>
              <a:off x="3446463" y="5997575"/>
              <a:ext cx="160338" cy="266700"/>
            </a:xfrm>
            <a:custGeom>
              <a:avLst/>
              <a:gdLst>
                <a:gd name="T0" fmla="*/ 58 w 198"/>
                <a:gd name="T1" fmla="*/ 100 h 329"/>
                <a:gd name="T2" fmla="*/ 58 w 198"/>
                <a:gd name="T3" fmla="*/ 100 h 329"/>
                <a:gd name="T4" fmla="*/ 34 w 198"/>
                <a:gd name="T5" fmla="*/ 61 h 329"/>
                <a:gd name="T6" fmla="*/ 99 w 198"/>
                <a:gd name="T7" fmla="*/ 12 h 329"/>
                <a:gd name="T8" fmla="*/ 164 w 198"/>
                <a:gd name="T9" fmla="*/ 71 h 329"/>
                <a:gd name="T10" fmla="*/ 117 w 198"/>
                <a:gd name="T11" fmla="*/ 138 h 329"/>
                <a:gd name="T12" fmla="*/ 58 w 198"/>
                <a:gd name="T13" fmla="*/ 100 h 329"/>
                <a:gd name="T14" fmla="*/ 127 w 198"/>
                <a:gd name="T15" fmla="*/ 145 h 329"/>
                <a:gd name="T16" fmla="*/ 127 w 198"/>
                <a:gd name="T17" fmla="*/ 145 h 329"/>
                <a:gd name="T18" fmla="*/ 185 w 198"/>
                <a:gd name="T19" fmla="*/ 71 h 329"/>
                <a:gd name="T20" fmla="*/ 99 w 198"/>
                <a:gd name="T21" fmla="*/ 0 h 329"/>
                <a:gd name="T22" fmla="*/ 13 w 198"/>
                <a:gd name="T23" fmla="*/ 80 h 329"/>
                <a:gd name="T24" fmla="*/ 34 w 198"/>
                <a:gd name="T25" fmla="*/ 132 h 329"/>
                <a:gd name="T26" fmla="*/ 69 w 198"/>
                <a:gd name="T27" fmla="*/ 158 h 329"/>
                <a:gd name="T28" fmla="*/ 0 w 198"/>
                <a:gd name="T29" fmla="*/ 246 h 329"/>
                <a:gd name="T30" fmla="*/ 99 w 198"/>
                <a:gd name="T31" fmla="*/ 329 h 329"/>
                <a:gd name="T32" fmla="*/ 198 w 198"/>
                <a:gd name="T33" fmla="*/ 238 h 329"/>
                <a:gd name="T34" fmla="*/ 175 w 198"/>
                <a:gd name="T35" fmla="*/ 179 h 329"/>
                <a:gd name="T36" fmla="*/ 127 w 198"/>
                <a:gd name="T37" fmla="*/ 145 h 329"/>
                <a:gd name="T38" fmla="*/ 80 w 198"/>
                <a:gd name="T39" fmla="*/ 165 h 329"/>
                <a:gd name="T40" fmla="*/ 80 w 198"/>
                <a:gd name="T41" fmla="*/ 165 h 329"/>
                <a:gd name="T42" fmla="*/ 138 w 198"/>
                <a:gd name="T43" fmla="*/ 203 h 329"/>
                <a:gd name="T44" fmla="*/ 174 w 198"/>
                <a:gd name="T45" fmla="*/ 255 h 329"/>
                <a:gd name="T46" fmla="*/ 99 w 198"/>
                <a:gd name="T47" fmla="*/ 315 h 329"/>
                <a:gd name="T48" fmla="*/ 24 w 198"/>
                <a:gd name="T49" fmla="*/ 246 h 329"/>
                <a:gd name="T50" fmla="*/ 80 w 198"/>
                <a:gd name="T51" fmla="*/ 165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8" h="329">
                  <a:moveTo>
                    <a:pt x="58" y="100"/>
                  </a:moveTo>
                  <a:lnTo>
                    <a:pt x="58" y="100"/>
                  </a:lnTo>
                  <a:cubicBezTo>
                    <a:pt x="36" y="86"/>
                    <a:pt x="34" y="69"/>
                    <a:pt x="34" y="61"/>
                  </a:cubicBezTo>
                  <a:cubicBezTo>
                    <a:pt x="34" y="32"/>
                    <a:pt x="65" y="12"/>
                    <a:pt x="99" y="12"/>
                  </a:cubicBezTo>
                  <a:cubicBezTo>
                    <a:pt x="134" y="12"/>
                    <a:pt x="164" y="37"/>
                    <a:pt x="164" y="71"/>
                  </a:cubicBezTo>
                  <a:cubicBezTo>
                    <a:pt x="164" y="98"/>
                    <a:pt x="145" y="121"/>
                    <a:pt x="117" y="138"/>
                  </a:cubicBezTo>
                  <a:lnTo>
                    <a:pt x="58" y="100"/>
                  </a:lnTo>
                  <a:close/>
                  <a:moveTo>
                    <a:pt x="127" y="145"/>
                  </a:moveTo>
                  <a:lnTo>
                    <a:pt x="127" y="145"/>
                  </a:lnTo>
                  <a:cubicBezTo>
                    <a:pt x="162" y="128"/>
                    <a:pt x="185" y="103"/>
                    <a:pt x="185" y="71"/>
                  </a:cubicBezTo>
                  <a:cubicBezTo>
                    <a:pt x="185" y="27"/>
                    <a:pt x="143" y="0"/>
                    <a:pt x="99" y="0"/>
                  </a:cubicBezTo>
                  <a:cubicBezTo>
                    <a:pt x="51" y="0"/>
                    <a:pt x="13" y="35"/>
                    <a:pt x="13" y="80"/>
                  </a:cubicBezTo>
                  <a:cubicBezTo>
                    <a:pt x="13" y="88"/>
                    <a:pt x="14" y="110"/>
                    <a:pt x="34" y="132"/>
                  </a:cubicBezTo>
                  <a:cubicBezTo>
                    <a:pt x="39" y="138"/>
                    <a:pt x="57" y="150"/>
                    <a:pt x="69" y="158"/>
                  </a:cubicBezTo>
                  <a:cubicBezTo>
                    <a:pt x="41" y="172"/>
                    <a:pt x="0" y="199"/>
                    <a:pt x="0" y="246"/>
                  </a:cubicBezTo>
                  <a:cubicBezTo>
                    <a:pt x="0" y="297"/>
                    <a:pt x="48" y="329"/>
                    <a:pt x="99" y="329"/>
                  </a:cubicBezTo>
                  <a:cubicBezTo>
                    <a:pt x="153" y="329"/>
                    <a:pt x="198" y="289"/>
                    <a:pt x="198" y="238"/>
                  </a:cubicBezTo>
                  <a:cubicBezTo>
                    <a:pt x="198" y="221"/>
                    <a:pt x="193" y="199"/>
                    <a:pt x="175" y="179"/>
                  </a:cubicBezTo>
                  <a:cubicBezTo>
                    <a:pt x="166" y="169"/>
                    <a:pt x="158" y="164"/>
                    <a:pt x="127" y="145"/>
                  </a:cubicBezTo>
                  <a:close/>
                  <a:moveTo>
                    <a:pt x="80" y="165"/>
                  </a:moveTo>
                  <a:lnTo>
                    <a:pt x="80" y="165"/>
                  </a:lnTo>
                  <a:lnTo>
                    <a:pt x="138" y="203"/>
                  </a:lnTo>
                  <a:cubicBezTo>
                    <a:pt x="152" y="212"/>
                    <a:pt x="174" y="226"/>
                    <a:pt x="174" y="255"/>
                  </a:cubicBezTo>
                  <a:cubicBezTo>
                    <a:pt x="174" y="291"/>
                    <a:pt x="138" y="315"/>
                    <a:pt x="99" y="315"/>
                  </a:cubicBezTo>
                  <a:cubicBezTo>
                    <a:pt x="58" y="315"/>
                    <a:pt x="24" y="286"/>
                    <a:pt x="24" y="246"/>
                  </a:cubicBezTo>
                  <a:cubicBezTo>
                    <a:pt x="24" y="218"/>
                    <a:pt x="39" y="188"/>
                    <a:pt x="80" y="165"/>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3"/>
            <p:cNvSpPr>
              <a:spLocks/>
            </p:cNvSpPr>
            <p:nvPr/>
          </p:nvSpPr>
          <p:spPr bwMode="auto">
            <a:xfrm>
              <a:off x="3640138" y="5997575"/>
              <a:ext cx="158750" cy="266700"/>
            </a:xfrm>
            <a:custGeom>
              <a:avLst/>
              <a:gdLst>
                <a:gd name="T0" fmla="*/ 118 w 198"/>
                <a:gd name="T1" fmla="*/ 150 h 329"/>
                <a:gd name="T2" fmla="*/ 118 w 198"/>
                <a:gd name="T3" fmla="*/ 150 h 329"/>
                <a:gd name="T4" fmla="*/ 185 w 198"/>
                <a:gd name="T5" fmla="*/ 66 h 329"/>
                <a:gd name="T6" fmla="*/ 97 w 198"/>
                <a:gd name="T7" fmla="*/ 0 h 329"/>
                <a:gd name="T8" fmla="*/ 13 w 198"/>
                <a:gd name="T9" fmla="*/ 65 h 329"/>
                <a:gd name="T10" fmla="*/ 37 w 198"/>
                <a:gd name="T11" fmla="*/ 90 h 329"/>
                <a:gd name="T12" fmla="*/ 61 w 198"/>
                <a:gd name="T13" fmla="*/ 65 h 329"/>
                <a:gd name="T14" fmla="*/ 32 w 198"/>
                <a:gd name="T15" fmla="*/ 42 h 329"/>
                <a:gd name="T16" fmla="*/ 95 w 198"/>
                <a:gd name="T17" fmla="*/ 12 h 329"/>
                <a:gd name="T18" fmla="*/ 141 w 198"/>
                <a:gd name="T19" fmla="*/ 65 h 329"/>
                <a:gd name="T20" fmla="*/ 128 w 198"/>
                <a:gd name="T21" fmla="*/ 120 h 329"/>
                <a:gd name="T22" fmla="*/ 85 w 198"/>
                <a:gd name="T23" fmla="*/ 145 h 329"/>
                <a:gd name="T24" fmla="*/ 67 w 198"/>
                <a:gd name="T25" fmla="*/ 146 h 329"/>
                <a:gd name="T26" fmla="*/ 60 w 198"/>
                <a:gd name="T27" fmla="*/ 152 h 329"/>
                <a:gd name="T28" fmla="*/ 71 w 198"/>
                <a:gd name="T29" fmla="*/ 157 h 329"/>
                <a:gd name="T30" fmla="*/ 92 w 198"/>
                <a:gd name="T31" fmla="*/ 157 h 329"/>
                <a:gd name="T32" fmla="*/ 149 w 198"/>
                <a:gd name="T33" fmla="*/ 237 h 329"/>
                <a:gd name="T34" fmla="*/ 95 w 198"/>
                <a:gd name="T35" fmla="*/ 315 h 329"/>
                <a:gd name="T36" fmla="*/ 22 w 198"/>
                <a:gd name="T37" fmla="*/ 279 h 329"/>
                <a:gd name="T38" fmla="*/ 53 w 198"/>
                <a:gd name="T39" fmla="*/ 253 h 329"/>
                <a:gd name="T40" fmla="*/ 27 w 198"/>
                <a:gd name="T41" fmla="*/ 226 h 329"/>
                <a:gd name="T42" fmla="*/ 0 w 198"/>
                <a:gd name="T43" fmla="*/ 254 h 329"/>
                <a:gd name="T44" fmla="*/ 96 w 198"/>
                <a:gd name="T45" fmla="*/ 329 h 329"/>
                <a:gd name="T46" fmla="*/ 198 w 198"/>
                <a:gd name="T47" fmla="*/ 237 h 329"/>
                <a:gd name="T48" fmla="*/ 118 w 198"/>
                <a:gd name="T49" fmla="*/ 15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8" h="329">
                  <a:moveTo>
                    <a:pt x="118" y="150"/>
                  </a:moveTo>
                  <a:lnTo>
                    <a:pt x="118" y="150"/>
                  </a:lnTo>
                  <a:cubicBezTo>
                    <a:pt x="158" y="137"/>
                    <a:pt x="185" y="104"/>
                    <a:pt x="185" y="66"/>
                  </a:cubicBezTo>
                  <a:cubicBezTo>
                    <a:pt x="185" y="27"/>
                    <a:pt x="143" y="0"/>
                    <a:pt x="97" y="0"/>
                  </a:cubicBezTo>
                  <a:cubicBezTo>
                    <a:pt x="49" y="0"/>
                    <a:pt x="13" y="29"/>
                    <a:pt x="13" y="65"/>
                  </a:cubicBezTo>
                  <a:cubicBezTo>
                    <a:pt x="13" y="81"/>
                    <a:pt x="23" y="90"/>
                    <a:pt x="37" y="90"/>
                  </a:cubicBezTo>
                  <a:cubicBezTo>
                    <a:pt x="52" y="90"/>
                    <a:pt x="61" y="79"/>
                    <a:pt x="61" y="65"/>
                  </a:cubicBezTo>
                  <a:cubicBezTo>
                    <a:pt x="61" y="42"/>
                    <a:pt x="39" y="42"/>
                    <a:pt x="32" y="42"/>
                  </a:cubicBezTo>
                  <a:cubicBezTo>
                    <a:pt x="47" y="18"/>
                    <a:pt x="78" y="12"/>
                    <a:pt x="95" y="12"/>
                  </a:cubicBezTo>
                  <a:cubicBezTo>
                    <a:pt x="115" y="12"/>
                    <a:pt x="141" y="22"/>
                    <a:pt x="141" y="65"/>
                  </a:cubicBezTo>
                  <a:cubicBezTo>
                    <a:pt x="141" y="71"/>
                    <a:pt x="140" y="99"/>
                    <a:pt x="128" y="120"/>
                  </a:cubicBezTo>
                  <a:cubicBezTo>
                    <a:pt x="114" y="143"/>
                    <a:pt x="97" y="144"/>
                    <a:pt x="85" y="145"/>
                  </a:cubicBezTo>
                  <a:cubicBezTo>
                    <a:pt x="82" y="145"/>
                    <a:pt x="70" y="146"/>
                    <a:pt x="67" y="146"/>
                  </a:cubicBezTo>
                  <a:cubicBezTo>
                    <a:pt x="63" y="147"/>
                    <a:pt x="60" y="147"/>
                    <a:pt x="60" y="152"/>
                  </a:cubicBezTo>
                  <a:cubicBezTo>
                    <a:pt x="60" y="157"/>
                    <a:pt x="63" y="157"/>
                    <a:pt x="71" y="157"/>
                  </a:cubicBezTo>
                  <a:lnTo>
                    <a:pt x="92" y="157"/>
                  </a:lnTo>
                  <a:cubicBezTo>
                    <a:pt x="131" y="157"/>
                    <a:pt x="149" y="190"/>
                    <a:pt x="149" y="237"/>
                  </a:cubicBezTo>
                  <a:cubicBezTo>
                    <a:pt x="149" y="302"/>
                    <a:pt x="116" y="315"/>
                    <a:pt x="95" y="315"/>
                  </a:cubicBezTo>
                  <a:cubicBezTo>
                    <a:pt x="74" y="315"/>
                    <a:pt x="39" y="307"/>
                    <a:pt x="22" y="279"/>
                  </a:cubicBezTo>
                  <a:cubicBezTo>
                    <a:pt x="39" y="281"/>
                    <a:pt x="53" y="271"/>
                    <a:pt x="53" y="253"/>
                  </a:cubicBezTo>
                  <a:cubicBezTo>
                    <a:pt x="53" y="236"/>
                    <a:pt x="40" y="226"/>
                    <a:pt x="27" y="226"/>
                  </a:cubicBezTo>
                  <a:cubicBezTo>
                    <a:pt x="15" y="226"/>
                    <a:pt x="0" y="233"/>
                    <a:pt x="0" y="254"/>
                  </a:cubicBezTo>
                  <a:cubicBezTo>
                    <a:pt x="0" y="297"/>
                    <a:pt x="44" y="329"/>
                    <a:pt x="96" y="329"/>
                  </a:cubicBezTo>
                  <a:cubicBezTo>
                    <a:pt x="155" y="329"/>
                    <a:pt x="198" y="285"/>
                    <a:pt x="198" y="237"/>
                  </a:cubicBezTo>
                  <a:cubicBezTo>
                    <a:pt x="198" y="197"/>
                    <a:pt x="168" y="160"/>
                    <a:pt x="118" y="15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4"/>
            <p:cNvSpPr>
              <a:spLocks/>
            </p:cNvSpPr>
            <p:nvPr/>
          </p:nvSpPr>
          <p:spPr bwMode="auto">
            <a:xfrm>
              <a:off x="3832225" y="5997575"/>
              <a:ext cx="160338" cy="266700"/>
            </a:xfrm>
            <a:custGeom>
              <a:avLst/>
              <a:gdLst>
                <a:gd name="T0" fmla="*/ 118 w 198"/>
                <a:gd name="T1" fmla="*/ 150 h 329"/>
                <a:gd name="T2" fmla="*/ 118 w 198"/>
                <a:gd name="T3" fmla="*/ 150 h 329"/>
                <a:gd name="T4" fmla="*/ 185 w 198"/>
                <a:gd name="T5" fmla="*/ 66 h 329"/>
                <a:gd name="T6" fmla="*/ 97 w 198"/>
                <a:gd name="T7" fmla="*/ 0 h 329"/>
                <a:gd name="T8" fmla="*/ 13 w 198"/>
                <a:gd name="T9" fmla="*/ 65 h 329"/>
                <a:gd name="T10" fmla="*/ 37 w 198"/>
                <a:gd name="T11" fmla="*/ 90 h 329"/>
                <a:gd name="T12" fmla="*/ 62 w 198"/>
                <a:gd name="T13" fmla="*/ 65 h 329"/>
                <a:gd name="T14" fmla="*/ 32 w 198"/>
                <a:gd name="T15" fmla="*/ 42 h 329"/>
                <a:gd name="T16" fmla="*/ 96 w 198"/>
                <a:gd name="T17" fmla="*/ 12 h 329"/>
                <a:gd name="T18" fmla="*/ 141 w 198"/>
                <a:gd name="T19" fmla="*/ 65 h 329"/>
                <a:gd name="T20" fmla="*/ 128 w 198"/>
                <a:gd name="T21" fmla="*/ 120 h 329"/>
                <a:gd name="T22" fmla="*/ 85 w 198"/>
                <a:gd name="T23" fmla="*/ 145 h 329"/>
                <a:gd name="T24" fmla="*/ 67 w 198"/>
                <a:gd name="T25" fmla="*/ 146 h 329"/>
                <a:gd name="T26" fmla="*/ 60 w 198"/>
                <a:gd name="T27" fmla="*/ 152 h 329"/>
                <a:gd name="T28" fmla="*/ 71 w 198"/>
                <a:gd name="T29" fmla="*/ 157 h 329"/>
                <a:gd name="T30" fmla="*/ 92 w 198"/>
                <a:gd name="T31" fmla="*/ 157 h 329"/>
                <a:gd name="T32" fmla="*/ 149 w 198"/>
                <a:gd name="T33" fmla="*/ 237 h 329"/>
                <a:gd name="T34" fmla="*/ 95 w 198"/>
                <a:gd name="T35" fmla="*/ 315 h 329"/>
                <a:gd name="T36" fmla="*/ 22 w 198"/>
                <a:gd name="T37" fmla="*/ 279 h 329"/>
                <a:gd name="T38" fmla="*/ 53 w 198"/>
                <a:gd name="T39" fmla="*/ 253 h 329"/>
                <a:gd name="T40" fmla="*/ 27 w 198"/>
                <a:gd name="T41" fmla="*/ 226 h 329"/>
                <a:gd name="T42" fmla="*/ 0 w 198"/>
                <a:gd name="T43" fmla="*/ 254 h 329"/>
                <a:gd name="T44" fmla="*/ 96 w 198"/>
                <a:gd name="T45" fmla="*/ 329 h 329"/>
                <a:gd name="T46" fmla="*/ 198 w 198"/>
                <a:gd name="T47" fmla="*/ 237 h 329"/>
                <a:gd name="T48" fmla="*/ 118 w 198"/>
                <a:gd name="T49" fmla="*/ 15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8" h="329">
                  <a:moveTo>
                    <a:pt x="118" y="150"/>
                  </a:moveTo>
                  <a:lnTo>
                    <a:pt x="118" y="150"/>
                  </a:lnTo>
                  <a:cubicBezTo>
                    <a:pt x="158" y="137"/>
                    <a:pt x="185" y="104"/>
                    <a:pt x="185" y="66"/>
                  </a:cubicBezTo>
                  <a:cubicBezTo>
                    <a:pt x="185" y="27"/>
                    <a:pt x="143" y="0"/>
                    <a:pt x="97" y="0"/>
                  </a:cubicBezTo>
                  <a:cubicBezTo>
                    <a:pt x="49" y="0"/>
                    <a:pt x="13" y="29"/>
                    <a:pt x="13" y="65"/>
                  </a:cubicBezTo>
                  <a:cubicBezTo>
                    <a:pt x="13" y="81"/>
                    <a:pt x="23" y="90"/>
                    <a:pt x="37" y="90"/>
                  </a:cubicBezTo>
                  <a:cubicBezTo>
                    <a:pt x="52" y="90"/>
                    <a:pt x="62" y="79"/>
                    <a:pt x="62" y="65"/>
                  </a:cubicBezTo>
                  <a:cubicBezTo>
                    <a:pt x="62" y="42"/>
                    <a:pt x="39" y="42"/>
                    <a:pt x="32" y="42"/>
                  </a:cubicBezTo>
                  <a:cubicBezTo>
                    <a:pt x="47" y="18"/>
                    <a:pt x="78" y="12"/>
                    <a:pt x="96" y="12"/>
                  </a:cubicBezTo>
                  <a:cubicBezTo>
                    <a:pt x="115" y="12"/>
                    <a:pt x="141" y="22"/>
                    <a:pt x="141" y="65"/>
                  </a:cubicBezTo>
                  <a:cubicBezTo>
                    <a:pt x="141" y="71"/>
                    <a:pt x="140" y="99"/>
                    <a:pt x="128" y="120"/>
                  </a:cubicBezTo>
                  <a:cubicBezTo>
                    <a:pt x="114" y="143"/>
                    <a:pt x="97" y="144"/>
                    <a:pt x="85" y="145"/>
                  </a:cubicBezTo>
                  <a:cubicBezTo>
                    <a:pt x="82" y="145"/>
                    <a:pt x="70" y="146"/>
                    <a:pt x="67" y="146"/>
                  </a:cubicBezTo>
                  <a:cubicBezTo>
                    <a:pt x="63" y="147"/>
                    <a:pt x="60" y="147"/>
                    <a:pt x="60" y="152"/>
                  </a:cubicBezTo>
                  <a:cubicBezTo>
                    <a:pt x="60" y="157"/>
                    <a:pt x="63" y="157"/>
                    <a:pt x="71" y="157"/>
                  </a:cubicBezTo>
                  <a:lnTo>
                    <a:pt x="92" y="157"/>
                  </a:lnTo>
                  <a:cubicBezTo>
                    <a:pt x="131" y="157"/>
                    <a:pt x="149" y="190"/>
                    <a:pt x="149" y="237"/>
                  </a:cubicBezTo>
                  <a:cubicBezTo>
                    <a:pt x="149" y="302"/>
                    <a:pt x="116" y="315"/>
                    <a:pt x="95" y="315"/>
                  </a:cubicBezTo>
                  <a:cubicBezTo>
                    <a:pt x="74" y="315"/>
                    <a:pt x="39" y="307"/>
                    <a:pt x="22" y="279"/>
                  </a:cubicBezTo>
                  <a:cubicBezTo>
                    <a:pt x="39" y="281"/>
                    <a:pt x="53" y="271"/>
                    <a:pt x="53" y="253"/>
                  </a:cubicBezTo>
                  <a:cubicBezTo>
                    <a:pt x="53" y="236"/>
                    <a:pt x="41" y="226"/>
                    <a:pt x="27" y="226"/>
                  </a:cubicBezTo>
                  <a:cubicBezTo>
                    <a:pt x="15" y="226"/>
                    <a:pt x="0" y="233"/>
                    <a:pt x="0" y="254"/>
                  </a:cubicBezTo>
                  <a:cubicBezTo>
                    <a:pt x="0" y="297"/>
                    <a:pt x="44" y="329"/>
                    <a:pt x="96" y="329"/>
                  </a:cubicBezTo>
                  <a:cubicBezTo>
                    <a:pt x="155" y="329"/>
                    <a:pt x="198" y="285"/>
                    <a:pt x="198" y="237"/>
                  </a:cubicBezTo>
                  <a:cubicBezTo>
                    <a:pt x="198" y="197"/>
                    <a:pt x="168" y="160"/>
                    <a:pt x="118" y="15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8245819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statistic: the sample variance</a:t>
            </a:r>
            <a:endParaRPr lang="en-US" dirty="0"/>
          </a:p>
        </p:txBody>
      </p:sp>
      <p:sp>
        <p:nvSpPr>
          <p:cNvPr id="3" name="Content Placeholder 2"/>
          <p:cNvSpPr>
            <a:spLocks noGrp="1"/>
          </p:cNvSpPr>
          <p:nvPr>
            <p:ph idx="1"/>
          </p:nvPr>
        </p:nvSpPr>
        <p:spPr/>
        <p:txBody>
          <a:bodyPr/>
          <a:lstStyle/>
          <a:p>
            <a:r>
              <a:rPr lang="en-US" dirty="0"/>
              <a:t>F</a:t>
            </a:r>
            <a:r>
              <a:rPr lang="en-US" dirty="0" smtClean="0"/>
              <a:t>ormally, </a:t>
            </a:r>
            <a:r>
              <a:rPr lang="en-US" i="1" dirty="0"/>
              <a:t>Y = T(x</a:t>
            </a:r>
            <a:r>
              <a:rPr lang="en-US" i="1" baseline="-25000" dirty="0"/>
              <a:t>1</a:t>
            </a:r>
            <a:r>
              <a:rPr lang="en-US" i="1" dirty="0"/>
              <a:t>, x</a:t>
            </a:r>
            <a:r>
              <a:rPr lang="en-US" i="1" baseline="-25000" dirty="0"/>
              <a:t>2</a:t>
            </a:r>
            <a:r>
              <a:rPr lang="en-US" i="1" dirty="0"/>
              <a:t>,…, </a:t>
            </a:r>
            <a:r>
              <a:rPr lang="en-US" i="1" dirty="0" err="1"/>
              <a:t>x</a:t>
            </a:r>
            <a:r>
              <a:rPr lang="en-US" i="1" baseline="-25000" dirty="0" err="1"/>
              <a:t>n</a:t>
            </a:r>
            <a:r>
              <a:rPr lang="en-US" i="1" dirty="0"/>
              <a:t>) </a:t>
            </a:r>
            <a:r>
              <a:rPr lang="en-US" dirty="0" smtClean="0"/>
              <a:t>(this just says let’s make a new variable, call it </a:t>
            </a:r>
            <a:r>
              <a:rPr lang="en-US" i="1" dirty="0" smtClean="0"/>
              <a:t>Y</a:t>
            </a:r>
            <a:r>
              <a:rPr lang="en-US" dirty="0" smtClean="0"/>
              <a:t>, and make it equal some function, call it </a:t>
            </a:r>
            <a:r>
              <a:rPr lang="en-US" i="1" dirty="0" smtClean="0"/>
              <a:t>T()</a:t>
            </a:r>
            <a:r>
              <a:rPr lang="en-US" dirty="0" smtClean="0"/>
              <a:t>, of the observed values of </a:t>
            </a:r>
            <a:r>
              <a:rPr lang="en-US" i="1" dirty="0"/>
              <a:t>X</a:t>
            </a:r>
            <a:r>
              <a:rPr lang="en-US" i="1" baseline="-25000" dirty="0"/>
              <a:t>1</a:t>
            </a:r>
            <a:r>
              <a:rPr lang="en-US" i="1" dirty="0"/>
              <a:t>, X</a:t>
            </a:r>
            <a:r>
              <a:rPr lang="en-US" i="1" baseline="-25000" dirty="0"/>
              <a:t>2</a:t>
            </a:r>
            <a:r>
              <a:rPr lang="en-US" i="1" dirty="0"/>
              <a:t>, …</a:t>
            </a:r>
            <a:r>
              <a:rPr lang="en-US" i="1" dirty="0" err="1" smtClean="0"/>
              <a:t>X</a:t>
            </a:r>
            <a:r>
              <a:rPr lang="en-US" i="1" baseline="-25000" dirty="0" err="1" smtClean="0"/>
              <a:t>n</a:t>
            </a:r>
            <a:r>
              <a:rPr lang="en-US" dirty="0" smtClean="0"/>
              <a:t>)</a:t>
            </a:r>
          </a:p>
          <a:p>
            <a:endParaRPr lang="en-US" dirty="0"/>
          </a:p>
          <a:p>
            <a:r>
              <a:rPr lang="en-US" dirty="0" smtClean="0"/>
              <a:t>Let’s make </a:t>
            </a:r>
            <a:r>
              <a:rPr lang="en-US" i="1" dirty="0" smtClean="0"/>
              <a:t>Y</a:t>
            </a:r>
            <a:r>
              <a:rPr lang="en-US" dirty="0" smtClean="0"/>
              <a:t> the average squared deviations of each value from the mean in our random sample. This is another common statistic, so we all tend to call it the same thing (instead of </a:t>
            </a:r>
            <a:r>
              <a:rPr lang="en-US" i="1" dirty="0" smtClean="0"/>
              <a:t>Y</a:t>
            </a:r>
            <a:r>
              <a:rPr lang="en-US" dirty="0" smtClean="0"/>
              <a:t>)…</a:t>
            </a:r>
            <a:endParaRPr lang="en-US" dirty="0"/>
          </a:p>
        </p:txBody>
      </p:sp>
      <p:sp>
        <p:nvSpPr>
          <p:cNvPr id="6" name="Oval Callout 5"/>
          <p:cNvSpPr/>
          <p:nvPr/>
        </p:nvSpPr>
        <p:spPr>
          <a:xfrm>
            <a:off x="5397500" y="5270500"/>
            <a:ext cx="1739899" cy="1206500"/>
          </a:xfrm>
          <a:prstGeom prst="wedgeEllipseCallout">
            <a:avLst>
              <a:gd name="adj1" fmla="val 65816"/>
              <a:gd name="adj2" fmla="val 1423"/>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dirty="0" smtClean="0">
                <a:solidFill>
                  <a:schemeClr val="tx1"/>
                </a:solidFill>
                <a:latin typeface="Gill Sans"/>
                <a:cs typeface="Gill Sans"/>
              </a:rPr>
              <a:t>It’s a </a:t>
            </a:r>
            <a:r>
              <a:rPr lang="en-US" sz="2000" b="1" dirty="0" smtClean="0">
                <a:solidFill>
                  <a:schemeClr val="tx1"/>
                </a:solidFill>
                <a:latin typeface="Lobster Two"/>
                <a:cs typeface="Lobster Two"/>
              </a:rPr>
              <a:t>random variable</a:t>
            </a:r>
            <a:r>
              <a:rPr lang="en-US" sz="2000" dirty="0" smtClean="0">
                <a:solidFill>
                  <a:schemeClr val="tx1"/>
                </a:solidFill>
                <a:latin typeface="Gill Sans"/>
                <a:cs typeface="Gill Sans"/>
              </a:rPr>
              <a:t> too</a:t>
            </a:r>
            <a:endParaRPr lang="en-US" sz="2000" b="1" dirty="0">
              <a:solidFill>
                <a:schemeClr val="tx1"/>
              </a:solidFill>
              <a:latin typeface="Lobster Two"/>
              <a:cs typeface="Lobster Two"/>
            </a:endParaRPr>
          </a:p>
        </p:txBody>
      </p:sp>
      <p:pic>
        <p:nvPicPr>
          <p:cNvPr id="7" name="Picture 6"/>
          <p:cNvPicPr>
            <a:picLocks noChangeAspect="1"/>
          </p:cNvPicPr>
          <p:nvPr/>
        </p:nvPicPr>
        <p:blipFill>
          <a:blip r:embed="rId3"/>
          <a:stretch>
            <a:fillRect/>
          </a:stretch>
        </p:blipFill>
        <p:spPr>
          <a:xfrm>
            <a:off x="7556500" y="5422900"/>
            <a:ext cx="1604527" cy="1604527"/>
          </a:xfrm>
          <a:prstGeom prst="rect">
            <a:avLst/>
          </a:prstGeom>
        </p:spPr>
      </p:pic>
      <p:pic>
        <p:nvPicPr>
          <p:cNvPr id="4" name="Picture 3"/>
          <p:cNvPicPr>
            <a:picLocks noChangeAspect="1"/>
          </p:cNvPicPr>
          <p:nvPr/>
        </p:nvPicPr>
        <p:blipFill>
          <a:blip r:embed="rId4"/>
          <a:stretch>
            <a:fillRect/>
          </a:stretch>
        </p:blipFill>
        <p:spPr>
          <a:xfrm>
            <a:off x="647700" y="4794250"/>
            <a:ext cx="4749800" cy="1190456"/>
          </a:xfrm>
          <a:prstGeom prst="rect">
            <a:avLst/>
          </a:prstGeom>
        </p:spPr>
      </p:pic>
    </p:spTree>
    <p:extLst>
      <p:ext uri="{BB962C8B-B14F-4D97-AF65-F5344CB8AC3E}">
        <p14:creationId xmlns:p14="http://schemas.microsoft.com/office/powerpoint/2010/main" val="42945727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Samples</a:t>
            </a:r>
            <a:endParaRPr lang="en-US" dirty="0"/>
          </a:p>
        </p:txBody>
      </p:sp>
      <p:sp>
        <p:nvSpPr>
          <p:cNvPr id="3" name="Content Placeholder 2"/>
          <p:cNvSpPr>
            <a:spLocks noGrp="1"/>
          </p:cNvSpPr>
          <p:nvPr>
            <p:ph idx="1"/>
          </p:nvPr>
        </p:nvSpPr>
        <p:spPr/>
        <p:txBody>
          <a:bodyPr>
            <a:normAutofit/>
          </a:bodyPr>
          <a:lstStyle/>
          <a:p>
            <a:pPr>
              <a:spcBef>
                <a:spcPts val="3000"/>
              </a:spcBef>
            </a:pPr>
            <a:r>
              <a:rPr lang="en-US" dirty="0" smtClean="0"/>
              <a:t>A </a:t>
            </a:r>
            <a:r>
              <a:rPr lang="en-US" b="1" dirty="0" smtClean="0">
                <a:latin typeface="Lobster Two"/>
                <a:cs typeface="Lobster Two"/>
              </a:rPr>
              <a:t>sample</a:t>
            </a:r>
            <a:r>
              <a:rPr lang="en-US" dirty="0" smtClean="0">
                <a:solidFill>
                  <a:srgbClr val="66A7B9"/>
                </a:solidFill>
              </a:rPr>
              <a:t> </a:t>
            </a:r>
            <a:r>
              <a:rPr lang="en-US" dirty="0" smtClean="0"/>
              <a:t>includes the results of </a:t>
            </a:r>
            <a:r>
              <a:rPr lang="en-US" i="1" dirty="0" smtClean="0">
                <a:latin typeface="Times New Roman"/>
                <a:cs typeface="Times New Roman"/>
              </a:rPr>
              <a:t>n</a:t>
            </a:r>
            <a:r>
              <a:rPr lang="en-US" dirty="0" smtClean="0"/>
              <a:t> random experiments. A sequence of random variables. </a:t>
            </a:r>
          </a:p>
          <a:p>
            <a:pPr>
              <a:spcBef>
                <a:spcPts val="3000"/>
              </a:spcBef>
            </a:pPr>
            <a:endParaRPr lang="en-US" dirty="0" smtClean="0"/>
          </a:p>
          <a:p>
            <a:pPr>
              <a:spcBef>
                <a:spcPts val="0"/>
              </a:spcBef>
            </a:pPr>
            <a:r>
              <a:rPr lang="en-US" dirty="0" smtClean="0"/>
              <a:t>A </a:t>
            </a:r>
            <a:r>
              <a:rPr lang="en-US" b="1" dirty="0" smtClean="0">
                <a:latin typeface="Lobster Two"/>
                <a:cs typeface="Lobster Two"/>
              </a:rPr>
              <a:t>random sample </a:t>
            </a:r>
            <a:r>
              <a:rPr lang="en-US" dirty="0" smtClean="0"/>
              <a:t>is </a:t>
            </a:r>
            <a:r>
              <a:rPr lang="en-US" dirty="0"/>
              <a:t>the result of a random experiment </a:t>
            </a:r>
            <a:r>
              <a:rPr lang="en-US" b="1" dirty="0">
                <a:solidFill>
                  <a:schemeClr val="accent1"/>
                </a:solidFill>
              </a:rPr>
              <a:t>repeated</a:t>
            </a:r>
            <a:r>
              <a:rPr lang="en-US" dirty="0"/>
              <a:t> </a:t>
            </a:r>
            <a:r>
              <a:rPr lang="en-US" i="1" dirty="0">
                <a:latin typeface="Times New Roman"/>
                <a:cs typeface="Times New Roman"/>
              </a:rPr>
              <a:t>n </a:t>
            </a:r>
            <a:r>
              <a:rPr lang="en-US" dirty="0" smtClean="0">
                <a:cs typeface="Times New Roman"/>
              </a:rPr>
              <a:t>times. Because experiment can be repeated, and observations are “exchangeable”, </a:t>
            </a:r>
            <a:r>
              <a:rPr lang="en-US" dirty="0" err="1" smtClean="0">
                <a:cs typeface="Times New Roman"/>
              </a:rPr>
              <a:t>iid</a:t>
            </a:r>
            <a:r>
              <a:rPr lang="en-US" dirty="0" smtClean="0">
                <a:cs typeface="Times New Roman"/>
              </a:rPr>
              <a:t>.  </a:t>
            </a:r>
            <a:endParaRPr lang="en-US" dirty="0"/>
          </a:p>
        </p:txBody>
      </p:sp>
    </p:spTree>
    <p:extLst>
      <p:ext uri="{BB962C8B-B14F-4D97-AF65-F5344CB8AC3E}">
        <p14:creationId xmlns:p14="http://schemas.microsoft.com/office/powerpoint/2010/main" val="11609549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statistic: the sample variance</a:t>
            </a:r>
            <a:endParaRPr lang="en-US" dirty="0"/>
          </a:p>
        </p:txBody>
      </p:sp>
      <p:sp>
        <p:nvSpPr>
          <p:cNvPr id="3" name="Content Placeholder 2"/>
          <p:cNvSpPr>
            <a:spLocks noGrp="1"/>
          </p:cNvSpPr>
          <p:nvPr>
            <p:ph idx="1"/>
          </p:nvPr>
        </p:nvSpPr>
        <p:spPr/>
        <p:txBody>
          <a:bodyPr/>
          <a:lstStyle/>
          <a:p>
            <a:r>
              <a:rPr lang="en-US" dirty="0" smtClean="0"/>
              <a:t>Again, we </a:t>
            </a:r>
            <a:r>
              <a:rPr lang="en-US" dirty="0"/>
              <a:t>observed 6 twitter users whose tweets totaled: </a:t>
            </a:r>
            <a:br>
              <a:rPr lang="en-US" dirty="0"/>
            </a:br>
            <a:r>
              <a:rPr lang="en-US" i="1" dirty="0" smtClean="0"/>
              <a:t>{</a:t>
            </a:r>
            <a:r>
              <a:rPr lang="en-US" i="1" dirty="0"/>
              <a:t>X</a:t>
            </a:r>
            <a:r>
              <a:rPr lang="en-US" i="1" baseline="-25000" dirty="0"/>
              <a:t>1</a:t>
            </a:r>
            <a:r>
              <a:rPr lang="en-US" i="1" dirty="0"/>
              <a:t> = 5; X</a:t>
            </a:r>
            <a:r>
              <a:rPr lang="en-US" i="1" baseline="-25000" dirty="0"/>
              <a:t>2</a:t>
            </a:r>
            <a:r>
              <a:rPr lang="en-US" i="1" dirty="0"/>
              <a:t> = 3; X</a:t>
            </a:r>
            <a:r>
              <a:rPr lang="en-US" i="1" baseline="-25000" dirty="0"/>
              <a:t>3</a:t>
            </a:r>
            <a:r>
              <a:rPr lang="en-US" i="1" dirty="0"/>
              <a:t> = 0; X</a:t>
            </a:r>
            <a:r>
              <a:rPr lang="en-US" i="1" baseline="-25000" dirty="0"/>
              <a:t>4</a:t>
            </a:r>
            <a:r>
              <a:rPr lang="en-US" i="1" dirty="0"/>
              <a:t> = 10; X</a:t>
            </a:r>
            <a:r>
              <a:rPr lang="en-US" i="1" baseline="-25000" dirty="0"/>
              <a:t>5</a:t>
            </a:r>
            <a:r>
              <a:rPr lang="en-US" i="1" dirty="0"/>
              <a:t> = 3; X</a:t>
            </a:r>
            <a:r>
              <a:rPr lang="en-US" i="1" baseline="-25000" dirty="0"/>
              <a:t>6</a:t>
            </a:r>
            <a:r>
              <a:rPr lang="en-US" i="1" dirty="0"/>
              <a:t> = 2}</a:t>
            </a:r>
          </a:p>
          <a:p>
            <a:r>
              <a:rPr lang="en-US" dirty="0"/>
              <a:t>Each numerical value above is an </a:t>
            </a:r>
            <a:r>
              <a:rPr lang="en-US" i="1" dirty="0"/>
              <a:t>x</a:t>
            </a:r>
            <a:r>
              <a:rPr lang="en-US" i="1" baseline="-25000" dirty="0"/>
              <a:t>i</a:t>
            </a:r>
            <a:r>
              <a:rPr lang="en-US" i="1" dirty="0"/>
              <a:t> </a:t>
            </a:r>
            <a:r>
              <a:rPr lang="en-US" dirty="0"/>
              <a:t>that we have now observed</a:t>
            </a:r>
          </a:p>
        </p:txBody>
      </p:sp>
      <p:pic>
        <p:nvPicPr>
          <p:cNvPr id="7" name="Picture 6"/>
          <p:cNvPicPr>
            <a:picLocks noChangeAspect="1"/>
          </p:cNvPicPr>
          <p:nvPr/>
        </p:nvPicPr>
        <p:blipFill>
          <a:blip r:embed="rId3"/>
          <a:stretch>
            <a:fillRect/>
          </a:stretch>
        </p:blipFill>
        <p:spPr>
          <a:xfrm>
            <a:off x="7556500" y="5422900"/>
            <a:ext cx="1604527" cy="1604527"/>
          </a:xfrm>
          <a:prstGeom prst="rect">
            <a:avLst/>
          </a:prstGeom>
        </p:spPr>
      </p:pic>
      <p:sp>
        <p:nvSpPr>
          <p:cNvPr id="9" name="Oval Callout 8"/>
          <p:cNvSpPr/>
          <p:nvPr/>
        </p:nvSpPr>
        <p:spPr>
          <a:xfrm>
            <a:off x="5510196" y="5270500"/>
            <a:ext cx="1627203" cy="1206500"/>
          </a:xfrm>
          <a:prstGeom prst="wedgeEllipseCallout">
            <a:avLst>
              <a:gd name="adj1" fmla="val 65816"/>
              <a:gd name="adj2" fmla="val 1423"/>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dirty="0" smtClean="0">
                <a:solidFill>
                  <a:schemeClr val="tx1"/>
                </a:solidFill>
                <a:latin typeface="Gill Sans"/>
                <a:cs typeface="Gill Sans"/>
              </a:rPr>
              <a:t>Still a </a:t>
            </a:r>
            <a:r>
              <a:rPr lang="en-US" sz="2000" b="1" dirty="0" smtClean="0">
                <a:solidFill>
                  <a:schemeClr val="tx1"/>
                </a:solidFill>
                <a:latin typeface="Lobster Two"/>
                <a:cs typeface="Lobster Two"/>
              </a:rPr>
              <a:t>random variable</a:t>
            </a:r>
            <a:r>
              <a:rPr lang="en-US" sz="2000" dirty="0" smtClean="0">
                <a:solidFill>
                  <a:schemeClr val="tx1"/>
                </a:solidFill>
                <a:latin typeface="Gill Sans"/>
                <a:cs typeface="Gill Sans"/>
              </a:rPr>
              <a:t> </a:t>
            </a:r>
            <a:endParaRPr lang="en-US" sz="2000" b="1" dirty="0">
              <a:solidFill>
                <a:schemeClr val="tx1"/>
              </a:solidFill>
              <a:latin typeface="Lobster Two"/>
              <a:cs typeface="Lobster Two"/>
            </a:endParaRPr>
          </a:p>
        </p:txBody>
      </p:sp>
      <p:grpSp>
        <p:nvGrpSpPr>
          <p:cNvPr id="52" name="Group 51"/>
          <p:cNvGrpSpPr/>
          <p:nvPr/>
        </p:nvGrpSpPr>
        <p:grpSpPr>
          <a:xfrm>
            <a:off x="762000" y="3363913"/>
            <a:ext cx="4760913" cy="2187575"/>
            <a:chOff x="762000" y="3363913"/>
            <a:chExt cx="4760913" cy="2187575"/>
          </a:xfrm>
        </p:grpSpPr>
        <p:sp>
          <p:nvSpPr>
            <p:cNvPr id="5" name="AutoShape 3"/>
            <p:cNvSpPr>
              <a:spLocks noChangeAspect="1" noChangeArrowheads="1" noTextEdit="1"/>
            </p:cNvSpPr>
            <p:nvPr/>
          </p:nvSpPr>
          <p:spPr bwMode="auto">
            <a:xfrm>
              <a:off x="762000" y="3367088"/>
              <a:ext cx="4748213" cy="218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5"/>
            <p:cNvSpPr>
              <a:spLocks/>
            </p:cNvSpPr>
            <p:nvPr/>
          </p:nvSpPr>
          <p:spPr bwMode="auto">
            <a:xfrm>
              <a:off x="763588" y="3824288"/>
              <a:ext cx="152400" cy="187325"/>
            </a:xfrm>
            <a:custGeom>
              <a:avLst/>
              <a:gdLst>
                <a:gd name="T0" fmla="*/ 162 w 176"/>
                <a:gd name="T1" fmla="*/ 32 h 216"/>
                <a:gd name="T2" fmla="*/ 162 w 176"/>
                <a:gd name="T3" fmla="*/ 32 h 216"/>
                <a:gd name="T4" fmla="*/ 139 w 176"/>
                <a:gd name="T5" fmla="*/ 54 h 216"/>
                <a:gd name="T6" fmla="*/ 154 w 176"/>
                <a:gd name="T7" fmla="*/ 67 h 216"/>
                <a:gd name="T8" fmla="*/ 176 w 176"/>
                <a:gd name="T9" fmla="*/ 41 h 216"/>
                <a:gd name="T10" fmla="*/ 119 w 176"/>
                <a:gd name="T11" fmla="*/ 0 h 216"/>
                <a:gd name="T12" fmla="*/ 38 w 176"/>
                <a:gd name="T13" fmla="*/ 69 h 216"/>
                <a:gd name="T14" fmla="*/ 88 w 176"/>
                <a:gd name="T15" fmla="*/ 117 h 216"/>
                <a:gd name="T16" fmla="*/ 137 w 176"/>
                <a:gd name="T17" fmla="*/ 153 h 216"/>
                <a:gd name="T18" fmla="*/ 69 w 176"/>
                <a:gd name="T19" fmla="*/ 206 h 216"/>
                <a:gd name="T20" fmla="*/ 15 w 176"/>
                <a:gd name="T21" fmla="*/ 180 h 216"/>
                <a:gd name="T22" fmla="*/ 45 w 176"/>
                <a:gd name="T23" fmla="*/ 155 h 216"/>
                <a:gd name="T24" fmla="*/ 27 w 176"/>
                <a:gd name="T25" fmla="*/ 138 h 216"/>
                <a:gd name="T26" fmla="*/ 0 w 176"/>
                <a:gd name="T27" fmla="*/ 170 h 216"/>
                <a:gd name="T28" fmla="*/ 69 w 176"/>
                <a:gd name="T29" fmla="*/ 216 h 216"/>
                <a:gd name="T30" fmla="*/ 165 w 176"/>
                <a:gd name="T31" fmla="*/ 137 h 216"/>
                <a:gd name="T32" fmla="*/ 150 w 176"/>
                <a:gd name="T33" fmla="*/ 102 h 216"/>
                <a:gd name="T34" fmla="*/ 102 w 176"/>
                <a:gd name="T35" fmla="*/ 82 h 216"/>
                <a:gd name="T36" fmla="*/ 66 w 176"/>
                <a:gd name="T37" fmla="*/ 53 h 216"/>
                <a:gd name="T38" fmla="*/ 119 w 176"/>
                <a:gd name="T39" fmla="*/ 10 h 216"/>
                <a:gd name="T40" fmla="*/ 162 w 176"/>
                <a:gd name="T41" fmla="*/ 3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216">
                  <a:moveTo>
                    <a:pt x="162" y="32"/>
                  </a:moveTo>
                  <a:lnTo>
                    <a:pt x="162" y="32"/>
                  </a:lnTo>
                  <a:cubicBezTo>
                    <a:pt x="149" y="33"/>
                    <a:pt x="139" y="43"/>
                    <a:pt x="139" y="54"/>
                  </a:cubicBezTo>
                  <a:cubicBezTo>
                    <a:pt x="139" y="60"/>
                    <a:pt x="144" y="67"/>
                    <a:pt x="154" y="67"/>
                  </a:cubicBezTo>
                  <a:cubicBezTo>
                    <a:pt x="165" y="67"/>
                    <a:pt x="176" y="59"/>
                    <a:pt x="176" y="41"/>
                  </a:cubicBezTo>
                  <a:cubicBezTo>
                    <a:pt x="176" y="19"/>
                    <a:pt x="156" y="0"/>
                    <a:pt x="119" y="0"/>
                  </a:cubicBezTo>
                  <a:cubicBezTo>
                    <a:pt x="56" y="0"/>
                    <a:pt x="38" y="48"/>
                    <a:pt x="38" y="69"/>
                  </a:cubicBezTo>
                  <a:cubicBezTo>
                    <a:pt x="38" y="107"/>
                    <a:pt x="74" y="114"/>
                    <a:pt x="88" y="117"/>
                  </a:cubicBezTo>
                  <a:cubicBezTo>
                    <a:pt x="113" y="122"/>
                    <a:pt x="137" y="127"/>
                    <a:pt x="137" y="153"/>
                  </a:cubicBezTo>
                  <a:cubicBezTo>
                    <a:pt x="137" y="165"/>
                    <a:pt x="126" y="206"/>
                    <a:pt x="69" y="206"/>
                  </a:cubicBezTo>
                  <a:cubicBezTo>
                    <a:pt x="62" y="206"/>
                    <a:pt x="26" y="206"/>
                    <a:pt x="15" y="180"/>
                  </a:cubicBezTo>
                  <a:cubicBezTo>
                    <a:pt x="33" y="183"/>
                    <a:pt x="45" y="168"/>
                    <a:pt x="45" y="155"/>
                  </a:cubicBezTo>
                  <a:cubicBezTo>
                    <a:pt x="45" y="144"/>
                    <a:pt x="37" y="138"/>
                    <a:pt x="27" y="138"/>
                  </a:cubicBezTo>
                  <a:cubicBezTo>
                    <a:pt x="15" y="138"/>
                    <a:pt x="0" y="148"/>
                    <a:pt x="0" y="170"/>
                  </a:cubicBezTo>
                  <a:cubicBezTo>
                    <a:pt x="0" y="197"/>
                    <a:pt x="28" y="216"/>
                    <a:pt x="69" y="216"/>
                  </a:cubicBezTo>
                  <a:cubicBezTo>
                    <a:pt x="146" y="216"/>
                    <a:pt x="165" y="158"/>
                    <a:pt x="165" y="137"/>
                  </a:cubicBezTo>
                  <a:cubicBezTo>
                    <a:pt x="165" y="120"/>
                    <a:pt x="156" y="108"/>
                    <a:pt x="150" y="102"/>
                  </a:cubicBezTo>
                  <a:cubicBezTo>
                    <a:pt x="137" y="89"/>
                    <a:pt x="123" y="86"/>
                    <a:pt x="102" y="82"/>
                  </a:cubicBezTo>
                  <a:cubicBezTo>
                    <a:pt x="85" y="78"/>
                    <a:pt x="66" y="75"/>
                    <a:pt x="66" y="53"/>
                  </a:cubicBezTo>
                  <a:cubicBezTo>
                    <a:pt x="66" y="39"/>
                    <a:pt x="77" y="10"/>
                    <a:pt x="119" y="10"/>
                  </a:cubicBezTo>
                  <a:cubicBezTo>
                    <a:pt x="131" y="10"/>
                    <a:pt x="155" y="13"/>
                    <a:pt x="162" y="32"/>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p:nvSpPr>
          <p:spPr bwMode="auto">
            <a:xfrm>
              <a:off x="954088" y="3644901"/>
              <a:ext cx="128588" cy="190500"/>
            </a:xfrm>
            <a:custGeom>
              <a:avLst/>
              <a:gdLst>
                <a:gd name="T0" fmla="*/ 147 w 147"/>
                <a:gd name="T1" fmla="*/ 161 h 221"/>
                <a:gd name="T2" fmla="*/ 147 w 147"/>
                <a:gd name="T3" fmla="*/ 161 h 221"/>
                <a:gd name="T4" fmla="*/ 136 w 147"/>
                <a:gd name="T5" fmla="*/ 161 h 221"/>
                <a:gd name="T6" fmla="*/ 127 w 147"/>
                <a:gd name="T7" fmla="*/ 191 h 221"/>
                <a:gd name="T8" fmla="*/ 94 w 147"/>
                <a:gd name="T9" fmla="*/ 193 h 221"/>
                <a:gd name="T10" fmla="*/ 33 w 147"/>
                <a:gd name="T11" fmla="*/ 193 h 221"/>
                <a:gd name="T12" fmla="*/ 99 w 147"/>
                <a:gd name="T13" fmla="*/ 137 h 221"/>
                <a:gd name="T14" fmla="*/ 147 w 147"/>
                <a:gd name="T15" fmla="*/ 65 h 221"/>
                <a:gd name="T16" fmla="*/ 69 w 147"/>
                <a:gd name="T17" fmla="*/ 0 h 221"/>
                <a:gd name="T18" fmla="*/ 0 w 147"/>
                <a:gd name="T19" fmla="*/ 59 h 221"/>
                <a:gd name="T20" fmla="*/ 17 w 147"/>
                <a:gd name="T21" fmla="*/ 78 h 221"/>
                <a:gd name="T22" fmla="*/ 35 w 147"/>
                <a:gd name="T23" fmla="*/ 60 h 221"/>
                <a:gd name="T24" fmla="*/ 15 w 147"/>
                <a:gd name="T25" fmla="*/ 43 h 221"/>
                <a:gd name="T26" fmla="*/ 64 w 147"/>
                <a:gd name="T27" fmla="*/ 12 h 221"/>
                <a:gd name="T28" fmla="*/ 115 w 147"/>
                <a:gd name="T29" fmla="*/ 65 h 221"/>
                <a:gd name="T30" fmla="*/ 83 w 147"/>
                <a:gd name="T31" fmla="*/ 129 h 221"/>
                <a:gd name="T32" fmla="*/ 3 w 147"/>
                <a:gd name="T33" fmla="*/ 208 h 221"/>
                <a:gd name="T34" fmla="*/ 0 w 147"/>
                <a:gd name="T35" fmla="*/ 221 h 221"/>
                <a:gd name="T36" fmla="*/ 137 w 147"/>
                <a:gd name="T37" fmla="*/ 221 h 221"/>
                <a:gd name="T38" fmla="*/ 147 w 147"/>
                <a:gd name="T39" fmla="*/ 16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 h="221">
                  <a:moveTo>
                    <a:pt x="147" y="161"/>
                  </a:moveTo>
                  <a:lnTo>
                    <a:pt x="147" y="161"/>
                  </a:lnTo>
                  <a:lnTo>
                    <a:pt x="136" y="161"/>
                  </a:lnTo>
                  <a:cubicBezTo>
                    <a:pt x="135" y="168"/>
                    <a:pt x="132" y="188"/>
                    <a:pt x="127" y="191"/>
                  </a:cubicBezTo>
                  <a:cubicBezTo>
                    <a:pt x="125" y="193"/>
                    <a:pt x="99" y="193"/>
                    <a:pt x="94" y="193"/>
                  </a:cubicBezTo>
                  <a:lnTo>
                    <a:pt x="33" y="193"/>
                  </a:lnTo>
                  <a:cubicBezTo>
                    <a:pt x="68" y="162"/>
                    <a:pt x="79" y="153"/>
                    <a:pt x="99" y="137"/>
                  </a:cubicBezTo>
                  <a:cubicBezTo>
                    <a:pt x="124" y="117"/>
                    <a:pt x="147" y="97"/>
                    <a:pt x="147" y="65"/>
                  </a:cubicBezTo>
                  <a:cubicBezTo>
                    <a:pt x="147" y="24"/>
                    <a:pt x="112" y="0"/>
                    <a:pt x="69" y="0"/>
                  </a:cubicBezTo>
                  <a:cubicBezTo>
                    <a:pt x="28" y="0"/>
                    <a:pt x="0" y="29"/>
                    <a:pt x="0" y="59"/>
                  </a:cubicBezTo>
                  <a:cubicBezTo>
                    <a:pt x="0" y="76"/>
                    <a:pt x="14" y="78"/>
                    <a:pt x="17" y="78"/>
                  </a:cubicBezTo>
                  <a:cubicBezTo>
                    <a:pt x="25" y="78"/>
                    <a:pt x="35" y="72"/>
                    <a:pt x="35" y="60"/>
                  </a:cubicBezTo>
                  <a:cubicBezTo>
                    <a:pt x="35" y="54"/>
                    <a:pt x="33" y="43"/>
                    <a:pt x="15" y="43"/>
                  </a:cubicBezTo>
                  <a:cubicBezTo>
                    <a:pt x="26" y="19"/>
                    <a:pt x="48" y="12"/>
                    <a:pt x="64" y="12"/>
                  </a:cubicBezTo>
                  <a:cubicBezTo>
                    <a:pt x="97" y="12"/>
                    <a:pt x="115" y="38"/>
                    <a:pt x="115" y="65"/>
                  </a:cubicBezTo>
                  <a:cubicBezTo>
                    <a:pt x="115" y="94"/>
                    <a:pt x="94" y="117"/>
                    <a:pt x="83" y="129"/>
                  </a:cubicBezTo>
                  <a:lnTo>
                    <a:pt x="3" y="208"/>
                  </a:lnTo>
                  <a:cubicBezTo>
                    <a:pt x="0" y="211"/>
                    <a:pt x="0" y="212"/>
                    <a:pt x="0" y="221"/>
                  </a:cubicBezTo>
                  <a:lnTo>
                    <a:pt x="137" y="221"/>
                  </a:lnTo>
                  <a:lnTo>
                    <a:pt x="147" y="161"/>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noEditPoints="1"/>
            </p:cNvSpPr>
            <p:nvPr/>
          </p:nvSpPr>
          <p:spPr bwMode="auto">
            <a:xfrm>
              <a:off x="1260475" y="3854451"/>
              <a:ext cx="274638" cy="98425"/>
            </a:xfrm>
            <a:custGeom>
              <a:avLst/>
              <a:gdLst>
                <a:gd name="T0" fmla="*/ 301 w 318"/>
                <a:gd name="T1" fmla="*/ 20 h 112"/>
                <a:gd name="T2" fmla="*/ 301 w 318"/>
                <a:gd name="T3" fmla="*/ 20 h 112"/>
                <a:gd name="T4" fmla="*/ 318 w 318"/>
                <a:gd name="T5" fmla="*/ 10 h 112"/>
                <a:gd name="T6" fmla="*/ 302 w 318"/>
                <a:gd name="T7" fmla="*/ 0 h 112"/>
                <a:gd name="T8" fmla="*/ 15 w 318"/>
                <a:gd name="T9" fmla="*/ 0 h 112"/>
                <a:gd name="T10" fmla="*/ 0 w 318"/>
                <a:gd name="T11" fmla="*/ 10 h 112"/>
                <a:gd name="T12" fmla="*/ 16 w 318"/>
                <a:gd name="T13" fmla="*/ 20 h 112"/>
                <a:gd name="T14" fmla="*/ 301 w 318"/>
                <a:gd name="T15" fmla="*/ 20 h 112"/>
                <a:gd name="T16" fmla="*/ 302 w 318"/>
                <a:gd name="T17" fmla="*/ 112 h 112"/>
                <a:gd name="T18" fmla="*/ 302 w 318"/>
                <a:gd name="T19" fmla="*/ 112 h 112"/>
                <a:gd name="T20" fmla="*/ 318 w 318"/>
                <a:gd name="T21" fmla="*/ 103 h 112"/>
                <a:gd name="T22" fmla="*/ 301 w 318"/>
                <a:gd name="T23" fmla="*/ 93 h 112"/>
                <a:gd name="T24" fmla="*/ 16 w 318"/>
                <a:gd name="T25" fmla="*/ 93 h 112"/>
                <a:gd name="T26" fmla="*/ 0 w 318"/>
                <a:gd name="T27" fmla="*/ 103 h 112"/>
                <a:gd name="T28" fmla="*/ 15 w 318"/>
                <a:gd name="T29" fmla="*/ 112 h 112"/>
                <a:gd name="T30" fmla="*/ 302 w 318"/>
                <a:gd name="T31"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8" h="112">
                  <a:moveTo>
                    <a:pt x="301" y="20"/>
                  </a:moveTo>
                  <a:lnTo>
                    <a:pt x="301" y="20"/>
                  </a:lnTo>
                  <a:cubicBezTo>
                    <a:pt x="308" y="20"/>
                    <a:pt x="318" y="20"/>
                    <a:pt x="318" y="10"/>
                  </a:cubicBezTo>
                  <a:cubicBezTo>
                    <a:pt x="318" y="0"/>
                    <a:pt x="308" y="0"/>
                    <a:pt x="302" y="0"/>
                  </a:cubicBezTo>
                  <a:lnTo>
                    <a:pt x="15" y="0"/>
                  </a:lnTo>
                  <a:cubicBezTo>
                    <a:pt x="9" y="0"/>
                    <a:pt x="0" y="0"/>
                    <a:pt x="0" y="10"/>
                  </a:cubicBezTo>
                  <a:cubicBezTo>
                    <a:pt x="0" y="20"/>
                    <a:pt x="9" y="20"/>
                    <a:pt x="16" y="20"/>
                  </a:cubicBezTo>
                  <a:lnTo>
                    <a:pt x="301" y="20"/>
                  </a:lnTo>
                  <a:close/>
                  <a:moveTo>
                    <a:pt x="302" y="112"/>
                  </a:moveTo>
                  <a:lnTo>
                    <a:pt x="302" y="112"/>
                  </a:lnTo>
                  <a:cubicBezTo>
                    <a:pt x="308" y="112"/>
                    <a:pt x="318" y="112"/>
                    <a:pt x="318" y="103"/>
                  </a:cubicBezTo>
                  <a:cubicBezTo>
                    <a:pt x="318" y="93"/>
                    <a:pt x="308" y="93"/>
                    <a:pt x="301" y="93"/>
                  </a:cubicBezTo>
                  <a:lnTo>
                    <a:pt x="16" y="93"/>
                  </a:lnTo>
                  <a:cubicBezTo>
                    <a:pt x="9" y="93"/>
                    <a:pt x="0" y="93"/>
                    <a:pt x="0" y="103"/>
                  </a:cubicBezTo>
                  <a:cubicBezTo>
                    <a:pt x="0" y="112"/>
                    <a:pt x="9" y="112"/>
                    <a:pt x="15" y="112"/>
                  </a:cubicBezTo>
                  <a:lnTo>
                    <a:pt x="302" y="112"/>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p:cNvSpPr>
            <p:nvPr/>
          </p:nvSpPr>
          <p:spPr bwMode="auto">
            <a:xfrm>
              <a:off x="2136775" y="3451226"/>
              <a:ext cx="136525" cy="276225"/>
            </a:xfrm>
            <a:custGeom>
              <a:avLst/>
              <a:gdLst>
                <a:gd name="T0" fmla="*/ 98 w 158"/>
                <a:gd name="T1" fmla="*/ 12 h 318"/>
                <a:gd name="T2" fmla="*/ 98 w 158"/>
                <a:gd name="T3" fmla="*/ 12 h 318"/>
                <a:gd name="T4" fmla="*/ 87 w 158"/>
                <a:gd name="T5" fmla="*/ 0 h 318"/>
                <a:gd name="T6" fmla="*/ 0 w 158"/>
                <a:gd name="T7" fmla="*/ 31 h 318"/>
                <a:gd name="T8" fmla="*/ 0 w 158"/>
                <a:gd name="T9" fmla="*/ 45 h 318"/>
                <a:gd name="T10" fmla="*/ 63 w 158"/>
                <a:gd name="T11" fmla="*/ 33 h 318"/>
                <a:gd name="T12" fmla="*/ 63 w 158"/>
                <a:gd name="T13" fmla="*/ 281 h 318"/>
                <a:gd name="T14" fmla="*/ 19 w 158"/>
                <a:gd name="T15" fmla="*/ 304 h 318"/>
                <a:gd name="T16" fmla="*/ 3 w 158"/>
                <a:gd name="T17" fmla="*/ 304 h 318"/>
                <a:gd name="T18" fmla="*/ 3 w 158"/>
                <a:gd name="T19" fmla="*/ 318 h 318"/>
                <a:gd name="T20" fmla="*/ 81 w 158"/>
                <a:gd name="T21" fmla="*/ 317 h 318"/>
                <a:gd name="T22" fmla="*/ 158 w 158"/>
                <a:gd name="T23" fmla="*/ 318 h 318"/>
                <a:gd name="T24" fmla="*/ 158 w 158"/>
                <a:gd name="T25" fmla="*/ 304 h 318"/>
                <a:gd name="T26" fmla="*/ 143 w 158"/>
                <a:gd name="T27" fmla="*/ 304 h 318"/>
                <a:gd name="T28" fmla="*/ 98 w 158"/>
                <a:gd name="T29" fmla="*/ 281 h 318"/>
                <a:gd name="T30" fmla="*/ 98 w 158"/>
                <a:gd name="T31" fmla="*/ 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8" h="318">
                  <a:moveTo>
                    <a:pt x="98" y="12"/>
                  </a:moveTo>
                  <a:lnTo>
                    <a:pt x="98" y="12"/>
                  </a:lnTo>
                  <a:cubicBezTo>
                    <a:pt x="98" y="1"/>
                    <a:pt x="98" y="0"/>
                    <a:pt x="87" y="0"/>
                  </a:cubicBezTo>
                  <a:cubicBezTo>
                    <a:pt x="58" y="31"/>
                    <a:pt x="16" y="31"/>
                    <a:pt x="0" y="31"/>
                  </a:cubicBezTo>
                  <a:lnTo>
                    <a:pt x="0" y="45"/>
                  </a:lnTo>
                  <a:cubicBezTo>
                    <a:pt x="10" y="45"/>
                    <a:pt x="38" y="45"/>
                    <a:pt x="63" y="33"/>
                  </a:cubicBezTo>
                  <a:lnTo>
                    <a:pt x="63" y="281"/>
                  </a:lnTo>
                  <a:cubicBezTo>
                    <a:pt x="63" y="298"/>
                    <a:pt x="62" y="304"/>
                    <a:pt x="19" y="304"/>
                  </a:cubicBezTo>
                  <a:lnTo>
                    <a:pt x="3" y="304"/>
                  </a:lnTo>
                  <a:lnTo>
                    <a:pt x="3" y="318"/>
                  </a:lnTo>
                  <a:cubicBezTo>
                    <a:pt x="20" y="317"/>
                    <a:pt x="62" y="317"/>
                    <a:pt x="81" y="317"/>
                  </a:cubicBezTo>
                  <a:cubicBezTo>
                    <a:pt x="100" y="317"/>
                    <a:pt x="141" y="317"/>
                    <a:pt x="158" y="318"/>
                  </a:cubicBezTo>
                  <a:lnTo>
                    <a:pt x="158" y="304"/>
                  </a:lnTo>
                  <a:lnTo>
                    <a:pt x="143" y="304"/>
                  </a:lnTo>
                  <a:cubicBezTo>
                    <a:pt x="100" y="304"/>
                    <a:pt x="98" y="298"/>
                    <a:pt x="98" y="281"/>
                  </a:cubicBezTo>
                  <a:lnTo>
                    <a:pt x="98" y="12"/>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p:cNvSpPr>
            <p:nvPr/>
          </p:nvSpPr>
          <p:spPr bwMode="auto">
            <a:xfrm>
              <a:off x="1722438" y="3903663"/>
              <a:ext cx="962025" cy="0"/>
            </a:xfrm>
            <a:custGeom>
              <a:avLst/>
              <a:gdLst>
                <a:gd name="T0" fmla="*/ 0 w 1111"/>
                <a:gd name="T1" fmla="*/ 0 w 1111"/>
                <a:gd name="T2" fmla="*/ 1111 w 1111"/>
              </a:gdLst>
              <a:ahLst/>
              <a:cxnLst>
                <a:cxn ang="0">
                  <a:pos x="T0" y="0"/>
                </a:cxn>
                <a:cxn ang="0">
                  <a:pos x="T1" y="0"/>
                </a:cxn>
                <a:cxn ang="0">
                  <a:pos x="T2" y="0"/>
                </a:cxn>
              </a:cxnLst>
              <a:rect l="0" t="0" r="r" b="b"/>
              <a:pathLst>
                <a:path w="1111">
                  <a:moveTo>
                    <a:pt x="0" y="0"/>
                  </a:moveTo>
                  <a:lnTo>
                    <a:pt x="0" y="0"/>
                  </a:lnTo>
                  <a:lnTo>
                    <a:pt x="1111" y="0"/>
                  </a:lnTo>
                </a:path>
              </a:pathLst>
            </a:custGeom>
            <a:noFill/>
            <a:ln w="158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p:nvSpPr>
          <p:spPr bwMode="auto">
            <a:xfrm>
              <a:off x="1735138" y="4108451"/>
              <a:ext cx="223838" cy="187325"/>
            </a:xfrm>
            <a:custGeom>
              <a:avLst/>
              <a:gdLst>
                <a:gd name="T0" fmla="*/ 28 w 259"/>
                <a:gd name="T1" fmla="*/ 183 h 216"/>
                <a:gd name="T2" fmla="*/ 28 w 259"/>
                <a:gd name="T3" fmla="*/ 183 h 216"/>
                <a:gd name="T4" fmla="*/ 24 w 259"/>
                <a:gd name="T5" fmla="*/ 203 h 216"/>
                <a:gd name="T6" fmla="*/ 38 w 259"/>
                <a:gd name="T7" fmla="*/ 216 h 216"/>
                <a:gd name="T8" fmla="*/ 55 w 259"/>
                <a:gd name="T9" fmla="*/ 203 h 216"/>
                <a:gd name="T10" fmla="*/ 64 w 259"/>
                <a:gd name="T11" fmla="*/ 167 h 216"/>
                <a:gd name="T12" fmla="*/ 75 w 259"/>
                <a:gd name="T13" fmla="*/ 124 h 216"/>
                <a:gd name="T14" fmla="*/ 83 w 259"/>
                <a:gd name="T15" fmla="*/ 92 h 216"/>
                <a:gd name="T16" fmla="*/ 89 w 259"/>
                <a:gd name="T17" fmla="*/ 68 h 216"/>
                <a:gd name="T18" fmla="*/ 167 w 259"/>
                <a:gd name="T19" fmla="*/ 10 h 216"/>
                <a:gd name="T20" fmla="*/ 193 w 259"/>
                <a:gd name="T21" fmla="*/ 44 h 216"/>
                <a:gd name="T22" fmla="*/ 162 w 259"/>
                <a:gd name="T23" fmla="*/ 155 h 216"/>
                <a:gd name="T24" fmla="*/ 157 w 259"/>
                <a:gd name="T25" fmla="*/ 177 h 216"/>
                <a:gd name="T26" fmla="*/ 196 w 259"/>
                <a:gd name="T27" fmla="*/ 216 h 216"/>
                <a:gd name="T28" fmla="*/ 259 w 259"/>
                <a:gd name="T29" fmla="*/ 143 h 216"/>
                <a:gd name="T30" fmla="*/ 253 w 259"/>
                <a:gd name="T31" fmla="*/ 138 h 216"/>
                <a:gd name="T32" fmla="*/ 246 w 259"/>
                <a:gd name="T33" fmla="*/ 146 h 216"/>
                <a:gd name="T34" fmla="*/ 197 w 259"/>
                <a:gd name="T35" fmla="*/ 206 h 216"/>
                <a:gd name="T36" fmla="*/ 186 w 259"/>
                <a:gd name="T37" fmla="*/ 190 h 216"/>
                <a:gd name="T38" fmla="*/ 194 w 259"/>
                <a:gd name="T39" fmla="*/ 156 h 216"/>
                <a:gd name="T40" fmla="*/ 224 w 259"/>
                <a:gd name="T41" fmla="*/ 51 h 216"/>
                <a:gd name="T42" fmla="*/ 169 w 259"/>
                <a:gd name="T43" fmla="*/ 0 h 216"/>
                <a:gd name="T44" fmla="*/ 94 w 259"/>
                <a:gd name="T45" fmla="*/ 41 h 216"/>
                <a:gd name="T46" fmla="*/ 50 w 259"/>
                <a:gd name="T47" fmla="*/ 0 h 216"/>
                <a:gd name="T48" fmla="*/ 14 w 259"/>
                <a:gd name="T49" fmla="*/ 27 h 216"/>
                <a:gd name="T50" fmla="*/ 0 w 259"/>
                <a:gd name="T51" fmla="*/ 73 h 216"/>
                <a:gd name="T52" fmla="*/ 6 w 259"/>
                <a:gd name="T53" fmla="*/ 78 h 216"/>
                <a:gd name="T54" fmla="*/ 14 w 259"/>
                <a:gd name="T55" fmla="*/ 67 h 216"/>
                <a:gd name="T56" fmla="*/ 49 w 259"/>
                <a:gd name="T57" fmla="*/ 10 h 216"/>
                <a:gd name="T58" fmla="*/ 64 w 259"/>
                <a:gd name="T59" fmla="*/ 32 h 216"/>
                <a:gd name="T60" fmla="*/ 56 w 259"/>
                <a:gd name="T61" fmla="*/ 72 h 216"/>
                <a:gd name="T62" fmla="*/ 28 w 259"/>
                <a:gd name="T63" fmla="*/ 18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59" h="216">
                  <a:moveTo>
                    <a:pt x="28" y="183"/>
                  </a:moveTo>
                  <a:lnTo>
                    <a:pt x="28" y="183"/>
                  </a:lnTo>
                  <a:cubicBezTo>
                    <a:pt x="27" y="190"/>
                    <a:pt x="24" y="201"/>
                    <a:pt x="24" y="203"/>
                  </a:cubicBezTo>
                  <a:cubicBezTo>
                    <a:pt x="24" y="212"/>
                    <a:pt x="31" y="216"/>
                    <a:pt x="38" y="216"/>
                  </a:cubicBezTo>
                  <a:cubicBezTo>
                    <a:pt x="43" y="216"/>
                    <a:pt x="52" y="212"/>
                    <a:pt x="55" y="203"/>
                  </a:cubicBezTo>
                  <a:cubicBezTo>
                    <a:pt x="56" y="202"/>
                    <a:pt x="62" y="179"/>
                    <a:pt x="64" y="167"/>
                  </a:cubicBezTo>
                  <a:lnTo>
                    <a:pt x="75" y="124"/>
                  </a:lnTo>
                  <a:cubicBezTo>
                    <a:pt x="78" y="114"/>
                    <a:pt x="81" y="103"/>
                    <a:pt x="83" y="92"/>
                  </a:cubicBezTo>
                  <a:cubicBezTo>
                    <a:pt x="85" y="84"/>
                    <a:pt x="89" y="70"/>
                    <a:pt x="89" y="68"/>
                  </a:cubicBezTo>
                  <a:cubicBezTo>
                    <a:pt x="96" y="54"/>
                    <a:pt x="122" y="10"/>
                    <a:pt x="167" y="10"/>
                  </a:cubicBezTo>
                  <a:cubicBezTo>
                    <a:pt x="189" y="10"/>
                    <a:pt x="193" y="28"/>
                    <a:pt x="193" y="44"/>
                  </a:cubicBezTo>
                  <a:cubicBezTo>
                    <a:pt x="193" y="73"/>
                    <a:pt x="170" y="134"/>
                    <a:pt x="162" y="155"/>
                  </a:cubicBezTo>
                  <a:cubicBezTo>
                    <a:pt x="158" y="166"/>
                    <a:pt x="157" y="172"/>
                    <a:pt x="157" y="177"/>
                  </a:cubicBezTo>
                  <a:cubicBezTo>
                    <a:pt x="157" y="199"/>
                    <a:pt x="174" y="216"/>
                    <a:pt x="196" y="216"/>
                  </a:cubicBezTo>
                  <a:cubicBezTo>
                    <a:pt x="241" y="216"/>
                    <a:pt x="259" y="146"/>
                    <a:pt x="259" y="143"/>
                  </a:cubicBezTo>
                  <a:cubicBezTo>
                    <a:pt x="259" y="138"/>
                    <a:pt x="255" y="138"/>
                    <a:pt x="253" y="138"/>
                  </a:cubicBezTo>
                  <a:cubicBezTo>
                    <a:pt x="248" y="138"/>
                    <a:pt x="248" y="139"/>
                    <a:pt x="246" y="146"/>
                  </a:cubicBezTo>
                  <a:cubicBezTo>
                    <a:pt x="237" y="179"/>
                    <a:pt x="221" y="206"/>
                    <a:pt x="197" y="206"/>
                  </a:cubicBezTo>
                  <a:cubicBezTo>
                    <a:pt x="189" y="206"/>
                    <a:pt x="186" y="201"/>
                    <a:pt x="186" y="190"/>
                  </a:cubicBezTo>
                  <a:cubicBezTo>
                    <a:pt x="186" y="178"/>
                    <a:pt x="190" y="166"/>
                    <a:pt x="194" y="156"/>
                  </a:cubicBezTo>
                  <a:cubicBezTo>
                    <a:pt x="204" y="131"/>
                    <a:pt x="224" y="78"/>
                    <a:pt x="224" y="51"/>
                  </a:cubicBezTo>
                  <a:cubicBezTo>
                    <a:pt x="224" y="19"/>
                    <a:pt x="203" y="0"/>
                    <a:pt x="169" y="0"/>
                  </a:cubicBezTo>
                  <a:cubicBezTo>
                    <a:pt x="126" y="0"/>
                    <a:pt x="102" y="30"/>
                    <a:pt x="94" y="41"/>
                  </a:cubicBezTo>
                  <a:cubicBezTo>
                    <a:pt x="92" y="14"/>
                    <a:pt x="72" y="0"/>
                    <a:pt x="50" y="0"/>
                  </a:cubicBezTo>
                  <a:cubicBezTo>
                    <a:pt x="28" y="0"/>
                    <a:pt x="19" y="18"/>
                    <a:pt x="14" y="27"/>
                  </a:cubicBezTo>
                  <a:cubicBezTo>
                    <a:pt x="7" y="43"/>
                    <a:pt x="0" y="71"/>
                    <a:pt x="0" y="73"/>
                  </a:cubicBezTo>
                  <a:cubicBezTo>
                    <a:pt x="0" y="78"/>
                    <a:pt x="5" y="78"/>
                    <a:pt x="6" y="78"/>
                  </a:cubicBezTo>
                  <a:cubicBezTo>
                    <a:pt x="10" y="78"/>
                    <a:pt x="11" y="78"/>
                    <a:pt x="14" y="67"/>
                  </a:cubicBezTo>
                  <a:cubicBezTo>
                    <a:pt x="22" y="33"/>
                    <a:pt x="31" y="10"/>
                    <a:pt x="49" y="10"/>
                  </a:cubicBezTo>
                  <a:cubicBezTo>
                    <a:pt x="58" y="10"/>
                    <a:pt x="64" y="16"/>
                    <a:pt x="64" y="32"/>
                  </a:cubicBezTo>
                  <a:cubicBezTo>
                    <a:pt x="64" y="42"/>
                    <a:pt x="62" y="47"/>
                    <a:pt x="56" y="72"/>
                  </a:cubicBezTo>
                  <a:lnTo>
                    <a:pt x="28" y="183"/>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p:cNvSpPr>
            <p:nvPr/>
          </p:nvSpPr>
          <p:spPr bwMode="auto">
            <a:xfrm>
              <a:off x="2097088" y="4179888"/>
              <a:ext cx="252413" cy="15875"/>
            </a:xfrm>
            <a:custGeom>
              <a:avLst/>
              <a:gdLst>
                <a:gd name="T0" fmla="*/ 275 w 292"/>
                <a:gd name="T1" fmla="*/ 19 h 19"/>
                <a:gd name="T2" fmla="*/ 275 w 292"/>
                <a:gd name="T3" fmla="*/ 19 h 19"/>
                <a:gd name="T4" fmla="*/ 292 w 292"/>
                <a:gd name="T5" fmla="*/ 9 h 19"/>
                <a:gd name="T6" fmla="*/ 275 w 292"/>
                <a:gd name="T7" fmla="*/ 0 h 19"/>
                <a:gd name="T8" fmla="*/ 17 w 292"/>
                <a:gd name="T9" fmla="*/ 0 h 19"/>
                <a:gd name="T10" fmla="*/ 0 w 292"/>
                <a:gd name="T11" fmla="*/ 9 h 19"/>
                <a:gd name="T12" fmla="*/ 17 w 292"/>
                <a:gd name="T13" fmla="*/ 19 h 19"/>
                <a:gd name="T14" fmla="*/ 275 w 292"/>
                <a:gd name="T15" fmla="*/ 19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2" h="19">
                  <a:moveTo>
                    <a:pt x="275" y="19"/>
                  </a:moveTo>
                  <a:lnTo>
                    <a:pt x="275" y="19"/>
                  </a:lnTo>
                  <a:cubicBezTo>
                    <a:pt x="284" y="19"/>
                    <a:pt x="292" y="19"/>
                    <a:pt x="292" y="9"/>
                  </a:cubicBezTo>
                  <a:cubicBezTo>
                    <a:pt x="292" y="0"/>
                    <a:pt x="284" y="0"/>
                    <a:pt x="275" y="0"/>
                  </a:cubicBezTo>
                  <a:lnTo>
                    <a:pt x="17" y="0"/>
                  </a:lnTo>
                  <a:cubicBezTo>
                    <a:pt x="9" y="0"/>
                    <a:pt x="0" y="0"/>
                    <a:pt x="0" y="9"/>
                  </a:cubicBezTo>
                  <a:cubicBezTo>
                    <a:pt x="0" y="19"/>
                    <a:pt x="9" y="19"/>
                    <a:pt x="17" y="19"/>
                  </a:cubicBezTo>
                  <a:lnTo>
                    <a:pt x="275" y="19"/>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p:cNvSpPr>
            <p:nvPr/>
          </p:nvSpPr>
          <p:spPr bwMode="auto">
            <a:xfrm>
              <a:off x="2513013" y="4016376"/>
              <a:ext cx="136525" cy="274638"/>
            </a:xfrm>
            <a:custGeom>
              <a:avLst/>
              <a:gdLst>
                <a:gd name="T0" fmla="*/ 98 w 158"/>
                <a:gd name="T1" fmla="*/ 12 h 318"/>
                <a:gd name="T2" fmla="*/ 98 w 158"/>
                <a:gd name="T3" fmla="*/ 12 h 318"/>
                <a:gd name="T4" fmla="*/ 87 w 158"/>
                <a:gd name="T5" fmla="*/ 0 h 318"/>
                <a:gd name="T6" fmla="*/ 0 w 158"/>
                <a:gd name="T7" fmla="*/ 30 h 318"/>
                <a:gd name="T8" fmla="*/ 0 w 158"/>
                <a:gd name="T9" fmla="*/ 45 h 318"/>
                <a:gd name="T10" fmla="*/ 63 w 158"/>
                <a:gd name="T11" fmla="*/ 33 h 318"/>
                <a:gd name="T12" fmla="*/ 63 w 158"/>
                <a:gd name="T13" fmla="*/ 280 h 318"/>
                <a:gd name="T14" fmla="*/ 18 w 158"/>
                <a:gd name="T15" fmla="*/ 303 h 318"/>
                <a:gd name="T16" fmla="*/ 3 w 158"/>
                <a:gd name="T17" fmla="*/ 303 h 318"/>
                <a:gd name="T18" fmla="*/ 3 w 158"/>
                <a:gd name="T19" fmla="*/ 318 h 318"/>
                <a:gd name="T20" fmla="*/ 80 w 158"/>
                <a:gd name="T21" fmla="*/ 316 h 318"/>
                <a:gd name="T22" fmla="*/ 158 w 158"/>
                <a:gd name="T23" fmla="*/ 318 h 318"/>
                <a:gd name="T24" fmla="*/ 158 w 158"/>
                <a:gd name="T25" fmla="*/ 303 h 318"/>
                <a:gd name="T26" fmla="*/ 143 w 158"/>
                <a:gd name="T27" fmla="*/ 303 h 318"/>
                <a:gd name="T28" fmla="*/ 98 w 158"/>
                <a:gd name="T29" fmla="*/ 280 h 318"/>
                <a:gd name="T30" fmla="*/ 98 w 158"/>
                <a:gd name="T31" fmla="*/ 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8" h="318">
                  <a:moveTo>
                    <a:pt x="98" y="12"/>
                  </a:moveTo>
                  <a:lnTo>
                    <a:pt x="98" y="12"/>
                  </a:lnTo>
                  <a:cubicBezTo>
                    <a:pt x="98" y="1"/>
                    <a:pt x="98" y="0"/>
                    <a:pt x="87" y="0"/>
                  </a:cubicBezTo>
                  <a:cubicBezTo>
                    <a:pt x="57" y="30"/>
                    <a:pt x="15" y="30"/>
                    <a:pt x="0" y="30"/>
                  </a:cubicBezTo>
                  <a:lnTo>
                    <a:pt x="0" y="45"/>
                  </a:lnTo>
                  <a:cubicBezTo>
                    <a:pt x="10" y="45"/>
                    <a:pt x="38" y="45"/>
                    <a:pt x="63" y="33"/>
                  </a:cubicBezTo>
                  <a:lnTo>
                    <a:pt x="63" y="280"/>
                  </a:lnTo>
                  <a:cubicBezTo>
                    <a:pt x="63" y="297"/>
                    <a:pt x="61" y="303"/>
                    <a:pt x="18" y="303"/>
                  </a:cubicBezTo>
                  <a:lnTo>
                    <a:pt x="3" y="303"/>
                  </a:lnTo>
                  <a:lnTo>
                    <a:pt x="3" y="318"/>
                  </a:lnTo>
                  <a:cubicBezTo>
                    <a:pt x="20" y="316"/>
                    <a:pt x="61" y="316"/>
                    <a:pt x="80" y="316"/>
                  </a:cubicBezTo>
                  <a:cubicBezTo>
                    <a:pt x="100" y="316"/>
                    <a:pt x="141" y="316"/>
                    <a:pt x="158" y="318"/>
                  </a:cubicBezTo>
                  <a:lnTo>
                    <a:pt x="158" y="303"/>
                  </a:lnTo>
                  <a:lnTo>
                    <a:pt x="143" y="303"/>
                  </a:lnTo>
                  <a:cubicBezTo>
                    <a:pt x="100" y="303"/>
                    <a:pt x="98" y="298"/>
                    <a:pt x="98" y="280"/>
                  </a:cubicBezTo>
                  <a:lnTo>
                    <a:pt x="98" y="12"/>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p:cNvSpPr>
            <p:nvPr/>
          </p:nvSpPr>
          <p:spPr bwMode="auto">
            <a:xfrm>
              <a:off x="3013075" y="3363913"/>
              <a:ext cx="176213" cy="128588"/>
            </a:xfrm>
            <a:custGeom>
              <a:avLst/>
              <a:gdLst>
                <a:gd name="T0" fmla="*/ 25 w 204"/>
                <a:gd name="T1" fmla="*/ 125 h 149"/>
                <a:gd name="T2" fmla="*/ 25 w 204"/>
                <a:gd name="T3" fmla="*/ 125 h 149"/>
                <a:gd name="T4" fmla="*/ 21 w 204"/>
                <a:gd name="T5" fmla="*/ 139 h 149"/>
                <a:gd name="T6" fmla="*/ 33 w 204"/>
                <a:gd name="T7" fmla="*/ 149 h 149"/>
                <a:gd name="T8" fmla="*/ 46 w 204"/>
                <a:gd name="T9" fmla="*/ 142 h 149"/>
                <a:gd name="T10" fmla="*/ 52 w 204"/>
                <a:gd name="T11" fmla="*/ 121 h 149"/>
                <a:gd name="T12" fmla="*/ 59 w 204"/>
                <a:gd name="T13" fmla="*/ 91 h 149"/>
                <a:gd name="T14" fmla="*/ 65 w 204"/>
                <a:gd name="T15" fmla="*/ 69 h 149"/>
                <a:gd name="T16" fmla="*/ 79 w 204"/>
                <a:gd name="T17" fmla="*/ 39 h 149"/>
                <a:gd name="T18" fmla="*/ 129 w 204"/>
                <a:gd name="T19" fmla="*/ 8 h 149"/>
                <a:gd name="T20" fmla="*/ 149 w 204"/>
                <a:gd name="T21" fmla="*/ 32 h 149"/>
                <a:gd name="T22" fmla="*/ 129 w 204"/>
                <a:gd name="T23" fmla="*/ 103 h 149"/>
                <a:gd name="T24" fmla="*/ 124 w 204"/>
                <a:gd name="T25" fmla="*/ 121 h 149"/>
                <a:gd name="T26" fmla="*/ 156 w 204"/>
                <a:gd name="T27" fmla="*/ 149 h 149"/>
                <a:gd name="T28" fmla="*/ 204 w 204"/>
                <a:gd name="T29" fmla="*/ 98 h 149"/>
                <a:gd name="T30" fmla="*/ 198 w 204"/>
                <a:gd name="T31" fmla="*/ 94 h 149"/>
                <a:gd name="T32" fmla="*/ 192 w 204"/>
                <a:gd name="T33" fmla="*/ 100 h 149"/>
                <a:gd name="T34" fmla="*/ 157 w 204"/>
                <a:gd name="T35" fmla="*/ 140 h 149"/>
                <a:gd name="T36" fmla="*/ 148 w 204"/>
                <a:gd name="T37" fmla="*/ 128 h 149"/>
                <a:gd name="T38" fmla="*/ 156 w 204"/>
                <a:gd name="T39" fmla="*/ 101 h 149"/>
                <a:gd name="T40" fmla="*/ 174 w 204"/>
                <a:gd name="T41" fmla="*/ 37 h 149"/>
                <a:gd name="T42" fmla="*/ 130 w 204"/>
                <a:gd name="T43" fmla="*/ 0 h 149"/>
                <a:gd name="T44" fmla="*/ 74 w 204"/>
                <a:gd name="T45" fmla="*/ 29 h 149"/>
                <a:gd name="T46" fmla="*/ 38 w 204"/>
                <a:gd name="T47" fmla="*/ 0 h 149"/>
                <a:gd name="T48" fmla="*/ 12 w 204"/>
                <a:gd name="T49" fmla="*/ 17 h 149"/>
                <a:gd name="T50" fmla="*/ 0 w 204"/>
                <a:gd name="T51" fmla="*/ 50 h 149"/>
                <a:gd name="T52" fmla="*/ 5 w 204"/>
                <a:gd name="T53" fmla="*/ 54 h 149"/>
                <a:gd name="T54" fmla="*/ 13 w 204"/>
                <a:gd name="T55" fmla="*/ 44 h 149"/>
                <a:gd name="T56" fmla="*/ 37 w 204"/>
                <a:gd name="T57" fmla="*/ 8 h 149"/>
                <a:gd name="T58" fmla="*/ 48 w 204"/>
                <a:gd name="T59" fmla="*/ 25 h 149"/>
                <a:gd name="T60" fmla="*/ 43 w 204"/>
                <a:gd name="T61" fmla="*/ 52 h 149"/>
                <a:gd name="T62" fmla="*/ 35 w 204"/>
                <a:gd name="T63" fmla="*/ 82 h 149"/>
                <a:gd name="T64" fmla="*/ 25 w 204"/>
                <a:gd name="T65" fmla="*/ 125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4" h="149">
                  <a:moveTo>
                    <a:pt x="25" y="125"/>
                  </a:moveTo>
                  <a:lnTo>
                    <a:pt x="25" y="125"/>
                  </a:lnTo>
                  <a:cubicBezTo>
                    <a:pt x="23" y="129"/>
                    <a:pt x="21" y="138"/>
                    <a:pt x="21" y="139"/>
                  </a:cubicBezTo>
                  <a:cubicBezTo>
                    <a:pt x="21" y="146"/>
                    <a:pt x="27" y="149"/>
                    <a:pt x="33" y="149"/>
                  </a:cubicBezTo>
                  <a:cubicBezTo>
                    <a:pt x="39" y="149"/>
                    <a:pt x="44" y="145"/>
                    <a:pt x="46" y="142"/>
                  </a:cubicBezTo>
                  <a:cubicBezTo>
                    <a:pt x="47" y="139"/>
                    <a:pt x="50" y="128"/>
                    <a:pt x="52" y="121"/>
                  </a:cubicBezTo>
                  <a:cubicBezTo>
                    <a:pt x="53" y="115"/>
                    <a:pt x="57" y="100"/>
                    <a:pt x="59" y="91"/>
                  </a:cubicBezTo>
                  <a:cubicBezTo>
                    <a:pt x="61" y="84"/>
                    <a:pt x="63" y="77"/>
                    <a:pt x="65" y="69"/>
                  </a:cubicBezTo>
                  <a:cubicBezTo>
                    <a:pt x="68" y="55"/>
                    <a:pt x="69" y="53"/>
                    <a:pt x="79" y="39"/>
                  </a:cubicBezTo>
                  <a:cubicBezTo>
                    <a:pt x="88" y="26"/>
                    <a:pt x="104" y="8"/>
                    <a:pt x="129" y="8"/>
                  </a:cubicBezTo>
                  <a:cubicBezTo>
                    <a:pt x="148" y="8"/>
                    <a:pt x="149" y="25"/>
                    <a:pt x="149" y="32"/>
                  </a:cubicBezTo>
                  <a:cubicBezTo>
                    <a:pt x="149" y="52"/>
                    <a:pt x="134" y="89"/>
                    <a:pt x="129" y="103"/>
                  </a:cubicBezTo>
                  <a:cubicBezTo>
                    <a:pt x="125" y="112"/>
                    <a:pt x="124" y="115"/>
                    <a:pt x="124" y="121"/>
                  </a:cubicBezTo>
                  <a:cubicBezTo>
                    <a:pt x="124" y="138"/>
                    <a:pt x="139" y="149"/>
                    <a:pt x="156" y="149"/>
                  </a:cubicBezTo>
                  <a:cubicBezTo>
                    <a:pt x="189" y="149"/>
                    <a:pt x="204" y="103"/>
                    <a:pt x="204" y="98"/>
                  </a:cubicBezTo>
                  <a:cubicBezTo>
                    <a:pt x="204" y="94"/>
                    <a:pt x="199" y="94"/>
                    <a:pt x="198" y="94"/>
                  </a:cubicBezTo>
                  <a:cubicBezTo>
                    <a:pt x="194" y="94"/>
                    <a:pt x="193" y="96"/>
                    <a:pt x="192" y="100"/>
                  </a:cubicBezTo>
                  <a:cubicBezTo>
                    <a:pt x="184" y="126"/>
                    <a:pt x="170" y="140"/>
                    <a:pt x="157" y="140"/>
                  </a:cubicBezTo>
                  <a:cubicBezTo>
                    <a:pt x="150" y="140"/>
                    <a:pt x="148" y="135"/>
                    <a:pt x="148" y="128"/>
                  </a:cubicBezTo>
                  <a:cubicBezTo>
                    <a:pt x="148" y="121"/>
                    <a:pt x="150" y="116"/>
                    <a:pt x="156" y="101"/>
                  </a:cubicBezTo>
                  <a:cubicBezTo>
                    <a:pt x="160" y="91"/>
                    <a:pt x="174" y="56"/>
                    <a:pt x="174" y="37"/>
                  </a:cubicBezTo>
                  <a:cubicBezTo>
                    <a:pt x="174" y="4"/>
                    <a:pt x="148" y="0"/>
                    <a:pt x="130" y="0"/>
                  </a:cubicBezTo>
                  <a:cubicBezTo>
                    <a:pt x="102" y="0"/>
                    <a:pt x="84" y="16"/>
                    <a:pt x="74" y="29"/>
                  </a:cubicBezTo>
                  <a:cubicBezTo>
                    <a:pt x="71" y="6"/>
                    <a:pt x="52" y="0"/>
                    <a:pt x="38" y="0"/>
                  </a:cubicBezTo>
                  <a:cubicBezTo>
                    <a:pt x="24" y="0"/>
                    <a:pt x="16" y="9"/>
                    <a:pt x="12" y="17"/>
                  </a:cubicBezTo>
                  <a:cubicBezTo>
                    <a:pt x="4" y="29"/>
                    <a:pt x="0" y="48"/>
                    <a:pt x="0" y="50"/>
                  </a:cubicBezTo>
                  <a:cubicBezTo>
                    <a:pt x="0" y="54"/>
                    <a:pt x="4" y="54"/>
                    <a:pt x="5" y="54"/>
                  </a:cubicBezTo>
                  <a:cubicBezTo>
                    <a:pt x="10" y="54"/>
                    <a:pt x="10" y="53"/>
                    <a:pt x="13" y="44"/>
                  </a:cubicBezTo>
                  <a:cubicBezTo>
                    <a:pt x="18" y="25"/>
                    <a:pt x="24" y="8"/>
                    <a:pt x="37" y="8"/>
                  </a:cubicBezTo>
                  <a:cubicBezTo>
                    <a:pt x="46" y="8"/>
                    <a:pt x="48" y="16"/>
                    <a:pt x="48" y="25"/>
                  </a:cubicBezTo>
                  <a:cubicBezTo>
                    <a:pt x="48" y="31"/>
                    <a:pt x="45" y="43"/>
                    <a:pt x="43" y="52"/>
                  </a:cubicBezTo>
                  <a:cubicBezTo>
                    <a:pt x="40" y="61"/>
                    <a:pt x="37" y="75"/>
                    <a:pt x="35" y="82"/>
                  </a:cubicBezTo>
                  <a:lnTo>
                    <a:pt x="25" y="125"/>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4"/>
            <p:cNvSpPr>
              <a:spLocks/>
            </p:cNvSpPr>
            <p:nvPr/>
          </p:nvSpPr>
          <p:spPr bwMode="auto">
            <a:xfrm>
              <a:off x="2825750" y="3614738"/>
              <a:ext cx="549275" cy="579438"/>
            </a:xfrm>
            <a:custGeom>
              <a:avLst/>
              <a:gdLst>
                <a:gd name="T0" fmla="*/ 578 w 636"/>
                <a:gd name="T1" fmla="*/ 669 h 669"/>
                <a:gd name="T2" fmla="*/ 578 w 636"/>
                <a:gd name="T3" fmla="*/ 669 h 669"/>
                <a:gd name="T4" fmla="*/ 636 w 636"/>
                <a:gd name="T5" fmla="*/ 516 h 669"/>
                <a:gd name="T6" fmla="*/ 624 w 636"/>
                <a:gd name="T7" fmla="*/ 516 h 669"/>
                <a:gd name="T8" fmla="*/ 500 w 636"/>
                <a:gd name="T9" fmla="*/ 612 h 669"/>
                <a:gd name="T10" fmla="*/ 351 w 636"/>
                <a:gd name="T11" fmla="*/ 627 h 669"/>
                <a:gd name="T12" fmla="*/ 63 w 636"/>
                <a:gd name="T13" fmla="*/ 627 h 669"/>
                <a:gd name="T14" fmla="*/ 306 w 636"/>
                <a:gd name="T15" fmla="*/ 342 h 669"/>
                <a:gd name="T16" fmla="*/ 310 w 636"/>
                <a:gd name="T17" fmla="*/ 334 h 669"/>
                <a:gd name="T18" fmla="*/ 307 w 636"/>
                <a:gd name="T19" fmla="*/ 327 h 669"/>
                <a:gd name="T20" fmla="*/ 84 w 636"/>
                <a:gd name="T21" fmla="*/ 23 h 669"/>
                <a:gd name="T22" fmla="*/ 346 w 636"/>
                <a:gd name="T23" fmla="*/ 23 h 669"/>
                <a:gd name="T24" fmla="*/ 458 w 636"/>
                <a:gd name="T25" fmla="*/ 30 h 669"/>
                <a:gd name="T26" fmla="*/ 563 w 636"/>
                <a:gd name="T27" fmla="*/ 66 h 669"/>
                <a:gd name="T28" fmla="*/ 624 w 636"/>
                <a:gd name="T29" fmla="*/ 134 h 669"/>
                <a:gd name="T30" fmla="*/ 636 w 636"/>
                <a:gd name="T31" fmla="*/ 134 h 669"/>
                <a:gd name="T32" fmla="*/ 578 w 636"/>
                <a:gd name="T33" fmla="*/ 0 h 669"/>
                <a:gd name="T34" fmla="*/ 13 w 636"/>
                <a:gd name="T35" fmla="*/ 0 h 669"/>
                <a:gd name="T36" fmla="*/ 0 w 636"/>
                <a:gd name="T37" fmla="*/ 3 h 669"/>
                <a:gd name="T38" fmla="*/ 0 w 636"/>
                <a:gd name="T39" fmla="*/ 19 h 669"/>
                <a:gd name="T40" fmla="*/ 252 w 636"/>
                <a:gd name="T41" fmla="*/ 365 h 669"/>
                <a:gd name="T42" fmla="*/ 5 w 636"/>
                <a:gd name="T43" fmla="*/ 655 h 669"/>
                <a:gd name="T44" fmla="*/ 0 w 636"/>
                <a:gd name="T45" fmla="*/ 664 h 669"/>
                <a:gd name="T46" fmla="*/ 13 w 636"/>
                <a:gd name="T47" fmla="*/ 669 h 669"/>
                <a:gd name="T48" fmla="*/ 578 w 636"/>
                <a:gd name="T49" fmla="*/ 669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36" h="669">
                  <a:moveTo>
                    <a:pt x="578" y="669"/>
                  </a:moveTo>
                  <a:lnTo>
                    <a:pt x="578" y="669"/>
                  </a:lnTo>
                  <a:lnTo>
                    <a:pt x="636" y="516"/>
                  </a:lnTo>
                  <a:lnTo>
                    <a:pt x="624" y="516"/>
                  </a:lnTo>
                  <a:cubicBezTo>
                    <a:pt x="605" y="566"/>
                    <a:pt x="554" y="598"/>
                    <a:pt x="500" y="612"/>
                  </a:cubicBezTo>
                  <a:cubicBezTo>
                    <a:pt x="489" y="615"/>
                    <a:pt x="443" y="627"/>
                    <a:pt x="351" y="627"/>
                  </a:cubicBezTo>
                  <a:lnTo>
                    <a:pt x="63" y="627"/>
                  </a:lnTo>
                  <a:lnTo>
                    <a:pt x="306" y="342"/>
                  </a:lnTo>
                  <a:cubicBezTo>
                    <a:pt x="309" y="338"/>
                    <a:pt x="310" y="337"/>
                    <a:pt x="310" y="334"/>
                  </a:cubicBezTo>
                  <a:cubicBezTo>
                    <a:pt x="310" y="333"/>
                    <a:pt x="310" y="332"/>
                    <a:pt x="307" y="327"/>
                  </a:cubicBezTo>
                  <a:lnTo>
                    <a:pt x="84" y="23"/>
                  </a:lnTo>
                  <a:lnTo>
                    <a:pt x="346" y="23"/>
                  </a:lnTo>
                  <a:cubicBezTo>
                    <a:pt x="410" y="23"/>
                    <a:pt x="454" y="29"/>
                    <a:pt x="458" y="30"/>
                  </a:cubicBezTo>
                  <a:cubicBezTo>
                    <a:pt x="484" y="34"/>
                    <a:pt x="525" y="42"/>
                    <a:pt x="563" y="66"/>
                  </a:cubicBezTo>
                  <a:cubicBezTo>
                    <a:pt x="575" y="74"/>
                    <a:pt x="608" y="95"/>
                    <a:pt x="624" y="134"/>
                  </a:cubicBezTo>
                  <a:lnTo>
                    <a:pt x="636" y="134"/>
                  </a:lnTo>
                  <a:lnTo>
                    <a:pt x="578" y="0"/>
                  </a:lnTo>
                  <a:lnTo>
                    <a:pt x="13" y="0"/>
                  </a:lnTo>
                  <a:cubicBezTo>
                    <a:pt x="2" y="0"/>
                    <a:pt x="1" y="0"/>
                    <a:pt x="0" y="3"/>
                  </a:cubicBezTo>
                  <a:cubicBezTo>
                    <a:pt x="0" y="4"/>
                    <a:pt x="0" y="13"/>
                    <a:pt x="0" y="19"/>
                  </a:cubicBezTo>
                  <a:lnTo>
                    <a:pt x="252" y="365"/>
                  </a:lnTo>
                  <a:lnTo>
                    <a:pt x="5" y="655"/>
                  </a:lnTo>
                  <a:cubicBezTo>
                    <a:pt x="0" y="661"/>
                    <a:pt x="0" y="663"/>
                    <a:pt x="0" y="664"/>
                  </a:cubicBezTo>
                  <a:cubicBezTo>
                    <a:pt x="0" y="669"/>
                    <a:pt x="4" y="669"/>
                    <a:pt x="13" y="669"/>
                  </a:cubicBezTo>
                  <a:lnTo>
                    <a:pt x="578" y="669"/>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noEditPoints="1"/>
            </p:cNvSpPr>
            <p:nvPr/>
          </p:nvSpPr>
          <p:spPr bwMode="auto">
            <a:xfrm>
              <a:off x="2846388" y="4303713"/>
              <a:ext cx="87313" cy="195263"/>
            </a:xfrm>
            <a:custGeom>
              <a:avLst/>
              <a:gdLst>
                <a:gd name="T0" fmla="*/ 93 w 101"/>
                <a:gd name="T1" fmla="*/ 12 h 224"/>
                <a:gd name="T2" fmla="*/ 93 w 101"/>
                <a:gd name="T3" fmla="*/ 12 h 224"/>
                <a:gd name="T4" fmla="*/ 79 w 101"/>
                <a:gd name="T5" fmla="*/ 0 h 224"/>
                <a:gd name="T6" fmla="*/ 61 w 101"/>
                <a:gd name="T7" fmla="*/ 18 h 224"/>
                <a:gd name="T8" fmla="*/ 74 w 101"/>
                <a:gd name="T9" fmla="*/ 31 h 224"/>
                <a:gd name="T10" fmla="*/ 93 w 101"/>
                <a:gd name="T11" fmla="*/ 12 h 224"/>
                <a:gd name="T12" fmla="*/ 24 w 101"/>
                <a:gd name="T13" fmla="*/ 182 h 224"/>
                <a:gd name="T14" fmla="*/ 24 w 101"/>
                <a:gd name="T15" fmla="*/ 182 h 224"/>
                <a:gd name="T16" fmla="*/ 21 w 101"/>
                <a:gd name="T17" fmla="*/ 196 h 224"/>
                <a:gd name="T18" fmla="*/ 53 w 101"/>
                <a:gd name="T19" fmla="*/ 224 h 224"/>
                <a:gd name="T20" fmla="*/ 101 w 101"/>
                <a:gd name="T21" fmla="*/ 173 h 224"/>
                <a:gd name="T22" fmla="*/ 96 w 101"/>
                <a:gd name="T23" fmla="*/ 169 h 224"/>
                <a:gd name="T24" fmla="*/ 90 w 101"/>
                <a:gd name="T25" fmla="*/ 175 h 224"/>
                <a:gd name="T26" fmla="*/ 54 w 101"/>
                <a:gd name="T27" fmla="*/ 215 h 224"/>
                <a:gd name="T28" fmla="*/ 46 w 101"/>
                <a:gd name="T29" fmla="*/ 203 h 224"/>
                <a:gd name="T30" fmla="*/ 51 w 101"/>
                <a:gd name="T31" fmla="*/ 182 h 224"/>
                <a:gd name="T32" fmla="*/ 62 w 101"/>
                <a:gd name="T33" fmla="*/ 155 h 224"/>
                <a:gd name="T34" fmla="*/ 78 w 101"/>
                <a:gd name="T35" fmla="*/ 113 h 224"/>
                <a:gd name="T36" fmla="*/ 80 w 101"/>
                <a:gd name="T37" fmla="*/ 102 h 224"/>
                <a:gd name="T38" fmla="*/ 49 w 101"/>
                <a:gd name="T39" fmla="*/ 74 h 224"/>
                <a:gd name="T40" fmla="*/ 0 w 101"/>
                <a:gd name="T41" fmla="*/ 125 h 224"/>
                <a:gd name="T42" fmla="*/ 6 w 101"/>
                <a:gd name="T43" fmla="*/ 129 h 224"/>
                <a:gd name="T44" fmla="*/ 12 w 101"/>
                <a:gd name="T45" fmla="*/ 124 h 224"/>
                <a:gd name="T46" fmla="*/ 48 w 101"/>
                <a:gd name="T47" fmla="*/ 83 h 224"/>
                <a:gd name="T48" fmla="*/ 56 w 101"/>
                <a:gd name="T49" fmla="*/ 95 h 224"/>
                <a:gd name="T50" fmla="*/ 46 w 101"/>
                <a:gd name="T51" fmla="*/ 128 h 224"/>
                <a:gd name="T52" fmla="*/ 24 w 101"/>
                <a:gd name="T53" fmla="*/ 18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1" h="224">
                  <a:moveTo>
                    <a:pt x="93" y="12"/>
                  </a:moveTo>
                  <a:lnTo>
                    <a:pt x="93" y="12"/>
                  </a:lnTo>
                  <a:cubicBezTo>
                    <a:pt x="93" y="7"/>
                    <a:pt x="89" y="0"/>
                    <a:pt x="79" y="0"/>
                  </a:cubicBezTo>
                  <a:cubicBezTo>
                    <a:pt x="70" y="0"/>
                    <a:pt x="61" y="8"/>
                    <a:pt x="61" y="18"/>
                  </a:cubicBezTo>
                  <a:cubicBezTo>
                    <a:pt x="61" y="24"/>
                    <a:pt x="65" y="31"/>
                    <a:pt x="74" y="31"/>
                  </a:cubicBezTo>
                  <a:cubicBezTo>
                    <a:pt x="84" y="31"/>
                    <a:pt x="93" y="21"/>
                    <a:pt x="93" y="12"/>
                  </a:cubicBezTo>
                  <a:close/>
                  <a:moveTo>
                    <a:pt x="24" y="182"/>
                  </a:moveTo>
                  <a:lnTo>
                    <a:pt x="24" y="182"/>
                  </a:lnTo>
                  <a:cubicBezTo>
                    <a:pt x="23" y="186"/>
                    <a:pt x="21" y="190"/>
                    <a:pt x="21" y="196"/>
                  </a:cubicBezTo>
                  <a:cubicBezTo>
                    <a:pt x="21" y="212"/>
                    <a:pt x="35" y="224"/>
                    <a:pt x="53" y="224"/>
                  </a:cubicBezTo>
                  <a:cubicBezTo>
                    <a:pt x="87" y="224"/>
                    <a:pt x="101" y="178"/>
                    <a:pt x="101" y="173"/>
                  </a:cubicBezTo>
                  <a:cubicBezTo>
                    <a:pt x="101" y="169"/>
                    <a:pt x="97" y="169"/>
                    <a:pt x="96" y="169"/>
                  </a:cubicBezTo>
                  <a:cubicBezTo>
                    <a:pt x="91" y="169"/>
                    <a:pt x="91" y="171"/>
                    <a:pt x="90" y="175"/>
                  </a:cubicBezTo>
                  <a:cubicBezTo>
                    <a:pt x="82" y="201"/>
                    <a:pt x="67" y="215"/>
                    <a:pt x="54" y="215"/>
                  </a:cubicBezTo>
                  <a:cubicBezTo>
                    <a:pt x="48" y="215"/>
                    <a:pt x="46" y="211"/>
                    <a:pt x="46" y="203"/>
                  </a:cubicBezTo>
                  <a:cubicBezTo>
                    <a:pt x="46" y="196"/>
                    <a:pt x="48" y="189"/>
                    <a:pt x="51" y="182"/>
                  </a:cubicBezTo>
                  <a:cubicBezTo>
                    <a:pt x="55" y="173"/>
                    <a:pt x="58" y="164"/>
                    <a:pt x="62" y="155"/>
                  </a:cubicBezTo>
                  <a:cubicBezTo>
                    <a:pt x="65" y="147"/>
                    <a:pt x="77" y="117"/>
                    <a:pt x="78" y="113"/>
                  </a:cubicBezTo>
                  <a:cubicBezTo>
                    <a:pt x="79" y="110"/>
                    <a:pt x="80" y="106"/>
                    <a:pt x="80" y="102"/>
                  </a:cubicBezTo>
                  <a:cubicBezTo>
                    <a:pt x="80" y="86"/>
                    <a:pt x="67" y="74"/>
                    <a:pt x="49" y="74"/>
                  </a:cubicBezTo>
                  <a:cubicBezTo>
                    <a:pt x="15" y="74"/>
                    <a:pt x="0" y="119"/>
                    <a:pt x="0" y="125"/>
                  </a:cubicBezTo>
                  <a:cubicBezTo>
                    <a:pt x="0" y="129"/>
                    <a:pt x="5" y="129"/>
                    <a:pt x="6" y="129"/>
                  </a:cubicBezTo>
                  <a:cubicBezTo>
                    <a:pt x="10" y="129"/>
                    <a:pt x="11" y="128"/>
                    <a:pt x="12" y="124"/>
                  </a:cubicBezTo>
                  <a:cubicBezTo>
                    <a:pt x="20" y="95"/>
                    <a:pt x="35" y="83"/>
                    <a:pt x="48" y="83"/>
                  </a:cubicBezTo>
                  <a:cubicBezTo>
                    <a:pt x="53" y="83"/>
                    <a:pt x="56" y="86"/>
                    <a:pt x="56" y="95"/>
                  </a:cubicBezTo>
                  <a:cubicBezTo>
                    <a:pt x="56" y="103"/>
                    <a:pt x="54" y="108"/>
                    <a:pt x="46" y="128"/>
                  </a:cubicBezTo>
                  <a:lnTo>
                    <a:pt x="24" y="182"/>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6"/>
            <p:cNvSpPr>
              <a:spLocks noEditPoints="1"/>
            </p:cNvSpPr>
            <p:nvPr/>
          </p:nvSpPr>
          <p:spPr bwMode="auto">
            <a:xfrm>
              <a:off x="2970213" y="4384676"/>
              <a:ext cx="212725" cy="77788"/>
            </a:xfrm>
            <a:custGeom>
              <a:avLst/>
              <a:gdLst>
                <a:gd name="T0" fmla="*/ 233 w 246"/>
                <a:gd name="T1" fmla="*/ 17 h 90"/>
                <a:gd name="T2" fmla="*/ 233 w 246"/>
                <a:gd name="T3" fmla="*/ 17 h 90"/>
                <a:gd name="T4" fmla="*/ 246 w 246"/>
                <a:gd name="T5" fmla="*/ 9 h 90"/>
                <a:gd name="T6" fmla="*/ 234 w 246"/>
                <a:gd name="T7" fmla="*/ 0 h 90"/>
                <a:gd name="T8" fmla="*/ 12 w 246"/>
                <a:gd name="T9" fmla="*/ 0 h 90"/>
                <a:gd name="T10" fmla="*/ 0 w 246"/>
                <a:gd name="T11" fmla="*/ 9 h 90"/>
                <a:gd name="T12" fmla="*/ 13 w 246"/>
                <a:gd name="T13" fmla="*/ 17 h 90"/>
                <a:gd name="T14" fmla="*/ 233 w 246"/>
                <a:gd name="T15" fmla="*/ 17 h 90"/>
                <a:gd name="T16" fmla="*/ 234 w 246"/>
                <a:gd name="T17" fmla="*/ 90 h 90"/>
                <a:gd name="T18" fmla="*/ 234 w 246"/>
                <a:gd name="T19" fmla="*/ 90 h 90"/>
                <a:gd name="T20" fmla="*/ 246 w 246"/>
                <a:gd name="T21" fmla="*/ 82 h 90"/>
                <a:gd name="T22" fmla="*/ 233 w 246"/>
                <a:gd name="T23" fmla="*/ 74 h 90"/>
                <a:gd name="T24" fmla="*/ 13 w 246"/>
                <a:gd name="T25" fmla="*/ 74 h 90"/>
                <a:gd name="T26" fmla="*/ 0 w 246"/>
                <a:gd name="T27" fmla="*/ 82 h 90"/>
                <a:gd name="T28" fmla="*/ 12 w 246"/>
                <a:gd name="T29" fmla="*/ 90 h 90"/>
                <a:gd name="T30" fmla="*/ 234 w 246"/>
                <a:gd name="T3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90">
                  <a:moveTo>
                    <a:pt x="233" y="17"/>
                  </a:moveTo>
                  <a:lnTo>
                    <a:pt x="233" y="17"/>
                  </a:lnTo>
                  <a:cubicBezTo>
                    <a:pt x="238" y="17"/>
                    <a:pt x="246" y="17"/>
                    <a:pt x="246" y="9"/>
                  </a:cubicBezTo>
                  <a:cubicBezTo>
                    <a:pt x="246" y="0"/>
                    <a:pt x="238" y="0"/>
                    <a:pt x="234" y="0"/>
                  </a:cubicBezTo>
                  <a:lnTo>
                    <a:pt x="12" y="0"/>
                  </a:lnTo>
                  <a:cubicBezTo>
                    <a:pt x="8" y="0"/>
                    <a:pt x="0" y="0"/>
                    <a:pt x="0" y="9"/>
                  </a:cubicBezTo>
                  <a:cubicBezTo>
                    <a:pt x="0" y="17"/>
                    <a:pt x="8" y="17"/>
                    <a:pt x="13" y="17"/>
                  </a:cubicBezTo>
                  <a:lnTo>
                    <a:pt x="233" y="17"/>
                  </a:lnTo>
                  <a:close/>
                  <a:moveTo>
                    <a:pt x="234" y="90"/>
                  </a:moveTo>
                  <a:lnTo>
                    <a:pt x="234" y="90"/>
                  </a:lnTo>
                  <a:cubicBezTo>
                    <a:pt x="238" y="90"/>
                    <a:pt x="246" y="90"/>
                    <a:pt x="246" y="82"/>
                  </a:cubicBezTo>
                  <a:cubicBezTo>
                    <a:pt x="246" y="74"/>
                    <a:pt x="238" y="74"/>
                    <a:pt x="233" y="74"/>
                  </a:cubicBezTo>
                  <a:lnTo>
                    <a:pt x="13" y="74"/>
                  </a:lnTo>
                  <a:cubicBezTo>
                    <a:pt x="8" y="74"/>
                    <a:pt x="0" y="74"/>
                    <a:pt x="0" y="82"/>
                  </a:cubicBezTo>
                  <a:cubicBezTo>
                    <a:pt x="0" y="90"/>
                    <a:pt x="8" y="90"/>
                    <a:pt x="12" y="90"/>
                  </a:cubicBezTo>
                  <a:lnTo>
                    <a:pt x="234" y="9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7"/>
            <p:cNvSpPr>
              <a:spLocks/>
            </p:cNvSpPr>
            <p:nvPr/>
          </p:nvSpPr>
          <p:spPr bwMode="auto">
            <a:xfrm>
              <a:off x="3235325" y="4303713"/>
              <a:ext cx="104775" cy="192088"/>
            </a:xfrm>
            <a:custGeom>
              <a:avLst/>
              <a:gdLst>
                <a:gd name="T0" fmla="*/ 75 w 121"/>
                <a:gd name="T1" fmla="*/ 10 h 222"/>
                <a:gd name="T2" fmla="*/ 75 w 121"/>
                <a:gd name="T3" fmla="*/ 10 h 222"/>
                <a:gd name="T4" fmla="*/ 65 w 121"/>
                <a:gd name="T5" fmla="*/ 0 h 222"/>
                <a:gd name="T6" fmla="*/ 0 w 121"/>
                <a:gd name="T7" fmla="*/ 22 h 222"/>
                <a:gd name="T8" fmla="*/ 0 w 121"/>
                <a:gd name="T9" fmla="*/ 34 h 222"/>
                <a:gd name="T10" fmla="*/ 48 w 121"/>
                <a:gd name="T11" fmla="*/ 24 h 222"/>
                <a:gd name="T12" fmla="*/ 48 w 121"/>
                <a:gd name="T13" fmla="*/ 195 h 222"/>
                <a:gd name="T14" fmla="*/ 15 w 121"/>
                <a:gd name="T15" fmla="*/ 210 h 222"/>
                <a:gd name="T16" fmla="*/ 2 w 121"/>
                <a:gd name="T17" fmla="*/ 210 h 222"/>
                <a:gd name="T18" fmla="*/ 2 w 121"/>
                <a:gd name="T19" fmla="*/ 222 h 222"/>
                <a:gd name="T20" fmla="*/ 61 w 121"/>
                <a:gd name="T21" fmla="*/ 221 h 222"/>
                <a:gd name="T22" fmla="*/ 121 w 121"/>
                <a:gd name="T23" fmla="*/ 222 h 222"/>
                <a:gd name="T24" fmla="*/ 121 w 121"/>
                <a:gd name="T25" fmla="*/ 210 h 222"/>
                <a:gd name="T26" fmla="*/ 109 w 121"/>
                <a:gd name="T27" fmla="*/ 210 h 222"/>
                <a:gd name="T28" fmla="*/ 75 w 121"/>
                <a:gd name="T29" fmla="*/ 195 h 222"/>
                <a:gd name="T30" fmla="*/ 75 w 121"/>
                <a:gd name="T31" fmla="*/ 1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1" h="222">
                  <a:moveTo>
                    <a:pt x="75" y="10"/>
                  </a:moveTo>
                  <a:lnTo>
                    <a:pt x="75" y="10"/>
                  </a:lnTo>
                  <a:cubicBezTo>
                    <a:pt x="75" y="1"/>
                    <a:pt x="74" y="0"/>
                    <a:pt x="65" y="0"/>
                  </a:cubicBezTo>
                  <a:cubicBezTo>
                    <a:pt x="44" y="21"/>
                    <a:pt x="13" y="22"/>
                    <a:pt x="0" y="22"/>
                  </a:cubicBezTo>
                  <a:lnTo>
                    <a:pt x="0" y="34"/>
                  </a:lnTo>
                  <a:cubicBezTo>
                    <a:pt x="8" y="34"/>
                    <a:pt x="30" y="34"/>
                    <a:pt x="48" y="24"/>
                  </a:cubicBezTo>
                  <a:lnTo>
                    <a:pt x="48" y="195"/>
                  </a:lnTo>
                  <a:cubicBezTo>
                    <a:pt x="48" y="206"/>
                    <a:pt x="48" y="210"/>
                    <a:pt x="15" y="210"/>
                  </a:cubicBezTo>
                  <a:lnTo>
                    <a:pt x="2" y="210"/>
                  </a:lnTo>
                  <a:lnTo>
                    <a:pt x="2" y="222"/>
                  </a:lnTo>
                  <a:cubicBezTo>
                    <a:pt x="8" y="222"/>
                    <a:pt x="49" y="221"/>
                    <a:pt x="61" y="221"/>
                  </a:cubicBezTo>
                  <a:cubicBezTo>
                    <a:pt x="72" y="221"/>
                    <a:pt x="114" y="222"/>
                    <a:pt x="121" y="222"/>
                  </a:cubicBezTo>
                  <a:lnTo>
                    <a:pt x="121" y="210"/>
                  </a:lnTo>
                  <a:lnTo>
                    <a:pt x="109" y="210"/>
                  </a:lnTo>
                  <a:cubicBezTo>
                    <a:pt x="75" y="210"/>
                    <a:pt x="75" y="206"/>
                    <a:pt x="75" y="195"/>
                  </a:cubicBezTo>
                  <a:lnTo>
                    <a:pt x="75" y="1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8"/>
            <p:cNvSpPr>
              <a:spLocks/>
            </p:cNvSpPr>
            <p:nvPr/>
          </p:nvSpPr>
          <p:spPr bwMode="auto">
            <a:xfrm>
              <a:off x="3440113" y="3697288"/>
              <a:ext cx="96838" cy="412750"/>
            </a:xfrm>
            <a:custGeom>
              <a:avLst/>
              <a:gdLst>
                <a:gd name="T0" fmla="*/ 111 w 111"/>
                <a:gd name="T1" fmla="*/ 474 h 478"/>
                <a:gd name="T2" fmla="*/ 111 w 111"/>
                <a:gd name="T3" fmla="*/ 474 h 478"/>
                <a:gd name="T4" fmla="*/ 103 w 111"/>
                <a:gd name="T5" fmla="*/ 463 h 478"/>
                <a:gd name="T6" fmla="*/ 28 w 111"/>
                <a:gd name="T7" fmla="*/ 239 h 478"/>
                <a:gd name="T8" fmla="*/ 104 w 111"/>
                <a:gd name="T9" fmla="*/ 13 h 478"/>
                <a:gd name="T10" fmla="*/ 111 w 111"/>
                <a:gd name="T11" fmla="*/ 5 h 478"/>
                <a:gd name="T12" fmla="*/ 106 w 111"/>
                <a:gd name="T13" fmla="*/ 0 h 478"/>
                <a:gd name="T14" fmla="*/ 30 w 111"/>
                <a:gd name="T15" fmla="*/ 94 h 478"/>
                <a:gd name="T16" fmla="*/ 0 w 111"/>
                <a:gd name="T17" fmla="*/ 239 h 478"/>
                <a:gd name="T18" fmla="*/ 31 w 111"/>
                <a:gd name="T19" fmla="*/ 389 h 478"/>
                <a:gd name="T20" fmla="*/ 106 w 111"/>
                <a:gd name="T21" fmla="*/ 478 h 478"/>
                <a:gd name="T22" fmla="*/ 111 w 111"/>
                <a:gd name="T23" fmla="*/ 474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478">
                  <a:moveTo>
                    <a:pt x="111" y="474"/>
                  </a:moveTo>
                  <a:lnTo>
                    <a:pt x="111" y="474"/>
                  </a:lnTo>
                  <a:cubicBezTo>
                    <a:pt x="111" y="472"/>
                    <a:pt x="111" y="471"/>
                    <a:pt x="103" y="463"/>
                  </a:cubicBezTo>
                  <a:cubicBezTo>
                    <a:pt x="43" y="403"/>
                    <a:pt x="28" y="313"/>
                    <a:pt x="28" y="239"/>
                  </a:cubicBezTo>
                  <a:cubicBezTo>
                    <a:pt x="28" y="156"/>
                    <a:pt x="46" y="73"/>
                    <a:pt x="104" y="13"/>
                  </a:cubicBezTo>
                  <a:cubicBezTo>
                    <a:pt x="111" y="8"/>
                    <a:pt x="111" y="7"/>
                    <a:pt x="111" y="5"/>
                  </a:cubicBezTo>
                  <a:cubicBezTo>
                    <a:pt x="111" y="2"/>
                    <a:pt x="109" y="0"/>
                    <a:pt x="106" y="0"/>
                  </a:cubicBezTo>
                  <a:cubicBezTo>
                    <a:pt x="101" y="0"/>
                    <a:pt x="58" y="33"/>
                    <a:pt x="30" y="94"/>
                  </a:cubicBezTo>
                  <a:cubicBezTo>
                    <a:pt x="6" y="146"/>
                    <a:pt x="0" y="199"/>
                    <a:pt x="0" y="239"/>
                  </a:cubicBezTo>
                  <a:cubicBezTo>
                    <a:pt x="0" y="277"/>
                    <a:pt x="5" y="335"/>
                    <a:pt x="31" y="389"/>
                  </a:cubicBezTo>
                  <a:cubicBezTo>
                    <a:pt x="60" y="447"/>
                    <a:pt x="101" y="478"/>
                    <a:pt x="106" y="478"/>
                  </a:cubicBezTo>
                  <a:cubicBezTo>
                    <a:pt x="109" y="478"/>
                    <a:pt x="111" y="477"/>
                    <a:pt x="111" y="474"/>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0"/>
            <p:cNvSpPr>
              <a:spLocks noEditPoints="1"/>
            </p:cNvSpPr>
            <p:nvPr/>
          </p:nvSpPr>
          <p:spPr bwMode="auto">
            <a:xfrm>
              <a:off x="3916363" y="3878263"/>
              <a:ext cx="87313" cy="193675"/>
            </a:xfrm>
            <a:custGeom>
              <a:avLst/>
              <a:gdLst>
                <a:gd name="T0" fmla="*/ 93 w 102"/>
                <a:gd name="T1" fmla="*/ 13 h 225"/>
                <a:gd name="T2" fmla="*/ 93 w 102"/>
                <a:gd name="T3" fmla="*/ 13 h 225"/>
                <a:gd name="T4" fmla="*/ 80 w 102"/>
                <a:gd name="T5" fmla="*/ 0 h 225"/>
                <a:gd name="T6" fmla="*/ 61 w 102"/>
                <a:gd name="T7" fmla="*/ 19 h 225"/>
                <a:gd name="T8" fmla="*/ 74 w 102"/>
                <a:gd name="T9" fmla="*/ 31 h 225"/>
                <a:gd name="T10" fmla="*/ 93 w 102"/>
                <a:gd name="T11" fmla="*/ 13 h 225"/>
                <a:gd name="T12" fmla="*/ 25 w 102"/>
                <a:gd name="T13" fmla="*/ 183 h 225"/>
                <a:gd name="T14" fmla="*/ 25 w 102"/>
                <a:gd name="T15" fmla="*/ 183 h 225"/>
                <a:gd name="T16" fmla="*/ 22 w 102"/>
                <a:gd name="T17" fmla="*/ 197 h 225"/>
                <a:gd name="T18" fmla="*/ 53 w 102"/>
                <a:gd name="T19" fmla="*/ 225 h 225"/>
                <a:gd name="T20" fmla="*/ 102 w 102"/>
                <a:gd name="T21" fmla="*/ 174 h 225"/>
                <a:gd name="T22" fmla="*/ 96 w 102"/>
                <a:gd name="T23" fmla="*/ 169 h 225"/>
                <a:gd name="T24" fmla="*/ 90 w 102"/>
                <a:gd name="T25" fmla="*/ 175 h 225"/>
                <a:gd name="T26" fmla="*/ 54 w 102"/>
                <a:gd name="T27" fmla="*/ 216 h 225"/>
                <a:gd name="T28" fmla="*/ 46 w 102"/>
                <a:gd name="T29" fmla="*/ 204 h 225"/>
                <a:gd name="T30" fmla="*/ 51 w 102"/>
                <a:gd name="T31" fmla="*/ 183 h 225"/>
                <a:gd name="T32" fmla="*/ 62 w 102"/>
                <a:gd name="T33" fmla="*/ 156 h 225"/>
                <a:gd name="T34" fmla="*/ 79 w 102"/>
                <a:gd name="T35" fmla="*/ 113 h 225"/>
                <a:gd name="T36" fmla="*/ 81 w 102"/>
                <a:gd name="T37" fmla="*/ 103 h 225"/>
                <a:gd name="T38" fmla="*/ 49 w 102"/>
                <a:gd name="T39" fmla="*/ 74 h 225"/>
                <a:gd name="T40" fmla="*/ 0 w 102"/>
                <a:gd name="T41" fmla="*/ 125 h 225"/>
                <a:gd name="T42" fmla="*/ 6 w 102"/>
                <a:gd name="T43" fmla="*/ 130 h 225"/>
                <a:gd name="T44" fmla="*/ 12 w 102"/>
                <a:gd name="T45" fmla="*/ 124 h 225"/>
                <a:gd name="T46" fmla="*/ 48 w 102"/>
                <a:gd name="T47" fmla="*/ 84 h 225"/>
                <a:gd name="T48" fmla="*/ 56 w 102"/>
                <a:gd name="T49" fmla="*/ 95 h 225"/>
                <a:gd name="T50" fmla="*/ 46 w 102"/>
                <a:gd name="T51" fmla="*/ 129 h 225"/>
                <a:gd name="T52" fmla="*/ 25 w 102"/>
                <a:gd name="T53" fmla="*/ 18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2" h="225">
                  <a:moveTo>
                    <a:pt x="93" y="13"/>
                  </a:moveTo>
                  <a:lnTo>
                    <a:pt x="93" y="13"/>
                  </a:lnTo>
                  <a:cubicBezTo>
                    <a:pt x="93" y="8"/>
                    <a:pt x="89" y="0"/>
                    <a:pt x="80" y="0"/>
                  </a:cubicBezTo>
                  <a:cubicBezTo>
                    <a:pt x="70" y="0"/>
                    <a:pt x="61" y="9"/>
                    <a:pt x="61" y="19"/>
                  </a:cubicBezTo>
                  <a:cubicBezTo>
                    <a:pt x="61" y="24"/>
                    <a:pt x="65" y="31"/>
                    <a:pt x="74" y="31"/>
                  </a:cubicBezTo>
                  <a:cubicBezTo>
                    <a:pt x="84" y="31"/>
                    <a:pt x="93" y="22"/>
                    <a:pt x="93" y="13"/>
                  </a:cubicBezTo>
                  <a:close/>
                  <a:moveTo>
                    <a:pt x="25" y="183"/>
                  </a:moveTo>
                  <a:lnTo>
                    <a:pt x="25" y="183"/>
                  </a:lnTo>
                  <a:cubicBezTo>
                    <a:pt x="23" y="187"/>
                    <a:pt x="22" y="191"/>
                    <a:pt x="22" y="197"/>
                  </a:cubicBezTo>
                  <a:cubicBezTo>
                    <a:pt x="22" y="212"/>
                    <a:pt x="35" y="225"/>
                    <a:pt x="53" y="225"/>
                  </a:cubicBezTo>
                  <a:cubicBezTo>
                    <a:pt x="87" y="225"/>
                    <a:pt x="102" y="179"/>
                    <a:pt x="102" y="174"/>
                  </a:cubicBezTo>
                  <a:cubicBezTo>
                    <a:pt x="102" y="169"/>
                    <a:pt x="97" y="169"/>
                    <a:pt x="96" y="169"/>
                  </a:cubicBezTo>
                  <a:cubicBezTo>
                    <a:pt x="92" y="169"/>
                    <a:pt x="91" y="172"/>
                    <a:pt x="90" y="175"/>
                  </a:cubicBezTo>
                  <a:cubicBezTo>
                    <a:pt x="82" y="202"/>
                    <a:pt x="67" y="216"/>
                    <a:pt x="54" y="216"/>
                  </a:cubicBezTo>
                  <a:cubicBezTo>
                    <a:pt x="48" y="216"/>
                    <a:pt x="46" y="211"/>
                    <a:pt x="46" y="204"/>
                  </a:cubicBezTo>
                  <a:cubicBezTo>
                    <a:pt x="46" y="196"/>
                    <a:pt x="48" y="190"/>
                    <a:pt x="51" y="183"/>
                  </a:cubicBezTo>
                  <a:cubicBezTo>
                    <a:pt x="55" y="174"/>
                    <a:pt x="58" y="164"/>
                    <a:pt x="62" y="156"/>
                  </a:cubicBezTo>
                  <a:cubicBezTo>
                    <a:pt x="65" y="148"/>
                    <a:pt x="77" y="117"/>
                    <a:pt x="79" y="113"/>
                  </a:cubicBezTo>
                  <a:cubicBezTo>
                    <a:pt x="80" y="110"/>
                    <a:pt x="81" y="106"/>
                    <a:pt x="81" y="103"/>
                  </a:cubicBezTo>
                  <a:cubicBezTo>
                    <a:pt x="81" y="87"/>
                    <a:pt x="67" y="74"/>
                    <a:pt x="49" y="74"/>
                  </a:cubicBezTo>
                  <a:cubicBezTo>
                    <a:pt x="16" y="74"/>
                    <a:pt x="0" y="120"/>
                    <a:pt x="0" y="125"/>
                  </a:cubicBezTo>
                  <a:cubicBezTo>
                    <a:pt x="0" y="130"/>
                    <a:pt x="5" y="130"/>
                    <a:pt x="6" y="130"/>
                  </a:cubicBezTo>
                  <a:cubicBezTo>
                    <a:pt x="11" y="130"/>
                    <a:pt x="11" y="128"/>
                    <a:pt x="12" y="124"/>
                  </a:cubicBezTo>
                  <a:cubicBezTo>
                    <a:pt x="21" y="96"/>
                    <a:pt x="35" y="84"/>
                    <a:pt x="48" y="84"/>
                  </a:cubicBezTo>
                  <a:cubicBezTo>
                    <a:pt x="53" y="84"/>
                    <a:pt x="56" y="86"/>
                    <a:pt x="56" y="95"/>
                  </a:cubicBezTo>
                  <a:cubicBezTo>
                    <a:pt x="56" y="103"/>
                    <a:pt x="54" y="108"/>
                    <a:pt x="46" y="129"/>
                  </a:cubicBezTo>
                  <a:lnTo>
                    <a:pt x="25" y="183"/>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1"/>
            <p:cNvSpPr>
              <a:spLocks/>
            </p:cNvSpPr>
            <p:nvPr/>
          </p:nvSpPr>
          <p:spPr bwMode="auto">
            <a:xfrm>
              <a:off x="4167188" y="3895726"/>
              <a:ext cx="252413" cy="15875"/>
            </a:xfrm>
            <a:custGeom>
              <a:avLst/>
              <a:gdLst>
                <a:gd name="T0" fmla="*/ 275 w 292"/>
                <a:gd name="T1" fmla="*/ 19 h 19"/>
                <a:gd name="T2" fmla="*/ 275 w 292"/>
                <a:gd name="T3" fmla="*/ 19 h 19"/>
                <a:gd name="T4" fmla="*/ 292 w 292"/>
                <a:gd name="T5" fmla="*/ 9 h 19"/>
                <a:gd name="T6" fmla="*/ 275 w 292"/>
                <a:gd name="T7" fmla="*/ 0 h 19"/>
                <a:gd name="T8" fmla="*/ 17 w 292"/>
                <a:gd name="T9" fmla="*/ 0 h 19"/>
                <a:gd name="T10" fmla="*/ 0 w 292"/>
                <a:gd name="T11" fmla="*/ 9 h 19"/>
                <a:gd name="T12" fmla="*/ 17 w 292"/>
                <a:gd name="T13" fmla="*/ 19 h 19"/>
                <a:gd name="T14" fmla="*/ 275 w 292"/>
                <a:gd name="T15" fmla="*/ 19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2" h="19">
                  <a:moveTo>
                    <a:pt x="275" y="19"/>
                  </a:moveTo>
                  <a:lnTo>
                    <a:pt x="275" y="19"/>
                  </a:lnTo>
                  <a:cubicBezTo>
                    <a:pt x="283" y="19"/>
                    <a:pt x="292" y="19"/>
                    <a:pt x="292" y="9"/>
                  </a:cubicBezTo>
                  <a:cubicBezTo>
                    <a:pt x="292" y="0"/>
                    <a:pt x="283" y="0"/>
                    <a:pt x="275" y="0"/>
                  </a:cubicBezTo>
                  <a:lnTo>
                    <a:pt x="17" y="0"/>
                  </a:lnTo>
                  <a:cubicBezTo>
                    <a:pt x="8" y="0"/>
                    <a:pt x="0" y="0"/>
                    <a:pt x="0" y="9"/>
                  </a:cubicBezTo>
                  <a:cubicBezTo>
                    <a:pt x="0" y="19"/>
                    <a:pt x="8" y="19"/>
                    <a:pt x="17" y="19"/>
                  </a:cubicBezTo>
                  <a:lnTo>
                    <a:pt x="275" y="19"/>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4"/>
            <p:cNvSpPr>
              <a:spLocks/>
            </p:cNvSpPr>
            <p:nvPr/>
          </p:nvSpPr>
          <p:spPr bwMode="auto">
            <a:xfrm>
              <a:off x="4945063" y="3697288"/>
              <a:ext cx="95250" cy="412750"/>
            </a:xfrm>
            <a:custGeom>
              <a:avLst/>
              <a:gdLst>
                <a:gd name="T0" fmla="*/ 111 w 111"/>
                <a:gd name="T1" fmla="*/ 239 h 478"/>
                <a:gd name="T2" fmla="*/ 111 w 111"/>
                <a:gd name="T3" fmla="*/ 239 h 478"/>
                <a:gd name="T4" fmla="*/ 80 w 111"/>
                <a:gd name="T5" fmla="*/ 90 h 478"/>
                <a:gd name="T6" fmla="*/ 5 w 111"/>
                <a:gd name="T7" fmla="*/ 0 h 478"/>
                <a:gd name="T8" fmla="*/ 0 w 111"/>
                <a:gd name="T9" fmla="*/ 5 h 478"/>
                <a:gd name="T10" fmla="*/ 9 w 111"/>
                <a:gd name="T11" fmla="*/ 16 h 478"/>
                <a:gd name="T12" fmla="*/ 83 w 111"/>
                <a:gd name="T13" fmla="*/ 239 h 478"/>
                <a:gd name="T14" fmla="*/ 6 w 111"/>
                <a:gd name="T15" fmla="*/ 465 h 478"/>
                <a:gd name="T16" fmla="*/ 0 w 111"/>
                <a:gd name="T17" fmla="*/ 474 h 478"/>
                <a:gd name="T18" fmla="*/ 5 w 111"/>
                <a:gd name="T19" fmla="*/ 478 h 478"/>
                <a:gd name="T20" fmla="*/ 81 w 111"/>
                <a:gd name="T21" fmla="*/ 385 h 478"/>
                <a:gd name="T22" fmla="*/ 111 w 111"/>
                <a:gd name="T23" fmla="*/ 239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478">
                  <a:moveTo>
                    <a:pt x="111" y="239"/>
                  </a:moveTo>
                  <a:lnTo>
                    <a:pt x="111" y="239"/>
                  </a:lnTo>
                  <a:cubicBezTo>
                    <a:pt x="111" y="202"/>
                    <a:pt x="106" y="144"/>
                    <a:pt x="80" y="90"/>
                  </a:cubicBezTo>
                  <a:cubicBezTo>
                    <a:pt x="51" y="31"/>
                    <a:pt x="10" y="0"/>
                    <a:pt x="5" y="0"/>
                  </a:cubicBezTo>
                  <a:cubicBezTo>
                    <a:pt x="2" y="0"/>
                    <a:pt x="0" y="2"/>
                    <a:pt x="0" y="5"/>
                  </a:cubicBezTo>
                  <a:cubicBezTo>
                    <a:pt x="0" y="7"/>
                    <a:pt x="0" y="8"/>
                    <a:pt x="9" y="16"/>
                  </a:cubicBezTo>
                  <a:cubicBezTo>
                    <a:pt x="56" y="63"/>
                    <a:pt x="83" y="139"/>
                    <a:pt x="83" y="239"/>
                  </a:cubicBezTo>
                  <a:cubicBezTo>
                    <a:pt x="83" y="321"/>
                    <a:pt x="66" y="405"/>
                    <a:pt x="6" y="465"/>
                  </a:cubicBezTo>
                  <a:cubicBezTo>
                    <a:pt x="0" y="471"/>
                    <a:pt x="0" y="472"/>
                    <a:pt x="0" y="474"/>
                  </a:cubicBezTo>
                  <a:cubicBezTo>
                    <a:pt x="0" y="476"/>
                    <a:pt x="2" y="478"/>
                    <a:pt x="5" y="478"/>
                  </a:cubicBezTo>
                  <a:cubicBezTo>
                    <a:pt x="10" y="478"/>
                    <a:pt x="53" y="446"/>
                    <a:pt x="81" y="385"/>
                  </a:cubicBezTo>
                  <a:cubicBezTo>
                    <a:pt x="105" y="333"/>
                    <a:pt x="111" y="280"/>
                    <a:pt x="111" y="239"/>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5"/>
            <p:cNvSpPr>
              <a:spLocks/>
            </p:cNvSpPr>
            <p:nvPr/>
          </p:nvSpPr>
          <p:spPr bwMode="auto">
            <a:xfrm>
              <a:off x="5100638" y="3644901"/>
              <a:ext cx="127000" cy="190500"/>
            </a:xfrm>
            <a:custGeom>
              <a:avLst/>
              <a:gdLst>
                <a:gd name="T0" fmla="*/ 148 w 148"/>
                <a:gd name="T1" fmla="*/ 161 h 221"/>
                <a:gd name="T2" fmla="*/ 148 w 148"/>
                <a:gd name="T3" fmla="*/ 161 h 221"/>
                <a:gd name="T4" fmla="*/ 136 w 148"/>
                <a:gd name="T5" fmla="*/ 161 h 221"/>
                <a:gd name="T6" fmla="*/ 128 w 148"/>
                <a:gd name="T7" fmla="*/ 191 h 221"/>
                <a:gd name="T8" fmla="*/ 95 w 148"/>
                <a:gd name="T9" fmla="*/ 193 h 221"/>
                <a:gd name="T10" fmla="*/ 33 w 148"/>
                <a:gd name="T11" fmla="*/ 193 h 221"/>
                <a:gd name="T12" fmla="*/ 100 w 148"/>
                <a:gd name="T13" fmla="*/ 137 h 221"/>
                <a:gd name="T14" fmla="*/ 148 w 148"/>
                <a:gd name="T15" fmla="*/ 65 h 221"/>
                <a:gd name="T16" fmla="*/ 70 w 148"/>
                <a:gd name="T17" fmla="*/ 0 h 221"/>
                <a:gd name="T18" fmla="*/ 0 w 148"/>
                <a:gd name="T19" fmla="*/ 59 h 221"/>
                <a:gd name="T20" fmla="*/ 18 w 148"/>
                <a:gd name="T21" fmla="*/ 78 h 221"/>
                <a:gd name="T22" fmla="*/ 35 w 148"/>
                <a:gd name="T23" fmla="*/ 60 h 221"/>
                <a:gd name="T24" fmla="*/ 16 w 148"/>
                <a:gd name="T25" fmla="*/ 43 h 221"/>
                <a:gd name="T26" fmla="*/ 64 w 148"/>
                <a:gd name="T27" fmla="*/ 12 h 221"/>
                <a:gd name="T28" fmla="*/ 115 w 148"/>
                <a:gd name="T29" fmla="*/ 65 h 221"/>
                <a:gd name="T30" fmla="*/ 84 w 148"/>
                <a:gd name="T31" fmla="*/ 129 h 221"/>
                <a:gd name="T32" fmla="*/ 3 w 148"/>
                <a:gd name="T33" fmla="*/ 208 h 221"/>
                <a:gd name="T34" fmla="*/ 0 w 148"/>
                <a:gd name="T35" fmla="*/ 221 h 221"/>
                <a:gd name="T36" fmla="*/ 138 w 148"/>
                <a:gd name="T37" fmla="*/ 221 h 221"/>
                <a:gd name="T38" fmla="*/ 148 w 148"/>
                <a:gd name="T39" fmla="*/ 16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8" h="221">
                  <a:moveTo>
                    <a:pt x="148" y="161"/>
                  </a:moveTo>
                  <a:lnTo>
                    <a:pt x="148" y="161"/>
                  </a:lnTo>
                  <a:lnTo>
                    <a:pt x="136" y="161"/>
                  </a:lnTo>
                  <a:cubicBezTo>
                    <a:pt x="135" y="168"/>
                    <a:pt x="132" y="188"/>
                    <a:pt x="128" y="191"/>
                  </a:cubicBezTo>
                  <a:cubicBezTo>
                    <a:pt x="125" y="193"/>
                    <a:pt x="99" y="193"/>
                    <a:pt x="95" y="193"/>
                  </a:cubicBezTo>
                  <a:lnTo>
                    <a:pt x="33" y="193"/>
                  </a:lnTo>
                  <a:cubicBezTo>
                    <a:pt x="68" y="162"/>
                    <a:pt x="80" y="153"/>
                    <a:pt x="100" y="137"/>
                  </a:cubicBezTo>
                  <a:cubicBezTo>
                    <a:pt x="125" y="117"/>
                    <a:pt x="148" y="97"/>
                    <a:pt x="148" y="65"/>
                  </a:cubicBezTo>
                  <a:cubicBezTo>
                    <a:pt x="148" y="24"/>
                    <a:pt x="112" y="0"/>
                    <a:pt x="70" y="0"/>
                  </a:cubicBezTo>
                  <a:cubicBezTo>
                    <a:pt x="28" y="0"/>
                    <a:pt x="0" y="29"/>
                    <a:pt x="0" y="59"/>
                  </a:cubicBezTo>
                  <a:cubicBezTo>
                    <a:pt x="0" y="76"/>
                    <a:pt x="14" y="78"/>
                    <a:pt x="18" y="78"/>
                  </a:cubicBezTo>
                  <a:cubicBezTo>
                    <a:pt x="26" y="78"/>
                    <a:pt x="35" y="72"/>
                    <a:pt x="35" y="60"/>
                  </a:cubicBezTo>
                  <a:cubicBezTo>
                    <a:pt x="35" y="54"/>
                    <a:pt x="33" y="43"/>
                    <a:pt x="16" y="43"/>
                  </a:cubicBezTo>
                  <a:cubicBezTo>
                    <a:pt x="26" y="19"/>
                    <a:pt x="49" y="12"/>
                    <a:pt x="64" y="12"/>
                  </a:cubicBezTo>
                  <a:cubicBezTo>
                    <a:pt x="98" y="12"/>
                    <a:pt x="115" y="38"/>
                    <a:pt x="115" y="65"/>
                  </a:cubicBezTo>
                  <a:cubicBezTo>
                    <a:pt x="115" y="94"/>
                    <a:pt x="95" y="117"/>
                    <a:pt x="84" y="129"/>
                  </a:cubicBezTo>
                  <a:lnTo>
                    <a:pt x="3" y="208"/>
                  </a:lnTo>
                  <a:cubicBezTo>
                    <a:pt x="0" y="211"/>
                    <a:pt x="0" y="212"/>
                    <a:pt x="0" y="221"/>
                  </a:cubicBezTo>
                  <a:lnTo>
                    <a:pt x="138" y="221"/>
                  </a:lnTo>
                  <a:lnTo>
                    <a:pt x="148" y="161"/>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6"/>
            <p:cNvSpPr>
              <a:spLocks noEditPoints="1"/>
            </p:cNvSpPr>
            <p:nvPr/>
          </p:nvSpPr>
          <p:spPr bwMode="auto">
            <a:xfrm>
              <a:off x="1260475" y="5097463"/>
              <a:ext cx="274638" cy="96838"/>
            </a:xfrm>
            <a:custGeom>
              <a:avLst/>
              <a:gdLst>
                <a:gd name="T0" fmla="*/ 301 w 318"/>
                <a:gd name="T1" fmla="*/ 20 h 112"/>
                <a:gd name="T2" fmla="*/ 301 w 318"/>
                <a:gd name="T3" fmla="*/ 20 h 112"/>
                <a:gd name="T4" fmla="*/ 318 w 318"/>
                <a:gd name="T5" fmla="*/ 10 h 112"/>
                <a:gd name="T6" fmla="*/ 302 w 318"/>
                <a:gd name="T7" fmla="*/ 0 h 112"/>
                <a:gd name="T8" fmla="*/ 15 w 318"/>
                <a:gd name="T9" fmla="*/ 0 h 112"/>
                <a:gd name="T10" fmla="*/ 0 w 318"/>
                <a:gd name="T11" fmla="*/ 10 h 112"/>
                <a:gd name="T12" fmla="*/ 16 w 318"/>
                <a:gd name="T13" fmla="*/ 20 h 112"/>
                <a:gd name="T14" fmla="*/ 301 w 318"/>
                <a:gd name="T15" fmla="*/ 20 h 112"/>
                <a:gd name="T16" fmla="*/ 302 w 318"/>
                <a:gd name="T17" fmla="*/ 112 h 112"/>
                <a:gd name="T18" fmla="*/ 302 w 318"/>
                <a:gd name="T19" fmla="*/ 112 h 112"/>
                <a:gd name="T20" fmla="*/ 318 w 318"/>
                <a:gd name="T21" fmla="*/ 103 h 112"/>
                <a:gd name="T22" fmla="*/ 301 w 318"/>
                <a:gd name="T23" fmla="*/ 93 h 112"/>
                <a:gd name="T24" fmla="*/ 16 w 318"/>
                <a:gd name="T25" fmla="*/ 93 h 112"/>
                <a:gd name="T26" fmla="*/ 0 w 318"/>
                <a:gd name="T27" fmla="*/ 103 h 112"/>
                <a:gd name="T28" fmla="*/ 15 w 318"/>
                <a:gd name="T29" fmla="*/ 112 h 112"/>
                <a:gd name="T30" fmla="*/ 302 w 318"/>
                <a:gd name="T31"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8" h="112">
                  <a:moveTo>
                    <a:pt x="301" y="20"/>
                  </a:moveTo>
                  <a:lnTo>
                    <a:pt x="301" y="20"/>
                  </a:lnTo>
                  <a:cubicBezTo>
                    <a:pt x="308" y="20"/>
                    <a:pt x="318" y="20"/>
                    <a:pt x="318" y="10"/>
                  </a:cubicBezTo>
                  <a:cubicBezTo>
                    <a:pt x="318" y="0"/>
                    <a:pt x="308" y="0"/>
                    <a:pt x="302" y="0"/>
                  </a:cubicBezTo>
                  <a:lnTo>
                    <a:pt x="15" y="0"/>
                  </a:lnTo>
                  <a:cubicBezTo>
                    <a:pt x="9" y="0"/>
                    <a:pt x="0" y="0"/>
                    <a:pt x="0" y="10"/>
                  </a:cubicBezTo>
                  <a:cubicBezTo>
                    <a:pt x="0" y="20"/>
                    <a:pt x="9" y="20"/>
                    <a:pt x="16" y="20"/>
                  </a:cubicBezTo>
                  <a:lnTo>
                    <a:pt x="301" y="20"/>
                  </a:lnTo>
                  <a:close/>
                  <a:moveTo>
                    <a:pt x="302" y="112"/>
                  </a:moveTo>
                  <a:lnTo>
                    <a:pt x="302" y="112"/>
                  </a:lnTo>
                  <a:cubicBezTo>
                    <a:pt x="308" y="112"/>
                    <a:pt x="318" y="112"/>
                    <a:pt x="318" y="103"/>
                  </a:cubicBezTo>
                  <a:cubicBezTo>
                    <a:pt x="318" y="93"/>
                    <a:pt x="308" y="93"/>
                    <a:pt x="301" y="93"/>
                  </a:cubicBezTo>
                  <a:lnTo>
                    <a:pt x="16" y="93"/>
                  </a:lnTo>
                  <a:cubicBezTo>
                    <a:pt x="9" y="93"/>
                    <a:pt x="0" y="93"/>
                    <a:pt x="0" y="103"/>
                  </a:cubicBezTo>
                  <a:cubicBezTo>
                    <a:pt x="0" y="112"/>
                    <a:pt x="9" y="112"/>
                    <a:pt x="15" y="112"/>
                  </a:cubicBezTo>
                  <a:lnTo>
                    <a:pt x="302" y="112"/>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7"/>
            <p:cNvSpPr>
              <a:spLocks/>
            </p:cNvSpPr>
            <p:nvPr/>
          </p:nvSpPr>
          <p:spPr bwMode="auto">
            <a:xfrm>
              <a:off x="1760538" y="4694238"/>
              <a:ext cx="134938" cy="274638"/>
            </a:xfrm>
            <a:custGeom>
              <a:avLst/>
              <a:gdLst>
                <a:gd name="T0" fmla="*/ 98 w 157"/>
                <a:gd name="T1" fmla="*/ 12 h 318"/>
                <a:gd name="T2" fmla="*/ 98 w 157"/>
                <a:gd name="T3" fmla="*/ 12 h 318"/>
                <a:gd name="T4" fmla="*/ 87 w 157"/>
                <a:gd name="T5" fmla="*/ 0 h 318"/>
                <a:gd name="T6" fmla="*/ 0 w 157"/>
                <a:gd name="T7" fmla="*/ 31 h 318"/>
                <a:gd name="T8" fmla="*/ 0 w 157"/>
                <a:gd name="T9" fmla="*/ 45 h 318"/>
                <a:gd name="T10" fmla="*/ 62 w 157"/>
                <a:gd name="T11" fmla="*/ 33 h 318"/>
                <a:gd name="T12" fmla="*/ 62 w 157"/>
                <a:gd name="T13" fmla="*/ 281 h 318"/>
                <a:gd name="T14" fmla="*/ 18 w 157"/>
                <a:gd name="T15" fmla="*/ 304 h 318"/>
                <a:gd name="T16" fmla="*/ 2 w 157"/>
                <a:gd name="T17" fmla="*/ 304 h 318"/>
                <a:gd name="T18" fmla="*/ 2 w 157"/>
                <a:gd name="T19" fmla="*/ 318 h 318"/>
                <a:gd name="T20" fmla="*/ 80 w 157"/>
                <a:gd name="T21" fmla="*/ 317 h 318"/>
                <a:gd name="T22" fmla="*/ 157 w 157"/>
                <a:gd name="T23" fmla="*/ 318 h 318"/>
                <a:gd name="T24" fmla="*/ 157 w 157"/>
                <a:gd name="T25" fmla="*/ 304 h 318"/>
                <a:gd name="T26" fmla="*/ 142 w 157"/>
                <a:gd name="T27" fmla="*/ 304 h 318"/>
                <a:gd name="T28" fmla="*/ 98 w 157"/>
                <a:gd name="T29" fmla="*/ 281 h 318"/>
                <a:gd name="T30" fmla="*/ 98 w 157"/>
                <a:gd name="T31" fmla="*/ 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7" h="318">
                  <a:moveTo>
                    <a:pt x="98" y="12"/>
                  </a:moveTo>
                  <a:lnTo>
                    <a:pt x="98" y="12"/>
                  </a:lnTo>
                  <a:cubicBezTo>
                    <a:pt x="98" y="1"/>
                    <a:pt x="98" y="0"/>
                    <a:pt x="87" y="0"/>
                  </a:cubicBezTo>
                  <a:cubicBezTo>
                    <a:pt x="57" y="31"/>
                    <a:pt x="15" y="31"/>
                    <a:pt x="0" y="31"/>
                  </a:cubicBezTo>
                  <a:lnTo>
                    <a:pt x="0" y="45"/>
                  </a:lnTo>
                  <a:cubicBezTo>
                    <a:pt x="9" y="45"/>
                    <a:pt x="37" y="45"/>
                    <a:pt x="62" y="33"/>
                  </a:cubicBezTo>
                  <a:lnTo>
                    <a:pt x="62" y="281"/>
                  </a:lnTo>
                  <a:cubicBezTo>
                    <a:pt x="62" y="298"/>
                    <a:pt x="61" y="304"/>
                    <a:pt x="18" y="304"/>
                  </a:cubicBezTo>
                  <a:lnTo>
                    <a:pt x="2" y="304"/>
                  </a:lnTo>
                  <a:lnTo>
                    <a:pt x="2" y="318"/>
                  </a:lnTo>
                  <a:cubicBezTo>
                    <a:pt x="19" y="317"/>
                    <a:pt x="61" y="317"/>
                    <a:pt x="80" y="317"/>
                  </a:cubicBezTo>
                  <a:cubicBezTo>
                    <a:pt x="99" y="317"/>
                    <a:pt x="141" y="317"/>
                    <a:pt x="157" y="318"/>
                  </a:cubicBezTo>
                  <a:lnTo>
                    <a:pt x="157" y="304"/>
                  </a:lnTo>
                  <a:lnTo>
                    <a:pt x="142" y="304"/>
                  </a:lnTo>
                  <a:cubicBezTo>
                    <a:pt x="99" y="304"/>
                    <a:pt x="98" y="298"/>
                    <a:pt x="98" y="281"/>
                  </a:cubicBezTo>
                  <a:lnTo>
                    <a:pt x="98" y="12"/>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8"/>
            <p:cNvSpPr>
              <a:spLocks/>
            </p:cNvSpPr>
            <p:nvPr/>
          </p:nvSpPr>
          <p:spPr bwMode="auto">
            <a:xfrm>
              <a:off x="1722438" y="5145088"/>
              <a:ext cx="206375" cy="0"/>
            </a:xfrm>
            <a:custGeom>
              <a:avLst/>
              <a:gdLst>
                <a:gd name="T0" fmla="*/ 0 w 239"/>
                <a:gd name="T1" fmla="*/ 0 w 239"/>
                <a:gd name="T2" fmla="*/ 239 w 239"/>
              </a:gdLst>
              <a:ahLst/>
              <a:cxnLst>
                <a:cxn ang="0">
                  <a:pos x="T0" y="0"/>
                </a:cxn>
                <a:cxn ang="0">
                  <a:pos x="T1" y="0"/>
                </a:cxn>
                <a:cxn ang="0">
                  <a:pos x="T2" y="0"/>
                </a:cxn>
              </a:cxnLst>
              <a:rect l="0" t="0" r="r" b="b"/>
              <a:pathLst>
                <a:path w="239">
                  <a:moveTo>
                    <a:pt x="0" y="0"/>
                  </a:moveTo>
                  <a:lnTo>
                    <a:pt x="0" y="0"/>
                  </a:lnTo>
                  <a:lnTo>
                    <a:pt x="239" y="0"/>
                  </a:lnTo>
                </a:path>
              </a:pathLst>
            </a:custGeom>
            <a:noFill/>
            <a:ln w="158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9"/>
            <p:cNvSpPr>
              <a:spLocks/>
            </p:cNvSpPr>
            <p:nvPr/>
          </p:nvSpPr>
          <p:spPr bwMode="auto">
            <a:xfrm>
              <a:off x="1743075" y="5257801"/>
              <a:ext cx="165100" cy="284163"/>
            </a:xfrm>
            <a:custGeom>
              <a:avLst/>
              <a:gdLst>
                <a:gd name="T0" fmla="*/ 191 w 191"/>
                <a:gd name="T1" fmla="*/ 222 h 328"/>
                <a:gd name="T2" fmla="*/ 191 w 191"/>
                <a:gd name="T3" fmla="*/ 222 h 328"/>
                <a:gd name="T4" fmla="*/ 100 w 191"/>
                <a:gd name="T5" fmla="*/ 117 h 328"/>
                <a:gd name="T6" fmla="*/ 39 w 191"/>
                <a:gd name="T7" fmla="*/ 142 h 328"/>
                <a:gd name="T8" fmla="*/ 39 w 191"/>
                <a:gd name="T9" fmla="*/ 48 h 328"/>
                <a:gd name="T10" fmla="*/ 80 w 191"/>
                <a:gd name="T11" fmla="*/ 55 h 328"/>
                <a:gd name="T12" fmla="*/ 172 w 191"/>
                <a:gd name="T13" fmla="*/ 5 h 328"/>
                <a:gd name="T14" fmla="*/ 167 w 191"/>
                <a:gd name="T15" fmla="*/ 0 h 328"/>
                <a:gd name="T16" fmla="*/ 163 w 191"/>
                <a:gd name="T17" fmla="*/ 1 h 328"/>
                <a:gd name="T18" fmla="*/ 98 w 191"/>
                <a:gd name="T19" fmla="*/ 15 h 328"/>
                <a:gd name="T20" fmla="*/ 35 w 191"/>
                <a:gd name="T21" fmla="*/ 1 h 328"/>
                <a:gd name="T22" fmla="*/ 29 w 191"/>
                <a:gd name="T23" fmla="*/ 0 h 328"/>
                <a:gd name="T24" fmla="*/ 24 w 191"/>
                <a:gd name="T25" fmla="*/ 12 h 328"/>
                <a:gd name="T26" fmla="*/ 24 w 191"/>
                <a:gd name="T27" fmla="*/ 153 h 328"/>
                <a:gd name="T28" fmla="*/ 31 w 191"/>
                <a:gd name="T29" fmla="*/ 165 h 328"/>
                <a:gd name="T30" fmla="*/ 37 w 191"/>
                <a:gd name="T31" fmla="*/ 161 h 328"/>
                <a:gd name="T32" fmla="*/ 99 w 191"/>
                <a:gd name="T33" fmla="*/ 128 h 328"/>
                <a:gd name="T34" fmla="*/ 140 w 191"/>
                <a:gd name="T35" fmla="*/ 158 h 328"/>
                <a:gd name="T36" fmla="*/ 148 w 191"/>
                <a:gd name="T37" fmla="*/ 219 h 328"/>
                <a:gd name="T38" fmla="*/ 137 w 191"/>
                <a:gd name="T39" fmla="*/ 284 h 328"/>
                <a:gd name="T40" fmla="*/ 86 w 191"/>
                <a:gd name="T41" fmla="*/ 315 h 328"/>
                <a:gd name="T42" fmla="*/ 15 w 191"/>
                <a:gd name="T43" fmla="*/ 262 h 328"/>
                <a:gd name="T44" fmla="*/ 23 w 191"/>
                <a:gd name="T45" fmla="*/ 262 h 328"/>
                <a:gd name="T46" fmla="*/ 47 w 191"/>
                <a:gd name="T47" fmla="*/ 239 h 328"/>
                <a:gd name="T48" fmla="*/ 23 w 191"/>
                <a:gd name="T49" fmla="*/ 216 h 328"/>
                <a:gd name="T50" fmla="*/ 0 w 191"/>
                <a:gd name="T51" fmla="*/ 241 h 328"/>
                <a:gd name="T52" fmla="*/ 86 w 191"/>
                <a:gd name="T53" fmla="*/ 328 h 328"/>
                <a:gd name="T54" fmla="*/ 191 w 191"/>
                <a:gd name="T55" fmla="*/ 222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1" h="328">
                  <a:moveTo>
                    <a:pt x="191" y="222"/>
                  </a:moveTo>
                  <a:lnTo>
                    <a:pt x="191" y="222"/>
                  </a:lnTo>
                  <a:cubicBezTo>
                    <a:pt x="191" y="165"/>
                    <a:pt x="151" y="117"/>
                    <a:pt x="100" y="117"/>
                  </a:cubicBezTo>
                  <a:cubicBezTo>
                    <a:pt x="77" y="117"/>
                    <a:pt x="56" y="125"/>
                    <a:pt x="39" y="142"/>
                  </a:cubicBezTo>
                  <a:lnTo>
                    <a:pt x="39" y="48"/>
                  </a:lnTo>
                  <a:cubicBezTo>
                    <a:pt x="49" y="51"/>
                    <a:pt x="65" y="55"/>
                    <a:pt x="80" y="55"/>
                  </a:cubicBezTo>
                  <a:cubicBezTo>
                    <a:pt x="139" y="55"/>
                    <a:pt x="172" y="11"/>
                    <a:pt x="172" y="5"/>
                  </a:cubicBezTo>
                  <a:cubicBezTo>
                    <a:pt x="172" y="2"/>
                    <a:pt x="171" y="0"/>
                    <a:pt x="167" y="0"/>
                  </a:cubicBezTo>
                  <a:cubicBezTo>
                    <a:pt x="167" y="0"/>
                    <a:pt x="166" y="0"/>
                    <a:pt x="163" y="1"/>
                  </a:cubicBezTo>
                  <a:cubicBezTo>
                    <a:pt x="154" y="5"/>
                    <a:pt x="130" y="15"/>
                    <a:pt x="98" y="15"/>
                  </a:cubicBezTo>
                  <a:cubicBezTo>
                    <a:pt x="79" y="15"/>
                    <a:pt x="57" y="12"/>
                    <a:pt x="35" y="1"/>
                  </a:cubicBezTo>
                  <a:cubicBezTo>
                    <a:pt x="31" y="0"/>
                    <a:pt x="30" y="0"/>
                    <a:pt x="29" y="0"/>
                  </a:cubicBezTo>
                  <a:cubicBezTo>
                    <a:pt x="24" y="0"/>
                    <a:pt x="24" y="4"/>
                    <a:pt x="24" y="12"/>
                  </a:cubicBezTo>
                  <a:lnTo>
                    <a:pt x="24" y="153"/>
                  </a:lnTo>
                  <a:cubicBezTo>
                    <a:pt x="24" y="162"/>
                    <a:pt x="24" y="165"/>
                    <a:pt x="31" y="165"/>
                  </a:cubicBezTo>
                  <a:cubicBezTo>
                    <a:pt x="34" y="165"/>
                    <a:pt x="35" y="164"/>
                    <a:pt x="37" y="161"/>
                  </a:cubicBezTo>
                  <a:cubicBezTo>
                    <a:pt x="43" y="153"/>
                    <a:pt x="60" y="128"/>
                    <a:pt x="99" y="128"/>
                  </a:cubicBezTo>
                  <a:cubicBezTo>
                    <a:pt x="124" y="128"/>
                    <a:pt x="136" y="150"/>
                    <a:pt x="140" y="158"/>
                  </a:cubicBezTo>
                  <a:cubicBezTo>
                    <a:pt x="147" y="176"/>
                    <a:pt x="148" y="195"/>
                    <a:pt x="148" y="219"/>
                  </a:cubicBezTo>
                  <a:cubicBezTo>
                    <a:pt x="148" y="235"/>
                    <a:pt x="148" y="264"/>
                    <a:pt x="137" y="284"/>
                  </a:cubicBezTo>
                  <a:cubicBezTo>
                    <a:pt x="125" y="303"/>
                    <a:pt x="108" y="315"/>
                    <a:pt x="86" y="315"/>
                  </a:cubicBezTo>
                  <a:cubicBezTo>
                    <a:pt x="51" y="315"/>
                    <a:pt x="23" y="290"/>
                    <a:pt x="15" y="262"/>
                  </a:cubicBezTo>
                  <a:cubicBezTo>
                    <a:pt x="17" y="262"/>
                    <a:pt x="18" y="262"/>
                    <a:pt x="23" y="262"/>
                  </a:cubicBezTo>
                  <a:cubicBezTo>
                    <a:pt x="39" y="262"/>
                    <a:pt x="47" y="251"/>
                    <a:pt x="47" y="239"/>
                  </a:cubicBezTo>
                  <a:cubicBezTo>
                    <a:pt x="47" y="228"/>
                    <a:pt x="39" y="216"/>
                    <a:pt x="23" y="216"/>
                  </a:cubicBezTo>
                  <a:cubicBezTo>
                    <a:pt x="17" y="216"/>
                    <a:pt x="0" y="219"/>
                    <a:pt x="0" y="241"/>
                  </a:cubicBezTo>
                  <a:cubicBezTo>
                    <a:pt x="0" y="282"/>
                    <a:pt x="33" y="328"/>
                    <a:pt x="86" y="328"/>
                  </a:cubicBezTo>
                  <a:cubicBezTo>
                    <a:pt x="142" y="328"/>
                    <a:pt x="191" y="283"/>
                    <a:pt x="191" y="222"/>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0"/>
            <p:cNvSpPr>
              <a:spLocks/>
            </p:cNvSpPr>
            <p:nvPr/>
          </p:nvSpPr>
          <p:spPr bwMode="auto">
            <a:xfrm>
              <a:off x="2132013" y="5046663"/>
              <a:ext cx="200025" cy="200025"/>
            </a:xfrm>
            <a:custGeom>
              <a:avLst/>
              <a:gdLst>
                <a:gd name="T0" fmla="*/ 116 w 231"/>
                <a:gd name="T1" fmla="*/ 102 h 231"/>
                <a:gd name="T2" fmla="*/ 116 w 231"/>
                <a:gd name="T3" fmla="*/ 102 h 231"/>
                <a:gd name="T4" fmla="*/ 20 w 231"/>
                <a:gd name="T5" fmla="*/ 7 h 231"/>
                <a:gd name="T6" fmla="*/ 10 w 231"/>
                <a:gd name="T7" fmla="*/ 0 h 231"/>
                <a:gd name="T8" fmla="*/ 0 w 231"/>
                <a:gd name="T9" fmla="*/ 10 h 231"/>
                <a:gd name="T10" fmla="*/ 6 w 231"/>
                <a:gd name="T11" fmla="*/ 19 h 231"/>
                <a:gd name="T12" fmla="*/ 102 w 231"/>
                <a:gd name="T13" fmla="*/ 115 h 231"/>
                <a:gd name="T14" fmla="*/ 6 w 231"/>
                <a:gd name="T15" fmla="*/ 211 h 231"/>
                <a:gd name="T16" fmla="*/ 0 w 231"/>
                <a:gd name="T17" fmla="*/ 221 h 231"/>
                <a:gd name="T18" fmla="*/ 10 w 231"/>
                <a:gd name="T19" fmla="*/ 231 h 231"/>
                <a:gd name="T20" fmla="*/ 20 w 231"/>
                <a:gd name="T21" fmla="*/ 224 h 231"/>
                <a:gd name="T22" fmla="*/ 115 w 231"/>
                <a:gd name="T23" fmla="*/ 129 h 231"/>
                <a:gd name="T24" fmla="*/ 214 w 231"/>
                <a:gd name="T25" fmla="*/ 228 h 231"/>
                <a:gd name="T26" fmla="*/ 221 w 231"/>
                <a:gd name="T27" fmla="*/ 231 h 231"/>
                <a:gd name="T28" fmla="*/ 231 w 231"/>
                <a:gd name="T29" fmla="*/ 221 h 231"/>
                <a:gd name="T30" fmla="*/ 230 w 231"/>
                <a:gd name="T31" fmla="*/ 216 h 231"/>
                <a:gd name="T32" fmla="*/ 129 w 231"/>
                <a:gd name="T33" fmla="*/ 115 h 231"/>
                <a:gd name="T34" fmla="*/ 217 w 231"/>
                <a:gd name="T35" fmla="*/ 28 h 231"/>
                <a:gd name="T36" fmla="*/ 229 w 231"/>
                <a:gd name="T37" fmla="*/ 16 h 231"/>
                <a:gd name="T38" fmla="*/ 231 w 231"/>
                <a:gd name="T39" fmla="*/ 10 h 231"/>
                <a:gd name="T40" fmla="*/ 221 w 231"/>
                <a:gd name="T41" fmla="*/ 0 h 231"/>
                <a:gd name="T42" fmla="*/ 210 w 231"/>
                <a:gd name="T43" fmla="*/ 7 h 231"/>
                <a:gd name="T44" fmla="*/ 116 w 231"/>
                <a:gd name="T45" fmla="*/ 10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1" h="231">
                  <a:moveTo>
                    <a:pt x="116" y="102"/>
                  </a:moveTo>
                  <a:lnTo>
                    <a:pt x="116" y="102"/>
                  </a:lnTo>
                  <a:lnTo>
                    <a:pt x="20" y="7"/>
                  </a:lnTo>
                  <a:cubicBezTo>
                    <a:pt x="14" y="1"/>
                    <a:pt x="13" y="0"/>
                    <a:pt x="10" y="0"/>
                  </a:cubicBezTo>
                  <a:cubicBezTo>
                    <a:pt x="5" y="0"/>
                    <a:pt x="0" y="5"/>
                    <a:pt x="0" y="10"/>
                  </a:cubicBezTo>
                  <a:cubicBezTo>
                    <a:pt x="0" y="13"/>
                    <a:pt x="1" y="14"/>
                    <a:pt x="6" y="19"/>
                  </a:cubicBezTo>
                  <a:lnTo>
                    <a:pt x="102" y="115"/>
                  </a:lnTo>
                  <a:lnTo>
                    <a:pt x="6" y="211"/>
                  </a:lnTo>
                  <a:cubicBezTo>
                    <a:pt x="1" y="217"/>
                    <a:pt x="0" y="218"/>
                    <a:pt x="0" y="221"/>
                  </a:cubicBezTo>
                  <a:cubicBezTo>
                    <a:pt x="0" y="226"/>
                    <a:pt x="5" y="231"/>
                    <a:pt x="10" y="231"/>
                  </a:cubicBezTo>
                  <a:cubicBezTo>
                    <a:pt x="13" y="231"/>
                    <a:pt x="14" y="230"/>
                    <a:pt x="20" y="224"/>
                  </a:cubicBezTo>
                  <a:lnTo>
                    <a:pt x="115" y="129"/>
                  </a:lnTo>
                  <a:lnTo>
                    <a:pt x="214" y="228"/>
                  </a:lnTo>
                  <a:cubicBezTo>
                    <a:pt x="215" y="228"/>
                    <a:pt x="219" y="231"/>
                    <a:pt x="221" y="231"/>
                  </a:cubicBezTo>
                  <a:cubicBezTo>
                    <a:pt x="227" y="231"/>
                    <a:pt x="231" y="226"/>
                    <a:pt x="231" y="221"/>
                  </a:cubicBezTo>
                  <a:cubicBezTo>
                    <a:pt x="231" y="220"/>
                    <a:pt x="231" y="218"/>
                    <a:pt x="230" y="216"/>
                  </a:cubicBezTo>
                  <a:cubicBezTo>
                    <a:pt x="229" y="215"/>
                    <a:pt x="153" y="140"/>
                    <a:pt x="129" y="115"/>
                  </a:cubicBezTo>
                  <a:lnTo>
                    <a:pt x="217" y="28"/>
                  </a:lnTo>
                  <a:cubicBezTo>
                    <a:pt x="219" y="25"/>
                    <a:pt x="226" y="19"/>
                    <a:pt x="229" y="16"/>
                  </a:cubicBezTo>
                  <a:cubicBezTo>
                    <a:pt x="229" y="15"/>
                    <a:pt x="231" y="13"/>
                    <a:pt x="231" y="10"/>
                  </a:cubicBezTo>
                  <a:cubicBezTo>
                    <a:pt x="231" y="5"/>
                    <a:pt x="227" y="0"/>
                    <a:pt x="221" y="0"/>
                  </a:cubicBezTo>
                  <a:cubicBezTo>
                    <a:pt x="218" y="0"/>
                    <a:pt x="216" y="2"/>
                    <a:pt x="210" y="7"/>
                  </a:cubicBezTo>
                  <a:lnTo>
                    <a:pt x="116" y="102"/>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1"/>
            <p:cNvSpPr>
              <a:spLocks/>
            </p:cNvSpPr>
            <p:nvPr/>
          </p:nvSpPr>
          <p:spPr bwMode="auto">
            <a:xfrm>
              <a:off x="2505075" y="4973638"/>
              <a:ext cx="165100" cy="284163"/>
            </a:xfrm>
            <a:custGeom>
              <a:avLst/>
              <a:gdLst>
                <a:gd name="T0" fmla="*/ 191 w 191"/>
                <a:gd name="T1" fmla="*/ 222 h 328"/>
                <a:gd name="T2" fmla="*/ 191 w 191"/>
                <a:gd name="T3" fmla="*/ 222 h 328"/>
                <a:gd name="T4" fmla="*/ 100 w 191"/>
                <a:gd name="T5" fmla="*/ 117 h 328"/>
                <a:gd name="T6" fmla="*/ 39 w 191"/>
                <a:gd name="T7" fmla="*/ 142 h 328"/>
                <a:gd name="T8" fmla="*/ 39 w 191"/>
                <a:gd name="T9" fmla="*/ 48 h 328"/>
                <a:gd name="T10" fmla="*/ 80 w 191"/>
                <a:gd name="T11" fmla="*/ 55 h 328"/>
                <a:gd name="T12" fmla="*/ 172 w 191"/>
                <a:gd name="T13" fmla="*/ 5 h 328"/>
                <a:gd name="T14" fmla="*/ 167 w 191"/>
                <a:gd name="T15" fmla="*/ 0 h 328"/>
                <a:gd name="T16" fmla="*/ 163 w 191"/>
                <a:gd name="T17" fmla="*/ 1 h 328"/>
                <a:gd name="T18" fmla="*/ 98 w 191"/>
                <a:gd name="T19" fmla="*/ 15 h 328"/>
                <a:gd name="T20" fmla="*/ 35 w 191"/>
                <a:gd name="T21" fmla="*/ 1 h 328"/>
                <a:gd name="T22" fmla="*/ 29 w 191"/>
                <a:gd name="T23" fmla="*/ 0 h 328"/>
                <a:gd name="T24" fmla="*/ 24 w 191"/>
                <a:gd name="T25" fmla="*/ 12 h 328"/>
                <a:gd name="T26" fmla="*/ 24 w 191"/>
                <a:gd name="T27" fmla="*/ 153 h 328"/>
                <a:gd name="T28" fmla="*/ 31 w 191"/>
                <a:gd name="T29" fmla="*/ 165 h 328"/>
                <a:gd name="T30" fmla="*/ 37 w 191"/>
                <a:gd name="T31" fmla="*/ 161 h 328"/>
                <a:gd name="T32" fmla="*/ 99 w 191"/>
                <a:gd name="T33" fmla="*/ 128 h 328"/>
                <a:gd name="T34" fmla="*/ 139 w 191"/>
                <a:gd name="T35" fmla="*/ 158 h 328"/>
                <a:gd name="T36" fmla="*/ 148 w 191"/>
                <a:gd name="T37" fmla="*/ 218 h 328"/>
                <a:gd name="T38" fmla="*/ 137 w 191"/>
                <a:gd name="T39" fmla="*/ 284 h 328"/>
                <a:gd name="T40" fmla="*/ 85 w 191"/>
                <a:gd name="T41" fmla="*/ 315 h 328"/>
                <a:gd name="T42" fmla="*/ 15 w 191"/>
                <a:gd name="T43" fmla="*/ 261 h 328"/>
                <a:gd name="T44" fmla="*/ 23 w 191"/>
                <a:gd name="T45" fmla="*/ 262 h 328"/>
                <a:gd name="T46" fmla="*/ 47 w 191"/>
                <a:gd name="T47" fmla="*/ 239 h 328"/>
                <a:gd name="T48" fmla="*/ 23 w 191"/>
                <a:gd name="T49" fmla="*/ 216 h 328"/>
                <a:gd name="T50" fmla="*/ 0 w 191"/>
                <a:gd name="T51" fmla="*/ 241 h 328"/>
                <a:gd name="T52" fmla="*/ 86 w 191"/>
                <a:gd name="T53" fmla="*/ 328 h 328"/>
                <a:gd name="T54" fmla="*/ 191 w 191"/>
                <a:gd name="T55" fmla="*/ 222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1" h="328">
                  <a:moveTo>
                    <a:pt x="191" y="222"/>
                  </a:moveTo>
                  <a:lnTo>
                    <a:pt x="191" y="222"/>
                  </a:lnTo>
                  <a:cubicBezTo>
                    <a:pt x="191" y="165"/>
                    <a:pt x="151" y="117"/>
                    <a:pt x="100" y="117"/>
                  </a:cubicBezTo>
                  <a:cubicBezTo>
                    <a:pt x="77" y="117"/>
                    <a:pt x="56" y="125"/>
                    <a:pt x="39" y="142"/>
                  </a:cubicBezTo>
                  <a:lnTo>
                    <a:pt x="39" y="48"/>
                  </a:lnTo>
                  <a:cubicBezTo>
                    <a:pt x="49" y="51"/>
                    <a:pt x="64" y="55"/>
                    <a:pt x="80" y="55"/>
                  </a:cubicBezTo>
                  <a:cubicBezTo>
                    <a:pt x="139" y="55"/>
                    <a:pt x="172" y="11"/>
                    <a:pt x="172" y="5"/>
                  </a:cubicBezTo>
                  <a:cubicBezTo>
                    <a:pt x="172" y="2"/>
                    <a:pt x="171" y="0"/>
                    <a:pt x="167" y="0"/>
                  </a:cubicBezTo>
                  <a:cubicBezTo>
                    <a:pt x="167" y="0"/>
                    <a:pt x="166" y="0"/>
                    <a:pt x="163" y="1"/>
                  </a:cubicBezTo>
                  <a:cubicBezTo>
                    <a:pt x="154" y="5"/>
                    <a:pt x="130" y="15"/>
                    <a:pt x="98" y="15"/>
                  </a:cubicBezTo>
                  <a:cubicBezTo>
                    <a:pt x="79" y="15"/>
                    <a:pt x="57" y="12"/>
                    <a:pt x="35" y="1"/>
                  </a:cubicBezTo>
                  <a:cubicBezTo>
                    <a:pt x="31" y="0"/>
                    <a:pt x="30" y="0"/>
                    <a:pt x="29" y="0"/>
                  </a:cubicBezTo>
                  <a:cubicBezTo>
                    <a:pt x="24" y="0"/>
                    <a:pt x="24" y="4"/>
                    <a:pt x="24" y="12"/>
                  </a:cubicBezTo>
                  <a:lnTo>
                    <a:pt x="24" y="153"/>
                  </a:lnTo>
                  <a:cubicBezTo>
                    <a:pt x="24" y="162"/>
                    <a:pt x="24" y="165"/>
                    <a:pt x="31" y="165"/>
                  </a:cubicBezTo>
                  <a:cubicBezTo>
                    <a:pt x="34" y="165"/>
                    <a:pt x="35" y="164"/>
                    <a:pt x="37" y="161"/>
                  </a:cubicBezTo>
                  <a:cubicBezTo>
                    <a:pt x="42" y="153"/>
                    <a:pt x="60" y="128"/>
                    <a:pt x="99" y="128"/>
                  </a:cubicBezTo>
                  <a:cubicBezTo>
                    <a:pt x="124" y="128"/>
                    <a:pt x="136" y="150"/>
                    <a:pt x="139" y="158"/>
                  </a:cubicBezTo>
                  <a:cubicBezTo>
                    <a:pt x="147" y="176"/>
                    <a:pt x="148" y="195"/>
                    <a:pt x="148" y="218"/>
                  </a:cubicBezTo>
                  <a:cubicBezTo>
                    <a:pt x="148" y="235"/>
                    <a:pt x="148" y="264"/>
                    <a:pt x="137" y="284"/>
                  </a:cubicBezTo>
                  <a:cubicBezTo>
                    <a:pt x="125" y="303"/>
                    <a:pt x="107" y="315"/>
                    <a:pt x="85" y="315"/>
                  </a:cubicBezTo>
                  <a:cubicBezTo>
                    <a:pt x="51" y="315"/>
                    <a:pt x="23" y="290"/>
                    <a:pt x="15" y="261"/>
                  </a:cubicBezTo>
                  <a:cubicBezTo>
                    <a:pt x="17" y="262"/>
                    <a:pt x="18" y="262"/>
                    <a:pt x="23" y="262"/>
                  </a:cubicBezTo>
                  <a:cubicBezTo>
                    <a:pt x="39" y="262"/>
                    <a:pt x="47" y="251"/>
                    <a:pt x="47" y="239"/>
                  </a:cubicBezTo>
                  <a:cubicBezTo>
                    <a:pt x="47" y="228"/>
                    <a:pt x="39" y="216"/>
                    <a:pt x="23" y="216"/>
                  </a:cubicBezTo>
                  <a:cubicBezTo>
                    <a:pt x="17" y="216"/>
                    <a:pt x="0" y="219"/>
                    <a:pt x="0" y="241"/>
                  </a:cubicBezTo>
                  <a:cubicBezTo>
                    <a:pt x="0" y="282"/>
                    <a:pt x="33" y="328"/>
                    <a:pt x="86" y="328"/>
                  </a:cubicBezTo>
                  <a:cubicBezTo>
                    <a:pt x="142" y="328"/>
                    <a:pt x="191" y="283"/>
                    <a:pt x="191" y="222"/>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2"/>
            <p:cNvSpPr>
              <a:spLocks noEditPoints="1"/>
            </p:cNvSpPr>
            <p:nvPr/>
          </p:nvSpPr>
          <p:spPr bwMode="auto">
            <a:xfrm>
              <a:off x="2708275" y="4973638"/>
              <a:ext cx="173038" cy="284163"/>
            </a:xfrm>
            <a:custGeom>
              <a:avLst/>
              <a:gdLst>
                <a:gd name="T0" fmla="*/ 58 w 199"/>
                <a:gd name="T1" fmla="*/ 99 h 328"/>
                <a:gd name="T2" fmla="*/ 58 w 199"/>
                <a:gd name="T3" fmla="*/ 99 h 328"/>
                <a:gd name="T4" fmla="*/ 34 w 199"/>
                <a:gd name="T5" fmla="*/ 61 h 328"/>
                <a:gd name="T6" fmla="*/ 99 w 199"/>
                <a:gd name="T7" fmla="*/ 12 h 328"/>
                <a:gd name="T8" fmla="*/ 165 w 199"/>
                <a:gd name="T9" fmla="*/ 71 h 328"/>
                <a:gd name="T10" fmla="*/ 117 w 199"/>
                <a:gd name="T11" fmla="*/ 138 h 328"/>
                <a:gd name="T12" fmla="*/ 58 w 199"/>
                <a:gd name="T13" fmla="*/ 99 h 328"/>
                <a:gd name="T14" fmla="*/ 128 w 199"/>
                <a:gd name="T15" fmla="*/ 145 h 328"/>
                <a:gd name="T16" fmla="*/ 128 w 199"/>
                <a:gd name="T17" fmla="*/ 145 h 328"/>
                <a:gd name="T18" fmla="*/ 186 w 199"/>
                <a:gd name="T19" fmla="*/ 71 h 328"/>
                <a:gd name="T20" fmla="*/ 100 w 199"/>
                <a:gd name="T21" fmla="*/ 0 h 328"/>
                <a:gd name="T22" fmla="*/ 13 w 199"/>
                <a:gd name="T23" fmla="*/ 79 h 328"/>
                <a:gd name="T24" fmla="*/ 34 w 199"/>
                <a:gd name="T25" fmla="*/ 132 h 328"/>
                <a:gd name="T26" fmla="*/ 69 w 199"/>
                <a:gd name="T27" fmla="*/ 158 h 328"/>
                <a:gd name="T28" fmla="*/ 0 w 199"/>
                <a:gd name="T29" fmla="*/ 246 h 328"/>
                <a:gd name="T30" fmla="*/ 99 w 199"/>
                <a:gd name="T31" fmla="*/ 328 h 328"/>
                <a:gd name="T32" fmla="*/ 199 w 199"/>
                <a:gd name="T33" fmla="*/ 238 h 328"/>
                <a:gd name="T34" fmla="*/ 175 w 199"/>
                <a:gd name="T35" fmla="*/ 179 h 328"/>
                <a:gd name="T36" fmla="*/ 128 w 199"/>
                <a:gd name="T37" fmla="*/ 145 h 328"/>
                <a:gd name="T38" fmla="*/ 80 w 199"/>
                <a:gd name="T39" fmla="*/ 165 h 328"/>
                <a:gd name="T40" fmla="*/ 80 w 199"/>
                <a:gd name="T41" fmla="*/ 165 h 328"/>
                <a:gd name="T42" fmla="*/ 139 w 199"/>
                <a:gd name="T43" fmla="*/ 202 h 328"/>
                <a:gd name="T44" fmla="*/ 175 w 199"/>
                <a:gd name="T45" fmla="*/ 255 h 328"/>
                <a:gd name="T46" fmla="*/ 100 w 199"/>
                <a:gd name="T47" fmla="*/ 315 h 328"/>
                <a:gd name="T48" fmla="*/ 24 w 199"/>
                <a:gd name="T49" fmla="*/ 246 h 328"/>
                <a:gd name="T50" fmla="*/ 80 w 199"/>
                <a:gd name="T51" fmla="*/ 165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9" h="328">
                  <a:moveTo>
                    <a:pt x="58" y="99"/>
                  </a:moveTo>
                  <a:lnTo>
                    <a:pt x="58" y="99"/>
                  </a:lnTo>
                  <a:cubicBezTo>
                    <a:pt x="36" y="85"/>
                    <a:pt x="34" y="69"/>
                    <a:pt x="34" y="61"/>
                  </a:cubicBezTo>
                  <a:cubicBezTo>
                    <a:pt x="34" y="32"/>
                    <a:pt x="65" y="12"/>
                    <a:pt x="99" y="12"/>
                  </a:cubicBezTo>
                  <a:cubicBezTo>
                    <a:pt x="134" y="12"/>
                    <a:pt x="165" y="36"/>
                    <a:pt x="165" y="71"/>
                  </a:cubicBezTo>
                  <a:cubicBezTo>
                    <a:pt x="165" y="98"/>
                    <a:pt x="146" y="121"/>
                    <a:pt x="117" y="138"/>
                  </a:cubicBezTo>
                  <a:lnTo>
                    <a:pt x="58" y="99"/>
                  </a:lnTo>
                  <a:close/>
                  <a:moveTo>
                    <a:pt x="128" y="145"/>
                  </a:moveTo>
                  <a:lnTo>
                    <a:pt x="128" y="145"/>
                  </a:lnTo>
                  <a:cubicBezTo>
                    <a:pt x="162" y="127"/>
                    <a:pt x="186" y="102"/>
                    <a:pt x="186" y="71"/>
                  </a:cubicBezTo>
                  <a:cubicBezTo>
                    <a:pt x="186" y="27"/>
                    <a:pt x="143" y="0"/>
                    <a:pt x="100" y="0"/>
                  </a:cubicBezTo>
                  <a:cubicBezTo>
                    <a:pt x="52" y="0"/>
                    <a:pt x="13" y="35"/>
                    <a:pt x="13" y="79"/>
                  </a:cubicBezTo>
                  <a:cubicBezTo>
                    <a:pt x="13" y="88"/>
                    <a:pt x="14" y="109"/>
                    <a:pt x="34" y="132"/>
                  </a:cubicBezTo>
                  <a:cubicBezTo>
                    <a:pt x="39" y="138"/>
                    <a:pt x="57" y="150"/>
                    <a:pt x="69" y="158"/>
                  </a:cubicBezTo>
                  <a:cubicBezTo>
                    <a:pt x="41" y="172"/>
                    <a:pt x="0" y="198"/>
                    <a:pt x="0" y="246"/>
                  </a:cubicBezTo>
                  <a:cubicBezTo>
                    <a:pt x="0" y="296"/>
                    <a:pt x="49" y="328"/>
                    <a:pt x="99" y="328"/>
                  </a:cubicBezTo>
                  <a:cubicBezTo>
                    <a:pt x="153" y="328"/>
                    <a:pt x="199" y="289"/>
                    <a:pt x="199" y="238"/>
                  </a:cubicBezTo>
                  <a:cubicBezTo>
                    <a:pt x="199" y="220"/>
                    <a:pt x="193" y="199"/>
                    <a:pt x="175" y="179"/>
                  </a:cubicBezTo>
                  <a:cubicBezTo>
                    <a:pt x="166" y="169"/>
                    <a:pt x="158" y="164"/>
                    <a:pt x="128" y="145"/>
                  </a:cubicBezTo>
                  <a:close/>
                  <a:moveTo>
                    <a:pt x="80" y="165"/>
                  </a:moveTo>
                  <a:lnTo>
                    <a:pt x="80" y="165"/>
                  </a:lnTo>
                  <a:lnTo>
                    <a:pt x="139" y="202"/>
                  </a:lnTo>
                  <a:cubicBezTo>
                    <a:pt x="152" y="211"/>
                    <a:pt x="175" y="226"/>
                    <a:pt x="175" y="255"/>
                  </a:cubicBezTo>
                  <a:cubicBezTo>
                    <a:pt x="175" y="290"/>
                    <a:pt x="139" y="315"/>
                    <a:pt x="100" y="315"/>
                  </a:cubicBezTo>
                  <a:cubicBezTo>
                    <a:pt x="59" y="315"/>
                    <a:pt x="24" y="285"/>
                    <a:pt x="24" y="246"/>
                  </a:cubicBezTo>
                  <a:cubicBezTo>
                    <a:pt x="24" y="218"/>
                    <a:pt x="39" y="187"/>
                    <a:pt x="80" y="165"/>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3"/>
            <p:cNvSpPr>
              <a:spLocks/>
            </p:cNvSpPr>
            <p:nvPr/>
          </p:nvSpPr>
          <p:spPr bwMode="auto">
            <a:xfrm>
              <a:off x="2933700" y="5205413"/>
              <a:ext cx="44450" cy="44450"/>
            </a:xfrm>
            <a:custGeom>
              <a:avLst/>
              <a:gdLst>
                <a:gd name="T0" fmla="*/ 51 w 51"/>
                <a:gd name="T1" fmla="*/ 26 h 51"/>
                <a:gd name="T2" fmla="*/ 51 w 51"/>
                <a:gd name="T3" fmla="*/ 26 h 51"/>
                <a:gd name="T4" fmla="*/ 26 w 51"/>
                <a:gd name="T5" fmla="*/ 0 h 51"/>
                <a:gd name="T6" fmla="*/ 0 w 51"/>
                <a:gd name="T7" fmla="*/ 26 h 51"/>
                <a:gd name="T8" fmla="*/ 26 w 51"/>
                <a:gd name="T9" fmla="*/ 51 h 51"/>
                <a:gd name="T10" fmla="*/ 51 w 51"/>
                <a:gd name="T11" fmla="*/ 26 h 51"/>
              </a:gdLst>
              <a:ahLst/>
              <a:cxnLst>
                <a:cxn ang="0">
                  <a:pos x="T0" y="T1"/>
                </a:cxn>
                <a:cxn ang="0">
                  <a:pos x="T2" y="T3"/>
                </a:cxn>
                <a:cxn ang="0">
                  <a:pos x="T4" y="T5"/>
                </a:cxn>
                <a:cxn ang="0">
                  <a:pos x="T6" y="T7"/>
                </a:cxn>
                <a:cxn ang="0">
                  <a:pos x="T8" y="T9"/>
                </a:cxn>
                <a:cxn ang="0">
                  <a:pos x="T10" y="T11"/>
                </a:cxn>
              </a:cxnLst>
              <a:rect l="0" t="0" r="r" b="b"/>
              <a:pathLst>
                <a:path w="51" h="51">
                  <a:moveTo>
                    <a:pt x="51" y="26"/>
                  </a:moveTo>
                  <a:lnTo>
                    <a:pt x="51" y="26"/>
                  </a:lnTo>
                  <a:cubicBezTo>
                    <a:pt x="51" y="12"/>
                    <a:pt x="40" y="0"/>
                    <a:pt x="26" y="0"/>
                  </a:cubicBezTo>
                  <a:cubicBezTo>
                    <a:pt x="12" y="0"/>
                    <a:pt x="0" y="12"/>
                    <a:pt x="0" y="26"/>
                  </a:cubicBezTo>
                  <a:cubicBezTo>
                    <a:pt x="0" y="39"/>
                    <a:pt x="12" y="51"/>
                    <a:pt x="26" y="51"/>
                  </a:cubicBezTo>
                  <a:cubicBezTo>
                    <a:pt x="40" y="51"/>
                    <a:pt x="51" y="39"/>
                    <a:pt x="51" y="26"/>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4"/>
            <p:cNvSpPr>
              <a:spLocks noEditPoints="1"/>
            </p:cNvSpPr>
            <p:nvPr/>
          </p:nvSpPr>
          <p:spPr bwMode="auto">
            <a:xfrm>
              <a:off x="3030538" y="4973638"/>
              <a:ext cx="171450" cy="284163"/>
            </a:xfrm>
            <a:custGeom>
              <a:avLst/>
              <a:gdLst>
                <a:gd name="T0" fmla="*/ 58 w 199"/>
                <a:gd name="T1" fmla="*/ 99 h 328"/>
                <a:gd name="T2" fmla="*/ 58 w 199"/>
                <a:gd name="T3" fmla="*/ 99 h 328"/>
                <a:gd name="T4" fmla="*/ 34 w 199"/>
                <a:gd name="T5" fmla="*/ 61 h 328"/>
                <a:gd name="T6" fmla="*/ 99 w 199"/>
                <a:gd name="T7" fmla="*/ 12 h 328"/>
                <a:gd name="T8" fmla="*/ 165 w 199"/>
                <a:gd name="T9" fmla="*/ 71 h 328"/>
                <a:gd name="T10" fmla="*/ 117 w 199"/>
                <a:gd name="T11" fmla="*/ 138 h 328"/>
                <a:gd name="T12" fmla="*/ 58 w 199"/>
                <a:gd name="T13" fmla="*/ 99 h 328"/>
                <a:gd name="T14" fmla="*/ 128 w 199"/>
                <a:gd name="T15" fmla="*/ 145 h 328"/>
                <a:gd name="T16" fmla="*/ 128 w 199"/>
                <a:gd name="T17" fmla="*/ 145 h 328"/>
                <a:gd name="T18" fmla="*/ 186 w 199"/>
                <a:gd name="T19" fmla="*/ 71 h 328"/>
                <a:gd name="T20" fmla="*/ 100 w 199"/>
                <a:gd name="T21" fmla="*/ 0 h 328"/>
                <a:gd name="T22" fmla="*/ 13 w 199"/>
                <a:gd name="T23" fmla="*/ 79 h 328"/>
                <a:gd name="T24" fmla="*/ 34 w 199"/>
                <a:gd name="T25" fmla="*/ 132 h 328"/>
                <a:gd name="T26" fmla="*/ 69 w 199"/>
                <a:gd name="T27" fmla="*/ 158 h 328"/>
                <a:gd name="T28" fmla="*/ 0 w 199"/>
                <a:gd name="T29" fmla="*/ 246 h 328"/>
                <a:gd name="T30" fmla="*/ 99 w 199"/>
                <a:gd name="T31" fmla="*/ 328 h 328"/>
                <a:gd name="T32" fmla="*/ 199 w 199"/>
                <a:gd name="T33" fmla="*/ 238 h 328"/>
                <a:gd name="T34" fmla="*/ 175 w 199"/>
                <a:gd name="T35" fmla="*/ 179 h 328"/>
                <a:gd name="T36" fmla="*/ 128 w 199"/>
                <a:gd name="T37" fmla="*/ 145 h 328"/>
                <a:gd name="T38" fmla="*/ 80 w 199"/>
                <a:gd name="T39" fmla="*/ 165 h 328"/>
                <a:gd name="T40" fmla="*/ 80 w 199"/>
                <a:gd name="T41" fmla="*/ 165 h 328"/>
                <a:gd name="T42" fmla="*/ 139 w 199"/>
                <a:gd name="T43" fmla="*/ 202 h 328"/>
                <a:gd name="T44" fmla="*/ 175 w 199"/>
                <a:gd name="T45" fmla="*/ 255 h 328"/>
                <a:gd name="T46" fmla="*/ 100 w 199"/>
                <a:gd name="T47" fmla="*/ 315 h 328"/>
                <a:gd name="T48" fmla="*/ 24 w 199"/>
                <a:gd name="T49" fmla="*/ 246 h 328"/>
                <a:gd name="T50" fmla="*/ 80 w 199"/>
                <a:gd name="T51" fmla="*/ 165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9" h="328">
                  <a:moveTo>
                    <a:pt x="58" y="99"/>
                  </a:moveTo>
                  <a:lnTo>
                    <a:pt x="58" y="99"/>
                  </a:lnTo>
                  <a:cubicBezTo>
                    <a:pt x="36" y="85"/>
                    <a:pt x="34" y="69"/>
                    <a:pt x="34" y="61"/>
                  </a:cubicBezTo>
                  <a:cubicBezTo>
                    <a:pt x="34" y="32"/>
                    <a:pt x="65" y="12"/>
                    <a:pt x="99" y="12"/>
                  </a:cubicBezTo>
                  <a:cubicBezTo>
                    <a:pt x="134" y="12"/>
                    <a:pt x="165" y="36"/>
                    <a:pt x="165" y="71"/>
                  </a:cubicBezTo>
                  <a:cubicBezTo>
                    <a:pt x="165" y="98"/>
                    <a:pt x="146" y="121"/>
                    <a:pt x="117" y="138"/>
                  </a:cubicBezTo>
                  <a:lnTo>
                    <a:pt x="58" y="99"/>
                  </a:lnTo>
                  <a:close/>
                  <a:moveTo>
                    <a:pt x="128" y="145"/>
                  </a:moveTo>
                  <a:lnTo>
                    <a:pt x="128" y="145"/>
                  </a:lnTo>
                  <a:cubicBezTo>
                    <a:pt x="162" y="127"/>
                    <a:pt x="186" y="102"/>
                    <a:pt x="186" y="71"/>
                  </a:cubicBezTo>
                  <a:cubicBezTo>
                    <a:pt x="186" y="27"/>
                    <a:pt x="143" y="0"/>
                    <a:pt x="100" y="0"/>
                  </a:cubicBezTo>
                  <a:cubicBezTo>
                    <a:pt x="52" y="0"/>
                    <a:pt x="13" y="35"/>
                    <a:pt x="13" y="79"/>
                  </a:cubicBezTo>
                  <a:cubicBezTo>
                    <a:pt x="13" y="88"/>
                    <a:pt x="14" y="109"/>
                    <a:pt x="34" y="132"/>
                  </a:cubicBezTo>
                  <a:cubicBezTo>
                    <a:pt x="39" y="138"/>
                    <a:pt x="57" y="150"/>
                    <a:pt x="69" y="158"/>
                  </a:cubicBezTo>
                  <a:cubicBezTo>
                    <a:pt x="41" y="172"/>
                    <a:pt x="0" y="198"/>
                    <a:pt x="0" y="246"/>
                  </a:cubicBezTo>
                  <a:cubicBezTo>
                    <a:pt x="0" y="296"/>
                    <a:pt x="49" y="328"/>
                    <a:pt x="99" y="328"/>
                  </a:cubicBezTo>
                  <a:cubicBezTo>
                    <a:pt x="153" y="328"/>
                    <a:pt x="199" y="289"/>
                    <a:pt x="199" y="238"/>
                  </a:cubicBezTo>
                  <a:cubicBezTo>
                    <a:pt x="199" y="220"/>
                    <a:pt x="193" y="199"/>
                    <a:pt x="175" y="179"/>
                  </a:cubicBezTo>
                  <a:cubicBezTo>
                    <a:pt x="166" y="169"/>
                    <a:pt x="158" y="164"/>
                    <a:pt x="128" y="145"/>
                  </a:cubicBezTo>
                  <a:close/>
                  <a:moveTo>
                    <a:pt x="80" y="165"/>
                  </a:moveTo>
                  <a:lnTo>
                    <a:pt x="80" y="165"/>
                  </a:lnTo>
                  <a:lnTo>
                    <a:pt x="139" y="202"/>
                  </a:lnTo>
                  <a:cubicBezTo>
                    <a:pt x="152" y="211"/>
                    <a:pt x="175" y="226"/>
                    <a:pt x="175" y="255"/>
                  </a:cubicBezTo>
                  <a:cubicBezTo>
                    <a:pt x="175" y="290"/>
                    <a:pt x="139" y="315"/>
                    <a:pt x="100" y="315"/>
                  </a:cubicBezTo>
                  <a:cubicBezTo>
                    <a:pt x="58" y="315"/>
                    <a:pt x="24" y="285"/>
                    <a:pt x="24" y="246"/>
                  </a:cubicBezTo>
                  <a:cubicBezTo>
                    <a:pt x="24" y="218"/>
                    <a:pt x="39" y="187"/>
                    <a:pt x="80" y="165"/>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5"/>
            <p:cNvSpPr>
              <a:spLocks/>
            </p:cNvSpPr>
            <p:nvPr/>
          </p:nvSpPr>
          <p:spPr bwMode="auto">
            <a:xfrm>
              <a:off x="3236913" y="4973638"/>
              <a:ext cx="173038" cy="284163"/>
            </a:xfrm>
            <a:custGeom>
              <a:avLst/>
              <a:gdLst>
                <a:gd name="T0" fmla="*/ 119 w 199"/>
                <a:gd name="T1" fmla="*/ 150 h 328"/>
                <a:gd name="T2" fmla="*/ 119 w 199"/>
                <a:gd name="T3" fmla="*/ 150 h 328"/>
                <a:gd name="T4" fmla="*/ 186 w 199"/>
                <a:gd name="T5" fmla="*/ 66 h 328"/>
                <a:gd name="T6" fmla="*/ 98 w 199"/>
                <a:gd name="T7" fmla="*/ 0 h 328"/>
                <a:gd name="T8" fmla="*/ 13 w 199"/>
                <a:gd name="T9" fmla="*/ 65 h 328"/>
                <a:gd name="T10" fmla="*/ 38 w 199"/>
                <a:gd name="T11" fmla="*/ 89 h 328"/>
                <a:gd name="T12" fmla="*/ 62 w 199"/>
                <a:gd name="T13" fmla="*/ 65 h 328"/>
                <a:gd name="T14" fmla="*/ 32 w 199"/>
                <a:gd name="T15" fmla="*/ 41 h 328"/>
                <a:gd name="T16" fmla="*/ 96 w 199"/>
                <a:gd name="T17" fmla="*/ 12 h 328"/>
                <a:gd name="T18" fmla="*/ 142 w 199"/>
                <a:gd name="T19" fmla="*/ 65 h 328"/>
                <a:gd name="T20" fmla="*/ 128 w 199"/>
                <a:gd name="T21" fmla="*/ 120 h 328"/>
                <a:gd name="T22" fmla="*/ 86 w 199"/>
                <a:gd name="T23" fmla="*/ 144 h 328"/>
                <a:gd name="T24" fmla="*/ 67 w 199"/>
                <a:gd name="T25" fmla="*/ 146 h 328"/>
                <a:gd name="T26" fmla="*/ 60 w 199"/>
                <a:gd name="T27" fmla="*/ 152 h 328"/>
                <a:gd name="T28" fmla="*/ 71 w 199"/>
                <a:gd name="T29" fmla="*/ 157 h 328"/>
                <a:gd name="T30" fmla="*/ 92 w 199"/>
                <a:gd name="T31" fmla="*/ 157 h 328"/>
                <a:gd name="T32" fmla="*/ 149 w 199"/>
                <a:gd name="T33" fmla="*/ 236 h 328"/>
                <a:gd name="T34" fmla="*/ 95 w 199"/>
                <a:gd name="T35" fmla="*/ 315 h 328"/>
                <a:gd name="T36" fmla="*/ 22 w 199"/>
                <a:gd name="T37" fmla="*/ 279 h 328"/>
                <a:gd name="T38" fmla="*/ 54 w 199"/>
                <a:gd name="T39" fmla="*/ 252 h 328"/>
                <a:gd name="T40" fmla="*/ 27 w 199"/>
                <a:gd name="T41" fmla="*/ 226 h 328"/>
                <a:gd name="T42" fmla="*/ 0 w 199"/>
                <a:gd name="T43" fmla="*/ 253 h 328"/>
                <a:gd name="T44" fmla="*/ 97 w 199"/>
                <a:gd name="T45" fmla="*/ 328 h 328"/>
                <a:gd name="T46" fmla="*/ 199 w 199"/>
                <a:gd name="T47" fmla="*/ 236 h 328"/>
                <a:gd name="T48" fmla="*/ 119 w 199"/>
                <a:gd name="T49" fmla="*/ 15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9" h="328">
                  <a:moveTo>
                    <a:pt x="119" y="150"/>
                  </a:moveTo>
                  <a:lnTo>
                    <a:pt x="119" y="150"/>
                  </a:lnTo>
                  <a:cubicBezTo>
                    <a:pt x="158" y="137"/>
                    <a:pt x="186" y="103"/>
                    <a:pt x="186" y="66"/>
                  </a:cubicBezTo>
                  <a:cubicBezTo>
                    <a:pt x="186" y="26"/>
                    <a:pt x="144" y="0"/>
                    <a:pt x="98" y="0"/>
                  </a:cubicBezTo>
                  <a:cubicBezTo>
                    <a:pt x="49" y="0"/>
                    <a:pt x="13" y="28"/>
                    <a:pt x="13" y="65"/>
                  </a:cubicBezTo>
                  <a:cubicBezTo>
                    <a:pt x="13" y="80"/>
                    <a:pt x="24" y="89"/>
                    <a:pt x="38" y="89"/>
                  </a:cubicBezTo>
                  <a:cubicBezTo>
                    <a:pt x="52" y="89"/>
                    <a:pt x="62" y="79"/>
                    <a:pt x="62" y="65"/>
                  </a:cubicBezTo>
                  <a:cubicBezTo>
                    <a:pt x="62" y="41"/>
                    <a:pt x="39" y="41"/>
                    <a:pt x="32" y="41"/>
                  </a:cubicBezTo>
                  <a:cubicBezTo>
                    <a:pt x="47" y="18"/>
                    <a:pt x="79" y="12"/>
                    <a:pt x="96" y="12"/>
                  </a:cubicBezTo>
                  <a:cubicBezTo>
                    <a:pt x="115" y="12"/>
                    <a:pt x="142" y="22"/>
                    <a:pt x="142" y="65"/>
                  </a:cubicBezTo>
                  <a:cubicBezTo>
                    <a:pt x="142" y="71"/>
                    <a:pt x="141" y="98"/>
                    <a:pt x="128" y="120"/>
                  </a:cubicBezTo>
                  <a:cubicBezTo>
                    <a:pt x="114" y="142"/>
                    <a:pt x="98" y="144"/>
                    <a:pt x="86" y="144"/>
                  </a:cubicBezTo>
                  <a:cubicBezTo>
                    <a:pt x="82" y="145"/>
                    <a:pt x="70" y="146"/>
                    <a:pt x="67" y="146"/>
                  </a:cubicBezTo>
                  <a:cubicBezTo>
                    <a:pt x="63" y="146"/>
                    <a:pt x="60" y="147"/>
                    <a:pt x="60" y="152"/>
                  </a:cubicBezTo>
                  <a:cubicBezTo>
                    <a:pt x="60" y="157"/>
                    <a:pt x="63" y="157"/>
                    <a:pt x="71" y="157"/>
                  </a:cubicBezTo>
                  <a:lnTo>
                    <a:pt x="92" y="157"/>
                  </a:lnTo>
                  <a:cubicBezTo>
                    <a:pt x="132" y="157"/>
                    <a:pt x="149" y="189"/>
                    <a:pt x="149" y="236"/>
                  </a:cubicBezTo>
                  <a:cubicBezTo>
                    <a:pt x="149" y="301"/>
                    <a:pt x="116" y="315"/>
                    <a:pt x="95" y="315"/>
                  </a:cubicBezTo>
                  <a:cubicBezTo>
                    <a:pt x="75" y="315"/>
                    <a:pt x="39" y="307"/>
                    <a:pt x="22" y="279"/>
                  </a:cubicBezTo>
                  <a:cubicBezTo>
                    <a:pt x="39" y="281"/>
                    <a:pt x="54" y="271"/>
                    <a:pt x="54" y="252"/>
                  </a:cubicBezTo>
                  <a:cubicBezTo>
                    <a:pt x="54" y="235"/>
                    <a:pt x="41" y="226"/>
                    <a:pt x="27" y="226"/>
                  </a:cubicBezTo>
                  <a:cubicBezTo>
                    <a:pt x="16" y="226"/>
                    <a:pt x="0" y="232"/>
                    <a:pt x="0" y="253"/>
                  </a:cubicBezTo>
                  <a:cubicBezTo>
                    <a:pt x="0" y="297"/>
                    <a:pt x="45" y="328"/>
                    <a:pt x="97" y="328"/>
                  </a:cubicBezTo>
                  <a:cubicBezTo>
                    <a:pt x="155" y="328"/>
                    <a:pt x="199" y="285"/>
                    <a:pt x="199" y="236"/>
                  </a:cubicBezTo>
                  <a:cubicBezTo>
                    <a:pt x="199" y="197"/>
                    <a:pt x="168" y="160"/>
                    <a:pt x="119" y="15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6"/>
            <p:cNvSpPr>
              <a:spLocks/>
            </p:cNvSpPr>
            <p:nvPr/>
          </p:nvSpPr>
          <p:spPr bwMode="auto">
            <a:xfrm>
              <a:off x="3443288" y="4973638"/>
              <a:ext cx="173038" cy="284163"/>
            </a:xfrm>
            <a:custGeom>
              <a:avLst/>
              <a:gdLst>
                <a:gd name="T0" fmla="*/ 119 w 199"/>
                <a:gd name="T1" fmla="*/ 150 h 328"/>
                <a:gd name="T2" fmla="*/ 119 w 199"/>
                <a:gd name="T3" fmla="*/ 150 h 328"/>
                <a:gd name="T4" fmla="*/ 186 w 199"/>
                <a:gd name="T5" fmla="*/ 66 h 328"/>
                <a:gd name="T6" fmla="*/ 98 w 199"/>
                <a:gd name="T7" fmla="*/ 0 h 328"/>
                <a:gd name="T8" fmla="*/ 13 w 199"/>
                <a:gd name="T9" fmla="*/ 65 h 328"/>
                <a:gd name="T10" fmla="*/ 38 w 199"/>
                <a:gd name="T11" fmla="*/ 89 h 328"/>
                <a:gd name="T12" fmla="*/ 62 w 199"/>
                <a:gd name="T13" fmla="*/ 65 h 328"/>
                <a:gd name="T14" fmla="*/ 32 w 199"/>
                <a:gd name="T15" fmla="*/ 41 h 328"/>
                <a:gd name="T16" fmla="*/ 96 w 199"/>
                <a:gd name="T17" fmla="*/ 12 h 328"/>
                <a:gd name="T18" fmla="*/ 142 w 199"/>
                <a:gd name="T19" fmla="*/ 65 h 328"/>
                <a:gd name="T20" fmla="*/ 128 w 199"/>
                <a:gd name="T21" fmla="*/ 120 h 328"/>
                <a:gd name="T22" fmla="*/ 86 w 199"/>
                <a:gd name="T23" fmla="*/ 144 h 328"/>
                <a:gd name="T24" fmla="*/ 67 w 199"/>
                <a:gd name="T25" fmla="*/ 146 h 328"/>
                <a:gd name="T26" fmla="*/ 60 w 199"/>
                <a:gd name="T27" fmla="*/ 152 h 328"/>
                <a:gd name="T28" fmla="*/ 72 w 199"/>
                <a:gd name="T29" fmla="*/ 157 h 328"/>
                <a:gd name="T30" fmla="*/ 93 w 199"/>
                <a:gd name="T31" fmla="*/ 157 h 328"/>
                <a:gd name="T32" fmla="*/ 149 w 199"/>
                <a:gd name="T33" fmla="*/ 236 h 328"/>
                <a:gd name="T34" fmla="*/ 95 w 199"/>
                <a:gd name="T35" fmla="*/ 315 h 328"/>
                <a:gd name="T36" fmla="*/ 22 w 199"/>
                <a:gd name="T37" fmla="*/ 279 h 328"/>
                <a:gd name="T38" fmla="*/ 54 w 199"/>
                <a:gd name="T39" fmla="*/ 252 h 328"/>
                <a:gd name="T40" fmla="*/ 27 w 199"/>
                <a:gd name="T41" fmla="*/ 226 h 328"/>
                <a:gd name="T42" fmla="*/ 0 w 199"/>
                <a:gd name="T43" fmla="*/ 253 h 328"/>
                <a:gd name="T44" fmla="*/ 97 w 199"/>
                <a:gd name="T45" fmla="*/ 328 h 328"/>
                <a:gd name="T46" fmla="*/ 199 w 199"/>
                <a:gd name="T47" fmla="*/ 236 h 328"/>
                <a:gd name="T48" fmla="*/ 119 w 199"/>
                <a:gd name="T49" fmla="*/ 15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9" h="328">
                  <a:moveTo>
                    <a:pt x="119" y="150"/>
                  </a:moveTo>
                  <a:lnTo>
                    <a:pt x="119" y="150"/>
                  </a:lnTo>
                  <a:cubicBezTo>
                    <a:pt x="158" y="137"/>
                    <a:pt x="186" y="103"/>
                    <a:pt x="186" y="66"/>
                  </a:cubicBezTo>
                  <a:cubicBezTo>
                    <a:pt x="186" y="26"/>
                    <a:pt x="144" y="0"/>
                    <a:pt x="98" y="0"/>
                  </a:cubicBezTo>
                  <a:cubicBezTo>
                    <a:pt x="50" y="0"/>
                    <a:pt x="13" y="28"/>
                    <a:pt x="13" y="65"/>
                  </a:cubicBezTo>
                  <a:cubicBezTo>
                    <a:pt x="13" y="80"/>
                    <a:pt x="24" y="89"/>
                    <a:pt x="38" y="89"/>
                  </a:cubicBezTo>
                  <a:cubicBezTo>
                    <a:pt x="52" y="89"/>
                    <a:pt x="62" y="79"/>
                    <a:pt x="62" y="65"/>
                  </a:cubicBezTo>
                  <a:cubicBezTo>
                    <a:pt x="62" y="41"/>
                    <a:pt x="40" y="41"/>
                    <a:pt x="32" y="41"/>
                  </a:cubicBezTo>
                  <a:cubicBezTo>
                    <a:pt x="47" y="18"/>
                    <a:pt x="79" y="12"/>
                    <a:pt x="96" y="12"/>
                  </a:cubicBezTo>
                  <a:cubicBezTo>
                    <a:pt x="116" y="12"/>
                    <a:pt x="142" y="22"/>
                    <a:pt x="142" y="65"/>
                  </a:cubicBezTo>
                  <a:cubicBezTo>
                    <a:pt x="142" y="71"/>
                    <a:pt x="141" y="98"/>
                    <a:pt x="128" y="120"/>
                  </a:cubicBezTo>
                  <a:cubicBezTo>
                    <a:pt x="114" y="142"/>
                    <a:pt x="98" y="144"/>
                    <a:pt x="86" y="144"/>
                  </a:cubicBezTo>
                  <a:cubicBezTo>
                    <a:pt x="82" y="145"/>
                    <a:pt x="71" y="146"/>
                    <a:pt x="67" y="146"/>
                  </a:cubicBezTo>
                  <a:cubicBezTo>
                    <a:pt x="63" y="146"/>
                    <a:pt x="60" y="147"/>
                    <a:pt x="60" y="152"/>
                  </a:cubicBezTo>
                  <a:cubicBezTo>
                    <a:pt x="60" y="157"/>
                    <a:pt x="63" y="157"/>
                    <a:pt x="72" y="157"/>
                  </a:cubicBezTo>
                  <a:lnTo>
                    <a:pt x="93" y="157"/>
                  </a:lnTo>
                  <a:cubicBezTo>
                    <a:pt x="132" y="157"/>
                    <a:pt x="149" y="189"/>
                    <a:pt x="149" y="236"/>
                  </a:cubicBezTo>
                  <a:cubicBezTo>
                    <a:pt x="149" y="301"/>
                    <a:pt x="116" y="315"/>
                    <a:pt x="95" y="315"/>
                  </a:cubicBezTo>
                  <a:cubicBezTo>
                    <a:pt x="75" y="315"/>
                    <a:pt x="39" y="307"/>
                    <a:pt x="22" y="279"/>
                  </a:cubicBezTo>
                  <a:cubicBezTo>
                    <a:pt x="39" y="281"/>
                    <a:pt x="54" y="271"/>
                    <a:pt x="54" y="252"/>
                  </a:cubicBezTo>
                  <a:cubicBezTo>
                    <a:pt x="54" y="235"/>
                    <a:pt x="41" y="226"/>
                    <a:pt x="27" y="226"/>
                  </a:cubicBezTo>
                  <a:cubicBezTo>
                    <a:pt x="16" y="226"/>
                    <a:pt x="0" y="232"/>
                    <a:pt x="0" y="253"/>
                  </a:cubicBezTo>
                  <a:cubicBezTo>
                    <a:pt x="0" y="297"/>
                    <a:pt x="45" y="328"/>
                    <a:pt x="97" y="328"/>
                  </a:cubicBezTo>
                  <a:cubicBezTo>
                    <a:pt x="155" y="328"/>
                    <a:pt x="199" y="285"/>
                    <a:pt x="199" y="236"/>
                  </a:cubicBezTo>
                  <a:cubicBezTo>
                    <a:pt x="199" y="197"/>
                    <a:pt x="169" y="160"/>
                    <a:pt x="119" y="15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7"/>
            <p:cNvSpPr>
              <a:spLocks/>
            </p:cNvSpPr>
            <p:nvPr/>
          </p:nvSpPr>
          <p:spPr bwMode="auto">
            <a:xfrm>
              <a:off x="3651250" y="4973638"/>
              <a:ext cx="171450" cy="284163"/>
            </a:xfrm>
            <a:custGeom>
              <a:avLst/>
              <a:gdLst>
                <a:gd name="T0" fmla="*/ 119 w 199"/>
                <a:gd name="T1" fmla="*/ 150 h 328"/>
                <a:gd name="T2" fmla="*/ 119 w 199"/>
                <a:gd name="T3" fmla="*/ 150 h 328"/>
                <a:gd name="T4" fmla="*/ 186 w 199"/>
                <a:gd name="T5" fmla="*/ 66 h 328"/>
                <a:gd name="T6" fmla="*/ 98 w 199"/>
                <a:gd name="T7" fmla="*/ 0 h 328"/>
                <a:gd name="T8" fmla="*/ 13 w 199"/>
                <a:gd name="T9" fmla="*/ 65 h 328"/>
                <a:gd name="T10" fmla="*/ 38 w 199"/>
                <a:gd name="T11" fmla="*/ 89 h 328"/>
                <a:gd name="T12" fmla="*/ 62 w 199"/>
                <a:gd name="T13" fmla="*/ 65 h 328"/>
                <a:gd name="T14" fmla="*/ 32 w 199"/>
                <a:gd name="T15" fmla="*/ 41 h 328"/>
                <a:gd name="T16" fmla="*/ 96 w 199"/>
                <a:gd name="T17" fmla="*/ 12 h 328"/>
                <a:gd name="T18" fmla="*/ 142 w 199"/>
                <a:gd name="T19" fmla="*/ 65 h 328"/>
                <a:gd name="T20" fmla="*/ 129 w 199"/>
                <a:gd name="T21" fmla="*/ 120 h 328"/>
                <a:gd name="T22" fmla="*/ 86 w 199"/>
                <a:gd name="T23" fmla="*/ 144 h 328"/>
                <a:gd name="T24" fmla="*/ 67 w 199"/>
                <a:gd name="T25" fmla="*/ 146 h 328"/>
                <a:gd name="T26" fmla="*/ 60 w 199"/>
                <a:gd name="T27" fmla="*/ 152 h 328"/>
                <a:gd name="T28" fmla="*/ 72 w 199"/>
                <a:gd name="T29" fmla="*/ 157 h 328"/>
                <a:gd name="T30" fmla="*/ 93 w 199"/>
                <a:gd name="T31" fmla="*/ 157 h 328"/>
                <a:gd name="T32" fmla="*/ 150 w 199"/>
                <a:gd name="T33" fmla="*/ 236 h 328"/>
                <a:gd name="T34" fmla="*/ 96 w 199"/>
                <a:gd name="T35" fmla="*/ 315 h 328"/>
                <a:gd name="T36" fmla="*/ 22 w 199"/>
                <a:gd name="T37" fmla="*/ 279 h 328"/>
                <a:gd name="T38" fmla="*/ 54 w 199"/>
                <a:gd name="T39" fmla="*/ 252 h 328"/>
                <a:gd name="T40" fmla="*/ 27 w 199"/>
                <a:gd name="T41" fmla="*/ 226 h 328"/>
                <a:gd name="T42" fmla="*/ 0 w 199"/>
                <a:gd name="T43" fmla="*/ 253 h 328"/>
                <a:gd name="T44" fmla="*/ 97 w 199"/>
                <a:gd name="T45" fmla="*/ 328 h 328"/>
                <a:gd name="T46" fmla="*/ 199 w 199"/>
                <a:gd name="T47" fmla="*/ 236 h 328"/>
                <a:gd name="T48" fmla="*/ 119 w 199"/>
                <a:gd name="T49" fmla="*/ 15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9" h="328">
                  <a:moveTo>
                    <a:pt x="119" y="150"/>
                  </a:moveTo>
                  <a:lnTo>
                    <a:pt x="119" y="150"/>
                  </a:lnTo>
                  <a:cubicBezTo>
                    <a:pt x="158" y="137"/>
                    <a:pt x="186" y="103"/>
                    <a:pt x="186" y="66"/>
                  </a:cubicBezTo>
                  <a:cubicBezTo>
                    <a:pt x="186" y="26"/>
                    <a:pt x="144" y="0"/>
                    <a:pt x="98" y="0"/>
                  </a:cubicBezTo>
                  <a:cubicBezTo>
                    <a:pt x="50" y="0"/>
                    <a:pt x="13" y="28"/>
                    <a:pt x="13" y="65"/>
                  </a:cubicBezTo>
                  <a:cubicBezTo>
                    <a:pt x="13" y="80"/>
                    <a:pt x="24" y="89"/>
                    <a:pt x="38" y="89"/>
                  </a:cubicBezTo>
                  <a:cubicBezTo>
                    <a:pt x="53" y="89"/>
                    <a:pt x="62" y="79"/>
                    <a:pt x="62" y="65"/>
                  </a:cubicBezTo>
                  <a:cubicBezTo>
                    <a:pt x="62" y="41"/>
                    <a:pt x="40" y="41"/>
                    <a:pt x="32" y="41"/>
                  </a:cubicBezTo>
                  <a:cubicBezTo>
                    <a:pt x="47" y="18"/>
                    <a:pt x="79" y="12"/>
                    <a:pt x="96" y="12"/>
                  </a:cubicBezTo>
                  <a:cubicBezTo>
                    <a:pt x="116" y="12"/>
                    <a:pt x="142" y="22"/>
                    <a:pt x="142" y="65"/>
                  </a:cubicBezTo>
                  <a:cubicBezTo>
                    <a:pt x="142" y="71"/>
                    <a:pt x="141" y="98"/>
                    <a:pt x="129" y="120"/>
                  </a:cubicBezTo>
                  <a:cubicBezTo>
                    <a:pt x="114" y="142"/>
                    <a:pt x="98" y="144"/>
                    <a:pt x="86" y="144"/>
                  </a:cubicBezTo>
                  <a:cubicBezTo>
                    <a:pt x="82" y="145"/>
                    <a:pt x="71" y="146"/>
                    <a:pt x="67" y="146"/>
                  </a:cubicBezTo>
                  <a:cubicBezTo>
                    <a:pt x="64" y="146"/>
                    <a:pt x="60" y="147"/>
                    <a:pt x="60" y="152"/>
                  </a:cubicBezTo>
                  <a:cubicBezTo>
                    <a:pt x="60" y="157"/>
                    <a:pt x="64" y="157"/>
                    <a:pt x="72" y="157"/>
                  </a:cubicBezTo>
                  <a:lnTo>
                    <a:pt x="93" y="157"/>
                  </a:lnTo>
                  <a:cubicBezTo>
                    <a:pt x="132" y="157"/>
                    <a:pt x="150" y="189"/>
                    <a:pt x="150" y="236"/>
                  </a:cubicBezTo>
                  <a:cubicBezTo>
                    <a:pt x="150" y="301"/>
                    <a:pt x="117" y="315"/>
                    <a:pt x="96" y="315"/>
                  </a:cubicBezTo>
                  <a:cubicBezTo>
                    <a:pt x="75" y="315"/>
                    <a:pt x="39" y="307"/>
                    <a:pt x="22" y="279"/>
                  </a:cubicBezTo>
                  <a:cubicBezTo>
                    <a:pt x="39" y="281"/>
                    <a:pt x="54" y="271"/>
                    <a:pt x="54" y="252"/>
                  </a:cubicBezTo>
                  <a:cubicBezTo>
                    <a:pt x="54" y="235"/>
                    <a:pt x="41" y="226"/>
                    <a:pt x="27" y="226"/>
                  </a:cubicBezTo>
                  <a:cubicBezTo>
                    <a:pt x="16" y="226"/>
                    <a:pt x="0" y="232"/>
                    <a:pt x="0" y="253"/>
                  </a:cubicBezTo>
                  <a:cubicBezTo>
                    <a:pt x="0" y="297"/>
                    <a:pt x="45" y="328"/>
                    <a:pt x="97" y="328"/>
                  </a:cubicBezTo>
                  <a:cubicBezTo>
                    <a:pt x="155" y="328"/>
                    <a:pt x="199" y="285"/>
                    <a:pt x="199" y="236"/>
                  </a:cubicBezTo>
                  <a:cubicBezTo>
                    <a:pt x="199" y="197"/>
                    <a:pt x="169" y="160"/>
                    <a:pt x="119" y="15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8"/>
            <p:cNvSpPr>
              <a:spLocks noEditPoints="1"/>
            </p:cNvSpPr>
            <p:nvPr/>
          </p:nvSpPr>
          <p:spPr bwMode="auto">
            <a:xfrm>
              <a:off x="3978275" y="5097463"/>
              <a:ext cx="274638" cy="96838"/>
            </a:xfrm>
            <a:custGeom>
              <a:avLst/>
              <a:gdLst>
                <a:gd name="T0" fmla="*/ 302 w 318"/>
                <a:gd name="T1" fmla="*/ 20 h 112"/>
                <a:gd name="T2" fmla="*/ 302 w 318"/>
                <a:gd name="T3" fmla="*/ 20 h 112"/>
                <a:gd name="T4" fmla="*/ 318 w 318"/>
                <a:gd name="T5" fmla="*/ 10 h 112"/>
                <a:gd name="T6" fmla="*/ 302 w 318"/>
                <a:gd name="T7" fmla="*/ 0 h 112"/>
                <a:gd name="T8" fmla="*/ 16 w 318"/>
                <a:gd name="T9" fmla="*/ 0 h 112"/>
                <a:gd name="T10" fmla="*/ 0 w 318"/>
                <a:gd name="T11" fmla="*/ 10 h 112"/>
                <a:gd name="T12" fmla="*/ 16 w 318"/>
                <a:gd name="T13" fmla="*/ 20 h 112"/>
                <a:gd name="T14" fmla="*/ 302 w 318"/>
                <a:gd name="T15" fmla="*/ 20 h 112"/>
                <a:gd name="T16" fmla="*/ 302 w 318"/>
                <a:gd name="T17" fmla="*/ 112 h 112"/>
                <a:gd name="T18" fmla="*/ 302 w 318"/>
                <a:gd name="T19" fmla="*/ 112 h 112"/>
                <a:gd name="T20" fmla="*/ 318 w 318"/>
                <a:gd name="T21" fmla="*/ 103 h 112"/>
                <a:gd name="T22" fmla="*/ 302 w 318"/>
                <a:gd name="T23" fmla="*/ 93 h 112"/>
                <a:gd name="T24" fmla="*/ 16 w 318"/>
                <a:gd name="T25" fmla="*/ 93 h 112"/>
                <a:gd name="T26" fmla="*/ 0 w 318"/>
                <a:gd name="T27" fmla="*/ 103 h 112"/>
                <a:gd name="T28" fmla="*/ 16 w 318"/>
                <a:gd name="T29" fmla="*/ 112 h 112"/>
                <a:gd name="T30" fmla="*/ 302 w 318"/>
                <a:gd name="T31"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8" h="112">
                  <a:moveTo>
                    <a:pt x="302" y="20"/>
                  </a:moveTo>
                  <a:lnTo>
                    <a:pt x="302" y="20"/>
                  </a:lnTo>
                  <a:cubicBezTo>
                    <a:pt x="309" y="20"/>
                    <a:pt x="318" y="20"/>
                    <a:pt x="318" y="10"/>
                  </a:cubicBezTo>
                  <a:cubicBezTo>
                    <a:pt x="318" y="0"/>
                    <a:pt x="309" y="0"/>
                    <a:pt x="302" y="0"/>
                  </a:cubicBezTo>
                  <a:lnTo>
                    <a:pt x="16" y="0"/>
                  </a:lnTo>
                  <a:cubicBezTo>
                    <a:pt x="9" y="0"/>
                    <a:pt x="0" y="0"/>
                    <a:pt x="0" y="10"/>
                  </a:cubicBezTo>
                  <a:cubicBezTo>
                    <a:pt x="0" y="20"/>
                    <a:pt x="9" y="20"/>
                    <a:pt x="16" y="20"/>
                  </a:cubicBezTo>
                  <a:lnTo>
                    <a:pt x="302" y="20"/>
                  </a:lnTo>
                  <a:close/>
                  <a:moveTo>
                    <a:pt x="302" y="112"/>
                  </a:moveTo>
                  <a:lnTo>
                    <a:pt x="302" y="112"/>
                  </a:lnTo>
                  <a:cubicBezTo>
                    <a:pt x="309" y="112"/>
                    <a:pt x="318" y="112"/>
                    <a:pt x="318" y="103"/>
                  </a:cubicBezTo>
                  <a:cubicBezTo>
                    <a:pt x="318" y="93"/>
                    <a:pt x="309" y="93"/>
                    <a:pt x="302" y="93"/>
                  </a:cubicBezTo>
                  <a:lnTo>
                    <a:pt x="16" y="93"/>
                  </a:lnTo>
                  <a:cubicBezTo>
                    <a:pt x="9" y="93"/>
                    <a:pt x="0" y="93"/>
                    <a:pt x="0" y="103"/>
                  </a:cubicBezTo>
                  <a:cubicBezTo>
                    <a:pt x="0" y="112"/>
                    <a:pt x="9" y="112"/>
                    <a:pt x="16" y="112"/>
                  </a:cubicBezTo>
                  <a:lnTo>
                    <a:pt x="302" y="112"/>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9"/>
            <p:cNvSpPr>
              <a:spLocks/>
            </p:cNvSpPr>
            <p:nvPr/>
          </p:nvSpPr>
          <p:spPr bwMode="auto">
            <a:xfrm>
              <a:off x="4429125" y="4973638"/>
              <a:ext cx="136525" cy="276225"/>
            </a:xfrm>
            <a:custGeom>
              <a:avLst/>
              <a:gdLst>
                <a:gd name="T0" fmla="*/ 98 w 158"/>
                <a:gd name="T1" fmla="*/ 12 h 318"/>
                <a:gd name="T2" fmla="*/ 98 w 158"/>
                <a:gd name="T3" fmla="*/ 12 h 318"/>
                <a:gd name="T4" fmla="*/ 87 w 158"/>
                <a:gd name="T5" fmla="*/ 0 h 318"/>
                <a:gd name="T6" fmla="*/ 0 w 158"/>
                <a:gd name="T7" fmla="*/ 30 h 318"/>
                <a:gd name="T8" fmla="*/ 0 w 158"/>
                <a:gd name="T9" fmla="*/ 45 h 318"/>
                <a:gd name="T10" fmla="*/ 62 w 158"/>
                <a:gd name="T11" fmla="*/ 33 h 318"/>
                <a:gd name="T12" fmla="*/ 62 w 158"/>
                <a:gd name="T13" fmla="*/ 280 h 318"/>
                <a:gd name="T14" fmla="*/ 18 w 158"/>
                <a:gd name="T15" fmla="*/ 303 h 318"/>
                <a:gd name="T16" fmla="*/ 3 w 158"/>
                <a:gd name="T17" fmla="*/ 303 h 318"/>
                <a:gd name="T18" fmla="*/ 3 w 158"/>
                <a:gd name="T19" fmla="*/ 318 h 318"/>
                <a:gd name="T20" fmla="*/ 80 w 158"/>
                <a:gd name="T21" fmla="*/ 316 h 318"/>
                <a:gd name="T22" fmla="*/ 158 w 158"/>
                <a:gd name="T23" fmla="*/ 318 h 318"/>
                <a:gd name="T24" fmla="*/ 158 w 158"/>
                <a:gd name="T25" fmla="*/ 303 h 318"/>
                <a:gd name="T26" fmla="*/ 142 w 158"/>
                <a:gd name="T27" fmla="*/ 303 h 318"/>
                <a:gd name="T28" fmla="*/ 98 w 158"/>
                <a:gd name="T29" fmla="*/ 280 h 318"/>
                <a:gd name="T30" fmla="*/ 98 w 158"/>
                <a:gd name="T31" fmla="*/ 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8" h="318">
                  <a:moveTo>
                    <a:pt x="98" y="12"/>
                  </a:moveTo>
                  <a:lnTo>
                    <a:pt x="98" y="12"/>
                  </a:lnTo>
                  <a:cubicBezTo>
                    <a:pt x="98" y="1"/>
                    <a:pt x="98" y="0"/>
                    <a:pt x="87" y="0"/>
                  </a:cubicBezTo>
                  <a:cubicBezTo>
                    <a:pt x="57" y="30"/>
                    <a:pt x="15" y="30"/>
                    <a:pt x="0" y="30"/>
                  </a:cubicBezTo>
                  <a:lnTo>
                    <a:pt x="0" y="45"/>
                  </a:lnTo>
                  <a:cubicBezTo>
                    <a:pt x="9" y="45"/>
                    <a:pt x="38" y="45"/>
                    <a:pt x="62" y="33"/>
                  </a:cubicBezTo>
                  <a:lnTo>
                    <a:pt x="62" y="280"/>
                  </a:lnTo>
                  <a:cubicBezTo>
                    <a:pt x="62" y="297"/>
                    <a:pt x="61" y="303"/>
                    <a:pt x="18" y="303"/>
                  </a:cubicBezTo>
                  <a:lnTo>
                    <a:pt x="3" y="303"/>
                  </a:lnTo>
                  <a:lnTo>
                    <a:pt x="3" y="318"/>
                  </a:lnTo>
                  <a:cubicBezTo>
                    <a:pt x="19" y="316"/>
                    <a:pt x="61" y="316"/>
                    <a:pt x="80" y="316"/>
                  </a:cubicBezTo>
                  <a:cubicBezTo>
                    <a:pt x="99" y="316"/>
                    <a:pt x="141" y="316"/>
                    <a:pt x="158" y="318"/>
                  </a:cubicBezTo>
                  <a:lnTo>
                    <a:pt x="158" y="303"/>
                  </a:lnTo>
                  <a:lnTo>
                    <a:pt x="142" y="303"/>
                  </a:lnTo>
                  <a:cubicBezTo>
                    <a:pt x="99" y="303"/>
                    <a:pt x="98" y="298"/>
                    <a:pt x="98" y="280"/>
                  </a:cubicBezTo>
                  <a:lnTo>
                    <a:pt x="98" y="12"/>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40"/>
            <p:cNvSpPr>
              <a:spLocks/>
            </p:cNvSpPr>
            <p:nvPr/>
          </p:nvSpPr>
          <p:spPr bwMode="auto">
            <a:xfrm>
              <a:off x="4635500" y="4973638"/>
              <a:ext cx="136525" cy="276225"/>
            </a:xfrm>
            <a:custGeom>
              <a:avLst/>
              <a:gdLst>
                <a:gd name="T0" fmla="*/ 98 w 158"/>
                <a:gd name="T1" fmla="*/ 12 h 318"/>
                <a:gd name="T2" fmla="*/ 98 w 158"/>
                <a:gd name="T3" fmla="*/ 12 h 318"/>
                <a:gd name="T4" fmla="*/ 87 w 158"/>
                <a:gd name="T5" fmla="*/ 0 h 318"/>
                <a:gd name="T6" fmla="*/ 0 w 158"/>
                <a:gd name="T7" fmla="*/ 30 h 318"/>
                <a:gd name="T8" fmla="*/ 0 w 158"/>
                <a:gd name="T9" fmla="*/ 45 h 318"/>
                <a:gd name="T10" fmla="*/ 63 w 158"/>
                <a:gd name="T11" fmla="*/ 33 h 318"/>
                <a:gd name="T12" fmla="*/ 63 w 158"/>
                <a:gd name="T13" fmla="*/ 280 h 318"/>
                <a:gd name="T14" fmla="*/ 18 w 158"/>
                <a:gd name="T15" fmla="*/ 303 h 318"/>
                <a:gd name="T16" fmla="*/ 3 w 158"/>
                <a:gd name="T17" fmla="*/ 303 h 318"/>
                <a:gd name="T18" fmla="*/ 3 w 158"/>
                <a:gd name="T19" fmla="*/ 318 h 318"/>
                <a:gd name="T20" fmla="*/ 80 w 158"/>
                <a:gd name="T21" fmla="*/ 316 h 318"/>
                <a:gd name="T22" fmla="*/ 158 w 158"/>
                <a:gd name="T23" fmla="*/ 318 h 318"/>
                <a:gd name="T24" fmla="*/ 158 w 158"/>
                <a:gd name="T25" fmla="*/ 303 h 318"/>
                <a:gd name="T26" fmla="*/ 142 w 158"/>
                <a:gd name="T27" fmla="*/ 303 h 318"/>
                <a:gd name="T28" fmla="*/ 98 w 158"/>
                <a:gd name="T29" fmla="*/ 280 h 318"/>
                <a:gd name="T30" fmla="*/ 98 w 158"/>
                <a:gd name="T31" fmla="*/ 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8" h="318">
                  <a:moveTo>
                    <a:pt x="98" y="12"/>
                  </a:moveTo>
                  <a:lnTo>
                    <a:pt x="98" y="12"/>
                  </a:lnTo>
                  <a:cubicBezTo>
                    <a:pt x="98" y="1"/>
                    <a:pt x="98" y="0"/>
                    <a:pt x="87" y="0"/>
                  </a:cubicBezTo>
                  <a:cubicBezTo>
                    <a:pt x="57" y="30"/>
                    <a:pt x="15" y="30"/>
                    <a:pt x="0" y="30"/>
                  </a:cubicBezTo>
                  <a:lnTo>
                    <a:pt x="0" y="45"/>
                  </a:lnTo>
                  <a:cubicBezTo>
                    <a:pt x="10" y="45"/>
                    <a:pt x="38" y="45"/>
                    <a:pt x="63" y="33"/>
                  </a:cubicBezTo>
                  <a:lnTo>
                    <a:pt x="63" y="280"/>
                  </a:lnTo>
                  <a:cubicBezTo>
                    <a:pt x="63" y="297"/>
                    <a:pt x="61" y="303"/>
                    <a:pt x="18" y="303"/>
                  </a:cubicBezTo>
                  <a:lnTo>
                    <a:pt x="3" y="303"/>
                  </a:lnTo>
                  <a:lnTo>
                    <a:pt x="3" y="318"/>
                  </a:lnTo>
                  <a:cubicBezTo>
                    <a:pt x="20" y="316"/>
                    <a:pt x="61" y="316"/>
                    <a:pt x="80" y="316"/>
                  </a:cubicBezTo>
                  <a:cubicBezTo>
                    <a:pt x="99" y="316"/>
                    <a:pt x="141" y="316"/>
                    <a:pt x="158" y="318"/>
                  </a:cubicBezTo>
                  <a:lnTo>
                    <a:pt x="158" y="303"/>
                  </a:lnTo>
                  <a:lnTo>
                    <a:pt x="142" y="303"/>
                  </a:lnTo>
                  <a:cubicBezTo>
                    <a:pt x="99" y="303"/>
                    <a:pt x="98" y="298"/>
                    <a:pt x="98" y="280"/>
                  </a:cubicBezTo>
                  <a:lnTo>
                    <a:pt x="98" y="12"/>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41"/>
            <p:cNvSpPr>
              <a:spLocks/>
            </p:cNvSpPr>
            <p:nvPr/>
          </p:nvSpPr>
          <p:spPr bwMode="auto">
            <a:xfrm>
              <a:off x="4840288" y="5205413"/>
              <a:ext cx="44450" cy="44450"/>
            </a:xfrm>
            <a:custGeom>
              <a:avLst/>
              <a:gdLst>
                <a:gd name="T0" fmla="*/ 51 w 51"/>
                <a:gd name="T1" fmla="*/ 26 h 51"/>
                <a:gd name="T2" fmla="*/ 51 w 51"/>
                <a:gd name="T3" fmla="*/ 26 h 51"/>
                <a:gd name="T4" fmla="*/ 26 w 51"/>
                <a:gd name="T5" fmla="*/ 0 h 51"/>
                <a:gd name="T6" fmla="*/ 0 w 51"/>
                <a:gd name="T7" fmla="*/ 26 h 51"/>
                <a:gd name="T8" fmla="*/ 26 w 51"/>
                <a:gd name="T9" fmla="*/ 51 h 51"/>
                <a:gd name="T10" fmla="*/ 51 w 51"/>
                <a:gd name="T11" fmla="*/ 26 h 51"/>
              </a:gdLst>
              <a:ahLst/>
              <a:cxnLst>
                <a:cxn ang="0">
                  <a:pos x="T0" y="T1"/>
                </a:cxn>
                <a:cxn ang="0">
                  <a:pos x="T2" y="T3"/>
                </a:cxn>
                <a:cxn ang="0">
                  <a:pos x="T4" y="T5"/>
                </a:cxn>
                <a:cxn ang="0">
                  <a:pos x="T6" y="T7"/>
                </a:cxn>
                <a:cxn ang="0">
                  <a:pos x="T8" y="T9"/>
                </a:cxn>
                <a:cxn ang="0">
                  <a:pos x="T10" y="T11"/>
                </a:cxn>
              </a:cxnLst>
              <a:rect l="0" t="0" r="r" b="b"/>
              <a:pathLst>
                <a:path w="51" h="51">
                  <a:moveTo>
                    <a:pt x="51" y="26"/>
                  </a:moveTo>
                  <a:lnTo>
                    <a:pt x="51" y="26"/>
                  </a:lnTo>
                  <a:cubicBezTo>
                    <a:pt x="51" y="12"/>
                    <a:pt x="40" y="0"/>
                    <a:pt x="26" y="0"/>
                  </a:cubicBezTo>
                  <a:cubicBezTo>
                    <a:pt x="12" y="0"/>
                    <a:pt x="0" y="12"/>
                    <a:pt x="0" y="26"/>
                  </a:cubicBezTo>
                  <a:cubicBezTo>
                    <a:pt x="0" y="39"/>
                    <a:pt x="12" y="51"/>
                    <a:pt x="26" y="51"/>
                  </a:cubicBezTo>
                  <a:cubicBezTo>
                    <a:pt x="40" y="51"/>
                    <a:pt x="51" y="39"/>
                    <a:pt x="51" y="26"/>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42"/>
            <p:cNvSpPr>
              <a:spLocks/>
            </p:cNvSpPr>
            <p:nvPr/>
          </p:nvSpPr>
          <p:spPr bwMode="auto">
            <a:xfrm>
              <a:off x="4943475" y="4970463"/>
              <a:ext cx="177800" cy="287338"/>
            </a:xfrm>
            <a:custGeom>
              <a:avLst/>
              <a:gdLst>
                <a:gd name="T0" fmla="*/ 201 w 205"/>
                <a:gd name="T1" fmla="*/ 32 h 333"/>
                <a:gd name="T2" fmla="*/ 201 w 205"/>
                <a:gd name="T3" fmla="*/ 32 h 333"/>
                <a:gd name="T4" fmla="*/ 205 w 205"/>
                <a:gd name="T5" fmla="*/ 15 h 333"/>
                <a:gd name="T6" fmla="*/ 89 w 205"/>
                <a:gd name="T7" fmla="*/ 15 h 333"/>
                <a:gd name="T8" fmla="*/ 28 w 205"/>
                <a:gd name="T9" fmla="*/ 0 h 333"/>
                <a:gd name="T10" fmla="*/ 16 w 205"/>
                <a:gd name="T11" fmla="*/ 0 h 333"/>
                <a:gd name="T12" fmla="*/ 0 w 205"/>
                <a:gd name="T13" fmla="*/ 98 h 333"/>
                <a:gd name="T14" fmla="*/ 12 w 205"/>
                <a:gd name="T15" fmla="*/ 98 h 333"/>
                <a:gd name="T16" fmla="*/ 24 w 205"/>
                <a:gd name="T17" fmla="*/ 55 h 333"/>
                <a:gd name="T18" fmla="*/ 71 w 205"/>
                <a:gd name="T19" fmla="*/ 52 h 333"/>
                <a:gd name="T20" fmla="*/ 170 w 205"/>
                <a:gd name="T21" fmla="*/ 52 h 333"/>
                <a:gd name="T22" fmla="*/ 116 w 205"/>
                <a:gd name="T23" fmla="*/ 127 h 333"/>
                <a:gd name="T24" fmla="*/ 57 w 205"/>
                <a:gd name="T25" fmla="*/ 307 h 333"/>
                <a:gd name="T26" fmla="*/ 79 w 205"/>
                <a:gd name="T27" fmla="*/ 333 h 333"/>
                <a:gd name="T28" fmla="*/ 101 w 205"/>
                <a:gd name="T29" fmla="*/ 307 h 333"/>
                <a:gd name="T30" fmla="*/ 101 w 205"/>
                <a:gd name="T31" fmla="*/ 283 h 333"/>
                <a:gd name="T32" fmla="*/ 106 w 205"/>
                <a:gd name="T33" fmla="*/ 204 h 333"/>
                <a:gd name="T34" fmla="*/ 136 w 205"/>
                <a:gd name="T35" fmla="*/ 123 h 333"/>
                <a:gd name="T36" fmla="*/ 201 w 205"/>
                <a:gd name="T37" fmla="*/ 32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5" h="333">
                  <a:moveTo>
                    <a:pt x="201" y="32"/>
                  </a:moveTo>
                  <a:lnTo>
                    <a:pt x="201" y="32"/>
                  </a:lnTo>
                  <a:cubicBezTo>
                    <a:pt x="205" y="26"/>
                    <a:pt x="205" y="25"/>
                    <a:pt x="205" y="15"/>
                  </a:cubicBezTo>
                  <a:lnTo>
                    <a:pt x="89" y="15"/>
                  </a:lnTo>
                  <a:cubicBezTo>
                    <a:pt x="30" y="15"/>
                    <a:pt x="30" y="9"/>
                    <a:pt x="28" y="0"/>
                  </a:cubicBezTo>
                  <a:lnTo>
                    <a:pt x="16" y="0"/>
                  </a:lnTo>
                  <a:lnTo>
                    <a:pt x="0" y="98"/>
                  </a:lnTo>
                  <a:lnTo>
                    <a:pt x="12" y="98"/>
                  </a:lnTo>
                  <a:cubicBezTo>
                    <a:pt x="13" y="91"/>
                    <a:pt x="18" y="60"/>
                    <a:pt x="24" y="55"/>
                  </a:cubicBezTo>
                  <a:cubicBezTo>
                    <a:pt x="27" y="52"/>
                    <a:pt x="64" y="52"/>
                    <a:pt x="71" y="52"/>
                  </a:cubicBezTo>
                  <a:lnTo>
                    <a:pt x="170" y="52"/>
                  </a:lnTo>
                  <a:cubicBezTo>
                    <a:pt x="164" y="60"/>
                    <a:pt x="127" y="112"/>
                    <a:pt x="116" y="127"/>
                  </a:cubicBezTo>
                  <a:cubicBezTo>
                    <a:pt x="73" y="192"/>
                    <a:pt x="57" y="258"/>
                    <a:pt x="57" y="307"/>
                  </a:cubicBezTo>
                  <a:cubicBezTo>
                    <a:pt x="57" y="312"/>
                    <a:pt x="57" y="333"/>
                    <a:pt x="79" y="333"/>
                  </a:cubicBezTo>
                  <a:cubicBezTo>
                    <a:pt x="101" y="333"/>
                    <a:pt x="101" y="312"/>
                    <a:pt x="101" y="307"/>
                  </a:cubicBezTo>
                  <a:lnTo>
                    <a:pt x="101" y="283"/>
                  </a:lnTo>
                  <a:cubicBezTo>
                    <a:pt x="101" y="256"/>
                    <a:pt x="103" y="230"/>
                    <a:pt x="106" y="204"/>
                  </a:cubicBezTo>
                  <a:cubicBezTo>
                    <a:pt x="108" y="193"/>
                    <a:pt x="115" y="152"/>
                    <a:pt x="136" y="123"/>
                  </a:cubicBezTo>
                  <a:lnTo>
                    <a:pt x="201" y="32"/>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43"/>
            <p:cNvSpPr>
              <a:spLocks noEditPoints="1"/>
            </p:cNvSpPr>
            <p:nvPr/>
          </p:nvSpPr>
          <p:spPr bwMode="auto">
            <a:xfrm>
              <a:off x="5145088" y="4973638"/>
              <a:ext cx="171450" cy="284163"/>
            </a:xfrm>
            <a:custGeom>
              <a:avLst/>
              <a:gdLst>
                <a:gd name="T0" fmla="*/ 43 w 199"/>
                <a:gd name="T1" fmla="*/ 161 h 328"/>
                <a:gd name="T2" fmla="*/ 43 w 199"/>
                <a:gd name="T3" fmla="*/ 161 h 328"/>
                <a:gd name="T4" fmla="*/ 43 w 199"/>
                <a:gd name="T5" fmla="*/ 150 h 328"/>
                <a:gd name="T6" fmla="*/ 127 w 199"/>
                <a:gd name="T7" fmla="*/ 12 h 328"/>
                <a:gd name="T8" fmla="*/ 169 w 199"/>
                <a:gd name="T9" fmla="*/ 31 h 328"/>
                <a:gd name="T10" fmla="*/ 143 w 199"/>
                <a:gd name="T11" fmla="*/ 52 h 328"/>
                <a:gd name="T12" fmla="*/ 165 w 199"/>
                <a:gd name="T13" fmla="*/ 74 h 328"/>
                <a:gd name="T14" fmla="*/ 187 w 199"/>
                <a:gd name="T15" fmla="*/ 51 h 328"/>
                <a:gd name="T16" fmla="*/ 126 w 199"/>
                <a:gd name="T17" fmla="*/ 0 h 328"/>
                <a:gd name="T18" fmla="*/ 0 w 199"/>
                <a:gd name="T19" fmla="*/ 167 h 328"/>
                <a:gd name="T20" fmla="*/ 100 w 199"/>
                <a:gd name="T21" fmla="*/ 328 h 328"/>
                <a:gd name="T22" fmla="*/ 199 w 199"/>
                <a:gd name="T23" fmla="*/ 220 h 328"/>
                <a:gd name="T24" fmla="*/ 103 w 199"/>
                <a:gd name="T25" fmla="*/ 114 h 328"/>
                <a:gd name="T26" fmla="*/ 43 w 199"/>
                <a:gd name="T27" fmla="*/ 161 h 328"/>
                <a:gd name="T28" fmla="*/ 100 w 199"/>
                <a:gd name="T29" fmla="*/ 315 h 328"/>
                <a:gd name="T30" fmla="*/ 100 w 199"/>
                <a:gd name="T31" fmla="*/ 315 h 328"/>
                <a:gd name="T32" fmla="*/ 53 w 199"/>
                <a:gd name="T33" fmla="*/ 279 h 328"/>
                <a:gd name="T34" fmla="*/ 44 w 199"/>
                <a:gd name="T35" fmla="*/ 210 h 328"/>
                <a:gd name="T36" fmla="*/ 103 w 199"/>
                <a:gd name="T37" fmla="*/ 125 h 328"/>
                <a:gd name="T38" fmla="*/ 147 w 199"/>
                <a:gd name="T39" fmla="*/ 154 h 328"/>
                <a:gd name="T40" fmla="*/ 156 w 199"/>
                <a:gd name="T41" fmla="*/ 220 h 328"/>
                <a:gd name="T42" fmla="*/ 148 w 199"/>
                <a:gd name="T43" fmla="*/ 284 h 328"/>
                <a:gd name="T44" fmla="*/ 100 w 199"/>
                <a:gd name="T45" fmla="*/ 315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9" h="328">
                  <a:moveTo>
                    <a:pt x="43" y="161"/>
                  </a:moveTo>
                  <a:lnTo>
                    <a:pt x="43" y="161"/>
                  </a:lnTo>
                  <a:lnTo>
                    <a:pt x="43" y="150"/>
                  </a:lnTo>
                  <a:cubicBezTo>
                    <a:pt x="43" y="29"/>
                    <a:pt x="103" y="12"/>
                    <a:pt x="127" y="12"/>
                  </a:cubicBezTo>
                  <a:cubicBezTo>
                    <a:pt x="138" y="12"/>
                    <a:pt x="159" y="14"/>
                    <a:pt x="169" y="31"/>
                  </a:cubicBezTo>
                  <a:cubicBezTo>
                    <a:pt x="162" y="31"/>
                    <a:pt x="143" y="31"/>
                    <a:pt x="143" y="52"/>
                  </a:cubicBezTo>
                  <a:cubicBezTo>
                    <a:pt x="143" y="67"/>
                    <a:pt x="154" y="74"/>
                    <a:pt x="165" y="74"/>
                  </a:cubicBezTo>
                  <a:cubicBezTo>
                    <a:pt x="172" y="74"/>
                    <a:pt x="187" y="70"/>
                    <a:pt x="187" y="51"/>
                  </a:cubicBezTo>
                  <a:cubicBezTo>
                    <a:pt x="187" y="22"/>
                    <a:pt x="166" y="0"/>
                    <a:pt x="126" y="0"/>
                  </a:cubicBezTo>
                  <a:cubicBezTo>
                    <a:pt x="65" y="0"/>
                    <a:pt x="0" y="61"/>
                    <a:pt x="0" y="167"/>
                  </a:cubicBezTo>
                  <a:cubicBezTo>
                    <a:pt x="0" y="294"/>
                    <a:pt x="56" y="328"/>
                    <a:pt x="100" y="328"/>
                  </a:cubicBezTo>
                  <a:cubicBezTo>
                    <a:pt x="153" y="328"/>
                    <a:pt x="199" y="283"/>
                    <a:pt x="199" y="220"/>
                  </a:cubicBezTo>
                  <a:cubicBezTo>
                    <a:pt x="199" y="160"/>
                    <a:pt x="156" y="114"/>
                    <a:pt x="103" y="114"/>
                  </a:cubicBezTo>
                  <a:cubicBezTo>
                    <a:pt x="71" y="114"/>
                    <a:pt x="53" y="138"/>
                    <a:pt x="43" y="161"/>
                  </a:cubicBezTo>
                  <a:close/>
                  <a:moveTo>
                    <a:pt x="100" y="315"/>
                  </a:moveTo>
                  <a:lnTo>
                    <a:pt x="100" y="315"/>
                  </a:lnTo>
                  <a:cubicBezTo>
                    <a:pt x="70" y="315"/>
                    <a:pt x="56" y="286"/>
                    <a:pt x="53" y="279"/>
                  </a:cubicBezTo>
                  <a:cubicBezTo>
                    <a:pt x="44" y="257"/>
                    <a:pt x="44" y="218"/>
                    <a:pt x="44" y="210"/>
                  </a:cubicBezTo>
                  <a:cubicBezTo>
                    <a:pt x="44" y="173"/>
                    <a:pt x="60" y="125"/>
                    <a:pt x="103" y="125"/>
                  </a:cubicBezTo>
                  <a:cubicBezTo>
                    <a:pt x="110" y="125"/>
                    <a:pt x="132" y="125"/>
                    <a:pt x="147" y="154"/>
                  </a:cubicBezTo>
                  <a:cubicBezTo>
                    <a:pt x="156" y="172"/>
                    <a:pt x="156" y="196"/>
                    <a:pt x="156" y="220"/>
                  </a:cubicBezTo>
                  <a:cubicBezTo>
                    <a:pt x="156" y="243"/>
                    <a:pt x="156" y="267"/>
                    <a:pt x="148" y="284"/>
                  </a:cubicBezTo>
                  <a:cubicBezTo>
                    <a:pt x="133" y="313"/>
                    <a:pt x="111" y="315"/>
                    <a:pt x="100" y="315"/>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44"/>
            <p:cNvSpPr>
              <a:spLocks noEditPoints="1"/>
            </p:cNvSpPr>
            <p:nvPr/>
          </p:nvSpPr>
          <p:spPr bwMode="auto">
            <a:xfrm>
              <a:off x="5351463" y="4973638"/>
              <a:ext cx="171450" cy="284163"/>
            </a:xfrm>
            <a:custGeom>
              <a:avLst/>
              <a:gdLst>
                <a:gd name="T0" fmla="*/ 43 w 199"/>
                <a:gd name="T1" fmla="*/ 161 h 328"/>
                <a:gd name="T2" fmla="*/ 43 w 199"/>
                <a:gd name="T3" fmla="*/ 161 h 328"/>
                <a:gd name="T4" fmla="*/ 43 w 199"/>
                <a:gd name="T5" fmla="*/ 150 h 328"/>
                <a:gd name="T6" fmla="*/ 127 w 199"/>
                <a:gd name="T7" fmla="*/ 12 h 328"/>
                <a:gd name="T8" fmla="*/ 169 w 199"/>
                <a:gd name="T9" fmla="*/ 31 h 328"/>
                <a:gd name="T10" fmla="*/ 143 w 199"/>
                <a:gd name="T11" fmla="*/ 52 h 328"/>
                <a:gd name="T12" fmla="*/ 165 w 199"/>
                <a:gd name="T13" fmla="*/ 74 h 328"/>
                <a:gd name="T14" fmla="*/ 187 w 199"/>
                <a:gd name="T15" fmla="*/ 51 h 328"/>
                <a:gd name="T16" fmla="*/ 126 w 199"/>
                <a:gd name="T17" fmla="*/ 0 h 328"/>
                <a:gd name="T18" fmla="*/ 0 w 199"/>
                <a:gd name="T19" fmla="*/ 167 h 328"/>
                <a:gd name="T20" fmla="*/ 100 w 199"/>
                <a:gd name="T21" fmla="*/ 328 h 328"/>
                <a:gd name="T22" fmla="*/ 199 w 199"/>
                <a:gd name="T23" fmla="*/ 220 h 328"/>
                <a:gd name="T24" fmla="*/ 103 w 199"/>
                <a:gd name="T25" fmla="*/ 114 h 328"/>
                <a:gd name="T26" fmla="*/ 43 w 199"/>
                <a:gd name="T27" fmla="*/ 161 h 328"/>
                <a:gd name="T28" fmla="*/ 100 w 199"/>
                <a:gd name="T29" fmla="*/ 315 h 328"/>
                <a:gd name="T30" fmla="*/ 100 w 199"/>
                <a:gd name="T31" fmla="*/ 315 h 328"/>
                <a:gd name="T32" fmla="*/ 53 w 199"/>
                <a:gd name="T33" fmla="*/ 279 h 328"/>
                <a:gd name="T34" fmla="*/ 44 w 199"/>
                <a:gd name="T35" fmla="*/ 210 h 328"/>
                <a:gd name="T36" fmla="*/ 103 w 199"/>
                <a:gd name="T37" fmla="*/ 125 h 328"/>
                <a:gd name="T38" fmla="*/ 147 w 199"/>
                <a:gd name="T39" fmla="*/ 154 h 328"/>
                <a:gd name="T40" fmla="*/ 156 w 199"/>
                <a:gd name="T41" fmla="*/ 220 h 328"/>
                <a:gd name="T42" fmla="*/ 148 w 199"/>
                <a:gd name="T43" fmla="*/ 284 h 328"/>
                <a:gd name="T44" fmla="*/ 100 w 199"/>
                <a:gd name="T45" fmla="*/ 315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9" h="328">
                  <a:moveTo>
                    <a:pt x="43" y="161"/>
                  </a:moveTo>
                  <a:lnTo>
                    <a:pt x="43" y="161"/>
                  </a:lnTo>
                  <a:lnTo>
                    <a:pt x="43" y="150"/>
                  </a:lnTo>
                  <a:cubicBezTo>
                    <a:pt x="43" y="29"/>
                    <a:pt x="103" y="12"/>
                    <a:pt x="127" y="12"/>
                  </a:cubicBezTo>
                  <a:cubicBezTo>
                    <a:pt x="139" y="12"/>
                    <a:pt x="159" y="14"/>
                    <a:pt x="169" y="31"/>
                  </a:cubicBezTo>
                  <a:cubicBezTo>
                    <a:pt x="162" y="31"/>
                    <a:pt x="143" y="31"/>
                    <a:pt x="143" y="52"/>
                  </a:cubicBezTo>
                  <a:cubicBezTo>
                    <a:pt x="143" y="67"/>
                    <a:pt x="154" y="74"/>
                    <a:pt x="165" y="74"/>
                  </a:cubicBezTo>
                  <a:cubicBezTo>
                    <a:pt x="172" y="74"/>
                    <a:pt x="187" y="70"/>
                    <a:pt x="187" y="51"/>
                  </a:cubicBezTo>
                  <a:cubicBezTo>
                    <a:pt x="187" y="22"/>
                    <a:pt x="166" y="0"/>
                    <a:pt x="126" y="0"/>
                  </a:cubicBezTo>
                  <a:cubicBezTo>
                    <a:pt x="65" y="0"/>
                    <a:pt x="0" y="61"/>
                    <a:pt x="0" y="167"/>
                  </a:cubicBezTo>
                  <a:cubicBezTo>
                    <a:pt x="0" y="294"/>
                    <a:pt x="56" y="328"/>
                    <a:pt x="100" y="328"/>
                  </a:cubicBezTo>
                  <a:cubicBezTo>
                    <a:pt x="153" y="328"/>
                    <a:pt x="199" y="283"/>
                    <a:pt x="199" y="220"/>
                  </a:cubicBezTo>
                  <a:cubicBezTo>
                    <a:pt x="199" y="160"/>
                    <a:pt x="156" y="114"/>
                    <a:pt x="103" y="114"/>
                  </a:cubicBezTo>
                  <a:cubicBezTo>
                    <a:pt x="71" y="114"/>
                    <a:pt x="53" y="138"/>
                    <a:pt x="43" y="161"/>
                  </a:cubicBezTo>
                  <a:close/>
                  <a:moveTo>
                    <a:pt x="100" y="315"/>
                  </a:moveTo>
                  <a:lnTo>
                    <a:pt x="100" y="315"/>
                  </a:lnTo>
                  <a:cubicBezTo>
                    <a:pt x="70" y="315"/>
                    <a:pt x="56" y="286"/>
                    <a:pt x="53" y="279"/>
                  </a:cubicBezTo>
                  <a:cubicBezTo>
                    <a:pt x="44" y="257"/>
                    <a:pt x="44" y="218"/>
                    <a:pt x="44" y="210"/>
                  </a:cubicBezTo>
                  <a:cubicBezTo>
                    <a:pt x="44" y="173"/>
                    <a:pt x="60" y="125"/>
                    <a:pt x="103" y="125"/>
                  </a:cubicBezTo>
                  <a:cubicBezTo>
                    <a:pt x="110" y="125"/>
                    <a:pt x="132" y="125"/>
                    <a:pt x="147" y="154"/>
                  </a:cubicBezTo>
                  <a:cubicBezTo>
                    <a:pt x="156" y="172"/>
                    <a:pt x="156" y="196"/>
                    <a:pt x="156" y="220"/>
                  </a:cubicBezTo>
                  <a:cubicBezTo>
                    <a:pt x="156" y="243"/>
                    <a:pt x="156" y="267"/>
                    <a:pt x="148" y="284"/>
                  </a:cubicBezTo>
                  <a:cubicBezTo>
                    <a:pt x="133" y="313"/>
                    <a:pt x="111" y="315"/>
                    <a:pt x="100" y="315"/>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9" name="Freeform 5"/>
          <p:cNvSpPr>
            <a:spLocks/>
          </p:cNvSpPr>
          <p:nvPr/>
        </p:nvSpPr>
        <p:spPr bwMode="auto">
          <a:xfrm>
            <a:off x="4630260" y="3803651"/>
            <a:ext cx="220663" cy="0"/>
          </a:xfrm>
          <a:custGeom>
            <a:avLst/>
            <a:gdLst>
              <a:gd name="T0" fmla="*/ 0 w 273"/>
              <a:gd name="T1" fmla="*/ 0 w 273"/>
              <a:gd name="T2" fmla="*/ 273 w 273"/>
            </a:gdLst>
            <a:ahLst/>
            <a:cxnLst>
              <a:cxn ang="0">
                <a:pos x="T0" y="0"/>
              </a:cxn>
              <a:cxn ang="0">
                <a:pos x="T1" y="0"/>
              </a:cxn>
              <a:cxn ang="0">
                <a:pos x="T2" y="0"/>
              </a:cxn>
            </a:cxnLst>
            <a:rect l="0" t="0" r="r" b="b"/>
            <a:pathLst>
              <a:path w="273">
                <a:moveTo>
                  <a:pt x="0" y="0"/>
                </a:moveTo>
                <a:lnTo>
                  <a:pt x="0" y="0"/>
                </a:lnTo>
                <a:lnTo>
                  <a:pt x="273" y="0"/>
                </a:lnTo>
              </a:path>
            </a:pathLst>
          </a:custGeom>
          <a:noFill/>
          <a:ln w="158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6"/>
          <p:cNvSpPr>
            <a:spLocks/>
          </p:cNvSpPr>
          <p:nvPr/>
        </p:nvSpPr>
        <p:spPr bwMode="auto">
          <a:xfrm>
            <a:off x="3593184" y="3854451"/>
            <a:ext cx="193675" cy="176213"/>
          </a:xfrm>
          <a:custGeom>
            <a:avLst/>
            <a:gdLst>
              <a:gd name="T0" fmla="*/ 146 w 239"/>
              <a:gd name="T1" fmla="*/ 67 h 217"/>
              <a:gd name="T2" fmla="*/ 146 w 239"/>
              <a:gd name="T3" fmla="*/ 67 h 217"/>
              <a:gd name="T4" fmla="*/ 194 w 239"/>
              <a:gd name="T5" fmla="*/ 11 h 217"/>
              <a:gd name="T6" fmla="*/ 218 w 239"/>
              <a:gd name="T7" fmla="*/ 17 h 217"/>
              <a:gd name="T8" fmla="*/ 195 w 239"/>
              <a:gd name="T9" fmla="*/ 43 h 217"/>
              <a:gd name="T10" fmla="*/ 213 w 239"/>
              <a:gd name="T11" fmla="*/ 59 h 217"/>
              <a:gd name="T12" fmla="*/ 239 w 239"/>
              <a:gd name="T13" fmla="*/ 32 h 217"/>
              <a:gd name="T14" fmla="*/ 194 w 239"/>
              <a:gd name="T15" fmla="*/ 0 h 217"/>
              <a:gd name="T16" fmla="*/ 144 w 239"/>
              <a:gd name="T17" fmla="*/ 36 h 217"/>
              <a:gd name="T18" fmla="*/ 92 w 239"/>
              <a:gd name="T19" fmla="*/ 0 h 217"/>
              <a:gd name="T20" fmla="*/ 15 w 239"/>
              <a:gd name="T21" fmla="*/ 74 h 217"/>
              <a:gd name="T22" fmla="*/ 21 w 239"/>
              <a:gd name="T23" fmla="*/ 78 h 217"/>
              <a:gd name="T24" fmla="*/ 27 w 239"/>
              <a:gd name="T25" fmla="*/ 73 h 217"/>
              <a:gd name="T26" fmla="*/ 91 w 239"/>
              <a:gd name="T27" fmla="*/ 11 h 217"/>
              <a:gd name="T28" fmla="*/ 117 w 239"/>
              <a:gd name="T29" fmla="*/ 43 h 217"/>
              <a:gd name="T30" fmla="*/ 91 w 239"/>
              <a:gd name="T31" fmla="*/ 156 h 217"/>
              <a:gd name="T32" fmla="*/ 46 w 239"/>
              <a:gd name="T33" fmla="*/ 206 h 217"/>
              <a:gd name="T34" fmla="*/ 22 w 239"/>
              <a:gd name="T35" fmla="*/ 200 h 217"/>
              <a:gd name="T36" fmla="*/ 44 w 239"/>
              <a:gd name="T37" fmla="*/ 174 h 217"/>
              <a:gd name="T38" fmla="*/ 27 w 239"/>
              <a:gd name="T39" fmla="*/ 157 h 217"/>
              <a:gd name="T40" fmla="*/ 0 w 239"/>
              <a:gd name="T41" fmla="*/ 185 h 217"/>
              <a:gd name="T42" fmla="*/ 45 w 239"/>
              <a:gd name="T43" fmla="*/ 217 h 217"/>
              <a:gd name="T44" fmla="*/ 96 w 239"/>
              <a:gd name="T45" fmla="*/ 180 h 217"/>
              <a:gd name="T46" fmla="*/ 147 w 239"/>
              <a:gd name="T47" fmla="*/ 217 h 217"/>
              <a:gd name="T48" fmla="*/ 224 w 239"/>
              <a:gd name="T49" fmla="*/ 143 h 217"/>
              <a:gd name="T50" fmla="*/ 218 w 239"/>
              <a:gd name="T51" fmla="*/ 138 h 217"/>
              <a:gd name="T52" fmla="*/ 212 w 239"/>
              <a:gd name="T53" fmla="*/ 143 h 217"/>
              <a:gd name="T54" fmla="*/ 148 w 239"/>
              <a:gd name="T55" fmla="*/ 206 h 217"/>
              <a:gd name="T56" fmla="*/ 122 w 239"/>
              <a:gd name="T57" fmla="*/ 175 h 217"/>
              <a:gd name="T58" fmla="*/ 130 w 239"/>
              <a:gd name="T59" fmla="*/ 132 h 217"/>
              <a:gd name="T60" fmla="*/ 146 w 239"/>
              <a:gd name="T61" fmla="*/ 67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217">
                <a:moveTo>
                  <a:pt x="146" y="67"/>
                </a:moveTo>
                <a:lnTo>
                  <a:pt x="146" y="67"/>
                </a:lnTo>
                <a:cubicBezTo>
                  <a:pt x="149" y="55"/>
                  <a:pt x="160" y="11"/>
                  <a:pt x="194" y="11"/>
                </a:cubicBezTo>
                <a:cubicBezTo>
                  <a:pt x="196" y="11"/>
                  <a:pt x="207" y="11"/>
                  <a:pt x="218" y="17"/>
                </a:cubicBezTo>
                <a:cubicBezTo>
                  <a:pt x="204" y="19"/>
                  <a:pt x="195" y="31"/>
                  <a:pt x="195" y="43"/>
                </a:cubicBezTo>
                <a:cubicBezTo>
                  <a:pt x="195" y="50"/>
                  <a:pt x="200" y="59"/>
                  <a:pt x="213" y="59"/>
                </a:cubicBezTo>
                <a:cubicBezTo>
                  <a:pt x="223" y="59"/>
                  <a:pt x="239" y="51"/>
                  <a:pt x="239" y="32"/>
                </a:cubicBezTo>
                <a:cubicBezTo>
                  <a:pt x="239" y="7"/>
                  <a:pt x="210" y="0"/>
                  <a:pt x="194" y="0"/>
                </a:cubicBezTo>
                <a:cubicBezTo>
                  <a:pt x="166" y="0"/>
                  <a:pt x="150" y="25"/>
                  <a:pt x="144" y="36"/>
                </a:cubicBezTo>
                <a:cubicBezTo>
                  <a:pt x="132" y="5"/>
                  <a:pt x="106" y="0"/>
                  <a:pt x="92" y="0"/>
                </a:cubicBezTo>
                <a:cubicBezTo>
                  <a:pt x="43" y="0"/>
                  <a:pt x="15" y="62"/>
                  <a:pt x="15" y="74"/>
                </a:cubicBezTo>
                <a:cubicBezTo>
                  <a:pt x="15" y="78"/>
                  <a:pt x="20" y="78"/>
                  <a:pt x="21" y="78"/>
                </a:cubicBezTo>
                <a:cubicBezTo>
                  <a:pt x="25" y="78"/>
                  <a:pt x="26" y="77"/>
                  <a:pt x="27" y="73"/>
                </a:cubicBezTo>
                <a:cubicBezTo>
                  <a:pt x="44" y="23"/>
                  <a:pt x="75" y="11"/>
                  <a:pt x="91" y="11"/>
                </a:cubicBezTo>
                <a:cubicBezTo>
                  <a:pt x="100" y="11"/>
                  <a:pt x="117" y="15"/>
                  <a:pt x="117" y="43"/>
                </a:cubicBezTo>
                <a:cubicBezTo>
                  <a:pt x="117" y="57"/>
                  <a:pt x="109" y="89"/>
                  <a:pt x="91" y="156"/>
                </a:cubicBezTo>
                <a:cubicBezTo>
                  <a:pt x="84" y="186"/>
                  <a:pt x="67" y="206"/>
                  <a:pt x="46" y="206"/>
                </a:cubicBezTo>
                <a:cubicBezTo>
                  <a:pt x="43" y="206"/>
                  <a:pt x="32" y="206"/>
                  <a:pt x="22" y="200"/>
                </a:cubicBezTo>
                <a:cubicBezTo>
                  <a:pt x="34" y="197"/>
                  <a:pt x="44" y="187"/>
                  <a:pt x="44" y="174"/>
                </a:cubicBezTo>
                <a:cubicBezTo>
                  <a:pt x="44" y="161"/>
                  <a:pt x="34" y="157"/>
                  <a:pt x="27" y="157"/>
                </a:cubicBezTo>
                <a:cubicBezTo>
                  <a:pt x="12" y="157"/>
                  <a:pt x="0" y="170"/>
                  <a:pt x="0" y="185"/>
                </a:cubicBezTo>
                <a:cubicBezTo>
                  <a:pt x="0" y="207"/>
                  <a:pt x="24" y="217"/>
                  <a:pt x="45" y="217"/>
                </a:cubicBezTo>
                <a:cubicBezTo>
                  <a:pt x="77" y="217"/>
                  <a:pt x="94" y="183"/>
                  <a:pt x="96" y="180"/>
                </a:cubicBezTo>
                <a:cubicBezTo>
                  <a:pt x="101" y="198"/>
                  <a:pt x="119" y="217"/>
                  <a:pt x="147" y="217"/>
                </a:cubicBezTo>
                <a:cubicBezTo>
                  <a:pt x="196" y="217"/>
                  <a:pt x="224" y="155"/>
                  <a:pt x="224" y="143"/>
                </a:cubicBezTo>
                <a:cubicBezTo>
                  <a:pt x="224" y="138"/>
                  <a:pt x="219" y="138"/>
                  <a:pt x="218" y="138"/>
                </a:cubicBezTo>
                <a:cubicBezTo>
                  <a:pt x="214" y="138"/>
                  <a:pt x="213" y="140"/>
                  <a:pt x="212" y="143"/>
                </a:cubicBezTo>
                <a:cubicBezTo>
                  <a:pt x="196" y="195"/>
                  <a:pt x="163" y="206"/>
                  <a:pt x="148" y="206"/>
                </a:cubicBezTo>
                <a:cubicBezTo>
                  <a:pt x="130" y="206"/>
                  <a:pt x="122" y="191"/>
                  <a:pt x="122" y="175"/>
                </a:cubicBezTo>
                <a:cubicBezTo>
                  <a:pt x="122" y="164"/>
                  <a:pt x="125" y="153"/>
                  <a:pt x="130" y="132"/>
                </a:cubicBezTo>
                <a:lnTo>
                  <a:pt x="146" y="67"/>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6"/>
          <p:cNvSpPr>
            <a:spLocks/>
          </p:cNvSpPr>
          <p:nvPr/>
        </p:nvSpPr>
        <p:spPr bwMode="auto">
          <a:xfrm>
            <a:off x="4615914" y="3874647"/>
            <a:ext cx="193675" cy="176213"/>
          </a:xfrm>
          <a:custGeom>
            <a:avLst/>
            <a:gdLst>
              <a:gd name="T0" fmla="*/ 146 w 239"/>
              <a:gd name="T1" fmla="*/ 67 h 217"/>
              <a:gd name="T2" fmla="*/ 146 w 239"/>
              <a:gd name="T3" fmla="*/ 67 h 217"/>
              <a:gd name="T4" fmla="*/ 194 w 239"/>
              <a:gd name="T5" fmla="*/ 11 h 217"/>
              <a:gd name="T6" fmla="*/ 218 w 239"/>
              <a:gd name="T7" fmla="*/ 17 h 217"/>
              <a:gd name="T8" fmla="*/ 195 w 239"/>
              <a:gd name="T9" fmla="*/ 43 h 217"/>
              <a:gd name="T10" fmla="*/ 213 w 239"/>
              <a:gd name="T11" fmla="*/ 59 h 217"/>
              <a:gd name="T12" fmla="*/ 239 w 239"/>
              <a:gd name="T13" fmla="*/ 32 h 217"/>
              <a:gd name="T14" fmla="*/ 194 w 239"/>
              <a:gd name="T15" fmla="*/ 0 h 217"/>
              <a:gd name="T16" fmla="*/ 144 w 239"/>
              <a:gd name="T17" fmla="*/ 36 h 217"/>
              <a:gd name="T18" fmla="*/ 92 w 239"/>
              <a:gd name="T19" fmla="*/ 0 h 217"/>
              <a:gd name="T20" fmla="*/ 15 w 239"/>
              <a:gd name="T21" fmla="*/ 74 h 217"/>
              <a:gd name="T22" fmla="*/ 21 w 239"/>
              <a:gd name="T23" fmla="*/ 78 h 217"/>
              <a:gd name="T24" fmla="*/ 27 w 239"/>
              <a:gd name="T25" fmla="*/ 73 h 217"/>
              <a:gd name="T26" fmla="*/ 91 w 239"/>
              <a:gd name="T27" fmla="*/ 11 h 217"/>
              <a:gd name="T28" fmla="*/ 117 w 239"/>
              <a:gd name="T29" fmla="*/ 43 h 217"/>
              <a:gd name="T30" fmla="*/ 91 w 239"/>
              <a:gd name="T31" fmla="*/ 156 h 217"/>
              <a:gd name="T32" fmla="*/ 46 w 239"/>
              <a:gd name="T33" fmla="*/ 206 h 217"/>
              <a:gd name="T34" fmla="*/ 22 w 239"/>
              <a:gd name="T35" fmla="*/ 200 h 217"/>
              <a:gd name="T36" fmla="*/ 44 w 239"/>
              <a:gd name="T37" fmla="*/ 174 h 217"/>
              <a:gd name="T38" fmla="*/ 27 w 239"/>
              <a:gd name="T39" fmla="*/ 157 h 217"/>
              <a:gd name="T40" fmla="*/ 0 w 239"/>
              <a:gd name="T41" fmla="*/ 185 h 217"/>
              <a:gd name="T42" fmla="*/ 45 w 239"/>
              <a:gd name="T43" fmla="*/ 217 h 217"/>
              <a:gd name="T44" fmla="*/ 96 w 239"/>
              <a:gd name="T45" fmla="*/ 180 h 217"/>
              <a:gd name="T46" fmla="*/ 147 w 239"/>
              <a:gd name="T47" fmla="*/ 217 h 217"/>
              <a:gd name="T48" fmla="*/ 224 w 239"/>
              <a:gd name="T49" fmla="*/ 143 h 217"/>
              <a:gd name="T50" fmla="*/ 218 w 239"/>
              <a:gd name="T51" fmla="*/ 138 h 217"/>
              <a:gd name="T52" fmla="*/ 212 w 239"/>
              <a:gd name="T53" fmla="*/ 143 h 217"/>
              <a:gd name="T54" fmla="*/ 148 w 239"/>
              <a:gd name="T55" fmla="*/ 206 h 217"/>
              <a:gd name="T56" fmla="*/ 122 w 239"/>
              <a:gd name="T57" fmla="*/ 175 h 217"/>
              <a:gd name="T58" fmla="*/ 130 w 239"/>
              <a:gd name="T59" fmla="*/ 132 h 217"/>
              <a:gd name="T60" fmla="*/ 146 w 239"/>
              <a:gd name="T61" fmla="*/ 67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217">
                <a:moveTo>
                  <a:pt x="146" y="67"/>
                </a:moveTo>
                <a:lnTo>
                  <a:pt x="146" y="67"/>
                </a:lnTo>
                <a:cubicBezTo>
                  <a:pt x="149" y="55"/>
                  <a:pt x="160" y="11"/>
                  <a:pt x="194" y="11"/>
                </a:cubicBezTo>
                <a:cubicBezTo>
                  <a:pt x="196" y="11"/>
                  <a:pt x="207" y="11"/>
                  <a:pt x="218" y="17"/>
                </a:cubicBezTo>
                <a:cubicBezTo>
                  <a:pt x="204" y="19"/>
                  <a:pt x="195" y="31"/>
                  <a:pt x="195" y="43"/>
                </a:cubicBezTo>
                <a:cubicBezTo>
                  <a:pt x="195" y="50"/>
                  <a:pt x="200" y="59"/>
                  <a:pt x="213" y="59"/>
                </a:cubicBezTo>
                <a:cubicBezTo>
                  <a:pt x="223" y="59"/>
                  <a:pt x="239" y="51"/>
                  <a:pt x="239" y="32"/>
                </a:cubicBezTo>
                <a:cubicBezTo>
                  <a:pt x="239" y="7"/>
                  <a:pt x="210" y="0"/>
                  <a:pt x="194" y="0"/>
                </a:cubicBezTo>
                <a:cubicBezTo>
                  <a:pt x="166" y="0"/>
                  <a:pt x="150" y="25"/>
                  <a:pt x="144" y="36"/>
                </a:cubicBezTo>
                <a:cubicBezTo>
                  <a:pt x="132" y="5"/>
                  <a:pt x="106" y="0"/>
                  <a:pt x="92" y="0"/>
                </a:cubicBezTo>
                <a:cubicBezTo>
                  <a:pt x="43" y="0"/>
                  <a:pt x="15" y="62"/>
                  <a:pt x="15" y="74"/>
                </a:cubicBezTo>
                <a:cubicBezTo>
                  <a:pt x="15" y="78"/>
                  <a:pt x="20" y="78"/>
                  <a:pt x="21" y="78"/>
                </a:cubicBezTo>
                <a:cubicBezTo>
                  <a:pt x="25" y="78"/>
                  <a:pt x="26" y="77"/>
                  <a:pt x="27" y="73"/>
                </a:cubicBezTo>
                <a:cubicBezTo>
                  <a:pt x="44" y="23"/>
                  <a:pt x="75" y="11"/>
                  <a:pt x="91" y="11"/>
                </a:cubicBezTo>
                <a:cubicBezTo>
                  <a:pt x="100" y="11"/>
                  <a:pt x="117" y="15"/>
                  <a:pt x="117" y="43"/>
                </a:cubicBezTo>
                <a:cubicBezTo>
                  <a:pt x="117" y="57"/>
                  <a:pt x="109" y="89"/>
                  <a:pt x="91" y="156"/>
                </a:cubicBezTo>
                <a:cubicBezTo>
                  <a:pt x="84" y="186"/>
                  <a:pt x="67" y="206"/>
                  <a:pt x="46" y="206"/>
                </a:cubicBezTo>
                <a:cubicBezTo>
                  <a:pt x="43" y="206"/>
                  <a:pt x="32" y="206"/>
                  <a:pt x="22" y="200"/>
                </a:cubicBezTo>
                <a:cubicBezTo>
                  <a:pt x="34" y="197"/>
                  <a:pt x="44" y="187"/>
                  <a:pt x="44" y="174"/>
                </a:cubicBezTo>
                <a:cubicBezTo>
                  <a:pt x="44" y="161"/>
                  <a:pt x="34" y="157"/>
                  <a:pt x="27" y="157"/>
                </a:cubicBezTo>
                <a:cubicBezTo>
                  <a:pt x="12" y="157"/>
                  <a:pt x="0" y="170"/>
                  <a:pt x="0" y="185"/>
                </a:cubicBezTo>
                <a:cubicBezTo>
                  <a:pt x="0" y="207"/>
                  <a:pt x="24" y="217"/>
                  <a:pt x="45" y="217"/>
                </a:cubicBezTo>
                <a:cubicBezTo>
                  <a:pt x="77" y="217"/>
                  <a:pt x="94" y="183"/>
                  <a:pt x="96" y="180"/>
                </a:cubicBezTo>
                <a:cubicBezTo>
                  <a:pt x="101" y="198"/>
                  <a:pt x="119" y="217"/>
                  <a:pt x="147" y="217"/>
                </a:cubicBezTo>
                <a:cubicBezTo>
                  <a:pt x="196" y="217"/>
                  <a:pt x="224" y="155"/>
                  <a:pt x="224" y="143"/>
                </a:cubicBezTo>
                <a:cubicBezTo>
                  <a:pt x="224" y="138"/>
                  <a:pt x="219" y="138"/>
                  <a:pt x="218" y="138"/>
                </a:cubicBezTo>
                <a:cubicBezTo>
                  <a:pt x="214" y="138"/>
                  <a:pt x="213" y="140"/>
                  <a:pt x="212" y="143"/>
                </a:cubicBezTo>
                <a:cubicBezTo>
                  <a:pt x="196" y="195"/>
                  <a:pt x="163" y="206"/>
                  <a:pt x="148" y="206"/>
                </a:cubicBezTo>
                <a:cubicBezTo>
                  <a:pt x="130" y="206"/>
                  <a:pt x="122" y="191"/>
                  <a:pt x="122" y="175"/>
                </a:cubicBezTo>
                <a:cubicBezTo>
                  <a:pt x="122" y="164"/>
                  <a:pt x="125" y="153"/>
                  <a:pt x="130" y="132"/>
                </a:cubicBezTo>
                <a:lnTo>
                  <a:pt x="146" y="67"/>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8326596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 of a statistic</a:t>
            </a:r>
            <a:endParaRPr lang="en-US" dirty="0"/>
          </a:p>
        </p:txBody>
      </p:sp>
      <p:sp>
        <p:nvSpPr>
          <p:cNvPr id="3" name="Content Placeholder 2"/>
          <p:cNvSpPr>
            <a:spLocks noGrp="1"/>
          </p:cNvSpPr>
          <p:nvPr>
            <p:ph idx="1"/>
          </p:nvPr>
        </p:nvSpPr>
        <p:spPr/>
        <p:txBody>
          <a:bodyPr/>
          <a:lstStyle/>
          <a:p>
            <a:r>
              <a:rPr lang="en-US" dirty="0" smtClean="0"/>
              <a:t>Now we have an interesting problem- we have defined the formula for expectation (and the variance) for any </a:t>
            </a:r>
            <a:r>
              <a:rPr lang="en-US" dirty="0" err="1" smtClean="0"/>
              <a:t>rv</a:t>
            </a:r>
            <a:r>
              <a:rPr lang="en-US" dirty="0" smtClean="0"/>
              <a:t> (either discrete or continuous)</a:t>
            </a:r>
          </a:p>
          <a:p>
            <a:endParaRPr lang="en-US" dirty="0" smtClean="0"/>
          </a:p>
          <a:p>
            <a:r>
              <a:rPr lang="en-US" dirty="0" smtClean="0"/>
              <a:t>How do we determine the expectation of a </a:t>
            </a:r>
            <a:r>
              <a:rPr lang="en-US" b="1" dirty="0" smtClean="0">
                <a:latin typeface="Lobster Two"/>
                <a:cs typeface="Lobster Two"/>
              </a:rPr>
              <a:t>statistic</a:t>
            </a:r>
            <a:r>
              <a:rPr lang="en-US" dirty="0" smtClean="0"/>
              <a:t>, which is both an </a:t>
            </a:r>
            <a:r>
              <a:rPr lang="en-US" dirty="0" err="1" smtClean="0"/>
              <a:t>rv</a:t>
            </a:r>
            <a:r>
              <a:rPr lang="en-US" dirty="0"/>
              <a:t> </a:t>
            </a:r>
            <a:r>
              <a:rPr lang="en-US" dirty="0" smtClean="0"/>
              <a:t>and a function of </a:t>
            </a:r>
            <a:r>
              <a:rPr lang="en-US" i="1" dirty="0" smtClean="0"/>
              <a:t>other</a:t>
            </a:r>
            <a:r>
              <a:rPr lang="en-US" dirty="0" smtClean="0"/>
              <a:t> </a:t>
            </a:r>
            <a:r>
              <a:rPr lang="en-US" dirty="0" err="1" smtClean="0"/>
              <a:t>rvs</a:t>
            </a:r>
            <a:r>
              <a:rPr lang="en-US" dirty="0" smtClean="0"/>
              <a:t>? </a:t>
            </a:r>
            <a:endParaRPr lang="en-US" dirty="0"/>
          </a:p>
        </p:txBody>
      </p:sp>
    </p:spTree>
    <p:extLst>
      <p:ext uri="{BB962C8B-B14F-4D97-AF65-F5344CB8AC3E}">
        <p14:creationId xmlns:p14="http://schemas.microsoft.com/office/powerpoint/2010/main" val="36758476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helpful proof</a:t>
            </a:r>
            <a:endParaRPr lang="en-US" dirty="0"/>
          </a:p>
        </p:txBody>
      </p:sp>
      <p:sp>
        <p:nvSpPr>
          <p:cNvPr id="3" name="Content Placeholder 2"/>
          <p:cNvSpPr>
            <a:spLocks noGrp="1"/>
          </p:cNvSpPr>
          <p:nvPr>
            <p:ph idx="1"/>
          </p:nvPr>
        </p:nvSpPr>
        <p:spPr/>
        <p:txBody>
          <a:bodyPr/>
          <a:lstStyle/>
          <a:p>
            <a:r>
              <a:rPr lang="en-US" dirty="0"/>
              <a:t>Let </a:t>
            </a:r>
            <a:r>
              <a:rPr lang="en-US" i="1" dirty="0"/>
              <a:t>X</a:t>
            </a:r>
            <a:r>
              <a:rPr lang="en-US" i="1" baseline="-25000" dirty="0"/>
              <a:t>1</a:t>
            </a:r>
            <a:r>
              <a:rPr lang="en-US" i="1" dirty="0"/>
              <a:t>, X</a:t>
            </a:r>
            <a:r>
              <a:rPr lang="en-US" i="1" baseline="-25000" dirty="0"/>
              <a:t>2</a:t>
            </a:r>
            <a:r>
              <a:rPr lang="en-US" i="1" dirty="0"/>
              <a:t>, …</a:t>
            </a:r>
            <a:r>
              <a:rPr lang="en-US" i="1" dirty="0" err="1"/>
              <a:t>X</a:t>
            </a:r>
            <a:r>
              <a:rPr lang="en-US" i="1" baseline="-25000" dirty="0" err="1"/>
              <a:t>n</a:t>
            </a:r>
            <a:r>
              <a:rPr lang="en-US" dirty="0"/>
              <a:t> be a random sample from a </a:t>
            </a:r>
            <a:r>
              <a:rPr lang="en-US" dirty="0" smtClean="0"/>
              <a:t>population. Let </a:t>
            </a:r>
            <a:r>
              <a:rPr lang="en-US" i="1" dirty="0" smtClean="0"/>
              <a:t>g(x) </a:t>
            </a:r>
            <a:r>
              <a:rPr lang="en-US" dirty="0" smtClean="0"/>
              <a:t>be a function such that </a:t>
            </a:r>
            <a:r>
              <a:rPr lang="en-US" i="1" dirty="0" smtClean="0"/>
              <a:t>E[g(X</a:t>
            </a:r>
            <a:r>
              <a:rPr lang="en-US" i="1" baseline="-25000" dirty="0" smtClean="0"/>
              <a:t>i</a:t>
            </a:r>
            <a:r>
              <a:rPr lang="en-US" i="1" dirty="0" smtClean="0"/>
              <a:t>)] </a:t>
            </a:r>
            <a:r>
              <a:rPr lang="en-US" dirty="0" smtClean="0"/>
              <a:t>and </a:t>
            </a:r>
            <a:r>
              <a:rPr lang="en-US" i="1" dirty="0" err="1" smtClean="0"/>
              <a:t>Var</a:t>
            </a:r>
            <a:r>
              <a:rPr lang="en-US" i="1" dirty="0" smtClean="0"/>
              <a:t>[g(X</a:t>
            </a:r>
            <a:r>
              <a:rPr lang="en-US" i="1" baseline="-25000" dirty="0" smtClean="0"/>
              <a:t>i</a:t>
            </a:r>
            <a:r>
              <a:rPr lang="en-US" i="1" dirty="0" smtClean="0"/>
              <a:t>)] </a:t>
            </a:r>
            <a:r>
              <a:rPr lang="en-US" dirty="0" smtClean="0"/>
              <a:t>exist. Then:</a:t>
            </a:r>
          </a:p>
          <a:p>
            <a:endParaRPr lang="en-US" dirty="0"/>
          </a:p>
          <a:p>
            <a:endParaRPr lang="en-US" dirty="0" smtClean="0"/>
          </a:p>
          <a:p>
            <a:endParaRPr lang="en-US" dirty="0"/>
          </a:p>
          <a:p>
            <a:endParaRPr lang="en-US" dirty="0" smtClean="0"/>
          </a:p>
          <a:p>
            <a:endParaRPr lang="en-US" dirty="0"/>
          </a:p>
          <a:p>
            <a:r>
              <a:rPr lang="en-US" dirty="0" smtClean="0"/>
              <a:t>Since the </a:t>
            </a:r>
            <a:r>
              <a:rPr lang="en-US" i="1" dirty="0" err="1" smtClean="0"/>
              <a:t>X</a:t>
            </a:r>
            <a:r>
              <a:rPr lang="en-US" i="1" baseline="-25000" dirty="0" err="1" smtClean="0"/>
              <a:t>i</a:t>
            </a:r>
            <a:r>
              <a:rPr lang="en-US" dirty="0" err="1" smtClean="0"/>
              <a:t>s</a:t>
            </a:r>
            <a:r>
              <a:rPr lang="en-US" dirty="0" smtClean="0"/>
              <a:t> are identically distributed, the expectation of each individual </a:t>
            </a:r>
            <a:r>
              <a:rPr lang="en-US" i="1" dirty="0" smtClean="0"/>
              <a:t>g(X</a:t>
            </a:r>
            <a:r>
              <a:rPr lang="en-US" i="1" baseline="-25000" dirty="0" smtClean="0"/>
              <a:t>i</a:t>
            </a:r>
            <a:r>
              <a:rPr lang="en-US" i="1" dirty="0" smtClean="0"/>
              <a:t>) </a:t>
            </a:r>
            <a:r>
              <a:rPr lang="en-US" dirty="0" smtClean="0"/>
              <a:t>is the same for all </a:t>
            </a:r>
            <a:r>
              <a:rPr lang="en-US" i="1" dirty="0" err="1" smtClean="0"/>
              <a:t>i</a:t>
            </a:r>
            <a:r>
              <a:rPr lang="en-US" dirty="0" smtClean="0"/>
              <a:t>. We can arbitrarily pick </a:t>
            </a:r>
            <a:r>
              <a:rPr lang="en-US" i="1" dirty="0" err="1" smtClean="0"/>
              <a:t>i</a:t>
            </a:r>
            <a:r>
              <a:rPr lang="en-US" dirty="0" smtClean="0"/>
              <a:t> = 1.</a:t>
            </a:r>
            <a:endParaRPr lang="en-US" dirty="0"/>
          </a:p>
        </p:txBody>
      </p:sp>
      <p:pic>
        <p:nvPicPr>
          <p:cNvPr id="4" name="Picture 3"/>
          <p:cNvPicPr>
            <a:picLocks noChangeAspect="1"/>
          </p:cNvPicPr>
          <p:nvPr/>
        </p:nvPicPr>
        <p:blipFill>
          <a:blip r:embed="rId2"/>
          <a:stretch>
            <a:fillRect/>
          </a:stretch>
        </p:blipFill>
        <p:spPr>
          <a:xfrm>
            <a:off x="1790700" y="2730500"/>
            <a:ext cx="5562600" cy="1384300"/>
          </a:xfrm>
          <a:prstGeom prst="rect">
            <a:avLst/>
          </a:prstGeom>
        </p:spPr>
      </p:pic>
      <p:pic>
        <p:nvPicPr>
          <p:cNvPr id="5" name="Picture 4"/>
          <p:cNvPicPr>
            <a:picLocks noChangeAspect="1"/>
          </p:cNvPicPr>
          <p:nvPr/>
        </p:nvPicPr>
        <p:blipFill>
          <a:blip r:embed="rId3"/>
          <a:stretch>
            <a:fillRect/>
          </a:stretch>
        </p:blipFill>
        <p:spPr>
          <a:xfrm>
            <a:off x="3648726" y="5846285"/>
            <a:ext cx="4622800" cy="469900"/>
          </a:xfrm>
          <a:prstGeom prst="rect">
            <a:avLst/>
          </a:prstGeom>
        </p:spPr>
      </p:pic>
      <p:sp>
        <p:nvSpPr>
          <p:cNvPr id="6" name="TextBox 5"/>
          <p:cNvSpPr txBox="1"/>
          <p:nvPr/>
        </p:nvSpPr>
        <p:spPr>
          <a:xfrm>
            <a:off x="5552050" y="6469618"/>
            <a:ext cx="3289300" cy="369332"/>
          </a:xfrm>
          <a:prstGeom prst="rect">
            <a:avLst/>
          </a:prstGeom>
          <a:noFill/>
        </p:spPr>
        <p:txBody>
          <a:bodyPr wrap="square" rtlCol="0">
            <a:spAutoFit/>
          </a:bodyPr>
          <a:lstStyle/>
          <a:p>
            <a:r>
              <a:rPr lang="en-US" dirty="0" smtClean="0">
                <a:solidFill>
                  <a:schemeClr val="accent1"/>
                </a:solidFill>
                <a:latin typeface="Lato" charset="0"/>
                <a:ea typeface="Lato" charset="0"/>
                <a:cs typeface="Lato" charset="0"/>
              </a:rPr>
              <a:t>For any given </a:t>
            </a:r>
            <a:r>
              <a:rPr lang="en-US" i="1" dirty="0">
                <a:solidFill>
                  <a:schemeClr val="accent1"/>
                </a:solidFill>
                <a:latin typeface="Lato" charset="0"/>
                <a:ea typeface="Lato" charset="0"/>
                <a:cs typeface="Lato" charset="0"/>
              </a:rPr>
              <a:t>X</a:t>
            </a:r>
            <a:r>
              <a:rPr lang="en-US" i="1" baseline="-25000" dirty="0" smtClean="0">
                <a:solidFill>
                  <a:schemeClr val="accent1"/>
                </a:solidFill>
                <a:latin typeface="Lato" charset="0"/>
                <a:ea typeface="Lato" charset="0"/>
                <a:cs typeface="Lato" charset="0"/>
              </a:rPr>
              <a:t>i</a:t>
            </a:r>
            <a:r>
              <a:rPr lang="en-US" dirty="0" smtClean="0">
                <a:solidFill>
                  <a:schemeClr val="accent1"/>
                </a:solidFill>
                <a:latin typeface="Lato" charset="0"/>
                <a:ea typeface="Lato" charset="0"/>
                <a:cs typeface="Lato" charset="0"/>
              </a:rPr>
              <a:t>, </a:t>
            </a:r>
            <a:r>
              <a:rPr lang="en-US" i="1" dirty="0" smtClean="0">
                <a:solidFill>
                  <a:schemeClr val="accent1"/>
                </a:solidFill>
                <a:latin typeface="Lato" charset="0"/>
                <a:ea typeface="Lato" charset="0"/>
                <a:cs typeface="Lato" charset="0"/>
              </a:rPr>
              <a:t>E(X</a:t>
            </a:r>
            <a:r>
              <a:rPr lang="en-US" i="1" baseline="-25000" dirty="0" smtClean="0">
                <a:solidFill>
                  <a:schemeClr val="accent1"/>
                </a:solidFill>
                <a:latin typeface="Lato" charset="0"/>
                <a:ea typeface="Lato" charset="0"/>
                <a:cs typeface="Lato" charset="0"/>
              </a:rPr>
              <a:t>i</a:t>
            </a:r>
            <a:r>
              <a:rPr lang="en-US" i="1" dirty="0" smtClean="0">
                <a:solidFill>
                  <a:schemeClr val="accent1"/>
                </a:solidFill>
                <a:latin typeface="Lato" charset="0"/>
                <a:ea typeface="Lato" charset="0"/>
                <a:cs typeface="Lato" charset="0"/>
              </a:rPr>
              <a:t>) </a:t>
            </a:r>
            <a:r>
              <a:rPr lang="en-US" dirty="0" smtClean="0">
                <a:solidFill>
                  <a:schemeClr val="accent1"/>
                </a:solidFill>
                <a:latin typeface="Lato" charset="0"/>
                <a:ea typeface="Lato" charset="0"/>
                <a:cs typeface="Lato" charset="0"/>
              </a:rPr>
              <a:t>= 𝜇</a:t>
            </a:r>
          </a:p>
        </p:txBody>
      </p:sp>
    </p:spTree>
    <p:extLst>
      <p:ext uri="{BB962C8B-B14F-4D97-AF65-F5344CB8AC3E}">
        <p14:creationId xmlns:p14="http://schemas.microsoft.com/office/powerpoint/2010/main" val="633314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 of a statistic: the mean</a:t>
            </a:r>
            <a:endParaRPr lang="en-US" dirty="0"/>
          </a:p>
        </p:txBody>
      </p:sp>
      <p:sp>
        <p:nvSpPr>
          <p:cNvPr id="3" name="Content Placeholder 2"/>
          <p:cNvSpPr>
            <a:spLocks noGrp="1"/>
          </p:cNvSpPr>
          <p:nvPr>
            <p:ph idx="1"/>
          </p:nvPr>
        </p:nvSpPr>
        <p:spPr/>
        <p:txBody>
          <a:bodyPr/>
          <a:lstStyle/>
          <a:p>
            <a:r>
              <a:rPr lang="en-US" dirty="0" smtClean="0"/>
              <a:t>Let </a:t>
            </a:r>
            <a:r>
              <a:rPr lang="en-US" i="1" dirty="0"/>
              <a:t>X</a:t>
            </a:r>
            <a:r>
              <a:rPr lang="en-US" i="1" baseline="-25000" dirty="0"/>
              <a:t>1</a:t>
            </a:r>
            <a:r>
              <a:rPr lang="en-US" i="1" dirty="0"/>
              <a:t>, X</a:t>
            </a:r>
            <a:r>
              <a:rPr lang="en-US" i="1" baseline="-25000" dirty="0"/>
              <a:t>2</a:t>
            </a:r>
            <a:r>
              <a:rPr lang="en-US" i="1" dirty="0"/>
              <a:t>, …</a:t>
            </a:r>
            <a:r>
              <a:rPr lang="en-US" i="1" dirty="0" err="1" smtClean="0"/>
              <a:t>X</a:t>
            </a:r>
            <a:r>
              <a:rPr lang="en-US" i="1" baseline="-25000" dirty="0" err="1" smtClean="0"/>
              <a:t>n</a:t>
            </a:r>
            <a:r>
              <a:rPr lang="en-US" dirty="0" smtClean="0"/>
              <a:t> be a random sample from a population with mean 𝜇 and variance σ</a:t>
            </a:r>
            <a:r>
              <a:rPr lang="en-US" baseline="30000" dirty="0" smtClean="0"/>
              <a:t>2</a:t>
            </a:r>
            <a:r>
              <a:rPr lang="en-US" dirty="0" smtClean="0"/>
              <a:t> &lt; ∞. </a:t>
            </a:r>
            <a:endParaRPr lang="en-US" dirty="0"/>
          </a:p>
          <a:p>
            <a:r>
              <a:rPr lang="en-US" dirty="0" smtClean="0"/>
              <a:t>We know that the formula for the sample mean is:</a:t>
            </a:r>
          </a:p>
          <a:p>
            <a:endParaRPr lang="en-US" dirty="0"/>
          </a:p>
          <a:p>
            <a:endParaRPr lang="en-US" dirty="0" smtClean="0"/>
          </a:p>
          <a:p>
            <a:endParaRPr lang="en-US" dirty="0"/>
          </a:p>
          <a:p>
            <a:endParaRPr lang="en-US" dirty="0" smtClean="0"/>
          </a:p>
          <a:p>
            <a:r>
              <a:rPr lang="en-US" dirty="0" smtClean="0"/>
              <a:t>To get the expectation of the sample mean statistic, we just take the expectation on each side of this equation.</a:t>
            </a:r>
          </a:p>
          <a:p>
            <a:endParaRPr lang="en-US" dirty="0"/>
          </a:p>
          <a:p>
            <a:endParaRPr lang="en-US" dirty="0" smtClean="0"/>
          </a:p>
          <a:p>
            <a:pPr marL="0" indent="0">
              <a:buNone/>
            </a:pPr>
            <a:endParaRPr lang="en-US" dirty="0" smtClean="0"/>
          </a:p>
        </p:txBody>
      </p:sp>
      <p:pic>
        <p:nvPicPr>
          <p:cNvPr id="8" name="Picture 7"/>
          <p:cNvPicPr>
            <a:picLocks noChangeAspect="1"/>
          </p:cNvPicPr>
          <p:nvPr/>
        </p:nvPicPr>
        <p:blipFill>
          <a:blip r:embed="rId2"/>
          <a:stretch>
            <a:fillRect/>
          </a:stretch>
        </p:blipFill>
        <p:spPr>
          <a:xfrm>
            <a:off x="3454400" y="3276600"/>
            <a:ext cx="2295236" cy="1066800"/>
          </a:xfrm>
          <a:prstGeom prst="rect">
            <a:avLst/>
          </a:prstGeom>
        </p:spPr>
      </p:pic>
    </p:spTree>
    <p:extLst>
      <p:ext uri="{BB962C8B-B14F-4D97-AF65-F5344CB8AC3E}">
        <p14:creationId xmlns:p14="http://schemas.microsoft.com/office/powerpoint/2010/main" val="10760934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Expectation of a statistic: the sample mean</a:t>
            </a:r>
            <a:endParaRPr lang="en-US" dirty="0"/>
          </a:p>
        </p:txBody>
      </p:sp>
      <p:sp>
        <p:nvSpPr>
          <p:cNvPr id="3" name="Content Placeholder 2"/>
          <p:cNvSpPr>
            <a:spLocks noGrp="1"/>
          </p:cNvSpPr>
          <p:nvPr>
            <p:ph idx="1"/>
          </p:nvPr>
        </p:nvSpPr>
        <p:spPr/>
        <p:txBody>
          <a:bodyPr/>
          <a:lstStyle/>
          <a:p>
            <a:r>
              <a:rPr lang="en-US" dirty="0" smtClean="0"/>
              <a:t>Let </a:t>
            </a:r>
            <a:r>
              <a:rPr lang="en-US" i="1" dirty="0"/>
              <a:t>X</a:t>
            </a:r>
            <a:r>
              <a:rPr lang="en-US" i="1" baseline="-25000" dirty="0"/>
              <a:t>1</a:t>
            </a:r>
            <a:r>
              <a:rPr lang="en-US" i="1" dirty="0"/>
              <a:t>, X</a:t>
            </a:r>
            <a:r>
              <a:rPr lang="en-US" i="1" baseline="-25000" dirty="0"/>
              <a:t>2</a:t>
            </a:r>
            <a:r>
              <a:rPr lang="en-US" i="1" dirty="0"/>
              <a:t>, …</a:t>
            </a:r>
            <a:r>
              <a:rPr lang="en-US" i="1" dirty="0" err="1" smtClean="0"/>
              <a:t>X</a:t>
            </a:r>
            <a:r>
              <a:rPr lang="en-US" i="1" baseline="-25000" dirty="0" err="1" smtClean="0"/>
              <a:t>n</a:t>
            </a:r>
            <a:r>
              <a:rPr lang="en-US" dirty="0" smtClean="0"/>
              <a:t> be a random sample from a population with mean 𝜇 and variance σ</a:t>
            </a:r>
            <a:r>
              <a:rPr lang="en-US" baseline="30000" dirty="0" smtClean="0"/>
              <a:t>2</a:t>
            </a:r>
            <a:r>
              <a:rPr lang="en-US" dirty="0" smtClean="0"/>
              <a:t> &lt; ∞. Then, taking the expectation of both sides of the equation:</a:t>
            </a:r>
            <a:endParaRPr lang="en-US" dirty="0"/>
          </a:p>
          <a:p>
            <a:endParaRPr lang="en-US" dirty="0"/>
          </a:p>
        </p:txBody>
      </p:sp>
      <p:pic>
        <p:nvPicPr>
          <p:cNvPr id="4" name="Picture 3"/>
          <p:cNvPicPr>
            <a:picLocks noChangeAspect="1"/>
          </p:cNvPicPr>
          <p:nvPr/>
        </p:nvPicPr>
        <p:blipFill>
          <a:blip r:embed="rId2"/>
          <a:stretch>
            <a:fillRect/>
          </a:stretch>
        </p:blipFill>
        <p:spPr>
          <a:xfrm>
            <a:off x="736600" y="3088424"/>
            <a:ext cx="3759200" cy="3388575"/>
          </a:xfrm>
          <a:prstGeom prst="rect">
            <a:avLst/>
          </a:prstGeom>
        </p:spPr>
      </p:pic>
      <p:sp>
        <p:nvSpPr>
          <p:cNvPr id="6" name="TextBox 5"/>
          <p:cNvSpPr txBox="1"/>
          <p:nvPr/>
        </p:nvSpPr>
        <p:spPr>
          <a:xfrm>
            <a:off x="5397500" y="5553670"/>
            <a:ext cx="3289300" cy="1200329"/>
          </a:xfrm>
          <a:prstGeom prst="rect">
            <a:avLst/>
          </a:prstGeom>
          <a:noFill/>
        </p:spPr>
        <p:txBody>
          <a:bodyPr wrap="square" rtlCol="0">
            <a:spAutoFit/>
          </a:bodyPr>
          <a:lstStyle/>
          <a:p>
            <a:pPr marL="342900" indent="-342900">
              <a:buAutoNum type="arabicPeriod"/>
            </a:pPr>
            <a:r>
              <a:rPr lang="en-US" dirty="0" smtClean="0">
                <a:solidFill>
                  <a:schemeClr val="accent1"/>
                </a:solidFill>
                <a:latin typeface="Lato" charset="0"/>
                <a:ea typeface="Lato" charset="0"/>
                <a:cs typeface="Lato" charset="0"/>
              </a:rPr>
              <a:t>For any given </a:t>
            </a:r>
            <a:r>
              <a:rPr lang="en-US" i="1" dirty="0">
                <a:solidFill>
                  <a:schemeClr val="accent1"/>
                </a:solidFill>
                <a:latin typeface="Lato" charset="0"/>
                <a:ea typeface="Lato" charset="0"/>
                <a:cs typeface="Lato" charset="0"/>
              </a:rPr>
              <a:t>X</a:t>
            </a:r>
            <a:r>
              <a:rPr lang="en-US" i="1" baseline="-25000" dirty="0" smtClean="0">
                <a:solidFill>
                  <a:schemeClr val="accent1"/>
                </a:solidFill>
                <a:latin typeface="Lato" charset="0"/>
                <a:ea typeface="Lato" charset="0"/>
                <a:cs typeface="Lato" charset="0"/>
              </a:rPr>
              <a:t>i</a:t>
            </a:r>
            <a:r>
              <a:rPr lang="en-US" dirty="0" smtClean="0">
                <a:solidFill>
                  <a:schemeClr val="accent1"/>
                </a:solidFill>
                <a:latin typeface="Lato" charset="0"/>
                <a:ea typeface="Lato" charset="0"/>
                <a:cs typeface="Lato" charset="0"/>
              </a:rPr>
              <a:t>, </a:t>
            </a:r>
            <a:r>
              <a:rPr lang="en-US" i="1" dirty="0" smtClean="0">
                <a:solidFill>
                  <a:schemeClr val="accent1"/>
                </a:solidFill>
                <a:latin typeface="Lato" charset="0"/>
                <a:ea typeface="Lato" charset="0"/>
                <a:cs typeface="Lato" charset="0"/>
              </a:rPr>
              <a:t>E(X</a:t>
            </a:r>
            <a:r>
              <a:rPr lang="en-US" i="1" baseline="-25000" dirty="0" smtClean="0">
                <a:solidFill>
                  <a:schemeClr val="accent1"/>
                </a:solidFill>
                <a:latin typeface="Lato" charset="0"/>
                <a:ea typeface="Lato" charset="0"/>
                <a:cs typeface="Lato" charset="0"/>
              </a:rPr>
              <a:t>i</a:t>
            </a:r>
            <a:r>
              <a:rPr lang="en-US" i="1" dirty="0" smtClean="0">
                <a:solidFill>
                  <a:schemeClr val="accent1"/>
                </a:solidFill>
                <a:latin typeface="Lato" charset="0"/>
                <a:ea typeface="Lato" charset="0"/>
                <a:cs typeface="Lato" charset="0"/>
              </a:rPr>
              <a:t>) </a:t>
            </a:r>
            <a:r>
              <a:rPr lang="en-US" dirty="0" smtClean="0">
                <a:solidFill>
                  <a:schemeClr val="accent1"/>
                </a:solidFill>
                <a:latin typeface="Lato" charset="0"/>
                <a:ea typeface="Lato" charset="0"/>
                <a:cs typeface="Lato" charset="0"/>
              </a:rPr>
              <a:t>= 𝜇</a:t>
            </a:r>
          </a:p>
          <a:p>
            <a:pPr marL="342900" indent="-342900">
              <a:buFontTx/>
              <a:buAutoNum type="arabicPeriod"/>
            </a:pPr>
            <a:r>
              <a:rPr lang="en-US" i="1" dirty="0" smtClean="0">
                <a:solidFill>
                  <a:schemeClr val="accent1"/>
                </a:solidFill>
                <a:latin typeface="Lato" charset="0"/>
                <a:ea typeface="Lato" charset="0"/>
                <a:cs typeface="Lato" charset="0"/>
              </a:rPr>
              <a:t>n</a:t>
            </a:r>
            <a:r>
              <a:rPr lang="en-US" dirty="0" smtClean="0">
                <a:solidFill>
                  <a:schemeClr val="accent1"/>
                </a:solidFill>
                <a:latin typeface="Lato" charset="0"/>
                <a:ea typeface="Lato" charset="0"/>
                <a:cs typeface="Lato" charset="0"/>
              </a:rPr>
              <a:t> </a:t>
            </a:r>
            <a:r>
              <a:rPr lang="en-US" dirty="0">
                <a:solidFill>
                  <a:schemeClr val="accent1"/>
                </a:solidFill>
                <a:latin typeface="Lato" charset="0"/>
                <a:ea typeface="Lato" charset="0"/>
                <a:cs typeface="Lato" charset="0"/>
              </a:rPr>
              <a:t>can take on any value &gt; 0: it will never change this result</a:t>
            </a:r>
            <a:r>
              <a:rPr lang="en-US" dirty="0" smtClean="0">
                <a:solidFill>
                  <a:schemeClr val="accent1"/>
                </a:solidFill>
                <a:latin typeface="Lato" charset="0"/>
                <a:ea typeface="Lato" charset="0"/>
                <a:cs typeface="Lato" charset="0"/>
              </a:rPr>
              <a:t>!</a:t>
            </a:r>
            <a:endParaRPr lang="en-US" dirty="0">
              <a:solidFill>
                <a:schemeClr val="accent1"/>
              </a:solidFill>
              <a:latin typeface="Lato" charset="0"/>
              <a:ea typeface="Lato" charset="0"/>
              <a:cs typeface="Lato" charset="0"/>
            </a:endParaRPr>
          </a:p>
        </p:txBody>
      </p:sp>
    </p:spTree>
    <p:extLst>
      <p:ext uri="{BB962C8B-B14F-4D97-AF65-F5344CB8AC3E}">
        <p14:creationId xmlns:p14="http://schemas.microsoft.com/office/powerpoint/2010/main" val="33212428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ctr" anchorCtr="1">
            <a:normAutofit/>
          </a:bodyPr>
          <a:lstStyle/>
          <a:p>
            <a:pPr marL="0" indent="0" algn="ctr">
              <a:buNone/>
            </a:pPr>
            <a:r>
              <a:rPr lang="en-US" sz="3600" i="1" dirty="0" smtClean="0"/>
              <a:t>“The expected value of the sample mean is the population mean”</a:t>
            </a:r>
            <a:endParaRPr lang="en-US" sz="3600" i="1" dirty="0"/>
          </a:p>
        </p:txBody>
      </p:sp>
      <p:pic>
        <p:nvPicPr>
          <p:cNvPr id="4" name="Picture 3"/>
          <p:cNvPicPr>
            <a:picLocks noChangeAspect="1"/>
          </p:cNvPicPr>
          <p:nvPr/>
        </p:nvPicPr>
        <p:blipFill>
          <a:blip r:embed="rId3"/>
          <a:stretch>
            <a:fillRect/>
          </a:stretch>
        </p:blipFill>
        <p:spPr>
          <a:xfrm>
            <a:off x="7409777" y="4597400"/>
            <a:ext cx="1734223" cy="2260600"/>
          </a:xfrm>
          <a:prstGeom prst="rect">
            <a:avLst/>
          </a:prstGeom>
        </p:spPr>
      </p:pic>
      <p:pic>
        <p:nvPicPr>
          <p:cNvPr id="5" name="Picture 4"/>
          <p:cNvPicPr>
            <a:picLocks noChangeAspect="1"/>
          </p:cNvPicPr>
          <p:nvPr/>
        </p:nvPicPr>
        <p:blipFill>
          <a:blip r:embed="rId4"/>
          <a:stretch>
            <a:fillRect/>
          </a:stretch>
        </p:blipFill>
        <p:spPr>
          <a:xfrm>
            <a:off x="3568700" y="1790700"/>
            <a:ext cx="1993900" cy="508000"/>
          </a:xfrm>
          <a:prstGeom prst="rect">
            <a:avLst/>
          </a:prstGeom>
        </p:spPr>
      </p:pic>
      <p:cxnSp>
        <p:nvCxnSpPr>
          <p:cNvPr id="6" name="Straight Connector 5"/>
          <p:cNvCxnSpPr>
            <a:stCxn id="5" idx="2"/>
          </p:cNvCxnSpPr>
          <p:nvPr/>
        </p:nvCxnSpPr>
        <p:spPr>
          <a:xfrm>
            <a:off x="4565650" y="2298700"/>
            <a:ext cx="0" cy="1244600"/>
          </a:xfrm>
          <a:prstGeom prst="line">
            <a:avLst/>
          </a:prstGeom>
          <a:ln w="50800">
            <a:solidFill>
              <a:srgbClr val="6699CC"/>
            </a:solidFill>
            <a:prstDash val="sysDash"/>
            <a:tailEnd type="triangle" w="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58246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Variance of a statistic: the sample mean</a:t>
            </a:r>
            <a:endParaRPr lang="en-US" dirty="0"/>
          </a:p>
        </p:txBody>
      </p:sp>
      <p:sp>
        <p:nvSpPr>
          <p:cNvPr id="3" name="Content Placeholder 2"/>
          <p:cNvSpPr>
            <a:spLocks noGrp="1"/>
          </p:cNvSpPr>
          <p:nvPr>
            <p:ph idx="1"/>
          </p:nvPr>
        </p:nvSpPr>
        <p:spPr/>
        <p:txBody>
          <a:bodyPr>
            <a:normAutofit lnSpcReduction="10000"/>
          </a:bodyPr>
          <a:lstStyle/>
          <a:p>
            <a:r>
              <a:rPr lang="en-US" dirty="0"/>
              <a:t>So, we know that the expectation </a:t>
            </a:r>
            <a:r>
              <a:rPr lang="en-US" dirty="0" smtClean="0"/>
              <a:t>of </a:t>
            </a:r>
            <a:r>
              <a:rPr lang="en-US" dirty="0"/>
              <a:t>our </a:t>
            </a:r>
            <a:r>
              <a:rPr lang="en-US" dirty="0" smtClean="0"/>
              <a:t>sample mean </a:t>
            </a:r>
            <a:r>
              <a:rPr lang="en-US" dirty="0"/>
              <a:t>is the population mean </a:t>
            </a:r>
          </a:p>
          <a:p>
            <a:r>
              <a:rPr lang="en-US" dirty="0" smtClean="0"/>
              <a:t>What about the variance of the sample mean?</a:t>
            </a:r>
          </a:p>
          <a:p>
            <a:r>
              <a:rPr lang="en-US" dirty="0" smtClean="0"/>
              <a:t>We need another helpful proof…</a:t>
            </a:r>
          </a:p>
          <a:p>
            <a:endParaRPr lang="en-US" dirty="0"/>
          </a:p>
          <a:p>
            <a:endParaRPr lang="en-US" dirty="0" smtClean="0"/>
          </a:p>
          <a:p>
            <a:endParaRPr lang="en-US" dirty="0"/>
          </a:p>
          <a:p>
            <a:endParaRPr lang="en-US" dirty="0" smtClean="0"/>
          </a:p>
          <a:p>
            <a:pPr marL="0" indent="0">
              <a:buNone/>
            </a:pPr>
            <a:endParaRPr lang="en-US" dirty="0" smtClean="0"/>
          </a:p>
          <a:p>
            <a:r>
              <a:rPr lang="en-US" dirty="0" smtClean="0"/>
              <a:t>Again, since </a:t>
            </a:r>
            <a:r>
              <a:rPr lang="en-US" dirty="0"/>
              <a:t>the </a:t>
            </a:r>
            <a:r>
              <a:rPr lang="en-US" i="1" dirty="0" err="1"/>
              <a:t>X</a:t>
            </a:r>
            <a:r>
              <a:rPr lang="en-US" i="1" baseline="-25000" dirty="0" err="1"/>
              <a:t>i</a:t>
            </a:r>
            <a:r>
              <a:rPr lang="en-US" dirty="0" err="1"/>
              <a:t>s</a:t>
            </a:r>
            <a:r>
              <a:rPr lang="en-US" dirty="0"/>
              <a:t> are identically distributed, the </a:t>
            </a:r>
            <a:r>
              <a:rPr lang="en-US" dirty="0" smtClean="0"/>
              <a:t>variance </a:t>
            </a:r>
            <a:r>
              <a:rPr lang="en-US" dirty="0"/>
              <a:t>of each individual </a:t>
            </a:r>
            <a:r>
              <a:rPr lang="en-US" i="1" dirty="0"/>
              <a:t>g(X</a:t>
            </a:r>
            <a:r>
              <a:rPr lang="en-US" i="1" baseline="-25000" dirty="0"/>
              <a:t>i</a:t>
            </a:r>
            <a:r>
              <a:rPr lang="en-US" i="1" dirty="0"/>
              <a:t>) </a:t>
            </a:r>
            <a:r>
              <a:rPr lang="en-US" dirty="0"/>
              <a:t>is the same for all </a:t>
            </a:r>
            <a:r>
              <a:rPr lang="en-US" i="1" dirty="0" err="1"/>
              <a:t>i</a:t>
            </a:r>
            <a:r>
              <a:rPr lang="en-US" dirty="0"/>
              <a:t>. We can arbitrarily pick </a:t>
            </a:r>
            <a:r>
              <a:rPr lang="en-US" i="1" dirty="0" err="1"/>
              <a:t>i</a:t>
            </a:r>
            <a:r>
              <a:rPr lang="en-US" dirty="0"/>
              <a:t> = 1.</a:t>
            </a:r>
          </a:p>
          <a:p>
            <a:endParaRPr lang="en-US" dirty="0"/>
          </a:p>
        </p:txBody>
      </p:sp>
      <p:pic>
        <p:nvPicPr>
          <p:cNvPr id="5" name="Picture 4"/>
          <p:cNvPicPr>
            <a:picLocks noChangeAspect="1"/>
          </p:cNvPicPr>
          <p:nvPr/>
        </p:nvPicPr>
        <p:blipFill>
          <a:blip r:embed="rId2"/>
          <a:stretch>
            <a:fillRect/>
          </a:stretch>
        </p:blipFill>
        <p:spPr>
          <a:xfrm>
            <a:off x="1117600" y="3416300"/>
            <a:ext cx="6896100" cy="1384300"/>
          </a:xfrm>
          <a:prstGeom prst="rect">
            <a:avLst/>
          </a:prstGeom>
        </p:spPr>
      </p:pic>
    </p:spTree>
    <p:extLst>
      <p:ext uri="{BB962C8B-B14F-4D97-AF65-F5344CB8AC3E}">
        <p14:creationId xmlns:p14="http://schemas.microsoft.com/office/powerpoint/2010/main" val="42602205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Variance of a statistic: the sample mean</a:t>
            </a:r>
            <a:endParaRPr lang="en-US" dirty="0"/>
          </a:p>
        </p:txBody>
      </p:sp>
      <p:sp>
        <p:nvSpPr>
          <p:cNvPr id="3" name="Content Placeholder 2"/>
          <p:cNvSpPr>
            <a:spLocks noGrp="1"/>
          </p:cNvSpPr>
          <p:nvPr>
            <p:ph idx="1"/>
          </p:nvPr>
        </p:nvSpPr>
        <p:spPr/>
        <p:txBody>
          <a:bodyPr/>
          <a:lstStyle/>
          <a:p>
            <a:r>
              <a:rPr lang="en-US" dirty="0"/>
              <a:t>So, we know that the expectation </a:t>
            </a:r>
            <a:r>
              <a:rPr lang="en-US" dirty="0" smtClean="0"/>
              <a:t>of </a:t>
            </a:r>
            <a:r>
              <a:rPr lang="en-US" dirty="0"/>
              <a:t>our </a:t>
            </a:r>
            <a:r>
              <a:rPr lang="en-US" dirty="0" smtClean="0"/>
              <a:t>sample mean </a:t>
            </a:r>
            <a:r>
              <a:rPr lang="en-US" dirty="0"/>
              <a:t>is the population mean </a:t>
            </a:r>
          </a:p>
          <a:p>
            <a:r>
              <a:rPr lang="en-US" dirty="0" smtClean="0"/>
              <a:t>What about the variance of the sample mean?</a:t>
            </a:r>
            <a:endParaRPr lang="en-US" dirty="0"/>
          </a:p>
        </p:txBody>
      </p:sp>
      <p:pic>
        <p:nvPicPr>
          <p:cNvPr id="5" name="Picture 4"/>
          <p:cNvPicPr>
            <a:picLocks noChangeAspect="1"/>
          </p:cNvPicPr>
          <p:nvPr/>
        </p:nvPicPr>
        <p:blipFill>
          <a:blip r:embed="rId2"/>
          <a:stretch>
            <a:fillRect/>
          </a:stretch>
        </p:blipFill>
        <p:spPr>
          <a:xfrm>
            <a:off x="800100" y="2959100"/>
            <a:ext cx="5065776" cy="3517900"/>
          </a:xfrm>
          <a:prstGeom prst="rect">
            <a:avLst/>
          </a:prstGeom>
        </p:spPr>
      </p:pic>
    </p:spTree>
    <p:extLst>
      <p:ext uri="{BB962C8B-B14F-4D97-AF65-F5344CB8AC3E}">
        <p14:creationId xmlns:p14="http://schemas.microsoft.com/office/powerpoint/2010/main" val="29401637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ctr" anchorCtr="1">
            <a:normAutofit/>
          </a:bodyPr>
          <a:lstStyle/>
          <a:p>
            <a:pPr marL="0" indent="0" algn="ctr">
              <a:buNone/>
            </a:pPr>
            <a:r>
              <a:rPr lang="en-US" sz="3600" i="1" dirty="0" smtClean="0"/>
              <a:t>“The variance of the sample mean is the population variance divided by the number of observations”</a:t>
            </a:r>
            <a:endParaRPr lang="en-US" sz="3600" i="1" dirty="0"/>
          </a:p>
        </p:txBody>
      </p:sp>
      <p:pic>
        <p:nvPicPr>
          <p:cNvPr id="4" name="Picture 3"/>
          <p:cNvPicPr>
            <a:picLocks noChangeAspect="1"/>
          </p:cNvPicPr>
          <p:nvPr/>
        </p:nvPicPr>
        <p:blipFill>
          <a:blip r:embed="rId2"/>
          <a:stretch>
            <a:fillRect/>
          </a:stretch>
        </p:blipFill>
        <p:spPr>
          <a:xfrm>
            <a:off x="7409777" y="4597400"/>
            <a:ext cx="1734223" cy="2260600"/>
          </a:xfrm>
          <a:prstGeom prst="rect">
            <a:avLst/>
          </a:prstGeom>
        </p:spPr>
      </p:pic>
      <p:cxnSp>
        <p:nvCxnSpPr>
          <p:cNvPr id="6" name="Straight Connector 5"/>
          <p:cNvCxnSpPr>
            <a:stCxn id="8" idx="2"/>
          </p:cNvCxnSpPr>
          <p:nvPr/>
        </p:nvCxnSpPr>
        <p:spPr>
          <a:xfrm>
            <a:off x="4565650" y="1843792"/>
            <a:ext cx="0" cy="1270000"/>
          </a:xfrm>
          <a:prstGeom prst="line">
            <a:avLst/>
          </a:prstGeom>
          <a:ln w="50800">
            <a:solidFill>
              <a:srgbClr val="6699CC"/>
            </a:solidFill>
            <a:prstDash val="sysDash"/>
            <a:tailEnd type="triangle" w="lg"/>
          </a:ln>
        </p:spPr>
        <p:style>
          <a:lnRef idx="2">
            <a:schemeClr val="accent1"/>
          </a:lnRef>
          <a:fillRef idx="0">
            <a:schemeClr val="accent1"/>
          </a:fillRef>
          <a:effectRef idx="1">
            <a:schemeClr val="accent1"/>
          </a:effectRef>
          <a:fontRef idx="minor">
            <a:schemeClr val="tx1"/>
          </a:fontRef>
        </p:style>
      </p:cxnSp>
      <p:pic>
        <p:nvPicPr>
          <p:cNvPr id="8" name="Picture 7"/>
          <p:cNvPicPr>
            <a:picLocks noChangeAspect="1"/>
          </p:cNvPicPr>
          <p:nvPr/>
        </p:nvPicPr>
        <p:blipFill>
          <a:blip r:embed="rId3"/>
          <a:stretch>
            <a:fillRect/>
          </a:stretch>
        </p:blipFill>
        <p:spPr>
          <a:xfrm>
            <a:off x="3206750" y="827792"/>
            <a:ext cx="2717800" cy="1016000"/>
          </a:xfrm>
          <a:prstGeom prst="rect">
            <a:avLst/>
          </a:prstGeom>
        </p:spPr>
      </p:pic>
    </p:spTree>
    <p:extLst>
      <p:ext uri="{BB962C8B-B14F-4D97-AF65-F5344CB8AC3E}">
        <p14:creationId xmlns:p14="http://schemas.microsoft.com/office/powerpoint/2010/main" val="26767534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from sample variance!</a:t>
            </a:r>
            <a:endParaRPr lang="en-US" dirty="0"/>
          </a:p>
        </p:txBody>
      </p:sp>
      <p:pic>
        <p:nvPicPr>
          <p:cNvPr id="4" name="Picture 3"/>
          <p:cNvPicPr>
            <a:picLocks noChangeAspect="1"/>
          </p:cNvPicPr>
          <p:nvPr/>
        </p:nvPicPr>
        <p:blipFill>
          <a:blip r:embed="rId3"/>
          <a:stretch>
            <a:fillRect/>
          </a:stretch>
        </p:blipFill>
        <p:spPr>
          <a:xfrm>
            <a:off x="7409777" y="4597400"/>
            <a:ext cx="1734223" cy="2260600"/>
          </a:xfrm>
          <a:prstGeom prst="rect">
            <a:avLst/>
          </a:prstGeom>
        </p:spPr>
      </p:pic>
      <p:sp>
        <p:nvSpPr>
          <p:cNvPr id="5" name="TextBox 4"/>
          <p:cNvSpPr txBox="1"/>
          <p:nvPr/>
        </p:nvSpPr>
        <p:spPr>
          <a:xfrm>
            <a:off x="7747000" y="4139168"/>
            <a:ext cx="1143000" cy="707886"/>
          </a:xfrm>
          <a:prstGeom prst="rect">
            <a:avLst/>
          </a:prstGeom>
          <a:noFill/>
        </p:spPr>
        <p:txBody>
          <a:bodyPr wrap="square" rtlCol="0">
            <a:spAutoFit/>
          </a:bodyPr>
          <a:lstStyle/>
          <a:p>
            <a:pPr algn="ctr"/>
            <a:r>
              <a:rPr lang="en-US" sz="4000" dirty="0" smtClean="0">
                <a:latin typeface="Gill Sans"/>
                <a:cs typeface="Gill Sans"/>
              </a:rPr>
              <a:t>???</a:t>
            </a:r>
            <a:endParaRPr lang="en-US" sz="4000" dirty="0">
              <a:latin typeface="Gill Sans"/>
              <a:cs typeface="Gill Sans"/>
            </a:endParaRPr>
          </a:p>
        </p:txBody>
      </p:sp>
      <p:pic>
        <p:nvPicPr>
          <p:cNvPr id="6" name="Picture 5"/>
          <p:cNvPicPr>
            <a:picLocks noChangeAspect="1"/>
          </p:cNvPicPr>
          <p:nvPr/>
        </p:nvPicPr>
        <p:blipFill>
          <a:blip r:embed="rId4"/>
          <a:stretch>
            <a:fillRect/>
          </a:stretch>
        </p:blipFill>
        <p:spPr>
          <a:xfrm>
            <a:off x="2659977" y="2670344"/>
            <a:ext cx="4749800" cy="1190456"/>
          </a:xfrm>
          <a:prstGeom prst="rect">
            <a:avLst/>
          </a:prstGeom>
        </p:spPr>
      </p:pic>
      <p:sp>
        <p:nvSpPr>
          <p:cNvPr id="3" name="Content Placeholder 2"/>
          <p:cNvSpPr>
            <a:spLocks noGrp="1"/>
          </p:cNvSpPr>
          <p:nvPr>
            <p:ph idx="1"/>
          </p:nvPr>
        </p:nvSpPr>
        <p:spPr/>
        <p:txBody>
          <a:bodyPr/>
          <a:lstStyle/>
          <a:p>
            <a:r>
              <a:rPr lang="en-US" dirty="0" smtClean="0"/>
              <a:t>The sample variance, </a:t>
            </a:r>
            <a:r>
              <a:rPr lang="en-US" i="1" dirty="0" smtClean="0"/>
              <a:t>S</a:t>
            </a:r>
            <a:r>
              <a:rPr lang="en-US" i="1" baseline="30000" dirty="0" smtClean="0"/>
              <a:t>2</a:t>
            </a:r>
            <a:r>
              <a:rPr lang="en-US" dirty="0" smtClean="0"/>
              <a:t>, is also a statistic, and also has an expectation. Recall this is the formula for the sample variance:</a:t>
            </a:r>
          </a:p>
          <a:p>
            <a:endParaRPr lang="en-US" dirty="0"/>
          </a:p>
          <a:p>
            <a:endParaRPr lang="en-US" dirty="0" smtClean="0"/>
          </a:p>
          <a:p>
            <a:endParaRPr lang="en-US" dirty="0"/>
          </a:p>
          <a:p>
            <a:pPr marL="0" indent="0">
              <a:buNone/>
            </a:pPr>
            <a:endParaRPr lang="en-US" dirty="0" smtClean="0"/>
          </a:p>
          <a:p>
            <a:r>
              <a:rPr lang="en-US" dirty="0" smtClean="0"/>
              <a:t>To get its expectation, we again take the expectation of </a:t>
            </a:r>
            <a:br>
              <a:rPr lang="en-US" dirty="0" smtClean="0"/>
            </a:br>
            <a:r>
              <a:rPr lang="en-US" dirty="0" smtClean="0"/>
              <a:t>both sides of the equation</a:t>
            </a:r>
            <a:endParaRPr lang="en-US" dirty="0"/>
          </a:p>
          <a:p>
            <a:endParaRPr lang="en-US" dirty="0" smtClean="0"/>
          </a:p>
          <a:p>
            <a:endParaRPr lang="en-US" dirty="0"/>
          </a:p>
          <a:p>
            <a:endParaRPr lang="en-US" dirty="0" smtClean="0"/>
          </a:p>
          <a:p>
            <a:endParaRPr lang="en-US" dirty="0"/>
          </a:p>
          <a:p>
            <a:pPr marL="0" indent="0">
              <a:buNone/>
            </a:pPr>
            <a:endParaRPr lang="en-US" dirty="0"/>
          </a:p>
        </p:txBody>
      </p:sp>
    </p:spTree>
    <p:extLst>
      <p:ext uri="{BB962C8B-B14F-4D97-AF65-F5344CB8AC3E}">
        <p14:creationId xmlns:p14="http://schemas.microsoft.com/office/powerpoint/2010/main" val="27862939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t>i</a:t>
            </a:r>
            <a:r>
              <a:rPr lang="en-US" dirty="0" err="1" smtClean="0"/>
              <a:t>id</a:t>
            </a:r>
            <a:r>
              <a:rPr lang="en-US" dirty="0" smtClean="0"/>
              <a:t> sequences of random variables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64171328"/>
              </p:ext>
            </p:extLst>
          </p:nvPr>
        </p:nvGraphicFramePr>
        <p:xfrm>
          <a:off x="457200" y="1600200"/>
          <a:ext cx="8407401" cy="3606800"/>
        </p:xfrm>
        <a:graphic>
          <a:graphicData uri="http://schemas.openxmlformats.org/drawingml/2006/table">
            <a:tbl>
              <a:tblPr bandRow="1">
                <a:tableStyleId>{073A0DAA-6AF3-43AB-8588-CEC1D06C72B9}</a:tableStyleId>
              </a:tblPr>
              <a:tblGrid>
                <a:gridCol w="629067"/>
                <a:gridCol w="654398"/>
                <a:gridCol w="3597805"/>
                <a:gridCol w="3526131"/>
              </a:tblGrid>
              <a:tr h="370840">
                <a:tc>
                  <a:txBody>
                    <a:bodyPr/>
                    <a:lstStyle/>
                    <a:p>
                      <a:endParaRPr lang="en-US" dirty="0">
                        <a:latin typeface="Gill Sans"/>
                        <a:cs typeface="Gill Sans"/>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endParaRPr lang="en-US" dirty="0">
                        <a:latin typeface="Gill Sans"/>
                        <a:cs typeface="Gill Sans"/>
                      </a:endParaRPr>
                    </a:p>
                  </a:txBody>
                  <a:tcPr>
                    <a:lnT w="12700" cap="flat" cmpd="sng" algn="ctr">
                      <a:noFill/>
                      <a:prstDash val="solid"/>
                      <a:round/>
                      <a:headEnd type="none" w="med" len="med"/>
                      <a:tailEnd type="none" w="med" len="med"/>
                    </a:lnT>
                    <a:noFill/>
                  </a:tcPr>
                </a:tc>
                <a:tc gridSpan="2">
                  <a:txBody>
                    <a:bodyPr/>
                    <a:lstStyle/>
                    <a:p>
                      <a:pPr algn="ctr"/>
                      <a:r>
                        <a:rPr lang="en-US" b="1" dirty="0" smtClean="0">
                          <a:latin typeface="Gill Sans"/>
                          <a:cs typeface="Gill Sans"/>
                        </a:rPr>
                        <a:t>Number of random variables</a:t>
                      </a:r>
                      <a:endParaRPr lang="en-US" b="1" dirty="0">
                        <a:latin typeface="Gill Sans"/>
                        <a:cs typeface="Gill Sans"/>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hMerge="1">
                  <a:txBody>
                    <a:bodyPr/>
                    <a:lstStyle/>
                    <a:p>
                      <a:endParaRPr lang="en-US" dirty="0">
                        <a:latin typeface="Gill Sans"/>
                        <a:cs typeface="Gill Sans"/>
                      </a:endParaRPr>
                    </a:p>
                  </a:txBody>
                  <a:tcPr/>
                </a:tc>
              </a:tr>
              <a:tr h="370840">
                <a:tc>
                  <a:txBody>
                    <a:bodyPr/>
                    <a:lstStyle/>
                    <a:p>
                      <a:endParaRPr lang="en-US" dirty="0">
                        <a:latin typeface="Gill Sans"/>
                        <a:cs typeface="Gill Sans"/>
                      </a:endParaRPr>
                    </a:p>
                  </a:txBody>
                  <a:tcPr>
                    <a:lnL w="12700" cap="flat" cmpd="sng" algn="ctr">
                      <a:noFill/>
                      <a:prstDash val="solid"/>
                      <a:round/>
                      <a:headEnd type="none" w="med" len="med"/>
                      <a:tailEnd type="none" w="med" len="med"/>
                    </a:lnL>
                    <a:noFill/>
                  </a:tcPr>
                </a:tc>
                <a:tc>
                  <a:txBody>
                    <a:bodyPr/>
                    <a:lstStyle/>
                    <a:p>
                      <a:endParaRPr lang="en-US" dirty="0">
                        <a:latin typeface="Gill Sans"/>
                        <a:cs typeface="Gill Sans"/>
                      </a:endParaRPr>
                    </a:p>
                  </a:txBody>
                  <a:tcP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noFill/>
                  </a:tcPr>
                </a:tc>
                <a:tc>
                  <a:txBody>
                    <a:bodyPr/>
                    <a:lstStyle/>
                    <a:p>
                      <a:pPr algn="ctr"/>
                      <a:r>
                        <a:rPr lang="en-US" dirty="0" smtClean="0">
                          <a:latin typeface="Gill Sans"/>
                          <a:cs typeface="Gill Sans"/>
                        </a:rPr>
                        <a:t>1 </a:t>
                      </a:r>
                      <a:r>
                        <a:rPr lang="en-US" dirty="0" err="1" smtClean="0">
                          <a:latin typeface="Gill Sans"/>
                          <a:cs typeface="Gill Sans"/>
                        </a:rPr>
                        <a:t>rv</a:t>
                      </a:r>
                      <a:endParaRPr lang="en-US" dirty="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dirty="0" smtClean="0">
                          <a:latin typeface="Gill Sans"/>
                          <a:cs typeface="Gill Sans"/>
                        </a:rPr>
                        <a:t>&gt; 1 </a:t>
                      </a:r>
                      <a:r>
                        <a:rPr lang="en-US" dirty="0" err="1" smtClean="0">
                          <a:latin typeface="Gill Sans"/>
                          <a:cs typeface="Gill Sans"/>
                        </a:rPr>
                        <a:t>rv</a:t>
                      </a:r>
                      <a:endParaRPr lang="en-US" dirty="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370840">
                <a:tc rowSpan="2">
                  <a:txBody>
                    <a:bodyPr/>
                    <a:lstStyle/>
                    <a:p>
                      <a:r>
                        <a:rPr lang="en-US" b="1" dirty="0" err="1" smtClean="0">
                          <a:latin typeface="Gill Sans"/>
                          <a:cs typeface="Gill Sans"/>
                        </a:rPr>
                        <a:t>iid</a:t>
                      </a:r>
                      <a:r>
                        <a:rPr lang="en-US" b="1" dirty="0" smtClean="0">
                          <a:latin typeface="Gill Sans"/>
                          <a:cs typeface="Gill Sans"/>
                        </a:rPr>
                        <a:t>?</a:t>
                      </a:r>
                      <a:endParaRPr lang="en-US" b="1" dirty="0">
                        <a:latin typeface="Gill Sans"/>
                        <a:cs typeface="Gill Sans"/>
                      </a:endParaRPr>
                    </a:p>
                  </a:txBody>
                  <a:tcPr anchor="ctr" anchorCtr="1">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B w="12700" cap="flat" cmpd="sng" algn="ctr">
                      <a:noFill/>
                      <a:prstDash val="solid"/>
                      <a:round/>
                      <a:headEnd type="none" w="med" len="med"/>
                      <a:tailEnd type="none" w="med" len="med"/>
                    </a:lnB>
                    <a:noFill/>
                  </a:tcPr>
                </a:tc>
                <a:tc>
                  <a:txBody>
                    <a:bodyPr/>
                    <a:lstStyle/>
                    <a:p>
                      <a:r>
                        <a:rPr lang="en-US" dirty="0" smtClean="0">
                          <a:latin typeface="Gill Sans"/>
                          <a:cs typeface="Gill Sans"/>
                        </a:rPr>
                        <a:t>no</a:t>
                      </a:r>
                      <a:endParaRPr lang="en-US" dirty="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Gill Sans"/>
                          <a:cs typeface="Gill Sans"/>
                        </a:rPr>
                        <a:t>Body</a:t>
                      </a:r>
                      <a:r>
                        <a:rPr lang="en-US" sz="1600" baseline="0" dirty="0" smtClean="0">
                          <a:latin typeface="Gill Sans"/>
                          <a:cs typeface="Gill Sans"/>
                        </a:rPr>
                        <a:t> weight of Angela</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i="1" baseline="0" dirty="0" smtClean="0">
                          <a:latin typeface="Gill Sans"/>
                          <a:cs typeface="Gill Sans"/>
                        </a:rPr>
                        <a:t>{X</a:t>
                      </a:r>
                      <a:r>
                        <a:rPr lang="en-US" sz="1600" baseline="0" dirty="0" smtClean="0">
                          <a:latin typeface="Gill Sans"/>
                          <a:cs typeface="Gill Sans"/>
                        </a:rPr>
                        <a:t> = 150}</a:t>
                      </a:r>
                      <a:endParaRPr lang="en-US" sz="1600" dirty="0" smtClean="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Gill Sans"/>
                          <a:cs typeface="Gill Sans"/>
                        </a:rPr>
                        <a:t>Weight</a:t>
                      </a:r>
                      <a:r>
                        <a:rPr lang="en-US" sz="1600" baseline="0" dirty="0" smtClean="0">
                          <a:latin typeface="Gill Sans"/>
                          <a:cs typeface="Gill Sans"/>
                        </a:rPr>
                        <a:t> and </a:t>
                      </a:r>
                      <a:r>
                        <a:rPr lang="en-US" sz="1600" dirty="0" smtClean="0">
                          <a:latin typeface="Gill Sans"/>
                          <a:cs typeface="Gill Sans"/>
                        </a:rPr>
                        <a:t>height of Angela</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smtClean="0">
                        <a:latin typeface="Gill Sans"/>
                        <a:cs typeface="Gill San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i="1" baseline="0" dirty="0" smtClean="0">
                          <a:latin typeface="Gill Sans"/>
                          <a:cs typeface="Gill Sans"/>
                        </a:rPr>
                        <a:t>Data is a sequence of </a:t>
                      </a:r>
                      <a:r>
                        <a:rPr lang="en-US" sz="1600" i="1" baseline="0" dirty="0" err="1" smtClean="0">
                          <a:latin typeface="Gill Sans"/>
                          <a:cs typeface="Gill Sans"/>
                        </a:rPr>
                        <a:t>rvs</a:t>
                      </a:r>
                      <a:r>
                        <a:rPr lang="en-US" sz="1600" i="1" baseline="0" dirty="0" smtClean="0">
                          <a:latin typeface="Gill Sans"/>
                          <a:cs typeface="Gill Sans"/>
                        </a:rPr>
                        <a:t>:</a:t>
                      </a:r>
                      <a:endParaRPr lang="en-US" sz="1600" dirty="0" smtClean="0">
                        <a:latin typeface="Gill Sans"/>
                        <a:cs typeface="Gill San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i="1" baseline="0" dirty="0" smtClean="0">
                          <a:latin typeface="Gill Sans"/>
                          <a:cs typeface="Gill Sans"/>
                        </a:rPr>
                        <a:t>{X</a:t>
                      </a:r>
                      <a:r>
                        <a:rPr lang="en-US" sz="1600" baseline="0" dirty="0" smtClean="0">
                          <a:latin typeface="Gill Sans"/>
                          <a:cs typeface="Gill Sans"/>
                        </a:rPr>
                        <a:t> = 150; </a:t>
                      </a:r>
                      <a:r>
                        <a:rPr lang="en-US" sz="1600" i="1" baseline="0" dirty="0" smtClean="0">
                          <a:latin typeface="Gill Sans"/>
                          <a:cs typeface="Gill Sans"/>
                        </a:rPr>
                        <a:t>Y</a:t>
                      </a:r>
                      <a:r>
                        <a:rPr lang="en-US" sz="1600" baseline="0" dirty="0" smtClean="0">
                          <a:latin typeface="Gill Sans"/>
                          <a:cs typeface="Gill Sans"/>
                        </a:rPr>
                        <a:t> = 65}</a:t>
                      </a:r>
                      <a:endParaRPr lang="en-US" sz="1600" dirty="0" smtClean="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370840">
                <a:tc vMerge="1">
                  <a:txBody>
                    <a:bodyPr/>
                    <a:lstStyle/>
                    <a:p>
                      <a:endParaRPr lang="en-US" dirty="0">
                        <a:latin typeface="Gill Sans"/>
                        <a:cs typeface="Gill Sans"/>
                      </a:endParaRPr>
                    </a:p>
                  </a:txBody>
                  <a:tcPr/>
                </a:tc>
                <a:tc>
                  <a:txBody>
                    <a:bodyPr/>
                    <a:lstStyle/>
                    <a:p>
                      <a:r>
                        <a:rPr lang="en-US" dirty="0" smtClean="0">
                          <a:latin typeface="Gill Sans"/>
                          <a:cs typeface="Gill Sans"/>
                        </a:rPr>
                        <a:t>yes</a:t>
                      </a:r>
                      <a:endParaRPr lang="en-US" dirty="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Gill Sans"/>
                          <a:cs typeface="Gill Sans"/>
                        </a:rPr>
                        <a:t>Body</a:t>
                      </a:r>
                      <a:r>
                        <a:rPr lang="en-US" sz="1600" baseline="0" dirty="0" smtClean="0">
                          <a:latin typeface="Gill Sans"/>
                          <a:cs typeface="Gill Sans"/>
                        </a:rPr>
                        <a:t> weight of </a:t>
                      </a:r>
                      <a:r>
                        <a:rPr lang="en-US" sz="1600" i="1" baseline="0" dirty="0" smtClean="0">
                          <a:latin typeface="Gill Sans"/>
                          <a:cs typeface="Gill Sans"/>
                        </a:rPr>
                        <a:t>n</a:t>
                      </a:r>
                      <a:r>
                        <a:rPr lang="en-US" sz="1600" baseline="0" dirty="0" smtClean="0">
                          <a:latin typeface="Gill Sans"/>
                          <a:cs typeface="Gill Sans"/>
                        </a:rPr>
                        <a:t> = 4 randomly selected people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baseline="0" dirty="0" smtClean="0">
                        <a:latin typeface="Gill Sans"/>
                        <a:cs typeface="Gill San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i="1" baseline="0" dirty="0" smtClean="0">
                          <a:latin typeface="Gill Sans"/>
                          <a:cs typeface="Gill Sans"/>
                        </a:rPr>
                        <a:t>Data is a sequence of </a:t>
                      </a:r>
                      <a:r>
                        <a:rPr lang="en-US" sz="1600" i="1" baseline="0" dirty="0" err="1" smtClean="0">
                          <a:latin typeface="Gill Sans"/>
                          <a:cs typeface="Gill Sans"/>
                        </a:rPr>
                        <a:t>iid</a:t>
                      </a:r>
                      <a:r>
                        <a:rPr lang="en-US" sz="1600" i="1" baseline="0" dirty="0" smtClean="0">
                          <a:latin typeface="Gill Sans"/>
                          <a:cs typeface="Gill Sans"/>
                        </a:rPr>
                        <a:t> </a:t>
                      </a:r>
                      <a:r>
                        <a:rPr lang="en-US" sz="1600" i="1" baseline="0" dirty="0" err="1" smtClean="0">
                          <a:latin typeface="Gill Sans"/>
                          <a:cs typeface="Gill Sans"/>
                        </a:rPr>
                        <a:t>rvs</a:t>
                      </a:r>
                      <a:r>
                        <a:rPr lang="en-US" sz="1600" i="1" baseline="0" dirty="0" smtClean="0">
                          <a:latin typeface="Gill Sans"/>
                          <a:cs typeface="Gill San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i="1" baseline="0" dirty="0" smtClean="0">
                          <a:latin typeface="Gill Sans"/>
                          <a:cs typeface="Gill Sans"/>
                        </a:rPr>
                        <a:t>{X</a:t>
                      </a:r>
                      <a:r>
                        <a:rPr lang="en-US" sz="1600" i="1" baseline="-25000" dirty="0" smtClean="0">
                          <a:latin typeface="Gill Sans"/>
                          <a:cs typeface="Gill Sans"/>
                        </a:rPr>
                        <a:t>1</a:t>
                      </a:r>
                      <a:r>
                        <a:rPr lang="en-US" sz="1600" baseline="0" dirty="0" smtClean="0">
                          <a:latin typeface="Gill Sans"/>
                          <a:cs typeface="Gill Sans"/>
                        </a:rPr>
                        <a:t> = 150, </a:t>
                      </a:r>
                      <a:r>
                        <a:rPr lang="en-US" sz="1600" i="1" baseline="0" dirty="0" smtClean="0">
                          <a:latin typeface="Gill Sans"/>
                          <a:cs typeface="Gill Sans"/>
                        </a:rPr>
                        <a:t>X</a:t>
                      </a:r>
                      <a:r>
                        <a:rPr lang="en-US" sz="1600" i="1" baseline="-25000" dirty="0" smtClean="0">
                          <a:latin typeface="Gill Sans"/>
                          <a:cs typeface="Gill Sans"/>
                        </a:rPr>
                        <a:t>2</a:t>
                      </a:r>
                      <a:r>
                        <a:rPr lang="en-US" sz="1600" i="1" baseline="0" dirty="0" smtClean="0">
                          <a:latin typeface="Gill Sans"/>
                          <a:cs typeface="Gill Sans"/>
                        </a:rPr>
                        <a:t> </a:t>
                      </a:r>
                      <a:r>
                        <a:rPr lang="en-US" sz="1600" baseline="0" dirty="0" smtClean="0">
                          <a:latin typeface="Gill Sans"/>
                          <a:cs typeface="Gill Sans"/>
                        </a:rPr>
                        <a:t>= 125, </a:t>
                      </a:r>
                      <a:r>
                        <a:rPr lang="en-US" sz="1600" i="1" baseline="0" dirty="0" smtClean="0">
                          <a:latin typeface="Gill Sans"/>
                          <a:cs typeface="Gill Sans"/>
                        </a:rPr>
                        <a:t>X</a:t>
                      </a:r>
                      <a:r>
                        <a:rPr lang="en-US" sz="1600" i="1" baseline="-25000" dirty="0" smtClean="0">
                          <a:latin typeface="Gill Sans"/>
                          <a:cs typeface="Gill Sans"/>
                        </a:rPr>
                        <a:t>3</a:t>
                      </a:r>
                      <a:r>
                        <a:rPr lang="en-US" sz="1600" baseline="-25000" dirty="0" smtClean="0">
                          <a:latin typeface="Gill Sans"/>
                          <a:cs typeface="Gill Sans"/>
                        </a:rPr>
                        <a:t> </a:t>
                      </a:r>
                      <a:r>
                        <a:rPr lang="en-US" sz="1600" baseline="0" dirty="0" smtClean="0">
                          <a:latin typeface="Gill Sans"/>
                          <a:cs typeface="Gill Sans"/>
                        </a:rPr>
                        <a:t>= 208, </a:t>
                      </a:r>
                      <a:r>
                        <a:rPr lang="en-US" sz="1600" i="1" baseline="0" dirty="0" smtClean="0">
                          <a:latin typeface="Gill Sans"/>
                          <a:cs typeface="Gill Sans"/>
                        </a:rPr>
                        <a:t>X</a:t>
                      </a:r>
                      <a:r>
                        <a:rPr lang="en-US" sz="1600" i="1" baseline="-25000" dirty="0" smtClean="0">
                          <a:latin typeface="Gill Sans"/>
                          <a:cs typeface="Gill Sans"/>
                        </a:rPr>
                        <a:t>4</a:t>
                      </a:r>
                      <a:r>
                        <a:rPr lang="en-US" sz="1600" baseline="0" dirty="0" smtClean="0">
                          <a:latin typeface="Gill Sans"/>
                          <a:cs typeface="Gill Sans"/>
                        </a:rPr>
                        <a:t> = 180}</a:t>
                      </a:r>
                      <a:endParaRPr lang="en-US" sz="1600" dirty="0" smtClean="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3"/>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Gill Sans"/>
                          <a:cs typeface="Gill Sans"/>
                        </a:rPr>
                        <a:t>Weight and height of</a:t>
                      </a:r>
                      <a:r>
                        <a:rPr lang="en-US" sz="1600" i="1" dirty="0" smtClean="0">
                          <a:latin typeface="Gill Sans"/>
                          <a:cs typeface="Gill Sans"/>
                        </a:rPr>
                        <a:t> </a:t>
                      </a:r>
                      <a:r>
                        <a:rPr lang="en-US" sz="1600" i="1" baseline="0" dirty="0" smtClean="0">
                          <a:latin typeface="Gill Sans"/>
                          <a:cs typeface="Gill Sans"/>
                        </a:rPr>
                        <a:t>n </a:t>
                      </a:r>
                      <a:r>
                        <a:rPr lang="en-US" sz="1600" baseline="0" dirty="0" smtClean="0">
                          <a:latin typeface="Gill Sans"/>
                          <a:cs typeface="Gill Sans"/>
                        </a:rPr>
                        <a:t>= 4 randomly selected people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baseline="0" dirty="0" smtClean="0">
                        <a:latin typeface="Gill Sans"/>
                        <a:cs typeface="Gill San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i="1" baseline="0" dirty="0" smtClean="0">
                          <a:latin typeface="Gill Sans"/>
                          <a:cs typeface="Gill Sans"/>
                        </a:rPr>
                        <a:t>Data is a sequence of </a:t>
                      </a:r>
                      <a:r>
                        <a:rPr lang="en-US" sz="1600" i="1" baseline="0" dirty="0" err="1" smtClean="0">
                          <a:latin typeface="Gill Sans"/>
                          <a:cs typeface="Gill Sans"/>
                        </a:rPr>
                        <a:t>iid</a:t>
                      </a:r>
                      <a:r>
                        <a:rPr lang="en-US" sz="1600" i="1" baseline="0" dirty="0" smtClean="0">
                          <a:latin typeface="Gill Sans"/>
                          <a:cs typeface="Gill Sans"/>
                        </a:rPr>
                        <a:t> </a:t>
                      </a:r>
                      <a:r>
                        <a:rPr lang="en-US" sz="1600" i="1" baseline="0" dirty="0" err="1" smtClean="0">
                          <a:latin typeface="Gill Sans"/>
                          <a:cs typeface="Gill Sans"/>
                        </a:rPr>
                        <a:t>rvs</a:t>
                      </a:r>
                      <a:r>
                        <a:rPr lang="en-US" sz="1600" i="1" baseline="0" dirty="0" smtClean="0">
                          <a:latin typeface="Gill Sans"/>
                          <a:cs typeface="Gill Sans"/>
                        </a:rPr>
                        <a:t>:</a:t>
                      </a:r>
                      <a:endParaRPr lang="en-US" sz="1600" baseline="0" dirty="0" smtClean="0">
                        <a:latin typeface="Gill Sans"/>
                        <a:cs typeface="Gill San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i="1" baseline="0" dirty="0" smtClean="0">
                          <a:latin typeface="Gill Sans"/>
                          <a:cs typeface="Gill Sans"/>
                        </a:rPr>
                        <a:t>{X</a:t>
                      </a:r>
                      <a:r>
                        <a:rPr lang="en-US" sz="1600" i="1" baseline="-25000" dirty="0" smtClean="0">
                          <a:latin typeface="Gill Sans"/>
                          <a:cs typeface="Gill Sans"/>
                        </a:rPr>
                        <a:t>1</a:t>
                      </a:r>
                      <a:r>
                        <a:rPr lang="en-US" sz="1600" baseline="0" dirty="0" smtClean="0">
                          <a:latin typeface="Gill Sans"/>
                          <a:cs typeface="Gill Sans"/>
                        </a:rPr>
                        <a:t> = 150, </a:t>
                      </a:r>
                      <a:r>
                        <a:rPr lang="en-US" sz="1600" i="1" baseline="0" dirty="0" smtClean="0">
                          <a:latin typeface="Gill Sans"/>
                          <a:cs typeface="Gill Sans"/>
                        </a:rPr>
                        <a:t>X</a:t>
                      </a:r>
                      <a:r>
                        <a:rPr lang="en-US" sz="1600" i="1" baseline="-25000" dirty="0" smtClean="0">
                          <a:latin typeface="Gill Sans"/>
                          <a:cs typeface="Gill Sans"/>
                        </a:rPr>
                        <a:t>2</a:t>
                      </a:r>
                      <a:r>
                        <a:rPr lang="en-US" sz="1600" i="1" baseline="0" dirty="0" smtClean="0">
                          <a:latin typeface="Gill Sans"/>
                          <a:cs typeface="Gill Sans"/>
                        </a:rPr>
                        <a:t> </a:t>
                      </a:r>
                      <a:r>
                        <a:rPr lang="en-US" sz="1600" baseline="0" dirty="0" smtClean="0">
                          <a:latin typeface="Gill Sans"/>
                          <a:cs typeface="Gill Sans"/>
                        </a:rPr>
                        <a:t>= 125, </a:t>
                      </a:r>
                      <a:r>
                        <a:rPr lang="en-US" sz="1600" i="1" baseline="0" dirty="0" smtClean="0">
                          <a:latin typeface="Gill Sans"/>
                          <a:cs typeface="Gill Sans"/>
                        </a:rPr>
                        <a:t>X</a:t>
                      </a:r>
                      <a:r>
                        <a:rPr lang="en-US" sz="1600" i="1" baseline="-25000" dirty="0" smtClean="0">
                          <a:latin typeface="Gill Sans"/>
                          <a:cs typeface="Gill Sans"/>
                        </a:rPr>
                        <a:t>3</a:t>
                      </a:r>
                      <a:r>
                        <a:rPr lang="en-US" sz="1600" baseline="-25000" dirty="0" smtClean="0">
                          <a:latin typeface="Gill Sans"/>
                          <a:cs typeface="Gill Sans"/>
                        </a:rPr>
                        <a:t> </a:t>
                      </a:r>
                      <a:r>
                        <a:rPr lang="en-US" sz="1600" baseline="0" dirty="0" smtClean="0">
                          <a:latin typeface="Gill Sans"/>
                          <a:cs typeface="Gill Sans"/>
                        </a:rPr>
                        <a:t>= 208, </a:t>
                      </a:r>
                      <a:r>
                        <a:rPr lang="en-US" sz="1600" i="1" baseline="0" dirty="0" smtClean="0">
                          <a:latin typeface="Gill Sans"/>
                          <a:cs typeface="Gill Sans"/>
                        </a:rPr>
                        <a:t>X</a:t>
                      </a:r>
                      <a:r>
                        <a:rPr lang="en-US" sz="1600" i="1" baseline="-25000" dirty="0" smtClean="0">
                          <a:latin typeface="Gill Sans"/>
                          <a:cs typeface="Gill Sans"/>
                        </a:rPr>
                        <a:t>4</a:t>
                      </a:r>
                      <a:r>
                        <a:rPr lang="en-US" sz="1600" baseline="0" dirty="0" smtClean="0">
                          <a:latin typeface="Gill Sans"/>
                          <a:cs typeface="Gill Sans"/>
                        </a:rPr>
                        <a:t> = 180}</a:t>
                      </a:r>
                      <a:endParaRPr lang="en-US" sz="1600" dirty="0" smtClean="0">
                        <a:latin typeface="Gill Sans"/>
                        <a:cs typeface="Gill San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i="1" baseline="0" dirty="0" smtClean="0">
                          <a:latin typeface="Gill Sans"/>
                          <a:cs typeface="Gill Sans"/>
                        </a:rPr>
                        <a:t>{Y</a:t>
                      </a:r>
                      <a:r>
                        <a:rPr lang="en-US" sz="1600" i="1" baseline="-25000" dirty="0" smtClean="0">
                          <a:latin typeface="Gill Sans"/>
                          <a:cs typeface="Gill Sans"/>
                        </a:rPr>
                        <a:t>1</a:t>
                      </a:r>
                      <a:r>
                        <a:rPr lang="en-US" sz="1600" baseline="0" dirty="0" smtClean="0">
                          <a:latin typeface="Gill Sans"/>
                          <a:cs typeface="Gill Sans"/>
                        </a:rPr>
                        <a:t> = 65, </a:t>
                      </a:r>
                      <a:r>
                        <a:rPr lang="en-US" sz="1600" i="1" baseline="0" dirty="0" smtClean="0">
                          <a:latin typeface="Gill Sans"/>
                          <a:cs typeface="Gill Sans"/>
                        </a:rPr>
                        <a:t>Y</a:t>
                      </a:r>
                      <a:r>
                        <a:rPr lang="en-US" sz="1600" i="1" baseline="-25000" dirty="0" smtClean="0">
                          <a:latin typeface="Gill Sans"/>
                          <a:cs typeface="Gill Sans"/>
                        </a:rPr>
                        <a:t>2</a:t>
                      </a:r>
                      <a:r>
                        <a:rPr lang="en-US" sz="1600" i="1" baseline="0" dirty="0" smtClean="0">
                          <a:latin typeface="Gill Sans"/>
                          <a:cs typeface="Gill Sans"/>
                        </a:rPr>
                        <a:t> </a:t>
                      </a:r>
                      <a:r>
                        <a:rPr lang="en-US" sz="1600" baseline="0" dirty="0" smtClean="0">
                          <a:latin typeface="Gill Sans"/>
                          <a:cs typeface="Gill Sans"/>
                        </a:rPr>
                        <a:t>= 60, </a:t>
                      </a:r>
                      <a:r>
                        <a:rPr lang="en-US" sz="1600" i="1" baseline="0" dirty="0" smtClean="0">
                          <a:latin typeface="Gill Sans"/>
                          <a:cs typeface="Gill Sans"/>
                        </a:rPr>
                        <a:t>Y</a:t>
                      </a:r>
                      <a:r>
                        <a:rPr lang="en-US" sz="1600" i="1" baseline="-25000" dirty="0" smtClean="0">
                          <a:latin typeface="Gill Sans"/>
                          <a:cs typeface="Gill Sans"/>
                        </a:rPr>
                        <a:t>3</a:t>
                      </a:r>
                      <a:r>
                        <a:rPr lang="en-US" sz="1600" baseline="-25000" dirty="0" smtClean="0">
                          <a:latin typeface="Gill Sans"/>
                          <a:cs typeface="Gill Sans"/>
                        </a:rPr>
                        <a:t> </a:t>
                      </a:r>
                      <a:r>
                        <a:rPr lang="en-US" sz="1600" baseline="0" dirty="0" smtClean="0">
                          <a:latin typeface="Gill Sans"/>
                          <a:cs typeface="Gill Sans"/>
                        </a:rPr>
                        <a:t>= 72, </a:t>
                      </a:r>
                      <a:r>
                        <a:rPr lang="en-US" sz="1600" i="1" baseline="0" dirty="0" smtClean="0">
                          <a:latin typeface="Gill Sans"/>
                          <a:cs typeface="Gill Sans"/>
                        </a:rPr>
                        <a:t>Y</a:t>
                      </a:r>
                      <a:r>
                        <a:rPr lang="en-US" sz="1600" i="1" baseline="-25000" dirty="0" smtClean="0">
                          <a:latin typeface="Gill Sans"/>
                          <a:cs typeface="Gill Sans"/>
                        </a:rPr>
                        <a:t>4</a:t>
                      </a:r>
                      <a:r>
                        <a:rPr lang="en-US" sz="1600" baseline="0" dirty="0" smtClean="0">
                          <a:latin typeface="Gill Sans"/>
                          <a:cs typeface="Gill Sans"/>
                        </a:rPr>
                        <a:t> = 70}</a:t>
                      </a:r>
                      <a:endParaRPr lang="en-US" sz="1600" dirty="0" smtClean="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3"/>
                    </a:solidFill>
                  </a:tcPr>
                </a:tc>
              </a:tr>
            </a:tbl>
          </a:graphicData>
        </a:graphic>
      </p:graphicFrame>
      <p:sp>
        <p:nvSpPr>
          <p:cNvPr id="6" name="Oval Callout 5"/>
          <p:cNvSpPr/>
          <p:nvPr/>
        </p:nvSpPr>
        <p:spPr>
          <a:xfrm>
            <a:off x="3384931" y="5265797"/>
            <a:ext cx="3886200" cy="920750"/>
          </a:xfrm>
          <a:prstGeom prst="wedgeEllipseCallout">
            <a:avLst>
              <a:gd name="adj1" fmla="val 53264"/>
              <a:gd name="adj2" fmla="val 50898"/>
            </a:avLst>
          </a:prstGeom>
          <a:noFill/>
          <a:ln w="25400">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dirty="0" smtClean="0">
                <a:solidFill>
                  <a:schemeClr val="tx1"/>
                </a:solidFill>
                <a:latin typeface="Gill Sans"/>
                <a:cs typeface="Gill Sans"/>
              </a:rPr>
              <a:t>Both of these are </a:t>
            </a:r>
            <a:r>
              <a:rPr lang="en-US" sz="2000" b="1" dirty="0" smtClean="0">
                <a:solidFill>
                  <a:schemeClr val="accent3">
                    <a:lumMod val="75000"/>
                  </a:schemeClr>
                </a:solidFill>
                <a:latin typeface="Lobster Two"/>
                <a:cs typeface="Lobster Two"/>
              </a:rPr>
              <a:t>sequences</a:t>
            </a:r>
            <a:r>
              <a:rPr lang="en-US" sz="2000" dirty="0" smtClean="0">
                <a:solidFill>
                  <a:schemeClr val="accent3"/>
                </a:solidFill>
                <a:latin typeface="Gill Sans"/>
                <a:cs typeface="Gill Sans"/>
              </a:rPr>
              <a:t> </a:t>
            </a:r>
            <a:r>
              <a:rPr lang="en-US" sz="2000" dirty="0" smtClean="0">
                <a:solidFill>
                  <a:schemeClr val="tx1"/>
                </a:solidFill>
                <a:latin typeface="Gill Sans"/>
                <a:cs typeface="Gill Sans"/>
              </a:rPr>
              <a:t>of </a:t>
            </a:r>
            <a:r>
              <a:rPr lang="en-US" sz="2000" dirty="0" err="1" smtClean="0">
                <a:solidFill>
                  <a:schemeClr val="tx1"/>
                </a:solidFill>
                <a:latin typeface="Gill Sans"/>
                <a:cs typeface="Gill Sans"/>
              </a:rPr>
              <a:t>iid</a:t>
            </a:r>
            <a:r>
              <a:rPr lang="en-US" sz="2000" dirty="0" smtClean="0">
                <a:solidFill>
                  <a:schemeClr val="tx1"/>
                </a:solidFill>
                <a:latin typeface="Gill Sans"/>
                <a:cs typeface="Gill Sans"/>
              </a:rPr>
              <a:t> random variables</a:t>
            </a:r>
            <a:endParaRPr lang="en-US" sz="2000" dirty="0">
              <a:solidFill>
                <a:schemeClr val="tx1"/>
              </a:solidFill>
              <a:latin typeface="Gill Sans"/>
              <a:cs typeface="Gill Sans"/>
            </a:endParaRPr>
          </a:p>
        </p:txBody>
      </p:sp>
      <p:pic>
        <p:nvPicPr>
          <p:cNvPr id="7" name="Picture 6"/>
          <p:cNvPicPr>
            <a:picLocks noChangeAspect="1"/>
          </p:cNvPicPr>
          <p:nvPr/>
        </p:nvPicPr>
        <p:blipFill>
          <a:blip r:embed="rId3"/>
          <a:stretch>
            <a:fillRect/>
          </a:stretch>
        </p:blipFill>
        <p:spPr>
          <a:xfrm>
            <a:off x="7556500" y="5422900"/>
            <a:ext cx="1604527" cy="1604527"/>
          </a:xfrm>
          <a:prstGeom prst="rect">
            <a:avLst/>
          </a:prstGeom>
        </p:spPr>
      </p:pic>
    </p:spTree>
    <p:extLst>
      <p:ext uri="{BB962C8B-B14F-4D97-AF65-F5344CB8AC3E}">
        <p14:creationId xmlns:p14="http://schemas.microsoft.com/office/powerpoint/2010/main" val="25807399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endParaRPr lang="en-US" dirty="0" smtClean="0"/>
          </a:p>
          <a:p>
            <a:endParaRPr lang="en-US" dirty="0"/>
          </a:p>
          <a:p>
            <a:endParaRPr lang="en-US" dirty="0" smtClean="0"/>
          </a:p>
          <a:p>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r>
              <a:rPr lang="en-US" dirty="0" smtClean="0"/>
              <a:t>If </a:t>
            </a:r>
            <a:r>
              <a:rPr lang="en-US" i="1" dirty="0" smtClean="0"/>
              <a:t>S</a:t>
            </a:r>
            <a:r>
              <a:rPr lang="en-US" i="1" baseline="30000" dirty="0" smtClean="0"/>
              <a:t>2</a:t>
            </a:r>
            <a:r>
              <a:rPr lang="en-US" i="1" dirty="0" smtClean="0"/>
              <a:t> </a:t>
            </a:r>
            <a:r>
              <a:rPr lang="en-US" dirty="0" smtClean="0"/>
              <a:t>were defined with n rather than (n – 1) in the denominator, then </a:t>
            </a:r>
            <a:r>
              <a:rPr lang="en-US" i="1" dirty="0" smtClean="0"/>
              <a:t>E(S</a:t>
            </a:r>
            <a:r>
              <a:rPr lang="en-US" i="1" baseline="30000" dirty="0" smtClean="0"/>
              <a:t>2</a:t>
            </a:r>
            <a:r>
              <a:rPr lang="en-US" i="1" dirty="0" smtClean="0"/>
              <a:t>) </a:t>
            </a:r>
            <a:r>
              <a:rPr lang="en-US" dirty="0" smtClean="0"/>
              <a:t>would be biased and would not equal the population variance. We use (n – 1) in the denominator to create an unbiased estimator.</a:t>
            </a:r>
            <a:endParaRPr lang="en-US" dirty="0"/>
          </a:p>
        </p:txBody>
      </p:sp>
      <p:sp>
        <p:nvSpPr>
          <p:cNvPr id="2" name="Title 1"/>
          <p:cNvSpPr>
            <a:spLocks noGrp="1"/>
          </p:cNvSpPr>
          <p:nvPr>
            <p:ph type="title"/>
          </p:nvPr>
        </p:nvSpPr>
        <p:spPr/>
        <p:txBody>
          <a:bodyPr>
            <a:normAutofit fontScale="90000"/>
          </a:bodyPr>
          <a:lstStyle/>
          <a:p>
            <a:r>
              <a:rPr lang="en-US" dirty="0" smtClean="0"/>
              <a:t>Expectation of a statistic: the sample variance</a:t>
            </a:r>
            <a:endParaRPr lang="en-US" dirty="0"/>
          </a:p>
        </p:txBody>
      </p:sp>
      <p:pic>
        <p:nvPicPr>
          <p:cNvPr id="7" name="Picture 6"/>
          <p:cNvPicPr>
            <a:picLocks noChangeAspect="1"/>
          </p:cNvPicPr>
          <p:nvPr/>
        </p:nvPicPr>
        <p:blipFill>
          <a:blip r:embed="rId3"/>
          <a:stretch>
            <a:fillRect/>
          </a:stretch>
        </p:blipFill>
        <p:spPr>
          <a:xfrm>
            <a:off x="565404" y="1524000"/>
            <a:ext cx="7702296" cy="2895600"/>
          </a:xfrm>
          <a:prstGeom prst="rect">
            <a:avLst/>
          </a:prstGeom>
        </p:spPr>
      </p:pic>
    </p:spTree>
    <p:extLst>
      <p:ext uri="{BB962C8B-B14F-4D97-AF65-F5344CB8AC3E}">
        <p14:creationId xmlns:p14="http://schemas.microsoft.com/office/powerpoint/2010/main" val="10497328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ctr" anchorCtr="1">
            <a:normAutofit/>
          </a:bodyPr>
          <a:lstStyle/>
          <a:p>
            <a:pPr marL="0" indent="0" algn="ctr">
              <a:buNone/>
            </a:pPr>
            <a:r>
              <a:rPr lang="en-US" sz="3600" i="1" dirty="0" smtClean="0"/>
              <a:t>“The expectation of the sample variance is the population variance”</a:t>
            </a:r>
            <a:endParaRPr lang="en-US" sz="3600" i="1" dirty="0"/>
          </a:p>
        </p:txBody>
      </p:sp>
      <p:pic>
        <p:nvPicPr>
          <p:cNvPr id="4" name="Picture 3"/>
          <p:cNvPicPr>
            <a:picLocks noChangeAspect="1"/>
          </p:cNvPicPr>
          <p:nvPr/>
        </p:nvPicPr>
        <p:blipFill>
          <a:blip r:embed="rId2"/>
          <a:stretch>
            <a:fillRect/>
          </a:stretch>
        </p:blipFill>
        <p:spPr>
          <a:xfrm>
            <a:off x="7409777" y="4597400"/>
            <a:ext cx="1734223" cy="2260600"/>
          </a:xfrm>
          <a:prstGeom prst="rect">
            <a:avLst/>
          </a:prstGeom>
        </p:spPr>
      </p:pic>
      <p:cxnSp>
        <p:nvCxnSpPr>
          <p:cNvPr id="6" name="Straight Connector 5"/>
          <p:cNvCxnSpPr/>
          <p:nvPr/>
        </p:nvCxnSpPr>
        <p:spPr>
          <a:xfrm>
            <a:off x="4565650" y="2108200"/>
            <a:ext cx="0" cy="1524000"/>
          </a:xfrm>
          <a:prstGeom prst="line">
            <a:avLst/>
          </a:prstGeom>
          <a:ln w="50800">
            <a:solidFill>
              <a:srgbClr val="6699CC"/>
            </a:solidFill>
            <a:prstDash val="sysDash"/>
            <a:tailEnd type="triangle" w="lg"/>
          </a:ln>
        </p:spPr>
        <p:style>
          <a:lnRef idx="2">
            <a:schemeClr val="accent1"/>
          </a:lnRef>
          <a:fillRef idx="0">
            <a:schemeClr val="accent1"/>
          </a:fillRef>
          <a:effectRef idx="1">
            <a:schemeClr val="accent1"/>
          </a:effectRef>
          <a:fontRef idx="minor">
            <a:schemeClr val="tx1"/>
          </a:fontRef>
        </p:style>
      </p:cxnSp>
      <p:pic>
        <p:nvPicPr>
          <p:cNvPr id="2" name="Picture 1"/>
          <p:cNvPicPr>
            <a:picLocks noChangeAspect="1"/>
          </p:cNvPicPr>
          <p:nvPr/>
        </p:nvPicPr>
        <p:blipFill>
          <a:blip r:embed="rId3"/>
          <a:stretch>
            <a:fillRect/>
          </a:stretch>
        </p:blipFill>
        <p:spPr>
          <a:xfrm>
            <a:off x="3441700" y="1565466"/>
            <a:ext cx="2260600" cy="520700"/>
          </a:xfrm>
          <a:prstGeom prst="rect">
            <a:avLst/>
          </a:prstGeom>
        </p:spPr>
      </p:pic>
    </p:spTree>
    <p:extLst>
      <p:ext uri="{BB962C8B-B14F-4D97-AF65-F5344CB8AC3E}">
        <p14:creationId xmlns:p14="http://schemas.microsoft.com/office/powerpoint/2010/main" val="22831245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Expectation and variance of the sample mean</a:t>
            </a:r>
            <a:endParaRPr lang="en-US" dirty="0"/>
          </a:p>
        </p:txBody>
      </p:sp>
      <p:sp>
        <p:nvSpPr>
          <p:cNvPr id="3" name="Content Placeholder 2"/>
          <p:cNvSpPr>
            <a:spLocks noGrp="1"/>
          </p:cNvSpPr>
          <p:nvPr>
            <p:ph idx="1"/>
          </p:nvPr>
        </p:nvSpPr>
        <p:spPr/>
        <p:txBody>
          <a:bodyPr/>
          <a:lstStyle/>
          <a:p>
            <a:r>
              <a:rPr lang="en-US" dirty="0" smtClean="0"/>
              <a:t>Why are these statistics about other statistics helpful to know?</a:t>
            </a:r>
          </a:p>
          <a:p>
            <a:endParaRPr lang="en-US" dirty="0"/>
          </a:p>
          <a:p>
            <a:r>
              <a:rPr lang="en-US" dirty="0"/>
              <a:t>How likely is it that the true mean of our sample is close to our population mean?</a:t>
            </a:r>
          </a:p>
          <a:p>
            <a:endParaRPr lang="en-US" dirty="0"/>
          </a:p>
          <a:p>
            <a:r>
              <a:rPr lang="en-US" dirty="0"/>
              <a:t>This probability is determined by the sampling distribution</a:t>
            </a:r>
          </a:p>
          <a:p>
            <a:endParaRPr lang="en-US" dirty="0"/>
          </a:p>
        </p:txBody>
      </p:sp>
    </p:spTree>
    <p:extLst>
      <p:ext uri="{BB962C8B-B14F-4D97-AF65-F5344CB8AC3E}">
        <p14:creationId xmlns:p14="http://schemas.microsoft.com/office/powerpoint/2010/main" val="438062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sampling distribution of sample means</a:t>
            </a:r>
            <a:endParaRPr lang="en-US" dirty="0"/>
          </a:p>
        </p:txBody>
      </p:sp>
      <p:sp>
        <p:nvSpPr>
          <p:cNvPr id="3" name="Content Placeholder 2"/>
          <p:cNvSpPr>
            <a:spLocks noGrp="1"/>
          </p:cNvSpPr>
          <p:nvPr>
            <p:ph idx="1"/>
          </p:nvPr>
        </p:nvSpPr>
        <p:spPr/>
        <p:txBody>
          <a:bodyPr/>
          <a:lstStyle/>
          <a:p>
            <a:r>
              <a:rPr lang="en-US" dirty="0" smtClean="0"/>
              <a:t>Let’s perform the following random experiment:</a:t>
            </a:r>
          </a:p>
          <a:p>
            <a:pPr lvl="1"/>
            <a:r>
              <a:rPr lang="en-US" dirty="0" smtClean="0"/>
              <a:t>Toss </a:t>
            </a:r>
            <a:r>
              <a:rPr lang="en-US" i="1" dirty="0" smtClean="0"/>
              <a:t>n</a:t>
            </a:r>
            <a:r>
              <a:rPr lang="en-US" dirty="0" smtClean="0"/>
              <a:t> fair dice; </a:t>
            </a:r>
          </a:p>
          <a:p>
            <a:pPr lvl="1"/>
            <a:r>
              <a:rPr lang="en-US" dirty="0"/>
              <a:t>O</a:t>
            </a:r>
            <a:r>
              <a:rPr lang="en-US" dirty="0" smtClean="0"/>
              <a:t>bserve the number of dots (“pips”) showing for each </a:t>
            </a:r>
            <a:r>
              <a:rPr lang="en-US" dirty="0"/>
              <a:t>die as </a:t>
            </a:r>
            <a:r>
              <a:rPr lang="en-US" i="1" dirty="0" smtClean="0"/>
              <a:t>x</a:t>
            </a:r>
            <a:r>
              <a:rPr lang="en-US" i="1" baseline="-25000" dirty="0" smtClean="0"/>
              <a:t>i</a:t>
            </a:r>
            <a:r>
              <a:rPr lang="en-US" dirty="0" smtClean="0"/>
              <a:t>; </a:t>
            </a:r>
          </a:p>
          <a:p>
            <a:pPr lvl="1"/>
            <a:r>
              <a:rPr lang="en-US" dirty="0"/>
              <a:t>C</a:t>
            </a:r>
            <a:r>
              <a:rPr lang="en-US" dirty="0" smtClean="0"/>
              <a:t>alculate the </a:t>
            </a:r>
            <a:r>
              <a:rPr lang="en-US" dirty="0"/>
              <a:t>mean number of </a:t>
            </a:r>
            <a:r>
              <a:rPr lang="en-US" dirty="0" smtClean="0"/>
              <a:t>dots across observed </a:t>
            </a:r>
            <a:r>
              <a:rPr lang="en-US" i="1" dirty="0" smtClean="0">
                <a:solidFill>
                  <a:schemeClr val="accent1"/>
                </a:solidFill>
              </a:rPr>
              <a:t>n </a:t>
            </a:r>
            <a:r>
              <a:rPr lang="en-US" dirty="0" smtClean="0"/>
              <a:t>values (note: here, </a:t>
            </a:r>
            <a:r>
              <a:rPr lang="en-US" i="1" dirty="0" smtClean="0"/>
              <a:t>n</a:t>
            </a:r>
            <a:r>
              <a:rPr lang="en-US" dirty="0" smtClean="0"/>
              <a:t> = 1)</a:t>
            </a:r>
          </a:p>
          <a:p>
            <a:endParaRPr lang="en-US" dirty="0"/>
          </a:p>
          <a:p>
            <a:endParaRPr lang="en-US" dirty="0" smtClean="0"/>
          </a:p>
          <a:p>
            <a:endParaRPr lang="en-US" dirty="0"/>
          </a:p>
          <a:p>
            <a:endParaRPr lang="en-US" dirty="0" smtClean="0"/>
          </a:p>
          <a:p>
            <a:r>
              <a:rPr lang="en-US" dirty="0" smtClean="0"/>
              <a:t>Let’s start with </a:t>
            </a:r>
            <a:r>
              <a:rPr lang="en-US" i="1" dirty="0" smtClean="0"/>
              <a:t>n</a:t>
            </a:r>
            <a:r>
              <a:rPr lang="en-US" dirty="0" smtClean="0"/>
              <a:t> = 1 die</a:t>
            </a:r>
            <a:endParaRPr lang="en-US" dirty="0"/>
          </a:p>
        </p:txBody>
      </p:sp>
      <p:pic>
        <p:nvPicPr>
          <p:cNvPr id="4" name="Picture 3"/>
          <p:cNvPicPr>
            <a:picLocks noChangeAspect="1"/>
          </p:cNvPicPr>
          <p:nvPr/>
        </p:nvPicPr>
        <p:blipFill>
          <a:blip r:embed="rId2"/>
          <a:stretch>
            <a:fillRect/>
          </a:stretch>
        </p:blipFill>
        <p:spPr>
          <a:xfrm>
            <a:off x="6891866" y="5168900"/>
            <a:ext cx="2252133" cy="1689100"/>
          </a:xfrm>
          <a:prstGeom prst="rect">
            <a:avLst/>
          </a:prstGeom>
        </p:spPr>
      </p:pic>
      <p:pic>
        <p:nvPicPr>
          <p:cNvPr id="6" name="Picture 5"/>
          <p:cNvPicPr>
            <a:picLocks noChangeAspect="1"/>
          </p:cNvPicPr>
          <p:nvPr/>
        </p:nvPicPr>
        <p:blipFill>
          <a:blip r:embed="rId3"/>
          <a:stretch>
            <a:fillRect/>
          </a:stretch>
        </p:blipFill>
        <p:spPr>
          <a:xfrm>
            <a:off x="3530600" y="3340100"/>
            <a:ext cx="2082800" cy="1257300"/>
          </a:xfrm>
          <a:prstGeom prst="rect">
            <a:avLst/>
          </a:prstGeom>
        </p:spPr>
      </p:pic>
    </p:spTree>
    <p:extLst>
      <p:ext uri="{BB962C8B-B14F-4D97-AF65-F5344CB8AC3E}">
        <p14:creationId xmlns:p14="http://schemas.microsoft.com/office/powerpoint/2010/main" val="38587675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smtClean="0"/>
              <a:t>Three distributions to keep in mind simultaneously</a:t>
            </a:r>
            <a:endParaRPr lang="en-US" sz="3200"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The distribution of </a:t>
            </a:r>
            <a:r>
              <a:rPr lang="en-US" i="1" dirty="0" smtClean="0"/>
              <a:t>X</a:t>
            </a:r>
            <a:r>
              <a:rPr lang="en-US" dirty="0" smtClean="0"/>
              <a:t> in the population</a:t>
            </a:r>
          </a:p>
          <a:p>
            <a:pPr marL="457200" indent="-457200">
              <a:buFont typeface="+mj-lt"/>
              <a:buAutoNum type="arabicPeriod"/>
            </a:pPr>
            <a:endParaRPr lang="en-US" dirty="0" smtClean="0"/>
          </a:p>
          <a:p>
            <a:pPr marL="457200" indent="-457200">
              <a:buFont typeface="+mj-lt"/>
              <a:buAutoNum type="arabicPeriod"/>
            </a:pPr>
            <a:r>
              <a:rPr lang="en-US" dirty="0" smtClean="0"/>
              <a:t>The distribution of </a:t>
            </a:r>
            <a:r>
              <a:rPr lang="en-US" i="1" dirty="0" smtClean="0"/>
              <a:t>x</a:t>
            </a:r>
            <a:r>
              <a:rPr lang="en-US" dirty="0" smtClean="0"/>
              <a:t> in the particular sample</a:t>
            </a:r>
          </a:p>
          <a:p>
            <a:pPr marL="274320" lvl="1" indent="0">
              <a:buNone/>
            </a:pPr>
            <a:endParaRPr lang="en-US" dirty="0" smtClean="0"/>
          </a:p>
          <a:p>
            <a:pPr marL="457200" indent="-457200">
              <a:buFont typeface="+mj-lt"/>
              <a:buAutoNum type="arabicPeriod"/>
            </a:pPr>
            <a:r>
              <a:rPr lang="en-US" dirty="0" smtClean="0"/>
              <a:t>The sampling distribution of sample means across all possible samples</a:t>
            </a:r>
          </a:p>
        </p:txBody>
      </p:sp>
      <p:pic>
        <p:nvPicPr>
          <p:cNvPr id="4" name="Picture 3"/>
          <p:cNvPicPr>
            <a:picLocks noChangeAspect="1"/>
          </p:cNvPicPr>
          <p:nvPr/>
        </p:nvPicPr>
        <p:blipFill>
          <a:blip r:embed="rId3"/>
          <a:stretch>
            <a:fillRect/>
          </a:stretch>
        </p:blipFill>
        <p:spPr>
          <a:xfrm>
            <a:off x="6891866" y="5168900"/>
            <a:ext cx="2252133" cy="1689100"/>
          </a:xfrm>
          <a:prstGeom prst="rect">
            <a:avLst/>
          </a:prstGeom>
        </p:spPr>
      </p:pic>
    </p:spTree>
    <p:extLst>
      <p:ext uri="{BB962C8B-B14F-4D97-AF65-F5344CB8AC3E}">
        <p14:creationId xmlns:p14="http://schemas.microsoft.com/office/powerpoint/2010/main" val="35300500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population distribution</a:t>
            </a:r>
            <a:endParaRPr lang="en-US" dirty="0"/>
          </a:p>
        </p:txBody>
      </p:sp>
      <p:sp>
        <p:nvSpPr>
          <p:cNvPr id="3" name="Content Placeholder 2"/>
          <p:cNvSpPr>
            <a:spLocks noGrp="1"/>
          </p:cNvSpPr>
          <p:nvPr>
            <p:ph idx="1"/>
          </p:nvPr>
        </p:nvSpPr>
        <p:spPr/>
        <p:txBody>
          <a:bodyPr/>
          <a:lstStyle/>
          <a:p>
            <a:r>
              <a:rPr lang="en-US" dirty="0" smtClean="0"/>
              <a:t>Here the population is infinite (</a:t>
            </a:r>
            <a:r>
              <a:rPr lang="en-US" i="1" dirty="0" smtClean="0"/>
              <a:t>n</a:t>
            </a:r>
            <a:r>
              <a:rPr lang="en-US" dirty="0" smtClean="0"/>
              <a:t> </a:t>
            </a:r>
            <a:r>
              <a:rPr lang="en-US" dirty="0" smtClean="0">
                <a:sym typeface="Wingdings"/>
              </a:rPr>
              <a:t> ∞) and </a:t>
            </a:r>
            <a:r>
              <a:rPr lang="en-US" i="1" dirty="0" smtClean="0">
                <a:sym typeface="Wingdings"/>
              </a:rPr>
              <a:t>X</a:t>
            </a:r>
            <a:r>
              <a:rPr lang="en-US" dirty="0" smtClean="0">
                <a:sym typeface="Wingdings"/>
              </a:rPr>
              <a:t> has this probability distribution</a:t>
            </a:r>
            <a:endParaRPr lang="en-US" dirty="0"/>
          </a:p>
        </p:txBody>
      </p:sp>
      <p:pic>
        <p:nvPicPr>
          <p:cNvPr id="4" name="Picture 3"/>
          <p:cNvPicPr>
            <a:picLocks noChangeAspect="1"/>
          </p:cNvPicPr>
          <p:nvPr/>
        </p:nvPicPr>
        <p:blipFill>
          <a:blip r:embed="rId3"/>
          <a:stretch>
            <a:fillRect/>
          </a:stretch>
        </p:blipFill>
        <p:spPr>
          <a:xfrm>
            <a:off x="6891866" y="5168900"/>
            <a:ext cx="2252133" cy="1689100"/>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744781172"/>
              </p:ext>
            </p:extLst>
          </p:nvPr>
        </p:nvGraphicFramePr>
        <p:xfrm>
          <a:off x="3340100" y="2887980"/>
          <a:ext cx="2463800" cy="2966720"/>
        </p:xfrm>
        <a:graphic>
          <a:graphicData uri="http://schemas.openxmlformats.org/drawingml/2006/table">
            <a:tbl>
              <a:tblPr firstRow="1" bandRow="1">
                <a:tableStyleId>{073A0DAA-6AF3-43AB-8588-CEC1D06C72B9}</a:tableStyleId>
              </a:tblPr>
              <a:tblGrid>
                <a:gridCol w="1231900"/>
                <a:gridCol w="1231900"/>
              </a:tblGrid>
              <a:tr h="370840">
                <a:tc>
                  <a:txBody>
                    <a:bodyPr/>
                    <a:lstStyle/>
                    <a:p>
                      <a:pPr algn="ctr"/>
                      <a:r>
                        <a:rPr lang="en-US" i="1" dirty="0" smtClean="0">
                          <a:latin typeface="Lato" charset="0"/>
                          <a:ea typeface="Lato" charset="0"/>
                          <a:cs typeface="Lato" charset="0"/>
                        </a:rPr>
                        <a:t>x</a:t>
                      </a:r>
                      <a:r>
                        <a:rPr lang="en-US" i="1" baseline="-25000" dirty="0" smtClean="0">
                          <a:latin typeface="Lato" charset="0"/>
                          <a:ea typeface="Lato" charset="0"/>
                          <a:cs typeface="Lato" charset="0"/>
                        </a:rPr>
                        <a:t>i</a:t>
                      </a:r>
                      <a:endParaRPr lang="en-US" i="1" dirty="0">
                        <a:latin typeface="Lato" charset="0"/>
                        <a:ea typeface="Lato" charset="0"/>
                        <a:cs typeface="Lato" charset="0"/>
                      </a:endParaRPr>
                    </a:p>
                  </a:txBody>
                  <a:tcPr/>
                </a:tc>
                <a:tc>
                  <a:txBody>
                    <a:bodyPr/>
                    <a:lstStyle/>
                    <a:p>
                      <a:pPr algn="ctr"/>
                      <a:r>
                        <a:rPr lang="en-US" i="1" dirty="0" smtClean="0">
                          <a:latin typeface="Lato" charset="0"/>
                          <a:ea typeface="Lato" charset="0"/>
                          <a:cs typeface="Lato" charset="0"/>
                        </a:rPr>
                        <a:t>p</a:t>
                      </a:r>
                      <a:r>
                        <a:rPr lang="en-US" i="1" baseline="-25000" dirty="0" smtClean="0">
                          <a:latin typeface="Lato" charset="0"/>
                          <a:ea typeface="Lato" charset="0"/>
                          <a:cs typeface="Lato" charset="0"/>
                        </a:rPr>
                        <a:t>i</a:t>
                      </a:r>
                      <a:endParaRPr lang="en-US" i="1" dirty="0">
                        <a:latin typeface="Lato" charset="0"/>
                        <a:ea typeface="Lato" charset="0"/>
                        <a:cs typeface="Lato" charset="0"/>
                      </a:endParaRPr>
                    </a:p>
                  </a:txBody>
                  <a:tcPr/>
                </a:tc>
              </a:tr>
              <a:tr h="370840">
                <a:tc>
                  <a:txBody>
                    <a:bodyPr/>
                    <a:lstStyle/>
                    <a:p>
                      <a:pPr algn="ctr"/>
                      <a:r>
                        <a:rPr lang="en-US" dirty="0" smtClean="0">
                          <a:latin typeface="Lato" charset="0"/>
                          <a:ea typeface="Lato" charset="0"/>
                          <a:cs typeface="Lato" charset="0"/>
                        </a:rPr>
                        <a:t>1</a:t>
                      </a:r>
                      <a:endParaRPr lang="en-US" dirty="0">
                        <a:latin typeface="Lato" charset="0"/>
                        <a:ea typeface="Lato" charset="0"/>
                        <a:cs typeface="Lato" charset="0"/>
                      </a:endParaRPr>
                    </a:p>
                  </a:txBody>
                  <a:tcPr/>
                </a:tc>
                <a:tc>
                  <a:txBody>
                    <a:bodyPr/>
                    <a:lstStyle/>
                    <a:p>
                      <a:pPr algn="ct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2</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3</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4</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5</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6</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sum</a:t>
                      </a:r>
                      <a:endParaRPr lang="en-US" dirty="0">
                        <a:latin typeface="Lato" charset="0"/>
                        <a:ea typeface="Lato" charset="0"/>
                        <a:cs typeface="Lato" charset="0"/>
                      </a:endParaRPr>
                    </a:p>
                  </a:txBody>
                  <a:tcPr/>
                </a:tc>
                <a:tc>
                  <a:txBody>
                    <a:bodyPr/>
                    <a:lstStyle/>
                    <a:p>
                      <a:pPr algn="ctr"/>
                      <a:r>
                        <a:rPr lang="en-US" dirty="0" smtClean="0">
                          <a:latin typeface="Lato" charset="0"/>
                          <a:ea typeface="Lato" charset="0"/>
                          <a:cs typeface="Lato" charset="0"/>
                        </a:rPr>
                        <a:t>1</a:t>
                      </a:r>
                      <a:endParaRPr lang="en-US" dirty="0">
                        <a:latin typeface="Lato" charset="0"/>
                        <a:ea typeface="Lato" charset="0"/>
                        <a:cs typeface="Lato" charset="0"/>
                      </a:endParaRPr>
                    </a:p>
                  </a:txBody>
                  <a:tcPr/>
                </a:tc>
              </a:tr>
            </a:tbl>
          </a:graphicData>
        </a:graphic>
      </p:graphicFrame>
    </p:spTree>
    <p:extLst>
      <p:ext uri="{BB962C8B-B14F-4D97-AF65-F5344CB8AC3E}">
        <p14:creationId xmlns:p14="http://schemas.microsoft.com/office/powerpoint/2010/main" val="17775254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Mean of the population distribution</a:t>
            </a:r>
            <a:endParaRPr lang="en-US" dirty="0"/>
          </a:p>
        </p:txBody>
      </p:sp>
      <p:sp>
        <p:nvSpPr>
          <p:cNvPr id="7" name="Content Placeholder 6"/>
          <p:cNvSpPr>
            <a:spLocks noGrp="1"/>
          </p:cNvSpPr>
          <p:nvPr>
            <p:ph sz="half" idx="2"/>
          </p:nvPr>
        </p:nvSpPr>
        <p:spPr/>
        <p:txBody>
          <a:bodyPr/>
          <a:lstStyle/>
          <a:p>
            <a:pPr marL="0" indent="0">
              <a:buNone/>
            </a:pPr>
            <a:r>
              <a:rPr lang="en-US" dirty="0" smtClean="0"/>
              <a:t>What is the mean of this distribution?</a:t>
            </a:r>
          </a:p>
          <a:p>
            <a:endParaRPr lang="en-US" dirty="0"/>
          </a:p>
        </p:txBody>
      </p:sp>
      <p:pic>
        <p:nvPicPr>
          <p:cNvPr id="4" name="Picture 3"/>
          <p:cNvPicPr>
            <a:picLocks noChangeAspect="1"/>
          </p:cNvPicPr>
          <p:nvPr/>
        </p:nvPicPr>
        <p:blipFill>
          <a:blip r:embed="rId2"/>
          <a:stretch>
            <a:fillRect/>
          </a:stretch>
        </p:blipFill>
        <p:spPr>
          <a:xfrm>
            <a:off x="6891866" y="5168900"/>
            <a:ext cx="2252133" cy="1689100"/>
          </a:xfrm>
          <a:prstGeom prst="rect">
            <a:avLst/>
          </a:prstGeom>
        </p:spPr>
      </p:pic>
      <p:graphicFrame>
        <p:nvGraphicFramePr>
          <p:cNvPr id="8" name="Content Placeholder 7"/>
          <p:cNvGraphicFramePr>
            <a:graphicFrameLocks noGrp="1"/>
          </p:cNvGraphicFramePr>
          <p:nvPr>
            <p:ph sz="half" idx="1"/>
            <p:extLst>
              <p:ext uri="{D42A27DB-BD31-4B8C-83A1-F6EECF244321}">
                <p14:modId xmlns:p14="http://schemas.microsoft.com/office/powerpoint/2010/main" val="340851396"/>
              </p:ext>
            </p:extLst>
          </p:nvPr>
        </p:nvGraphicFramePr>
        <p:xfrm>
          <a:off x="1257300" y="2202180"/>
          <a:ext cx="2463800" cy="2966720"/>
        </p:xfrm>
        <a:graphic>
          <a:graphicData uri="http://schemas.openxmlformats.org/drawingml/2006/table">
            <a:tbl>
              <a:tblPr firstRow="1" bandRow="1">
                <a:tableStyleId>{073A0DAA-6AF3-43AB-8588-CEC1D06C72B9}</a:tableStyleId>
              </a:tblPr>
              <a:tblGrid>
                <a:gridCol w="1231900"/>
                <a:gridCol w="1231900"/>
              </a:tblGrid>
              <a:tr h="370840">
                <a:tc>
                  <a:txBody>
                    <a:bodyPr/>
                    <a:lstStyle/>
                    <a:p>
                      <a:pPr algn="ctr"/>
                      <a:r>
                        <a:rPr lang="en-US" i="1" dirty="0" smtClean="0">
                          <a:latin typeface="Lato" charset="0"/>
                          <a:ea typeface="Lato" charset="0"/>
                          <a:cs typeface="Lato" charset="0"/>
                        </a:rPr>
                        <a:t>x</a:t>
                      </a:r>
                      <a:r>
                        <a:rPr lang="en-US" i="1" baseline="-25000" dirty="0" smtClean="0">
                          <a:latin typeface="Lato" charset="0"/>
                          <a:ea typeface="Lato" charset="0"/>
                          <a:cs typeface="Lato" charset="0"/>
                        </a:rPr>
                        <a:t>i</a:t>
                      </a:r>
                      <a:endParaRPr lang="en-US" i="1" dirty="0">
                        <a:latin typeface="Lato" charset="0"/>
                        <a:ea typeface="Lato" charset="0"/>
                        <a:cs typeface="Lato" charset="0"/>
                      </a:endParaRPr>
                    </a:p>
                  </a:txBody>
                  <a:tcPr/>
                </a:tc>
                <a:tc>
                  <a:txBody>
                    <a:bodyPr/>
                    <a:lstStyle/>
                    <a:p>
                      <a:pPr algn="ctr"/>
                      <a:r>
                        <a:rPr lang="en-US" i="1" dirty="0" smtClean="0">
                          <a:latin typeface="Lato" charset="0"/>
                          <a:ea typeface="Lato" charset="0"/>
                          <a:cs typeface="Lato" charset="0"/>
                        </a:rPr>
                        <a:t>p</a:t>
                      </a:r>
                      <a:r>
                        <a:rPr lang="en-US" i="1" baseline="-25000" dirty="0" smtClean="0">
                          <a:latin typeface="Lato" charset="0"/>
                          <a:ea typeface="Lato" charset="0"/>
                          <a:cs typeface="Lato" charset="0"/>
                        </a:rPr>
                        <a:t>i</a:t>
                      </a:r>
                      <a:endParaRPr lang="en-US" i="1" dirty="0">
                        <a:latin typeface="Lato" charset="0"/>
                        <a:ea typeface="Lato" charset="0"/>
                        <a:cs typeface="Lato" charset="0"/>
                      </a:endParaRPr>
                    </a:p>
                  </a:txBody>
                  <a:tcPr/>
                </a:tc>
              </a:tr>
              <a:tr h="370840">
                <a:tc>
                  <a:txBody>
                    <a:bodyPr/>
                    <a:lstStyle/>
                    <a:p>
                      <a:pPr algn="ctr"/>
                      <a:r>
                        <a:rPr lang="en-US" dirty="0" smtClean="0">
                          <a:latin typeface="Lato" charset="0"/>
                          <a:ea typeface="Lato" charset="0"/>
                          <a:cs typeface="Lato" charset="0"/>
                        </a:rPr>
                        <a:t>1</a:t>
                      </a:r>
                      <a:endParaRPr lang="en-US" dirty="0">
                        <a:latin typeface="Lato" charset="0"/>
                        <a:ea typeface="Lato" charset="0"/>
                        <a:cs typeface="Lato" charset="0"/>
                      </a:endParaRPr>
                    </a:p>
                  </a:txBody>
                  <a:tcPr/>
                </a:tc>
                <a:tc>
                  <a:txBody>
                    <a:bodyPr/>
                    <a:lstStyle/>
                    <a:p>
                      <a:pPr algn="ct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2</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3</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4</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5</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6</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sum</a:t>
                      </a:r>
                      <a:endParaRPr lang="en-US" dirty="0">
                        <a:latin typeface="Lato" charset="0"/>
                        <a:ea typeface="Lato" charset="0"/>
                        <a:cs typeface="Lato" charset="0"/>
                      </a:endParaRPr>
                    </a:p>
                  </a:txBody>
                  <a:tcPr/>
                </a:tc>
                <a:tc>
                  <a:txBody>
                    <a:bodyPr/>
                    <a:lstStyle/>
                    <a:p>
                      <a:pPr algn="ctr"/>
                      <a:r>
                        <a:rPr lang="en-US" dirty="0" smtClean="0">
                          <a:latin typeface="Lato" charset="0"/>
                          <a:ea typeface="Lato" charset="0"/>
                          <a:cs typeface="Lato" charset="0"/>
                        </a:rPr>
                        <a:t>1</a:t>
                      </a:r>
                      <a:endParaRPr lang="en-US" dirty="0">
                        <a:latin typeface="Lato" charset="0"/>
                        <a:ea typeface="Lato" charset="0"/>
                        <a:cs typeface="Lato" charset="0"/>
                      </a:endParaRPr>
                    </a:p>
                  </a:txBody>
                  <a:tcPr/>
                </a:tc>
              </a:tr>
            </a:tbl>
          </a:graphicData>
        </a:graphic>
      </p:graphicFrame>
    </p:spTree>
    <p:extLst>
      <p:ext uri="{BB962C8B-B14F-4D97-AF65-F5344CB8AC3E}">
        <p14:creationId xmlns:p14="http://schemas.microsoft.com/office/powerpoint/2010/main" val="26978593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Mean of the population distribution</a:t>
            </a:r>
          </a:p>
        </p:txBody>
      </p:sp>
      <p:sp>
        <p:nvSpPr>
          <p:cNvPr id="7" name="Content Placeholder 6"/>
          <p:cNvSpPr>
            <a:spLocks noGrp="1"/>
          </p:cNvSpPr>
          <p:nvPr>
            <p:ph sz="half" idx="2"/>
          </p:nvPr>
        </p:nvSpPr>
        <p:spPr/>
        <p:txBody>
          <a:bodyPr/>
          <a:lstStyle/>
          <a:p>
            <a:pPr marL="0" indent="0">
              <a:buNone/>
            </a:pPr>
            <a:r>
              <a:rPr lang="en-US" dirty="0" smtClean="0"/>
              <a:t>What is the mean of this distribution?</a:t>
            </a:r>
          </a:p>
          <a:p>
            <a:endParaRPr lang="en-US" dirty="0"/>
          </a:p>
        </p:txBody>
      </p:sp>
      <p:pic>
        <p:nvPicPr>
          <p:cNvPr id="4" name="Picture 3"/>
          <p:cNvPicPr>
            <a:picLocks noChangeAspect="1"/>
          </p:cNvPicPr>
          <p:nvPr/>
        </p:nvPicPr>
        <p:blipFill>
          <a:blip r:embed="rId3"/>
          <a:stretch>
            <a:fillRect/>
          </a:stretch>
        </p:blipFill>
        <p:spPr>
          <a:xfrm>
            <a:off x="6891866" y="5168900"/>
            <a:ext cx="2252133" cy="1689100"/>
          </a:xfrm>
          <a:prstGeom prst="rect">
            <a:avLst/>
          </a:prstGeom>
        </p:spPr>
      </p:pic>
      <p:graphicFrame>
        <p:nvGraphicFramePr>
          <p:cNvPr id="8" name="Content Placeholder 7"/>
          <p:cNvGraphicFramePr>
            <a:graphicFrameLocks noGrp="1"/>
          </p:cNvGraphicFramePr>
          <p:nvPr>
            <p:ph sz="half" idx="1"/>
            <p:extLst>
              <p:ext uri="{D42A27DB-BD31-4B8C-83A1-F6EECF244321}">
                <p14:modId xmlns:p14="http://schemas.microsoft.com/office/powerpoint/2010/main" val="1536203418"/>
              </p:ext>
            </p:extLst>
          </p:nvPr>
        </p:nvGraphicFramePr>
        <p:xfrm>
          <a:off x="901701" y="2202180"/>
          <a:ext cx="3073398" cy="2966720"/>
        </p:xfrm>
        <a:graphic>
          <a:graphicData uri="http://schemas.openxmlformats.org/drawingml/2006/table">
            <a:tbl>
              <a:tblPr firstRow="1" bandRow="1">
                <a:tableStyleId>{073A0DAA-6AF3-43AB-8588-CEC1D06C72B9}</a:tableStyleId>
              </a:tblPr>
              <a:tblGrid>
                <a:gridCol w="1024466"/>
                <a:gridCol w="1024466"/>
                <a:gridCol w="1024466"/>
              </a:tblGrid>
              <a:tr h="370840">
                <a:tc>
                  <a:txBody>
                    <a:bodyPr/>
                    <a:lstStyle/>
                    <a:p>
                      <a:pPr algn="ctr"/>
                      <a:r>
                        <a:rPr lang="en-US" i="1" dirty="0" smtClean="0">
                          <a:latin typeface="Lato" charset="0"/>
                          <a:ea typeface="Lato" charset="0"/>
                          <a:cs typeface="Lato" charset="0"/>
                        </a:rPr>
                        <a:t>x</a:t>
                      </a:r>
                      <a:r>
                        <a:rPr lang="en-US" i="1" baseline="-25000" dirty="0" smtClean="0">
                          <a:latin typeface="Lato" charset="0"/>
                          <a:ea typeface="Lato" charset="0"/>
                          <a:cs typeface="Lato" charset="0"/>
                        </a:rPr>
                        <a:t>i</a:t>
                      </a:r>
                      <a:endParaRPr lang="en-US" i="1" dirty="0">
                        <a:latin typeface="Lato" charset="0"/>
                        <a:ea typeface="Lato" charset="0"/>
                        <a:cs typeface="Lato" charset="0"/>
                      </a:endParaRPr>
                    </a:p>
                  </a:txBody>
                  <a:tcPr/>
                </a:tc>
                <a:tc>
                  <a:txBody>
                    <a:bodyPr/>
                    <a:lstStyle/>
                    <a:p>
                      <a:pPr algn="ctr"/>
                      <a:r>
                        <a:rPr lang="en-US" i="1" dirty="0" smtClean="0">
                          <a:latin typeface="Lato" charset="0"/>
                          <a:ea typeface="Lato" charset="0"/>
                          <a:cs typeface="Lato" charset="0"/>
                        </a:rPr>
                        <a:t>p</a:t>
                      </a:r>
                      <a:r>
                        <a:rPr lang="en-US" i="1" baseline="-25000" dirty="0" smtClean="0">
                          <a:latin typeface="Lato" charset="0"/>
                          <a:ea typeface="Lato" charset="0"/>
                          <a:cs typeface="Lato" charset="0"/>
                        </a:rPr>
                        <a:t>i</a:t>
                      </a:r>
                      <a:endParaRPr lang="en-US" i="1" dirty="0">
                        <a:latin typeface="Lato" charset="0"/>
                        <a:ea typeface="Lato" charset="0"/>
                        <a:cs typeface="Lato" charset="0"/>
                      </a:endParaRPr>
                    </a:p>
                  </a:txBody>
                  <a:tcPr/>
                </a:tc>
                <a:tc>
                  <a:txBody>
                    <a:bodyPr/>
                    <a:lstStyle/>
                    <a:p>
                      <a:pPr algn="ctr"/>
                      <a:r>
                        <a:rPr lang="en-US" i="1" dirty="0" smtClean="0">
                          <a:latin typeface="Lato" charset="0"/>
                          <a:ea typeface="Lato" charset="0"/>
                          <a:cs typeface="Lato" charset="0"/>
                        </a:rPr>
                        <a:t>E(x</a:t>
                      </a:r>
                      <a:r>
                        <a:rPr lang="en-US" i="1" baseline="-25000" dirty="0" smtClean="0">
                          <a:latin typeface="Lato" charset="0"/>
                          <a:ea typeface="Lato" charset="0"/>
                          <a:cs typeface="Lato" charset="0"/>
                        </a:rPr>
                        <a:t>i</a:t>
                      </a:r>
                      <a:r>
                        <a:rPr lang="en-US" i="1" dirty="0" smtClean="0">
                          <a:latin typeface="Lato" charset="0"/>
                          <a:ea typeface="Lato" charset="0"/>
                          <a:cs typeface="Lato" charset="0"/>
                        </a:rPr>
                        <a:t>)</a:t>
                      </a:r>
                      <a:endParaRPr lang="en-US" i="1" dirty="0">
                        <a:latin typeface="Lato" charset="0"/>
                        <a:ea typeface="Lato" charset="0"/>
                        <a:cs typeface="Lato" charset="0"/>
                      </a:endParaRPr>
                    </a:p>
                  </a:txBody>
                  <a:tcPr/>
                </a:tc>
              </a:tr>
              <a:tr h="370840">
                <a:tc>
                  <a:txBody>
                    <a:bodyPr/>
                    <a:lstStyle/>
                    <a:p>
                      <a:pPr algn="ctr"/>
                      <a:r>
                        <a:rPr lang="en-US" dirty="0" smtClean="0">
                          <a:latin typeface="Lato" charset="0"/>
                          <a:ea typeface="Lato" charset="0"/>
                          <a:cs typeface="Lato" charset="0"/>
                        </a:rPr>
                        <a:t>1</a:t>
                      </a:r>
                      <a:endParaRPr lang="en-US" dirty="0">
                        <a:latin typeface="Lato" charset="0"/>
                        <a:ea typeface="Lato" charset="0"/>
                        <a:cs typeface="Lato" charset="0"/>
                      </a:endParaRPr>
                    </a:p>
                  </a:txBody>
                  <a:tcPr/>
                </a:tc>
                <a:tc>
                  <a:txBody>
                    <a:bodyPr/>
                    <a:lstStyle/>
                    <a:p>
                      <a:pPr algn="ctr"/>
                      <a:r>
                        <a:rPr lang="en-US" dirty="0" smtClean="0">
                          <a:latin typeface="Lato" charset="0"/>
                          <a:ea typeface="Lato" charset="0"/>
                          <a:cs typeface="Lato" charset="0"/>
                        </a:rPr>
                        <a:t>1/6</a:t>
                      </a:r>
                    </a:p>
                  </a:txBody>
                  <a:tcPr/>
                </a:tc>
                <a:tc>
                  <a:txBody>
                    <a:bodyPr/>
                    <a:lstStyle/>
                    <a:p>
                      <a:pPr algn="ct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2</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2/6</a:t>
                      </a:r>
                    </a:p>
                  </a:txBody>
                  <a:tcPr/>
                </a:tc>
              </a:tr>
              <a:tr h="370840">
                <a:tc>
                  <a:txBody>
                    <a:bodyPr/>
                    <a:lstStyle/>
                    <a:p>
                      <a:pPr algn="ctr"/>
                      <a:r>
                        <a:rPr lang="en-US" dirty="0" smtClean="0">
                          <a:latin typeface="Lato" charset="0"/>
                          <a:ea typeface="Lato" charset="0"/>
                          <a:cs typeface="Lato" charset="0"/>
                        </a:rPr>
                        <a:t>3</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3/6</a:t>
                      </a:r>
                    </a:p>
                  </a:txBody>
                  <a:tcPr/>
                </a:tc>
              </a:tr>
              <a:tr h="370840">
                <a:tc>
                  <a:txBody>
                    <a:bodyPr/>
                    <a:lstStyle/>
                    <a:p>
                      <a:pPr algn="ctr"/>
                      <a:r>
                        <a:rPr lang="en-US" dirty="0" smtClean="0">
                          <a:latin typeface="Lato" charset="0"/>
                          <a:ea typeface="Lato" charset="0"/>
                          <a:cs typeface="Lato" charset="0"/>
                        </a:rPr>
                        <a:t>4</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4/6</a:t>
                      </a:r>
                    </a:p>
                  </a:txBody>
                  <a:tcPr/>
                </a:tc>
              </a:tr>
              <a:tr h="370840">
                <a:tc>
                  <a:txBody>
                    <a:bodyPr/>
                    <a:lstStyle/>
                    <a:p>
                      <a:pPr algn="ctr"/>
                      <a:r>
                        <a:rPr lang="en-US" dirty="0" smtClean="0">
                          <a:latin typeface="Lato" charset="0"/>
                          <a:ea typeface="Lato" charset="0"/>
                          <a:cs typeface="Lato" charset="0"/>
                        </a:rPr>
                        <a:t>5</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5/6</a:t>
                      </a:r>
                    </a:p>
                  </a:txBody>
                  <a:tcPr/>
                </a:tc>
              </a:tr>
              <a:tr h="370840">
                <a:tc>
                  <a:txBody>
                    <a:bodyPr/>
                    <a:lstStyle/>
                    <a:p>
                      <a:pPr algn="ctr"/>
                      <a:r>
                        <a:rPr lang="en-US" dirty="0" smtClean="0">
                          <a:latin typeface="Lato" charset="0"/>
                          <a:ea typeface="Lato" charset="0"/>
                          <a:cs typeface="Lato" charset="0"/>
                        </a:rPr>
                        <a:t>6</a:t>
                      </a:r>
                      <a:endParaRPr lang="en-US" dirty="0">
                        <a:latin typeface="Lato" charset="0"/>
                        <a:ea typeface="Lato" charset="0"/>
                        <a:cs typeface="Lato" charset="0"/>
                      </a:endParaRPr>
                    </a:p>
                  </a:txBody>
                  <a:tcPr>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6/6</a:t>
                      </a:r>
                    </a:p>
                  </a:txBody>
                  <a:tcPr>
                    <a:lnB w="12700" cap="flat" cmpd="sng" algn="ctr">
                      <a:solidFill>
                        <a:scrgbClr r="0" g="0" b="0"/>
                      </a:solidFill>
                      <a:prstDash val="solid"/>
                      <a:round/>
                      <a:headEnd type="none" w="med" len="med"/>
                      <a:tailEnd type="none" w="med" len="med"/>
                    </a:lnB>
                  </a:tcPr>
                </a:tc>
              </a:tr>
              <a:tr h="370840">
                <a:tc>
                  <a:txBody>
                    <a:bodyPr/>
                    <a:lstStyle/>
                    <a:p>
                      <a:pPr algn="ctr"/>
                      <a:r>
                        <a:rPr lang="en-US" b="1" dirty="0" smtClean="0">
                          <a:latin typeface="Lato" charset="0"/>
                          <a:ea typeface="Lato" charset="0"/>
                          <a:cs typeface="Lato" charset="0"/>
                        </a:rPr>
                        <a:t>sum</a:t>
                      </a:r>
                      <a:endParaRPr lang="en-US" b="1" dirty="0">
                        <a:latin typeface="Lato" charset="0"/>
                        <a:ea typeface="Lato" charset="0"/>
                        <a:cs typeface="Lato" charset="0"/>
                      </a:endParaRPr>
                    </a:p>
                  </a:txBody>
                  <a:tcPr>
                    <a:lnT w="12700" cap="flat" cmpd="sng" algn="ctr">
                      <a:solidFill>
                        <a:scrgbClr r="0" g="0" b="0"/>
                      </a:solidFill>
                      <a:prstDash val="solid"/>
                      <a:round/>
                      <a:headEnd type="none" w="med" len="med"/>
                      <a:tailEnd type="none" w="med" len="med"/>
                    </a:lnT>
                  </a:tcPr>
                </a:tc>
                <a:tc>
                  <a:txBody>
                    <a:bodyPr/>
                    <a:lstStyle/>
                    <a:p>
                      <a:pPr algn="ctr"/>
                      <a:r>
                        <a:rPr lang="en-US" b="1" dirty="0" smtClean="0">
                          <a:latin typeface="Lato" charset="0"/>
                          <a:ea typeface="Lato" charset="0"/>
                          <a:cs typeface="Lato" charset="0"/>
                        </a:rPr>
                        <a:t>1</a:t>
                      </a:r>
                      <a:endParaRPr lang="en-US" b="1" dirty="0">
                        <a:latin typeface="Lato" charset="0"/>
                        <a:ea typeface="Lato" charset="0"/>
                        <a:cs typeface="Lato" charset="0"/>
                      </a:endParaRPr>
                    </a:p>
                  </a:txBody>
                  <a:tcPr>
                    <a:lnT w="12700" cap="flat" cmpd="sng" algn="ctr">
                      <a:solidFill>
                        <a:scrgbClr r="0" g="0" b="0"/>
                      </a:solidFill>
                      <a:prstDash val="solid"/>
                      <a:round/>
                      <a:headEnd type="none" w="med" len="med"/>
                      <a:tailEnd type="none" w="med" len="med"/>
                    </a:lnT>
                  </a:tcPr>
                </a:tc>
                <a:tc>
                  <a:txBody>
                    <a:bodyPr/>
                    <a:lstStyle/>
                    <a:p>
                      <a:pPr algn="ctr"/>
                      <a:r>
                        <a:rPr lang="en-US" b="1" dirty="0" smtClean="0">
                          <a:latin typeface="Lato" charset="0"/>
                          <a:ea typeface="Lato" charset="0"/>
                          <a:cs typeface="Lato" charset="0"/>
                        </a:rPr>
                        <a:t>3.5</a:t>
                      </a:r>
                      <a:endParaRPr lang="en-US" b="1" dirty="0">
                        <a:latin typeface="Lato" charset="0"/>
                        <a:ea typeface="Lato" charset="0"/>
                        <a:cs typeface="Lato" charset="0"/>
                      </a:endParaRPr>
                    </a:p>
                  </a:txBody>
                  <a:tcPr>
                    <a:lnT w="12700" cap="flat" cmpd="sng" algn="ctr">
                      <a:solidFill>
                        <a:scrgbClr r="0" g="0" b="0"/>
                      </a:solidFill>
                      <a:prstDash val="solid"/>
                      <a:round/>
                      <a:headEnd type="none" w="med" len="med"/>
                      <a:tailEnd type="none" w="med" len="med"/>
                    </a:lnT>
                  </a:tcPr>
                </a:tc>
              </a:tr>
            </a:tbl>
          </a:graphicData>
        </a:graphic>
      </p:graphicFrame>
      <p:pic>
        <p:nvPicPr>
          <p:cNvPr id="3" name="Picture 2"/>
          <p:cNvPicPr>
            <a:picLocks noChangeAspect="1"/>
          </p:cNvPicPr>
          <p:nvPr/>
        </p:nvPicPr>
        <p:blipFill>
          <a:blip r:embed="rId4"/>
          <a:stretch>
            <a:fillRect/>
          </a:stretch>
        </p:blipFill>
        <p:spPr>
          <a:xfrm>
            <a:off x="4648200" y="3363396"/>
            <a:ext cx="4038600" cy="421204"/>
          </a:xfrm>
          <a:prstGeom prst="rect">
            <a:avLst/>
          </a:prstGeom>
        </p:spPr>
      </p:pic>
    </p:spTree>
    <p:extLst>
      <p:ext uri="{BB962C8B-B14F-4D97-AF65-F5344CB8AC3E}">
        <p14:creationId xmlns:p14="http://schemas.microsoft.com/office/powerpoint/2010/main" val="7430292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Variance of population distribution</a:t>
            </a:r>
            <a:endParaRPr lang="en-US" dirty="0"/>
          </a:p>
        </p:txBody>
      </p:sp>
      <p:sp>
        <p:nvSpPr>
          <p:cNvPr id="7" name="Content Placeholder 6"/>
          <p:cNvSpPr>
            <a:spLocks noGrp="1"/>
          </p:cNvSpPr>
          <p:nvPr>
            <p:ph sz="half" idx="2"/>
          </p:nvPr>
        </p:nvSpPr>
        <p:spPr>
          <a:xfrm>
            <a:off x="4584700" y="1673352"/>
            <a:ext cx="4102100" cy="1336548"/>
          </a:xfrm>
        </p:spPr>
        <p:txBody>
          <a:bodyPr>
            <a:normAutofit fontScale="85000" lnSpcReduction="10000"/>
          </a:bodyPr>
          <a:lstStyle/>
          <a:p>
            <a:pPr marL="0" indent="0">
              <a:buNone/>
            </a:pPr>
            <a:r>
              <a:rPr lang="en-US" dirty="0"/>
              <a:t>What is the variance/standard deviation of this distribution?</a:t>
            </a:r>
          </a:p>
          <a:p>
            <a:endParaRPr lang="en-US" dirty="0"/>
          </a:p>
        </p:txBody>
      </p:sp>
      <p:pic>
        <p:nvPicPr>
          <p:cNvPr id="4" name="Picture 3"/>
          <p:cNvPicPr>
            <a:picLocks noChangeAspect="1"/>
          </p:cNvPicPr>
          <p:nvPr/>
        </p:nvPicPr>
        <p:blipFill>
          <a:blip r:embed="rId2"/>
          <a:stretch>
            <a:fillRect/>
          </a:stretch>
        </p:blipFill>
        <p:spPr>
          <a:xfrm>
            <a:off x="6891866" y="5168900"/>
            <a:ext cx="2252133" cy="1689100"/>
          </a:xfrm>
          <a:prstGeom prst="rect">
            <a:avLst/>
          </a:prstGeom>
        </p:spPr>
      </p:pic>
      <p:graphicFrame>
        <p:nvGraphicFramePr>
          <p:cNvPr id="8" name="Content Placeholder 7"/>
          <p:cNvGraphicFramePr>
            <a:graphicFrameLocks noGrp="1"/>
          </p:cNvGraphicFramePr>
          <p:nvPr>
            <p:ph sz="half" idx="1"/>
            <p:extLst>
              <p:ext uri="{D42A27DB-BD31-4B8C-83A1-F6EECF244321}">
                <p14:modId xmlns:p14="http://schemas.microsoft.com/office/powerpoint/2010/main" val="702127744"/>
              </p:ext>
            </p:extLst>
          </p:nvPr>
        </p:nvGraphicFramePr>
        <p:xfrm>
          <a:off x="152398" y="2202180"/>
          <a:ext cx="4250819" cy="2966720"/>
        </p:xfrm>
        <a:graphic>
          <a:graphicData uri="http://schemas.openxmlformats.org/drawingml/2006/table">
            <a:tbl>
              <a:tblPr firstRow="1" bandRow="1">
                <a:tableStyleId>{073A0DAA-6AF3-43AB-8588-CEC1D06C72B9}</a:tableStyleId>
              </a:tblPr>
              <a:tblGrid>
                <a:gridCol w="735330"/>
                <a:gridCol w="579755"/>
                <a:gridCol w="680784"/>
                <a:gridCol w="1273716"/>
                <a:gridCol w="981234"/>
              </a:tblGrid>
              <a:tr h="370840">
                <a:tc>
                  <a:txBody>
                    <a:bodyPr/>
                    <a:lstStyle/>
                    <a:p>
                      <a:pPr algn="ctr"/>
                      <a:r>
                        <a:rPr lang="en-US" i="1" dirty="0" smtClean="0">
                          <a:latin typeface="Lato" charset="0"/>
                          <a:ea typeface="Lato" charset="0"/>
                          <a:cs typeface="Lato" charset="0"/>
                        </a:rPr>
                        <a:t>x</a:t>
                      </a:r>
                      <a:r>
                        <a:rPr lang="en-US" i="1" baseline="-25000" dirty="0" smtClean="0">
                          <a:latin typeface="Lato" charset="0"/>
                          <a:ea typeface="Lato" charset="0"/>
                          <a:cs typeface="Lato" charset="0"/>
                        </a:rPr>
                        <a:t>i</a:t>
                      </a:r>
                      <a:endParaRPr lang="en-US" i="1" dirty="0">
                        <a:latin typeface="Lato" charset="0"/>
                        <a:ea typeface="Lato" charset="0"/>
                        <a:cs typeface="Lato" charset="0"/>
                      </a:endParaRPr>
                    </a:p>
                  </a:txBody>
                  <a:tcPr/>
                </a:tc>
                <a:tc>
                  <a:txBody>
                    <a:bodyPr/>
                    <a:lstStyle/>
                    <a:p>
                      <a:pPr algn="ctr"/>
                      <a:r>
                        <a:rPr lang="en-US" i="1" dirty="0" smtClean="0">
                          <a:latin typeface="Lato" charset="0"/>
                          <a:ea typeface="Lato" charset="0"/>
                          <a:cs typeface="Lato" charset="0"/>
                        </a:rPr>
                        <a:t>p</a:t>
                      </a:r>
                      <a:r>
                        <a:rPr lang="en-US" i="1" baseline="-25000" dirty="0" smtClean="0">
                          <a:latin typeface="Lato" charset="0"/>
                          <a:ea typeface="Lato" charset="0"/>
                          <a:cs typeface="Lato" charset="0"/>
                        </a:rPr>
                        <a:t>i</a:t>
                      </a:r>
                      <a:endParaRPr lang="en-US" i="1" dirty="0">
                        <a:latin typeface="Lato" charset="0"/>
                        <a:ea typeface="Lato" charset="0"/>
                        <a:cs typeface="Lato" charset="0"/>
                      </a:endParaRPr>
                    </a:p>
                  </a:txBody>
                  <a:tcPr/>
                </a:tc>
                <a:tc>
                  <a:txBody>
                    <a:bodyPr/>
                    <a:lstStyle/>
                    <a:p>
                      <a:pPr algn="ctr"/>
                      <a:r>
                        <a:rPr lang="en-US" i="1" dirty="0" smtClean="0">
                          <a:latin typeface="Lato" charset="0"/>
                          <a:ea typeface="Lato" charset="0"/>
                          <a:cs typeface="Lato" charset="0"/>
                        </a:rPr>
                        <a:t>E(x</a:t>
                      </a:r>
                      <a:r>
                        <a:rPr lang="en-US" i="1" baseline="-25000" dirty="0" smtClean="0">
                          <a:latin typeface="Lato" charset="0"/>
                          <a:ea typeface="Lato" charset="0"/>
                          <a:cs typeface="Lato" charset="0"/>
                        </a:rPr>
                        <a:t>i</a:t>
                      </a:r>
                      <a:r>
                        <a:rPr lang="en-US" i="1" dirty="0" smtClean="0">
                          <a:latin typeface="Lato" charset="0"/>
                          <a:ea typeface="Lato" charset="0"/>
                          <a:cs typeface="Lato" charset="0"/>
                        </a:rPr>
                        <a:t>)</a:t>
                      </a:r>
                      <a:endParaRPr lang="en-US" i="1"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i="1" dirty="0" smtClean="0">
                          <a:latin typeface="Lato" charset="0"/>
                          <a:ea typeface="Lato" charset="0"/>
                          <a:cs typeface="Lato" charset="0"/>
                        </a:rPr>
                        <a:t>[x</a:t>
                      </a:r>
                      <a:r>
                        <a:rPr lang="en-US" i="1" baseline="-25000" dirty="0" smtClean="0">
                          <a:latin typeface="Lato" charset="0"/>
                          <a:ea typeface="Lato" charset="0"/>
                          <a:cs typeface="Lato" charset="0"/>
                        </a:rPr>
                        <a:t>i</a:t>
                      </a:r>
                      <a:r>
                        <a:rPr lang="en-US" i="1" baseline="0" dirty="0" smtClean="0">
                          <a:latin typeface="Lato" charset="0"/>
                          <a:ea typeface="Lato" charset="0"/>
                          <a:cs typeface="Lato" charset="0"/>
                        </a:rPr>
                        <a:t> –</a:t>
                      </a:r>
                      <a:r>
                        <a:rPr lang="en-US" i="1" dirty="0" smtClean="0">
                          <a:latin typeface="Lato" charset="0"/>
                          <a:ea typeface="Lato" charset="0"/>
                          <a:cs typeface="Lato" charset="0"/>
                        </a:rPr>
                        <a:t>E(X)]</a:t>
                      </a:r>
                      <a:r>
                        <a:rPr lang="en-US" i="1" baseline="30000" dirty="0" smtClean="0">
                          <a:latin typeface="Lato" charset="0"/>
                          <a:ea typeface="Lato" charset="0"/>
                          <a:cs typeface="Lato" charset="0"/>
                        </a:rPr>
                        <a:t>2</a:t>
                      </a:r>
                      <a:endParaRPr lang="en-US" i="1" dirty="0" smtClean="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i="1" baseline="0" dirty="0" smtClean="0">
                          <a:latin typeface="Lato" charset="0"/>
                          <a:ea typeface="Lato" charset="0"/>
                          <a:cs typeface="Lato" charset="0"/>
                        </a:rPr>
                        <a:t>× </a:t>
                      </a:r>
                      <a:r>
                        <a:rPr lang="en-US" i="1" dirty="0" smtClean="0">
                          <a:latin typeface="Lato" charset="0"/>
                          <a:ea typeface="Lato" charset="0"/>
                          <a:cs typeface="Lato" charset="0"/>
                        </a:rPr>
                        <a:t>p</a:t>
                      </a:r>
                      <a:r>
                        <a:rPr lang="en-US" i="1" baseline="-25000" dirty="0" smtClean="0">
                          <a:latin typeface="Lato" charset="0"/>
                          <a:ea typeface="Lato" charset="0"/>
                          <a:cs typeface="Lato" charset="0"/>
                        </a:rPr>
                        <a:t>i</a:t>
                      </a:r>
                      <a:endParaRPr lang="en-US" i="1" dirty="0" smtClean="0">
                        <a:latin typeface="Lato" charset="0"/>
                        <a:ea typeface="Lato" charset="0"/>
                        <a:cs typeface="Lato" charset="0"/>
                      </a:endParaRPr>
                    </a:p>
                  </a:txBody>
                  <a:tcPr/>
                </a:tc>
              </a:tr>
              <a:tr h="370840">
                <a:tc>
                  <a:txBody>
                    <a:bodyPr/>
                    <a:lstStyle/>
                    <a:p>
                      <a:pPr algn="ctr"/>
                      <a:r>
                        <a:rPr lang="en-US" dirty="0" smtClean="0">
                          <a:latin typeface="Lato" charset="0"/>
                          <a:ea typeface="Lato" charset="0"/>
                          <a:cs typeface="Lato" charset="0"/>
                        </a:rPr>
                        <a:t>1</a:t>
                      </a:r>
                      <a:endParaRPr lang="en-US" dirty="0">
                        <a:latin typeface="Lato" charset="0"/>
                        <a:ea typeface="Lato" charset="0"/>
                        <a:cs typeface="Lato" charset="0"/>
                      </a:endParaRPr>
                    </a:p>
                  </a:txBody>
                  <a:tcPr/>
                </a:tc>
                <a:tc>
                  <a:txBody>
                    <a:bodyPr/>
                    <a:lstStyle/>
                    <a:p>
                      <a:pPr algn="ctr"/>
                      <a:r>
                        <a:rPr lang="en-US" dirty="0" smtClean="0">
                          <a:latin typeface="Lato" charset="0"/>
                          <a:ea typeface="Lato" charset="0"/>
                          <a:cs typeface="Lato" charset="0"/>
                        </a:rPr>
                        <a:t>1/6</a:t>
                      </a:r>
                    </a:p>
                  </a:txBody>
                  <a:tcPr/>
                </a:tc>
                <a:tc>
                  <a:txBody>
                    <a:bodyPr/>
                    <a:lstStyle/>
                    <a:p>
                      <a:pPr algn="ctr"/>
                      <a:r>
                        <a:rPr lang="en-US" dirty="0" smtClean="0">
                          <a:latin typeface="Lato" charset="0"/>
                          <a:ea typeface="Lato" charset="0"/>
                          <a:cs typeface="Lato" charset="0"/>
                        </a:rPr>
                        <a:t>1/6</a:t>
                      </a:r>
                    </a:p>
                  </a:txBody>
                  <a:tcPr/>
                </a:tc>
                <a:tc>
                  <a:txBody>
                    <a:bodyPr/>
                    <a:lstStyle/>
                    <a:p>
                      <a:pPr algn="ctr"/>
                      <a:r>
                        <a:rPr lang="en-US" dirty="0" smtClean="0">
                          <a:latin typeface="Lato" charset="0"/>
                          <a:ea typeface="Lato" charset="0"/>
                          <a:cs typeface="Lato" charset="0"/>
                        </a:rPr>
                        <a:t>6.25</a:t>
                      </a:r>
                    </a:p>
                  </a:txBody>
                  <a:tcPr/>
                </a:tc>
                <a:tc>
                  <a:txBody>
                    <a:bodyPr/>
                    <a:lstStyle/>
                    <a:p>
                      <a:pPr algn="ctr"/>
                      <a:r>
                        <a:rPr lang="en-US" dirty="0" smtClean="0">
                          <a:latin typeface="Lato" charset="0"/>
                          <a:ea typeface="Lato" charset="0"/>
                          <a:cs typeface="Lato" charset="0"/>
                        </a:rPr>
                        <a:t>1.042</a:t>
                      </a:r>
                    </a:p>
                  </a:txBody>
                  <a:tcPr/>
                </a:tc>
              </a:tr>
              <a:tr h="370840">
                <a:tc>
                  <a:txBody>
                    <a:bodyPr/>
                    <a:lstStyle/>
                    <a:p>
                      <a:pPr algn="ctr"/>
                      <a:r>
                        <a:rPr lang="en-US" dirty="0" smtClean="0">
                          <a:latin typeface="Lato" charset="0"/>
                          <a:ea typeface="Lato" charset="0"/>
                          <a:cs typeface="Lato" charset="0"/>
                        </a:rPr>
                        <a:t>2</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2/6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2.25</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0.375</a:t>
                      </a:r>
                    </a:p>
                  </a:txBody>
                  <a:tcPr/>
                </a:tc>
              </a:tr>
              <a:tr h="370840">
                <a:tc>
                  <a:txBody>
                    <a:bodyPr/>
                    <a:lstStyle/>
                    <a:p>
                      <a:pPr algn="ctr"/>
                      <a:r>
                        <a:rPr lang="en-US" dirty="0" smtClean="0">
                          <a:latin typeface="Lato" charset="0"/>
                          <a:ea typeface="Lato" charset="0"/>
                          <a:cs typeface="Lato" charset="0"/>
                        </a:rPr>
                        <a:t>3</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3/6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0.25</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0.042</a:t>
                      </a:r>
                    </a:p>
                  </a:txBody>
                  <a:tcPr/>
                </a:tc>
              </a:tr>
              <a:tr h="370840">
                <a:tc>
                  <a:txBody>
                    <a:bodyPr/>
                    <a:lstStyle/>
                    <a:p>
                      <a:pPr algn="ctr"/>
                      <a:r>
                        <a:rPr lang="en-US" dirty="0" smtClean="0">
                          <a:latin typeface="Lato" charset="0"/>
                          <a:ea typeface="Lato" charset="0"/>
                          <a:cs typeface="Lato" charset="0"/>
                        </a:rPr>
                        <a:t>4</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4/6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0.25</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0.042</a:t>
                      </a:r>
                    </a:p>
                  </a:txBody>
                  <a:tcPr/>
                </a:tc>
              </a:tr>
              <a:tr h="370840">
                <a:tc>
                  <a:txBody>
                    <a:bodyPr/>
                    <a:lstStyle/>
                    <a:p>
                      <a:pPr algn="ctr"/>
                      <a:r>
                        <a:rPr lang="en-US" dirty="0" smtClean="0">
                          <a:latin typeface="Lato" charset="0"/>
                          <a:ea typeface="Lato" charset="0"/>
                          <a:cs typeface="Lato" charset="0"/>
                        </a:rPr>
                        <a:t>5</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5/6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2.25</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0.375</a:t>
                      </a:r>
                    </a:p>
                  </a:txBody>
                  <a:tcPr/>
                </a:tc>
              </a:tr>
              <a:tr h="370840">
                <a:tc>
                  <a:txBody>
                    <a:bodyPr/>
                    <a:lstStyle/>
                    <a:p>
                      <a:pPr algn="ctr"/>
                      <a:r>
                        <a:rPr lang="en-US" dirty="0" smtClean="0">
                          <a:latin typeface="Lato" charset="0"/>
                          <a:ea typeface="Lato" charset="0"/>
                          <a:cs typeface="Lato" charset="0"/>
                        </a:rPr>
                        <a:t>6</a:t>
                      </a:r>
                      <a:endParaRPr lang="en-US" dirty="0">
                        <a:latin typeface="Lato" charset="0"/>
                        <a:ea typeface="Lato" charset="0"/>
                        <a:cs typeface="Lato" charset="0"/>
                      </a:endParaRPr>
                    </a:p>
                  </a:txBody>
                  <a:tcPr>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6/6</a:t>
                      </a:r>
                    </a:p>
                  </a:txBody>
                  <a:tcPr>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6.25</a:t>
                      </a:r>
                    </a:p>
                  </a:txBody>
                  <a:tcPr>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1.042</a:t>
                      </a:r>
                    </a:p>
                  </a:txBody>
                  <a:tcPr>
                    <a:lnB w="12700" cap="flat" cmpd="sng" algn="ctr">
                      <a:solidFill>
                        <a:scrgbClr r="0" g="0" b="0"/>
                      </a:solidFill>
                      <a:prstDash val="solid"/>
                      <a:round/>
                      <a:headEnd type="none" w="med" len="med"/>
                      <a:tailEnd type="none" w="med" len="med"/>
                    </a:lnB>
                  </a:tcPr>
                </a:tc>
              </a:tr>
              <a:tr h="370840">
                <a:tc>
                  <a:txBody>
                    <a:bodyPr/>
                    <a:lstStyle/>
                    <a:p>
                      <a:pPr algn="ctr"/>
                      <a:r>
                        <a:rPr lang="en-US" b="1" dirty="0" smtClean="0">
                          <a:latin typeface="Lato" charset="0"/>
                          <a:ea typeface="Lato" charset="0"/>
                          <a:cs typeface="Lato" charset="0"/>
                        </a:rPr>
                        <a:t>sum</a:t>
                      </a:r>
                      <a:endParaRPr lang="en-US" b="1" dirty="0">
                        <a:latin typeface="Lato" charset="0"/>
                        <a:ea typeface="Lato" charset="0"/>
                        <a:cs typeface="Lato" charset="0"/>
                      </a:endParaRPr>
                    </a:p>
                  </a:txBody>
                  <a:tcPr>
                    <a:lnT w="12700" cap="flat" cmpd="sng" algn="ctr">
                      <a:solidFill>
                        <a:scrgbClr r="0" g="0" b="0"/>
                      </a:solidFill>
                      <a:prstDash val="solid"/>
                      <a:round/>
                      <a:headEnd type="none" w="med" len="med"/>
                      <a:tailEnd type="none" w="med" len="med"/>
                    </a:lnT>
                  </a:tcPr>
                </a:tc>
                <a:tc>
                  <a:txBody>
                    <a:bodyPr/>
                    <a:lstStyle/>
                    <a:p>
                      <a:pPr algn="ctr"/>
                      <a:r>
                        <a:rPr lang="en-US" b="1" dirty="0" smtClean="0">
                          <a:latin typeface="Lato" charset="0"/>
                          <a:ea typeface="Lato" charset="0"/>
                          <a:cs typeface="Lato" charset="0"/>
                        </a:rPr>
                        <a:t>1</a:t>
                      </a:r>
                      <a:endParaRPr lang="en-US" b="1" dirty="0">
                        <a:latin typeface="Lato" charset="0"/>
                        <a:ea typeface="Lato" charset="0"/>
                        <a:cs typeface="Lato" charset="0"/>
                      </a:endParaRPr>
                    </a:p>
                  </a:txBody>
                  <a:tcPr>
                    <a:lnT w="12700" cap="flat" cmpd="sng" algn="ctr">
                      <a:solidFill>
                        <a:scrgbClr r="0" g="0" b="0"/>
                      </a:solidFill>
                      <a:prstDash val="solid"/>
                      <a:round/>
                      <a:headEnd type="none" w="med" len="med"/>
                      <a:tailEnd type="none" w="med" len="med"/>
                    </a:lnT>
                  </a:tcPr>
                </a:tc>
                <a:tc>
                  <a:txBody>
                    <a:bodyPr/>
                    <a:lstStyle/>
                    <a:p>
                      <a:pPr algn="ctr"/>
                      <a:r>
                        <a:rPr lang="en-US" b="1" dirty="0" smtClean="0">
                          <a:latin typeface="Lato" charset="0"/>
                          <a:ea typeface="Lato" charset="0"/>
                          <a:cs typeface="Lato" charset="0"/>
                        </a:rPr>
                        <a:t>3.5</a:t>
                      </a:r>
                      <a:endParaRPr lang="en-US" b="1" dirty="0">
                        <a:latin typeface="Lato" charset="0"/>
                        <a:ea typeface="Lato" charset="0"/>
                        <a:cs typeface="Lato" charset="0"/>
                      </a:endParaRPr>
                    </a:p>
                  </a:txBody>
                  <a:tcPr>
                    <a:lnT w="12700" cap="flat" cmpd="sng" algn="ctr">
                      <a:solidFill>
                        <a:scrgbClr r="0" g="0" b="0"/>
                      </a:solidFill>
                      <a:prstDash val="solid"/>
                      <a:round/>
                      <a:headEnd type="none" w="med" len="med"/>
                      <a:tailEnd type="none" w="med" len="med"/>
                    </a:lnT>
                  </a:tcPr>
                </a:tc>
                <a:tc>
                  <a:txBody>
                    <a:bodyPr/>
                    <a:lstStyle/>
                    <a:p>
                      <a:pPr algn="ctr"/>
                      <a:r>
                        <a:rPr lang="en-US" b="1" dirty="0" smtClean="0">
                          <a:latin typeface="Lato" charset="0"/>
                          <a:ea typeface="Lato" charset="0"/>
                          <a:cs typeface="Lato" charset="0"/>
                        </a:rPr>
                        <a:t>not yet!</a:t>
                      </a:r>
                      <a:endParaRPr lang="en-US" b="1" dirty="0">
                        <a:latin typeface="Lato" charset="0"/>
                        <a:ea typeface="Lato" charset="0"/>
                        <a:cs typeface="Lato" charset="0"/>
                      </a:endParaRPr>
                    </a:p>
                  </a:txBody>
                  <a:tcPr>
                    <a:lnT w="12700" cap="flat" cmpd="sng" algn="ctr">
                      <a:solidFill>
                        <a:scrgbClr r="0" g="0" b="0"/>
                      </a:solidFill>
                      <a:prstDash val="solid"/>
                      <a:round/>
                      <a:headEnd type="none" w="med" len="med"/>
                      <a:tailEnd type="none" w="med" len="med"/>
                    </a:lnT>
                  </a:tcPr>
                </a:tc>
                <a:tc>
                  <a:txBody>
                    <a:bodyPr/>
                    <a:lstStyle/>
                    <a:p>
                      <a:pPr algn="ctr"/>
                      <a:r>
                        <a:rPr lang="en-US" b="1" dirty="0" smtClean="0">
                          <a:latin typeface="Lato" charset="0"/>
                          <a:ea typeface="Lato" charset="0"/>
                          <a:cs typeface="Lato" charset="0"/>
                        </a:rPr>
                        <a:t>2.917</a:t>
                      </a:r>
                      <a:endParaRPr lang="en-US" b="1" dirty="0">
                        <a:latin typeface="Lato" charset="0"/>
                        <a:ea typeface="Lato" charset="0"/>
                        <a:cs typeface="Lato" charset="0"/>
                      </a:endParaRPr>
                    </a:p>
                  </a:txBody>
                  <a:tcPr>
                    <a:lnT w="12700" cap="flat" cmpd="sng" algn="ctr">
                      <a:solidFill>
                        <a:scrgbClr r="0" g="0" b="0"/>
                      </a:solidFill>
                      <a:prstDash val="solid"/>
                      <a:round/>
                      <a:headEnd type="none" w="med" len="med"/>
                      <a:tailEnd type="none" w="med" len="med"/>
                    </a:lnT>
                  </a:tcPr>
                </a:tc>
              </a:tr>
            </a:tbl>
          </a:graphicData>
        </a:graphic>
      </p:graphicFrame>
      <p:pic>
        <p:nvPicPr>
          <p:cNvPr id="2" name="Picture 1"/>
          <p:cNvPicPr>
            <a:picLocks noChangeAspect="1"/>
          </p:cNvPicPr>
          <p:nvPr/>
        </p:nvPicPr>
        <p:blipFill>
          <a:blip r:embed="rId3"/>
          <a:stretch>
            <a:fillRect/>
          </a:stretch>
        </p:blipFill>
        <p:spPr>
          <a:xfrm>
            <a:off x="4584700" y="3136120"/>
            <a:ext cx="4250266" cy="1258079"/>
          </a:xfrm>
          <a:prstGeom prst="rect">
            <a:avLst/>
          </a:prstGeom>
        </p:spPr>
      </p:pic>
      <p:pic>
        <p:nvPicPr>
          <p:cNvPr id="6" name="Picture 5"/>
          <p:cNvPicPr>
            <a:picLocks noChangeAspect="1"/>
          </p:cNvPicPr>
          <p:nvPr/>
        </p:nvPicPr>
        <p:blipFill>
          <a:blip r:embed="rId4"/>
          <a:stretch>
            <a:fillRect/>
          </a:stretch>
        </p:blipFill>
        <p:spPr>
          <a:xfrm>
            <a:off x="4584700" y="5125025"/>
            <a:ext cx="3323166" cy="374074"/>
          </a:xfrm>
          <a:prstGeom prst="rect">
            <a:avLst/>
          </a:prstGeom>
        </p:spPr>
      </p:pic>
    </p:spTree>
    <p:extLst>
      <p:ext uri="{BB962C8B-B14F-4D97-AF65-F5344CB8AC3E}">
        <p14:creationId xmlns:p14="http://schemas.microsoft.com/office/powerpoint/2010/main" val="213744309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i="1" dirty="0"/>
              <a:t>n</a:t>
            </a:r>
            <a:r>
              <a:rPr lang="en-US" dirty="0" smtClean="0"/>
              <a:t> = 1</a:t>
            </a:r>
            <a:endParaRPr lang="en-US" dirty="0"/>
          </a:p>
        </p:txBody>
      </p:sp>
      <p:sp>
        <p:nvSpPr>
          <p:cNvPr id="7" name="Content Placeholder 6"/>
          <p:cNvSpPr>
            <a:spLocks noGrp="1"/>
          </p:cNvSpPr>
          <p:nvPr>
            <p:ph sz="half" idx="2"/>
          </p:nvPr>
        </p:nvSpPr>
        <p:spPr/>
        <p:txBody>
          <a:bodyPr/>
          <a:lstStyle/>
          <a:p>
            <a:pPr marL="0" indent="0">
              <a:spcBef>
                <a:spcPts val="0"/>
              </a:spcBef>
              <a:buNone/>
            </a:pPr>
            <a:r>
              <a:rPr lang="en-US" dirty="0" smtClean="0"/>
              <a:t>We can also consider this as the </a:t>
            </a:r>
            <a:r>
              <a:rPr lang="en-US" dirty="0" smtClean="0">
                <a:solidFill>
                  <a:schemeClr val="accent1"/>
                </a:solidFill>
              </a:rPr>
              <a:t>sampling distribution </a:t>
            </a:r>
            <a:r>
              <a:rPr lang="en-US" dirty="0" smtClean="0">
                <a:solidFill>
                  <a:schemeClr val="accent1"/>
                </a:solidFill>
              </a:rPr>
              <a:t>of means </a:t>
            </a:r>
            <a:r>
              <a:rPr lang="en-US" dirty="0" smtClean="0"/>
              <a:t>from samples of size </a:t>
            </a:r>
            <a:endParaRPr lang="en-US" dirty="0" smtClean="0"/>
          </a:p>
          <a:p>
            <a:pPr marL="0" indent="0">
              <a:spcBef>
                <a:spcPts val="0"/>
              </a:spcBef>
              <a:buNone/>
            </a:pPr>
            <a:r>
              <a:rPr lang="en-US" i="1" dirty="0" smtClean="0"/>
              <a:t>n</a:t>
            </a:r>
            <a:r>
              <a:rPr lang="en-US" dirty="0" smtClean="0"/>
              <a:t> </a:t>
            </a:r>
            <a:r>
              <a:rPr lang="en-US" dirty="0" smtClean="0"/>
              <a:t>= 1</a:t>
            </a:r>
          </a:p>
          <a:p>
            <a:pPr marL="0" indent="0">
              <a:spcBef>
                <a:spcPts val="0"/>
              </a:spcBef>
              <a:buNone/>
            </a:pPr>
            <a:r>
              <a:rPr lang="en-US" i="1" dirty="0" smtClean="0"/>
              <a:t>(</a:t>
            </a:r>
            <a:r>
              <a:rPr lang="en-US" i="1" dirty="0"/>
              <a:t>where the samples are independent draws from an infinite population</a:t>
            </a:r>
            <a:r>
              <a:rPr lang="en-US" i="1" dirty="0" smtClean="0"/>
              <a:t>) </a:t>
            </a:r>
            <a:endParaRPr lang="en-US" i="1" dirty="0"/>
          </a:p>
          <a:p>
            <a:pPr marL="0" indent="0">
              <a:buNone/>
            </a:pPr>
            <a:endParaRPr lang="en-US" dirty="0"/>
          </a:p>
        </p:txBody>
      </p:sp>
      <p:pic>
        <p:nvPicPr>
          <p:cNvPr id="4" name="Picture 3"/>
          <p:cNvPicPr>
            <a:picLocks noChangeAspect="1"/>
          </p:cNvPicPr>
          <p:nvPr/>
        </p:nvPicPr>
        <p:blipFill>
          <a:blip r:embed="rId3"/>
          <a:stretch>
            <a:fillRect/>
          </a:stretch>
        </p:blipFill>
        <p:spPr>
          <a:xfrm>
            <a:off x="6891866" y="5168900"/>
            <a:ext cx="2252133" cy="1689100"/>
          </a:xfrm>
          <a:prstGeom prst="rect">
            <a:avLst/>
          </a:prstGeom>
        </p:spPr>
      </p:pic>
      <p:graphicFrame>
        <p:nvGraphicFramePr>
          <p:cNvPr id="8" name="Content Placeholder 7"/>
          <p:cNvGraphicFramePr>
            <a:graphicFrameLocks noGrp="1"/>
          </p:cNvGraphicFramePr>
          <p:nvPr>
            <p:ph sz="half" idx="1"/>
            <p:extLst>
              <p:ext uri="{D42A27DB-BD31-4B8C-83A1-F6EECF244321}">
                <p14:modId xmlns:p14="http://schemas.microsoft.com/office/powerpoint/2010/main" val="944272746"/>
              </p:ext>
            </p:extLst>
          </p:nvPr>
        </p:nvGraphicFramePr>
        <p:xfrm>
          <a:off x="1257300" y="2202180"/>
          <a:ext cx="2463800" cy="2966720"/>
        </p:xfrm>
        <a:graphic>
          <a:graphicData uri="http://schemas.openxmlformats.org/drawingml/2006/table">
            <a:tbl>
              <a:tblPr firstRow="1" bandRow="1">
                <a:tableStyleId>{073A0DAA-6AF3-43AB-8588-CEC1D06C72B9}</a:tableStyleId>
              </a:tblPr>
              <a:tblGrid>
                <a:gridCol w="1231900"/>
                <a:gridCol w="1231900"/>
              </a:tblGrid>
              <a:tr h="370840">
                <a:tc>
                  <a:txBody>
                    <a:bodyPr/>
                    <a:lstStyle/>
                    <a:p>
                      <a:pPr algn="ctr"/>
                      <a:r>
                        <a:rPr lang="en-US" i="1" dirty="0" smtClean="0">
                          <a:latin typeface="Lato" charset="0"/>
                          <a:ea typeface="Lato" charset="0"/>
                          <a:cs typeface="Lato" charset="0"/>
                        </a:rPr>
                        <a:t>x</a:t>
                      </a:r>
                      <a:r>
                        <a:rPr lang="en-US" i="1" baseline="-25000" dirty="0" smtClean="0">
                          <a:latin typeface="Lato" charset="0"/>
                          <a:ea typeface="Lato" charset="0"/>
                          <a:cs typeface="Lato" charset="0"/>
                        </a:rPr>
                        <a:t>i</a:t>
                      </a:r>
                      <a:endParaRPr lang="en-US" i="1" dirty="0">
                        <a:latin typeface="Lato" charset="0"/>
                        <a:ea typeface="Lato" charset="0"/>
                        <a:cs typeface="Lato" charset="0"/>
                      </a:endParaRPr>
                    </a:p>
                  </a:txBody>
                  <a:tcPr/>
                </a:tc>
                <a:tc>
                  <a:txBody>
                    <a:bodyPr/>
                    <a:lstStyle/>
                    <a:p>
                      <a:pPr algn="ctr"/>
                      <a:r>
                        <a:rPr lang="en-US" i="1" dirty="0" smtClean="0">
                          <a:latin typeface="Lato" charset="0"/>
                          <a:ea typeface="Lato" charset="0"/>
                          <a:cs typeface="Lato" charset="0"/>
                        </a:rPr>
                        <a:t>p</a:t>
                      </a:r>
                      <a:r>
                        <a:rPr lang="en-US" i="1" baseline="-25000" dirty="0" smtClean="0">
                          <a:latin typeface="Lato" charset="0"/>
                          <a:ea typeface="Lato" charset="0"/>
                          <a:cs typeface="Lato" charset="0"/>
                        </a:rPr>
                        <a:t>i</a:t>
                      </a:r>
                      <a:endParaRPr lang="en-US" i="1" dirty="0">
                        <a:latin typeface="Lato" charset="0"/>
                        <a:ea typeface="Lato" charset="0"/>
                        <a:cs typeface="Lato" charset="0"/>
                      </a:endParaRPr>
                    </a:p>
                  </a:txBody>
                  <a:tcPr/>
                </a:tc>
              </a:tr>
              <a:tr h="370840">
                <a:tc>
                  <a:txBody>
                    <a:bodyPr/>
                    <a:lstStyle/>
                    <a:p>
                      <a:pPr algn="ctr"/>
                      <a:r>
                        <a:rPr lang="en-US" dirty="0" smtClean="0">
                          <a:latin typeface="Lato" charset="0"/>
                          <a:ea typeface="Lato" charset="0"/>
                          <a:cs typeface="Lato" charset="0"/>
                        </a:rPr>
                        <a:t>1</a:t>
                      </a:r>
                      <a:endParaRPr lang="en-US" dirty="0">
                        <a:latin typeface="Lato" charset="0"/>
                        <a:ea typeface="Lato" charset="0"/>
                        <a:cs typeface="Lato" charset="0"/>
                      </a:endParaRPr>
                    </a:p>
                  </a:txBody>
                  <a:tcPr/>
                </a:tc>
                <a:tc>
                  <a:txBody>
                    <a:bodyPr/>
                    <a:lstStyle/>
                    <a:p>
                      <a:pPr algn="ct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2</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3</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4</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5</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6</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sum</a:t>
                      </a:r>
                      <a:endParaRPr lang="en-US" dirty="0">
                        <a:latin typeface="Lato" charset="0"/>
                        <a:ea typeface="Lato" charset="0"/>
                        <a:cs typeface="Lato" charset="0"/>
                      </a:endParaRPr>
                    </a:p>
                  </a:txBody>
                  <a:tcPr/>
                </a:tc>
                <a:tc>
                  <a:txBody>
                    <a:bodyPr/>
                    <a:lstStyle/>
                    <a:p>
                      <a:pPr algn="ctr"/>
                      <a:r>
                        <a:rPr lang="en-US" dirty="0" smtClean="0">
                          <a:latin typeface="Lato" charset="0"/>
                          <a:ea typeface="Lato" charset="0"/>
                          <a:cs typeface="Lato" charset="0"/>
                        </a:rPr>
                        <a:t>1</a:t>
                      </a:r>
                      <a:endParaRPr lang="en-US" dirty="0">
                        <a:latin typeface="Lato" charset="0"/>
                        <a:ea typeface="Lato" charset="0"/>
                        <a:cs typeface="Lato" charset="0"/>
                      </a:endParaRPr>
                    </a:p>
                  </a:txBody>
                  <a:tcPr/>
                </a:tc>
              </a:tr>
            </a:tbl>
          </a:graphicData>
        </a:graphic>
      </p:graphicFrame>
      <p:pic>
        <p:nvPicPr>
          <p:cNvPr id="2" name="Picture 1"/>
          <p:cNvPicPr>
            <a:picLocks noChangeAspect="1"/>
          </p:cNvPicPr>
          <p:nvPr/>
        </p:nvPicPr>
        <p:blipFill>
          <a:blip r:embed="rId4"/>
          <a:stretch>
            <a:fillRect/>
          </a:stretch>
        </p:blipFill>
        <p:spPr>
          <a:xfrm>
            <a:off x="457200" y="5338611"/>
            <a:ext cx="4038600" cy="1053045"/>
          </a:xfrm>
          <a:prstGeom prst="rect">
            <a:avLst/>
          </a:prstGeom>
        </p:spPr>
      </p:pic>
    </p:spTree>
    <p:extLst>
      <p:ext uri="{BB962C8B-B14F-4D97-AF65-F5344CB8AC3E}">
        <p14:creationId xmlns:p14="http://schemas.microsoft.com/office/powerpoint/2010/main" val="3657074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Sequences of </a:t>
            </a:r>
            <a:r>
              <a:rPr lang="en-US" dirty="0" err="1" smtClean="0"/>
              <a:t>rvs</a:t>
            </a:r>
            <a:endParaRPr lang="en-US" dirty="0"/>
          </a:p>
        </p:txBody>
      </p:sp>
      <p:pic>
        <p:nvPicPr>
          <p:cNvPr id="4" name="Content Placeholder 3"/>
          <p:cNvPicPr>
            <a:picLocks noGrp="1" noChangeAspect="1"/>
          </p:cNvPicPr>
          <p:nvPr>
            <p:ph idx="1"/>
          </p:nvPr>
        </p:nvPicPr>
        <p:blipFill rotWithShape="1">
          <a:blip r:embed="rId3"/>
          <a:srcRect r="-46546"/>
          <a:stretch/>
        </p:blipFill>
        <p:spPr/>
      </p:pic>
      <p:sp>
        <p:nvSpPr>
          <p:cNvPr id="5" name="Oval Callout 4"/>
          <p:cNvSpPr/>
          <p:nvPr/>
        </p:nvSpPr>
        <p:spPr>
          <a:xfrm>
            <a:off x="6476999" y="5946774"/>
            <a:ext cx="812801" cy="358775"/>
          </a:xfrm>
          <a:prstGeom prst="wedgeEllipseCallout">
            <a:avLst>
              <a:gd name="adj1" fmla="val 71464"/>
              <a:gd name="adj2" fmla="val -69993"/>
            </a:avLst>
          </a:prstGeom>
          <a:noFill/>
          <a:ln w="25400">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b="1" dirty="0" err="1" smtClean="0">
                <a:solidFill>
                  <a:schemeClr val="accent3">
                    <a:lumMod val="75000"/>
                  </a:schemeClr>
                </a:solidFill>
                <a:latin typeface="Lobster Two"/>
                <a:cs typeface="Lobster Two"/>
              </a:rPr>
              <a:t>iid</a:t>
            </a:r>
            <a:endParaRPr lang="en-US" sz="2000" b="1" dirty="0">
              <a:solidFill>
                <a:schemeClr val="accent3">
                  <a:lumMod val="75000"/>
                </a:schemeClr>
              </a:solidFill>
              <a:latin typeface="Lobster Two"/>
              <a:cs typeface="Lobster Two"/>
            </a:endParaRPr>
          </a:p>
        </p:txBody>
      </p:sp>
      <p:pic>
        <p:nvPicPr>
          <p:cNvPr id="6" name="Picture 5"/>
          <p:cNvPicPr>
            <a:picLocks noChangeAspect="1"/>
          </p:cNvPicPr>
          <p:nvPr/>
        </p:nvPicPr>
        <p:blipFill>
          <a:blip r:embed="rId4"/>
          <a:stretch>
            <a:fillRect/>
          </a:stretch>
        </p:blipFill>
        <p:spPr>
          <a:xfrm>
            <a:off x="7556500" y="5422900"/>
            <a:ext cx="1604527" cy="1604527"/>
          </a:xfrm>
          <a:prstGeom prst="rect">
            <a:avLst/>
          </a:prstGeom>
        </p:spPr>
      </p:pic>
      <p:cxnSp>
        <p:nvCxnSpPr>
          <p:cNvPr id="7" name="Straight Connector 6"/>
          <p:cNvCxnSpPr/>
          <p:nvPr/>
        </p:nvCxnSpPr>
        <p:spPr>
          <a:xfrm flipH="1">
            <a:off x="6134100" y="6108700"/>
            <a:ext cx="342900" cy="0"/>
          </a:xfrm>
          <a:prstGeom prst="line">
            <a:avLst/>
          </a:prstGeom>
          <a:ln>
            <a:solidFill>
              <a:schemeClr val="accent3">
                <a:lumMod val="75000"/>
              </a:schemeClr>
            </a:solidFill>
            <a:tailEnd type="triangle" w="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126620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n1_plot-1.png"/>
          <p:cNvPicPr>
            <a:picLocks noGrp="1" noChangeAspect="1"/>
          </p:cNvPicPr>
          <p:nvPr>
            <p:ph idx="1"/>
          </p:nvPr>
        </p:nvPicPr>
        <p:blipFill rotWithShape="1">
          <a:blip r:embed="rId3" cstate="email">
            <a:extLst>
              <a:ext uri="{28A0092B-C50C-407E-A947-70E740481C1C}">
                <a14:useLocalDpi xmlns:a14="http://schemas.microsoft.com/office/drawing/2010/main" val="0"/>
              </a:ext>
            </a:extLst>
          </a:blip>
          <a:srcRect t="3982" b="5063"/>
          <a:stretch/>
        </p:blipFill>
        <p:spPr>
          <a:xfrm>
            <a:off x="457200" y="1333500"/>
            <a:ext cx="8229600" cy="5346700"/>
          </a:xfrm>
        </p:spPr>
      </p:pic>
    </p:spTree>
    <p:extLst>
      <p:ext uri="{BB962C8B-B14F-4D97-AF65-F5344CB8AC3E}">
        <p14:creationId xmlns:p14="http://schemas.microsoft.com/office/powerpoint/2010/main" val="215431585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1_plot_exp-1.png"/>
          <p:cNvPicPr>
            <a:picLocks noGrp="1" noChangeAspect="1"/>
          </p:cNvPicPr>
          <p:nvPr>
            <p:ph idx="1"/>
          </p:nvPr>
        </p:nvPicPr>
        <p:blipFill rotWithShape="1">
          <a:blip r:embed="rId3" cstate="email">
            <a:extLst>
              <a:ext uri="{28A0092B-C50C-407E-A947-70E740481C1C}">
                <a14:useLocalDpi xmlns:a14="http://schemas.microsoft.com/office/drawing/2010/main" val="0"/>
              </a:ext>
            </a:extLst>
          </a:blip>
          <a:srcRect t="2470" b="5495"/>
          <a:stretch/>
        </p:blipFill>
        <p:spPr>
          <a:xfrm>
            <a:off x="457200" y="1244600"/>
            <a:ext cx="8229600" cy="5410200"/>
          </a:xfrm>
        </p:spPr>
      </p:pic>
    </p:spTree>
    <p:extLst>
      <p:ext uri="{BB962C8B-B14F-4D97-AF65-F5344CB8AC3E}">
        <p14:creationId xmlns:p14="http://schemas.microsoft.com/office/powerpoint/2010/main" val="298590638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p:txBody>
          <a:bodyPr anchor="t" anchorCtr="1">
            <a:normAutofit fontScale="90000"/>
          </a:bodyPr>
          <a:lstStyle/>
          <a:p>
            <a:pPr algn="ctr"/>
            <a:r>
              <a:rPr lang="en-US" sz="3600" cap="none" dirty="0" smtClean="0">
                <a:solidFill>
                  <a:srgbClr val="000000"/>
                </a:solidFill>
              </a:rPr>
              <a:t>Now let’s add a second die to our random experiment. Our random variable, X, is the mean number of pips across both die. What is the population mean for this sample?</a:t>
            </a:r>
            <a:br>
              <a:rPr lang="en-US" sz="3600" cap="none" dirty="0" smtClean="0">
                <a:solidFill>
                  <a:srgbClr val="000000"/>
                </a:solidFill>
              </a:rPr>
            </a:br>
            <a:r>
              <a:rPr lang="en-US" sz="3600" cap="none" dirty="0" smtClean="0">
                <a:solidFill>
                  <a:srgbClr val="000000"/>
                </a:solidFill>
              </a:rPr>
              <a:t/>
            </a:r>
            <a:br>
              <a:rPr lang="en-US" sz="3600" cap="none" dirty="0" smtClean="0">
                <a:solidFill>
                  <a:srgbClr val="000000"/>
                </a:solidFill>
              </a:rPr>
            </a:br>
            <a:r>
              <a:rPr lang="en-US" sz="3600" cap="none" dirty="0" smtClean="0">
                <a:solidFill>
                  <a:srgbClr val="000000"/>
                </a:solidFill>
              </a:rPr>
              <a:t>(a) 2</a:t>
            </a:r>
            <a:br>
              <a:rPr lang="en-US" sz="3600" cap="none" dirty="0" smtClean="0">
                <a:solidFill>
                  <a:srgbClr val="000000"/>
                </a:solidFill>
              </a:rPr>
            </a:br>
            <a:r>
              <a:rPr lang="en-US" sz="3600" cap="none" dirty="0" smtClean="0">
                <a:solidFill>
                  <a:srgbClr val="000000"/>
                </a:solidFill>
              </a:rPr>
              <a:t>(b) 3.5</a:t>
            </a:r>
            <a:br>
              <a:rPr lang="en-US" sz="3600" cap="none" dirty="0" smtClean="0">
                <a:solidFill>
                  <a:srgbClr val="000000"/>
                </a:solidFill>
              </a:rPr>
            </a:br>
            <a:r>
              <a:rPr lang="en-US" sz="3600" cap="none" dirty="0" smtClean="0">
                <a:solidFill>
                  <a:srgbClr val="000000"/>
                </a:solidFill>
              </a:rPr>
              <a:t>(c) 2.5</a:t>
            </a:r>
            <a:br>
              <a:rPr lang="en-US" sz="3600" cap="none" dirty="0" smtClean="0">
                <a:solidFill>
                  <a:srgbClr val="000000"/>
                </a:solidFill>
              </a:rPr>
            </a:br>
            <a:r>
              <a:rPr lang="en-US" sz="3600" cap="none" dirty="0" smtClean="0">
                <a:solidFill>
                  <a:srgbClr val="000000"/>
                </a:solidFill>
              </a:rPr>
              <a:t>(d) I have no idea!</a:t>
            </a:r>
            <a:endParaRPr lang="en-US" sz="3600" i="1" cap="none" dirty="0">
              <a:solidFill>
                <a:srgbClr val="000000"/>
              </a:solidFill>
            </a:endParaRPr>
          </a:p>
        </p:txBody>
      </p:sp>
    </p:spTree>
    <p:extLst>
      <p:ext uri="{BB962C8B-B14F-4D97-AF65-F5344CB8AC3E}">
        <p14:creationId xmlns:p14="http://schemas.microsoft.com/office/powerpoint/2010/main" val="7176676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Step 1: what is the sample space? How can we count the number of elements in it?</a:t>
            </a:r>
            <a:endParaRPr lang="en-US" sz="3200" dirty="0"/>
          </a:p>
        </p:txBody>
      </p:sp>
      <p:sp>
        <p:nvSpPr>
          <p:cNvPr id="3" name="Content Placeholder 2"/>
          <p:cNvSpPr>
            <a:spLocks noGrp="1"/>
          </p:cNvSpPr>
          <p:nvPr>
            <p:ph idx="1"/>
          </p:nvPr>
        </p:nvSpPr>
        <p:spPr/>
        <p:txBody>
          <a:bodyPr/>
          <a:lstStyle/>
          <a:p>
            <a:r>
              <a:rPr lang="en-US" dirty="0"/>
              <a:t>n</a:t>
            </a:r>
            <a:r>
              <a:rPr lang="en-US" dirty="0" smtClean="0"/>
              <a:t> = 2</a:t>
            </a:r>
          </a:p>
          <a:p>
            <a:r>
              <a:rPr lang="en-US" dirty="0" smtClean="0"/>
              <a:t>6 ⨉ 6 = 36 possible combinations</a:t>
            </a:r>
            <a:endParaRPr lang="en-US" dirty="0"/>
          </a:p>
        </p:txBody>
      </p:sp>
      <p:pic>
        <p:nvPicPr>
          <p:cNvPr id="4" name="Picture 3"/>
          <p:cNvPicPr>
            <a:picLocks noChangeAspect="1"/>
          </p:cNvPicPr>
          <p:nvPr/>
        </p:nvPicPr>
        <p:blipFill>
          <a:blip r:embed="rId2"/>
          <a:stretch>
            <a:fillRect/>
          </a:stretch>
        </p:blipFill>
        <p:spPr>
          <a:xfrm>
            <a:off x="6891866" y="5168900"/>
            <a:ext cx="2252133" cy="1689100"/>
          </a:xfrm>
          <a:prstGeom prst="rect">
            <a:avLst/>
          </a:prstGeom>
        </p:spPr>
      </p:pic>
    </p:spTree>
    <p:extLst>
      <p:ext uri="{BB962C8B-B14F-4D97-AF65-F5344CB8AC3E}">
        <p14:creationId xmlns:p14="http://schemas.microsoft.com/office/powerpoint/2010/main" val="233412239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1600" b="1" dirty="0">
                <a:latin typeface="Courier New"/>
                <a:cs typeface="Courier New"/>
              </a:rPr>
              <a:t>omega &lt;- </a:t>
            </a:r>
            <a:r>
              <a:rPr lang="en-US" sz="1600" b="1" dirty="0" err="1">
                <a:latin typeface="Courier New"/>
                <a:cs typeface="Courier New"/>
              </a:rPr>
              <a:t>expand.grid</a:t>
            </a:r>
            <a:r>
              <a:rPr lang="en-US" sz="1600" b="1" dirty="0">
                <a:latin typeface="Courier New"/>
                <a:cs typeface="Courier New"/>
              </a:rPr>
              <a:t>(rep(list(1:6), 2))</a:t>
            </a:r>
            <a:br>
              <a:rPr lang="en-US" sz="1600" b="1" dirty="0">
                <a:latin typeface="Courier New"/>
                <a:cs typeface="Courier New"/>
              </a:rPr>
            </a:br>
            <a:r>
              <a:rPr lang="en-US" sz="1600" b="1" dirty="0">
                <a:latin typeface="Courier New"/>
                <a:cs typeface="Courier New"/>
              </a:rPr>
              <a:t>omega &lt;- omega %&gt;%</a:t>
            </a:r>
            <a:br>
              <a:rPr lang="en-US" sz="1600" b="1" dirty="0">
                <a:latin typeface="Courier New"/>
                <a:cs typeface="Courier New"/>
              </a:rPr>
            </a:br>
            <a:r>
              <a:rPr lang="en-US" sz="1600" b="1" dirty="0">
                <a:latin typeface="Courier New"/>
                <a:cs typeface="Courier New"/>
              </a:rPr>
              <a:t>  </a:t>
            </a:r>
            <a:r>
              <a:rPr lang="en-US" sz="1600" b="1" dirty="0" err="1">
                <a:latin typeface="Courier New"/>
                <a:cs typeface="Courier New"/>
              </a:rPr>
              <a:t>data.frame</a:t>
            </a:r>
            <a:r>
              <a:rPr lang="en-US" sz="1600" b="1" dirty="0">
                <a:latin typeface="Courier New"/>
                <a:cs typeface="Courier New"/>
              </a:rPr>
              <a:t>(</a:t>
            </a:r>
            <a:r>
              <a:rPr lang="en-US" sz="1600" b="1" dirty="0" smtClean="0">
                <a:latin typeface="Courier New"/>
                <a:cs typeface="Courier New"/>
              </a:rPr>
              <a:t>)</a:t>
            </a:r>
            <a:br>
              <a:rPr lang="en-US" sz="1600" b="1" dirty="0" smtClean="0">
                <a:latin typeface="Courier New"/>
                <a:cs typeface="Courier New"/>
              </a:rPr>
            </a:br>
            <a:r>
              <a:rPr lang="en-US" sz="1600" b="1" dirty="0" smtClean="0">
                <a:latin typeface="Courier New"/>
                <a:cs typeface="Courier New"/>
              </a:rPr>
              <a:t>names</a:t>
            </a:r>
            <a:r>
              <a:rPr lang="en-US" sz="1600" b="1" dirty="0">
                <a:latin typeface="Courier New"/>
                <a:cs typeface="Courier New"/>
              </a:rPr>
              <a:t>(omega) &lt;- c("die1", "die2"</a:t>
            </a:r>
            <a:r>
              <a:rPr lang="en-US" sz="1600" b="1" dirty="0" smtClean="0">
                <a:latin typeface="Courier New"/>
                <a:cs typeface="Courier New"/>
              </a:rPr>
              <a:t>) #just renaming my 2 variables</a:t>
            </a:r>
            <a:endParaRPr lang="en-US" sz="1600" b="1" dirty="0">
              <a:latin typeface="Courier New"/>
              <a:cs typeface="Courier New"/>
            </a:endParaRPr>
          </a:p>
        </p:txBody>
      </p:sp>
      <p:sp>
        <p:nvSpPr>
          <p:cNvPr id="3" name="Content Placeholder 2"/>
          <p:cNvSpPr>
            <a:spLocks noGrp="1"/>
          </p:cNvSpPr>
          <p:nvPr>
            <p:ph sz="half" idx="1"/>
          </p:nvPr>
        </p:nvSpPr>
        <p:spPr/>
        <p:txBody>
          <a:bodyPr>
            <a:normAutofit fontScale="55000" lnSpcReduction="20000"/>
          </a:bodyPr>
          <a:lstStyle/>
          <a:p>
            <a:pPr marL="0" indent="0">
              <a:buNone/>
            </a:pPr>
            <a:r>
              <a:rPr lang="hu-HU" b="1" dirty="0">
                <a:latin typeface="Courier New"/>
                <a:cs typeface="Courier New"/>
              </a:rPr>
              <a:t>&gt; omega</a:t>
            </a:r>
          </a:p>
          <a:p>
            <a:pPr marL="0" indent="0">
              <a:buNone/>
            </a:pPr>
            <a:r>
              <a:rPr lang="hu-HU" b="1" dirty="0">
                <a:latin typeface="Courier New"/>
                <a:cs typeface="Courier New"/>
              </a:rPr>
              <a:t>   </a:t>
            </a:r>
            <a:r>
              <a:rPr lang="hu-HU" b="1" dirty="0" smtClean="0">
                <a:latin typeface="Courier New"/>
                <a:cs typeface="Courier New"/>
              </a:rPr>
              <a:t>die1 die2</a:t>
            </a:r>
            <a:endParaRPr lang="hu-HU" b="1" dirty="0">
              <a:latin typeface="Courier New"/>
              <a:cs typeface="Courier New"/>
            </a:endParaRPr>
          </a:p>
          <a:p>
            <a:pPr marL="0" indent="0">
              <a:buNone/>
            </a:pPr>
            <a:r>
              <a:rPr lang="hu-HU" b="1" dirty="0">
                <a:latin typeface="Courier New"/>
                <a:cs typeface="Courier New"/>
              </a:rPr>
              <a:t>1     1    1</a:t>
            </a:r>
          </a:p>
          <a:p>
            <a:pPr marL="0" indent="0">
              <a:buNone/>
            </a:pPr>
            <a:r>
              <a:rPr lang="hu-HU" b="1" dirty="0">
                <a:latin typeface="Courier New"/>
                <a:cs typeface="Courier New"/>
              </a:rPr>
              <a:t>2     2    1</a:t>
            </a:r>
          </a:p>
          <a:p>
            <a:pPr marL="0" indent="0">
              <a:buNone/>
            </a:pPr>
            <a:r>
              <a:rPr lang="hu-HU" b="1" dirty="0">
                <a:latin typeface="Courier New"/>
                <a:cs typeface="Courier New"/>
              </a:rPr>
              <a:t>3     3    1</a:t>
            </a:r>
          </a:p>
          <a:p>
            <a:pPr marL="0" indent="0">
              <a:buNone/>
            </a:pPr>
            <a:r>
              <a:rPr lang="hu-HU" b="1" dirty="0">
                <a:latin typeface="Courier New"/>
                <a:cs typeface="Courier New"/>
              </a:rPr>
              <a:t>4     4    1</a:t>
            </a:r>
          </a:p>
          <a:p>
            <a:pPr marL="0" indent="0">
              <a:buNone/>
            </a:pPr>
            <a:r>
              <a:rPr lang="hu-HU" b="1" dirty="0">
                <a:latin typeface="Courier New"/>
                <a:cs typeface="Courier New"/>
              </a:rPr>
              <a:t>5     5    1</a:t>
            </a:r>
          </a:p>
          <a:p>
            <a:pPr marL="0" indent="0">
              <a:buNone/>
            </a:pPr>
            <a:r>
              <a:rPr lang="hu-HU" b="1" dirty="0">
                <a:latin typeface="Courier New"/>
                <a:cs typeface="Courier New"/>
              </a:rPr>
              <a:t>6     6    1</a:t>
            </a:r>
          </a:p>
          <a:p>
            <a:pPr marL="0" indent="0">
              <a:buNone/>
            </a:pPr>
            <a:r>
              <a:rPr lang="hu-HU" b="1" dirty="0">
                <a:latin typeface="Courier New"/>
                <a:cs typeface="Courier New"/>
              </a:rPr>
              <a:t>7     1    2</a:t>
            </a:r>
          </a:p>
          <a:p>
            <a:pPr marL="0" indent="0">
              <a:buNone/>
            </a:pPr>
            <a:r>
              <a:rPr lang="hu-HU" b="1" dirty="0">
                <a:latin typeface="Courier New"/>
                <a:cs typeface="Courier New"/>
              </a:rPr>
              <a:t>8     2    2</a:t>
            </a:r>
          </a:p>
          <a:p>
            <a:pPr marL="0" indent="0">
              <a:buNone/>
            </a:pPr>
            <a:r>
              <a:rPr lang="hu-HU" b="1" dirty="0">
                <a:latin typeface="Courier New"/>
                <a:cs typeface="Courier New"/>
              </a:rPr>
              <a:t>9     3    2</a:t>
            </a:r>
          </a:p>
          <a:p>
            <a:pPr marL="0" indent="0">
              <a:buNone/>
            </a:pPr>
            <a:r>
              <a:rPr lang="hu-HU" b="1" dirty="0">
                <a:latin typeface="Courier New"/>
                <a:cs typeface="Courier New"/>
              </a:rPr>
              <a:t>10    4    2</a:t>
            </a:r>
          </a:p>
          <a:p>
            <a:pPr marL="0" indent="0">
              <a:buNone/>
            </a:pPr>
            <a:r>
              <a:rPr lang="hu-HU" b="1" dirty="0">
                <a:latin typeface="Courier New"/>
                <a:cs typeface="Courier New"/>
              </a:rPr>
              <a:t>11    5    2</a:t>
            </a:r>
          </a:p>
          <a:p>
            <a:pPr marL="0" indent="0">
              <a:buNone/>
            </a:pPr>
            <a:r>
              <a:rPr lang="hu-HU" b="1" dirty="0">
                <a:latin typeface="Courier New"/>
                <a:cs typeface="Courier New"/>
              </a:rPr>
              <a:t>12    6    2</a:t>
            </a:r>
          </a:p>
          <a:p>
            <a:pPr marL="0" indent="0">
              <a:buNone/>
            </a:pPr>
            <a:r>
              <a:rPr lang="hu-HU" b="1" dirty="0">
                <a:latin typeface="Courier New"/>
                <a:cs typeface="Courier New"/>
              </a:rPr>
              <a:t>13    1    3</a:t>
            </a:r>
          </a:p>
          <a:p>
            <a:pPr marL="0" indent="0">
              <a:buNone/>
            </a:pPr>
            <a:r>
              <a:rPr lang="hu-HU" b="1" dirty="0">
                <a:latin typeface="Courier New"/>
                <a:cs typeface="Courier New"/>
              </a:rPr>
              <a:t>14    2    3</a:t>
            </a:r>
          </a:p>
          <a:p>
            <a:pPr marL="0" indent="0">
              <a:buNone/>
            </a:pPr>
            <a:r>
              <a:rPr lang="hu-HU" b="1" dirty="0">
                <a:latin typeface="Courier New"/>
                <a:cs typeface="Courier New"/>
              </a:rPr>
              <a:t>15    3    3</a:t>
            </a:r>
          </a:p>
          <a:p>
            <a:pPr marL="0" indent="0">
              <a:buNone/>
            </a:pPr>
            <a:r>
              <a:rPr lang="hu-HU" b="1" dirty="0">
                <a:latin typeface="Courier New"/>
                <a:cs typeface="Courier New"/>
              </a:rPr>
              <a:t>16    4    3</a:t>
            </a:r>
          </a:p>
          <a:p>
            <a:pPr marL="0" indent="0">
              <a:buNone/>
            </a:pPr>
            <a:r>
              <a:rPr lang="hu-HU" b="1" dirty="0">
                <a:latin typeface="Courier New"/>
                <a:cs typeface="Courier New"/>
              </a:rPr>
              <a:t>17    5    3</a:t>
            </a:r>
          </a:p>
          <a:p>
            <a:pPr marL="0" indent="0">
              <a:buNone/>
            </a:pPr>
            <a:r>
              <a:rPr lang="hu-HU" b="1" dirty="0">
                <a:latin typeface="Courier New"/>
                <a:cs typeface="Courier New"/>
              </a:rPr>
              <a:t>18    6    3</a:t>
            </a:r>
            <a:endParaRPr lang="en-US" b="1" dirty="0">
              <a:latin typeface="Courier New"/>
              <a:cs typeface="Courier New"/>
            </a:endParaRPr>
          </a:p>
        </p:txBody>
      </p:sp>
      <p:sp>
        <p:nvSpPr>
          <p:cNvPr id="5" name="Content Placeholder 4"/>
          <p:cNvSpPr>
            <a:spLocks noGrp="1"/>
          </p:cNvSpPr>
          <p:nvPr>
            <p:ph sz="half" idx="2"/>
          </p:nvPr>
        </p:nvSpPr>
        <p:spPr/>
        <p:txBody>
          <a:bodyPr>
            <a:normAutofit fontScale="55000" lnSpcReduction="20000"/>
          </a:bodyPr>
          <a:lstStyle/>
          <a:p>
            <a:pPr marL="0" indent="0">
              <a:buNone/>
            </a:pPr>
            <a:r>
              <a:rPr lang="en-US" b="1" dirty="0">
                <a:latin typeface="Courier New"/>
                <a:cs typeface="Courier New"/>
              </a:rPr>
              <a:t>19    1    4</a:t>
            </a:r>
          </a:p>
          <a:p>
            <a:pPr marL="0" indent="0">
              <a:buNone/>
            </a:pPr>
            <a:r>
              <a:rPr lang="en-US" b="1" dirty="0">
                <a:latin typeface="Courier New"/>
                <a:cs typeface="Courier New"/>
              </a:rPr>
              <a:t>20    2    4</a:t>
            </a:r>
          </a:p>
          <a:p>
            <a:pPr marL="0" indent="0">
              <a:buNone/>
            </a:pPr>
            <a:r>
              <a:rPr lang="en-US" b="1" dirty="0">
                <a:latin typeface="Courier New"/>
                <a:cs typeface="Courier New"/>
              </a:rPr>
              <a:t>21    3    4</a:t>
            </a:r>
          </a:p>
          <a:p>
            <a:pPr marL="0" indent="0">
              <a:buNone/>
            </a:pPr>
            <a:r>
              <a:rPr lang="en-US" b="1" dirty="0">
                <a:latin typeface="Courier New"/>
                <a:cs typeface="Courier New"/>
              </a:rPr>
              <a:t>22    4    4</a:t>
            </a:r>
          </a:p>
          <a:p>
            <a:pPr marL="0" indent="0">
              <a:buNone/>
            </a:pPr>
            <a:r>
              <a:rPr lang="en-US" b="1" dirty="0">
                <a:latin typeface="Courier New"/>
                <a:cs typeface="Courier New"/>
              </a:rPr>
              <a:t>23    5    4</a:t>
            </a:r>
          </a:p>
          <a:p>
            <a:pPr marL="0" indent="0">
              <a:buNone/>
            </a:pPr>
            <a:r>
              <a:rPr lang="en-US" b="1" dirty="0">
                <a:latin typeface="Courier New"/>
                <a:cs typeface="Courier New"/>
              </a:rPr>
              <a:t>24    6    4</a:t>
            </a:r>
          </a:p>
          <a:p>
            <a:pPr marL="0" indent="0">
              <a:buNone/>
            </a:pPr>
            <a:r>
              <a:rPr lang="en-US" b="1" dirty="0">
                <a:latin typeface="Courier New"/>
                <a:cs typeface="Courier New"/>
              </a:rPr>
              <a:t>25    1    5</a:t>
            </a:r>
          </a:p>
          <a:p>
            <a:pPr marL="0" indent="0">
              <a:buNone/>
            </a:pPr>
            <a:r>
              <a:rPr lang="en-US" b="1" dirty="0">
                <a:latin typeface="Courier New"/>
                <a:cs typeface="Courier New"/>
              </a:rPr>
              <a:t>26    2    5</a:t>
            </a:r>
          </a:p>
          <a:p>
            <a:pPr marL="0" indent="0">
              <a:buNone/>
            </a:pPr>
            <a:r>
              <a:rPr lang="en-US" b="1" dirty="0">
                <a:latin typeface="Courier New"/>
                <a:cs typeface="Courier New"/>
              </a:rPr>
              <a:t>27    3    5</a:t>
            </a:r>
          </a:p>
          <a:p>
            <a:pPr marL="0" indent="0">
              <a:buNone/>
            </a:pPr>
            <a:r>
              <a:rPr lang="en-US" b="1" dirty="0">
                <a:latin typeface="Courier New"/>
                <a:cs typeface="Courier New"/>
              </a:rPr>
              <a:t>28    4    5</a:t>
            </a:r>
          </a:p>
          <a:p>
            <a:pPr marL="0" indent="0">
              <a:buNone/>
            </a:pPr>
            <a:r>
              <a:rPr lang="en-US" b="1" dirty="0">
                <a:latin typeface="Courier New"/>
                <a:cs typeface="Courier New"/>
              </a:rPr>
              <a:t>29    5    5</a:t>
            </a:r>
          </a:p>
          <a:p>
            <a:pPr marL="0" indent="0">
              <a:buNone/>
            </a:pPr>
            <a:r>
              <a:rPr lang="en-US" b="1" dirty="0">
                <a:latin typeface="Courier New"/>
                <a:cs typeface="Courier New"/>
              </a:rPr>
              <a:t>30    6    5</a:t>
            </a:r>
          </a:p>
          <a:p>
            <a:pPr marL="0" indent="0">
              <a:buNone/>
            </a:pPr>
            <a:r>
              <a:rPr lang="en-US" b="1" dirty="0">
                <a:latin typeface="Courier New"/>
                <a:cs typeface="Courier New"/>
              </a:rPr>
              <a:t>31    1    6</a:t>
            </a:r>
          </a:p>
          <a:p>
            <a:pPr marL="0" indent="0">
              <a:buNone/>
            </a:pPr>
            <a:r>
              <a:rPr lang="en-US" b="1" dirty="0">
                <a:latin typeface="Courier New"/>
                <a:cs typeface="Courier New"/>
              </a:rPr>
              <a:t>32    2    6</a:t>
            </a:r>
          </a:p>
          <a:p>
            <a:pPr marL="0" indent="0">
              <a:buNone/>
            </a:pPr>
            <a:r>
              <a:rPr lang="en-US" b="1" dirty="0">
                <a:latin typeface="Courier New"/>
                <a:cs typeface="Courier New"/>
              </a:rPr>
              <a:t>33    3    6</a:t>
            </a:r>
          </a:p>
          <a:p>
            <a:pPr marL="0" indent="0">
              <a:buNone/>
            </a:pPr>
            <a:r>
              <a:rPr lang="en-US" b="1" dirty="0">
                <a:latin typeface="Courier New"/>
                <a:cs typeface="Courier New"/>
              </a:rPr>
              <a:t>34    4    6</a:t>
            </a:r>
          </a:p>
          <a:p>
            <a:pPr marL="0" indent="0">
              <a:buNone/>
            </a:pPr>
            <a:r>
              <a:rPr lang="en-US" b="1" dirty="0">
                <a:latin typeface="Courier New"/>
                <a:cs typeface="Courier New"/>
              </a:rPr>
              <a:t>35    5    6</a:t>
            </a:r>
          </a:p>
          <a:p>
            <a:pPr marL="0" indent="0">
              <a:buNone/>
            </a:pPr>
            <a:r>
              <a:rPr lang="en-US" b="1" dirty="0">
                <a:latin typeface="Courier New"/>
                <a:cs typeface="Courier New"/>
              </a:rPr>
              <a:t>36    6    6</a:t>
            </a:r>
          </a:p>
          <a:p>
            <a:pPr marL="0" indent="0">
              <a:buNone/>
            </a:pPr>
            <a:endParaRPr lang="en-US" b="1" dirty="0">
              <a:latin typeface="Courier New"/>
              <a:cs typeface="Courier New"/>
            </a:endParaRPr>
          </a:p>
        </p:txBody>
      </p:sp>
      <p:pic>
        <p:nvPicPr>
          <p:cNvPr id="6" name="Picture 5"/>
          <p:cNvPicPr>
            <a:picLocks noChangeAspect="1"/>
          </p:cNvPicPr>
          <p:nvPr/>
        </p:nvPicPr>
        <p:blipFill>
          <a:blip r:embed="rId3"/>
          <a:stretch>
            <a:fillRect/>
          </a:stretch>
        </p:blipFill>
        <p:spPr>
          <a:xfrm>
            <a:off x="6891866" y="5168900"/>
            <a:ext cx="2252133" cy="1689100"/>
          </a:xfrm>
          <a:prstGeom prst="rect">
            <a:avLst/>
          </a:prstGeom>
        </p:spPr>
      </p:pic>
    </p:spTree>
    <p:extLst>
      <p:ext uri="{BB962C8B-B14F-4D97-AF65-F5344CB8AC3E}">
        <p14:creationId xmlns:p14="http://schemas.microsoft.com/office/powerpoint/2010/main" val="60279370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Step 2: what are the sample means of all possible samples in sample space?</a:t>
            </a:r>
            <a:endParaRPr lang="en-US" dirty="0"/>
          </a:p>
        </p:txBody>
      </p:sp>
      <p:pic>
        <p:nvPicPr>
          <p:cNvPr id="7" name="Picture 6"/>
          <p:cNvPicPr>
            <a:picLocks noChangeAspect="1"/>
          </p:cNvPicPr>
          <p:nvPr/>
        </p:nvPicPr>
        <p:blipFill>
          <a:blip r:embed="rId2"/>
          <a:stretch>
            <a:fillRect/>
          </a:stretch>
        </p:blipFill>
        <p:spPr>
          <a:xfrm>
            <a:off x="6891866" y="5168900"/>
            <a:ext cx="2252133" cy="1689100"/>
          </a:xfrm>
          <a:prstGeom prst="rect">
            <a:avLst/>
          </a:prstGeom>
        </p:spPr>
      </p:pic>
    </p:spTree>
    <p:extLst>
      <p:ext uri="{BB962C8B-B14F-4D97-AF65-F5344CB8AC3E}">
        <p14:creationId xmlns:p14="http://schemas.microsoft.com/office/powerpoint/2010/main" val="50425734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b="1" dirty="0">
                <a:latin typeface="Courier New"/>
                <a:cs typeface="Courier New"/>
              </a:rPr>
              <a:t>omega &lt;- omega %&gt;%</a:t>
            </a:r>
            <a:br>
              <a:rPr lang="en-US" sz="1800" b="1" dirty="0">
                <a:latin typeface="Courier New"/>
                <a:cs typeface="Courier New"/>
              </a:rPr>
            </a:br>
            <a:r>
              <a:rPr lang="en-US" sz="1800" b="1" dirty="0">
                <a:latin typeface="Courier New"/>
                <a:cs typeface="Courier New"/>
              </a:rPr>
              <a:t>  mutate(</a:t>
            </a:r>
            <a:r>
              <a:rPr lang="en-US" sz="1800" b="1" dirty="0" err="1">
                <a:latin typeface="Courier New"/>
                <a:cs typeface="Courier New"/>
              </a:rPr>
              <a:t>xbar_i</a:t>
            </a:r>
            <a:r>
              <a:rPr lang="en-US" sz="1800" b="1" dirty="0">
                <a:latin typeface="Courier New"/>
                <a:cs typeface="Courier New"/>
              </a:rPr>
              <a:t> = (die1 + die2)/2)</a:t>
            </a:r>
          </a:p>
        </p:txBody>
      </p:sp>
      <p:sp>
        <p:nvSpPr>
          <p:cNvPr id="5" name="Content Placeholder 4"/>
          <p:cNvSpPr>
            <a:spLocks noGrp="1"/>
          </p:cNvSpPr>
          <p:nvPr>
            <p:ph sz="half" idx="1"/>
          </p:nvPr>
        </p:nvSpPr>
        <p:spPr/>
        <p:txBody>
          <a:bodyPr>
            <a:normAutofit fontScale="55000" lnSpcReduction="20000"/>
          </a:bodyPr>
          <a:lstStyle/>
          <a:p>
            <a:pPr marL="0" indent="0">
              <a:buNone/>
            </a:pPr>
            <a:r>
              <a:rPr lang="de-DE" b="1" dirty="0" smtClean="0">
                <a:latin typeface="Courier New"/>
                <a:cs typeface="Courier New"/>
              </a:rPr>
              <a:t>&gt; </a:t>
            </a:r>
            <a:r>
              <a:rPr lang="de-DE" b="1" dirty="0" err="1">
                <a:latin typeface="Courier New"/>
                <a:cs typeface="Courier New"/>
              </a:rPr>
              <a:t>omega</a:t>
            </a:r>
            <a:endParaRPr lang="de-DE" b="1" dirty="0">
              <a:latin typeface="Courier New"/>
              <a:cs typeface="Courier New"/>
            </a:endParaRPr>
          </a:p>
          <a:p>
            <a:pPr marL="0" indent="0">
              <a:buNone/>
            </a:pPr>
            <a:r>
              <a:rPr lang="de-DE" b="1" dirty="0">
                <a:latin typeface="Courier New"/>
                <a:cs typeface="Courier New"/>
              </a:rPr>
              <a:t>   die1 die2 </a:t>
            </a:r>
            <a:r>
              <a:rPr lang="de-DE" b="1" dirty="0" err="1">
                <a:latin typeface="Courier New"/>
                <a:cs typeface="Courier New"/>
              </a:rPr>
              <a:t>xbar_i</a:t>
            </a:r>
            <a:endParaRPr lang="de-DE" b="1" dirty="0">
              <a:latin typeface="Courier New"/>
              <a:cs typeface="Courier New"/>
            </a:endParaRPr>
          </a:p>
          <a:p>
            <a:pPr marL="0" indent="0">
              <a:buNone/>
            </a:pPr>
            <a:r>
              <a:rPr lang="de-DE" b="1" dirty="0">
                <a:latin typeface="Courier New"/>
                <a:cs typeface="Courier New"/>
              </a:rPr>
              <a:t>1     1    1    1.0</a:t>
            </a:r>
          </a:p>
          <a:p>
            <a:pPr marL="0" indent="0">
              <a:buNone/>
            </a:pPr>
            <a:r>
              <a:rPr lang="de-DE" b="1" dirty="0">
                <a:latin typeface="Courier New"/>
                <a:cs typeface="Courier New"/>
              </a:rPr>
              <a:t>2     2    1    1.5</a:t>
            </a:r>
          </a:p>
          <a:p>
            <a:pPr marL="0" indent="0">
              <a:buNone/>
            </a:pPr>
            <a:r>
              <a:rPr lang="de-DE" b="1" dirty="0">
                <a:latin typeface="Courier New"/>
                <a:cs typeface="Courier New"/>
              </a:rPr>
              <a:t>3     3    1    2.0</a:t>
            </a:r>
          </a:p>
          <a:p>
            <a:pPr marL="0" indent="0">
              <a:buNone/>
            </a:pPr>
            <a:r>
              <a:rPr lang="de-DE" b="1" dirty="0">
                <a:latin typeface="Courier New"/>
                <a:cs typeface="Courier New"/>
              </a:rPr>
              <a:t>4     4    1    2.5</a:t>
            </a:r>
          </a:p>
          <a:p>
            <a:pPr marL="0" indent="0">
              <a:buNone/>
            </a:pPr>
            <a:r>
              <a:rPr lang="de-DE" b="1" dirty="0">
                <a:latin typeface="Courier New"/>
                <a:cs typeface="Courier New"/>
              </a:rPr>
              <a:t>5     5    1    3.0</a:t>
            </a:r>
          </a:p>
          <a:p>
            <a:pPr marL="0" indent="0">
              <a:buNone/>
            </a:pPr>
            <a:r>
              <a:rPr lang="de-DE" b="1" dirty="0">
                <a:latin typeface="Courier New"/>
                <a:cs typeface="Courier New"/>
              </a:rPr>
              <a:t>6     6    1    3.5</a:t>
            </a:r>
          </a:p>
          <a:p>
            <a:pPr marL="0" indent="0">
              <a:buNone/>
            </a:pPr>
            <a:r>
              <a:rPr lang="de-DE" b="1" dirty="0">
                <a:latin typeface="Courier New"/>
                <a:cs typeface="Courier New"/>
              </a:rPr>
              <a:t>7     1    2    1.5</a:t>
            </a:r>
          </a:p>
          <a:p>
            <a:pPr marL="0" indent="0">
              <a:buNone/>
            </a:pPr>
            <a:r>
              <a:rPr lang="de-DE" b="1" dirty="0">
                <a:latin typeface="Courier New"/>
                <a:cs typeface="Courier New"/>
              </a:rPr>
              <a:t>8     2    2    2.0</a:t>
            </a:r>
          </a:p>
          <a:p>
            <a:pPr marL="0" indent="0">
              <a:buNone/>
            </a:pPr>
            <a:r>
              <a:rPr lang="de-DE" b="1" dirty="0">
                <a:latin typeface="Courier New"/>
                <a:cs typeface="Courier New"/>
              </a:rPr>
              <a:t>9     3    2    2.5</a:t>
            </a:r>
          </a:p>
          <a:p>
            <a:pPr marL="0" indent="0">
              <a:buNone/>
            </a:pPr>
            <a:r>
              <a:rPr lang="de-DE" b="1" dirty="0">
                <a:latin typeface="Courier New"/>
                <a:cs typeface="Courier New"/>
              </a:rPr>
              <a:t>10    4    2    3.0</a:t>
            </a:r>
          </a:p>
          <a:p>
            <a:pPr marL="0" indent="0">
              <a:buNone/>
            </a:pPr>
            <a:r>
              <a:rPr lang="de-DE" b="1" dirty="0">
                <a:latin typeface="Courier New"/>
                <a:cs typeface="Courier New"/>
              </a:rPr>
              <a:t>11    5    2    3.5</a:t>
            </a:r>
          </a:p>
          <a:p>
            <a:pPr marL="0" indent="0">
              <a:buNone/>
            </a:pPr>
            <a:r>
              <a:rPr lang="de-DE" b="1" dirty="0">
                <a:latin typeface="Courier New"/>
                <a:cs typeface="Courier New"/>
              </a:rPr>
              <a:t>12    6    2    4.0</a:t>
            </a:r>
          </a:p>
          <a:p>
            <a:pPr marL="0" indent="0">
              <a:buNone/>
            </a:pPr>
            <a:r>
              <a:rPr lang="de-DE" b="1" dirty="0">
                <a:latin typeface="Courier New"/>
                <a:cs typeface="Courier New"/>
              </a:rPr>
              <a:t>13    1    3    2.0</a:t>
            </a:r>
          </a:p>
          <a:p>
            <a:pPr marL="0" indent="0">
              <a:buNone/>
            </a:pPr>
            <a:r>
              <a:rPr lang="de-DE" b="1" dirty="0">
                <a:latin typeface="Courier New"/>
                <a:cs typeface="Courier New"/>
              </a:rPr>
              <a:t>14    2    3    2.5</a:t>
            </a:r>
          </a:p>
          <a:p>
            <a:pPr marL="0" indent="0">
              <a:buNone/>
            </a:pPr>
            <a:r>
              <a:rPr lang="de-DE" b="1" dirty="0">
                <a:latin typeface="Courier New"/>
                <a:cs typeface="Courier New"/>
              </a:rPr>
              <a:t>15    3    3    3.0</a:t>
            </a:r>
          </a:p>
          <a:p>
            <a:pPr marL="0" indent="0">
              <a:buNone/>
            </a:pPr>
            <a:r>
              <a:rPr lang="de-DE" b="1" dirty="0">
                <a:latin typeface="Courier New"/>
                <a:cs typeface="Courier New"/>
              </a:rPr>
              <a:t>16    4    3    3.5</a:t>
            </a:r>
          </a:p>
          <a:p>
            <a:pPr marL="0" indent="0">
              <a:buNone/>
            </a:pPr>
            <a:r>
              <a:rPr lang="de-DE" b="1" dirty="0">
                <a:latin typeface="Courier New"/>
                <a:cs typeface="Courier New"/>
              </a:rPr>
              <a:t>17    5    3    4.0</a:t>
            </a:r>
          </a:p>
          <a:p>
            <a:pPr marL="0" indent="0">
              <a:buNone/>
            </a:pPr>
            <a:r>
              <a:rPr lang="de-DE" b="1" dirty="0">
                <a:latin typeface="Courier New"/>
                <a:cs typeface="Courier New"/>
              </a:rPr>
              <a:t>18    6    3    4.5</a:t>
            </a:r>
            <a:endParaRPr lang="en-US" b="1" dirty="0">
              <a:latin typeface="Courier New"/>
              <a:cs typeface="Courier New"/>
            </a:endParaRPr>
          </a:p>
        </p:txBody>
      </p:sp>
      <p:sp>
        <p:nvSpPr>
          <p:cNvPr id="6" name="Content Placeholder 5"/>
          <p:cNvSpPr>
            <a:spLocks noGrp="1"/>
          </p:cNvSpPr>
          <p:nvPr>
            <p:ph sz="half" idx="2"/>
          </p:nvPr>
        </p:nvSpPr>
        <p:spPr/>
        <p:txBody>
          <a:bodyPr>
            <a:normAutofit fontScale="55000" lnSpcReduction="20000"/>
          </a:bodyPr>
          <a:lstStyle/>
          <a:p>
            <a:pPr marL="0" indent="0">
              <a:buNone/>
            </a:pPr>
            <a:r>
              <a:rPr lang="en-US" b="1" dirty="0">
                <a:latin typeface="Courier New"/>
                <a:cs typeface="Courier New"/>
              </a:rPr>
              <a:t>19    1    4  2.5</a:t>
            </a:r>
          </a:p>
          <a:p>
            <a:pPr marL="0" indent="0">
              <a:buNone/>
            </a:pPr>
            <a:r>
              <a:rPr lang="en-US" b="1" dirty="0">
                <a:latin typeface="Courier New"/>
                <a:cs typeface="Courier New"/>
              </a:rPr>
              <a:t>20    2    4  3.0</a:t>
            </a:r>
          </a:p>
          <a:p>
            <a:pPr marL="0" indent="0">
              <a:buNone/>
            </a:pPr>
            <a:r>
              <a:rPr lang="en-US" b="1" dirty="0">
                <a:latin typeface="Courier New"/>
                <a:cs typeface="Courier New"/>
              </a:rPr>
              <a:t>21    3    4  3.5</a:t>
            </a:r>
          </a:p>
          <a:p>
            <a:pPr marL="0" indent="0">
              <a:buNone/>
            </a:pPr>
            <a:r>
              <a:rPr lang="en-US" b="1" dirty="0">
                <a:latin typeface="Courier New"/>
                <a:cs typeface="Courier New"/>
              </a:rPr>
              <a:t>22    4    4  4.0</a:t>
            </a:r>
          </a:p>
          <a:p>
            <a:pPr marL="0" indent="0">
              <a:buNone/>
            </a:pPr>
            <a:r>
              <a:rPr lang="en-US" b="1" dirty="0">
                <a:latin typeface="Courier New"/>
                <a:cs typeface="Courier New"/>
              </a:rPr>
              <a:t>23    5    4  4.5</a:t>
            </a:r>
          </a:p>
          <a:p>
            <a:pPr marL="0" indent="0">
              <a:buNone/>
            </a:pPr>
            <a:r>
              <a:rPr lang="en-US" b="1" dirty="0">
                <a:latin typeface="Courier New"/>
                <a:cs typeface="Courier New"/>
              </a:rPr>
              <a:t>24    6    4  5.0</a:t>
            </a:r>
          </a:p>
          <a:p>
            <a:pPr marL="0" indent="0">
              <a:buNone/>
            </a:pPr>
            <a:r>
              <a:rPr lang="en-US" b="1" dirty="0">
                <a:latin typeface="Courier New"/>
                <a:cs typeface="Courier New"/>
              </a:rPr>
              <a:t>25    1    5  3.0</a:t>
            </a:r>
          </a:p>
          <a:p>
            <a:pPr marL="0" indent="0">
              <a:buNone/>
            </a:pPr>
            <a:r>
              <a:rPr lang="en-US" b="1" dirty="0">
                <a:latin typeface="Courier New"/>
                <a:cs typeface="Courier New"/>
              </a:rPr>
              <a:t>26    2    5  3.5</a:t>
            </a:r>
          </a:p>
          <a:p>
            <a:pPr marL="0" indent="0">
              <a:buNone/>
            </a:pPr>
            <a:r>
              <a:rPr lang="en-US" b="1" dirty="0">
                <a:latin typeface="Courier New"/>
                <a:cs typeface="Courier New"/>
              </a:rPr>
              <a:t>27    3    5  4.0</a:t>
            </a:r>
          </a:p>
          <a:p>
            <a:pPr marL="0" indent="0">
              <a:buNone/>
            </a:pPr>
            <a:r>
              <a:rPr lang="en-US" b="1" dirty="0">
                <a:latin typeface="Courier New"/>
                <a:cs typeface="Courier New"/>
              </a:rPr>
              <a:t>28    4    5  4.5</a:t>
            </a:r>
          </a:p>
          <a:p>
            <a:pPr marL="0" indent="0">
              <a:buNone/>
            </a:pPr>
            <a:r>
              <a:rPr lang="en-US" b="1" dirty="0">
                <a:latin typeface="Courier New"/>
                <a:cs typeface="Courier New"/>
              </a:rPr>
              <a:t>29    5    5  5.0</a:t>
            </a:r>
          </a:p>
          <a:p>
            <a:pPr marL="0" indent="0">
              <a:buNone/>
            </a:pPr>
            <a:r>
              <a:rPr lang="en-US" b="1" dirty="0">
                <a:latin typeface="Courier New"/>
                <a:cs typeface="Courier New"/>
              </a:rPr>
              <a:t>30    6    5  5.5</a:t>
            </a:r>
          </a:p>
          <a:p>
            <a:pPr marL="0" indent="0">
              <a:buNone/>
            </a:pPr>
            <a:r>
              <a:rPr lang="en-US" b="1" dirty="0">
                <a:latin typeface="Courier New"/>
                <a:cs typeface="Courier New"/>
              </a:rPr>
              <a:t>31    1    6  3.5</a:t>
            </a:r>
          </a:p>
          <a:p>
            <a:pPr marL="0" indent="0">
              <a:buNone/>
            </a:pPr>
            <a:r>
              <a:rPr lang="en-US" b="1" dirty="0">
                <a:latin typeface="Courier New"/>
                <a:cs typeface="Courier New"/>
              </a:rPr>
              <a:t>32    2    6  4.0</a:t>
            </a:r>
          </a:p>
          <a:p>
            <a:pPr marL="0" indent="0">
              <a:buNone/>
            </a:pPr>
            <a:r>
              <a:rPr lang="en-US" b="1" dirty="0">
                <a:latin typeface="Courier New"/>
                <a:cs typeface="Courier New"/>
              </a:rPr>
              <a:t>33    3    6  4.5</a:t>
            </a:r>
          </a:p>
          <a:p>
            <a:pPr marL="0" indent="0">
              <a:buNone/>
            </a:pPr>
            <a:r>
              <a:rPr lang="en-US" b="1" dirty="0">
                <a:latin typeface="Courier New"/>
                <a:cs typeface="Courier New"/>
              </a:rPr>
              <a:t>34    4    6  5.0</a:t>
            </a:r>
          </a:p>
          <a:p>
            <a:pPr marL="0" indent="0">
              <a:buNone/>
            </a:pPr>
            <a:r>
              <a:rPr lang="en-US" b="1" dirty="0">
                <a:latin typeface="Courier New"/>
                <a:cs typeface="Courier New"/>
              </a:rPr>
              <a:t>35    5    6  5.5</a:t>
            </a:r>
          </a:p>
          <a:p>
            <a:pPr marL="0" indent="0">
              <a:buNone/>
            </a:pPr>
            <a:r>
              <a:rPr lang="en-US" b="1" dirty="0">
                <a:latin typeface="Courier New"/>
                <a:cs typeface="Courier New"/>
              </a:rPr>
              <a:t>36    6    6  6.0</a:t>
            </a:r>
          </a:p>
        </p:txBody>
      </p:sp>
      <p:pic>
        <p:nvPicPr>
          <p:cNvPr id="7" name="Picture 6"/>
          <p:cNvPicPr>
            <a:picLocks noChangeAspect="1"/>
          </p:cNvPicPr>
          <p:nvPr/>
        </p:nvPicPr>
        <p:blipFill>
          <a:blip r:embed="rId3"/>
          <a:stretch>
            <a:fillRect/>
          </a:stretch>
        </p:blipFill>
        <p:spPr>
          <a:xfrm>
            <a:off x="6891866" y="5168900"/>
            <a:ext cx="2252133" cy="1689100"/>
          </a:xfrm>
          <a:prstGeom prst="rect">
            <a:avLst/>
          </a:prstGeom>
        </p:spPr>
      </p:pic>
    </p:spTree>
    <p:extLst>
      <p:ext uri="{BB962C8B-B14F-4D97-AF65-F5344CB8AC3E}">
        <p14:creationId xmlns:p14="http://schemas.microsoft.com/office/powerpoint/2010/main" val="71337569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Step 3a: how many unique values of </a:t>
            </a:r>
            <a:r>
              <a:rPr lang="en-US" dirty="0" err="1" smtClean="0"/>
              <a:t>xbar</a:t>
            </a:r>
            <a:r>
              <a:rPr lang="en-US" dirty="0" smtClean="0"/>
              <a:t>?</a:t>
            </a:r>
            <a:endParaRPr lang="en-US" dirty="0"/>
          </a:p>
        </p:txBody>
      </p:sp>
      <p:sp>
        <p:nvSpPr>
          <p:cNvPr id="6" name="Content Placeholder 5"/>
          <p:cNvSpPr>
            <a:spLocks noGrp="1"/>
          </p:cNvSpPr>
          <p:nvPr>
            <p:ph idx="1"/>
          </p:nvPr>
        </p:nvSpPr>
        <p:spPr/>
        <p:txBody>
          <a:bodyPr>
            <a:normAutofit/>
          </a:bodyPr>
          <a:lstStyle/>
          <a:p>
            <a:pPr marL="0" indent="0">
              <a:buNone/>
            </a:pPr>
            <a:r>
              <a:rPr lang="is-IS" sz="1500" b="1" dirty="0" smtClean="0">
                <a:latin typeface="Courier New"/>
                <a:cs typeface="Courier New"/>
              </a:rPr>
              <a:t>&gt; omega </a:t>
            </a:r>
            <a:r>
              <a:rPr lang="is-IS" sz="1500" b="1" dirty="0">
                <a:latin typeface="Courier New"/>
                <a:cs typeface="Courier New"/>
              </a:rPr>
              <a:t>%&gt;% </a:t>
            </a:r>
          </a:p>
          <a:p>
            <a:pPr marL="0" indent="0">
              <a:buNone/>
            </a:pPr>
            <a:r>
              <a:rPr lang="is-IS" sz="1500" b="1" dirty="0" smtClean="0">
                <a:latin typeface="Courier New"/>
                <a:cs typeface="Courier New"/>
              </a:rPr>
              <a:t>    </a:t>
            </a:r>
            <a:r>
              <a:rPr lang="is-IS" sz="1500" b="1" dirty="0">
                <a:latin typeface="Courier New"/>
                <a:cs typeface="Courier New"/>
              </a:rPr>
              <a:t>select(xbar_i) %&gt;%</a:t>
            </a:r>
          </a:p>
          <a:p>
            <a:pPr marL="0" indent="0">
              <a:buNone/>
            </a:pPr>
            <a:r>
              <a:rPr lang="is-IS" sz="1500" b="1" dirty="0">
                <a:latin typeface="Courier New"/>
                <a:cs typeface="Courier New"/>
              </a:rPr>
              <a:t> </a:t>
            </a:r>
            <a:r>
              <a:rPr lang="is-IS" sz="1500" b="1" dirty="0" smtClean="0">
                <a:latin typeface="Courier New"/>
                <a:cs typeface="Courier New"/>
              </a:rPr>
              <a:t>   </a:t>
            </a:r>
            <a:r>
              <a:rPr lang="is-IS" sz="1500" b="1" dirty="0">
                <a:latin typeface="Courier New"/>
                <a:cs typeface="Courier New"/>
              </a:rPr>
              <a:t>distinct() </a:t>
            </a:r>
            <a:endParaRPr lang="is-IS" sz="1500" b="1" dirty="0" smtClean="0">
              <a:latin typeface="Courier New"/>
              <a:cs typeface="Courier New"/>
            </a:endParaRPr>
          </a:p>
          <a:p>
            <a:pPr marL="0" indent="0">
              <a:buNone/>
            </a:pPr>
            <a:endParaRPr lang="is-IS" sz="1500" b="1" dirty="0">
              <a:latin typeface="Courier New"/>
              <a:cs typeface="Courier New"/>
            </a:endParaRPr>
          </a:p>
          <a:p>
            <a:pPr marL="0" indent="0">
              <a:buNone/>
            </a:pPr>
            <a:r>
              <a:rPr lang="is-IS" sz="1500" b="1" dirty="0" smtClean="0">
                <a:latin typeface="Courier New"/>
                <a:cs typeface="Courier New"/>
              </a:rPr>
              <a:t>   xbar_i</a:t>
            </a:r>
            <a:endParaRPr lang="is-IS" sz="1500" b="1" dirty="0">
              <a:latin typeface="Courier New"/>
              <a:cs typeface="Courier New"/>
            </a:endParaRPr>
          </a:p>
          <a:p>
            <a:pPr marL="0" indent="0">
              <a:buNone/>
            </a:pPr>
            <a:r>
              <a:rPr lang="is-IS" sz="1500" b="1" dirty="0">
                <a:latin typeface="Courier New"/>
                <a:cs typeface="Courier New"/>
              </a:rPr>
              <a:t>1     1.0</a:t>
            </a:r>
          </a:p>
          <a:p>
            <a:pPr marL="0" indent="0">
              <a:buNone/>
            </a:pPr>
            <a:r>
              <a:rPr lang="is-IS" sz="1500" b="1" dirty="0">
                <a:latin typeface="Courier New"/>
                <a:cs typeface="Courier New"/>
              </a:rPr>
              <a:t>2     1.5</a:t>
            </a:r>
          </a:p>
          <a:p>
            <a:pPr marL="0" indent="0">
              <a:buNone/>
            </a:pPr>
            <a:r>
              <a:rPr lang="is-IS" sz="1500" b="1" dirty="0">
                <a:latin typeface="Courier New"/>
                <a:cs typeface="Courier New"/>
              </a:rPr>
              <a:t>3     2.0</a:t>
            </a:r>
          </a:p>
          <a:p>
            <a:pPr marL="0" indent="0">
              <a:buNone/>
            </a:pPr>
            <a:r>
              <a:rPr lang="is-IS" sz="1500" b="1" dirty="0">
                <a:latin typeface="Courier New"/>
                <a:cs typeface="Courier New"/>
              </a:rPr>
              <a:t>4     2.5</a:t>
            </a:r>
          </a:p>
          <a:p>
            <a:pPr marL="0" indent="0">
              <a:buNone/>
            </a:pPr>
            <a:r>
              <a:rPr lang="is-IS" sz="1500" b="1" dirty="0">
                <a:latin typeface="Courier New"/>
                <a:cs typeface="Courier New"/>
              </a:rPr>
              <a:t>5     3.0</a:t>
            </a:r>
          </a:p>
          <a:p>
            <a:pPr marL="0" indent="0">
              <a:buNone/>
            </a:pPr>
            <a:r>
              <a:rPr lang="is-IS" sz="1500" b="1" dirty="0">
                <a:latin typeface="Courier New"/>
                <a:cs typeface="Courier New"/>
              </a:rPr>
              <a:t>6     3.5</a:t>
            </a:r>
          </a:p>
          <a:p>
            <a:pPr marL="0" indent="0">
              <a:buNone/>
            </a:pPr>
            <a:r>
              <a:rPr lang="is-IS" sz="1500" b="1" dirty="0">
                <a:latin typeface="Courier New"/>
                <a:cs typeface="Courier New"/>
              </a:rPr>
              <a:t>7     4.0</a:t>
            </a:r>
          </a:p>
          <a:p>
            <a:pPr marL="0" indent="0">
              <a:buNone/>
            </a:pPr>
            <a:r>
              <a:rPr lang="is-IS" sz="1500" b="1" dirty="0">
                <a:latin typeface="Courier New"/>
                <a:cs typeface="Courier New"/>
              </a:rPr>
              <a:t>8     4.5</a:t>
            </a:r>
          </a:p>
          <a:p>
            <a:pPr marL="0" indent="0">
              <a:buNone/>
            </a:pPr>
            <a:r>
              <a:rPr lang="is-IS" sz="1500" b="1" dirty="0">
                <a:latin typeface="Courier New"/>
                <a:cs typeface="Courier New"/>
              </a:rPr>
              <a:t>9     5.0</a:t>
            </a:r>
          </a:p>
          <a:p>
            <a:pPr marL="0" indent="0">
              <a:buNone/>
            </a:pPr>
            <a:r>
              <a:rPr lang="is-IS" sz="1500" b="1" dirty="0">
                <a:latin typeface="Courier New"/>
                <a:cs typeface="Courier New"/>
              </a:rPr>
              <a:t>10    5.5</a:t>
            </a:r>
          </a:p>
          <a:p>
            <a:pPr marL="0" indent="0">
              <a:buNone/>
            </a:pPr>
            <a:r>
              <a:rPr lang="is-IS" sz="1500" b="1" dirty="0">
                <a:latin typeface="Courier New"/>
                <a:cs typeface="Courier New"/>
              </a:rPr>
              <a:t>11    6.0</a:t>
            </a:r>
            <a:endParaRPr lang="en-US" sz="1500" b="1" dirty="0">
              <a:latin typeface="Courier New"/>
              <a:cs typeface="Courier New"/>
            </a:endParaRPr>
          </a:p>
        </p:txBody>
      </p:sp>
      <p:pic>
        <p:nvPicPr>
          <p:cNvPr id="4" name="Picture 3"/>
          <p:cNvPicPr>
            <a:picLocks noChangeAspect="1"/>
          </p:cNvPicPr>
          <p:nvPr/>
        </p:nvPicPr>
        <p:blipFill>
          <a:blip r:embed="rId3"/>
          <a:stretch>
            <a:fillRect/>
          </a:stretch>
        </p:blipFill>
        <p:spPr>
          <a:xfrm>
            <a:off x="6891866" y="5168900"/>
            <a:ext cx="2252133" cy="1689100"/>
          </a:xfrm>
          <a:prstGeom prst="rect">
            <a:avLst/>
          </a:prstGeom>
        </p:spPr>
      </p:pic>
    </p:spTree>
    <p:extLst>
      <p:ext uri="{BB962C8B-B14F-4D97-AF65-F5344CB8AC3E}">
        <p14:creationId xmlns:p14="http://schemas.microsoft.com/office/powerpoint/2010/main" val="99176745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Step 3b: what is the probability of each?</a:t>
            </a:r>
            <a:endParaRPr lang="en-US" dirty="0"/>
          </a:p>
        </p:txBody>
      </p:sp>
      <p:sp>
        <p:nvSpPr>
          <p:cNvPr id="6" name="Content Placeholder 5"/>
          <p:cNvSpPr>
            <a:spLocks noGrp="1"/>
          </p:cNvSpPr>
          <p:nvPr>
            <p:ph idx="1"/>
          </p:nvPr>
        </p:nvSpPr>
        <p:spPr/>
        <p:txBody>
          <a:bodyPr>
            <a:normAutofit fontScale="62500" lnSpcReduction="20000"/>
          </a:bodyPr>
          <a:lstStyle/>
          <a:p>
            <a:pPr marL="0" indent="0">
              <a:buNone/>
            </a:pPr>
            <a:r>
              <a:rPr lang="en-US" b="1" dirty="0" smtClean="0">
                <a:latin typeface="Courier New"/>
                <a:cs typeface="Courier New"/>
              </a:rPr>
              <a:t>&gt; </a:t>
            </a:r>
            <a:r>
              <a:rPr lang="en-US" b="1" dirty="0" err="1" smtClean="0">
                <a:latin typeface="Courier New"/>
                <a:cs typeface="Courier New"/>
              </a:rPr>
              <a:t>xbar_prob</a:t>
            </a:r>
            <a:r>
              <a:rPr lang="en-US" b="1" dirty="0" smtClean="0">
                <a:latin typeface="Courier New"/>
                <a:cs typeface="Courier New"/>
              </a:rPr>
              <a:t> </a:t>
            </a:r>
            <a:r>
              <a:rPr lang="en-US" b="1" dirty="0">
                <a:latin typeface="Courier New"/>
                <a:cs typeface="Courier New"/>
              </a:rPr>
              <a:t>&lt;- omega %&gt;% </a:t>
            </a:r>
          </a:p>
          <a:p>
            <a:pPr marL="0" indent="0">
              <a:buNone/>
            </a:pPr>
            <a:r>
              <a:rPr lang="en-US" b="1" dirty="0" smtClean="0">
                <a:latin typeface="Courier New"/>
                <a:cs typeface="Courier New"/>
              </a:rPr>
              <a:t>    </a:t>
            </a:r>
            <a:r>
              <a:rPr lang="en-US" b="1" dirty="0" err="1">
                <a:latin typeface="Courier New"/>
                <a:cs typeface="Courier New"/>
              </a:rPr>
              <a:t>group_by</a:t>
            </a:r>
            <a:r>
              <a:rPr lang="en-US" b="1" dirty="0">
                <a:latin typeface="Courier New"/>
                <a:cs typeface="Courier New"/>
              </a:rPr>
              <a:t>(</a:t>
            </a:r>
            <a:r>
              <a:rPr lang="en-US" b="1" dirty="0" err="1">
                <a:latin typeface="Courier New"/>
                <a:cs typeface="Courier New"/>
              </a:rPr>
              <a:t>xbar_i</a:t>
            </a:r>
            <a:r>
              <a:rPr lang="en-US" b="1" dirty="0">
                <a:latin typeface="Courier New"/>
                <a:cs typeface="Courier New"/>
              </a:rPr>
              <a:t>) %&gt;% </a:t>
            </a:r>
          </a:p>
          <a:p>
            <a:pPr marL="0" indent="0">
              <a:buNone/>
            </a:pPr>
            <a:r>
              <a:rPr lang="en-US" b="1" dirty="0" smtClean="0">
                <a:latin typeface="Courier New"/>
                <a:cs typeface="Courier New"/>
              </a:rPr>
              <a:t>    </a:t>
            </a:r>
            <a:r>
              <a:rPr lang="en-US" b="1" dirty="0" err="1">
                <a:latin typeface="Courier New"/>
                <a:cs typeface="Courier New"/>
              </a:rPr>
              <a:t>summarise</a:t>
            </a:r>
            <a:r>
              <a:rPr lang="en-US" b="1" dirty="0">
                <a:latin typeface="Courier New"/>
                <a:cs typeface="Courier New"/>
              </a:rPr>
              <a:t>(count = n(), </a:t>
            </a:r>
            <a:r>
              <a:rPr lang="en-US" b="1" dirty="0" err="1">
                <a:latin typeface="Courier New"/>
                <a:cs typeface="Courier New"/>
              </a:rPr>
              <a:t>p_i</a:t>
            </a:r>
            <a:r>
              <a:rPr lang="en-US" b="1" dirty="0">
                <a:latin typeface="Courier New"/>
                <a:cs typeface="Courier New"/>
              </a:rPr>
              <a:t> = count/36) %&gt;%</a:t>
            </a:r>
          </a:p>
          <a:p>
            <a:pPr marL="0" indent="0">
              <a:buNone/>
            </a:pPr>
            <a:r>
              <a:rPr lang="en-US" b="1" dirty="0" smtClean="0">
                <a:latin typeface="Courier New"/>
                <a:cs typeface="Courier New"/>
              </a:rPr>
              <a:t>    </a:t>
            </a:r>
            <a:r>
              <a:rPr lang="en-US" b="1" dirty="0">
                <a:latin typeface="Courier New"/>
                <a:cs typeface="Courier New"/>
              </a:rPr>
              <a:t>arrange(</a:t>
            </a:r>
            <a:r>
              <a:rPr lang="en-US" b="1" dirty="0" err="1">
                <a:latin typeface="Courier New"/>
                <a:cs typeface="Courier New"/>
              </a:rPr>
              <a:t>xbar_i</a:t>
            </a:r>
            <a:r>
              <a:rPr lang="en-US" b="1" dirty="0" smtClean="0">
                <a:latin typeface="Courier New"/>
                <a:cs typeface="Courier New"/>
              </a:rPr>
              <a:t>)</a:t>
            </a:r>
          </a:p>
          <a:p>
            <a:pPr marL="0" indent="0">
              <a:buNone/>
            </a:pPr>
            <a:endParaRPr lang="en-US" b="1" dirty="0">
              <a:latin typeface="Courier New"/>
              <a:cs typeface="Courier New"/>
            </a:endParaRPr>
          </a:p>
          <a:p>
            <a:pPr marL="0" indent="0">
              <a:buNone/>
            </a:pPr>
            <a:r>
              <a:rPr lang="en-US" b="1" dirty="0">
                <a:latin typeface="Courier New"/>
                <a:cs typeface="Courier New"/>
              </a:rPr>
              <a:t>&gt; </a:t>
            </a:r>
            <a:r>
              <a:rPr lang="en-US" b="1" dirty="0" err="1">
                <a:latin typeface="Courier New"/>
                <a:cs typeface="Courier New"/>
              </a:rPr>
              <a:t>xbar_prob</a:t>
            </a:r>
            <a:endParaRPr lang="en-US" b="1" dirty="0">
              <a:latin typeface="Courier New"/>
              <a:cs typeface="Courier New"/>
            </a:endParaRPr>
          </a:p>
          <a:p>
            <a:pPr marL="0" indent="0">
              <a:buNone/>
            </a:pPr>
            <a:r>
              <a:rPr lang="en-US" b="1" dirty="0">
                <a:latin typeface="Courier New"/>
                <a:cs typeface="Courier New"/>
              </a:rPr>
              <a:t>Source: local data frame [11 x 3]</a:t>
            </a:r>
          </a:p>
          <a:p>
            <a:pPr marL="0" indent="0">
              <a:buNone/>
            </a:pPr>
            <a:endParaRPr lang="en-US" b="1" dirty="0">
              <a:latin typeface="Courier New"/>
              <a:cs typeface="Courier New"/>
            </a:endParaRPr>
          </a:p>
          <a:p>
            <a:pPr marL="0" indent="0">
              <a:buNone/>
            </a:pPr>
            <a:r>
              <a:rPr lang="en-US" b="1" dirty="0">
                <a:latin typeface="Courier New"/>
                <a:cs typeface="Courier New"/>
              </a:rPr>
              <a:t>   </a:t>
            </a:r>
            <a:r>
              <a:rPr lang="en-US" b="1" dirty="0" err="1">
                <a:latin typeface="Courier New"/>
                <a:cs typeface="Courier New"/>
              </a:rPr>
              <a:t>xbar_i</a:t>
            </a:r>
            <a:r>
              <a:rPr lang="en-US" b="1" dirty="0">
                <a:latin typeface="Courier New"/>
                <a:cs typeface="Courier New"/>
              </a:rPr>
              <a:t> count        </a:t>
            </a:r>
            <a:r>
              <a:rPr lang="en-US" b="1" dirty="0" err="1">
                <a:latin typeface="Courier New"/>
                <a:cs typeface="Courier New"/>
              </a:rPr>
              <a:t>p_i</a:t>
            </a:r>
            <a:endParaRPr lang="en-US" b="1" dirty="0">
              <a:latin typeface="Courier New"/>
              <a:cs typeface="Courier New"/>
            </a:endParaRPr>
          </a:p>
          <a:p>
            <a:pPr marL="0" indent="0">
              <a:buNone/>
            </a:pPr>
            <a:r>
              <a:rPr lang="en-US" b="1" dirty="0">
                <a:latin typeface="Courier New"/>
                <a:cs typeface="Courier New"/>
              </a:rPr>
              <a:t>1     1.0     1 0.02777778</a:t>
            </a:r>
          </a:p>
          <a:p>
            <a:pPr marL="0" indent="0">
              <a:buNone/>
            </a:pPr>
            <a:r>
              <a:rPr lang="en-US" b="1" dirty="0">
                <a:latin typeface="Courier New"/>
                <a:cs typeface="Courier New"/>
              </a:rPr>
              <a:t>2     1.5     2 0.05555556</a:t>
            </a:r>
          </a:p>
          <a:p>
            <a:pPr marL="0" indent="0">
              <a:buNone/>
            </a:pPr>
            <a:r>
              <a:rPr lang="en-US" b="1" dirty="0">
                <a:latin typeface="Courier New"/>
                <a:cs typeface="Courier New"/>
              </a:rPr>
              <a:t>3     2.0     3 0.08333333</a:t>
            </a:r>
          </a:p>
          <a:p>
            <a:pPr marL="0" indent="0">
              <a:buNone/>
            </a:pPr>
            <a:r>
              <a:rPr lang="en-US" b="1" dirty="0">
                <a:latin typeface="Courier New"/>
                <a:cs typeface="Courier New"/>
              </a:rPr>
              <a:t>4     2.5     4 0.11111111</a:t>
            </a:r>
          </a:p>
          <a:p>
            <a:pPr marL="0" indent="0">
              <a:buNone/>
            </a:pPr>
            <a:r>
              <a:rPr lang="en-US" b="1" dirty="0">
                <a:latin typeface="Courier New"/>
                <a:cs typeface="Courier New"/>
              </a:rPr>
              <a:t>5     3.0     5 0.13888889</a:t>
            </a:r>
          </a:p>
          <a:p>
            <a:pPr marL="0" indent="0">
              <a:buNone/>
            </a:pPr>
            <a:r>
              <a:rPr lang="en-US" b="1" dirty="0">
                <a:latin typeface="Courier New"/>
                <a:cs typeface="Courier New"/>
              </a:rPr>
              <a:t>6     3.5     6 0.16666667</a:t>
            </a:r>
          </a:p>
          <a:p>
            <a:pPr marL="0" indent="0">
              <a:buNone/>
            </a:pPr>
            <a:r>
              <a:rPr lang="en-US" b="1" dirty="0">
                <a:latin typeface="Courier New"/>
                <a:cs typeface="Courier New"/>
              </a:rPr>
              <a:t>7     4.0     5 0.13888889</a:t>
            </a:r>
          </a:p>
          <a:p>
            <a:pPr marL="0" indent="0">
              <a:buNone/>
            </a:pPr>
            <a:r>
              <a:rPr lang="en-US" b="1" dirty="0">
                <a:latin typeface="Courier New"/>
                <a:cs typeface="Courier New"/>
              </a:rPr>
              <a:t>8     4.5     4 0.11111111</a:t>
            </a:r>
          </a:p>
          <a:p>
            <a:pPr marL="0" indent="0">
              <a:buNone/>
            </a:pPr>
            <a:r>
              <a:rPr lang="en-US" b="1" dirty="0">
                <a:latin typeface="Courier New"/>
                <a:cs typeface="Courier New"/>
              </a:rPr>
              <a:t>9     5.0     3 0.08333333</a:t>
            </a:r>
          </a:p>
          <a:p>
            <a:pPr marL="0" indent="0">
              <a:buNone/>
            </a:pPr>
            <a:r>
              <a:rPr lang="en-US" b="1" dirty="0">
                <a:latin typeface="Courier New"/>
                <a:cs typeface="Courier New"/>
              </a:rPr>
              <a:t>10    5.5     2 0.05555556</a:t>
            </a:r>
          </a:p>
          <a:p>
            <a:pPr marL="0" indent="0">
              <a:buNone/>
            </a:pPr>
            <a:r>
              <a:rPr lang="en-US" b="1" dirty="0">
                <a:latin typeface="Courier New"/>
                <a:cs typeface="Courier New"/>
              </a:rPr>
              <a:t>11    6.0     1 0.02777778</a:t>
            </a:r>
          </a:p>
        </p:txBody>
      </p:sp>
      <p:sp>
        <p:nvSpPr>
          <p:cNvPr id="4" name="Right Brace 3"/>
          <p:cNvSpPr/>
          <p:nvPr/>
        </p:nvSpPr>
        <p:spPr>
          <a:xfrm>
            <a:off x="3606800" y="3695701"/>
            <a:ext cx="431800" cy="2463800"/>
          </a:xfrm>
          <a:prstGeom prst="rightBrace">
            <a:avLst>
              <a:gd name="adj1" fmla="val 90686"/>
              <a:gd name="adj2" fmla="val 50000"/>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a:lstStyle/>
          <a:p>
            <a:endParaRPr lang="en-US"/>
          </a:p>
        </p:txBody>
      </p:sp>
      <p:sp>
        <p:nvSpPr>
          <p:cNvPr id="2" name="TextBox 1"/>
          <p:cNvSpPr txBox="1"/>
          <p:nvPr/>
        </p:nvSpPr>
        <p:spPr>
          <a:xfrm>
            <a:off x="4038600" y="4666734"/>
            <a:ext cx="2489200" cy="369332"/>
          </a:xfrm>
          <a:prstGeom prst="rect">
            <a:avLst/>
          </a:prstGeom>
          <a:noFill/>
        </p:spPr>
        <p:txBody>
          <a:bodyPr wrap="square" rtlCol="0">
            <a:spAutoFit/>
          </a:bodyPr>
          <a:lstStyle/>
          <a:p>
            <a:r>
              <a:rPr lang="en-US" dirty="0" smtClean="0">
                <a:solidFill>
                  <a:srgbClr val="FF0000"/>
                </a:solidFill>
                <a:latin typeface="Gill Sans"/>
                <a:cs typeface="Gill Sans"/>
              </a:rPr>
              <a:t>What is the sum here?</a:t>
            </a:r>
            <a:endParaRPr lang="en-US" dirty="0">
              <a:solidFill>
                <a:srgbClr val="FF0000"/>
              </a:solidFill>
              <a:latin typeface="Gill Sans"/>
              <a:cs typeface="Gill Sans"/>
            </a:endParaRPr>
          </a:p>
        </p:txBody>
      </p:sp>
      <p:sp>
        <p:nvSpPr>
          <p:cNvPr id="3" name="TextBox 2"/>
          <p:cNvSpPr txBox="1"/>
          <p:nvPr/>
        </p:nvSpPr>
        <p:spPr>
          <a:xfrm>
            <a:off x="4584700" y="2589936"/>
            <a:ext cx="4330700" cy="1815882"/>
          </a:xfrm>
          <a:prstGeom prst="rect">
            <a:avLst/>
          </a:prstGeom>
          <a:noFill/>
          <a:ln w="50800">
            <a:solidFill>
              <a:srgbClr val="FF0000"/>
            </a:solidFill>
          </a:ln>
        </p:spPr>
        <p:txBody>
          <a:bodyPr wrap="square" rtlCol="0">
            <a:spAutoFit/>
          </a:bodyPr>
          <a:lstStyle/>
          <a:p>
            <a:r>
              <a:rPr lang="en-US" sz="1600" b="1" dirty="0" smtClean="0">
                <a:latin typeface="Courier New"/>
                <a:cs typeface="Courier New"/>
              </a:rPr>
              <a:t>&gt; </a:t>
            </a:r>
            <a:r>
              <a:rPr lang="en-US" sz="1600" b="1" dirty="0" err="1" smtClean="0">
                <a:latin typeface="Courier New"/>
                <a:cs typeface="Courier New"/>
              </a:rPr>
              <a:t>xbar_prob</a:t>
            </a:r>
            <a:r>
              <a:rPr lang="en-US" sz="1600" b="1" dirty="0" smtClean="0">
                <a:latin typeface="Courier New"/>
                <a:cs typeface="Courier New"/>
              </a:rPr>
              <a:t> </a:t>
            </a:r>
            <a:r>
              <a:rPr lang="en-US" sz="1600" b="1" dirty="0">
                <a:latin typeface="Courier New"/>
                <a:cs typeface="Courier New"/>
              </a:rPr>
              <a:t>%&gt;%</a:t>
            </a:r>
          </a:p>
          <a:p>
            <a:r>
              <a:rPr lang="en-US" sz="1600" b="1" dirty="0" smtClean="0">
                <a:latin typeface="Courier New"/>
                <a:cs typeface="Courier New"/>
              </a:rPr>
              <a:t>   </a:t>
            </a:r>
            <a:r>
              <a:rPr lang="en-US" sz="1600" b="1" dirty="0" err="1">
                <a:latin typeface="Courier New"/>
                <a:cs typeface="Courier New"/>
              </a:rPr>
              <a:t>summarise</a:t>
            </a:r>
            <a:r>
              <a:rPr lang="en-US" sz="1600" b="1" dirty="0">
                <a:latin typeface="Courier New"/>
                <a:cs typeface="Courier New"/>
              </a:rPr>
              <a:t>(</a:t>
            </a:r>
            <a:r>
              <a:rPr lang="en-US" sz="1600" b="1" dirty="0" err="1">
                <a:latin typeface="Courier New"/>
                <a:cs typeface="Courier New"/>
              </a:rPr>
              <a:t>sum_of_ps</a:t>
            </a:r>
            <a:r>
              <a:rPr lang="en-US" sz="1600" b="1" dirty="0">
                <a:latin typeface="Courier New"/>
                <a:cs typeface="Courier New"/>
              </a:rPr>
              <a:t> = sum(</a:t>
            </a:r>
            <a:r>
              <a:rPr lang="en-US" sz="1600" b="1" dirty="0" err="1">
                <a:latin typeface="Courier New"/>
                <a:cs typeface="Courier New"/>
              </a:rPr>
              <a:t>p_i</a:t>
            </a:r>
            <a:r>
              <a:rPr lang="en-US" sz="1600" b="1" dirty="0">
                <a:latin typeface="Courier New"/>
                <a:cs typeface="Courier New"/>
              </a:rPr>
              <a:t>))</a:t>
            </a:r>
          </a:p>
          <a:p>
            <a:r>
              <a:rPr lang="en-US" sz="1600" b="1" dirty="0">
                <a:latin typeface="Courier New"/>
                <a:cs typeface="Courier New"/>
              </a:rPr>
              <a:t>Source: local data frame [1 x 1]</a:t>
            </a:r>
          </a:p>
          <a:p>
            <a:endParaRPr lang="en-US" sz="1600" b="1" dirty="0">
              <a:latin typeface="Courier New"/>
              <a:cs typeface="Courier New"/>
            </a:endParaRPr>
          </a:p>
          <a:p>
            <a:r>
              <a:rPr lang="en-US" sz="1600" b="1" dirty="0">
                <a:latin typeface="Courier New"/>
                <a:cs typeface="Courier New"/>
              </a:rPr>
              <a:t>  </a:t>
            </a:r>
            <a:r>
              <a:rPr lang="en-US" sz="1600" b="1" dirty="0" err="1">
                <a:latin typeface="Courier New"/>
                <a:cs typeface="Courier New"/>
              </a:rPr>
              <a:t>sum_of_ps</a:t>
            </a:r>
            <a:endParaRPr lang="en-US" sz="1600" b="1" dirty="0">
              <a:latin typeface="Courier New"/>
              <a:cs typeface="Courier New"/>
            </a:endParaRPr>
          </a:p>
          <a:p>
            <a:pPr marL="342900" indent="-342900">
              <a:buAutoNum type="arabicPlain"/>
            </a:pPr>
            <a:r>
              <a:rPr lang="en-US" sz="1600" b="1" dirty="0" smtClean="0">
                <a:latin typeface="Courier New"/>
                <a:cs typeface="Courier New"/>
              </a:rPr>
              <a:t>1</a:t>
            </a:r>
          </a:p>
        </p:txBody>
      </p:sp>
      <p:pic>
        <p:nvPicPr>
          <p:cNvPr id="7" name="Picture 6"/>
          <p:cNvPicPr>
            <a:picLocks noChangeAspect="1"/>
          </p:cNvPicPr>
          <p:nvPr/>
        </p:nvPicPr>
        <p:blipFill>
          <a:blip r:embed="rId3"/>
          <a:stretch>
            <a:fillRect/>
          </a:stretch>
        </p:blipFill>
        <p:spPr>
          <a:xfrm>
            <a:off x="6891866" y="5168900"/>
            <a:ext cx="2252133" cy="1689100"/>
          </a:xfrm>
          <a:prstGeom prst="rect">
            <a:avLst/>
          </a:prstGeom>
        </p:spPr>
      </p:pic>
    </p:spTree>
    <p:extLst>
      <p:ext uri="{BB962C8B-B14F-4D97-AF65-F5344CB8AC3E}">
        <p14:creationId xmlns:p14="http://schemas.microsoft.com/office/powerpoint/2010/main" val="336592560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n2_plot-1.png"/>
          <p:cNvPicPr>
            <a:picLocks noGrp="1" noChangeAspect="1"/>
          </p:cNvPicPr>
          <p:nvPr>
            <p:ph idx="1"/>
          </p:nvPr>
        </p:nvPicPr>
        <p:blipFill rotWithShape="1">
          <a:blip r:embed="rId3" cstate="email">
            <a:extLst>
              <a:ext uri="{28A0092B-C50C-407E-A947-70E740481C1C}">
                <a14:useLocalDpi xmlns:a14="http://schemas.microsoft.com/office/drawing/2010/main" val="0"/>
              </a:ext>
            </a:extLst>
          </a:blip>
          <a:srcRect t="4630" b="5278"/>
          <a:stretch/>
        </p:blipFill>
        <p:spPr>
          <a:xfrm>
            <a:off x="457200" y="1371600"/>
            <a:ext cx="8229600" cy="5295900"/>
          </a:xfrm>
        </p:spPr>
      </p:pic>
    </p:spTree>
    <p:extLst>
      <p:ext uri="{BB962C8B-B14F-4D97-AF65-F5344CB8AC3E}">
        <p14:creationId xmlns:p14="http://schemas.microsoft.com/office/powerpoint/2010/main" val="7565003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Random variable, </a:t>
            </a:r>
            <a:r>
              <a:rPr lang="en-US" i="1" dirty="0" smtClean="0"/>
              <a:t>X</a:t>
            </a:r>
            <a:r>
              <a:rPr lang="en-US" dirty="0" smtClean="0"/>
              <a:t> = # of tweets per day</a:t>
            </a:r>
            <a:endParaRPr lang="en-US" dirty="0"/>
          </a:p>
        </p:txBody>
      </p:sp>
      <p:sp>
        <p:nvSpPr>
          <p:cNvPr id="7" name="TextBox 6"/>
          <p:cNvSpPr txBox="1"/>
          <p:nvPr/>
        </p:nvSpPr>
        <p:spPr>
          <a:xfrm>
            <a:off x="1638302" y="5933794"/>
            <a:ext cx="1574800" cy="369332"/>
          </a:xfrm>
          <a:prstGeom prst="rect">
            <a:avLst/>
          </a:prstGeom>
          <a:noFill/>
        </p:spPr>
        <p:txBody>
          <a:bodyPr wrap="square" rtlCol="0">
            <a:spAutoFit/>
          </a:bodyPr>
          <a:lstStyle/>
          <a:p>
            <a:pPr algn="ctr"/>
            <a:r>
              <a:rPr lang="en-US" dirty="0" smtClean="0">
                <a:latin typeface="Gill Sans"/>
                <a:cs typeface="Gill Sans"/>
              </a:rPr>
              <a:t>Population</a:t>
            </a:r>
            <a:endParaRPr lang="en-US" dirty="0">
              <a:latin typeface="Gill Sans"/>
              <a:cs typeface="Gill Sans"/>
            </a:endParaRPr>
          </a:p>
        </p:txBody>
      </p:sp>
      <p:sp>
        <p:nvSpPr>
          <p:cNvPr id="27" name="TextBox 26"/>
          <p:cNvSpPr txBox="1"/>
          <p:nvPr/>
        </p:nvSpPr>
        <p:spPr>
          <a:xfrm>
            <a:off x="5303520" y="4938661"/>
            <a:ext cx="3703320" cy="369332"/>
          </a:xfrm>
          <a:prstGeom prst="rect">
            <a:avLst/>
          </a:prstGeom>
          <a:noFill/>
        </p:spPr>
        <p:txBody>
          <a:bodyPr wrap="square" rtlCol="0">
            <a:spAutoFit/>
          </a:bodyPr>
          <a:lstStyle/>
          <a:p>
            <a:pPr algn="ctr"/>
            <a:r>
              <a:rPr lang="en-US" dirty="0" smtClean="0">
                <a:latin typeface="Gill Sans"/>
                <a:cs typeface="Gill Sans"/>
              </a:rPr>
              <a:t>Random sample of size </a:t>
            </a:r>
            <a:r>
              <a:rPr lang="en-US" i="1" dirty="0" smtClean="0">
                <a:latin typeface="Gill Sans"/>
                <a:cs typeface="Gill Sans"/>
              </a:rPr>
              <a:t>n, n </a:t>
            </a:r>
            <a:r>
              <a:rPr lang="en-US" dirty="0" smtClean="0">
                <a:latin typeface="Gill Sans"/>
                <a:cs typeface="Gill Sans"/>
              </a:rPr>
              <a:t>&gt; 1</a:t>
            </a:r>
            <a:endParaRPr lang="en-US" dirty="0">
              <a:latin typeface="Gill Sans"/>
              <a:cs typeface="Gill Sans"/>
            </a:endParaRPr>
          </a:p>
        </p:txBody>
      </p:sp>
      <p:grpSp>
        <p:nvGrpSpPr>
          <p:cNvPr id="6" name="Group 5"/>
          <p:cNvGrpSpPr/>
          <p:nvPr/>
        </p:nvGrpSpPr>
        <p:grpSpPr>
          <a:xfrm>
            <a:off x="5303520" y="1338281"/>
            <a:ext cx="3383280" cy="3599180"/>
            <a:chOff x="5341620" y="2307074"/>
            <a:chExt cx="3383280" cy="3599180"/>
          </a:xfrm>
        </p:grpSpPr>
        <p:grpSp>
          <p:nvGrpSpPr>
            <p:cNvPr id="28" name="Group 27"/>
            <p:cNvGrpSpPr/>
            <p:nvPr/>
          </p:nvGrpSpPr>
          <p:grpSpPr>
            <a:xfrm>
              <a:off x="5341620" y="2307074"/>
              <a:ext cx="3383280" cy="3599180"/>
              <a:chOff x="5341620" y="1912620"/>
              <a:chExt cx="3383280" cy="3599180"/>
            </a:xfrm>
          </p:grpSpPr>
          <p:grpSp>
            <p:nvGrpSpPr>
              <p:cNvPr id="10" name="Group 9"/>
              <p:cNvGrpSpPr/>
              <p:nvPr/>
            </p:nvGrpSpPr>
            <p:grpSpPr>
              <a:xfrm>
                <a:off x="6273801" y="2254622"/>
                <a:ext cx="850900" cy="691777"/>
                <a:chOff x="6273801" y="2254622"/>
                <a:chExt cx="850900" cy="691777"/>
              </a:xfrm>
            </p:grpSpPr>
            <p:pic>
              <p:nvPicPr>
                <p:cNvPr id="8" name="Picture 7"/>
                <p:cNvPicPr>
                  <a:picLocks noChangeAspect="1"/>
                </p:cNvPicPr>
                <p:nvPr/>
              </p:nvPicPr>
              <p:blipFill>
                <a:blip r:embed="rId3"/>
                <a:stretch>
                  <a:fillRect/>
                </a:stretch>
              </p:blipFill>
              <p:spPr>
                <a:xfrm>
                  <a:off x="6273801" y="2254622"/>
                  <a:ext cx="850900" cy="691777"/>
                </a:xfrm>
                <a:prstGeom prst="rect">
                  <a:avLst/>
                </a:prstGeom>
              </p:spPr>
            </p:pic>
            <p:sp>
              <p:nvSpPr>
                <p:cNvPr id="9" name="TextBox 8"/>
                <p:cNvSpPr txBox="1"/>
                <p:nvPr/>
              </p:nvSpPr>
              <p:spPr>
                <a:xfrm>
                  <a:off x="6311900" y="240613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1</a:t>
                  </a:r>
                  <a:endParaRPr lang="en-US" i="1" dirty="0">
                    <a:solidFill>
                      <a:schemeClr val="bg1"/>
                    </a:solidFill>
                    <a:latin typeface="Gill Sans"/>
                    <a:cs typeface="Gill Sans"/>
                  </a:endParaRPr>
                </a:p>
              </p:txBody>
            </p:sp>
          </p:grpSp>
          <p:grpSp>
            <p:nvGrpSpPr>
              <p:cNvPr id="11" name="Group 10"/>
              <p:cNvGrpSpPr/>
              <p:nvPr/>
            </p:nvGrpSpPr>
            <p:grpSpPr>
              <a:xfrm>
                <a:off x="7277101" y="2580344"/>
                <a:ext cx="850900" cy="691777"/>
                <a:chOff x="6070601" y="2059500"/>
                <a:chExt cx="850900" cy="691777"/>
              </a:xfrm>
            </p:grpSpPr>
            <p:pic>
              <p:nvPicPr>
                <p:cNvPr id="12" name="Picture 11"/>
                <p:cNvPicPr>
                  <a:picLocks noChangeAspect="1"/>
                </p:cNvPicPr>
                <p:nvPr/>
              </p:nvPicPr>
              <p:blipFill>
                <a:blip r:embed="rId3"/>
                <a:stretch>
                  <a:fillRect/>
                </a:stretch>
              </p:blipFill>
              <p:spPr>
                <a:xfrm>
                  <a:off x="6070601" y="2059500"/>
                  <a:ext cx="850900" cy="691777"/>
                </a:xfrm>
                <a:prstGeom prst="rect">
                  <a:avLst/>
                </a:prstGeom>
              </p:spPr>
            </p:pic>
            <p:sp>
              <p:nvSpPr>
                <p:cNvPr id="13" name="TextBox 12"/>
                <p:cNvSpPr txBox="1"/>
                <p:nvPr/>
              </p:nvSpPr>
              <p:spPr>
                <a:xfrm>
                  <a:off x="6096000" y="222325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2</a:t>
                  </a:r>
                  <a:endParaRPr lang="en-US" i="1" dirty="0">
                    <a:solidFill>
                      <a:schemeClr val="bg1"/>
                    </a:solidFill>
                    <a:latin typeface="Gill Sans"/>
                    <a:cs typeface="Gill Sans"/>
                  </a:endParaRPr>
                </a:p>
              </p:txBody>
            </p:sp>
          </p:grpSp>
          <p:grpSp>
            <p:nvGrpSpPr>
              <p:cNvPr id="14" name="Group 13"/>
              <p:cNvGrpSpPr/>
              <p:nvPr/>
            </p:nvGrpSpPr>
            <p:grpSpPr>
              <a:xfrm>
                <a:off x="5753101" y="3121354"/>
                <a:ext cx="850900" cy="691777"/>
                <a:chOff x="5600701" y="2103855"/>
                <a:chExt cx="850900" cy="691777"/>
              </a:xfrm>
            </p:grpSpPr>
            <p:pic>
              <p:nvPicPr>
                <p:cNvPr id="15" name="Picture 14"/>
                <p:cNvPicPr>
                  <a:picLocks noChangeAspect="1"/>
                </p:cNvPicPr>
                <p:nvPr/>
              </p:nvPicPr>
              <p:blipFill>
                <a:blip r:embed="rId3"/>
                <a:stretch>
                  <a:fillRect/>
                </a:stretch>
              </p:blipFill>
              <p:spPr>
                <a:xfrm>
                  <a:off x="5600701" y="2103855"/>
                  <a:ext cx="850900" cy="691777"/>
                </a:xfrm>
                <a:prstGeom prst="rect">
                  <a:avLst/>
                </a:prstGeom>
              </p:spPr>
            </p:pic>
            <p:sp>
              <p:nvSpPr>
                <p:cNvPr id="16" name="TextBox 15"/>
                <p:cNvSpPr txBox="1"/>
                <p:nvPr/>
              </p:nvSpPr>
              <p:spPr>
                <a:xfrm>
                  <a:off x="5638800" y="2255367"/>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3</a:t>
                  </a:r>
                  <a:endParaRPr lang="en-US" i="1" dirty="0">
                    <a:solidFill>
                      <a:schemeClr val="bg1"/>
                    </a:solidFill>
                    <a:latin typeface="Gill Sans"/>
                    <a:cs typeface="Gill Sans"/>
                  </a:endParaRPr>
                </a:p>
              </p:txBody>
            </p:sp>
          </p:grpSp>
          <p:grpSp>
            <p:nvGrpSpPr>
              <p:cNvPr id="17" name="Group 16"/>
              <p:cNvGrpSpPr/>
              <p:nvPr/>
            </p:nvGrpSpPr>
            <p:grpSpPr>
              <a:xfrm>
                <a:off x="6699251" y="3607983"/>
                <a:ext cx="850900" cy="691777"/>
                <a:chOff x="5848351" y="2049474"/>
                <a:chExt cx="850900" cy="691777"/>
              </a:xfrm>
            </p:grpSpPr>
            <p:pic>
              <p:nvPicPr>
                <p:cNvPr id="18" name="Picture 17"/>
                <p:cNvPicPr>
                  <a:picLocks noChangeAspect="1"/>
                </p:cNvPicPr>
                <p:nvPr/>
              </p:nvPicPr>
              <p:blipFill>
                <a:blip r:embed="rId3"/>
                <a:stretch>
                  <a:fillRect/>
                </a:stretch>
              </p:blipFill>
              <p:spPr>
                <a:xfrm>
                  <a:off x="5848351" y="2049474"/>
                  <a:ext cx="850900" cy="691777"/>
                </a:xfrm>
                <a:prstGeom prst="rect">
                  <a:avLst/>
                </a:prstGeom>
              </p:spPr>
            </p:pic>
            <p:sp>
              <p:nvSpPr>
                <p:cNvPr id="19" name="TextBox 18"/>
                <p:cNvSpPr txBox="1"/>
                <p:nvPr/>
              </p:nvSpPr>
              <p:spPr>
                <a:xfrm>
                  <a:off x="5886450" y="2200986"/>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4</a:t>
                  </a:r>
                  <a:endParaRPr lang="en-US" i="1" dirty="0">
                    <a:solidFill>
                      <a:schemeClr val="bg1"/>
                    </a:solidFill>
                    <a:latin typeface="Gill Sans"/>
                    <a:cs typeface="Gill Sans"/>
                  </a:endParaRPr>
                </a:p>
              </p:txBody>
            </p:sp>
          </p:grpSp>
          <p:grpSp>
            <p:nvGrpSpPr>
              <p:cNvPr id="20" name="Group 19"/>
              <p:cNvGrpSpPr/>
              <p:nvPr/>
            </p:nvGrpSpPr>
            <p:grpSpPr>
              <a:xfrm>
                <a:off x="7569200" y="3851230"/>
                <a:ext cx="850900" cy="691777"/>
                <a:chOff x="7956551" y="1908733"/>
                <a:chExt cx="850900" cy="691777"/>
              </a:xfrm>
            </p:grpSpPr>
            <p:pic>
              <p:nvPicPr>
                <p:cNvPr id="21" name="Picture 20"/>
                <p:cNvPicPr>
                  <a:picLocks noChangeAspect="1"/>
                </p:cNvPicPr>
                <p:nvPr/>
              </p:nvPicPr>
              <p:blipFill>
                <a:blip r:embed="rId3"/>
                <a:stretch>
                  <a:fillRect/>
                </a:stretch>
              </p:blipFill>
              <p:spPr>
                <a:xfrm>
                  <a:off x="7956551" y="1908733"/>
                  <a:ext cx="850900" cy="691777"/>
                </a:xfrm>
                <a:prstGeom prst="rect">
                  <a:avLst/>
                </a:prstGeom>
              </p:spPr>
            </p:pic>
            <p:sp>
              <p:nvSpPr>
                <p:cNvPr id="22" name="TextBox 21"/>
                <p:cNvSpPr txBox="1"/>
                <p:nvPr/>
              </p:nvSpPr>
              <p:spPr>
                <a:xfrm>
                  <a:off x="7994650" y="2060245"/>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5</a:t>
                  </a:r>
                  <a:endParaRPr lang="en-US" i="1" dirty="0">
                    <a:solidFill>
                      <a:schemeClr val="bg1"/>
                    </a:solidFill>
                    <a:latin typeface="Gill Sans"/>
                    <a:cs typeface="Gill Sans"/>
                  </a:endParaRPr>
                </a:p>
              </p:txBody>
            </p:sp>
          </p:grpSp>
          <p:sp>
            <p:nvSpPr>
              <p:cNvPr id="23" name="Donut 22"/>
              <p:cNvSpPr/>
              <p:nvPr/>
            </p:nvSpPr>
            <p:spPr>
              <a:xfrm>
                <a:off x="5341620" y="1912620"/>
                <a:ext cx="3383280" cy="3599180"/>
              </a:xfrm>
              <a:prstGeom prst="donut">
                <a:avLst>
                  <a:gd name="adj" fmla="val 1364"/>
                </a:avLst>
              </a:prstGeom>
              <a:solidFill>
                <a:srgbClr val="6699CC"/>
              </a:solidFill>
              <a:ln>
                <a:solidFill>
                  <a:srgbClr val="6699CC"/>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24" name="Group 23"/>
              <p:cNvGrpSpPr/>
              <p:nvPr/>
            </p:nvGrpSpPr>
            <p:grpSpPr>
              <a:xfrm>
                <a:off x="5924550" y="4372074"/>
                <a:ext cx="850900" cy="691777"/>
                <a:chOff x="5346701" y="1931289"/>
                <a:chExt cx="850900" cy="691777"/>
              </a:xfrm>
            </p:grpSpPr>
            <p:pic>
              <p:nvPicPr>
                <p:cNvPr id="25" name="Picture 24"/>
                <p:cNvPicPr>
                  <a:picLocks noChangeAspect="1"/>
                </p:cNvPicPr>
                <p:nvPr/>
              </p:nvPicPr>
              <p:blipFill>
                <a:blip r:embed="rId3"/>
                <a:stretch>
                  <a:fillRect/>
                </a:stretch>
              </p:blipFill>
              <p:spPr>
                <a:xfrm>
                  <a:off x="5346701" y="1931289"/>
                  <a:ext cx="850900" cy="691777"/>
                </a:xfrm>
                <a:prstGeom prst="rect">
                  <a:avLst/>
                </a:prstGeom>
              </p:spPr>
            </p:pic>
            <p:sp>
              <p:nvSpPr>
                <p:cNvPr id="26" name="TextBox 25"/>
                <p:cNvSpPr txBox="1"/>
                <p:nvPr/>
              </p:nvSpPr>
              <p:spPr>
                <a:xfrm>
                  <a:off x="5384800" y="2082801"/>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6</a:t>
                  </a:r>
                  <a:endParaRPr lang="en-US" i="1" dirty="0">
                    <a:solidFill>
                      <a:schemeClr val="bg1"/>
                    </a:solidFill>
                    <a:latin typeface="Gill Sans"/>
                    <a:cs typeface="Gill Sans"/>
                  </a:endParaRPr>
                </a:p>
              </p:txBody>
            </p:sp>
          </p:grpSp>
        </p:grpSp>
        <p:pic>
          <p:nvPicPr>
            <p:cNvPr id="29" name="Picture 28"/>
            <p:cNvPicPr>
              <a:picLocks noChangeAspect="1"/>
            </p:cNvPicPr>
            <p:nvPr/>
          </p:nvPicPr>
          <p:blipFill>
            <a:blip r:embed="rId3"/>
            <a:stretch>
              <a:fillRect/>
            </a:stretch>
          </p:blipFill>
          <p:spPr>
            <a:xfrm>
              <a:off x="7048502" y="5060880"/>
              <a:ext cx="850900" cy="691777"/>
            </a:xfrm>
            <a:prstGeom prst="rect">
              <a:avLst/>
            </a:prstGeom>
          </p:spPr>
        </p:pic>
        <p:sp>
          <p:nvSpPr>
            <p:cNvPr id="30" name="TextBox 29"/>
            <p:cNvSpPr txBox="1"/>
            <p:nvPr/>
          </p:nvSpPr>
          <p:spPr>
            <a:xfrm>
              <a:off x="7086601" y="5212392"/>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a:t>
              </a:r>
              <a:r>
                <a:rPr lang="en-US" i="1" dirty="0" err="1" smtClean="0">
                  <a:solidFill>
                    <a:schemeClr val="bg1"/>
                  </a:solidFill>
                  <a:latin typeface="Gill Sans"/>
                  <a:cs typeface="Gill Sans"/>
                </a:rPr>
                <a:t>X</a:t>
              </a:r>
              <a:r>
                <a:rPr lang="en-US" i="1" baseline="-25000" dirty="0" err="1">
                  <a:solidFill>
                    <a:schemeClr val="bg1"/>
                  </a:solidFill>
                  <a:latin typeface="Gill Sans"/>
                  <a:cs typeface="Gill Sans"/>
                </a:rPr>
                <a:t>n</a:t>
              </a:r>
              <a:endParaRPr lang="en-US" i="1" dirty="0">
                <a:solidFill>
                  <a:schemeClr val="bg1"/>
                </a:solidFill>
                <a:latin typeface="Gill Sans"/>
                <a:cs typeface="Gill Sans"/>
              </a:endParaRPr>
            </a:p>
          </p:txBody>
        </p:sp>
      </p:grpSp>
      <p:sp>
        <p:nvSpPr>
          <p:cNvPr id="33" name="Oval Callout 32"/>
          <p:cNvSpPr/>
          <p:nvPr/>
        </p:nvSpPr>
        <p:spPr>
          <a:xfrm>
            <a:off x="3810000" y="5422900"/>
            <a:ext cx="2626360" cy="1206500"/>
          </a:xfrm>
          <a:prstGeom prst="wedgeEllipseCallout">
            <a:avLst>
              <a:gd name="adj1" fmla="val 87192"/>
              <a:gd name="adj2" fmla="val 5634"/>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dirty="0" smtClean="0">
                <a:solidFill>
                  <a:schemeClr val="tx1"/>
                </a:solidFill>
                <a:latin typeface="Gill Sans"/>
                <a:cs typeface="Gill Sans"/>
              </a:rPr>
              <a:t>Each </a:t>
            </a:r>
            <a:r>
              <a:rPr lang="en-US" sz="2000" i="1" dirty="0" smtClean="0">
                <a:solidFill>
                  <a:schemeClr val="tx1"/>
                </a:solidFill>
                <a:latin typeface="Gill Sans"/>
                <a:cs typeface="Gill Sans"/>
              </a:rPr>
              <a:t>X</a:t>
            </a:r>
            <a:r>
              <a:rPr lang="en-US" sz="2000" i="1" baseline="-25000" dirty="0">
                <a:solidFill>
                  <a:schemeClr val="tx1"/>
                </a:solidFill>
                <a:latin typeface="Gill Sans"/>
                <a:cs typeface="Gill Sans"/>
              </a:rPr>
              <a:t>i</a:t>
            </a:r>
            <a:r>
              <a:rPr lang="en-US" sz="2000" baseline="-25000" dirty="0" smtClean="0">
                <a:solidFill>
                  <a:schemeClr val="tx1"/>
                </a:solidFill>
                <a:latin typeface="Gill Sans"/>
                <a:cs typeface="Gill Sans"/>
              </a:rPr>
              <a:t> </a:t>
            </a:r>
            <a:r>
              <a:rPr lang="en-US" sz="2000" dirty="0" smtClean="0">
                <a:solidFill>
                  <a:schemeClr val="tx1"/>
                </a:solidFill>
                <a:latin typeface="Gill Sans"/>
                <a:cs typeface="Gill Sans"/>
              </a:rPr>
              <a:t>is </a:t>
            </a:r>
            <a:r>
              <a:rPr lang="en-US" sz="2000" b="1" dirty="0" smtClean="0">
                <a:solidFill>
                  <a:schemeClr val="tx1"/>
                </a:solidFill>
                <a:latin typeface="Lobster Two"/>
                <a:cs typeface="Lobster Two"/>
              </a:rPr>
              <a:t>one</a:t>
            </a:r>
            <a:r>
              <a:rPr lang="en-US" sz="2000" dirty="0" smtClean="0">
                <a:solidFill>
                  <a:schemeClr val="tx1"/>
                </a:solidFill>
                <a:latin typeface="Gill Sans"/>
                <a:cs typeface="Gill Sans"/>
              </a:rPr>
              <a:t> observation on the </a:t>
            </a:r>
            <a:r>
              <a:rPr lang="en-US" sz="2000" b="1" dirty="0" smtClean="0">
                <a:solidFill>
                  <a:schemeClr val="tx1"/>
                </a:solidFill>
                <a:latin typeface="Lobster Two"/>
                <a:cs typeface="Lobster Two"/>
              </a:rPr>
              <a:t>same</a:t>
            </a:r>
            <a:r>
              <a:rPr lang="en-US" sz="2000" dirty="0" smtClean="0">
                <a:solidFill>
                  <a:schemeClr val="tx1"/>
                </a:solidFill>
                <a:latin typeface="Gill Sans"/>
                <a:cs typeface="Gill Sans"/>
              </a:rPr>
              <a:t> </a:t>
            </a:r>
            <a:r>
              <a:rPr lang="en-US" sz="2000" dirty="0" err="1" smtClean="0">
                <a:solidFill>
                  <a:schemeClr val="tx1"/>
                </a:solidFill>
                <a:latin typeface="Gill Sans"/>
                <a:cs typeface="Gill Sans"/>
              </a:rPr>
              <a:t>rv</a:t>
            </a:r>
            <a:endParaRPr lang="en-US" sz="2000" dirty="0">
              <a:solidFill>
                <a:schemeClr val="tx1"/>
              </a:solidFill>
              <a:latin typeface="Gill Sans"/>
              <a:cs typeface="Gill Sans"/>
            </a:endParaRPr>
          </a:p>
        </p:txBody>
      </p:sp>
      <p:pic>
        <p:nvPicPr>
          <p:cNvPr id="34" name="Picture 33"/>
          <p:cNvPicPr>
            <a:picLocks noChangeAspect="1"/>
          </p:cNvPicPr>
          <p:nvPr/>
        </p:nvPicPr>
        <p:blipFill>
          <a:blip r:embed="rId4"/>
          <a:stretch>
            <a:fillRect/>
          </a:stretch>
        </p:blipFill>
        <p:spPr>
          <a:xfrm>
            <a:off x="7556500" y="5422900"/>
            <a:ext cx="1604527" cy="1604527"/>
          </a:xfrm>
          <a:prstGeom prst="rect">
            <a:avLst/>
          </a:prstGeom>
        </p:spPr>
      </p:pic>
      <p:sp>
        <p:nvSpPr>
          <p:cNvPr id="35" name="Freeform 34"/>
          <p:cNvSpPr/>
          <p:nvPr/>
        </p:nvSpPr>
        <p:spPr>
          <a:xfrm>
            <a:off x="3644900" y="1392477"/>
            <a:ext cx="2159000" cy="461723"/>
          </a:xfrm>
          <a:custGeom>
            <a:avLst/>
            <a:gdLst>
              <a:gd name="connsiteX0" fmla="*/ 0 w 2489200"/>
              <a:gd name="connsiteY0" fmla="*/ 262183 h 274883"/>
              <a:gd name="connsiteX1" fmla="*/ 723900 w 2489200"/>
              <a:gd name="connsiteY1" fmla="*/ 46283 h 274883"/>
              <a:gd name="connsiteX2" fmla="*/ 1612900 w 2489200"/>
              <a:gd name="connsiteY2" fmla="*/ 8183 h 274883"/>
              <a:gd name="connsiteX3" fmla="*/ 2311400 w 2489200"/>
              <a:gd name="connsiteY3" fmla="*/ 160583 h 274883"/>
              <a:gd name="connsiteX4" fmla="*/ 2489200 w 2489200"/>
              <a:gd name="connsiteY4" fmla="*/ 274883 h 274883"/>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431255 h 431255"/>
              <a:gd name="connsiteX1" fmla="*/ 520700 w 2171700"/>
              <a:gd name="connsiteY1" fmla="*/ 24855 h 431255"/>
              <a:gd name="connsiteX2" fmla="*/ 1295400 w 2171700"/>
              <a:gd name="connsiteY2" fmla="*/ 62955 h 431255"/>
              <a:gd name="connsiteX3" fmla="*/ 1993900 w 2171700"/>
              <a:gd name="connsiteY3" fmla="*/ 215355 h 431255"/>
              <a:gd name="connsiteX4" fmla="*/ 2171700 w 2171700"/>
              <a:gd name="connsiteY4" fmla="*/ 329655 h 431255"/>
              <a:gd name="connsiteX0" fmla="*/ 0 w 2171700"/>
              <a:gd name="connsiteY0" fmla="*/ 466181 h 466181"/>
              <a:gd name="connsiteX1" fmla="*/ 520700 w 2171700"/>
              <a:gd name="connsiteY1" fmla="*/ 59781 h 466181"/>
              <a:gd name="connsiteX2" fmla="*/ 1346200 w 2171700"/>
              <a:gd name="connsiteY2" fmla="*/ 21681 h 466181"/>
              <a:gd name="connsiteX3" fmla="*/ 1993900 w 2171700"/>
              <a:gd name="connsiteY3" fmla="*/ 250281 h 466181"/>
              <a:gd name="connsiteX4" fmla="*/ 2171700 w 2171700"/>
              <a:gd name="connsiteY4" fmla="*/ 364581 h 466181"/>
              <a:gd name="connsiteX0" fmla="*/ 0 w 2159000"/>
              <a:gd name="connsiteY0" fmla="*/ 466181 h 466181"/>
              <a:gd name="connsiteX1" fmla="*/ 520700 w 2159000"/>
              <a:gd name="connsiteY1" fmla="*/ 59781 h 466181"/>
              <a:gd name="connsiteX2" fmla="*/ 1346200 w 2159000"/>
              <a:gd name="connsiteY2" fmla="*/ 21681 h 466181"/>
              <a:gd name="connsiteX3" fmla="*/ 1993900 w 2159000"/>
              <a:gd name="connsiteY3" fmla="*/ 250281 h 466181"/>
              <a:gd name="connsiteX4" fmla="*/ 2159000 w 2159000"/>
              <a:gd name="connsiteY4" fmla="*/ 453481 h 466181"/>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80682 h 480682"/>
              <a:gd name="connsiteX1" fmla="*/ 520700 w 2159000"/>
              <a:gd name="connsiteY1" fmla="*/ 74282 h 480682"/>
              <a:gd name="connsiteX2" fmla="*/ 1346200 w 2159000"/>
              <a:gd name="connsiteY2" fmla="*/ 36182 h 480682"/>
              <a:gd name="connsiteX3" fmla="*/ 1879600 w 2159000"/>
              <a:gd name="connsiteY3" fmla="*/ 201282 h 480682"/>
              <a:gd name="connsiteX4" fmla="*/ 2159000 w 2159000"/>
              <a:gd name="connsiteY4" fmla="*/ 467982 h 480682"/>
              <a:gd name="connsiteX0" fmla="*/ 0 w 2159000"/>
              <a:gd name="connsiteY0" fmla="*/ 466031 h 466031"/>
              <a:gd name="connsiteX1" fmla="*/ 520700 w 2159000"/>
              <a:gd name="connsiteY1" fmla="*/ 59631 h 466031"/>
              <a:gd name="connsiteX2" fmla="*/ 1346200 w 2159000"/>
              <a:gd name="connsiteY2" fmla="*/ 21531 h 466031"/>
              <a:gd name="connsiteX3" fmla="*/ 1879600 w 2159000"/>
              <a:gd name="connsiteY3" fmla="*/ 186631 h 466031"/>
              <a:gd name="connsiteX4" fmla="*/ 2159000 w 2159000"/>
              <a:gd name="connsiteY4" fmla="*/ 453331 h 466031"/>
              <a:gd name="connsiteX0" fmla="*/ 0 w 2159000"/>
              <a:gd name="connsiteY0" fmla="*/ 480682 h 480682"/>
              <a:gd name="connsiteX1" fmla="*/ 520700 w 2159000"/>
              <a:gd name="connsiteY1" fmla="*/ 74282 h 480682"/>
              <a:gd name="connsiteX2" fmla="*/ 1346200 w 2159000"/>
              <a:gd name="connsiteY2" fmla="*/ 36182 h 480682"/>
              <a:gd name="connsiteX3" fmla="*/ 1879600 w 2159000"/>
              <a:gd name="connsiteY3" fmla="*/ 201282 h 480682"/>
              <a:gd name="connsiteX4" fmla="*/ 2159000 w 2159000"/>
              <a:gd name="connsiteY4" fmla="*/ 467982 h 480682"/>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9000" h="461723">
                <a:moveTo>
                  <a:pt x="0" y="461723"/>
                </a:moveTo>
                <a:cubicBezTo>
                  <a:pt x="164041" y="311439"/>
                  <a:pt x="334433" y="129406"/>
                  <a:pt x="520700" y="55323"/>
                </a:cubicBezTo>
                <a:cubicBezTo>
                  <a:pt x="706967" y="-18760"/>
                  <a:pt x="1119717" y="-3944"/>
                  <a:pt x="1346200" y="17223"/>
                </a:cubicBezTo>
                <a:cubicBezTo>
                  <a:pt x="1572683" y="38390"/>
                  <a:pt x="1744133" y="110356"/>
                  <a:pt x="1879600" y="182323"/>
                </a:cubicBezTo>
                <a:cubicBezTo>
                  <a:pt x="2015067" y="254290"/>
                  <a:pt x="2159000" y="449023"/>
                  <a:pt x="2159000" y="449023"/>
                </a:cubicBezTo>
              </a:path>
            </a:pathLst>
          </a:custGeom>
          <a:ln w="50800">
            <a:solidFill>
              <a:srgbClr val="FF6600"/>
            </a:solidFill>
            <a:prstDash val="sysDash"/>
            <a:tailEnd type="triangle" w="lg"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54" name="Picture 53" descr="twitterflock.png"/>
          <p:cNvPicPr>
            <a:picLocks noChangeAspect="1"/>
          </p:cNvPicPr>
          <p:nvPr/>
        </p:nvPicPr>
        <p:blipFill rotWithShape="1">
          <a:blip r:embed="rId5" cstate="email">
            <a:extLst>
              <a:ext uri="{28A0092B-C50C-407E-A947-70E740481C1C}">
                <a14:useLocalDpi xmlns:a14="http://schemas.microsoft.com/office/drawing/2010/main" val="0"/>
              </a:ext>
            </a:extLst>
          </a:blip>
          <a:srcRect l="10023" t="3460"/>
          <a:stretch/>
        </p:blipFill>
        <p:spPr>
          <a:xfrm>
            <a:off x="76201" y="1540583"/>
            <a:ext cx="4640019" cy="4178079"/>
          </a:xfrm>
          <a:prstGeom prst="ellipse">
            <a:avLst/>
          </a:prstGeom>
          <a:ln w="50800">
            <a:solidFill>
              <a:srgbClr val="6699CC"/>
            </a:solidFill>
          </a:ln>
        </p:spPr>
      </p:pic>
      <p:sp>
        <p:nvSpPr>
          <p:cNvPr id="4" name="Rectangle 3"/>
          <p:cNvSpPr/>
          <p:nvPr/>
        </p:nvSpPr>
        <p:spPr>
          <a:xfrm>
            <a:off x="4000501" y="1658766"/>
            <a:ext cx="1524000" cy="462262"/>
          </a:xfrm>
          <a:prstGeom prst="rect">
            <a:avLst/>
          </a:prstGeom>
          <a:noFill/>
        </p:spPr>
        <p:txBody>
          <a:bodyPr wrap="none" lIns="91440" tIns="45720" rIns="91440" bIns="45720">
            <a:prstTxWarp prst="textArchUp">
              <a:avLst>
                <a:gd name="adj" fmla="val 7094030"/>
              </a:avLst>
            </a:prstTxWarp>
            <a:spAutoFit/>
          </a:bodyPr>
          <a:lstStyle/>
          <a:p>
            <a:pPr algn="ctr"/>
            <a:r>
              <a:rPr lang="en-US" sz="2400" b="1" dirty="0">
                <a:ln w="12700">
                  <a:noFill/>
                  <a:prstDash val="solid"/>
                </a:ln>
                <a:solidFill>
                  <a:srgbClr val="FF6600"/>
                </a:solidFill>
                <a:latin typeface="Lobster Two"/>
                <a:cs typeface="Lobster Two"/>
              </a:rPr>
              <a:t>p</a:t>
            </a:r>
            <a:r>
              <a:rPr lang="en-US" sz="2400" b="1" cap="none" spc="0" dirty="0" smtClean="0">
                <a:ln w="12700">
                  <a:noFill/>
                  <a:prstDash val="solid"/>
                </a:ln>
                <a:solidFill>
                  <a:srgbClr val="FF6600"/>
                </a:solidFill>
                <a:effectLst/>
                <a:latin typeface="Lobster Two"/>
                <a:cs typeface="Lobster Two"/>
              </a:rPr>
              <a:t>robability</a:t>
            </a:r>
            <a:endParaRPr lang="en-US" sz="2400" b="1" cap="none" spc="0" dirty="0">
              <a:ln w="12700">
                <a:noFill/>
                <a:prstDash val="solid"/>
              </a:ln>
              <a:solidFill>
                <a:srgbClr val="FF6600"/>
              </a:solidFill>
              <a:effectLst/>
              <a:latin typeface="Lobster Two"/>
              <a:cs typeface="Lobster Two"/>
            </a:endParaRPr>
          </a:p>
        </p:txBody>
      </p:sp>
    </p:spTree>
    <p:extLst>
      <p:ext uri="{BB962C8B-B14F-4D97-AF65-F5344CB8AC3E}">
        <p14:creationId xmlns:p14="http://schemas.microsoft.com/office/powerpoint/2010/main" val="248623339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n2_plot_exp-1.png"/>
          <p:cNvPicPr>
            <a:picLocks noGrp="1" noChangeAspect="1"/>
          </p:cNvPicPr>
          <p:nvPr>
            <p:ph idx="1"/>
          </p:nvPr>
        </p:nvPicPr>
        <p:blipFill rotWithShape="1">
          <a:blip r:embed="rId3" cstate="email">
            <a:extLst>
              <a:ext uri="{28A0092B-C50C-407E-A947-70E740481C1C}">
                <a14:useLocalDpi xmlns:a14="http://schemas.microsoft.com/office/drawing/2010/main" val="0"/>
              </a:ext>
            </a:extLst>
          </a:blip>
          <a:srcRect t="3768" b="2037"/>
          <a:stretch/>
        </p:blipFill>
        <p:spPr>
          <a:xfrm>
            <a:off x="457200" y="1320800"/>
            <a:ext cx="8229600" cy="5537200"/>
          </a:xfrm>
        </p:spPr>
      </p:pic>
    </p:spTree>
    <p:extLst>
      <p:ext uri="{BB962C8B-B14F-4D97-AF65-F5344CB8AC3E}">
        <p14:creationId xmlns:p14="http://schemas.microsoft.com/office/powerpoint/2010/main" val="191812445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 what is the expectation?</a:t>
            </a:r>
            <a:endParaRPr lang="en-US" dirty="0"/>
          </a:p>
        </p:txBody>
      </p:sp>
      <p:sp>
        <p:nvSpPr>
          <p:cNvPr id="3" name="Content Placeholder 2"/>
          <p:cNvSpPr>
            <a:spLocks noGrp="1"/>
          </p:cNvSpPr>
          <p:nvPr>
            <p:ph idx="1"/>
          </p:nvPr>
        </p:nvSpPr>
        <p:spPr/>
        <p:txBody>
          <a:bodyPr>
            <a:noAutofit/>
          </a:bodyPr>
          <a:lstStyle/>
          <a:p>
            <a:pPr marL="0" indent="0">
              <a:buNone/>
            </a:pPr>
            <a:r>
              <a:rPr lang="en-US" sz="1500" b="1" dirty="0" smtClean="0">
                <a:latin typeface="Courier New"/>
                <a:cs typeface="Courier New"/>
              </a:rPr>
              <a:t>&gt; </a:t>
            </a:r>
            <a:r>
              <a:rPr lang="en-US" sz="1500" b="1" dirty="0" err="1" smtClean="0">
                <a:latin typeface="Courier New"/>
                <a:cs typeface="Courier New"/>
              </a:rPr>
              <a:t>xbar_samp</a:t>
            </a:r>
            <a:r>
              <a:rPr lang="en-US" sz="1500" b="1" dirty="0" smtClean="0">
                <a:latin typeface="Courier New"/>
                <a:cs typeface="Courier New"/>
              </a:rPr>
              <a:t> </a:t>
            </a:r>
            <a:r>
              <a:rPr lang="en-US" sz="1500" b="1" dirty="0">
                <a:latin typeface="Courier New"/>
                <a:cs typeface="Courier New"/>
              </a:rPr>
              <a:t>&lt;- </a:t>
            </a:r>
            <a:r>
              <a:rPr lang="en-US" sz="1500" b="1" dirty="0" err="1">
                <a:latin typeface="Courier New"/>
                <a:cs typeface="Courier New"/>
              </a:rPr>
              <a:t>xbar_prob</a:t>
            </a:r>
            <a:r>
              <a:rPr lang="en-US" sz="1500" b="1" dirty="0">
                <a:latin typeface="Courier New"/>
                <a:cs typeface="Courier New"/>
              </a:rPr>
              <a:t> %&gt;%</a:t>
            </a:r>
          </a:p>
          <a:p>
            <a:pPr marL="0" indent="0">
              <a:buNone/>
            </a:pPr>
            <a:r>
              <a:rPr lang="en-US" sz="1500" b="1" dirty="0" smtClean="0">
                <a:latin typeface="Courier New"/>
                <a:cs typeface="Courier New"/>
              </a:rPr>
              <a:t>    </a:t>
            </a:r>
            <a:r>
              <a:rPr lang="en-US" sz="1500" b="1" dirty="0">
                <a:latin typeface="Courier New"/>
                <a:cs typeface="Courier New"/>
              </a:rPr>
              <a:t>mutate(</a:t>
            </a:r>
            <a:r>
              <a:rPr lang="en-US" sz="1500" b="1" dirty="0" err="1">
                <a:latin typeface="Courier New"/>
                <a:cs typeface="Courier New"/>
              </a:rPr>
              <a:t>e_x_i</a:t>
            </a:r>
            <a:r>
              <a:rPr lang="en-US" sz="1500" b="1" dirty="0">
                <a:latin typeface="Courier New"/>
                <a:cs typeface="Courier New"/>
              </a:rPr>
              <a:t> = </a:t>
            </a:r>
            <a:r>
              <a:rPr lang="en-US" sz="1500" b="1" dirty="0" err="1">
                <a:latin typeface="Courier New"/>
                <a:cs typeface="Courier New"/>
              </a:rPr>
              <a:t>xbar_i</a:t>
            </a:r>
            <a:r>
              <a:rPr lang="en-US" sz="1500" b="1" dirty="0">
                <a:latin typeface="Courier New"/>
                <a:cs typeface="Courier New"/>
              </a:rPr>
              <a:t> * </a:t>
            </a:r>
            <a:r>
              <a:rPr lang="en-US" sz="1500" b="1" dirty="0" err="1">
                <a:latin typeface="Courier New"/>
                <a:cs typeface="Courier New"/>
              </a:rPr>
              <a:t>p_i</a:t>
            </a:r>
            <a:r>
              <a:rPr lang="en-US" sz="1500" b="1" dirty="0">
                <a:latin typeface="Courier New"/>
                <a:cs typeface="Courier New"/>
              </a:rPr>
              <a:t>)</a:t>
            </a:r>
          </a:p>
          <a:p>
            <a:pPr marL="0" indent="0">
              <a:buNone/>
            </a:pPr>
            <a:r>
              <a:rPr lang="en-US" sz="1500" b="1" dirty="0">
                <a:latin typeface="Courier New"/>
                <a:cs typeface="Courier New"/>
              </a:rPr>
              <a:t>&gt; </a:t>
            </a:r>
            <a:r>
              <a:rPr lang="en-US" sz="1500" b="1" dirty="0" err="1">
                <a:latin typeface="Courier New"/>
                <a:cs typeface="Courier New"/>
              </a:rPr>
              <a:t>xbar_samp</a:t>
            </a:r>
            <a:endParaRPr lang="en-US" sz="1500" b="1" dirty="0">
              <a:latin typeface="Courier New"/>
              <a:cs typeface="Courier New"/>
            </a:endParaRPr>
          </a:p>
          <a:p>
            <a:pPr marL="0" indent="0">
              <a:buNone/>
            </a:pPr>
            <a:r>
              <a:rPr lang="en-US" sz="1500" b="1" dirty="0">
                <a:latin typeface="Courier New"/>
                <a:cs typeface="Courier New"/>
              </a:rPr>
              <a:t>Source: local data frame [11 x 4]</a:t>
            </a:r>
          </a:p>
          <a:p>
            <a:pPr marL="0" indent="0">
              <a:buNone/>
            </a:pPr>
            <a:endParaRPr lang="en-US" sz="1500" b="1" dirty="0">
              <a:latin typeface="Courier New"/>
              <a:cs typeface="Courier New"/>
            </a:endParaRPr>
          </a:p>
          <a:p>
            <a:pPr marL="0" indent="0">
              <a:buNone/>
            </a:pPr>
            <a:r>
              <a:rPr lang="en-US" sz="1500" b="1" dirty="0">
                <a:latin typeface="Courier New"/>
                <a:cs typeface="Courier New"/>
              </a:rPr>
              <a:t>   </a:t>
            </a:r>
            <a:r>
              <a:rPr lang="en-US" sz="1500" b="1" dirty="0" err="1">
                <a:latin typeface="Courier New"/>
                <a:cs typeface="Courier New"/>
              </a:rPr>
              <a:t>xbar_i</a:t>
            </a:r>
            <a:r>
              <a:rPr lang="en-US" sz="1500" b="1" dirty="0">
                <a:latin typeface="Courier New"/>
                <a:cs typeface="Courier New"/>
              </a:rPr>
              <a:t> count        </a:t>
            </a:r>
            <a:r>
              <a:rPr lang="en-US" sz="1500" b="1" dirty="0" err="1">
                <a:latin typeface="Courier New"/>
                <a:cs typeface="Courier New"/>
              </a:rPr>
              <a:t>p_i</a:t>
            </a:r>
            <a:r>
              <a:rPr lang="en-US" sz="1500" b="1" dirty="0">
                <a:latin typeface="Courier New"/>
                <a:cs typeface="Courier New"/>
              </a:rPr>
              <a:t>      </a:t>
            </a:r>
            <a:r>
              <a:rPr lang="en-US" sz="1500" b="1" dirty="0" err="1">
                <a:latin typeface="Courier New"/>
                <a:cs typeface="Courier New"/>
              </a:rPr>
              <a:t>e_x_i</a:t>
            </a:r>
            <a:endParaRPr lang="en-US" sz="1500" b="1" dirty="0">
              <a:latin typeface="Courier New"/>
              <a:cs typeface="Courier New"/>
            </a:endParaRPr>
          </a:p>
          <a:p>
            <a:pPr marL="0" indent="0">
              <a:buNone/>
            </a:pPr>
            <a:r>
              <a:rPr lang="en-US" sz="1500" b="1" dirty="0">
                <a:latin typeface="Courier New"/>
                <a:cs typeface="Courier New"/>
              </a:rPr>
              <a:t>1     1.0     1 0.02777778 0.02777778</a:t>
            </a:r>
          </a:p>
          <a:p>
            <a:pPr marL="0" indent="0">
              <a:buNone/>
            </a:pPr>
            <a:r>
              <a:rPr lang="en-US" sz="1500" b="1" dirty="0">
                <a:latin typeface="Courier New"/>
                <a:cs typeface="Courier New"/>
              </a:rPr>
              <a:t>2     1.5     2 0.05555556 0.08333333</a:t>
            </a:r>
          </a:p>
          <a:p>
            <a:pPr marL="0" indent="0">
              <a:buNone/>
            </a:pPr>
            <a:r>
              <a:rPr lang="en-US" sz="1500" b="1" dirty="0">
                <a:latin typeface="Courier New"/>
                <a:cs typeface="Courier New"/>
              </a:rPr>
              <a:t>3     2.0     3 0.08333333 0.16666667</a:t>
            </a:r>
          </a:p>
          <a:p>
            <a:pPr marL="0" indent="0">
              <a:buNone/>
            </a:pPr>
            <a:r>
              <a:rPr lang="en-US" sz="1500" b="1" dirty="0">
                <a:latin typeface="Courier New"/>
                <a:cs typeface="Courier New"/>
              </a:rPr>
              <a:t>4     2.5     4 0.11111111 0.27777778</a:t>
            </a:r>
          </a:p>
          <a:p>
            <a:pPr marL="0" indent="0">
              <a:buNone/>
            </a:pPr>
            <a:r>
              <a:rPr lang="en-US" sz="1500" b="1" dirty="0">
                <a:latin typeface="Courier New"/>
                <a:cs typeface="Courier New"/>
              </a:rPr>
              <a:t>5     3.0     5 0.13888889 0.41666667</a:t>
            </a:r>
          </a:p>
          <a:p>
            <a:pPr marL="0" indent="0">
              <a:buNone/>
            </a:pPr>
            <a:r>
              <a:rPr lang="en-US" sz="1500" b="1" dirty="0">
                <a:latin typeface="Courier New"/>
                <a:cs typeface="Courier New"/>
              </a:rPr>
              <a:t>6     3.5     6 0.16666667 0.58333333</a:t>
            </a:r>
          </a:p>
          <a:p>
            <a:pPr marL="0" indent="0">
              <a:buNone/>
            </a:pPr>
            <a:r>
              <a:rPr lang="en-US" sz="1500" b="1" dirty="0">
                <a:latin typeface="Courier New"/>
                <a:cs typeface="Courier New"/>
              </a:rPr>
              <a:t>7     4.0     5 0.13888889 0.55555556</a:t>
            </a:r>
          </a:p>
          <a:p>
            <a:pPr marL="0" indent="0">
              <a:buNone/>
            </a:pPr>
            <a:r>
              <a:rPr lang="en-US" sz="1500" b="1" dirty="0">
                <a:latin typeface="Courier New"/>
                <a:cs typeface="Courier New"/>
              </a:rPr>
              <a:t>8     4.5     4 0.11111111 0.50000000</a:t>
            </a:r>
          </a:p>
          <a:p>
            <a:pPr marL="0" indent="0">
              <a:buNone/>
            </a:pPr>
            <a:r>
              <a:rPr lang="en-US" sz="1500" b="1" dirty="0">
                <a:latin typeface="Courier New"/>
                <a:cs typeface="Courier New"/>
              </a:rPr>
              <a:t>9     5.0     3 0.08333333 0.41666667</a:t>
            </a:r>
          </a:p>
          <a:p>
            <a:pPr marL="0" indent="0">
              <a:buNone/>
            </a:pPr>
            <a:r>
              <a:rPr lang="en-US" sz="1500" b="1" dirty="0">
                <a:latin typeface="Courier New"/>
                <a:cs typeface="Courier New"/>
              </a:rPr>
              <a:t>10    5.5     2 0.05555556 0.30555556</a:t>
            </a:r>
          </a:p>
          <a:p>
            <a:pPr marL="0" indent="0">
              <a:buNone/>
            </a:pPr>
            <a:r>
              <a:rPr lang="en-US" sz="1500" b="1" dirty="0">
                <a:latin typeface="Courier New"/>
                <a:cs typeface="Courier New"/>
              </a:rPr>
              <a:t>11    6.0     1 0.02777778 0.16666667</a:t>
            </a:r>
          </a:p>
        </p:txBody>
      </p:sp>
      <p:sp>
        <p:nvSpPr>
          <p:cNvPr id="4" name="TextBox 3"/>
          <p:cNvSpPr txBox="1"/>
          <p:nvPr/>
        </p:nvSpPr>
        <p:spPr>
          <a:xfrm>
            <a:off x="4813300" y="1370736"/>
            <a:ext cx="4330700" cy="1815882"/>
          </a:xfrm>
          <a:prstGeom prst="rect">
            <a:avLst/>
          </a:prstGeom>
          <a:noFill/>
          <a:ln w="50800">
            <a:solidFill>
              <a:srgbClr val="FF0000"/>
            </a:solidFill>
          </a:ln>
        </p:spPr>
        <p:txBody>
          <a:bodyPr wrap="square" rtlCol="0">
            <a:spAutoFit/>
          </a:bodyPr>
          <a:lstStyle/>
          <a:p>
            <a:r>
              <a:rPr lang="en-US" sz="1600" b="1" dirty="0">
                <a:latin typeface="Courier New"/>
                <a:cs typeface="Courier New"/>
              </a:rPr>
              <a:t>&gt; </a:t>
            </a:r>
            <a:r>
              <a:rPr lang="en-US" sz="1600" b="1" dirty="0" err="1">
                <a:latin typeface="Courier New"/>
                <a:cs typeface="Courier New"/>
              </a:rPr>
              <a:t>xbar_samp</a:t>
            </a:r>
            <a:r>
              <a:rPr lang="en-US" sz="1600" b="1" dirty="0">
                <a:latin typeface="Courier New"/>
                <a:cs typeface="Courier New"/>
              </a:rPr>
              <a:t> %&gt;%</a:t>
            </a:r>
          </a:p>
          <a:p>
            <a:r>
              <a:rPr lang="en-US" sz="1600" b="1" dirty="0">
                <a:latin typeface="Courier New"/>
                <a:cs typeface="Courier New"/>
              </a:rPr>
              <a:t>+   </a:t>
            </a:r>
            <a:r>
              <a:rPr lang="en-US" sz="1600" b="1" dirty="0" err="1">
                <a:latin typeface="Courier New"/>
                <a:cs typeface="Courier New"/>
              </a:rPr>
              <a:t>summarise</a:t>
            </a:r>
            <a:r>
              <a:rPr lang="en-US" sz="1600" b="1" dirty="0">
                <a:latin typeface="Courier New"/>
                <a:cs typeface="Courier New"/>
              </a:rPr>
              <a:t>(</a:t>
            </a:r>
            <a:r>
              <a:rPr lang="en-US" sz="1600" b="1" dirty="0" err="1" smtClean="0">
                <a:latin typeface="Courier New"/>
                <a:cs typeface="Courier New"/>
              </a:rPr>
              <a:t>e_xbar</a:t>
            </a:r>
            <a:r>
              <a:rPr lang="en-US" sz="1600" b="1" dirty="0" smtClean="0">
                <a:latin typeface="Courier New"/>
                <a:cs typeface="Courier New"/>
              </a:rPr>
              <a:t> </a:t>
            </a:r>
            <a:r>
              <a:rPr lang="en-US" sz="1600" b="1" dirty="0">
                <a:latin typeface="Courier New"/>
                <a:cs typeface="Courier New"/>
              </a:rPr>
              <a:t>= sum(</a:t>
            </a:r>
            <a:r>
              <a:rPr lang="en-US" sz="1600" b="1" dirty="0" err="1">
                <a:latin typeface="Courier New"/>
                <a:cs typeface="Courier New"/>
              </a:rPr>
              <a:t>e_x_i</a:t>
            </a:r>
            <a:r>
              <a:rPr lang="en-US" sz="1600" b="1" dirty="0">
                <a:latin typeface="Courier New"/>
                <a:cs typeface="Courier New"/>
              </a:rPr>
              <a:t>))</a:t>
            </a:r>
          </a:p>
          <a:p>
            <a:r>
              <a:rPr lang="en-US" sz="1600" b="1" dirty="0">
                <a:latin typeface="Courier New"/>
                <a:cs typeface="Courier New"/>
              </a:rPr>
              <a:t>Source: local data frame [1 x 1]</a:t>
            </a:r>
          </a:p>
          <a:p>
            <a:endParaRPr lang="en-US" sz="1600" b="1" dirty="0">
              <a:latin typeface="Courier New"/>
              <a:cs typeface="Courier New"/>
            </a:endParaRPr>
          </a:p>
          <a:p>
            <a:r>
              <a:rPr lang="en-US" sz="1600" b="1" dirty="0">
                <a:latin typeface="Courier New"/>
                <a:cs typeface="Courier New"/>
              </a:rPr>
              <a:t> </a:t>
            </a:r>
            <a:r>
              <a:rPr lang="en-US" sz="1600" b="1" dirty="0" err="1">
                <a:latin typeface="Courier New"/>
                <a:cs typeface="Courier New"/>
              </a:rPr>
              <a:t>e_xbar</a:t>
            </a:r>
            <a:endParaRPr lang="en-US" sz="1600" b="1" dirty="0">
              <a:latin typeface="Courier New"/>
              <a:cs typeface="Courier New"/>
            </a:endParaRPr>
          </a:p>
          <a:p>
            <a:r>
              <a:rPr lang="en-US" sz="1600" b="1" dirty="0">
                <a:latin typeface="Courier New"/>
                <a:cs typeface="Courier New"/>
              </a:rPr>
              <a:t>1    </a:t>
            </a:r>
            <a:r>
              <a:rPr lang="en-US" sz="1600" b="1" dirty="0" smtClean="0">
                <a:latin typeface="Courier New"/>
                <a:cs typeface="Courier New"/>
              </a:rPr>
              <a:t>3.5</a:t>
            </a:r>
            <a:endParaRPr lang="en-US" sz="1600" b="1" dirty="0">
              <a:latin typeface="Courier New"/>
              <a:cs typeface="Courier New"/>
            </a:endParaRPr>
          </a:p>
        </p:txBody>
      </p:sp>
      <p:pic>
        <p:nvPicPr>
          <p:cNvPr id="5" name="Picture 4"/>
          <p:cNvPicPr>
            <a:picLocks noChangeAspect="1"/>
          </p:cNvPicPr>
          <p:nvPr/>
        </p:nvPicPr>
        <p:blipFill>
          <a:blip r:embed="rId3"/>
          <a:stretch>
            <a:fillRect/>
          </a:stretch>
        </p:blipFill>
        <p:spPr>
          <a:xfrm>
            <a:off x="6891866" y="5168900"/>
            <a:ext cx="2252133" cy="1689100"/>
          </a:xfrm>
          <a:prstGeom prst="rect">
            <a:avLst/>
          </a:prstGeom>
        </p:spPr>
      </p:pic>
      <p:cxnSp>
        <p:nvCxnSpPr>
          <p:cNvPr id="7" name="Straight Connector 6"/>
          <p:cNvCxnSpPr/>
          <p:nvPr/>
        </p:nvCxnSpPr>
        <p:spPr>
          <a:xfrm>
            <a:off x="1130300" y="4894580"/>
            <a:ext cx="53340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361373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 what is the expectation?</a:t>
            </a:r>
            <a:endParaRPr lang="en-US" dirty="0"/>
          </a:p>
        </p:txBody>
      </p:sp>
      <p:sp>
        <p:nvSpPr>
          <p:cNvPr id="3" name="Content Placeholder 2"/>
          <p:cNvSpPr>
            <a:spLocks noGrp="1"/>
          </p:cNvSpPr>
          <p:nvPr>
            <p:ph idx="1"/>
          </p:nvPr>
        </p:nvSpPr>
        <p:spPr/>
        <p:txBody>
          <a:bodyPr>
            <a:noAutofit/>
          </a:bodyPr>
          <a:lstStyle/>
          <a:p>
            <a:pPr marL="0" indent="0">
              <a:buNone/>
            </a:pPr>
            <a:r>
              <a:rPr lang="en-US" sz="1500" b="1" dirty="0" smtClean="0">
                <a:latin typeface="Courier New"/>
                <a:cs typeface="Courier New"/>
              </a:rPr>
              <a:t>&gt; </a:t>
            </a:r>
            <a:r>
              <a:rPr lang="en-US" sz="1500" b="1" dirty="0" err="1" smtClean="0">
                <a:latin typeface="Courier New"/>
                <a:cs typeface="Courier New"/>
              </a:rPr>
              <a:t>xbar_samp</a:t>
            </a:r>
            <a:r>
              <a:rPr lang="en-US" sz="1500" b="1" dirty="0" smtClean="0">
                <a:latin typeface="Courier New"/>
                <a:cs typeface="Courier New"/>
              </a:rPr>
              <a:t> </a:t>
            </a:r>
            <a:r>
              <a:rPr lang="en-US" sz="1500" b="1" dirty="0">
                <a:latin typeface="Courier New"/>
                <a:cs typeface="Courier New"/>
              </a:rPr>
              <a:t>&lt;- </a:t>
            </a:r>
            <a:r>
              <a:rPr lang="en-US" sz="1500" b="1" dirty="0" err="1">
                <a:latin typeface="Courier New"/>
                <a:cs typeface="Courier New"/>
              </a:rPr>
              <a:t>xbar_prob</a:t>
            </a:r>
            <a:r>
              <a:rPr lang="en-US" sz="1500" b="1" dirty="0">
                <a:latin typeface="Courier New"/>
                <a:cs typeface="Courier New"/>
              </a:rPr>
              <a:t> %&gt;%</a:t>
            </a:r>
          </a:p>
          <a:p>
            <a:pPr marL="0" indent="0">
              <a:buNone/>
            </a:pPr>
            <a:r>
              <a:rPr lang="en-US" sz="1500" b="1" dirty="0" smtClean="0">
                <a:latin typeface="Courier New"/>
                <a:cs typeface="Courier New"/>
              </a:rPr>
              <a:t>    </a:t>
            </a:r>
            <a:r>
              <a:rPr lang="en-US" sz="1500" b="1" dirty="0">
                <a:latin typeface="Courier New"/>
                <a:cs typeface="Courier New"/>
              </a:rPr>
              <a:t>mutate(</a:t>
            </a:r>
            <a:r>
              <a:rPr lang="en-US" sz="1500" b="1" dirty="0" err="1">
                <a:latin typeface="Courier New"/>
                <a:cs typeface="Courier New"/>
              </a:rPr>
              <a:t>e_x_i</a:t>
            </a:r>
            <a:r>
              <a:rPr lang="en-US" sz="1500" b="1" dirty="0">
                <a:latin typeface="Courier New"/>
                <a:cs typeface="Courier New"/>
              </a:rPr>
              <a:t> = </a:t>
            </a:r>
            <a:r>
              <a:rPr lang="en-US" sz="1500" b="1" dirty="0" err="1">
                <a:latin typeface="Courier New"/>
                <a:cs typeface="Courier New"/>
              </a:rPr>
              <a:t>xbar_i</a:t>
            </a:r>
            <a:r>
              <a:rPr lang="en-US" sz="1500" b="1" dirty="0">
                <a:latin typeface="Courier New"/>
                <a:cs typeface="Courier New"/>
              </a:rPr>
              <a:t> * </a:t>
            </a:r>
            <a:r>
              <a:rPr lang="en-US" sz="1500" b="1" dirty="0" err="1">
                <a:latin typeface="Courier New"/>
                <a:cs typeface="Courier New"/>
              </a:rPr>
              <a:t>p_i</a:t>
            </a:r>
            <a:r>
              <a:rPr lang="en-US" sz="1500" b="1" dirty="0">
                <a:latin typeface="Courier New"/>
                <a:cs typeface="Courier New"/>
              </a:rPr>
              <a:t>)</a:t>
            </a:r>
          </a:p>
          <a:p>
            <a:pPr marL="0" indent="0">
              <a:buNone/>
            </a:pPr>
            <a:r>
              <a:rPr lang="en-US" sz="1500" b="1" dirty="0">
                <a:latin typeface="Courier New"/>
                <a:cs typeface="Courier New"/>
              </a:rPr>
              <a:t>&gt; </a:t>
            </a:r>
            <a:r>
              <a:rPr lang="en-US" sz="1500" b="1" dirty="0" err="1">
                <a:latin typeface="Courier New"/>
                <a:cs typeface="Courier New"/>
              </a:rPr>
              <a:t>xbar_samp</a:t>
            </a:r>
            <a:endParaRPr lang="en-US" sz="1500" b="1" dirty="0">
              <a:latin typeface="Courier New"/>
              <a:cs typeface="Courier New"/>
            </a:endParaRPr>
          </a:p>
          <a:p>
            <a:pPr marL="0" indent="0">
              <a:buNone/>
            </a:pPr>
            <a:r>
              <a:rPr lang="en-US" sz="1500" b="1" dirty="0">
                <a:latin typeface="Courier New"/>
                <a:cs typeface="Courier New"/>
              </a:rPr>
              <a:t>Source: local data frame [11 x 4]</a:t>
            </a:r>
          </a:p>
          <a:p>
            <a:pPr marL="0" indent="0">
              <a:buNone/>
            </a:pPr>
            <a:endParaRPr lang="en-US" sz="1500" b="1" dirty="0">
              <a:latin typeface="Courier New"/>
              <a:cs typeface="Courier New"/>
            </a:endParaRPr>
          </a:p>
          <a:p>
            <a:pPr marL="0" indent="0">
              <a:buNone/>
            </a:pPr>
            <a:r>
              <a:rPr lang="en-US" sz="1500" b="1" dirty="0">
                <a:latin typeface="Courier New"/>
                <a:cs typeface="Courier New"/>
              </a:rPr>
              <a:t>   </a:t>
            </a:r>
            <a:r>
              <a:rPr lang="en-US" sz="1500" b="1" dirty="0" err="1">
                <a:latin typeface="Courier New"/>
                <a:cs typeface="Courier New"/>
              </a:rPr>
              <a:t>xbar_i</a:t>
            </a:r>
            <a:r>
              <a:rPr lang="en-US" sz="1500" b="1" dirty="0">
                <a:latin typeface="Courier New"/>
                <a:cs typeface="Courier New"/>
              </a:rPr>
              <a:t> count        </a:t>
            </a:r>
            <a:r>
              <a:rPr lang="en-US" sz="1500" b="1" dirty="0" err="1">
                <a:latin typeface="Courier New"/>
                <a:cs typeface="Courier New"/>
              </a:rPr>
              <a:t>p_i</a:t>
            </a:r>
            <a:r>
              <a:rPr lang="en-US" sz="1500" b="1" dirty="0">
                <a:latin typeface="Courier New"/>
                <a:cs typeface="Courier New"/>
              </a:rPr>
              <a:t>      </a:t>
            </a:r>
            <a:r>
              <a:rPr lang="en-US" sz="1500" b="1" dirty="0" err="1">
                <a:latin typeface="Courier New"/>
                <a:cs typeface="Courier New"/>
              </a:rPr>
              <a:t>e_x_i</a:t>
            </a:r>
            <a:endParaRPr lang="en-US" sz="1500" b="1" dirty="0">
              <a:latin typeface="Courier New"/>
              <a:cs typeface="Courier New"/>
            </a:endParaRPr>
          </a:p>
          <a:p>
            <a:pPr marL="0" indent="0">
              <a:buNone/>
            </a:pPr>
            <a:r>
              <a:rPr lang="en-US" sz="1500" b="1" dirty="0">
                <a:latin typeface="Courier New"/>
                <a:cs typeface="Courier New"/>
              </a:rPr>
              <a:t>1     1.0     1 0.02777778 0.02777778</a:t>
            </a:r>
          </a:p>
          <a:p>
            <a:pPr marL="0" indent="0">
              <a:buNone/>
            </a:pPr>
            <a:r>
              <a:rPr lang="en-US" sz="1500" b="1" dirty="0">
                <a:latin typeface="Courier New"/>
                <a:cs typeface="Courier New"/>
              </a:rPr>
              <a:t>2     1.5     2 0.05555556 0.08333333</a:t>
            </a:r>
          </a:p>
          <a:p>
            <a:pPr marL="0" indent="0">
              <a:buNone/>
            </a:pPr>
            <a:r>
              <a:rPr lang="en-US" sz="1500" b="1" dirty="0">
                <a:latin typeface="Courier New"/>
                <a:cs typeface="Courier New"/>
              </a:rPr>
              <a:t>3     2.0     3 0.08333333 0.16666667</a:t>
            </a:r>
          </a:p>
          <a:p>
            <a:pPr marL="0" indent="0">
              <a:buNone/>
            </a:pPr>
            <a:r>
              <a:rPr lang="en-US" sz="1500" b="1" dirty="0">
                <a:latin typeface="Courier New"/>
                <a:cs typeface="Courier New"/>
              </a:rPr>
              <a:t>4     2.5     4 0.11111111 0.27777778</a:t>
            </a:r>
          </a:p>
          <a:p>
            <a:pPr marL="0" indent="0">
              <a:buNone/>
            </a:pPr>
            <a:r>
              <a:rPr lang="en-US" sz="1500" b="1" dirty="0">
                <a:latin typeface="Courier New"/>
                <a:cs typeface="Courier New"/>
              </a:rPr>
              <a:t>5     3.0     5 0.13888889 0.41666667</a:t>
            </a:r>
          </a:p>
          <a:p>
            <a:pPr marL="0" indent="0">
              <a:buNone/>
            </a:pPr>
            <a:r>
              <a:rPr lang="en-US" sz="1500" b="1" dirty="0">
                <a:latin typeface="Courier New"/>
                <a:cs typeface="Courier New"/>
              </a:rPr>
              <a:t>6     3.5     6 0.16666667 0.58333333</a:t>
            </a:r>
          </a:p>
          <a:p>
            <a:pPr marL="0" indent="0">
              <a:buNone/>
            </a:pPr>
            <a:r>
              <a:rPr lang="en-US" sz="1500" b="1" dirty="0">
                <a:latin typeface="Courier New"/>
                <a:cs typeface="Courier New"/>
              </a:rPr>
              <a:t>7     4.0     5 0.13888889 0.55555556</a:t>
            </a:r>
          </a:p>
          <a:p>
            <a:pPr marL="0" indent="0">
              <a:buNone/>
            </a:pPr>
            <a:r>
              <a:rPr lang="en-US" sz="1500" b="1" dirty="0">
                <a:latin typeface="Courier New"/>
                <a:cs typeface="Courier New"/>
              </a:rPr>
              <a:t>8     4.5     4 0.11111111 0.50000000</a:t>
            </a:r>
          </a:p>
          <a:p>
            <a:pPr marL="0" indent="0">
              <a:buNone/>
            </a:pPr>
            <a:r>
              <a:rPr lang="en-US" sz="1500" b="1" dirty="0">
                <a:latin typeface="Courier New"/>
                <a:cs typeface="Courier New"/>
              </a:rPr>
              <a:t>9     5.0     3 0.08333333 0.41666667</a:t>
            </a:r>
          </a:p>
          <a:p>
            <a:pPr marL="0" indent="0">
              <a:buNone/>
            </a:pPr>
            <a:r>
              <a:rPr lang="en-US" sz="1500" b="1" dirty="0">
                <a:latin typeface="Courier New"/>
                <a:cs typeface="Courier New"/>
              </a:rPr>
              <a:t>10    5.5     2 0.05555556 0.30555556</a:t>
            </a:r>
          </a:p>
          <a:p>
            <a:pPr marL="0" indent="0">
              <a:buNone/>
            </a:pPr>
            <a:r>
              <a:rPr lang="en-US" sz="1500" b="1" dirty="0">
                <a:latin typeface="Courier New"/>
                <a:cs typeface="Courier New"/>
              </a:rPr>
              <a:t>11    6.0     1 0.02777778 0.16666667</a:t>
            </a:r>
          </a:p>
        </p:txBody>
      </p:sp>
      <p:sp>
        <p:nvSpPr>
          <p:cNvPr id="4" name="TextBox 3"/>
          <p:cNvSpPr txBox="1"/>
          <p:nvPr/>
        </p:nvSpPr>
        <p:spPr>
          <a:xfrm>
            <a:off x="4813300" y="1370736"/>
            <a:ext cx="4330700" cy="1569660"/>
          </a:xfrm>
          <a:prstGeom prst="rect">
            <a:avLst/>
          </a:prstGeom>
          <a:noFill/>
          <a:ln w="50800">
            <a:solidFill>
              <a:srgbClr val="FF0000"/>
            </a:solidFill>
          </a:ln>
        </p:spPr>
        <p:txBody>
          <a:bodyPr wrap="square" rtlCol="0">
            <a:spAutoFit/>
          </a:bodyPr>
          <a:lstStyle/>
          <a:p>
            <a:r>
              <a:rPr lang="en-US" sz="1600" b="1" dirty="0">
                <a:latin typeface="Courier New"/>
                <a:cs typeface="Courier New"/>
              </a:rPr>
              <a:t>&gt; </a:t>
            </a:r>
            <a:r>
              <a:rPr lang="en-US" sz="1600" b="1" dirty="0" err="1">
                <a:latin typeface="Courier New"/>
                <a:cs typeface="Courier New"/>
              </a:rPr>
              <a:t>xbar_samp</a:t>
            </a:r>
            <a:r>
              <a:rPr lang="en-US" sz="1600" b="1" dirty="0">
                <a:latin typeface="Courier New"/>
                <a:cs typeface="Courier New"/>
              </a:rPr>
              <a:t> %&gt;%</a:t>
            </a:r>
          </a:p>
          <a:p>
            <a:r>
              <a:rPr lang="en-US" sz="1600" b="1" dirty="0">
                <a:latin typeface="Courier New"/>
                <a:cs typeface="Courier New"/>
              </a:rPr>
              <a:t>+   </a:t>
            </a:r>
            <a:r>
              <a:rPr lang="en-US" sz="1600" b="1" dirty="0" err="1">
                <a:latin typeface="Courier New"/>
                <a:cs typeface="Courier New"/>
              </a:rPr>
              <a:t>summarise</a:t>
            </a:r>
            <a:r>
              <a:rPr lang="en-US" sz="1600" b="1" dirty="0">
                <a:latin typeface="Courier New"/>
                <a:cs typeface="Courier New"/>
              </a:rPr>
              <a:t>(</a:t>
            </a:r>
            <a:r>
              <a:rPr lang="en-US" sz="1600" b="1" dirty="0" err="1" smtClean="0">
                <a:latin typeface="Courier New"/>
                <a:cs typeface="Courier New"/>
              </a:rPr>
              <a:t>e_xbar</a:t>
            </a:r>
            <a:r>
              <a:rPr lang="en-US" sz="1600" b="1" dirty="0" smtClean="0">
                <a:latin typeface="Courier New"/>
                <a:cs typeface="Courier New"/>
              </a:rPr>
              <a:t> </a:t>
            </a:r>
            <a:r>
              <a:rPr lang="en-US" sz="1600" b="1" dirty="0">
                <a:latin typeface="Courier New"/>
                <a:cs typeface="Courier New"/>
              </a:rPr>
              <a:t>= sum(</a:t>
            </a:r>
            <a:r>
              <a:rPr lang="en-US" sz="1600" b="1" dirty="0" err="1">
                <a:latin typeface="Courier New"/>
                <a:cs typeface="Courier New"/>
              </a:rPr>
              <a:t>e_x_i</a:t>
            </a:r>
            <a:r>
              <a:rPr lang="en-US" sz="1600" b="1" dirty="0">
                <a:latin typeface="Courier New"/>
                <a:cs typeface="Courier New"/>
              </a:rPr>
              <a:t>))</a:t>
            </a:r>
          </a:p>
          <a:p>
            <a:r>
              <a:rPr lang="en-US" sz="1600" b="1" dirty="0">
                <a:latin typeface="Courier New"/>
                <a:cs typeface="Courier New"/>
              </a:rPr>
              <a:t>Source: local data frame [1 x 1]</a:t>
            </a:r>
          </a:p>
          <a:p>
            <a:endParaRPr lang="en-US" sz="1600" b="1" dirty="0">
              <a:latin typeface="Courier New"/>
              <a:cs typeface="Courier New"/>
            </a:endParaRPr>
          </a:p>
          <a:p>
            <a:r>
              <a:rPr lang="en-US" sz="1600" b="1" dirty="0">
                <a:latin typeface="Courier New"/>
                <a:cs typeface="Courier New"/>
              </a:rPr>
              <a:t> </a:t>
            </a:r>
            <a:r>
              <a:rPr lang="en-US" sz="1600" b="1" dirty="0" err="1">
                <a:latin typeface="Courier New"/>
                <a:cs typeface="Courier New"/>
              </a:rPr>
              <a:t>e_xbar</a:t>
            </a:r>
            <a:endParaRPr lang="en-US" sz="1600" b="1" dirty="0">
              <a:latin typeface="Courier New"/>
              <a:cs typeface="Courier New"/>
            </a:endParaRPr>
          </a:p>
          <a:p>
            <a:r>
              <a:rPr lang="en-US" sz="1600" b="1" dirty="0">
                <a:latin typeface="Courier New"/>
                <a:cs typeface="Courier New"/>
              </a:rPr>
              <a:t>1    3.5</a:t>
            </a:r>
          </a:p>
        </p:txBody>
      </p:sp>
      <p:pic>
        <p:nvPicPr>
          <p:cNvPr id="5" name="Picture 4"/>
          <p:cNvPicPr>
            <a:picLocks noChangeAspect="1"/>
          </p:cNvPicPr>
          <p:nvPr/>
        </p:nvPicPr>
        <p:blipFill>
          <a:blip r:embed="rId2"/>
          <a:stretch>
            <a:fillRect/>
          </a:stretch>
        </p:blipFill>
        <p:spPr>
          <a:xfrm>
            <a:off x="6891866" y="5168900"/>
            <a:ext cx="2252133" cy="1689100"/>
          </a:xfrm>
          <a:prstGeom prst="rect">
            <a:avLst/>
          </a:prstGeom>
        </p:spPr>
      </p:pic>
      <p:pic>
        <p:nvPicPr>
          <p:cNvPr id="6" name="Picture 5"/>
          <p:cNvPicPr>
            <a:picLocks noChangeAspect="1"/>
          </p:cNvPicPr>
          <p:nvPr/>
        </p:nvPicPr>
        <p:blipFill>
          <a:blip r:embed="rId3"/>
          <a:stretch>
            <a:fillRect/>
          </a:stretch>
        </p:blipFill>
        <p:spPr>
          <a:xfrm>
            <a:off x="1651000" y="1524000"/>
            <a:ext cx="5842000" cy="3810000"/>
          </a:xfrm>
          <a:prstGeom prst="rect">
            <a:avLst/>
          </a:prstGeom>
        </p:spPr>
      </p:pic>
    </p:spTree>
    <p:extLst>
      <p:ext uri="{BB962C8B-B14F-4D97-AF65-F5344CB8AC3E}">
        <p14:creationId xmlns:p14="http://schemas.microsoft.com/office/powerpoint/2010/main" val="29196118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did we just show?</a:t>
            </a:r>
            <a:endParaRPr lang="en-US" dirty="0"/>
          </a:p>
        </p:txBody>
      </p:sp>
      <p:sp>
        <p:nvSpPr>
          <p:cNvPr id="6" name="Text Placeholder 5"/>
          <p:cNvSpPr>
            <a:spLocks noGrp="1"/>
          </p:cNvSpPr>
          <p:nvPr>
            <p:ph type="body" idx="1"/>
          </p:nvPr>
        </p:nvSpPr>
        <p:spPr>
          <a:xfrm>
            <a:off x="457200" y="1737360"/>
            <a:ext cx="3931920" cy="762000"/>
          </a:xfrm>
        </p:spPr>
        <p:txBody>
          <a:bodyPr>
            <a:noAutofit/>
          </a:bodyPr>
          <a:lstStyle/>
          <a:p>
            <a:r>
              <a:rPr lang="en-US" sz="2400" dirty="0" smtClean="0"/>
              <a:t>Distribution: population </a:t>
            </a:r>
          </a:p>
          <a:p>
            <a:r>
              <a:rPr lang="en-US" sz="2400" dirty="0" smtClean="0"/>
              <a:t>Statistic: mean</a:t>
            </a:r>
            <a:endParaRPr lang="en-US" sz="2400" dirty="0"/>
          </a:p>
        </p:txBody>
      </p:sp>
      <p:sp>
        <p:nvSpPr>
          <p:cNvPr id="8" name="Text Placeholder 7"/>
          <p:cNvSpPr>
            <a:spLocks noGrp="1"/>
          </p:cNvSpPr>
          <p:nvPr>
            <p:ph type="body" sz="quarter" idx="3"/>
          </p:nvPr>
        </p:nvSpPr>
        <p:spPr>
          <a:xfrm>
            <a:off x="4754880" y="1676400"/>
            <a:ext cx="3931920" cy="1554480"/>
          </a:xfrm>
        </p:spPr>
        <p:txBody>
          <a:bodyPr>
            <a:noAutofit/>
          </a:bodyPr>
          <a:lstStyle/>
          <a:p>
            <a:r>
              <a:rPr lang="en-US" sz="2400" dirty="0" smtClean="0">
                <a:latin typeface="Lato" charset="0"/>
                <a:ea typeface="Lato" charset="0"/>
                <a:cs typeface="Lato" charset="0"/>
              </a:rPr>
              <a:t>Distribution: sampling distribution of the </a:t>
            </a:r>
            <a:r>
              <a:rPr lang="en-US" sz="2400" dirty="0" smtClean="0">
                <a:latin typeface="Lato" charset="0"/>
                <a:ea typeface="Lato" charset="0"/>
                <a:cs typeface="Lato" charset="0"/>
              </a:rPr>
              <a:t>sample </a:t>
            </a:r>
            <a:r>
              <a:rPr lang="en-US" sz="2400" dirty="0" smtClean="0">
                <a:latin typeface="Lato" charset="0"/>
                <a:ea typeface="Lato" charset="0"/>
                <a:cs typeface="Lato" charset="0"/>
              </a:rPr>
              <a:t>mean</a:t>
            </a:r>
            <a:endParaRPr lang="en-US" sz="2400" dirty="0" smtClean="0">
              <a:latin typeface="Lato" charset="0"/>
              <a:ea typeface="Lato" charset="0"/>
              <a:cs typeface="Lato" charset="0"/>
            </a:endParaRPr>
          </a:p>
          <a:p>
            <a:r>
              <a:rPr lang="en-US" sz="2400" dirty="0" smtClean="0">
                <a:latin typeface="Lato" charset="0"/>
                <a:ea typeface="Lato" charset="0"/>
                <a:cs typeface="Lato" charset="0"/>
              </a:rPr>
              <a:t>Statistic: mean</a:t>
            </a:r>
            <a:endParaRPr lang="en-US" sz="2400" dirty="0">
              <a:latin typeface="Lato" charset="0"/>
              <a:ea typeface="Lato" charset="0"/>
              <a:cs typeface="Lato" charset="0"/>
            </a:endParaRPr>
          </a:p>
        </p:txBody>
      </p:sp>
      <p:pic>
        <p:nvPicPr>
          <p:cNvPr id="11" name="Content Placeholder 10"/>
          <p:cNvPicPr>
            <a:picLocks noGrp="1" noChangeAspect="1"/>
          </p:cNvPicPr>
          <p:nvPr>
            <p:ph sz="quarter" idx="4"/>
          </p:nvPr>
        </p:nvPicPr>
        <p:blipFill>
          <a:blip r:embed="rId3"/>
          <a:srcRect t="-281035" b="-281035"/>
          <a:stretch>
            <a:fillRect/>
          </a:stretch>
        </p:blipFill>
        <p:spPr/>
      </p:pic>
      <p:pic>
        <p:nvPicPr>
          <p:cNvPr id="10" name="Content Placeholder 9"/>
          <p:cNvPicPr>
            <a:picLocks noGrp="1" noChangeAspect="1"/>
          </p:cNvPicPr>
          <p:nvPr>
            <p:ph sz="half" idx="2"/>
          </p:nvPr>
        </p:nvPicPr>
        <p:blipFill>
          <a:blip r:embed="rId4"/>
          <a:srcRect t="-431774" b="-431774"/>
          <a:stretch>
            <a:fillRect/>
          </a:stretch>
        </p:blipFill>
        <p:spPr>
          <a:prstGeom prst="rect">
            <a:avLst/>
          </a:prstGeom>
        </p:spPr>
      </p:pic>
      <p:pic>
        <p:nvPicPr>
          <p:cNvPr id="12" name="Picture 11"/>
          <p:cNvPicPr>
            <a:picLocks noChangeAspect="1"/>
          </p:cNvPicPr>
          <p:nvPr/>
        </p:nvPicPr>
        <p:blipFill>
          <a:blip r:embed="rId5"/>
          <a:stretch>
            <a:fillRect/>
          </a:stretch>
        </p:blipFill>
        <p:spPr>
          <a:xfrm>
            <a:off x="2438400" y="5219700"/>
            <a:ext cx="4267200" cy="1384300"/>
          </a:xfrm>
          <a:prstGeom prst="rect">
            <a:avLst/>
          </a:prstGeom>
        </p:spPr>
      </p:pic>
    </p:spTree>
    <p:extLst>
      <p:ext uri="{BB962C8B-B14F-4D97-AF65-F5344CB8AC3E}">
        <p14:creationId xmlns:p14="http://schemas.microsoft.com/office/powerpoint/2010/main" val="35779020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What if we now </a:t>
            </a:r>
            <a:r>
              <a:rPr lang="en-US" sz="3200" dirty="0" smtClean="0"/>
              <a:t>roll 3 dice (</a:t>
            </a:r>
            <a:r>
              <a:rPr lang="en-US" sz="3200" i="1" dirty="0" smtClean="0"/>
              <a:t>n</a:t>
            </a:r>
            <a:r>
              <a:rPr lang="en-US" sz="3200" dirty="0" smtClean="0"/>
              <a:t> </a:t>
            </a:r>
            <a:r>
              <a:rPr lang="en-US" sz="3200" dirty="0"/>
              <a:t>= </a:t>
            </a:r>
            <a:r>
              <a:rPr lang="en-US" sz="3200" dirty="0" smtClean="0"/>
              <a:t>3)? </a:t>
            </a:r>
            <a:endParaRPr lang="en-US" sz="3200" dirty="0"/>
          </a:p>
        </p:txBody>
      </p:sp>
      <p:pic>
        <p:nvPicPr>
          <p:cNvPr id="4" name="Content Placeholder 3"/>
          <p:cNvPicPr>
            <a:picLocks noGrp="1" noChangeAspect="1"/>
          </p:cNvPicPr>
          <p:nvPr>
            <p:ph idx="1"/>
          </p:nvPr>
        </p:nvPicPr>
        <p:blipFill>
          <a:blip r:embed="rId2"/>
          <a:srcRect l="-28469" r="-28469"/>
          <a:stretch>
            <a:fillRect/>
          </a:stretch>
        </p:blipFill>
        <p:spPr/>
      </p:pic>
    </p:spTree>
    <p:extLst>
      <p:ext uri="{BB962C8B-B14F-4D97-AF65-F5344CB8AC3E}">
        <p14:creationId xmlns:p14="http://schemas.microsoft.com/office/powerpoint/2010/main" val="6565465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the in class exercise!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834669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Did you get</a:t>
            </a:r>
            <a:r>
              <a:rPr lang="is-IS" dirty="0" smtClean="0"/>
              <a:t>…</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b="1" dirty="0">
                <a:latin typeface="Courier New"/>
                <a:cs typeface="Courier New"/>
              </a:rPr>
              <a:t>Source: local data frame [16 x 4]</a:t>
            </a:r>
          </a:p>
          <a:p>
            <a:pPr marL="0" indent="0">
              <a:buNone/>
            </a:pPr>
            <a:endParaRPr lang="en-US" b="1" dirty="0">
              <a:latin typeface="Courier New"/>
              <a:cs typeface="Courier New"/>
            </a:endParaRPr>
          </a:p>
          <a:p>
            <a:pPr marL="0" indent="0">
              <a:buNone/>
            </a:pPr>
            <a:r>
              <a:rPr lang="en-US" b="1" dirty="0">
                <a:latin typeface="Courier New"/>
                <a:cs typeface="Courier New"/>
              </a:rPr>
              <a:t>     </a:t>
            </a:r>
            <a:r>
              <a:rPr lang="en-US" b="1" dirty="0" err="1">
                <a:latin typeface="Courier New"/>
                <a:cs typeface="Courier New"/>
              </a:rPr>
              <a:t>xbar_i</a:t>
            </a:r>
            <a:r>
              <a:rPr lang="en-US" b="1" dirty="0">
                <a:latin typeface="Courier New"/>
                <a:cs typeface="Courier New"/>
              </a:rPr>
              <a:t> count        </a:t>
            </a:r>
            <a:r>
              <a:rPr lang="en-US" b="1" dirty="0" err="1">
                <a:latin typeface="Courier New"/>
                <a:cs typeface="Courier New"/>
              </a:rPr>
              <a:t>p_i</a:t>
            </a:r>
            <a:r>
              <a:rPr lang="en-US" b="1" dirty="0">
                <a:latin typeface="Courier New"/>
                <a:cs typeface="Courier New"/>
              </a:rPr>
              <a:t>      </a:t>
            </a:r>
            <a:r>
              <a:rPr lang="en-US" b="1" dirty="0" err="1">
                <a:latin typeface="Courier New"/>
                <a:cs typeface="Courier New"/>
              </a:rPr>
              <a:t>e_x_i</a:t>
            </a:r>
            <a:endParaRPr lang="en-US" b="1" dirty="0">
              <a:latin typeface="Courier New"/>
              <a:cs typeface="Courier New"/>
            </a:endParaRPr>
          </a:p>
          <a:p>
            <a:pPr marL="0" indent="0">
              <a:buNone/>
            </a:pPr>
            <a:r>
              <a:rPr lang="en-US" b="1" dirty="0">
                <a:latin typeface="Courier New"/>
                <a:cs typeface="Courier New"/>
              </a:rPr>
              <a:t>1  1.000000     1 0.00462963 0.00462963</a:t>
            </a:r>
          </a:p>
          <a:p>
            <a:pPr marL="0" indent="0">
              <a:buNone/>
            </a:pPr>
            <a:r>
              <a:rPr lang="en-US" b="1" dirty="0">
                <a:latin typeface="Courier New"/>
                <a:cs typeface="Courier New"/>
              </a:rPr>
              <a:t>2  1.333333     3 0.01388889 0.01851852</a:t>
            </a:r>
          </a:p>
          <a:p>
            <a:pPr marL="0" indent="0">
              <a:buNone/>
            </a:pPr>
            <a:r>
              <a:rPr lang="en-US" b="1" dirty="0">
                <a:latin typeface="Courier New"/>
                <a:cs typeface="Courier New"/>
              </a:rPr>
              <a:t>3  1.666667     6 0.02777778 0.04629630</a:t>
            </a:r>
          </a:p>
          <a:p>
            <a:pPr marL="0" indent="0">
              <a:buNone/>
            </a:pPr>
            <a:r>
              <a:rPr lang="en-US" b="1" dirty="0">
                <a:latin typeface="Courier New"/>
                <a:cs typeface="Courier New"/>
              </a:rPr>
              <a:t>4  2.000000    10 0.04629630 0.09259259</a:t>
            </a:r>
          </a:p>
          <a:p>
            <a:pPr marL="0" indent="0">
              <a:buNone/>
            </a:pPr>
            <a:r>
              <a:rPr lang="en-US" b="1" dirty="0">
                <a:latin typeface="Courier New"/>
                <a:cs typeface="Courier New"/>
              </a:rPr>
              <a:t>5  2.333333    15 0.06944444 0.16203704</a:t>
            </a:r>
          </a:p>
          <a:p>
            <a:pPr marL="0" indent="0">
              <a:buNone/>
            </a:pPr>
            <a:r>
              <a:rPr lang="en-US" b="1" dirty="0">
                <a:latin typeface="Courier New"/>
                <a:cs typeface="Courier New"/>
              </a:rPr>
              <a:t>6  2.666667    21 0.09722222 0.25925926</a:t>
            </a:r>
          </a:p>
          <a:p>
            <a:pPr marL="0" indent="0">
              <a:buNone/>
            </a:pPr>
            <a:r>
              <a:rPr lang="en-US" b="1" dirty="0">
                <a:latin typeface="Courier New"/>
                <a:cs typeface="Courier New"/>
              </a:rPr>
              <a:t>7  3.000000    25 0.11574074 0.34722222</a:t>
            </a:r>
          </a:p>
          <a:p>
            <a:pPr marL="0" indent="0">
              <a:buNone/>
            </a:pPr>
            <a:r>
              <a:rPr lang="en-US" b="1" dirty="0">
                <a:latin typeface="Courier New"/>
                <a:cs typeface="Courier New"/>
              </a:rPr>
              <a:t>8  3.333333    27 0.12500000 0.41666667</a:t>
            </a:r>
          </a:p>
          <a:p>
            <a:pPr marL="0" indent="0">
              <a:buNone/>
            </a:pPr>
            <a:r>
              <a:rPr lang="en-US" b="1" dirty="0">
                <a:latin typeface="Courier New"/>
                <a:cs typeface="Courier New"/>
              </a:rPr>
              <a:t>9  3.666667    27 0.12500000 0.45833333</a:t>
            </a:r>
          </a:p>
          <a:p>
            <a:pPr marL="0" indent="0">
              <a:buNone/>
            </a:pPr>
            <a:r>
              <a:rPr lang="en-US" b="1" dirty="0">
                <a:latin typeface="Courier New"/>
                <a:cs typeface="Courier New"/>
              </a:rPr>
              <a:t>10 4.000000    25 0.11574074 0.46296296</a:t>
            </a:r>
          </a:p>
          <a:p>
            <a:pPr marL="0" indent="0">
              <a:buNone/>
            </a:pPr>
            <a:r>
              <a:rPr lang="en-US" b="1" dirty="0">
                <a:latin typeface="Courier New"/>
                <a:cs typeface="Courier New"/>
              </a:rPr>
              <a:t>11 4.333333    21 0.09722222 0.42129630</a:t>
            </a:r>
          </a:p>
          <a:p>
            <a:pPr marL="0" indent="0">
              <a:buNone/>
            </a:pPr>
            <a:r>
              <a:rPr lang="en-US" b="1" dirty="0">
                <a:latin typeface="Courier New"/>
                <a:cs typeface="Courier New"/>
              </a:rPr>
              <a:t>12 4.666667    15 0.06944444 0.32407407</a:t>
            </a:r>
          </a:p>
          <a:p>
            <a:pPr marL="0" indent="0">
              <a:buNone/>
            </a:pPr>
            <a:r>
              <a:rPr lang="en-US" b="1" dirty="0">
                <a:latin typeface="Courier New"/>
                <a:cs typeface="Courier New"/>
              </a:rPr>
              <a:t>13 5.000000    10 0.04629630 0.23148148</a:t>
            </a:r>
          </a:p>
          <a:p>
            <a:pPr marL="0" indent="0">
              <a:buNone/>
            </a:pPr>
            <a:r>
              <a:rPr lang="en-US" b="1" dirty="0">
                <a:latin typeface="Courier New"/>
                <a:cs typeface="Courier New"/>
              </a:rPr>
              <a:t>14 5.333333     6 0.02777778 0.14814815</a:t>
            </a:r>
          </a:p>
          <a:p>
            <a:pPr marL="0" indent="0">
              <a:buNone/>
            </a:pPr>
            <a:r>
              <a:rPr lang="en-US" b="1" dirty="0">
                <a:latin typeface="Courier New"/>
                <a:cs typeface="Courier New"/>
              </a:rPr>
              <a:t>15 5.666667     3 0.01388889 0.07870370</a:t>
            </a:r>
          </a:p>
          <a:p>
            <a:pPr marL="0" indent="0">
              <a:buNone/>
            </a:pPr>
            <a:r>
              <a:rPr lang="en-US" b="1" dirty="0">
                <a:latin typeface="Courier New"/>
                <a:cs typeface="Courier New"/>
              </a:rPr>
              <a:t>16 6.000000     1 0.00462963 0.02777778</a:t>
            </a:r>
          </a:p>
        </p:txBody>
      </p:sp>
      <p:sp>
        <p:nvSpPr>
          <p:cNvPr id="4" name="TextBox 3"/>
          <p:cNvSpPr txBox="1"/>
          <p:nvPr/>
        </p:nvSpPr>
        <p:spPr>
          <a:xfrm>
            <a:off x="6794500" y="1992748"/>
            <a:ext cx="1257300" cy="584776"/>
          </a:xfrm>
          <a:prstGeom prst="rect">
            <a:avLst/>
          </a:prstGeom>
          <a:noFill/>
          <a:ln w="50800">
            <a:solidFill>
              <a:srgbClr val="FF0000"/>
            </a:solidFill>
          </a:ln>
        </p:spPr>
        <p:txBody>
          <a:bodyPr wrap="square" rtlCol="0">
            <a:spAutoFit/>
          </a:bodyPr>
          <a:lstStyle/>
          <a:p>
            <a:r>
              <a:rPr lang="en-US" sz="1600" b="1" dirty="0">
                <a:latin typeface="Courier New"/>
                <a:cs typeface="Courier New"/>
              </a:rPr>
              <a:t> </a:t>
            </a:r>
            <a:r>
              <a:rPr lang="en-US" sz="1600" b="1" dirty="0" err="1">
                <a:latin typeface="Courier New"/>
                <a:cs typeface="Courier New"/>
              </a:rPr>
              <a:t>e_xbar</a:t>
            </a:r>
            <a:endParaRPr lang="en-US" sz="1600" b="1" dirty="0">
              <a:latin typeface="Courier New"/>
              <a:cs typeface="Courier New"/>
            </a:endParaRPr>
          </a:p>
          <a:p>
            <a:r>
              <a:rPr lang="en-US" sz="1600" b="1" dirty="0">
                <a:latin typeface="Courier New"/>
                <a:cs typeface="Courier New"/>
              </a:rPr>
              <a:t>1    3.5</a:t>
            </a:r>
          </a:p>
        </p:txBody>
      </p:sp>
      <p:sp>
        <p:nvSpPr>
          <p:cNvPr id="5" name="TextBox 4"/>
          <p:cNvSpPr txBox="1"/>
          <p:nvPr/>
        </p:nvSpPr>
        <p:spPr>
          <a:xfrm>
            <a:off x="457200" y="6172201"/>
            <a:ext cx="6591300" cy="646331"/>
          </a:xfrm>
          <a:prstGeom prst="rect">
            <a:avLst/>
          </a:prstGeom>
          <a:noFill/>
        </p:spPr>
        <p:txBody>
          <a:bodyPr wrap="square" rtlCol="0">
            <a:spAutoFit/>
          </a:bodyPr>
          <a:lstStyle/>
          <a:p>
            <a:r>
              <a:rPr lang="en-US" dirty="0" smtClean="0">
                <a:solidFill>
                  <a:srgbClr val="FF0000"/>
                </a:solidFill>
                <a:latin typeface="Gill Sans"/>
                <a:cs typeface="Gill Sans"/>
              </a:rPr>
              <a:t>With 3 dice, this count column should sum to the total number of elementary events in this sample space: 6 ⨉ 6 ⨉ 6 = 216</a:t>
            </a:r>
            <a:endParaRPr lang="en-US" dirty="0">
              <a:solidFill>
                <a:srgbClr val="FF0000"/>
              </a:solidFill>
              <a:latin typeface="Gill Sans"/>
              <a:cs typeface="Gill Sans"/>
            </a:endParaRPr>
          </a:p>
        </p:txBody>
      </p:sp>
    </p:spTree>
    <p:extLst>
      <p:ext uri="{BB962C8B-B14F-4D97-AF65-F5344CB8AC3E}">
        <p14:creationId xmlns:p14="http://schemas.microsoft.com/office/powerpoint/2010/main" val="1403679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What if we now increase the sample size to </a:t>
            </a:r>
            <a:r>
              <a:rPr lang="en-US" sz="2800" i="1" dirty="0" smtClean="0"/>
              <a:t>n</a:t>
            </a:r>
            <a:r>
              <a:rPr lang="en-US" sz="2800" dirty="0" smtClean="0"/>
              <a:t> = 4? </a:t>
            </a:r>
            <a:endParaRPr lang="en-US" sz="2800" dirty="0"/>
          </a:p>
        </p:txBody>
      </p:sp>
      <p:pic>
        <p:nvPicPr>
          <p:cNvPr id="4" name="Content Placeholder 3"/>
          <p:cNvPicPr>
            <a:picLocks noGrp="1" noChangeAspect="1"/>
          </p:cNvPicPr>
          <p:nvPr>
            <p:ph idx="1"/>
          </p:nvPr>
        </p:nvPicPr>
        <p:blipFill>
          <a:blip r:embed="rId3"/>
          <a:srcRect l="-30457" r="-30457"/>
          <a:stretch>
            <a:fillRect/>
          </a:stretch>
        </p:blipFill>
        <p:spPr/>
      </p:pic>
    </p:spTree>
    <p:extLst>
      <p:ext uri="{BB962C8B-B14F-4D97-AF65-F5344CB8AC3E}">
        <p14:creationId xmlns:p14="http://schemas.microsoft.com/office/powerpoint/2010/main" val="659247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combo_plots_exp-1.png"/>
          <p:cNvPicPr>
            <a:picLocks noGrp="1" noChangeAspect="1"/>
          </p:cNvPicPr>
          <p:nvPr>
            <p:ph idx="1"/>
          </p:nvPr>
        </p:nvPicPr>
        <p:blipFill rotWithShape="1">
          <a:blip r:embed="rId3" cstate="email">
            <a:extLst>
              <a:ext uri="{28A0092B-C50C-407E-A947-70E740481C1C}">
                <a14:useLocalDpi xmlns:a14="http://schemas.microsoft.com/office/drawing/2010/main" val="0"/>
              </a:ext>
            </a:extLst>
          </a:blip>
          <a:srcRect t="3118" b="4847"/>
          <a:stretch/>
        </p:blipFill>
        <p:spPr>
          <a:xfrm>
            <a:off x="457200" y="1282700"/>
            <a:ext cx="8229600" cy="5410200"/>
          </a:xfrm>
        </p:spPr>
      </p:pic>
    </p:spTree>
    <p:extLst>
      <p:ext uri="{BB962C8B-B14F-4D97-AF65-F5344CB8AC3E}">
        <p14:creationId xmlns:p14="http://schemas.microsoft.com/office/powerpoint/2010/main" val="115866202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All of the below are a sequence of </a:t>
            </a:r>
            <a:r>
              <a:rPr lang="en-US" dirty="0" err="1" smtClean="0"/>
              <a:t>iid</a:t>
            </a:r>
            <a:r>
              <a:rPr lang="en-US" dirty="0" smtClean="0"/>
              <a:t> </a:t>
            </a:r>
            <a:r>
              <a:rPr lang="en-US" dirty="0" err="1" smtClean="0"/>
              <a:t>rvs</a:t>
            </a:r>
            <a:endParaRPr lang="en-US" dirty="0"/>
          </a:p>
        </p:txBody>
      </p:sp>
      <p:sp>
        <p:nvSpPr>
          <p:cNvPr id="3" name="Content Placeholder 2"/>
          <p:cNvSpPr>
            <a:spLocks noGrp="1"/>
          </p:cNvSpPr>
          <p:nvPr>
            <p:ph idx="1"/>
          </p:nvPr>
        </p:nvSpPr>
        <p:spPr/>
        <p:txBody>
          <a:bodyPr/>
          <a:lstStyle/>
          <a:p>
            <a:r>
              <a:rPr lang="en-US" dirty="0" smtClean="0"/>
              <a:t>The previous result applies whether:</a:t>
            </a:r>
          </a:p>
          <a:p>
            <a:pPr lvl="1"/>
            <a:r>
              <a:rPr lang="en-US" dirty="0"/>
              <a:t>I</a:t>
            </a:r>
            <a:r>
              <a:rPr lang="en-US" dirty="0" smtClean="0"/>
              <a:t> roll </a:t>
            </a:r>
            <a:r>
              <a:rPr lang="en-US" i="1" dirty="0" smtClean="0"/>
              <a:t>n</a:t>
            </a:r>
            <a:r>
              <a:rPr lang="en-US" dirty="0" smtClean="0"/>
              <a:t> dice all at once </a:t>
            </a:r>
          </a:p>
          <a:p>
            <a:pPr lvl="2"/>
            <a:r>
              <a:rPr lang="en-US" i="1" dirty="0"/>
              <a:t>n</a:t>
            </a:r>
            <a:r>
              <a:rPr lang="en-US" dirty="0" smtClean="0"/>
              <a:t> = number </a:t>
            </a:r>
            <a:r>
              <a:rPr lang="en-US" smtClean="0"/>
              <a:t>of dice</a:t>
            </a:r>
            <a:endParaRPr lang="en-US" dirty="0" smtClean="0"/>
          </a:p>
          <a:p>
            <a:pPr lvl="1"/>
            <a:r>
              <a:rPr lang="en-US" dirty="0"/>
              <a:t>I</a:t>
            </a:r>
            <a:r>
              <a:rPr lang="en-US" dirty="0" smtClean="0"/>
              <a:t> roll a single die </a:t>
            </a:r>
            <a:r>
              <a:rPr lang="en-US" i="1" dirty="0"/>
              <a:t>n</a:t>
            </a:r>
            <a:r>
              <a:rPr lang="en-US" dirty="0" smtClean="0"/>
              <a:t> times </a:t>
            </a:r>
            <a:r>
              <a:rPr lang="en-US" dirty="0"/>
              <a:t>(if I have a specific “style</a:t>
            </a:r>
            <a:r>
              <a:rPr lang="en-US" dirty="0" smtClean="0"/>
              <a:t>” or “method” </a:t>
            </a:r>
            <a:r>
              <a:rPr lang="en-US" dirty="0"/>
              <a:t>for rolling, could argue this is not </a:t>
            </a:r>
            <a:r>
              <a:rPr lang="en-US" dirty="0" err="1" smtClean="0"/>
              <a:t>iid</a:t>
            </a:r>
            <a:r>
              <a:rPr lang="en-US" dirty="0" smtClean="0"/>
              <a:t>…)</a:t>
            </a:r>
          </a:p>
          <a:p>
            <a:pPr lvl="2"/>
            <a:r>
              <a:rPr lang="en-US" i="1" dirty="0"/>
              <a:t>n</a:t>
            </a:r>
            <a:r>
              <a:rPr lang="en-US" dirty="0" smtClean="0"/>
              <a:t> = number of rolls</a:t>
            </a:r>
          </a:p>
          <a:p>
            <a:pPr lvl="1"/>
            <a:r>
              <a:rPr lang="en-US" i="1" dirty="0"/>
              <a:t>n</a:t>
            </a:r>
            <a:r>
              <a:rPr lang="en-US" dirty="0" smtClean="0"/>
              <a:t> people each roll a single die once </a:t>
            </a:r>
          </a:p>
          <a:p>
            <a:pPr lvl="2"/>
            <a:r>
              <a:rPr lang="en-US" i="1" dirty="0"/>
              <a:t>n</a:t>
            </a:r>
            <a:r>
              <a:rPr lang="en-US" dirty="0" smtClean="0"/>
              <a:t> = number of people</a:t>
            </a:r>
          </a:p>
          <a:p>
            <a:pPr lvl="1"/>
            <a:r>
              <a:rPr lang="en-US" i="1" dirty="0"/>
              <a:t>n</a:t>
            </a:r>
            <a:r>
              <a:rPr lang="en-US" dirty="0" smtClean="0"/>
              <a:t> fair dice are rolled; each by a different person</a:t>
            </a:r>
          </a:p>
          <a:p>
            <a:pPr lvl="2"/>
            <a:r>
              <a:rPr lang="en-US" i="1" dirty="0"/>
              <a:t>n</a:t>
            </a:r>
            <a:r>
              <a:rPr lang="en-US" dirty="0" smtClean="0"/>
              <a:t> </a:t>
            </a:r>
            <a:r>
              <a:rPr lang="en-US" dirty="0"/>
              <a:t>= </a:t>
            </a:r>
            <a:r>
              <a:rPr lang="en-US" dirty="0" smtClean="0"/>
              <a:t>number of each person/die combination</a:t>
            </a:r>
            <a:endParaRPr lang="en-US" dirty="0"/>
          </a:p>
          <a:p>
            <a:pPr marL="274320" lvl="1" indent="0">
              <a:buNone/>
            </a:pPr>
            <a:endParaRPr lang="en-US" dirty="0"/>
          </a:p>
        </p:txBody>
      </p:sp>
    </p:spTree>
    <p:extLst>
      <p:ext uri="{BB962C8B-B14F-4D97-AF65-F5344CB8AC3E}">
        <p14:creationId xmlns:p14="http://schemas.microsoft.com/office/powerpoint/2010/main" val="21553546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Random variable, </a:t>
            </a:r>
            <a:r>
              <a:rPr lang="en-US" i="1" dirty="0" smtClean="0"/>
              <a:t>X</a:t>
            </a:r>
            <a:r>
              <a:rPr lang="en-US" dirty="0" smtClean="0"/>
              <a:t> = # of tweets per day</a:t>
            </a:r>
            <a:endParaRPr lang="en-US" dirty="0"/>
          </a:p>
        </p:txBody>
      </p:sp>
      <p:sp>
        <p:nvSpPr>
          <p:cNvPr id="27" name="TextBox 26"/>
          <p:cNvSpPr txBox="1"/>
          <p:nvPr/>
        </p:nvSpPr>
        <p:spPr>
          <a:xfrm>
            <a:off x="3053080" y="1304514"/>
            <a:ext cx="3713480" cy="369332"/>
          </a:xfrm>
          <a:prstGeom prst="rect">
            <a:avLst/>
          </a:prstGeom>
          <a:noFill/>
        </p:spPr>
        <p:txBody>
          <a:bodyPr wrap="square" rtlCol="0">
            <a:spAutoFit/>
          </a:bodyPr>
          <a:lstStyle/>
          <a:p>
            <a:pPr algn="ctr"/>
            <a:r>
              <a:rPr lang="en-US" dirty="0" smtClean="0">
                <a:latin typeface="Gill Sans"/>
                <a:cs typeface="Gill Sans"/>
              </a:rPr>
              <a:t>Random sample of size </a:t>
            </a:r>
            <a:r>
              <a:rPr lang="en-US" i="1" dirty="0" smtClean="0">
                <a:latin typeface="Gill Sans"/>
                <a:cs typeface="Gill Sans"/>
              </a:rPr>
              <a:t>n, n </a:t>
            </a:r>
            <a:r>
              <a:rPr lang="en-US" dirty="0" smtClean="0">
                <a:latin typeface="Gill Sans"/>
                <a:cs typeface="Gill Sans"/>
              </a:rPr>
              <a:t>&gt; 1</a:t>
            </a:r>
            <a:endParaRPr lang="en-US" dirty="0">
              <a:latin typeface="Gill Sans"/>
              <a:cs typeface="Gill Sans"/>
            </a:endParaRPr>
          </a:p>
        </p:txBody>
      </p:sp>
      <p:grpSp>
        <p:nvGrpSpPr>
          <p:cNvPr id="6" name="Group 5"/>
          <p:cNvGrpSpPr/>
          <p:nvPr/>
        </p:nvGrpSpPr>
        <p:grpSpPr>
          <a:xfrm>
            <a:off x="3053080" y="1676098"/>
            <a:ext cx="3383280" cy="3599180"/>
            <a:chOff x="5341620" y="2307074"/>
            <a:chExt cx="3383280" cy="3599180"/>
          </a:xfrm>
        </p:grpSpPr>
        <p:grpSp>
          <p:nvGrpSpPr>
            <p:cNvPr id="28" name="Group 27"/>
            <p:cNvGrpSpPr/>
            <p:nvPr/>
          </p:nvGrpSpPr>
          <p:grpSpPr>
            <a:xfrm>
              <a:off x="5341620" y="2307074"/>
              <a:ext cx="3383280" cy="3599180"/>
              <a:chOff x="5341620" y="1912620"/>
              <a:chExt cx="3383280" cy="3599180"/>
            </a:xfrm>
          </p:grpSpPr>
          <p:grpSp>
            <p:nvGrpSpPr>
              <p:cNvPr id="10" name="Group 9"/>
              <p:cNvGrpSpPr/>
              <p:nvPr/>
            </p:nvGrpSpPr>
            <p:grpSpPr>
              <a:xfrm>
                <a:off x="6273801" y="2254622"/>
                <a:ext cx="850900" cy="691777"/>
                <a:chOff x="6273801" y="2254622"/>
                <a:chExt cx="850900" cy="691777"/>
              </a:xfrm>
            </p:grpSpPr>
            <p:pic>
              <p:nvPicPr>
                <p:cNvPr id="8" name="Picture 7"/>
                <p:cNvPicPr>
                  <a:picLocks noChangeAspect="1"/>
                </p:cNvPicPr>
                <p:nvPr/>
              </p:nvPicPr>
              <p:blipFill>
                <a:blip r:embed="rId3"/>
                <a:stretch>
                  <a:fillRect/>
                </a:stretch>
              </p:blipFill>
              <p:spPr>
                <a:xfrm>
                  <a:off x="6273801" y="2254622"/>
                  <a:ext cx="850900" cy="691777"/>
                </a:xfrm>
                <a:prstGeom prst="rect">
                  <a:avLst/>
                </a:prstGeom>
              </p:spPr>
            </p:pic>
            <p:sp>
              <p:nvSpPr>
                <p:cNvPr id="9" name="TextBox 8"/>
                <p:cNvSpPr txBox="1"/>
                <p:nvPr/>
              </p:nvSpPr>
              <p:spPr>
                <a:xfrm>
                  <a:off x="6311900" y="240613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1</a:t>
                  </a:r>
                  <a:endParaRPr lang="en-US" i="1" dirty="0">
                    <a:solidFill>
                      <a:schemeClr val="bg1"/>
                    </a:solidFill>
                    <a:latin typeface="Gill Sans"/>
                    <a:cs typeface="Gill Sans"/>
                  </a:endParaRPr>
                </a:p>
              </p:txBody>
            </p:sp>
          </p:grpSp>
          <p:grpSp>
            <p:nvGrpSpPr>
              <p:cNvPr id="11" name="Group 10"/>
              <p:cNvGrpSpPr/>
              <p:nvPr/>
            </p:nvGrpSpPr>
            <p:grpSpPr>
              <a:xfrm>
                <a:off x="7277101" y="2580344"/>
                <a:ext cx="850900" cy="691777"/>
                <a:chOff x="6070601" y="2059500"/>
                <a:chExt cx="850900" cy="691777"/>
              </a:xfrm>
            </p:grpSpPr>
            <p:pic>
              <p:nvPicPr>
                <p:cNvPr id="12" name="Picture 11"/>
                <p:cNvPicPr>
                  <a:picLocks noChangeAspect="1"/>
                </p:cNvPicPr>
                <p:nvPr/>
              </p:nvPicPr>
              <p:blipFill>
                <a:blip r:embed="rId3"/>
                <a:stretch>
                  <a:fillRect/>
                </a:stretch>
              </p:blipFill>
              <p:spPr>
                <a:xfrm>
                  <a:off x="6070601" y="2059500"/>
                  <a:ext cx="850900" cy="691777"/>
                </a:xfrm>
                <a:prstGeom prst="rect">
                  <a:avLst/>
                </a:prstGeom>
              </p:spPr>
            </p:pic>
            <p:sp>
              <p:nvSpPr>
                <p:cNvPr id="13" name="TextBox 12"/>
                <p:cNvSpPr txBox="1"/>
                <p:nvPr/>
              </p:nvSpPr>
              <p:spPr>
                <a:xfrm>
                  <a:off x="6096000" y="222325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2</a:t>
                  </a:r>
                  <a:endParaRPr lang="en-US" i="1" dirty="0">
                    <a:solidFill>
                      <a:schemeClr val="bg1"/>
                    </a:solidFill>
                    <a:latin typeface="Gill Sans"/>
                    <a:cs typeface="Gill Sans"/>
                  </a:endParaRPr>
                </a:p>
              </p:txBody>
            </p:sp>
          </p:grpSp>
          <p:grpSp>
            <p:nvGrpSpPr>
              <p:cNvPr id="14" name="Group 13"/>
              <p:cNvGrpSpPr/>
              <p:nvPr/>
            </p:nvGrpSpPr>
            <p:grpSpPr>
              <a:xfrm>
                <a:off x="5753101" y="3121354"/>
                <a:ext cx="850900" cy="691777"/>
                <a:chOff x="5600701" y="2103855"/>
                <a:chExt cx="850900" cy="691777"/>
              </a:xfrm>
            </p:grpSpPr>
            <p:pic>
              <p:nvPicPr>
                <p:cNvPr id="15" name="Picture 14"/>
                <p:cNvPicPr>
                  <a:picLocks noChangeAspect="1"/>
                </p:cNvPicPr>
                <p:nvPr/>
              </p:nvPicPr>
              <p:blipFill>
                <a:blip r:embed="rId3"/>
                <a:stretch>
                  <a:fillRect/>
                </a:stretch>
              </p:blipFill>
              <p:spPr>
                <a:xfrm>
                  <a:off x="5600701" y="2103855"/>
                  <a:ext cx="850900" cy="691777"/>
                </a:xfrm>
                <a:prstGeom prst="rect">
                  <a:avLst/>
                </a:prstGeom>
              </p:spPr>
            </p:pic>
            <p:sp>
              <p:nvSpPr>
                <p:cNvPr id="16" name="TextBox 15"/>
                <p:cNvSpPr txBox="1"/>
                <p:nvPr/>
              </p:nvSpPr>
              <p:spPr>
                <a:xfrm>
                  <a:off x="5638800" y="2255367"/>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3</a:t>
                  </a:r>
                  <a:endParaRPr lang="en-US" i="1" dirty="0">
                    <a:solidFill>
                      <a:schemeClr val="bg1"/>
                    </a:solidFill>
                    <a:latin typeface="Gill Sans"/>
                    <a:cs typeface="Gill Sans"/>
                  </a:endParaRPr>
                </a:p>
              </p:txBody>
            </p:sp>
          </p:grpSp>
          <p:grpSp>
            <p:nvGrpSpPr>
              <p:cNvPr id="17" name="Group 16"/>
              <p:cNvGrpSpPr/>
              <p:nvPr/>
            </p:nvGrpSpPr>
            <p:grpSpPr>
              <a:xfrm>
                <a:off x="6699251" y="3607983"/>
                <a:ext cx="850900" cy="691777"/>
                <a:chOff x="5848351" y="2049474"/>
                <a:chExt cx="850900" cy="691777"/>
              </a:xfrm>
            </p:grpSpPr>
            <p:pic>
              <p:nvPicPr>
                <p:cNvPr id="18" name="Picture 17"/>
                <p:cNvPicPr>
                  <a:picLocks noChangeAspect="1"/>
                </p:cNvPicPr>
                <p:nvPr/>
              </p:nvPicPr>
              <p:blipFill>
                <a:blip r:embed="rId3"/>
                <a:stretch>
                  <a:fillRect/>
                </a:stretch>
              </p:blipFill>
              <p:spPr>
                <a:xfrm>
                  <a:off x="5848351" y="2049474"/>
                  <a:ext cx="850900" cy="691777"/>
                </a:xfrm>
                <a:prstGeom prst="rect">
                  <a:avLst/>
                </a:prstGeom>
              </p:spPr>
            </p:pic>
            <p:sp>
              <p:nvSpPr>
                <p:cNvPr id="19" name="TextBox 18"/>
                <p:cNvSpPr txBox="1"/>
                <p:nvPr/>
              </p:nvSpPr>
              <p:spPr>
                <a:xfrm>
                  <a:off x="5886450" y="2200986"/>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4</a:t>
                  </a:r>
                  <a:endParaRPr lang="en-US" i="1" dirty="0">
                    <a:solidFill>
                      <a:schemeClr val="bg1"/>
                    </a:solidFill>
                    <a:latin typeface="Gill Sans"/>
                    <a:cs typeface="Gill Sans"/>
                  </a:endParaRPr>
                </a:p>
              </p:txBody>
            </p:sp>
          </p:grpSp>
          <p:grpSp>
            <p:nvGrpSpPr>
              <p:cNvPr id="20" name="Group 19"/>
              <p:cNvGrpSpPr/>
              <p:nvPr/>
            </p:nvGrpSpPr>
            <p:grpSpPr>
              <a:xfrm>
                <a:off x="7569200" y="3851230"/>
                <a:ext cx="850900" cy="691777"/>
                <a:chOff x="7956551" y="1908733"/>
                <a:chExt cx="850900" cy="691777"/>
              </a:xfrm>
            </p:grpSpPr>
            <p:pic>
              <p:nvPicPr>
                <p:cNvPr id="21" name="Picture 20"/>
                <p:cNvPicPr>
                  <a:picLocks noChangeAspect="1"/>
                </p:cNvPicPr>
                <p:nvPr/>
              </p:nvPicPr>
              <p:blipFill>
                <a:blip r:embed="rId3"/>
                <a:stretch>
                  <a:fillRect/>
                </a:stretch>
              </p:blipFill>
              <p:spPr>
                <a:xfrm>
                  <a:off x="7956551" y="1908733"/>
                  <a:ext cx="850900" cy="691777"/>
                </a:xfrm>
                <a:prstGeom prst="rect">
                  <a:avLst/>
                </a:prstGeom>
              </p:spPr>
            </p:pic>
            <p:sp>
              <p:nvSpPr>
                <p:cNvPr id="22" name="TextBox 21"/>
                <p:cNvSpPr txBox="1"/>
                <p:nvPr/>
              </p:nvSpPr>
              <p:spPr>
                <a:xfrm>
                  <a:off x="7994650" y="2060245"/>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5</a:t>
                  </a:r>
                  <a:endParaRPr lang="en-US" i="1" dirty="0">
                    <a:solidFill>
                      <a:schemeClr val="bg1"/>
                    </a:solidFill>
                    <a:latin typeface="Gill Sans"/>
                    <a:cs typeface="Gill Sans"/>
                  </a:endParaRPr>
                </a:p>
              </p:txBody>
            </p:sp>
          </p:grpSp>
          <p:sp>
            <p:nvSpPr>
              <p:cNvPr id="23" name="Donut 22"/>
              <p:cNvSpPr/>
              <p:nvPr/>
            </p:nvSpPr>
            <p:spPr>
              <a:xfrm>
                <a:off x="5341620" y="1912620"/>
                <a:ext cx="3383280" cy="3599180"/>
              </a:xfrm>
              <a:prstGeom prst="donut">
                <a:avLst>
                  <a:gd name="adj" fmla="val 1364"/>
                </a:avLst>
              </a:prstGeom>
              <a:solidFill>
                <a:srgbClr val="6699CC"/>
              </a:solidFill>
              <a:ln>
                <a:solidFill>
                  <a:srgbClr val="6699CC"/>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24" name="Group 23"/>
              <p:cNvGrpSpPr/>
              <p:nvPr/>
            </p:nvGrpSpPr>
            <p:grpSpPr>
              <a:xfrm>
                <a:off x="5924550" y="4372074"/>
                <a:ext cx="850900" cy="691777"/>
                <a:chOff x="5346701" y="1931289"/>
                <a:chExt cx="850900" cy="691777"/>
              </a:xfrm>
            </p:grpSpPr>
            <p:pic>
              <p:nvPicPr>
                <p:cNvPr id="25" name="Picture 24"/>
                <p:cNvPicPr>
                  <a:picLocks noChangeAspect="1"/>
                </p:cNvPicPr>
                <p:nvPr/>
              </p:nvPicPr>
              <p:blipFill>
                <a:blip r:embed="rId3"/>
                <a:stretch>
                  <a:fillRect/>
                </a:stretch>
              </p:blipFill>
              <p:spPr>
                <a:xfrm>
                  <a:off x="5346701" y="1931289"/>
                  <a:ext cx="850900" cy="691777"/>
                </a:xfrm>
                <a:prstGeom prst="rect">
                  <a:avLst/>
                </a:prstGeom>
              </p:spPr>
            </p:pic>
            <p:sp>
              <p:nvSpPr>
                <p:cNvPr id="26" name="TextBox 25"/>
                <p:cNvSpPr txBox="1"/>
                <p:nvPr/>
              </p:nvSpPr>
              <p:spPr>
                <a:xfrm>
                  <a:off x="5384800" y="2082801"/>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6</a:t>
                  </a:r>
                  <a:endParaRPr lang="en-US" i="1" dirty="0">
                    <a:solidFill>
                      <a:schemeClr val="bg1"/>
                    </a:solidFill>
                    <a:latin typeface="Gill Sans"/>
                    <a:cs typeface="Gill Sans"/>
                  </a:endParaRPr>
                </a:p>
              </p:txBody>
            </p:sp>
          </p:grpSp>
        </p:grpSp>
        <p:pic>
          <p:nvPicPr>
            <p:cNvPr id="29" name="Picture 28"/>
            <p:cNvPicPr>
              <a:picLocks noChangeAspect="1"/>
            </p:cNvPicPr>
            <p:nvPr/>
          </p:nvPicPr>
          <p:blipFill>
            <a:blip r:embed="rId3"/>
            <a:stretch>
              <a:fillRect/>
            </a:stretch>
          </p:blipFill>
          <p:spPr>
            <a:xfrm>
              <a:off x="7048502" y="5060880"/>
              <a:ext cx="850900" cy="691777"/>
            </a:xfrm>
            <a:prstGeom prst="rect">
              <a:avLst/>
            </a:prstGeom>
          </p:spPr>
        </p:pic>
        <p:sp>
          <p:nvSpPr>
            <p:cNvPr id="30" name="TextBox 29"/>
            <p:cNvSpPr txBox="1"/>
            <p:nvPr/>
          </p:nvSpPr>
          <p:spPr>
            <a:xfrm>
              <a:off x="7086601" y="5212392"/>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a:t>
              </a:r>
              <a:r>
                <a:rPr lang="en-US" i="1" dirty="0" err="1" smtClean="0">
                  <a:solidFill>
                    <a:schemeClr val="bg1"/>
                  </a:solidFill>
                  <a:latin typeface="Gill Sans"/>
                  <a:cs typeface="Gill Sans"/>
                </a:rPr>
                <a:t>X</a:t>
              </a:r>
              <a:r>
                <a:rPr lang="en-US" i="1" baseline="-25000" dirty="0" err="1">
                  <a:solidFill>
                    <a:schemeClr val="bg1"/>
                  </a:solidFill>
                  <a:latin typeface="Gill Sans"/>
                  <a:cs typeface="Gill Sans"/>
                </a:rPr>
                <a:t>n</a:t>
              </a:r>
              <a:endParaRPr lang="en-US" i="1" dirty="0">
                <a:solidFill>
                  <a:schemeClr val="bg1"/>
                </a:solidFill>
                <a:latin typeface="Gill Sans"/>
                <a:cs typeface="Gill Sans"/>
              </a:endParaRPr>
            </a:p>
          </p:txBody>
        </p:sp>
      </p:grpSp>
      <p:sp>
        <p:nvSpPr>
          <p:cNvPr id="33" name="Oval Callout 32"/>
          <p:cNvSpPr/>
          <p:nvPr/>
        </p:nvSpPr>
        <p:spPr>
          <a:xfrm>
            <a:off x="3327399" y="5422900"/>
            <a:ext cx="3108961" cy="1206500"/>
          </a:xfrm>
          <a:prstGeom prst="wedgeEllipseCallout">
            <a:avLst>
              <a:gd name="adj1" fmla="val 87192"/>
              <a:gd name="adj2" fmla="val 5634"/>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i="1" dirty="0">
                <a:solidFill>
                  <a:schemeClr val="tx1"/>
                </a:solidFill>
                <a:latin typeface="Gill Sans"/>
                <a:cs typeface="Gill Sans"/>
              </a:rPr>
              <a:t>X</a:t>
            </a:r>
            <a:r>
              <a:rPr lang="en-US" sz="2000" i="1" baseline="-25000" dirty="0">
                <a:solidFill>
                  <a:schemeClr val="tx1"/>
                </a:solidFill>
                <a:latin typeface="Gill Sans"/>
                <a:cs typeface="Gill Sans"/>
              </a:rPr>
              <a:t>1</a:t>
            </a:r>
            <a:r>
              <a:rPr lang="en-US" sz="2000" i="1" dirty="0">
                <a:solidFill>
                  <a:schemeClr val="tx1"/>
                </a:solidFill>
                <a:latin typeface="Gill Sans"/>
                <a:cs typeface="Gill Sans"/>
              </a:rPr>
              <a:t>, X</a:t>
            </a:r>
            <a:r>
              <a:rPr lang="en-US" sz="2000" i="1" baseline="-25000" dirty="0">
                <a:solidFill>
                  <a:schemeClr val="tx1"/>
                </a:solidFill>
                <a:latin typeface="Gill Sans"/>
                <a:cs typeface="Gill Sans"/>
              </a:rPr>
              <a:t>2</a:t>
            </a:r>
            <a:r>
              <a:rPr lang="en-US" sz="2000" i="1" dirty="0">
                <a:solidFill>
                  <a:schemeClr val="tx1"/>
                </a:solidFill>
                <a:latin typeface="Gill Sans"/>
                <a:cs typeface="Gill Sans"/>
              </a:rPr>
              <a:t>, …</a:t>
            </a:r>
            <a:r>
              <a:rPr lang="en-US" sz="2000" i="1" dirty="0" err="1">
                <a:solidFill>
                  <a:schemeClr val="tx1"/>
                </a:solidFill>
                <a:latin typeface="Gill Sans"/>
                <a:cs typeface="Gill Sans"/>
              </a:rPr>
              <a:t>X</a:t>
            </a:r>
            <a:r>
              <a:rPr lang="en-US" sz="2000" i="1" baseline="-25000" dirty="0" err="1">
                <a:solidFill>
                  <a:schemeClr val="tx1"/>
                </a:solidFill>
                <a:latin typeface="Gill Sans"/>
                <a:cs typeface="Gill Sans"/>
              </a:rPr>
              <a:t>n</a:t>
            </a:r>
            <a:r>
              <a:rPr lang="en-US" sz="2000" baseline="-25000" dirty="0">
                <a:solidFill>
                  <a:schemeClr val="tx1"/>
                </a:solidFill>
                <a:latin typeface="Gill Sans"/>
                <a:cs typeface="Gill Sans"/>
              </a:rPr>
              <a:t> </a:t>
            </a:r>
            <a:r>
              <a:rPr lang="en-US" sz="2000" dirty="0">
                <a:solidFill>
                  <a:schemeClr val="tx1"/>
                </a:solidFill>
                <a:latin typeface="Gill Sans"/>
                <a:cs typeface="Gill Sans"/>
              </a:rPr>
              <a:t> </a:t>
            </a:r>
          </a:p>
          <a:p>
            <a:pPr algn="ctr"/>
            <a:r>
              <a:rPr lang="en-US" sz="2000" dirty="0" smtClean="0">
                <a:solidFill>
                  <a:schemeClr val="tx1"/>
                </a:solidFill>
                <a:latin typeface="Gill Sans"/>
                <a:cs typeface="Gill Sans"/>
              </a:rPr>
              <a:t> is a sequence of observations of the </a:t>
            </a:r>
            <a:r>
              <a:rPr lang="en-US" sz="2000" b="1" dirty="0" smtClean="0">
                <a:solidFill>
                  <a:schemeClr val="tx1"/>
                </a:solidFill>
                <a:latin typeface="Lobster Two"/>
                <a:cs typeface="Lobster Two"/>
              </a:rPr>
              <a:t>same</a:t>
            </a:r>
            <a:r>
              <a:rPr lang="en-US" sz="2000" dirty="0" smtClean="0">
                <a:solidFill>
                  <a:schemeClr val="tx1"/>
                </a:solidFill>
                <a:latin typeface="Gill Sans"/>
                <a:cs typeface="Gill Sans"/>
              </a:rPr>
              <a:t> </a:t>
            </a:r>
            <a:r>
              <a:rPr lang="en-US" sz="2000" dirty="0" err="1" smtClean="0">
                <a:solidFill>
                  <a:schemeClr val="tx1"/>
                </a:solidFill>
                <a:latin typeface="Gill Sans"/>
                <a:cs typeface="Gill Sans"/>
              </a:rPr>
              <a:t>rv</a:t>
            </a:r>
            <a:endParaRPr lang="en-US" sz="2000" dirty="0">
              <a:solidFill>
                <a:schemeClr val="tx1"/>
              </a:solidFill>
              <a:latin typeface="Gill Sans"/>
              <a:cs typeface="Gill Sans"/>
            </a:endParaRPr>
          </a:p>
        </p:txBody>
      </p:sp>
      <p:pic>
        <p:nvPicPr>
          <p:cNvPr id="34" name="Picture 33"/>
          <p:cNvPicPr>
            <a:picLocks noChangeAspect="1"/>
          </p:cNvPicPr>
          <p:nvPr/>
        </p:nvPicPr>
        <p:blipFill>
          <a:blip r:embed="rId4"/>
          <a:stretch>
            <a:fillRect/>
          </a:stretch>
        </p:blipFill>
        <p:spPr>
          <a:xfrm>
            <a:off x="7556500" y="5422900"/>
            <a:ext cx="1604527" cy="1604527"/>
          </a:xfrm>
          <a:prstGeom prst="rect">
            <a:avLst/>
          </a:prstGeom>
        </p:spPr>
      </p:pic>
      <p:sp>
        <p:nvSpPr>
          <p:cNvPr id="32" name="Freeform 31"/>
          <p:cNvSpPr/>
          <p:nvPr/>
        </p:nvSpPr>
        <p:spPr>
          <a:xfrm>
            <a:off x="1600199" y="1409793"/>
            <a:ext cx="1727200" cy="1016200"/>
          </a:xfrm>
          <a:custGeom>
            <a:avLst/>
            <a:gdLst>
              <a:gd name="connsiteX0" fmla="*/ 0 w 2489200"/>
              <a:gd name="connsiteY0" fmla="*/ 262183 h 274883"/>
              <a:gd name="connsiteX1" fmla="*/ 723900 w 2489200"/>
              <a:gd name="connsiteY1" fmla="*/ 46283 h 274883"/>
              <a:gd name="connsiteX2" fmla="*/ 1612900 w 2489200"/>
              <a:gd name="connsiteY2" fmla="*/ 8183 h 274883"/>
              <a:gd name="connsiteX3" fmla="*/ 2311400 w 2489200"/>
              <a:gd name="connsiteY3" fmla="*/ 160583 h 274883"/>
              <a:gd name="connsiteX4" fmla="*/ 2489200 w 2489200"/>
              <a:gd name="connsiteY4" fmla="*/ 274883 h 274883"/>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431255 h 431255"/>
              <a:gd name="connsiteX1" fmla="*/ 520700 w 2171700"/>
              <a:gd name="connsiteY1" fmla="*/ 24855 h 431255"/>
              <a:gd name="connsiteX2" fmla="*/ 1295400 w 2171700"/>
              <a:gd name="connsiteY2" fmla="*/ 62955 h 431255"/>
              <a:gd name="connsiteX3" fmla="*/ 1993900 w 2171700"/>
              <a:gd name="connsiteY3" fmla="*/ 215355 h 431255"/>
              <a:gd name="connsiteX4" fmla="*/ 2171700 w 2171700"/>
              <a:gd name="connsiteY4" fmla="*/ 329655 h 431255"/>
              <a:gd name="connsiteX0" fmla="*/ 0 w 2171700"/>
              <a:gd name="connsiteY0" fmla="*/ 466181 h 466181"/>
              <a:gd name="connsiteX1" fmla="*/ 520700 w 2171700"/>
              <a:gd name="connsiteY1" fmla="*/ 59781 h 466181"/>
              <a:gd name="connsiteX2" fmla="*/ 1346200 w 2171700"/>
              <a:gd name="connsiteY2" fmla="*/ 21681 h 466181"/>
              <a:gd name="connsiteX3" fmla="*/ 1993900 w 2171700"/>
              <a:gd name="connsiteY3" fmla="*/ 250281 h 466181"/>
              <a:gd name="connsiteX4" fmla="*/ 2171700 w 2171700"/>
              <a:gd name="connsiteY4" fmla="*/ 364581 h 466181"/>
              <a:gd name="connsiteX0" fmla="*/ 0 w 2159000"/>
              <a:gd name="connsiteY0" fmla="*/ 466181 h 466181"/>
              <a:gd name="connsiteX1" fmla="*/ 520700 w 2159000"/>
              <a:gd name="connsiteY1" fmla="*/ 59781 h 466181"/>
              <a:gd name="connsiteX2" fmla="*/ 1346200 w 2159000"/>
              <a:gd name="connsiteY2" fmla="*/ 21681 h 466181"/>
              <a:gd name="connsiteX3" fmla="*/ 1993900 w 2159000"/>
              <a:gd name="connsiteY3" fmla="*/ 250281 h 466181"/>
              <a:gd name="connsiteX4" fmla="*/ 2159000 w 2159000"/>
              <a:gd name="connsiteY4" fmla="*/ 453481 h 466181"/>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80682 h 480682"/>
              <a:gd name="connsiteX1" fmla="*/ 520700 w 2159000"/>
              <a:gd name="connsiteY1" fmla="*/ 74282 h 480682"/>
              <a:gd name="connsiteX2" fmla="*/ 1346200 w 2159000"/>
              <a:gd name="connsiteY2" fmla="*/ 36182 h 480682"/>
              <a:gd name="connsiteX3" fmla="*/ 1879600 w 2159000"/>
              <a:gd name="connsiteY3" fmla="*/ 201282 h 480682"/>
              <a:gd name="connsiteX4" fmla="*/ 2159000 w 2159000"/>
              <a:gd name="connsiteY4" fmla="*/ 467982 h 480682"/>
              <a:gd name="connsiteX0" fmla="*/ 0 w 2159000"/>
              <a:gd name="connsiteY0" fmla="*/ 466031 h 466031"/>
              <a:gd name="connsiteX1" fmla="*/ 520700 w 2159000"/>
              <a:gd name="connsiteY1" fmla="*/ 59631 h 466031"/>
              <a:gd name="connsiteX2" fmla="*/ 1346200 w 2159000"/>
              <a:gd name="connsiteY2" fmla="*/ 21531 h 466031"/>
              <a:gd name="connsiteX3" fmla="*/ 1879600 w 2159000"/>
              <a:gd name="connsiteY3" fmla="*/ 186631 h 466031"/>
              <a:gd name="connsiteX4" fmla="*/ 2159000 w 2159000"/>
              <a:gd name="connsiteY4" fmla="*/ 453331 h 466031"/>
              <a:gd name="connsiteX0" fmla="*/ 0 w 1923629"/>
              <a:gd name="connsiteY0" fmla="*/ 466031 h 986731"/>
              <a:gd name="connsiteX1" fmla="*/ 520700 w 1923629"/>
              <a:gd name="connsiteY1" fmla="*/ 59631 h 986731"/>
              <a:gd name="connsiteX2" fmla="*/ 1346200 w 1923629"/>
              <a:gd name="connsiteY2" fmla="*/ 21531 h 986731"/>
              <a:gd name="connsiteX3" fmla="*/ 1879600 w 1923629"/>
              <a:gd name="connsiteY3" fmla="*/ 186631 h 986731"/>
              <a:gd name="connsiteX4" fmla="*/ 1892300 w 1923629"/>
              <a:gd name="connsiteY4" fmla="*/ 986731 h 986731"/>
              <a:gd name="connsiteX0" fmla="*/ 0 w 1892300"/>
              <a:gd name="connsiteY0" fmla="*/ 486268 h 1006968"/>
              <a:gd name="connsiteX1" fmla="*/ 520700 w 1892300"/>
              <a:gd name="connsiteY1" fmla="*/ 79868 h 1006968"/>
              <a:gd name="connsiteX2" fmla="*/ 1346200 w 1892300"/>
              <a:gd name="connsiteY2" fmla="*/ 41768 h 1006968"/>
              <a:gd name="connsiteX3" fmla="*/ 1536700 w 1892300"/>
              <a:gd name="connsiteY3" fmla="*/ 498968 h 1006968"/>
              <a:gd name="connsiteX4" fmla="*/ 1892300 w 1892300"/>
              <a:gd name="connsiteY4" fmla="*/ 1006968 h 1006968"/>
              <a:gd name="connsiteX0" fmla="*/ 0 w 1892300"/>
              <a:gd name="connsiteY0" fmla="*/ 411697 h 932397"/>
              <a:gd name="connsiteX1" fmla="*/ 520700 w 1892300"/>
              <a:gd name="connsiteY1" fmla="*/ 5297 h 932397"/>
              <a:gd name="connsiteX2" fmla="*/ 1193800 w 1892300"/>
              <a:gd name="connsiteY2" fmla="*/ 195797 h 932397"/>
              <a:gd name="connsiteX3" fmla="*/ 1536700 w 1892300"/>
              <a:gd name="connsiteY3" fmla="*/ 424397 h 932397"/>
              <a:gd name="connsiteX4" fmla="*/ 1892300 w 1892300"/>
              <a:gd name="connsiteY4" fmla="*/ 932397 h 932397"/>
              <a:gd name="connsiteX0" fmla="*/ 0 w 1892300"/>
              <a:gd name="connsiteY0" fmla="*/ 270061 h 790761"/>
              <a:gd name="connsiteX1" fmla="*/ 520700 w 1892300"/>
              <a:gd name="connsiteY1" fmla="*/ 16061 h 790761"/>
              <a:gd name="connsiteX2" fmla="*/ 1193800 w 1892300"/>
              <a:gd name="connsiteY2" fmla="*/ 54161 h 790761"/>
              <a:gd name="connsiteX3" fmla="*/ 1536700 w 1892300"/>
              <a:gd name="connsiteY3" fmla="*/ 282761 h 790761"/>
              <a:gd name="connsiteX4" fmla="*/ 1892300 w 1892300"/>
              <a:gd name="connsiteY4" fmla="*/ 790761 h 790761"/>
              <a:gd name="connsiteX0" fmla="*/ 0 w 1943100"/>
              <a:gd name="connsiteY0" fmla="*/ 310975 h 793575"/>
              <a:gd name="connsiteX1" fmla="*/ 571500 w 1943100"/>
              <a:gd name="connsiteY1" fmla="*/ 18875 h 793575"/>
              <a:gd name="connsiteX2" fmla="*/ 1244600 w 1943100"/>
              <a:gd name="connsiteY2" fmla="*/ 56975 h 793575"/>
              <a:gd name="connsiteX3" fmla="*/ 1587500 w 1943100"/>
              <a:gd name="connsiteY3" fmla="*/ 285575 h 793575"/>
              <a:gd name="connsiteX4" fmla="*/ 1943100 w 1943100"/>
              <a:gd name="connsiteY4" fmla="*/ 793575 h 793575"/>
              <a:gd name="connsiteX0" fmla="*/ 0 w 1727200"/>
              <a:gd name="connsiteY0" fmla="*/ 310975 h 1085675"/>
              <a:gd name="connsiteX1" fmla="*/ 571500 w 1727200"/>
              <a:gd name="connsiteY1" fmla="*/ 18875 h 1085675"/>
              <a:gd name="connsiteX2" fmla="*/ 1244600 w 1727200"/>
              <a:gd name="connsiteY2" fmla="*/ 56975 h 1085675"/>
              <a:gd name="connsiteX3" fmla="*/ 1587500 w 1727200"/>
              <a:gd name="connsiteY3" fmla="*/ 285575 h 1085675"/>
              <a:gd name="connsiteX4" fmla="*/ 1727200 w 1727200"/>
              <a:gd name="connsiteY4" fmla="*/ 1085675 h 1085675"/>
              <a:gd name="connsiteX0" fmla="*/ 0 w 1727200"/>
              <a:gd name="connsiteY0" fmla="*/ 292100 h 1066800"/>
              <a:gd name="connsiteX1" fmla="*/ 571500 w 1727200"/>
              <a:gd name="connsiteY1" fmla="*/ 0 h 1066800"/>
              <a:gd name="connsiteX2" fmla="*/ 1244600 w 1727200"/>
              <a:gd name="connsiteY2" fmla="*/ 38100 h 1066800"/>
              <a:gd name="connsiteX3" fmla="*/ 1371600 w 1727200"/>
              <a:gd name="connsiteY3" fmla="*/ 406400 h 1066800"/>
              <a:gd name="connsiteX4" fmla="*/ 1727200 w 1727200"/>
              <a:gd name="connsiteY4" fmla="*/ 1066800 h 1066800"/>
              <a:gd name="connsiteX0" fmla="*/ 0 w 1727200"/>
              <a:gd name="connsiteY0" fmla="*/ 298678 h 1073378"/>
              <a:gd name="connsiteX1" fmla="*/ 571500 w 1727200"/>
              <a:gd name="connsiteY1" fmla="*/ 6578 h 1073378"/>
              <a:gd name="connsiteX2" fmla="*/ 1066800 w 1727200"/>
              <a:gd name="connsiteY2" fmla="*/ 120878 h 1073378"/>
              <a:gd name="connsiteX3" fmla="*/ 1371600 w 1727200"/>
              <a:gd name="connsiteY3" fmla="*/ 412978 h 1073378"/>
              <a:gd name="connsiteX4" fmla="*/ 1727200 w 1727200"/>
              <a:gd name="connsiteY4" fmla="*/ 1073378 h 1073378"/>
              <a:gd name="connsiteX0" fmla="*/ 0 w 1727200"/>
              <a:gd name="connsiteY0" fmla="*/ 241500 h 1016200"/>
              <a:gd name="connsiteX1" fmla="*/ 520700 w 1727200"/>
              <a:gd name="connsiteY1" fmla="*/ 12900 h 1016200"/>
              <a:gd name="connsiteX2" fmla="*/ 1066800 w 1727200"/>
              <a:gd name="connsiteY2" fmla="*/ 63700 h 1016200"/>
              <a:gd name="connsiteX3" fmla="*/ 1371600 w 1727200"/>
              <a:gd name="connsiteY3" fmla="*/ 355800 h 1016200"/>
              <a:gd name="connsiteX4" fmla="*/ 1727200 w 1727200"/>
              <a:gd name="connsiteY4" fmla="*/ 1016200 h 1016200"/>
              <a:gd name="connsiteX0" fmla="*/ 0 w 1727200"/>
              <a:gd name="connsiteY0" fmla="*/ 241500 h 1016200"/>
              <a:gd name="connsiteX1" fmla="*/ 520700 w 1727200"/>
              <a:gd name="connsiteY1" fmla="*/ 12900 h 1016200"/>
              <a:gd name="connsiteX2" fmla="*/ 1003300 w 1727200"/>
              <a:gd name="connsiteY2" fmla="*/ 63700 h 1016200"/>
              <a:gd name="connsiteX3" fmla="*/ 1371600 w 1727200"/>
              <a:gd name="connsiteY3" fmla="*/ 355800 h 1016200"/>
              <a:gd name="connsiteX4" fmla="*/ 1727200 w 1727200"/>
              <a:gd name="connsiteY4" fmla="*/ 1016200 h 101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1016200">
                <a:moveTo>
                  <a:pt x="0" y="241500"/>
                </a:moveTo>
                <a:cubicBezTo>
                  <a:pt x="164041" y="91216"/>
                  <a:pt x="353483" y="42533"/>
                  <a:pt x="520700" y="12900"/>
                </a:cubicBezTo>
                <a:cubicBezTo>
                  <a:pt x="687917" y="-16733"/>
                  <a:pt x="861483" y="6550"/>
                  <a:pt x="1003300" y="63700"/>
                </a:cubicBezTo>
                <a:cubicBezTo>
                  <a:pt x="1145117" y="120850"/>
                  <a:pt x="1250950" y="197050"/>
                  <a:pt x="1371600" y="355800"/>
                </a:cubicBezTo>
                <a:cubicBezTo>
                  <a:pt x="1492250" y="514550"/>
                  <a:pt x="1727200" y="1016200"/>
                  <a:pt x="1727200" y="1016200"/>
                </a:cubicBezTo>
              </a:path>
            </a:pathLst>
          </a:custGeom>
          <a:ln w="50800">
            <a:solidFill>
              <a:srgbClr val="FF6600"/>
            </a:solidFill>
            <a:prstDash val="sysDash"/>
            <a:tailEnd type="triangle" w="lg"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5" name="Group 4"/>
          <p:cNvGrpSpPr/>
          <p:nvPr/>
        </p:nvGrpSpPr>
        <p:grpSpPr>
          <a:xfrm>
            <a:off x="184408" y="1614596"/>
            <a:ext cx="2119372" cy="2372442"/>
            <a:chOff x="184408" y="1614596"/>
            <a:chExt cx="2119372" cy="2372442"/>
          </a:xfrm>
        </p:grpSpPr>
        <p:sp>
          <p:nvSpPr>
            <p:cNvPr id="7" name="TextBox 6"/>
            <p:cNvSpPr txBox="1"/>
            <p:nvPr/>
          </p:nvSpPr>
          <p:spPr>
            <a:xfrm>
              <a:off x="184408" y="3617706"/>
              <a:ext cx="2119372" cy="369332"/>
            </a:xfrm>
            <a:prstGeom prst="rect">
              <a:avLst/>
            </a:prstGeom>
            <a:noFill/>
          </p:spPr>
          <p:txBody>
            <a:bodyPr wrap="square" rtlCol="0">
              <a:spAutoFit/>
            </a:bodyPr>
            <a:lstStyle/>
            <a:p>
              <a:pPr algn="ctr"/>
              <a:r>
                <a:rPr lang="en-US" dirty="0" smtClean="0">
                  <a:latin typeface="Gill Sans"/>
                  <a:cs typeface="Gill Sans"/>
                </a:rPr>
                <a:t>Population</a:t>
              </a:r>
              <a:endParaRPr lang="en-US" dirty="0">
                <a:latin typeface="Gill Sans"/>
                <a:cs typeface="Gill Sans"/>
              </a:endParaRPr>
            </a:p>
          </p:txBody>
        </p:sp>
        <p:pic>
          <p:nvPicPr>
            <p:cNvPr id="47" name="Picture 46" descr="twitterflock.png"/>
            <p:cNvPicPr>
              <a:picLocks noChangeAspect="1"/>
            </p:cNvPicPr>
            <p:nvPr/>
          </p:nvPicPr>
          <p:blipFill rotWithShape="1">
            <a:blip r:embed="rId5" cstate="email">
              <a:extLst>
                <a:ext uri="{28A0092B-C50C-407E-A947-70E740481C1C}">
                  <a14:useLocalDpi xmlns:a14="http://schemas.microsoft.com/office/drawing/2010/main" val="0"/>
                </a:ext>
              </a:extLst>
            </a:blip>
            <a:srcRect l="10023" t="3460"/>
            <a:stretch/>
          </p:blipFill>
          <p:spPr>
            <a:xfrm>
              <a:off x="184408" y="1614596"/>
              <a:ext cx="2119372" cy="1908377"/>
            </a:xfrm>
            <a:prstGeom prst="ellipse">
              <a:avLst/>
            </a:prstGeom>
            <a:ln w="50800">
              <a:solidFill>
                <a:srgbClr val="6699CC"/>
              </a:solidFill>
            </a:ln>
          </p:spPr>
        </p:pic>
      </p:grpSp>
    </p:spTree>
    <p:extLst>
      <p:ext uri="{BB962C8B-B14F-4D97-AF65-F5344CB8AC3E}">
        <p14:creationId xmlns:p14="http://schemas.microsoft.com/office/powerpoint/2010/main" val="351653034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combo_plots_exp-1.png"/>
          <p:cNvPicPr>
            <a:picLocks noGrp="1" noChangeAspect="1"/>
          </p:cNvPicPr>
          <p:nvPr>
            <p:ph idx="1"/>
          </p:nvPr>
        </p:nvPicPr>
        <p:blipFill rotWithShape="1">
          <a:blip r:embed="rId2" cstate="email">
            <a:extLst>
              <a:ext uri="{28A0092B-C50C-407E-A947-70E740481C1C}">
                <a14:useLocalDpi xmlns:a14="http://schemas.microsoft.com/office/drawing/2010/main" val="0"/>
              </a:ext>
            </a:extLst>
          </a:blip>
          <a:srcRect t="3118" b="4847"/>
          <a:stretch/>
        </p:blipFill>
        <p:spPr>
          <a:xfrm>
            <a:off x="457200" y="1282700"/>
            <a:ext cx="8229600" cy="5410200"/>
          </a:xfrm>
        </p:spPr>
      </p:pic>
      <p:sp>
        <p:nvSpPr>
          <p:cNvPr id="5" name="Rectangle 4"/>
          <p:cNvSpPr/>
          <p:nvPr/>
        </p:nvSpPr>
        <p:spPr>
          <a:xfrm>
            <a:off x="3144520" y="4371339"/>
            <a:ext cx="3434080" cy="619301"/>
          </a:xfrm>
          <a:prstGeom prst="rect">
            <a:avLst/>
          </a:prstGeom>
          <a:solidFill>
            <a:schemeClr val="accent5">
              <a:lumMod val="20000"/>
              <a:lumOff val="80000"/>
            </a:schemeClr>
          </a:solidFill>
          <a:ln>
            <a:solidFill>
              <a:schemeClr val="tx1"/>
            </a:solidFill>
          </a:ln>
          <a:effectLst>
            <a:outerShdw blurRad="317500" dist="25400" dir="2700000" algn="br" rotWithShape="0">
              <a:srgbClr val="000000">
                <a:alpha val="60000"/>
              </a:srgbClr>
            </a:outerShdw>
          </a:effectLst>
        </p:spPr>
        <p:style>
          <a:lnRef idx="1">
            <a:schemeClr val="accent1"/>
          </a:lnRef>
          <a:fillRef idx="3">
            <a:schemeClr val="accent1"/>
          </a:fillRef>
          <a:effectRef idx="2">
            <a:schemeClr val="accent1"/>
          </a:effectRef>
          <a:fontRef idx="minor">
            <a:schemeClr val="lt1"/>
          </a:fontRef>
        </p:style>
        <p:txBody>
          <a:bodyPr/>
          <a:lstStyle/>
          <a:p>
            <a:pPr algn="ctr"/>
            <a:r>
              <a:rPr lang="en-US" dirty="0" smtClean="0">
                <a:solidFill>
                  <a:schemeClr val="tx1"/>
                </a:solidFill>
                <a:latin typeface="Gill Sans"/>
                <a:cs typeface="Gill Sans"/>
              </a:rPr>
              <a:t>Looks pretty close to normal, no?</a:t>
            </a:r>
            <a:endParaRPr lang="en-US" dirty="0">
              <a:solidFill>
                <a:schemeClr val="tx1"/>
              </a:solidFill>
              <a:latin typeface="Gill Sans"/>
              <a:cs typeface="Gill Sans"/>
            </a:endParaRPr>
          </a:p>
        </p:txBody>
      </p:sp>
    </p:spTree>
    <p:extLst>
      <p:ext uri="{BB962C8B-B14F-4D97-AF65-F5344CB8AC3E}">
        <p14:creationId xmlns:p14="http://schemas.microsoft.com/office/powerpoint/2010/main" val="4252126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“Close to normal?”</a:t>
            </a:r>
            <a:endParaRPr lang="en-US" dirty="0"/>
          </a:p>
        </p:txBody>
      </p:sp>
      <p:pic>
        <p:nvPicPr>
          <p:cNvPr id="7" name="Content Placeholder 6" descr="car_qqplots-1.png"/>
          <p:cNvPicPr>
            <a:picLocks noGrp="1" noChangeAspect="1"/>
          </p:cNvPicPr>
          <p:nvPr>
            <p:ph idx="1"/>
          </p:nvPr>
        </p:nvPicPr>
        <p:blipFill>
          <a:blip r:embed="rId2" cstate="email">
            <a:extLst>
              <a:ext uri="{28A0092B-C50C-407E-A947-70E740481C1C}">
                <a14:useLocalDpi xmlns:a14="http://schemas.microsoft.com/office/drawing/2010/main" val="0"/>
              </a:ext>
            </a:extLst>
          </a:blip>
          <a:srcRect l="-10268" r="-10268"/>
          <a:stretch>
            <a:fillRect/>
          </a:stretch>
        </p:blipFill>
        <p:spPr/>
      </p:pic>
    </p:spTree>
    <p:extLst>
      <p:ext uri="{BB962C8B-B14F-4D97-AF65-F5344CB8AC3E}">
        <p14:creationId xmlns:p14="http://schemas.microsoft.com/office/powerpoint/2010/main" val="220246592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“Close to normal?”</a:t>
            </a:r>
            <a:endParaRPr lang="en-US" dirty="0"/>
          </a:p>
        </p:txBody>
      </p:sp>
      <p:pic>
        <p:nvPicPr>
          <p:cNvPr id="8" name="Content Placeholder 7" descr="car_qqplots-2.png"/>
          <p:cNvPicPr>
            <a:picLocks noGrp="1" noChangeAspect="1"/>
          </p:cNvPicPr>
          <p:nvPr>
            <p:ph idx="1"/>
          </p:nvPr>
        </p:nvPicPr>
        <p:blipFill>
          <a:blip r:embed="rId2" cstate="email">
            <a:extLst>
              <a:ext uri="{28A0092B-C50C-407E-A947-70E740481C1C}">
                <a14:useLocalDpi xmlns:a14="http://schemas.microsoft.com/office/drawing/2010/main" val="0"/>
              </a:ext>
            </a:extLst>
          </a:blip>
          <a:srcRect l="-10268" r="-10268"/>
          <a:stretch>
            <a:fillRect/>
          </a:stretch>
        </p:blipFill>
        <p:spPr/>
      </p:pic>
    </p:spTree>
    <p:extLst>
      <p:ext uri="{BB962C8B-B14F-4D97-AF65-F5344CB8AC3E}">
        <p14:creationId xmlns:p14="http://schemas.microsoft.com/office/powerpoint/2010/main" val="57467937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“Close to normal?”</a:t>
            </a:r>
            <a:endParaRPr lang="en-US" dirty="0"/>
          </a:p>
        </p:txBody>
      </p:sp>
      <p:pic>
        <p:nvPicPr>
          <p:cNvPr id="7" name="Content Placeholder 6" descr="car_qqplots-3.png"/>
          <p:cNvPicPr>
            <a:picLocks noGrp="1" noChangeAspect="1"/>
          </p:cNvPicPr>
          <p:nvPr>
            <p:ph idx="1"/>
          </p:nvPr>
        </p:nvPicPr>
        <p:blipFill>
          <a:blip r:embed="rId2" cstate="email">
            <a:extLst>
              <a:ext uri="{28A0092B-C50C-407E-A947-70E740481C1C}">
                <a14:useLocalDpi xmlns:a14="http://schemas.microsoft.com/office/drawing/2010/main" val="0"/>
              </a:ext>
            </a:extLst>
          </a:blip>
          <a:srcRect l="-10268" r="-10268"/>
          <a:stretch>
            <a:fillRect/>
          </a:stretch>
        </p:blipFill>
        <p:spPr/>
      </p:pic>
    </p:spTree>
    <p:extLst>
      <p:ext uri="{BB962C8B-B14F-4D97-AF65-F5344CB8AC3E}">
        <p14:creationId xmlns:p14="http://schemas.microsoft.com/office/powerpoint/2010/main" val="160063938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ample means for 10,000 samples</a:t>
            </a:r>
            <a:endParaRPr lang="en-US" dirty="0"/>
          </a:p>
        </p:txBody>
      </p:sp>
      <p:pic>
        <p:nvPicPr>
          <p:cNvPr id="4" name="Content Placeholder 3" descr="The distribution of sample means from most distributions will be approximately normally distributed..jpg"/>
          <p:cNvPicPr>
            <a:picLocks noGrp="1" noChangeAspect="1"/>
          </p:cNvPicPr>
          <p:nvPr>
            <p:ph idx="1"/>
          </p:nvPr>
        </p:nvPicPr>
        <p:blipFill>
          <a:blip r:embed="rId3" cstate="email">
            <a:extLst>
              <a:ext uri="{28A0092B-C50C-407E-A947-70E740481C1C}">
                <a14:useLocalDpi xmlns:a14="http://schemas.microsoft.com/office/drawing/2010/main" val="0"/>
              </a:ext>
            </a:extLst>
          </a:blip>
          <a:srcRect t="-3903" b="-3903"/>
          <a:stretch>
            <a:fillRect/>
          </a:stretch>
        </p:blipFill>
        <p:spPr/>
      </p:pic>
      <p:sp>
        <p:nvSpPr>
          <p:cNvPr id="5" name="TextBox 4"/>
          <p:cNvSpPr txBox="1"/>
          <p:nvPr/>
        </p:nvSpPr>
        <p:spPr>
          <a:xfrm>
            <a:off x="0" y="6563893"/>
            <a:ext cx="9144000" cy="307777"/>
          </a:xfrm>
          <a:prstGeom prst="rect">
            <a:avLst/>
          </a:prstGeom>
          <a:noFill/>
        </p:spPr>
        <p:txBody>
          <a:bodyPr wrap="square" rtlCol="0">
            <a:spAutoFit/>
          </a:bodyPr>
          <a:lstStyle/>
          <a:p>
            <a:r>
              <a:rPr lang="en-US" sz="1400" dirty="0">
                <a:latin typeface="Gill Sans"/>
                <a:cs typeface="Gill Sans"/>
              </a:rPr>
              <a:t>http://</a:t>
            </a:r>
            <a:r>
              <a:rPr lang="en-US" sz="1400" dirty="0" err="1">
                <a:latin typeface="Gill Sans"/>
                <a:cs typeface="Gill Sans"/>
              </a:rPr>
              <a:t>www.nature.com</a:t>
            </a:r>
            <a:r>
              <a:rPr lang="en-US" sz="1400" dirty="0">
                <a:latin typeface="Gill Sans"/>
                <a:cs typeface="Gill Sans"/>
              </a:rPr>
              <a:t>/</a:t>
            </a:r>
            <a:r>
              <a:rPr lang="en-US" sz="1400" dirty="0" err="1">
                <a:latin typeface="Gill Sans"/>
                <a:cs typeface="Gill Sans"/>
              </a:rPr>
              <a:t>nmeth</a:t>
            </a:r>
            <a:r>
              <a:rPr lang="en-US" sz="1400" dirty="0">
                <a:latin typeface="Gill Sans"/>
                <a:cs typeface="Gill Sans"/>
              </a:rPr>
              <a:t>/journal/v10/n9/full/nmeth.2613.html</a:t>
            </a:r>
          </a:p>
        </p:txBody>
      </p:sp>
    </p:spTree>
    <p:extLst>
      <p:ext uri="{BB962C8B-B14F-4D97-AF65-F5344CB8AC3E}">
        <p14:creationId xmlns:p14="http://schemas.microsoft.com/office/powerpoint/2010/main" val="64013992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did change?</a:t>
            </a:r>
            <a:endParaRPr lang="en-US" dirty="0"/>
          </a:p>
        </p:txBody>
      </p:sp>
      <p:sp>
        <p:nvSpPr>
          <p:cNvPr id="3" name="Content Placeholder 2"/>
          <p:cNvSpPr>
            <a:spLocks noGrp="1"/>
          </p:cNvSpPr>
          <p:nvPr>
            <p:ph idx="1"/>
          </p:nvPr>
        </p:nvSpPr>
        <p:spPr/>
        <p:txBody>
          <a:bodyPr/>
          <a:lstStyle/>
          <a:p>
            <a:r>
              <a:rPr lang="en-US" dirty="0" smtClean="0"/>
              <a:t>Hopefully I’ve convinced you that no matter how many random samples we take, the expectation of our sample mean is </a:t>
            </a:r>
            <a:r>
              <a:rPr lang="en-US" dirty="0"/>
              <a:t>the population </a:t>
            </a:r>
            <a:r>
              <a:rPr lang="en-US" dirty="0" smtClean="0"/>
              <a:t>mean. </a:t>
            </a:r>
            <a:endParaRPr lang="en-US" dirty="0"/>
          </a:p>
          <a:p>
            <a:r>
              <a:rPr lang="en-US" dirty="0" smtClean="0"/>
              <a:t>But clearly something else changed every time we added another random sample/observation. What was it?</a:t>
            </a:r>
            <a:endParaRPr lang="en-US" dirty="0"/>
          </a:p>
        </p:txBody>
      </p:sp>
      <p:pic>
        <p:nvPicPr>
          <p:cNvPr id="7" name="Picture 6" descr="combo_plots_exp-1.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425700" y="3791856"/>
            <a:ext cx="4292600" cy="3066143"/>
          </a:xfrm>
          <a:prstGeom prst="rect">
            <a:avLst/>
          </a:prstGeom>
        </p:spPr>
      </p:pic>
      <p:pic>
        <p:nvPicPr>
          <p:cNvPr id="5" name="Picture 4"/>
          <p:cNvPicPr>
            <a:picLocks noChangeAspect="1"/>
          </p:cNvPicPr>
          <p:nvPr/>
        </p:nvPicPr>
        <p:blipFill>
          <a:blip r:embed="rId4"/>
          <a:stretch>
            <a:fillRect/>
          </a:stretch>
        </p:blipFill>
        <p:spPr>
          <a:xfrm>
            <a:off x="7165750" y="5029200"/>
            <a:ext cx="1978250" cy="1828800"/>
          </a:xfrm>
          <a:prstGeom prst="rect">
            <a:avLst/>
          </a:prstGeom>
        </p:spPr>
      </p:pic>
    </p:spTree>
    <p:extLst>
      <p:ext uri="{BB962C8B-B14F-4D97-AF65-F5344CB8AC3E}">
        <p14:creationId xmlns:p14="http://schemas.microsoft.com/office/powerpoint/2010/main" val="267234440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combo_plots_var-1.png"/>
          <p:cNvPicPr>
            <a:picLocks noGrp="1" noChangeAspect="1"/>
          </p:cNvPicPr>
          <p:nvPr>
            <p:ph idx="1"/>
          </p:nvPr>
        </p:nvPicPr>
        <p:blipFill rotWithShape="1">
          <a:blip r:embed="rId3" cstate="email">
            <a:extLst>
              <a:ext uri="{28A0092B-C50C-407E-A947-70E740481C1C}">
                <a14:useLocalDpi xmlns:a14="http://schemas.microsoft.com/office/drawing/2010/main" val="0"/>
              </a:ext>
            </a:extLst>
          </a:blip>
          <a:srcRect t="2686" b="5062"/>
          <a:stretch/>
        </p:blipFill>
        <p:spPr>
          <a:xfrm>
            <a:off x="457200" y="1257300"/>
            <a:ext cx="8229600" cy="5422900"/>
          </a:xfrm>
        </p:spPr>
      </p:pic>
    </p:spTree>
    <p:extLst>
      <p:ext uri="{BB962C8B-B14F-4D97-AF65-F5344CB8AC3E}">
        <p14:creationId xmlns:p14="http://schemas.microsoft.com/office/powerpoint/2010/main" val="29376266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other words…</a:t>
            </a:r>
            <a:endParaRPr lang="en-US" dirty="0"/>
          </a:p>
        </p:txBody>
      </p:sp>
      <p:sp>
        <p:nvSpPr>
          <p:cNvPr id="3" name="Content Placeholder 2"/>
          <p:cNvSpPr>
            <a:spLocks noGrp="1"/>
          </p:cNvSpPr>
          <p:nvPr>
            <p:ph idx="1"/>
          </p:nvPr>
        </p:nvSpPr>
        <p:spPr/>
        <p:txBody>
          <a:bodyPr/>
          <a:lstStyle/>
          <a:p>
            <a:r>
              <a:rPr lang="en-US" dirty="0"/>
              <a:t>T</a:t>
            </a:r>
            <a:r>
              <a:rPr lang="en-US" dirty="0" smtClean="0"/>
              <a:t>he </a:t>
            </a:r>
            <a:r>
              <a:rPr lang="en-US" dirty="0"/>
              <a:t>sample mean is obviously a good guess at </a:t>
            </a:r>
            <a:r>
              <a:rPr lang="en-US" i="1" dirty="0"/>
              <a:t>E</a:t>
            </a:r>
            <a:r>
              <a:rPr lang="en-US" i="1" dirty="0" smtClean="0"/>
              <a:t>(X) </a:t>
            </a:r>
            <a:r>
              <a:rPr lang="en-US" i="1" dirty="0"/>
              <a:t>= </a:t>
            </a:r>
            <a:r>
              <a:rPr lang="en-US" i="1" dirty="0" smtClean="0"/>
              <a:t>𝜇</a:t>
            </a:r>
            <a:r>
              <a:rPr lang="en-US" dirty="0" smtClean="0"/>
              <a:t>, </a:t>
            </a:r>
            <a:r>
              <a:rPr lang="en-US" dirty="0"/>
              <a:t>but how good is it? </a:t>
            </a:r>
            <a:endParaRPr lang="en-US" dirty="0" smtClean="0"/>
          </a:p>
          <a:p>
            <a:endParaRPr lang="en-US" dirty="0"/>
          </a:p>
          <a:p>
            <a:pPr marL="0" indent="0">
              <a:buNone/>
            </a:pPr>
            <a:endParaRPr lang="en-US" dirty="0"/>
          </a:p>
        </p:txBody>
      </p:sp>
      <p:pic>
        <p:nvPicPr>
          <p:cNvPr id="4" name="Content Placeholder 5" descr="combo_plots_var-1.png"/>
          <p:cNvPicPr>
            <a:picLocks noChangeAspect="1"/>
          </p:cNvPicPr>
          <p:nvPr/>
        </p:nvPicPr>
        <p:blipFill rotWithShape="1">
          <a:blip r:embed="rId2" cstate="email">
            <a:extLst>
              <a:ext uri="{28A0092B-C50C-407E-A947-70E740481C1C}">
                <a14:useLocalDpi xmlns:a14="http://schemas.microsoft.com/office/drawing/2010/main" val="0"/>
              </a:ext>
            </a:extLst>
          </a:blip>
          <a:srcRect t="2686" b="5062"/>
          <a:stretch/>
        </p:blipFill>
        <p:spPr>
          <a:xfrm>
            <a:off x="1473200" y="2596286"/>
            <a:ext cx="6197600" cy="4083913"/>
          </a:xfrm>
          <a:prstGeom prst="rect">
            <a:avLst/>
          </a:prstGeom>
        </p:spPr>
      </p:pic>
    </p:spTree>
    <p:extLst>
      <p:ext uri="{BB962C8B-B14F-4D97-AF65-F5344CB8AC3E}">
        <p14:creationId xmlns:p14="http://schemas.microsoft.com/office/powerpoint/2010/main" val="259587494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Spread of the sampling distribution of means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55364312"/>
              </p:ext>
            </p:extLst>
          </p:nvPr>
        </p:nvGraphicFramePr>
        <p:xfrm>
          <a:off x="457200" y="1600200"/>
          <a:ext cx="8229600" cy="2054860"/>
        </p:xfrm>
        <a:graphic>
          <a:graphicData uri="http://schemas.openxmlformats.org/drawingml/2006/table">
            <a:tbl>
              <a:tblPr firstRow="1" bandRow="1">
                <a:tableStyleId>{073A0DAA-6AF3-43AB-8588-CEC1D06C72B9}</a:tableStyleId>
              </a:tblPr>
              <a:tblGrid>
                <a:gridCol w="2057400"/>
                <a:gridCol w="2057400"/>
                <a:gridCol w="2057400"/>
                <a:gridCol w="2057400"/>
              </a:tblGrid>
              <a:tr h="571500">
                <a:tc>
                  <a:txBody>
                    <a:bodyPr/>
                    <a:lstStyle/>
                    <a:p>
                      <a:r>
                        <a:rPr lang="en-US" dirty="0" smtClean="0">
                          <a:latin typeface="Gill Sans"/>
                          <a:cs typeface="Gill Sans"/>
                        </a:rPr>
                        <a:t># of dice</a:t>
                      </a:r>
                      <a:endParaRPr lang="en-US" dirty="0">
                        <a:latin typeface="Gill Sans"/>
                        <a:cs typeface="Gill Sans"/>
                      </a:endParaRPr>
                    </a:p>
                  </a:txBody>
                  <a:tcPr/>
                </a:tc>
                <a:tc>
                  <a:txBody>
                    <a:bodyPr/>
                    <a:lstStyle/>
                    <a:p>
                      <a:endParaRPr lang="en-US" dirty="0">
                        <a:latin typeface="Gill Sans"/>
                        <a:cs typeface="Gill Sans"/>
                      </a:endParaRPr>
                    </a:p>
                  </a:txBody>
                  <a:tcPr/>
                </a:tc>
                <a:tc>
                  <a:txBody>
                    <a:bodyPr/>
                    <a:lstStyle/>
                    <a:p>
                      <a:endParaRPr lang="en-US" b="0" dirty="0">
                        <a:latin typeface="Gill Sans"/>
                        <a:cs typeface="Gill Sans"/>
                      </a:endParaRPr>
                    </a:p>
                  </a:txBody>
                  <a:tcPr/>
                </a:tc>
                <a:tc>
                  <a:txBody>
                    <a:bodyPr/>
                    <a:lstStyle/>
                    <a:p>
                      <a:endParaRPr lang="en-US" dirty="0">
                        <a:latin typeface="Gill Sans"/>
                        <a:cs typeface="Gill Sans"/>
                      </a:endParaRPr>
                    </a:p>
                  </a:txBody>
                  <a:tcPr/>
                </a:tc>
              </a:tr>
              <a:tr h="370840">
                <a:tc>
                  <a:txBody>
                    <a:bodyPr/>
                    <a:lstStyle/>
                    <a:p>
                      <a:r>
                        <a:rPr lang="en-US" dirty="0" smtClean="0">
                          <a:latin typeface="Gill Sans"/>
                          <a:cs typeface="Gill Sans"/>
                        </a:rPr>
                        <a:t>1</a:t>
                      </a:r>
                      <a:endParaRPr lang="en-US" dirty="0">
                        <a:latin typeface="Gill Sans"/>
                        <a:cs typeface="Gill Sans"/>
                      </a:endParaRPr>
                    </a:p>
                  </a:txBody>
                  <a:tcPr/>
                </a:tc>
                <a:tc>
                  <a:txBody>
                    <a:bodyPr/>
                    <a:lstStyle/>
                    <a:p>
                      <a:r>
                        <a:rPr lang="en-US" dirty="0" smtClean="0">
                          <a:latin typeface="Gill Sans"/>
                          <a:cs typeface="Gill Sans"/>
                        </a:rPr>
                        <a:t>3.5</a:t>
                      </a:r>
                      <a:endParaRPr lang="en-US" dirty="0">
                        <a:latin typeface="Gill Sans"/>
                        <a:cs typeface="Gill Sans"/>
                      </a:endParaRPr>
                    </a:p>
                  </a:txBody>
                  <a:tcPr/>
                </a:tc>
                <a:tc>
                  <a:txBody>
                    <a:bodyPr/>
                    <a:lstStyle/>
                    <a:p>
                      <a:r>
                        <a:rPr lang="en-US" dirty="0" smtClean="0">
                          <a:latin typeface="Gill Sans"/>
                          <a:cs typeface="Gill Sans"/>
                        </a:rPr>
                        <a:t>2.917</a:t>
                      </a:r>
                      <a:endParaRPr lang="en-US" dirty="0">
                        <a:latin typeface="Gill Sans"/>
                        <a:cs typeface="Gill Sans"/>
                      </a:endParaRPr>
                    </a:p>
                  </a:txBody>
                  <a:tcPr/>
                </a:tc>
                <a:tc>
                  <a:txBody>
                    <a:bodyPr/>
                    <a:lstStyle/>
                    <a:p>
                      <a:r>
                        <a:rPr lang="en-US" dirty="0" smtClean="0">
                          <a:latin typeface="Gill Sans"/>
                          <a:cs typeface="Gill Sans"/>
                        </a:rPr>
                        <a:t>1.708</a:t>
                      </a:r>
                      <a:endParaRPr lang="en-US" dirty="0">
                        <a:latin typeface="Gill Sans"/>
                        <a:cs typeface="Gill Sans"/>
                      </a:endParaRPr>
                    </a:p>
                  </a:txBody>
                  <a:tcPr/>
                </a:tc>
              </a:tr>
              <a:tr h="370840">
                <a:tc>
                  <a:txBody>
                    <a:bodyPr/>
                    <a:lstStyle/>
                    <a:p>
                      <a:r>
                        <a:rPr lang="en-US" dirty="0" smtClean="0">
                          <a:latin typeface="Gill Sans"/>
                          <a:cs typeface="Gill Sans"/>
                        </a:rPr>
                        <a:t>2</a:t>
                      </a:r>
                      <a:endParaRPr lang="en-US" dirty="0">
                        <a:latin typeface="Gill Sans"/>
                        <a:cs typeface="Gill Sans"/>
                      </a:endParaRPr>
                    </a:p>
                  </a:txBody>
                  <a:tcPr/>
                </a:tc>
                <a:tc>
                  <a:txBody>
                    <a:bodyPr/>
                    <a:lstStyle/>
                    <a:p>
                      <a:r>
                        <a:rPr lang="en-US" dirty="0" smtClean="0">
                          <a:latin typeface="Gill Sans"/>
                          <a:cs typeface="Gill Sans"/>
                        </a:rPr>
                        <a:t>3.5</a:t>
                      </a:r>
                      <a:endParaRPr lang="en-US" dirty="0">
                        <a:latin typeface="Gill Sans"/>
                        <a:cs typeface="Gill Sans"/>
                      </a:endParaRPr>
                    </a:p>
                  </a:txBody>
                  <a:tcPr/>
                </a:tc>
                <a:tc>
                  <a:txBody>
                    <a:bodyPr/>
                    <a:lstStyle/>
                    <a:p>
                      <a:r>
                        <a:rPr lang="en-US" dirty="0" smtClean="0">
                          <a:latin typeface="Gill Sans"/>
                          <a:cs typeface="Gill Sans"/>
                        </a:rPr>
                        <a:t>1.458</a:t>
                      </a:r>
                      <a:endParaRPr lang="en-US" dirty="0">
                        <a:latin typeface="Gill Sans"/>
                        <a:cs typeface="Gill Sans"/>
                      </a:endParaRPr>
                    </a:p>
                  </a:txBody>
                  <a:tcPr/>
                </a:tc>
                <a:tc>
                  <a:txBody>
                    <a:bodyPr/>
                    <a:lstStyle/>
                    <a:p>
                      <a:r>
                        <a:rPr lang="en-US" dirty="0" smtClean="0">
                          <a:latin typeface="Gill Sans"/>
                          <a:cs typeface="Gill Sans"/>
                        </a:rPr>
                        <a:t>1.207</a:t>
                      </a:r>
                      <a:endParaRPr lang="en-US" dirty="0">
                        <a:latin typeface="Gill Sans"/>
                        <a:cs typeface="Gill Sans"/>
                      </a:endParaRPr>
                    </a:p>
                  </a:txBody>
                  <a:tcPr/>
                </a:tc>
              </a:tr>
              <a:tr h="370840">
                <a:tc>
                  <a:txBody>
                    <a:bodyPr/>
                    <a:lstStyle/>
                    <a:p>
                      <a:r>
                        <a:rPr lang="en-US" dirty="0" smtClean="0">
                          <a:latin typeface="Gill Sans"/>
                          <a:cs typeface="Gill Sans"/>
                        </a:rPr>
                        <a:t>3</a:t>
                      </a:r>
                      <a:endParaRPr lang="en-US" dirty="0">
                        <a:latin typeface="Gill Sans"/>
                        <a:cs typeface="Gill Sans"/>
                      </a:endParaRPr>
                    </a:p>
                  </a:txBody>
                  <a:tcPr/>
                </a:tc>
                <a:tc>
                  <a:txBody>
                    <a:bodyPr/>
                    <a:lstStyle/>
                    <a:p>
                      <a:r>
                        <a:rPr lang="en-US" dirty="0" smtClean="0">
                          <a:latin typeface="Gill Sans"/>
                          <a:cs typeface="Gill Sans"/>
                        </a:rPr>
                        <a:t>3.5</a:t>
                      </a:r>
                      <a:endParaRPr lang="en-US" dirty="0">
                        <a:latin typeface="Gill Sans"/>
                        <a:cs typeface="Gill Sans"/>
                      </a:endParaRPr>
                    </a:p>
                  </a:txBody>
                  <a:tcPr/>
                </a:tc>
                <a:tc>
                  <a:txBody>
                    <a:bodyPr/>
                    <a:lstStyle/>
                    <a:p>
                      <a:r>
                        <a:rPr lang="en-US" dirty="0" smtClean="0">
                          <a:latin typeface="Gill Sans"/>
                          <a:cs typeface="Gill Sans"/>
                        </a:rPr>
                        <a:t>0.972</a:t>
                      </a:r>
                      <a:endParaRPr lang="en-US" dirty="0">
                        <a:latin typeface="Gill Sans"/>
                        <a:cs typeface="Gill Sans"/>
                      </a:endParaRPr>
                    </a:p>
                  </a:txBody>
                  <a:tcPr/>
                </a:tc>
                <a:tc>
                  <a:txBody>
                    <a:bodyPr/>
                    <a:lstStyle/>
                    <a:p>
                      <a:r>
                        <a:rPr lang="en-US" dirty="0" smtClean="0">
                          <a:latin typeface="Gill Sans"/>
                          <a:cs typeface="Gill Sans"/>
                        </a:rPr>
                        <a:t>0.986</a:t>
                      </a:r>
                      <a:endParaRPr lang="en-US" dirty="0">
                        <a:latin typeface="Gill Sans"/>
                        <a:cs typeface="Gill Sans"/>
                      </a:endParaRPr>
                    </a:p>
                  </a:txBody>
                  <a:tcPr/>
                </a:tc>
              </a:tr>
              <a:tr h="370840">
                <a:tc>
                  <a:txBody>
                    <a:bodyPr/>
                    <a:lstStyle/>
                    <a:p>
                      <a:r>
                        <a:rPr lang="en-US" dirty="0" smtClean="0">
                          <a:latin typeface="Gill Sans"/>
                          <a:cs typeface="Gill Sans"/>
                        </a:rPr>
                        <a:t>4</a:t>
                      </a:r>
                      <a:endParaRPr lang="en-US" dirty="0">
                        <a:latin typeface="Gill Sans"/>
                        <a:cs typeface="Gill Sans"/>
                      </a:endParaRPr>
                    </a:p>
                  </a:txBody>
                  <a:tcPr/>
                </a:tc>
                <a:tc>
                  <a:txBody>
                    <a:bodyPr/>
                    <a:lstStyle/>
                    <a:p>
                      <a:r>
                        <a:rPr lang="en-US" dirty="0" smtClean="0">
                          <a:latin typeface="Gill Sans"/>
                          <a:cs typeface="Gill Sans"/>
                        </a:rPr>
                        <a:t>3.5</a:t>
                      </a:r>
                      <a:endParaRPr lang="en-US" dirty="0">
                        <a:latin typeface="Gill Sans"/>
                        <a:cs typeface="Gill Sans"/>
                      </a:endParaRPr>
                    </a:p>
                  </a:txBody>
                  <a:tcPr/>
                </a:tc>
                <a:tc>
                  <a:txBody>
                    <a:bodyPr/>
                    <a:lstStyle/>
                    <a:p>
                      <a:r>
                        <a:rPr lang="en-US" dirty="0" smtClean="0">
                          <a:latin typeface="Gill Sans"/>
                          <a:cs typeface="Gill Sans"/>
                        </a:rPr>
                        <a:t>0.729</a:t>
                      </a:r>
                      <a:endParaRPr lang="en-US" dirty="0">
                        <a:latin typeface="Gill Sans"/>
                        <a:cs typeface="Gill Sans"/>
                      </a:endParaRPr>
                    </a:p>
                  </a:txBody>
                  <a:tcPr/>
                </a:tc>
                <a:tc>
                  <a:txBody>
                    <a:bodyPr/>
                    <a:lstStyle/>
                    <a:p>
                      <a:r>
                        <a:rPr lang="en-US" dirty="0" smtClean="0">
                          <a:latin typeface="Gill Sans"/>
                          <a:cs typeface="Gill Sans"/>
                        </a:rPr>
                        <a:t>0.854</a:t>
                      </a:r>
                      <a:endParaRPr lang="en-US" dirty="0">
                        <a:latin typeface="Gill Sans"/>
                        <a:cs typeface="Gill Sans"/>
                      </a:endParaRPr>
                    </a:p>
                  </a:txBody>
                  <a:tcPr/>
                </a:tc>
              </a:tr>
            </a:tbl>
          </a:graphicData>
        </a:graphic>
      </p:graphicFrame>
      <p:sp>
        <p:nvSpPr>
          <p:cNvPr id="7" name="Rectangular Callout 6"/>
          <p:cNvSpPr/>
          <p:nvPr/>
        </p:nvSpPr>
        <p:spPr>
          <a:xfrm>
            <a:off x="5283200" y="4511040"/>
            <a:ext cx="3594100" cy="1699260"/>
          </a:xfrm>
          <a:prstGeom prst="wedgeRectCallout">
            <a:avLst>
              <a:gd name="adj1" fmla="val 54746"/>
              <a:gd name="adj2" fmla="val 84718"/>
            </a:avLst>
          </a:prstGeom>
          <a:solidFill>
            <a:schemeClr val="accent5">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r>
              <a:rPr lang="en-US" sz="2000" dirty="0" smtClean="0">
                <a:solidFill>
                  <a:schemeClr val="accent1"/>
                </a:solidFill>
                <a:latin typeface="Lobster Two"/>
                <a:cs typeface="Lobster Two"/>
              </a:rPr>
              <a:t>If we know the spread for the population distribution, can we calculate the spread of the sampling distributions of the mean?</a:t>
            </a:r>
            <a:endParaRPr lang="en-US" sz="2000" dirty="0" smtClean="0">
              <a:solidFill>
                <a:schemeClr val="accent1"/>
              </a:solidFill>
              <a:latin typeface="Gill Sans"/>
              <a:cs typeface="Gill Sans"/>
            </a:endParaRPr>
          </a:p>
        </p:txBody>
      </p:sp>
      <p:pic>
        <p:nvPicPr>
          <p:cNvPr id="3" name="Picture 2"/>
          <p:cNvPicPr>
            <a:picLocks noChangeAspect="1"/>
          </p:cNvPicPr>
          <p:nvPr/>
        </p:nvPicPr>
        <p:blipFill>
          <a:blip r:embed="rId3"/>
          <a:stretch>
            <a:fillRect/>
          </a:stretch>
        </p:blipFill>
        <p:spPr>
          <a:xfrm>
            <a:off x="6692901" y="1803400"/>
            <a:ext cx="447675" cy="304800"/>
          </a:xfrm>
          <a:prstGeom prst="rect">
            <a:avLst/>
          </a:prstGeom>
        </p:spPr>
      </p:pic>
      <p:pic>
        <p:nvPicPr>
          <p:cNvPr id="5" name="Picture 4"/>
          <p:cNvPicPr>
            <a:picLocks noChangeAspect="1"/>
          </p:cNvPicPr>
          <p:nvPr/>
        </p:nvPicPr>
        <p:blipFill>
          <a:blip r:embed="rId4"/>
          <a:stretch>
            <a:fillRect/>
          </a:stretch>
        </p:blipFill>
        <p:spPr>
          <a:xfrm>
            <a:off x="4625976" y="1638300"/>
            <a:ext cx="447675" cy="476250"/>
          </a:xfrm>
          <a:prstGeom prst="rect">
            <a:avLst/>
          </a:prstGeom>
        </p:spPr>
      </p:pic>
      <p:pic>
        <p:nvPicPr>
          <p:cNvPr id="6" name="Picture 5"/>
          <p:cNvPicPr>
            <a:picLocks noChangeAspect="1"/>
          </p:cNvPicPr>
          <p:nvPr/>
        </p:nvPicPr>
        <p:blipFill>
          <a:blip r:embed="rId5"/>
          <a:stretch>
            <a:fillRect/>
          </a:stretch>
        </p:blipFill>
        <p:spPr>
          <a:xfrm>
            <a:off x="2578100" y="1746250"/>
            <a:ext cx="476250" cy="304800"/>
          </a:xfrm>
          <a:prstGeom prst="rect">
            <a:avLst/>
          </a:prstGeom>
        </p:spPr>
      </p:pic>
      <p:pic>
        <p:nvPicPr>
          <p:cNvPr id="8" name="Picture 7"/>
          <p:cNvPicPr>
            <a:picLocks noChangeAspect="1"/>
          </p:cNvPicPr>
          <p:nvPr/>
        </p:nvPicPr>
        <p:blipFill>
          <a:blip r:embed="rId6"/>
          <a:stretch>
            <a:fillRect/>
          </a:stretch>
        </p:blipFill>
        <p:spPr>
          <a:xfrm>
            <a:off x="457200" y="4057868"/>
            <a:ext cx="3568700" cy="2584231"/>
          </a:xfrm>
          <a:prstGeom prst="rect">
            <a:avLst/>
          </a:prstGeom>
        </p:spPr>
      </p:pic>
    </p:spTree>
    <p:extLst>
      <p:ext uri="{BB962C8B-B14F-4D97-AF65-F5344CB8AC3E}">
        <p14:creationId xmlns:p14="http://schemas.microsoft.com/office/powerpoint/2010/main" val="972456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error</a:t>
            </a:r>
            <a:endParaRPr lang="en-US" dirty="0"/>
          </a:p>
        </p:txBody>
      </p:sp>
      <p:sp>
        <p:nvSpPr>
          <p:cNvPr id="3" name="Content Placeholder 2"/>
          <p:cNvSpPr>
            <a:spLocks noGrp="1"/>
          </p:cNvSpPr>
          <p:nvPr>
            <p:ph idx="1"/>
          </p:nvPr>
        </p:nvSpPr>
        <p:spPr/>
        <p:txBody>
          <a:bodyPr/>
          <a:lstStyle/>
          <a:p>
            <a:r>
              <a:rPr lang="en-US" dirty="0"/>
              <a:t>The standard error (SE) is the standard deviation of the sampling distribution of a </a:t>
            </a:r>
            <a:r>
              <a:rPr lang="en-US" dirty="0" smtClean="0"/>
              <a:t>statistic </a:t>
            </a:r>
          </a:p>
          <a:p>
            <a:r>
              <a:rPr lang="en-US" dirty="0" smtClean="0"/>
              <a:t>Here, the statistic is the mean, so the standard deviation of the sampling distribution of the mean is the standard error of the mean (often called SEM)</a:t>
            </a:r>
          </a:p>
          <a:p>
            <a:endParaRPr lang="en-US" dirty="0"/>
          </a:p>
          <a:p>
            <a:endParaRPr lang="en-US" dirty="0" smtClean="0"/>
          </a:p>
          <a:p>
            <a:endParaRPr lang="en-US" dirty="0" smtClean="0"/>
          </a:p>
          <a:p>
            <a:r>
              <a:rPr lang="en-US" dirty="0"/>
              <a:t>B</a:t>
            </a:r>
            <a:r>
              <a:rPr lang="en-US" dirty="0" smtClean="0"/>
              <a:t>ut </a:t>
            </a:r>
            <a:r>
              <a:rPr lang="en-US" dirty="0"/>
              <a:t>realize that this is just a specific standard error -- it’s a more general concept and they won’t always have this exact form </a:t>
            </a:r>
          </a:p>
        </p:txBody>
      </p:sp>
      <p:pic>
        <p:nvPicPr>
          <p:cNvPr id="4" name="Picture 3"/>
          <p:cNvPicPr>
            <a:picLocks noChangeAspect="1"/>
          </p:cNvPicPr>
          <p:nvPr/>
        </p:nvPicPr>
        <p:blipFill>
          <a:blip r:embed="rId3"/>
          <a:stretch>
            <a:fillRect/>
          </a:stretch>
        </p:blipFill>
        <p:spPr>
          <a:xfrm>
            <a:off x="3670300" y="3771900"/>
            <a:ext cx="1917700" cy="939800"/>
          </a:xfrm>
          <a:prstGeom prst="rect">
            <a:avLst/>
          </a:prstGeom>
        </p:spPr>
      </p:pic>
    </p:spTree>
    <p:extLst>
      <p:ext uri="{BB962C8B-B14F-4D97-AF65-F5344CB8AC3E}">
        <p14:creationId xmlns:p14="http://schemas.microsoft.com/office/powerpoint/2010/main" val="22273267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Random variable, </a:t>
            </a:r>
            <a:r>
              <a:rPr lang="en-US" i="1" dirty="0" smtClean="0"/>
              <a:t>X</a:t>
            </a:r>
            <a:r>
              <a:rPr lang="en-US" dirty="0" smtClean="0"/>
              <a:t> = # of tweets per day</a:t>
            </a:r>
            <a:endParaRPr lang="en-US" dirty="0"/>
          </a:p>
        </p:txBody>
      </p:sp>
      <p:sp>
        <p:nvSpPr>
          <p:cNvPr id="27" name="TextBox 26"/>
          <p:cNvSpPr txBox="1"/>
          <p:nvPr/>
        </p:nvSpPr>
        <p:spPr>
          <a:xfrm>
            <a:off x="3053080" y="1304514"/>
            <a:ext cx="3713480" cy="369332"/>
          </a:xfrm>
          <a:prstGeom prst="rect">
            <a:avLst/>
          </a:prstGeom>
          <a:noFill/>
        </p:spPr>
        <p:txBody>
          <a:bodyPr wrap="square" rtlCol="0">
            <a:spAutoFit/>
          </a:bodyPr>
          <a:lstStyle/>
          <a:p>
            <a:pPr algn="ctr"/>
            <a:r>
              <a:rPr lang="en-US" dirty="0" smtClean="0">
                <a:latin typeface="Gill Sans"/>
                <a:cs typeface="Gill Sans"/>
              </a:rPr>
              <a:t>Random sample of size </a:t>
            </a:r>
            <a:r>
              <a:rPr lang="en-US" i="1" dirty="0" smtClean="0">
                <a:latin typeface="Gill Sans"/>
                <a:cs typeface="Gill Sans"/>
              </a:rPr>
              <a:t>n, n </a:t>
            </a:r>
            <a:r>
              <a:rPr lang="en-US" dirty="0" smtClean="0">
                <a:latin typeface="Gill Sans"/>
                <a:cs typeface="Gill Sans"/>
              </a:rPr>
              <a:t>&gt; 1</a:t>
            </a:r>
            <a:endParaRPr lang="en-US" dirty="0">
              <a:latin typeface="Gill Sans"/>
              <a:cs typeface="Gill Sans"/>
            </a:endParaRPr>
          </a:p>
        </p:txBody>
      </p:sp>
      <p:grpSp>
        <p:nvGrpSpPr>
          <p:cNvPr id="6" name="Group 5"/>
          <p:cNvGrpSpPr/>
          <p:nvPr/>
        </p:nvGrpSpPr>
        <p:grpSpPr>
          <a:xfrm>
            <a:off x="3053080" y="1676098"/>
            <a:ext cx="3383280" cy="3599180"/>
            <a:chOff x="5341620" y="2307074"/>
            <a:chExt cx="3383280" cy="3599180"/>
          </a:xfrm>
        </p:grpSpPr>
        <p:grpSp>
          <p:nvGrpSpPr>
            <p:cNvPr id="28" name="Group 27"/>
            <p:cNvGrpSpPr/>
            <p:nvPr/>
          </p:nvGrpSpPr>
          <p:grpSpPr>
            <a:xfrm>
              <a:off x="5341620" y="2307074"/>
              <a:ext cx="3383280" cy="3599180"/>
              <a:chOff x="5341620" y="1912620"/>
              <a:chExt cx="3383280" cy="3599180"/>
            </a:xfrm>
          </p:grpSpPr>
          <p:grpSp>
            <p:nvGrpSpPr>
              <p:cNvPr id="10" name="Group 9"/>
              <p:cNvGrpSpPr/>
              <p:nvPr/>
            </p:nvGrpSpPr>
            <p:grpSpPr>
              <a:xfrm>
                <a:off x="6273801" y="2254622"/>
                <a:ext cx="850900" cy="691777"/>
                <a:chOff x="6273801" y="2254622"/>
                <a:chExt cx="850900" cy="691777"/>
              </a:xfrm>
            </p:grpSpPr>
            <p:pic>
              <p:nvPicPr>
                <p:cNvPr id="8" name="Picture 7"/>
                <p:cNvPicPr>
                  <a:picLocks noChangeAspect="1"/>
                </p:cNvPicPr>
                <p:nvPr/>
              </p:nvPicPr>
              <p:blipFill>
                <a:blip r:embed="rId3"/>
                <a:stretch>
                  <a:fillRect/>
                </a:stretch>
              </p:blipFill>
              <p:spPr>
                <a:xfrm>
                  <a:off x="6273801" y="2254622"/>
                  <a:ext cx="850900" cy="691777"/>
                </a:xfrm>
                <a:prstGeom prst="rect">
                  <a:avLst/>
                </a:prstGeom>
              </p:spPr>
            </p:pic>
            <p:sp>
              <p:nvSpPr>
                <p:cNvPr id="9" name="TextBox 8"/>
                <p:cNvSpPr txBox="1"/>
                <p:nvPr/>
              </p:nvSpPr>
              <p:spPr>
                <a:xfrm>
                  <a:off x="6311900" y="240613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1</a:t>
                  </a:r>
                  <a:endParaRPr lang="en-US" i="1" dirty="0">
                    <a:solidFill>
                      <a:schemeClr val="bg1"/>
                    </a:solidFill>
                    <a:latin typeface="Gill Sans"/>
                    <a:cs typeface="Gill Sans"/>
                  </a:endParaRPr>
                </a:p>
              </p:txBody>
            </p:sp>
          </p:grpSp>
          <p:grpSp>
            <p:nvGrpSpPr>
              <p:cNvPr id="11" name="Group 10"/>
              <p:cNvGrpSpPr/>
              <p:nvPr/>
            </p:nvGrpSpPr>
            <p:grpSpPr>
              <a:xfrm>
                <a:off x="7277101" y="2580344"/>
                <a:ext cx="850900" cy="691777"/>
                <a:chOff x="6070601" y="2059500"/>
                <a:chExt cx="850900" cy="691777"/>
              </a:xfrm>
            </p:grpSpPr>
            <p:pic>
              <p:nvPicPr>
                <p:cNvPr id="12" name="Picture 11"/>
                <p:cNvPicPr>
                  <a:picLocks noChangeAspect="1"/>
                </p:cNvPicPr>
                <p:nvPr/>
              </p:nvPicPr>
              <p:blipFill>
                <a:blip r:embed="rId3"/>
                <a:stretch>
                  <a:fillRect/>
                </a:stretch>
              </p:blipFill>
              <p:spPr>
                <a:xfrm>
                  <a:off x="6070601" y="2059500"/>
                  <a:ext cx="850900" cy="691777"/>
                </a:xfrm>
                <a:prstGeom prst="rect">
                  <a:avLst/>
                </a:prstGeom>
              </p:spPr>
            </p:pic>
            <p:sp>
              <p:nvSpPr>
                <p:cNvPr id="13" name="TextBox 12"/>
                <p:cNvSpPr txBox="1"/>
                <p:nvPr/>
              </p:nvSpPr>
              <p:spPr>
                <a:xfrm>
                  <a:off x="6096000" y="222325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2</a:t>
                  </a:r>
                  <a:endParaRPr lang="en-US" i="1" dirty="0">
                    <a:solidFill>
                      <a:schemeClr val="bg1"/>
                    </a:solidFill>
                    <a:latin typeface="Gill Sans"/>
                    <a:cs typeface="Gill Sans"/>
                  </a:endParaRPr>
                </a:p>
              </p:txBody>
            </p:sp>
          </p:grpSp>
          <p:grpSp>
            <p:nvGrpSpPr>
              <p:cNvPr id="14" name="Group 13"/>
              <p:cNvGrpSpPr/>
              <p:nvPr/>
            </p:nvGrpSpPr>
            <p:grpSpPr>
              <a:xfrm>
                <a:off x="5753101" y="3121354"/>
                <a:ext cx="850900" cy="691777"/>
                <a:chOff x="5600701" y="2103855"/>
                <a:chExt cx="850900" cy="691777"/>
              </a:xfrm>
            </p:grpSpPr>
            <p:pic>
              <p:nvPicPr>
                <p:cNvPr id="15" name="Picture 14"/>
                <p:cNvPicPr>
                  <a:picLocks noChangeAspect="1"/>
                </p:cNvPicPr>
                <p:nvPr/>
              </p:nvPicPr>
              <p:blipFill>
                <a:blip r:embed="rId3"/>
                <a:stretch>
                  <a:fillRect/>
                </a:stretch>
              </p:blipFill>
              <p:spPr>
                <a:xfrm>
                  <a:off x="5600701" y="2103855"/>
                  <a:ext cx="850900" cy="691777"/>
                </a:xfrm>
                <a:prstGeom prst="rect">
                  <a:avLst/>
                </a:prstGeom>
              </p:spPr>
            </p:pic>
            <p:sp>
              <p:nvSpPr>
                <p:cNvPr id="16" name="TextBox 15"/>
                <p:cNvSpPr txBox="1"/>
                <p:nvPr/>
              </p:nvSpPr>
              <p:spPr>
                <a:xfrm>
                  <a:off x="5638800" y="2255367"/>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3</a:t>
                  </a:r>
                  <a:endParaRPr lang="en-US" i="1" dirty="0">
                    <a:solidFill>
                      <a:schemeClr val="bg1"/>
                    </a:solidFill>
                    <a:latin typeface="Gill Sans"/>
                    <a:cs typeface="Gill Sans"/>
                  </a:endParaRPr>
                </a:p>
              </p:txBody>
            </p:sp>
          </p:grpSp>
          <p:grpSp>
            <p:nvGrpSpPr>
              <p:cNvPr id="17" name="Group 16"/>
              <p:cNvGrpSpPr/>
              <p:nvPr/>
            </p:nvGrpSpPr>
            <p:grpSpPr>
              <a:xfrm>
                <a:off x="6699251" y="3607983"/>
                <a:ext cx="850900" cy="691777"/>
                <a:chOff x="5848351" y="2049474"/>
                <a:chExt cx="850900" cy="691777"/>
              </a:xfrm>
            </p:grpSpPr>
            <p:pic>
              <p:nvPicPr>
                <p:cNvPr id="18" name="Picture 17"/>
                <p:cNvPicPr>
                  <a:picLocks noChangeAspect="1"/>
                </p:cNvPicPr>
                <p:nvPr/>
              </p:nvPicPr>
              <p:blipFill>
                <a:blip r:embed="rId3"/>
                <a:stretch>
                  <a:fillRect/>
                </a:stretch>
              </p:blipFill>
              <p:spPr>
                <a:xfrm>
                  <a:off x="5848351" y="2049474"/>
                  <a:ext cx="850900" cy="691777"/>
                </a:xfrm>
                <a:prstGeom prst="rect">
                  <a:avLst/>
                </a:prstGeom>
              </p:spPr>
            </p:pic>
            <p:sp>
              <p:nvSpPr>
                <p:cNvPr id="19" name="TextBox 18"/>
                <p:cNvSpPr txBox="1"/>
                <p:nvPr/>
              </p:nvSpPr>
              <p:spPr>
                <a:xfrm>
                  <a:off x="5886450" y="2200986"/>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4</a:t>
                  </a:r>
                  <a:endParaRPr lang="en-US" i="1" dirty="0">
                    <a:solidFill>
                      <a:schemeClr val="bg1"/>
                    </a:solidFill>
                    <a:latin typeface="Gill Sans"/>
                    <a:cs typeface="Gill Sans"/>
                  </a:endParaRPr>
                </a:p>
              </p:txBody>
            </p:sp>
          </p:grpSp>
          <p:grpSp>
            <p:nvGrpSpPr>
              <p:cNvPr id="20" name="Group 19"/>
              <p:cNvGrpSpPr/>
              <p:nvPr/>
            </p:nvGrpSpPr>
            <p:grpSpPr>
              <a:xfrm>
                <a:off x="7569200" y="3851230"/>
                <a:ext cx="850900" cy="691777"/>
                <a:chOff x="7956551" y="1908733"/>
                <a:chExt cx="850900" cy="691777"/>
              </a:xfrm>
            </p:grpSpPr>
            <p:pic>
              <p:nvPicPr>
                <p:cNvPr id="21" name="Picture 20"/>
                <p:cNvPicPr>
                  <a:picLocks noChangeAspect="1"/>
                </p:cNvPicPr>
                <p:nvPr/>
              </p:nvPicPr>
              <p:blipFill>
                <a:blip r:embed="rId3"/>
                <a:stretch>
                  <a:fillRect/>
                </a:stretch>
              </p:blipFill>
              <p:spPr>
                <a:xfrm>
                  <a:off x="7956551" y="1908733"/>
                  <a:ext cx="850900" cy="691777"/>
                </a:xfrm>
                <a:prstGeom prst="rect">
                  <a:avLst/>
                </a:prstGeom>
              </p:spPr>
            </p:pic>
            <p:sp>
              <p:nvSpPr>
                <p:cNvPr id="22" name="TextBox 21"/>
                <p:cNvSpPr txBox="1"/>
                <p:nvPr/>
              </p:nvSpPr>
              <p:spPr>
                <a:xfrm>
                  <a:off x="7994650" y="2060245"/>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5</a:t>
                  </a:r>
                  <a:endParaRPr lang="en-US" i="1" dirty="0">
                    <a:solidFill>
                      <a:schemeClr val="bg1"/>
                    </a:solidFill>
                    <a:latin typeface="Gill Sans"/>
                    <a:cs typeface="Gill Sans"/>
                  </a:endParaRPr>
                </a:p>
              </p:txBody>
            </p:sp>
          </p:grpSp>
          <p:sp>
            <p:nvSpPr>
              <p:cNvPr id="23" name="Donut 22"/>
              <p:cNvSpPr/>
              <p:nvPr/>
            </p:nvSpPr>
            <p:spPr>
              <a:xfrm>
                <a:off x="5341620" y="1912620"/>
                <a:ext cx="3383280" cy="3599180"/>
              </a:xfrm>
              <a:prstGeom prst="donut">
                <a:avLst>
                  <a:gd name="adj" fmla="val 1364"/>
                </a:avLst>
              </a:prstGeom>
              <a:solidFill>
                <a:srgbClr val="6699CC"/>
              </a:solidFill>
              <a:ln>
                <a:solidFill>
                  <a:srgbClr val="6699CC"/>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24" name="Group 23"/>
              <p:cNvGrpSpPr/>
              <p:nvPr/>
            </p:nvGrpSpPr>
            <p:grpSpPr>
              <a:xfrm>
                <a:off x="5924550" y="4372074"/>
                <a:ext cx="850900" cy="691777"/>
                <a:chOff x="5346701" y="1931289"/>
                <a:chExt cx="850900" cy="691777"/>
              </a:xfrm>
            </p:grpSpPr>
            <p:pic>
              <p:nvPicPr>
                <p:cNvPr id="25" name="Picture 24"/>
                <p:cNvPicPr>
                  <a:picLocks noChangeAspect="1"/>
                </p:cNvPicPr>
                <p:nvPr/>
              </p:nvPicPr>
              <p:blipFill>
                <a:blip r:embed="rId3"/>
                <a:stretch>
                  <a:fillRect/>
                </a:stretch>
              </p:blipFill>
              <p:spPr>
                <a:xfrm>
                  <a:off x="5346701" y="1931289"/>
                  <a:ext cx="850900" cy="691777"/>
                </a:xfrm>
                <a:prstGeom prst="rect">
                  <a:avLst/>
                </a:prstGeom>
              </p:spPr>
            </p:pic>
            <p:sp>
              <p:nvSpPr>
                <p:cNvPr id="26" name="TextBox 25"/>
                <p:cNvSpPr txBox="1"/>
                <p:nvPr/>
              </p:nvSpPr>
              <p:spPr>
                <a:xfrm>
                  <a:off x="5384800" y="2082801"/>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6</a:t>
                  </a:r>
                  <a:endParaRPr lang="en-US" i="1" dirty="0">
                    <a:solidFill>
                      <a:schemeClr val="bg1"/>
                    </a:solidFill>
                    <a:latin typeface="Gill Sans"/>
                    <a:cs typeface="Gill Sans"/>
                  </a:endParaRPr>
                </a:p>
              </p:txBody>
            </p:sp>
          </p:grpSp>
        </p:grpSp>
        <p:pic>
          <p:nvPicPr>
            <p:cNvPr id="29" name="Picture 28"/>
            <p:cNvPicPr>
              <a:picLocks noChangeAspect="1"/>
            </p:cNvPicPr>
            <p:nvPr/>
          </p:nvPicPr>
          <p:blipFill>
            <a:blip r:embed="rId3"/>
            <a:stretch>
              <a:fillRect/>
            </a:stretch>
          </p:blipFill>
          <p:spPr>
            <a:xfrm>
              <a:off x="7048502" y="5060880"/>
              <a:ext cx="850900" cy="691777"/>
            </a:xfrm>
            <a:prstGeom prst="rect">
              <a:avLst/>
            </a:prstGeom>
          </p:spPr>
        </p:pic>
        <p:sp>
          <p:nvSpPr>
            <p:cNvPr id="30" name="TextBox 29"/>
            <p:cNvSpPr txBox="1"/>
            <p:nvPr/>
          </p:nvSpPr>
          <p:spPr>
            <a:xfrm>
              <a:off x="7086601" y="5212392"/>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a:t>
              </a:r>
              <a:r>
                <a:rPr lang="en-US" i="1" dirty="0" err="1" smtClean="0">
                  <a:solidFill>
                    <a:schemeClr val="bg1"/>
                  </a:solidFill>
                  <a:latin typeface="Gill Sans"/>
                  <a:cs typeface="Gill Sans"/>
                </a:rPr>
                <a:t>X</a:t>
              </a:r>
              <a:r>
                <a:rPr lang="en-US" i="1" baseline="-25000" dirty="0" err="1">
                  <a:solidFill>
                    <a:schemeClr val="bg1"/>
                  </a:solidFill>
                  <a:latin typeface="Gill Sans"/>
                  <a:cs typeface="Gill Sans"/>
                </a:rPr>
                <a:t>n</a:t>
              </a:r>
              <a:endParaRPr lang="en-US" i="1" dirty="0">
                <a:solidFill>
                  <a:schemeClr val="bg1"/>
                </a:solidFill>
                <a:latin typeface="Gill Sans"/>
                <a:cs typeface="Gill Sans"/>
              </a:endParaRPr>
            </a:p>
          </p:txBody>
        </p:sp>
      </p:grpSp>
      <p:sp>
        <p:nvSpPr>
          <p:cNvPr id="33" name="Oval Callout 32"/>
          <p:cNvSpPr/>
          <p:nvPr/>
        </p:nvSpPr>
        <p:spPr>
          <a:xfrm>
            <a:off x="3810000" y="5422900"/>
            <a:ext cx="2626360" cy="1206500"/>
          </a:xfrm>
          <a:prstGeom prst="wedgeEllipseCallout">
            <a:avLst>
              <a:gd name="adj1" fmla="val 87192"/>
              <a:gd name="adj2" fmla="val 5634"/>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i="1" dirty="0">
                <a:solidFill>
                  <a:schemeClr val="tx1"/>
                </a:solidFill>
                <a:latin typeface="Gill Sans"/>
                <a:cs typeface="Gill Sans"/>
              </a:rPr>
              <a:t>X</a:t>
            </a:r>
            <a:r>
              <a:rPr lang="en-US" sz="2000" i="1" baseline="-25000" dirty="0">
                <a:solidFill>
                  <a:schemeClr val="tx1"/>
                </a:solidFill>
                <a:latin typeface="Gill Sans"/>
                <a:cs typeface="Gill Sans"/>
              </a:rPr>
              <a:t>1</a:t>
            </a:r>
            <a:r>
              <a:rPr lang="en-US" sz="2000" i="1" dirty="0">
                <a:solidFill>
                  <a:schemeClr val="tx1"/>
                </a:solidFill>
                <a:latin typeface="Gill Sans"/>
                <a:cs typeface="Gill Sans"/>
              </a:rPr>
              <a:t>, X</a:t>
            </a:r>
            <a:r>
              <a:rPr lang="en-US" sz="2000" i="1" baseline="-25000" dirty="0">
                <a:solidFill>
                  <a:schemeClr val="tx1"/>
                </a:solidFill>
                <a:latin typeface="Gill Sans"/>
                <a:cs typeface="Gill Sans"/>
              </a:rPr>
              <a:t>2</a:t>
            </a:r>
            <a:r>
              <a:rPr lang="en-US" sz="2000" i="1" dirty="0">
                <a:solidFill>
                  <a:schemeClr val="tx1"/>
                </a:solidFill>
                <a:latin typeface="Gill Sans"/>
                <a:cs typeface="Gill Sans"/>
              </a:rPr>
              <a:t>, …</a:t>
            </a:r>
            <a:r>
              <a:rPr lang="en-US" sz="2000" i="1" dirty="0" err="1">
                <a:solidFill>
                  <a:schemeClr val="tx1"/>
                </a:solidFill>
                <a:latin typeface="Gill Sans"/>
                <a:cs typeface="Gill Sans"/>
              </a:rPr>
              <a:t>X</a:t>
            </a:r>
            <a:r>
              <a:rPr lang="en-US" sz="2000" i="1" baseline="-25000" dirty="0" err="1">
                <a:solidFill>
                  <a:schemeClr val="tx1"/>
                </a:solidFill>
                <a:latin typeface="Gill Sans"/>
                <a:cs typeface="Gill Sans"/>
              </a:rPr>
              <a:t>n</a:t>
            </a:r>
            <a:r>
              <a:rPr lang="en-US" sz="2000" baseline="-25000" dirty="0">
                <a:solidFill>
                  <a:schemeClr val="tx1"/>
                </a:solidFill>
                <a:latin typeface="Gill Sans"/>
                <a:cs typeface="Gill Sans"/>
              </a:rPr>
              <a:t> </a:t>
            </a:r>
            <a:r>
              <a:rPr lang="en-US" sz="2000" dirty="0">
                <a:solidFill>
                  <a:schemeClr val="tx1"/>
                </a:solidFill>
                <a:latin typeface="Gill Sans"/>
                <a:cs typeface="Gill Sans"/>
              </a:rPr>
              <a:t> </a:t>
            </a:r>
          </a:p>
          <a:p>
            <a:pPr algn="ctr"/>
            <a:r>
              <a:rPr lang="en-US" sz="2000" dirty="0">
                <a:solidFill>
                  <a:schemeClr val="tx1"/>
                </a:solidFill>
                <a:latin typeface="Gill Sans"/>
                <a:cs typeface="Gill Sans"/>
              </a:rPr>
              <a:t>are </a:t>
            </a:r>
            <a:r>
              <a:rPr lang="en-US" sz="2000" b="1" dirty="0">
                <a:solidFill>
                  <a:schemeClr val="tx1"/>
                </a:solidFill>
                <a:latin typeface="Lobster Two"/>
                <a:cs typeface="Lobster Two"/>
              </a:rPr>
              <a:t>mutually independent</a:t>
            </a:r>
            <a:endParaRPr lang="en-US" sz="2000" b="1" i="1" dirty="0">
              <a:solidFill>
                <a:schemeClr val="tx1"/>
              </a:solidFill>
              <a:latin typeface="Lobster Two"/>
              <a:cs typeface="Lobster Two"/>
            </a:endParaRPr>
          </a:p>
        </p:txBody>
      </p:sp>
      <p:pic>
        <p:nvPicPr>
          <p:cNvPr id="34" name="Picture 33"/>
          <p:cNvPicPr>
            <a:picLocks noChangeAspect="1"/>
          </p:cNvPicPr>
          <p:nvPr/>
        </p:nvPicPr>
        <p:blipFill>
          <a:blip r:embed="rId4"/>
          <a:stretch>
            <a:fillRect/>
          </a:stretch>
        </p:blipFill>
        <p:spPr>
          <a:xfrm>
            <a:off x="7556500" y="5422900"/>
            <a:ext cx="1604527" cy="1604527"/>
          </a:xfrm>
          <a:prstGeom prst="rect">
            <a:avLst/>
          </a:prstGeom>
        </p:spPr>
      </p:pic>
      <p:sp>
        <p:nvSpPr>
          <p:cNvPr id="32" name="Freeform 31"/>
          <p:cNvSpPr/>
          <p:nvPr/>
        </p:nvSpPr>
        <p:spPr>
          <a:xfrm>
            <a:off x="1600199" y="1409793"/>
            <a:ext cx="1727200" cy="1016200"/>
          </a:xfrm>
          <a:custGeom>
            <a:avLst/>
            <a:gdLst>
              <a:gd name="connsiteX0" fmla="*/ 0 w 2489200"/>
              <a:gd name="connsiteY0" fmla="*/ 262183 h 274883"/>
              <a:gd name="connsiteX1" fmla="*/ 723900 w 2489200"/>
              <a:gd name="connsiteY1" fmla="*/ 46283 h 274883"/>
              <a:gd name="connsiteX2" fmla="*/ 1612900 w 2489200"/>
              <a:gd name="connsiteY2" fmla="*/ 8183 h 274883"/>
              <a:gd name="connsiteX3" fmla="*/ 2311400 w 2489200"/>
              <a:gd name="connsiteY3" fmla="*/ 160583 h 274883"/>
              <a:gd name="connsiteX4" fmla="*/ 2489200 w 2489200"/>
              <a:gd name="connsiteY4" fmla="*/ 274883 h 274883"/>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431255 h 431255"/>
              <a:gd name="connsiteX1" fmla="*/ 520700 w 2171700"/>
              <a:gd name="connsiteY1" fmla="*/ 24855 h 431255"/>
              <a:gd name="connsiteX2" fmla="*/ 1295400 w 2171700"/>
              <a:gd name="connsiteY2" fmla="*/ 62955 h 431255"/>
              <a:gd name="connsiteX3" fmla="*/ 1993900 w 2171700"/>
              <a:gd name="connsiteY3" fmla="*/ 215355 h 431255"/>
              <a:gd name="connsiteX4" fmla="*/ 2171700 w 2171700"/>
              <a:gd name="connsiteY4" fmla="*/ 329655 h 431255"/>
              <a:gd name="connsiteX0" fmla="*/ 0 w 2171700"/>
              <a:gd name="connsiteY0" fmla="*/ 466181 h 466181"/>
              <a:gd name="connsiteX1" fmla="*/ 520700 w 2171700"/>
              <a:gd name="connsiteY1" fmla="*/ 59781 h 466181"/>
              <a:gd name="connsiteX2" fmla="*/ 1346200 w 2171700"/>
              <a:gd name="connsiteY2" fmla="*/ 21681 h 466181"/>
              <a:gd name="connsiteX3" fmla="*/ 1993900 w 2171700"/>
              <a:gd name="connsiteY3" fmla="*/ 250281 h 466181"/>
              <a:gd name="connsiteX4" fmla="*/ 2171700 w 2171700"/>
              <a:gd name="connsiteY4" fmla="*/ 364581 h 466181"/>
              <a:gd name="connsiteX0" fmla="*/ 0 w 2159000"/>
              <a:gd name="connsiteY0" fmla="*/ 466181 h 466181"/>
              <a:gd name="connsiteX1" fmla="*/ 520700 w 2159000"/>
              <a:gd name="connsiteY1" fmla="*/ 59781 h 466181"/>
              <a:gd name="connsiteX2" fmla="*/ 1346200 w 2159000"/>
              <a:gd name="connsiteY2" fmla="*/ 21681 h 466181"/>
              <a:gd name="connsiteX3" fmla="*/ 1993900 w 2159000"/>
              <a:gd name="connsiteY3" fmla="*/ 250281 h 466181"/>
              <a:gd name="connsiteX4" fmla="*/ 2159000 w 2159000"/>
              <a:gd name="connsiteY4" fmla="*/ 453481 h 466181"/>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80682 h 480682"/>
              <a:gd name="connsiteX1" fmla="*/ 520700 w 2159000"/>
              <a:gd name="connsiteY1" fmla="*/ 74282 h 480682"/>
              <a:gd name="connsiteX2" fmla="*/ 1346200 w 2159000"/>
              <a:gd name="connsiteY2" fmla="*/ 36182 h 480682"/>
              <a:gd name="connsiteX3" fmla="*/ 1879600 w 2159000"/>
              <a:gd name="connsiteY3" fmla="*/ 201282 h 480682"/>
              <a:gd name="connsiteX4" fmla="*/ 2159000 w 2159000"/>
              <a:gd name="connsiteY4" fmla="*/ 467982 h 480682"/>
              <a:gd name="connsiteX0" fmla="*/ 0 w 2159000"/>
              <a:gd name="connsiteY0" fmla="*/ 466031 h 466031"/>
              <a:gd name="connsiteX1" fmla="*/ 520700 w 2159000"/>
              <a:gd name="connsiteY1" fmla="*/ 59631 h 466031"/>
              <a:gd name="connsiteX2" fmla="*/ 1346200 w 2159000"/>
              <a:gd name="connsiteY2" fmla="*/ 21531 h 466031"/>
              <a:gd name="connsiteX3" fmla="*/ 1879600 w 2159000"/>
              <a:gd name="connsiteY3" fmla="*/ 186631 h 466031"/>
              <a:gd name="connsiteX4" fmla="*/ 2159000 w 2159000"/>
              <a:gd name="connsiteY4" fmla="*/ 453331 h 466031"/>
              <a:gd name="connsiteX0" fmla="*/ 0 w 1923629"/>
              <a:gd name="connsiteY0" fmla="*/ 466031 h 986731"/>
              <a:gd name="connsiteX1" fmla="*/ 520700 w 1923629"/>
              <a:gd name="connsiteY1" fmla="*/ 59631 h 986731"/>
              <a:gd name="connsiteX2" fmla="*/ 1346200 w 1923629"/>
              <a:gd name="connsiteY2" fmla="*/ 21531 h 986731"/>
              <a:gd name="connsiteX3" fmla="*/ 1879600 w 1923629"/>
              <a:gd name="connsiteY3" fmla="*/ 186631 h 986731"/>
              <a:gd name="connsiteX4" fmla="*/ 1892300 w 1923629"/>
              <a:gd name="connsiteY4" fmla="*/ 986731 h 986731"/>
              <a:gd name="connsiteX0" fmla="*/ 0 w 1892300"/>
              <a:gd name="connsiteY0" fmla="*/ 486268 h 1006968"/>
              <a:gd name="connsiteX1" fmla="*/ 520700 w 1892300"/>
              <a:gd name="connsiteY1" fmla="*/ 79868 h 1006968"/>
              <a:gd name="connsiteX2" fmla="*/ 1346200 w 1892300"/>
              <a:gd name="connsiteY2" fmla="*/ 41768 h 1006968"/>
              <a:gd name="connsiteX3" fmla="*/ 1536700 w 1892300"/>
              <a:gd name="connsiteY3" fmla="*/ 498968 h 1006968"/>
              <a:gd name="connsiteX4" fmla="*/ 1892300 w 1892300"/>
              <a:gd name="connsiteY4" fmla="*/ 1006968 h 1006968"/>
              <a:gd name="connsiteX0" fmla="*/ 0 w 1892300"/>
              <a:gd name="connsiteY0" fmla="*/ 411697 h 932397"/>
              <a:gd name="connsiteX1" fmla="*/ 520700 w 1892300"/>
              <a:gd name="connsiteY1" fmla="*/ 5297 h 932397"/>
              <a:gd name="connsiteX2" fmla="*/ 1193800 w 1892300"/>
              <a:gd name="connsiteY2" fmla="*/ 195797 h 932397"/>
              <a:gd name="connsiteX3" fmla="*/ 1536700 w 1892300"/>
              <a:gd name="connsiteY3" fmla="*/ 424397 h 932397"/>
              <a:gd name="connsiteX4" fmla="*/ 1892300 w 1892300"/>
              <a:gd name="connsiteY4" fmla="*/ 932397 h 932397"/>
              <a:gd name="connsiteX0" fmla="*/ 0 w 1892300"/>
              <a:gd name="connsiteY0" fmla="*/ 270061 h 790761"/>
              <a:gd name="connsiteX1" fmla="*/ 520700 w 1892300"/>
              <a:gd name="connsiteY1" fmla="*/ 16061 h 790761"/>
              <a:gd name="connsiteX2" fmla="*/ 1193800 w 1892300"/>
              <a:gd name="connsiteY2" fmla="*/ 54161 h 790761"/>
              <a:gd name="connsiteX3" fmla="*/ 1536700 w 1892300"/>
              <a:gd name="connsiteY3" fmla="*/ 282761 h 790761"/>
              <a:gd name="connsiteX4" fmla="*/ 1892300 w 1892300"/>
              <a:gd name="connsiteY4" fmla="*/ 790761 h 790761"/>
              <a:gd name="connsiteX0" fmla="*/ 0 w 1943100"/>
              <a:gd name="connsiteY0" fmla="*/ 310975 h 793575"/>
              <a:gd name="connsiteX1" fmla="*/ 571500 w 1943100"/>
              <a:gd name="connsiteY1" fmla="*/ 18875 h 793575"/>
              <a:gd name="connsiteX2" fmla="*/ 1244600 w 1943100"/>
              <a:gd name="connsiteY2" fmla="*/ 56975 h 793575"/>
              <a:gd name="connsiteX3" fmla="*/ 1587500 w 1943100"/>
              <a:gd name="connsiteY3" fmla="*/ 285575 h 793575"/>
              <a:gd name="connsiteX4" fmla="*/ 1943100 w 1943100"/>
              <a:gd name="connsiteY4" fmla="*/ 793575 h 793575"/>
              <a:gd name="connsiteX0" fmla="*/ 0 w 1727200"/>
              <a:gd name="connsiteY0" fmla="*/ 310975 h 1085675"/>
              <a:gd name="connsiteX1" fmla="*/ 571500 w 1727200"/>
              <a:gd name="connsiteY1" fmla="*/ 18875 h 1085675"/>
              <a:gd name="connsiteX2" fmla="*/ 1244600 w 1727200"/>
              <a:gd name="connsiteY2" fmla="*/ 56975 h 1085675"/>
              <a:gd name="connsiteX3" fmla="*/ 1587500 w 1727200"/>
              <a:gd name="connsiteY3" fmla="*/ 285575 h 1085675"/>
              <a:gd name="connsiteX4" fmla="*/ 1727200 w 1727200"/>
              <a:gd name="connsiteY4" fmla="*/ 1085675 h 1085675"/>
              <a:gd name="connsiteX0" fmla="*/ 0 w 1727200"/>
              <a:gd name="connsiteY0" fmla="*/ 292100 h 1066800"/>
              <a:gd name="connsiteX1" fmla="*/ 571500 w 1727200"/>
              <a:gd name="connsiteY1" fmla="*/ 0 h 1066800"/>
              <a:gd name="connsiteX2" fmla="*/ 1244600 w 1727200"/>
              <a:gd name="connsiteY2" fmla="*/ 38100 h 1066800"/>
              <a:gd name="connsiteX3" fmla="*/ 1371600 w 1727200"/>
              <a:gd name="connsiteY3" fmla="*/ 406400 h 1066800"/>
              <a:gd name="connsiteX4" fmla="*/ 1727200 w 1727200"/>
              <a:gd name="connsiteY4" fmla="*/ 1066800 h 1066800"/>
              <a:gd name="connsiteX0" fmla="*/ 0 w 1727200"/>
              <a:gd name="connsiteY0" fmla="*/ 298678 h 1073378"/>
              <a:gd name="connsiteX1" fmla="*/ 571500 w 1727200"/>
              <a:gd name="connsiteY1" fmla="*/ 6578 h 1073378"/>
              <a:gd name="connsiteX2" fmla="*/ 1066800 w 1727200"/>
              <a:gd name="connsiteY2" fmla="*/ 120878 h 1073378"/>
              <a:gd name="connsiteX3" fmla="*/ 1371600 w 1727200"/>
              <a:gd name="connsiteY3" fmla="*/ 412978 h 1073378"/>
              <a:gd name="connsiteX4" fmla="*/ 1727200 w 1727200"/>
              <a:gd name="connsiteY4" fmla="*/ 1073378 h 1073378"/>
              <a:gd name="connsiteX0" fmla="*/ 0 w 1727200"/>
              <a:gd name="connsiteY0" fmla="*/ 241500 h 1016200"/>
              <a:gd name="connsiteX1" fmla="*/ 520700 w 1727200"/>
              <a:gd name="connsiteY1" fmla="*/ 12900 h 1016200"/>
              <a:gd name="connsiteX2" fmla="*/ 1066800 w 1727200"/>
              <a:gd name="connsiteY2" fmla="*/ 63700 h 1016200"/>
              <a:gd name="connsiteX3" fmla="*/ 1371600 w 1727200"/>
              <a:gd name="connsiteY3" fmla="*/ 355800 h 1016200"/>
              <a:gd name="connsiteX4" fmla="*/ 1727200 w 1727200"/>
              <a:gd name="connsiteY4" fmla="*/ 1016200 h 1016200"/>
              <a:gd name="connsiteX0" fmla="*/ 0 w 1727200"/>
              <a:gd name="connsiteY0" fmla="*/ 241500 h 1016200"/>
              <a:gd name="connsiteX1" fmla="*/ 520700 w 1727200"/>
              <a:gd name="connsiteY1" fmla="*/ 12900 h 1016200"/>
              <a:gd name="connsiteX2" fmla="*/ 1003300 w 1727200"/>
              <a:gd name="connsiteY2" fmla="*/ 63700 h 1016200"/>
              <a:gd name="connsiteX3" fmla="*/ 1371600 w 1727200"/>
              <a:gd name="connsiteY3" fmla="*/ 355800 h 1016200"/>
              <a:gd name="connsiteX4" fmla="*/ 1727200 w 1727200"/>
              <a:gd name="connsiteY4" fmla="*/ 1016200 h 101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1016200">
                <a:moveTo>
                  <a:pt x="0" y="241500"/>
                </a:moveTo>
                <a:cubicBezTo>
                  <a:pt x="164041" y="91216"/>
                  <a:pt x="353483" y="42533"/>
                  <a:pt x="520700" y="12900"/>
                </a:cubicBezTo>
                <a:cubicBezTo>
                  <a:pt x="687917" y="-16733"/>
                  <a:pt x="861483" y="6550"/>
                  <a:pt x="1003300" y="63700"/>
                </a:cubicBezTo>
                <a:cubicBezTo>
                  <a:pt x="1145117" y="120850"/>
                  <a:pt x="1250950" y="197050"/>
                  <a:pt x="1371600" y="355800"/>
                </a:cubicBezTo>
                <a:cubicBezTo>
                  <a:pt x="1492250" y="514550"/>
                  <a:pt x="1727200" y="1016200"/>
                  <a:pt x="1727200" y="1016200"/>
                </a:cubicBezTo>
              </a:path>
            </a:pathLst>
          </a:custGeom>
          <a:ln w="50800">
            <a:solidFill>
              <a:srgbClr val="FF6600"/>
            </a:solidFill>
            <a:prstDash val="sysDash"/>
            <a:tailEnd type="triangle" w="lg"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TextBox 34"/>
          <p:cNvSpPr txBox="1"/>
          <p:nvPr/>
        </p:nvSpPr>
        <p:spPr>
          <a:xfrm>
            <a:off x="6134099" y="1657560"/>
            <a:ext cx="2106517" cy="646331"/>
          </a:xfrm>
          <a:prstGeom prst="rect">
            <a:avLst/>
          </a:prstGeom>
          <a:noFill/>
          <a:ln>
            <a:solidFill>
              <a:srgbClr val="FF0000"/>
            </a:solidFill>
          </a:ln>
        </p:spPr>
        <p:txBody>
          <a:bodyPr wrap="square" rtlCol="0">
            <a:spAutoFit/>
          </a:bodyPr>
          <a:lstStyle/>
          <a:p>
            <a:r>
              <a:rPr lang="en-US" i="1" dirty="0">
                <a:solidFill>
                  <a:srgbClr val="FF6600"/>
                </a:solidFill>
                <a:latin typeface="Gill Sans"/>
                <a:cs typeface="Gill Sans"/>
              </a:rPr>
              <a:t>“X</a:t>
            </a:r>
            <a:r>
              <a:rPr lang="en-US" i="1" baseline="-25000" dirty="0">
                <a:solidFill>
                  <a:srgbClr val="FF6600"/>
                </a:solidFill>
                <a:latin typeface="Gill Sans"/>
                <a:cs typeface="Gill Sans"/>
              </a:rPr>
              <a:t>2</a:t>
            </a:r>
            <a:r>
              <a:rPr lang="en-US" i="1" dirty="0">
                <a:solidFill>
                  <a:srgbClr val="FF6600"/>
                </a:solidFill>
                <a:latin typeface="Gill Sans"/>
                <a:cs typeface="Gill Sans"/>
              </a:rPr>
              <a:t>, </a:t>
            </a:r>
            <a:r>
              <a:rPr lang="en-US" i="1" dirty="0" smtClean="0">
                <a:solidFill>
                  <a:srgbClr val="FF6600"/>
                </a:solidFill>
                <a:latin typeface="Gill Sans"/>
                <a:cs typeface="Gill Sans"/>
              </a:rPr>
              <a:t>…, </a:t>
            </a:r>
            <a:r>
              <a:rPr lang="en-US" i="1" dirty="0" err="1" smtClean="0">
                <a:solidFill>
                  <a:srgbClr val="FF6600"/>
                </a:solidFill>
                <a:latin typeface="Gill Sans"/>
                <a:cs typeface="Gill Sans"/>
              </a:rPr>
              <a:t>X</a:t>
            </a:r>
            <a:r>
              <a:rPr lang="en-US" i="1" baseline="-25000" dirty="0" err="1" smtClean="0">
                <a:solidFill>
                  <a:srgbClr val="FF6600"/>
                </a:solidFill>
                <a:latin typeface="Gill Sans"/>
                <a:cs typeface="Gill Sans"/>
              </a:rPr>
              <a:t>n</a:t>
            </a:r>
            <a:r>
              <a:rPr lang="en-US" i="1" dirty="0" smtClean="0">
                <a:solidFill>
                  <a:srgbClr val="FF6600"/>
                </a:solidFill>
                <a:latin typeface="Gill Sans"/>
                <a:cs typeface="Gill Sans"/>
              </a:rPr>
              <a:t> </a:t>
            </a:r>
            <a:endParaRPr lang="en-US" i="1" dirty="0">
              <a:solidFill>
                <a:srgbClr val="FF6600"/>
              </a:solidFill>
              <a:latin typeface="Gill Sans"/>
              <a:cs typeface="Gill Sans"/>
            </a:endParaRPr>
          </a:p>
          <a:p>
            <a:r>
              <a:rPr lang="en-US" i="1" dirty="0">
                <a:solidFill>
                  <a:srgbClr val="FF6600"/>
                </a:solidFill>
                <a:latin typeface="Gill Sans"/>
                <a:cs typeface="Gill Sans"/>
              </a:rPr>
              <a:t>don’t affect me!”</a:t>
            </a:r>
          </a:p>
        </p:txBody>
      </p:sp>
      <p:sp>
        <p:nvSpPr>
          <p:cNvPr id="36" name="TextBox 35"/>
          <p:cNvSpPr txBox="1"/>
          <p:nvPr/>
        </p:nvSpPr>
        <p:spPr>
          <a:xfrm>
            <a:off x="6565899" y="2364458"/>
            <a:ext cx="1983189" cy="646331"/>
          </a:xfrm>
          <a:prstGeom prst="rect">
            <a:avLst/>
          </a:prstGeom>
          <a:noFill/>
          <a:ln>
            <a:solidFill>
              <a:srgbClr val="FF0000"/>
            </a:solidFill>
          </a:ln>
        </p:spPr>
        <p:txBody>
          <a:bodyPr wrap="square" rtlCol="0">
            <a:spAutoFit/>
          </a:bodyPr>
          <a:lstStyle/>
          <a:p>
            <a:r>
              <a:rPr lang="en-US" i="1" dirty="0">
                <a:solidFill>
                  <a:srgbClr val="FF6600"/>
                </a:solidFill>
                <a:latin typeface="Gill Sans"/>
                <a:cs typeface="Gill Sans"/>
              </a:rPr>
              <a:t>“X</a:t>
            </a:r>
            <a:r>
              <a:rPr lang="en-US" i="1" baseline="-25000" dirty="0">
                <a:solidFill>
                  <a:srgbClr val="FF6600"/>
                </a:solidFill>
                <a:latin typeface="Gill Sans"/>
                <a:cs typeface="Gill Sans"/>
              </a:rPr>
              <a:t>1</a:t>
            </a:r>
            <a:r>
              <a:rPr lang="en-US" i="1" dirty="0">
                <a:solidFill>
                  <a:srgbClr val="FF6600"/>
                </a:solidFill>
                <a:latin typeface="Gill Sans"/>
                <a:cs typeface="Gill Sans"/>
              </a:rPr>
              <a:t>, </a:t>
            </a:r>
            <a:r>
              <a:rPr lang="en-US" i="1" dirty="0" smtClean="0">
                <a:solidFill>
                  <a:srgbClr val="FF6600"/>
                </a:solidFill>
                <a:latin typeface="Gill Sans"/>
                <a:cs typeface="Gill Sans"/>
              </a:rPr>
              <a:t>X</a:t>
            </a:r>
            <a:r>
              <a:rPr lang="en-US" i="1" baseline="-25000" dirty="0" smtClean="0">
                <a:solidFill>
                  <a:srgbClr val="FF6600"/>
                </a:solidFill>
                <a:latin typeface="Gill Sans"/>
                <a:cs typeface="Gill Sans"/>
              </a:rPr>
              <a:t>3</a:t>
            </a:r>
            <a:r>
              <a:rPr lang="en-US" i="1" dirty="0" smtClean="0">
                <a:solidFill>
                  <a:srgbClr val="FF6600"/>
                </a:solidFill>
                <a:latin typeface="Gill Sans"/>
                <a:cs typeface="Gill Sans"/>
              </a:rPr>
              <a:t>,…, </a:t>
            </a:r>
            <a:r>
              <a:rPr lang="en-US" i="1" dirty="0" err="1" smtClean="0">
                <a:solidFill>
                  <a:srgbClr val="FF6600"/>
                </a:solidFill>
                <a:latin typeface="Gill Sans"/>
                <a:cs typeface="Gill Sans"/>
              </a:rPr>
              <a:t>X</a:t>
            </a:r>
            <a:r>
              <a:rPr lang="en-US" i="1" baseline="-25000" dirty="0" err="1" smtClean="0">
                <a:solidFill>
                  <a:srgbClr val="FF6600"/>
                </a:solidFill>
                <a:latin typeface="Gill Sans"/>
                <a:cs typeface="Gill Sans"/>
              </a:rPr>
              <a:t>n</a:t>
            </a:r>
            <a:r>
              <a:rPr lang="en-US" i="1" dirty="0" smtClean="0">
                <a:solidFill>
                  <a:srgbClr val="FF6600"/>
                </a:solidFill>
                <a:latin typeface="Gill Sans"/>
                <a:cs typeface="Gill Sans"/>
              </a:rPr>
              <a:t> </a:t>
            </a:r>
            <a:r>
              <a:rPr lang="en-US" i="1" dirty="0">
                <a:solidFill>
                  <a:srgbClr val="FF6600"/>
                </a:solidFill>
                <a:latin typeface="Gill Sans"/>
                <a:cs typeface="Gill Sans"/>
              </a:rPr>
              <a:t>don’t affect me!”</a:t>
            </a:r>
          </a:p>
        </p:txBody>
      </p:sp>
      <p:sp>
        <p:nvSpPr>
          <p:cNvPr id="37" name="TextBox 36"/>
          <p:cNvSpPr txBox="1"/>
          <p:nvPr/>
        </p:nvSpPr>
        <p:spPr>
          <a:xfrm>
            <a:off x="1092200" y="3993311"/>
            <a:ext cx="1884681" cy="646331"/>
          </a:xfrm>
          <a:prstGeom prst="rect">
            <a:avLst/>
          </a:prstGeom>
          <a:noFill/>
          <a:ln>
            <a:solidFill>
              <a:srgbClr val="FF0000"/>
            </a:solidFill>
          </a:ln>
        </p:spPr>
        <p:txBody>
          <a:bodyPr wrap="square" rtlCol="0">
            <a:spAutoFit/>
          </a:bodyPr>
          <a:lstStyle/>
          <a:p>
            <a:pPr algn="r"/>
            <a:r>
              <a:rPr lang="en-US" i="1" dirty="0">
                <a:solidFill>
                  <a:srgbClr val="FF6600"/>
                </a:solidFill>
                <a:latin typeface="Gill Sans"/>
                <a:cs typeface="Gill Sans"/>
              </a:rPr>
              <a:t>“X</a:t>
            </a:r>
            <a:r>
              <a:rPr lang="en-US" i="1" baseline="-25000" dirty="0">
                <a:solidFill>
                  <a:srgbClr val="FF6600"/>
                </a:solidFill>
                <a:latin typeface="Gill Sans"/>
                <a:cs typeface="Gill Sans"/>
              </a:rPr>
              <a:t>1</a:t>
            </a:r>
            <a:r>
              <a:rPr lang="en-US" i="1" dirty="0">
                <a:solidFill>
                  <a:srgbClr val="FF6600"/>
                </a:solidFill>
                <a:latin typeface="Gill Sans"/>
                <a:cs typeface="Gill Sans"/>
              </a:rPr>
              <a:t>, X</a:t>
            </a:r>
            <a:r>
              <a:rPr lang="en-US" i="1" baseline="-25000" dirty="0">
                <a:solidFill>
                  <a:srgbClr val="FF6600"/>
                </a:solidFill>
                <a:latin typeface="Gill Sans"/>
                <a:cs typeface="Gill Sans"/>
              </a:rPr>
              <a:t>2</a:t>
            </a:r>
            <a:r>
              <a:rPr lang="en-US" i="1" dirty="0">
                <a:solidFill>
                  <a:srgbClr val="FF6600"/>
                </a:solidFill>
                <a:latin typeface="Gill Sans"/>
                <a:cs typeface="Gill Sans"/>
              </a:rPr>
              <a:t>, </a:t>
            </a:r>
            <a:r>
              <a:rPr lang="en-US" i="1" dirty="0" smtClean="0">
                <a:solidFill>
                  <a:srgbClr val="FF6600"/>
                </a:solidFill>
                <a:latin typeface="Gill Sans"/>
                <a:cs typeface="Gill Sans"/>
              </a:rPr>
              <a:t>X</a:t>
            </a:r>
            <a:r>
              <a:rPr lang="en-US" i="1" baseline="-25000" dirty="0" smtClean="0">
                <a:solidFill>
                  <a:srgbClr val="FF6600"/>
                </a:solidFill>
                <a:latin typeface="Gill Sans"/>
                <a:cs typeface="Gill Sans"/>
              </a:rPr>
              <a:t>4</a:t>
            </a:r>
            <a:r>
              <a:rPr lang="en-US" i="1" dirty="0" smtClean="0">
                <a:solidFill>
                  <a:srgbClr val="FF6600"/>
                </a:solidFill>
                <a:latin typeface="Gill Sans"/>
                <a:cs typeface="Gill Sans"/>
              </a:rPr>
              <a:t>,…,</a:t>
            </a:r>
            <a:r>
              <a:rPr lang="en-US" i="1" dirty="0" err="1" smtClean="0">
                <a:solidFill>
                  <a:srgbClr val="FF6600"/>
                </a:solidFill>
                <a:latin typeface="Gill Sans"/>
                <a:cs typeface="Gill Sans"/>
              </a:rPr>
              <a:t>X</a:t>
            </a:r>
            <a:r>
              <a:rPr lang="en-US" i="1" baseline="-25000" dirty="0" err="1" smtClean="0">
                <a:solidFill>
                  <a:srgbClr val="FF6600"/>
                </a:solidFill>
                <a:latin typeface="Gill Sans"/>
                <a:cs typeface="Gill Sans"/>
              </a:rPr>
              <a:t>n</a:t>
            </a:r>
            <a:r>
              <a:rPr lang="en-US" i="1" dirty="0" smtClean="0">
                <a:solidFill>
                  <a:srgbClr val="FF6600"/>
                </a:solidFill>
                <a:latin typeface="Gill Sans"/>
                <a:cs typeface="Gill Sans"/>
              </a:rPr>
              <a:t> </a:t>
            </a:r>
            <a:r>
              <a:rPr lang="en-US" i="1" dirty="0">
                <a:solidFill>
                  <a:srgbClr val="FF6600"/>
                </a:solidFill>
                <a:latin typeface="Gill Sans"/>
                <a:cs typeface="Gill Sans"/>
              </a:rPr>
              <a:t>don’t affect me!”</a:t>
            </a:r>
          </a:p>
        </p:txBody>
      </p:sp>
      <p:cxnSp>
        <p:nvCxnSpPr>
          <p:cNvPr id="38" name="Straight Connector 37"/>
          <p:cNvCxnSpPr>
            <a:stCxn id="35" idx="1"/>
            <a:endCxn id="8" idx="3"/>
          </p:cNvCxnSpPr>
          <p:nvPr/>
        </p:nvCxnSpPr>
        <p:spPr>
          <a:xfrm flipH="1">
            <a:off x="4836161" y="1980726"/>
            <a:ext cx="1297938" cy="383263"/>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36" idx="1"/>
            <a:endCxn id="13" idx="3"/>
          </p:cNvCxnSpPr>
          <p:nvPr/>
        </p:nvCxnSpPr>
        <p:spPr>
          <a:xfrm flipH="1">
            <a:off x="5788661" y="2687624"/>
            <a:ext cx="777238" cy="4618"/>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37" idx="3"/>
            <a:endCxn id="15" idx="1"/>
          </p:cNvCxnSpPr>
          <p:nvPr/>
        </p:nvCxnSpPr>
        <p:spPr>
          <a:xfrm flipV="1">
            <a:off x="2976881" y="3230721"/>
            <a:ext cx="487680" cy="1085756"/>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grpSp>
        <p:nvGrpSpPr>
          <p:cNvPr id="47" name="Group 46"/>
          <p:cNvGrpSpPr/>
          <p:nvPr/>
        </p:nvGrpSpPr>
        <p:grpSpPr>
          <a:xfrm>
            <a:off x="184408" y="1614596"/>
            <a:ext cx="2119372" cy="2372442"/>
            <a:chOff x="184408" y="1614596"/>
            <a:chExt cx="2119372" cy="2372442"/>
          </a:xfrm>
        </p:grpSpPr>
        <p:sp>
          <p:nvSpPr>
            <p:cNvPr id="48" name="TextBox 47"/>
            <p:cNvSpPr txBox="1"/>
            <p:nvPr/>
          </p:nvSpPr>
          <p:spPr>
            <a:xfrm>
              <a:off x="184408" y="3617706"/>
              <a:ext cx="2119372" cy="369332"/>
            </a:xfrm>
            <a:prstGeom prst="rect">
              <a:avLst/>
            </a:prstGeom>
            <a:noFill/>
          </p:spPr>
          <p:txBody>
            <a:bodyPr wrap="square" rtlCol="0">
              <a:spAutoFit/>
            </a:bodyPr>
            <a:lstStyle/>
            <a:p>
              <a:pPr algn="ctr"/>
              <a:r>
                <a:rPr lang="en-US" dirty="0" smtClean="0">
                  <a:latin typeface="Gill Sans"/>
                  <a:cs typeface="Gill Sans"/>
                </a:rPr>
                <a:t>Population</a:t>
              </a:r>
              <a:endParaRPr lang="en-US" dirty="0">
                <a:latin typeface="Gill Sans"/>
                <a:cs typeface="Gill Sans"/>
              </a:endParaRPr>
            </a:p>
          </p:txBody>
        </p:sp>
        <p:pic>
          <p:nvPicPr>
            <p:cNvPr id="49" name="Picture 48" descr="twitterflock.png"/>
            <p:cNvPicPr>
              <a:picLocks noChangeAspect="1"/>
            </p:cNvPicPr>
            <p:nvPr/>
          </p:nvPicPr>
          <p:blipFill rotWithShape="1">
            <a:blip r:embed="rId5" cstate="email">
              <a:extLst>
                <a:ext uri="{28A0092B-C50C-407E-A947-70E740481C1C}">
                  <a14:useLocalDpi xmlns:a14="http://schemas.microsoft.com/office/drawing/2010/main" val="0"/>
                </a:ext>
              </a:extLst>
            </a:blip>
            <a:srcRect l="10023" t="3460"/>
            <a:stretch/>
          </p:blipFill>
          <p:spPr>
            <a:xfrm>
              <a:off x="184408" y="1614596"/>
              <a:ext cx="2119372" cy="1908377"/>
            </a:xfrm>
            <a:prstGeom prst="ellipse">
              <a:avLst/>
            </a:prstGeom>
            <a:ln w="50800">
              <a:solidFill>
                <a:srgbClr val="6699CC"/>
              </a:solidFill>
            </a:ln>
          </p:spPr>
        </p:pic>
      </p:grpSp>
      <p:sp>
        <p:nvSpPr>
          <p:cNvPr id="40" name="TextBox 39"/>
          <p:cNvSpPr txBox="1"/>
          <p:nvPr/>
        </p:nvSpPr>
        <p:spPr>
          <a:xfrm>
            <a:off x="6350000" y="4436050"/>
            <a:ext cx="1890615" cy="646331"/>
          </a:xfrm>
          <a:prstGeom prst="rect">
            <a:avLst/>
          </a:prstGeom>
          <a:noFill/>
          <a:ln>
            <a:solidFill>
              <a:srgbClr val="FF0000"/>
            </a:solidFill>
          </a:ln>
        </p:spPr>
        <p:txBody>
          <a:bodyPr wrap="square" rtlCol="0">
            <a:spAutoFit/>
          </a:bodyPr>
          <a:lstStyle/>
          <a:p>
            <a:r>
              <a:rPr lang="en-US" i="1" dirty="0">
                <a:solidFill>
                  <a:srgbClr val="FF6600"/>
                </a:solidFill>
                <a:latin typeface="Gill Sans"/>
                <a:cs typeface="Gill Sans"/>
              </a:rPr>
              <a:t>“X</a:t>
            </a:r>
            <a:r>
              <a:rPr lang="en-US" i="1" baseline="-25000" dirty="0">
                <a:solidFill>
                  <a:srgbClr val="FF6600"/>
                </a:solidFill>
                <a:latin typeface="Gill Sans"/>
                <a:cs typeface="Gill Sans"/>
              </a:rPr>
              <a:t>1</a:t>
            </a:r>
            <a:r>
              <a:rPr lang="en-US" i="1" dirty="0">
                <a:solidFill>
                  <a:srgbClr val="FF6600"/>
                </a:solidFill>
                <a:latin typeface="Gill Sans"/>
                <a:cs typeface="Gill Sans"/>
              </a:rPr>
              <a:t>, </a:t>
            </a:r>
            <a:r>
              <a:rPr lang="en-US" i="1" dirty="0" smtClean="0">
                <a:solidFill>
                  <a:srgbClr val="FF6600"/>
                </a:solidFill>
                <a:latin typeface="Gill Sans"/>
                <a:cs typeface="Gill Sans"/>
              </a:rPr>
              <a:t>…, X</a:t>
            </a:r>
            <a:r>
              <a:rPr lang="en-US" i="1" baseline="-25000" dirty="0" smtClean="0">
                <a:solidFill>
                  <a:srgbClr val="FF6600"/>
                </a:solidFill>
                <a:latin typeface="Gill Sans"/>
                <a:cs typeface="Gill Sans"/>
              </a:rPr>
              <a:t>n-1</a:t>
            </a:r>
            <a:r>
              <a:rPr lang="en-US" i="1" dirty="0" smtClean="0">
                <a:solidFill>
                  <a:srgbClr val="FF6600"/>
                </a:solidFill>
                <a:latin typeface="Gill Sans"/>
                <a:cs typeface="Gill Sans"/>
              </a:rPr>
              <a:t> </a:t>
            </a:r>
            <a:r>
              <a:rPr lang="en-US" i="1" dirty="0">
                <a:solidFill>
                  <a:srgbClr val="FF6600"/>
                </a:solidFill>
                <a:latin typeface="Gill Sans"/>
                <a:cs typeface="Gill Sans"/>
              </a:rPr>
              <a:t>don’t affect me!”</a:t>
            </a:r>
          </a:p>
        </p:txBody>
      </p:sp>
      <p:cxnSp>
        <p:nvCxnSpPr>
          <p:cNvPr id="42" name="Straight Connector 41"/>
          <p:cNvCxnSpPr>
            <a:stCxn id="40" idx="1"/>
            <a:endCxn id="30" idx="3"/>
          </p:cNvCxnSpPr>
          <p:nvPr/>
        </p:nvCxnSpPr>
        <p:spPr>
          <a:xfrm flipH="1">
            <a:off x="5572762" y="4759216"/>
            <a:ext cx="777238" cy="6866"/>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570916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solidFill>
                  <a:schemeClr val="tx1"/>
                </a:solidFill>
              </a:rPr>
              <a:t>Law of large numbers</a:t>
            </a:r>
            <a:endParaRPr lang="en-US" dirty="0">
              <a:solidFill>
                <a:schemeClr val="tx1"/>
              </a:solidFill>
            </a:endParaRP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286552666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Weak LLN</a:t>
            </a:r>
            <a:endParaRPr lang="en-US" dirty="0"/>
          </a:p>
        </p:txBody>
      </p:sp>
      <p:sp>
        <p:nvSpPr>
          <p:cNvPr id="3" name="Content Placeholder 2"/>
          <p:cNvSpPr>
            <a:spLocks noGrp="1"/>
          </p:cNvSpPr>
          <p:nvPr>
            <p:ph idx="1"/>
          </p:nvPr>
        </p:nvSpPr>
        <p:spPr/>
        <p:txBody>
          <a:bodyPr/>
          <a:lstStyle/>
          <a:p>
            <a:r>
              <a:rPr lang="en-US" dirty="0"/>
              <a:t>T</a:t>
            </a:r>
            <a:r>
              <a:rPr lang="en-US" dirty="0" smtClean="0"/>
              <a:t>he </a:t>
            </a:r>
            <a:r>
              <a:rPr lang="en-US" dirty="0"/>
              <a:t>average of a large, </a:t>
            </a:r>
            <a:r>
              <a:rPr lang="en-US" dirty="0" err="1"/>
              <a:t>iid</a:t>
            </a:r>
            <a:r>
              <a:rPr lang="en-US" dirty="0"/>
              <a:t> sample will be close to the true </a:t>
            </a:r>
            <a:r>
              <a:rPr lang="en-US" dirty="0" smtClean="0"/>
              <a:t>mean</a:t>
            </a:r>
          </a:p>
          <a:p>
            <a:pPr marL="0" indent="0">
              <a:buNone/>
            </a:pPr>
            <a:endParaRPr lang="en-US" dirty="0"/>
          </a:p>
        </p:txBody>
      </p:sp>
      <p:pic>
        <p:nvPicPr>
          <p:cNvPr id="4" name="Picture 3"/>
          <p:cNvPicPr>
            <a:picLocks noChangeAspect="1"/>
          </p:cNvPicPr>
          <p:nvPr/>
        </p:nvPicPr>
        <p:blipFill>
          <a:blip r:embed="rId2"/>
          <a:stretch>
            <a:fillRect/>
          </a:stretch>
        </p:blipFill>
        <p:spPr>
          <a:xfrm>
            <a:off x="3695700" y="3136900"/>
            <a:ext cx="1752600" cy="584200"/>
          </a:xfrm>
          <a:prstGeom prst="rect">
            <a:avLst/>
          </a:prstGeom>
        </p:spPr>
      </p:pic>
    </p:spTree>
    <p:extLst>
      <p:ext uri="{BB962C8B-B14F-4D97-AF65-F5344CB8AC3E}">
        <p14:creationId xmlns:p14="http://schemas.microsoft.com/office/powerpoint/2010/main" val="320444996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Strong LLN</a:t>
            </a:r>
            <a:endParaRPr lang="en-US" dirty="0"/>
          </a:p>
        </p:txBody>
      </p:sp>
      <p:sp>
        <p:nvSpPr>
          <p:cNvPr id="3" name="Content Placeholder 2"/>
          <p:cNvSpPr>
            <a:spLocks noGrp="1"/>
          </p:cNvSpPr>
          <p:nvPr>
            <p:ph idx="1"/>
          </p:nvPr>
        </p:nvSpPr>
        <p:spPr/>
        <p:txBody>
          <a:bodyPr/>
          <a:lstStyle/>
          <a:p>
            <a:r>
              <a:rPr lang="en-US" i="1" dirty="0" smtClean="0">
                <a:latin typeface="Times New Roman"/>
                <a:cs typeface="Times New Roman"/>
              </a:rPr>
              <a:t>Let X</a:t>
            </a:r>
            <a:r>
              <a:rPr lang="en-US" i="1" baseline="-25000" dirty="0" smtClean="0">
                <a:latin typeface="Times New Roman"/>
                <a:cs typeface="Times New Roman"/>
              </a:rPr>
              <a:t>1</a:t>
            </a:r>
            <a:r>
              <a:rPr lang="en-US" i="1" dirty="0" smtClean="0">
                <a:latin typeface="Times New Roman"/>
                <a:cs typeface="Times New Roman"/>
              </a:rPr>
              <a:t>, X</a:t>
            </a:r>
            <a:r>
              <a:rPr lang="en-US" i="1" baseline="-25000" dirty="0" smtClean="0">
                <a:latin typeface="Times New Roman"/>
                <a:cs typeface="Times New Roman"/>
              </a:rPr>
              <a:t>2</a:t>
            </a:r>
            <a:r>
              <a:rPr lang="en-US" i="1" dirty="0" smtClean="0">
                <a:latin typeface="Times New Roman"/>
                <a:cs typeface="Times New Roman"/>
              </a:rPr>
              <a:t>,… be </a:t>
            </a:r>
            <a:r>
              <a:rPr lang="en-US" i="1" dirty="0" err="1" smtClean="0">
                <a:latin typeface="Times New Roman"/>
                <a:cs typeface="Times New Roman"/>
              </a:rPr>
              <a:t>iid</a:t>
            </a:r>
            <a:r>
              <a:rPr lang="en-US" i="1" dirty="0" smtClean="0">
                <a:latin typeface="Times New Roman"/>
                <a:cs typeface="Times New Roman"/>
              </a:rPr>
              <a:t> </a:t>
            </a:r>
            <a:r>
              <a:rPr lang="en-US" i="1" dirty="0" err="1" smtClean="0">
                <a:latin typeface="Times New Roman"/>
                <a:cs typeface="Times New Roman"/>
              </a:rPr>
              <a:t>rvs</a:t>
            </a:r>
            <a:r>
              <a:rPr lang="en-US" i="1" dirty="0" smtClean="0">
                <a:latin typeface="Times New Roman"/>
                <a:cs typeface="Times New Roman"/>
              </a:rPr>
              <a:t> with E[X</a:t>
            </a:r>
            <a:r>
              <a:rPr lang="en-US" i="1" baseline="-25000" dirty="0" smtClean="0">
                <a:latin typeface="Times New Roman"/>
                <a:cs typeface="Times New Roman"/>
              </a:rPr>
              <a:t>i</a:t>
            </a:r>
            <a:r>
              <a:rPr lang="en-US" i="1" dirty="0" smtClean="0">
                <a:latin typeface="Times New Roman"/>
                <a:cs typeface="Times New Roman"/>
              </a:rPr>
              <a:t>]=µ &lt; ∞. Then:</a:t>
            </a:r>
          </a:p>
          <a:p>
            <a:endParaRPr lang="en-US" dirty="0" smtClean="0"/>
          </a:p>
          <a:p>
            <a:endParaRPr lang="en-US" dirty="0"/>
          </a:p>
          <a:p>
            <a:endParaRPr lang="en-US" dirty="0" smtClean="0"/>
          </a:p>
          <a:p>
            <a:endParaRPr lang="en-US" dirty="0"/>
          </a:p>
          <a:p>
            <a:r>
              <a:rPr lang="en-US" dirty="0" smtClean="0"/>
              <a:t>Works by </a:t>
            </a:r>
            <a:r>
              <a:rPr lang="en-US" dirty="0" smtClean="0">
                <a:solidFill>
                  <a:schemeClr val="accent3">
                    <a:lumMod val="75000"/>
                  </a:schemeClr>
                </a:solidFill>
                <a:latin typeface="Lobster Two"/>
                <a:cs typeface="Lobster Two"/>
              </a:rPr>
              <a:t>swamping</a:t>
            </a:r>
            <a:r>
              <a:rPr lang="en-US" dirty="0" smtClean="0"/>
              <a:t>, not</a:t>
            </a:r>
            <a:r>
              <a:rPr lang="en-US" dirty="0" smtClean="0">
                <a:solidFill>
                  <a:schemeClr val="accent1"/>
                </a:solidFill>
              </a:rPr>
              <a:t> </a:t>
            </a:r>
            <a:r>
              <a:rPr lang="en-US" dirty="0" smtClean="0">
                <a:solidFill>
                  <a:schemeClr val="accent1"/>
                </a:solidFill>
                <a:latin typeface="Lobster Two"/>
                <a:cs typeface="Lobster Two"/>
              </a:rPr>
              <a:t>compensation</a:t>
            </a:r>
            <a:r>
              <a:rPr lang="en-US" dirty="0" smtClean="0"/>
              <a:t>.</a:t>
            </a:r>
          </a:p>
          <a:p>
            <a:pPr lvl="1"/>
            <a:r>
              <a:rPr lang="en-US" dirty="0" smtClean="0"/>
              <a:t>If you flip a fair coin and get 80 heads in the first 100 flips, then over the next 100 flips, the expected number of heads is 50—not 20*</a:t>
            </a:r>
            <a:endParaRPr lang="en-US" dirty="0"/>
          </a:p>
        </p:txBody>
      </p:sp>
      <p:pic>
        <p:nvPicPr>
          <p:cNvPr id="4" name="Picture 3"/>
          <p:cNvPicPr>
            <a:picLocks noChangeAspect="1"/>
          </p:cNvPicPr>
          <p:nvPr/>
        </p:nvPicPr>
        <p:blipFill>
          <a:blip r:embed="rId2"/>
          <a:stretch>
            <a:fillRect/>
          </a:stretch>
        </p:blipFill>
        <p:spPr>
          <a:xfrm>
            <a:off x="584200" y="2378232"/>
            <a:ext cx="8102600" cy="1104900"/>
          </a:xfrm>
          <a:prstGeom prst="rect">
            <a:avLst/>
          </a:prstGeom>
        </p:spPr>
      </p:pic>
      <p:sp>
        <p:nvSpPr>
          <p:cNvPr id="5" name="TextBox 4"/>
          <p:cNvSpPr txBox="1"/>
          <p:nvPr/>
        </p:nvSpPr>
        <p:spPr>
          <a:xfrm>
            <a:off x="1363579" y="6582244"/>
            <a:ext cx="7780421" cy="276999"/>
          </a:xfrm>
          <a:prstGeom prst="rect">
            <a:avLst/>
          </a:prstGeom>
          <a:noFill/>
        </p:spPr>
        <p:txBody>
          <a:bodyPr wrap="square" rtlCol="0">
            <a:spAutoFit/>
          </a:bodyPr>
          <a:lstStyle/>
          <a:p>
            <a:pPr algn="r"/>
            <a:r>
              <a:rPr lang="en-US" sz="1200" dirty="0" smtClean="0">
                <a:latin typeface="Lobster Two"/>
                <a:cs typeface="Lobster Two"/>
              </a:rPr>
              <a:t>*see gambler’s fallacy; but caveat- Bayesian inference</a:t>
            </a:r>
            <a:endParaRPr lang="en-US" sz="1200" dirty="0">
              <a:latin typeface="Lobster Two"/>
              <a:cs typeface="Lobster Two"/>
            </a:endParaRPr>
          </a:p>
        </p:txBody>
      </p:sp>
    </p:spTree>
    <p:extLst>
      <p:ext uri="{BB962C8B-B14F-4D97-AF65-F5344CB8AC3E}">
        <p14:creationId xmlns:p14="http://schemas.microsoft.com/office/powerpoint/2010/main" val="110337740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LLN in action: 10 dice to estimate the known population mean</a:t>
            </a:r>
            <a:endParaRPr lang="en-US" dirty="0"/>
          </a:p>
        </p:txBody>
      </p:sp>
      <p:pic>
        <p:nvPicPr>
          <p:cNvPr id="6" name="Content Placeholder 5" descr="ten_dice-1.png"/>
          <p:cNvPicPr>
            <a:picLocks noGrp="1" noChangeAspect="1"/>
          </p:cNvPicPr>
          <p:nvPr>
            <p:ph idx="1"/>
          </p:nvPr>
        </p:nvPicPr>
        <p:blipFill>
          <a:blip r:embed="rId2" cstate="email">
            <a:extLst>
              <a:ext uri="{28A0092B-C50C-407E-A947-70E740481C1C}">
                <a14:useLocalDpi xmlns:a14="http://schemas.microsoft.com/office/drawing/2010/main" val="0"/>
              </a:ext>
            </a:extLst>
          </a:blip>
          <a:srcRect l="-10268" r="-10268"/>
          <a:stretch>
            <a:fillRect/>
          </a:stretch>
        </p:blipFill>
        <p:spPr/>
      </p:pic>
    </p:spTree>
    <p:extLst>
      <p:ext uri="{BB962C8B-B14F-4D97-AF65-F5344CB8AC3E}">
        <p14:creationId xmlns:p14="http://schemas.microsoft.com/office/powerpoint/2010/main" val="342186439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LLN in action: 100 dice to estimate the known population mean</a:t>
            </a:r>
            <a:endParaRPr lang="en-US" dirty="0"/>
          </a:p>
        </p:txBody>
      </p:sp>
      <p:pic>
        <p:nvPicPr>
          <p:cNvPr id="7" name="Content Placeholder 6" descr="hundred_dice-1.png"/>
          <p:cNvPicPr>
            <a:picLocks noGrp="1" noChangeAspect="1"/>
          </p:cNvPicPr>
          <p:nvPr>
            <p:ph idx="1"/>
          </p:nvPr>
        </p:nvPicPr>
        <p:blipFill>
          <a:blip r:embed="rId2" cstate="email">
            <a:extLst>
              <a:ext uri="{28A0092B-C50C-407E-A947-70E740481C1C}">
                <a14:useLocalDpi xmlns:a14="http://schemas.microsoft.com/office/drawing/2010/main" val="0"/>
              </a:ext>
            </a:extLst>
          </a:blip>
          <a:srcRect l="-10268" r="-10268"/>
          <a:stretch>
            <a:fillRect/>
          </a:stretch>
        </p:blipFill>
        <p:spPr/>
      </p:pic>
    </p:spTree>
    <p:extLst>
      <p:ext uri="{BB962C8B-B14F-4D97-AF65-F5344CB8AC3E}">
        <p14:creationId xmlns:p14="http://schemas.microsoft.com/office/powerpoint/2010/main" val="48844195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LLN in action: 10,000 dice to estimate the known population mean</a:t>
            </a:r>
            <a:endParaRPr lang="en-US" dirty="0"/>
          </a:p>
        </p:txBody>
      </p:sp>
      <p:pic>
        <p:nvPicPr>
          <p:cNvPr id="7" name="Content Placeholder 6" descr="lots_dice-1.png"/>
          <p:cNvPicPr>
            <a:picLocks noGrp="1" noChangeAspect="1"/>
          </p:cNvPicPr>
          <p:nvPr>
            <p:ph idx="1"/>
          </p:nvPr>
        </p:nvPicPr>
        <p:blipFill>
          <a:blip r:embed="rId2" cstate="email">
            <a:extLst>
              <a:ext uri="{28A0092B-C50C-407E-A947-70E740481C1C}">
                <a14:useLocalDpi xmlns:a14="http://schemas.microsoft.com/office/drawing/2010/main" val="0"/>
              </a:ext>
            </a:extLst>
          </a:blip>
          <a:srcRect l="-10268" r="-10268"/>
          <a:stretch>
            <a:fillRect/>
          </a:stretch>
        </p:blipFill>
        <p:spPr/>
      </p:pic>
    </p:spTree>
    <p:extLst>
      <p:ext uri="{BB962C8B-B14F-4D97-AF65-F5344CB8AC3E}">
        <p14:creationId xmlns:p14="http://schemas.microsoft.com/office/powerpoint/2010/main" val="321834265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LLN does not say</a:t>
            </a:r>
            <a:endParaRPr lang="en-US" dirty="0"/>
          </a:p>
        </p:txBody>
      </p:sp>
      <p:sp>
        <p:nvSpPr>
          <p:cNvPr id="3" name="Content Placeholder 2"/>
          <p:cNvSpPr>
            <a:spLocks noGrp="1"/>
          </p:cNvSpPr>
          <p:nvPr>
            <p:ph idx="1"/>
          </p:nvPr>
        </p:nvSpPr>
        <p:spPr/>
        <p:txBody>
          <a:bodyPr>
            <a:normAutofit fontScale="92500"/>
          </a:bodyPr>
          <a:lstStyle/>
          <a:p>
            <a:r>
              <a:rPr lang="en-US" i="1" dirty="0"/>
              <a:t>“If I can just make my sample big enough, I won’t have to worry about error.” </a:t>
            </a:r>
            <a:endParaRPr lang="en-US" i="1" dirty="0" smtClean="0"/>
          </a:p>
          <a:p>
            <a:endParaRPr lang="en-US" dirty="0"/>
          </a:p>
          <a:p>
            <a:r>
              <a:rPr lang="en-US" dirty="0"/>
              <a:t>T</a:t>
            </a:r>
            <a:r>
              <a:rPr lang="en-US" dirty="0" smtClean="0"/>
              <a:t>here </a:t>
            </a:r>
            <a:r>
              <a:rPr lang="en-US" dirty="0"/>
              <a:t>is no sample that is “big enough” in an unqualified </a:t>
            </a:r>
            <a:r>
              <a:rPr lang="en-US" dirty="0" smtClean="0"/>
              <a:t>sense</a:t>
            </a:r>
          </a:p>
          <a:p>
            <a:pPr marL="0" indent="0">
              <a:buNone/>
            </a:pPr>
            <a:endParaRPr lang="en-US" dirty="0"/>
          </a:p>
          <a:p>
            <a:r>
              <a:rPr lang="en-US" dirty="0" smtClean="0"/>
              <a:t>Data still must be </a:t>
            </a:r>
            <a:r>
              <a:rPr lang="en-US" dirty="0" err="1" smtClean="0"/>
              <a:t>iid</a:t>
            </a:r>
            <a:endParaRPr lang="en-US" dirty="0" smtClean="0"/>
          </a:p>
          <a:p>
            <a:endParaRPr lang="en-US" dirty="0"/>
          </a:p>
          <a:p>
            <a:r>
              <a:rPr lang="en-US" dirty="0" smtClean="0"/>
              <a:t>In </a:t>
            </a:r>
            <a:r>
              <a:rPr lang="en-US" dirty="0"/>
              <a:t>stats, there are precious few fundamental constants, like there are in math (think: </a:t>
            </a:r>
            <a:r>
              <a:rPr lang="en-US" i="1" dirty="0" smtClean="0"/>
              <a:t>e</a:t>
            </a:r>
            <a:r>
              <a:rPr lang="en-US" dirty="0"/>
              <a:t>) or physics (think: speed of light) </a:t>
            </a:r>
            <a:endParaRPr lang="en-US" dirty="0" smtClean="0"/>
          </a:p>
          <a:p>
            <a:endParaRPr lang="en-US" dirty="0"/>
          </a:p>
          <a:p>
            <a:r>
              <a:rPr lang="en-US" dirty="0"/>
              <a:t>C</a:t>
            </a:r>
            <a:r>
              <a:rPr lang="en-US" dirty="0" smtClean="0"/>
              <a:t>ontext </a:t>
            </a:r>
            <a:r>
              <a:rPr lang="en-US" dirty="0"/>
              <a:t>and goals always matter </a:t>
            </a:r>
          </a:p>
          <a:p>
            <a:endParaRPr lang="en-US" dirty="0"/>
          </a:p>
        </p:txBody>
      </p:sp>
    </p:spTree>
    <p:extLst>
      <p:ext uri="{BB962C8B-B14F-4D97-AF65-F5344CB8AC3E}">
        <p14:creationId xmlns:p14="http://schemas.microsoft.com/office/powerpoint/2010/main" val="10242949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solidFill>
                  <a:schemeClr val="tx1"/>
                </a:solidFill>
              </a:rPr>
              <a:t>Central Limit Theorem</a:t>
            </a:r>
            <a:endParaRPr lang="en-US" dirty="0">
              <a:solidFill>
                <a:schemeClr val="tx1"/>
              </a:solidFill>
            </a:endParaRPr>
          </a:p>
        </p:txBody>
      </p:sp>
    </p:spTree>
    <p:extLst>
      <p:ext uri="{BB962C8B-B14F-4D97-AF65-F5344CB8AC3E}">
        <p14:creationId xmlns:p14="http://schemas.microsoft.com/office/powerpoint/2010/main" val="304412783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CLT</a:t>
            </a:r>
            <a:endParaRPr lang="en-US" dirty="0"/>
          </a:p>
        </p:txBody>
      </p:sp>
      <p:sp>
        <p:nvSpPr>
          <p:cNvPr id="3" name="Content Placeholder 2"/>
          <p:cNvSpPr>
            <a:spLocks noGrp="1"/>
          </p:cNvSpPr>
          <p:nvPr>
            <p:ph idx="1"/>
          </p:nvPr>
        </p:nvSpPr>
        <p:spPr/>
        <p:txBody>
          <a:bodyPr>
            <a:normAutofit/>
          </a:bodyPr>
          <a:lstStyle/>
          <a:p>
            <a:r>
              <a:rPr lang="en-US" dirty="0"/>
              <a:t>T</a:t>
            </a:r>
            <a:r>
              <a:rPr lang="en-US" dirty="0" smtClean="0"/>
              <a:t>he </a:t>
            </a:r>
            <a:r>
              <a:rPr lang="en-US" dirty="0"/>
              <a:t>sampling distribution for the </a:t>
            </a:r>
            <a:r>
              <a:rPr lang="en-US" dirty="0" smtClean="0"/>
              <a:t>mean </a:t>
            </a:r>
            <a:r>
              <a:rPr lang="en-US" dirty="0"/>
              <a:t>of a large, </a:t>
            </a:r>
            <a:r>
              <a:rPr lang="en-US" dirty="0" err="1"/>
              <a:t>iid</a:t>
            </a:r>
            <a:r>
              <a:rPr lang="en-US" dirty="0"/>
              <a:t> sample will be approximately a normal </a:t>
            </a:r>
            <a:r>
              <a:rPr lang="en-US" dirty="0" smtClean="0"/>
              <a:t>distribution, regardless </a:t>
            </a:r>
            <a:r>
              <a:rPr lang="en-US" dirty="0"/>
              <a:t>of the shape of the population distribution of </a:t>
            </a:r>
            <a:r>
              <a:rPr lang="en-US" i="1" dirty="0" smtClean="0"/>
              <a:t>X</a:t>
            </a:r>
            <a:r>
              <a:rPr lang="en-US" dirty="0" smtClean="0"/>
              <a:t>:</a:t>
            </a:r>
            <a:endParaRPr lang="en-US" dirty="0"/>
          </a:p>
          <a:p>
            <a:endParaRPr lang="en-US" dirty="0" smtClean="0"/>
          </a:p>
          <a:p>
            <a:endParaRPr lang="en-US" dirty="0"/>
          </a:p>
          <a:p>
            <a:r>
              <a:rPr lang="en-US" dirty="0"/>
              <a:t>How large </a:t>
            </a:r>
            <a:r>
              <a:rPr lang="en-US" i="1" dirty="0"/>
              <a:t>n</a:t>
            </a:r>
            <a:r>
              <a:rPr lang="en-US" dirty="0"/>
              <a:t> needs to be for the approximation to be good enough depends upon how far from normal the population distribution is, but </a:t>
            </a:r>
            <a:r>
              <a:rPr lang="en-US" i="1" dirty="0"/>
              <a:t>n</a:t>
            </a:r>
            <a:r>
              <a:rPr lang="en-US" dirty="0"/>
              <a:t> ≥ 100 almost always suffices. </a:t>
            </a:r>
            <a:endParaRPr lang="en-US" dirty="0" smtClean="0"/>
          </a:p>
          <a:p>
            <a:endParaRPr lang="en-US" dirty="0"/>
          </a:p>
          <a:p>
            <a:r>
              <a:rPr lang="en-US" dirty="0"/>
              <a:t>If the population distribution of X is itself normal, then, regardless of n, the sampling distribution of x is exactly normal. </a:t>
            </a:r>
          </a:p>
          <a:p>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2895600" y="2984500"/>
            <a:ext cx="3340100" cy="495300"/>
          </a:xfrm>
          <a:prstGeom prst="rect">
            <a:avLst/>
          </a:prstGeom>
        </p:spPr>
      </p:pic>
    </p:spTree>
    <p:extLst>
      <p:ext uri="{BB962C8B-B14F-4D97-AF65-F5344CB8AC3E}">
        <p14:creationId xmlns:p14="http://schemas.microsoft.com/office/powerpoint/2010/main" val="343475362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CLT</a:t>
            </a:r>
            <a:endParaRPr lang="en-US" dirty="0"/>
          </a:p>
        </p:txBody>
      </p:sp>
      <p:sp>
        <p:nvSpPr>
          <p:cNvPr id="3" name="Content Placeholder 2"/>
          <p:cNvSpPr>
            <a:spLocks noGrp="1"/>
          </p:cNvSpPr>
          <p:nvPr>
            <p:ph idx="1"/>
          </p:nvPr>
        </p:nvSpPr>
        <p:spPr/>
        <p:txBody>
          <a:bodyPr/>
          <a:lstStyle/>
          <a:p>
            <a:r>
              <a:rPr lang="en-US" i="1" dirty="0" smtClean="0"/>
              <a:t>“If we </a:t>
            </a:r>
            <a:r>
              <a:rPr lang="en-US" i="1" dirty="0"/>
              <a:t>average more and more independent random quantities with a common distribution, and that common distribution isn’t too pathological, then the average becomes closer and closer to a </a:t>
            </a:r>
            <a:r>
              <a:rPr lang="en-US" i="1" dirty="0" smtClean="0"/>
              <a:t>Gaussian” </a:t>
            </a:r>
            <a:r>
              <a:rPr lang="en-US" dirty="0" smtClean="0"/>
              <a:t>– </a:t>
            </a:r>
            <a:r>
              <a:rPr lang="en-US" dirty="0" err="1" smtClean="0"/>
              <a:t>Cosma</a:t>
            </a:r>
            <a:r>
              <a:rPr lang="en-US" dirty="0" smtClean="0"/>
              <a:t> </a:t>
            </a:r>
            <a:r>
              <a:rPr lang="en-US" dirty="0" err="1" smtClean="0"/>
              <a:t>Shalizi</a:t>
            </a:r>
            <a:r>
              <a:rPr lang="en-US" dirty="0" smtClean="0"/>
              <a:t> </a:t>
            </a:r>
            <a:endParaRPr lang="en-US" dirty="0"/>
          </a:p>
        </p:txBody>
      </p:sp>
    </p:spTree>
    <p:extLst>
      <p:ext uri="{BB962C8B-B14F-4D97-AF65-F5344CB8AC3E}">
        <p14:creationId xmlns:p14="http://schemas.microsoft.com/office/powerpoint/2010/main" val="17582508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Random variable, </a:t>
            </a:r>
            <a:r>
              <a:rPr lang="en-US" i="1" dirty="0" smtClean="0"/>
              <a:t>X</a:t>
            </a:r>
            <a:r>
              <a:rPr lang="en-US" dirty="0" smtClean="0"/>
              <a:t> = # of tweets per day</a:t>
            </a:r>
            <a:endParaRPr lang="en-US" dirty="0"/>
          </a:p>
        </p:txBody>
      </p:sp>
      <p:sp>
        <p:nvSpPr>
          <p:cNvPr id="27" name="TextBox 26"/>
          <p:cNvSpPr txBox="1"/>
          <p:nvPr/>
        </p:nvSpPr>
        <p:spPr>
          <a:xfrm>
            <a:off x="3053080" y="1304514"/>
            <a:ext cx="3622040" cy="369332"/>
          </a:xfrm>
          <a:prstGeom prst="rect">
            <a:avLst/>
          </a:prstGeom>
          <a:noFill/>
        </p:spPr>
        <p:txBody>
          <a:bodyPr wrap="square" rtlCol="0">
            <a:spAutoFit/>
          </a:bodyPr>
          <a:lstStyle/>
          <a:p>
            <a:pPr algn="ctr"/>
            <a:r>
              <a:rPr lang="en-US" dirty="0" smtClean="0">
                <a:latin typeface="Gill Sans"/>
                <a:cs typeface="Gill Sans"/>
              </a:rPr>
              <a:t>Random sample of size </a:t>
            </a:r>
            <a:r>
              <a:rPr lang="en-US" i="1" dirty="0" smtClean="0">
                <a:latin typeface="Gill Sans"/>
                <a:cs typeface="Gill Sans"/>
              </a:rPr>
              <a:t>n, n </a:t>
            </a:r>
            <a:r>
              <a:rPr lang="en-US" dirty="0" smtClean="0">
                <a:latin typeface="Gill Sans"/>
                <a:cs typeface="Gill Sans"/>
              </a:rPr>
              <a:t>&gt; 1</a:t>
            </a:r>
            <a:endParaRPr lang="en-US" dirty="0">
              <a:latin typeface="Gill Sans"/>
              <a:cs typeface="Gill Sans"/>
            </a:endParaRPr>
          </a:p>
        </p:txBody>
      </p:sp>
      <p:grpSp>
        <p:nvGrpSpPr>
          <p:cNvPr id="6" name="Group 5"/>
          <p:cNvGrpSpPr/>
          <p:nvPr/>
        </p:nvGrpSpPr>
        <p:grpSpPr>
          <a:xfrm>
            <a:off x="3053080" y="1676098"/>
            <a:ext cx="3383280" cy="3599180"/>
            <a:chOff x="5341620" y="2307074"/>
            <a:chExt cx="3383280" cy="3599180"/>
          </a:xfrm>
        </p:grpSpPr>
        <p:grpSp>
          <p:nvGrpSpPr>
            <p:cNvPr id="28" name="Group 27"/>
            <p:cNvGrpSpPr/>
            <p:nvPr/>
          </p:nvGrpSpPr>
          <p:grpSpPr>
            <a:xfrm>
              <a:off x="5341620" y="2307074"/>
              <a:ext cx="3383280" cy="3599180"/>
              <a:chOff x="5341620" y="1912620"/>
              <a:chExt cx="3383280" cy="3599180"/>
            </a:xfrm>
          </p:grpSpPr>
          <p:grpSp>
            <p:nvGrpSpPr>
              <p:cNvPr id="10" name="Group 9"/>
              <p:cNvGrpSpPr/>
              <p:nvPr/>
            </p:nvGrpSpPr>
            <p:grpSpPr>
              <a:xfrm>
                <a:off x="6273801" y="2254622"/>
                <a:ext cx="850900" cy="691777"/>
                <a:chOff x="6273801" y="2254622"/>
                <a:chExt cx="850900" cy="691777"/>
              </a:xfrm>
            </p:grpSpPr>
            <p:pic>
              <p:nvPicPr>
                <p:cNvPr id="8" name="Picture 7"/>
                <p:cNvPicPr>
                  <a:picLocks noChangeAspect="1"/>
                </p:cNvPicPr>
                <p:nvPr/>
              </p:nvPicPr>
              <p:blipFill>
                <a:blip r:embed="rId3"/>
                <a:stretch>
                  <a:fillRect/>
                </a:stretch>
              </p:blipFill>
              <p:spPr>
                <a:xfrm>
                  <a:off x="6273801" y="2254622"/>
                  <a:ext cx="850900" cy="691777"/>
                </a:xfrm>
                <a:prstGeom prst="rect">
                  <a:avLst/>
                </a:prstGeom>
              </p:spPr>
            </p:pic>
            <p:sp>
              <p:nvSpPr>
                <p:cNvPr id="9" name="TextBox 8"/>
                <p:cNvSpPr txBox="1"/>
                <p:nvPr/>
              </p:nvSpPr>
              <p:spPr>
                <a:xfrm>
                  <a:off x="6311900" y="240613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1</a:t>
                  </a:r>
                  <a:endParaRPr lang="en-US" i="1" dirty="0">
                    <a:solidFill>
                      <a:schemeClr val="bg1"/>
                    </a:solidFill>
                    <a:latin typeface="Gill Sans"/>
                    <a:cs typeface="Gill Sans"/>
                  </a:endParaRPr>
                </a:p>
              </p:txBody>
            </p:sp>
          </p:grpSp>
          <p:grpSp>
            <p:nvGrpSpPr>
              <p:cNvPr id="11" name="Group 10"/>
              <p:cNvGrpSpPr/>
              <p:nvPr/>
            </p:nvGrpSpPr>
            <p:grpSpPr>
              <a:xfrm>
                <a:off x="7277101" y="2580344"/>
                <a:ext cx="850900" cy="691777"/>
                <a:chOff x="6070601" y="2059500"/>
                <a:chExt cx="850900" cy="691777"/>
              </a:xfrm>
            </p:grpSpPr>
            <p:pic>
              <p:nvPicPr>
                <p:cNvPr id="12" name="Picture 11"/>
                <p:cNvPicPr>
                  <a:picLocks noChangeAspect="1"/>
                </p:cNvPicPr>
                <p:nvPr/>
              </p:nvPicPr>
              <p:blipFill>
                <a:blip r:embed="rId3"/>
                <a:stretch>
                  <a:fillRect/>
                </a:stretch>
              </p:blipFill>
              <p:spPr>
                <a:xfrm>
                  <a:off x="6070601" y="2059500"/>
                  <a:ext cx="850900" cy="691777"/>
                </a:xfrm>
                <a:prstGeom prst="rect">
                  <a:avLst/>
                </a:prstGeom>
              </p:spPr>
            </p:pic>
            <p:sp>
              <p:nvSpPr>
                <p:cNvPr id="13" name="TextBox 12"/>
                <p:cNvSpPr txBox="1"/>
                <p:nvPr/>
              </p:nvSpPr>
              <p:spPr>
                <a:xfrm>
                  <a:off x="6096000" y="222325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2</a:t>
                  </a:r>
                  <a:endParaRPr lang="en-US" i="1" dirty="0">
                    <a:solidFill>
                      <a:schemeClr val="bg1"/>
                    </a:solidFill>
                    <a:latin typeface="Gill Sans"/>
                    <a:cs typeface="Gill Sans"/>
                  </a:endParaRPr>
                </a:p>
              </p:txBody>
            </p:sp>
          </p:grpSp>
          <p:grpSp>
            <p:nvGrpSpPr>
              <p:cNvPr id="14" name="Group 13"/>
              <p:cNvGrpSpPr/>
              <p:nvPr/>
            </p:nvGrpSpPr>
            <p:grpSpPr>
              <a:xfrm>
                <a:off x="5753101" y="3121354"/>
                <a:ext cx="850900" cy="691777"/>
                <a:chOff x="5600701" y="2103855"/>
                <a:chExt cx="850900" cy="691777"/>
              </a:xfrm>
            </p:grpSpPr>
            <p:pic>
              <p:nvPicPr>
                <p:cNvPr id="15" name="Picture 14"/>
                <p:cNvPicPr>
                  <a:picLocks noChangeAspect="1"/>
                </p:cNvPicPr>
                <p:nvPr/>
              </p:nvPicPr>
              <p:blipFill>
                <a:blip r:embed="rId3"/>
                <a:stretch>
                  <a:fillRect/>
                </a:stretch>
              </p:blipFill>
              <p:spPr>
                <a:xfrm>
                  <a:off x="5600701" y="2103855"/>
                  <a:ext cx="850900" cy="691777"/>
                </a:xfrm>
                <a:prstGeom prst="rect">
                  <a:avLst/>
                </a:prstGeom>
              </p:spPr>
            </p:pic>
            <p:sp>
              <p:nvSpPr>
                <p:cNvPr id="16" name="TextBox 15"/>
                <p:cNvSpPr txBox="1"/>
                <p:nvPr/>
              </p:nvSpPr>
              <p:spPr>
                <a:xfrm>
                  <a:off x="5638800" y="2255367"/>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3</a:t>
                  </a:r>
                  <a:endParaRPr lang="en-US" i="1" dirty="0">
                    <a:solidFill>
                      <a:schemeClr val="bg1"/>
                    </a:solidFill>
                    <a:latin typeface="Gill Sans"/>
                    <a:cs typeface="Gill Sans"/>
                  </a:endParaRPr>
                </a:p>
              </p:txBody>
            </p:sp>
          </p:grpSp>
          <p:grpSp>
            <p:nvGrpSpPr>
              <p:cNvPr id="17" name="Group 16"/>
              <p:cNvGrpSpPr/>
              <p:nvPr/>
            </p:nvGrpSpPr>
            <p:grpSpPr>
              <a:xfrm>
                <a:off x="6699251" y="3607983"/>
                <a:ext cx="850900" cy="691777"/>
                <a:chOff x="5848351" y="2049474"/>
                <a:chExt cx="850900" cy="691777"/>
              </a:xfrm>
            </p:grpSpPr>
            <p:pic>
              <p:nvPicPr>
                <p:cNvPr id="18" name="Picture 17"/>
                <p:cNvPicPr>
                  <a:picLocks noChangeAspect="1"/>
                </p:cNvPicPr>
                <p:nvPr/>
              </p:nvPicPr>
              <p:blipFill>
                <a:blip r:embed="rId3"/>
                <a:stretch>
                  <a:fillRect/>
                </a:stretch>
              </p:blipFill>
              <p:spPr>
                <a:xfrm>
                  <a:off x="5848351" y="2049474"/>
                  <a:ext cx="850900" cy="691777"/>
                </a:xfrm>
                <a:prstGeom prst="rect">
                  <a:avLst/>
                </a:prstGeom>
              </p:spPr>
            </p:pic>
            <p:sp>
              <p:nvSpPr>
                <p:cNvPr id="19" name="TextBox 18"/>
                <p:cNvSpPr txBox="1"/>
                <p:nvPr/>
              </p:nvSpPr>
              <p:spPr>
                <a:xfrm>
                  <a:off x="5886450" y="2200986"/>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4</a:t>
                  </a:r>
                  <a:endParaRPr lang="en-US" i="1" dirty="0">
                    <a:solidFill>
                      <a:schemeClr val="bg1"/>
                    </a:solidFill>
                    <a:latin typeface="Gill Sans"/>
                    <a:cs typeface="Gill Sans"/>
                  </a:endParaRPr>
                </a:p>
              </p:txBody>
            </p:sp>
          </p:grpSp>
          <p:grpSp>
            <p:nvGrpSpPr>
              <p:cNvPr id="20" name="Group 19"/>
              <p:cNvGrpSpPr/>
              <p:nvPr/>
            </p:nvGrpSpPr>
            <p:grpSpPr>
              <a:xfrm>
                <a:off x="7569200" y="3851230"/>
                <a:ext cx="850900" cy="691777"/>
                <a:chOff x="7956551" y="1908733"/>
                <a:chExt cx="850900" cy="691777"/>
              </a:xfrm>
            </p:grpSpPr>
            <p:pic>
              <p:nvPicPr>
                <p:cNvPr id="21" name="Picture 20"/>
                <p:cNvPicPr>
                  <a:picLocks noChangeAspect="1"/>
                </p:cNvPicPr>
                <p:nvPr/>
              </p:nvPicPr>
              <p:blipFill>
                <a:blip r:embed="rId3"/>
                <a:stretch>
                  <a:fillRect/>
                </a:stretch>
              </p:blipFill>
              <p:spPr>
                <a:xfrm>
                  <a:off x="7956551" y="1908733"/>
                  <a:ext cx="850900" cy="691777"/>
                </a:xfrm>
                <a:prstGeom prst="rect">
                  <a:avLst/>
                </a:prstGeom>
              </p:spPr>
            </p:pic>
            <p:sp>
              <p:nvSpPr>
                <p:cNvPr id="22" name="TextBox 21"/>
                <p:cNvSpPr txBox="1"/>
                <p:nvPr/>
              </p:nvSpPr>
              <p:spPr>
                <a:xfrm>
                  <a:off x="7994650" y="2060245"/>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5</a:t>
                  </a:r>
                  <a:endParaRPr lang="en-US" i="1" dirty="0">
                    <a:solidFill>
                      <a:schemeClr val="bg1"/>
                    </a:solidFill>
                    <a:latin typeface="Gill Sans"/>
                    <a:cs typeface="Gill Sans"/>
                  </a:endParaRPr>
                </a:p>
              </p:txBody>
            </p:sp>
          </p:grpSp>
          <p:sp>
            <p:nvSpPr>
              <p:cNvPr id="23" name="Donut 22"/>
              <p:cNvSpPr/>
              <p:nvPr/>
            </p:nvSpPr>
            <p:spPr>
              <a:xfrm>
                <a:off x="5341620" y="1912620"/>
                <a:ext cx="3383280" cy="3599180"/>
              </a:xfrm>
              <a:prstGeom prst="donut">
                <a:avLst>
                  <a:gd name="adj" fmla="val 1364"/>
                </a:avLst>
              </a:prstGeom>
              <a:solidFill>
                <a:srgbClr val="6699CC"/>
              </a:solidFill>
              <a:ln>
                <a:solidFill>
                  <a:srgbClr val="6699CC"/>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24" name="Group 23"/>
              <p:cNvGrpSpPr/>
              <p:nvPr/>
            </p:nvGrpSpPr>
            <p:grpSpPr>
              <a:xfrm>
                <a:off x="5924550" y="4372074"/>
                <a:ext cx="850900" cy="691777"/>
                <a:chOff x="5346701" y="1931289"/>
                <a:chExt cx="850900" cy="691777"/>
              </a:xfrm>
            </p:grpSpPr>
            <p:pic>
              <p:nvPicPr>
                <p:cNvPr id="25" name="Picture 24"/>
                <p:cNvPicPr>
                  <a:picLocks noChangeAspect="1"/>
                </p:cNvPicPr>
                <p:nvPr/>
              </p:nvPicPr>
              <p:blipFill>
                <a:blip r:embed="rId3"/>
                <a:stretch>
                  <a:fillRect/>
                </a:stretch>
              </p:blipFill>
              <p:spPr>
                <a:xfrm>
                  <a:off x="5346701" y="1931289"/>
                  <a:ext cx="850900" cy="691777"/>
                </a:xfrm>
                <a:prstGeom prst="rect">
                  <a:avLst/>
                </a:prstGeom>
              </p:spPr>
            </p:pic>
            <p:sp>
              <p:nvSpPr>
                <p:cNvPr id="26" name="TextBox 25"/>
                <p:cNvSpPr txBox="1"/>
                <p:nvPr/>
              </p:nvSpPr>
              <p:spPr>
                <a:xfrm>
                  <a:off x="5384800" y="2082801"/>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6</a:t>
                  </a:r>
                  <a:endParaRPr lang="en-US" i="1" dirty="0">
                    <a:solidFill>
                      <a:schemeClr val="bg1"/>
                    </a:solidFill>
                    <a:latin typeface="Gill Sans"/>
                    <a:cs typeface="Gill Sans"/>
                  </a:endParaRPr>
                </a:p>
              </p:txBody>
            </p:sp>
          </p:grpSp>
        </p:grpSp>
        <p:pic>
          <p:nvPicPr>
            <p:cNvPr id="29" name="Picture 28"/>
            <p:cNvPicPr>
              <a:picLocks noChangeAspect="1"/>
            </p:cNvPicPr>
            <p:nvPr/>
          </p:nvPicPr>
          <p:blipFill>
            <a:blip r:embed="rId3"/>
            <a:stretch>
              <a:fillRect/>
            </a:stretch>
          </p:blipFill>
          <p:spPr>
            <a:xfrm>
              <a:off x="7048502" y="5060880"/>
              <a:ext cx="850900" cy="691777"/>
            </a:xfrm>
            <a:prstGeom prst="rect">
              <a:avLst/>
            </a:prstGeom>
          </p:spPr>
        </p:pic>
        <p:sp>
          <p:nvSpPr>
            <p:cNvPr id="30" name="TextBox 29"/>
            <p:cNvSpPr txBox="1"/>
            <p:nvPr/>
          </p:nvSpPr>
          <p:spPr>
            <a:xfrm>
              <a:off x="7086601" y="5212392"/>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a:t>
              </a:r>
              <a:r>
                <a:rPr lang="en-US" i="1" dirty="0" err="1" smtClean="0">
                  <a:solidFill>
                    <a:schemeClr val="bg1"/>
                  </a:solidFill>
                  <a:latin typeface="Gill Sans"/>
                  <a:cs typeface="Gill Sans"/>
                </a:rPr>
                <a:t>X</a:t>
              </a:r>
              <a:r>
                <a:rPr lang="en-US" i="1" baseline="-25000" dirty="0" err="1">
                  <a:solidFill>
                    <a:schemeClr val="bg1"/>
                  </a:solidFill>
                  <a:latin typeface="Gill Sans"/>
                  <a:cs typeface="Gill Sans"/>
                </a:rPr>
                <a:t>n</a:t>
              </a:r>
              <a:endParaRPr lang="en-US" i="1" dirty="0">
                <a:solidFill>
                  <a:schemeClr val="bg1"/>
                </a:solidFill>
                <a:latin typeface="Gill Sans"/>
                <a:cs typeface="Gill Sans"/>
              </a:endParaRPr>
            </a:p>
          </p:txBody>
        </p:sp>
      </p:grpSp>
      <p:sp>
        <p:nvSpPr>
          <p:cNvPr id="33" name="Oval Callout 32"/>
          <p:cNvSpPr/>
          <p:nvPr/>
        </p:nvSpPr>
        <p:spPr>
          <a:xfrm>
            <a:off x="3502660" y="5410200"/>
            <a:ext cx="2933700" cy="1206500"/>
          </a:xfrm>
          <a:prstGeom prst="wedgeEllipseCallout">
            <a:avLst>
              <a:gd name="adj1" fmla="val 87192"/>
              <a:gd name="adj2" fmla="val 5634"/>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dirty="0" smtClean="0">
                <a:solidFill>
                  <a:schemeClr val="tx1"/>
                </a:solidFill>
                <a:latin typeface="Gill Sans"/>
                <a:cs typeface="Gill Sans"/>
              </a:rPr>
              <a:t>The values </a:t>
            </a:r>
            <a:r>
              <a:rPr lang="en-US" sz="2000" i="1" dirty="0" smtClean="0">
                <a:solidFill>
                  <a:schemeClr val="tx1"/>
                </a:solidFill>
                <a:latin typeface="Gill Sans"/>
                <a:cs typeface="Gill Sans"/>
              </a:rPr>
              <a:t>(x</a:t>
            </a:r>
            <a:r>
              <a:rPr lang="en-US" sz="2000" i="1" baseline="-25000" dirty="0" smtClean="0">
                <a:solidFill>
                  <a:schemeClr val="tx1"/>
                </a:solidFill>
                <a:latin typeface="Gill Sans"/>
                <a:cs typeface="Gill Sans"/>
              </a:rPr>
              <a:t>i</a:t>
            </a:r>
            <a:r>
              <a:rPr lang="en-US" sz="2000" i="1" dirty="0" smtClean="0">
                <a:solidFill>
                  <a:schemeClr val="tx1"/>
                </a:solidFill>
                <a:latin typeface="Gill Sans"/>
                <a:cs typeface="Gill Sans"/>
              </a:rPr>
              <a:t>) </a:t>
            </a:r>
            <a:r>
              <a:rPr lang="en-US" sz="2000" dirty="0" smtClean="0">
                <a:solidFill>
                  <a:schemeClr val="tx1"/>
                </a:solidFill>
                <a:latin typeface="Gill Sans"/>
                <a:cs typeface="Gill Sans"/>
              </a:rPr>
              <a:t>of </a:t>
            </a:r>
            <a:r>
              <a:rPr lang="en-US" sz="2000" i="1" dirty="0" smtClean="0">
                <a:solidFill>
                  <a:schemeClr val="tx1"/>
                </a:solidFill>
                <a:latin typeface="Gill Sans"/>
                <a:cs typeface="Gill Sans"/>
              </a:rPr>
              <a:t>X</a:t>
            </a:r>
            <a:r>
              <a:rPr lang="en-US" sz="2000" i="1" baseline="-25000" dirty="0" smtClean="0">
                <a:solidFill>
                  <a:schemeClr val="tx1"/>
                </a:solidFill>
                <a:latin typeface="Gill Sans"/>
                <a:cs typeface="Gill Sans"/>
              </a:rPr>
              <a:t>1</a:t>
            </a:r>
            <a:r>
              <a:rPr lang="en-US" sz="2000" i="1" dirty="0">
                <a:solidFill>
                  <a:schemeClr val="tx1"/>
                </a:solidFill>
                <a:latin typeface="Gill Sans"/>
                <a:cs typeface="Gill Sans"/>
              </a:rPr>
              <a:t>, X</a:t>
            </a:r>
            <a:r>
              <a:rPr lang="en-US" sz="2000" i="1" baseline="-25000" dirty="0">
                <a:solidFill>
                  <a:schemeClr val="tx1"/>
                </a:solidFill>
                <a:latin typeface="Gill Sans"/>
                <a:cs typeface="Gill Sans"/>
              </a:rPr>
              <a:t>2</a:t>
            </a:r>
            <a:r>
              <a:rPr lang="en-US" sz="2000" i="1" dirty="0">
                <a:solidFill>
                  <a:schemeClr val="tx1"/>
                </a:solidFill>
                <a:latin typeface="Gill Sans"/>
                <a:cs typeface="Gill Sans"/>
              </a:rPr>
              <a:t>, …</a:t>
            </a:r>
            <a:r>
              <a:rPr lang="en-US" sz="2000" i="1" dirty="0" err="1">
                <a:solidFill>
                  <a:schemeClr val="tx1"/>
                </a:solidFill>
                <a:latin typeface="Gill Sans"/>
                <a:cs typeface="Gill Sans"/>
              </a:rPr>
              <a:t>X</a:t>
            </a:r>
            <a:r>
              <a:rPr lang="en-US" sz="2000" i="1" baseline="-25000" dirty="0" err="1">
                <a:solidFill>
                  <a:schemeClr val="tx1"/>
                </a:solidFill>
                <a:latin typeface="Gill Sans"/>
                <a:cs typeface="Gill Sans"/>
              </a:rPr>
              <a:t>n</a:t>
            </a:r>
            <a:r>
              <a:rPr lang="en-US" sz="2000" baseline="-25000" dirty="0">
                <a:solidFill>
                  <a:schemeClr val="tx1"/>
                </a:solidFill>
                <a:latin typeface="Gill Sans"/>
                <a:cs typeface="Gill Sans"/>
              </a:rPr>
              <a:t> </a:t>
            </a:r>
            <a:r>
              <a:rPr lang="en-US" sz="2000" dirty="0">
                <a:solidFill>
                  <a:schemeClr val="tx1"/>
                </a:solidFill>
                <a:latin typeface="Gill Sans"/>
                <a:cs typeface="Gill Sans"/>
              </a:rPr>
              <a:t> </a:t>
            </a:r>
            <a:r>
              <a:rPr lang="en-US" sz="2000" dirty="0" smtClean="0">
                <a:solidFill>
                  <a:schemeClr val="tx1"/>
                </a:solidFill>
                <a:latin typeface="Gill Sans"/>
                <a:cs typeface="Gill Sans"/>
              </a:rPr>
              <a:t>are each observed</a:t>
            </a:r>
            <a:endParaRPr lang="en-US" sz="2000" dirty="0">
              <a:solidFill>
                <a:schemeClr val="tx1"/>
              </a:solidFill>
              <a:latin typeface="Gill Sans"/>
              <a:cs typeface="Gill Sans"/>
            </a:endParaRPr>
          </a:p>
        </p:txBody>
      </p:sp>
      <p:pic>
        <p:nvPicPr>
          <p:cNvPr id="34" name="Picture 33"/>
          <p:cNvPicPr>
            <a:picLocks noChangeAspect="1"/>
          </p:cNvPicPr>
          <p:nvPr/>
        </p:nvPicPr>
        <p:blipFill>
          <a:blip r:embed="rId4"/>
          <a:stretch>
            <a:fillRect/>
          </a:stretch>
        </p:blipFill>
        <p:spPr>
          <a:xfrm>
            <a:off x="7556500" y="5422900"/>
            <a:ext cx="1604527" cy="1604527"/>
          </a:xfrm>
          <a:prstGeom prst="rect">
            <a:avLst/>
          </a:prstGeom>
        </p:spPr>
      </p:pic>
      <p:sp>
        <p:nvSpPr>
          <p:cNvPr id="32" name="Freeform 31"/>
          <p:cNvSpPr/>
          <p:nvPr/>
        </p:nvSpPr>
        <p:spPr>
          <a:xfrm>
            <a:off x="1600199" y="1409793"/>
            <a:ext cx="1727200" cy="1016200"/>
          </a:xfrm>
          <a:custGeom>
            <a:avLst/>
            <a:gdLst>
              <a:gd name="connsiteX0" fmla="*/ 0 w 2489200"/>
              <a:gd name="connsiteY0" fmla="*/ 262183 h 274883"/>
              <a:gd name="connsiteX1" fmla="*/ 723900 w 2489200"/>
              <a:gd name="connsiteY1" fmla="*/ 46283 h 274883"/>
              <a:gd name="connsiteX2" fmla="*/ 1612900 w 2489200"/>
              <a:gd name="connsiteY2" fmla="*/ 8183 h 274883"/>
              <a:gd name="connsiteX3" fmla="*/ 2311400 w 2489200"/>
              <a:gd name="connsiteY3" fmla="*/ 160583 h 274883"/>
              <a:gd name="connsiteX4" fmla="*/ 2489200 w 2489200"/>
              <a:gd name="connsiteY4" fmla="*/ 274883 h 274883"/>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431255 h 431255"/>
              <a:gd name="connsiteX1" fmla="*/ 520700 w 2171700"/>
              <a:gd name="connsiteY1" fmla="*/ 24855 h 431255"/>
              <a:gd name="connsiteX2" fmla="*/ 1295400 w 2171700"/>
              <a:gd name="connsiteY2" fmla="*/ 62955 h 431255"/>
              <a:gd name="connsiteX3" fmla="*/ 1993900 w 2171700"/>
              <a:gd name="connsiteY3" fmla="*/ 215355 h 431255"/>
              <a:gd name="connsiteX4" fmla="*/ 2171700 w 2171700"/>
              <a:gd name="connsiteY4" fmla="*/ 329655 h 431255"/>
              <a:gd name="connsiteX0" fmla="*/ 0 w 2171700"/>
              <a:gd name="connsiteY0" fmla="*/ 466181 h 466181"/>
              <a:gd name="connsiteX1" fmla="*/ 520700 w 2171700"/>
              <a:gd name="connsiteY1" fmla="*/ 59781 h 466181"/>
              <a:gd name="connsiteX2" fmla="*/ 1346200 w 2171700"/>
              <a:gd name="connsiteY2" fmla="*/ 21681 h 466181"/>
              <a:gd name="connsiteX3" fmla="*/ 1993900 w 2171700"/>
              <a:gd name="connsiteY3" fmla="*/ 250281 h 466181"/>
              <a:gd name="connsiteX4" fmla="*/ 2171700 w 2171700"/>
              <a:gd name="connsiteY4" fmla="*/ 364581 h 466181"/>
              <a:gd name="connsiteX0" fmla="*/ 0 w 2159000"/>
              <a:gd name="connsiteY0" fmla="*/ 466181 h 466181"/>
              <a:gd name="connsiteX1" fmla="*/ 520700 w 2159000"/>
              <a:gd name="connsiteY1" fmla="*/ 59781 h 466181"/>
              <a:gd name="connsiteX2" fmla="*/ 1346200 w 2159000"/>
              <a:gd name="connsiteY2" fmla="*/ 21681 h 466181"/>
              <a:gd name="connsiteX3" fmla="*/ 1993900 w 2159000"/>
              <a:gd name="connsiteY3" fmla="*/ 250281 h 466181"/>
              <a:gd name="connsiteX4" fmla="*/ 2159000 w 2159000"/>
              <a:gd name="connsiteY4" fmla="*/ 453481 h 466181"/>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80682 h 480682"/>
              <a:gd name="connsiteX1" fmla="*/ 520700 w 2159000"/>
              <a:gd name="connsiteY1" fmla="*/ 74282 h 480682"/>
              <a:gd name="connsiteX2" fmla="*/ 1346200 w 2159000"/>
              <a:gd name="connsiteY2" fmla="*/ 36182 h 480682"/>
              <a:gd name="connsiteX3" fmla="*/ 1879600 w 2159000"/>
              <a:gd name="connsiteY3" fmla="*/ 201282 h 480682"/>
              <a:gd name="connsiteX4" fmla="*/ 2159000 w 2159000"/>
              <a:gd name="connsiteY4" fmla="*/ 467982 h 480682"/>
              <a:gd name="connsiteX0" fmla="*/ 0 w 2159000"/>
              <a:gd name="connsiteY0" fmla="*/ 466031 h 466031"/>
              <a:gd name="connsiteX1" fmla="*/ 520700 w 2159000"/>
              <a:gd name="connsiteY1" fmla="*/ 59631 h 466031"/>
              <a:gd name="connsiteX2" fmla="*/ 1346200 w 2159000"/>
              <a:gd name="connsiteY2" fmla="*/ 21531 h 466031"/>
              <a:gd name="connsiteX3" fmla="*/ 1879600 w 2159000"/>
              <a:gd name="connsiteY3" fmla="*/ 186631 h 466031"/>
              <a:gd name="connsiteX4" fmla="*/ 2159000 w 2159000"/>
              <a:gd name="connsiteY4" fmla="*/ 453331 h 466031"/>
              <a:gd name="connsiteX0" fmla="*/ 0 w 1923629"/>
              <a:gd name="connsiteY0" fmla="*/ 466031 h 986731"/>
              <a:gd name="connsiteX1" fmla="*/ 520700 w 1923629"/>
              <a:gd name="connsiteY1" fmla="*/ 59631 h 986731"/>
              <a:gd name="connsiteX2" fmla="*/ 1346200 w 1923629"/>
              <a:gd name="connsiteY2" fmla="*/ 21531 h 986731"/>
              <a:gd name="connsiteX3" fmla="*/ 1879600 w 1923629"/>
              <a:gd name="connsiteY3" fmla="*/ 186631 h 986731"/>
              <a:gd name="connsiteX4" fmla="*/ 1892300 w 1923629"/>
              <a:gd name="connsiteY4" fmla="*/ 986731 h 986731"/>
              <a:gd name="connsiteX0" fmla="*/ 0 w 1892300"/>
              <a:gd name="connsiteY0" fmla="*/ 486268 h 1006968"/>
              <a:gd name="connsiteX1" fmla="*/ 520700 w 1892300"/>
              <a:gd name="connsiteY1" fmla="*/ 79868 h 1006968"/>
              <a:gd name="connsiteX2" fmla="*/ 1346200 w 1892300"/>
              <a:gd name="connsiteY2" fmla="*/ 41768 h 1006968"/>
              <a:gd name="connsiteX3" fmla="*/ 1536700 w 1892300"/>
              <a:gd name="connsiteY3" fmla="*/ 498968 h 1006968"/>
              <a:gd name="connsiteX4" fmla="*/ 1892300 w 1892300"/>
              <a:gd name="connsiteY4" fmla="*/ 1006968 h 1006968"/>
              <a:gd name="connsiteX0" fmla="*/ 0 w 1892300"/>
              <a:gd name="connsiteY0" fmla="*/ 411697 h 932397"/>
              <a:gd name="connsiteX1" fmla="*/ 520700 w 1892300"/>
              <a:gd name="connsiteY1" fmla="*/ 5297 h 932397"/>
              <a:gd name="connsiteX2" fmla="*/ 1193800 w 1892300"/>
              <a:gd name="connsiteY2" fmla="*/ 195797 h 932397"/>
              <a:gd name="connsiteX3" fmla="*/ 1536700 w 1892300"/>
              <a:gd name="connsiteY3" fmla="*/ 424397 h 932397"/>
              <a:gd name="connsiteX4" fmla="*/ 1892300 w 1892300"/>
              <a:gd name="connsiteY4" fmla="*/ 932397 h 932397"/>
              <a:gd name="connsiteX0" fmla="*/ 0 w 1892300"/>
              <a:gd name="connsiteY0" fmla="*/ 270061 h 790761"/>
              <a:gd name="connsiteX1" fmla="*/ 520700 w 1892300"/>
              <a:gd name="connsiteY1" fmla="*/ 16061 h 790761"/>
              <a:gd name="connsiteX2" fmla="*/ 1193800 w 1892300"/>
              <a:gd name="connsiteY2" fmla="*/ 54161 h 790761"/>
              <a:gd name="connsiteX3" fmla="*/ 1536700 w 1892300"/>
              <a:gd name="connsiteY3" fmla="*/ 282761 h 790761"/>
              <a:gd name="connsiteX4" fmla="*/ 1892300 w 1892300"/>
              <a:gd name="connsiteY4" fmla="*/ 790761 h 790761"/>
              <a:gd name="connsiteX0" fmla="*/ 0 w 1943100"/>
              <a:gd name="connsiteY0" fmla="*/ 310975 h 793575"/>
              <a:gd name="connsiteX1" fmla="*/ 571500 w 1943100"/>
              <a:gd name="connsiteY1" fmla="*/ 18875 h 793575"/>
              <a:gd name="connsiteX2" fmla="*/ 1244600 w 1943100"/>
              <a:gd name="connsiteY2" fmla="*/ 56975 h 793575"/>
              <a:gd name="connsiteX3" fmla="*/ 1587500 w 1943100"/>
              <a:gd name="connsiteY3" fmla="*/ 285575 h 793575"/>
              <a:gd name="connsiteX4" fmla="*/ 1943100 w 1943100"/>
              <a:gd name="connsiteY4" fmla="*/ 793575 h 793575"/>
              <a:gd name="connsiteX0" fmla="*/ 0 w 1727200"/>
              <a:gd name="connsiteY0" fmla="*/ 310975 h 1085675"/>
              <a:gd name="connsiteX1" fmla="*/ 571500 w 1727200"/>
              <a:gd name="connsiteY1" fmla="*/ 18875 h 1085675"/>
              <a:gd name="connsiteX2" fmla="*/ 1244600 w 1727200"/>
              <a:gd name="connsiteY2" fmla="*/ 56975 h 1085675"/>
              <a:gd name="connsiteX3" fmla="*/ 1587500 w 1727200"/>
              <a:gd name="connsiteY3" fmla="*/ 285575 h 1085675"/>
              <a:gd name="connsiteX4" fmla="*/ 1727200 w 1727200"/>
              <a:gd name="connsiteY4" fmla="*/ 1085675 h 1085675"/>
              <a:gd name="connsiteX0" fmla="*/ 0 w 1727200"/>
              <a:gd name="connsiteY0" fmla="*/ 292100 h 1066800"/>
              <a:gd name="connsiteX1" fmla="*/ 571500 w 1727200"/>
              <a:gd name="connsiteY1" fmla="*/ 0 h 1066800"/>
              <a:gd name="connsiteX2" fmla="*/ 1244600 w 1727200"/>
              <a:gd name="connsiteY2" fmla="*/ 38100 h 1066800"/>
              <a:gd name="connsiteX3" fmla="*/ 1371600 w 1727200"/>
              <a:gd name="connsiteY3" fmla="*/ 406400 h 1066800"/>
              <a:gd name="connsiteX4" fmla="*/ 1727200 w 1727200"/>
              <a:gd name="connsiteY4" fmla="*/ 1066800 h 1066800"/>
              <a:gd name="connsiteX0" fmla="*/ 0 w 1727200"/>
              <a:gd name="connsiteY0" fmla="*/ 298678 h 1073378"/>
              <a:gd name="connsiteX1" fmla="*/ 571500 w 1727200"/>
              <a:gd name="connsiteY1" fmla="*/ 6578 h 1073378"/>
              <a:gd name="connsiteX2" fmla="*/ 1066800 w 1727200"/>
              <a:gd name="connsiteY2" fmla="*/ 120878 h 1073378"/>
              <a:gd name="connsiteX3" fmla="*/ 1371600 w 1727200"/>
              <a:gd name="connsiteY3" fmla="*/ 412978 h 1073378"/>
              <a:gd name="connsiteX4" fmla="*/ 1727200 w 1727200"/>
              <a:gd name="connsiteY4" fmla="*/ 1073378 h 1073378"/>
              <a:gd name="connsiteX0" fmla="*/ 0 w 1727200"/>
              <a:gd name="connsiteY0" fmla="*/ 241500 h 1016200"/>
              <a:gd name="connsiteX1" fmla="*/ 520700 w 1727200"/>
              <a:gd name="connsiteY1" fmla="*/ 12900 h 1016200"/>
              <a:gd name="connsiteX2" fmla="*/ 1066800 w 1727200"/>
              <a:gd name="connsiteY2" fmla="*/ 63700 h 1016200"/>
              <a:gd name="connsiteX3" fmla="*/ 1371600 w 1727200"/>
              <a:gd name="connsiteY3" fmla="*/ 355800 h 1016200"/>
              <a:gd name="connsiteX4" fmla="*/ 1727200 w 1727200"/>
              <a:gd name="connsiteY4" fmla="*/ 1016200 h 1016200"/>
              <a:gd name="connsiteX0" fmla="*/ 0 w 1727200"/>
              <a:gd name="connsiteY0" fmla="*/ 241500 h 1016200"/>
              <a:gd name="connsiteX1" fmla="*/ 520700 w 1727200"/>
              <a:gd name="connsiteY1" fmla="*/ 12900 h 1016200"/>
              <a:gd name="connsiteX2" fmla="*/ 1003300 w 1727200"/>
              <a:gd name="connsiteY2" fmla="*/ 63700 h 1016200"/>
              <a:gd name="connsiteX3" fmla="*/ 1371600 w 1727200"/>
              <a:gd name="connsiteY3" fmla="*/ 355800 h 1016200"/>
              <a:gd name="connsiteX4" fmla="*/ 1727200 w 1727200"/>
              <a:gd name="connsiteY4" fmla="*/ 1016200 h 101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1016200">
                <a:moveTo>
                  <a:pt x="0" y="241500"/>
                </a:moveTo>
                <a:cubicBezTo>
                  <a:pt x="164041" y="91216"/>
                  <a:pt x="353483" y="42533"/>
                  <a:pt x="520700" y="12900"/>
                </a:cubicBezTo>
                <a:cubicBezTo>
                  <a:pt x="687917" y="-16733"/>
                  <a:pt x="861483" y="6550"/>
                  <a:pt x="1003300" y="63700"/>
                </a:cubicBezTo>
                <a:cubicBezTo>
                  <a:pt x="1145117" y="120850"/>
                  <a:pt x="1250950" y="197050"/>
                  <a:pt x="1371600" y="355800"/>
                </a:cubicBezTo>
                <a:cubicBezTo>
                  <a:pt x="1492250" y="514550"/>
                  <a:pt x="1727200" y="1016200"/>
                  <a:pt x="1727200" y="1016200"/>
                </a:cubicBezTo>
              </a:path>
            </a:pathLst>
          </a:custGeom>
          <a:ln w="50800">
            <a:solidFill>
              <a:srgbClr val="FF6600"/>
            </a:solidFill>
            <a:prstDash val="sysDash"/>
            <a:tailEnd type="triangle" w="lg"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TextBox 34"/>
          <p:cNvSpPr txBox="1"/>
          <p:nvPr/>
        </p:nvSpPr>
        <p:spPr>
          <a:xfrm>
            <a:off x="6134099" y="1657560"/>
            <a:ext cx="1051559" cy="369332"/>
          </a:xfrm>
          <a:prstGeom prst="rect">
            <a:avLst/>
          </a:prstGeom>
          <a:noFill/>
          <a:ln>
            <a:solidFill>
              <a:srgbClr val="FF6600"/>
            </a:solidFill>
          </a:ln>
        </p:spPr>
        <p:txBody>
          <a:bodyPr wrap="square" rtlCol="0">
            <a:spAutoFit/>
          </a:bodyPr>
          <a:lstStyle/>
          <a:p>
            <a:r>
              <a:rPr lang="en-US" i="1" dirty="0" smtClean="0">
                <a:solidFill>
                  <a:srgbClr val="FF6600"/>
                </a:solidFill>
                <a:latin typeface="Gill Sans"/>
                <a:cs typeface="Gill Sans"/>
              </a:rPr>
              <a:t>X</a:t>
            </a:r>
            <a:r>
              <a:rPr lang="en-US" i="1" baseline="-25000" dirty="0" smtClean="0">
                <a:solidFill>
                  <a:srgbClr val="FF6600"/>
                </a:solidFill>
                <a:latin typeface="Gill Sans"/>
                <a:cs typeface="Gill Sans"/>
              </a:rPr>
              <a:t>1</a:t>
            </a:r>
            <a:r>
              <a:rPr lang="en-US" i="1" dirty="0" smtClean="0">
                <a:solidFill>
                  <a:srgbClr val="FF6600"/>
                </a:solidFill>
                <a:latin typeface="Gill Sans"/>
                <a:cs typeface="Gill Sans"/>
              </a:rPr>
              <a:t> = x</a:t>
            </a:r>
            <a:r>
              <a:rPr lang="en-US" i="1" baseline="-25000" dirty="0" smtClean="0">
                <a:solidFill>
                  <a:srgbClr val="FF6600"/>
                </a:solidFill>
                <a:latin typeface="Gill Sans"/>
                <a:cs typeface="Gill Sans"/>
              </a:rPr>
              <a:t>1</a:t>
            </a:r>
            <a:endParaRPr lang="en-US" i="1" dirty="0">
              <a:solidFill>
                <a:srgbClr val="FF6600"/>
              </a:solidFill>
              <a:latin typeface="Gill Sans"/>
              <a:cs typeface="Gill Sans"/>
            </a:endParaRPr>
          </a:p>
        </p:txBody>
      </p:sp>
      <p:sp>
        <p:nvSpPr>
          <p:cNvPr id="36" name="TextBox 35"/>
          <p:cNvSpPr txBox="1"/>
          <p:nvPr/>
        </p:nvSpPr>
        <p:spPr>
          <a:xfrm>
            <a:off x="6311900" y="2159156"/>
            <a:ext cx="1051560" cy="369332"/>
          </a:xfrm>
          <a:prstGeom prst="rect">
            <a:avLst/>
          </a:prstGeom>
          <a:noFill/>
          <a:ln>
            <a:solidFill>
              <a:srgbClr val="FF6600"/>
            </a:solidFill>
          </a:ln>
        </p:spPr>
        <p:txBody>
          <a:bodyPr wrap="square" rtlCol="0">
            <a:spAutoFit/>
          </a:bodyPr>
          <a:lstStyle/>
          <a:p>
            <a:r>
              <a:rPr lang="en-US" i="1" dirty="0" smtClean="0">
                <a:solidFill>
                  <a:srgbClr val="FF6600"/>
                </a:solidFill>
                <a:latin typeface="Gill Sans"/>
                <a:cs typeface="Gill Sans"/>
              </a:rPr>
              <a:t>X</a:t>
            </a:r>
            <a:r>
              <a:rPr lang="en-US" i="1" baseline="-25000" dirty="0">
                <a:solidFill>
                  <a:srgbClr val="FF6600"/>
                </a:solidFill>
                <a:latin typeface="Gill Sans"/>
                <a:cs typeface="Gill Sans"/>
              </a:rPr>
              <a:t>2</a:t>
            </a:r>
            <a:r>
              <a:rPr lang="en-US" i="1" dirty="0" smtClean="0">
                <a:solidFill>
                  <a:srgbClr val="FF6600"/>
                </a:solidFill>
                <a:latin typeface="Gill Sans"/>
                <a:cs typeface="Gill Sans"/>
              </a:rPr>
              <a:t> = x</a:t>
            </a:r>
            <a:r>
              <a:rPr lang="en-US" i="1" baseline="-25000" dirty="0">
                <a:solidFill>
                  <a:srgbClr val="FF6600"/>
                </a:solidFill>
                <a:latin typeface="Gill Sans"/>
                <a:cs typeface="Gill Sans"/>
              </a:rPr>
              <a:t>2</a:t>
            </a:r>
            <a:endParaRPr lang="en-US" i="1" dirty="0">
              <a:solidFill>
                <a:srgbClr val="FF6600"/>
              </a:solidFill>
              <a:latin typeface="Gill Sans"/>
              <a:cs typeface="Gill Sans"/>
            </a:endParaRPr>
          </a:p>
        </p:txBody>
      </p:sp>
      <p:sp>
        <p:nvSpPr>
          <p:cNvPr id="37" name="TextBox 36"/>
          <p:cNvSpPr txBox="1"/>
          <p:nvPr/>
        </p:nvSpPr>
        <p:spPr>
          <a:xfrm>
            <a:off x="2125980" y="3153797"/>
            <a:ext cx="927100" cy="369332"/>
          </a:xfrm>
          <a:prstGeom prst="rect">
            <a:avLst/>
          </a:prstGeom>
          <a:noFill/>
          <a:ln>
            <a:solidFill>
              <a:srgbClr val="FF6600"/>
            </a:solidFill>
          </a:ln>
        </p:spPr>
        <p:txBody>
          <a:bodyPr wrap="square" rtlCol="0">
            <a:spAutoFit/>
          </a:bodyPr>
          <a:lstStyle/>
          <a:p>
            <a:r>
              <a:rPr lang="en-US" i="1" dirty="0" smtClean="0">
                <a:solidFill>
                  <a:srgbClr val="FF6600"/>
                </a:solidFill>
                <a:latin typeface="Gill Sans"/>
                <a:cs typeface="Gill Sans"/>
              </a:rPr>
              <a:t>X</a:t>
            </a:r>
            <a:r>
              <a:rPr lang="en-US" i="1" baseline="-25000" dirty="0" smtClean="0">
                <a:solidFill>
                  <a:srgbClr val="FF6600"/>
                </a:solidFill>
                <a:latin typeface="Gill Sans"/>
                <a:cs typeface="Gill Sans"/>
              </a:rPr>
              <a:t>3</a:t>
            </a:r>
            <a:r>
              <a:rPr lang="en-US" i="1" dirty="0" smtClean="0">
                <a:solidFill>
                  <a:srgbClr val="FF6600"/>
                </a:solidFill>
                <a:latin typeface="Gill Sans"/>
                <a:cs typeface="Gill Sans"/>
              </a:rPr>
              <a:t> = x</a:t>
            </a:r>
            <a:r>
              <a:rPr lang="en-US" i="1" baseline="-25000" dirty="0" smtClean="0">
                <a:solidFill>
                  <a:srgbClr val="FF6600"/>
                </a:solidFill>
                <a:latin typeface="Gill Sans"/>
                <a:cs typeface="Gill Sans"/>
              </a:rPr>
              <a:t>3</a:t>
            </a:r>
            <a:endParaRPr lang="en-US" i="1" dirty="0">
              <a:solidFill>
                <a:srgbClr val="FF6600"/>
              </a:solidFill>
              <a:latin typeface="Gill Sans"/>
              <a:cs typeface="Gill Sans"/>
            </a:endParaRPr>
          </a:p>
        </p:txBody>
      </p:sp>
      <p:cxnSp>
        <p:nvCxnSpPr>
          <p:cNvPr id="38" name="Straight Connector 37"/>
          <p:cNvCxnSpPr>
            <a:stCxn id="35" idx="1"/>
            <a:endCxn id="8" idx="3"/>
          </p:cNvCxnSpPr>
          <p:nvPr/>
        </p:nvCxnSpPr>
        <p:spPr>
          <a:xfrm flipH="1">
            <a:off x="4836161" y="1842226"/>
            <a:ext cx="1297938" cy="521763"/>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36" idx="1"/>
            <a:endCxn id="13" idx="3"/>
          </p:cNvCxnSpPr>
          <p:nvPr/>
        </p:nvCxnSpPr>
        <p:spPr>
          <a:xfrm flipH="1">
            <a:off x="5788661" y="2343822"/>
            <a:ext cx="523239" cy="348420"/>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37" idx="3"/>
            <a:endCxn id="15" idx="1"/>
          </p:cNvCxnSpPr>
          <p:nvPr/>
        </p:nvCxnSpPr>
        <p:spPr>
          <a:xfrm flipV="1">
            <a:off x="3053080" y="3230721"/>
            <a:ext cx="411481" cy="107742"/>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6372858" y="4583965"/>
            <a:ext cx="990601" cy="369332"/>
          </a:xfrm>
          <a:prstGeom prst="rect">
            <a:avLst/>
          </a:prstGeom>
          <a:noFill/>
          <a:ln>
            <a:solidFill>
              <a:srgbClr val="FF6600"/>
            </a:solidFill>
          </a:ln>
        </p:spPr>
        <p:txBody>
          <a:bodyPr wrap="square" rtlCol="0">
            <a:spAutoFit/>
          </a:bodyPr>
          <a:lstStyle/>
          <a:p>
            <a:r>
              <a:rPr lang="en-US" i="1" dirty="0" err="1" smtClean="0">
                <a:solidFill>
                  <a:srgbClr val="FF6600"/>
                </a:solidFill>
                <a:latin typeface="Gill Sans"/>
                <a:cs typeface="Gill Sans"/>
              </a:rPr>
              <a:t>X</a:t>
            </a:r>
            <a:r>
              <a:rPr lang="en-US" i="1" baseline="-25000" dirty="0" err="1" smtClean="0">
                <a:solidFill>
                  <a:srgbClr val="FF6600"/>
                </a:solidFill>
                <a:latin typeface="Gill Sans"/>
                <a:cs typeface="Gill Sans"/>
              </a:rPr>
              <a:t>n</a:t>
            </a:r>
            <a:r>
              <a:rPr lang="en-US" i="1" dirty="0" smtClean="0">
                <a:solidFill>
                  <a:srgbClr val="FF6600"/>
                </a:solidFill>
                <a:latin typeface="Gill Sans"/>
                <a:cs typeface="Gill Sans"/>
              </a:rPr>
              <a:t> = </a:t>
            </a:r>
            <a:r>
              <a:rPr lang="en-US" i="1" dirty="0" err="1" smtClean="0">
                <a:solidFill>
                  <a:srgbClr val="FF6600"/>
                </a:solidFill>
                <a:latin typeface="Gill Sans"/>
                <a:cs typeface="Gill Sans"/>
              </a:rPr>
              <a:t>x</a:t>
            </a:r>
            <a:r>
              <a:rPr lang="en-US" i="1" baseline="-25000" dirty="0" err="1" smtClean="0">
                <a:solidFill>
                  <a:srgbClr val="FF6600"/>
                </a:solidFill>
                <a:latin typeface="Gill Sans"/>
                <a:cs typeface="Gill Sans"/>
              </a:rPr>
              <a:t>n</a:t>
            </a:r>
            <a:endParaRPr lang="en-US" i="1" dirty="0">
              <a:solidFill>
                <a:srgbClr val="FF6600"/>
              </a:solidFill>
              <a:latin typeface="Gill Sans"/>
              <a:cs typeface="Gill Sans"/>
            </a:endParaRPr>
          </a:p>
        </p:txBody>
      </p:sp>
      <p:cxnSp>
        <p:nvCxnSpPr>
          <p:cNvPr id="46" name="Straight Connector 45"/>
          <p:cNvCxnSpPr>
            <a:stCxn id="45" idx="1"/>
            <a:endCxn id="29" idx="3"/>
          </p:cNvCxnSpPr>
          <p:nvPr/>
        </p:nvCxnSpPr>
        <p:spPr>
          <a:xfrm flipH="1">
            <a:off x="5610862" y="4768631"/>
            <a:ext cx="761996" cy="7162"/>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grpSp>
        <p:nvGrpSpPr>
          <p:cNvPr id="49" name="Group 48"/>
          <p:cNvGrpSpPr/>
          <p:nvPr/>
        </p:nvGrpSpPr>
        <p:grpSpPr>
          <a:xfrm>
            <a:off x="184408" y="1614596"/>
            <a:ext cx="2119372" cy="2372442"/>
            <a:chOff x="184408" y="1614596"/>
            <a:chExt cx="2119372" cy="2372442"/>
          </a:xfrm>
        </p:grpSpPr>
        <p:sp>
          <p:nvSpPr>
            <p:cNvPr id="50" name="TextBox 49"/>
            <p:cNvSpPr txBox="1"/>
            <p:nvPr/>
          </p:nvSpPr>
          <p:spPr>
            <a:xfrm>
              <a:off x="184408" y="3617706"/>
              <a:ext cx="2119372" cy="369332"/>
            </a:xfrm>
            <a:prstGeom prst="rect">
              <a:avLst/>
            </a:prstGeom>
            <a:noFill/>
          </p:spPr>
          <p:txBody>
            <a:bodyPr wrap="square" rtlCol="0">
              <a:spAutoFit/>
            </a:bodyPr>
            <a:lstStyle/>
            <a:p>
              <a:pPr algn="ctr"/>
              <a:r>
                <a:rPr lang="en-US" dirty="0" smtClean="0">
                  <a:latin typeface="Gill Sans"/>
                  <a:cs typeface="Gill Sans"/>
                </a:rPr>
                <a:t>Population</a:t>
              </a:r>
              <a:endParaRPr lang="en-US" dirty="0">
                <a:latin typeface="Gill Sans"/>
                <a:cs typeface="Gill Sans"/>
              </a:endParaRPr>
            </a:p>
          </p:txBody>
        </p:sp>
        <p:pic>
          <p:nvPicPr>
            <p:cNvPr id="51" name="Picture 50" descr="twitterflock.png"/>
            <p:cNvPicPr>
              <a:picLocks noChangeAspect="1"/>
            </p:cNvPicPr>
            <p:nvPr/>
          </p:nvPicPr>
          <p:blipFill rotWithShape="1">
            <a:blip r:embed="rId5" cstate="email">
              <a:extLst>
                <a:ext uri="{28A0092B-C50C-407E-A947-70E740481C1C}">
                  <a14:useLocalDpi xmlns:a14="http://schemas.microsoft.com/office/drawing/2010/main" val="0"/>
                </a:ext>
              </a:extLst>
            </a:blip>
            <a:srcRect l="10023" t="3460"/>
            <a:stretch/>
          </p:blipFill>
          <p:spPr>
            <a:xfrm>
              <a:off x="184408" y="1614596"/>
              <a:ext cx="2119372" cy="1908377"/>
            </a:xfrm>
            <a:prstGeom prst="ellipse">
              <a:avLst/>
            </a:prstGeom>
            <a:ln w="50800">
              <a:solidFill>
                <a:srgbClr val="6699CC"/>
              </a:solidFill>
            </a:ln>
          </p:spPr>
        </p:pic>
      </p:grpSp>
    </p:spTree>
    <p:extLst>
      <p:ext uri="{BB962C8B-B14F-4D97-AF65-F5344CB8AC3E}">
        <p14:creationId xmlns:p14="http://schemas.microsoft.com/office/powerpoint/2010/main" val="182561932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the CLT</a:t>
            </a:r>
            <a:endParaRPr lang="en-US" dirty="0"/>
          </a:p>
        </p:txBody>
      </p:sp>
      <p:sp>
        <p:nvSpPr>
          <p:cNvPr id="3" name="Content Placeholder 2"/>
          <p:cNvSpPr>
            <a:spLocks noGrp="1"/>
          </p:cNvSpPr>
          <p:nvPr>
            <p:ph idx="1"/>
          </p:nvPr>
        </p:nvSpPr>
        <p:spPr/>
        <p:txBody>
          <a:bodyPr>
            <a:normAutofit fontScale="92500" lnSpcReduction="20000"/>
          </a:bodyPr>
          <a:lstStyle/>
          <a:p>
            <a:r>
              <a:rPr lang="en-US" i="1" dirty="0"/>
              <a:t>“I can average any large-</a:t>
            </a:r>
            <a:r>
              <a:rPr lang="en-US" i="1" dirty="0" err="1"/>
              <a:t>ish</a:t>
            </a:r>
            <a:r>
              <a:rPr lang="en-US" i="1" dirty="0"/>
              <a:t> bunch of numbers and divide by the </a:t>
            </a:r>
            <a:r>
              <a:rPr lang="en-US" i="1" dirty="0" err="1"/>
              <a:t>sd</a:t>
            </a:r>
            <a:r>
              <a:rPr lang="en-US" i="1" dirty="0"/>
              <a:t> and call it a z-score</a:t>
            </a:r>
            <a:r>
              <a:rPr lang="en-US" i="1" dirty="0" smtClean="0"/>
              <a:t>. Then </a:t>
            </a:r>
            <a:r>
              <a:rPr lang="en-US" i="1" dirty="0"/>
              <a:t>I can compare it to a N(0,1) to determine statistical significance. I’ve got a hit if the number’s greater than 1.96!” </a:t>
            </a:r>
            <a:endParaRPr lang="en-US" i="1" dirty="0" smtClean="0"/>
          </a:p>
          <a:p>
            <a:endParaRPr lang="en-US" dirty="0"/>
          </a:p>
          <a:p>
            <a:r>
              <a:rPr lang="en-US" dirty="0"/>
              <a:t>the CLT assumes you’re averaging observations that are </a:t>
            </a:r>
            <a:r>
              <a:rPr lang="en-US" b="1" dirty="0" err="1" smtClean="0">
                <a:latin typeface="Lobster Two"/>
                <a:cs typeface="Lobster Two"/>
              </a:rPr>
              <a:t>iid</a:t>
            </a:r>
            <a:endParaRPr lang="en-US" dirty="0">
              <a:latin typeface="Lobster Two"/>
              <a:cs typeface="Lobster Two"/>
            </a:endParaRPr>
          </a:p>
          <a:p>
            <a:endParaRPr lang="en-US" dirty="0" smtClean="0"/>
          </a:p>
          <a:p>
            <a:r>
              <a:rPr lang="en-US" dirty="0" smtClean="0"/>
              <a:t>CLT applies in the case of:</a:t>
            </a:r>
          </a:p>
          <a:p>
            <a:pPr lvl="1"/>
            <a:r>
              <a:rPr lang="en-US" dirty="0"/>
              <a:t>A</a:t>
            </a:r>
            <a:r>
              <a:rPr lang="en-US" dirty="0" smtClean="0"/>
              <a:t>veraging </a:t>
            </a:r>
            <a:r>
              <a:rPr lang="en-US" dirty="0"/>
              <a:t>gene expression for 1 gene across </a:t>
            </a:r>
            <a:r>
              <a:rPr lang="en-US" dirty="0" smtClean="0"/>
              <a:t>exchangeable subjects</a:t>
            </a:r>
          </a:p>
          <a:p>
            <a:pPr lvl="1"/>
            <a:r>
              <a:rPr lang="en-US" dirty="0" smtClean="0"/>
              <a:t>Averaging </a:t>
            </a:r>
            <a:r>
              <a:rPr lang="en-US" dirty="0" err="1" smtClean="0"/>
              <a:t>disfluency</a:t>
            </a:r>
            <a:r>
              <a:rPr lang="en-US" dirty="0" smtClean="0"/>
              <a:t> use for 1 conversation task across exchangeable subjects</a:t>
            </a:r>
            <a:endParaRPr lang="en-US" dirty="0"/>
          </a:p>
          <a:p>
            <a:endParaRPr lang="en-US" dirty="0" smtClean="0"/>
          </a:p>
          <a:p>
            <a:r>
              <a:rPr lang="en-US" dirty="0" smtClean="0"/>
              <a:t>CLT does not apply if:</a:t>
            </a:r>
          </a:p>
          <a:p>
            <a:pPr lvl="1"/>
            <a:r>
              <a:rPr lang="en-US" dirty="0"/>
              <a:t>A</a:t>
            </a:r>
            <a:r>
              <a:rPr lang="en-US" dirty="0" smtClean="0"/>
              <a:t>veraging </a:t>
            </a:r>
            <a:r>
              <a:rPr lang="en-US" dirty="0"/>
              <a:t>gene expression for 1 subject across </a:t>
            </a:r>
            <a:r>
              <a:rPr lang="en-US" dirty="0" smtClean="0"/>
              <a:t>genes</a:t>
            </a:r>
          </a:p>
          <a:p>
            <a:pPr lvl="1"/>
            <a:r>
              <a:rPr lang="en-US" dirty="0" smtClean="0"/>
              <a:t>Averaging </a:t>
            </a:r>
            <a:r>
              <a:rPr lang="en-US" dirty="0" err="1" smtClean="0"/>
              <a:t>disfluency</a:t>
            </a:r>
            <a:r>
              <a:rPr lang="en-US" dirty="0" smtClean="0"/>
              <a:t> use for 1 subject across </a:t>
            </a:r>
            <a:r>
              <a:rPr lang="en-US" dirty="0"/>
              <a:t>conversation </a:t>
            </a:r>
            <a:r>
              <a:rPr lang="en-US" dirty="0" smtClean="0"/>
              <a:t>tasks</a:t>
            </a:r>
            <a:endParaRPr lang="en-US" dirty="0"/>
          </a:p>
        </p:txBody>
      </p:sp>
    </p:spTree>
    <p:extLst>
      <p:ext uri="{BB962C8B-B14F-4D97-AF65-F5344CB8AC3E}">
        <p14:creationId xmlns:p14="http://schemas.microsoft.com/office/powerpoint/2010/main" val="20844412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Done-</a:t>
            </a:r>
            <a:r>
              <a:rPr lang="en-US" dirty="0" err="1" smtClean="0"/>
              <a:t>ish</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6150244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z="3200" dirty="0" smtClean="0"/>
              <a:t>Population parameters are estimated by sampling</a:t>
            </a:r>
            <a:endParaRPr lang="en-US" sz="3200" dirty="0"/>
          </a:p>
        </p:txBody>
      </p:sp>
      <p:pic>
        <p:nvPicPr>
          <p:cNvPr id="5" name="Content Placeholder 4" descr="Population parameters are estimated by sampling.jpg"/>
          <p:cNvPicPr>
            <a:picLocks noGrp="1" noChangeAspect="1"/>
          </p:cNvPicPr>
          <p:nvPr>
            <p:ph idx="1"/>
          </p:nvPr>
        </p:nvPicPr>
        <p:blipFill>
          <a:blip r:embed="rId3" cstate="email">
            <a:extLst>
              <a:ext uri="{28A0092B-C50C-407E-A947-70E740481C1C}">
                <a14:useLocalDpi xmlns:a14="http://schemas.microsoft.com/office/drawing/2010/main" val="0"/>
              </a:ext>
            </a:extLst>
          </a:blip>
          <a:srcRect t="-45664" b="-45664"/>
          <a:stretch>
            <a:fillRect/>
          </a:stretch>
        </p:blipFill>
        <p:spPr/>
      </p:pic>
      <p:sp>
        <p:nvSpPr>
          <p:cNvPr id="6" name="TextBox 5"/>
          <p:cNvSpPr txBox="1"/>
          <p:nvPr/>
        </p:nvSpPr>
        <p:spPr>
          <a:xfrm>
            <a:off x="0" y="6563893"/>
            <a:ext cx="9144000" cy="307777"/>
          </a:xfrm>
          <a:prstGeom prst="rect">
            <a:avLst/>
          </a:prstGeom>
          <a:noFill/>
        </p:spPr>
        <p:txBody>
          <a:bodyPr wrap="square" rtlCol="0">
            <a:spAutoFit/>
          </a:bodyPr>
          <a:lstStyle/>
          <a:p>
            <a:r>
              <a:rPr lang="en-US" sz="1400" dirty="0">
                <a:latin typeface="Gill Sans"/>
                <a:cs typeface="Gill Sans"/>
              </a:rPr>
              <a:t>http://</a:t>
            </a:r>
            <a:r>
              <a:rPr lang="en-US" sz="1400" dirty="0" err="1">
                <a:latin typeface="Gill Sans"/>
                <a:cs typeface="Gill Sans"/>
              </a:rPr>
              <a:t>www.nature.com</a:t>
            </a:r>
            <a:r>
              <a:rPr lang="en-US" sz="1400" dirty="0">
                <a:latin typeface="Gill Sans"/>
                <a:cs typeface="Gill Sans"/>
              </a:rPr>
              <a:t>/</a:t>
            </a:r>
            <a:r>
              <a:rPr lang="en-US" sz="1400" dirty="0" err="1">
                <a:latin typeface="Gill Sans"/>
                <a:cs typeface="Gill Sans"/>
              </a:rPr>
              <a:t>nmeth</a:t>
            </a:r>
            <a:r>
              <a:rPr lang="en-US" sz="1400" dirty="0">
                <a:latin typeface="Gill Sans"/>
                <a:cs typeface="Gill Sans"/>
              </a:rPr>
              <a:t>/journal/v10/n9/full/nmeth.2613.html</a:t>
            </a:r>
          </a:p>
        </p:txBody>
      </p:sp>
    </p:spTree>
    <p:extLst>
      <p:ext uri="{BB962C8B-B14F-4D97-AF65-F5344CB8AC3E}">
        <p14:creationId xmlns:p14="http://schemas.microsoft.com/office/powerpoint/2010/main" val="249338640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QQplots</a:t>
            </a:r>
            <a:r>
              <a:rPr lang="en-US" dirty="0" smtClean="0"/>
              <a:t> in R</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err="1">
                <a:latin typeface="Courier New"/>
                <a:cs typeface="Courier New"/>
              </a:rPr>
              <a:t>q</a:t>
            </a:r>
            <a:r>
              <a:rPr lang="en-US" b="1" dirty="0" err="1" smtClean="0">
                <a:latin typeface="Courier New"/>
                <a:cs typeface="Courier New"/>
              </a:rPr>
              <a:t>qnorm</a:t>
            </a:r>
            <a:r>
              <a:rPr lang="en-US" b="1" dirty="0" smtClean="0">
                <a:latin typeface="Courier New"/>
                <a:cs typeface="Courier New"/>
              </a:rPr>
              <a:t>(</a:t>
            </a:r>
            <a:r>
              <a:rPr lang="en-US" b="1" dirty="0" err="1" smtClean="0">
                <a:latin typeface="Courier New"/>
                <a:cs typeface="Courier New"/>
              </a:rPr>
              <a:t>dataframe$variable</a:t>
            </a:r>
            <a:r>
              <a:rPr lang="en-US" b="1" dirty="0" smtClean="0">
                <a:latin typeface="Courier New"/>
                <a:cs typeface="Courier New"/>
              </a:rPr>
              <a:t>)</a:t>
            </a:r>
          </a:p>
          <a:p>
            <a:pPr marL="0" indent="0">
              <a:buNone/>
            </a:pPr>
            <a:r>
              <a:rPr lang="en-US" b="1" dirty="0" err="1" smtClean="0">
                <a:latin typeface="Courier New"/>
                <a:cs typeface="Courier New"/>
              </a:rPr>
              <a:t>qqline</a:t>
            </a:r>
            <a:r>
              <a:rPr lang="en-US" b="1" dirty="0" smtClean="0">
                <a:latin typeface="Courier New"/>
                <a:cs typeface="Courier New"/>
              </a:rPr>
              <a:t>(</a:t>
            </a:r>
            <a:r>
              <a:rPr lang="en-US" b="1" dirty="0" err="1">
                <a:latin typeface="Courier New"/>
                <a:cs typeface="Courier New"/>
              </a:rPr>
              <a:t>dataframe$variable</a:t>
            </a:r>
            <a:r>
              <a:rPr lang="en-US" b="1" dirty="0">
                <a:latin typeface="Courier New"/>
                <a:cs typeface="Courier New"/>
              </a:rPr>
              <a:t>)</a:t>
            </a:r>
          </a:p>
          <a:p>
            <a:pPr marL="0" indent="0">
              <a:buNone/>
            </a:pPr>
            <a:endParaRPr lang="en-US" b="1" dirty="0" smtClean="0">
              <a:latin typeface="Courier New"/>
              <a:cs typeface="Courier New"/>
            </a:endParaRPr>
          </a:p>
          <a:p>
            <a:pPr marL="0" indent="0">
              <a:buNone/>
            </a:pPr>
            <a:r>
              <a:rPr lang="en-US" b="1" dirty="0" smtClean="0">
                <a:latin typeface="Courier New"/>
                <a:cs typeface="Courier New"/>
              </a:rPr>
              <a:t>library(car)</a:t>
            </a:r>
          </a:p>
          <a:p>
            <a:pPr marL="0" indent="0">
              <a:buNone/>
            </a:pPr>
            <a:r>
              <a:rPr lang="en-US" b="1" dirty="0" err="1" smtClean="0">
                <a:latin typeface="Courier New"/>
                <a:cs typeface="Courier New"/>
              </a:rPr>
              <a:t>qqPlot</a:t>
            </a:r>
            <a:r>
              <a:rPr lang="en-US" b="1" dirty="0" smtClean="0">
                <a:latin typeface="Courier New"/>
                <a:cs typeface="Courier New"/>
              </a:rPr>
              <a:t>(</a:t>
            </a:r>
            <a:r>
              <a:rPr lang="en-US" b="1" dirty="0" err="1">
                <a:latin typeface="Courier New"/>
                <a:cs typeface="Courier New"/>
              </a:rPr>
              <a:t>dataframe$variable</a:t>
            </a:r>
            <a:r>
              <a:rPr lang="en-US" b="1" dirty="0" smtClean="0">
                <a:latin typeface="Courier New"/>
                <a:cs typeface="Courier New"/>
              </a:rPr>
              <a:t>)</a:t>
            </a:r>
          </a:p>
          <a:p>
            <a:pPr marL="0" indent="0">
              <a:buNone/>
            </a:pPr>
            <a:endParaRPr lang="en-US" b="1" dirty="0">
              <a:latin typeface="Courier New"/>
              <a:cs typeface="Courier New"/>
            </a:endParaRPr>
          </a:p>
          <a:p>
            <a:pPr marL="0" indent="0">
              <a:buNone/>
            </a:pPr>
            <a:r>
              <a:rPr lang="en-US" dirty="0" smtClean="0"/>
              <a:t>Do this!:</a:t>
            </a:r>
          </a:p>
          <a:p>
            <a:pPr marL="0" indent="0">
              <a:buNone/>
            </a:pPr>
            <a:r>
              <a:rPr lang="en-US" dirty="0">
                <a:hlinkClick r:id="rId2"/>
              </a:rPr>
              <a:t>https://xiongge.shinyapps.io/QQplots</a:t>
            </a:r>
            <a:r>
              <a:rPr lang="en-US" dirty="0" smtClean="0">
                <a:hlinkClick r:id="rId2"/>
              </a:rPr>
              <a:t>/</a:t>
            </a:r>
            <a:endParaRPr lang="en-US" dirty="0" smtClean="0"/>
          </a:p>
          <a:p>
            <a:pPr marL="0" indent="0">
              <a:buNone/>
            </a:pPr>
            <a:endParaRPr lang="en-US" b="1" dirty="0">
              <a:latin typeface="Courier New"/>
              <a:cs typeface="Courier New"/>
            </a:endParaRPr>
          </a:p>
          <a:p>
            <a:pPr marL="0" indent="0">
              <a:buNone/>
            </a:pPr>
            <a:r>
              <a:rPr lang="en-US" dirty="0" smtClean="0"/>
              <a:t>Read this!:</a:t>
            </a:r>
          </a:p>
          <a:p>
            <a:pPr marL="0" indent="0">
              <a:buNone/>
            </a:pPr>
            <a:r>
              <a:rPr lang="en-US" dirty="0">
                <a:hlinkClick r:id="rId3"/>
              </a:rPr>
              <a:t>http://</a:t>
            </a:r>
            <a:r>
              <a:rPr lang="en-US" dirty="0" smtClean="0">
                <a:hlinkClick r:id="rId3"/>
              </a:rPr>
              <a:t>stats.stackexchange.com/questions/101274/how-to-interpret-a-qq-plot</a:t>
            </a:r>
            <a:endParaRPr lang="en-US" dirty="0" smtClean="0"/>
          </a:p>
        </p:txBody>
      </p:sp>
    </p:spTree>
    <p:extLst>
      <p:ext uri="{BB962C8B-B14F-4D97-AF65-F5344CB8AC3E}">
        <p14:creationId xmlns:p14="http://schemas.microsoft.com/office/powerpoint/2010/main" val="33161871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41"/>
          <p:cNvPicPr>
            <a:picLocks noChangeAspect="1"/>
          </p:cNvPicPr>
          <p:nvPr/>
        </p:nvPicPr>
        <p:blipFill>
          <a:blip r:embed="rId3"/>
          <a:stretch>
            <a:fillRect/>
          </a:stretch>
        </p:blipFill>
        <p:spPr>
          <a:xfrm>
            <a:off x="5261612" y="3551209"/>
            <a:ext cx="881382" cy="804543"/>
          </a:xfrm>
          <a:prstGeom prst="rect">
            <a:avLst/>
          </a:prstGeom>
        </p:spPr>
      </p:pic>
      <p:pic>
        <p:nvPicPr>
          <p:cNvPr id="3" name="Picture 2"/>
          <p:cNvPicPr>
            <a:picLocks noChangeAspect="1"/>
          </p:cNvPicPr>
          <p:nvPr/>
        </p:nvPicPr>
        <p:blipFill>
          <a:blip r:embed="rId3"/>
          <a:stretch>
            <a:fillRect/>
          </a:stretch>
        </p:blipFill>
        <p:spPr>
          <a:xfrm>
            <a:off x="4382770" y="3318309"/>
            <a:ext cx="881382" cy="804543"/>
          </a:xfrm>
          <a:prstGeom prst="rect">
            <a:avLst/>
          </a:prstGeom>
        </p:spPr>
      </p:pic>
      <p:sp>
        <p:nvSpPr>
          <p:cNvPr id="2" name="Title 1"/>
          <p:cNvSpPr>
            <a:spLocks noGrp="1"/>
          </p:cNvSpPr>
          <p:nvPr>
            <p:ph type="title"/>
          </p:nvPr>
        </p:nvSpPr>
        <p:spPr/>
        <p:txBody>
          <a:bodyPr>
            <a:normAutofit fontScale="90000"/>
          </a:bodyPr>
          <a:lstStyle/>
          <a:p>
            <a:r>
              <a:rPr lang="en-US" dirty="0" smtClean="0"/>
              <a:t>Random variable, </a:t>
            </a:r>
            <a:r>
              <a:rPr lang="en-US" i="1" dirty="0" smtClean="0"/>
              <a:t>X</a:t>
            </a:r>
            <a:r>
              <a:rPr lang="en-US" dirty="0" smtClean="0"/>
              <a:t> = # of tweets per day</a:t>
            </a:r>
            <a:endParaRPr lang="en-US" dirty="0"/>
          </a:p>
        </p:txBody>
      </p:sp>
      <p:sp>
        <p:nvSpPr>
          <p:cNvPr id="27" name="TextBox 26"/>
          <p:cNvSpPr txBox="1"/>
          <p:nvPr/>
        </p:nvSpPr>
        <p:spPr>
          <a:xfrm>
            <a:off x="3053080" y="1304514"/>
            <a:ext cx="3835400" cy="369332"/>
          </a:xfrm>
          <a:prstGeom prst="rect">
            <a:avLst/>
          </a:prstGeom>
          <a:noFill/>
        </p:spPr>
        <p:txBody>
          <a:bodyPr wrap="square" rtlCol="0">
            <a:spAutoFit/>
          </a:bodyPr>
          <a:lstStyle/>
          <a:p>
            <a:pPr algn="ctr"/>
            <a:r>
              <a:rPr lang="en-US" dirty="0" smtClean="0">
                <a:latin typeface="Gill Sans"/>
                <a:cs typeface="Gill Sans"/>
              </a:rPr>
              <a:t>Random sample of size </a:t>
            </a:r>
            <a:r>
              <a:rPr lang="en-US" i="1" dirty="0" smtClean="0">
                <a:latin typeface="Gill Sans"/>
                <a:cs typeface="Gill Sans"/>
              </a:rPr>
              <a:t>n, n </a:t>
            </a:r>
            <a:r>
              <a:rPr lang="en-US" dirty="0" smtClean="0">
                <a:latin typeface="Gill Sans"/>
                <a:cs typeface="Gill Sans"/>
              </a:rPr>
              <a:t>&gt; 1</a:t>
            </a:r>
            <a:endParaRPr lang="en-US" dirty="0">
              <a:latin typeface="Gill Sans"/>
              <a:cs typeface="Gill Sans"/>
            </a:endParaRPr>
          </a:p>
        </p:txBody>
      </p:sp>
      <p:grpSp>
        <p:nvGrpSpPr>
          <p:cNvPr id="6" name="Group 5"/>
          <p:cNvGrpSpPr/>
          <p:nvPr/>
        </p:nvGrpSpPr>
        <p:grpSpPr>
          <a:xfrm>
            <a:off x="3053080" y="1676098"/>
            <a:ext cx="3383280" cy="3599180"/>
            <a:chOff x="5341620" y="2307074"/>
            <a:chExt cx="3383280" cy="3599180"/>
          </a:xfrm>
        </p:grpSpPr>
        <p:grpSp>
          <p:nvGrpSpPr>
            <p:cNvPr id="28" name="Group 27"/>
            <p:cNvGrpSpPr/>
            <p:nvPr/>
          </p:nvGrpSpPr>
          <p:grpSpPr>
            <a:xfrm>
              <a:off x="5341620" y="2307074"/>
              <a:ext cx="3383280" cy="3599180"/>
              <a:chOff x="5341620" y="1912620"/>
              <a:chExt cx="3383280" cy="3599180"/>
            </a:xfrm>
          </p:grpSpPr>
          <p:grpSp>
            <p:nvGrpSpPr>
              <p:cNvPr id="10" name="Group 9"/>
              <p:cNvGrpSpPr/>
              <p:nvPr/>
            </p:nvGrpSpPr>
            <p:grpSpPr>
              <a:xfrm>
                <a:off x="6273801" y="2254622"/>
                <a:ext cx="850900" cy="691777"/>
                <a:chOff x="6273801" y="2254622"/>
                <a:chExt cx="850900" cy="691777"/>
              </a:xfrm>
            </p:grpSpPr>
            <p:pic>
              <p:nvPicPr>
                <p:cNvPr id="8" name="Picture 7"/>
                <p:cNvPicPr>
                  <a:picLocks noChangeAspect="1"/>
                </p:cNvPicPr>
                <p:nvPr/>
              </p:nvPicPr>
              <p:blipFill>
                <a:blip r:embed="rId4"/>
                <a:stretch>
                  <a:fillRect/>
                </a:stretch>
              </p:blipFill>
              <p:spPr>
                <a:xfrm>
                  <a:off x="6273801" y="2254622"/>
                  <a:ext cx="850900" cy="691777"/>
                </a:xfrm>
                <a:prstGeom prst="rect">
                  <a:avLst/>
                </a:prstGeom>
              </p:spPr>
            </p:pic>
            <p:sp>
              <p:nvSpPr>
                <p:cNvPr id="9" name="TextBox 8"/>
                <p:cNvSpPr txBox="1"/>
                <p:nvPr/>
              </p:nvSpPr>
              <p:spPr>
                <a:xfrm>
                  <a:off x="6311900" y="240613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1</a:t>
                  </a:r>
                  <a:endParaRPr lang="en-US" i="1" dirty="0">
                    <a:solidFill>
                      <a:schemeClr val="bg1"/>
                    </a:solidFill>
                    <a:latin typeface="Gill Sans"/>
                    <a:cs typeface="Gill Sans"/>
                  </a:endParaRPr>
                </a:p>
              </p:txBody>
            </p:sp>
          </p:grpSp>
          <p:grpSp>
            <p:nvGrpSpPr>
              <p:cNvPr id="11" name="Group 10"/>
              <p:cNvGrpSpPr/>
              <p:nvPr/>
            </p:nvGrpSpPr>
            <p:grpSpPr>
              <a:xfrm>
                <a:off x="7277101" y="2580344"/>
                <a:ext cx="850900" cy="691777"/>
                <a:chOff x="6070601" y="2059500"/>
                <a:chExt cx="850900" cy="691777"/>
              </a:xfrm>
            </p:grpSpPr>
            <p:pic>
              <p:nvPicPr>
                <p:cNvPr id="12" name="Picture 11"/>
                <p:cNvPicPr>
                  <a:picLocks noChangeAspect="1"/>
                </p:cNvPicPr>
                <p:nvPr/>
              </p:nvPicPr>
              <p:blipFill>
                <a:blip r:embed="rId4"/>
                <a:stretch>
                  <a:fillRect/>
                </a:stretch>
              </p:blipFill>
              <p:spPr>
                <a:xfrm>
                  <a:off x="6070601" y="2059500"/>
                  <a:ext cx="850900" cy="691777"/>
                </a:xfrm>
                <a:prstGeom prst="rect">
                  <a:avLst/>
                </a:prstGeom>
              </p:spPr>
            </p:pic>
            <p:sp>
              <p:nvSpPr>
                <p:cNvPr id="13" name="TextBox 12"/>
                <p:cNvSpPr txBox="1"/>
                <p:nvPr/>
              </p:nvSpPr>
              <p:spPr>
                <a:xfrm>
                  <a:off x="6096000" y="222325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2</a:t>
                  </a:r>
                  <a:endParaRPr lang="en-US" i="1" dirty="0">
                    <a:solidFill>
                      <a:schemeClr val="bg1"/>
                    </a:solidFill>
                    <a:latin typeface="Gill Sans"/>
                    <a:cs typeface="Gill Sans"/>
                  </a:endParaRPr>
                </a:p>
              </p:txBody>
            </p:sp>
          </p:grpSp>
          <p:grpSp>
            <p:nvGrpSpPr>
              <p:cNvPr id="14" name="Group 13"/>
              <p:cNvGrpSpPr/>
              <p:nvPr/>
            </p:nvGrpSpPr>
            <p:grpSpPr>
              <a:xfrm>
                <a:off x="5753101" y="3121354"/>
                <a:ext cx="850900" cy="691777"/>
                <a:chOff x="5600701" y="2103855"/>
                <a:chExt cx="850900" cy="691777"/>
              </a:xfrm>
            </p:grpSpPr>
            <p:pic>
              <p:nvPicPr>
                <p:cNvPr id="15" name="Picture 14"/>
                <p:cNvPicPr>
                  <a:picLocks noChangeAspect="1"/>
                </p:cNvPicPr>
                <p:nvPr/>
              </p:nvPicPr>
              <p:blipFill>
                <a:blip r:embed="rId4"/>
                <a:stretch>
                  <a:fillRect/>
                </a:stretch>
              </p:blipFill>
              <p:spPr>
                <a:xfrm>
                  <a:off x="5600701" y="2103855"/>
                  <a:ext cx="850900" cy="691777"/>
                </a:xfrm>
                <a:prstGeom prst="rect">
                  <a:avLst/>
                </a:prstGeom>
              </p:spPr>
            </p:pic>
            <p:sp>
              <p:nvSpPr>
                <p:cNvPr id="16" name="TextBox 15"/>
                <p:cNvSpPr txBox="1"/>
                <p:nvPr/>
              </p:nvSpPr>
              <p:spPr>
                <a:xfrm>
                  <a:off x="5638800" y="2255367"/>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3</a:t>
                  </a:r>
                  <a:endParaRPr lang="en-US" i="1" dirty="0">
                    <a:solidFill>
                      <a:schemeClr val="bg1"/>
                    </a:solidFill>
                    <a:latin typeface="Gill Sans"/>
                    <a:cs typeface="Gill Sans"/>
                  </a:endParaRPr>
                </a:p>
              </p:txBody>
            </p:sp>
          </p:grpSp>
          <p:sp>
            <p:nvSpPr>
              <p:cNvPr id="19" name="TextBox 18"/>
              <p:cNvSpPr txBox="1"/>
              <p:nvPr/>
            </p:nvSpPr>
            <p:spPr>
              <a:xfrm>
                <a:off x="6737350" y="3759495"/>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4</a:t>
                </a:r>
                <a:endParaRPr lang="en-US" i="1" dirty="0">
                  <a:solidFill>
                    <a:schemeClr val="bg1"/>
                  </a:solidFill>
                  <a:latin typeface="Gill Sans"/>
                  <a:cs typeface="Gill Sans"/>
                </a:endParaRPr>
              </a:p>
            </p:txBody>
          </p:sp>
          <p:sp>
            <p:nvSpPr>
              <p:cNvPr id="22" name="TextBox 21"/>
              <p:cNvSpPr txBox="1"/>
              <p:nvPr/>
            </p:nvSpPr>
            <p:spPr>
              <a:xfrm>
                <a:off x="7607299" y="4002742"/>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5</a:t>
                </a:r>
                <a:endParaRPr lang="en-US" i="1" dirty="0">
                  <a:solidFill>
                    <a:schemeClr val="bg1"/>
                  </a:solidFill>
                  <a:latin typeface="Gill Sans"/>
                  <a:cs typeface="Gill Sans"/>
                </a:endParaRPr>
              </a:p>
            </p:txBody>
          </p:sp>
          <p:sp>
            <p:nvSpPr>
              <p:cNvPr id="23" name="Donut 22"/>
              <p:cNvSpPr/>
              <p:nvPr/>
            </p:nvSpPr>
            <p:spPr>
              <a:xfrm>
                <a:off x="5341620" y="1912620"/>
                <a:ext cx="3383280" cy="3599180"/>
              </a:xfrm>
              <a:prstGeom prst="donut">
                <a:avLst>
                  <a:gd name="adj" fmla="val 1364"/>
                </a:avLst>
              </a:prstGeom>
              <a:solidFill>
                <a:srgbClr val="6699CC"/>
              </a:solidFill>
              <a:ln>
                <a:solidFill>
                  <a:srgbClr val="6699CC"/>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24" name="Group 23"/>
              <p:cNvGrpSpPr/>
              <p:nvPr/>
            </p:nvGrpSpPr>
            <p:grpSpPr>
              <a:xfrm>
                <a:off x="5924550" y="4372074"/>
                <a:ext cx="850900" cy="691777"/>
                <a:chOff x="5346701" y="1931289"/>
                <a:chExt cx="850900" cy="691777"/>
              </a:xfrm>
            </p:grpSpPr>
            <p:pic>
              <p:nvPicPr>
                <p:cNvPr id="25" name="Picture 24"/>
                <p:cNvPicPr>
                  <a:picLocks noChangeAspect="1"/>
                </p:cNvPicPr>
                <p:nvPr/>
              </p:nvPicPr>
              <p:blipFill>
                <a:blip r:embed="rId4"/>
                <a:stretch>
                  <a:fillRect/>
                </a:stretch>
              </p:blipFill>
              <p:spPr>
                <a:xfrm>
                  <a:off x="5346701" y="1931289"/>
                  <a:ext cx="850900" cy="691777"/>
                </a:xfrm>
                <a:prstGeom prst="rect">
                  <a:avLst/>
                </a:prstGeom>
              </p:spPr>
            </p:pic>
            <p:sp>
              <p:nvSpPr>
                <p:cNvPr id="26" name="TextBox 25"/>
                <p:cNvSpPr txBox="1"/>
                <p:nvPr/>
              </p:nvSpPr>
              <p:spPr>
                <a:xfrm>
                  <a:off x="5384800" y="2082801"/>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6</a:t>
                  </a:r>
                  <a:endParaRPr lang="en-US" i="1" dirty="0">
                    <a:solidFill>
                      <a:schemeClr val="bg1"/>
                    </a:solidFill>
                    <a:latin typeface="Gill Sans"/>
                    <a:cs typeface="Gill Sans"/>
                  </a:endParaRPr>
                </a:p>
              </p:txBody>
            </p:sp>
          </p:grpSp>
        </p:grpSp>
        <p:pic>
          <p:nvPicPr>
            <p:cNvPr id="29" name="Picture 28"/>
            <p:cNvPicPr>
              <a:picLocks noChangeAspect="1"/>
            </p:cNvPicPr>
            <p:nvPr/>
          </p:nvPicPr>
          <p:blipFill>
            <a:blip r:embed="rId4"/>
            <a:stretch>
              <a:fillRect/>
            </a:stretch>
          </p:blipFill>
          <p:spPr>
            <a:xfrm>
              <a:off x="7048502" y="5060880"/>
              <a:ext cx="850900" cy="691777"/>
            </a:xfrm>
            <a:prstGeom prst="rect">
              <a:avLst/>
            </a:prstGeom>
          </p:spPr>
        </p:pic>
        <p:sp>
          <p:nvSpPr>
            <p:cNvPr id="30" name="TextBox 29"/>
            <p:cNvSpPr txBox="1"/>
            <p:nvPr/>
          </p:nvSpPr>
          <p:spPr>
            <a:xfrm>
              <a:off x="7086601" y="5212392"/>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a:t>
              </a:r>
              <a:r>
                <a:rPr lang="en-US" i="1" dirty="0" err="1" smtClean="0">
                  <a:solidFill>
                    <a:schemeClr val="bg1"/>
                  </a:solidFill>
                  <a:latin typeface="Gill Sans"/>
                  <a:cs typeface="Gill Sans"/>
                </a:rPr>
                <a:t>X</a:t>
              </a:r>
              <a:r>
                <a:rPr lang="en-US" i="1" baseline="-25000" dirty="0" err="1">
                  <a:solidFill>
                    <a:schemeClr val="bg1"/>
                  </a:solidFill>
                  <a:latin typeface="Gill Sans"/>
                  <a:cs typeface="Gill Sans"/>
                </a:rPr>
                <a:t>n</a:t>
              </a:r>
              <a:endParaRPr lang="en-US" i="1" dirty="0">
                <a:solidFill>
                  <a:schemeClr val="bg1"/>
                </a:solidFill>
                <a:latin typeface="Gill Sans"/>
                <a:cs typeface="Gill Sans"/>
              </a:endParaRPr>
            </a:p>
          </p:txBody>
        </p:sp>
      </p:grpSp>
      <p:sp>
        <p:nvSpPr>
          <p:cNvPr id="33" name="Oval Callout 32"/>
          <p:cNvSpPr/>
          <p:nvPr/>
        </p:nvSpPr>
        <p:spPr>
          <a:xfrm>
            <a:off x="3502660" y="5410200"/>
            <a:ext cx="2933700" cy="1206500"/>
          </a:xfrm>
          <a:prstGeom prst="wedgeEllipseCallout">
            <a:avLst>
              <a:gd name="adj1" fmla="val 87192"/>
              <a:gd name="adj2" fmla="val 5634"/>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dirty="0" smtClean="0">
                <a:solidFill>
                  <a:schemeClr val="tx1"/>
                </a:solidFill>
                <a:latin typeface="Gill Sans"/>
                <a:cs typeface="Gill Sans"/>
              </a:rPr>
              <a:t>If two values of </a:t>
            </a:r>
            <a:r>
              <a:rPr lang="en-US" sz="2000" i="1" dirty="0" smtClean="0">
                <a:solidFill>
                  <a:schemeClr val="tx1"/>
                </a:solidFill>
                <a:latin typeface="Gill Sans"/>
                <a:cs typeface="Gill Sans"/>
              </a:rPr>
              <a:t>x</a:t>
            </a:r>
            <a:r>
              <a:rPr lang="en-US" sz="2000" i="1" baseline="-25000" dirty="0" smtClean="0">
                <a:solidFill>
                  <a:schemeClr val="tx1"/>
                </a:solidFill>
                <a:latin typeface="Gill Sans"/>
                <a:cs typeface="Gill Sans"/>
              </a:rPr>
              <a:t>i</a:t>
            </a:r>
            <a:r>
              <a:rPr lang="en-US" sz="2000" dirty="0" smtClean="0">
                <a:solidFill>
                  <a:schemeClr val="tx1"/>
                </a:solidFill>
                <a:latin typeface="Gill Sans"/>
                <a:cs typeface="Gill Sans"/>
              </a:rPr>
              <a:t> are the same…</a:t>
            </a:r>
            <a:endParaRPr lang="en-US" sz="2000" dirty="0">
              <a:solidFill>
                <a:schemeClr val="tx1"/>
              </a:solidFill>
              <a:latin typeface="Gill Sans"/>
              <a:cs typeface="Gill Sans"/>
            </a:endParaRPr>
          </a:p>
        </p:txBody>
      </p:sp>
      <p:pic>
        <p:nvPicPr>
          <p:cNvPr id="34" name="Picture 33"/>
          <p:cNvPicPr>
            <a:picLocks noChangeAspect="1"/>
          </p:cNvPicPr>
          <p:nvPr/>
        </p:nvPicPr>
        <p:blipFill>
          <a:blip r:embed="rId5"/>
          <a:stretch>
            <a:fillRect/>
          </a:stretch>
        </p:blipFill>
        <p:spPr>
          <a:xfrm>
            <a:off x="7556500" y="5422900"/>
            <a:ext cx="1604527" cy="1604527"/>
          </a:xfrm>
          <a:prstGeom prst="rect">
            <a:avLst/>
          </a:prstGeom>
        </p:spPr>
      </p:pic>
      <p:sp>
        <p:nvSpPr>
          <p:cNvPr id="32" name="Freeform 31"/>
          <p:cNvSpPr/>
          <p:nvPr/>
        </p:nvSpPr>
        <p:spPr>
          <a:xfrm>
            <a:off x="1600199" y="1409793"/>
            <a:ext cx="1727200" cy="1016200"/>
          </a:xfrm>
          <a:custGeom>
            <a:avLst/>
            <a:gdLst>
              <a:gd name="connsiteX0" fmla="*/ 0 w 2489200"/>
              <a:gd name="connsiteY0" fmla="*/ 262183 h 274883"/>
              <a:gd name="connsiteX1" fmla="*/ 723900 w 2489200"/>
              <a:gd name="connsiteY1" fmla="*/ 46283 h 274883"/>
              <a:gd name="connsiteX2" fmla="*/ 1612900 w 2489200"/>
              <a:gd name="connsiteY2" fmla="*/ 8183 h 274883"/>
              <a:gd name="connsiteX3" fmla="*/ 2311400 w 2489200"/>
              <a:gd name="connsiteY3" fmla="*/ 160583 h 274883"/>
              <a:gd name="connsiteX4" fmla="*/ 2489200 w 2489200"/>
              <a:gd name="connsiteY4" fmla="*/ 274883 h 274883"/>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431255 h 431255"/>
              <a:gd name="connsiteX1" fmla="*/ 520700 w 2171700"/>
              <a:gd name="connsiteY1" fmla="*/ 24855 h 431255"/>
              <a:gd name="connsiteX2" fmla="*/ 1295400 w 2171700"/>
              <a:gd name="connsiteY2" fmla="*/ 62955 h 431255"/>
              <a:gd name="connsiteX3" fmla="*/ 1993900 w 2171700"/>
              <a:gd name="connsiteY3" fmla="*/ 215355 h 431255"/>
              <a:gd name="connsiteX4" fmla="*/ 2171700 w 2171700"/>
              <a:gd name="connsiteY4" fmla="*/ 329655 h 431255"/>
              <a:gd name="connsiteX0" fmla="*/ 0 w 2171700"/>
              <a:gd name="connsiteY0" fmla="*/ 466181 h 466181"/>
              <a:gd name="connsiteX1" fmla="*/ 520700 w 2171700"/>
              <a:gd name="connsiteY1" fmla="*/ 59781 h 466181"/>
              <a:gd name="connsiteX2" fmla="*/ 1346200 w 2171700"/>
              <a:gd name="connsiteY2" fmla="*/ 21681 h 466181"/>
              <a:gd name="connsiteX3" fmla="*/ 1993900 w 2171700"/>
              <a:gd name="connsiteY3" fmla="*/ 250281 h 466181"/>
              <a:gd name="connsiteX4" fmla="*/ 2171700 w 2171700"/>
              <a:gd name="connsiteY4" fmla="*/ 364581 h 466181"/>
              <a:gd name="connsiteX0" fmla="*/ 0 w 2159000"/>
              <a:gd name="connsiteY0" fmla="*/ 466181 h 466181"/>
              <a:gd name="connsiteX1" fmla="*/ 520700 w 2159000"/>
              <a:gd name="connsiteY1" fmla="*/ 59781 h 466181"/>
              <a:gd name="connsiteX2" fmla="*/ 1346200 w 2159000"/>
              <a:gd name="connsiteY2" fmla="*/ 21681 h 466181"/>
              <a:gd name="connsiteX3" fmla="*/ 1993900 w 2159000"/>
              <a:gd name="connsiteY3" fmla="*/ 250281 h 466181"/>
              <a:gd name="connsiteX4" fmla="*/ 2159000 w 2159000"/>
              <a:gd name="connsiteY4" fmla="*/ 453481 h 466181"/>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80682 h 480682"/>
              <a:gd name="connsiteX1" fmla="*/ 520700 w 2159000"/>
              <a:gd name="connsiteY1" fmla="*/ 74282 h 480682"/>
              <a:gd name="connsiteX2" fmla="*/ 1346200 w 2159000"/>
              <a:gd name="connsiteY2" fmla="*/ 36182 h 480682"/>
              <a:gd name="connsiteX3" fmla="*/ 1879600 w 2159000"/>
              <a:gd name="connsiteY3" fmla="*/ 201282 h 480682"/>
              <a:gd name="connsiteX4" fmla="*/ 2159000 w 2159000"/>
              <a:gd name="connsiteY4" fmla="*/ 467982 h 480682"/>
              <a:gd name="connsiteX0" fmla="*/ 0 w 2159000"/>
              <a:gd name="connsiteY0" fmla="*/ 466031 h 466031"/>
              <a:gd name="connsiteX1" fmla="*/ 520700 w 2159000"/>
              <a:gd name="connsiteY1" fmla="*/ 59631 h 466031"/>
              <a:gd name="connsiteX2" fmla="*/ 1346200 w 2159000"/>
              <a:gd name="connsiteY2" fmla="*/ 21531 h 466031"/>
              <a:gd name="connsiteX3" fmla="*/ 1879600 w 2159000"/>
              <a:gd name="connsiteY3" fmla="*/ 186631 h 466031"/>
              <a:gd name="connsiteX4" fmla="*/ 2159000 w 2159000"/>
              <a:gd name="connsiteY4" fmla="*/ 453331 h 466031"/>
              <a:gd name="connsiteX0" fmla="*/ 0 w 1923629"/>
              <a:gd name="connsiteY0" fmla="*/ 466031 h 986731"/>
              <a:gd name="connsiteX1" fmla="*/ 520700 w 1923629"/>
              <a:gd name="connsiteY1" fmla="*/ 59631 h 986731"/>
              <a:gd name="connsiteX2" fmla="*/ 1346200 w 1923629"/>
              <a:gd name="connsiteY2" fmla="*/ 21531 h 986731"/>
              <a:gd name="connsiteX3" fmla="*/ 1879600 w 1923629"/>
              <a:gd name="connsiteY3" fmla="*/ 186631 h 986731"/>
              <a:gd name="connsiteX4" fmla="*/ 1892300 w 1923629"/>
              <a:gd name="connsiteY4" fmla="*/ 986731 h 986731"/>
              <a:gd name="connsiteX0" fmla="*/ 0 w 1892300"/>
              <a:gd name="connsiteY0" fmla="*/ 486268 h 1006968"/>
              <a:gd name="connsiteX1" fmla="*/ 520700 w 1892300"/>
              <a:gd name="connsiteY1" fmla="*/ 79868 h 1006968"/>
              <a:gd name="connsiteX2" fmla="*/ 1346200 w 1892300"/>
              <a:gd name="connsiteY2" fmla="*/ 41768 h 1006968"/>
              <a:gd name="connsiteX3" fmla="*/ 1536700 w 1892300"/>
              <a:gd name="connsiteY3" fmla="*/ 498968 h 1006968"/>
              <a:gd name="connsiteX4" fmla="*/ 1892300 w 1892300"/>
              <a:gd name="connsiteY4" fmla="*/ 1006968 h 1006968"/>
              <a:gd name="connsiteX0" fmla="*/ 0 w 1892300"/>
              <a:gd name="connsiteY0" fmla="*/ 411697 h 932397"/>
              <a:gd name="connsiteX1" fmla="*/ 520700 w 1892300"/>
              <a:gd name="connsiteY1" fmla="*/ 5297 h 932397"/>
              <a:gd name="connsiteX2" fmla="*/ 1193800 w 1892300"/>
              <a:gd name="connsiteY2" fmla="*/ 195797 h 932397"/>
              <a:gd name="connsiteX3" fmla="*/ 1536700 w 1892300"/>
              <a:gd name="connsiteY3" fmla="*/ 424397 h 932397"/>
              <a:gd name="connsiteX4" fmla="*/ 1892300 w 1892300"/>
              <a:gd name="connsiteY4" fmla="*/ 932397 h 932397"/>
              <a:gd name="connsiteX0" fmla="*/ 0 w 1892300"/>
              <a:gd name="connsiteY0" fmla="*/ 270061 h 790761"/>
              <a:gd name="connsiteX1" fmla="*/ 520700 w 1892300"/>
              <a:gd name="connsiteY1" fmla="*/ 16061 h 790761"/>
              <a:gd name="connsiteX2" fmla="*/ 1193800 w 1892300"/>
              <a:gd name="connsiteY2" fmla="*/ 54161 h 790761"/>
              <a:gd name="connsiteX3" fmla="*/ 1536700 w 1892300"/>
              <a:gd name="connsiteY3" fmla="*/ 282761 h 790761"/>
              <a:gd name="connsiteX4" fmla="*/ 1892300 w 1892300"/>
              <a:gd name="connsiteY4" fmla="*/ 790761 h 790761"/>
              <a:gd name="connsiteX0" fmla="*/ 0 w 1943100"/>
              <a:gd name="connsiteY0" fmla="*/ 310975 h 793575"/>
              <a:gd name="connsiteX1" fmla="*/ 571500 w 1943100"/>
              <a:gd name="connsiteY1" fmla="*/ 18875 h 793575"/>
              <a:gd name="connsiteX2" fmla="*/ 1244600 w 1943100"/>
              <a:gd name="connsiteY2" fmla="*/ 56975 h 793575"/>
              <a:gd name="connsiteX3" fmla="*/ 1587500 w 1943100"/>
              <a:gd name="connsiteY3" fmla="*/ 285575 h 793575"/>
              <a:gd name="connsiteX4" fmla="*/ 1943100 w 1943100"/>
              <a:gd name="connsiteY4" fmla="*/ 793575 h 793575"/>
              <a:gd name="connsiteX0" fmla="*/ 0 w 1727200"/>
              <a:gd name="connsiteY0" fmla="*/ 310975 h 1085675"/>
              <a:gd name="connsiteX1" fmla="*/ 571500 w 1727200"/>
              <a:gd name="connsiteY1" fmla="*/ 18875 h 1085675"/>
              <a:gd name="connsiteX2" fmla="*/ 1244600 w 1727200"/>
              <a:gd name="connsiteY2" fmla="*/ 56975 h 1085675"/>
              <a:gd name="connsiteX3" fmla="*/ 1587500 w 1727200"/>
              <a:gd name="connsiteY3" fmla="*/ 285575 h 1085675"/>
              <a:gd name="connsiteX4" fmla="*/ 1727200 w 1727200"/>
              <a:gd name="connsiteY4" fmla="*/ 1085675 h 1085675"/>
              <a:gd name="connsiteX0" fmla="*/ 0 w 1727200"/>
              <a:gd name="connsiteY0" fmla="*/ 292100 h 1066800"/>
              <a:gd name="connsiteX1" fmla="*/ 571500 w 1727200"/>
              <a:gd name="connsiteY1" fmla="*/ 0 h 1066800"/>
              <a:gd name="connsiteX2" fmla="*/ 1244600 w 1727200"/>
              <a:gd name="connsiteY2" fmla="*/ 38100 h 1066800"/>
              <a:gd name="connsiteX3" fmla="*/ 1371600 w 1727200"/>
              <a:gd name="connsiteY3" fmla="*/ 406400 h 1066800"/>
              <a:gd name="connsiteX4" fmla="*/ 1727200 w 1727200"/>
              <a:gd name="connsiteY4" fmla="*/ 1066800 h 1066800"/>
              <a:gd name="connsiteX0" fmla="*/ 0 w 1727200"/>
              <a:gd name="connsiteY0" fmla="*/ 298678 h 1073378"/>
              <a:gd name="connsiteX1" fmla="*/ 571500 w 1727200"/>
              <a:gd name="connsiteY1" fmla="*/ 6578 h 1073378"/>
              <a:gd name="connsiteX2" fmla="*/ 1066800 w 1727200"/>
              <a:gd name="connsiteY2" fmla="*/ 120878 h 1073378"/>
              <a:gd name="connsiteX3" fmla="*/ 1371600 w 1727200"/>
              <a:gd name="connsiteY3" fmla="*/ 412978 h 1073378"/>
              <a:gd name="connsiteX4" fmla="*/ 1727200 w 1727200"/>
              <a:gd name="connsiteY4" fmla="*/ 1073378 h 1073378"/>
              <a:gd name="connsiteX0" fmla="*/ 0 w 1727200"/>
              <a:gd name="connsiteY0" fmla="*/ 241500 h 1016200"/>
              <a:gd name="connsiteX1" fmla="*/ 520700 w 1727200"/>
              <a:gd name="connsiteY1" fmla="*/ 12900 h 1016200"/>
              <a:gd name="connsiteX2" fmla="*/ 1066800 w 1727200"/>
              <a:gd name="connsiteY2" fmla="*/ 63700 h 1016200"/>
              <a:gd name="connsiteX3" fmla="*/ 1371600 w 1727200"/>
              <a:gd name="connsiteY3" fmla="*/ 355800 h 1016200"/>
              <a:gd name="connsiteX4" fmla="*/ 1727200 w 1727200"/>
              <a:gd name="connsiteY4" fmla="*/ 1016200 h 1016200"/>
              <a:gd name="connsiteX0" fmla="*/ 0 w 1727200"/>
              <a:gd name="connsiteY0" fmla="*/ 241500 h 1016200"/>
              <a:gd name="connsiteX1" fmla="*/ 520700 w 1727200"/>
              <a:gd name="connsiteY1" fmla="*/ 12900 h 1016200"/>
              <a:gd name="connsiteX2" fmla="*/ 1003300 w 1727200"/>
              <a:gd name="connsiteY2" fmla="*/ 63700 h 1016200"/>
              <a:gd name="connsiteX3" fmla="*/ 1371600 w 1727200"/>
              <a:gd name="connsiteY3" fmla="*/ 355800 h 1016200"/>
              <a:gd name="connsiteX4" fmla="*/ 1727200 w 1727200"/>
              <a:gd name="connsiteY4" fmla="*/ 1016200 h 101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1016200">
                <a:moveTo>
                  <a:pt x="0" y="241500"/>
                </a:moveTo>
                <a:cubicBezTo>
                  <a:pt x="164041" y="91216"/>
                  <a:pt x="353483" y="42533"/>
                  <a:pt x="520700" y="12900"/>
                </a:cubicBezTo>
                <a:cubicBezTo>
                  <a:pt x="687917" y="-16733"/>
                  <a:pt x="861483" y="6550"/>
                  <a:pt x="1003300" y="63700"/>
                </a:cubicBezTo>
                <a:cubicBezTo>
                  <a:pt x="1145117" y="120850"/>
                  <a:pt x="1250950" y="197050"/>
                  <a:pt x="1371600" y="355800"/>
                </a:cubicBezTo>
                <a:cubicBezTo>
                  <a:pt x="1492250" y="514550"/>
                  <a:pt x="1727200" y="1016200"/>
                  <a:pt x="1727200" y="1016200"/>
                </a:cubicBezTo>
              </a:path>
            </a:pathLst>
          </a:custGeom>
          <a:ln w="50800">
            <a:solidFill>
              <a:srgbClr val="FF6600"/>
            </a:solidFill>
            <a:prstDash val="sysDash"/>
            <a:tailEnd type="triangle" w="lg"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TextBox 34"/>
          <p:cNvSpPr txBox="1"/>
          <p:nvPr/>
        </p:nvSpPr>
        <p:spPr>
          <a:xfrm>
            <a:off x="6134100" y="1657560"/>
            <a:ext cx="943608" cy="369332"/>
          </a:xfrm>
          <a:prstGeom prst="rect">
            <a:avLst/>
          </a:prstGeom>
          <a:noFill/>
          <a:ln>
            <a:solidFill>
              <a:srgbClr val="FF6600"/>
            </a:solidFill>
          </a:ln>
        </p:spPr>
        <p:txBody>
          <a:bodyPr wrap="square" rtlCol="0">
            <a:spAutoFit/>
          </a:bodyPr>
          <a:lstStyle/>
          <a:p>
            <a:r>
              <a:rPr lang="en-US" i="1" dirty="0" smtClean="0">
                <a:solidFill>
                  <a:srgbClr val="FF6600"/>
                </a:solidFill>
                <a:latin typeface="Gill Sans"/>
                <a:cs typeface="Gill Sans"/>
              </a:rPr>
              <a:t>X</a:t>
            </a:r>
            <a:r>
              <a:rPr lang="en-US" i="1" baseline="-25000" dirty="0" smtClean="0">
                <a:solidFill>
                  <a:srgbClr val="FF6600"/>
                </a:solidFill>
                <a:latin typeface="Gill Sans"/>
                <a:cs typeface="Gill Sans"/>
              </a:rPr>
              <a:t>1</a:t>
            </a:r>
            <a:r>
              <a:rPr lang="en-US" i="1" dirty="0" smtClean="0">
                <a:solidFill>
                  <a:srgbClr val="FF6600"/>
                </a:solidFill>
                <a:latin typeface="Gill Sans"/>
                <a:cs typeface="Gill Sans"/>
              </a:rPr>
              <a:t> = x</a:t>
            </a:r>
            <a:r>
              <a:rPr lang="en-US" i="1" baseline="-25000" dirty="0" smtClean="0">
                <a:solidFill>
                  <a:srgbClr val="FF6600"/>
                </a:solidFill>
                <a:latin typeface="Gill Sans"/>
                <a:cs typeface="Gill Sans"/>
              </a:rPr>
              <a:t>1</a:t>
            </a:r>
            <a:endParaRPr lang="en-US" i="1" dirty="0">
              <a:solidFill>
                <a:srgbClr val="FF6600"/>
              </a:solidFill>
              <a:latin typeface="Gill Sans"/>
              <a:cs typeface="Gill Sans"/>
            </a:endParaRPr>
          </a:p>
        </p:txBody>
      </p:sp>
      <p:sp>
        <p:nvSpPr>
          <p:cNvPr id="36" name="TextBox 35"/>
          <p:cNvSpPr txBox="1"/>
          <p:nvPr/>
        </p:nvSpPr>
        <p:spPr>
          <a:xfrm>
            <a:off x="6311900" y="2148139"/>
            <a:ext cx="975360" cy="369332"/>
          </a:xfrm>
          <a:prstGeom prst="rect">
            <a:avLst/>
          </a:prstGeom>
          <a:noFill/>
          <a:ln>
            <a:solidFill>
              <a:srgbClr val="FF6600"/>
            </a:solidFill>
          </a:ln>
        </p:spPr>
        <p:txBody>
          <a:bodyPr wrap="square" rtlCol="0">
            <a:spAutoFit/>
          </a:bodyPr>
          <a:lstStyle/>
          <a:p>
            <a:r>
              <a:rPr lang="en-US" i="1" dirty="0" smtClean="0">
                <a:solidFill>
                  <a:srgbClr val="FF6600"/>
                </a:solidFill>
                <a:latin typeface="Gill Sans"/>
                <a:cs typeface="Gill Sans"/>
              </a:rPr>
              <a:t>X</a:t>
            </a:r>
            <a:r>
              <a:rPr lang="en-US" i="1" baseline="-25000" dirty="0">
                <a:solidFill>
                  <a:srgbClr val="FF6600"/>
                </a:solidFill>
                <a:latin typeface="Gill Sans"/>
                <a:cs typeface="Gill Sans"/>
              </a:rPr>
              <a:t>2</a:t>
            </a:r>
            <a:r>
              <a:rPr lang="en-US" i="1" dirty="0" smtClean="0">
                <a:solidFill>
                  <a:srgbClr val="FF6600"/>
                </a:solidFill>
                <a:latin typeface="Gill Sans"/>
                <a:cs typeface="Gill Sans"/>
              </a:rPr>
              <a:t> = x</a:t>
            </a:r>
            <a:r>
              <a:rPr lang="en-US" i="1" baseline="-25000" dirty="0">
                <a:solidFill>
                  <a:srgbClr val="FF6600"/>
                </a:solidFill>
                <a:latin typeface="Gill Sans"/>
                <a:cs typeface="Gill Sans"/>
              </a:rPr>
              <a:t>2</a:t>
            </a:r>
            <a:endParaRPr lang="en-US" i="1" dirty="0">
              <a:solidFill>
                <a:srgbClr val="FF6600"/>
              </a:solidFill>
              <a:latin typeface="Gill Sans"/>
              <a:cs typeface="Gill Sans"/>
            </a:endParaRPr>
          </a:p>
        </p:txBody>
      </p:sp>
      <p:sp>
        <p:nvSpPr>
          <p:cNvPr id="37" name="TextBox 36"/>
          <p:cNvSpPr txBox="1"/>
          <p:nvPr/>
        </p:nvSpPr>
        <p:spPr>
          <a:xfrm>
            <a:off x="2125980" y="3153797"/>
            <a:ext cx="927100" cy="369332"/>
          </a:xfrm>
          <a:prstGeom prst="rect">
            <a:avLst/>
          </a:prstGeom>
          <a:noFill/>
          <a:ln>
            <a:solidFill>
              <a:srgbClr val="FF6600"/>
            </a:solidFill>
          </a:ln>
        </p:spPr>
        <p:txBody>
          <a:bodyPr wrap="square" rtlCol="0">
            <a:spAutoFit/>
          </a:bodyPr>
          <a:lstStyle/>
          <a:p>
            <a:r>
              <a:rPr lang="en-US" i="1" dirty="0" smtClean="0">
                <a:solidFill>
                  <a:srgbClr val="FF6600"/>
                </a:solidFill>
                <a:latin typeface="Gill Sans"/>
                <a:cs typeface="Gill Sans"/>
              </a:rPr>
              <a:t>X</a:t>
            </a:r>
            <a:r>
              <a:rPr lang="en-US" i="1" baseline="-25000" dirty="0" smtClean="0">
                <a:solidFill>
                  <a:srgbClr val="FF6600"/>
                </a:solidFill>
                <a:latin typeface="Gill Sans"/>
                <a:cs typeface="Gill Sans"/>
              </a:rPr>
              <a:t>3</a:t>
            </a:r>
            <a:r>
              <a:rPr lang="en-US" i="1" dirty="0" smtClean="0">
                <a:solidFill>
                  <a:srgbClr val="FF6600"/>
                </a:solidFill>
                <a:latin typeface="Gill Sans"/>
                <a:cs typeface="Gill Sans"/>
              </a:rPr>
              <a:t> = x</a:t>
            </a:r>
            <a:r>
              <a:rPr lang="en-US" i="1" baseline="-25000" dirty="0" smtClean="0">
                <a:solidFill>
                  <a:srgbClr val="FF6600"/>
                </a:solidFill>
                <a:latin typeface="Gill Sans"/>
                <a:cs typeface="Gill Sans"/>
              </a:rPr>
              <a:t>3</a:t>
            </a:r>
            <a:endParaRPr lang="en-US" i="1" dirty="0">
              <a:solidFill>
                <a:srgbClr val="FF6600"/>
              </a:solidFill>
              <a:latin typeface="Gill Sans"/>
              <a:cs typeface="Gill Sans"/>
            </a:endParaRPr>
          </a:p>
        </p:txBody>
      </p:sp>
      <p:cxnSp>
        <p:nvCxnSpPr>
          <p:cNvPr id="38" name="Straight Connector 37"/>
          <p:cNvCxnSpPr>
            <a:stCxn id="35" idx="1"/>
            <a:endCxn id="8" idx="3"/>
          </p:cNvCxnSpPr>
          <p:nvPr/>
        </p:nvCxnSpPr>
        <p:spPr>
          <a:xfrm flipH="1">
            <a:off x="4836161" y="1842226"/>
            <a:ext cx="1297939" cy="521763"/>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36" idx="1"/>
            <a:endCxn id="13" idx="3"/>
          </p:cNvCxnSpPr>
          <p:nvPr/>
        </p:nvCxnSpPr>
        <p:spPr>
          <a:xfrm flipH="1">
            <a:off x="5788661" y="2332805"/>
            <a:ext cx="523239" cy="359437"/>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37" idx="3"/>
            <a:endCxn id="15" idx="1"/>
          </p:cNvCxnSpPr>
          <p:nvPr/>
        </p:nvCxnSpPr>
        <p:spPr>
          <a:xfrm flipV="1">
            <a:off x="3053080" y="3230721"/>
            <a:ext cx="411481" cy="107742"/>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6226808" y="4593083"/>
            <a:ext cx="958852" cy="369332"/>
          </a:xfrm>
          <a:prstGeom prst="rect">
            <a:avLst/>
          </a:prstGeom>
          <a:noFill/>
          <a:ln>
            <a:solidFill>
              <a:srgbClr val="FF6600"/>
            </a:solidFill>
          </a:ln>
        </p:spPr>
        <p:txBody>
          <a:bodyPr wrap="square" rtlCol="0">
            <a:spAutoFit/>
          </a:bodyPr>
          <a:lstStyle/>
          <a:p>
            <a:r>
              <a:rPr lang="en-US" i="1" dirty="0" err="1" smtClean="0">
                <a:solidFill>
                  <a:srgbClr val="FF6600"/>
                </a:solidFill>
                <a:latin typeface="Gill Sans"/>
                <a:cs typeface="Gill Sans"/>
              </a:rPr>
              <a:t>X</a:t>
            </a:r>
            <a:r>
              <a:rPr lang="en-US" i="1" baseline="-25000" dirty="0" err="1" smtClean="0">
                <a:solidFill>
                  <a:srgbClr val="FF6600"/>
                </a:solidFill>
                <a:latin typeface="Gill Sans"/>
                <a:cs typeface="Gill Sans"/>
              </a:rPr>
              <a:t>n</a:t>
            </a:r>
            <a:r>
              <a:rPr lang="en-US" i="1" dirty="0" smtClean="0">
                <a:solidFill>
                  <a:srgbClr val="FF6600"/>
                </a:solidFill>
                <a:latin typeface="Gill Sans"/>
                <a:cs typeface="Gill Sans"/>
              </a:rPr>
              <a:t> = </a:t>
            </a:r>
            <a:r>
              <a:rPr lang="en-US" i="1" dirty="0" err="1" smtClean="0">
                <a:solidFill>
                  <a:srgbClr val="FF6600"/>
                </a:solidFill>
                <a:latin typeface="Gill Sans"/>
                <a:cs typeface="Gill Sans"/>
              </a:rPr>
              <a:t>x</a:t>
            </a:r>
            <a:r>
              <a:rPr lang="en-US" i="1" baseline="-25000" dirty="0" err="1" smtClean="0">
                <a:solidFill>
                  <a:srgbClr val="FF6600"/>
                </a:solidFill>
                <a:latin typeface="Gill Sans"/>
                <a:cs typeface="Gill Sans"/>
              </a:rPr>
              <a:t>n</a:t>
            </a:r>
            <a:endParaRPr lang="en-US" i="1" dirty="0">
              <a:solidFill>
                <a:srgbClr val="FF6600"/>
              </a:solidFill>
              <a:latin typeface="Gill Sans"/>
              <a:cs typeface="Gill Sans"/>
            </a:endParaRPr>
          </a:p>
        </p:txBody>
      </p:sp>
      <p:cxnSp>
        <p:nvCxnSpPr>
          <p:cNvPr id="46" name="Straight Connector 45"/>
          <p:cNvCxnSpPr>
            <a:stCxn id="45" idx="1"/>
            <a:endCxn id="29" idx="3"/>
          </p:cNvCxnSpPr>
          <p:nvPr/>
        </p:nvCxnSpPr>
        <p:spPr>
          <a:xfrm flipH="1" flipV="1">
            <a:off x="5610862" y="4775793"/>
            <a:ext cx="615946" cy="1956"/>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grpSp>
        <p:nvGrpSpPr>
          <p:cNvPr id="49" name="Group 48"/>
          <p:cNvGrpSpPr/>
          <p:nvPr/>
        </p:nvGrpSpPr>
        <p:grpSpPr>
          <a:xfrm>
            <a:off x="184408" y="1614596"/>
            <a:ext cx="2119372" cy="2372442"/>
            <a:chOff x="184408" y="1614596"/>
            <a:chExt cx="2119372" cy="2372442"/>
          </a:xfrm>
        </p:grpSpPr>
        <p:sp>
          <p:nvSpPr>
            <p:cNvPr id="50" name="TextBox 49"/>
            <p:cNvSpPr txBox="1"/>
            <p:nvPr/>
          </p:nvSpPr>
          <p:spPr>
            <a:xfrm>
              <a:off x="184408" y="3617706"/>
              <a:ext cx="2119372" cy="369332"/>
            </a:xfrm>
            <a:prstGeom prst="rect">
              <a:avLst/>
            </a:prstGeom>
            <a:noFill/>
          </p:spPr>
          <p:txBody>
            <a:bodyPr wrap="square" rtlCol="0">
              <a:spAutoFit/>
            </a:bodyPr>
            <a:lstStyle/>
            <a:p>
              <a:pPr algn="ctr"/>
              <a:r>
                <a:rPr lang="en-US" dirty="0" smtClean="0">
                  <a:latin typeface="Gill Sans"/>
                  <a:cs typeface="Gill Sans"/>
                </a:rPr>
                <a:t>Population</a:t>
              </a:r>
              <a:endParaRPr lang="en-US" dirty="0">
                <a:latin typeface="Gill Sans"/>
                <a:cs typeface="Gill Sans"/>
              </a:endParaRPr>
            </a:p>
          </p:txBody>
        </p:sp>
        <p:pic>
          <p:nvPicPr>
            <p:cNvPr id="51" name="Picture 50" descr="twitterflock.png"/>
            <p:cNvPicPr>
              <a:picLocks noChangeAspect="1"/>
            </p:cNvPicPr>
            <p:nvPr/>
          </p:nvPicPr>
          <p:blipFill rotWithShape="1">
            <a:blip r:embed="rId6" cstate="email">
              <a:extLst>
                <a:ext uri="{28A0092B-C50C-407E-A947-70E740481C1C}">
                  <a14:useLocalDpi xmlns:a14="http://schemas.microsoft.com/office/drawing/2010/main" val="0"/>
                </a:ext>
              </a:extLst>
            </a:blip>
            <a:srcRect l="10023" t="3460"/>
            <a:stretch/>
          </p:blipFill>
          <p:spPr>
            <a:xfrm>
              <a:off x="184408" y="1614596"/>
              <a:ext cx="2119372" cy="1908377"/>
            </a:xfrm>
            <a:prstGeom prst="ellipse">
              <a:avLst/>
            </a:prstGeom>
            <a:ln w="50800">
              <a:solidFill>
                <a:srgbClr val="6699CC"/>
              </a:solidFill>
            </a:ln>
          </p:spPr>
        </p:pic>
      </p:grpSp>
      <p:sp>
        <p:nvSpPr>
          <p:cNvPr id="43" name="TextBox 42"/>
          <p:cNvSpPr txBox="1"/>
          <p:nvPr/>
        </p:nvSpPr>
        <p:spPr>
          <a:xfrm>
            <a:off x="6518908" y="3630315"/>
            <a:ext cx="932184" cy="646331"/>
          </a:xfrm>
          <a:prstGeom prst="rect">
            <a:avLst/>
          </a:prstGeom>
          <a:noFill/>
          <a:ln>
            <a:solidFill>
              <a:srgbClr val="FF6600"/>
            </a:solidFill>
          </a:ln>
        </p:spPr>
        <p:txBody>
          <a:bodyPr wrap="square" rtlCol="0">
            <a:spAutoFit/>
          </a:bodyPr>
          <a:lstStyle/>
          <a:p>
            <a:r>
              <a:rPr lang="en-US" i="1" dirty="0" smtClean="0">
                <a:solidFill>
                  <a:srgbClr val="FF6600"/>
                </a:solidFill>
                <a:latin typeface="Gill Sans"/>
                <a:cs typeface="Gill Sans"/>
              </a:rPr>
              <a:t>X</a:t>
            </a:r>
            <a:r>
              <a:rPr lang="en-US" i="1" baseline="-25000" dirty="0">
                <a:solidFill>
                  <a:srgbClr val="FF6600"/>
                </a:solidFill>
                <a:latin typeface="Gill Sans"/>
                <a:cs typeface="Gill Sans"/>
              </a:rPr>
              <a:t>4</a:t>
            </a:r>
            <a:r>
              <a:rPr lang="en-US" i="1" dirty="0" smtClean="0">
                <a:solidFill>
                  <a:srgbClr val="FF6600"/>
                </a:solidFill>
                <a:latin typeface="Gill Sans"/>
                <a:cs typeface="Gill Sans"/>
              </a:rPr>
              <a:t> </a:t>
            </a:r>
            <a:r>
              <a:rPr lang="en-US" i="1" dirty="0">
                <a:solidFill>
                  <a:srgbClr val="FF6600"/>
                </a:solidFill>
                <a:latin typeface="Gill Sans"/>
                <a:cs typeface="Gill Sans"/>
              </a:rPr>
              <a:t>= x</a:t>
            </a:r>
            <a:r>
              <a:rPr lang="en-US" i="1" baseline="-25000" dirty="0">
                <a:solidFill>
                  <a:srgbClr val="FF6600"/>
                </a:solidFill>
                <a:latin typeface="Gill Sans"/>
                <a:cs typeface="Gill Sans"/>
              </a:rPr>
              <a:t>4</a:t>
            </a:r>
            <a:endParaRPr lang="en-US" i="1" dirty="0">
              <a:solidFill>
                <a:srgbClr val="FF6600"/>
              </a:solidFill>
              <a:latin typeface="Gill Sans"/>
              <a:cs typeface="Gill Sans"/>
            </a:endParaRPr>
          </a:p>
          <a:p>
            <a:r>
              <a:rPr lang="en-US" i="1" dirty="0" smtClean="0">
                <a:solidFill>
                  <a:srgbClr val="FF6600"/>
                </a:solidFill>
                <a:latin typeface="Gill Sans"/>
                <a:cs typeface="Gill Sans"/>
              </a:rPr>
              <a:t>X</a:t>
            </a:r>
            <a:r>
              <a:rPr lang="en-US" i="1" baseline="-25000" dirty="0" smtClean="0">
                <a:solidFill>
                  <a:srgbClr val="FF6600"/>
                </a:solidFill>
                <a:latin typeface="Gill Sans"/>
                <a:cs typeface="Gill Sans"/>
              </a:rPr>
              <a:t>5</a:t>
            </a:r>
            <a:r>
              <a:rPr lang="en-US" i="1" dirty="0" smtClean="0">
                <a:solidFill>
                  <a:srgbClr val="FF6600"/>
                </a:solidFill>
                <a:latin typeface="Gill Sans"/>
                <a:cs typeface="Gill Sans"/>
              </a:rPr>
              <a:t> = x</a:t>
            </a:r>
            <a:r>
              <a:rPr lang="en-US" i="1" baseline="-25000" dirty="0">
                <a:solidFill>
                  <a:srgbClr val="FF6600"/>
                </a:solidFill>
                <a:latin typeface="Gill Sans"/>
                <a:cs typeface="Gill Sans"/>
              </a:rPr>
              <a:t>4</a:t>
            </a:r>
            <a:endParaRPr lang="en-US" i="1" dirty="0">
              <a:solidFill>
                <a:srgbClr val="FF6600"/>
              </a:solidFill>
              <a:latin typeface="Gill Sans"/>
              <a:cs typeface="Gill Sans"/>
            </a:endParaRPr>
          </a:p>
        </p:txBody>
      </p:sp>
      <p:cxnSp>
        <p:nvCxnSpPr>
          <p:cNvPr id="44" name="Straight Connector 43"/>
          <p:cNvCxnSpPr>
            <a:stCxn id="43" idx="1"/>
            <a:endCxn id="42" idx="3"/>
          </p:cNvCxnSpPr>
          <p:nvPr/>
        </p:nvCxnSpPr>
        <p:spPr>
          <a:xfrm flipH="1">
            <a:off x="6142994" y="3953481"/>
            <a:ext cx="375914" cy="0"/>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903196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ustom Font 1">
      <a:majorFont>
        <a:latin typeface="Bebas Neue"/>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Aller"/>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46179</TotalTime>
  <Words>4552</Words>
  <Application>Microsoft Office PowerPoint</Application>
  <PresentationFormat>On-screen Show (4:3)</PresentationFormat>
  <Paragraphs>941</Paragraphs>
  <Slides>83</Slides>
  <Notes>45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83</vt:i4>
      </vt:variant>
    </vt:vector>
  </HeadingPairs>
  <TitlesOfParts>
    <vt:vector size="94" baseType="lpstr">
      <vt:lpstr>Aller</vt:lpstr>
      <vt:lpstr>Arial</vt:lpstr>
      <vt:lpstr>Calibri</vt:lpstr>
      <vt:lpstr>Courier New</vt:lpstr>
      <vt:lpstr>Gill Sans</vt:lpstr>
      <vt:lpstr>Lato</vt:lpstr>
      <vt:lpstr>Lobster Two</vt:lpstr>
      <vt:lpstr>Noto Serif</vt:lpstr>
      <vt:lpstr>Times New Roman</vt:lpstr>
      <vt:lpstr>Wingdings</vt:lpstr>
      <vt:lpstr>Clarity</vt:lpstr>
      <vt:lpstr>Math 530/630: CM 4.1</vt:lpstr>
      <vt:lpstr>Samples</vt:lpstr>
      <vt:lpstr>iid sequences of random variables</vt:lpstr>
      <vt:lpstr>Sequences of rvs</vt:lpstr>
      <vt:lpstr>Random variable, X = # of tweets per day</vt:lpstr>
      <vt:lpstr>Random variable, X = # of tweets per day</vt:lpstr>
      <vt:lpstr>Random variable, X = # of tweets per day</vt:lpstr>
      <vt:lpstr>Random variable, X = # of tweets per day</vt:lpstr>
      <vt:lpstr>Random variable, X = # of tweets per day</vt:lpstr>
      <vt:lpstr>Random variable, X = # of tweets per day</vt:lpstr>
      <vt:lpstr>Random variable, X = # of tweets per day</vt:lpstr>
      <vt:lpstr>Random variable, X = # of tweets per day</vt:lpstr>
      <vt:lpstr>Random variable, X = # of tweets per day</vt:lpstr>
      <vt:lpstr>Summarizing observed values of an rv</vt:lpstr>
      <vt:lpstr>PowerPoint Presentation</vt:lpstr>
      <vt:lpstr>Statistics</vt:lpstr>
      <vt:lpstr>Example statistic: the sample mean</vt:lpstr>
      <vt:lpstr>Sample mean of X = average # of tweets per day</vt:lpstr>
      <vt:lpstr>Example statistic: the sample variance</vt:lpstr>
      <vt:lpstr>Example statistic: the sample variance</vt:lpstr>
      <vt:lpstr>Expectation of a statistic</vt:lpstr>
      <vt:lpstr>A helpful proof</vt:lpstr>
      <vt:lpstr>Expectation of a statistic: the mean</vt:lpstr>
      <vt:lpstr>Expectation of a statistic: the sample mean</vt:lpstr>
      <vt:lpstr>PowerPoint Presentation</vt:lpstr>
      <vt:lpstr>Variance of a statistic: the sample mean</vt:lpstr>
      <vt:lpstr>Variance of a statistic: the sample mean</vt:lpstr>
      <vt:lpstr>PowerPoint Presentation</vt:lpstr>
      <vt:lpstr>Different from sample variance!</vt:lpstr>
      <vt:lpstr>Expectation of a statistic: the sample variance</vt:lpstr>
      <vt:lpstr>PowerPoint Presentation</vt:lpstr>
      <vt:lpstr>Expectation and variance of the sample mean</vt:lpstr>
      <vt:lpstr>The sampling distribution of sample means</vt:lpstr>
      <vt:lpstr>Three distributions to keep in mind simultaneously</vt:lpstr>
      <vt:lpstr>The population distribution</vt:lpstr>
      <vt:lpstr>Mean of the population distribution</vt:lpstr>
      <vt:lpstr>Mean of the population distribution</vt:lpstr>
      <vt:lpstr>Variance of population distribution</vt:lpstr>
      <vt:lpstr>n = 1</vt:lpstr>
      <vt:lpstr>PowerPoint Presentation</vt:lpstr>
      <vt:lpstr>PowerPoint Presentation</vt:lpstr>
      <vt:lpstr>PowerPoint Presentation</vt:lpstr>
      <vt:lpstr>Step 1: what is the sample space? How can we count the number of elements in it?</vt:lpstr>
      <vt:lpstr>omega &lt;- expand.grid(rep(list(1:6), 2)) omega &lt;- omega %&gt;%   data.frame() names(omega) &lt;- c("die1", "die2") #just renaming my 2 variables</vt:lpstr>
      <vt:lpstr>Step 2: what are the sample means of all possible samples in sample space?</vt:lpstr>
      <vt:lpstr>omega &lt;- omega %&gt;%   mutate(xbar_i = (die1 + die2)/2)</vt:lpstr>
      <vt:lpstr>Step 3a: how many unique values of xbar?</vt:lpstr>
      <vt:lpstr>Step 3b: what is the probability of each?</vt:lpstr>
      <vt:lpstr>PowerPoint Presentation</vt:lpstr>
      <vt:lpstr>PowerPoint Presentation</vt:lpstr>
      <vt:lpstr>Step 4: what is the expectation?</vt:lpstr>
      <vt:lpstr>Step 4: what is the expectation?</vt:lpstr>
      <vt:lpstr>What did we just show?</vt:lpstr>
      <vt:lpstr>What if we now roll 3 dice (n = 3)? </vt:lpstr>
      <vt:lpstr>To the in class exercise!</vt:lpstr>
      <vt:lpstr>Did you get…</vt:lpstr>
      <vt:lpstr>What if we now increase the sample size to n = 4? </vt:lpstr>
      <vt:lpstr>PowerPoint Presentation</vt:lpstr>
      <vt:lpstr>All of the below are a sequence of iid rvs</vt:lpstr>
      <vt:lpstr>PowerPoint Presentation</vt:lpstr>
      <vt:lpstr>“Close to normal?”</vt:lpstr>
      <vt:lpstr>“Close to normal?”</vt:lpstr>
      <vt:lpstr>“Close to normal?”</vt:lpstr>
      <vt:lpstr>Sample means for 10,000 samples</vt:lpstr>
      <vt:lpstr>What did change?</vt:lpstr>
      <vt:lpstr>PowerPoint Presentation</vt:lpstr>
      <vt:lpstr>In other words…</vt:lpstr>
      <vt:lpstr>Spread of the sampling distribution of means</vt:lpstr>
      <vt:lpstr>Standard error</vt:lpstr>
      <vt:lpstr>Law of large numbers</vt:lpstr>
      <vt:lpstr>Weak LLN</vt:lpstr>
      <vt:lpstr>Strong LLN</vt:lpstr>
      <vt:lpstr>LLN in action: 10 dice to estimate the known population mean</vt:lpstr>
      <vt:lpstr>LLN in action: 100 dice to estimate the known population mean</vt:lpstr>
      <vt:lpstr>LLN in action: 10,000 dice to estimate the known population mean</vt:lpstr>
      <vt:lpstr>What LLN does not say</vt:lpstr>
      <vt:lpstr>Central Limit Theorem</vt:lpstr>
      <vt:lpstr>CLT</vt:lpstr>
      <vt:lpstr>CLT</vt:lpstr>
      <vt:lpstr>Applying the CLT</vt:lpstr>
      <vt:lpstr>Done-ish</vt:lpstr>
      <vt:lpstr>Population parameters are estimated by sampling</vt:lpstr>
      <vt:lpstr>QQplots in R</vt:lpstr>
    </vt:vector>
  </TitlesOfParts>
  <Manager/>
  <Company>OHSU</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dc:title>
  <dc:subject/>
  <dc:creator>Alison Presmanes Hill</dc:creator>
  <cp:keywords/>
  <dc:description/>
  <cp:lastModifiedBy>Rebecca Lunsford</cp:lastModifiedBy>
  <cp:revision>6393</cp:revision>
  <cp:lastPrinted>2017-09-28T23:22:51Z</cp:lastPrinted>
  <dcterms:created xsi:type="dcterms:W3CDTF">2015-04-08T20:55:19Z</dcterms:created>
  <dcterms:modified xsi:type="dcterms:W3CDTF">2018-10-29T22:52:58Z</dcterms:modified>
  <cp:category/>
</cp:coreProperties>
</file>